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43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55.xml" ContentType="application/vnd.openxmlformats-officedocument.presentationml.notesSlide+xml"/>
  <Override PartName="/ppt/charts/chart14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5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56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notesSlides/notesSlide57.xml" ContentType="application/vnd.openxmlformats-officedocument.presentationml.notesSlide+xml"/>
  <Override PartName="/ppt/charts/chart19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charts/chart20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1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charts/chart22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23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charts/chart24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notesSlides/notesSlide87.xml" ContentType="application/vnd.openxmlformats-officedocument.presentationml.notesSlide+xml"/>
  <Override PartName="/ppt/charts/chart25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88.xml" ContentType="application/vnd.openxmlformats-officedocument.presentationml.notesSlide+xml"/>
  <Override PartName="/ppt/charts/chart26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98"/>
  </p:notesMasterIdLst>
  <p:sldIdLst>
    <p:sldId id="262" r:id="rId2"/>
    <p:sldId id="401" r:id="rId3"/>
    <p:sldId id="402" r:id="rId4"/>
    <p:sldId id="438" r:id="rId5"/>
    <p:sldId id="454" r:id="rId6"/>
    <p:sldId id="455" r:id="rId7"/>
    <p:sldId id="414" r:id="rId8"/>
    <p:sldId id="415" r:id="rId9"/>
    <p:sldId id="420" r:id="rId10"/>
    <p:sldId id="421" r:id="rId11"/>
    <p:sldId id="355" r:id="rId12"/>
    <p:sldId id="391" r:id="rId13"/>
    <p:sldId id="364" r:id="rId14"/>
    <p:sldId id="276" r:id="rId15"/>
    <p:sldId id="256" r:id="rId16"/>
    <p:sldId id="403" r:id="rId17"/>
    <p:sldId id="456" r:id="rId18"/>
    <p:sldId id="457" r:id="rId19"/>
    <p:sldId id="458" r:id="rId20"/>
    <p:sldId id="439" r:id="rId21"/>
    <p:sldId id="459" r:id="rId22"/>
    <p:sldId id="460" r:id="rId23"/>
    <p:sldId id="440" r:id="rId24"/>
    <p:sldId id="294" r:id="rId25"/>
    <p:sldId id="290" r:id="rId26"/>
    <p:sldId id="332" r:id="rId27"/>
    <p:sldId id="376" r:id="rId28"/>
    <p:sldId id="329" r:id="rId29"/>
    <p:sldId id="285" r:id="rId30"/>
    <p:sldId id="427" r:id="rId31"/>
    <p:sldId id="428" r:id="rId32"/>
    <p:sldId id="441" r:id="rId33"/>
    <p:sldId id="379" r:id="rId34"/>
    <p:sldId id="298" r:id="rId35"/>
    <p:sldId id="370" r:id="rId36"/>
    <p:sldId id="371" r:id="rId37"/>
    <p:sldId id="292" r:id="rId38"/>
    <p:sldId id="442" r:id="rId39"/>
    <p:sldId id="380" r:id="rId40"/>
    <p:sldId id="297" r:id="rId41"/>
    <p:sldId id="461" r:id="rId42"/>
    <p:sldId id="462" r:id="rId43"/>
    <p:sldId id="463" r:id="rId44"/>
    <p:sldId id="384" r:id="rId45"/>
    <p:sldId id="464" r:id="rId46"/>
    <p:sldId id="465" r:id="rId47"/>
    <p:sldId id="466" r:id="rId48"/>
    <p:sldId id="467" r:id="rId49"/>
    <p:sldId id="468" r:id="rId50"/>
    <p:sldId id="469" r:id="rId51"/>
    <p:sldId id="470" r:id="rId52"/>
    <p:sldId id="471" r:id="rId53"/>
    <p:sldId id="472" r:id="rId54"/>
    <p:sldId id="365" r:id="rId55"/>
    <p:sldId id="410" r:id="rId56"/>
    <p:sldId id="411" r:id="rId57"/>
    <p:sldId id="412" r:id="rId58"/>
    <p:sldId id="301" r:id="rId59"/>
    <p:sldId id="286" r:id="rId60"/>
    <p:sldId id="293" r:id="rId61"/>
    <p:sldId id="333" r:id="rId62"/>
    <p:sldId id="413" r:id="rId63"/>
    <p:sldId id="283" r:id="rId64"/>
    <p:sldId id="357" r:id="rId65"/>
    <p:sldId id="358" r:id="rId66"/>
    <p:sldId id="291" r:id="rId67"/>
    <p:sldId id="443" r:id="rId68"/>
    <p:sldId id="385" r:id="rId69"/>
    <p:sldId id="386" r:id="rId70"/>
    <p:sldId id="330" r:id="rId71"/>
    <p:sldId id="331" r:id="rId72"/>
    <p:sldId id="417" r:id="rId73"/>
    <p:sldId id="418" r:id="rId74"/>
    <p:sldId id="473" r:id="rId75"/>
    <p:sldId id="280" r:id="rId76"/>
    <p:sldId id="284" r:id="rId77"/>
    <p:sldId id="474" r:id="rId78"/>
    <p:sldId id="405" r:id="rId79"/>
    <p:sldId id="449" r:id="rId80"/>
    <p:sldId id="450" r:id="rId81"/>
    <p:sldId id="451" r:id="rId82"/>
    <p:sldId id="452" r:id="rId83"/>
    <p:sldId id="389" r:id="rId84"/>
    <p:sldId id="390" r:id="rId85"/>
    <p:sldId id="378" r:id="rId86"/>
    <p:sldId id="453" r:id="rId87"/>
    <p:sldId id="404" r:id="rId88"/>
    <p:sldId id="268" r:id="rId89"/>
    <p:sldId id="321" r:id="rId90"/>
    <p:sldId id="322" r:id="rId91"/>
    <p:sldId id="396" r:id="rId92"/>
    <p:sldId id="445" r:id="rId93"/>
    <p:sldId id="446" r:id="rId94"/>
    <p:sldId id="447" r:id="rId95"/>
    <p:sldId id="448" r:id="rId96"/>
    <p:sldId id="406" r:id="rId97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ction par défaut" id="{D36E3482-E658-4DBA-8CEE-842A76D7673E}">
          <p14:sldIdLst>
            <p14:sldId id="262"/>
          </p14:sldIdLst>
        </p14:section>
        <p14:section name="bactérien" id="{52D3A1A4-1217-4924-BA0A-0653BBEBD869}">
          <p14:sldIdLst>
            <p14:sldId id="401"/>
            <p14:sldId id="402"/>
            <p14:sldId id="438"/>
            <p14:sldId id="454"/>
            <p14:sldId id="455"/>
            <p14:sldId id="414"/>
            <p14:sldId id="415"/>
            <p14:sldId id="420"/>
            <p14:sldId id="421"/>
            <p14:sldId id="355"/>
            <p14:sldId id="391"/>
            <p14:sldId id="364"/>
            <p14:sldId id="276"/>
            <p14:sldId id="256"/>
            <p14:sldId id="403"/>
            <p14:sldId id="456"/>
            <p14:sldId id="457"/>
            <p14:sldId id="458"/>
            <p14:sldId id="439"/>
            <p14:sldId id="459"/>
            <p14:sldId id="460"/>
            <p14:sldId id="440"/>
            <p14:sldId id="294"/>
            <p14:sldId id="290"/>
            <p14:sldId id="332"/>
            <p14:sldId id="376"/>
            <p14:sldId id="329"/>
            <p14:sldId id="285"/>
            <p14:sldId id="427"/>
            <p14:sldId id="428"/>
            <p14:sldId id="441"/>
            <p14:sldId id="379"/>
            <p14:sldId id="298"/>
            <p14:sldId id="370"/>
            <p14:sldId id="371"/>
            <p14:sldId id="292"/>
            <p14:sldId id="442"/>
            <p14:sldId id="380"/>
            <p14:sldId id="297"/>
            <p14:sldId id="461"/>
            <p14:sldId id="462"/>
            <p14:sldId id="463"/>
            <p14:sldId id="384"/>
            <p14:sldId id="464"/>
            <p14:sldId id="465"/>
            <p14:sldId id="466"/>
            <p14:sldId id="467"/>
            <p14:sldId id="468"/>
            <p14:sldId id="469"/>
            <p14:sldId id="470"/>
            <p14:sldId id="471"/>
            <p14:sldId id="472"/>
            <p14:sldId id="365"/>
            <p14:sldId id="410"/>
            <p14:sldId id="411"/>
            <p14:sldId id="412"/>
            <p14:sldId id="301"/>
            <p14:sldId id="286"/>
            <p14:sldId id="293"/>
            <p14:sldId id="333"/>
            <p14:sldId id="413"/>
            <p14:sldId id="283"/>
            <p14:sldId id="357"/>
            <p14:sldId id="358"/>
            <p14:sldId id="291"/>
            <p14:sldId id="443"/>
            <p14:sldId id="385"/>
            <p14:sldId id="386"/>
            <p14:sldId id="330"/>
            <p14:sldId id="331"/>
            <p14:sldId id="417"/>
            <p14:sldId id="418"/>
            <p14:sldId id="473"/>
            <p14:sldId id="280"/>
            <p14:sldId id="284"/>
            <p14:sldId id="474"/>
          </p14:sldIdLst>
        </p14:section>
        <p14:section name="fongique" id="{426829A9-D9AE-46D1-8ACE-43343AA16DE4}">
          <p14:sldIdLst>
            <p14:sldId id="405"/>
            <p14:sldId id="449"/>
            <p14:sldId id="450"/>
            <p14:sldId id="451"/>
            <p14:sldId id="452"/>
            <p14:sldId id="389"/>
            <p14:sldId id="390"/>
          </p14:sldIdLst>
        </p14:section>
        <p14:section name="parasito" id="{2B295CCD-CE01-4DC5-9247-98D0FFFCA218}">
          <p14:sldIdLst>
            <p14:sldId id="378"/>
            <p14:sldId id="453"/>
          </p14:sldIdLst>
        </p14:section>
        <p14:section name="viral" id="{D4AA48FE-6A76-414C-A657-642D33D16E5A}">
          <p14:sldIdLst>
            <p14:sldId id="404"/>
            <p14:sldId id="268"/>
            <p14:sldId id="321"/>
            <p14:sldId id="322"/>
            <p14:sldId id="396"/>
            <p14:sldId id="445"/>
            <p14:sldId id="446"/>
            <p14:sldId id="447"/>
            <p14:sldId id="448"/>
            <p14:sldId id="406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5984828B-083A-5A0D-1CE8-C9A72194A4F6}" name="Valentin Pineau" initials="VP" userId="72f5c1cb4bf2a7ec" providerId="Windows Live"/>
  <p188:author id="{7CFBE9F0-48BC-91A2-D70A-7A42AAFD68F3}" name="Long, Kerya(SEU)" initials="KL" userId="S::kerya.long@shionogi.eu::f935a344-0b0f-4e7a-a887-9ac2d260f6e2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51223"/>
    <a:srgbClr val="BCCEBF"/>
    <a:srgbClr val="CBD7C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DF4703E-358C-40E5-BAA0-47AC15ED47ED}" v="103" dt="2026-05-07T08:36:52.78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660" autoAdjust="0"/>
    <p:restoredTop sz="93314" autoAdjust="0"/>
  </p:normalViewPr>
  <p:slideViewPr>
    <p:cSldViewPr snapToGrid="0">
      <p:cViewPr varScale="1">
        <p:scale>
          <a:sx n="83" d="100"/>
          <a:sy n="83" d="100"/>
        </p:scale>
        <p:origin x="90" y="4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99" d="100"/>
        <a:sy n="19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tableStyles" Target="tableStyle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microsoft.com/office/2016/11/relationships/changesInfo" Target="changesInfos/changesInfo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presProps" Target="presProps.xml"/><Relationship Id="rId10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microsoft.com/office/2015/10/relationships/revisionInfo" Target="revisionInfo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viewProps" Target="viewProps.xml"/><Relationship Id="rId105" Type="http://schemas.microsoft.com/office/2018/10/relationships/authors" Target="author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ong, Kerya(SEU)" userId="f935a344-0b0f-4e7a-a887-9ac2d260f6e2" providerId="ADAL" clId="{91FA4F00-112F-4131-B231-602EDB176D68}"/>
    <pc:docChg chg="undo custSel addSld delSld modSld sldOrd modSection">
      <pc:chgData name="Long, Kerya(SEU)" userId="f935a344-0b0f-4e7a-a887-9ac2d260f6e2" providerId="ADAL" clId="{91FA4F00-112F-4131-B231-602EDB176D68}" dt="2026-05-07T08:39:45.637" v="936" actId="403"/>
      <pc:docMkLst>
        <pc:docMk/>
      </pc:docMkLst>
      <pc:sldChg chg="modSp mod modShow">
        <pc:chgData name="Long, Kerya(SEU)" userId="f935a344-0b0f-4e7a-a887-9ac2d260f6e2" providerId="ADAL" clId="{91FA4F00-112F-4131-B231-602EDB176D68}" dt="2026-05-07T08:30:56.526" v="770" actId="14734"/>
        <pc:sldMkLst>
          <pc:docMk/>
          <pc:sldMk cId="3310164973" sldId="256"/>
        </pc:sldMkLst>
        <pc:spChg chg="mod">
          <ac:chgData name="Long, Kerya(SEU)" userId="f935a344-0b0f-4e7a-a887-9ac2d260f6e2" providerId="ADAL" clId="{91FA4F00-112F-4131-B231-602EDB176D68}" dt="2026-05-07T08:30:12.932" v="749" actId="179"/>
          <ac:spMkLst>
            <pc:docMk/>
            <pc:sldMk cId="3310164973" sldId="256"/>
            <ac:spMk id="93" creationId="{00000000-0000-0000-0000-000000000000}"/>
          </ac:spMkLst>
        </pc:spChg>
        <pc:spChg chg="mod">
          <ac:chgData name="Long, Kerya(SEU)" userId="f935a344-0b0f-4e7a-a887-9ac2d260f6e2" providerId="ADAL" clId="{91FA4F00-112F-4131-B231-602EDB176D68}" dt="2026-05-07T08:30:24.218" v="760" actId="1036"/>
          <ac:spMkLst>
            <pc:docMk/>
            <pc:sldMk cId="3310164973" sldId="256"/>
            <ac:spMk id="96" creationId="{00000000-0000-0000-0000-000000000000}"/>
          </ac:spMkLst>
        </pc:spChg>
        <pc:spChg chg="mod">
          <ac:chgData name="Long, Kerya(SEU)" userId="f935a344-0b0f-4e7a-a887-9ac2d260f6e2" providerId="ADAL" clId="{91FA4F00-112F-4131-B231-602EDB176D68}" dt="2026-05-07T08:30:24.218" v="760" actId="1036"/>
          <ac:spMkLst>
            <pc:docMk/>
            <pc:sldMk cId="3310164973" sldId="256"/>
            <ac:spMk id="97" creationId="{00000000-0000-0000-0000-000000000000}"/>
          </ac:spMkLst>
        </pc:spChg>
        <pc:spChg chg="mod">
          <ac:chgData name="Long, Kerya(SEU)" userId="f935a344-0b0f-4e7a-a887-9ac2d260f6e2" providerId="ADAL" clId="{91FA4F00-112F-4131-B231-602EDB176D68}" dt="2026-05-07T08:30:24.218" v="760" actId="1036"/>
          <ac:spMkLst>
            <pc:docMk/>
            <pc:sldMk cId="3310164973" sldId="256"/>
            <ac:spMk id="98" creationId="{00000000-0000-0000-0000-000000000000}"/>
          </ac:spMkLst>
        </pc:spChg>
        <pc:spChg chg="mod">
          <ac:chgData name="Long, Kerya(SEU)" userId="f935a344-0b0f-4e7a-a887-9ac2d260f6e2" providerId="ADAL" clId="{91FA4F00-112F-4131-B231-602EDB176D68}" dt="2026-05-07T08:30:24.218" v="760" actId="1036"/>
          <ac:spMkLst>
            <pc:docMk/>
            <pc:sldMk cId="3310164973" sldId="256"/>
            <ac:spMk id="99" creationId="{00000000-0000-0000-0000-000000000000}"/>
          </ac:spMkLst>
        </pc:spChg>
        <pc:spChg chg="mod">
          <ac:chgData name="Long, Kerya(SEU)" userId="f935a344-0b0f-4e7a-a887-9ac2d260f6e2" providerId="ADAL" clId="{91FA4F00-112F-4131-B231-602EDB176D68}" dt="2026-05-07T08:30:24.218" v="760" actId="1036"/>
          <ac:spMkLst>
            <pc:docMk/>
            <pc:sldMk cId="3310164973" sldId="256"/>
            <ac:spMk id="100" creationId="{00000000-0000-0000-0000-000000000000}"/>
          </ac:spMkLst>
        </pc:spChg>
        <pc:spChg chg="mod">
          <ac:chgData name="Long, Kerya(SEU)" userId="f935a344-0b0f-4e7a-a887-9ac2d260f6e2" providerId="ADAL" clId="{91FA4F00-112F-4131-B231-602EDB176D68}" dt="2026-05-07T08:29:18.123" v="735" actId="1076"/>
          <ac:spMkLst>
            <pc:docMk/>
            <pc:sldMk cId="3310164973" sldId="256"/>
            <ac:spMk id="101" creationId="{00000000-0000-0000-0000-000000000000}"/>
          </ac:spMkLst>
        </pc:spChg>
        <pc:spChg chg="mod">
          <ac:chgData name="Long, Kerya(SEU)" userId="f935a344-0b0f-4e7a-a887-9ac2d260f6e2" providerId="ADAL" clId="{91FA4F00-112F-4131-B231-602EDB176D68}" dt="2026-05-07T08:30:35.081" v="765" actId="1036"/>
          <ac:spMkLst>
            <pc:docMk/>
            <pc:sldMk cId="3310164973" sldId="256"/>
            <ac:spMk id="102" creationId="{00000000-0000-0000-0000-000000000000}"/>
          </ac:spMkLst>
        </pc:spChg>
        <pc:graphicFrameChg chg="mod modGraphic">
          <ac:chgData name="Long, Kerya(SEU)" userId="f935a344-0b0f-4e7a-a887-9ac2d260f6e2" providerId="ADAL" clId="{91FA4F00-112F-4131-B231-602EDB176D68}" dt="2026-05-07T08:30:56.526" v="770" actId="14734"/>
          <ac:graphicFrameMkLst>
            <pc:docMk/>
            <pc:sldMk cId="3310164973" sldId="256"/>
            <ac:graphicFrameMk id="10" creationId="{324F65C1-0F1B-24AA-F55B-A642CDF16F50}"/>
          </ac:graphicFrameMkLst>
        </pc:graphicFrameChg>
        <pc:graphicFrameChg chg="mod modGraphic">
          <ac:chgData name="Long, Kerya(SEU)" userId="f935a344-0b0f-4e7a-a887-9ac2d260f6e2" providerId="ADAL" clId="{91FA4F00-112F-4131-B231-602EDB176D68}" dt="2026-05-07T08:30:24.218" v="760" actId="1036"/>
          <ac:graphicFrameMkLst>
            <pc:docMk/>
            <pc:sldMk cId="3310164973" sldId="256"/>
            <ac:graphicFrameMk id="11" creationId="{1B34DEEA-3345-66D7-634A-8C7294C8DF15}"/>
          </ac:graphicFrameMkLst>
        </pc:graphicFrameChg>
      </pc:sldChg>
      <pc:sldChg chg="modSp add del mod ord">
        <pc:chgData name="Long, Kerya(SEU)" userId="f935a344-0b0f-4e7a-a887-9ac2d260f6e2" providerId="ADAL" clId="{91FA4F00-112F-4131-B231-602EDB176D68}" dt="2026-05-07T08:17:57.891" v="671" actId="20577"/>
        <pc:sldMkLst>
          <pc:docMk/>
          <pc:sldMk cId="4143266458" sldId="268"/>
        </pc:sldMkLst>
        <pc:spChg chg="mod">
          <ac:chgData name="Long, Kerya(SEU)" userId="f935a344-0b0f-4e7a-a887-9ac2d260f6e2" providerId="ADAL" clId="{91FA4F00-112F-4131-B231-602EDB176D68}" dt="2026-05-07T08:16:52.229" v="660" actId="14100"/>
          <ac:spMkLst>
            <pc:docMk/>
            <pc:sldMk cId="4143266458" sldId="268"/>
            <ac:spMk id="2" creationId="{758023BE-0D2E-146B-5CFE-BFB976EC1A82}"/>
          </ac:spMkLst>
        </pc:spChg>
        <pc:spChg chg="mod">
          <ac:chgData name="Long, Kerya(SEU)" userId="f935a344-0b0f-4e7a-a887-9ac2d260f6e2" providerId="ADAL" clId="{91FA4F00-112F-4131-B231-602EDB176D68}" dt="2026-05-07T08:15:50.591" v="652" actId="2711"/>
          <ac:spMkLst>
            <pc:docMk/>
            <pc:sldMk cId="4143266458" sldId="268"/>
            <ac:spMk id="4" creationId="{A1C359B7-784C-8DC2-0D07-21C513D85CB4}"/>
          </ac:spMkLst>
        </pc:spChg>
        <pc:spChg chg="mod">
          <ac:chgData name="Long, Kerya(SEU)" userId="f935a344-0b0f-4e7a-a887-9ac2d260f6e2" providerId="ADAL" clId="{91FA4F00-112F-4131-B231-602EDB176D68}" dt="2026-05-07T08:17:57.891" v="671" actId="20577"/>
          <ac:spMkLst>
            <pc:docMk/>
            <pc:sldMk cId="4143266458" sldId="268"/>
            <ac:spMk id="15" creationId="{CDC1549E-70B8-690D-1B2C-1BAA7C0ECA83}"/>
          </ac:spMkLst>
        </pc:spChg>
        <pc:picChg chg="mod">
          <ac:chgData name="Long, Kerya(SEU)" userId="f935a344-0b0f-4e7a-a887-9ac2d260f6e2" providerId="ADAL" clId="{91FA4F00-112F-4131-B231-602EDB176D68}" dt="2026-05-07T08:17:51.739" v="666" actId="14100"/>
          <ac:picMkLst>
            <pc:docMk/>
            <pc:sldMk cId="4143266458" sldId="268"/>
            <ac:picMk id="30" creationId="{9C5E5AB3-E038-1003-4355-A4D1220A07F8}"/>
          </ac:picMkLst>
        </pc:picChg>
        <pc:picChg chg="mod">
          <ac:chgData name="Long, Kerya(SEU)" userId="f935a344-0b0f-4e7a-a887-9ac2d260f6e2" providerId="ADAL" clId="{91FA4F00-112F-4131-B231-602EDB176D68}" dt="2026-05-07T08:17:52.341" v="667" actId="14100"/>
          <ac:picMkLst>
            <pc:docMk/>
            <pc:sldMk cId="4143266458" sldId="268"/>
            <ac:picMk id="32" creationId="{15A373FB-F24E-F706-35C0-A090F0A2364B}"/>
          </ac:picMkLst>
        </pc:picChg>
      </pc:sldChg>
      <pc:sldChg chg="addSp modSp mod modShow">
        <pc:chgData name="Long, Kerya(SEU)" userId="f935a344-0b0f-4e7a-a887-9ac2d260f6e2" providerId="ADAL" clId="{91FA4F00-112F-4131-B231-602EDB176D68}" dt="2026-05-07T07:58:26.346" v="449" actId="20577"/>
        <pc:sldMkLst>
          <pc:docMk/>
          <pc:sldMk cId="3014890305" sldId="280"/>
        </pc:sldMkLst>
        <pc:spChg chg="mod">
          <ac:chgData name="Long, Kerya(SEU)" userId="f935a344-0b0f-4e7a-a887-9ac2d260f6e2" providerId="ADAL" clId="{91FA4F00-112F-4131-B231-602EDB176D68}" dt="2026-05-07T07:29:41.536" v="360" actId="20577"/>
          <ac:spMkLst>
            <pc:docMk/>
            <pc:sldMk cId="3014890305" sldId="280"/>
            <ac:spMk id="5" creationId="{1BF479D4-3A2C-21C4-B448-B4DE9E903BE0}"/>
          </ac:spMkLst>
        </pc:spChg>
        <pc:spChg chg="mod">
          <ac:chgData name="Long, Kerya(SEU)" userId="f935a344-0b0f-4e7a-a887-9ac2d260f6e2" providerId="ADAL" clId="{91FA4F00-112F-4131-B231-602EDB176D68}" dt="2026-05-07T07:30:15.527" v="362" actId="14100"/>
          <ac:spMkLst>
            <pc:docMk/>
            <pc:sldMk cId="3014890305" sldId="280"/>
            <ac:spMk id="13" creationId="{5638D113-742D-3BB3-2E71-AE38F4A77604}"/>
          </ac:spMkLst>
        </pc:spChg>
        <pc:spChg chg="add mod">
          <ac:chgData name="Long, Kerya(SEU)" userId="f935a344-0b0f-4e7a-a887-9ac2d260f6e2" providerId="ADAL" clId="{91FA4F00-112F-4131-B231-602EDB176D68}" dt="2026-05-07T07:58:26.346" v="449" actId="20577"/>
          <ac:spMkLst>
            <pc:docMk/>
            <pc:sldMk cId="3014890305" sldId="280"/>
            <ac:spMk id="14" creationId="{A4622180-2B54-D93F-ECD7-BB31D8E9CE54}"/>
          </ac:spMkLst>
        </pc:spChg>
        <pc:spChg chg="mod">
          <ac:chgData name="Long, Kerya(SEU)" userId="f935a344-0b0f-4e7a-a887-9ac2d260f6e2" providerId="ADAL" clId="{91FA4F00-112F-4131-B231-602EDB176D68}" dt="2026-05-07T07:29:59.468" v="361" actId="179"/>
          <ac:spMkLst>
            <pc:docMk/>
            <pc:sldMk cId="3014890305" sldId="280"/>
            <ac:spMk id="16" creationId="{7CDDD6DF-EFA8-6780-0806-342844554CE2}"/>
          </ac:spMkLst>
        </pc:spChg>
        <pc:spChg chg="mod">
          <ac:chgData name="Long, Kerya(SEU)" userId="f935a344-0b0f-4e7a-a887-9ac2d260f6e2" providerId="ADAL" clId="{91FA4F00-112F-4131-B231-602EDB176D68}" dt="2026-05-07T07:30:29.474" v="363" actId="14100"/>
          <ac:spMkLst>
            <pc:docMk/>
            <pc:sldMk cId="3014890305" sldId="280"/>
            <ac:spMk id="18" creationId="{3DD73766-BA3F-0716-B757-0F33B21322CF}"/>
          </ac:spMkLst>
        </pc:spChg>
      </pc:sldChg>
      <pc:sldChg chg="del">
        <pc:chgData name="Long, Kerya(SEU)" userId="f935a344-0b0f-4e7a-a887-9ac2d260f6e2" providerId="ADAL" clId="{91FA4F00-112F-4131-B231-602EDB176D68}" dt="2026-05-06T15:19:28.381" v="251" actId="47"/>
        <pc:sldMkLst>
          <pc:docMk/>
          <pc:sldMk cId="1519858270" sldId="281"/>
        </pc:sldMkLst>
      </pc:sldChg>
      <pc:sldChg chg="del">
        <pc:chgData name="Long, Kerya(SEU)" userId="f935a344-0b0f-4e7a-a887-9ac2d260f6e2" providerId="ADAL" clId="{91FA4F00-112F-4131-B231-602EDB176D68}" dt="2026-05-06T15:19:29.071" v="252" actId="47"/>
        <pc:sldMkLst>
          <pc:docMk/>
          <pc:sldMk cId="4211872649" sldId="282"/>
        </pc:sldMkLst>
      </pc:sldChg>
      <pc:sldChg chg="modSp mod modShow">
        <pc:chgData name="Long, Kerya(SEU)" userId="f935a344-0b0f-4e7a-a887-9ac2d260f6e2" providerId="ADAL" clId="{91FA4F00-112F-4131-B231-602EDB176D68}" dt="2026-05-06T15:28:00.192" v="286" actId="20577"/>
        <pc:sldMkLst>
          <pc:docMk/>
          <pc:sldMk cId="2823464950" sldId="283"/>
        </pc:sldMkLst>
        <pc:spChg chg="mod">
          <ac:chgData name="Long, Kerya(SEU)" userId="f935a344-0b0f-4e7a-a887-9ac2d260f6e2" providerId="ADAL" clId="{91FA4F00-112F-4131-B231-602EDB176D68}" dt="2026-05-06T15:28:00.192" v="286" actId="20577"/>
          <ac:spMkLst>
            <pc:docMk/>
            <pc:sldMk cId="2823464950" sldId="283"/>
            <ac:spMk id="13" creationId="{FC0FC469-9E93-6E3F-4A08-7CA22348CED2}"/>
          </ac:spMkLst>
        </pc:spChg>
      </pc:sldChg>
      <pc:sldChg chg="addSp delSp modSp mod modShow">
        <pc:chgData name="Long, Kerya(SEU)" userId="f935a344-0b0f-4e7a-a887-9ac2d260f6e2" providerId="ADAL" clId="{91FA4F00-112F-4131-B231-602EDB176D68}" dt="2026-05-07T08:01:47.301" v="453"/>
        <pc:sldMkLst>
          <pc:docMk/>
          <pc:sldMk cId="1945441375" sldId="284"/>
        </pc:sldMkLst>
        <pc:spChg chg="mod">
          <ac:chgData name="Long, Kerya(SEU)" userId="f935a344-0b0f-4e7a-a887-9ac2d260f6e2" providerId="ADAL" clId="{91FA4F00-112F-4131-B231-602EDB176D68}" dt="2026-05-07T07:54:42.091" v="382" actId="20577"/>
          <ac:spMkLst>
            <pc:docMk/>
            <pc:sldMk cId="1945441375" sldId="284"/>
            <ac:spMk id="2" creationId="{AD896C89-737B-B9EA-A6B5-B6364D997DBF}"/>
          </ac:spMkLst>
        </pc:spChg>
        <pc:spChg chg="del">
          <ac:chgData name="Long, Kerya(SEU)" userId="f935a344-0b0f-4e7a-a887-9ac2d260f6e2" providerId="ADAL" clId="{91FA4F00-112F-4131-B231-602EDB176D68}" dt="2026-05-07T07:31:24.293" v="364" actId="478"/>
          <ac:spMkLst>
            <pc:docMk/>
            <pc:sldMk cId="1945441375" sldId="284"/>
            <ac:spMk id="10" creationId="{4D7C5EAB-D02E-EBE1-1513-EB45E4D67EE9}"/>
          </ac:spMkLst>
        </pc:spChg>
        <pc:spChg chg="add mod">
          <ac:chgData name="Long, Kerya(SEU)" userId="f935a344-0b0f-4e7a-a887-9ac2d260f6e2" providerId="ADAL" clId="{91FA4F00-112F-4131-B231-602EDB176D68}" dt="2026-05-07T08:01:47.301" v="453"/>
          <ac:spMkLst>
            <pc:docMk/>
            <pc:sldMk cId="1945441375" sldId="284"/>
            <ac:spMk id="11" creationId="{B30CF9E1-F477-0526-DE39-797D4C310A7E}"/>
          </ac:spMkLst>
        </pc:spChg>
        <pc:graphicFrameChg chg="modGraphic">
          <ac:chgData name="Long, Kerya(SEU)" userId="f935a344-0b0f-4e7a-a887-9ac2d260f6e2" providerId="ADAL" clId="{91FA4F00-112F-4131-B231-602EDB176D68}" dt="2026-05-07T07:54:22.216" v="370" actId="14734"/>
          <ac:graphicFrameMkLst>
            <pc:docMk/>
            <pc:sldMk cId="1945441375" sldId="284"/>
            <ac:graphicFrameMk id="6" creationId="{24ACC3EF-8F5A-8245-B97B-5CB7C07395A4}"/>
          </ac:graphicFrameMkLst>
        </pc:graphicFrameChg>
        <pc:graphicFrameChg chg="modGraphic">
          <ac:chgData name="Long, Kerya(SEU)" userId="f935a344-0b0f-4e7a-a887-9ac2d260f6e2" providerId="ADAL" clId="{91FA4F00-112F-4131-B231-602EDB176D68}" dt="2026-05-07T07:32:03.032" v="366" actId="14734"/>
          <ac:graphicFrameMkLst>
            <pc:docMk/>
            <pc:sldMk cId="1945441375" sldId="284"/>
            <ac:graphicFrameMk id="17" creationId="{950809A6-2D4E-EB6E-E8D1-47C8FDDE72B1}"/>
          </ac:graphicFrameMkLst>
        </pc:graphicFrameChg>
      </pc:sldChg>
      <pc:sldChg chg="add del">
        <pc:chgData name="Long, Kerya(SEU)" userId="f935a344-0b0f-4e7a-a887-9ac2d260f6e2" providerId="ADAL" clId="{91FA4F00-112F-4131-B231-602EDB176D68}" dt="2026-05-06T15:13:25.489" v="202"/>
        <pc:sldMkLst>
          <pc:docMk/>
          <pc:sldMk cId="949519403" sldId="285"/>
        </pc:sldMkLst>
      </pc:sldChg>
      <pc:sldChg chg="mod modShow">
        <pc:chgData name="Long, Kerya(SEU)" userId="f935a344-0b0f-4e7a-a887-9ac2d260f6e2" providerId="ADAL" clId="{91FA4F00-112F-4131-B231-602EDB176D68}" dt="2026-05-06T15:25:01.962" v="271" actId="34476"/>
        <pc:sldMkLst>
          <pc:docMk/>
          <pc:sldMk cId="162809576" sldId="286"/>
        </pc:sldMkLst>
      </pc:sldChg>
      <pc:sldChg chg="del">
        <pc:chgData name="Long, Kerya(SEU)" userId="f935a344-0b0f-4e7a-a887-9ac2d260f6e2" providerId="ADAL" clId="{91FA4F00-112F-4131-B231-602EDB176D68}" dt="2026-05-07T08:02:31.910" v="455" actId="47"/>
        <pc:sldMkLst>
          <pc:docMk/>
          <pc:sldMk cId="3627303905" sldId="289"/>
        </pc:sldMkLst>
      </pc:sldChg>
      <pc:sldChg chg="add del">
        <pc:chgData name="Long, Kerya(SEU)" userId="f935a344-0b0f-4e7a-a887-9ac2d260f6e2" providerId="ADAL" clId="{91FA4F00-112F-4131-B231-602EDB176D68}" dt="2026-05-06T15:13:25.489" v="202"/>
        <pc:sldMkLst>
          <pc:docMk/>
          <pc:sldMk cId="3860832279" sldId="290"/>
        </pc:sldMkLst>
      </pc:sldChg>
      <pc:sldChg chg="modSp mod modShow">
        <pc:chgData name="Long, Kerya(SEU)" userId="f935a344-0b0f-4e7a-a887-9ac2d260f6e2" providerId="ADAL" clId="{91FA4F00-112F-4131-B231-602EDB176D68}" dt="2026-05-06T15:30:22.965" v="306" actId="20577"/>
        <pc:sldMkLst>
          <pc:docMk/>
          <pc:sldMk cId="2458550460" sldId="291"/>
        </pc:sldMkLst>
        <pc:spChg chg="mod">
          <ac:chgData name="Long, Kerya(SEU)" userId="f935a344-0b0f-4e7a-a887-9ac2d260f6e2" providerId="ADAL" clId="{91FA4F00-112F-4131-B231-602EDB176D68}" dt="2026-05-06T15:30:02.433" v="304" actId="14100"/>
          <ac:spMkLst>
            <pc:docMk/>
            <pc:sldMk cId="2458550460" sldId="291"/>
            <ac:spMk id="3" creationId="{5AFF76B7-F0B2-C36A-E19F-7A5DD4B87519}"/>
          </ac:spMkLst>
        </pc:spChg>
        <pc:spChg chg="mod">
          <ac:chgData name="Long, Kerya(SEU)" userId="f935a344-0b0f-4e7a-a887-9ac2d260f6e2" providerId="ADAL" clId="{91FA4F00-112F-4131-B231-602EDB176D68}" dt="2026-05-06T15:30:22.965" v="306" actId="20577"/>
          <ac:spMkLst>
            <pc:docMk/>
            <pc:sldMk cId="2458550460" sldId="291"/>
            <ac:spMk id="4" creationId="{D7EC7CEB-9D0D-C9B2-0344-DA04AD81C2B6}"/>
          </ac:spMkLst>
        </pc:spChg>
        <pc:spChg chg="mod">
          <ac:chgData name="Long, Kerya(SEU)" userId="f935a344-0b0f-4e7a-a887-9ac2d260f6e2" providerId="ADAL" clId="{91FA4F00-112F-4131-B231-602EDB176D68}" dt="2026-05-06T15:30:15.145" v="305" actId="20577"/>
          <ac:spMkLst>
            <pc:docMk/>
            <pc:sldMk cId="2458550460" sldId="291"/>
            <ac:spMk id="5" creationId="{19FC34BE-392F-627C-923C-8BFE4F204A5C}"/>
          </ac:spMkLst>
        </pc:spChg>
      </pc:sldChg>
      <pc:sldChg chg="delSp modSp mod modShow">
        <pc:chgData name="Long, Kerya(SEU)" userId="f935a344-0b0f-4e7a-a887-9ac2d260f6e2" providerId="ADAL" clId="{91FA4F00-112F-4131-B231-602EDB176D68}" dt="2026-05-06T15:16:50.909" v="231" actId="404"/>
        <pc:sldMkLst>
          <pc:docMk/>
          <pc:sldMk cId="3051619594" sldId="292"/>
        </pc:sldMkLst>
        <pc:spChg chg="del">
          <ac:chgData name="Long, Kerya(SEU)" userId="f935a344-0b0f-4e7a-a887-9ac2d260f6e2" providerId="ADAL" clId="{91FA4F00-112F-4131-B231-602EDB176D68}" dt="2026-05-06T15:15:56.055" v="218" actId="478"/>
          <ac:spMkLst>
            <pc:docMk/>
            <pc:sldMk cId="3051619594" sldId="292"/>
            <ac:spMk id="2" creationId="{F878A7B4-20E0-4017-B6C1-36B90CA4069A}"/>
          </ac:spMkLst>
        </pc:spChg>
        <pc:spChg chg="mod">
          <ac:chgData name="Long, Kerya(SEU)" userId="f935a344-0b0f-4e7a-a887-9ac2d260f6e2" providerId="ADAL" clId="{91FA4F00-112F-4131-B231-602EDB176D68}" dt="2026-05-06T15:16:29.057" v="223" actId="20577"/>
          <ac:spMkLst>
            <pc:docMk/>
            <pc:sldMk cId="3051619594" sldId="292"/>
            <ac:spMk id="4" creationId="{F96BD62A-9DFC-CEE6-BE4A-063DAC6B66F2}"/>
          </ac:spMkLst>
        </pc:spChg>
        <pc:spChg chg="mod">
          <ac:chgData name="Long, Kerya(SEU)" userId="f935a344-0b0f-4e7a-a887-9ac2d260f6e2" providerId="ADAL" clId="{91FA4F00-112F-4131-B231-602EDB176D68}" dt="2026-05-06T15:16:17.554" v="222" actId="20577"/>
          <ac:spMkLst>
            <pc:docMk/>
            <pc:sldMk cId="3051619594" sldId="292"/>
            <ac:spMk id="7" creationId="{152C43BA-EB7A-DC52-8868-E63A9EE98CAB}"/>
          </ac:spMkLst>
        </pc:spChg>
        <pc:spChg chg="mod">
          <ac:chgData name="Long, Kerya(SEU)" userId="f935a344-0b0f-4e7a-a887-9ac2d260f6e2" providerId="ADAL" clId="{91FA4F00-112F-4131-B231-602EDB176D68}" dt="2026-05-06T15:16:50.909" v="231" actId="404"/>
          <ac:spMkLst>
            <pc:docMk/>
            <pc:sldMk cId="3051619594" sldId="292"/>
            <ac:spMk id="27" creationId="{582C1E93-AB79-28F7-208E-8EFBC64A864E}"/>
          </ac:spMkLst>
        </pc:spChg>
      </pc:sldChg>
      <pc:sldChg chg="modSp mod modShow">
        <pc:chgData name="Long, Kerya(SEU)" userId="f935a344-0b0f-4e7a-a887-9ac2d260f6e2" providerId="ADAL" clId="{91FA4F00-112F-4131-B231-602EDB176D68}" dt="2026-05-06T15:26:54.506" v="280" actId="34476"/>
        <pc:sldMkLst>
          <pc:docMk/>
          <pc:sldMk cId="3701610563" sldId="293"/>
        </pc:sldMkLst>
        <pc:spChg chg="mod">
          <ac:chgData name="Long, Kerya(SEU)" userId="f935a344-0b0f-4e7a-a887-9ac2d260f6e2" providerId="ADAL" clId="{91FA4F00-112F-4131-B231-602EDB176D68}" dt="2026-05-06T15:25:24.920" v="273" actId="14100"/>
          <ac:spMkLst>
            <pc:docMk/>
            <pc:sldMk cId="3701610563" sldId="293"/>
            <ac:spMk id="20" creationId="{2679D95D-E27B-1DA5-0113-73C71055C6AE}"/>
          </ac:spMkLst>
        </pc:spChg>
        <pc:spChg chg="mod">
          <ac:chgData name="Long, Kerya(SEU)" userId="f935a344-0b0f-4e7a-a887-9ac2d260f6e2" providerId="ADAL" clId="{91FA4F00-112F-4131-B231-602EDB176D68}" dt="2026-05-06T15:25:20.496" v="272" actId="14100"/>
          <ac:spMkLst>
            <pc:docMk/>
            <pc:sldMk cId="3701610563" sldId="293"/>
            <ac:spMk id="24" creationId="{4EB916EA-EC90-EFCA-77B8-33531429A39A}"/>
          </ac:spMkLst>
        </pc:spChg>
        <pc:spChg chg="mod">
          <ac:chgData name="Long, Kerya(SEU)" userId="f935a344-0b0f-4e7a-a887-9ac2d260f6e2" providerId="ADAL" clId="{91FA4F00-112F-4131-B231-602EDB176D68}" dt="2026-05-06T15:26:18.014" v="277" actId="179"/>
          <ac:spMkLst>
            <pc:docMk/>
            <pc:sldMk cId="3701610563" sldId="293"/>
            <ac:spMk id="25" creationId="{256D6241-25B8-B02E-72FA-01317E80C204}"/>
          </ac:spMkLst>
        </pc:spChg>
        <pc:spChg chg="mod">
          <ac:chgData name="Long, Kerya(SEU)" userId="f935a344-0b0f-4e7a-a887-9ac2d260f6e2" providerId="ADAL" clId="{91FA4F00-112F-4131-B231-602EDB176D68}" dt="2026-05-06T15:26:30.707" v="279" actId="179"/>
          <ac:spMkLst>
            <pc:docMk/>
            <pc:sldMk cId="3701610563" sldId="293"/>
            <ac:spMk id="27" creationId="{305E45DD-0149-64A7-621C-B137C0C3142C}"/>
          </ac:spMkLst>
        </pc:spChg>
        <pc:cxnChg chg="mod">
          <ac:chgData name="Long, Kerya(SEU)" userId="f935a344-0b0f-4e7a-a887-9ac2d260f6e2" providerId="ADAL" clId="{91FA4F00-112F-4131-B231-602EDB176D68}" dt="2026-05-06T15:25:24.920" v="273" actId="14100"/>
          <ac:cxnSpMkLst>
            <pc:docMk/>
            <pc:sldMk cId="3701610563" sldId="293"/>
            <ac:cxnSpMk id="36" creationId="{F30FCB46-0A1B-8D4E-B4C5-D49A051E5036}"/>
          </ac:cxnSpMkLst>
        </pc:cxnChg>
      </pc:sldChg>
      <pc:sldChg chg="modSp add del mod">
        <pc:chgData name="Long, Kerya(SEU)" userId="f935a344-0b0f-4e7a-a887-9ac2d260f6e2" providerId="ADAL" clId="{91FA4F00-112F-4131-B231-602EDB176D68}" dt="2026-05-07T08:38:53.566" v="919" actId="14100"/>
        <pc:sldMkLst>
          <pc:docMk/>
          <pc:sldMk cId="2179808606" sldId="294"/>
        </pc:sldMkLst>
        <pc:spChg chg="mod">
          <ac:chgData name="Long, Kerya(SEU)" userId="f935a344-0b0f-4e7a-a887-9ac2d260f6e2" providerId="ADAL" clId="{91FA4F00-112F-4131-B231-602EDB176D68}" dt="2026-05-07T08:38:32.149" v="915" actId="403"/>
          <ac:spMkLst>
            <pc:docMk/>
            <pc:sldMk cId="2179808606" sldId="294"/>
            <ac:spMk id="15" creationId="{44DAD872-58B1-428E-3623-62A956123AB2}"/>
          </ac:spMkLst>
        </pc:spChg>
        <pc:spChg chg="mod">
          <ac:chgData name="Long, Kerya(SEU)" userId="f935a344-0b0f-4e7a-a887-9ac2d260f6e2" providerId="ADAL" clId="{91FA4F00-112F-4131-B231-602EDB176D68}" dt="2026-05-07T08:38:53.566" v="919" actId="14100"/>
          <ac:spMkLst>
            <pc:docMk/>
            <pc:sldMk cId="2179808606" sldId="294"/>
            <ac:spMk id="29" creationId="{723530C6-F438-8949-52C3-4CC536D46F99}"/>
          </ac:spMkLst>
        </pc:spChg>
      </pc:sldChg>
      <pc:sldChg chg="modSp mod modShow">
        <pc:chgData name="Long, Kerya(SEU)" userId="f935a344-0b0f-4e7a-a887-9ac2d260f6e2" providerId="ADAL" clId="{91FA4F00-112F-4131-B231-602EDB176D68}" dt="2026-05-06T15:18:57.961" v="248" actId="34476"/>
        <pc:sldMkLst>
          <pc:docMk/>
          <pc:sldMk cId="0" sldId="297"/>
        </pc:sldMkLst>
        <pc:spChg chg="mod">
          <ac:chgData name="Long, Kerya(SEU)" userId="f935a344-0b0f-4e7a-a887-9ac2d260f6e2" providerId="ADAL" clId="{91FA4F00-112F-4131-B231-602EDB176D68}" dt="2026-05-06T15:18:31.468" v="247" actId="20577"/>
          <ac:spMkLst>
            <pc:docMk/>
            <pc:sldMk cId="0" sldId="297"/>
            <ac:spMk id="64" creationId="{00000000-0000-0000-0000-000000000000}"/>
          </ac:spMkLst>
        </pc:spChg>
      </pc:sldChg>
      <pc:sldChg chg="modSp add del mod">
        <pc:chgData name="Long, Kerya(SEU)" userId="f935a344-0b0f-4e7a-a887-9ac2d260f6e2" providerId="ADAL" clId="{91FA4F00-112F-4131-B231-602EDB176D68}" dt="2026-05-06T15:15:47.828" v="217"/>
        <pc:sldMkLst>
          <pc:docMk/>
          <pc:sldMk cId="85730734" sldId="298"/>
        </pc:sldMkLst>
        <pc:spChg chg="mod">
          <ac:chgData name="Long, Kerya(SEU)" userId="f935a344-0b0f-4e7a-a887-9ac2d260f6e2" providerId="ADAL" clId="{91FA4F00-112F-4131-B231-602EDB176D68}" dt="2026-05-06T15:15:11.379" v="212" actId="6549"/>
          <ac:spMkLst>
            <pc:docMk/>
            <pc:sldMk cId="85730734" sldId="298"/>
            <ac:spMk id="94" creationId="{00000000-0000-0000-0000-000000000000}"/>
          </ac:spMkLst>
        </pc:spChg>
      </pc:sldChg>
      <pc:sldChg chg="mod modShow">
        <pc:chgData name="Long, Kerya(SEU)" userId="f935a344-0b0f-4e7a-a887-9ac2d260f6e2" providerId="ADAL" clId="{91FA4F00-112F-4131-B231-602EDB176D68}" dt="2026-05-06T15:24:59.479" v="270" actId="34476"/>
        <pc:sldMkLst>
          <pc:docMk/>
          <pc:sldMk cId="2400136413" sldId="301"/>
        </pc:sldMkLst>
      </pc:sldChg>
      <pc:sldChg chg="del">
        <pc:chgData name="Long, Kerya(SEU)" userId="f935a344-0b0f-4e7a-a887-9ac2d260f6e2" providerId="ADAL" clId="{91FA4F00-112F-4131-B231-602EDB176D68}" dt="2026-05-06T15:22:05.896" v="255" actId="47"/>
        <pc:sldMkLst>
          <pc:docMk/>
          <pc:sldMk cId="847203771" sldId="320"/>
        </pc:sldMkLst>
      </pc:sldChg>
      <pc:sldChg chg="addSp delSp modSp add del mod ord">
        <pc:chgData name="Long, Kerya(SEU)" userId="f935a344-0b0f-4e7a-a887-9ac2d260f6e2" providerId="ADAL" clId="{91FA4F00-112F-4131-B231-602EDB176D68}" dt="2026-05-07T08:18:40.783" v="683" actId="403"/>
        <pc:sldMkLst>
          <pc:docMk/>
          <pc:sldMk cId="1158828169" sldId="321"/>
        </pc:sldMkLst>
        <pc:spChg chg="mod">
          <ac:chgData name="Long, Kerya(SEU)" userId="f935a344-0b0f-4e7a-a887-9ac2d260f6e2" providerId="ADAL" clId="{91FA4F00-112F-4131-B231-602EDB176D68}" dt="2026-05-07T08:18:40.783" v="683" actId="403"/>
          <ac:spMkLst>
            <pc:docMk/>
            <pc:sldMk cId="1158828169" sldId="321"/>
            <ac:spMk id="2" creationId="{8FABE9D2-88BE-3DA3-A168-56A689DC5C0E}"/>
          </ac:spMkLst>
        </pc:spChg>
        <pc:spChg chg="add del mod">
          <ac:chgData name="Long, Kerya(SEU)" userId="f935a344-0b0f-4e7a-a887-9ac2d260f6e2" providerId="ADAL" clId="{91FA4F00-112F-4131-B231-602EDB176D68}" dt="2026-05-07T08:18:15.587" v="677" actId="478"/>
          <ac:spMkLst>
            <pc:docMk/>
            <pc:sldMk cId="1158828169" sldId="321"/>
            <ac:spMk id="4" creationId="{1CB06494-1C9E-780E-CEA1-18D3B1EF6AEA}"/>
          </ac:spMkLst>
        </pc:spChg>
        <pc:spChg chg="add mod">
          <ac:chgData name="Long, Kerya(SEU)" userId="f935a344-0b0f-4e7a-a887-9ac2d260f6e2" providerId="ADAL" clId="{91FA4F00-112F-4131-B231-602EDB176D68}" dt="2026-05-07T08:18:28.765" v="680" actId="1038"/>
          <ac:spMkLst>
            <pc:docMk/>
            <pc:sldMk cId="1158828169" sldId="321"/>
            <ac:spMk id="7" creationId="{824572D7-EDAD-239C-0275-38A0F1641EB7}"/>
          </ac:spMkLst>
        </pc:spChg>
        <pc:spChg chg="del">
          <ac:chgData name="Long, Kerya(SEU)" userId="f935a344-0b0f-4e7a-a887-9ac2d260f6e2" providerId="ADAL" clId="{91FA4F00-112F-4131-B231-602EDB176D68}" dt="2026-05-07T08:18:05.591" v="672" actId="478"/>
          <ac:spMkLst>
            <pc:docMk/>
            <pc:sldMk cId="1158828169" sldId="321"/>
            <ac:spMk id="16" creationId="{F782EB31-B6DB-154A-8E8D-19DA032B7DDA}"/>
          </ac:spMkLst>
        </pc:spChg>
        <pc:graphicFrameChg chg="mod">
          <ac:chgData name="Long, Kerya(SEU)" userId="f935a344-0b0f-4e7a-a887-9ac2d260f6e2" providerId="ADAL" clId="{91FA4F00-112F-4131-B231-602EDB176D68}" dt="2026-05-07T08:18:36.183" v="681" actId="1076"/>
          <ac:graphicFrameMkLst>
            <pc:docMk/>
            <pc:sldMk cId="1158828169" sldId="321"/>
            <ac:graphicFrameMk id="5" creationId="{D8865812-685E-4C84-1882-BE2DDCF5A1E8}"/>
          </ac:graphicFrameMkLst>
        </pc:graphicFrameChg>
      </pc:sldChg>
      <pc:sldChg chg="add del ord">
        <pc:chgData name="Long, Kerya(SEU)" userId="f935a344-0b0f-4e7a-a887-9ac2d260f6e2" providerId="ADAL" clId="{91FA4F00-112F-4131-B231-602EDB176D68}" dt="2026-05-07T08:14:23.422" v="624"/>
        <pc:sldMkLst>
          <pc:docMk/>
          <pc:sldMk cId="4003400087" sldId="322"/>
        </pc:sldMkLst>
      </pc:sldChg>
      <pc:sldChg chg="del">
        <pc:chgData name="Long, Kerya(SEU)" userId="f935a344-0b0f-4e7a-a887-9ac2d260f6e2" providerId="ADAL" clId="{91FA4F00-112F-4131-B231-602EDB176D68}" dt="2026-05-06T15:22:05.896" v="255" actId="47"/>
        <pc:sldMkLst>
          <pc:docMk/>
          <pc:sldMk cId="0" sldId="323"/>
        </pc:sldMkLst>
      </pc:sldChg>
      <pc:sldChg chg="modSp add del mod">
        <pc:chgData name="Long, Kerya(SEU)" userId="f935a344-0b0f-4e7a-a887-9ac2d260f6e2" providerId="ADAL" clId="{91FA4F00-112F-4131-B231-602EDB176D68}" dt="2026-05-07T08:39:45.637" v="936" actId="403"/>
        <pc:sldMkLst>
          <pc:docMk/>
          <pc:sldMk cId="4265118146" sldId="329"/>
        </pc:sldMkLst>
        <pc:spChg chg="mod">
          <ac:chgData name="Long, Kerya(SEU)" userId="f935a344-0b0f-4e7a-a887-9ac2d260f6e2" providerId="ADAL" clId="{91FA4F00-112F-4131-B231-602EDB176D68}" dt="2026-05-07T08:39:38.450" v="934" actId="403"/>
          <ac:spMkLst>
            <pc:docMk/>
            <pc:sldMk cId="4265118146" sldId="329"/>
            <ac:spMk id="7" creationId="{646B8062-5E10-5840-616F-2998F5EFB802}"/>
          </ac:spMkLst>
        </pc:spChg>
        <pc:spChg chg="mod">
          <ac:chgData name="Long, Kerya(SEU)" userId="f935a344-0b0f-4e7a-a887-9ac2d260f6e2" providerId="ADAL" clId="{91FA4F00-112F-4131-B231-602EDB176D68}" dt="2026-05-07T08:39:45.637" v="936" actId="403"/>
          <ac:spMkLst>
            <pc:docMk/>
            <pc:sldMk cId="4265118146" sldId="329"/>
            <ac:spMk id="17" creationId="{A75E2F0B-154E-C2C3-5DC7-6D5544344F5B}"/>
          </ac:spMkLst>
        </pc:spChg>
      </pc:sldChg>
      <pc:sldChg chg="add del">
        <pc:chgData name="Long, Kerya(SEU)" userId="f935a344-0b0f-4e7a-a887-9ac2d260f6e2" providerId="ADAL" clId="{91FA4F00-112F-4131-B231-602EDB176D68}" dt="2026-05-07T06:54:09.130" v="321"/>
        <pc:sldMkLst>
          <pc:docMk/>
          <pc:sldMk cId="425244504" sldId="330"/>
        </pc:sldMkLst>
      </pc:sldChg>
      <pc:sldChg chg="add del">
        <pc:chgData name="Long, Kerya(SEU)" userId="f935a344-0b0f-4e7a-a887-9ac2d260f6e2" providerId="ADAL" clId="{91FA4F00-112F-4131-B231-602EDB176D68}" dt="2026-05-07T06:54:09.130" v="321"/>
        <pc:sldMkLst>
          <pc:docMk/>
          <pc:sldMk cId="557488781" sldId="331"/>
        </pc:sldMkLst>
      </pc:sldChg>
      <pc:sldChg chg="add del">
        <pc:chgData name="Long, Kerya(SEU)" userId="f935a344-0b0f-4e7a-a887-9ac2d260f6e2" providerId="ADAL" clId="{91FA4F00-112F-4131-B231-602EDB176D68}" dt="2026-05-06T15:13:25.489" v="202"/>
        <pc:sldMkLst>
          <pc:docMk/>
          <pc:sldMk cId="312956216" sldId="332"/>
        </pc:sldMkLst>
      </pc:sldChg>
      <pc:sldChg chg="mod modShow">
        <pc:chgData name="Long, Kerya(SEU)" userId="f935a344-0b0f-4e7a-a887-9ac2d260f6e2" providerId="ADAL" clId="{91FA4F00-112F-4131-B231-602EDB176D68}" dt="2026-05-06T15:26:56.016" v="281" actId="34476"/>
        <pc:sldMkLst>
          <pc:docMk/>
          <pc:sldMk cId="2274933486" sldId="333"/>
        </pc:sldMkLst>
      </pc:sldChg>
      <pc:sldChg chg="del">
        <pc:chgData name="Long, Kerya(SEU)" userId="f935a344-0b0f-4e7a-a887-9ac2d260f6e2" providerId="ADAL" clId="{91FA4F00-112F-4131-B231-602EDB176D68}" dt="2026-05-06T15:22:05.896" v="255" actId="47"/>
        <pc:sldMkLst>
          <pc:docMk/>
          <pc:sldMk cId="960945820" sldId="353"/>
        </pc:sldMkLst>
      </pc:sldChg>
      <pc:sldChg chg="del">
        <pc:chgData name="Long, Kerya(SEU)" userId="f935a344-0b0f-4e7a-a887-9ac2d260f6e2" providerId="ADAL" clId="{91FA4F00-112F-4131-B231-602EDB176D68}" dt="2026-05-06T15:22:05.896" v="255" actId="47"/>
        <pc:sldMkLst>
          <pc:docMk/>
          <pc:sldMk cId="2329734998" sldId="354"/>
        </pc:sldMkLst>
      </pc:sldChg>
      <pc:sldChg chg="modSp mod">
        <pc:chgData name="Long, Kerya(SEU)" userId="f935a344-0b0f-4e7a-a887-9ac2d260f6e2" providerId="ADAL" clId="{91FA4F00-112F-4131-B231-602EDB176D68}" dt="2026-05-07T08:27:37.738" v="725" actId="403"/>
        <pc:sldMkLst>
          <pc:docMk/>
          <pc:sldMk cId="2838498197" sldId="355"/>
        </pc:sldMkLst>
        <pc:spChg chg="mod">
          <ac:chgData name="Long, Kerya(SEU)" userId="f935a344-0b0f-4e7a-a887-9ac2d260f6e2" providerId="ADAL" clId="{91FA4F00-112F-4131-B231-602EDB176D68}" dt="2026-05-07T08:27:27.280" v="724" actId="27636"/>
          <ac:spMkLst>
            <pc:docMk/>
            <pc:sldMk cId="2838498197" sldId="355"/>
            <ac:spMk id="4" creationId="{82FE6F51-07A2-9A30-A535-87737BE5FF07}"/>
          </ac:spMkLst>
        </pc:spChg>
        <pc:spChg chg="mod">
          <ac:chgData name="Long, Kerya(SEU)" userId="f935a344-0b0f-4e7a-a887-9ac2d260f6e2" providerId="ADAL" clId="{91FA4F00-112F-4131-B231-602EDB176D68}" dt="2026-05-06T15:04:59.738" v="98" actId="14100"/>
          <ac:spMkLst>
            <pc:docMk/>
            <pc:sldMk cId="2838498197" sldId="355"/>
            <ac:spMk id="8" creationId="{02946EA0-2467-87D9-5B5A-483FB209B031}"/>
          </ac:spMkLst>
        </pc:spChg>
        <pc:graphicFrameChg chg="modGraphic">
          <ac:chgData name="Long, Kerya(SEU)" userId="f935a344-0b0f-4e7a-a887-9ac2d260f6e2" providerId="ADAL" clId="{91FA4F00-112F-4131-B231-602EDB176D68}" dt="2026-05-07T08:27:37.738" v="725" actId="403"/>
          <ac:graphicFrameMkLst>
            <pc:docMk/>
            <pc:sldMk cId="2838498197" sldId="355"/>
            <ac:graphicFrameMk id="9" creationId="{A5572781-DA46-95B2-2344-20A24E8FE31A}"/>
          </ac:graphicFrameMkLst>
        </pc:graphicFrameChg>
      </pc:sldChg>
      <pc:sldChg chg="modSp mod modShow">
        <pc:chgData name="Long, Kerya(SEU)" userId="f935a344-0b0f-4e7a-a887-9ac2d260f6e2" providerId="ADAL" clId="{91FA4F00-112F-4131-B231-602EDB176D68}" dt="2026-05-06T15:28:54.268" v="297" actId="20577"/>
        <pc:sldMkLst>
          <pc:docMk/>
          <pc:sldMk cId="3830792833" sldId="357"/>
        </pc:sldMkLst>
        <pc:graphicFrameChg chg="mod modGraphic">
          <ac:chgData name="Long, Kerya(SEU)" userId="f935a344-0b0f-4e7a-a887-9ac2d260f6e2" providerId="ADAL" clId="{91FA4F00-112F-4131-B231-602EDB176D68}" dt="2026-05-06T15:28:54.268" v="297" actId="20577"/>
          <ac:graphicFrameMkLst>
            <pc:docMk/>
            <pc:sldMk cId="3830792833" sldId="357"/>
            <ac:graphicFrameMk id="3" creationId="{92E66182-C417-2932-9C1E-67E49D50B7E2}"/>
          </ac:graphicFrameMkLst>
        </pc:graphicFrameChg>
      </pc:sldChg>
      <pc:sldChg chg="modSp mod modShow">
        <pc:chgData name="Long, Kerya(SEU)" userId="f935a344-0b0f-4e7a-a887-9ac2d260f6e2" providerId="ADAL" clId="{91FA4F00-112F-4131-B231-602EDB176D68}" dt="2026-05-06T15:29:37.030" v="299" actId="20577"/>
        <pc:sldMkLst>
          <pc:docMk/>
          <pc:sldMk cId="1894058334" sldId="358"/>
        </pc:sldMkLst>
        <pc:spChg chg="mod">
          <ac:chgData name="Long, Kerya(SEU)" userId="f935a344-0b0f-4e7a-a887-9ac2d260f6e2" providerId="ADAL" clId="{91FA4F00-112F-4131-B231-602EDB176D68}" dt="2026-05-06T15:29:37.030" v="299" actId="20577"/>
          <ac:spMkLst>
            <pc:docMk/>
            <pc:sldMk cId="1894058334" sldId="358"/>
            <ac:spMk id="9" creationId="{1D2BBE74-B107-E32C-6650-8BC3B62F864C}"/>
          </ac:spMkLst>
        </pc:spChg>
      </pc:sldChg>
      <pc:sldChg chg="del">
        <pc:chgData name="Long, Kerya(SEU)" userId="f935a344-0b0f-4e7a-a887-9ac2d260f6e2" providerId="ADAL" clId="{91FA4F00-112F-4131-B231-602EDB176D68}" dt="2026-05-07T08:04:56.373" v="464" actId="47"/>
        <pc:sldMkLst>
          <pc:docMk/>
          <pc:sldMk cId="28144919" sldId="361"/>
        </pc:sldMkLst>
      </pc:sldChg>
      <pc:sldChg chg="modSp mod">
        <pc:chgData name="Long, Kerya(SEU)" userId="f935a344-0b0f-4e7a-a887-9ac2d260f6e2" providerId="ADAL" clId="{91FA4F00-112F-4131-B231-602EDB176D68}" dt="2026-05-07T08:28:38.560" v="732" actId="255"/>
        <pc:sldMkLst>
          <pc:docMk/>
          <pc:sldMk cId="1205898640" sldId="364"/>
        </pc:sldMkLst>
        <pc:spChg chg="mod">
          <ac:chgData name="Long, Kerya(SEU)" userId="f935a344-0b0f-4e7a-a887-9ac2d260f6e2" providerId="ADAL" clId="{91FA4F00-112F-4131-B231-602EDB176D68}" dt="2026-05-07T08:28:13.785" v="727" actId="2710"/>
          <ac:spMkLst>
            <pc:docMk/>
            <pc:sldMk cId="1205898640" sldId="364"/>
            <ac:spMk id="3" creationId="{A59390D0-EFCC-EC69-F6B0-35024C4930AB}"/>
          </ac:spMkLst>
        </pc:spChg>
        <pc:spChg chg="mod">
          <ac:chgData name="Long, Kerya(SEU)" userId="f935a344-0b0f-4e7a-a887-9ac2d260f6e2" providerId="ADAL" clId="{91FA4F00-112F-4131-B231-602EDB176D68}" dt="2026-05-06T15:06:42.885" v="127" actId="948"/>
          <ac:spMkLst>
            <pc:docMk/>
            <pc:sldMk cId="1205898640" sldId="364"/>
            <ac:spMk id="4" creationId="{A1C359B7-784C-8DC2-0D07-21C513D85CB4}"/>
          </ac:spMkLst>
        </pc:spChg>
        <pc:graphicFrameChg chg="modGraphic">
          <ac:chgData name="Long, Kerya(SEU)" userId="f935a344-0b0f-4e7a-a887-9ac2d260f6e2" providerId="ADAL" clId="{91FA4F00-112F-4131-B231-602EDB176D68}" dt="2026-05-07T08:28:38.560" v="732" actId="255"/>
          <ac:graphicFrameMkLst>
            <pc:docMk/>
            <pc:sldMk cId="1205898640" sldId="364"/>
            <ac:graphicFrameMk id="9" creationId="{0992CFDA-2BC2-0EEA-B9C8-9FEE6CCA9BB4}"/>
          </ac:graphicFrameMkLst>
        </pc:graphicFrameChg>
      </pc:sldChg>
      <pc:sldChg chg="modSp mod modShow">
        <pc:chgData name="Long, Kerya(SEU)" userId="f935a344-0b0f-4e7a-a887-9ac2d260f6e2" providerId="ADAL" clId="{91FA4F00-112F-4131-B231-602EDB176D68}" dt="2026-05-06T15:22:51.445" v="258" actId="20577"/>
        <pc:sldMkLst>
          <pc:docMk/>
          <pc:sldMk cId="2880906911" sldId="365"/>
        </pc:sldMkLst>
        <pc:spChg chg="mod">
          <ac:chgData name="Long, Kerya(SEU)" userId="f935a344-0b0f-4e7a-a887-9ac2d260f6e2" providerId="ADAL" clId="{91FA4F00-112F-4131-B231-602EDB176D68}" dt="2026-05-06T15:22:51.445" v="258" actId="20577"/>
          <ac:spMkLst>
            <pc:docMk/>
            <pc:sldMk cId="2880906911" sldId="365"/>
            <ac:spMk id="4" creationId="{A1C359B7-784C-8DC2-0D07-21C513D85CB4}"/>
          </ac:spMkLst>
        </pc:spChg>
        <pc:spChg chg="mod">
          <ac:chgData name="Long, Kerya(SEU)" userId="f935a344-0b0f-4e7a-a887-9ac2d260f6e2" providerId="ADAL" clId="{91FA4F00-112F-4131-B231-602EDB176D68}" dt="2026-05-06T15:22:27.190" v="257" actId="6549"/>
          <ac:spMkLst>
            <pc:docMk/>
            <pc:sldMk cId="2880906911" sldId="365"/>
            <ac:spMk id="8" creationId="{171C3E9A-35CE-B09C-D13C-2D5F2BBF0AF8}"/>
          </ac:spMkLst>
        </pc:spChg>
      </pc:sldChg>
      <pc:sldChg chg="add del">
        <pc:chgData name="Long, Kerya(SEU)" userId="f935a344-0b0f-4e7a-a887-9ac2d260f6e2" providerId="ADAL" clId="{91FA4F00-112F-4131-B231-602EDB176D68}" dt="2026-05-06T15:15:47.828" v="217"/>
        <pc:sldMkLst>
          <pc:docMk/>
          <pc:sldMk cId="389172555" sldId="370"/>
        </pc:sldMkLst>
      </pc:sldChg>
      <pc:sldChg chg="add del">
        <pc:chgData name="Long, Kerya(SEU)" userId="f935a344-0b0f-4e7a-a887-9ac2d260f6e2" providerId="ADAL" clId="{91FA4F00-112F-4131-B231-602EDB176D68}" dt="2026-05-06T15:15:47.828" v="217"/>
        <pc:sldMkLst>
          <pc:docMk/>
          <pc:sldMk cId="3366996995" sldId="371"/>
        </pc:sldMkLst>
      </pc:sldChg>
      <pc:sldChg chg="modSp add del mod">
        <pc:chgData name="Long, Kerya(SEU)" userId="f935a344-0b0f-4e7a-a887-9ac2d260f6e2" providerId="ADAL" clId="{91FA4F00-112F-4131-B231-602EDB176D68}" dt="2026-05-07T08:39:24.162" v="933" actId="1038"/>
        <pc:sldMkLst>
          <pc:docMk/>
          <pc:sldMk cId="213537415" sldId="376"/>
        </pc:sldMkLst>
        <pc:spChg chg="mod">
          <ac:chgData name="Long, Kerya(SEU)" userId="f935a344-0b0f-4e7a-a887-9ac2d260f6e2" providerId="ADAL" clId="{91FA4F00-112F-4131-B231-602EDB176D68}" dt="2026-05-07T08:39:24.162" v="933" actId="1038"/>
          <ac:spMkLst>
            <pc:docMk/>
            <pc:sldMk cId="213537415" sldId="376"/>
            <ac:spMk id="1053" creationId="{1C7ACE17-712E-2148-9AB6-E7ABBDCED8DD}"/>
          </ac:spMkLst>
        </pc:spChg>
        <pc:spChg chg="mod">
          <ac:chgData name="Long, Kerya(SEU)" userId="f935a344-0b0f-4e7a-a887-9ac2d260f6e2" providerId="ADAL" clId="{91FA4F00-112F-4131-B231-602EDB176D68}" dt="2026-05-07T08:39:22.118" v="928" actId="1038"/>
          <ac:spMkLst>
            <pc:docMk/>
            <pc:sldMk cId="213537415" sldId="376"/>
            <ac:spMk id="1054" creationId="{F4E98681-E53E-A31D-8933-3211C7185E59}"/>
          </ac:spMkLst>
        </pc:spChg>
      </pc:sldChg>
      <pc:sldChg chg="modSp add del mod ord">
        <pc:chgData name="Long, Kerya(SEU)" userId="f935a344-0b0f-4e7a-a887-9ac2d260f6e2" providerId="ADAL" clId="{91FA4F00-112F-4131-B231-602EDB176D68}" dt="2026-05-07T08:14:00.529" v="622"/>
        <pc:sldMkLst>
          <pc:docMk/>
          <pc:sldMk cId="1522962208" sldId="378"/>
        </pc:sldMkLst>
        <pc:spChg chg="mod">
          <ac:chgData name="Long, Kerya(SEU)" userId="f935a344-0b0f-4e7a-a887-9ac2d260f6e2" providerId="ADAL" clId="{91FA4F00-112F-4131-B231-602EDB176D68}" dt="2026-05-07T08:12:03.469" v="591" actId="20577"/>
          <ac:spMkLst>
            <pc:docMk/>
            <pc:sldMk cId="1522962208" sldId="378"/>
            <ac:spMk id="4" creationId="{A4BB2339-1A70-75AB-C4A9-5C88CB521D75}"/>
          </ac:spMkLst>
        </pc:spChg>
        <pc:spChg chg="mod">
          <ac:chgData name="Long, Kerya(SEU)" userId="f935a344-0b0f-4e7a-a887-9ac2d260f6e2" providerId="ADAL" clId="{91FA4F00-112F-4131-B231-602EDB176D68}" dt="2026-05-07T08:11:51.534" v="582" actId="1038"/>
          <ac:spMkLst>
            <pc:docMk/>
            <pc:sldMk cId="1522962208" sldId="378"/>
            <ac:spMk id="8" creationId="{1CA4AD87-60E8-9D81-3F65-81578037DC89}"/>
          </ac:spMkLst>
        </pc:spChg>
        <pc:spChg chg="mod">
          <ac:chgData name="Long, Kerya(SEU)" userId="f935a344-0b0f-4e7a-a887-9ac2d260f6e2" providerId="ADAL" clId="{91FA4F00-112F-4131-B231-602EDB176D68}" dt="2026-05-07T08:11:51.534" v="582" actId="1038"/>
          <ac:spMkLst>
            <pc:docMk/>
            <pc:sldMk cId="1522962208" sldId="378"/>
            <ac:spMk id="9" creationId="{62E005F4-4DFB-2893-C356-4D1F13573908}"/>
          </ac:spMkLst>
        </pc:spChg>
        <pc:spChg chg="mod">
          <ac:chgData name="Long, Kerya(SEU)" userId="f935a344-0b0f-4e7a-a887-9ac2d260f6e2" providerId="ADAL" clId="{91FA4F00-112F-4131-B231-602EDB176D68}" dt="2026-05-07T08:11:54.358" v="590" actId="1038"/>
          <ac:spMkLst>
            <pc:docMk/>
            <pc:sldMk cId="1522962208" sldId="378"/>
            <ac:spMk id="20" creationId="{6229C236-CDA5-A386-DA20-F7BDCF67290A}"/>
          </ac:spMkLst>
        </pc:spChg>
        <pc:spChg chg="mod">
          <ac:chgData name="Long, Kerya(SEU)" userId="f935a344-0b0f-4e7a-a887-9ac2d260f6e2" providerId="ADAL" clId="{91FA4F00-112F-4131-B231-602EDB176D68}" dt="2026-05-07T08:11:44.212" v="568" actId="1038"/>
          <ac:spMkLst>
            <pc:docMk/>
            <pc:sldMk cId="1522962208" sldId="378"/>
            <ac:spMk id="31" creationId="{9DC4B331-6917-5FE1-DDC0-AC18DF9C7B00}"/>
          </ac:spMkLst>
        </pc:spChg>
        <pc:spChg chg="mod">
          <ac:chgData name="Long, Kerya(SEU)" userId="f935a344-0b0f-4e7a-a887-9ac2d260f6e2" providerId="ADAL" clId="{91FA4F00-112F-4131-B231-602EDB176D68}" dt="2026-05-07T08:11:44.212" v="568" actId="1038"/>
          <ac:spMkLst>
            <pc:docMk/>
            <pc:sldMk cId="1522962208" sldId="378"/>
            <ac:spMk id="32" creationId="{B21AD1C5-D6C9-D5D0-BCDF-8BFF6B97D2EF}"/>
          </ac:spMkLst>
        </pc:spChg>
        <pc:spChg chg="mod">
          <ac:chgData name="Long, Kerya(SEU)" userId="f935a344-0b0f-4e7a-a887-9ac2d260f6e2" providerId="ADAL" clId="{91FA4F00-112F-4131-B231-602EDB176D68}" dt="2026-05-07T08:11:44.212" v="568" actId="1038"/>
          <ac:spMkLst>
            <pc:docMk/>
            <pc:sldMk cId="1522962208" sldId="378"/>
            <ac:spMk id="33" creationId="{9CF98317-5534-1E37-1E6E-4C2D396D5560}"/>
          </ac:spMkLst>
        </pc:spChg>
        <pc:spChg chg="mod">
          <ac:chgData name="Long, Kerya(SEU)" userId="f935a344-0b0f-4e7a-a887-9ac2d260f6e2" providerId="ADAL" clId="{91FA4F00-112F-4131-B231-602EDB176D68}" dt="2026-05-07T08:11:44.212" v="568" actId="1038"/>
          <ac:spMkLst>
            <pc:docMk/>
            <pc:sldMk cId="1522962208" sldId="378"/>
            <ac:spMk id="35" creationId="{B3474EE0-506A-36DB-60A5-C9A145A3F948}"/>
          </ac:spMkLst>
        </pc:spChg>
        <pc:spChg chg="mod">
          <ac:chgData name="Long, Kerya(SEU)" userId="f935a344-0b0f-4e7a-a887-9ac2d260f6e2" providerId="ADAL" clId="{91FA4F00-112F-4131-B231-602EDB176D68}" dt="2026-05-07T08:11:44.212" v="568" actId="1038"/>
          <ac:spMkLst>
            <pc:docMk/>
            <pc:sldMk cId="1522962208" sldId="378"/>
            <ac:spMk id="37" creationId="{3EE6AD60-7CB7-E814-2E46-0689B8274C13}"/>
          </ac:spMkLst>
        </pc:spChg>
        <pc:spChg chg="mod">
          <ac:chgData name="Long, Kerya(SEU)" userId="f935a344-0b0f-4e7a-a887-9ac2d260f6e2" providerId="ADAL" clId="{91FA4F00-112F-4131-B231-602EDB176D68}" dt="2026-05-07T08:11:44.212" v="568" actId="1038"/>
          <ac:spMkLst>
            <pc:docMk/>
            <pc:sldMk cId="1522962208" sldId="378"/>
            <ac:spMk id="38" creationId="{387693AE-1E62-879F-9D47-07659C25574B}"/>
          </ac:spMkLst>
        </pc:spChg>
        <pc:spChg chg="mod">
          <ac:chgData name="Long, Kerya(SEU)" userId="f935a344-0b0f-4e7a-a887-9ac2d260f6e2" providerId="ADAL" clId="{91FA4F00-112F-4131-B231-602EDB176D68}" dt="2026-05-07T08:11:44.212" v="568" actId="1038"/>
          <ac:spMkLst>
            <pc:docMk/>
            <pc:sldMk cId="1522962208" sldId="378"/>
            <ac:spMk id="42" creationId="{AB334608-A344-FCC1-608B-6C7DA7864816}"/>
          </ac:spMkLst>
        </pc:spChg>
        <pc:spChg chg="mod">
          <ac:chgData name="Long, Kerya(SEU)" userId="f935a344-0b0f-4e7a-a887-9ac2d260f6e2" providerId="ADAL" clId="{91FA4F00-112F-4131-B231-602EDB176D68}" dt="2026-05-07T08:11:44.212" v="568" actId="1038"/>
          <ac:spMkLst>
            <pc:docMk/>
            <pc:sldMk cId="1522962208" sldId="378"/>
            <ac:spMk id="43" creationId="{943D154D-11A2-AD23-4B86-7FF470A47A9F}"/>
          </ac:spMkLst>
        </pc:spChg>
        <pc:spChg chg="mod">
          <ac:chgData name="Long, Kerya(SEU)" userId="f935a344-0b0f-4e7a-a887-9ac2d260f6e2" providerId="ADAL" clId="{91FA4F00-112F-4131-B231-602EDB176D68}" dt="2026-05-07T08:11:44.212" v="568" actId="1038"/>
          <ac:spMkLst>
            <pc:docMk/>
            <pc:sldMk cId="1522962208" sldId="378"/>
            <ac:spMk id="45" creationId="{E24C981E-258F-9F43-D120-974B0D1E797A}"/>
          </ac:spMkLst>
        </pc:spChg>
        <pc:spChg chg="mod">
          <ac:chgData name="Long, Kerya(SEU)" userId="f935a344-0b0f-4e7a-a887-9ac2d260f6e2" providerId="ADAL" clId="{91FA4F00-112F-4131-B231-602EDB176D68}" dt="2026-05-07T08:11:54.358" v="590" actId="1038"/>
          <ac:spMkLst>
            <pc:docMk/>
            <pc:sldMk cId="1522962208" sldId="378"/>
            <ac:spMk id="46" creationId="{CB0A2F1A-BA5F-15F4-BAD0-77609F0DFD75}"/>
          </ac:spMkLst>
        </pc:spChg>
        <pc:spChg chg="mod">
          <ac:chgData name="Long, Kerya(SEU)" userId="f935a344-0b0f-4e7a-a887-9ac2d260f6e2" providerId="ADAL" clId="{91FA4F00-112F-4131-B231-602EDB176D68}" dt="2026-05-07T08:11:54.358" v="590" actId="1038"/>
          <ac:spMkLst>
            <pc:docMk/>
            <pc:sldMk cId="1522962208" sldId="378"/>
            <ac:spMk id="47" creationId="{171FAEFA-FB3F-0625-7C8D-C9DEAD32EFC1}"/>
          </ac:spMkLst>
        </pc:spChg>
        <pc:spChg chg="mod">
          <ac:chgData name="Long, Kerya(SEU)" userId="f935a344-0b0f-4e7a-a887-9ac2d260f6e2" providerId="ADAL" clId="{91FA4F00-112F-4131-B231-602EDB176D68}" dt="2026-05-07T08:11:54.358" v="590" actId="1038"/>
          <ac:spMkLst>
            <pc:docMk/>
            <pc:sldMk cId="1522962208" sldId="378"/>
            <ac:spMk id="48" creationId="{BB40A7AF-648B-5BBF-F47B-AC13A04B47FF}"/>
          </ac:spMkLst>
        </pc:spChg>
        <pc:spChg chg="mod">
          <ac:chgData name="Long, Kerya(SEU)" userId="f935a344-0b0f-4e7a-a887-9ac2d260f6e2" providerId="ADAL" clId="{91FA4F00-112F-4131-B231-602EDB176D68}" dt="2026-05-07T08:11:54.358" v="590" actId="1038"/>
          <ac:spMkLst>
            <pc:docMk/>
            <pc:sldMk cId="1522962208" sldId="378"/>
            <ac:spMk id="49" creationId="{3A13A041-1FD1-F816-D361-B2153305EF85}"/>
          </ac:spMkLst>
        </pc:spChg>
        <pc:spChg chg="mod">
          <ac:chgData name="Long, Kerya(SEU)" userId="f935a344-0b0f-4e7a-a887-9ac2d260f6e2" providerId="ADAL" clId="{91FA4F00-112F-4131-B231-602EDB176D68}" dt="2026-05-07T08:11:54.358" v="590" actId="1038"/>
          <ac:spMkLst>
            <pc:docMk/>
            <pc:sldMk cId="1522962208" sldId="378"/>
            <ac:spMk id="50" creationId="{88B9011E-C48C-B978-9D0A-1F4E3D5733F6}"/>
          </ac:spMkLst>
        </pc:spChg>
        <pc:spChg chg="mod">
          <ac:chgData name="Long, Kerya(SEU)" userId="f935a344-0b0f-4e7a-a887-9ac2d260f6e2" providerId="ADAL" clId="{91FA4F00-112F-4131-B231-602EDB176D68}" dt="2026-05-07T08:11:54.358" v="590" actId="1038"/>
          <ac:spMkLst>
            <pc:docMk/>
            <pc:sldMk cId="1522962208" sldId="378"/>
            <ac:spMk id="53" creationId="{49EB0891-78FC-3C8B-244E-D7A3E97E0E54}"/>
          </ac:spMkLst>
        </pc:spChg>
        <pc:spChg chg="mod">
          <ac:chgData name="Long, Kerya(SEU)" userId="f935a344-0b0f-4e7a-a887-9ac2d260f6e2" providerId="ADAL" clId="{91FA4F00-112F-4131-B231-602EDB176D68}" dt="2026-05-07T08:11:54.358" v="590" actId="1038"/>
          <ac:spMkLst>
            <pc:docMk/>
            <pc:sldMk cId="1522962208" sldId="378"/>
            <ac:spMk id="54" creationId="{C9018944-252C-B3B5-62D7-94AFCFD7B64F}"/>
          </ac:spMkLst>
        </pc:spChg>
        <pc:spChg chg="mod">
          <ac:chgData name="Long, Kerya(SEU)" userId="f935a344-0b0f-4e7a-a887-9ac2d260f6e2" providerId="ADAL" clId="{91FA4F00-112F-4131-B231-602EDB176D68}" dt="2026-05-07T08:11:54.358" v="590" actId="1038"/>
          <ac:spMkLst>
            <pc:docMk/>
            <pc:sldMk cId="1522962208" sldId="378"/>
            <ac:spMk id="59" creationId="{6440E944-F8AE-EE77-A01F-DE5AC31F96E8}"/>
          </ac:spMkLst>
        </pc:spChg>
        <pc:spChg chg="mod">
          <ac:chgData name="Long, Kerya(SEU)" userId="f935a344-0b0f-4e7a-a887-9ac2d260f6e2" providerId="ADAL" clId="{91FA4F00-112F-4131-B231-602EDB176D68}" dt="2026-05-07T08:11:44.212" v="568" actId="1038"/>
          <ac:spMkLst>
            <pc:docMk/>
            <pc:sldMk cId="1522962208" sldId="378"/>
            <ac:spMk id="91" creationId="{48FE57CF-8492-A377-30F4-341E0081DEE1}"/>
          </ac:spMkLst>
        </pc:spChg>
        <pc:spChg chg="mod">
          <ac:chgData name="Long, Kerya(SEU)" userId="f935a344-0b0f-4e7a-a887-9ac2d260f6e2" providerId="ADAL" clId="{91FA4F00-112F-4131-B231-602EDB176D68}" dt="2026-05-07T08:11:54.358" v="590" actId="1038"/>
          <ac:spMkLst>
            <pc:docMk/>
            <pc:sldMk cId="1522962208" sldId="378"/>
            <ac:spMk id="100" creationId="{E66A33D2-1CCD-596A-BCB8-D1D7AC24C6D8}"/>
          </ac:spMkLst>
        </pc:spChg>
        <pc:spChg chg="mod">
          <ac:chgData name="Long, Kerya(SEU)" userId="f935a344-0b0f-4e7a-a887-9ac2d260f6e2" providerId="ADAL" clId="{91FA4F00-112F-4131-B231-602EDB176D68}" dt="2026-05-07T08:11:17.794" v="557" actId="1035"/>
          <ac:spMkLst>
            <pc:docMk/>
            <pc:sldMk cId="1522962208" sldId="378"/>
            <ac:spMk id="103" creationId="{F3C62630-D2BC-50C8-C1EF-7D614510458F}"/>
          </ac:spMkLst>
        </pc:spChg>
        <pc:spChg chg="mod">
          <ac:chgData name="Long, Kerya(SEU)" userId="f935a344-0b0f-4e7a-a887-9ac2d260f6e2" providerId="ADAL" clId="{91FA4F00-112F-4131-B231-602EDB176D68}" dt="2026-05-07T08:11:17.794" v="557" actId="1035"/>
          <ac:spMkLst>
            <pc:docMk/>
            <pc:sldMk cId="1522962208" sldId="378"/>
            <ac:spMk id="104" creationId="{38267997-B387-88A0-F633-57C1D7586BF0}"/>
          </ac:spMkLst>
        </pc:spChg>
      </pc:sldChg>
      <pc:sldChg chg="modSp mod modShow">
        <pc:chgData name="Long, Kerya(SEU)" userId="f935a344-0b0f-4e7a-a887-9ac2d260f6e2" providerId="ADAL" clId="{91FA4F00-112F-4131-B231-602EDB176D68}" dt="2026-05-06T15:15:24.282" v="213" actId="34476"/>
        <pc:sldMkLst>
          <pc:docMk/>
          <pc:sldMk cId="3325915339" sldId="379"/>
        </pc:sldMkLst>
        <pc:spChg chg="mod">
          <ac:chgData name="Long, Kerya(SEU)" userId="f935a344-0b0f-4e7a-a887-9ac2d260f6e2" providerId="ADAL" clId="{91FA4F00-112F-4131-B231-602EDB176D68}" dt="2026-05-06T15:14:06.106" v="209" actId="1076"/>
          <ac:spMkLst>
            <pc:docMk/>
            <pc:sldMk cId="3325915339" sldId="379"/>
            <ac:spMk id="9" creationId="{07827713-1F82-04BD-D256-98F4606F6C46}"/>
          </ac:spMkLst>
        </pc:spChg>
        <pc:spChg chg="mod">
          <ac:chgData name="Long, Kerya(SEU)" userId="f935a344-0b0f-4e7a-a887-9ac2d260f6e2" providerId="ADAL" clId="{91FA4F00-112F-4131-B231-602EDB176D68}" dt="2026-05-06T15:14:25.990" v="210" actId="1076"/>
          <ac:spMkLst>
            <pc:docMk/>
            <pc:sldMk cId="3325915339" sldId="379"/>
            <ac:spMk id="21" creationId="{1E8F177C-625C-F154-467F-462DFF1FE76D}"/>
          </ac:spMkLst>
        </pc:spChg>
        <pc:spChg chg="mod">
          <ac:chgData name="Long, Kerya(SEU)" userId="f935a344-0b0f-4e7a-a887-9ac2d260f6e2" providerId="ADAL" clId="{91FA4F00-112F-4131-B231-602EDB176D68}" dt="2026-05-06T15:13:59.792" v="207" actId="20577"/>
          <ac:spMkLst>
            <pc:docMk/>
            <pc:sldMk cId="3325915339" sldId="379"/>
            <ac:spMk id="23" creationId="{3B73D0A2-EE8F-81B3-03AF-00B65FB7BCFC}"/>
          </ac:spMkLst>
        </pc:spChg>
      </pc:sldChg>
      <pc:sldChg chg="modSp mod modShow">
        <pc:chgData name="Long, Kerya(SEU)" userId="f935a344-0b0f-4e7a-a887-9ac2d260f6e2" providerId="ADAL" clId="{91FA4F00-112F-4131-B231-602EDB176D68}" dt="2026-05-06T15:18:16.364" v="243" actId="34476"/>
        <pc:sldMkLst>
          <pc:docMk/>
          <pc:sldMk cId="310187074" sldId="380"/>
        </pc:sldMkLst>
        <pc:spChg chg="mod">
          <ac:chgData name="Long, Kerya(SEU)" userId="f935a344-0b0f-4e7a-a887-9ac2d260f6e2" providerId="ADAL" clId="{91FA4F00-112F-4131-B231-602EDB176D68}" dt="2026-05-06T15:17:22.675" v="236" actId="20577"/>
          <ac:spMkLst>
            <pc:docMk/>
            <pc:sldMk cId="310187074" sldId="380"/>
            <ac:spMk id="4" creationId="{40C3A1AC-0807-4994-A968-309CE45C50ED}"/>
          </ac:spMkLst>
        </pc:spChg>
        <pc:spChg chg="mod">
          <ac:chgData name="Long, Kerya(SEU)" userId="f935a344-0b0f-4e7a-a887-9ac2d260f6e2" providerId="ADAL" clId="{91FA4F00-112F-4131-B231-602EDB176D68}" dt="2026-05-06T15:18:08.399" v="242" actId="20577"/>
          <ac:spMkLst>
            <pc:docMk/>
            <pc:sldMk cId="310187074" sldId="380"/>
            <ac:spMk id="13" creationId="{BC3A09F8-31CE-E888-645C-FC5F155BA2C1}"/>
          </ac:spMkLst>
        </pc:spChg>
        <pc:graphicFrameChg chg="mod">
          <ac:chgData name="Long, Kerya(SEU)" userId="f935a344-0b0f-4e7a-a887-9ac2d260f6e2" providerId="ADAL" clId="{91FA4F00-112F-4131-B231-602EDB176D68}" dt="2026-05-06T15:17:46.007" v="237" actId="1076"/>
          <ac:graphicFrameMkLst>
            <pc:docMk/>
            <pc:sldMk cId="310187074" sldId="380"/>
            <ac:graphicFrameMk id="26" creationId="{CB7EE812-867D-EA1A-BCE8-4E84C45831AA}"/>
          </ac:graphicFrameMkLst>
        </pc:graphicFrameChg>
        <pc:picChg chg="mod">
          <ac:chgData name="Long, Kerya(SEU)" userId="f935a344-0b0f-4e7a-a887-9ac2d260f6e2" providerId="ADAL" clId="{91FA4F00-112F-4131-B231-602EDB176D68}" dt="2026-05-06T15:17:56.935" v="238" actId="208"/>
          <ac:picMkLst>
            <pc:docMk/>
            <pc:sldMk cId="310187074" sldId="380"/>
            <ac:picMk id="11" creationId="{6017C276-410E-82E5-A192-39F8EA472CB6}"/>
          </ac:picMkLst>
        </pc:picChg>
      </pc:sldChg>
      <pc:sldChg chg="del">
        <pc:chgData name="Long, Kerya(SEU)" userId="f935a344-0b0f-4e7a-a887-9ac2d260f6e2" providerId="ADAL" clId="{91FA4F00-112F-4131-B231-602EDB176D68}" dt="2026-05-06T15:12:00.745" v="193" actId="47"/>
        <pc:sldMkLst>
          <pc:docMk/>
          <pc:sldMk cId="180305087" sldId="381"/>
        </pc:sldMkLst>
      </pc:sldChg>
      <pc:sldChg chg="del">
        <pc:chgData name="Long, Kerya(SEU)" userId="f935a344-0b0f-4e7a-a887-9ac2d260f6e2" providerId="ADAL" clId="{91FA4F00-112F-4131-B231-602EDB176D68}" dt="2026-05-06T15:22:05.896" v="255" actId="47"/>
        <pc:sldMkLst>
          <pc:docMk/>
          <pc:sldMk cId="0" sldId="382"/>
        </pc:sldMkLst>
      </pc:sldChg>
      <pc:sldChg chg="del">
        <pc:chgData name="Long, Kerya(SEU)" userId="f935a344-0b0f-4e7a-a887-9ac2d260f6e2" providerId="ADAL" clId="{91FA4F00-112F-4131-B231-602EDB176D68}" dt="2026-05-06T15:19:27.403" v="250" actId="47"/>
        <pc:sldMkLst>
          <pc:docMk/>
          <pc:sldMk cId="1088834181" sldId="383"/>
        </pc:sldMkLst>
      </pc:sldChg>
      <pc:sldChg chg="mod modShow">
        <pc:chgData name="Long, Kerya(SEU)" userId="f935a344-0b0f-4e7a-a887-9ac2d260f6e2" providerId="ADAL" clId="{91FA4F00-112F-4131-B231-602EDB176D68}" dt="2026-05-06T15:20:00.986" v="253" actId="34476"/>
        <pc:sldMkLst>
          <pc:docMk/>
          <pc:sldMk cId="662908144" sldId="384"/>
        </pc:sldMkLst>
      </pc:sldChg>
      <pc:sldChg chg="add del">
        <pc:chgData name="Long, Kerya(SEU)" userId="f935a344-0b0f-4e7a-a887-9ac2d260f6e2" providerId="ADAL" clId="{91FA4F00-112F-4131-B231-602EDB176D68}" dt="2026-05-07T06:54:09.130" v="321"/>
        <pc:sldMkLst>
          <pc:docMk/>
          <pc:sldMk cId="837636121" sldId="385"/>
        </pc:sldMkLst>
      </pc:sldChg>
      <pc:sldChg chg="add del">
        <pc:chgData name="Long, Kerya(SEU)" userId="f935a344-0b0f-4e7a-a887-9ac2d260f6e2" providerId="ADAL" clId="{91FA4F00-112F-4131-B231-602EDB176D68}" dt="2026-05-07T06:54:09.130" v="321"/>
        <pc:sldMkLst>
          <pc:docMk/>
          <pc:sldMk cId="2231563903" sldId="386"/>
        </pc:sldMkLst>
      </pc:sldChg>
      <pc:sldChg chg="modSp add del mod">
        <pc:chgData name="Long, Kerya(SEU)" userId="f935a344-0b0f-4e7a-a887-9ac2d260f6e2" providerId="ADAL" clId="{91FA4F00-112F-4131-B231-602EDB176D68}" dt="2026-05-07T08:08:33.301" v="514" actId="2711"/>
        <pc:sldMkLst>
          <pc:docMk/>
          <pc:sldMk cId="1780977687" sldId="389"/>
        </pc:sldMkLst>
        <pc:spChg chg="mod">
          <ac:chgData name="Long, Kerya(SEU)" userId="f935a344-0b0f-4e7a-a887-9ac2d260f6e2" providerId="ADAL" clId="{91FA4F00-112F-4131-B231-602EDB176D68}" dt="2026-05-07T08:08:33.301" v="514" actId="2711"/>
          <ac:spMkLst>
            <pc:docMk/>
            <pc:sldMk cId="1780977687" sldId="389"/>
            <ac:spMk id="34" creationId="{F11B065B-9354-30F2-C1AF-0790E96E2DE0}"/>
          </ac:spMkLst>
        </pc:spChg>
        <pc:graphicFrameChg chg="modGraphic">
          <ac:chgData name="Long, Kerya(SEU)" userId="f935a344-0b0f-4e7a-a887-9ac2d260f6e2" providerId="ADAL" clId="{91FA4F00-112F-4131-B231-602EDB176D68}" dt="2026-05-07T08:08:23.874" v="513" actId="2711"/>
          <ac:graphicFrameMkLst>
            <pc:docMk/>
            <pc:sldMk cId="1780977687" sldId="389"/>
            <ac:graphicFrameMk id="3" creationId="{F4232A04-FE3B-BD55-4D65-5E482B998FD6}"/>
          </ac:graphicFrameMkLst>
        </pc:graphicFrameChg>
      </pc:sldChg>
      <pc:sldChg chg="modSp add del mod">
        <pc:chgData name="Long, Kerya(SEU)" userId="f935a344-0b0f-4e7a-a887-9ac2d260f6e2" providerId="ADAL" clId="{91FA4F00-112F-4131-B231-602EDB176D68}" dt="2026-05-07T08:10:17.413" v="538" actId="20577"/>
        <pc:sldMkLst>
          <pc:docMk/>
          <pc:sldMk cId="2774674127" sldId="390"/>
        </pc:sldMkLst>
        <pc:spChg chg="mod">
          <ac:chgData name="Long, Kerya(SEU)" userId="f935a344-0b0f-4e7a-a887-9ac2d260f6e2" providerId="ADAL" clId="{91FA4F00-112F-4131-B231-602EDB176D68}" dt="2026-05-07T08:09:31.371" v="516" actId="403"/>
          <ac:spMkLst>
            <pc:docMk/>
            <pc:sldMk cId="2774674127" sldId="390"/>
            <ac:spMk id="4" creationId="{BB3166C1-09EB-914D-8943-AD11B8E63012}"/>
          </ac:spMkLst>
        </pc:spChg>
        <pc:spChg chg="mod">
          <ac:chgData name="Long, Kerya(SEU)" userId="f935a344-0b0f-4e7a-a887-9ac2d260f6e2" providerId="ADAL" clId="{91FA4F00-112F-4131-B231-602EDB176D68}" dt="2026-05-07T08:09:39.086" v="517" actId="2711"/>
          <ac:spMkLst>
            <pc:docMk/>
            <pc:sldMk cId="2774674127" sldId="390"/>
            <ac:spMk id="8" creationId="{0F322210-94C5-D6F6-2900-59C0369BDEDC}"/>
          </ac:spMkLst>
        </pc:spChg>
        <pc:spChg chg="mod">
          <ac:chgData name="Long, Kerya(SEU)" userId="f935a344-0b0f-4e7a-a887-9ac2d260f6e2" providerId="ADAL" clId="{91FA4F00-112F-4131-B231-602EDB176D68}" dt="2026-05-07T08:09:22.822" v="515" actId="1076"/>
          <ac:spMkLst>
            <pc:docMk/>
            <pc:sldMk cId="2774674127" sldId="390"/>
            <ac:spMk id="22" creationId="{D0D0993C-DD45-F3BC-6175-D4791CD7A31C}"/>
          </ac:spMkLst>
        </pc:spChg>
        <pc:spChg chg="mod">
          <ac:chgData name="Long, Kerya(SEU)" userId="f935a344-0b0f-4e7a-a887-9ac2d260f6e2" providerId="ADAL" clId="{91FA4F00-112F-4131-B231-602EDB176D68}" dt="2026-05-07T08:10:17.413" v="538" actId="20577"/>
          <ac:spMkLst>
            <pc:docMk/>
            <pc:sldMk cId="2774674127" sldId="390"/>
            <ac:spMk id="233" creationId="{CF47440F-E887-F878-6370-D815A4F435A1}"/>
          </ac:spMkLst>
        </pc:spChg>
      </pc:sldChg>
      <pc:sldChg chg="modSp mod">
        <pc:chgData name="Long, Kerya(SEU)" userId="f935a344-0b0f-4e7a-a887-9ac2d260f6e2" providerId="ADAL" clId="{91FA4F00-112F-4131-B231-602EDB176D68}" dt="2026-05-07T08:27:45.420" v="726" actId="2711"/>
        <pc:sldMkLst>
          <pc:docMk/>
          <pc:sldMk cId="1512042991" sldId="391"/>
        </pc:sldMkLst>
        <pc:spChg chg="mod">
          <ac:chgData name="Long, Kerya(SEU)" userId="f935a344-0b0f-4e7a-a887-9ac2d260f6e2" providerId="ADAL" clId="{91FA4F00-112F-4131-B231-602EDB176D68}" dt="2026-05-07T08:27:45.420" v="726" actId="2711"/>
          <ac:spMkLst>
            <pc:docMk/>
            <pc:sldMk cId="1512042991" sldId="391"/>
            <ac:spMk id="2" creationId="{B437CFAD-DA23-9ECD-DAA7-DB45732E99D0}"/>
          </ac:spMkLst>
        </pc:spChg>
        <pc:spChg chg="mod">
          <ac:chgData name="Long, Kerya(SEU)" userId="f935a344-0b0f-4e7a-a887-9ac2d260f6e2" providerId="ADAL" clId="{91FA4F00-112F-4131-B231-602EDB176D68}" dt="2026-05-06T15:05:50.904" v="124" actId="2711"/>
          <ac:spMkLst>
            <pc:docMk/>
            <pc:sldMk cId="1512042991" sldId="391"/>
            <ac:spMk id="12" creationId="{C2CA6D2A-AAEE-B997-417E-6A33529A3287}"/>
          </ac:spMkLst>
        </pc:spChg>
        <pc:spChg chg="mod">
          <ac:chgData name="Long, Kerya(SEU)" userId="f935a344-0b0f-4e7a-a887-9ac2d260f6e2" providerId="ADAL" clId="{91FA4F00-112F-4131-B231-602EDB176D68}" dt="2026-05-06T15:06:06.156" v="125" actId="2711"/>
          <ac:spMkLst>
            <pc:docMk/>
            <pc:sldMk cId="1512042991" sldId="391"/>
            <ac:spMk id="14" creationId="{80BA1FB8-B6C9-0703-9A46-E352918ED047}"/>
          </ac:spMkLst>
        </pc:spChg>
        <pc:spChg chg="mod">
          <ac:chgData name="Long, Kerya(SEU)" userId="f935a344-0b0f-4e7a-a887-9ac2d260f6e2" providerId="ADAL" clId="{91FA4F00-112F-4131-B231-602EDB176D68}" dt="2026-05-06T15:05:44.979" v="122" actId="2711"/>
          <ac:spMkLst>
            <pc:docMk/>
            <pc:sldMk cId="1512042991" sldId="391"/>
            <ac:spMk id="15" creationId="{F1645558-6DAF-B863-212C-0F0F88A50E4D}"/>
          </ac:spMkLst>
        </pc:spChg>
        <pc:spChg chg="mod">
          <ac:chgData name="Long, Kerya(SEU)" userId="f935a344-0b0f-4e7a-a887-9ac2d260f6e2" providerId="ADAL" clId="{91FA4F00-112F-4131-B231-602EDB176D68}" dt="2026-05-07T08:27:45.420" v="726" actId="2711"/>
          <ac:spMkLst>
            <pc:docMk/>
            <pc:sldMk cId="1512042991" sldId="391"/>
            <ac:spMk id="49" creationId="{E38226B0-45DB-71AA-D631-101BE8FCDFB7}"/>
          </ac:spMkLst>
        </pc:spChg>
        <pc:spChg chg="mod">
          <ac:chgData name="Long, Kerya(SEU)" userId="f935a344-0b0f-4e7a-a887-9ac2d260f6e2" providerId="ADAL" clId="{91FA4F00-112F-4131-B231-602EDB176D68}" dt="2026-05-06T15:05:37.075" v="121" actId="14100"/>
          <ac:spMkLst>
            <pc:docMk/>
            <pc:sldMk cId="1512042991" sldId="391"/>
            <ac:spMk id="1027" creationId="{CD5E6A49-AD75-742C-5828-F85297F7646A}"/>
          </ac:spMkLst>
        </pc:spChg>
        <pc:spChg chg="mod">
          <ac:chgData name="Long, Kerya(SEU)" userId="f935a344-0b0f-4e7a-a887-9ac2d260f6e2" providerId="ADAL" clId="{91FA4F00-112F-4131-B231-602EDB176D68}" dt="2026-05-06T15:05:33.863" v="120" actId="1038"/>
          <ac:spMkLst>
            <pc:docMk/>
            <pc:sldMk cId="1512042991" sldId="391"/>
            <ac:spMk id="1038" creationId="{05EDC591-98EC-18E6-4A7F-1D2CD8A1D218}"/>
          </ac:spMkLst>
        </pc:spChg>
        <pc:spChg chg="mod">
          <ac:chgData name="Long, Kerya(SEU)" userId="f935a344-0b0f-4e7a-a887-9ac2d260f6e2" providerId="ADAL" clId="{91FA4F00-112F-4131-B231-602EDB176D68}" dt="2026-05-06T15:05:33.863" v="120" actId="1038"/>
          <ac:spMkLst>
            <pc:docMk/>
            <pc:sldMk cId="1512042991" sldId="391"/>
            <ac:spMk id="1040" creationId="{F9F2899C-76A4-0E41-99B1-C75E90A4476A}"/>
          </ac:spMkLst>
        </pc:spChg>
      </pc:sldChg>
      <pc:sldChg chg="del">
        <pc:chgData name="Long, Kerya(SEU)" userId="f935a344-0b0f-4e7a-a887-9ac2d260f6e2" providerId="ADAL" clId="{91FA4F00-112F-4131-B231-602EDB176D68}" dt="2026-05-06T15:22:05.896" v="255" actId="47"/>
        <pc:sldMkLst>
          <pc:docMk/>
          <pc:sldMk cId="457994461" sldId="392"/>
        </pc:sldMkLst>
      </pc:sldChg>
      <pc:sldChg chg="del">
        <pc:chgData name="Long, Kerya(SEU)" userId="f935a344-0b0f-4e7a-a887-9ac2d260f6e2" providerId="ADAL" clId="{91FA4F00-112F-4131-B231-602EDB176D68}" dt="2026-05-06T15:22:05.896" v="255" actId="47"/>
        <pc:sldMkLst>
          <pc:docMk/>
          <pc:sldMk cId="1404262019" sldId="393"/>
        </pc:sldMkLst>
      </pc:sldChg>
      <pc:sldChg chg="modSp add del mod ord">
        <pc:chgData name="Long, Kerya(SEU)" userId="f935a344-0b0f-4e7a-a887-9ac2d260f6e2" providerId="ADAL" clId="{91FA4F00-112F-4131-B231-602EDB176D68}" dt="2026-05-07T08:19:42.223" v="687" actId="1076"/>
        <pc:sldMkLst>
          <pc:docMk/>
          <pc:sldMk cId="4072071643" sldId="396"/>
        </pc:sldMkLst>
        <pc:spChg chg="mod">
          <ac:chgData name="Long, Kerya(SEU)" userId="f935a344-0b0f-4e7a-a887-9ac2d260f6e2" providerId="ADAL" clId="{91FA4F00-112F-4131-B231-602EDB176D68}" dt="2026-05-07T08:19:24.232" v="685" actId="2711"/>
          <ac:spMkLst>
            <pc:docMk/>
            <pc:sldMk cId="4072071643" sldId="396"/>
            <ac:spMk id="6" creationId="{D9CBC647-135E-8543-A8B3-974926F55A1E}"/>
          </ac:spMkLst>
        </pc:spChg>
        <pc:spChg chg="mod">
          <ac:chgData name="Long, Kerya(SEU)" userId="f935a344-0b0f-4e7a-a887-9ac2d260f6e2" providerId="ADAL" clId="{91FA4F00-112F-4131-B231-602EDB176D68}" dt="2026-05-07T08:19:42.223" v="687" actId="1076"/>
          <ac:spMkLst>
            <pc:docMk/>
            <pc:sldMk cId="4072071643" sldId="396"/>
            <ac:spMk id="16" creationId="{F2F90CD1-B70F-406F-FEF4-D3E88B4C8D75}"/>
          </ac:spMkLst>
        </pc:spChg>
      </pc:sldChg>
      <pc:sldChg chg="del">
        <pc:chgData name="Long, Kerya(SEU)" userId="f935a344-0b0f-4e7a-a887-9ac2d260f6e2" providerId="ADAL" clId="{91FA4F00-112F-4131-B231-602EDB176D68}" dt="2026-05-06T15:10:35.925" v="185" actId="47"/>
        <pc:sldMkLst>
          <pc:docMk/>
          <pc:sldMk cId="3028310494" sldId="400"/>
        </pc:sldMkLst>
      </pc:sldChg>
      <pc:sldChg chg="modSp mod">
        <pc:chgData name="Long, Kerya(SEU)" userId="f935a344-0b0f-4e7a-a887-9ac2d260f6e2" providerId="ADAL" clId="{91FA4F00-112F-4131-B231-602EDB176D68}" dt="2026-05-07T08:24:33.219" v="696" actId="948"/>
        <pc:sldMkLst>
          <pc:docMk/>
          <pc:sldMk cId="2399282003" sldId="401"/>
        </pc:sldMkLst>
        <pc:spChg chg="mod">
          <ac:chgData name="Long, Kerya(SEU)" userId="f935a344-0b0f-4e7a-a887-9ac2d260f6e2" providerId="ADAL" clId="{91FA4F00-112F-4131-B231-602EDB176D68}" dt="2026-05-07T08:24:07.070" v="693" actId="948"/>
          <ac:spMkLst>
            <pc:docMk/>
            <pc:sldMk cId="2399282003" sldId="401"/>
            <ac:spMk id="16" creationId="{86459E18-B37B-19A1-869F-7D1B3B140069}"/>
          </ac:spMkLst>
        </pc:spChg>
        <pc:spChg chg="mod">
          <ac:chgData name="Long, Kerya(SEU)" userId="f935a344-0b0f-4e7a-a887-9ac2d260f6e2" providerId="ADAL" clId="{91FA4F00-112F-4131-B231-602EDB176D68}" dt="2026-05-07T08:24:25.716" v="695" actId="948"/>
          <ac:spMkLst>
            <pc:docMk/>
            <pc:sldMk cId="2399282003" sldId="401"/>
            <ac:spMk id="26" creationId="{6C14685E-FD08-E0F4-D98A-A320397A7F28}"/>
          </ac:spMkLst>
        </pc:spChg>
        <pc:spChg chg="mod">
          <ac:chgData name="Long, Kerya(SEU)" userId="f935a344-0b0f-4e7a-a887-9ac2d260f6e2" providerId="ADAL" clId="{91FA4F00-112F-4131-B231-602EDB176D68}" dt="2026-05-07T08:24:17.015" v="694" actId="948"/>
          <ac:spMkLst>
            <pc:docMk/>
            <pc:sldMk cId="2399282003" sldId="401"/>
            <ac:spMk id="29" creationId="{8F3D5226-1379-EC4D-22DE-7A6890308E1F}"/>
          </ac:spMkLst>
        </pc:spChg>
        <pc:spChg chg="mod">
          <ac:chgData name="Long, Kerya(SEU)" userId="f935a344-0b0f-4e7a-a887-9ac2d260f6e2" providerId="ADAL" clId="{91FA4F00-112F-4131-B231-602EDB176D68}" dt="2026-05-07T08:24:33.219" v="696" actId="948"/>
          <ac:spMkLst>
            <pc:docMk/>
            <pc:sldMk cId="2399282003" sldId="401"/>
            <ac:spMk id="35" creationId="{A2554F9F-BA02-7330-4EF3-67ABC3D605E3}"/>
          </ac:spMkLst>
        </pc:spChg>
        <pc:grpChg chg="mod">
          <ac:chgData name="Long, Kerya(SEU)" userId="f935a344-0b0f-4e7a-a887-9ac2d260f6e2" providerId="ADAL" clId="{91FA4F00-112F-4131-B231-602EDB176D68}" dt="2026-05-07T08:23:56.450" v="692" actId="1076"/>
          <ac:grpSpMkLst>
            <pc:docMk/>
            <pc:sldMk cId="2399282003" sldId="401"/>
            <ac:grpSpMk id="27" creationId="{1A400DBE-56B3-6068-6D54-C8038F709B3C}"/>
          </ac:grpSpMkLst>
        </pc:grpChg>
        <pc:grpChg chg="mod">
          <ac:chgData name="Long, Kerya(SEU)" userId="f935a344-0b0f-4e7a-a887-9ac2d260f6e2" providerId="ADAL" clId="{91FA4F00-112F-4131-B231-602EDB176D68}" dt="2026-05-07T08:23:56.450" v="692" actId="1076"/>
          <ac:grpSpMkLst>
            <pc:docMk/>
            <pc:sldMk cId="2399282003" sldId="401"/>
            <ac:grpSpMk id="36" creationId="{2B308F41-31EB-08BD-AD0D-D15EF384D19F}"/>
          </ac:grpSpMkLst>
        </pc:grpChg>
      </pc:sldChg>
      <pc:sldChg chg="modSp mod modShow">
        <pc:chgData name="Long, Kerya(SEU)" userId="f935a344-0b0f-4e7a-a887-9ac2d260f6e2" providerId="ADAL" clId="{91FA4F00-112F-4131-B231-602EDB176D68}" dt="2026-05-07T08:31:59.617" v="792" actId="20577"/>
        <pc:sldMkLst>
          <pc:docMk/>
          <pc:sldMk cId="2106190547" sldId="403"/>
        </pc:sldMkLst>
        <pc:spChg chg="mod">
          <ac:chgData name="Long, Kerya(SEU)" userId="f935a344-0b0f-4e7a-a887-9ac2d260f6e2" providerId="ADAL" clId="{91FA4F00-112F-4131-B231-602EDB176D68}" dt="2026-05-06T15:09:13.276" v="175" actId="6549"/>
          <ac:spMkLst>
            <pc:docMk/>
            <pc:sldMk cId="2106190547" sldId="403"/>
            <ac:spMk id="3" creationId="{2D8EC328-B716-C353-4A0C-9CB72F813553}"/>
          </ac:spMkLst>
        </pc:spChg>
        <pc:spChg chg="mod">
          <ac:chgData name="Long, Kerya(SEU)" userId="f935a344-0b0f-4e7a-a887-9ac2d260f6e2" providerId="ADAL" clId="{91FA4F00-112F-4131-B231-602EDB176D68}" dt="2026-05-07T08:31:25.738" v="773" actId="403"/>
          <ac:spMkLst>
            <pc:docMk/>
            <pc:sldMk cId="2106190547" sldId="403"/>
            <ac:spMk id="111" creationId="{00000000-0000-0000-0000-000000000000}"/>
          </ac:spMkLst>
        </pc:spChg>
        <pc:spChg chg="mod">
          <ac:chgData name="Long, Kerya(SEU)" userId="f935a344-0b0f-4e7a-a887-9ac2d260f6e2" providerId="ADAL" clId="{91FA4F00-112F-4131-B231-602EDB176D68}" dt="2026-05-07T08:31:59.617" v="792" actId="20577"/>
          <ac:spMkLst>
            <pc:docMk/>
            <pc:sldMk cId="2106190547" sldId="403"/>
            <ac:spMk id="215" creationId="{00000000-0000-0000-0000-000000000000}"/>
          </ac:spMkLst>
        </pc:spChg>
        <pc:grpChg chg="mod">
          <ac:chgData name="Long, Kerya(SEU)" userId="f935a344-0b0f-4e7a-a887-9ac2d260f6e2" providerId="ADAL" clId="{91FA4F00-112F-4131-B231-602EDB176D68}" dt="2026-05-06T15:09:31.057" v="176" actId="1076"/>
          <ac:grpSpMkLst>
            <pc:docMk/>
            <pc:sldMk cId="2106190547" sldId="403"/>
            <ac:grpSpMk id="10" creationId="{08D03463-CD44-3B16-3590-42044E9F5C39}"/>
          </ac:grpSpMkLst>
        </pc:grpChg>
      </pc:sldChg>
      <pc:sldChg chg="ord">
        <pc:chgData name="Long, Kerya(SEU)" userId="f935a344-0b0f-4e7a-a887-9ac2d260f6e2" providerId="ADAL" clId="{91FA4F00-112F-4131-B231-602EDB176D68}" dt="2026-05-07T08:04:00.218" v="461"/>
        <pc:sldMkLst>
          <pc:docMk/>
          <pc:sldMk cId="457069582" sldId="404"/>
        </pc:sldMkLst>
      </pc:sldChg>
      <pc:sldChg chg="ord">
        <pc:chgData name="Long, Kerya(SEU)" userId="f935a344-0b0f-4e7a-a887-9ac2d260f6e2" providerId="ADAL" clId="{91FA4F00-112F-4131-B231-602EDB176D68}" dt="2026-05-07T08:04:09.042" v="463"/>
        <pc:sldMkLst>
          <pc:docMk/>
          <pc:sldMk cId="495078541" sldId="406"/>
        </pc:sldMkLst>
      </pc:sldChg>
      <pc:sldChg chg="modSp mod">
        <pc:chgData name="Long, Kerya(SEU)" userId="f935a344-0b0f-4e7a-a887-9ac2d260f6e2" providerId="ADAL" clId="{91FA4F00-112F-4131-B231-602EDB176D68}" dt="2026-05-06T15:24:39.263" v="269"/>
        <pc:sldMkLst>
          <pc:docMk/>
          <pc:sldMk cId="3504391013" sldId="410"/>
        </pc:sldMkLst>
        <pc:spChg chg="mod">
          <ac:chgData name="Long, Kerya(SEU)" userId="f935a344-0b0f-4e7a-a887-9ac2d260f6e2" providerId="ADAL" clId="{91FA4F00-112F-4131-B231-602EDB176D68}" dt="2026-05-06T15:24:19.627" v="267" actId="20577"/>
          <ac:spMkLst>
            <pc:docMk/>
            <pc:sldMk cId="3504391013" sldId="410"/>
            <ac:spMk id="2" creationId="{E39642D4-975C-6262-1486-E205D3BD968C}"/>
          </ac:spMkLst>
        </pc:spChg>
        <pc:graphicFrameChg chg="mod">
          <ac:chgData name="Long, Kerya(SEU)" userId="f935a344-0b0f-4e7a-a887-9ac2d260f6e2" providerId="ADAL" clId="{91FA4F00-112F-4131-B231-602EDB176D68}" dt="2026-05-06T15:24:39.263" v="269"/>
          <ac:graphicFrameMkLst>
            <pc:docMk/>
            <pc:sldMk cId="3504391013" sldId="410"/>
            <ac:graphicFrameMk id="8" creationId="{45D706A8-74CD-CF4F-2A02-A3FBB41F94FA}"/>
          </ac:graphicFrameMkLst>
        </pc:graphicFrameChg>
        <pc:graphicFrameChg chg="mod">
          <ac:chgData name="Long, Kerya(SEU)" userId="f935a344-0b0f-4e7a-a887-9ac2d260f6e2" providerId="ADAL" clId="{91FA4F00-112F-4131-B231-602EDB176D68}" dt="2026-05-06T15:24:36.385" v="268"/>
          <ac:graphicFrameMkLst>
            <pc:docMk/>
            <pc:sldMk cId="3504391013" sldId="410"/>
            <ac:graphicFrameMk id="9" creationId="{3CC60796-3BA6-D3F8-5AE7-879799727DD9}"/>
          </ac:graphicFrameMkLst>
        </pc:graphicFrameChg>
      </pc:sldChg>
      <pc:sldChg chg="mod modShow">
        <pc:chgData name="Long, Kerya(SEU)" userId="f935a344-0b0f-4e7a-a887-9ac2d260f6e2" providerId="ADAL" clId="{91FA4F00-112F-4131-B231-602EDB176D68}" dt="2026-05-06T15:23:22.800" v="259" actId="34476"/>
        <pc:sldMkLst>
          <pc:docMk/>
          <pc:sldMk cId="442371024" sldId="411"/>
        </pc:sldMkLst>
      </pc:sldChg>
      <pc:sldChg chg="mod modShow">
        <pc:chgData name="Long, Kerya(SEU)" userId="f935a344-0b0f-4e7a-a887-9ac2d260f6e2" providerId="ADAL" clId="{91FA4F00-112F-4131-B231-602EDB176D68}" dt="2026-05-06T15:23:32.699" v="260" actId="34476"/>
        <pc:sldMkLst>
          <pc:docMk/>
          <pc:sldMk cId="2265820266" sldId="412"/>
        </pc:sldMkLst>
      </pc:sldChg>
      <pc:sldChg chg="modSp mod modShow">
        <pc:chgData name="Long, Kerya(SEU)" userId="f935a344-0b0f-4e7a-a887-9ac2d260f6e2" providerId="ADAL" clId="{91FA4F00-112F-4131-B231-602EDB176D68}" dt="2026-05-06T15:27:45.292" v="285" actId="20577"/>
        <pc:sldMkLst>
          <pc:docMk/>
          <pc:sldMk cId="1570197281" sldId="413"/>
        </pc:sldMkLst>
        <pc:spChg chg="mod">
          <ac:chgData name="Long, Kerya(SEU)" userId="f935a344-0b0f-4e7a-a887-9ac2d260f6e2" providerId="ADAL" clId="{91FA4F00-112F-4131-B231-602EDB176D68}" dt="2026-05-06T15:27:45.292" v="285" actId="20577"/>
          <ac:spMkLst>
            <pc:docMk/>
            <pc:sldMk cId="1570197281" sldId="413"/>
            <ac:spMk id="14" creationId="{2F0F6388-A3FF-F534-D195-776B731542F0}"/>
          </ac:spMkLst>
        </pc:spChg>
      </pc:sldChg>
      <pc:sldChg chg="modSp mod modShow">
        <pc:chgData name="Long, Kerya(SEU)" userId="f935a344-0b0f-4e7a-a887-9ac2d260f6e2" providerId="ADAL" clId="{91FA4F00-112F-4131-B231-602EDB176D68}" dt="2026-05-06T15:01:53.059" v="65" actId="14100"/>
        <pc:sldMkLst>
          <pc:docMk/>
          <pc:sldMk cId="952242929" sldId="414"/>
        </pc:sldMkLst>
        <pc:spChg chg="mod">
          <ac:chgData name="Long, Kerya(SEU)" userId="f935a344-0b0f-4e7a-a887-9ac2d260f6e2" providerId="ADAL" clId="{91FA4F00-112F-4131-B231-602EDB176D68}" dt="2026-05-06T15:01:53.059" v="65" actId="14100"/>
          <ac:spMkLst>
            <pc:docMk/>
            <pc:sldMk cId="952242929" sldId="414"/>
            <ac:spMk id="5" creationId="{62FD1486-41A1-3E93-C74C-BF0FF2C36B2F}"/>
          </ac:spMkLst>
        </pc:spChg>
        <pc:spChg chg="mod">
          <ac:chgData name="Long, Kerya(SEU)" userId="f935a344-0b0f-4e7a-a887-9ac2d260f6e2" providerId="ADAL" clId="{91FA4F00-112F-4131-B231-602EDB176D68}" dt="2026-05-06T15:01:27.420" v="64" actId="20577"/>
          <ac:spMkLst>
            <pc:docMk/>
            <pc:sldMk cId="952242929" sldId="414"/>
            <ac:spMk id="6" creationId="{9618D309-3809-2432-89AA-77834013DEC2}"/>
          </ac:spMkLst>
        </pc:spChg>
        <pc:spChg chg="mod">
          <ac:chgData name="Long, Kerya(SEU)" userId="f935a344-0b0f-4e7a-a887-9ac2d260f6e2" providerId="ADAL" clId="{91FA4F00-112F-4131-B231-602EDB176D68}" dt="2026-05-06T15:00:26.603" v="2" actId="20577"/>
          <ac:spMkLst>
            <pc:docMk/>
            <pc:sldMk cId="952242929" sldId="414"/>
            <ac:spMk id="18" creationId="{8F062A2E-7B04-1256-BD99-9CCEF6709270}"/>
          </ac:spMkLst>
        </pc:spChg>
      </pc:sldChg>
      <pc:sldChg chg="modSp mod modShow">
        <pc:chgData name="Long, Kerya(SEU)" userId="f935a344-0b0f-4e7a-a887-9ac2d260f6e2" providerId="ADAL" clId="{91FA4F00-112F-4131-B231-602EDB176D68}" dt="2026-05-06T15:02:04.683" v="66" actId="1076"/>
        <pc:sldMkLst>
          <pc:docMk/>
          <pc:sldMk cId="558390826" sldId="415"/>
        </pc:sldMkLst>
        <pc:spChg chg="mod">
          <ac:chgData name="Long, Kerya(SEU)" userId="f935a344-0b0f-4e7a-a887-9ac2d260f6e2" providerId="ADAL" clId="{91FA4F00-112F-4131-B231-602EDB176D68}" dt="2026-05-06T15:02:04.683" v="66" actId="1076"/>
          <ac:spMkLst>
            <pc:docMk/>
            <pc:sldMk cId="558390826" sldId="415"/>
            <ac:spMk id="15" creationId="{80092748-8BA2-D689-06B0-C04C2C70334C}"/>
          </ac:spMkLst>
        </pc:spChg>
      </pc:sldChg>
      <pc:sldChg chg="del">
        <pc:chgData name="Long, Kerya(SEU)" userId="f935a344-0b0f-4e7a-a887-9ac2d260f6e2" providerId="ADAL" clId="{91FA4F00-112F-4131-B231-602EDB176D68}" dt="2026-05-06T15:11:59.794" v="192" actId="47"/>
        <pc:sldMkLst>
          <pc:docMk/>
          <pc:sldMk cId="242346494" sldId="416"/>
        </pc:sldMkLst>
      </pc:sldChg>
      <pc:sldChg chg="modSp mod modShow">
        <pc:chgData name="Long, Kerya(SEU)" userId="f935a344-0b0f-4e7a-a887-9ac2d260f6e2" providerId="ADAL" clId="{91FA4F00-112F-4131-B231-602EDB176D68}" dt="2026-05-07T06:55:33.984" v="336" actId="34476"/>
        <pc:sldMkLst>
          <pc:docMk/>
          <pc:sldMk cId="4144363403" sldId="417"/>
        </pc:sldMkLst>
        <pc:spChg chg="mod">
          <ac:chgData name="Long, Kerya(SEU)" userId="f935a344-0b0f-4e7a-a887-9ac2d260f6e2" providerId="ADAL" clId="{91FA4F00-112F-4131-B231-602EDB176D68}" dt="2026-05-07T06:52:44.083" v="318" actId="14100"/>
          <ac:spMkLst>
            <pc:docMk/>
            <pc:sldMk cId="4144363403" sldId="417"/>
            <ac:spMk id="4" creationId="{F64560C4-B9AF-1A4A-9ED5-A21451ABF276}"/>
          </ac:spMkLst>
        </pc:spChg>
        <pc:spChg chg="mod">
          <ac:chgData name="Long, Kerya(SEU)" userId="f935a344-0b0f-4e7a-a887-9ac2d260f6e2" providerId="ADAL" clId="{91FA4F00-112F-4131-B231-602EDB176D68}" dt="2026-05-07T06:53:00.097" v="319" actId="2711"/>
          <ac:spMkLst>
            <pc:docMk/>
            <pc:sldMk cId="4144363403" sldId="417"/>
            <ac:spMk id="57" creationId="{75F5BD8E-643D-D94E-A14F-011E3CA0B5D8}"/>
          </ac:spMkLst>
        </pc:spChg>
      </pc:sldChg>
      <pc:sldChg chg="modSp mod modShow">
        <pc:chgData name="Long, Kerya(SEU)" userId="f935a344-0b0f-4e7a-a887-9ac2d260f6e2" providerId="ADAL" clId="{91FA4F00-112F-4131-B231-602EDB176D68}" dt="2026-05-07T07:28:35.160" v="358" actId="20577"/>
        <pc:sldMkLst>
          <pc:docMk/>
          <pc:sldMk cId="2843640282" sldId="418"/>
        </pc:sldMkLst>
        <pc:graphicFrameChg chg="modGraphic">
          <ac:chgData name="Long, Kerya(SEU)" userId="f935a344-0b0f-4e7a-a887-9ac2d260f6e2" providerId="ADAL" clId="{91FA4F00-112F-4131-B231-602EDB176D68}" dt="2026-05-07T07:28:35.160" v="358" actId="20577"/>
          <ac:graphicFrameMkLst>
            <pc:docMk/>
            <pc:sldMk cId="2843640282" sldId="418"/>
            <ac:graphicFrameMk id="4" creationId="{28B88F57-DE83-C276-292F-08693B0BE663}"/>
          </ac:graphicFrameMkLst>
        </pc:graphicFrameChg>
      </pc:sldChg>
      <pc:sldChg chg="modSp del mod">
        <pc:chgData name="Long, Kerya(SEU)" userId="f935a344-0b0f-4e7a-a887-9ac2d260f6e2" providerId="ADAL" clId="{91FA4F00-112F-4131-B231-602EDB176D68}" dt="2026-05-06T15:10:28.354" v="183" actId="47"/>
        <pc:sldMkLst>
          <pc:docMk/>
          <pc:sldMk cId="1714560033" sldId="419"/>
        </pc:sldMkLst>
        <pc:spChg chg="mod">
          <ac:chgData name="Long, Kerya(SEU)" userId="f935a344-0b0f-4e7a-a887-9ac2d260f6e2" providerId="ADAL" clId="{91FA4F00-112F-4131-B231-602EDB176D68}" dt="2026-05-06T15:09:50.178" v="179" actId="2711"/>
          <ac:spMkLst>
            <pc:docMk/>
            <pc:sldMk cId="1714560033" sldId="419"/>
            <ac:spMk id="10" creationId="{0D3E480B-8FAB-F546-9346-4ACF321F8C7F}"/>
          </ac:spMkLst>
        </pc:spChg>
      </pc:sldChg>
      <pc:sldChg chg="modSp mod">
        <pc:chgData name="Long, Kerya(SEU)" userId="f935a344-0b0f-4e7a-a887-9ac2d260f6e2" providerId="ADAL" clId="{91FA4F00-112F-4131-B231-602EDB176D68}" dt="2026-05-06T15:03:15.063" v="73" actId="2711"/>
        <pc:sldMkLst>
          <pc:docMk/>
          <pc:sldMk cId="3596764376" sldId="420"/>
        </pc:sldMkLst>
        <pc:spChg chg="mod">
          <ac:chgData name="Long, Kerya(SEU)" userId="f935a344-0b0f-4e7a-a887-9ac2d260f6e2" providerId="ADAL" clId="{91FA4F00-112F-4131-B231-602EDB176D68}" dt="2026-05-06T15:03:10.323" v="72" actId="2711"/>
          <ac:spMkLst>
            <pc:docMk/>
            <pc:sldMk cId="3596764376" sldId="420"/>
            <ac:spMk id="6" creationId="{F4ADA693-21F9-27BA-18AC-2CDFFB4000E1}"/>
          </ac:spMkLst>
        </pc:spChg>
        <pc:spChg chg="mod">
          <ac:chgData name="Long, Kerya(SEU)" userId="f935a344-0b0f-4e7a-a887-9ac2d260f6e2" providerId="ADAL" clId="{91FA4F00-112F-4131-B231-602EDB176D68}" dt="2026-05-06T15:03:04.640" v="71" actId="2711"/>
          <ac:spMkLst>
            <pc:docMk/>
            <pc:sldMk cId="3596764376" sldId="420"/>
            <ac:spMk id="11" creationId="{C6ABD6B1-3567-C8E1-FB20-A4FC7740AF19}"/>
          </ac:spMkLst>
        </pc:spChg>
        <pc:spChg chg="mod">
          <ac:chgData name="Long, Kerya(SEU)" userId="f935a344-0b0f-4e7a-a887-9ac2d260f6e2" providerId="ADAL" clId="{91FA4F00-112F-4131-B231-602EDB176D68}" dt="2026-05-06T15:03:15.063" v="73" actId="2711"/>
          <ac:spMkLst>
            <pc:docMk/>
            <pc:sldMk cId="3596764376" sldId="420"/>
            <ac:spMk id="12" creationId="{85A0AF10-CFD0-6669-69E8-5FB015F0E5EA}"/>
          </ac:spMkLst>
        </pc:spChg>
        <pc:spChg chg="mod">
          <ac:chgData name="Long, Kerya(SEU)" userId="f935a344-0b0f-4e7a-a887-9ac2d260f6e2" providerId="ADAL" clId="{91FA4F00-112F-4131-B231-602EDB176D68}" dt="2026-05-06T15:03:00.726" v="70" actId="2711"/>
          <ac:spMkLst>
            <pc:docMk/>
            <pc:sldMk cId="3596764376" sldId="420"/>
            <ac:spMk id="13" creationId="{28C57DC8-2074-17D8-E2B8-FB150FCB9B09}"/>
          </ac:spMkLst>
        </pc:spChg>
        <pc:spChg chg="mod">
          <ac:chgData name="Long, Kerya(SEU)" userId="f935a344-0b0f-4e7a-a887-9ac2d260f6e2" providerId="ADAL" clId="{91FA4F00-112F-4131-B231-602EDB176D68}" dt="2026-05-06T15:02:52.358" v="69" actId="14100"/>
          <ac:spMkLst>
            <pc:docMk/>
            <pc:sldMk cId="3596764376" sldId="420"/>
            <ac:spMk id="18" creationId="{6BA98800-A3B8-C56C-E0D9-FE41E76D64CB}"/>
          </ac:spMkLst>
        </pc:spChg>
        <pc:spChg chg="mod">
          <ac:chgData name="Long, Kerya(SEU)" userId="f935a344-0b0f-4e7a-a887-9ac2d260f6e2" providerId="ADAL" clId="{91FA4F00-112F-4131-B231-602EDB176D68}" dt="2026-05-06T15:02:43.135" v="67" actId="14100"/>
          <ac:spMkLst>
            <pc:docMk/>
            <pc:sldMk cId="3596764376" sldId="420"/>
            <ac:spMk id="21" creationId="{D583E1C6-A196-FF44-AE7C-15056E2F8DE0}"/>
          </ac:spMkLst>
        </pc:spChg>
      </pc:sldChg>
      <pc:sldChg chg="modSp mod">
        <pc:chgData name="Long, Kerya(SEU)" userId="f935a344-0b0f-4e7a-a887-9ac2d260f6e2" providerId="ADAL" clId="{91FA4F00-112F-4131-B231-602EDB176D68}" dt="2026-05-06T15:04:25.358" v="96" actId="2711"/>
        <pc:sldMkLst>
          <pc:docMk/>
          <pc:sldMk cId="3232231047" sldId="421"/>
        </pc:sldMkLst>
        <pc:spChg chg="mod">
          <ac:chgData name="Long, Kerya(SEU)" userId="f935a344-0b0f-4e7a-a887-9ac2d260f6e2" providerId="ADAL" clId="{91FA4F00-112F-4131-B231-602EDB176D68}" dt="2026-05-06T15:03:23.548" v="74" actId="14100"/>
          <ac:spMkLst>
            <pc:docMk/>
            <pc:sldMk cId="3232231047" sldId="421"/>
            <ac:spMk id="7" creationId="{4D9A16A4-49C6-1ACF-E989-E545047978A4}"/>
          </ac:spMkLst>
        </pc:spChg>
        <pc:spChg chg="mod">
          <ac:chgData name="Long, Kerya(SEU)" userId="f935a344-0b0f-4e7a-a887-9ac2d260f6e2" providerId="ADAL" clId="{91FA4F00-112F-4131-B231-602EDB176D68}" dt="2026-05-06T15:03:41.890" v="76" actId="2711"/>
          <ac:spMkLst>
            <pc:docMk/>
            <pc:sldMk cId="3232231047" sldId="421"/>
            <ac:spMk id="10" creationId="{F6FFDEED-B498-C6BC-6726-A382BD362F98}"/>
          </ac:spMkLst>
        </pc:spChg>
        <pc:spChg chg="mod">
          <ac:chgData name="Long, Kerya(SEU)" userId="f935a344-0b0f-4e7a-a887-9ac2d260f6e2" providerId="ADAL" clId="{91FA4F00-112F-4131-B231-602EDB176D68}" dt="2026-05-06T15:03:51.682" v="78" actId="2711"/>
          <ac:spMkLst>
            <pc:docMk/>
            <pc:sldMk cId="3232231047" sldId="421"/>
            <ac:spMk id="11" creationId="{8A1EE0EE-6CF4-A94E-9AF9-54622C765832}"/>
          </ac:spMkLst>
        </pc:spChg>
        <pc:spChg chg="mod">
          <ac:chgData name="Long, Kerya(SEU)" userId="f935a344-0b0f-4e7a-a887-9ac2d260f6e2" providerId="ADAL" clId="{91FA4F00-112F-4131-B231-602EDB176D68}" dt="2026-05-06T15:04:20.110" v="95" actId="1036"/>
          <ac:spMkLst>
            <pc:docMk/>
            <pc:sldMk cId="3232231047" sldId="421"/>
            <ac:spMk id="24" creationId="{E10C2B10-5C54-35CA-8E84-879071B959A7}"/>
          </ac:spMkLst>
        </pc:spChg>
        <pc:spChg chg="mod">
          <ac:chgData name="Long, Kerya(SEU)" userId="f935a344-0b0f-4e7a-a887-9ac2d260f6e2" providerId="ADAL" clId="{91FA4F00-112F-4131-B231-602EDB176D68}" dt="2026-05-06T15:04:20.110" v="95" actId="1036"/>
          <ac:spMkLst>
            <pc:docMk/>
            <pc:sldMk cId="3232231047" sldId="421"/>
            <ac:spMk id="25" creationId="{B47C5263-D01E-7905-ABBF-E827B0D2648D}"/>
          </ac:spMkLst>
        </pc:spChg>
        <pc:spChg chg="mod">
          <ac:chgData name="Long, Kerya(SEU)" userId="f935a344-0b0f-4e7a-a887-9ac2d260f6e2" providerId="ADAL" clId="{91FA4F00-112F-4131-B231-602EDB176D68}" dt="2026-05-06T15:04:20.110" v="95" actId="1036"/>
          <ac:spMkLst>
            <pc:docMk/>
            <pc:sldMk cId="3232231047" sldId="421"/>
            <ac:spMk id="65" creationId="{A9FC5B34-FB6B-8E58-55D9-D104F44F7946}"/>
          </ac:spMkLst>
        </pc:spChg>
        <pc:spChg chg="mod">
          <ac:chgData name="Long, Kerya(SEU)" userId="f935a344-0b0f-4e7a-a887-9ac2d260f6e2" providerId="ADAL" clId="{91FA4F00-112F-4131-B231-602EDB176D68}" dt="2026-05-06T15:04:20.110" v="95" actId="1036"/>
          <ac:spMkLst>
            <pc:docMk/>
            <pc:sldMk cId="3232231047" sldId="421"/>
            <ac:spMk id="66" creationId="{7931103D-7492-8CC3-8EFC-F12AE2AAB84D}"/>
          </ac:spMkLst>
        </pc:spChg>
        <pc:graphicFrameChg chg="modGraphic">
          <ac:chgData name="Long, Kerya(SEU)" userId="f935a344-0b0f-4e7a-a887-9ac2d260f6e2" providerId="ADAL" clId="{91FA4F00-112F-4131-B231-602EDB176D68}" dt="2026-05-06T15:03:29.619" v="75" actId="2711"/>
          <ac:graphicFrameMkLst>
            <pc:docMk/>
            <pc:sldMk cId="3232231047" sldId="421"/>
            <ac:graphicFrameMk id="3" creationId="{421DC7F1-B4F9-1980-556A-A4AA7C86F9F6}"/>
          </ac:graphicFrameMkLst>
        </pc:graphicFrameChg>
        <pc:graphicFrameChg chg="modGraphic">
          <ac:chgData name="Long, Kerya(SEU)" userId="f935a344-0b0f-4e7a-a887-9ac2d260f6e2" providerId="ADAL" clId="{91FA4F00-112F-4131-B231-602EDB176D68}" dt="2026-05-06T15:04:25.358" v="96" actId="2711"/>
          <ac:graphicFrameMkLst>
            <pc:docMk/>
            <pc:sldMk cId="3232231047" sldId="421"/>
            <ac:graphicFrameMk id="13" creationId="{92E3A38E-60A5-9782-42F3-663C8EF67347}"/>
          </ac:graphicFrameMkLst>
        </pc:graphicFrameChg>
      </pc:sldChg>
      <pc:sldChg chg="del">
        <pc:chgData name="Long, Kerya(SEU)" userId="f935a344-0b0f-4e7a-a887-9ac2d260f6e2" providerId="ADAL" clId="{91FA4F00-112F-4131-B231-602EDB176D68}" dt="2026-05-06T15:10:29.593" v="184" actId="47"/>
        <pc:sldMkLst>
          <pc:docMk/>
          <pc:sldMk cId="3444764708" sldId="422"/>
        </pc:sldMkLst>
      </pc:sldChg>
      <pc:sldChg chg="del">
        <pc:chgData name="Long, Kerya(SEU)" userId="f935a344-0b0f-4e7a-a887-9ac2d260f6e2" providerId="ADAL" clId="{91FA4F00-112F-4131-B231-602EDB176D68}" dt="2026-05-06T15:22:05.896" v="255" actId="47"/>
        <pc:sldMkLst>
          <pc:docMk/>
          <pc:sldMk cId="2579350030" sldId="423"/>
        </pc:sldMkLst>
      </pc:sldChg>
      <pc:sldChg chg="del">
        <pc:chgData name="Long, Kerya(SEU)" userId="f935a344-0b0f-4e7a-a887-9ac2d260f6e2" providerId="ADAL" clId="{91FA4F00-112F-4131-B231-602EDB176D68}" dt="2026-05-06T15:22:05.896" v="255" actId="47"/>
        <pc:sldMkLst>
          <pc:docMk/>
          <pc:sldMk cId="3956428344" sldId="424"/>
        </pc:sldMkLst>
      </pc:sldChg>
      <pc:sldChg chg="add del">
        <pc:chgData name="Long, Kerya(SEU)" userId="f935a344-0b0f-4e7a-a887-9ac2d260f6e2" providerId="ADAL" clId="{91FA4F00-112F-4131-B231-602EDB176D68}" dt="2026-05-06T15:10:13.565" v="181"/>
        <pc:sldMkLst>
          <pc:docMk/>
          <pc:sldMk cId="2344318134" sldId="425"/>
        </pc:sldMkLst>
      </pc:sldChg>
      <pc:sldChg chg="add del">
        <pc:chgData name="Long, Kerya(SEU)" userId="f935a344-0b0f-4e7a-a887-9ac2d260f6e2" providerId="ADAL" clId="{91FA4F00-112F-4131-B231-602EDB176D68}" dt="2026-05-06T15:10:13.565" v="181"/>
        <pc:sldMkLst>
          <pc:docMk/>
          <pc:sldMk cId="3917603743" sldId="426"/>
        </pc:sldMkLst>
      </pc:sldChg>
      <pc:sldChg chg="add del">
        <pc:chgData name="Long, Kerya(SEU)" userId="f935a344-0b0f-4e7a-a887-9ac2d260f6e2" providerId="ADAL" clId="{91FA4F00-112F-4131-B231-602EDB176D68}" dt="2026-05-06T15:13:25.489" v="202"/>
        <pc:sldMkLst>
          <pc:docMk/>
          <pc:sldMk cId="2679004895" sldId="427"/>
        </pc:sldMkLst>
      </pc:sldChg>
      <pc:sldChg chg="add del">
        <pc:chgData name="Long, Kerya(SEU)" userId="f935a344-0b0f-4e7a-a887-9ac2d260f6e2" providerId="ADAL" clId="{91FA4F00-112F-4131-B231-602EDB176D68}" dt="2026-05-06T15:13:25.489" v="202"/>
        <pc:sldMkLst>
          <pc:docMk/>
          <pc:sldMk cId="1847523440" sldId="428"/>
        </pc:sldMkLst>
      </pc:sldChg>
      <pc:sldChg chg="modSp del mod modShow">
        <pc:chgData name="Long, Kerya(SEU)" userId="f935a344-0b0f-4e7a-a887-9ac2d260f6e2" providerId="ADAL" clId="{91FA4F00-112F-4131-B231-602EDB176D68}" dt="2026-05-06T15:30:42.793" v="309" actId="2696"/>
        <pc:sldMkLst>
          <pc:docMk/>
          <pc:sldMk cId="822741443" sldId="432"/>
        </pc:sldMkLst>
        <pc:spChg chg="mod">
          <ac:chgData name="Long, Kerya(SEU)" userId="f935a344-0b0f-4e7a-a887-9ac2d260f6e2" providerId="ADAL" clId="{91FA4F00-112F-4131-B231-602EDB176D68}" dt="2026-05-06T15:30:32.565" v="308" actId="20577"/>
          <ac:spMkLst>
            <pc:docMk/>
            <pc:sldMk cId="822741443" sldId="432"/>
            <ac:spMk id="3" creationId="{5AFF76B7-F0B2-C36A-E19F-7A5DD4B87519}"/>
          </ac:spMkLst>
        </pc:spChg>
      </pc:sldChg>
      <pc:sldChg chg="del">
        <pc:chgData name="Long, Kerya(SEU)" userId="f935a344-0b0f-4e7a-a887-9ac2d260f6e2" providerId="ADAL" clId="{91FA4F00-112F-4131-B231-602EDB176D68}" dt="2026-05-07T06:54:22.111" v="324" actId="47"/>
        <pc:sldMkLst>
          <pc:docMk/>
          <pc:sldMk cId="508245658" sldId="444"/>
        </pc:sldMkLst>
      </pc:sldChg>
      <pc:sldChg chg="add del ord">
        <pc:chgData name="Long, Kerya(SEU)" userId="f935a344-0b0f-4e7a-a887-9ac2d260f6e2" providerId="ADAL" clId="{91FA4F00-112F-4131-B231-602EDB176D68}" dt="2026-05-07T08:14:23.422" v="624"/>
        <pc:sldMkLst>
          <pc:docMk/>
          <pc:sldMk cId="2848236242" sldId="445"/>
        </pc:sldMkLst>
      </pc:sldChg>
      <pc:sldChg chg="modSp add del mod ord">
        <pc:chgData name="Long, Kerya(SEU)" userId="f935a344-0b0f-4e7a-a887-9ac2d260f6e2" providerId="ADAL" clId="{91FA4F00-112F-4131-B231-602EDB176D68}" dt="2026-05-07T08:20:21.094" v="688" actId="2711"/>
        <pc:sldMkLst>
          <pc:docMk/>
          <pc:sldMk cId="3895802253" sldId="446"/>
        </pc:sldMkLst>
        <pc:spChg chg="mod">
          <ac:chgData name="Long, Kerya(SEU)" userId="f935a344-0b0f-4e7a-a887-9ac2d260f6e2" providerId="ADAL" clId="{91FA4F00-112F-4131-B231-602EDB176D68}" dt="2026-05-07T08:20:21.094" v="688" actId="2711"/>
          <ac:spMkLst>
            <pc:docMk/>
            <pc:sldMk cId="3895802253" sldId="446"/>
            <ac:spMk id="8" creationId="{ABC8ACC6-206A-287B-9E71-4B872EA682B5}"/>
          </ac:spMkLst>
        </pc:spChg>
      </pc:sldChg>
      <pc:sldChg chg="add del ord">
        <pc:chgData name="Long, Kerya(SEU)" userId="f935a344-0b0f-4e7a-a887-9ac2d260f6e2" providerId="ADAL" clId="{91FA4F00-112F-4131-B231-602EDB176D68}" dt="2026-05-07T08:14:23.422" v="624"/>
        <pc:sldMkLst>
          <pc:docMk/>
          <pc:sldMk cId="2202990862" sldId="447"/>
        </pc:sldMkLst>
      </pc:sldChg>
      <pc:sldChg chg="modSp add del mod ord">
        <pc:chgData name="Long, Kerya(SEU)" userId="f935a344-0b0f-4e7a-a887-9ac2d260f6e2" providerId="ADAL" clId="{91FA4F00-112F-4131-B231-602EDB176D68}" dt="2026-05-07T08:21:28.725" v="690" actId="2711"/>
        <pc:sldMkLst>
          <pc:docMk/>
          <pc:sldMk cId="4205674040" sldId="448"/>
        </pc:sldMkLst>
        <pc:spChg chg="mod">
          <ac:chgData name="Long, Kerya(SEU)" userId="f935a344-0b0f-4e7a-a887-9ac2d260f6e2" providerId="ADAL" clId="{91FA4F00-112F-4131-B231-602EDB176D68}" dt="2026-05-07T08:21:28.725" v="690" actId="2711"/>
          <ac:spMkLst>
            <pc:docMk/>
            <pc:sldMk cId="4205674040" sldId="448"/>
            <ac:spMk id="15" creationId="{2DD1E8B6-2D3B-6730-675A-810AEC6137C6}"/>
          </ac:spMkLst>
        </pc:spChg>
        <pc:spChg chg="mod">
          <ac:chgData name="Long, Kerya(SEU)" userId="f935a344-0b0f-4e7a-a887-9ac2d260f6e2" providerId="ADAL" clId="{91FA4F00-112F-4131-B231-602EDB176D68}" dt="2026-05-07T08:21:23.514" v="689" actId="2711"/>
          <ac:spMkLst>
            <pc:docMk/>
            <pc:sldMk cId="4205674040" sldId="448"/>
            <ac:spMk id="17" creationId="{89E30132-AC8F-9154-EFAF-0390A1A6D7FF}"/>
          </ac:spMkLst>
        </pc:spChg>
      </pc:sldChg>
      <pc:sldChg chg="add del">
        <pc:chgData name="Long, Kerya(SEU)" userId="f935a344-0b0f-4e7a-a887-9ac2d260f6e2" providerId="ADAL" clId="{91FA4F00-112F-4131-B231-602EDB176D68}" dt="2026-05-07T08:04:59.836" v="465"/>
        <pc:sldMkLst>
          <pc:docMk/>
          <pc:sldMk cId="950965269" sldId="449"/>
        </pc:sldMkLst>
      </pc:sldChg>
      <pc:sldChg chg="add del">
        <pc:chgData name="Long, Kerya(SEU)" userId="f935a344-0b0f-4e7a-a887-9ac2d260f6e2" providerId="ADAL" clId="{91FA4F00-112F-4131-B231-602EDB176D68}" dt="2026-05-07T08:04:59.836" v="465"/>
        <pc:sldMkLst>
          <pc:docMk/>
          <pc:sldMk cId="1523618739" sldId="450"/>
        </pc:sldMkLst>
      </pc:sldChg>
      <pc:sldChg chg="delSp modSp add del mod">
        <pc:chgData name="Long, Kerya(SEU)" userId="f935a344-0b0f-4e7a-a887-9ac2d260f6e2" providerId="ADAL" clId="{91FA4F00-112F-4131-B231-602EDB176D68}" dt="2026-05-07T08:06:53.263" v="509" actId="1037"/>
        <pc:sldMkLst>
          <pc:docMk/>
          <pc:sldMk cId="4060245497" sldId="451"/>
        </pc:sldMkLst>
        <pc:spChg chg="del mod">
          <ac:chgData name="Long, Kerya(SEU)" userId="f935a344-0b0f-4e7a-a887-9ac2d260f6e2" providerId="ADAL" clId="{91FA4F00-112F-4131-B231-602EDB176D68}" dt="2026-05-07T08:06:04.353" v="481" actId="478"/>
          <ac:spMkLst>
            <pc:docMk/>
            <pc:sldMk cId="4060245497" sldId="451"/>
            <ac:spMk id="3" creationId="{6F5E162C-D5E8-8388-C02C-EAC0D925B4D7}"/>
          </ac:spMkLst>
        </pc:spChg>
        <pc:spChg chg="mod">
          <ac:chgData name="Long, Kerya(SEU)" userId="f935a344-0b0f-4e7a-a887-9ac2d260f6e2" providerId="ADAL" clId="{91FA4F00-112F-4131-B231-602EDB176D68}" dt="2026-05-07T08:06:43.020" v="497" actId="255"/>
          <ac:spMkLst>
            <pc:docMk/>
            <pc:sldMk cId="4060245497" sldId="451"/>
            <ac:spMk id="10" creationId="{73419C40-6DFF-8F94-1005-A6051CD9D84F}"/>
          </ac:spMkLst>
        </pc:spChg>
        <pc:spChg chg="mod">
          <ac:chgData name="Long, Kerya(SEU)" userId="f935a344-0b0f-4e7a-a887-9ac2d260f6e2" providerId="ADAL" clId="{91FA4F00-112F-4131-B231-602EDB176D68}" dt="2026-05-07T08:06:53.263" v="509" actId="1037"/>
          <ac:spMkLst>
            <pc:docMk/>
            <pc:sldMk cId="4060245497" sldId="451"/>
            <ac:spMk id="17" creationId="{4E9F010E-67BC-71F3-9B55-DD8E0FF88671}"/>
          </ac:spMkLst>
        </pc:spChg>
        <pc:spChg chg="mod">
          <ac:chgData name="Long, Kerya(SEU)" userId="f935a344-0b0f-4e7a-a887-9ac2d260f6e2" providerId="ADAL" clId="{91FA4F00-112F-4131-B231-602EDB176D68}" dt="2026-05-07T08:06:53.263" v="509" actId="1037"/>
          <ac:spMkLst>
            <pc:docMk/>
            <pc:sldMk cId="4060245497" sldId="451"/>
            <ac:spMk id="20" creationId="{B76AE6CC-453D-D55E-21F8-7BCDC4B48B88}"/>
          </ac:spMkLst>
        </pc:spChg>
        <pc:spChg chg="mod">
          <ac:chgData name="Long, Kerya(SEU)" userId="f935a344-0b0f-4e7a-a887-9ac2d260f6e2" providerId="ADAL" clId="{91FA4F00-112F-4131-B231-602EDB176D68}" dt="2026-05-07T08:06:53.263" v="509" actId="1037"/>
          <ac:spMkLst>
            <pc:docMk/>
            <pc:sldMk cId="4060245497" sldId="451"/>
            <ac:spMk id="23" creationId="{4BBD0112-6486-583A-84D4-7982F8E9DF16}"/>
          </ac:spMkLst>
        </pc:spChg>
        <pc:spChg chg="mod">
          <ac:chgData name="Long, Kerya(SEU)" userId="f935a344-0b0f-4e7a-a887-9ac2d260f6e2" providerId="ADAL" clId="{91FA4F00-112F-4131-B231-602EDB176D68}" dt="2026-05-07T08:06:53.263" v="509" actId="1037"/>
          <ac:spMkLst>
            <pc:docMk/>
            <pc:sldMk cId="4060245497" sldId="451"/>
            <ac:spMk id="30" creationId="{382351BF-34F5-BE22-FD32-95D6E2E75E1E}"/>
          </ac:spMkLst>
        </pc:spChg>
        <pc:spChg chg="mod">
          <ac:chgData name="Long, Kerya(SEU)" userId="f935a344-0b0f-4e7a-a887-9ac2d260f6e2" providerId="ADAL" clId="{91FA4F00-112F-4131-B231-602EDB176D68}" dt="2026-05-07T08:06:53.263" v="509" actId="1037"/>
          <ac:spMkLst>
            <pc:docMk/>
            <pc:sldMk cId="4060245497" sldId="451"/>
            <ac:spMk id="34" creationId="{FC0AF26B-5419-49BD-C2E4-6F631576A342}"/>
          </ac:spMkLst>
        </pc:spChg>
        <pc:spChg chg="mod">
          <ac:chgData name="Long, Kerya(SEU)" userId="f935a344-0b0f-4e7a-a887-9ac2d260f6e2" providerId="ADAL" clId="{91FA4F00-112F-4131-B231-602EDB176D68}" dt="2026-05-07T08:06:53.263" v="509" actId="1037"/>
          <ac:spMkLst>
            <pc:docMk/>
            <pc:sldMk cId="4060245497" sldId="451"/>
            <ac:spMk id="44" creationId="{04F9679A-78C7-B67B-BE58-D926BC3C45AF}"/>
          </ac:spMkLst>
        </pc:spChg>
        <pc:spChg chg="mod">
          <ac:chgData name="Long, Kerya(SEU)" userId="f935a344-0b0f-4e7a-a887-9ac2d260f6e2" providerId="ADAL" clId="{91FA4F00-112F-4131-B231-602EDB176D68}" dt="2026-05-07T08:06:53.263" v="509" actId="1037"/>
          <ac:spMkLst>
            <pc:docMk/>
            <pc:sldMk cId="4060245497" sldId="451"/>
            <ac:spMk id="54" creationId="{87E494FF-4DE5-479C-F91D-A4F44A026ABA}"/>
          </ac:spMkLst>
        </pc:spChg>
        <pc:spChg chg="mod">
          <ac:chgData name="Long, Kerya(SEU)" userId="f935a344-0b0f-4e7a-a887-9ac2d260f6e2" providerId="ADAL" clId="{91FA4F00-112F-4131-B231-602EDB176D68}" dt="2026-05-07T08:06:53.263" v="509" actId="1037"/>
          <ac:spMkLst>
            <pc:docMk/>
            <pc:sldMk cId="4060245497" sldId="451"/>
            <ac:spMk id="60" creationId="{F6EBAD44-DAE1-1721-2E33-FB27D0B3224F}"/>
          </ac:spMkLst>
        </pc:spChg>
        <pc:spChg chg="mod">
          <ac:chgData name="Long, Kerya(SEU)" userId="f935a344-0b0f-4e7a-a887-9ac2d260f6e2" providerId="ADAL" clId="{91FA4F00-112F-4131-B231-602EDB176D68}" dt="2026-05-07T08:06:53.263" v="509" actId="1037"/>
          <ac:spMkLst>
            <pc:docMk/>
            <pc:sldMk cId="4060245497" sldId="451"/>
            <ac:spMk id="1024" creationId="{5E1D0D6F-9E81-A22B-A319-01479502537D}"/>
          </ac:spMkLst>
        </pc:spChg>
        <pc:spChg chg="mod">
          <ac:chgData name="Long, Kerya(SEU)" userId="f935a344-0b0f-4e7a-a887-9ac2d260f6e2" providerId="ADAL" clId="{91FA4F00-112F-4131-B231-602EDB176D68}" dt="2026-05-07T08:06:53.263" v="509" actId="1037"/>
          <ac:spMkLst>
            <pc:docMk/>
            <pc:sldMk cId="4060245497" sldId="451"/>
            <ac:spMk id="1028" creationId="{DF9A3B6A-FE0C-B327-5420-C252C93EB801}"/>
          </ac:spMkLst>
        </pc:spChg>
      </pc:sldChg>
      <pc:sldChg chg="modSp add del mod">
        <pc:chgData name="Long, Kerya(SEU)" userId="f935a344-0b0f-4e7a-a887-9ac2d260f6e2" providerId="ADAL" clId="{91FA4F00-112F-4131-B231-602EDB176D68}" dt="2026-05-07T08:07:22.002" v="512" actId="27636"/>
        <pc:sldMkLst>
          <pc:docMk/>
          <pc:sldMk cId="764038845" sldId="452"/>
        </pc:sldMkLst>
        <pc:spChg chg="mod">
          <ac:chgData name="Long, Kerya(SEU)" userId="f935a344-0b0f-4e7a-a887-9ac2d260f6e2" providerId="ADAL" clId="{91FA4F00-112F-4131-B231-602EDB176D68}" dt="2026-05-07T08:07:22.002" v="512" actId="27636"/>
          <ac:spMkLst>
            <pc:docMk/>
            <pc:sldMk cId="764038845" sldId="452"/>
            <ac:spMk id="2" creationId="{DC0C3C84-6E29-C7FE-B719-0730A213C46A}"/>
          </ac:spMkLst>
        </pc:spChg>
        <pc:spChg chg="mod">
          <ac:chgData name="Long, Kerya(SEU)" userId="f935a344-0b0f-4e7a-a887-9ac2d260f6e2" providerId="ADAL" clId="{91FA4F00-112F-4131-B231-602EDB176D68}" dt="2026-05-07T08:07:17.485" v="510" actId="403"/>
          <ac:spMkLst>
            <pc:docMk/>
            <pc:sldMk cId="764038845" sldId="452"/>
            <ac:spMk id="6" creationId="{2453769B-CE70-0C5B-C872-C30508932D6E}"/>
          </ac:spMkLst>
        </pc:spChg>
      </pc:sldChg>
      <pc:sldChg chg="modSp add del mod ord">
        <pc:chgData name="Long, Kerya(SEU)" userId="f935a344-0b0f-4e7a-a887-9ac2d260f6e2" providerId="ADAL" clId="{91FA4F00-112F-4131-B231-602EDB176D68}" dt="2026-05-07T08:14:00.529" v="622"/>
        <pc:sldMkLst>
          <pc:docMk/>
          <pc:sldMk cId="347245470" sldId="453"/>
        </pc:sldMkLst>
        <pc:spChg chg="mod">
          <ac:chgData name="Long, Kerya(SEU)" userId="f935a344-0b0f-4e7a-a887-9ac2d260f6e2" providerId="ADAL" clId="{91FA4F00-112F-4131-B231-602EDB176D68}" dt="2026-05-07T08:13:50.982" v="620" actId="403"/>
          <ac:spMkLst>
            <pc:docMk/>
            <pc:sldMk cId="347245470" sldId="453"/>
            <ac:spMk id="3" creationId="{A59390D0-EFCC-EC69-F6B0-35024C4930AB}"/>
          </ac:spMkLst>
        </pc:spChg>
      </pc:sldChg>
      <pc:sldChg chg="modSp mod">
        <pc:chgData name="Long, Kerya(SEU)" userId="f935a344-0b0f-4e7a-a887-9ac2d260f6e2" providerId="ADAL" clId="{91FA4F00-112F-4131-B231-602EDB176D68}" dt="2026-05-07T08:25:19.086" v="701" actId="1076"/>
        <pc:sldMkLst>
          <pc:docMk/>
          <pc:sldMk cId="1680165657" sldId="454"/>
        </pc:sldMkLst>
        <pc:spChg chg="mod">
          <ac:chgData name="Long, Kerya(SEU)" userId="f935a344-0b0f-4e7a-a887-9ac2d260f6e2" providerId="ADAL" clId="{91FA4F00-112F-4131-B231-602EDB176D68}" dt="2026-05-07T08:25:13.379" v="699" actId="14100"/>
          <ac:spMkLst>
            <pc:docMk/>
            <pc:sldMk cId="1680165657" sldId="454"/>
            <ac:spMk id="9" creationId="{2BCB4F34-086B-DB43-9911-FE04DF8A2835}"/>
          </ac:spMkLst>
        </pc:spChg>
        <pc:picChg chg="mod">
          <ac:chgData name="Long, Kerya(SEU)" userId="f935a344-0b0f-4e7a-a887-9ac2d260f6e2" providerId="ADAL" clId="{91FA4F00-112F-4131-B231-602EDB176D68}" dt="2026-05-07T08:25:19.086" v="701" actId="1076"/>
          <ac:picMkLst>
            <pc:docMk/>
            <pc:sldMk cId="1680165657" sldId="454"/>
            <ac:picMk id="6" creationId="{77775358-3D88-F449-BC47-795DB29809BF}"/>
          </ac:picMkLst>
        </pc:picChg>
        <pc:picChg chg="mod">
          <ac:chgData name="Long, Kerya(SEU)" userId="f935a344-0b0f-4e7a-a887-9ac2d260f6e2" providerId="ADAL" clId="{91FA4F00-112F-4131-B231-602EDB176D68}" dt="2026-05-07T08:25:17.172" v="700" actId="1076"/>
          <ac:picMkLst>
            <pc:docMk/>
            <pc:sldMk cId="1680165657" sldId="454"/>
            <ac:picMk id="7" creationId="{F758AAE6-BEB3-144A-97C2-928FFE5DC13E}"/>
          </ac:picMkLst>
        </pc:picChg>
      </pc:sldChg>
      <pc:sldChg chg="modSp mod">
        <pc:chgData name="Long, Kerya(SEU)" userId="f935a344-0b0f-4e7a-a887-9ac2d260f6e2" providerId="ADAL" clId="{91FA4F00-112F-4131-B231-602EDB176D68}" dt="2026-05-07T08:25:51.149" v="705" actId="20577"/>
        <pc:sldMkLst>
          <pc:docMk/>
          <pc:sldMk cId="1059358075" sldId="455"/>
        </pc:sldMkLst>
        <pc:graphicFrameChg chg="modGraphic">
          <ac:chgData name="Long, Kerya(SEU)" userId="f935a344-0b0f-4e7a-a887-9ac2d260f6e2" providerId="ADAL" clId="{91FA4F00-112F-4131-B231-602EDB176D68}" dt="2026-05-07T08:25:51.149" v="705" actId="20577"/>
          <ac:graphicFrameMkLst>
            <pc:docMk/>
            <pc:sldMk cId="1059358075" sldId="455"/>
            <ac:graphicFrameMk id="2" creationId="{323C69D3-668E-4A2D-467D-36F615DD3944}"/>
          </ac:graphicFrameMkLst>
        </pc:graphicFrameChg>
        <pc:graphicFrameChg chg="modGraphic">
          <ac:chgData name="Long, Kerya(SEU)" userId="f935a344-0b0f-4e7a-a887-9ac2d260f6e2" providerId="ADAL" clId="{91FA4F00-112F-4131-B231-602EDB176D68}" dt="2026-05-07T08:25:40.740" v="702" actId="2711"/>
          <ac:graphicFrameMkLst>
            <pc:docMk/>
            <pc:sldMk cId="1059358075" sldId="455"/>
            <ac:graphicFrameMk id="6" creationId="{BDB92354-A8D0-CE4B-34D5-5AAC44F395F3}"/>
          </ac:graphicFrameMkLst>
        </pc:graphicFrameChg>
      </pc:sldChg>
      <pc:sldChg chg="modSp add mod">
        <pc:chgData name="Long, Kerya(SEU)" userId="f935a344-0b0f-4e7a-a887-9ac2d260f6e2" providerId="ADAL" clId="{91FA4F00-112F-4131-B231-602EDB176D68}" dt="2026-05-07T08:32:24.200" v="794" actId="2711"/>
        <pc:sldMkLst>
          <pc:docMk/>
          <pc:sldMk cId="1325262485" sldId="456"/>
        </pc:sldMkLst>
        <pc:spChg chg="mod">
          <ac:chgData name="Long, Kerya(SEU)" userId="f935a344-0b0f-4e7a-a887-9ac2d260f6e2" providerId="ADAL" clId="{91FA4F00-112F-4131-B231-602EDB176D68}" dt="2026-05-07T08:32:12.738" v="793" actId="2711"/>
          <ac:spMkLst>
            <pc:docMk/>
            <pc:sldMk cId="1325262485" sldId="456"/>
            <ac:spMk id="6" creationId="{7C9DC22A-A503-924F-8D5D-D2C9D5CCBCC2}"/>
          </ac:spMkLst>
        </pc:spChg>
        <pc:spChg chg="mod">
          <ac:chgData name="Long, Kerya(SEU)" userId="f935a344-0b0f-4e7a-a887-9ac2d260f6e2" providerId="ADAL" clId="{91FA4F00-112F-4131-B231-602EDB176D68}" dt="2026-05-06T15:10:43.505" v="186" actId="14100"/>
          <ac:spMkLst>
            <pc:docMk/>
            <pc:sldMk cId="1325262485" sldId="456"/>
            <ac:spMk id="7" creationId="{F16151F2-8224-9245-AD92-5FD2751C1530}"/>
          </ac:spMkLst>
        </pc:spChg>
        <pc:spChg chg="mod">
          <ac:chgData name="Long, Kerya(SEU)" userId="f935a344-0b0f-4e7a-a887-9ac2d260f6e2" providerId="ADAL" clId="{91FA4F00-112F-4131-B231-602EDB176D68}" dt="2026-05-07T08:32:24.200" v="794" actId="2711"/>
          <ac:spMkLst>
            <pc:docMk/>
            <pc:sldMk cId="1325262485" sldId="456"/>
            <ac:spMk id="14" creationId="{92D59B3A-1AA6-7348-AF60-EBDF0E8AC784}"/>
          </ac:spMkLst>
        </pc:spChg>
        <pc:spChg chg="mod">
          <ac:chgData name="Long, Kerya(SEU)" userId="f935a344-0b0f-4e7a-a887-9ac2d260f6e2" providerId="ADAL" clId="{91FA4F00-112F-4131-B231-602EDB176D68}" dt="2026-05-07T08:32:24.200" v="794" actId="2711"/>
          <ac:spMkLst>
            <pc:docMk/>
            <pc:sldMk cId="1325262485" sldId="456"/>
            <ac:spMk id="15" creationId="{CFD0F147-7960-B248-813F-BFB1FBBDB171}"/>
          </ac:spMkLst>
        </pc:spChg>
      </pc:sldChg>
      <pc:sldChg chg="add del">
        <pc:chgData name="Long, Kerya(SEU)" userId="f935a344-0b0f-4e7a-a887-9ac2d260f6e2" providerId="ADAL" clId="{91FA4F00-112F-4131-B231-602EDB176D68}" dt="2026-05-06T15:10:13.565" v="181"/>
        <pc:sldMkLst>
          <pc:docMk/>
          <pc:sldMk cId="3774305655" sldId="456"/>
        </pc:sldMkLst>
      </pc:sldChg>
      <pc:sldChg chg="add del">
        <pc:chgData name="Long, Kerya(SEU)" userId="f935a344-0b0f-4e7a-a887-9ac2d260f6e2" providerId="ADAL" clId="{91FA4F00-112F-4131-B231-602EDB176D68}" dt="2026-05-06T15:10:13.565" v="181"/>
        <pc:sldMkLst>
          <pc:docMk/>
          <pc:sldMk cId="619890943" sldId="457"/>
        </pc:sldMkLst>
      </pc:sldChg>
      <pc:sldChg chg="addSp delSp modSp add mod">
        <pc:chgData name="Long, Kerya(SEU)" userId="f935a344-0b0f-4e7a-a887-9ac2d260f6e2" providerId="ADAL" clId="{91FA4F00-112F-4131-B231-602EDB176D68}" dt="2026-05-07T08:34:00.606" v="837" actId="2711"/>
        <pc:sldMkLst>
          <pc:docMk/>
          <pc:sldMk cId="851465069" sldId="457"/>
        </pc:sldMkLst>
        <pc:spChg chg="add del mod">
          <ac:chgData name="Long, Kerya(SEU)" userId="f935a344-0b0f-4e7a-a887-9ac2d260f6e2" providerId="ADAL" clId="{91FA4F00-112F-4131-B231-602EDB176D68}" dt="2026-05-07T08:33:25.601" v="806" actId="1037"/>
          <ac:spMkLst>
            <pc:docMk/>
            <pc:sldMk cId="851465069" sldId="457"/>
            <ac:spMk id="4" creationId="{131581C4-878B-864B-B3F6-121F0FF6650B}"/>
          </ac:spMkLst>
        </pc:spChg>
        <pc:spChg chg="mod">
          <ac:chgData name="Long, Kerya(SEU)" userId="f935a344-0b0f-4e7a-a887-9ac2d260f6e2" providerId="ADAL" clId="{91FA4F00-112F-4131-B231-602EDB176D68}" dt="2026-05-07T08:33:04.096" v="798" actId="14100"/>
          <ac:spMkLst>
            <pc:docMk/>
            <pc:sldMk cId="851465069" sldId="457"/>
            <ac:spMk id="5" creationId="{6BD09523-A39C-FA42-998C-F30805EE39C5}"/>
          </ac:spMkLst>
        </pc:spChg>
        <pc:spChg chg="mod">
          <ac:chgData name="Long, Kerya(SEU)" userId="f935a344-0b0f-4e7a-a887-9ac2d260f6e2" providerId="ADAL" clId="{91FA4F00-112F-4131-B231-602EDB176D68}" dt="2026-05-07T08:33:53.876" v="836" actId="1036"/>
          <ac:spMkLst>
            <pc:docMk/>
            <pc:sldMk cId="851465069" sldId="457"/>
            <ac:spMk id="8" creationId="{4A8CDC80-31A4-674D-A013-197474319611}"/>
          </ac:spMkLst>
        </pc:spChg>
        <pc:spChg chg="mod">
          <ac:chgData name="Long, Kerya(SEU)" userId="f935a344-0b0f-4e7a-a887-9ac2d260f6e2" providerId="ADAL" clId="{91FA4F00-112F-4131-B231-602EDB176D68}" dt="2026-05-07T08:33:53.876" v="836" actId="1036"/>
          <ac:spMkLst>
            <pc:docMk/>
            <pc:sldMk cId="851465069" sldId="457"/>
            <ac:spMk id="17" creationId="{18A29E68-DE9A-074C-A2BE-5D3CB3C8BA58}"/>
          </ac:spMkLst>
        </pc:spChg>
        <pc:spChg chg="mod">
          <ac:chgData name="Long, Kerya(SEU)" userId="f935a344-0b0f-4e7a-a887-9ac2d260f6e2" providerId="ADAL" clId="{91FA4F00-112F-4131-B231-602EDB176D68}" dt="2026-05-07T08:33:53.876" v="836" actId="1036"/>
          <ac:spMkLst>
            <pc:docMk/>
            <pc:sldMk cId="851465069" sldId="457"/>
            <ac:spMk id="19" creationId="{5D5CAB8C-1A66-3F42-AD8F-536D0268CE4B}"/>
          </ac:spMkLst>
        </pc:spChg>
        <pc:spChg chg="mod">
          <ac:chgData name="Long, Kerya(SEU)" userId="f935a344-0b0f-4e7a-a887-9ac2d260f6e2" providerId="ADAL" clId="{91FA4F00-112F-4131-B231-602EDB176D68}" dt="2026-05-07T08:33:53.876" v="836" actId="1036"/>
          <ac:spMkLst>
            <pc:docMk/>
            <pc:sldMk cId="851465069" sldId="457"/>
            <ac:spMk id="22" creationId="{81ACA987-FEBB-E24D-ACCB-2A903A0FC29E}"/>
          </ac:spMkLst>
        </pc:spChg>
        <pc:spChg chg="mod">
          <ac:chgData name="Long, Kerya(SEU)" userId="f935a344-0b0f-4e7a-a887-9ac2d260f6e2" providerId="ADAL" clId="{91FA4F00-112F-4131-B231-602EDB176D68}" dt="2026-05-07T08:33:53.876" v="836" actId="1036"/>
          <ac:spMkLst>
            <pc:docMk/>
            <pc:sldMk cId="851465069" sldId="457"/>
            <ac:spMk id="24" creationId="{A3E0DFB0-3946-5840-AC1C-3AABA4F43B6F}"/>
          </ac:spMkLst>
        </pc:spChg>
        <pc:spChg chg="mod">
          <ac:chgData name="Long, Kerya(SEU)" userId="f935a344-0b0f-4e7a-a887-9ac2d260f6e2" providerId="ADAL" clId="{91FA4F00-112F-4131-B231-602EDB176D68}" dt="2026-05-07T08:33:53.876" v="836" actId="1036"/>
          <ac:spMkLst>
            <pc:docMk/>
            <pc:sldMk cId="851465069" sldId="457"/>
            <ac:spMk id="26" creationId="{D764BECE-60B7-4647-A131-B6C1723D3B64}"/>
          </ac:spMkLst>
        </pc:spChg>
        <pc:spChg chg="mod">
          <ac:chgData name="Long, Kerya(SEU)" userId="f935a344-0b0f-4e7a-a887-9ac2d260f6e2" providerId="ADAL" clId="{91FA4F00-112F-4131-B231-602EDB176D68}" dt="2026-05-07T08:33:47.953" v="810" actId="164"/>
          <ac:spMkLst>
            <pc:docMk/>
            <pc:sldMk cId="851465069" sldId="457"/>
            <ac:spMk id="27" creationId="{451D8166-DEC5-AE42-B13A-0930A5DD50C5}"/>
          </ac:spMkLst>
        </pc:spChg>
        <pc:spChg chg="mod">
          <ac:chgData name="Long, Kerya(SEU)" userId="f935a344-0b0f-4e7a-a887-9ac2d260f6e2" providerId="ADAL" clId="{91FA4F00-112F-4131-B231-602EDB176D68}" dt="2026-05-07T08:33:53.876" v="836" actId="1036"/>
          <ac:spMkLst>
            <pc:docMk/>
            <pc:sldMk cId="851465069" sldId="457"/>
            <ac:spMk id="32" creationId="{B9CD7E69-27F3-D44E-ACA1-2188DB71AD6E}"/>
          </ac:spMkLst>
        </pc:spChg>
        <pc:spChg chg="mod">
          <ac:chgData name="Long, Kerya(SEU)" userId="f935a344-0b0f-4e7a-a887-9ac2d260f6e2" providerId="ADAL" clId="{91FA4F00-112F-4131-B231-602EDB176D68}" dt="2026-05-07T08:33:53.876" v="836" actId="1036"/>
          <ac:spMkLst>
            <pc:docMk/>
            <pc:sldMk cId="851465069" sldId="457"/>
            <ac:spMk id="35" creationId="{85433603-408C-FC4F-9C22-3657BF3C5CEE}"/>
          </ac:spMkLst>
        </pc:spChg>
        <pc:spChg chg="mod">
          <ac:chgData name="Long, Kerya(SEU)" userId="f935a344-0b0f-4e7a-a887-9ac2d260f6e2" providerId="ADAL" clId="{91FA4F00-112F-4131-B231-602EDB176D68}" dt="2026-05-07T08:33:53.876" v="836" actId="1036"/>
          <ac:spMkLst>
            <pc:docMk/>
            <pc:sldMk cId="851465069" sldId="457"/>
            <ac:spMk id="39" creationId="{8D063953-24F5-104D-9750-F742F950BF24}"/>
          </ac:spMkLst>
        </pc:spChg>
        <pc:spChg chg="mod">
          <ac:chgData name="Long, Kerya(SEU)" userId="f935a344-0b0f-4e7a-a887-9ac2d260f6e2" providerId="ADAL" clId="{91FA4F00-112F-4131-B231-602EDB176D68}" dt="2026-05-07T08:33:53.876" v="836" actId="1036"/>
          <ac:spMkLst>
            <pc:docMk/>
            <pc:sldMk cId="851465069" sldId="457"/>
            <ac:spMk id="45" creationId="{2864EA6A-FC43-A246-B99D-9A6AF028456B}"/>
          </ac:spMkLst>
        </pc:spChg>
        <pc:spChg chg="add del mod">
          <ac:chgData name="Long, Kerya(SEU)" userId="f935a344-0b0f-4e7a-a887-9ac2d260f6e2" providerId="ADAL" clId="{91FA4F00-112F-4131-B231-602EDB176D68}" dt="2026-05-07T08:33:14.147" v="800" actId="478"/>
          <ac:spMkLst>
            <pc:docMk/>
            <pc:sldMk cId="851465069" sldId="457"/>
            <ac:spMk id="50" creationId="{69D93111-FAAE-ADB0-D382-BC00E5E12C5D}"/>
          </ac:spMkLst>
        </pc:spChg>
        <pc:grpChg chg="mod">
          <ac:chgData name="Long, Kerya(SEU)" userId="f935a344-0b0f-4e7a-a887-9ac2d260f6e2" providerId="ADAL" clId="{91FA4F00-112F-4131-B231-602EDB176D68}" dt="2026-05-07T08:33:47.953" v="810" actId="164"/>
          <ac:grpSpMkLst>
            <pc:docMk/>
            <pc:sldMk cId="851465069" sldId="457"/>
            <ac:grpSpMk id="2" creationId="{4383D6CC-D5B8-CFD4-5B82-8E69C90277A8}"/>
          </ac:grpSpMkLst>
        </pc:grpChg>
        <pc:grpChg chg="add mod">
          <ac:chgData name="Long, Kerya(SEU)" userId="f935a344-0b0f-4e7a-a887-9ac2d260f6e2" providerId="ADAL" clId="{91FA4F00-112F-4131-B231-602EDB176D68}" dt="2026-05-07T08:33:47.953" v="810" actId="164"/>
          <ac:grpSpMkLst>
            <pc:docMk/>
            <pc:sldMk cId="851465069" sldId="457"/>
            <ac:grpSpMk id="51" creationId="{43DF945A-775E-8241-4EF5-865C716AF73C}"/>
          </ac:grpSpMkLst>
        </pc:grpChg>
        <pc:graphicFrameChg chg="modGraphic">
          <ac:chgData name="Long, Kerya(SEU)" userId="f935a344-0b0f-4e7a-a887-9ac2d260f6e2" providerId="ADAL" clId="{91FA4F00-112F-4131-B231-602EDB176D68}" dt="2026-05-07T08:34:00.606" v="837" actId="2711"/>
          <ac:graphicFrameMkLst>
            <pc:docMk/>
            <pc:sldMk cId="851465069" sldId="457"/>
            <ac:graphicFrameMk id="52" creationId="{1833329C-78C5-1748-94BD-D08E7BE4E3DB}"/>
          </ac:graphicFrameMkLst>
        </pc:graphicFrameChg>
      </pc:sldChg>
      <pc:sldChg chg="addSp modSp add mod">
        <pc:chgData name="Long, Kerya(SEU)" userId="f935a344-0b0f-4e7a-a887-9ac2d260f6e2" providerId="ADAL" clId="{91FA4F00-112F-4131-B231-602EDB176D68}" dt="2026-05-07T08:37:18.551" v="898" actId="20577"/>
        <pc:sldMkLst>
          <pc:docMk/>
          <pc:sldMk cId="2547611792" sldId="458"/>
        </pc:sldMkLst>
        <pc:spChg chg="mod">
          <ac:chgData name="Long, Kerya(SEU)" userId="f935a344-0b0f-4e7a-a887-9ac2d260f6e2" providerId="ADAL" clId="{91FA4F00-112F-4131-B231-602EDB176D68}" dt="2026-05-07T08:34:20.416" v="839" actId="948"/>
          <ac:spMkLst>
            <pc:docMk/>
            <pc:sldMk cId="2547611792" sldId="458"/>
            <ac:spMk id="4" creationId="{EFAE061B-7447-7241-A463-10B1194F1A89}"/>
          </ac:spMkLst>
        </pc:spChg>
        <pc:spChg chg="add mod">
          <ac:chgData name="Long, Kerya(SEU)" userId="f935a344-0b0f-4e7a-a887-9ac2d260f6e2" providerId="ADAL" clId="{91FA4F00-112F-4131-B231-602EDB176D68}" dt="2026-05-07T08:37:18.551" v="898" actId="20577"/>
          <ac:spMkLst>
            <pc:docMk/>
            <pc:sldMk cId="2547611792" sldId="458"/>
            <ac:spMk id="9" creationId="{4B5AB60C-FE7A-D46D-A3A3-9E18873F3C20}"/>
          </ac:spMkLst>
        </pc:spChg>
        <pc:spChg chg="mod">
          <ac:chgData name="Long, Kerya(SEU)" userId="f935a344-0b0f-4e7a-a887-9ac2d260f6e2" providerId="ADAL" clId="{91FA4F00-112F-4131-B231-602EDB176D68}" dt="2026-05-07T08:36:52.784" v="896" actId="20577"/>
          <ac:spMkLst>
            <pc:docMk/>
            <pc:sldMk cId="2547611792" sldId="458"/>
            <ac:spMk id="10" creationId="{3411748A-9803-E949-8795-DC78FE96E6FD}"/>
          </ac:spMkLst>
        </pc:spChg>
        <pc:spChg chg="mod ord">
          <ac:chgData name="Long, Kerya(SEU)" userId="f935a344-0b0f-4e7a-a887-9ac2d260f6e2" providerId="ADAL" clId="{91FA4F00-112F-4131-B231-602EDB176D68}" dt="2026-05-07T08:34:46.518" v="844" actId="166"/>
          <ac:spMkLst>
            <pc:docMk/>
            <pc:sldMk cId="2547611792" sldId="458"/>
            <ac:spMk id="26" creationId="{BCBBA165-EEDD-11EE-24B7-12C2D32F1C92}"/>
          </ac:spMkLst>
        </pc:spChg>
      </pc:sldChg>
      <pc:sldChg chg="add del">
        <pc:chgData name="Long, Kerya(SEU)" userId="f935a344-0b0f-4e7a-a887-9ac2d260f6e2" providerId="ADAL" clId="{91FA4F00-112F-4131-B231-602EDB176D68}" dt="2026-05-06T15:10:13.565" v="181"/>
        <pc:sldMkLst>
          <pc:docMk/>
          <pc:sldMk cId="4002640992" sldId="458"/>
        </pc:sldMkLst>
      </pc:sldChg>
      <pc:sldChg chg="add">
        <pc:chgData name="Long, Kerya(SEU)" userId="f935a344-0b0f-4e7a-a887-9ac2d260f6e2" providerId="ADAL" clId="{91FA4F00-112F-4131-B231-602EDB176D68}" dt="2026-05-06T15:11:57.132" v="191"/>
        <pc:sldMkLst>
          <pc:docMk/>
          <pc:sldMk cId="1320383672" sldId="459"/>
        </pc:sldMkLst>
      </pc:sldChg>
      <pc:sldChg chg="add del">
        <pc:chgData name="Long, Kerya(SEU)" userId="f935a344-0b0f-4e7a-a887-9ac2d260f6e2" providerId="ADAL" clId="{91FA4F00-112F-4131-B231-602EDB176D68}" dt="2026-05-06T15:10:13.565" v="181"/>
        <pc:sldMkLst>
          <pc:docMk/>
          <pc:sldMk cId="3652639555" sldId="459"/>
        </pc:sldMkLst>
      </pc:sldChg>
      <pc:sldChg chg="add del">
        <pc:chgData name="Long, Kerya(SEU)" userId="f935a344-0b0f-4e7a-a887-9ac2d260f6e2" providerId="ADAL" clId="{91FA4F00-112F-4131-B231-602EDB176D68}" dt="2026-05-06T15:10:13.565" v="181"/>
        <pc:sldMkLst>
          <pc:docMk/>
          <pc:sldMk cId="614370367" sldId="460"/>
        </pc:sldMkLst>
      </pc:sldChg>
      <pc:sldChg chg="add">
        <pc:chgData name="Long, Kerya(SEU)" userId="f935a344-0b0f-4e7a-a887-9ac2d260f6e2" providerId="ADAL" clId="{91FA4F00-112F-4131-B231-602EDB176D68}" dt="2026-05-06T15:11:57.132" v="191"/>
        <pc:sldMkLst>
          <pc:docMk/>
          <pc:sldMk cId="2425563146" sldId="460"/>
        </pc:sldMkLst>
      </pc:sldChg>
      <pc:sldChg chg="add">
        <pc:chgData name="Long, Kerya(SEU)" userId="f935a344-0b0f-4e7a-a887-9ac2d260f6e2" providerId="ADAL" clId="{91FA4F00-112F-4131-B231-602EDB176D68}" dt="2026-05-06T15:19:24.978" v="249"/>
        <pc:sldMkLst>
          <pc:docMk/>
          <pc:sldMk cId="847128544" sldId="461"/>
        </pc:sldMkLst>
      </pc:sldChg>
      <pc:sldChg chg="add del">
        <pc:chgData name="Long, Kerya(SEU)" userId="f935a344-0b0f-4e7a-a887-9ac2d260f6e2" providerId="ADAL" clId="{91FA4F00-112F-4131-B231-602EDB176D68}" dt="2026-05-06T15:10:13.565" v="181"/>
        <pc:sldMkLst>
          <pc:docMk/>
          <pc:sldMk cId="2755458704" sldId="461"/>
        </pc:sldMkLst>
      </pc:sldChg>
      <pc:sldChg chg="add del">
        <pc:chgData name="Long, Kerya(SEU)" userId="f935a344-0b0f-4e7a-a887-9ac2d260f6e2" providerId="ADAL" clId="{91FA4F00-112F-4131-B231-602EDB176D68}" dt="2026-05-06T15:10:13.565" v="181"/>
        <pc:sldMkLst>
          <pc:docMk/>
          <pc:sldMk cId="2999610690" sldId="462"/>
        </pc:sldMkLst>
      </pc:sldChg>
      <pc:sldChg chg="add">
        <pc:chgData name="Long, Kerya(SEU)" userId="f935a344-0b0f-4e7a-a887-9ac2d260f6e2" providerId="ADAL" clId="{91FA4F00-112F-4131-B231-602EDB176D68}" dt="2026-05-06T15:19:24.978" v="249"/>
        <pc:sldMkLst>
          <pc:docMk/>
          <pc:sldMk cId="3831722390" sldId="462"/>
        </pc:sldMkLst>
      </pc:sldChg>
      <pc:sldChg chg="add del">
        <pc:chgData name="Long, Kerya(SEU)" userId="f935a344-0b0f-4e7a-a887-9ac2d260f6e2" providerId="ADAL" clId="{91FA4F00-112F-4131-B231-602EDB176D68}" dt="2026-05-06T15:10:13.565" v="181"/>
        <pc:sldMkLst>
          <pc:docMk/>
          <pc:sldMk cId="212885986" sldId="463"/>
        </pc:sldMkLst>
      </pc:sldChg>
      <pc:sldChg chg="add">
        <pc:chgData name="Long, Kerya(SEU)" userId="f935a344-0b0f-4e7a-a887-9ac2d260f6e2" providerId="ADAL" clId="{91FA4F00-112F-4131-B231-602EDB176D68}" dt="2026-05-06T15:19:24.978" v="249"/>
        <pc:sldMkLst>
          <pc:docMk/>
          <pc:sldMk cId="414597331" sldId="463"/>
        </pc:sldMkLst>
      </pc:sldChg>
      <pc:sldChg chg="add">
        <pc:chgData name="Long, Kerya(SEU)" userId="f935a344-0b0f-4e7a-a887-9ac2d260f6e2" providerId="ADAL" clId="{91FA4F00-112F-4131-B231-602EDB176D68}" dt="2026-05-06T15:21:06.124" v="254"/>
        <pc:sldMkLst>
          <pc:docMk/>
          <pc:sldMk cId="0" sldId="464"/>
        </pc:sldMkLst>
      </pc:sldChg>
      <pc:sldChg chg="add del">
        <pc:chgData name="Long, Kerya(SEU)" userId="f935a344-0b0f-4e7a-a887-9ac2d260f6e2" providerId="ADAL" clId="{91FA4F00-112F-4131-B231-602EDB176D68}" dt="2026-05-06T15:10:13.565" v="181"/>
        <pc:sldMkLst>
          <pc:docMk/>
          <pc:sldMk cId="342757350" sldId="464"/>
        </pc:sldMkLst>
      </pc:sldChg>
      <pc:sldChg chg="add">
        <pc:chgData name="Long, Kerya(SEU)" userId="f935a344-0b0f-4e7a-a887-9ac2d260f6e2" providerId="ADAL" clId="{91FA4F00-112F-4131-B231-602EDB176D68}" dt="2026-05-06T15:21:06.124" v="254"/>
        <pc:sldMkLst>
          <pc:docMk/>
          <pc:sldMk cId="0" sldId="465"/>
        </pc:sldMkLst>
      </pc:sldChg>
      <pc:sldChg chg="add">
        <pc:chgData name="Long, Kerya(SEU)" userId="f935a344-0b0f-4e7a-a887-9ac2d260f6e2" providerId="ADAL" clId="{91FA4F00-112F-4131-B231-602EDB176D68}" dt="2026-05-06T15:21:06.124" v="254"/>
        <pc:sldMkLst>
          <pc:docMk/>
          <pc:sldMk cId="1754671769" sldId="466"/>
        </pc:sldMkLst>
      </pc:sldChg>
      <pc:sldChg chg="add">
        <pc:chgData name="Long, Kerya(SEU)" userId="f935a344-0b0f-4e7a-a887-9ac2d260f6e2" providerId="ADAL" clId="{91FA4F00-112F-4131-B231-602EDB176D68}" dt="2026-05-06T15:21:06.124" v="254"/>
        <pc:sldMkLst>
          <pc:docMk/>
          <pc:sldMk cId="1778019111" sldId="467"/>
        </pc:sldMkLst>
      </pc:sldChg>
      <pc:sldChg chg="add">
        <pc:chgData name="Long, Kerya(SEU)" userId="f935a344-0b0f-4e7a-a887-9ac2d260f6e2" providerId="ADAL" clId="{91FA4F00-112F-4131-B231-602EDB176D68}" dt="2026-05-06T15:21:06.124" v="254"/>
        <pc:sldMkLst>
          <pc:docMk/>
          <pc:sldMk cId="4193891590" sldId="468"/>
        </pc:sldMkLst>
      </pc:sldChg>
      <pc:sldChg chg="add">
        <pc:chgData name="Long, Kerya(SEU)" userId="f935a344-0b0f-4e7a-a887-9ac2d260f6e2" providerId="ADAL" clId="{91FA4F00-112F-4131-B231-602EDB176D68}" dt="2026-05-06T15:21:06.124" v="254"/>
        <pc:sldMkLst>
          <pc:docMk/>
          <pc:sldMk cId="1382806755" sldId="469"/>
        </pc:sldMkLst>
      </pc:sldChg>
      <pc:sldChg chg="add">
        <pc:chgData name="Long, Kerya(SEU)" userId="f935a344-0b0f-4e7a-a887-9ac2d260f6e2" providerId="ADAL" clId="{91FA4F00-112F-4131-B231-602EDB176D68}" dt="2026-05-06T15:21:06.124" v="254"/>
        <pc:sldMkLst>
          <pc:docMk/>
          <pc:sldMk cId="1341149125" sldId="470"/>
        </pc:sldMkLst>
      </pc:sldChg>
      <pc:sldChg chg="add">
        <pc:chgData name="Long, Kerya(SEU)" userId="f935a344-0b0f-4e7a-a887-9ac2d260f6e2" providerId="ADAL" clId="{91FA4F00-112F-4131-B231-602EDB176D68}" dt="2026-05-06T15:21:06.124" v="254"/>
        <pc:sldMkLst>
          <pc:docMk/>
          <pc:sldMk cId="1810269863" sldId="471"/>
        </pc:sldMkLst>
      </pc:sldChg>
      <pc:sldChg chg="add">
        <pc:chgData name="Long, Kerya(SEU)" userId="f935a344-0b0f-4e7a-a887-9ac2d260f6e2" providerId="ADAL" clId="{91FA4F00-112F-4131-B231-602EDB176D68}" dt="2026-05-06T15:21:06.124" v="254"/>
        <pc:sldMkLst>
          <pc:docMk/>
          <pc:sldMk cId="3809851327" sldId="472"/>
        </pc:sldMkLst>
      </pc:sldChg>
      <pc:sldChg chg="modSp add mod ord">
        <pc:chgData name="Long, Kerya(SEU)" userId="f935a344-0b0f-4e7a-a887-9ac2d260f6e2" providerId="ADAL" clId="{91FA4F00-112F-4131-B231-602EDB176D68}" dt="2026-05-07T06:55:10.016" v="335" actId="2710"/>
        <pc:sldMkLst>
          <pc:docMk/>
          <pc:sldMk cId="4132201613" sldId="473"/>
        </pc:sldMkLst>
        <pc:spChg chg="mod">
          <ac:chgData name="Long, Kerya(SEU)" userId="f935a344-0b0f-4e7a-a887-9ac2d260f6e2" providerId="ADAL" clId="{91FA4F00-112F-4131-B231-602EDB176D68}" dt="2026-05-07T06:55:10.016" v="335" actId="2710"/>
          <ac:spMkLst>
            <pc:docMk/>
            <pc:sldMk cId="4132201613" sldId="473"/>
            <ac:spMk id="3" creationId="{A59390D0-EFCC-EC69-F6B0-35024C4930AB}"/>
          </ac:spMkLst>
        </pc:spChg>
      </pc:sldChg>
      <pc:sldChg chg="delSp modSp add mod">
        <pc:chgData name="Long, Kerya(SEU)" userId="f935a344-0b0f-4e7a-a887-9ac2d260f6e2" providerId="ADAL" clId="{91FA4F00-112F-4131-B231-602EDB176D68}" dt="2026-05-07T08:03:18.051" v="459" actId="14100"/>
        <pc:sldMkLst>
          <pc:docMk/>
          <pc:sldMk cId="1118133141" sldId="474"/>
        </pc:sldMkLst>
        <pc:spChg chg="mod">
          <ac:chgData name="Long, Kerya(SEU)" userId="f935a344-0b0f-4e7a-a887-9ac2d260f6e2" providerId="ADAL" clId="{91FA4F00-112F-4131-B231-602EDB176D68}" dt="2026-05-07T08:03:18.051" v="459" actId="14100"/>
          <ac:spMkLst>
            <pc:docMk/>
            <pc:sldMk cId="1118133141" sldId="474"/>
            <ac:spMk id="2" creationId="{9F6DD4DA-F7AE-C9A3-86FC-A42D69755108}"/>
          </ac:spMkLst>
        </pc:spChg>
        <pc:spChg chg="del">
          <ac:chgData name="Long, Kerya(SEU)" userId="f935a344-0b0f-4e7a-a887-9ac2d260f6e2" providerId="ADAL" clId="{91FA4F00-112F-4131-B231-602EDB176D68}" dt="2026-05-07T08:03:02.731" v="458" actId="478"/>
          <ac:spMkLst>
            <pc:docMk/>
            <pc:sldMk cId="1118133141" sldId="474"/>
            <ac:spMk id="33" creationId="{7232C21E-67DF-71AC-78C4-1C95216518A7}"/>
          </ac:spMkLst>
        </pc:spChg>
      </pc:sldChg>
      <pc:sldChg chg="add del">
        <pc:chgData name="Long, Kerya(SEU)" userId="f935a344-0b0f-4e7a-a887-9ac2d260f6e2" providerId="ADAL" clId="{91FA4F00-112F-4131-B231-602EDB176D68}" dt="2026-05-07T08:14:30.721" v="625" actId="47"/>
        <pc:sldMkLst>
          <pc:docMk/>
          <pc:sldMk cId="3922808343" sldId="475"/>
        </pc:sldMkLst>
      </pc:sldChg>
      <pc:sldChg chg="add del">
        <pc:chgData name="Long, Kerya(SEU)" userId="f935a344-0b0f-4e7a-a887-9ac2d260f6e2" providerId="ADAL" clId="{91FA4F00-112F-4131-B231-602EDB176D68}" dt="2026-05-07T08:14:31.817" v="626" actId="47"/>
        <pc:sldMkLst>
          <pc:docMk/>
          <pc:sldMk cId="1258438186" sldId="476"/>
        </pc:sldMk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B37-4532-9132-14CFF8B8E4C3}"/>
              </c:ext>
            </c:extLst>
          </c:dPt>
          <c:dPt>
            <c:idx val="1"/>
            <c:bubble3D val="0"/>
            <c:spPr>
              <a:solidFill>
                <a:schemeClr val="bg2">
                  <a:lumMod val="9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B37-4532-9132-14CFF8B8E4C3}"/>
              </c:ext>
            </c:extLst>
          </c:dPt>
          <c:cat>
            <c:strRef>
              <c:f>Feuil1!$A$2:$A$3</c:f>
              <c:strCache>
                <c:ptCount val="2"/>
                <c:pt idx="0">
                  <c:v> </c:v>
                </c:pt>
                <c:pt idx="1">
                  <c:v> 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>
                  <c:v>85.3</c:v>
                </c:pt>
                <c:pt idx="1">
                  <c:v>14.7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37-4532-9132-14CFF8B8E4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334"/>
        <c:holeSize val="76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D4-4471-8F1E-B737E85DC93B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18419234-6842-4BCE-85DA-2CCFC5A5CD65}" type="VALUE">
                      <a:rPr lang="en-US" smtClean="0"/>
                      <a:pPr/>
                      <a:t>[VALEUR]</a:t>
                    </a:fld>
                    <a:r>
                      <a:rPr lang="en-US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59D4-4471-8F1E-B737E85DC93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</c:f>
              <c:numCache>
                <c:formatCode>General</c:formatCode>
                <c:ptCount val="1"/>
              </c:numCache>
            </c:numRef>
          </c:cat>
          <c:val>
            <c:numRef>
              <c:f>Feuil1!$B$2</c:f>
              <c:numCache>
                <c:formatCode>General</c:formatCode>
                <c:ptCount val="1"/>
                <c:pt idx="0">
                  <c:v>28.6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D4-4471-8F1E-B737E85DC93B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1D1C09E7-FFAF-4833-AC8E-4CAB7CB70209}" type="VALUE">
                      <a:rPr lang="en-US" smtClean="0"/>
                      <a:pPr/>
                      <a:t>[VALEUR]</a:t>
                    </a:fld>
                    <a:r>
                      <a:rPr lang="en-US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59D4-4471-8F1E-B737E85DC93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</c:f>
              <c:numCache>
                <c:formatCode>General</c:formatCode>
                <c:ptCount val="1"/>
              </c:numCache>
            </c:numRef>
          </c:cat>
          <c:val>
            <c:numRef>
              <c:f>Feuil1!$C$2</c:f>
              <c:numCache>
                <c:formatCode>General</c:formatCode>
                <c:ptCount val="1"/>
                <c:pt idx="0">
                  <c:v>22.2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D4-4471-8F1E-B737E85DC9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4"/>
        <c:overlap val="-57"/>
        <c:axId val="1140989824"/>
        <c:axId val="1140992704"/>
      </c:barChart>
      <c:catAx>
        <c:axId val="1140989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140992704"/>
        <c:crosses val="autoZero"/>
        <c:auto val="1"/>
        <c:lblAlgn val="ctr"/>
        <c:lblOffset val="100"/>
        <c:noMultiLvlLbl val="0"/>
      </c:catAx>
      <c:valAx>
        <c:axId val="1140992704"/>
        <c:scaling>
          <c:orientation val="minMax"/>
          <c:max val="80"/>
        </c:scaling>
        <c:delete val="1"/>
        <c:axPos val="l"/>
        <c:numFmt formatCode="General" sourceLinked="1"/>
        <c:majorTickMark val="out"/>
        <c:minorTickMark val="none"/>
        <c:tickLblPos val="nextTo"/>
        <c:crossAx val="1140989824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1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600"/>
            </a:pPr>
            <a:r>
              <a:rPr lang="en-US" sz="1600" dirty="0"/>
              <a:t>Réponse </a:t>
            </a:r>
            <a:r>
              <a:rPr lang="en-US" sz="1600" dirty="0" err="1"/>
              <a:t>clinique</a:t>
            </a:r>
            <a:r>
              <a:rPr lang="en-US" sz="1600" dirty="0"/>
              <a:t> (%)</a:t>
            </a:r>
          </a:p>
        </c:rich>
      </c:tx>
      <c:layout>
        <c:manualLayout>
          <c:xMode val="edge"/>
          <c:yMode val="edge"/>
          <c:x val="0.27174238374472187"/>
          <c:y val="8.2125896736384763E-2"/>
        </c:manualLayout>
      </c:layout>
      <c:overlay val="0"/>
    </c:title>
    <c:autoTitleDeleted val="0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Response (%)</c:v>
                </c:pt>
              </c:strCache>
            </c:strRef>
          </c:tx>
          <c:invertIfNegative val="1"/>
          <c:cat>
            <c:strRef>
              <c:f>Sheet1!$A$2:$A$4</c:f>
              <c:strCache>
                <c:ptCount val="3"/>
                <c:pt idx="0">
                  <c:v>Globale</c:v>
                </c:pt>
                <c:pt idx="1">
                  <c:v>Association</c:v>
                </c:pt>
                <c:pt idx="2">
                  <c:v>Monothérapie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72.3</c:v>
                </c:pt>
                <c:pt idx="1">
                  <c:v>62.5</c:v>
                </c:pt>
                <c:pt idx="2">
                  <c:v>74.7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36-464F-9F0C-1C41BDAEB1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068027336"/>
        <c:axId val="-2113994440"/>
      </c:barChart>
      <c:catAx>
        <c:axId val="-206802733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113994440"/>
        <c:crosses val="autoZero"/>
        <c:auto val="1"/>
        <c:lblAlgn val="ctr"/>
        <c:lblOffset val="100"/>
        <c:noMultiLvlLbl val="0"/>
      </c:catAx>
      <c:valAx>
        <c:axId val="-211399444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fr-FR"/>
          </a:p>
        </c:txPr>
        <c:crossAx val="-2068027336"/>
        <c:crosses val="autoZero"/>
        <c:crossBetween val="between"/>
      </c:valAx>
    </c:plotArea>
    <c:plotVisOnly val="1"/>
    <c:dispBlanksAs val="gap"/>
    <c:showDLblsOverMax val="1"/>
  </c:chart>
  <c:txPr>
    <a:bodyPr/>
    <a:lstStyle/>
    <a:p>
      <a:pPr>
        <a:defRPr sz="1400"/>
      </a:pPr>
      <a:endParaRPr lang="fr-FR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1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32268902563231472"/>
          <c:y val="0.10984615051949877"/>
        </c:manualLayout>
      </c:layout>
      <c:overlay val="0"/>
      <c:txPr>
        <a:bodyPr/>
        <a:lstStyle/>
        <a:p>
          <a:pPr>
            <a:defRPr sz="1600"/>
          </a:pPr>
          <a:endParaRPr lang="fr-FR"/>
        </a:p>
      </c:txPr>
    </c:title>
    <c:autoTitleDeleted val="0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Mortalité j30 (%)</c:v>
                </c:pt>
              </c:strCache>
            </c:strRef>
          </c:tx>
          <c:invertIfNegative val="1"/>
          <c:cat>
            <c:strRef>
              <c:f>Sheet1!$A$2:$A$4</c:f>
              <c:strCache>
                <c:ptCount val="3"/>
                <c:pt idx="0">
                  <c:v>Globale</c:v>
                </c:pt>
                <c:pt idx="1">
                  <c:v>Association</c:v>
                </c:pt>
                <c:pt idx="2">
                  <c:v>Monothérapie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30.3</c:v>
                </c:pt>
                <c:pt idx="1">
                  <c:v>33.299999999999997</c:v>
                </c:pt>
                <c:pt idx="2">
                  <c:v>29.5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80-4E0F-BEE6-893507F33C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068027336"/>
        <c:axId val="-2113994440"/>
      </c:barChart>
      <c:catAx>
        <c:axId val="-206802733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fr-FR"/>
          </a:p>
        </c:txPr>
        <c:crossAx val="-2113994440"/>
        <c:crosses val="autoZero"/>
        <c:auto val="1"/>
        <c:lblAlgn val="ctr"/>
        <c:lblOffset val="100"/>
        <c:noMultiLvlLbl val="0"/>
      </c:catAx>
      <c:valAx>
        <c:axId val="-211399444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-2068027336"/>
        <c:crosses val="autoZero"/>
        <c:crossBetween val="between"/>
      </c:valAx>
    </c:plotArea>
    <c:plotVisOnly val="1"/>
    <c:dispBlanksAs val="gap"/>
    <c:showDLblsOverMax val="1"/>
  </c:chart>
  <c:txPr>
    <a:bodyPr/>
    <a:lstStyle/>
    <a:p>
      <a:pPr>
        <a:defRPr sz="1200"/>
      </a:pPr>
      <a:endParaRPr lang="fr-FR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>
        <c:manualLayout>
          <c:layoutTarget val="inner"/>
          <c:xMode val="edge"/>
          <c:yMode val="edge"/>
          <c:x val="0.51510191784279835"/>
          <c:y val="0.14289285823707837"/>
          <c:w val="0.49596109309865677"/>
          <c:h val="0.6889420631759551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Cas (n)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61B-4EF3-8A78-48F81B82EDD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61B-4EF3-8A78-48F81B82EDD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A61B-4EF3-8A78-48F81B82EDD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A61B-4EF3-8A78-48F81B82EDD4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A61B-4EF3-8A78-48F81B82EDD4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A61B-4EF3-8A78-48F81B82EDD4}"/>
              </c:ext>
            </c:extLst>
          </c:dPt>
          <c:dPt>
            <c:idx val="6"/>
            <c:bubble3D val="0"/>
            <c:spPr>
              <a:solidFill>
                <a:schemeClr val="accent1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A61B-4EF3-8A78-48F81B82EDD4}"/>
              </c:ext>
            </c:extLst>
          </c:dPt>
          <c:dLbls>
            <c:dLbl>
              <c:idx val="5"/>
              <c:layout>
                <c:manualLayout>
                  <c:x val="0"/>
                  <c:y val="-2.7237354085603148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61B-4EF3-8A78-48F81B82EDD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Sheet1!$A$2:$A$8</c:f>
              <c:strCache>
                <c:ptCount val="7"/>
                <c:pt idx="0">
                  <c:v>Respiratoire</c:v>
                </c:pt>
                <c:pt idx="1">
                  <c:v>Peau/Tiss Mous</c:v>
                </c:pt>
                <c:pt idx="2">
                  <c:v>Bactériémie</c:v>
                </c:pt>
                <c:pt idx="3">
                  <c:v>IIA</c:v>
                </c:pt>
                <c:pt idx="4">
                  <c:v>IU</c:v>
                </c:pt>
                <c:pt idx="5">
                  <c:v>Autres</c:v>
                </c:pt>
                <c:pt idx="6">
                  <c:v>Os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74</c:v>
                </c:pt>
                <c:pt idx="1">
                  <c:v>15</c:v>
                </c:pt>
                <c:pt idx="2">
                  <c:v>11</c:v>
                </c:pt>
                <c:pt idx="3">
                  <c:v>10</c:v>
                </c:pt>
                <c:pt idx="4">
                  <c:v>5</c:v>
                </c:pt>
                <c:pt idx="5">
                  <c:v>3</c:v>
                </c:pt>
                <c:pt idx="6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A61B-4EF3-8A78-48F81B82EDD4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"/>
          <c:y val="0.27669567082324825"/>
          <c:w val="0.40504532521670089"/>
          <c:h val="0.4950592981432875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/>
              </a:solidFill>
              <a:latin typeface="+mj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bg1"/>
          </a:solidFill>
        </a:defRPr>
      </a:pPr>
      <a:endParaRPr lang="fr-F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1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7908054195764229"/>
          <c:y val="9.3896878042630097E-2"/>
          <c:w val="0.44695958519548434"/>
          <c:h val="0.79347314296826488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Cases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07A-4B0A-AF67-AA15FE80463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07A-4B0A-AF67-AA15FE804639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07A-4B0A-AF67-AA15FE804639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07A-4B0A-AF67-AA15FE804639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707A-4B0A-AF67-AA15FE804639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707A-4B0A-AF67-AA15FE804639}"/>
              </c:ext>
            </c:extLst>
          </c:dPt>
          <c:dPt>
            <c:idx val="6"/>
            <c:bubble3D val="0"/>
            <c:spPr>
              <a:solidFill>
                <a:schemeClr val="accent1">
                  <a:lumMod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707A-4B0A-AF67-AA15FE804639}"/>
              </c:ext>
            </c:extLst>
          </c:dPt>
          <c:dLbls>
            <c:dLbl>
              <c:idx val="5"/>
              <c:layout>
                <c:manualLayout>
                  <c:x val="1.1139483322903994E-2"/>
                  <c:y val="1.177393549407883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40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fr-FR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707A-4B0A-AF67-AA15FE804639}"/>
                </c:ext>
              </c:extLst>
            </c:dLbl>
            <c:dLbl>
              <c:idx val="6"/>
              <c:layout>
                <c:manualLayout>
                  <c:x val="1.9326335109986766E-2"/>
                  <c:y val="1.3082150548976482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40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fr-FR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707A-4B0A-AF67-AA15FE80463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Sheet1!$A$2:$A$8</c:f>
              <c:strCache>
                <c:ptCount val="7"/>
                <c:pt idx="0">
                  <c:v>IU</c:v>
                </c:pt>
                <c:pt idx="1">
                  <c:v>Respiratoire</c:v>
                </c:pt>
                <c:pt idx="2">
                  <c:v>IIA</c:v>
                </c:pt>
                <c:pt idx="3">
                  <c:v>Bactériémie</c:v>
                </c:pt>
                <c:pt idx="4">
                  <c:v>Peau/tiss mous</c:v>
                </c:pt>
                <c:pt idx="5">
                  <c:v>Autres</c:v>
                </c:pt>
                <c:pt idx="6">
                  <c:v>Os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46</c:v>
                </c:pt>
                <c:pt idx="1">
                  <c:v>12</c:v>
                </c:pt>
                <c:pt idx="2">
                  <c:v>22</c:v>
                </c:pt>
                <c:pt idx="3">
                  <c:v>15</c:v>
                </c:pt>
                <c:pt idx="4">
                  <c:v>17</c:v>
                </c:pt>
                <c:pt idx="5">
                  <c:v>5</c:v>
                </c:pt>
                <c:pt idx="6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707A-4B0A-AF67-AA15FE804639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3.3038292998168468E-2"/>
          <c:y val="6.0495572464607114E-2"/>
          <c:w val="0.33710435535253686"/>
          <c:h val="0.7952826795210985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showDLblsOverMax val="1"/>
  </c:chart>
  <c:spPr>
    <a:noFill/>
    <a:ln w="12700" cap="flat" cmpd="sng" algn="ctr">
      <a:noFill/>
      <a:prstDash val="solid"/>
      <a:miter lim="800000"/>
    </a:ln>
    <a:effectLst/>
  </c:spPr>
  <c:txPr>
    <a:bodyPr/>
    <a:lstStyle/>
    <a:p>
      <a:pPr>
        <a:defRPr sz="1400"/>
      </a:pPr>
      <a:endParaRPr lang="fr-F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1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689091644701812"/>
          <c:y val="0.13575961576839668"/>
          <c:w val="0.62503757677204952"/>
          <c:h val="0.85846183184102109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Cases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890-4746-9871-D626F99FBF0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890-4746-9871-D626F99FBF0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890-4746-9871-D626F99FBF0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890-4746-9871-D626F99FBF04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9890-4746-9871-D626F99FBF04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9890-4746-9871-D626F99FBF04}"/>
              </c:ext>
            </c:extLst>
          </c:dPt>
          <c:dPt>
            <c:idx val="6"/>
            <c:bubble3D val="0"/>
            <c:spPr>
              <a:solidFill>
                <a:schemeClr val="accent1">
                  <a:lumMod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9890-4746-9871-D626F99FBF0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Sheet1!$A$2:$A$8</c:f>
              <c:strCache>
                <c:ptCount val="7"/>
                <c:pt idx="0">
                  <c:v>IU</c:v>
                </c:pt>
                <c:pt idx="1">
                  <c:v>Respiratoire</c:v>
                </c:pt>
                <c:pt idx="2">
                  <c:v>IIA</c:v>
                </c:pt>
                <c:pt idx="3">
                  <c:v>Bactériémie</c:v>
                </c:pt>
                <c:pt idx="4">
                  <c:v>Peau/tiss mous</c:v>
                </c:pt>
                <c:pt idx="5">
                  <c:v>Autres</c:v>
                </c:pt>
                <c:pt idx="6">
                  <c:v>Os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25</c:v>
                </c:pt>
                <c:pt idx="1">
                  <c:v>30</c:v>
                </c:pt>
                <c:pt idx="2">
                  <c:v>10</c:v>
                </c:pt>
                <c:pt idx="3">
                  <c:v>15</c:v>
                </c:pt>
                <c:pt idx="4">
                  <c:v>9</c:v>
                </c:pt>
                <c:pt idx="5">
                  <c:v>10</c:v>
                </c:pt>
                <c:pt idx="6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9890-4746-9871-D626F99FBF04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 w="12700" cap="flat" cmpd="sng" algn="ctr">
      <a:noFill/>
      <a:prstDash val="solid"/>
      <a:miter lim="800000"/>
    </a:ln>
    <a:effectLst/>
  </c:spPr>
  <c:txPr>
    <a:bodyPr/>
    <a:lstStyle/>
    <a:p>
      <a:pPr>
        <a:defRPr sz="1400" b="1">
          <a:solidFill>
            <a:schemeClr val="bg1"/>
          </a:solidFill>
        </a:defRPr>
      </a:pPr>
      <a:endParaRPr lang="fr-F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1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3968030037911922"/>
          <c:y val="0.10301399825021872"/>
          <c:w val="0.51874672823725687"/>
          <c:h val="0.57142674520944003"/>
        </c:manualLayout>
      </c:layout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invertIfNegative val="1"/>
          <c:dPt>
            <c:idx val="1"/>
            <c:invertIfNegative val="1"/>
            <c:bubble3D val="0"/>
            <c:spPr>
              <a:solidFill>
                <a:srgbClr val="156082"/>
              </a:solidFill>
            </c:spPr>
            <c:extLst>
              <c:ext xmlns:c16="http://schemas.microsoft.com/office/drawing/2014/chart" uri="{C3380CC4-5D6E-409C-BE32-E72D297353CC}">
                <c16:uniqueId val="{00000001-EDCF-4487-A383-C58009B7B23D}"/>
              </c:ext>
            </c:extLst>
          </c:dPt>
          <c:cat>
            <c:strRef>
              <c:f>Sheet1!$A$2:$A$3</c:f>
              <c:strCache>
                <c:ptCount val="2"/>
                <c:pt idx="0">
                  <c:v>Guérison 
clinique</c:v>
                </c:pt>
                <c:pt idx="1">
                  <c:v>Survie 
j28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67.7</c:v>
                </c:pt>
                <c:pt idx="1">
                  <c:v>82.8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DCF-4487-A383-C58009B7B2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overlap val="-18"/>
        <c:axId val="-2068027336"/>
        <c:axId val="-2113994440"/>
      </c:barChart>
      <c:catAx>
        <c:axId val="-206802733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600"/>
            </a:pPr>
            <a:endParaRPr lang="fr-FR"/>
          </a:p>
        </c:txPr>
        <c:crossAx val="-2113994440"/>
        <c:crosses val="autoZero"/>
        <c:auto val="1"/>
        <c:lblAlgn val="ctr"/>
        <c:lblOffset val="100"/>
        <c:noMultiLvlLbl val="0"/>
      </c:catAx>
      <c:valAx>
        <c:axId val="-211399444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-2068027336"/>
        <c:crosses val="autoZero"/>
        <c:crossBetween val="between"/>
        <c:majorUnit val="20"/>
      </c:valAx>
      <c:spPr>
        <a:noFill/>
        <a:ln w="25400">
          <a:noFill/>
        </a:ln>
      </c:spPr>
    </c:plotArea>
    <c:plotVisOnly val="1"/>
    <c:dispBlanksAs val="gap"/>
    <c:showDLblsOverMax val="1"/>
  </c:chart>
  <c:txPr>
    <a:bodyPr/>
    <a:lstStyle/>
    <a:p>
      <a:pPr>
        <a:defRPr sz="1400"/>
      </a:pPr>
      <a:endParaRPr lang="fr-FR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1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invertIfNegative val="1"/>
          <c:cat>
            <c:strRef>
              <c:f>Sheet1!$A$2:$A$3</c:f>
              <c:strCache>
                <c:ptCount val="2"/>
                <c:pt idx="0">
                  <c:v>NDM 
(N=120)</c:v>
                </c:pt>
                <c:pt idx="1">
                  <c:v>VIM 
(N=106)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75.8</c:v>
                </c:pt>
                <c:pt idx="1">
                  <c:v>58.5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C8-4DB9-800A-8449461A69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-2068027336"/>
        <c:axId val="-2113994440"/>
      </c:barChart>
      <c:catAx>
        <c:axId val="-206802733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113994440"/>
        <c:crosses val="autoZero"/>
        <c:auto val="1"/>
        <c:lblAlgn val="ctr"/>
        <c:lblOffset val="100"/>
        <c:noMultiLvlLbl val="0"/>
      </c:catAx>
      <c:valAx>
        <c:axId val="-211399444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-2068027336"/>
        <c:crosses val="autoZero"/>
        <c:crossBetween val="between"/>
      </c:valAx>
    </c:plotArea>
    <c:plotVisOnly val="1"/>
    <c:dispBlanksAs val="gap"/>
    <c:showDLblsOverMax val="1"/>
  </c:chart>
  <c:txPr>
    <a:bodyPr/>
    <a:lstStyle/>
    <a:p>
      <a:pPr>
        <a:defRPr sz="1400"/>
      </a:pPr>
      <a:endParaRPr lang="fr-FR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1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invertIfNegative val="1"/>
          <c:cat>
            <c:strRef>
              <c:f>Sheet1!$A$2:$A$3</c:f>
              <c:strCache>
                <c:ptCount val="2"/>
                <c:pt idx="0">
                  <c:v>NDM 
(N=120)</c:v>
                </c:pt>
                <c:pt idx="1">
                  <c:v>VIM 
(N=106)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87.5</c:v>
                </c:pt>
                <c:pt idx="1">
                  <c:v>76.400000000000006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D2E-4593-8E6F-7EB8A746B4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-2068027336"/>
        <c:axId val="-2113994440"/>
      </c:barChart>
      <c:catAx>
        <c:axId val="-206802733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2113994440"/>
        <c:crosses val="autoZero"/>
        <c:auto val="1"/>
        <c:lblAlgn val="ctr"/>
        <c:lblOffset val="100"/>
        <c:noMultiLvlLbl val="0"/>
      </c:catAx>
      <c:valAx>
        <c:axId val="-2113994440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crossAx val="-2068027336"/>
        <c:crosses val="autoZero"/>
        <c:crossBetween val="between"/>
      </c:valAx>
    </c:plotArea>
    <c:plotVisOnly val="1"/>
    <c:dispBlanksAs val="gap"/>
    <c:showDLblsOverMax val="1"/>
  </c:chart>
  <c:txPr>
    <a:bodyPr/>
    <a:lstStyle/>
    <a:p>
      <a:pPr>
        <a:defRPr sz="1400"/>
      </a:pPr>
      <a:endParaRPr lang="fr-FR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Feuil1!$A$2:$A$3</c:f>
              <c:numCache>
                <c:formatCode>General</c:formatCode>
                <c:ptCount val="2"/>
              </c:numCache>
            </c:numRef>
          </c:cat>
          <c:val>
            <c:numRef>
              <c:f>Feuil1!$B$2:$B$3</c:f>
              <c:numCache>
                <c:formatCode>General</c:formatCode>
                <c:ptCount val="2"/>
                <c:pt idx="0">
                  <c:v>53.3</c:v>
                </c:pt>
                <c:pt idx="1">
                  <c:v>31.1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DF-4E19-A693-24BE696717C0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Feuil1!$A$2:$A$3</c:f>
              <c:numCache>
                <c:formatCode>General</c:formatCode>
                <c:ptCount val="2"/>
              </c:numCache>
            </c:numRef>
          </c:cat>
          <c:val>
            <c:numRef>
              <c:f>Feuil1!$C$2:$C$3</c:f>
              <c:numCache>
                <c:formatCode>General</c:formatCode>
                <c:ptCount val="2"/>
                <c:pt idx="0">
                  <c:v>22.7</c:v>
                </c:pt>
                <c:pt idx="1">
                  <c:v>22.7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DF-4E19-A693-24BE696717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"/>
        <c:overlap val="-7"/>
        <c:axId val="1279624512"/>
        <c:axId val="1279622592"/>
      </c:barChart>
      <c:catAx>
        <c:axId val="12796245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79622592"/>
        <c:crosses val="autoZero"/>
        <c:auto val="1"/>
        <c:lblAlgn val="ctr"/>
        <c:lblOffset val="100"/>
        <c:noMultiLvlLbl val="0"/>
      </c:catAx>
      <c:valAx>
        <c:axId val="127962259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pPr>
            <a:endParaRPr lang="fr-FR"/>
          </a:p>
        </c:txPr>
        <c:crossAx val="12796245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chemeClr val="tx1">
                  <a:lumMod val="65000"/>
                  <a:lumOff val="3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B37-4532-9132-14CFF8B8E4C3}"/>
              </c:ext>
            </c:extLst>
          </c:dPt>
          <c:dPt>
            <c:idx val="1"/>
            <c:bubble3D val="0"/>
            <c:spPr>
              <a:solidFill>
                <a:schemeClr val="bg2">
                  <a:lumMod val="9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B37-4532-9132-14CFF8B8E4C3}"/>
              </c:ext>
            </c:extLst>
          </c:dPt>
          <c:cat>
            <c:strRef>
              <c:f>Feuil1!$A$2:$A$3</c:f>
              <c:strCache>
                <c:ptCount val="2"/>
                <c:pt idx="0">
                  <c:v> </c:v>
                </c:pt>
                <c:pt idx="1">
                  <c:v> 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>
                  <c:v>68.8</c:v>
                </c:pt>
                <c:pt idx="1">
                  <c:v>31.2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37-4532-9132-14CFF8B8E4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360"/>
        <c:holeSize val="76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C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Feuil1!$A$2:$A$10</c:f>
              <c:numCache>
                <c:formatCode>General</c:formatCode>
                <c:ptCount val="9"/>
              </c:numCache>
            </c:numRef>
          </c:cat>
          <c:val>
            <c:numRef>
              <c:f>Feuil1!$B$2:$B$10</c:f>
              <c:numCache>
                <c:formatCode>General</c:formatCode>
                <c:ptCount val="9"/>
                <c:pt idx="0">
                  <c:v>53.3</c:v>
                </c:pt>
                <c:pt idx="1">
                  <c:v>31.1</c:v>
                </c:pt>
                <c:pt idx="2">
                  <c:v>53.6</c:v>
                </c:pt>
                <c:pt idx="3">
                  <c:v>25</c:v>
                </c:pt>
                <c:pt idx="4">
                  <c:v>50</c:v>
                </c:pt>
                <c:pt idx="5">
                  <c:v>50</c:v>
                </c:pt>
                <c:pt idx="6">
                  <c:v>55.6</c:v>
                </c:pt>
                <c:pt idx="7">
                  <c:v>33.299999999999997</c:v>
                </c:pt>
                <c:pt idx="8">
                  <c:v>33.299999999999997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EBD-4166-AE24-A2BCCD077015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Feuil1!$A$2:$A$10</c:f>
              <c:numCache>
                <c:formatCode>General</c:formatCode>
                <c:ptCount val="9"/>
              </c:numCache>
            </c:numRef>
          </c:cat>
          <c:val>
            <c:numRef>
              <c:f>Feuil1!$C$2:$C$10</c:f>
              <c:numCache>
                <c:formatCode>General</c:formatCode>
                <c:ptCount val="9"/>
                <c:pt idx="0">
                  <c:v>22.7</c:v>
                </c:pt>
                <c:pt idx="1">
                  <c:v>22.7</c:v>
                </c:pt>
                <c:pt idx="2">
                  <c:v>33.299999999999997</c:v>
                </c:pt>
                <c:pt idx="3">
                  <c:v>26.7</c:v>
                </c:pt>
                <c:pt idx="4">
                  <c:v>0</c:v>
                </c:pt>
                <c:pt idx="5">
                  <c:v>25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BD-4166-AE24-A2BCCD0770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"/>
        <c:overlap val="-7"/>
        <c:axId val="1279624512"/>
        <c:axId val="1279622592"/>
      </c:barChart>
      <c:catAx>
        <c:axId val="12796245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79622592"/>
        <c:crosses val="autoZero"/>
        <c:auto val="1"/>
        <c:lblAlgn val="ctr"/>
        <c:lblOffset val="100"/>
        <c:noMultiLvlLbl val="0"/>
      </c:catAx>
      <c:valAx>
        <c:axId val="127962259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pPr>
            <a:endParaRPr lang="fr-FR"/>
          </a:p>
        </c:txPr>
        <c:crossAx val="12796245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Feuil1!$A$2:$A$3</c:f>
              <c:numCache>
                <c:formatCode>General</c:formatCode>
                <c:ptCount val="2"/>
              </c:numCache>
            </c:numRef>
          </c:cat>
          <c:val>
            <c:numRef>
              <c:f>Feuil1!$B$2:$B$3</c:f>
              <c:numCache>
                <c:formatCode>General</c:formatCode>
                <c:ptCount val="2"/>
                <c:pt idx="0">
                  <c:v>53.3</c:v>
                </c:pt>
                <c:pt idx="1">
                  <c:v>31.1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C7A-4D30-B650-C81729B423BC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Feuil1!$A$2:$A$3</c:f>
              <c:numCache>
                <c:formatCode>General</c:formatCode>
                <c:ptCount val="2"/>
              </c:numCache>
            </c:numRef>
          </c:cat>
          <c:val>
            <c:numRef>
              <c:f>Feuil1!$C$2:$C$3</c:f>
              <c:numCache>
                <c:formatCode>General</c:formatCode>
                <c:ptCount val="2"/>
                <c:pt idx="0">
                  <c:v>22.7</c:v>
                </c:pt>
                <c:pt idx="1">
                  <c:v>22.7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C7A-4D30-B650-C81729B423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"/>
        <c:overlap val="-7"/>
        <c:axId val="1279624512"/>
        <c:axId val="1279622592"/>
      </c:barChart>
      <c:catAx>
        <c:axId val="12796245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79622592"/>
        <c:crosses val="autoZero"/>
        <c:auto val="1"/>
        <c:lblAlgn val="ctr"/>
        <c:lblOffset val="100"/>
        <c:noMultiLvlLbl val="0"/>
      </c:catAx>
      <c:valAx>
        <c:axId val="127962259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pPr>
            <a:endParaRPr lang="fr-FR"/>
          </a:p>
        </c:txPr>
        <c:crossAx val="12796245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CD2-4B98-9C29-C5F9914E6C7D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CD2-4B98-9C29-C5F9914E6C7D}"/>
              </c:ext>
            </c:extLst>
          </c:dPt>
          <c:dLbls>
            <c:dLbl>
              <c:idx val="0"/>
              <c:layout>
                <c:manualLayout>
                  <c:x val="-0.27300222211358993"/>
                  <c:y val="-0.12236594486340374"/>
                </c:manualLayout>
              </c:layout>
              <c:tx>
                <c:rich>
                  <a:bodyPr/>
                  <a:lstStyle/>
                  <a:p>
                    <a:fld id="{0B283FED-ED4D-4938-A10D-D634BEA7AB7D}" type="VALUE">
                      <a:rPr lang="en-US" smtClean="0"/>
                      <a:pPr/>
                      <a:t>[VALEUR]</a:t>
                    </a:fld>
                    <a:r>
                      <a:rPr lang="en-US" dirty="0"/>
                      <a:t> %</a:t>
                    </a:r>
                  </a:p>
                  <a:p>
                    <a:r>
                      <a:rPr lang="en-US" dirty="0"/>
                      <a:t>n = 9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CD2-4B98-9C29-C5F9914E6C7D}"/>
                </c:ext>
              </c:extLst>
            </c:dLbl>
            <c:dLbl>
              <c:idx val="1"/>
              <c:layout>
                <c:manualLayout>
                  <c:x val="0.20529156997754922"/>
                  <c:y val="0.16117602233628284"/>
                </c:manualLayout>
              </c:layout>
              <c:tx>
                <c:rich>
                  <a:bodyPr/>
                  <a:lstStyle/>
                  <a:p>
                    <a:fld id="{858DCE73-5150-451F-9A7F-B616DE4FC1E0}" type="VALUE">
                      <a:rPr lang="en-US" smtClean="0"/>
                      <a:pPr/>
                      <a:t>[VALEUR]</a:t>
                    </a:fld>
                    <a:r>
                      <a:rPr lang="en-US" dirty="0"/>
                      <a:t> %</a:t>
                    </a:r>
                  </a:p>
                  <a:p>
                    <a:r>
                      <a:rPr lang="en-US" dirty="0"/>
                      <a:t>n = 4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CD2-4B98-9C29-C5F9914E6C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l"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Feuil1!$A$2:$A$3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>
                  <c:v>69.2</c:v>
                </c:pt>
                <c:pt idx="1">
                  <c:v>30.8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D2-4B98-9C29-C5F9914E6C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CD2-4B98-9C29-C5F9914E6C7D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CD2-4B98-9C29-C5F9914E6C7D}"/>
              </c:ext>
            </c:extLst>
          </c:dPt>
          <c:dLbls>
            <c:dLbl>
              <c:idx val="0"/>
              <c:layout>
                <c:manualLayout>
                  <c:x val="-0.27300222211358993"/>
                  <c:y val="-0.12236594486340374"/>
                </c:manualLayout>
              </c:layout>
              <c:tx>
                <c:rich>
                  <a:bodyPr/>
                  <a:lstStyle/>
                  <a:p>
                    <a:fld id="{0B283FED-ED4D-4938-A10D-D634BEA7AB7D}" type="VALUE">
                      <a:rPr lang="en-US" smtClean="0"/>
                      <a:pPr/>
                      <a:t>[VALEUR]</a:t>
                    </a:fld>
                    <a:r>
                      <a:rPr lang="en-US" dirty="0"/>
                      <a:t> %</a:t>
                    </a:r>
                  </a:p>
                  <a:p>
                    <a:r>
                      <a:rPr lang="en-US" dirty="0"/>
                      <a:t>n = 5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CD2-4B98-9C29-C5F9914E6C7D}"/>
                </c:ext>
              </c:extLst>
            </c:dLbl>
            <c:dLbl>
              <c:idx val="1"/>
              <c:layout>
                <c:manualLayout>
                  <c:x val="0.20529156997754922"/>
                  <c:y val="0.16117602233628284"/>
                </c:manualLayout>
              </c:layout>
              <c:tx>
                <c:rich>
                  <a:bodyPr/>
                  <a:lstStyle/>
                  <a:p>
                    <a:fld id="{858DCE73-5150-451F-9A7F-B616DE4FC1E0}" type="VALUE">
                      <a:rPr lang="en-US" smtClean="0"/>
                      <a:pPr/>
                      <a:t>[VALEUR]</a:t>
                    </a:fld>
                    <a:r>
                      <a:rPr lang="en-US" dirty="0"/>
                      <a:t> %</a:t>
                    </a:r>
                  </a:p>
                  <a:p>
                    <a:r>
                      <a:rPr lang="en-US" dirty="0"/>
                      <a:t>n = 2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CD2-4B98-9C29-C5F9914E6C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l"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Feuil1!$A$2:$A$3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>
                  <c:v>71.400000000000006</c:v>
                </c:pt>
                <c:pt idx="1">
                  <c:v>28.6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D2-4B98-9C29-C5F9914E6C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27464584120272E-2"/>
          <c:y val="3.6263739401552253E-2"/>
          <c:w val="0.77791761530504022"/>
          <c:h val="0.869098543661723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Colonne1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3998-4464-8131-5301AF1D9D1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998-4464-8131-5301AF1D9D1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3998-4464-8131-5301AF1D9D16}"/>
              </c:ext>
            </c:extLst>
          </c:dPt>
          <c:dPt>
            <c:idx val="3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998-4464-8131-5301AF1D9D16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3998-4464-8131-5301AF1D9D16}"/>
              </c:ext>
            </c:extLst>
          </c:dPt>
          <c:dPt>
            <c:idx val="5"/>
            <c:invertIfNegative val="0"/>
            <c:bubble3D val="0"/>
            <c:spPr>
              <a:solidFill>
                <a:srgbClr val="7030A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998-4464-8131-5301AF1D9D16}"/>
              </c:ext>
            </c:extLst>
          </c:dPt>
          <c:cat>
            <c:strRef>
              <c:f>Feuil1!$A$2:$A$7</c:f>
              <c:strCache>
                <c:ptCount val="6"/>
                <c:pt idx="0">
                  <c:v>SOT</c:v>
                </c:pt>
                <c:pt idx="1">
                  <c:v>Non-haematologic</c:v>
                </c:pt>
                <c:pt idx="2">
                  <c:v>Autoimmune</c:v>
                </c:pt>
                <c:pt idx="3">
                  <c:v>HIV</c:v>
                </c:pt>
                <c:pt idx="4">
                  <c:v>HCT</c:v>
                </c:pt>
                <c:pt idx="5">
                  <c:v>Haematological</c:v>
                </c:pt>
              </c:strCache>
            </c:strRef>
          </c:cat>
          <c:val>
            <c:numRef>
              <c:f>Feuil1!$B$2:$B$7</c:f>
              <c:numCache>
                <c:formatCode>General</c:formatCode>
                <c:ptCount val="6"/>
                <c:pt idx="0">
                  <c:v>4</c:v>
                </c:pt>
                <c:pt idx="1">
                  <c:v>26</c:v>
                </c:pt>
                <c:pt idx="2">
                  <c:v>29</c:v>
                </c:pt>
                <c:pt idx="3">
                  <c:v>38</c:v>
                </c:pt>
                <c:pt idx="4">
                  <c:v>40</c:v>
                </c:pt>
                <c:pt idx="5">
                  <c:v>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998-4464-8131-5301AF1D9D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233360159"/>
        <c:axId val="1233359199"/>
      </c:barChart>
      <c:catAx>
        <c:axId val="1233360159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33359199"/>
        <c:crosses val="autoZero"/>
        <c:auto val="1"/>
        <c:lblAlgn val="ctr"/>
        <c:lblOffset val="100"/>
        <c:noMultiLvlLbl val="0"/>
      </c:catAx>
      <c:valAx>
        <c:axId val="1233359199"/>
        <c:scaling>
          <c:orientation val="minMax"/>
          <c:max val="60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33360159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523D-4656-A8FD-206992F5D33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23D-4656-A8FD-206992F5D336}"/>
              </c:ext>
            </c:extLst>
          </c:dPt>
          <c:cat>
            <c:strRef>
              <c:f>Feuil1!$A$2:$A$3</c:f>
              <c:strCache>
                <c:ptCount val="2"/>
                <c:pt idx="0">
                  <c:v>Up to day 28</c:v>
                </c:pt>
                <c:pt idx="1">
                  <c:v>Up to day 42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>
                  <c:v>63</c:v>
                </c:pt>
                <c:pt idx="1">
                  <c:v>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23D-4656-A8FD-206992F5D336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/>
          </c:spPr>
          <c:invertIfNegative val="0"/>
          <c:cat>
            <c:strRef>
              <c:f>Feuil1!$A$2:$A$3</c:f>
              <c:strCache>
                <c:ptCount val="2"/>
                <c:pt idx="0">
                  <c:v>Up to day 28</c:v>
                </c:pt>
                <c:pt idx="1">
                  <c:v>Up to day 42</c:v>
                </c:pt>
              </c:strCache>
            </c:strRef>
          </c:cat>
          <c:val>
            <c:numRef>
              <c:f>Feuil1!$C$2:$C$3</c:f>
              <c:numCache>
                <c:formatCode>General</c:formatCode>
                <c:ptCount val="2"/>
                <c:pt idx="0">
                  <c:v>34</c:v>
                </c:pt>
                <c:pt idx="1">
                  <c:v>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23D-4656-A8FD-206992F5D3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22294224"/>
        <c:axId val="1922295664"/>
      </c:barChart>
      <c:catAx>
        <c:axId val="19222942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5664"/>
        <c:crosses val="autoZero"/>
        <c:auto val="1"/>
        <c:lblAlgn val="ctr"/>
        <c:lblOffset val="100"/>
        <c:noMultiLvlLbl val="0"/>
      </c:catAx>
      <c:valAx>
        <c:axId val="192229566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4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rgbClr val="00B0F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D2B-4B4A-9063-317E9AE4E651}"/>
              </c:ext>
            </c:extLst>
          </c:dPt>
          <c:dPt>
            <c:idx val="1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0D2B-4B4A-9063-317E9AE4E651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473-4E7F-96FC-42CCA88A0C79}"/>
              </c:ext>
            </c:extLst>
          </c:dPt>
          <c:cat>
            <c:strRef>
              <c:f>Feuil1!$A$2:$A$4</c:f>
              <c:strCache>
                <c:ptCount val="3"/>
                <c:pt idx="0">
                  <c:v>1er trim.</c:v>
                </c:pt>
                <c:pt idx="1">
                  <c:v>2e trim.</c:v>
                </c:pt>
                <c:pt idx="2">
                  <c:v>3e trim.</c:v>
                </c:pt>
              </c:strCache>
            </c:strRef>
          </c:cat>
          <c:val>
            <c:numRef>
              <c:f>Feuil1!$B$2:$B$4</c:f>
              <c:numCache>
                <c:formatCode>General</c:formatCode>
                <c:ptCount val="3"/>
                <c:pt idx="0">
                  <c:v>52</c:v>
                </c:pt>
                <c:pt idx="1">
                  <c:v>4</c:v>
                </c:pt>
                <c:pt idx="2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D2B-4B4A-9063-317E9AE4E6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cat>
            <c:strRef>
              <c:f>Feuil1!$A$2:$A$3</c:f>
              <c:strCache>
                <c:ptCount val="2"/>
                <c:pt idx="0">
                  <c:v>Catégorie 1</c:v>
                </c:pt>
                <c:pt idx="1">
                  <c:v>Catégorie 2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>
                  <c:v>49</c:v>
                </c:pt>
                <c:pt idx="1">
                  <c:v>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8F6-45E8-B2A6-60F7BD9D23A4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Feuil1!$A$2:$A$3</c:f>
              <c:strCache>
                <c:ptCount val="2"/>
                <c:pt idx="0">
                  <c:v>Catégorie 1</c:v>
                </c:pt>
                <c:pt idx="1">
                  <c:v>Catégorie 2</c:v>
                </c:pt>
              </c:strCache>
            </c:strRef>
          </c:cat>
          <c:val>
            <c:numRef>
              <c:f>Feuil1!$C$2:$C$3</c:f>
              <c:numCache>
                <c:formatCode>General</c:formatCode>
                <c:ptCount val="2"/>
                <c:pt idx="0">
                  <c:v>28</c:v>
                </c:pt>
                <c:pt idx="1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8F6-45E8-B2A6-60F7BD9D23A4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Feuil1!$A$2:$A$3</c:f>
              <c:strCache>
                <c:ptCount val="2"/>
                <c:pt idx="0">
                  <c:v>Catégorie 1</c:v>
                </c:pt>
                <c:pt idx="1">
                  <c:v>Catégorie 2</c:v>
                </c:pt>
              </c:strCache>
            </c:strRef>
          </c:cat>
          <c:val>
            <c:numRef>
              <c:f>Feuil1!$D$2:$D$3</c:f>
              <c:numCache>
                <c:formatCode>General</c:formatCode>
                <c:ptCount val="2"/>
                <c:pt idx="0">
                  <c:v>23</c:v>
                </c:pt>
                <c:pt idx="1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8F6-45E8-B2A6-60F7BD9D23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694999711"/>
        <c:axId val="1694983391"/>
      </c:barChart>
      <c:catAx>
        <c:axId val="1694999711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694983391"/>
        <c:crosses val="autoZero"/>
        <c:auto val="1"/>
        <c:lblAlgn val="ctr"/>
        <c:lblOffset val="100"/>
        <c:noMultiLvlLbl val="0"/>
      </c:catAx>
      <c:valAx>
        <c:axId val="1694983391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6949997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FEP-META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Feuil1!$A$2</c:f>
              <c:strCache>
                <c:ptCount val="1"/>
                <c:pt idx="0">
                  <c:v>TOC Overall</c:v>
                </c:pt>
              </c:strCache>
            </c:strRef>
          </c:cat>
          <c:val>
            <c:numRef>
              <c:f>Feuil1!$B$2</c:f>
              <c:numCache>
                <c:formatCode>General</c:formatCode>
                <c:ptCount val="1"/>
                <c:pt idx="0">
                  <c:v>83.7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D49-4762-9F80-D7E49EC54674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PIP-TAZO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Feuil1!$A$2</c:f>
              <c:strCache>
                <c:ptCount val="1"/>
                <c:pt idx="0">
                  <c:v>TOC Overall</c:v>
                </c:pt>
              </c:strCache>
            </c:strRef>
          </c:cat>
          <c:val>
            <c:numRef>
              <c:f>Feuil1!$C$2</c:f>
              <c:numCache>
                <c:formatCode>General</c:formatCode>
                <c:ptCount val="1"/>
                <c:pt idx="0">
                  <c:v>64.599999999999994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D49-4762-9F80-D7E49EC546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22294224"/>
        <c:axId val="1922295664"/>
      </c:barChart>
      <c:catAx>
        <c:axId val="19222942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5664"/>
        <c:crosses val="autoZero"/>
        <c:auto val="1"/>
        <c:lblAlgn val="ctr"/>
        <c:lblOffset val="100"/>
        <c:noMultiLvlLbl val="0"/>
      </c:catAx>
      <c:valAx>
        <c:axId val="192229566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4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FEP-META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Feuil1!$A$2</c:f>
              <c:strCache>
                <c:ptCount val="1"/>
                <c:pt idx="0">
                  <c:v>TOC Overall</c:v>
                </c:pt>
              </c:strCache>
            </c:strRef>
          </c:cat>
          <c:val>
            <c:numRef>
              <c:f>Feuil1!$B$2</c:f>
              <c:numCache>
                <c:formatCode>General</c:formatCode>
                <c:ptCount val="1"/>
                <c:pt idx="0">
                  <c:v>83.9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3CF-44FC-8980-2D499F8A9D18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PIP-TAZO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Feuil1!$A$2</c:f>
              <c:strCache>
                <c:ptCount val="1"/>
                <c:pt idx="0">
                  <c:v>TOC Overall</c:v>
                </c:pt>
              </c:strCache>
            </c:strRef>
          </c:cat>
          <c:val>
            <c:numRef>
              <c:f>Feuil1!$C$2</c:f>
              <c:numCache>
                <c:formatCode>General</c:formatCode>
                <c:ptCount val="1"/>
                <c:pt idx="0">
                  <c:v>58.8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3CF-44FC-8980-2D499F8A9D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22294224"/>
        <c:axId val="1922295664"/>
      </c:barChart>
      <c:catAx>
        <c:axId val="19222942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5664"/>
        <c:crosses val="autoZero"/>
        <c:auto val="1"/>
        <c:lblAlgn val="ctr"/>
        <c:lblOffset val="100"/>
        <c:noMultiLvlLbl val="0"/>
      </c:catAx>
      <c:valAx>
        <c:axId val="192229566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4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457-4A98-9F1F-1D63BB1CF63F}"/>
              </c:ext>
            </c:extLst>
          </c:dPt>
          <c:dPt>
            <c:idx val="2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C457-4A98-9F1F-1D63BB1CF63F}"/>
              </c:ext>
            </c:extLst>
          </c:dPt>
          <c:cat>
            <c:strRef>
              <c:f>Feuil1!$A$2:$A$4</c:f>
              <c:strCache>
                <c:ptCount val="3"/>
                <c:pt idx="0">
                  <c:v>FEP/NAC</c:v>
                </c:pt>
                <c:pt idx="1">
                  <c:v>ATM/NAC</c:v>
                </c:pt>
                <c:pt idx="2">
                  <c:v>IPM/CS</c:v>
                </c:pt>
              </c:strCache>
            </c:strRef>
          </c:cat>
          <c:val>
            <c:numRef>
              <c:f>Feuil1!$B$2:$B$4</c:f>
              <c:numCache>
                <c:formatCode>General</c:formatCode>
                <c:ptCount val="3"/>
                <c:pt idx="0">
                  <c:v>82.2</c:v>
                </c:pt>
                <c:pt idx="1">
                  <c:v>72.3</c:v>
                </c:pt>
                <c:pt idx="2">
                  <c:v>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457-4A98-9F1F-1D63BB1CF6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22294224"/>
        <c:axId val="1922295664"/>
      </c:barChart>
      <c:catAx>
        <c:axId val="19222942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5664"/>
        <c:crosses val="autoZero"/>
        <c:auto val="1"/>
        <c:lblAlgn val="ctr"/>
        <c:lblOffset val="100"/>
        <c:noMultiLvlLbl val="0"/>
      </c:catAx>
      <c:valAx>
        <c:axId val="192229566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4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C95-4342-BE43-186875BEC038}"/>
              </c:ext>
            </c:extLst>
          </c:dPt>
          <c:dPt>
            <c:idx val="2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C95-4342-BE43-186875BEC038}"/>
              </c:ext>
            </c:extLst>
          </c:dPt>
          <c:cat>
            <c:strRef>
              <c:f>Feuil1!$A$2:$A$4</c:f>
              <c:strCache>
                <c:ptCount val="3"/>
                <c:pt idx="0">
                  <c:v>FEP/NAC</c:v>
                </c:pt>
                <c:pt idx="1">
                  <c:v>ATM/NAC</c:v>
                </c:pt>
                <c:pt idx="2">
                  <c:v>IPM/CS</c:v>
                </c:pt>
              </c:strCache>
            </c:strRef>
          </c:cat>
          <c:val>
            <c:numRef>
              <c:f>Feuil1!$B$2:$B$4</c:f>
              <c:numCache>
                <c:formatCode>General</c:formatCode>
                <c:ptCount val="3"/>
                <c:pt idx="0">
                  <c:v>91.1</c:v>
                </c:pt>
                <c:pt idx="1">
                  <c:v>92</c:v>
                </c:pt>
                <c:pt idx="2">
                  <c:v>87.6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C95-4342-BE43-186875BEC038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6600"/>
            </a:solidFill>
            <a:ln>
              <a:noFill/>
            </a:ln>
            <a:effectLst/>
          </c:spPr>
          <c:invertIfNegative val="0"/>
          <c:cat>
            <c:strRef>
              <c:f>Feuil1!$A$2:$A$4</c:f>
              <c:strCache>
                <c:ptCount val="3"/>
                <c:pt idx="0">
                  <c:v>FEP/NAC</c:v>
                </c:pt>
                <c:pt idx="1">
                  <c:v>ATM/NAC</c:v>
                </c:pt>
                <c:pt idx="2">
                  <c:v>IPM/CS</c:v>
                </c:pt>
              </c:strCache>
            </c:strRef>
          </c:cat>
          <c:val>
            <c:numRef>
              <c:f>Feuil1!$C$2:$C$4</c:f>
              <c:numCache>
                <c:formatCode>General</c:formatCode>
                <c:ptCount val="3"/>
                <c:pt idx="0">
                  <c:v>86</c:v>
                </c:pt>
                <c:pt idx="1">
                  <c:v>74.099999999999994</c:v>
                </c:pt>
                <c:pt idx="2">
                  <c:v>63.8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EC95-4342-BE43-186875BEC0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22294224"/>
        <c:axId val="1922295664"/>
      </c:barChart>
      <c:catAx>
        <c:axId val="19222942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5664"/>
        <c:crosses val="autoZero"/>
        <c:auto val="1"/>
        <c:lblAlgn val="ctr"/>
        <c:lblOffset val="100"/>
        <c:noMultiLvlLbl val="0"/>
      </c:catAx>
      <c:valAx>
        <c:axId val="192229566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4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ESBL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BA6-491B-BC82-433BCF48257A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BA6-491B-BC82-433BCF48257A}"/>
              </c:ext>
            </c:extLst>
          </c:dPt>
          <c:cat>
            <c:strRef>
              <c:f>Feuil1!$A$2:$A$4</c:f>
              <c:strCache>
                <c:ptCount val="3"/>
                <c:pt idx="0">
                  <c:v>FEP/NAC</c:v>
                </c:pt>
                <c:pt idx="1">
                  <c:v>ATM/NAC</c:v>
                </c:pt>
                <c:pt idx="2">
                  <c:v>IPM/CS</c:v>
                </c:pt>
              </c:strCache>
            </c:strRef>
          </c:cat>
          <c:val>
            <c:numRef>
              <c:f>Feuil1!$B$2:$B$4</c:f>
              <c:numCache>
                <c:formatCode>General</c:formatCode>
                <c:ptCount val="3"/>
                <c:pt idx="0">
                  <c:v>75</c:v>
                </c:pt>
                <c:pt idx="1">
                  <c:v>67.599999999999994</c:v>
                </c:pt>
                <c:pt idx="2">
                  <c:v>55.6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BA6-491B-BC82-433BCF48257A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non-ESBL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Feuil1!$A$2:$A$4</c:f>
              <c:strCache>
                <c:ptCount val="3"/>
                <c:pt idx="0">
                  <c:v>FEP/NAC</c:v>
                </c:pt>
                <c:pt idx="1">
                  <c:v>ATM/NAC</c:v>
                </c:pt>
                <c:pt idx="2">
                  <c:v>IPM/CS</c:v>
                </c:pt>
              </c:strCache>
            </c:strRef>
          </c:cat>
          <c:val>
            <c:numRef>
              <c:f>Feuil1!$C$2:$C$4</c:f>
              <c:numCache>
                <c:formatCode>General</c:formatCode>
                <c:ptCount val="3"/>
                <c:pt idx="0">
                  <c:v>84.3</c:v>
                </c:pt>
                <c:pt idx="1">
                  <c:v>74.400000000000006</c:v>
                </c:pt>
                <c:pt idx="2">
                  <c:v>62.8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ABA6-491B-BC82-433BCF48257A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mMITT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Feuil1!$A$2:$A$4</c:f>
              <c:strCache>
                <c:ptCount val="3"/>
                <c:pt idx="0">
                  <c:v>FEP/NAC</c:v>
                </c:pt>
                <c:pt idx="1">
                  <c:v>ATM/NAC</c:v>
                </c:pt>
                <c:pt idx="2">
                  <c:v>IPM/CS</c:v>
                </c:pt>
              </c:strCache>
            </c:strRef>
          </c:cat>
          <c:val>
            <c:numRef>
              <c:f>Feuil1!$D$2:$D$4</c:f>
              <c:numCache>
                <c:formatCode>General</c:formatCode>
                <c:ptCount val="3"/>
                <c:pt idx="0">
                  <c:v>82.2</c:v>
                </c:pt>
                <c:pt idx="1">
                  <c:v>72.3</c:v>
                </c:pt>
                <c:pt idx="2">
                  <c:v>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ABA6-491B-BC82-433BCF4825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22294224"/>
        <c:axId val="1922295664"/>
      </c:barChart>
      <c:catAx>
        <c:axId val="19222942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5664"/>
        <c:crosses val="autoZero"/>
        <c:auto val="1"/>
        <c:lblAlgn val="ctr"/>
        <c:lblOffset val="100"/>
        <c:noMultiLvlLbl val="0"/>
      </c:catAx>
      <c:valAx>
        <c:axId val="1922295664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922294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18419234-6842-4BCE-85DA-2CCFC5A5CD65}" type="VALUE">
                      <a:rPr lang="en-US" smtClean="0"/>
                      <a:pPr/>
                      <a:t>[VALEUR]</a:t>
                    </a:fld>
                    <a:r>
                      <a:rPr lang="en-US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59D4-4471-8F1E-B737E85DC93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</c:f>
              <c:numCache>
                <c:formatCode>General</c:formatCode>
                <c:ptCount val="1"/>
              </c:numCache>
            </c:numRef>
          </c:cat>
          <c:val>
            <c:numRef>
              <c:f>Feuil1!$B$2</c:f>
              <c:numCache>
                <c:formatCode>General</c:formatCode>
                <c:ptCount val="1"/>
                <c:pt idx="0">
                  <c:v>44.4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D4-4471-8F1E-B737E85DC93B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1D1C09E7-FFAF-4833-AC8E-4CAB7CB70209}" type="VALUE">
                      <a:rPr lang="en-US" smtClean="0"/>
                      <a:pPr/>
                      <a:t>[VALEUR]</a:t>
                    </a:fld>
                    <a:r>
                      <a:rPr lang="en-US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59D4-4471-8F1E-B737E85DC93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</c:f>
              <c:numCache>
                <c:formatCode>General</c:formatCode>
                <c:ptCount val="1"/>
              </c:numCache>
            </c:numRef>
          </c:cat>
          <c:val>
            <c:numRef>
              <c:f>Feuil1!$C$2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D4-4471-8F1E-B737E85DC93B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FBE7E0E9-03A9-4B0D-997A-02370A6C2A63}" type="VALUE">
                      <a:rPr lang="en-US" smtClean="0"/>
                      <a:pPr/>
                      <a:t>[VALEUR]</a:t>
                    </a:fld>
                    <a:r>
                      <a:rPr lang="en-US"/>
                      <a:t> %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59D4-4471-8F1E-B737E85DC93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Feuil1!$A$2</c:f>
              <c:numCache>
                <c:formatCode>General</c:formatCode>
                <c:ptCount val="1"/>
              </c:numCache>
            </c:numRef>
          </c:cat>
          <c:val>
            <c:numRef>
              <c:f>Feuil1!$D$2</c:f>
              <c:numCache>
                <c:formatCode>General</c:formatCode>
                <c:ptCount val="1"/>
                <c:pt idx="0">
                  <c:v>26.1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9D4-4471-8F1E-B737E85DC9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4"/>
        <c:overlap val="-57"/>
        <c:axId val="1140989824"/>
        <c:axId val="1140992704"/>
      </c:barChart>
      <c:catAx>
        <c:axId val="1140989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140992704"/>
        <c:crosses val="autoZero"/>
        <c:auto val="1"/>
        <c:lblAlgn val="ctr"/>
        <c:lblOffset val="100"/>
        <c:noMultiLvlLbl val="0"/>
      </c:catAx>
      <c:valAx>
        <c:axId val="1140992704"/>
        <c:scaling>
          <c:orientation val="minMax"/>
          <c:max val="8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pPr>
            <a:endParaRPr lang="fr-FR"/>
          </a:p>
        </c:txPr>
        <c:crossAx val="1140989824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0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0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A71FC62-A0D0-48F0-85C4-A05C413B3E26}" type="datetimeFigureOut">
              <a:rPr lang="fr-FR" smtClean="0"/>
              <a:t>06/05/2026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427F036-9BF0-4868-BB9C-E179B6C2339C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524638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427F036-9BF0-4868-BB9C-E179B6C2339C}" type="slidenum">
              <a:rPr lang="fr-FR" smtClean="0"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9997109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VP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11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557905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VP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704694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VP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89972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0574F5-BB87-38E7-B157-5BCC7ED2E9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8620AC14-B1EA-E750-358D-14BC228A0F0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DE9F136E-1CF0-5F0A-D756-C9C25766D7E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VP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8AB39EA-6F7B-97E3-1C3B-812F84A1D2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10447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dirty="0"/>
              <a:t>VP</a:t>
            </a:r>
            <a:endParaRPr dirty="0"/>
          </a:p>
        </p:txBody>
      </p:sp>
      <p:sp>
        <p:nvSpPr>
          <p:cNvPr id="88" name="Google Shape;8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" name="Espace réservé du numéro de diapositive 3">
            <a:extLst>
              <a:ext uri="{FF2B5EF4-FFF2-40B4-BE49-F238E27FC236}">
                <a16:creationId xmlns:a16="http://schemas.microsoft.com/office/drawing/2014/main" id="{D65BF5FF-BD50-4865-5AA2-C9409F5E8C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615602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dirty="0"/>
              <a:t>VP</a:t>
            </a:r>
            <a:endParaRPr dirty="0"/>
          </a:p>
        </p:txBody>
      </p:sp>
      <p:sp>
        <p:nvSpPr>
          <p:cNvPr id="105" name="Google Shape;10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" name="Espace réservé du numéro de diapositive 3">
            <a:extLst>
              <a:ext uri="{FF2B5EF4-FFF2-40B4-BE49-F238E27FC236}">
                <a16:creationId xmlns:a16="http://schemas.microsoft.com/office/drawing/2014/main" id="{3C9480B4-87BB-EC8F-ADDD-8D9FDD952D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586208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91095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7536833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pPr/>
              <a:t>19</a:t>
            </a:fld>
            <a:endParaRPr lang="fr-FR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57873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DA3BA8-E34D-1389-B27E-3C376C4FF0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78817FAD-E3A1-F458-485D-BE6010B380D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6BC24D74-3339-AED2-685A-930E2B6A1F4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043929F-B94E-B701-0A49-AEB11D23A44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20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909064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2705466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AG</a:t>
            </a:r>
          </a:p>
          <a:p>
            <a:endParaRPr lang="fr-FR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b="1" dirty="0">
                <a:solidFill>
                  <a:srgbClr val="C00000"/>
                </a:solidFill>
              </a:rPr>
              <a:t>Contexte : </a:t>
            </a:r>
            <a:r>
              <a:rPr lang="fr-FR" sz="1200" dirty="0"/>
              <a:t>mortalité des méningites attribuable à des complications SNC/HTIC dans près d’un cas sur 2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1757702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VB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238314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58464A-6719-5693-6BB7-0EDE32C6E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193F31B8-8A92-B30B-5C0B-C0B8A46FA31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6D688A80-CF0B-9493-DF71-B1C79E7C3F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4F59ADD1-D66A-7458-2063-CDF9EC5943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5428127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2B421D-30A8-9411-07FB-DFE380B8DE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A03995BA-E625-0DD2-B64D-4913F6526A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9418A74E-3466-1F3E-8FAC-AE6FB13FF16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0EEDF90C-9D48-FC4B-B854-7E0DD63F55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851541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9F4795-2208-E07D-3505-7CF4BDDA75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027410B5-1779-FCC9-CA03-49BF88C0E7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3A174CCE-4C72-8D70-4410-9CF750F6824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E861D6A9-91F8-3568-31E5-287D459938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732109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17E3A2-DE54-1AE2-DB35-EC2E31A80B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0F2F85F5-9681-D8E5-A8DE-687284A4C2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C2A6FBA3-8979-BCF8-99BD-90B3C5875E9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E15459CF-03F7-3806-53D7-5D8F57CDF5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950668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VP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27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9052679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C78421-935B-12E7-B554-30929EF900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0BF47A32-3C5F-E049-C5A7-8F4400C185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A0F03BEE-C2B6-4351-4A67-DE7C7410164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BB5124E0-BD39-700C-1D99-2C7528F42F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676801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1B30EF-3EE8-197A-B202-17DCCE7A1D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22E34202-2022-F58D-853B-875CB2B6754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9C72F8DF-87A7-8CC9-EA8D-92449FB0762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29BEE15A-A1CC-216C-7DD4-0ED4E1619D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399120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717646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84A8FB-79B4-7A85-9411-8D652971D8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FD5E0E5F-0EC8-92C0-D9A7-F3889D520BE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4F400B08-9723-6B73-CF90-E01BB50EB17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58F4C543-C222-3261-E21F-42F6A1AD58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575161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998724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45B98D-3B69-0E4E-2250-407471E207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91A64C9A-F920-4E85-7840-EC04AEA1EE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C26C5E57-A89D-AECD-48FB-46265C1FAA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A7C2603-7A69-98A5-E0DF-B60B6C4A78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32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9097066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821A72-AFC1-FD73-C15E-45B9CB06C2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0F6E8D86-F7F8-A5F4-DC6F-C0275DD15CE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7D407147-A7F8-A8CC-4C36-F1706FC12D9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107E5D3-8140-C44A-4832-797105E21F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33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7774224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0" name="Google Shape;90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fr-FR" sz="1200" b="0" i="0" noProof="0" dirty="0">
                <a:solidFill>
                  <a:schemeClr val="dk1"/>
                </a:solidFill>
                <a:sym typeface="Arial"/>
              </a:rPr>
              <a:t>AS</a:t>
            </a: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lang="fr-FR" sz="1200" b="0" i="0" noProof="0" dirty="0">
              <a:solidFill>
                <a:schemeClr val="dk1"/>
              </a:solidFill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fr-FR" sz="1200" b="0" i="0" noProof="0" dirty="0">
                <a:solidFill>
                  <a:schemeClr val="dk1"/>
                </a:solidFill>
                <a:sym typeface="Arial"/>
              </a:rPr>
              <a:t>Efficacité diagnostique et impact sur l’utilisation des antibiotiques de la PCR digitale en gouttelettes chez des patients suspects de sepsis : essai PROGRESS randomisé, ouvert, multicentrique.</a:t>
            </a:r>
            <a:endParaRPr lang="fr-FR" noProof="0" dirty="0"/>
          </a:p>
        </p:txBody>
      </p:sp>
      <p:sp>
        <p:nvSpPr>
          <p:cNvPr id="2" name="Espace réservé du numéro de diapositive 3">
            <a:extLst>
              <a:ext uri="{FF2B5EF4-FFF2-40B4-BE49-F238E27FC236}">
                <a16:creationId xmlns:a16="http://schemas.microsoft.com/office/drawing/2014/main" id="{58E767D9-D9D8-7759-7AE3-AF734524EA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315832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C78421-935B-12E7-B554-30929EF900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0BF47A32-3C5F-E049-C5A7-8F4400C185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A0F03BEE-C2B6-4351-4A67-DE7C7410164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BB5124E0-BD39-700C-1D99-2C7528F42F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374566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02E3ED-9210-81A3-76F0-290ECF3084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8EDC0776-DD58-581D-C6FE-F1F274C568C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F694B6F6-1D13-002C-9B27-6408131CC3F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83612204-AE44-A346-8085-91FDA2CF93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721101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AS </a:t>
            </a:r>
            <a:r>
              <a:rPr lang="en-US" dirty="0" err="1"/>
              <a:t>si</a:t>
            </a:r>
            <a:r>
              <a:rPr lang="en-US" dirty="0"/>
              <a:t> </a:t>
            </a:r>
            <a:r>
              <a:rPr lang="en-US" dirty="0" err="1"/>
              <a:t>tu</a:t>
            </a:r>
            <a:r>
              <a:rPr lang="en-US" dirty="0"/>
              <a:t> </a:t>
            </a:r>
            <a:r>
              <a:rPr lang="en-US" dirty="0" err="1"/>
              <a:t>veux</a:t>
            </a:r>
            <a:r>
              <a:rPr lang="en-US" dirty="0"/>
              <a:t> bien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853724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1D6524-C6CE-C89A-7795-A170B2D9A5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2CB2B1E3-614B-5445-D492-855EDCCA83B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1A319069-2103-6D92-F054-E67D7F24695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0A4C537A-1A82-B8E6-0397-176EACC9C8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38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2037014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007C58-A555-9087-C0A0-96F84E4161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9965F0B-E0E4-E043-957F-B03C7D2026D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A28AA8F-318F-A847-EFEC-31CBA623BAC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284A82-251F-6FC9-A84F-01E971BC93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413166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1" name="Google Shape;61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Espace réservé du numéro de diapositive 3">
            <a:extLst>
              <a:ext uri="{FF2B5EF4-FFF2-40B4-BE49-F238E27FC236}">
                <a16:creationId xmlns:a16="http://schemas.microsoft.com/office/drawing/2014/main" id="{E2DA04A7-14E5-1320-F365-1D05966E98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AG</a:t>
            </a:r>
          </a:p>
          <a:p>
            <a:endParaRPr lang="es-419" dirty="0"/>
          </a:p>
          <a:p>
            <a:r>
              <a:rPr lang="es-419" dirty="0"/>
              <a:t>Donc randomisation apres rendu ABGramme (48-72h)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4441669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41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7166408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42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922088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5495C2-10EB-F493-27F9-42BEB12E4B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AE4C779-1DAE-9428-5FF7-842E233B9F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93F22D1-0890-E8F5-C7CC-962B58BFDC4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0A2BD8-067F-901D-EC67-689C85BEAA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43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1370140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1">
              <a:lnSpc>
                <a:spcPct val="150000"/>
              </a:lnSpc>
              <a:buFont typeface="System Font Regular"/>
              <a:buNone/>
            </a:pP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44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7296907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0" name="Google Shape;90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dirty="0"/>
              <a:t>VP</a:t>
            </a:r>
            <a:endParaRPr dirty="0"/>
          </a:p>
        </p:txBody>
      </p:sp>
      <p:sp>
        <p:nvSpPr>
          <p:cNvPr id="91" name="Google Shape;91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FR"/>
              <a:t>45</a:t>
            </a:fld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4" name="Google Shape;204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dirty="0"/>
              <a:t>VP</a:t>
            </a:r>
            <a:endParaRPr dirty="0"/>
          </a:p>
        </p:txBody>
      </p:sp>
      <p:sp>
        <p:nvSpPr>
          <p:cNvPr id="2" name="Espace réservé du numéro de diapositive 3">
            <a:extLst>
              <a:ext uri="{FF2B5EF4-FFF2-40B4-BE49-F238E27FC236}">
                <a16:creationId xmlns:a16="http://schemas.microsoft.com/office/drawing/2014/main" id="{3283AFA4-943D-886E-F7ED-1FD9C5E586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VP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47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2952876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t-IT" sz="1200" b="1" kern="1200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VP</a:t>
            </a:r>
          </a:p>
          <a:p>
            <a:endParaRPr lang="it-IT" sz="1200" b="1" kern="1200" dirty="0">
              <a:solidFill>
                <a:schemeClr val="tx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it-IT" sz="1200" b="1" kern="1200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IMI-XNW4107 = IMI-FUN</a:t>
            </a:r>
            <a:endParaRPr lang="es-419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48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7726597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1" name="Google Shape;61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dirty="0"/>
              <a:t>VP</a:t>
            </a:r>
            <a:endParaRPr dirty="0"/>
          </a:p>
        </p:txBody>
      </p:sp>
      <p:sp>
        <p:nvSpPr>
          <p:cNvPr id="62" name="Google Shape;62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FR"/>
              <a:t>49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744873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dirty="0"/>
              <a:t>VP</a:t>
            </a:r>
            <a:endParaRPr dirty="0"/>
          </a:p>
        </p:txBody>
      </p:sp>
      <p:sp>
        <p:nvSpPr>
          <p:cNvPr id="176" name="Google Shape;176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" name="Espace réservé du numéro de diapositive 3">
            <a:extLst>
              <a:ext uri="{FF2B5EF4-FFF2-40B4-BE49-F238E27FC236}">
                <a16:creationId xmlns:a16="http://schemas.microsoft.com/office/drawing/2014/main" id="{8ABF488E-A45B-D3DB-ED8B-47B0B5414F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27079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9935502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51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4382339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52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3970038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814AA5-DDB2-24EC-9A8F-8EACFB547F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8360CA6-7A33-A4AA-B717-52671188542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7F2020F-70C9-0738-6889-11F20405391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6A6B2BF-7DEF-1627-CAD2-381314418A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1897321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771616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427F036-9BF0-4868-BB9C-E179B6C2339C}" type="slidenum">
              <a:rPr lang="fr-FR" smtClean="0"/>
              <a:t>55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9528988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427F036-9BF0-4868-BB9C-E179B6C2339C}" type="slidenum">
              <a:rPr lang="fr-FR" smtClean="0"/>
              <a:t>56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3476083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427F036-9BF0-4868-BB9C-E179B6C2339C}" type="slidenum">
              <a:rPr lang="fr-FR" smtClean="0"/>
              <a:t>57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228815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4918AB-6D8B-FF08-8D11-9DBA10D363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8BB0DBC-1CEB-8D01-5768-C56154B627D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DE19065-D84C-3BD0-D043-C9F2F63A57B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A8251F-90B5-EBA1-F96D-CCDCD6E515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58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9139870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85405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CF3727-3168-156A-3CAB-811FB50395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3C0577FA-5C44-5D60-4099-0CBF7ADB757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F9AE3361-AC8C-0719-6651-87748CE099E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3AD6EFAF-A371-2EBA-E79D-2EC8E0F082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920607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17189259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6DA8ED-86FA-5395-3E88-E1DABDCEE3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9E63DE71-7488-5879-D97E-CA5C751A50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F4D192FA-D46C-4B07-8C70-6558D5D1FA1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1010020-65B4-8128-3A3F-E6B66C6E9C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754856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FFBB6F-43F9-E550-971A-8EE3AD6104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CD0F9B79-ADA3-C3DE-7E60-A3A71C8E27F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96B98C7C-153B-4E84-6177-469DA32D09B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22C760D5-1016-BB6C-6103-7680A6F28FA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677499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9C6FCA-1A94-6376-3C36-C48EEECC79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C8A29B4E-6005-7030-7E51-A88AFBD57A5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D4843D2C-90F1-E2FE-BF97-50F88BB7BA7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83D1C8E8-C9D8-456F-42E6-CED1346E9D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483083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63C4E8-6937-C53B-0AC5-9E728016AC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5A0B51A-150D-E01B-253A-93C6C193BCF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B976309-7B73-6490-A399-B70DF8C17E2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b="0" i="0" kern="1200" noProof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Relation exposition–réponse de la </a:t>
            </a:r>
            <a:r>
              <a:rPr lang="fr-FR" sz="1200" b="0" i="0" kern="1200" noProof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piperacilline</a:t>
            </a:r>
            <a:r>
              <a:rPr lang="fr-FR" sz="1200" b="0" i="0" kern="1200" noProof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/</a:t>
            </a:r>
            <a:r>
              <a:rPr lang="fr-FR" sz="1200" b="0" i="0" kern="1200" noProof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tazobactam</a:t>
            </a:r>
            <a:r>
              <a:rPr lang="fr-FR" sz="1200" b="0" i="0" kern="1200" noProof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et du </a:t>
            </a:r>
            <a:r>
              <a:rPr lang="fr-FR" sz="1200" b="0" i="0" kern="1200" noProof="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meropeneme</a:t>
            </a:r>
            <a:r>
              <a:rPr lang="fr-FR" sz="1200" b="0" i="0" kern="1200" noProof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au cours du sepsis à bactéries à Gram négatif : sous-analyse PK/PD de l’essai BLING III.</a:t>
            </a:r>
          </a:p>
          <a:p>
            <a:pPr algn="l"/>
            <a:endParaRPr lang="fr-FR" b="1" i="0" u="none" strike="noStrike" noProof="0" dirty="0">
              <a:solidFill>
                <a:srgbClr val="212121"/>
              </a:solidFill>
              <a:effectLst/>
              <a:latin typeface="BlinkMacSystemFont"/>
            </a:endParaRPr>
          </a:p>
          <a:p>
            <a:pPr algn="l"/>
            <a:endParaRPr lang="fr-FR" b="1" i="0" u="none" strike="noStrike" noProof="0" dirty="0">
              <a:solidFill>
                <a:srgbClr val="212121"/>
              </a:solidFill>
              <a:effectLst/>
              <a:latin typeface="BlinkMacSystemFont"/>
            </a:endParaRPr>
          </a:p>
          <a:p>
            <a:pPr algn="l"/>
            <a:endParaRPr lang="fr-FR" b="1" i="0" u="none" strike="noStrike" noProof="0" dirty="0">
              <a:solidFill>
                <a:srgbClr val="212121"/>
              </a:solidFill>
              <a:effectLst/>
              <a:latin typeface="BlinkMacSystemFont"/>
            </a:endParaRPr>
          </a:p>
          <a:p>
            <a:pPr algn="l"/>
            <a:endParaRPr lang="fr-FR" b="1" i="0" u="none" strike="noStrike" noProof="0" dirty="0">
              <a:solidFill>
                <a:srgbClr val="212121"/>
              </a:solidFill>
              <a:effectLst/>
              <a:latin typeface="BlinkMacSystemFont"/>
            </a:endParaRPr>
          </a:p>
          <a:p>
            <a:pPr algn="l"/>
            <a:endParaRPr lang="fr-FR" b="1" i="0" u="none" strike="noStrike" noProof="0" dirty="0">
              <a:solidFill>
                <a:srgbClr val="212121"/>
              </a:solidFill>
              <a:effectLst/>
              <a:latin typeface="BlinkMacSystemFont"/>
            </a:endParaRPr>
          </a:p>
          <a:p>
            <a:endParaRPr lang="fr-FR" noProof="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D812454-E234-5B2A-9737-D4FD0EEE26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66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5606772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C5A8ED-C5D1-00DD-7DB5-E71630A1B2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C0D25CFF-E155-BAD8-DCBB-D7EE1A98B50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99632A60-E592-72B7-BE4F-65CEDFD0E67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0E0F312-6553-704D-F0AE-AFFA3C6735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67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0267199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AS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68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0025004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AS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69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4185692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1B30EF-3EE8-197A-B202-17DCCE7A1D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22E34202-2022-F58D-853B-875CB2B6754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9C72F8DF-87A7-8CC9-EA8D-92449FB0762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AS</a:t>
            </a:r>
          </a:p>
          <a:p>
            <a:endParaRPr lang="fr-FR" dirty="0"/>
          </a:p>
          <a:p>
            <a:endParaRPr lang="fr-FR" dirty="0"/>
          </a:p>
          <a:p>
            <a:endParaRPr lang="fr-FR" dirty="0"/>
          </a:p>
          <a:p>
            <a:endParaRPr lang="fr-FR" dirty="0"/>
          </a:p>
          <a:p>
            <a:endParaRPr lang="fr-FR" dirty="0"/>
          </a:p>
          <a:p>
            <a:endParaRPr lang="fr-FR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29BEE15A-A1CC-216C-7DD4-0ED4E1619D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891249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837BCE-B737-56F9-222B-F5CA831139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C8E3370D-5473-4614-41B5-3D90DB53579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520B6298-14CC-16AE-BA64-9AF4C198C3E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00390520-8A29-8AAE-0FC9-119848E3BE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2851686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AG</a:t>
            </a:r>
          </a:p>
          <a:p>
            <a:endParaRPr lang="es-419" dirty="0"/>
          </a:p>
          <a:p>
            <a:r>
              <a:rPr lang="es-419" dirty="0"/>
              <a:t>21 rando en 2 ans  : ICD ndex : 3/4 1e episode,  2/4, deja une recidive .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72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070004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6FF9EC-0591-D97F-78B9-66A575669E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7616880D-82C3-D655-894F-F8E72EA448C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015F6B64-9E0D-1024-7A47-CBC84BB103B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AG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C78FD45-9379-FD57-570A-E586064B28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10678235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AG</a:t>
            </a:r>
          </a:p>
          <a:p>
            <a:endParaRPr lang="es-419" dirty="0"/>
          </a:p>
          <a:p>
            <a:r>
              <a:rPr lang="es-419" dirty="0"/>
              <a:t>Tendance à la reduction d’incidence des récidives </a:t>
            </a:r>
          </a:p>
          <a:p>
            <a:r>
              <a:rPr lang="es-419" dirty="0"/>
              <a:t>Manque de pusisance pour atteindre une significativité. 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73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4215904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ALH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325755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JD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779839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JD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76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4139525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DF4777-955D-6D4F-BE83-1747389D8551}" type="slidenum">
              <a:rPr lang="fr-FR" smtClean="0"/>
              <a:t>77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79555867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78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8341268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AD2F99-CFA7-D382-AC63-AF75865F6E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C5E6DE70-7105-52CC-59BF-83970FE12A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CF39E7C6-9470-0466-5716-2B562F0D1E8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ALH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6C21B1F3-7CC4-6D20-FE0D-1ABAB6E69B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1441714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ALH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6026273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ALH</a:t>
            </a:r>
          </a:p>
          <a:p>
            <a:endParaRPr lang="fr-FR" dirty="0"/>
          </a:p>
          <a:p>
            <a:r>
              <a:rPr lang="fr-FR" dirty="0"/>
              <a:t>Sérologie aspergillaire positive = </a:t>
            </a:r>
            <a:r>
              <a:rPr lang="fr-FR" dirty="0" err="1"/>
              <a:t>FdR</a:t>
            </a:r>
            <a:r>
              <a:rPr lang="fr-FR" dirty="0"/>
              <a:t> indépendant de survenue de décès ou d’hospitalisation toute cause</a:t>
            </a:r>
          </a:p>
          <a:p>
            <a:r>
              <a:rPr lang="fr-FR" dirty="0"/>
              <a:t>Lien de causalité?</a:t>
            </a:r>
          </a:p>
          <a:p>
            <a:r>
              <a:rPr lang="fr-FR" dirty="0"/>
              <a:t>Surveillance ciblée?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1810393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 ALH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lvl="0"/>
            <a:fld id="{A2F306E4-6F78-496A-9A98-96690C000739}" type="slidenum">
              <a:rPr lang="fr-FR" noProof="0" smtClean="0"/>
              <a:pPr lvl="0"/>
              <a:t>82</a:t>
            </a:fld>
            <a:endParaRPr lang="fr-FR" noProof="0"/>
          </a:p>
        </p:txBody>
      </p:sp>
      <p:sp>
        <p:nvSpPr>
          <p:cNvPr id="7" name="Espace réservé de l'image des diapositives 6">
            <a:extLst>
              <a:ext uri="{FF2B5EF4-FFF2-40B4-BE49-F238E27FC236}">
                <a16:creationId xmlns:a16="http://schemas.microsoft.com/office/drawing/2014/main" id="{EC4E9B0F-480A-438A-13E0-552E936356A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</p:spTree>
    <p:extLst>
      <p:ext uri="{BB962C8B-B14F-4D97-AF65-F5344CB8AC3E}">
        <p14:creationId xmlns:p14="http://schemas.microsoft.com/office/powerpoint/2010/main" val="214382950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AG</a:t>
            </a:r>
          </a:p>
          <a:p>
            <a:endParaRPr lang="fr-FR" dirty="0"/>
          </a:p>
          <a:p>
            <a:r>
              <a:rPr lang="fr-FR" dirty="0"/>
              <a:t>Limite = seulement les </a:t>
            </a:r>
            <a:r>
              <a:rPr lang="fr-FR" dirty="0" err="1"/>
              <a:t>bactéirémies</a:t>
            </a:r>
            <a:r>
              <a:rPr lang="fr-FR" dirty="0"/>
              <a:t> compliquées finalement.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0576552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JD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086147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JD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84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81208665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JD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CFF32A-67C7-5840-A0C5-B141D2BE589E}" type="slidenum">
              <a:rPr lang="fr-FR" smtClean="0"/>
              <a:t>85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39542177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ALH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3167299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87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76748402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JD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2969071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JD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89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59890657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419" dirty="0"/>
              <a:t>JD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90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6984560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JD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91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25301412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ALH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92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729690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AG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F306E4-6F78-496A-9A98-96690C000739}" type="slidenum">
              <a:rPr lang="fr-FR" smtClean="0"/>
              <a:t>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38576056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ALH</a:t>
            </a:r>
          </a:p>
          <a:p>
            <a:endParaRPr lang="fr-FR" dirty="0"/>
          </a:p>
          <a:p>
            <a:r>
              <a:rPr lang="fr-FR" dirty="0"/>
              <a:t>A utiliser en prévention de court terme ou en thérapeutique 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2969071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ALH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6686519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ALH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F306E4-6F78-496A-9A98-96690C000739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45782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C55AB1A-1812-D130-E692-E9614D3E0AA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43039" y="2128937"/>
            <a:ext cx="5706500" cy="1410570"/>
          </a:xfrm>
        </p:spPr>
        <p:txBody>
          <a:bodyPr anchor="ctr" anchorCtr="0">
            <a:normAutofit/>
          </a:bodyPr>
          <a:lstStyle>
            <a:lvl1pPr algn="l">
              <a:defRPr sz="3600" b="1">
                <a:latin typeface="Frutiger" panose="020B0500000000000000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75E5BD80-56DC-EEBB-82C8-320AA4A1F2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43038" y="3824042"/>
            <a:ext cx="5290864" cy="842961"/>
          </a:xfrm>
        </p:spPr>
        <p:txBody>
          <a:bodyPr/>
          <a:lstStyle>
            <a:lvl1pPr marL="0" indent="0" algn="l">
              <a:buNone/>
              <a:defRPr sz="2400" i="1">
                <a:latin typeface="Frutiger" panose="020B0500000000000000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</p:txBody>
      </p:sp>
    </p:spTree>
    <p:extLst>
      <p:ext uri="{BB962C8B-B14F-4D97-AF65-F5344CB8AC3E}">
        <p14:creationId xmlns:p14="http://schemas.microsoft.com/office/powerpoint/2010/main" val="17777574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7B077DF-5FD0-E1C2-2E13-76CA14CE74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FACB5DC6-823C-6692-A84F-31FE00FDD19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5C1D6EEC-1B61-BF9A-A2C7-CE0673A6EC0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4CA72B79-C7A6-5A9C-2E66-1D472DD0E86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C4CC9A2A-9C28-827E-8292-F7F3E7001FD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E0AA49F7-CD36-0761-6C4B-67DD6C0563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8B583A-FE0E-394E-8DC0-822C51D4A524}" type="datetimeFigureOut">
              <a:rPr lang="fr-FR" smtClean="0"/>
              <a:t>06/05/2026</a:t>
            </a:fld>
            <a:endParaRPr lang="fr-FR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27C128C5-F4E2-6C7C-447F-A7EA38783C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47461079-97A3-062C-49B9-24F9B1155B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7A23E2-C61B-7943-9F0E-FC98D2ED406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846483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7B5B1A2-C0AD-3D62-DB8F-16AE41D92D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E98A1E65-30C8-B464-FA8E-D12D8811CE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8B583A-FE0E-394E-8DC0-822C51D4A524}" type="datetimeFigureOut">
              <a:rPr lang="fr-FR" smtClean="0"/>
              <a:t>06/05/2026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FACA932A-ACF5-2715-8F2F-E61BE72344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02E2DF97-AE7A-3CDF-ACFD-A8476658AE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7A23E2-C61B-7943-9F0E-FC98D2ED406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7026254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A5EA9359-AFD5-697A-6895-41236F4C30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8B583A-FE0E-394E-8DC0-822C51D4A524}" type="datetimeFigureOut">
              <a:rPr lang="fr-FR" smtClean="0"/>
              <a:t>06/05/2026</a:t>
            </a:fld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6E0333F4-1D4E-CD1B-BC24-8DEE94CC18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61AE2B10-4357-0175-1D8D-AFE4F725D9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7A23E2-C61B-7943-9F0E-FC98D2ED406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171432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A5E3BBC-6A52-8C2F-620E-76D14025CE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2651184-0F7E-7C64-1561-4A98AB1AE4F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B270D662-348C-5E17-80D7-E1043039A4D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B6AC8350-D833-A721-A3F0-7E30812632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8B583A-FE0E-394E-8DC0-822C51D4A524}" type="datetimeFigureOut">
              <a:rPr lang="fr-FR" smtClean="0"/>
              <a:t>06/05/2026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D66D8DF4-CE0E-0585-0031-5437629EE7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0ABD69D1-9008-77AE-DFE9-3EC06E5647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7A23E2-C61B-7943-9F0E-FC98D2ED406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291796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477B665-D6EC-4131-5993-F012DD4886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3E14CA4A-544F-C211-FBE3-2DC47612448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1ED7035B-71B0-A6C5-CD95-483BFA3EA95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DE894D95-D326-4C6F-57F3-AA0F797149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8B583A-FE0E-394E-8DC0-822C51D4A524}" type="datetimeFigureOut">
              <a:rPr lang="fr-FR" smtClean="0"/>
              <a:t>06/05/2026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3662CD47-44D1-45C6-5C30-D877A02F38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C99418C9-6AF9-C8E8-AEEA-546E636562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7A23E2-C61B-7943-9F0E-FC98D2ED406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9513754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2EDBE2F-FC57-C24D-9B57-C2E62198BC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98E6A2C8-5E8D-7635-C3B5-4E1F3EF1B94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DDA326E4-2547-4944-262C-C17BA883D6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8B583A-FE0E-394E-8DC0-822C51D4A524}" type="datetimeFigureOut">
              <a:rPr lang="fr-FR" smtClean="0"/>
              <a:t>06/05/2026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F67B96AA-9FDB-C5B8-1ED0-75ED11DC1D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ECEF761F-8D24-AF5C-9D05-4C98F54627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7A23E2-C61B-7943-9F0E-FC98D2ED406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7497829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6A4BB0F7-33EF-FB0F-5E1E-BA3BF408D00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69ECC461-FD45-1D78-4027-F3E9A87CBAC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76CEDAEF-B868-8827-F6CC-C3FB40A7D6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8B583A-FE0E-394E-8DC0-822C51D4A524}" type="datetimeFigureOut">
              <a:rPr lang="fr-FR" smtClean="0"/>
              <a:t>06/05/2026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63D7B318-54A1-63E6-EC69-018F9F9A0A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10C9759D-81F1-BA61-852B-B5CAC42545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7A23E2-C61B-7943-9F0E-FC98D2ED406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1513385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re et contenu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Espace réservé du contenu 6">
            <a:extLst>
              <a:ext uri="{FF2B5EF4-FFF2-40B4-BE49-F238E27FC236}">
                <a16:creationId xmlns:a16="http://schemas.microsoft.com/office/drawing/2014/main" id="{837D4085-FF1C-AA9D-84F7-7C584BBD9EBD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11353800" y="407988"/>
            <a:ext cx="665163" cy="468312"/>
          </a:xfrm>
        </p:spPr>
        <p:txBody>
          <a:bodyPr/>
          <a:lstStyle>
            <a:lvl1pPr>
              <a:defRPr sz="8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>
              <a:defRPr sz="800"/>
            </a:lvl2pPr>
            <a:lvl3pPr>
              <a:defRPr sz="800"/>
            </a:lvl3pPr>
            <a:lvl4pPr>
              <a:defRPr sz="800"/>
            </a:lvl4pPr>
            <a:lvl5pPr>
              <a:defRPr sz="800"/>
            </a:lvl5pPr>
          </a:lstStyle>
          <a:p>
            <a:pPr lvl="0"/>
            <a:r>
              <a:rPr lang="fr-FR" dirty="0"/>
              <a:t>drapeau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F2B2BA9C-D2EE-51CA-12A8-1005C71E5C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</p:spPr>
        <p:txBody>
          <a:bodyPr>
            <a:normAutofit/>
          </a:bodyPr>
          <a:lstStyle>
            <a:lvl1pPr>
              <a:defRPr sz="2800" b="1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9E88300-D261-D678-E3DD-55BFF3D973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90389"/>
            <a:ext cx="10978019" cy="4786574"/>
          </a:xfrm>
        </p:spPr>
        <p:txBody>
          <a:bodyPr/>
          <a:lstStyle>
            <a:lvl1pPr>
              <a:buClr>
                <a:srgbClr val="C00000"/>
              </a:buClr>
              <a:defRPr sz="24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>
              <a:buClr>
                <a:srgbClr val="C00000"/>
              </a:buClr>
              <a:defRPr sz="22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>
              <a:buClr>
                <a:srgbClr val="C00000"/>
              </a:buCl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>
              <a:buClr>
                <a:srgbClr val="C00000"/>
              </a:buCl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>
              <a:buClr>
                <a:srgbClr val="C00000"/>
              </a:buCl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F954A0F-F7C0-0AA9-F615-8A9914C7FAC3}"/>
              </a:ext>
            </a:extLst>
          </p:cNvPr>
          <p:cNvSpPr/>
          <p:nvPr userDrawn="1"/>
        </p:nvSpPr>
        <p:spPr>
          <a:xfrm>
            <a:off x="10402529" y="6263148"/>
            <a:ext cx="1533832" cy="4583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18297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>
  <p:cSld name="2_Titre et contenu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body" idx="1"/>
          </p:nvPr>
        </p:nvSpPr>
        <p:spPr>
          <a:xfrm>
            <a:off x="11353800" y="407988"/>
            <a:ext cx="665163" cy="4683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79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79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2pPr>
            <a:lvl3pPr marL="1371600" lvl="2" indent="-279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3pPr>
            <a:lvl4pPr marL="1828800" lvl="3" indent="-279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4pPr>
            <a:lvl5pPr marL="2286000" lvl="4" indent="-279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Calibri"/>
              <a:buNone/>
              <a:defRPr sz="2800" b="1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body" idx="2"/>
          </p:nvPr>
        </p:nvSpPr>
        <p:spPr>
          <a:xfrm>
            <a:off x="375781" y="1390389"/>
            <a:ext cx="10978019" cy="47865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Pts val="2400"/>
              <a:buChar char="•"/>
              <a:defRPr sz="2400"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683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C00000"/>
              </a:buClr>
              <a:buSzPts val="2200"/>
              <a:buChar char="•"/>
              <a:defRPr sz="2200">
                <a:latin typeface="Calibri"/>
                <a:ea typeface="Calibri"/>
                <a:cs typeface="Calibri"/>
                <a:sym typeface="Calibri"/>
              </a:defRPr>
            </a:lvl2pPr>
            <a:lvl3pPr marL="137160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C00000"/>
              </a:buClr>
              <a:buSzPts val="2000"/>
              <a:buChar char="•"/>
              <a:defRPr>
                <a:latin typeface="Calibri"/>
                <a:ea typeface="Calibri"/>
                <a:cs typeface="Calibri"/>
                <a:sym typeface="Calibri"/>
              </a:defRPr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C00000"/>
              </a:buClr>
              <a:buSzPts val="1800"/>
              <a:buChar char="•"/>
              <a:defRPr>
                <a:latin typeface="Calibri"/>
                <a:ea typeface="Calibri"/>
                <a:cs typeface="Calibri"/>
                <a:sym typeface="Calibri"/>
              </a:defRPr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C00000"/>
              </a:buClr>
              <a:buSzPts val="1800"/>
              <a:buChar char="•"/>
              <a:defRPr>
                <a:latin typeface="Calibri"/>
                <a:ea typeface="Calibri"/>
                <a:cs typeface="Calibri"/>
                <a:sym typeface="Calibri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4F8BBC9-AA5B-1250-554D-5EB035A2DA74}"/>
              </a:ext>
            </a:extLst>
          </p:cNvPr>
          <p:cNvSpPr/>
          <p:nvPr userDrawn="1"/>
        </p:nvSpPr>
        <p:spPr>
          <a:xfrm>
            <a:off x="10402529" y="6263148"/>
            <a:ext cx="1533832" cy="4583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756797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re et contenu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2B2BA9C-D2EE-51CA-12A8-1005C71E5C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</p:spPr>
        <p:txBody>
          <a:bodyPr>
            <a:normAutofit/>
          </a:bodyPr>
          <a:lstStyle>
            <a:lvl1pPr>
              <a:defRPr sz="2800" b="1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9E88300-D261-D678-E3DD-55BFF3D973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2" y="1390389"/>
            <a:ext cx="5321634" cy="3422771"/>
          </a:xfrm>
        </p:spPr>
        <p:txBody>
          <a:bodyPr/>
          <a:lstStyle>
            <a:lvl1pPr>
              <a:buClr>
                <a:srgbClr val="C00000"/>
              </a:buClr>
              <a:defRPr sz="24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>
              <a:buClr>
                <a:srgbClr val="C00000"/>
              </a:buClr>
              <a:defRPr sz="22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>
              <a:buClr>
                <a:srgbClr val="C00000"/>
              </a:buCl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>
              <a:buClr>
                <a:srgbClr val="C00000"/>
              </a:buCl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>
              <a:buClr>
                <a:srgbClr val="C00000"/>
              </a:buCl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u contenu 2">
            <a:extLst>
              <a:ext uri="{FF2B5EF4-FFF2-40B4-BE49-F238E27FC236}">
                <a16:creationId xmlns:a16="http://schemas.microsoft.com/office/drawing/2014/main" id="{7F4315B8-6570-1C96-7B74-8A58B157DBCA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5864790" y="1390389"/>
            <a:ext cx="5489010" cy="3422771"/>
          </a:xfrm>
        </p:spPr>
        <p:txBody>
          <a:bodyPr/>
          <a:lstStyle>
            <a:lvl1pPr>
              <a:buClr>
                <a:srgbClr val="C00000"/>
              </a:buClr>
              <a:defRPr sz="24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>
              <a:buClr>
                <a:srgbClr val="C00000"/>
              </a:buClr>
              <a:defRPr sz="22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>
              <a:buClr>
                <a:srgbClr val="C00000"/>
              </a:buCl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>
              <a:buClr>
                <a:srgbClr val="C00000"/>
              </a:buCl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>
              <a:buClr>
                <a:srgbClr val="C00000"/>
              </a:buCl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8" name="Espace réservé du contenu 2">
            <a:extLst>
              <a:ext uri="{FF2B5EF4-FFF2-40B4-BE49-F238E27FC236}">
                <a16:creationId xmlns:a16="http://schemas.microsoft.com/office/drawing/2014/main" id="{27362F74-83D4-E6A4-8614-F8FB5E056488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375781" y="4916817"/>
            <a:ext cx="10978018" cy="1363403"/>
          </a:xfrm>
        </p:spPr>
        <p:txBody>
          <a:bodyPr/>
          <a:lstStyle>
            <a:lvl1pPr>
              <a:buClr>
                <a:srgbClr val="C00000"/>
              </a:buClr>
              <a:defRPr sz="24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>
              <a:buClr>
                <a:srgbClr val="C00000"/>
              </a:buClr>
              <a:defRPr sz="22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>
              <a:buClr>
                <a:srgbClr val="C00000"/>
              </a:buClr>
              <a:defRPr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>
              <a:buClr>
                <a:srgbClr val="C00000"/>
              </a:buClr>
              <a:defRPr>
                <a:latin typeface="Frutiger" panose="020B0500000000000000" pitchFamily="34" charset="0"/>
              </a:defRPr>
            </a:lvl4pPr>
            <a:lvl5pPr>
              <a:buClr>
                <a:srgbClr val="C00000"/>
              </a:buClr>
              <a:defRPr>
                <a:latin typeface="Frutiger" panose="020B0500000000000000" pitchFamily="34" charset="0"/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5" name="Espace réservé du contenu 6">
            <a:extLst>
              <a:ext uri="{FF2B5EF4-FFF2-40B4-BE49-F238E27FC236}">
                <a16:creationId xmlns:a16="http://schemas.microsoft.com/office/drawing/2014/main" id="{BE4FE32E-8AC0-93A0-E69E-EEDE391EF36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11353800" y="407988"/>
            <a:ext cx="665163" cy="468312"/>
          </a:xfrm>
        </p:spPr>
        <p:txBody>
          <a:bodyPr/>
          <a:lstStyle>
            <a:lvl1pPr>
              <a:defRPr sz="8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>
              <a:defRPr sz="800"/>
            </a:lvl2pPr>
            <a:lvl3pPr>
              <a:defRPr sz="800"/>
            </a:lvl3pPr>
            <a:lvl4pPr>
              <a:defRPr sz="800"/>
            </a:lvl4pPr>
            <a:lvl5pPr>
              <a:defRPr sz="800"/>
            </a:lvl5pPr>
          </a:lstStyle>
          <a:p>
            <a:pPr lvl="0"/>
            <a:r>
              <a:rPr lang="fr-FR" dirty="0"/>
              <a:t>drapeau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A9F4F62-BF6D-1B42-7144-A32205194F28}"/>
              </a:ext>
            </a:extLst>
          </p:cNvPr>
          <p:cNvSpPr/>
          <p:nvPr userDrawn="1"/>
        </p:nvSpPr>
        <p:spPr>
          <a:xfrm>
            <a:off x="10402529" y="6263148"/>
            <a:ext cx="1533832" cy="4583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876175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C55AB1A-1812-D130-E692-E9614D3E0AA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43039" y="2128937"/>
            <a:ext cx="5706500" cy="1410570"/>
          </a:xfrm>
        </p:spPr>
        <p:txBody>
          <a:bodyPr anchor="ctr" anchorCtr="0">
            <a:normAutofit/>
          </a:bodyPr>
          <a:lstStyle>
            <a:lvl1pPr algn="l">
              <a:defRPr sz="3600" b="1">
                <a:latin typeface="Frutiger" panose="020B0500000000000000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75E5BD80-56DC-EEBB-82C8-320AA4A1F2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43038" y="3824042"/>
            <a:ext cx="5290864" cy="842961"/>
          </a:xfrm>
        </p:spPr>
        <p:txBody>
          <a:bodyPr/>
          <a:lstStyle>
            <a:lvl1pPr marL="0" indent="0" algn="l">
              <a:buNone/>
              <a:defRPr sz="2400" i="1">
                <a:latin typeface="Frutiger" panose="020B0500000000000000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</p:txBody>
      </p:sp>
    </p:spTree>
    <p:extLst>
      <p:ext uri="{BB962C8B-B14F-4D97-AF65-F5344CB8AC3E}">
        <p14:creationId xmlns:p14="http://schemas.microsoft.com/office/powerpoint/2010/main" val="41663717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C55AB1A-1812-D130-E692-E9614D3E0AA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08976" y="1122363"/>
            <a:ext cx="4413336" cy="2387600"/>
          </a:xfrm>
        </p:spPr>
        <p:txBody>
          <a:bodyPr anchor="b">
            <a:normAutofit/>
          </a:bodyPr>
          <a:lstStyle>
            <a:lvl1pPr algn="l">
              <a:defRPr sz="3600" b="1">
                <a:latin typeface="Frutiger" panose="020B0500000000000000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75E5BD80-56DC-EEBB-82C8-320AA4A1F2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08974" y="3602038"/>
            <a:ext cx="4413337" cy="1655762"/>
          </a:xfrm>
        </p:spPr>
        <p:txBody>
          <a:bodyPr/>
          <a:lstStyle>
            <a:lvl1pPr marL="0" indent="0" algn="l">
              <a:buNone/>
              <a:defRPr sz="2400">
                <a:latin typeface="Frutiger" panose="020B0500000000000000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</p:txBody>
      </p:sp>
    </p:spTree>
    <p:extLst>
      <p:ext uri="{BB962C8B-B14F-4D97-AF65-F5344CB8AC3E}">
        <p14:creationId xmlns:p14="http://schemas.microsoft.com/office/powerpoint/2010/main" val="31828777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C55AB1A-1812-D130-E692-E9614D3E0AA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08976" y="1122363"/>
            <a:ext cx="4413336" cy="2387600"/>
          </a:xfrm>
        </p:spPr>
        <p:txBody>
          <a:bodyPr anchor="b">
            <a:normAutofit/>
          </a:bodyPr>
          <a:lstStyle>
            <a:lvl1pPr algn="l">
              <a:defRPr sz="3600" b="1">
                <a:latin typeface="Frutiger" panose="020B0500000000000000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75E5BD80-56DC-EEBB-82C8-320AA4A1F2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08974" y="3602038"/>
            <a:ext cx="4413337" cy="1655762"/>
          </a:xfrm>
        </p:spPr>
        <p:txBody>
          <a:bodyPr/>
          <a:lstStyle>
            <a:lvl1pPr marL="0" indent="0" algn="l">
              <a:buNone/>
              <a:defRPr sz="2400">
                <a:latin typeface="Frutiger" panose="020B0500000000000000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</p:txBody>
      </p:sp>
    </p:spTree>
    <p:extLst>
      <p:ext uri="{BB962C8B-B14F-4D97-AF65-F5344CB8AC3E}">
        <p14:creationId xmlns:p14="http://schemas.microsoft.com/office/powerpoint/2010/main" val="14791168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4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C55AB1A-1812-D130-E692-E9614D3E0AA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08976" y="1122363"/>
            <a:ext cx="4413336" cy="2387600"/>
          </a:xfrm>
        </p:spPr>
        <p:txBody>
          <a:bodyPr anchor="b">
            <a:normAutofit/>
          </a:bodyPr>
          <a:lstStyle>
            <a:lvl1pPr algn="l">
              <a:defRPr sz="3600" b="1">
                <a:latin typeface="Frutiger" panose="020B0500000000000000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75E5BD80-56DC-EEBB-82C8-320AA4A1F2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08974" y="3602038"/>
            <a:ext cx="4413337" cy="1655762"/>
          </a:xfrm>
        </p:spPr>
        <p:txBody>
          <a:bodyPr/>
          <a:lstStyle>
            <a:lvl1pPr marL="0" indent="0" algn="l">
              <a:buNone/>
              <a:defRPr sz="2400">
                <a:latin typeface="Frutiger" panose="020B0500000000000000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</p:txBody>
      </p:sp>
    </p:spTree>
    <p:extLst>
      <p:ext uri="{BB962C8B-B14F-4D97-AF65-F5344CB8AC3E}">
        <p14:creationId xmlns:p14="http://schemas.microsoft.com/office/powerpoint/2010/main" val="33037035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5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C55AB1A-1812-D130-E692-E9614D3E0AA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08976" y="1122363"/>
            <a:ext cx="4413336" cy="2387600"/>
          </a:xfrm>
        </p:spPr>
        <p:txBody>
          <a:bodyPr anchor="b">
            <a:normAutofit/>
          </a:bodyPr>
          <a:lstStyle>
            <a:lvl1pPr algn="l">
              <a:defRPr sz="3600" b="1">
                <a:latin typeface="Frutiger" panose="020B0500000000000000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75E5BD80-56DC-EEBB-82C8-320AA4A1F2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08974" y="3602038"/>
            <a:ext cx="4413337" cy="1655762"/>
          </a:xfrm>
        </p:spPr>
        <p:txBody>
          <a:bodyPr/>
          <a:lstStyle>
            <a:lvl1pPr marL="0" indent="0" algn="l">
              <a:buNone/>
              <a:defRPr sz="2400">
                <a:latin typeface="Frutiger" panose="020B0500000000000000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</p:txBody>
      </p:sp>
    </p:spTree>
    <p:extLst>
      <p:ext uri="{BB962C8B-B14F-4D97-AF65-F5344CB8AC3E}">
        <p14:creationId xmlns:p14="http://schemas.microsoft.com/office/powerpoint/2010/main" val="22508353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2B2BA9C-D2EE-51CA-12A8-1005C71E5C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</p:spPr>
        <p:txBody>
          <a:bodyPr>
            <a:normAutofit/>
          </a:bodyPr>
          <a:lstStyle>
            <a:lvl1pPr>
              <a:defRPr sz="2800" b="1">
                <a:latin typeface="Frutiger" panose="020B0500000000000000" pitchFamily="34" charset="0"/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9E88300-D261-D678-E3DD-55BFF3D973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90389"/>
            <a:ext cx="10978019" cy="4786574"/>
          </a:xfrm>
        </p:spPr>
        <p:txBody>
          <a:bodyPr/>
          <a:lstStyle>
            <a:lvl1pPr>
              <a:buClr>
                <a:srgbClr val="C00000"/>
              </a:buClr>
              <a:defRPr sz="2400">
                <a:latin typeface="Frutiger" panose="020B0500000000000000" pitchFamily="34" charset="0"/>
              </a:defRPr>
            </a:lvl1pPr>
            <a:lvl2pPr>
              <a:buClr>
                <a:srgbClr val="C00000"/>
              </a:buClr>
              <a:defRPr>
                <a:latin typeface="Frutiger" panose="020B0500000000000000" pitchFamily="34" charset="0"/>
              </a:defRPr>
            </a:lvl2pPr>
            <a:lvl3pPr>
              <a:buClr>
                <a:srgbClr val="C00000"/>
              </a:buClr>
              <a:defRPr>
                <a:latin typeface="Frutiger" panose="020B0500000000000000" pitchFamily="34" charset="0"/>
              </a:defRPr>
            </a:lvl3pPr>
            <a:lvl4pPr>
              <a:buClr>
                <a:srgbClr val="C00000"/>
              </a:buClr>
              <a:defRPr>
                <a:latin typeface="Frutiger" panose="020B0500000000000000" pitchFamily="34" charset="0"/>
              </a:defRPr>
            </a:lvl4pPr>
            <a:lvl5pPr>
              <a:buClr>
                <a:srgbClr val="C00000"/>
              </a:buClr>
              <a:defRPr>
                <a:latin typeface="Frutiger" panose="020B0500000000000000" pitchFamily="34" charset="0"/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DEAA784F-587B-D623-1F89-8BE7C0C057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75781" y="6264645"/>
            <a:ext cx="2743200" cy="365125"/>
          </a:xfrm>
        </p:spPr>
        <p:txBody>
          <a:bodyPr/>
          <a:lstStyle>
            <a:lvl1pPr algn="l">
              <a:defRPr b="1">
                <a:solidFill>
                  <a:srgbClr val="C00000"/>
                </a:solidFill>
                <a:latin typeface="Frutiger" panose="020B0500000000000000" pitchFamily="34" charset="0"/>
              </a:defRPr>
            </a:lvl1pPr>
          </a:lstStyle>
          <a:p>
            <a:fld id="{A67A23E2-C61B-7943-9F0E-FC98D2ED406D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945483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DED554C-BE7B-3B7E-A860-B04CEC5714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16ECFD2B-2521-D57A-6D16-3FD4E57FCAA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1F617365-A3BF-4662-B7D9-F3404BFBD5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8B583A-FE0E-394E-8DC0-822C51D4A524}" type="datetimeFigureOut">
              <a:rPr lang="fr-FR" smtClean="0"/>
              <a:t>06/05/2026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83D148B5-99F9-CD59-207B-DB78F385D6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6F60997A-8C6D-D6D6-1574-69584262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7A23E2-C61B-7943-9F0E-FC98D2ED406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454177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611AFAD-21DB-C5ED-7B31-5BC863F661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B6CB1A4-C864-6C69-959A-8DEF377EE5F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A3386BCF-EC45-7876-644C-005798C67FC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65CF20AB-89BB-A6AB-6523-A7BC243117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8B583A-FE0E-394E-8DC0-822C51D4A524}" type="datetimeFigureOut">
              <a:rPr lang="fr-FR" smtClean="0"/>
              <a:t>06/05/2026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5D3546BC-4DCA-A7E8-5474-4FEAFBAA23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E73702FF-AC45-95EE-71CC-BAD62A8A6D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7A23E2-C61B-7943-9F0E-FC98D2ED406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601003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3BA5E26C-D27F-A1D6-7800-CD93397194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D5F42C90-7E97-46FF-F8BB-1B2E282EEFB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4EEDFCA3-CFD5-FBA1-2640-C78B45B62CF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ED8B583A-FE0E-394E-8DC0-822C51D4A524}" type="datetimeFigureOut">
              <a:rPr lang="fr-FR" smtClean="0"/>
              <a:t>06/05/2026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F284A996-0DEE-5263-74F9-5A38494CCE0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C6B37B95-6CB5-1025-CEAE-ADC49C64E75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A67A23E2-C61B-7943-9F0E-FC98D2ED406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890359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2" r:id="rId2"/>
    <p:sldLayoutId id="2147483661" r:id="rId3"/>
    <p:sldLayoutId id="2147483660" r:id="rId4"/>
    <p:sldLayoutId id="2147483663" r:id="rId5"/>
    <p:sldLayoutId id="2147483664" r:id="rId6"/>
    <p:sldLayoutId id="2147483650" r:id="rId7"/>
    <p:sldLayoutId id="2147483651" r:id="rId8"/>
    <p:sldLayoutId id="2147483652" r:id="rId9"/>
    <p:sldLayoutId id="2147483653" r:id="rId10"/>
    <p:sldLayoutId id="2147483654" r:id="rId11"/>
    <p:sldLayoutId id="2147483655" r:id="rId12"/>
    <p:sldLayoutId id="2147483656" r:id="rId13"/>
    <p:sldLayoutId id="2147483657" r:id="rId14"/>
    <p:sldLayoutId id="2147483658" r:id="rId15"/>
    <p:sldLayoutId id="2147483659" r:id="rId16"/>
    <p:sldLayoutId id="2147483665" r:id="rId17"/>
    <p:sldLayoutId id="2147483666" r:id="rId18"/>
    <p:sldLayoutId id="2147483667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4.png"/><Relationship Id="rId4" Type="http://schemas.openxmlformats.org/officeDocument/2006/relationships/chart" Target="../charts/char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0.png"/><Relationship Id="rId5" Type="http://schemas.openxmlformats.org/officeDocument/2006/relationships/image" Target="../media/image29.svg"/><Relationship Id="rId4" Type="http://schemas.openxmlformats.org/officeDocument/2006/relationships/image" Target="../media/image28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Relationship Id="rId4" Type="http://schemas.openxmlformats.org/officeDocument/2006/relationships/hyperlink" Target="https://fr.vikidia.org/wiki/Fichier:Drapeau_de_la_Belgique.svg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19.tiff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microsoft.com/office/2007/relationships/hdphoto" Target="../media/hdphoto1.wd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3.png"/><Relationship Id="rId11" Type="http://schemas.openxmlformats.org/officeDocument/2006/relationships/image" Target="../media/image18.png"/><Relationship Id="rId5" Type="http://schemas.openxmlformats.org/officeDocument/2006/relationships/image" Target="../media/image12.png"/><Relationship Id="rId10" Type="http://schemas.openxmlformats.org/officeDocument/2006/relationships/image" Target="../media/image17.jpeg"/><Relationship Id="rId4" Type="http://schemas.openxmlformats.org/officeDocument/2006/relationships/image" Target="../media/image11.png"/><Relationship Id="rId9" Type="http://schemas.openxmlformats.org/officeDocument/2006/relationships/image" Target="../media/image16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7.png"/><Relationship Id="rId11" Type="http://schemas.openxmlformats.org/officeDocument/2006/relationships/image" Target="../media/image41.png"/><Relationship Id="rId5" Type="http://schemas.openxmlformats.org/officeDocument/2006/relationships/image" Target="../media/image36.png"/><Relationship Id="rId10" Type="http://schemas.openxmlformats.org/officeDocument/2006/relationships/image" Target="../media/image24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49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48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3.tiff"/><Relationship Id="rId5" Type="http://schemas.openxmlformats.org/officeDocument/2006/relationships/image" Target="../media/image52.svg"/><Relationship Id="rId4" Type="http://schemas.openxmlformats.org/officeDocument/2006/relationships/image" Target="../media/image51.sv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svg"/><Relationship Id="rId3" Type="http://schemas.openxmlformats.org/officeDocument/2006/relationships/image" Target="../media/image55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8.png"/><Relationship Id="rId11" Type="http://schemas.openxmlformats.org/officeDocument/2006/relationships/image" Target="../media/image63.svg"/><Relationship Id="rId5" Type="http://schemas.openxmlformats.org/officeDocument/2006/relationships/image" Target="../media/image57.png"/><Relationship Id="rId10" Type="http://schemas.openxmlformats.org/officeDocument/2006/relationships/image" Target="../media/image62.svg"/><Relationship Id="rId4" Type="http://schemas.openxmlformats.org/officeDocument/2006/relationships/image" Target="../media/image56.png"/><Relationship Id="rId9" Type="http://schemas.openxmlformats.org/officeDocument/2006/relationships/image" Target="../media/image61.sv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7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3" Type="http://schemas.openxmlformats.org/officeDocument/2006/relationships/image" Target="../media/image65.png"/><Relationship Id="rId7" Type="http://schemas.openxmlformats.org/officeDocument/2006/relationships/image" Target="../media/image6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66.png"/><Relationship Id="rId9" Type="http://schemas.openxmlformats.org/officeDocument/2006/relationships/image" Target="../media/image71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66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7" Type="http://schemas.openxmlformats.org/officeDocument/2006/relationships/image" Target="../media/image7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0.png"/><Relationship Id="rId5" Type="http://schemas.openxmlformats.org/officeDocument/2006/relationships/image" Target="../media/image72.png"/><Relationship Id="rId4" Type="http://schemas.openxmlformats.org/officeDocument/2006/relationships/image" Target="../media/image46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76.svg"/><Relationship Id="rId4" Type="http://schemas.openxmlformats.org/officeDocument/2006/relationships/image" Target="../media/image75.sv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8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7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7.xml"/><Relationship Id="rId4" Type="http://schemas.openxmlformats.org/officeDocument/2006/relationships/chart" Target="../charts/chart8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8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8.xml"/><Relationship Id="rId5" Type="http://schemas.openxmlformats.org/officeDocument/2006/relationships/chart" Target="../charts/chart10.xml"/><Relationship Id="rId4" Type="http://schemas.openxmlformats.org/officeDocument/2006/relationships/chart" Target="../charts/chart9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84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87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7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jpg"/><Relationship Id="rId3" Type="http://schemas.openxmlformats.org/officeDocument/2006/relationships/chart" Target="../charts/chart11.xml"/><Relationship Id="rId7" Type="http://schemas.openxmlformats.org/officeDocument/2006/relationships/hyperlink" Target="https://en.wikipedia.org/wiki/File:Flag_of_the_United_States.svg" TargetMode="Externa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3.png"/><Relationship Id="rId5" Type="http://schemas.openxmlformats.org/officeDocument/2006/relationships/chart" Target="../charts/chart13.xml"/><Relationship Id="rId4" Type="http://schemas.openxmlformats.org/officeDocument/2006/relationships/chart" Target="../charts/chart1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6.png"/><Relationship Id="rId5" Type="http://schemas.openxmlformats.org/officeDocument/2006/relationships/chart" Target="../charts/chart15.xml"/><Relationship Id="rId4" Type="http://schemas.openxmlformats.org/officeDocument/2006/relationships/chart" Target="../charts/chart1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6.png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91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4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91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7.xml"/><Relationship Id="rId4" Type="http://schemas.openxmlformats.org/officeDocument/2006/relationships/hyperlink" Target="https://freeaussiestock.com/free/Australiana/slides/australian_flag.htm" TargetMode="Externa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9.xml"/><Relationship Id="rId4" Type="http://schemas.openxmlformats.org/officeDocument/2006/relationships/hyperlink" Target="https://pixabay.com/fr/vectors/isra%C3%ABl-drapeau-%C3%A9tat-d-isra%C3%ABl-26831/" TargetMode="Externa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9.xml"/><Relationship Id="rId4" Type="http://schemas.openxmlformats.org/officeDocument/2006/relationships/hyperlink" Target="https://pixabay.com/fr/vectors/isra%C3%ABl-drapeau-%C3%A9tat-d-isra%C3%ABl-26831/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Relationship Id="rId4" Type="http://schemas.openxmlformats.org/officeDocument/2006/relationships/hyperlink" Target="https://en.wikipedia.org/wiki/File:Flag_of_the_United_States.svg" TargetMode="Externa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99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99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7" Type="http://schemas.openxmlformats.org/officeDocument/2006/relationships/image" Target="../media/image106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05.png"/><Relationship Id="rId5" Type="http://schemas.openxmlformats.org/officeDocument/2006/relationships/image" Target="../media/image104.png"/><Relationship Id="rId4" Type="http://schemas.openxmlformats.org/officeDocument/2006/relationships/hyperlink" Target="https://pixabay.com/it/bandiera-taiwan-ufficiale-roc-31015/" TargetMode="Externa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Relationship Id="rId4" Type="http://schemas.openxmlformats.org/officeDocument/2006/relationships/hyperlink" Target="https://en.wikipedia.org/wiki/File:Flag_of_the_United_States.svg" TargetMode="Externa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7" Type="http://schemas.openxmlformats.org/officeDocument/2006/relationships/image" Target="../media/image95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4.png"/><Relationship Id="rId5" Type="http://schemas.openxmlformats.org/officeDocument/2006/relationships/chart" Target="../charts/chart23.xml"/><Relationship Id="rId4" Type="http://schemas.openxmlformats.org/officeDocument/2006/relationships/chart" Target="../charts/chart2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7" Type="http://schemas.openxmlformats.org/officeDocument/2006/relationships/image" Target="../media/image113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12.png"/><Relationship Id="rId5" Type="http://schemas.openxmlformats.org/officeDocument/2006/relationships/image" Target="../media/image111.png"/><Relationship Id="rId4" Type="http://schemas.openxmlformats.org/officeDocument/2006/relationships/image" Target="../media/image110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7" Type="http://schemas.openxmlformats.org/officeDocument/2006/relationships/image" Target="../media/image119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18.png"/><Relationship Id="rId5" Type="http://schemas.openxmlformats.org/officeDocument/2006/relationships/image" Target="../media/image117.png"/><Relationship Id="rId4" Type="http://schemas.openxmlformats.org/officeDocument/2006/relationships/image" Target="../media/image116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20.png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5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22.jpg"/><Relationship Id="rId4" Type="http://schemas.openxmlformats.org/officeDocument/2006/relationships/image" Target="../media/image121.jpe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8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7.xml"/><Relationship Id="rId4" Type="http://schemas.openxmlformats.org/officeDocument/2006/relationships/chart" Target="../charts/chart25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23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24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25.png"/><Relationship Id="rId5" Type="http://schemas.openxmlformats.org/officeDocument/2006/relationships/hyperlink" Target="https://en.wikipedia.org/wiki/File:Flag_of_the_United_States.svg" TargetMode="External"/><Relationship Id="rId4" Type="http://schemas.openxmlformats.org/officeDocument/2006/relationships/image" Target="../media/image23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B6030B-EA9A-6040-89E4-5542A1C65C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1">
            <a:extLst>
              <a:ext uri="{FF2B5EF4-FFF2-40B4-BE49-F238E27FC236}">
                <a16:creationId xmlns:a16="http://schemas.microsoft.com/office/drawing/2014/main" id="{7676143F-12FE-8F1C-4257-3791CD0DB09A}"/>
              </a:ext>
            </a:extLst>
          </p:cNvPr>
          <p:cNvSpPr txBox="1">
            <a:spLocks/>
          </p:cNvSpPr>
          <p:nvPr/>
        </p:nvSpPr>
        <p:spPr>
          <a:xfrm>
            <a:off x="243038" y="2018430"/>
            <a:ext cx="6012288" cy="1410570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chemeClr val="tx1"/>
                </a:solidFill>
                <a:latin typeface="Frutiger" panose="020B0500000000000000" pitchFamily="34" charset="0"/>
                <a:ea typeface="+mj-ea"/>
                <a:cs typeface="+mj-cs"/>
              </a:defRPr>
            </a:lvl1pPr>
          </a:lstStyle>
          <a:p>
            <a:r>
              <a:rPr lang="fr-FR" dirty="0">
                <a:solidFill>
                  <a:schemeClr val="bg1"/>
                </a:solidFill>
              </a:rPr>
              <a:t>60 min </a:t>
            </a:r>
            <a:r>
              <a:rPr lang="fr-FR" dirty="0" err="1">
                <a:solidFill>
                  <a:schemeClr val="bg1"/>
                </a:solidFill>
              </a:rPr>
              <a:t>inside</a:t>
            </a:r>
            <a:r>
              <a:rPr lang="fr-FR" dirty="0">
                <a:solidFill>
                  <a:schemeClr val="bg1"/>
                </a:solidFill>
              </a:rPr>
              <a:t>… l’ESCMID 2026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E198096-999A-608F-7D62-520EC076DA89}"/>
              </a:ext>
            </a:extLst>
          </p:cNvPr>
          <p:cNvSpPr txBox="1"/>
          <p:nvPr/>
        </p:nvSpPr>
        <p:spPr>
          <a:xfrm>
            <a:off x="892205" y="5020397"/>
            <a:ext cx="31018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>
                <a:latin typeface="Frutiger" panose="020B0500000000000000"/>
              </a:rPr>
              <a:t>En partenariat avec la SPILF</a:t>
            </a:r>
          </a:p>
        </p:txBody>
      </p:sp>
      <p:sp>
        <p:nvSpPr>
          <p:cNvPr id="10" name="Sous-titre 2">
            <a:extLst>
              <a:ext uri="{FF2B5EF4-FFF2-40B4-BE49-F238E27FC236}">
                <a16:creationId xmlns:a16="http://schemas.microsoft.com/office/drawing/2014/main" id="{FE25AA52-9C57-CEF6-53C6-479B2E64D14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0" y="3599667"/>
            <a:ext cx="5936090" cy="1410570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Rédacteurs :</a:t>
            </a:r>
          </a:p>
          <a:p>
            <a:pPr>
              <a:spcBef>
                <a:spcPts val="600"/>
              </a:spcBef>
            </a:pPr>
            <a:r>
              <a:rPr lang="fr-FR" sz="1800" b="1" dirty="0">
                <a:solidFill>
                  <a:schemeClr val="bg1"/>
                </a:solidFill>
              </a:rPr>
              <a:t>Destoop J, </a:t>
            </a:r>
            <a:r>
              <a:rPr lang="fr-FR" sz="1800" b="1" dirty="0" err="1">
                <a:solidFill>
                  <a:schemeClr val="bg1"/>
                </a:solidFill>
              </a:rPr>
              <a:t>Gavaud</a:t>
            </a:r>
            <a:r>
              <a:rPr lang="fr-FR" sz="1800" b="1" dirty="0">
                <a:solidFill>
                  <a:schemeClr val="bg1"/>
                </a:solidFill>
              </a:rPr>
              <a:t> A, Le Hir A, Pineau V, </a:t>
            </a:r>
            <a:r>
              <a:rPr lang="fr-FR" sz="1800" b="1" dirty="0" err="1">
                <a:solidFill>
                  <a:schemeClr val="bg1"/>
                </a:solidFill>
              </a:rPr>
              <a:t>Sabaté-Elabbadi</a:t>
            </a:r>
            <a:r>
              <a:rPr lang="fr-FR" sz="1800" b="1" dirty="0">
                <a:solidFill>
                  <a:schemeClr val="bg1"/>
                </a:solidFill>
              </a:rPr>
              <a:t> A  </a:t>
            </a:r>
            <a:endParaRPr lang="fr-FR" sz="1800" dirty="0">
              <a:solidFill>
                <a:schemeClr val="bg1"/>
              </a:solidFill>
            </a:endParaRPr>
          </a:p>
          <a:p>
            <a:pPr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Comité scientifique :</a:t>
            </a:r>
          </a:p>
          <a:p>
            <a:pPr>
              <a:spcBef>
                <a:spcPts val="600"/>
              </a:spcBef>
            </a:pPr>
            <a:r>
              <a:rPr lang="fr-FR" sz="1600" b="1" dirty="0">
                <a:solidFill>
                  <a:schemeClr val="bg1"/>
                </a:solidFill>
              </a:rPr>
              <a:t>Bleibtreu A, Eldin C, Gangneux JP, Kipnis E 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77EA01A0-D830-FD31-7A18-330E82B31928}"/>
              </a:ext>
            </a:extLst>
          </p:cNvPr>
          <p:cNvSpPr txBox="1"/>
          <p:nvPr/>
        </p:nvSpPr>
        <p:spPr>
          <a:xfrm rot="16200000">
            <a:off x="10772591" y="1538055"/>
            <a:ext cx="252912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400" b="0" i="0" dirty="0">
                <a:solidFill>
                  <a:srgbClr val="1D1D1D"/>
                </a:solidFill>
                <a:effectLst/>
                <a:latin typeface="Arial" panose="020B0604020202020204" pitchFamily="34" charset="0"/>
              </a:rPr>
              <a:t>NP-FR-NP-0443 – mai 2026</a:t>
            </a:r>
            <a:endParaRPr lang="fr-FR" sz="1400" dirty="0"/>
          </a:p>
        </p:txBody>
      </p:sp>
    </p:spTree>
    <p:extLst>
      <p:ext uri="{BB962C8B-B14F-4D97-AF65-F5344CB8AC3E}">
        <p14:creationId xmlns:p14="http://schemas.microsoft.com/office/powerpoint/2010/main" val="103602473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ZoneTexte 9">
            <a:extLst>
              <a:ext uri="{FF2B5EF4-FFF2-40B4-BE49-F238E27FC236}">
                <a16:creationId xmlns:a16="http://schemas.microsoft.com/office/drawing/2014/main" id="{F6FFDEED-B498-C6BC-6726-A382BD362F98}"/>
              </a:ext>
            </a:extLst>
          </p:cNvPr>
          <p:cNvSpPr txBox="1"/>
          <p:nvPr/>
        </p:nvSpPr>
        <p:spPr>
          <a:xfrm>
            <a:off x="444067" y="3769526"/>
            <a:ext cx="4593404" cy="1336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lnSpc>
                <a:spcPts val="1700"/>
              </a:lnSpc>
              <a:spcBef>
                <a:spcPts val="60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43,9 % </a:t>
            </a:r>
            <a:r>
              <a:rPr lang="fr-FR" sz="16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des patients étaient </a:t>
            </a: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asymptomatiques</a:t>
            </a:r>
            <a:endParaRPr lang="fr-FR" sz="160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85750" indent="-285750" algn="l">
              <a:lnSpc>
                <a:spcPts val="1700"/>
              </a:lnSpc>
              <a:spcBef>
                <a:spcPts val="60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25,8 % </a:t>
            </a:r>
            <a:r>
              <a:rPr lang="fr-FR" sz="16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ont induit une </a:t>
            </a: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modification thérapeutique</a:t>
            </a:r>
            <a:r>
              <a:rPr lang="fr-FR" sz="16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 </a:t>
            </a:r>
          </a:p>
          <a:p>
            <a:pPr marL="285750" indent="-285750" algn="l">
              <a:lnSpc>
                <a:spcPts val="1700"/>
              </a:lnSpc>
              <a:spcBef>
                <a:spcPts val="60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Pas d’impact significatif sur le pronostic </a:t>
            </a:r>
            <a:b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ni la récidive</a:t>
            </a:r>
          </a:p>
        </p:txBody>
      </p:sp>
      <p:graphicFrame>
        <p:nvGraphicFramePr>
          <p:cNvPr id="13" name="Tableau 12">
            <a:extLst>
              <a:ext uri="{FF2B5EF4-FFF2-40B4-BE49-F238E27FC236}">
                <a16:creationId xmlns:a16="http://schemas.microsoft.com/office/drawing/2014/main" id="{92E3A38E-60A5-9782-42F3-663C8EF673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4212997"/>
              </p:ext>
            </p:extLst>
          </p:nvPr>
        </p:nvGraphicFramePr>
        <p:xfrm>
          <a:off x="5084174" y="1269330"/>
          <a:ext cx="7055931" cy="4932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63224">
                  <a:extLst>
                    <a:ext uri="{9D8B030D-6E8A-4147-A177-3AD203B41FA5}">
                      <a16:colId xmlns:a16="http://schemas.microsoft.com/office/drawing/2014/main" val="1336493040"/>
                    </a:ext>
                  </a:extLst>
                </a:gridCol>
                <a:gridCol w="919478">
                  <a:extLst>
                    <a:ext uri="{9D8B030D-6E8A-4147-A177-3AD203B41FA5}">
                      <a16:colId xmlns:a16="http://schemas.microsoft.com/office/drawing/2014/main" val="1833254924"/>
                    </a:ext>
                  </a:extLst>
                </a:gridCol>
                <a:gridCol w="949804">
                  <a:extLst>
                    <a:ext uri="{9D8B030D-6E8A-4147-A177-3AD203B41FA5}">
                      <a16:colId xmlns:a16="http://schemas.microsoft.com/office/drawing/2014/main" val="1465746055"/>
                    </a:ext>
                  </a:extLst>
                </a:gridCol>
                <a:gridCol w="1420567">
                  <a:extLst>
                    <a:ext uri="{9D8B030D-6E8A-4147-A177-3AD203B41FA5}">
                      <a16:colId xmlns:a16="http://schemas.microsoft.com/office/drawing/2014/main" val="4166681634"/>
                    </a:ext>
                  </a:extLst>
                </a:gridCol>
                <a:gridCol w="1130831">
                  <a:extLst>
                    <a:ext uri="{9D8B030D-6E8A-4147-A177-3AD203B41FA5}">
                      <a16:colId xmlns:a16="http://schemas.microsoft.com/office/drawing/2014/main" val="2977310458"/>
                    </a:ext>
                  </a:extLst>
                </a:gridCol>
                <a:gridCol w="472027">
                  <a:extLst>
                    <a:ext uri="{9D8B030D-6E8A-4147-A177-3AD203B41FA5}">
                      <a16:colId xmlns:a16="http://schemas.microsoft.com/office/drawing/2014/main" val="2814854451"/>
                    </a:ext>
                  </a:extLst>
                </a:gridCol>
              </a:tblGrid>
              <a:tr h="193185">
                <a:tc>
                  <a:txBody>
                    <a:bodyPr/>
                    <a:lstStyle/>
                    <a:p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TEP-TDM 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Contrôle</a:t>
                      </a:r>
                    </a:p>
                  </a:txBody>
                  <a:tcPr marL="36000" marR="36000" marT="18000" marB="18000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HR (IC 95 %)</a:t>
                      </a:r>
                    </a:p>
                  </a:txBody>
                  <a:tcPr marL="36000" marR="36000" marT="18000" marB="18000"/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</a:t>
                      </a:r>
                    </a:p>
                  </a:txBody>
                  <a:tcPr marL="36000" marR="36000" marT="18000" marB="18000"/>
                </a:tc>
                <a:extLst>
                  <a:ext uri="{0D108BD9-81ED-4DB2-BD59-A6C34878D82A}">
                    <a16:rowId xmlns:a16="http://schemas.microsoft.com/office/drawing/2014/main" val="2627361186"/>
                  </a:ext>
                </a:extLst>
              </a:tr>
              <a:tr h="193185">
                <a:tc gridSpan="6">
                  <a:txBody>
                    <a:bodyPr/>
                    <a:lstStyle/>
                    <a:p>
                      <a:r>
                        <a:rPr lang="fr-FR" sz="1200" b="1" i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Randomisation</a:t>
                      </a:r>
                      <a:endParaRPr lang="fr-FR" sz="1200" i="1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>
                    <a:solidFill>
                      <a:srgbClr val="229AD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35513748"/>
                  </a:ext>
                </a:extLst>
              </a:tr>
              <a:tr h="516007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Infection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Communautaire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Nosocomiale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75/83 (90,4)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41/53 (77,4)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68/84 (81,0)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29/57 (50,9)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2,21 (0,89-5,48)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3,30 (1,44-7,54)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0,52</a:t>
                      </a:r>
                    </a:p>
                  </a:txBody>
                  <a:tcPr marL="36000" marR="36000" marT="18000" marB="18000"/>
                </a:tc>
                <a:extLst>
                  <a:ext uri="{0D108BD9-81ED-4DB2-BD59-A6C34878D82A}">
                    <a16:rowId xmlns:a16="http://schemas.microsoft.com/office/drawing/2014/main" val="3144065992"/>
                  </a:ext>
                </a:extLst>
              </a:tr>
              <a:tr h="193185">
                <a:tc gridSpan="6">
                  <a:txBody>
                    <a:bodyPr/>
                    <a:lstStyle/>
                    <a:p>
                      <a:r>
                        <a:rPr lang="fr-FR" sz="1200" b="1" i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Sous-groupes pré-spécifiés</a:t>
                      </a:r>
                      <a:endParaRPr lang="fr-FR" sz="1200" i="1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>
                    <a:solidFill>
                      <a:srgbClr val="229AD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33786359"/>
                  </a:ext>
                </a:extLst>
              </a:tr>
              <a:tr h="516007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Durée symptômes ≥ 7 j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Oui 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Non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57/61 (93,4)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57/71 (80,3)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46/60 (76,7)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49/78 (62,8)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4,34 (1,34-14,07)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2,41 (1,15-5,07)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0,41</a:t>
                      </a:r>
                    </a:p>
                  </a:txBody>
                  <a:tcPr marL="36000" marR="36000" marT="18000" marB="18000"/>
                </a:tc>
                <a:extLst>
                  <a:ext uri="{0D108BD9-81ED-4DB2-BD59-A6C34878D82A}">
                    <a16:rowId xmlns:a16="http://schemas.microsoft.com/office/drawing/2014/main" val="831652162"/>
                  </a:ext>
                </a:extLst>
              </a:tr>
              <a:tr h="516007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Matériel étranger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Présence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Absence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33/39 (84,6)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83/97 (85,6)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26/41 (63,4)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71/100 (71,0)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3,17 (1,08-9,32)</a:t>
                      </a:r>
                    </a:p>
                    <a:p>
                      <a:pPr algn="ctr"/>
                      <a:r>
                        <a:rPr lang="fr-FR" sz="120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2,42 (1,19-4,94)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0,68</a:t>
                      </a:r>
                    </a:p>
                  </a:txBody>
                  <a:tcPr marL="36000" marR="36000" marT="18000" marB="18000"/>
                </a:tc>
                <a:extLst>
                  <a:ext uri="{0D108BD9-81ED-4DB2-BD59-A6C34878D82A}">
                    <a16:rowId xmlns:a16="http://schemas.microsoft.com/office/drawing/2014/main" val="2405137434"/>
                  </a:ext>
                </a:extLst>
              </a:tr>
              <a:tr h="650517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Pas de foyer infectieux profond</a:t>
                      </a:r>
                      <a:b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à </a:t>
                      </a:r>
                      <a:r>
                        <a:rPr lang="fr-FR" sz="1200" b="1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baseline</a:t>
                      </a:r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et bactériémie persistante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Oui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Non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25/29 (86,2)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91/107 (85,1)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14/25 (56,0)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83/116 (71,6)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4,91 (1,31-18,35)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2,26 (1,16-4,41)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0,3</a:t>
                      </a:r>
                    </a:p>
                  </a:txBody>
                  <a:tcPr marL="36000" marR="36000" marT="18000" marB="18000"/>
                </a:tc>
                <a:extLst>
                  <a:ext uri="{0D108BD9-81ED-4DB2-BD59-A6C34878D82A}">
                    <a16:rowId xmlns:a16="http://schemas.microsoft.com/office/drawing/2014/main" val="2811297322"/>
                  </a:ext>
                </a:extLst>
              </a:tr>
              <a:tr h="516007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Bactériémie persistante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Oui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Non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54/62 (87,1)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62/74 (83,8)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46/59 (78,0)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51/82 (62,2)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1,91 (0,73-5,01)</a:t>
                      </a:r>
                    </a:p>
                    <a:p>
                      <a:pPr algn="ctr"/>
                      <a:r>
                        <a:rPr lang="fr-FR" sz="120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3,14 (1,47-6,73)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0,43</a:t>
                      </a:r>
                    </a:p>
                  </a:txBody>
                  <a:tcPr marL="36000" marR="36000" marT="18000" marB="18000"/>
                </a:tc>
                <a:extLst>
                  <a:ext uri="{0D108BD9-81ED-4DB2-BD59-A6C34878D82A}">
                    <a16:rowId xmlns:a16="http://schemas.microsoft.com/office/drawing/2014/main" val="96815576"/>
                  </a:ext>
                </a:extLst>
              </a:tr>
              <a:tr h="516007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Foyer profond clinique 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Présence</a:t>
                      </a:r>
                    </a:p>
                    <a:p>
                      <a:pPr marL="180975" lvl="1" indent="0"/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Absence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69/75 (92,0)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47/61 (77,1)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69/81 (85,2)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28/60 (46,7)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2,00 (0,71-5,63)</a:t>
                      </a:r>
                    </a:p>
                    <a:p>
                      <a:pPr algn="ctr"/>
                      <a:r>
                        <a:rPr lang="fr-FR" sz="120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3,84 (1,75-8,40)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0,33</a:t>
                      </a:r>
                    </a:p>
                  </a:txBody>
                  <a:tcPr marL="36000" marR="36000" marT="18000" marB="18000"/>
                </a:tc>
                <a:extLst>
                  <a:ext uri="{0D108BD9-81ED-4DB2-BD59-A6C34878D82A}">
                    <a16:rowId xmlns:a16="http://schemas.microsoft.com/office/drawing/2014/main" val="1312799107"/>
                  </a:ext>
                </a:extLst>
              </a:tr>
              <a:tr h="193185">
                <a:tc>
                  <a:txBody>
                    <a:bodyPr/>
                    <a:lstStyle/>
                    <a:p>
                      <a:r>
                        <a:rPr lang="fr-FR" sz="1200" b="1" i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Total</a:t>
                      </a:r>
                      <a:endParaRPr lang="fr-FR" sz="1200" b="0" i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116 (85,3)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97 (68,8)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2,63 (1,45-4,76)</a:t>
                      </a:r>
                    </a:p>
                  </a:txBody>
                  <a:tcPr marL="36000" marR="36000" marT="18000" marB="18000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18000" marB="18000"/>
                </a:tc>
                <a:extLst>
                  <a:ext uri="{0D108BD9-81ED-4DB2-BD59-A6C34878D82A}">
                    <a16:rowId xmlns:a16="http://schemas.microsoft.com/office/drawing/2014/main" val="1405413908"/>
                  </a:ext>
                </a:extLst>
              </a:tr>
            </a:tbl>
          </a:graphicData>
        </a:graphic>
      </p:graphicFrame>
      <p:grpSp>
        <p:nvGrpSpPr>
          <p:cNvPr id="5" name="Groupe 4">
            <a:extLst>
              <a:ext uri="{FF2B5EF4-FFF2-40B4-BE49-F238E27FC236}">
                <a16:creationId xmlns:a16="http://schemas.microsoft.com/office/drawing/2014/main" id="{9FF108C6-E03C-7820-2E2A-2C7B4F13799B}"/>
              </a:ext>
            </a:extLst>
          </p:cNvPr>
          <p:cNvGrpSpPr/>
          <p:nvPr/>
        </p:nvGrpSpPr>
        <p:grpSpPr>
          <a:xfrm>
            <a:off x="9029554" y="1661075"/>
            <a:ext cx="1386466" cy="4752625"/>
            <a:chOff x="9117474" y="1748995"/>
            <a:chExt cx="1386466" cy="4752625"/>
          </a:xfrm>
        </p:grpSpPr>
        <p:grpSp>
          <p:nvGrpSpPr>
            <p:cNvPr id="77" name="Groupe 76">
              <a:extLst>
                <a:ext uri="{FF2B5EF4-FFF2-40B4-BE49-F238E27FC236}">
                  <a16:creationId xmlns:a16="http://schemas.microsoft.com/office/drawing/2014/main" id="{322923C7-D30E-4443-AFB6-35D3DA2F821A}"/>
                </a:ext>
              </a:extLst>
            </p:cNvPr>
            <p:cNvGrpSpPr/>
            <p:nvPr/>
          </p:nvGrpSpPr>
          <p:grpSpPr>
            <a:xfrm>
              <a:off x="9365217" y="2900310"/>
              <a:ext cx="1096934" cy="205679"/>
              <a:chOff x="4476751" y="3279776"/>
              <a:chExt cx="1166812" cy="192087"/>
            </a:xfrm>
          </p:grpSpPr>
          <p:sp>
            <p:nvSpPr>
              <p:cNvPr id="15" name="Line 6">
                <a:extLst>
                  <a:ext uri="{FF2B5EF4-FFF2-40B4-BE49-F238E27FC236}">
                    <a16:creationId xmlns:a16="http://schemas.microsoft.com/office/drawing/2014/main" id="{8CBAC2D5-327C-2E1C-F6AE-90F9481CD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6751" y="3471863"/>
                <a:ext cx="663575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Line 7">
                <a:extLst>
                  <a:ext uri="{FF2B5EF4-FFF2-40B4-BE49-F238E27FC236}">
                    <a16:creationId xmlns:a16="http://schemas.microsoft.com/office/drawing/2014/main" id="{BE278B24-8DE9-A1C6-C43E-6EF1F745B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19613" y="3279776"/>
                <a:ext cx="1123950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 type="triangl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76" name="Groupe 75">
              <a:extLst>
                <a:ext uri="{FF2B5EF4-FFF2-40B4-BE49-F238E27FC236}">
                  <a16:creationId xmlns:a16="http://schemas.microsoft.com/office/drawing/2014/main" id="{1749B8D9-D3E7-A646-B0E7-85A4265C1264}"/>
                </a:ext>
              </a:extLst>
            </p:cNvPr>
            <p:cNvGrpSpPr/>
            <p:nvPr/>
          </p:nvGrpSpPr>
          <p:grpSpPr>
            <a:xfrm>
              <a:off x="9336860" y="2088962"/>
              <a:ext cx="1065594" cy="205679"/>
              <a:chOff x="4446588" y="2489201"/>
              <a:chExt cx="1133476" cy="192087"/>
            </a:xfrm>
          </p:grpSpPr>
          <p:sp>
            <p:nvSpPr>
              <p:cNvPr id="18" name="Line 8">
                <a:extLst>
                  <a:ext uri="{FF2B5EF4-FFF2-40B4-BE49-F238E27FC236}">
                    <a16:creationId xmlns:a16="http://schemas.microsoft.com/office/drawing/2014/main" id="{6062FF35-A1A0-3DD8-9184-D03E76272F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7076" y="2681288"/>
                <a:ext cx="1042988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Line 9">
                <a:extLst>
                  <a:ext uri="{FF2B5EF4-FFF2-40B4-BE49-F238E27FC236}">
                    <a16:creationId xmlns:a16="http://schemas.microsoft.com/office/drawing/2014/main" id="{64925A66-BC14-34D7-B882-8F38A722F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46588" y="2489201"/>
                <a:ext cx="774700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75" name="Groupe 74">
              <a:extLst>
                <a:ext uri="{FF2B5EF4-FFF2-40B4-BE49-F238E27FC236}">
                  <a16:creationId xmlns:a16="http://schemas.microsoft.com/office/drawing/2014/main" id="{0160E90A-0447-F341-9B10-6A351D88925F}"/>
                </a:ext>
              </a:extLst>
            </p:cNvPr>
            <p:cNvGrpSpPr/>
            <p:nvPr/>
          </p:nvGrpSpPr>
          <p:grpSpPr>
            <a:xfrm>
              <a:off x="9336860" y="3648643"/>
              <a:ext cx="1117829" cy="205680"/>
              <a:chOff x="4446588" y="3871913"/>
              <a:chExt cx="1189038" cy="192088"/>
            </a:xfrm>
          </p:grpSpPr>
          <p:sp>
            <p:nvSpPr>
              <p:cNvPr id="21" name="Line 5">
                <a:extLst>
                  <a:ext uri="{FF2B5EF4-FFF2-40B4-BE49-F238E27FC236}">
                    <a16:creationId xmlns:a16="http://schemas.microsoft.com/office/drawing/2014/main" id="{37CA48B3-FDCB-CFE2-9953-6BF1687349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46588" y="3871913"/>
                <a:ext cx="1189038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Line 10">
                <a:extLst>
                  <a:ext uri="{FF2B5EF4-FFF2-40B4-BE49-F238E27FC236}">
                    <a16:creationId xmlns:a16="http://schemas.microsoft.com/office/drawing/2014/main" id="{7AD7360F-3E1C-F916-2309-852BF8342B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4688" y="4064001"/>
                <a:ext cx="630238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9" name="Groupe 8">
              <a:extLst>
                <a:ext uri="{FF2B5EF4-FFF2-40B4-BE49-F238E27FC236}">
                  <a16:creationId xmlns:a16="http://schemas.microsoft.com/office/drawing/2014/main" id="{B970B083-FF70-9E41-857A-1050E2F0BB88}"/>
                </a:ext>
              </a:extLst>
            </p:cNvPr>
            <p:cNvGrpSpPr/>
            <p:nvPr/>
          </p:nvGrpSpPr>
          <p:grpSpPr>
            <a:xfrm>
              <a:off x="9296565" y="5160159"/>
              <a:ext cx="943214" cy="207384"/>
              <a:chOff x="4403726" y="5225985"/>
              <a:chExt cx="1003300" cy="193676"/>
            </a:xfrm>
          </p:grpSpPr>
          <p:sp>
            <p:nvSpPr>
              <p:cNvPr id="24" name="Line 12">
                <a:extLst>
                  <a:ext uri="{FF2B5EF4-FFF2-40B4-BE49-F238E27FC236}">
                    <a16:creationId xmlns:a16="http://schemas.microsoft.com/office/drawing/2014/main" id="{E10C2B10-5C54-35CA-8E84-879071B959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32313" y="5419661"/>
                <a:ext cx="874713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Line 13">
                <a:extLst>
                  <a:ext uri="{FF2B5EF4-FFF2-40B4-BE49-F238E27FC236}">
                    <a16:creationId xmlns:a16="http://schemas.microsoft.com/office/drawing/2014/main" id="{B47C5263-D01E-7905-ABBF-E827B0D26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03726" y="5225985"/>
                <a:ext cx="711200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9F0CEF90-50E1-F541-8C17-9F57372769B4}"/>
                </a:ext>
              </a:extLst>
            </p:cNvPr>
            <p:cNvGrpSpPr/>
            <p:nvPr/>
          </p:nvGrpSpPr>
          <p:grpSpPr>
            <a:xfrm>
              <a:off x="9381633" y="4604485"/>
              <a:ext cx="1068578" cy="207452"/>
              <a:chOff x="4494213" y="4838606"/>
              <a:chExt cx="1136650" cy="193747"/>
            </a:xfrm>
          </p:grpSpPr>
          <p:sp>
            <p:nvSpPr>
              <p:cNvPr id="27" name="Line 14">
                <a:extLst>
                  <a:ext uri="{FF2B5EF4-FFF2-40B4-BE49-F238E27FC236}">
                    <a16:creationId xmlns:a16="http://schemas.microsoft.com/office/drawing/2014/main" id="{3125D1CB-3C39-514D-CE89-D5E7E15FC2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4213" y="5032353"/>
                <a:ext cx="515937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Line 15">
                <a:extLst>
                  <a:ext uri="{FF2B5EF4-FFF2-40B4-BE49-F238E27FC236}">
                    <a16:creationId xmlns:a16="http://schemas.microsoft.com/office/drawing/2014/main" id="{E2B8A499-E84F-4086-9075-15E4FD8A8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06913" y="4838606"/>
                <a:ext cx="1123950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 type="triangl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29" name="Line 16">
              <a:extLst>
                <a:ext uri="{FF2B5EF4-FFF2-40B4-BE49-F238E27FC236}">
                  <a16:creationId xmlns:a16="http://schemas.microsoft.com/office/drawing/2014/main" id="{CB3B000C-BFFD-1BB6-CD93-E842E6205F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17452" y="6178690"/>
              <a:ext cx="514888" cy="0"/>
            </a:xfrm>
            <a:prstGeom prst="line">
              <a:avLst/>
            </a:prstGeom>
            <a:noFill/>
            <a:ln w="19050">
              <a:solidFill>
                <a:schemeClr val="accent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6" name="Groupe 5">
              <a:extLst>
                <a:ext uri="{FF2B5EF4-FFF2-40B4-BE49-F238E27FC236}">
                  <a16:creationId xmlns:a16="http://schemas.microsoft.com/office/drawing/2014/main" id="{16E9EF34-C69C-C344-B458-0B6D8FB67210}"/>
                </a:ext>
              </a:extLst>
            </p:cNvPr>
            <p:cNvGrpSpPr/>
            <p:nvPr/>
          </p:nvGrpSpPr>
          <p:grpSpPr>
            <a:xfrm>
              <a:off x="9292088" y="5757607"/>
              <a:ext cx="1134246" cy="205680"/>
              <a:chOff x="4398963" y="5808663"/>
              <a:chExt cx="1206501" cy="192088"/>
            </a:xfrm>
          </p:grpSpPr>
          <p:sp>
            <p:nvSpPr>
              <p:cNvPr id="31" name="Line 11">
                <a:extLst>
                  <a:ext uri="{FF2B5EF4-FFF2-40B4-BE49-F238E27FC236}">
                    <a16:creationId xmlns:a16="http://schemas.microsoft.com/office/drawing/2014/main" id="{86A90124-ADF6-8D4D-6A91-2500F77C22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98963" y="5808663"/>
                <a:ext cx="814388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Line 17">
                <a:extLst>
                  <a:ext uri="{FF2B5EF4-FFF2-40B4-BE49-F238E27FC236}">
                    <a16:creationId xmlns:a16="http://schemas.microsoft.com/office/drawing/2014/main" id="{6FB83E87-1EB5-D88D-6032-94979807B1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75176" y="6000751"/>
                <a:ext cx="1030288" cy="0"/>
              </a:xfrm>
              <a:prstGeom prst="line">
                <a:avLst/>
              </a:prstGeom>
              <a:noFill/>
              <a:ln w="19050">
                <a:solidFill>
                  <a:srgbClr val="002060"/>
                </a:solidFill>
                <a:prstDash val="solid"/>
                <a:round/>
                <a:headEnd type="triangl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4" name="Groupe 3">
              <a:extLst>
                <a:ext uri="{FF2B5EF4-FFF2-40B4-BE49-F238E27FC236}">
                  <a16:creationId xmlns:a16="http://schemas.microsoft.com/office/drawing/2014/main" id="{C7C83906-1308-684E-9B40-3BED2577F2BF}"/>
                </a:ext>
              </a:extLst>
            </p:cNvPr>
            <p:cNvGrpSpPr/>
            <p:nvPr/>
          </p:nvGrpSpPr>
          <p:grpSpPr>
            <a:xfrm>
              <a:off x="9117474" y="1748995"/>
              <a:ext cx="1386466" cy="4584449"/>
              <a:chOff x="4213226" y="2171701"/>
              <a:chExt cx="1474788" cy="4281488"/>
            </a:xfrm>
          </p:grpSpPr>
          <p:sp>
            <p:nvSpPr>
              <p:cNvPr id="34" name="Line 18">
                <a:extLst>
                  <a:ext uri="{FF2B5EF4-FFF2-40B4-BE49-F238E27FC236}">
                    <a16:creationId xmlns:a16="http://schemas.microsoft.com/office/drawing/2014/main" id="{AD153B27-D3DD-09CA-E85B-91095B415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610226" y="6408738"/>
                <a:ext cx="0" cy="444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Line 19">
                <a:extLst>
                  <a:ext uri="{FF2B5EF4-FFF2-40B4-BE49-F238E27FC236}">
                    <a16:creationId xmlns:a16="http://schemas.microsoft.com/office/drawing/2014/main" id="{7EB82FC1-5F93-C33C-E3D9-79AF9CA9C8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443538" y="6408738"/>
                <a:ext cx="1666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Line 20">
                <a:extLst>
                  <a:ext uri="{FF2B5EF4-FFF2-40B4-BE49-F238E27FC236}">
                    <a16:creationId xmlns:a16="http://schemas.microsoft.com/office/drawing/2014/main" id="{9D47E2FE-8066-2A81-5197-E0E919C162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443538" y="6408738"/>
                <a:ext cx="0" cy="444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Line 21">
                <a:extLst>
                  <a:ext uri="{FF2B5EF4-FFF2-40B4-BE49-F238E27FC236}">
                    <a16:creationId xmlns:a16="http://schemas.microsoft.com/office/drawing/2014/main" id="{99BB5D4B-DDC1-83D9-6DDF-54EED1A9AB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78438" y="6408738"/>
                <a:ext cx="1651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Line 22">
                <a:extLst>
                  <a:ext uri="{FF2B5EF4-FFF2-40B4-BE49-F238E27FC236}">
                    <a16:creationId xmlns:a16="http://schemas.microsoft.com/office/drawing/2014/main" id="{4CD1B3B4-F6A4-FA0C-52FD-6EEF45A33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78438" y="6408738"/>
                <a:ext cx="0" cy="444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Line 23">
                <a:extLst>
                  <a:ext uri="{FF2B5EF4-FFF2-40B4-BE49-F238E27FC236}">
                    <a16:creationId xmlns:a16="http://schemas.microsoft.com/office/drawing/2014/main" id="{11704496-ADAD-8451-0102-3AEC18460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111751" y="6408738"/>
                <a:ext cx="1666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Line 24">
                <a:extLst>
                  <a:ext uri="{FF2B5EF4-FFF2-40B4-BE49-F238E27FC236}">
                    <a16:creationId xmlns:a16="http://schemas.microsoft.com/office/drawing/2014/main" id="{2CB6D752-F270-40B7-77D1-415B4E0DC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11751" y="6408738"/>
                <a:ext cx="0" cy="444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Line 25">
                <a:extLst>
                  <a:ext uri="{FF2B5EF4-FFF2-40B4-BE49-F238E27FC236}">
                    <a16:creationId xmlns:a16="http://schemas.microsoft.com/office/drawing/2014/main" id="{1065D028-22B8-BE34-83DE-DF9EFF4567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79901" y="6408738"/>
                <a:ext cx="0" cy="444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26">
                <a:extLst>
                  <a:ext uri="{FF2B5EF4-FFF2-40B4-BE49-F238E27FC236}">
                    <a16:creationId xmlns:a16="http://schemas.microsoft.com/office/drawing/2014/main" id="{04F8824C-E9E9-1798-D021-AB949F4B1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901" y="6408738"/>
                <a:ext cx="333375" cy="0"/>
              </a:xfrm>
              <a:custGeom>
                <a:avLst/>
                <a:gdLst>
                  <a:gd name="T0" fmla="*/ 210 w 210"/>
                  <a:gd name="T1" fmla="*/ 105 w 210"/>
                  <a:gd name="T2" fmla="*/ 0 w 2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10">
                    <a:moveTo>
                      <a:pt x="210" y="0"/>
                    </a:moveTo>
                    <a:lnTo>
                      <a:pt x="105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27">
                <a:extLst>
                  <a:ext uri="{FF2B5EF4-FFF2-40B4-BE49-F238E27FC236}">
                    <a16:creationId xmlns:a16="http://schemas.microsoft.com/office/drawing/2014/main" id="{450A0407-E2E5-8585-9D52-47B82A46B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588" y="2171701"/>
                <a:ext cx="0" cy="4281488"/>
              </a:xfrm>
              <a:custGeom>
                <a:avLst/>
                <a:gdLst>
                  <a:gd name="T0" fmla="*/ 2697 h 2697"/>
                  <a:gd name="T1" fmla="*/ 2669 h 2697"/>
                  <a:gd name="T2" fmla="*/ 0 h 269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697">
                    <a:moveTo>
                      <a:pt x="0" y="2697"/>
                    </a:moveTo>
                    <a:lnTo>
                      <a:pt x="0" y="2669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Line 28">
                <a:extLst>
                  <a:ext uri="{FF2B5EF4-FFF2-40B4-BE49-F238E27FC236}">
                    <a16:creationId xmlns:a16="http://schemas.microsoft.com/office/drawing/2014/main" id="{732F12A9-E160-4FA1-E052-E2C743260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13276" y="6408738"/>
                <a:ext cx="0" cy="444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Line 29">
                <a:extLst>
                  <a:ext uri="{FF2B5EF4-FFF2-40B4-BE49-F238E27FC236}">
                    <a16:creationId xmlns:a16="http://schemas.microsoft.com/office/drawing/2014/main" id="{5470FEFD-AB9E-0140-9200-D616B5BBBF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79963" y="6408738"/>
                <a:ext cx="0" cy="444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Line 30">
                <a:extLst>
                  <a:ext uri="{FF2B5EF4-FFF2-40B4-BE49-F238E27FC236}">
                    <a16:creationId xmlns:a16="http://schemas.microsoft.com/office/drawing/2014/main" id="{E1E66486-1194-8AFE-9560-BBB7231D6A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9963" y="6408738"/>
                <a:ext cx="1651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Line 31">
                <a:extLst>
                  <a:ext uri="{FF2B5EF4-FFF2-40B4-BE49-F238E27FC236}">
                    <a16:creationId xmlns:a16="http://schemas.microsoft.com/office/drawing/2014/main" id="{5D81A758-8097-DC80-72FA-CA6ADDEEE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5063" y="6408738"/>
                <a:ext cx="0" cy="444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Line 32">
                <a:extLst>
                  <a:ext uri="{FF2B5EF4-FFF2-40B4-BE49-F238E27FC236}">
                    <a16:creationId xmlns:a16="http://schemas.microsoft.com/office/drawing/2014/main" id="{E6929BE9-1914-32C1-9E51-C8B0FDC466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13276" y="6408738"/>
                <a:ext cx="1666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Line 33">
                <a:extLst>
                  <a:ext uri="{FF2B5EF4-FFF2-40B4-BE49-F238E27FC236}">
                    <a16:creationId xmlns:a16="http://schemas.microsoft.com/office/drawing/2014/main" id="{812A6CD5-7D84-57A9-2B86-6C8F2831DB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45063" y="6408738"/>
                <a:ext cx="1666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Line 34">
                <a:extLst>
                  <a:ext uri="{FF2B5EF4-FFF2-40B4-BE49-F238E27FC236}">
                    <a16:creationId xmlns:a16="http://schemas.microsoft.com/office/drawing/2014/main" id="{FE06A506-E7B5-BF06-E28D-888FDF6862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610226" y="6408738"/>
                <a:ext cx="777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Line 35">
                <a:extLst>
                  <a:ext uri="{FF2B5EF4-FFF2-40B4-BE49-F238E27FC236}">
                    <a16:creationId xmlns:a16="http://schemas.microsoft.com/office/drawing/2014/main" id="{9D33D029-77BB-E245-C3FC-2456FE0F61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13226" y="6408738"/>
                <a:ext cx="6667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52" name="Rectangle 36">
              <a:extLst>
                <a:ext uri="{FF2B5EF4-FFF2-40B4-BE49-F238E27FC236}">
                  <a16:creationId xmlns:a16="http://schemas.microsoft.com/office/drawing/2014/main" id="{8354AEC3-629C-02C3-70D8-76C5ED947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8517" y="6336843"/>
              <a:ext cx="61787" cy="164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" name="Rectangle 37">
              <a:extLst>
                <a:ext uri="{FF2B5EF4-FFF2-40B4-BE49-F238E27FC236}">
                  <a16:creationId xmlns:a16="http://schemas.microsoft.com/office/drawing/2014/main" id="{2059C3D1-B805-D53D-D1F6-79850780A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3729" y="6336843"/>
              <a:ext cx="61787" cy="164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" name="Rectangle 38">
              <a:extLst>
                <a:ext uri="{FF2B5EF4-FFF2-40B4-BE49-F238E27FC236}">
                  <a16:creationId xmlns:a16="http://schemas.microsoft.com/office/drawing/2014/main" id="{5BA139CF-1794-268C-D607-E208B26E9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0433" y="6336843"/>
              <a:ext cx="61787" cy="164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" name="Rectangle 39">
              <a:extLst>
                <a:ext uri="{FF2B5EF4-FFF2-40B4-BE49-F238E27FC236}">
                  <a16:creationId xmlns:a16="http://schemas.microsoft.com/office/drawing/2014/main" id="{A94BF0F4-1D7C-5DE3-74DD-A3EE8636B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7139" y="6336843"/>
              <a:ext cx="61787" cy="164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</a:t>
              </a:r>
              <a:endParaRPr kumimoji="0" lang="fr-FR" altLang="fr-FR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" name="Rectangle 40">
              <a:extLst>
                <a:ext uri="{FF2B5EF4-FFF2-40B4-BE49-F238E27FC236}">
                  <a16:creationId xmlns:a16="http://schemas.microsoft.com/office/drawing/2014/main" id="{5AFF72A0-338B-E5BD-93C4-4E4BAFBCF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3843" y="6336843"/>
              <a:ext cx="61787" cy="164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" name="Rectangle 41">
              <a:extLst>
                <a:ext uri="{FF2B5EF4-FFF2-40B4-BE49-F238E27FC236}">
                  <a16:creationId xmlns:a16="http://schemas.microsoft.com/office/drawing/2014/main" id="{AADBCF16-51CB-A009-3118-ED85381B5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0549" y="6336843"/>
              <a:ext cx="61787" cy="164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5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" name="Rectangle 42">
              <a:extLst>
                <a:ext uri="{FF2B5EF4-FFF2-40B4-BE49-F238E27FC236}">
                  <a16:creationId xmlns:a16="http://schemas.microsoft.com/office/drawing/2014/main" id="{21D8D38D-0C6E-C379-78F8-AE36B6237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5761" y="6336843"/>
              <a:ext cx="61787" cy="164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6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" name="Rectangle 43">
              <a:extLst>
                <a:ext uri="{FF2B5EF4-FFF2-40B4-BE49-F238E27FC236}">
                  <a16:creationId xmlns:a16="http://schemas.microsoft.com/office/drawing/2014/main" id="{9EBA9650-60AC-ADE1-C359-40EAAA41A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2466" y="6336843"/>
              <a:ext cx="61787" cy="164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7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" name="Rectangle 44">
              <a:extLst>
                <a:ext uri="{FF2B5EF4-FFF2-40B4-BE49-F238E27FC236}">
                  <a16:creationId xmlns:a16="http://schemas.microsoft.com/office/drawing/2014/main" id="{3EB507FB-C4BA-70E7-F244-F3783D7B2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9171" y="6336843"/>
              <a:ext cx="61787" cy="164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8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EA2C147D-4584-2809-352B-1E22F7947A5B}"/>
                </a:ext>
              </a:extLst>
            </p:cNvPr>
            <p:cNvSpPr/>
            <p:nvPr/>
          </p:nvSpPr>
          <p:spPr>
            <a:xfrm>
              <a:off x="9570430" y="6148095"/>
              <a:ext cx="53723" cy="6119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60361FD6-B1E6-DC6C-D4B5-7C6DA94CAABC}"/>
                </a:ext>
              </a:extLst>
            </p:cNvPr>
            <p:cNvSpPr/>
            <p:nvPr/>
          </p:nvSpPr>
          <p:spPr>
            <a:xfrm>
              <a:off x="9762802" y="5932691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4" name="Ellipse 63">
              <a:extLst>
                <a:ext uri="{FF2B5EF4-FFF2-40B4-BE49-F238E27FC236}">
                  <a16:creationId xmlns:a16="http://schemas.microsoft.com/office/drawing/2014/main" id="{1257440E-FB26-3EFE-A714-11CEC3E36C08}"/>
                </a:ext>
              </a:extLst>
            </p:cNvPr>
            <p:cNvSpPr/>
            <p:nvPr/>
          </p:nvSpPr>
          <p:spPr>
            <a:xfrm>
              <a:off x="9475370" y="5725312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A9FC5B34-FB6B-8E58-55D9-D104F44F7946}"/>
                </a:ext>
              </a:extLst>
            </p:cNvPr>
            <p:cNvSpPr/>
            <p:nvPr/>
          </p:nvSpPr>
          <p:spPr>
            <a:xfrm>
              <a:off x="9657588" y="5335234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6" name="Ellipse 65">
              <a:extLst>
                <a:ext uri="{FF2B5EF4-FFF2-40B4-BE49-F238E27FC236}">
                  <a16:creationId xmlns:a16="http://schemas.microsoft.com/office/drawing/2014/main" id="{7931103D-7492-8CC3-8EFC-F12AE2AAB84D}"/>
                </a:ext>
              </a:extLst>
            </p:cNvPr>
            <p:cNvSpPr/>
            <p:nvPr/>
          </p:nvSpPr>
          <p:spPr>
            <a:xfrm>
              <a:off x="9464465" y="5129554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7" name="Ellipse 66">
              <a:extLst>
                <a:ext uri="{FF2B5EF4-FFF2-40B4-BE49-F238E27FC236}">
                  <a16:creationId xmlns:a16="http://schemas.microsoft.com/office/drawing/2014/main" id="{8AEF320E-8EF4-E395-23EF-8A95207DC255}"/>
                </a:ext>
              </a:extLst>
            </p:cNvPr>
            <p:cNvSpPr/>
            <p:nvPr/>
          </p:nvSpPr>
          <p:spPr>
            <a:xfrm>
              <a:off x="9525706" y="4781396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4D6725F1-FC69-86E6-D9C2-6154E2C8E444}"/>
                </a:ext>
              </a:extLst>
            </p:cNvPr>
            <p:cNvSpPr/>
            <p:nvPr/>
          </p:nvSpPr>
          <p:spPr>
            <a:xfrm>
              <a:off x="9942041" y="4569116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9" name="Ellipse 68">
              <a:extLst>
                <a:ext uri="{FF2B5EF4-FFF2-40B4-BE49-F238E27FC236}">
                  <a16:creationId xmlns:a16="http://schemas.microsoft.com/office/drawing/2014/main" id="{BFDB6891-0C67-26B8-D14C-6CA998EAF24E}"/>
                </a:ext>
              </a:extLst>
            </p:cNvPr>
            <p:cNvSpPr/>
            <p:nvPr/>
          </p:nvSpPr>
          <p:spPr>
            <a:xfrm>
              <a:off x="9556750" y="3825326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0" name="Ellipse 69">
              <a:extLst>
                <a:ext uri="{FF2B5EF4-FFF2-40B4-BE49-F238E27FC236}">
                  <a16:creationId xmlns:a16="http://schemas.microsoft.com/office/drawing/2014/main" id="{35FEA29A-3398-3426-2F19-83F36BDD32D6}"/>
                </a:ext>
              </a:extLst>
            </p:cNvPr>
            <p:cNvSpPr/>
            <p:nvPr/>
          </p:nvSpPr>
          <p:spPr>
            <a:xfrm>
              <a:off x="9674896" y="3616349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2A0022BF-4808-DA99-15C9-9DDBB97AD556}"/>
                </a:ext>
              </a:extLst>
            </p:cNvPr>
            <p:cNvSpPr/>
            <p:nvPr/>
          </p:nvSpPr>
          <p:spPr>
            <a:xfrm>
              <a:off x="9553911" y="3076245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2" name="Ellipse 71">
              <a:extLst>
                <a:ext uri="{FF2B5EF4-FFF2-40B4-BE49-F238E27FC236}">
                  <a16:creationId xmlns:a16="http://schemas.microsoft.com/office/drawing/2014/main" id="{E7939910-E9AB-5137-064A-E7B81A8FAC53}"/>
                </a:ext>
              </a:extLst>
            </p:cNvPr>
            <p:cNvSpPr/>
            <p:nvPr/>
          </p:nvSpPr>
          <p:spPr>
            <a:xfrm>
              <a:off x="9865186" y="2868015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3" name="Ellipse 72">
              <a:extLst>
                <a:ext uri="{FF2B5EF4-FFF2-40B4-BE49-F238E27FC236}">
                  <a16:creationId xmlns:a16="http://schemas.microsoft.com/office/drawing/2014/main" id="{4046FE4B-3A59-1FE3-6482-D13735ECB4C0}"/>
                </a:ext>
              </a:extLst>
            </p:cNvPr>
            <p:cNvSpPr/>
            <p:nvPr/>
          </p:nvSpPr>
          <p:spPr>
            <a:xfrm>
              <a:off x="9711311" y="2257251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4" name="Ellipse 73">
              <a:extLst>
                <a:ext uri="{FF2B5EF4-FFF2-40B4-BE49-F238E27FC236}">
                  <a16:creationId xmlns:a16="http://schemas.microsoft.com/office/drawing/2014/main" id="{F6A88752-41E6-962C-8CF3-56389BAB4B0F}"/>
                </a:ext>
              </a:extLst>
            </p:cNvPr>
            <p:cNvSpPr/>
            <p:nvPr/>
          </p:nvSpPr>
          <p:spPr>
            <a:xfrm>
              <a:off x="9545651" y="2056666"/>
              <a:ext cx="53723" cy="61191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1" name="ZoneTexte 10">
            <a:extLst>
              <a:ext uri="{FF2B5EF4-FFF2-40B4-BE49-F238E27FC236}">
                <a16:creationId xmlns:a16="http://schemas.microsoft.com/office/drawing/2014/main" id="{8A1EE0EE-6CF4-A94E-9AF9-54622C765832}"/>
              </a:ext>
            </a:extLst>
          </p:cNvPr>
          <p:cNvSpPr txBox="1"/>
          <p:nvPr/>
        </p:nvSpPr>
        <p:spPr>
          <a:xfrm>
            <a:off x="375781" y="1272553"/>
            <a:ext cx="5331845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Clr>
                <a:srgbClr val="C00000"/>
              </a:buClr>
            </a:pPr>
            <a:r>
              <a:rPr lang="fr-FR" b="1" dirty="0">
                <a:solidFill>
                  <a:srgbClr val="C00000"/>
                </a:solidFill>
                <a:latin typeface="+mj-lt"/>
              </a:rPr>
              <a:t>Résultat principal </a:t>
            </a:r>
          </a:p>
          <a:p>
            <a:pPr marL="361950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La TEP-TDM augmente la détection </a:t>
            </a:r>
            <a:b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des foyers profonds</a:t>
            </a:r>
          </a:p>
        </p:txBody>
      </p:sp>
      <p:sp>
        <p:nvSpPr>
          <p:cNvPr id="20" name="Rectangle : coins arrondis 19">
            <a:extLst>
              <a:ext uri="{FF2B5EF4-FFF2-40B4-BE49-F238E27FC236}">
                <a16:creationId xmlns:a16="http://schemas.microsoft.com/office/drawing/2014/main" id="{B5F9B28F-967F-194F-8D0C-673B178720B8}"/>
              </a:ext>
            </a:extLst>
          </p:cNvPr>
          <p:cNvSpPr/>
          <p:nvPr/>
        </p:nvSpPr>
        <p:spPr>
          <a:xfrm>
            <a:off x="5037471" y="3280193"/>
            <a:ext cx="7099832" cy="594159"/>
          </a:xfrm>
          <a:prstGeom prst="round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78" name="Rectangle : coins arrondis 77">
            <a:extLst>
              <a:ext uri="{FF2B5EF4-FFF2-40B4-BE49-F238E27FC236}">
                <a16:creationId xmlns:a16="http://schemas.microsoft.com/office/drawing/2014/main" id="{18586680-93EA-0240-8275-14C38DA97741}"/>
              </a:ext>
            </a:extLst>
          </p:cNvPr>
          <p:cNvSpPr/>
          <p:nvPr/>
        </p:nvSpPr>
        <p:spPr>
          <a:xfrm>
            <a:off x="5037471" y="3877245"/>
            <a:ext cx="7099832" cy="910010"/>
          </a:xfrm>
          <a:prstGeom prst="roundRect">
            <a:avLst>
              <a:gd name="adj" fmla="val 10647"/>
            </a:avLst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80" name="Titre 2">
            <a:extLst>
              <a:ext uri="{FF2B5EF4-FFF2-40B4-BE49-F238E27FC236}">
                <a16:creationId xmlns:a16="http://schemas.microsoft.com/office/drawing/2014/main" id="{31E562AA-2546-BD46-A516-029C69771C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</p:spPr>
        <p:txBody>
          <a:bodyPr>
            <a:normAutofit/>
          </a:bodyPr>
          <a:lstStyle/>
          <a:p>
            <a:r>
              <a:rPr lang="fr-FR" dirty="0"/>
              <a:t>Essai TEPSTAR : apport du 18-FDG-TEP-TDM systématique </a:t>
            </a:r>
            <a:br>
              <a:rPr lang="fr-FR" dirty="0"/>
            </a:br>
            <a:r>
              <a:rPr lang="fr-FR" dirty="0"/>
              <a:t>dans les bactériémies à </a:t>
            </a:r>
            <a:r>
              <a:rPr lang="fr-FR" i="1" dirty="0"/>
              <a:t>S. aureus (2)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421DC7F1-B4F9-1980-556A-A4AA7C86F9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5921325"/>
              </p:ext>
            </p:extLst>
          </p:nvPr>
        </p:nvGraphicFramePr>
        <p:xfrm>
          <a:off x="295278" y="5277909"/>
          <a:ext cx="4661291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5331">
                  <a:extLst>
                    <a:ext uri="{9D8B030D-6E8A-4147-A177-3AD203B41FA5}">
                      <a16:colId xmlns:a16="http://schemas.microsoft.com/office/drawing/2014/main" val="1336493040"/>
                    </a:ext>
                  </a:extLst>
                </a:gridCol>
                <a:gridCol w="2496820">
                  <a:extLst>
                    <a:ext uri="{9D8B030D-6E8A-4147-A177-3AD203B41FA5}">
                      <a16:colId xmlns:a16="http://schemas.microsoft.com/office/drawing/2014/main" val="1833254924"/>
                    </a:ext>
                  </a:extLst>
                </a:gridCol>
                <a:gridCol w="1149140">
                  <a:extLst>
                    <a:ext uri="{9D8B030D-6E8A-4147-A177-3AD203B41FA5}">
                      <a16:colId xmlns:a16="http://schemas.microsoft.com/office/drawing/2014/main" val="1465746055"/>
                    </a:ext>
                  </a:extLst>
                </a:gridCol>
              </a:tblGrid>
              <a:tr h="0">
                <a:tc gridSpan="3">
                  <a:txBody>
                    <a:bodyPr/>
                    <a:lstStyle/>
                    <a:p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Sécurité à M6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27361186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Mortalité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8,1 % (TEP) </a:t>
                      </a:r>
                      <a:r>
                        <a:rPr lang="fr-FR" sz="1400" kern="1200" dirty="0">
                          <a:solidFill>
                            <a:schemeClr val="dk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vs 5,0 % (contrôle)</a:t>
                      </a:r>
                      <a:endParaRPr lang="fr-FR" sz="14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kern="1200" dirty="0">
                          <a:solidFill>
                            <a:schemeClr val="dk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 = 0,29 (NS)</a:t>
                      </a:r>
                      <a:endParaRPr lang="fr-FR" sz="14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35513748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Rechute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8,2 % (TEP) </a:t>
                      </a:r>
                      <a:r>
                        <a:rPr lang="fr-FR" sz="1400" kern="1200" dirty="0">
                          <a:solidFill>
                            <a:schemeClr val="dk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vs 11,0 % (contrôle)</a:t>
                      </a:r>
                      <a:endParaRPr lang="fr-FR" sz="14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200" dirty="0">
                          <a:solidFill>
                            <a:schemeClr val="dk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 = 0,47 (NS)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44065992"/>
                  </a:ext>
                </a:extLst>
              </a:tr>
            </a:tbl>
          </a:graphicData>
        </a:graphic>
      </p:graphicFrame>
      <p:sp>
        <p:nvSpPr>
          <p:cNvPr id="12" name="ZoneTexte 11">
            <a:extLst>
              <a:ext uri="{FF2B5EF4-FFF2-40B4-BE49-F238E27FC236}">
                <a16:creationId xmlns:a16="http://schemas.microsoft.com/office/drawing/2014/main" id="{6795F484-612F-EEBC-341D-FA2052DD24CE}"/>
              </a:ext>
            </a:extLst>
          </p:cNvPr>
          <p:cNvSpPr txBox="1"/>
          <p:nvPr/>
        </p:nvSpPr>
        <p:spPr>
          <a:xfrm>
            <a:off x="4648200" y="4533900"/>
            <a:ext cx="184731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fr-FR" sz="1200" dirty="0">
              <a:latin typeface="+mj-lt"/>
            </a:endParaRPr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DBCCF55E-A0A3-925C-4C3B-DDBC169D0CFF}"/>
              </a:ext>
            </a:extLst>
          </p:cNvPr>
          <p:cNvGrpSpPr/>
          <p:nvPr/>
        </p:nvGrpSpPr>
        <p:grpSpPr>
          <a:xfrm>
            <a:off x="444067" y="2082874"/>
            <a:ext cx="4449997" cy="1564562"/>
            <a:chOff x="444067" y="2191029"/>
            <a:chExt cx="4449997" cy="1564562"/>
          </a:xfrm>
        </p:grpSpPr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4572696A-A187-E91E-5CCC-59F1DFC7D1DF}"/>
                </a:ext>
              </a:extLst>
            </p:cNvPr>
            <p:cNvSpPr txBox="1"/>
            <p:nvPr/>
          </p:nvSpPr>
          <p:spPr>
            <a:xfrm>
              <a:off x="3605277" y="2621008"/>
              <a:ext cx="1024640" cy="7771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j-lt"/>
                </a:rPr>
                <a:t>Bras Contrôle</a:t>
              </a:r>
            </a:p>
            <a:p>
              <a:pPr algn="ctr"/>
              <a:r>
                <a:rPr lang="fr-FR" sz="2400" b="1" dirty="0">
                  <a:latin typeface="+mj-lt"/>
                </a:rPr>
                <a:t>68,8 %</a:t>
              </a:r>
            </a:p>
            <a:p>
              <a:pPr algn="ctr"/>
              <a:r>
                <a:rPr lang="fr-FR" sz="1050" dirty="0">
                  <a:latin typeface="+mj-lt"/>
                </a:rPr>
                <a:t>(97/141)</a:t>
              </a: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6257DD7B-52AE-C030-C9FC-65DED2D2C7DF}"/>
                </a:ext>
              </a:extLst>
            </p:cNvPr>
            <p:cNvSpPr txBox="1"/>
            <p:nvPr/>
          </p:nvSpPr>
          <p:spPr>
            <a:xfrm>
              <a:off x="675316" y="2621008"/>
              <a:ext cx="1024639" cy="7771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00" b="1" dirty="0">
                  <a:solidFill>
                    <a:srgbClr val="0070C0"/>
                  </a:solidFill>
                  <a:latin typeface="+mj-lt"/>
                </a:rPr>
                <a:t>Bras TEP</a:t>
              </a:r>
            </a:p>
            <a:p>
              <a:pPr algn="ctr"/>
              <a:r>
                <a:rPr lang="fr-FR" sz="2400" b="1" dirty="0">
                  <a:latin typeface="+mj-lt"/>
                </a:rPr>
                <a:t>85,3 %</a:t>
              </a:r>
            </a:p>
            <a:p>
              <a:pPr algn="ctr"/>
              <a:r>
                <a:rPr lang="fr-FR" sz="1050" dirty="0">
                  <a:latin typeface="+mj-lt"/>
                </a:rPr>
                <a:t>(116/136)</a:t>
              </a:r>
            </a:p>
          </p:txBody>
        </p:sp>
        <p:sp>
          <p:nvSpPr>
            <p:cNvPr id="79" name="ZoneTexte 78">
              <a:extLst>
                <a:ext uri="{FF2B5EF4-FFF2-40B4-BE49-F238E27FC236}">
                  <a16:creationId xmlns:a16="http://schemas.microsoft.com/office/drawing/2014/main" id="{4FCAA598-9BBF-4179-D5B7-E9D2D971FDFB}"/>
                </a:ext>
              </a:extLst>
            </p:cNvPr>
            <p:cNvSpPr txBox="1"/>
            <p:nvPr/>
          </p:nvSpPr>
          <p:spPr>
            <a:xfrm>
              <a:off x="2169856" y="2788644"/>
              <a:ext cx="102143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2000" b="1" dirty="0">
                  <a:solidFill>
                    <a:srgbClr val="0070C0"/>
                  </a:solidFill>
                  <a:latin typeface="+mj-lt"/>
                </a:rPr>
                <a:t>p &lt; 0,01</a:t>
              </a:r>
            </a:p>
          </p:txBody>
        </p:sp>
        <p:graphicFrame>
          <p:nvGraphicFramePr>
            <p:cNvPr id="81" name="Graphique 80">
              <a:extLst>
                <a:ext uri="{FF2B5EF4-FFF2-40B4-BE49-F238E27FC236}">
                  <a16:creationId xmlns:a16="http://schemas.microsoft.com/office/drawing/2014/main" id="{1EE2F1CE-91ED-D83F-D5B5-F2A3A4C3D7FE}"/>
                </a:ext>
              </a:extLst>
            </p:cNvPr>
            <p:cNvGraphicFramePr/>
            <p:nvPr/>
          </p:nvGraphicFramePr>
          <p:xfrm>
            <a:off x="444067" y="2191029"/>
            <a:ext cx="1552934" cy="156456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82" name="Graphique 81">
              <a:extLst>
                <a:ext uri="{FF2B5EF4-FFF2-40B4-BE49-F238E27FC236}">
                  <a16:creationId xmlns:a16="http://schemas.microsoft.com/office/drawing/2014/main" id="{6DADDE85-27FA-D82B-030A-6FC296A3FE44}"/>
                </a:ext>
              </a:extLst>
            </p:cNvPr>
            <p:cNvGraphicFramePr/>
            <p:nvPr/>
          </p:nvGraphicFramePr>
          <p:xfrm>
            <a:off x="3341130" y="2191029"/>
            <a:ext cx="1552934" cy="156456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</p:grpSp>
      <p:pic>
        <p:nvPicPr>
          <p:cNvPr id="14" name="Picture 2" descr="Vignette pour Drapeau de la France">
            <a:extLst>
              <a:ext uri="{FF2B5EF4-FFF2-40B4-BE49-F238E27FC236}">
                <a16:creationId xmlns:a16="http://schemas.microsoft.com/office/drawing/2014/main" id="{BA67EBAD-0DC5-9C86-F2AF-B522CF760E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353800" y="419980"/>
            <a:ext cx="665163" cy="444328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0735579E-DDE3-C1AF-49C9-105B715CDC47}"/>
              </a:ext>
            </a:extLst>
          </p:cNvPr>
          <p:cNvSpPr txBox="1">
            <a:spLocks/>
          </p:cNvSpPr>
          <p:nvPr/>
        </p:nvSpPr>
        <p:spPr>
          <a:xfrm>
            <a:off x="9663569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j-lt"/>
              </a:rPr>
              <a:t>Le </a:t>
            </a:r>
            <a:r>
              <a:rPr lang="fr-FR" dirty="0" err="1">
                <a:latin typeface="+mj-lt"/>
              </a:rPr>
              <a:t>Moing</a:t>
            </a:r>
            <a:r>
              <a:rPr lang="fr-FR" dirty="0">
                <a:latin typeface="+mj-lt"/>
              </a:rPr>
              <a:t> V, ESCMID 2026, P0768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D9A16A4-49C6-1ACF-E989-E545047978A4}"/>
              </a:ext>
            </a:extLst>
          </p:cNvPr>
          <p:cNvSpPr txBox="1"/>
          <p:nvPr/>
        </p:nvSpPr>
        <p:spPr>
          <a:xfrm>
            <a:off x="0" y="6464768"/>
            <a:ext cx="8328752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/>
              <a:t>TEP-TDM = tomographie par émission de positons couplée à la tomodensitométrie ; </a:t>
            </a:r>
          </a:p>
          <a:p>
            <a:r>
              <a:rPr lang="fr-FR" sz="1050" dirty="0"/>
              <a:t>SAMS = </a:t>
            </a:r>
            <a:r>
              <a:rPr lang="fr-FR" sz="1050" i="1" dirty="0"/>
              <a:t>Staphylococcus aureus </a:t>
            </a:r>
            <a:r>
              <a:rPr lang="fr-FR" sz="1050" dirty="0"/>
              <a:t>sensible à la méticilline ; SAB = bactériémie à </a:t>
            </a:r>
            <a:r>
              <a:rPr lang="fr-FR" sz="1050" i="1" dirty="0"/>
              <a:t>S. aureus ; </a:t>
            </a:r>
            <a:r>
              <a:rPr lang="fr-FR" sz="1050" dirty="0"/>
              <a:t>ETT = Échocardiographie Transthoracique</a:t>
            </a:r>
          </a:p>
        </p:txBody>
      </p:sp>
    </p:spTree>
    <p:extLst>
      <p:ext uri="{BB962C8B-B14F-4D97-AF65-F5344CB8AC3E}">
        <p14:creationId xmlns:p14="http://schemas.microsoft.com/office/powerpoint/2010/main" val="3232231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7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Espace réservé du contenu 10">
            <a:extLst>
              <a:ext uri="{FF2B5EF4-FFF2-40B4-BE49-F238E27FC236}">
                <a16:creationId xmlns:a16="http://schemas.microsoft.com/office/drawing/2014/main" id="{696D740C-CA4A-5B8C-9AFA-5ED351373141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11481"/>
            <a:ext cx="665163" cy="396954"/>
          </a:xfrm>
          <a:prstGeom prst="rect">
            <a:avLst/>
          </a:prstGeom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2DAE26CE-CC71-BC8A-7986-DAF7EEBF73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Adjonction de clindamycine pour le traitement des bactériémies à 	      </a:t>
            </a:r>
            <a:r>
              <a:rPr lang="fr-FR" i="1" dirty="0"/>
              <a:t>S. aureus</a:t>
            </a:r>
            <a:r>
              <a:rPr lang="fr-FR" dirty="0"/>
              <a:t> : essai contrôlé randomisé au sein de la plateforme SNAP </a:t>
            </a:r>
            <a:r>
              <a:rPr lang="fr-FR" i="1" dirty="0"/>
              <a:t>(1)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82FE6F51-07A2-9A30-A535-87737BE5FF0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685580"/>
            <a:ext cx="4904029" cy="480886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fr-FR" sz="2000" dirty="0"/>
              <a:t>Rationnel et données de séries de cas </a:t>
            </a:r>
            <a:br>
              <a:rPr lang="fr-FR" sz="2000" dirty="0"/>
            </a:br>
            <a:r>
              <a:rPr lang="fr-FR" sz="2000" dirty="0"/>
              <a:t>+ petit essai pilote : potentiel bénéfice </a:t>
            </a:r>
            <a:br>
              <a:rPr lang="fr-FR" sz="2000" dirty="0"/>
            </a:br>
            <a:r>
              <a:rPr lang="fr-FR" sz="2000" dirty="0"/>
              <a:t>à l’ajout de clindamycine dans les BSA</a:t>
            </a:r>
            <a:br>
              <a:rPr lang="fr-FR" sz="2000" dirty="0"/>
            </a:br>
            <a:endParaRPr lang="fr-FR" sz="2000" dirty="0"/>
          </a:p>
          <a:p>
            <a:pPr>
              <a:lnSpc>
                <a:spcPct val="100000"/>
              </a:lnSpc>
            </a:pPr>
            <a:r>
              <a:rPr lang="fr-FR" sz="2000" dirty="0"/>
              <a:t>Essai contrôlé randomisé en ouvert via SNAP :</a:t>
            </a:r>
          </a:p>
          <a:p>
            <a:pPr lvl="1">
              <a:lnSpc>
                <a:spcPct val="100000"/>
              </a:lnSpc>
            </a:pPr>
            <a:r>
              <a:rPr lang="fr-FR" sz="2000" dirty="0"/>
              <a:t>4 108 (adultes et enfants)</a:t>
            </a:r>
          </a:p>
          <a:p>
            <a:pPr lvl="1">
              <a:lnSpc>
                <a:spcPct val="100000"/>
              </a:lnSpc>
            </a:pPr>
            <a:r>
              <a:rPr lang="fr-FR" sz="2000" dirty="0"/>
              <a:t>Antibiothérapie habituelle </a:t>
            </a:r>
            <a:br>
              <a:rPr lang="fr-FR" sz="2000" dirty="0"/>
            </a:br>
            <a:r>
              <a:rPr lang="fr-FR" sz="2000" dirty="0"/>
              <a:t>+ clindamycine 5 j (600 mg/8 h PO </a:t>
            </a:r>
            <a:br>
              <a:rPr lang="fr-FR" sz="2000" dirty="0"/>
            </a:br>
            <a:r>
              <a:rPr lang="fr-FR" sz="2000" dirty="0"/>
              <a:t>ou 450 mg/8 h IV) </a:t>
            </a:r>
          </a:p>
          <a:p>
            <a:pPr marL="625475" lvl="1" indent="0">
              <a:lnSpc>
                <a:spcPct val="100000"/>
              </a:lnSpc>
              <a:buNone/>
            </a:pPr>
            <a:r>
              <a:rPr lang="fr-FR" sz="2000" dirty="0"/>
              <a:t> vs </a:t>
            </a:r>
          </a:p>
          <a:p>
            <a:pPr marL="625475" lvl="1" indent="0">
              <a:lnSpc>
                <a:spcPct val="100000"/>
              </a:lnSpc>
              <a:buNone/>
            </a:pPr>
            <a:r>
              <a:rPr lang="fr-FR" sz="2000" dirty="0"/>
              <a:t> antibiothérapie habituelle seule</a:t>
            </a:r>
          </a:p>
          <a:p>
            <a:pPr lvl="1">
              <a:lnSpc>
                <a:spcPct val="100000"/>
              </a:lnSpc>
            </a:pPr>
            <a:r>
              <a:rPr lang="fr-FR" sz="2000" dirty="0"/>
              <a:t>CJP : mortalité toute cause à J90</a:t>
            </a:r>
          </a:p>
          <a:p>
            <a:pPr>
              <a:lnSpc>
                <a:spcPct val="100000"/>
              </a:lnSpc>
            </a:pPr>
            <a:endParaRPr lang="fr-FR" sz="2000" dirty="0"/>
          </a:p>
          <a:p>
            <a:pPr>
              <a:lnSpc>
                <a:spcPct val="100000"/>
              </a:lnSpc>
            </a:pPr>
            <a:endParaRPr lang="fr-FR" sz="2000" dirty="0"/>
          </a:p>
        </p:txBody>
      </p:sp>
      <p:sp>
        <p:nvSpPr>
          <p:cNvPr id="8" name="Espace réservé du contenu 9">
            <a:extLst>
              <a:ext uri="{FF2B5EF4-FFF2-40B4-BE49-F238E27FC236}">
                <a16:creationId xmlns:a16="http://schemas.microsoft.com/office/drawing/2014/main" id="{02946EA0-2467-87D9-5B5A-483FB209B031}"/>
              </a:ext>
            </a:extLst>
          </p:cNvPr>
          <p:cNvSpPr txBox="1">
            <a:spLocks/>
          </p:cNvSpPr>
          <p:nvPr/>
        </p:nvSpPr>
        <p:spPr>
          <a:xfrm>
            <a:off x="11968" y="6494448"/>
            <a:ext cx="9341352" cy="363552"/>
          </a:xfrm>
          <a:prstGeom prst="rect">
            <a:avLst/>
          </a:prstGeom>
        </p:spPr>
        <p:txBody>
          <a:bodyPr vert="horz" wrap="squar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SNAP : 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S. aureus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Network Adaptive Platform ; BSA : bactériémie à 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Staphylococcus aureus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; PO : per os ; IV : intraveineux ; CJP : critère de jugement principal ; USI : unité de soins intensifs ; CRP : protéine C-réactive ; n : nombre ; EI : écart interquartile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A5572781-DA46-95B2-2344-20A24E8FE3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6886294"/>
              </p:ext>
            </p:extLst>
          </p:nvPr>
        </p:nvGraphicFramePr>
        <p:xfrm>
          <a:off x="5279810" y="1777965"/>
          <a:ext cx="6739153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64466">
                  <a:extLst>
                    <a:ext uri="{9D8B030D-6E8A-4147-A177-3AD203B41FA5}">
                      <a16:colId xmlns:a16="http://schemas.microsoft.com/office/drawing/2014/main" val="3446193282"/>
                    </a:ext>
                  </a:extLst>
                </a:gridCol>
                <a:gridCol w="2030819">
                  <a:extLst>
                    <a:ext uri="{9D8B030D-6E8A-4147-A177-3AD203B41FA5}">
                      <a16:colId xmlns:a16="http://schemas.microsoft.com/office/drawing/2014/main" val="1411558959"/>
                    </a:ext>
                  </a:extLst>
                </a:gridCol>
                <a:gridCol w="1943868">
                  <a:extLst>
                    <a:ext uri="{9D8B030D-6E8A-4147-A177-3AD203B41FA5}">
                      <a16:colId xmlns:a16="http://schemas.microsoft.com/office/drawing/2014/main" val="4111525117"/>
                    </a:ext>
                  </a:extLst>
                </a:gridCol>
              </a:tblGrid>
              <a:tr h="518160">
                <a:tc gridSpan="3"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Caractéristiques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6872805"/>
                  </a:ext>
                </a:extLst>
              </a:tr>
              <a:tr h="518160">
                <a:tc>
                  <a:txBody>
                    <a:bodyPr/>
                    <a:lstStyle/>
                    <a:p>
                      <a:endParaRPr lang="fr-FR" sz="16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Clindamycine</a:t>
                      </a:r>
                    </a:p>
                    <a:p>
                      <a:pPr algn="ctr"/>
                      <a:r>
                        <a:rPr lang="fr-FR" sz="160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2 025)</a:t>
                      </a:r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Pas de clindamycine</a:t>
                      </a:r>
                    </a:p>
                    <a:p>
                      <a:pPr algn="ctr"/>
                      <a:r>
                        <a:rPr lang="fr-FR" sz="160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1 896)</a:t>
                      </a:r>
                      <a:endParaRPr lang="fr-FR" sz="1600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solidFill>
                      <a:srgbClr val="29277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5652601"/>
                  </a:ext>
                </a:extLst>
              </a:tr>
              <a:tr h="518160">
                <a:tc>
                  <a:txBody>
                    <a:bodyPr/>
                    <a:lstStyle/>
                    <a:p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Âge, médiane (EI)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66,0 (52,0 - 76,0)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65,0 (51,8 - 76,0)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121959114"/>
                  </a:ext>
                </a:extLst>
              </a:tr>
              <a:tr h="518160">
                <a:tc>
                  <a:txBody>
                    <a:bodyPr/>
                    <a:lstStyle/>
                    <a:p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Sexe féminin à la naissance, </a:t>
                      </a:r>
                    </a:p>
                    <a:p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 (%)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653 (32,2)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574 (30,3)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91874608"/>
                  </a:ext>
                </a:extLst>
              </a:tr>
              <a:tr h="518160">
                <a:tc>
                  <a:txBody>
                    <a:bodyPr/>
                    <a:lstStyle/>
                    <a:p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USI lors de la randomisation, </a:t>
                      </a:r>
                    </a:p>
                    <a:p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 (%)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263 (13,0)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232 (12,2)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36676438"/>
                  </a:ext>
                </a:extLst>
              </a:tr>
              <a:tr h="518160">
                <a:tc>
                  <a:txBody>
                    <a:bodyPr/>
                    <a:lstStyle/>
                    <a:p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CRP initiale (mg/l), médiane (EI)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180,0 (112,0 - 272,7)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197,0 (116,9 - 283,0)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3962633"/>
                  </a:ext>
                </a:extLst>
              </a:tr>
            </a:tbl>
          </a:graphicData>
        </a:graphic>
      </p:graphicFrame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id="{E0CE2657-E55F-8BED-C15C-E40443288BD5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Bowen A, ESCMID 2026, L0050</a:t>
            </a:r>
          </a:p>
        </p:txBody>
      </p:sp>
    </p:spTree>
    <p:extLst>
      <p:ext uri="{BB962C8B-B14F-4D97-AF65-F5344CB8AC3E}">
        <p14:creationId xmlns:p14="http://schemas.microsoft.com/office/powerpoint/2010/main" val="2838498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2DAE26CE-CC71-BC8A-7986-DAF7EEBF73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Adjonction de clindamycine pour le traitement des bactériémies à 	      </a:t>
            </a:r>
            <a:r>
              <a:rPr lang="fr-FR" i="1" dirty="0"/>
              <a:t>S. aureus</a:t>
            </a:r>
            <a:r>
              <a:rPr lang="fr-FR" dirty="0"/>
              <a:t> : essai contrôlé randomisé au sein de la plateforme SNAP </a:t>
            </a:r>
            <a:r>
              <a:rPr lang="fr-FR" i="1" dirty="0"/>
              <a:t>(2)</a:t>
            </a:r>
          </a:p>
        </p:txBody>
      </p:sp>
      <p:sp>
        <p:nvSpPr>
          <p:cNvPr id="8" name="Espace réservé du contenu 9">
            <a:extLst>
              <a:ext uri="{FF2B5EF4-FFF2-40B4-BE49-F238E27FC236}">
                <a16:creationId xmlns:a16="http://schemas.microsoft.com/office/drawing/2014/main" id="{02946EA0-2467-87D9-5B5A-483FB209B031}"/>
              </a:ext>
            </a:extLst>
          </p:cNvPr>
          <p:cNvSpPr txBox="1">
            <a:spLocks/>
          </p:cNvSpPr>
          <p:nvPr/>
        </p:nvSpPr>
        <p:spPr>
          <a:xfrm>
            <a:off x="11968" y="6639872"/>
            <a:ext cx="8560285" cy="218128"/>
          </a:xfrm>
          <a:prstGeom prst="rect">
            <a:avLst/>
          </a:prstGeom>
        </p:spPr>
        <p:txBody>
          <a:bodyPr vert="horz" wrap="squar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OR : </a:t>
            </a:r>
            <a:r>
              <a:rPr lang="fr-FR" dirty="0" err="1">
                <a:latin typeface="+mn-lt"/>
              </a:rPr>
              <a:t>odds</a:t>
            </a:r>
            <a:r>
              <a:rPr lang="fr-FR" dirty="0">
                <a:latin typeface="+mn-lt"/>
              </a:rPr>
              <a:t> ratio ; USI : unité de soins intensifs ; IC 95 % : intervalle de confiance à 95 % ; ICD : infection à </a:t>
            </a:r>
            <a:r>
              <a:rPr lang="fr-FR" i="1" dirty="0" err="1">
                <a:latin typeface="+mn-lt"/>
              </a:rPr>
              <a:t>Clostridioides</a:t>
            </a:r>
            <a:r>
              <a:rPr lang="fr-FR" i="1" dirty="0">
                <a:latin typeface="+mn-lt"/>
              </a:rPr>
              <a:t> difficile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C2CA6D2A-AAEE-B997-417E-6A33529A3287}"/>
              </a:ext>
            </a:extLst>
          </p:cNvPr>
          <p:cNvSpPr txBox="1"/>
          <p:nvPr/>
        </p:nvSpPr>
        <p:spPr>
          <a:xfrm>
            <a:off x="2017587" y="5397859"/>
            <a:ext cx="358311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OR ajusté 1,15 (IC 95 % : 0,95 - 1,39)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80BA1FB8-B6C9-0703-9A46-E352918ED047}"/>
              </a:ext>
            </a:extLst>
          </p:cNvPr>
          <p:cNvSpPr txBox="1"/>
          <p:nvPr/>
        </p:nvSpPr>
        <p:spPr>
          <a:xfrm>
            <a:off x="248856" y="5859855"/>
            <a:ext cx="665722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Sous-groupe en USI : </a:t>
            </a:r>
            <a:r>
              <a:rPr lang="fr-FR" sz="16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mortalité : 30,4 % avec clindamycine contre 24,7 % sans clindamycine, OR ajusté = 1,47 (IC 95 % : 0,96 - 2,30)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F1645558-6DAF-B863-212C-0F0F88A50E4D}"/>
              </a:ext>
            </a:extLst>
          </p:cNvPr>
          <p:cNvSpPr txBox="1"/>
          <p:nvPr/>
        </p:nvSpPr>
        <p:spPr>
          <a:xfrm>
            <a:off x="7178040" y="4986064"/>
            <a:ext cx="4672584" cy="1277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Bef>
                <a:spcPts val="60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Plus de diarrhée avec clindamycine que sans, </a:t>
            </a:r>
            <a:br>
              <a:rPr lang="fr-F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fr-F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mais pas plus d’ICD</a:t>
            </a:r>
          </a:p>
          <a:p>
            <a:pPr marL="285750" indent="-285750">
              <a:spcBef>
                <a:spcPts val="60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Plus de bactériémies persistantes avec clindamycine que sans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437CFAD-DA23-9ECD-DAA7-DB45732E99D0}"/>
              </a:ext>
            </a:extLst>
          </p:cNvPr>
          <p:cNvSpPr txBox="1"/>
          <p:nvPr/>
        </p:nvSpPr>
        <p:spPr>
          <a:xfrm>
            <a:off x="539881" y="1371600"/>
            <a:ext cx="61001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Délai avant la survenue d'un décès toutes causes confondues, à J90</a:t>
            </a: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31A56C25-D935-0347-FE0E-4E5917EE9383}"/>
              </a:ext>
            </a:extLst>
          </p:cNvPr>
          <p:cNvGrpSpPr/>
          <p:nvPr/>
        </p:nvGrpSpPr>
        <p:grpSpPr>
          <a:xfrm>
            <a:off x="262371" y="1962731"/>
            <a:ext cx="6082485" cy="3351747"/>
            <a:chOff x="262371" y="1962731"/>
            <a:chExt cx="6082485" cy="3351747"/>
          </a:xfrm>
        </p:grpSpPr>
        <p:grpSp>
          <p:nvGrpSpPr>
            <p:cNvPr id="32" name="Groupe 31">
              <a:extLst>
                <a:ext uri="{FF2B5EF4-FFF2-40B4-BE49-F238E27FC236}">
                  <a16:creationId xmlns:a16="http://schemas.microsoft.com/office/drawing/2014/main" id="{DE314CEF-1639-0252-118C-B953EF1779A9}"/>
                </a:ext>
              </a:extLst>
            </p:cNvPr>
            <p:cNvGrpSpPr/>
            <p:nvPr/>
          </p:nvGrpSpPr>
          <p:grpSpPr>
            <a:xfrm>
              <a:off x="1047369" y="1962731"/>
              <a:ext cx="5297487" cy="2911475"/>
              <a:chOff x="11055350" y="1657351"/>
              <a:chExt cx="5297487" cy="2911475"/>
            </a:xfrm>
          </p:grpSpPr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F5061AC0-68C7-951E-CB56-421A6A3B2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5675" y="1657351"/>
                <a:ext cx="5237162" cy="2847394"/>
              </a:xfrm>
              <a:custGeom>
                <a:avLst/>
                <a:gdLst>
                  <a:gd name="T0" fmla="*/ 9896 w 9896"/>
                  <a:gd name="T1" fmla="*/ 5359 h 5359"/>
                  <a:gd name="T2" fmla="*/ 0 w 9896"/>
                  <a:gd name="T3" fmla="*/ 5359 h 5359"/>
                  <a:gd name="T4" fmla="*/ 0 w 9896"/>
                  <a:gd name="T5" fmla="*/ 0 h 5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896" h="5359">
                    <a:moveTo>
                      <a:pt x="9896" y="5359"/>
                    </a:moveTo>
                    <a:lnTo>
                      <a:pt x="0" y="5359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Line 7">
                <a:extLst>
                  <a:ext uri="{FF2B5EF4-FFF2-40B4-BE49-F238E27FC236}">
                    <a16:creationId xmlns:a16="http://schemas.microsoft.com/office/drawing/2014/main" id="{532A3EED-85F8-647D-E4DB-73F9AD6CF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054388" y="4500563"/>
                <a:ext cx="0" cy="682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Line 8">
                <a:extLst>
                  <a:ext uri="{FF2B5EF4-FFF2-40B4-BE49-F238E27FC236}">
                    <a16:creationId xmlns:a16="http://schemas.microsoft.com/office/drawing/2014/main" id="{C7306EF9-DE39-E8C1-2A4A-B0CEA01157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243050" y="4500563"/>
                <a:ext cx="0" cy="682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Line 9">
                <a:extLst>
                  <a:ext uri="{FF2B5EF4-FFF2-40B4-BE49-F238E27FC236}">
                    <a16:creationId xmlns:a16="http://schemas.microsoft.com/office/drawing/2014/main" id="{3631B7F8-C1B6-DD42-4209-82BA79A54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001875" y="4500563"/>
                <a:ext cx="0" cy="682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Line 10">
                <a:extLst>
                  <a:ext uri="{FF2B5EF4-FFF2-40B4-BE49-F238E27FC236}">
                    <a16:creationId xmlns:a16="http://schemas.microsoft.com/office/drawing/2014/main" id="{1987D727-6D50-CE92-E2B9-C95A2126B8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55350" y="1808163"/>
                <a:ext cx="603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Line 11">
                <a:extLst>
                  <a:ext uri="{FF2B5EF4-FFF2-40B4-BE49-F238E27FC236}">
                    <a16:creationId xmlns:a16="http://schemas.microsoft.com/office/drawing/2014/main" id="{083A6C7D-AE09-CCCC-46DD-26A1932915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55350" y="2451101"/>
                <a:ext cx="603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Line 12">
                <a:extLst>
                  <a:ext uri="{FF2B5EF4-FFF2-40B4-BE49-F238E27FC236}">
                    <a16:creationId xmlns:a16="http://schemas.microsoft.com/office/drawing/2014/main" id="{DF00BFA9-AC3D-3CFA-9965-BC057D25D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55350" y="3094038"/>
                <a:ext cx="603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Line 13">
                <a:extLst>
                  <a:ext uri="{FF2B5EF4-FFF2-40B4-BE49-F238E27FC236}">
                    <a16:creationId xmlns:a16="http://schemas.microsoft.com/office/drawing/2014/main" id="{F5E15047-0153-6193-4DE0-F7B9AF515E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55350" y="3727451"/>
                <a:ext cx="603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Line 14">
                <a:extLst>
                  <a:ext uri="{FF2B5EF4-FFF2-40B4-BE49-F238E27FC236}">
                    <a16:creationId xmlns:a16="http://schemas.microsoft.com/office/drawing/2014/main" id="{ADA4BD60-A847-3531-5BBC-23570EE7E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296650" y="4500563"/>
                <a:ext cx="0" cy="682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Line 15">
                <a:extLst>
                  <a:ext uri="{FF2B5EF4-FFF2-40B4-BE49-F238E27FC236}">
                    <a16:creationId xmlns:a16="http://schemas.microsoft.com/office/drawing/2014/main" id="{E20BE289-4B5D-404D-71C3-64992AD88A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55350" y="4370388"/>
                <a:ext cx="603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Line 16">
                <a:extLst>
                  <a:ext uri="{FF2B5EF4-FFF2-40B4-BE49-F238E27FC236}">
                    <a16:creationId xmlns:a16="http://schemas.microsoft.com/office/drawing/2014/main" id="{9A10927C-B87D-DE0C-068C-7A74FF7524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495338" y="4500563"/>
                <a:ext cx="0" cy="682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Line 17">
                <a:extLst>
                  <a:ext uri="{FF2B5EF4-FFF2-40B4-BE49-F238E27FC236}">
                    <a16:creationId xmlns:a16="http://schemas.microsoft.com/office/drawing/2014/main" id="{F6E99D54-25F8-A2FE-CFF8-4EDF2AD25E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96738" y="4500563"/>
                <a:ext cx="0" cy="682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Line 18">
                <a:extLst>
                  <a:ext uri="{FF2B5EF4-FFF2-40B4-BE49-F238E27FC236}">
                    <a16:creationId xmlns:a16="http://schemas.microsoft.com/office/drawing/2014/main" id="{FD0980FF-5F17-5A01-FC3D-462EBDDC25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38100" y="4500563"/>
                <a:ext cx="0" cy="682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19">
                <a:extLst>
                  <a:ext uri="{FF2B5EF4-FFF2-40B4-BE49-F238E27FC236}">
                    <a16:creationId xmlns:a16="http://schemas.microsoft.com/office/drawing/2014/main" id="{0793E79B-E174-8B9C-55D8-322533AA2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8100" y="1833563"/>
                <a:ext cx="4591050" cy="352425"/>
              </a:xfrm>
              <a:custGeom>
                <a:avLst/>
                <a:gdLst>
                  <a:gd name="T0" fmla="*/ 8677 w 8677"/>
                  <a:gd name="T1" fmla="*/ 665 h 665"/>
                  <a:gd name="T2" fmla="*/ 8529 w 8677"/>
                  <a:gd name="T3" fmla="*/ 665 h 665"/>
                  <a:gd name="T4" fmla="*/ 8510 w 8677"/>
                  <a:gd name="T5" fmla="*/ 662 h 665"/>
                  <a:gd name="T6" fmla="*/ 8214 w 8677"/>
                  <a:gd name="T7" fmla="*/ 662 h 665"/>
                  <a:gd name="T8" fmla="*/ 8166 w 8677"/>
                  <a:gd name="T9" fmla="*/ 639 h 665"/>
                  <a:gd name="T10" fmla="*/ 7682 w 8677"/>
                  <a:gd name="T11" fmla="*/ 639 h 665"/>
                  <a:gd name="T12" fmla="*/ 7655 w 8677"/>
                  <a:gd name="T13" fmla="*/ 623 h 665"/>
                  <a:gd name="T14" fmla="*/ 7383 w 8677"/>
                  <a:gd name="T15" fmla="*/ 623 h 665"/>
                  <a:gd name="T16" fmla="*/ 7341 w 8677"/>
                  <a:gd name="T17" fmla="*/ 610 h 665"/>
                  <a:gd name="T18" fmla="*/ 6686 w 8677"/>
                  <a:gd name="T19" fmla="*/ 610 h 665"/>
                  <a:gd name="T20" fmla="*/ 6644 w 8677"/>
                  <a:gd name="T21" fmla="*/ 601 h 665"/>
                  <a:gd name="T22" fmla="*/ 6300 w 8677"/>
                  <a:gd name="T23" fmla="*/ 601 h 665"/>
                  <a:gd name="T24" fmla="*/ 6255 w 8677"/>
                  <a:gd name="T25" fmla="*/ 591 h 665"/>
                  <a:gd name="T26" fmla="*/ 6059 w 8677"/>
                  <a:gd name="T27" fmla="*/ 591 h 665"/>
                  <a:gd name="T28" fmla="*/ 6011 w 8677"/>
                  <a:gd name="T29" fmla="*/ 576 h 665"/>
                  <a:gd name="T30" fmla="*/ 5590 w 8677"/>
                  <a:gd name="T31" fmla="*/ 576 h 665"/>
                  <a:gd name="T32" fmla="*/ 5529 w 8677"/>
                  <a:gd name="T33" fmla="*/ 559 h 665"/>
                  <a:gd name="T34" fmla="*/ 4964 w 8677"/>
                  <a:gd name="T35" fmla="*/ 537 h 665"/>
                  <a:gd name="T36" fmla="*/ 4915 w 8677"/>
                  <a:gd name="T37" fmla="*/ 526 h 665"/>
                  <a:gd name="T38" fmla="*/ 4558 w 8677"/>
                  <a:gd name="T39" fmla="*/ 526 h 665"/>
                  <a:gd name="T40" fmla="*/ 4524 w 8677"/>
                  <a:gd name="T41" fmla="*/ 517 h 665"/>
                  <a:gd name="T42" fmla="*/ 4347 w 8677"/>
                  <a:gd name="T43" fmla="*/ 517 h 665"/>
                  <a:gd name="T44" fmla="*/ 4305 w 8677"/>
                  <a:gd name="T45" fmla="*/ 501 h 665"/>
                  <a:gd name="T46" fmla="*/ 4161 w 8677"/>
                  <a:gd name="T47" fmla="*/ 501 h 665"/>
                  <a:gd name="T48" fmla="*/ 4116 w 8677"/>
                  <a:gd name="T49" fmla="*/ 482 h 665"/>
                  <a:gd name="T50" fmla="*/ 3952 w 8677"/>
                  <a:gd name="T51" fmla="*/ 482 h 665"/>
                  <a:gd name="T52" fmla="*/ 3898 w 8677"/>
                  <a:gd name="T53" fmla="*/ 469 h 665"/>
                  <a:gd name="T54" fmla="*/ 3647 w 8677"/>
                  <a:gd name="T55" fmla="*/ 473 h 665"/>
                  <a:gd name="T56" fmla="*/ 3605 w 8677"/>
                  <a:gd name="T57" fmla="*/ 446 h 665"/>
                  <a:gd name="T58" fmla="*/ 3525 w 8677"/>
                  <a:gd name="T59" fmla="*/ 446 h 665"/>
                  <a:gd name="T60" fmla="*/ 3483 w 8677"/>
                  <a:gd name="T61" fmla="*/ 431 h 665"/>
                  <a:gd name="T62" fmla="*/ 3248 w 8677"/>
                  <a:gd name="T63" fmla="*/ 431 h 665"/>
                  <a:gd name="T64" fmla="*/ 3210 w 8677"/>
                  <a:gd name="T65" fmla="*/ 421 h 665"/>
                  <a:gd name="T66" fmla="*/ 2828 w 8677"/>
                  <a:gd name="T67" fmla="*/ 402 h 665"/>
                  <a:gd name="T68" fmla="*/ 2799 w 8677"/>
                  <a:gd name="T69" fmla="*/ 379 h 665"/>
                  <a:gd name="T70" fmla="*/ 2712 w 8677"/>
                  <a:gd name="T71" fmla="*/ 379 h 665"/>
                  <a:gd name="T72" fmla="*/ 2702 w 8677"/>
                  <a:gd name="T73" fmla="*/ 364 h 665"/>
                  <a:gd name="T74" fmla="*/ 2397 w 8677"/>
                  <a:gd name="T75" fmla="*/ 364 h 665"/>
                  <a:gd name="T76" fmla="*/ 2352 w 8677"/>
                  <a:gd name="T77" fmla="*/ 344 h 665"/>
                  <a:gd name="T78" fmla="*/ 2089 w 8677"/>
                  <a:gd name="T79" fmla="*/ 344 h 665"/>
                  <a:gd name="T80" fmla="*/ 2000 w 8677"/>
                  <a:gd name="T81" fmla="*/ 322 h 665"/>
                  <a:gd name="T82" fmla="*/ 1720 w 8677"/>
                  <a:gd name="T83" fmla="*/ 322 h 665"/>
                  <a:gd name="T84" fmla="*/ 1512 w 8677"/>
                  <a:gd name="T85" fmla="*/ 259 h 665"/>
                  <a:gd name="T86" fmla="*/ 1244 w 8677"/>
                  <a:gd name="T87" fmla="*/ 257 h 665"/>
                  <a:gd name="T88" fmla="*/ 1083 w 8677"/>
                  <a:gd name="T89" fmla="*/ 209 h 665"/>
                  <a:gd name="T90" fmla="*/ 782 w 8677"/>
                  <a:gd name="T91" fmla="*/ 192 h 665"/>
                  <a:gd name="T92" fmla="*/ 605 w 8677"/>
                  <a:gd name="T93" fmla="*/ 170 h 665"/>
                  <a:gd name="T94" fmla="*/ 570 w 8677"/>
                  <a:gd name="T95" fmla="*/ 158 h 665"/>
                  <a:gd name="T96" fmla="*/ 521 w 8677"/>
                  <a:gd name="T97" fmla="*/ 158 h 665"/>
                  <a:gd name="T98" fmla="*/ 483 w 8677"/>
                  <a:gd name="T99" fmla="*/ 141 h 665"/>
                  <a:gd name="T100" fmla="*/ 313 w 8677"/>
                  <a:gd name="T101" fmla="*/ 109 h 665"/>
                  <a:gd name="T102" fmla="*/ 274 w 8677"/>
                  <a:gd name="T103" fmla="*/ 83 h 665"/>
                  <a:gd name="T104" fmla="*/ 206 w 8677"/>
                  <a:gd name="T105" fmla="*/ 64 h 665"/>
                  <a:gd name="T106" fmla="*/ 113 w 8677"/>
                  <a:gd name="T107" fmla="*/ 51 h 665"/>
                  <a:gd name="T108" fmla="*/ 0 w 8677"/>
                  <a:gd name="T109" fmla="*/ 0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677" h="665">
                    <a:moveTo>
                      <a:pt x="8677" y="665"/>
                    </a:moveTo>
                    <a:lnTo>
                      <a:pt x="8529" y="665"/>
                    </a:lnTo>
                    <a:lnTo>
                      <a:pt x="8510" y="662"/>
                    </a:lnTo>
                    <a:lnTo>
                      <a:pt x="8214" y="662"/>
                    </a:lnTo>
                    <a:lnTo>
                      <a:pt x="8166" y="639"/>
                    </a:lnTo>
                    <a:lnTo>
                      <a:pt x="7682" y="639"/>
                    </a:lnTo>
                    <a:lnTo>
                      <a:pt x="7655" y="623"/>
                    </a:lnTo>
                    <a:lnTo>
                      <a:pt x="7383" y="623"/>
                    </a:lnTo>
                    <a:lnTo>
                      <a:pt x="7341" y="610"/>
                    </a:lnTo>
                    <a:lnTo>
                      <a:pt x="6686" y="610"/>
                    </a:lnTo>
                    <a:lnTo>
                      <a:pt x="6644" y="601"/>
                    </a:lnTo>
                    <a:lnTo>
                      <a:pt x="6300" y="601"/>
                    </a:lnTo>
                    <a:lnTo>
                      <a:pt x="6255" y="591"/>
                    </a:lnTo>
                    <a:lnTo>
                      <a:pt x="6059" y="591"/>
                    </a:lnTo>
                    <a:lnTo>
                      <a:pt x="6011" y="576"/>
                    </a:lnTo>
                    <a:lnTo>
                      <a:pt x="5590" y="576"/>
                    </a:lnTo>
                    <a:lnTo>
                      <a:pt x="5529" y="559"/>
                    </a:lnTo>
                    <a:lnTo>
                      <a:pt x="4964" y="537"/>
                    </a:lnTo>
                    <a:lnTo>
                      <a:pt x="4915" y="526"/>
                    </a:lnTo>
                    <a:lnTo>
                      <a:pt x="4558" y="526"/>
                    </a:lnTo>
                    <a:lnTo>
                      <a:pt x="4524" y="517"/>
                    </a:lnTo>
                    <a:lnTo>
                      <a:pt x="4347" y="517"/>
                    </a:lnTo>
                    <a:lnTo>
                      <a:pt x="4305" y="501"/>
                    </a:lnTo>
                    <a:lnTo>
                      <a:pt x="4161" y="501"/>
                    </a:lnTo>
                    <a:lnTo>
                      <a:pt x="4116" y="482"/>
                    </a:lnTo>
                    <a:lnTo>
                      <a:pt x="3952" y="482"/>
                    </a:lnTo>
                    <a:lnTo>
                      <a:pt x="3898" y="469"/>
                    </a:lnTo>
                    <a:lnTo>
                      <a:pt x="3647" y="473"/>
                    </a:lnTo>
                    <a:lnTo>
                      <a:pt x="3605" y="446"/>
                    </a:lnTo>
                    <a:lnTo>
                      <a:pt x="3525" y="446"/>
                    </a:lnTo>
                    <a:lnTo>
                      <a:pt x="3483" y="431"/>
                    </a:lnTo>
                    <a:lnTo>
                      <a:pt x="3248" y="431"/>
                    </a:lnTo>
                    <a:lnTo>
                      <a:pt x="3210" y="421"/>
                    </a:lnTo>
                    <a:lnTo>
                      <a:pt x="2828" y="402"/>
                    </a:lnTo>
                    <a:lnTo>
                      <a:pt x="2799" y="379"/>
                    </a:lnTo>
                    <a:lnTo>
                      <a:pt x="2712" y="379"/>
                    </a:lnTo>
                    <a:lnTo>
                      <a:pt x="2702" y="364"/>
                    </a:lnTo>
                    <a:lnTo>
                      <a:pt x="2397" y="364"/>
                    </a:lnTo>
                    <a:lnTo>
                      <a:pt x="2352" y="344"/>
                    </a:lnTo>
                    <a:lnTo>
                      <a:pt x="2089" y="344"/>
                    </a:lnTo>
                    <a:lnTo>
                      <a:pt x="2000" y="322"/>
                    </a:lnTo>
                    <a:lnTo>
                      <a:pt x="1720" y="322"/>
                    </a:lnTo>
                    <a:lnTo>
                      <a:pt x="1512" y="259"/>
                    </a:lnTo>
                    <a:lnTo>
                      <a:pt x="1244" y="257"/>
                    </a:lnTo>
                    <a:lnTo>
                      <a:pt x="1083" y="209"/>
                    </a:lnTo>
                    <a:lnTo>
                      <a:pt x="782" y="192"/>
                    </a:lnTo>
                    <a:lnTo>
                      <a:pt x="605" y="170"/>
                    </a:lnTo>
                    <a:lnTo>
                      <a:pt x="570" y="158"/>
                    </a:lnTo>
                    <a:lnTo>
                      <a:pt x="521" y="158"/>
                    </a:lnTo>
                    <a:lnTo>
                      <a:pt x="483" y="141"/>
                    </a:lnTo>
                    <a:lnTo>
                      <a:pt x="313" y="109"/>
                    </a:lnTo>
                    <a:lnTo>
                      <a:pt x="274" y="83"/>
                    </a:lnTo>
                    <a:lnTo>
                      <a:pt x="206" y="64"/>
                    </a:lnTo>
                    <a:lnTo>
                      <a:pt x="113" y="51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0">
                <a:extLst>
                  <a:ext uri="{FF2B5EF4-FFF2-40B4-BE49-F238E27FC236}">
                    <a16:creationId xmlns:a16="http://schemas.microsoft.com/office/drawing/2014/main" id="{6849953F-83FA-63B3-6D8B-96ABD620C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2200" y="1804988"/>
                <a:ext cx="4813300" cy="422275"/>
              </a:xfrm>
              <a:custGeom>
                <a:avLst/>
                <a:gdLst>
                  <a:gd name="T0" fmla="*/ 9095 w 9095"/>
                  <a:gd name="T1" fmla="*/ 800 h 800"/>
                  <a:gd name="T2" fmla="*/ 8998 w 9095"/>
                  <a:gd name="T3" fmla="*/ 800 h 800"/>
                  <a:gd name="T4" fmla="*/ 8963 w 9095"/>
                  <a:gd name="T5" fmla="*/ 785 h 800"/>
                  <a:gd name="T6" fmla="*/ 8205 w 9095"/>
                  <a:gd name="T7" fmla="*/ 785 h 800"/>
                  <a:gd name="T8" fmla="*/ 8163 w 9095"/>
                  <a:gd name="T9" fmla="*/ 772 h 800"/>
                  <a:gd name="T10" fmla="*/ 7916 w 9095"/>
                  <a:gd name="T11" fmla="*/ 772 h 800"/>
                  <a:gd name="T12" fmla="*/ 7878 w 9095"/>
                  <a:gd name="T13" fmla="*/ 766 h 800"/>
                  <a:gd name="T14" fmla="*/ 7501 w 9095"/>
                  <a:gd name="T15" fmla="*/ 766 h 800"/>
                  <a:gd name="T16" fmla="*/ 7476 w 9095"/>
                  <a:gd name="T17" fmla="*/ 739 h 800"/>
                  <a:gd name="T18" fmla="*/ 7312 w 9095"/>
                  <a:gd name="T19" fmla="*/ 739 h 800"/>
                  <a:gd name="T20" fmla="*/ 7274 w 9095"/>
                  <a:gd name="T21" fmla="*/ 736 h 800"/>
                  <a:gd name="T22" fmla="*/ 7030 w 9095"/>
                  <a:gd name="T23" fmla="*/ 736 h 800"/>
                  <a:gd name="T24" fmla="*/ 6965 w 9095"/>
                  <a:gd name="T25" fmla="*/ 720 h 800"/>
                  <a:gd name="T26" fmla="*/ 6688 w 9095"/>
                  <a:gd name="T27" fmla="*/ 720 h 800"/>
                  <a:gd name="T28" fmla="*/ 6656 w 9095"/>
                  <a:gd name="T29" fmla="*/ 701 h 800"/>
                  <a:gd name="T30" fmla="*/ 6370 w 9095"/>
                  <a:gd name="T31" fmla="*/ 701 h 800"/>
                  <a:gd name="T32" fmla="*/ 6332 w 9095"/>
                  <a:gd name="T33" fmla="*/ 688 h 800"/>
                  <a:gd name="T34" fmla="*/ 5668 w 9095"/>
                  <a:gd name="T35" fmla="*/ 688 h 800"/>
                  <a:gd name="T36" fmla="*/ 5632 w 9095"/>
                  <a:gd name="T37" fmla="*/ 663 h 800"/>
                  <a:gd name="T38" fmla="*/ 5365 w 9095"/>
                  <a:gd name="T39" fmla="*/ 663 h 800"/>
                  <a:gd name="T40" fmla="*/ 5323 w 9095"/>
                  <a:gd name="T41" fmla="*/ 646 h 800"/>
                  <a:gd name="T42" fmla="*/ 5160 w 9095"/>
                  <a:gd name="T43" fmla="*/ 646 h 800"/>
                  <a:gd name="T44" fmla="*/ 5050 w 9095"/>
                  <a:gd name="T45" fmla="*/ 624 h 800"/>
                  <a:gd name="T46" fmla="*/ 4752 w 9095"/>
                  <a:gd name="T47" fmla="*/ 624 h 800"/>
                  <a:gd name="T48" fmla="*/ 4266 w 9095"/>
                  <a:gd name="T49" fmla="*/ 592 h 800"/>
                  <a:gd name="T50" fmla="*/ 4205 w 9095"/>
                  <a:gd name="T51" fmla="*/ 563 h 800"/>
                  <a:gd name="T52" fmla="*/ 3965 w 9095"/>
                  <a:gd name="T53" fmla="*/ 563 h 800"/>
                  <a:gd name="T54" fmla="*/ 3907 w 9095"/>
                  <a:gd name="T55" fmla="*/ 556 h 800"/>
                  <a:gd name="T56" fmla="*/ 3824 w 9095"/>
                  <a:gd name="T57" fmla="*/ 556 h 800"/>
                  <a:gd name="T58" fmla="*/ 3345 w 9095"/>
                  <a:gd name="T59" fmla="*/ 518 h 800"/>
                  <a:gd name="T60" fmla="*/ 3197 w 9095"/>
                  <a:gd name="T61" fmla="*/ 493 h 800"/>
                  <a:gd name="T62" fmla="*/ 2953 w 9095"/>
                  <a:gd name="T63" fmla="*/ 493 h 800"/>
                  <a:gd name="T64" fmla="*/ 2741 w 9095"/>
                  <a:gd name="T65" fmla="*/ 460 h 800"/>
                  <a:gd name="T66" fmla="*/ 2706 w 9095"/>
                  <a:gd name="T67" fmla="*/ 432 h 800"/>
                  <a:gd name="T68" fmla="*/ 2626 w 9095"/>
                  <a:gd name="T69" fmla="*/ 432 h 800"/>
                  <a:gd name="T70" fmla="*/ 2432 w 9095"/>
                  <a:gd name="T71" fmla="*/ 382 h 800"/>
                  <a:gd name="T72" fmla="*/ 2056 w 9095"/>
                  <a:gd name="T73" fmla="*/ 341 h 800"/>
                  <a:gd name="T74" fmla="*/ 1989 w 9095"/>
                  <a:gd name="T75" fmla="*/ 325 h 800"/>
                  <a:gd name="T76" fmla="*/ 1739 w 9095"/>
                  <a:gd name="T77" fmla="*/ 302 h 800"/>
                  <a:gd name="T78" fmla="*/ 1697 w 9095"/>
                  <a:gd name="T79" fmla="*/ 283 h 800"/>
                  <a:gd name="T80" fmla="*/ 1511 w 9095"/>
                  <a:gd name="T81" fmla="*/ 264 h 800"/>
                  <a:gd name="T82" fmla="*/ 1491 w 9095"/>
                  <a:gd name="T83" fmla="*/ 222 h 800"/>
                  <a:gd name="T84" fmla="*/ 1337 w 9095"/>
                  <a:gd name="T85" fmla="*/ 222 h 800"/>
                  <a:gd name="T86" fmla="*/ 1196 w 9095"/>
                  <a:gd name="T87" fmla="*/ 184 h 800"/>
                  <a:gd name="T88" fmla="*/ 994 w 9095"/>
                  <a:gd name="T89" fmla="*/ 145 h 800"/>
                  <a:gd name="T90" fmla="*/ 919 w 9095"/>
                  <a:gd name="T91" fmla="*/ 145 h 800"/>
                  <a:gd name="T92" fmla="*/ 881 w 9095"/>
                  <a:gd name="T93" fmla="*/ 132 h 800"/>
                  <a:gd name="T94" fmla="*/ 563 w 9095"/>
                  <a:gd name="T95" fmla="*/ 56 h 800"/>
                  <a:gd name="T96" fmla="*/ 408 w 9095"/>
                  <a:gd name="T97" fmla="*/ 56 h 800"/>
                  <a:gd name="T98" fmla="*/ 395 w 9095"/>
                  <a:gd name="T99" fmla="*/ 16 h 800"/>
                  <a:gd name="T100" fmla="*/ 206 w 9095"/>
                  <a:gd name="T101" fmla="*/ 16 h 800"/>
                  <a:gd name="T102" fmla="*/ 177 w 9095"/>
                  <a:gd name="T103" fmla="*/ 0 h 800"/>
                  <a:gd name="T104" fmla="*/ 0 w 9095"/>
                  <a:gd name="T105" fmla="*/ 0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095" h="800">
                    <a:moveTo>
                      <a:pt x="9095" y="800"/>
                    </a:moveTo>
                    <a:lnTo>
                      <a:pt x="8998" y="800"/>
                    </a:lnTo>
                    <a:lnTo>
                      <a:pt x="8963" y="785"/>
                    </a:lnTo>
                    <a:lnTo>
                      <a:pt x="8205" y="785"/>
                    </a:lnTo>
                    <a:lnTo>
                      <a:pt x="8163" y="772"/>
                    </a:lnTo>
                    <a:lnTo>
                      <a:pt x="7916" y="772"/>
                    </a:lnTo>
                    <a:lnTo>
                      <a:pt x="7878" y="766"/>
                    </a:lnTo>
                    <a:lnTo>
                      <a:pt x="7501" y="766"/>
                    </a:lnTo>
                    <a:lnTo>
                      <a:pt x="7476" y="739"/>
                    </a:lnTo>
                    <a:lnTo>
                      <a:pt x="7312" y="739"/>
                    </a:lnTo>
                    <a:lnTo>
                      <a:pt x="7274" y="736"/>
                    </a:lnTo>
                    <a:lnTo>
                      <a:pt x="7030" y="736"/>
                    </a:lnTo>
                    <a:lnTo>
                      <a:pt x="6965" y="720"/>
                    </a:lnTo>
                    <a:lnTo>
                      <a:pt x="6688" y="720"/>
                    </a:lnTo>
                    <a:lnTo>
                      <a:pt x="6656" y="701"/>
                    </a:lnTo>
                    <a:lnTo>
                      <a:pt x="6370" y="701"/>
                    </a:lnTo>
                    <a:lnTo>
                      <a:pt x="6332" y="688"/>
                    </a:lnTo>
                    <a:lnTo>
                      <a:pt x="5668" y="688"/>
                    </a:lnTo>
                    <a:lnTo>
                      <a:pt x="5632" y="663"/>
                    </a:lnTo>
                    <a:lnTo>
                      <a:pt x="5365" y="663"/>
                    </a:lnTo>
                    <a:lnTo>
                      <a:pt x="5323" y="646"/>
                    </a:lnTo>
                    <a:lnTo>
                      <a:pt x="5160" y="646"/>
                    </a:lnTo>
                    <a:lnTo>
                      <a:pt x="5050" y="624"/>
                    </a:lnTo>
                    <a:lnTo>
                      <a:pt x="4752" y="624"/>
                    </a:lnTo>
                    <a:lnTo>
                      <a:pt x="4266" y="592"/>
                    </a:lnTo>
                    <a:lnTo>
                      <a:pt x="4205" y="563"/>
                    </a:lnTo>
                    <a:lnTo>
                      <a:pt x="3965" y="563"/>
                    </a:lnTo>
                    <a:lnTo>
                      <a:pt x="3907" y="556"/>
                    </a:lnTo>
                    <a:lnTo>
                      <a:pt x="3824" y="556"/>
                    </a:lnTo>
                    <a:lnTo>
                      <a:pt x="3345" y="518"/>
                    </a:lnTo>
                    <a:lnTo>
                      <a:pt x="3197" y="493"/>
                    </a:lnTo>
                    <a:lnTo>
                      <a:pt x="2953" y="493"/>
                    </a:lnTo>
                    <a:lnTo>
                      <a:pt x="2741" y="460"/>
                    </a:lnTo>
                    <a:lnTo>
                      <a:pt x="2706" y="432"/>
                    </a:lnTo>
                    <a:lnTo>
                      <a:pt x="2626" y="432"/>
                    </a:lnTo>
                    <a:lnTo>
                      <a:pt x="2432" y="382"/>
                    </a:lnTo>
                    <a:lnTo>
                      <a:pt x="2056" y="341"/>
                    </a:lnTo>
                    <a:lnTo>
                      <a:pt x="1989" y="325"/>
                    </a:lnTo>
                    <a:lnTo>
                      <a:pt x="1739" y="302"/>
                    </a:lnTo>
                    <a:lnTo>
                      <a:pt x="1697" y="283"/>
                    </a:lnTo>
                    <a:lnTo>
                      <a:pt x="1511" y="264"/>
                    </a:lnTo>
                    <a:lnTo>
                      <a:pt x="1491" y="222"/>
                    </a:lnTo>
                    <a:lnTo>
                      <a:pt x="1337" y="222"/>
                    </a:lnTo>
                    <a:lnTo>
                      <a:pt x="1196" y="184"/>
                    </a:lnTo>
                    <a:lnTo>
                      <a:pt x="994" y="145"/>
                    </a:lnTo>
                    <a:lnTo>
                      <a:pt x="919" y="145"/>
                    </a:lnTo>
                    <a:lnTo>
                      <a:pt x="881" y="132"/>
                    </a:lnTo>
                    <a:lnTo>
                      <a:pt x="563" y="56"/>
                    </a:lnTo>
                    <a:lnTo>
                      <a:pt x="408" y="56"/>
                    </a:lnTo>
                    <a:lnTo>
                      <a:pt x="395" y="16"/>
                    </a:lnTo>
                    <a:lnTo>
                      <a:pt x="206" y="16"/>
                    </a:lnTo>
                    <a:lnTo>
                      <a:pt x="177" y="0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2927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00A71B68-8AAA-8230-1E03-8A8B872D172B}"/>
                </a:ext>
              </a:extLst>
            </p:cNvPr>
            <p:cNvSpPr txBox="1"/>
            <p:nvPr/>
          </p:nvSpPr>
          <p:spPr>
            <a:xfrm>
              <a:off x="618752" y="1984569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>
                  <a:latin typeface="+mj-lt"/>
                </a:rPr>
                <a:t>1,00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B611654C-DACF-11B4-84B0-E93779D72DDF}"/>
                </a:ext>
              </a:extLst>
            </p:cNvPr>
            <p:cNvSpPr txBox="1"/>
            <p:nvPr/>
          </p:nvSpPr>
          <p:spPr>
            <a:xfrm>
              <a:off x="618752" y="2617981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>
                  <a:latin typeface="+mj-lt"/>
                </a:rPr>
                <a:t>0,75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BBC52458-4B3E-14FD-CE2F-6128B6FD4AC9}"/>
                </a:ext>
              </a:extLst>
            </p:cNvPr>
            <p:cNvSpPr txBox="1"/>
            <p:nvPr/>
          </p:nvSpPr>
          <p:spPr>
            <a:xfrm>
              <a:off x="618752" y="3270443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>
                  <a:latin typeface="+mj-lt"/>
                </a:rPr>
                <a:t>0,50</a:t>
              </a: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B14BD15F-1A5E-0B8F-4E57-DF9EF700CFBF}"/>
                </a:ext>
              </a:extLst>
            </p:cNvPr>
            <p:cNvSpPr txBox="1"/>
            <p:nvPr/>
          </p:nvSpPr>
          <p:spPr>
            <a:xfrm>
              <a:off x="618752" y="3894331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>
                  <a:latin typeface="+mj-lt"/>
                </a:rPr>
                <a:t>0,25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42E1F297-7C1C-3301-9A87-18850181BED9}"/>
                </a:ext>
              </a:extLst>
            </p:cNvPr>
            <p:cNvSpPr txBox="1"/>
            <p:nvPr/>
          </p:nvSpPr>
          <p:spPr>
            <a:xfrm>
              <a:off x="618752" y="4537268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>
                  <a:latin typeface="+mj-lt"/>
                </a:rPr>
                <a:t>0,00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B1216CCB-B88C-B539-0B1F-DE52B87BB650}"/>
                </a:ext>
              </a:extLst>
            </p:cNvPr>
            <p:cNvSpPr txBox="1"/>
            <p:nvPr/>
          </p:nvSpPr>
          <p:spPr>
            <a:xfrm rot="16200000">
              <a:off x="-343724" y="3358483"/>
              <a:ext cx="151996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latin typeface="+mj-lt"/>
                </a:rPr>
                <a:t>Survie globale (%)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D118AE69-8B6F-2BD0-8D10-0AF0C4266D4C}"/>
                </a:ext>
              </a:extLst>
            </p:cNvPr>
            <p:cNvSpPr txBox="1"/>
            <p:nvPr/>
          </p:nvSpPr>
          <p:spPr>
            <a:xfrm>
              <a:off x="1154678" y="4854301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>
                  <a:latin typeface="+mj-lt"/>
                </a:rPr>
                <a:t>1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59CD65DD-2CBB-4E3F-E087-9351B7B5D08C}"/>
                </a:ext>
              </a:extLst>
            </p:cNvPr>
            <p:cNvSpPr txBox="1"/>
            <p:nvPr/>
          </p:nvSpPr>
          <p:spPr>
            <a:xfrm>
              <a:off x="1817878" y="4854301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>
                  <a:latin typeface="+mj-lt"/>
                </a:rPr>
                <a:t>14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E96033ED-618C-D595-2B91-C2B5B7CD70B1}"/>
                </a:ext>
              </a:extLst>
            </p:cNvPr>
            <p:cNvSpPr txBox="1"/>
            <p:nvPr/>
          </p:nvSpPr>
          <p:spPr>
            <a:xfrm>
              <a:off x="2559623" y="4854301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>
                  <a:latin typeface="+mj-lt"/>
                </a:rPr>
                <a:t>28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11B28F30-B7E8-8459-FEB0-A798399FBEB7}"/>
                </a:ext>
              </a:extLst>
            </p:cNvPr>
            <p:cNvSpPr txBox="1"/>
            <p:nvPr/>
          </p:nvSpPr>
          <p:spPr>
            <a:xfrm>
              <a:off x="3319250" y="4854301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>
                  <a:latin typeface="+mj-lt"/>
                </a:rPr>
                <a:t>42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5BD0935D-69B6-2435-8F8C-619F27E27161}"/>
                </a:ext>
              </a:extLst>
            </p:cNvPr>
            <p:cNvSpPr txBox="1"/>
            <p:nvPr/>
          </p:nvSpPr>
          <p:spPr>
            <a:xfrm>
              <a:off x="4060480" y="4854301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>
                  <a:latin typeface="+mj-lt"/>
                </a:rPr>
                <a:t>55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AB6011AE-EBE0-36FE-6FCD-52862DCB5A79}"/>
                </a:ext>
              </a:extLst>
            </p:cNvPr>
            <p:cNvSpPr txBox="1"/>
            <p:nvPr/>
          </p:nvSpPr>
          <p:spPr>
            <a:xfrm>
              <a:off x="4820107" y="4854301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>
                  <a:latin typeface="+mj-lt"/>
                </a:rPr>
                <a:t>70</a:t>
              </a:r>
              <a:endParaRPr lang="fr-FR" sz="1200" dirty="0">
                <a:latin typeface="+mj-lt"/>
              </a:endParaRP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6A4C4286-EC90-2870-94A8-0BA5C627B747}"/>
                </a:ext>
              </a:extLst>
            </p:cNvPr>
            <p:cNvSpPr txBox="1"/>
            <p:nvPr/>
          </p:nvSpPr>
          <p:spPr>
            <a:xfrm>
              <a:off x="5879282" y="4854301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>
                  <a:latin typeface="+mj-lt"/>
                </a:rPr>
                <a:t>90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3B9E9B03-55C9-D787-313B-4DC23E3EFEEB}"/>
                </a:ext>
              </a:extLst>
            </p:cNvPr>
            <p:cNvSpPr txBox="1"/>
            <p:nvPr/>
          </p:nvSpPr>
          <p:spPr>
            <a:xfrm>
              <a:off x="3424350" y="5006701"/>
              <a:ext cx="5704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latin typeface="+mj-lt"/>
                </a:rPr>
                <a:t>Jours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6357EF0B-9381-9B7F-09AC-7A198FD29C19}"/>
                </a:ext>
              </a:extLst>
            </p:cNvPr>
            <p:cNvSpPr txBox="1"/>
            <p:nvPr/>
          </p:nvSpPr>
          <p:spPr>
            <a:xfrm>
              <a:off x="5600700" y="2184400"/>
              <a:ext cx="40267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400" b="1" dirty="0">
                  <a:solidFill>
                    <a:srgbClr val="FF0000"/>
                  </a:solidFill>
                  <a:latin typeface="+mj-lt"/>
                </a:rPr>
                <a:t>CLI</a:t>
              </a:r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56E6A4B7-3FE0-5C0B-8EC4-A3702E7E5E6E}"/>
                </a:ext>
              </a:extLst>
            </p:cNvPr>
            <p:cNvSpPr txBox="1"/>
            <p:nvPr/>
          </p:nvSpPr>
          <p:spPr>
            <a:xfrm>
              <a:off x="5600700" y="2598499"/>
              <a:ext cx="49244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400" b="1" dirty="0">
                  <a:solidFill>
                    <a:srgbClr val="292774"/>
                  </a:solidFill>
                  <a:latin typeface="+mj-lt"/>
                </a:rPr>
                <a:t>CLI+</a:t>
              </a:r>
            </a:p>
          </p:txBody>
        </p:sp>
      </p:grpSp>
      <p:sp>
        <p:nvSpPr>
          <p:cNvPr id="49" name="ZoneTexte 48">
            <a:extLst>
              <a:ext uri="{FF2B5EF4-FFF2-40B4-BE49-F238E27FC236}">
                <a16:creationId xmlns:a16="http://schemas.microsoft.com/office/drawing/2014/main" id="{E38226B0-45DB-71AA-D631-101BE8FCDFB7}"/>
              </a:ext>
            </a:extLst>
          </p:cNvPr>
          <p:cNvSpPr txBox="1"/>
          <p:nvPr/>
        </p:nvSpPr>
        <p:spPr>
          <a:xfrm>
            <a:off x="7527618" y="1375103"/>
            <a:ext cx="39215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Principaux</a:t>
            </a:r>
            <a:r>
              <a:rPr lang="en-US" sz="16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b="1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critères</a:t>
            </a:r>
            <a:r>
              <a:rPr lang="en-US" sz="16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b="1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d'évaluation</a:t>
            </a:r>
            <a:r>
              <a:rPr lang="en-US" sz="16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b="1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secondaire</a:t>
            </a:r>
            <a:endParaRPr lang="fr-FR" sz="1600" b="1" dirty="0">
              <a:solidFill>
                <a:srgbClr val="C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B1299200-D24F-A472-EDB0-F9878C557F32}"/>
              </a:ext>
            </a:extLst>
          </p:cNvPr>
          <p:cNvGrpSpPr/>
          <p:nvPr/>
        </p:nvGrpSpPr>
        <p:grpSpPr>
          <a:xfrm>
            <a:off x="7142039" y="1816109"/>
            <a:ext cx="4544342" cy="3099701"/>
            <a:chOff x="7142039" y="1816109"/>
            <a:chExt cx="4544342" cy="3099701"/>
          </a:xfrm>
        </p:grpSpPr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C4AE57DF-79C0-AEA4-AAEE-BB14095461B7}"/>
                </a:ext>
              </a:extLst>
            </p:cNvPr>
            <p:cNvSpPr txBox="1"/>
            <p:nvPr/>
          </p:nvSpPr>
          <p:spPr>
            <a:xfrm>
              <a:off x="9102662" y="2184399"/>
              <a:ext cx="89088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noProof="0">
                  <a:latin typeface="+mj-lt"/>
                </a:rPr>
                <a:t>Mortalité</a:t>
              </a:r>
            </a:p>
          </p:txBody>
        </p:sp>
        <p:grpSp>
          <p:nvGrpSpPr>
            <p:cNvPr id="51" name="Groupe 50">
              <a:extLst>
                <a:ext uri="{FF2B5EF4-FFF2-40B4-BE49-F238E27FC236}">
                  <a16:creationId xmlns:a16="http://schemas.microsoft.com/office/drawing/2014/main" id="{E26A34BE-2553-3EAA-9A8B-DC81BC5D0340}"/>
                </a:ext>
              </a:extLst>
            </p:cNvPr>
            <p:cNvGrpSpPr/>
            <p:nvPr/>
          </p:nvGrpSpPr>
          <p:grpSpPr>
            <a:xfrm>
              <a:off x="7142039" y="2031716"/>
              <a:ext cx="4544342" cy="2884094"/>
              <a:chOff x="683790" y="2031716"/>
              <a:chExt cx="4544342" cy="2884094"/>
            </a:xfrm>
          </p:grpSpPr>
          <p:sp>
            <p:nvSpPr>
              <p:cNvPr id="52" name="Forme libre 10">
                <a:extLst>
                  <a:ext uri="{FF2B5EF4-FFF2-40B4-BE49-F238E27FC236}">
                    <a16:creationId xmlns:a16="http://schemas.microsoft.com/office/drawing/2014/main" id="{017A23D4-4EBE-54E7-8297-7B7FC23085F8}"/>
                  </a:ext>
                </a:extLst>
              </p:cNvPr>
              <p:cNvSpPr/>
              <p:nvPr/>
            </p:nvSpPr>
            <p:spPr>
              <a:xfrm>
                <a:off x="1148828" y="2147889"/>
                <a:ext cx="4079304" cy="2140492"/>
              </a:xfrm>
              <a:custGeom>
                <a:avLst/>
                <a:gdLst>
                  <a:gd name="connsiteX0" fmla="*/ 0 w 3364433"/>
                  <a:gd name="connsiteY0" fmla="*/ 0 h 1535634"/>
                  <a:gd name="connsiteX1" fmla="*/ 0 w 3364433"/>
                  <a:gd name="connsiteY1" fmla="*/ 1535634 h 1535634"/>
                  <a:gd name="connsiteX2" fmla="*/ 3364433 w 3364433"/>
                  <a:gd name="connsiteY2" fmla="*/ 1535634 h 153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4433" h="1535634">
                    <a:moveTo>
                      <a:pt x="0" y="0"/>
                    </a:moveTo>
                    <a:lnTo>
                      <a:pt x="0" y="1535634"/>
                    </a:lnTo>
                    <a:lnTo>
                      <a:pt x="3364433" y="153563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3" name="Groupe 52">
                <a:extLst>
                  <a:ext uri="{FF2B5EF4-FFF2-40B4-BE49-F238E27FC236}">
                    <a16:creationId xmlns:a16="http://schemas.microsoft.com/office/drawing/2014/main" id="{E56B8549-4252-82DB-9F06-A6DEA38965BA}"/>
                  </a:ext>
                </a:extLst>
              </p:cNvPr>
              <p:cNvGrpSpPr/>
              <p:nvPr/>
            </p:nvGrpSpPr>
            <p:grpSpPr>
              <a:xfrm>
                <a:off x="683790" y="2496633"/>
                <a:ext cx="465038" cy="276999"/>
                <a:chOff x="1945176" y="2104448"/>
                <a:chExt cx="465038" cy="276999"/>
              </a:xfrm>
            </p:grpSpPr>
            <p:sp>
              <p:nvSpPr>
                <p:cNvPr id="1063" name="ZoneTexte 1062">
                  <a:extLst>
                    <a:ext uri="{FF2B5EF4-FFF2-40B4-BE49-F238E27FC236}">
                      <a16:creationId xmlns:a16="http://schemas.microsoft.com/office/drawing/2014/main" id="{BD2D0F70-810A-DE67-FA43-838B086142F2}"/>
                    </a:ext>
                  </a:extLst>
                </p:cNvPr>
                <p:cNvSpPr txBox="1"/>
                <p:nvPr/>
              </p:nvSpPr>
              <p:spPr>
                <a:xfrm>
                  <a:off x="1945176" y="2104448"/>
                  <a:ext cx="465038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14</a:t>
                  </a:r>
                </a:p>
              </p:txBody>
            </p:sp>
            <p:cxnSp>
              <p:nvCxnSpPr>
                <p:cNvPr id="1064" name="Connecteur droit 1063">
                  <a:extLst>
                    <a:ext uri="{FF2B5EF4-FFF2-40B4-BE49-F238E27FC236}">
                      <a16:creationId xmlns:a16="http://schemas.microsoft.com/office/drawing/2014/main" id="{5B46045E-0EB7-A6CE-44E3-967934D5A296}"/>
                    </a:ext>
                  </a:extLst>
                </p:cNvPr>
                <p:cNvCxnSpPr/>
                <p:nvPr/>
              </p:nvCxnSpPr>
              <p:spPr>
                <a:xfrm>
                  <a:off x="2361545" y="2243877"/>
                  <a:ext cx="4866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" name="Groupe 53">
                <a:extLst>
                  <a:ext uri="{FF2B5EF4-FFF2-40B4-BE49-F238E27FC236}">
                    <a16:creationId xmlns:a16="http://schemas.microsoft.com/office/drawing/2014/main" id="{16AEEAB8-5FDD-F3C6-3620-64CB63698E39}"/>
                  </a:ext>
                </a:extLst>
              </p:cNvPr>
              <p:cNvGrpSpPr/>
              <p:nvPr/>
            </p:nvGrpSpPr>
            <p:grpSpPr>
              <a:xfrm>
                <a:off x="683790" y="2966863"/>
                <a:ext cx="465038" cy="276999"/>
                <a:chOff x="1945176" y="2104448"/>
                <a:chExt cx="465038" cy="276999"/>
              </a:xfrm>
            </p:grpSpPr>
            <p:sp>
              <p:nvSpPr>
                <p:cNvPr id="1061" name="ZoneTexte 1060">
                  <a:extLst>
                    <a:ext uri="{FF2B5EF4-FFF2-40B4-BE49-F238E27FC236}">
                      <a16:creationId xmlns:a16="http://schemas.microsoft.com/office/drawing/2014/main" id="{3919D823-8660-2FE8-F8C1-3D13896B78EE}"/>
                    </a:ext>
                  </a:extLst>
                </p:cNvPr>
                <p:cNvSpPr txBox="1"/>
                <p:nvPr/>
              </p:nvSpPr>
              <p:spPr>
                <a:xfrm>
                  <a:off x="1945176" y="2104448"/>
                  <a:ext cx="465038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10</a:t>
                  </a:r>
                </a:p>
              </p:txBody>
            </p:sp>
            <p:cxnSp>
              <p:nvCxnSpPr>
                <p:cNvPr id="1062" name="Connecteur droit 1061">
                  <a:extLst>
                    <a:ext uri="{FF2B5EF4-FFF2-40B4-BE49-F238E27FC236}">
                      <a16:creationId xmlns:a16="http://schemas.microsoft.com/office/drawing/2014/main" id="{C2052864-1894-05F7-EB91-F8D0C4E2B651}"/>
                    </a:ext>
                  </a:extLst>
                </p:cNvPr>
                <p:cNvCxnSpPr/>
                <p:nvPr/>
              </p:nvCxnSpPr>
              <p:spPr>
                <a:xfrm>
                  <a:off x="2361545" y="2243877"/>
                  <a:ext cx="4866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" name="Groupe 54">
                <a:extLst>
                  <a:ext uri="{FF2B5EF4-FFF2-40B4-BE49-F238E27FC236}">
                    <a16:creationId xmlns:a16="http://schemas.microsoft.com/office/drawing/2014/main" id="{44FBB9E7-AFE7-0446-7C9D-185A965ED895}"/>
                  </a:ext>
                </a:extLst>
              </p:cNvPr>
              <p:cNvGrpSpPr/>
              <p:nvPr/>
            </p:nvGrpSpPr>
            <p:grpSpPr>
              <a:xfrm>
                <a:off x="683790" y="3439024"/>
                <a:ext cx="465038" cy="276999"/>
                <a:chOff x="1945176" y="2104448"/>
                <a:chExt cx="465038" cy="276999"/>
              </a:xfrm>
            </p:grpSpPr>
            <p:sp>
              <p:nvSpPr>
                <p:cNvPr id="1059" name="ZoneTexte 1058">
                  <a:extLst>
                    <a:ext uri="{FF2B5EF4-FFF2-40B4-BE49-F238E27FC236}">
                      <a16:creationId xmlns:a16="http://schemas.microsoft.com/office/drawing/2014/main" id="{E8892BF2-63DF-A736-0BA6-8BD56BA150A3}"/>
                    </a:ext>
                  </a:extLst>
                </p:cNvPr>
                <p:cNvSpPr txBox="1"/>
                <p:nvPr/>
              </p:nvSpPr>
              <p:spPr>
                <a:xfrm>
                  <a:off x="1945176" y="2104448"/>
                  <a:ext cx="465038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6</a:t>
                  </a:r>
                </a:p>
              </p:txBody>
            </p:sp>
            <p:cxnSp>
              <p:nvCxnSpPr>
                <p:cNvPr id="1060" name="Connecteur droit 1059">
                  <a:extLst>
                    <a:ext uri="{FF2B5EF4-FFF2-40B4-BE49-F238E27FC236}">
                      <a16:creationId xmlns:a16="http://schemas.microsoft.com/office/drawing/2014/main" id="{87BE41AB-F171-1573-306D-258CFC9C6760}"/>
                    </a:ext>
                  </a:extLst>
                </p:cNvPr>
                <p:cNvCxnSpPr/>
                <p:nvPr/>
              </p:nvCxnSpPr>
              <p:spPr>
                <a:xfrm>
                  <a:off x="2361545" y="2243877"/>
                  <a:ext cx="4866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6" name="Groupe 55">
                <a:extLst>
                  <a:ext uri="{FF2B5EF4-FFF2-40B4-BE49-F238E27FC236}">
                    <a16:creationId xmlns:a16="http://schemas.microsoft.com/office/drawing/2014/main" id="{27C5F41F-31F8-A499-3693-5DC2A3B194E4}"/>
                  </a:ext>
                </a:extLst>
              </p:cNvPr>
              <p:cNvGrpSpPr/>
              <p:nvPr/>
            </p:nvGrpSpPr>
            <p:grpSpPr>
              <a:xfrm>
                <a:off x="683790" y="3677502"/>
                <a:ext cx="465038" cy="276999"/>
                <a:chOff x="1945176" y="2104448"/>
                <a:chExt cx="465038" cy="276999"/>
              </a:xfrm>
            </p:grpSpPr>
            <p:sp>
              <p:nvSpPr>
                <p:cNvPr id="1057" name="ZoneTexte 1056">
                  <a:extLst>
                    <a:ext uri="{FF2B5EF4-FFF2-40B4-BE49-F238E27FC236}">
                      <a16:creationId xmlns:a16="http://schemas.microsoft.com/office/drawing/2014/main" id="{90C16858-51EF-F7D9-0B6C-653F2B938FFC}"/>
                    </a:ext>
                  </a:extLst>
                </p:cNvPr>
                <p:cNvSpPr txBox="1"/>
                <p:nvPr/>
              </p:nvSpPr>
              <p:spPr>
                <a:xfrm>
                  <a:off x="1945176" y="2104448"/>
                  <a:ext cx="465038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4</a:t>
                  </a:r>
                </a:p>
              </p:txBody>
            </p:sp>
            <p:cxnSp>
              <p:nvCxnSpPr>
                <p:cNvPr id="1058" name="Connecteur droit 1057">
                  <a:extLst>
                    <a:ext uri="{FF2B5EF4-FFF2-40B4-BE49-F238E27FC236}">
                      <a16:creationId xmlns:a16="http://schemas.microsoft.com/office/drawing/2014/main" id="{1388108B-6E5E-2F4F-3862-1C14D22452D1}"/>
                    </a:ext>
                  </a:extLst>
                </p:cNvPr>
                <p:cNvCxnSpPr/>
                <p:nvPr/>
              </p:nvCxnSpPr>
              <p:spPr>
                <a:xfrm>
                  <a:off x="2361545" y="2243877"/>
                  <a:ext cx="4866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" name="Groupe 56">
                <a:extLst>
                  <a:ext uri="{FF2B5EF4-FFF2-40B4-BE49-F238E27FC236}">
                    <a16:creationId xmlns:a16="http://schemas.microsoft.com/office/drawing/2014/main" id="{32D68922-E816-D5FF-912B-D6F768832A76}"/>
                  </a:ext>
                </a:extLst>
              </p:cNvPr>
              <p:cNvGrpSpPr/>
              <p:nvPr/>
            </p:nvGrpSpPr>
            <p:grpSpPr>
              <a:xfrm>
                <a:off x="683790" y="4148819"/>
                <a:ext cx="465038" cy="276999"/>
                <a:chOff x="1945176" y="2104448"/>
                <a:chExt cx="465038" cy="276999"/>
              </a:xfrm>
            </p:grpSpPr>
            <p:sp>
              <p:nvSpPr>
                <p:cNvPr id="1055" name="ZoneTexte 1054">
                  <a:extLst>
                    <a:ext uri="{FF2B5EF4-FFF2-40B4-BE49-F238E27FC236}">
                      <a16:creationId xmlns:a16="http://schemas.microsoft.com/office/drawing/2014/main" id="{84D7BDBD-2B08-BBB6-F398-14D420B2C6E6}"/>
                    </a:ext>
                  </a:extLst>
                </p:cNvPr>
                <p:cNvSpPr txBox="1"/>
                <p:nvPr/>
              </p:nvSpPr>
              <p:spPr>
                <a:xfrm>
                  <a:off x="1945176" y="2104448"/>
                  <a:ext cx="465038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0</a:t>
                  </a:r>
                </a:p>
              </p:txBody>
            </p:sp>
            <p:cxnSp>
              <p:nvCxnSpPr>
                <p:cNvPr id="1056" name="Connecteur droit 1055">
                  <a:extLst>
                    <a:ext uri="{FF2B5EF4-FFF2-40B4-BE49-F238E27FC236}">
                      <a16:creationId xmlns:a16="http://schemas.microsoft.com/office/drawing/2014/main" id="{9AB5B122-4073-67E5-EB5A-59280DEE6C17}"/>
                    </a:ext>
                  </a:extLst>
                </p:cNvPr>
                <p:cNvCxnSpPr/>
                <p:nvPr/>
              </p:nvCxnSpPr>
              <p:spPr>
                <a:xfrm>
                  <a:off x="2361545" y="2243877"/>
                  <a:ext cx="4866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8" name="ZoneTexte 57">
                <a:extLst>
                  <a:ext uri="{FF2B5EF4-FFF2-40B4-BE49-F238E27FC236}">
                    <a16:creationId xmlns:a16="http://schemas.microsoft.com/office/drawing/2014/main" id="{154AB54B-1B12-0B6F-225F-8401CEE2ECBD}"/>
                  </a:ext>
                </a:extLst>
              </p:cNvPr>
              <p:cNvSpPr txBox="1"/>
              <p:nvPr/>
            </p:nvSpPr>
            <p:spPr>
              <a:xfrm>
                <a:off x="1019305" y="4292081"/>
                <a:ext cx="26802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rPr>
                  <a:t>0</a:t>
                </a:r>
              </a:p>
            </p:txBody>
          </p:sp>
          <p:cxnSp>
            <p:nvCxnSpPr>
              <p:cNvPr id="59" name="Connecteur droit 58">
                <a:extLst>
                  <a:ext uri="{FF2B5EF4-FFF2-40B4-BE49-F238E27FC236}">
                    <a16:creationId xmlns:a16="http://schemas.microsoft.com/office/drawing/2014/main" id="{E748753B-427D-8811-FDA6-78ABB2D9ABF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46584" y="4282556"/>
                <a:ext cx="0" cy="562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ZoneTexte 59">
                <a:extLst>
                  <a:ext uri="{FF2B5EF4-FFF2-40B4-BE49-F238E27FC236}">
                    <a16:creationId xmlns:a16="http://schemas.microsoft.com/office/drawing/2014/main" id="{53D27F09-7166-D536-A6D4-7C37C6FC105A}"/>
                  </a:ext>
                </a:extLst>
              </p:cNvPr>
              <p:cNvSpPr txBox="1"/>
              <p:nvPr/>
            </p:nvSpPr>
            <p:spPr>
              <a:xfrm>
                <a:off x="1350135" y="4292081"/>
                <a:ext cx="3914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rPr>
                  <a:t>J14</a:t>
                </a:r>
              </a:p>
            </p:txBody>
          </p:sp>
          <p:cxnSp>
            <p:nvCxnSpPr>
              <p:cNvPr id="61" name="Connecteur droit 60">
                <a:extLst>
                  <a:ext uri="{FF2B5EF4-FFF2-40B4-BE49-F238E27FC236}">
                    <a16:creationId xmlns:a16="http://schemas.microsoft.com/office/drawing/2014/main" id="{1400B3FA-3393-98A7-06ED-5383E1F398F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069930" y="4282556"/>
                <a:ext cx="0" cy="562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" name="ZoneTexte 61">
                <a:extLst>
                  <a:ext uri="{FF2B5EF4-FFF2-40B4-BE49-F238E27FC236}">
                    <a16:creationId xmlns:a16="http://schemas.microsoft.com/office/drawing/2014/main" id="{9F35C3C5-5E5F-045B-B131-5A2467BB02CE}"/>
                  </a:ext>
                </a:extLst>
              </p:cNvPr>
              <p:cNvSpPr txBox="1"/>
              <p:nvPr/>
            </p:nvSpPr>
            <p:spPr>
              <a:xfrm>
                <a:off x="2375427" y="4292081"/>
                <a:ext cx="3914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rPr>
                  <a:t>J28</a:t>
                </a:r>
              </a:p>
            </p:txBody>
          </p:sp>
          <p:cxnSp>
            <p:nvCxnSpPr>
              <p:cNvPr id="63" name="Connecteur droit 62">
                <a:extLst>
                  <a:ext uri="{FF2B5EF4-FFF2-40B4-BE49-F238E27FC236}">
                    <a16:creationId xmlns:a16="http://schemas.microsoft.com/office/drawing/2014/main" id="{AC7C44E8-6D58-2582-B62C-AA790059DC7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89856" y="4282556"/>
                <a:ext cx="0" cy="562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4" name="ZoneTexte 1023">
                <a:extLst>
                  <a:ext uri="{FF2B5EF4-FFF2-40B4-BE49-F238E27FC236}">
                    <a16:creationId xmlns:a16="http://schemas.microsoft.com/office/drawing/2014/main" id="{C7339608-B71F-CEF5-034E-B2452ABAE2B0}"/>
                  </a:ext>
                </a:extLst>
              </p:cNvPr>
              <p:cNvSpPr txBox="1"/>
              <p:nvPr/>
            </p:nvSpPr>
            <p:spPr>
              <a:xfrm>
                <a:off x="3417377" y="4292081"/>
                <a:ext cx="3914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rPr>
                  <a:t>J42</a:t>
                </a:r>
              </a:p>
            </p:txBody>
          </p:sp>
          <p:sp>
            <p:nvSpPr>
              <p:cNvPr id="1025" name="ZoneTexte 1024">
                <a:extLst>
                  <a:ext uri="{FF2B5EF4-FFF2-40B4-BE49-F238E27FC236}">
                    <a16:creationId xmlns:a16="http://schemas.microsoft.com/office/drawing/2014/main" id="{A4C1C516-E967-9230-3440-777EC94524A8}"/>
                  </a:ext>
                </a:extLst>
              </p:cNvPr>
              <p:cNvSpPr txBox="1"/>
              <p:nvPr/>
            </p:nvSpPr>
            <p:spPr>
              <a:xfrm>
                <a:off x="4524777" y="4292081"/>
                <a:ext cx="3914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rPr>
                  <a:t>J90</a:t>
                </a:r>
              </a:p>
            </p:txBody>
          </p:sp>
          <p:cxnSp>
            <p:nvCxnSpPr>
              <p:cNvPr id="1026" name="Connecteur droit 1025">
                <a:extLst>
                  <a:ext uri="{FF2B5EF4-FFF2-40B4-BE49-F238E27FC236}">
                    <a16:creationId xmlns:a16="http://schemas.microsoft.com/office/drawing/2014/main" id="{3574DECF-7B8F-8660-D11B-98F0330A8B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177549" y="4282556"/>
                <a:ext cx="0" cy="562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7" name="ZoneTexte 1026">
                <a:extLst>
                  <a:ext uri="{FF2B5EF4-FFF2-40B4-BE49-F238E27FC236}">
                    <a16:creationId xmlns:a16="http://schemas.microsoft.com/office/drawing/2014/main" id="{CD5E6A49-AD75-742C-5828-F85297F7646A}"/>
                  </a:ext>
                </a:extLst>
              </p:cNvPr>
              <p:cNvSpPr txBox="1"/>
              <p:nvPr/>
            </p:nvSpPr>
            <p:spPr>
              <a:xfrm>
                <a:off x="1623513" y="4638811"/>
                <a:ext cx="159123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rPr>
                  <a:t>Sans </a:t>
                </a:r>
                <a:r>
                  <a:rPr lang="fr-FR" sz="1200" b="1" dirty="0"/>
                  <a:t>clindamycine</a:t>
                </a:r>
                <a:endParaRPr kumimoji="0" lang="fr-FR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28" name="Rectangle 1027">
                <a:extLst>
                  <a:ext uri="{FF2B5EF4-FFF2-40B4-BE49-F238E27FC236}">
                    <a16:creationId xmlns:a16="http://schemas.microsoft.com/office/drawing/2014/main" id="{F20F2B72-37B6-3145-BC4F-9AC6474EB1F4}"/>
                  </a:ext>
                </a:extLst>
              </p:cNvPr>
              <p:cNvSpPr/>
              <p:nvPr/>
            </p:nvSpPr>
            <p:spPr>
              <a:xfrm>
                <a:off x="1335997" y="3633789"/>
                <a:ext cx="227028" cy="654592"/>
              </a:xfrm>
              <a:prstGeom prst="rect">
                <a:avLst/>
              </a:prstGeom>
              <a:solidFill>
                <a:srgbClr val="292774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30" name="Rectangle 1029">
                <a:extLst>
                  <a:ext uri="{FF2B5EF4-FFF2-40B4-BE49-F238E27FC236}">
                    <a16:creationId xmlns:a16="http://schemas.microsoft.com/office/drawing/2014/main" id="{4C9F30A0-8B21-3AAD-5A8D-E6236144F7C7}"/>
                  </a:ext>
                </a:extLst>
              </p:cNvPr>
              <p:cNvSpPr/>
              <p:nvPr/>
            </p:nvSpPr>
            <p:spPr>
              <a:xfrm>
                <a:off x="1628075" y="3709989"/>
                <a:ext cx="227028" cy="57839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31" name="Rectangle 1030">
                <a:extLst>
                  <a:ext uri="{FF2B5EF4-FFF2-40B4-BE49-F238E27FC236}">
                    <a16:creationId xmlns:a16="http://schemas.microsoft.com/office/drawing/2014/main" id="{EFE3F388-6A36-1CF5-83EC-51BDA58CE6FD}"/>
                  </a:ext>
                </a:extLst>
              </p:cNvPr>
              <p:cNvSpPr/>
              <p:nvPr/>
            </p:nvSpPr>
            <p:spPr>
              <a:xfrm>
                <a:off x="2331363" y="3300413"/>
                <a:ext cx="227028" cy="987968"/>
              </a:xfrm>
              <a:prstGeom prst="rect">
                <a:avLst/>
              </a:prstGeom>
              <a:solidFill>
                <a:srgbClr val="292774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32" name="Rectangle 1031">
                <a:extLst>
                  <a:ext uri="{FF2B5EF4-FFF2-40B4-BE49-F238E27FC236}">
                    <a16:creationId xmlns:a16="http://schemas.microsoft.com/office/drawing/2014/main" id="{B60F5B8F-0715-65EF-CD48-D06C76474578}"/>
                  </a:ext>
                </a:extLst>
              </p:cNvPr>
              <p:cNvSpPr/>
              <p:nvPr/>
            </p:nvSpPr>
            <p:spPr>
              <a:xfrm>
                <a:off x="2623441" y="3143250"/>
                <a:ext cx="227028" cy="1145131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33" name="Rectangle 1032">
                <a:extLst>
                  <a:ext uri="{FF2B5EF4-FFF2-40B4-BE49-F238E27FC236}">
                    <a16:creationId xmlns:a16="http://schemas.microsoft.com/office/drawing/2014/main" id="{4C53F3AA-75BC-51AF-E434-6511F60A1AB9}"/>
                  </a:ext>
                </a:extLst>
              </p:cNvPr>
              <p:cNvSpPr/>
              <p:nvPr/>
            </p:nvSpPr>
            <p:spPr>
              <a:xfrm>
                <a:off x="3372186" y="3000376"/>
                <a:ext cx="227028" cy="1288006"/>
              </a:xfrm>
              <a:prstGeom prst="rect">
                <a:avLst/>
              </a:prstGeom>
              <a:solidFill>
                <a:srgbClr val="292774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34" name="Rectangle 1033">
                <a:extLst>
                  <a:ext uri="{FF2B5EF4-FFF2-40B4-BE49-F238E27FC236}">
                    <a16:creationId xmlns:a16="http://schemas.microsoft.com/office/drawing/2014/main" id="{77C06665-EF57-58FF-256B-AC65CF3A381F}"/>
                  </a:ext>
                </a:extLst>
              </p:cNvPr>
              <p:cNvSpPr/>
              <p:nvPr/>
            </p:nvSpPr>
            <p:spPr>
              <a:xfrm>
                <a:off x="3664264" y="2867025"/>
                <a:ext cx="227028" cy="14213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35" name="Rectangle 1034">
                <a:extLst>
                  <a:ext uri="{FF2B5EF4-FFF2-40B4-BE49-F238E27FC236}">
                    <a16:creationId xmlns:a16="http://schemas.microsoft.com/office/drawing/2014/main" id="{A178E72A-70E1-1ACE-5A4A-DEA9F1F06415}"/>
                  </a:ext>
                </a:extLst>
              </p:cNvPr>
              <p:cNvSpPr/>
              <p:nvPr/>
            </p:nvSpPr>
            <p:spPr>
              <a:xfrm>
                <a:off x="4443288" y="2490788"/>
                <a:ext cx="227028" cy="1797593"/>
              </a:xfrm>
              <a:prstGeom prst="rect">
                <a:avLst/>
              </a:prstGeom>
              <a:solidFill>
                <a:srgbClr val="292774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36" name="Rectangle 1035">
                <a:extLst>
                  <a:ext uri="{FF2B5EF4-FFF2-40B4-BE49-F238E27FC236}">
                    <a16:creationId xmlns:a16="http://schemas.microsoft.com/office/drawing/2014/main" id="{E4A5925F-7258-D7EA-AFA5-FCF98C399BDD}"/>
                  </a:ext>
                </a:extLst>
              </p:cNvPr>
              <p:cNvSpPr/>
              <p:nvPr/>
            </p:nvSpPr>
            <p:spPr>
              <a:xfrm>
                <a:off x="4735366" y="2295525"/>
                <a:ext cx="227028" cy="1992856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037" name="Groupe 1036">
                <a:extLst>
                  <a:ext uri="{FF2B5EF4-FFF2-40B4-BE49-F238E27FC236}">
                    <a16:creationId xmlns:a16="http://schemas.microsoft.com/office/drawing/2014/main" id="{91668EE1-0DC0-CA86-94F5-AC8DF6B5D0C8}"/>
                  </a:ext>
                </a:extLst>
              </p:cNvPr>
              <p:cNvGrpSpPr/>
              <p:nvPr/>
            </p:nvGrpSpPr>
            <p:grpSpPr>
              <a:xfrm>
                <a:off x="683790" y="2258848"/>
                <a:ext cx="465038" cy="276999"/>
                <a:chOff x="1945176" y="2104448"/>
                <a:chExt cx="465038" cy="276999"/>
              </a:xfrm>
            </p:grpSpPr>
            <p:sp>
              <p:nvSpPr>
                <p:cNvPr id="1053" name="ZoneTexte 1052">
                  <a:extLst>
                    <a:ext uri="{FF2B5EF4-FFF2-40B4-BE49-F238E27FC236}">
                      <a16:creationId xmlns:a16="http://schemas.microsoft.com/office/drawing/2014/main" id="{F869A9AD-9572-8D71-5C78-A298B8F3E20C}"/>
                    </a:ext>
                  </a:extLst>
                </p:cNvPr>
                <p:cNvSpPr txBox="1"/>
                <p:nvPr/>
              </p:nvSpPr>
              <p:spPr>
                <a:xfrm>
                  <a:off x="1945176" y="2104448"/>
                  <a:ext cx="465038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16</a:t>
                  </a:r>
                </a:p>
              </p:txBody>
            </p:sp>
            <p:cxnSp>
              <p:nvCxnSpPr>
                <p:cNvPr id="1054" name="Connecteur droit 1053">
                  <a:extLst>
                    <a:ext uri="{FF2B5EF4-FFF2-40B4-BE49-F238E27FC236}">
                      <a16:creationId xmlns:a16="http://schemas.microsoft.com/office/drawing/2014/main" id="{6B7C8DA8-2834-34E5-6E5B-9347B758672D}"/>
                    </a:ext>
                  </a:extLst>
                </p:cNvPr>
                <p:cNvCxnSpPr/>
                <p:nvPr/>
              </p:nvCxnSpPr>
              <p:spPr>
                <a:xfrm>
                  <a:off x="2361545" y="2243877"/>
                  <a:ext cx="4866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38" name="ZoneTexte 1037">
                <a:extLst>
                  <a:ext uri="{FF2B5EF4-FFF2-40B4-BE49-F238E27FC236}">
                    <a16:creationId xmlns:a16="http://schemas.microsoft.com/office/drawing/2014/main" id="{05EDC591-98EC-18E6-4A7F-1D2CD8A1D218}"/>
                  </a:ext>
                </a:extLst>
              </p:cNvPr>
              <p:cNvSpPr txBox="1"/>
              <p:nvPr/>
            </p:nvSpPr>
            <p:spPr>
              <a:xfrm>
                <a:off x="3679774" y="4638811"/>
                <a:ext cx="139424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>
                  <a:defRPr/>
                </a:pPr>
                <a:r>
                  <a:rPr lang="fr-FR" sz="1200" b="1" dirty="0"/>
                  <a:t>Clindamycine</a:t>
                </a:r>
                <a:endParaRPr kumimoji="0" lang="fr-FR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39" name="Rectangle 1038">
                <a:extLst>
                  <a:ext uri="{FF2B5EF4-FFF2-40B4-BE49-F238E27FC236}">
                    <a16:creationId xmlns:a16="http://schemas.microsoft.com/office/drawing/2014/main" id="{560DEEDD-3ACC-3CBA-BCE8-0D061BE23C0C}"/>
                  </a:ext>
                </a:extLst>
              </p:cNvPr>
              <p:cNvSpPr/>
              <p:nvPr/>
            </p:nvSpPr>
            <p:spPr>
              <a:xfrm>
                <a:off x="1538568" y="4699406"/>
                <a:ext cx="144000" cy="144000"/>
              </a:xfrm>
              <a:prstGeom prst="rect">
                <a:avLst/>
              </a:prstGeom>
              <a:solidFill>
                <a:srgbClr val="292774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40" name="Rectangle 1039">
                <a:extLst>
                  <a:ext uri="{FF2B5EF4-FFF2-40B4-BE49-F238E27FC236}">
                    <a16:creationId xmlns:a16="http://schemas.microsoft.com/office/drawing/2014/main" id="{F9F2899C-76A4-0E41-99B1-C75E90A4476A}"/>
                  </a:ext>
                </a:extLst>
              </p:cNvPr>
              <p:cNvSpPr/>
              <p:nvPr/>
            </p:nvSpPr>
            <p:spPr>
              <a:xfrm>
                <a:off x="3581007" y="4699406"/>
                <a:ext cx="144000" cy="14400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041" name="Groupe 1040">
                <a:extLst>
                  <a:ext uri="{FF2B5EF4-FFF2-40B4-BE49-F238E27FC236}">
                    <a16:creationId xmlns:a16="http://schemas.microsoft.com/office/drawing/2014/main" id="{924ABD1B-5619-87F5-1EF6-5AC81B1A64C2}"/>
                  </a:ext>
                </a:extLst>
              </p:cNvPr>
              <p:cNvGrpSpPr/>
              <p:nvPr/>
            </p:nvGrpSpPr>
            <p:grpSpPr>
              <a:xfrm>
                <a:off x="683790" y="2031716"/>
                <a:ext cx="465038" cy="276999"/>
                <a:chOff x="1945176" y="2104448"/>
                <a:chExt cx="465038" cy="276999"/>
              </a:xfrm>
            </p:grpSpPr>
            <p:sp>
              <p:nvSpPr>
                <p:cNvPr id="1051" name="ZoneTexte 1050">
                  <a:extLst>
                    <a:ext uri="{FF2B5EF4-FFF2-40B4-BE49-F238E27FC236}">
                      <a16:creationId xmlns:a16="http://schemas.microsoft.com/office/drawing/2014/main" id="{F7EE1BB2-B79A-3DE9-2616-926B9A7347EC}"/>
                    </a:ext>
                  </a:extLst>
                </p:cNvPr>
                <p:cNvSpPr txBox="1"/>
                <p:nvPr/>
              </p:nvSpPr>
              <p:spPr>
                <a:xfrm>
                  <a:off x="1945176" y="2104448"/>
                  <a:ext cx="465038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18</a:t>
                  </a:r>
                </a:p>
              </p:txBody>
            </p:sp>
            <p:cxnSp>
              <p:nvCxnSpPr>
                <p:cNvPr id="1052" name="Connecteur droit 1051">
                  <a:extLst>
                    <a:ext uri="{FF2B5EF4-FFF2-40B4-BE49-F238E27FC236}">
                      <a16:creationId xmlns:a16="http://schemas.microsoft.com/office/drawing/2014/main" id="{CAE223AD-3E74-7B99-5DBC-9C8EEC45BA3C}"/>
                    </a:ext>
                  </a:extLst>
                </p:cNvPr>
                <p:cNvCxnSpPr/>
                <p:nvPr/>
              </p:nvCxnSpPr>
              <p:spPr>
                <a:xfrm>
                  <a:off x="2361545" y="2243877"/>
                  <a:ext cx="4866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42" name="Groupe 1041">
                <a:extLst>
                  <a:ext uri="{FF2B5EF4-FFF2-40B4-BE49-F238E27FC236}">
                    <a16:creationId xmlns:a16="http://schemas.microsoft.com/office/drawing/2014/main" id="{0706FC1E-0F22-D0A8-B5BE-7730236B5606}"/>
                  </a:ext>
                </a:extLst>
              </p:cNvPr>
              <p:cNvGrpSpPr/>
              <p:nvPr/>
            </p:nvGrpSpPr>
            <p:grpSpPr>
              <a:xfrm>
                <a:off x="683790" y="2734219"/>
                <a:ext cx="465038" cy="276999"/>
                <a:chOff x="1945176" y="2104448"/>
                <a:chExt cx="465038" cy="276999"/>
              </a:xfrm>
            </p:grpSpPr>
            <p:sp>
              <p:nvSpPr>
                <p:cNvPr id="1049" name="ZoneTexte 1048">
                  <a:extLst>
                    <a:ext uri="{FF2B5EF4-FFF2-40B4-BE49-F238E27FC236}">
                      <a16:creationId xmlns:a16="http://schemas.microsoft.com/office/drawing/2014/main" id="{AA74A7D2-C2A6-6BDE-C2C9-7816DF359B72}"/>
                    </a:ext>
                  </a:extLst>
                </p:cNvPr>
                <p:cNvSpPr txBox="1"/>
                <p:nvPr/>
              </p:nvSpPr>
              <p:spPr>
                <a:xfrm>
                  <a:off x="1945176" y="2104448"/>
                  <a:ext cx="465038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12</a:t>
                  </a:r>
                </a:p>
              </p:txBody>
            </p:sp>
            <p:cxnSp>
              <p:nvCxnSpPr>
                <p:cNvPr id="1050" name="Connecteur droit 1049">
                  <a:extLst>
                    <a:ext uri="{FF2B5EF4-FFF2-40B4-BE49-F238E27FC236}">
                      <a16:creationId xmlns:a16="http://schemas.microsoft.com/office/drawing/2014/main" id="{9F28AAC9-C81B-6E7C-F31C-CAD17FA68895}"/>
                    </a:ext>
                  </a:extLst>
                </p:cNvPr>
                <p:cNvCxnSpPr/>
                <p:nvPr/>
              </p:nvCxnSpPr>
              <p:spPr>
                <a:xfrm>
                  <a:off x="2361545" y="2243877"/>
                  <a:ext cx="4866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43" name="Groupe 1042">
                <a:extLst>
                  <a:ext uri="{FF2B5EF4-FFF2-40B4-BE49-F238E27FC236}">
                    <a16:creationId xmlns:a16="http://schemas.microsoft.com/office/drawing/2014/main" id="{25F033FF-B878-9FD8-E734-344EAAA50EB2}"/>
                  </a:ext>
                </a:extLst>
              </p:cNvPr>
              <p:cNvGrpSpPr/>
              <p:nvPr/>
            </p:nvGrpSpPr>
            <p:grpSpPr>
              <a:xfrm>
                <a:off x="683790" y="3189944"/>
                <a:ext cx="465038" cy="276999"/>
                <a:chOff x="1945176" y="2104448"/>
                <a:chExt cx="465038" cy="276999"/>
              </a:xfrm>
            </p:grpSpPr>
            <p:sp>
              <p:nvSpPr>
                <p:cNvPr id="1047" name="ZoneTexte 1046">
                  <a:extLst>
                    <a:ext uri="{FF2B5EF4-FFF2-40B4-BE49-F238E27FC236}">
                      <a16:creationId xmlns:a16="http://schemas.microsoft.com/office/drawing/2014/main" id="{0E21B71D-76B8-07A9-D134-D33442D146D5}"/>
                    </a:ext>
                  </a:extLst>
                </p:cNvPr>
                <p:cNvSpPr txBox="1"/>
                <p:nvPr/>
              </p:nvSpPr>
              <p:spPr>
                <a:xfrm>
                  <a:off x="1945176" y="2104448"/>
                  <a:ext cx="465038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8</a:t>
                  </a:r>
                </a:p>
              </p:txBody>
            </p:sp>
            <p:cxnSp>
              <p:nvCxnSpPr>
                <p:cNvPr id="1048" name="Connecteur droit 1047">
                  <a:extLst>
                    <a:ext uri="{FF2B5EF4-FFF2-40B4-BE49-F238E27FC236}">
                      <a16:creationId xmlns:a16="http://schemas.microsoft.com/office/drawing/2014/main" id="{A457DEFB-F0C6-79B1-09A0-1BA642F1F7A5}"/>
                    </a:ext>
                  </a:extLst>
                </p:cNvPr>
                <p:cNvCxnSpPr/>
                <p:nvPr/>
              </p:nvCxnSpPr>
              <p:spPr>
                <a:xfrm>
                  <a:off x="2361545" y="2243877"/>
                  <a:ext cx="4866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44" name="Groupe 1043">
                <a:extLst>
                  <a:ext uri="{FF2B5EF4-FFF2-40B4-BE49-F238E27FC236}">
                    <a16:creationId xmlns:a16="http://schemas.microsoft.com/office/drawing/2014/main" id="{35893B48-E5E4-6D7A-0683-0C4C1753854A}"/>
                  </a:ext>
                </a:extLst>
              </p:cNvPr>
              <p:cNvGrpSpPr/>
              <p:nvPr/>
            </p:nvGrpSpPr>
            <p:grpSpPr>
              <a:xfrm>
                <a:off x="683790" y="3911185"/>
                <a:ext cx="465038" cy="276999"/>
                <a:chOff x="1945176" y="2104448"/>
                <a:chExt cx="465038" cy="276999"/>
              </a:xfrm>
            </p:grpSpPr>
            <p:sp>
              <p:nvSpPr>
                <p:cNvPr id="1045" name="ZoneTexte 1044">
                  <a:extLst>
                    <a:ext uri="{FF2B5EF4-FFF2-40B4-BE49-F238E27FC236}">
                      <a16:creationId xmlns:a16="http://schemas.microsoft.com/office/drawing/2014/main" id="{D4163379-5C92-DB14-470B-865F653A4EE8}"/>
                    </a:ext>
                  </a:extLst>
                </p:cNvPr>
                <p:cNvSpPr txBox="1"/>
                <p:nvPr/>
              </p:nvSpPr>
              <p:spPr>
                <a:xfrm>
                  <a:off x="1945176" y="2104448"/>
                  <a:ext cx="465038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200" b="0" i="0" u="none" strike="noStrike" kern="1200" cap="none" spc="0" normalizeH="0" baseline="0" noProof="0" dirty="0">
                      <a:ln>
                        <a:noFill/>
                      </a:ln>
                      <a:effectLst/>
                      <a:uLnTx/>
                      <a:uFillTx/>
                      <a:ea typeface="+mn-ea"/>
                      <a:cs typeface="+mn-cs"/>
                    </a:rPr>
                    <a:t>2</a:t>
                  </a:r>
                </a:p>
              </p:txBody>
            </p:sp>
            <p:cxnSp>
              <p:nvCxnSpPr>
                <p:cNvPr id="1046" name="Connecteur droit 1045">
                  <a:extLst>
                    <a:ext uri="{FF2B5EF4-FFF2-40B4-BE49-F238E27FC236}">
                      <a16:creationId xmlns:a16="http://schemas.microsoft.com/office/drawing/2014/main" id="{086545FF-F7A7-10BE-1068-686E9DC05F7B}"/>
                    </a:ext>
                  </a:extLst>
                </p:cNvPr>
                <p:cNvCxnSpPr/>
                <p:nvPr/>
              </p:nvCxnSpPr>
              <p:spPr>
                <a:xfrm>
                  <a:off x="2361545" y="2243877"/>
                  <a:ext cx="4866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065" name="ZoneTexte 1064">
              <a:extLst>
                <a:ext uri="{FF2B5EF4-FFF2-40B4-BE49-F238E27FC236}">
                  <a16:creationId xmlns:a16="http://schemas.microsoft.com/office/drawing/2014/main" id="{0B9E0B74-D3AA-288B-7A86-F774EBD947A1}"/>
                </a:ext>
              </a:extLst>
            </p:cNvPr>
            <p:cNvSpPr txBox="1"/>
            <p:nvPr/>
          </p:nvSpPr>
          <p:spPr>
            <a:xfrm>
              <a:off x="10731950" y="1816109"/>
              <a:ext cx="79322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err="1">
                  <a:latin typeface="+mj-lt"/>
                </a:rPr>
                <a:t>Adultes</a:t>
              </a:r>
              <a:r>
                <a:rPr lang="en-US" sz="1400" b="1" dirty="0">
                  <a:latin typeface="+mj-lt"/>
                </a:rPr>
                <a:t> </a:t>
              </a:r>
              <a:endParaRPr lang="fr-FR" sz="1400" b="1" dirty="0">
                <a:latin typeface="+mj-lt"/>
              </a:endParaRPr>
            </a:p>
          </p:txBody>
        </p:sp>
      </p:grp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547CEF42-89BC-137B-FFEB-0E168848623D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Bowen A, ESCMID 2026, L0050</a:t>
            </a:r>
          </a:p>
        </p:txBody>
      </p:sp>
      <p:pic>
        <p:nvPicPr>
          <p:cNvPr id="11" name="Espace réservé du contenu 10">
            <a:extLst>
              <a:ext uri="{FF2B5EF4-FFF2-40B4-BE49-F238E27FC236}">
                <a16:creationId xmlns:a16="http://schemas.microsoft.com/office/drawing/2014/main" id="{0BDD9FC1-39E2-C108-A9BB-BBA5938ABD20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394609"/>
            <a:ext cx="665163" cy="413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2042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Drapeau">
            <a:extLst>
              <a:ext uri="{FF2B5EF4-FFF2-40B4-BE49-F238E27FC236}">
                <a16:creationId xmlns:a16="http://schemas.microsoft.com/office/drawing/2014/main" id="{6C65CBAB-BD3B-D877-F85D-D4D3941D247D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353800" y="475853"/>
            <a:ext cx="665163" cy="332581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758023BE-0D2E-146B-5CFE-BFB976EC1A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779899" cy="962634"/>
          </a:xfrm>
        </p:spPr>
        <p:txBody>
          <a:bodyPr>
            <a:noAutofit/>
          </a:bodyPr>
          <a:lstStyle/>
          <a:p>
            <a:r>
              <a:rPr lang="fr-FR" dirty="0"/>
              <a:t>Extraction des dispositifs électroniques intracardiaques en cas de bactériémies à </a:t>
            </a:r>
            <a:r>
              <a:rPr lang="fr-FR" i="1" dirty="0"/>
              <a:t>S. aureus</a:t>
            </a:r>
            <a:r>
              <a:rPr lang="fr-FR" dirty="0"/>
              <a:t> sans endocardite non associée à la survie </a:t>
            </a:r>
            <a:r>
              <a:rPr lang="fr-FR" i="1" dirty="0"/>
              <a:t>(1)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A59390D0-EFCC-EC69-F6B0-35024C4930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66054" y="1390389"/>
            <a:ext cx="5515622" cy="4786574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fr-FR" sz="2000" b="1" dirty="0">
                <a:solidFill>
                  <a:srgbClr val="C00000"/>
                </a:solidFill>
                <a:sym typeface="Wingdings" panose="05000000000000000000" pitchFamily="2" charset="2"/>
              </a:rPr>
              <a:t>Contexte :</a:t>
            </a:r>
          </a:p>
          <a:p>
            <a:pPr lvl="1">
              <a:lnSpc>
                <a:spcPct val="100000"/>
              </a:lnSpc>
            </a:pPr>
            <a:r>
              <a:rPr lang="fr-FR" sz="1800" dirty="0">
                <a:sym typeface="Wingdings" panose="05000000000000000000" pitchFamily="2" charset="2"/>
              </a:rPr>
              <a:t>Morbi-mortalité des BSA et proportion importante d’infection de DEIC</a:t>
            </a:r>
          </a:p>
          <a:p>
            <a:pPr lvl="1">
              <a:lnSpc>
                <a:spcPct val="100000"/>
              </a:lnSpc>
            </a:pPr>
            <a:r>
              <a:rPr lang="fr-FR" sz="1800" dirty="0">
                <a:sym typeface="Wingdings" panose="05000000000000000000" pitchFamily="2" charset="2"/>
              </a:rPr>
              <a:t>Recommandations actuelles : extraction des DEIC si infectés, mais également si BSA sans preuve d’infection de DEIC</a:t>
            </a:r>
          </a:p>
          <a:p>
            <a:pPr>
              <a:lnSpc>
                <a:spcPct val="100000"/>
              </a:lnSpc>
            </a:pPr>
            <a:endParaRPr lang="fr-FR" sz="1500" b="1" dirty="0">
              <a:sym typeface="Wingdings" panose="05000000000000000000" pitchFamily="2" charset="2"/>
            </a:endParaRPr>
          </a:p>
          <a:p>
            <a:pPr>
              <a:lnSpc>
                <a:spcPct val="100000"/>
              </a:lnSpc>
            </a:pPr>
            <a:r>
              <a:rPr lang="fr-FR" sz="2000" b="1" dirty="0">
                <a:sym typeface="Wingdings" panose="05000000000000000000" pitchFamily="2" charset="2"/>
              </a:rPr>
              <a:t>Cohorte observationnelle rétrospective via base de données médico-administrative</a:t>
            </a:r>
          </a:p>
          <a:p>
            <a:pPr lvl="1">
              <a:lnSpc>
                <a:spcPct val="100000"/>
              </a:lnSpc>
            </a:pPr>
            <a:r>
              <a:rPr lang="fr-FR" sz="1800" dirty="0">
                <a:sym typeface="Wingdings" panose="05000000000000000000" pitchFamily="2" charset="2"/>
              </a:rPr>
              <a:t>Intervention = effet de l’ETS sur la mortalité </a:t>
            </a:r>
            <a:br>
              <a:rPr lang="fr-FR" sz="1800" dirty="0">
                <a:sym typeface="Wingdings" panose="05000000000000000000" pitchFamily="2" charset="2"/>
              </a:rPr>
            </a:br>
            <a:r>
              <a:rPr lang="fr-FR" sz="1800" dirty="0">
                <a:sym typeface="Wingdings" panose="05000000000000000000" pitchFamily="2" charset="2"/>
              </a:rPr>
              <a:t>et la rechute de la bactériémie</a:t>
            </a:r>
          </a:p>
          <a:p>
            <a:pPr lvl="1">
              <a:lnSpc>
                <a:spcPct val="100000"/>
              </a:lnSpc>
            </a:pPr>
            <a:r>
              <a:rPr lang="fr-FR" sz="1800" b="1" dirty="0">
                <a:sym typeface="Wingdings" panose="05000000000000000000" pitchFamily="2" charset="2"/>
              </a:rPr>
              <a:t>1 289 </a:t>
            </a:r>
            <a:r>
              <a:rPr lang="fr-FR" sz="1800" dirty="0">
                <a:sym typeface="Wingdings" panose="05000000000000000000" pitchFamily="2" charset="2"/>
              </a:rPr>
              <a:t>adultes &gt; 18 ans vivant en Ontario avec première BSA, DEIC préexistant et en vie à 72 h de la première hémoculture positive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A1C359B7-784C-8DC2-0D07-21C513D85CB4}"/>
              </a:ext>
            </a:extLst>
          </p:cNvPr>
          <p:cNvSpPr txBox="1">
            <a:spLocks/>
          </p:cNvSpPr>
          <p:nvPr/>
        </p:nvSpPr>
        <p:spPr>
          <a:xfrm>
            <a:off x="30823" y="6504722"/>
            <a:ext cx="8974282" cy="363552"/>
          </a:xfrm>
          <a:prstGeom prst="rect">
            <a:avLst/>
          </a:prstGeom>
        </p:spPr>
        <p:txBody>
          <a:bodyPr vert="horz" wrap="squar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BSA : bactériémie à 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Staphylococcus aureus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; DEIC : dispositif électronique intracardiaque ; ETS : extraction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transveineuse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de sonde ;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ETT : échographie transthoracique ; ETO : échographie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transœsophagienne</a:t>
            </a:r>
            <a:endParaRPr kumimoji="0" lang="fr-F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016C5A0F-84D4-5ACE-144A-8F54ABF90483}"/>
              </a:ext>
            </a:extLst>
          </p:cNvPr>
          <p:cNvSpPr txBox="1">
            <a:spLocks/>
          </p:cNvSpPr>
          <p:nvPr/>
        </p:nvSpPr>
        <p:spPr>
          <a:xfrm>
            <a:off x="9663569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Frutiger" panose="020B0500000000000000"/>
                <a:ea typeface="+mn-ea"/>
                <a:cs typeface="+mn-cs"/>
              </a:rPr>
              <a:t>MacFadden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Frutiger" panose="020B0500000000000000"/>
                <a:ea typeface="+mn-ea"/>
                <a:cs typeface="+mn-cs"/>
              </a:rPr>
              <a:t> D, ESCMID 2026, O0618</a:t>
            </a:r>
          </a:p>
        </p:txBody>
      </p:sp>
      <p:graphicFrame>
        <p:nvGraphicFramePr>
          <p:cNvPr id="9" name="Espace réservé du contenu 13">
            <a:extLst>
              <a:ext uri="{FF2B5EF4-FFF2-40B4-BE49-F238E27FC236}">
                <a16:creationId xmlns:a16="http://schemas.microsoft.com/office/drawing/2014/main" id="{0992CFDA-2BC2-0EEA-B9C8-9FEE6CCA9BB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51668691"/>
              </p:ext>
            </p:extLst>
          </p:nvPr>
        </p:nvGraphicFramePr>
        <p:xfrm>
          <a:off x="6156690" y="1585044"/>
          <a:ext cx="5696830" cy="41890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07113">
                  <a:extLst>
                    <a:ext uri="{9D8B030D-6E8A-4147-A177-3AD203B41FA5}">
                      <a16:colId xmlns:a16="http://schemas.microsoft.com/office/drawing/2014/main" val="3434579230"/>
                    </a:ext>
                  </a:extLst>
                </a:gridCol>
                <a:gridCol w="889717">
                  <a:extLst>
                    <a:ext uri="{9D8B030D-6E8A-4147-A177-3AD203B41FA5}">
                      <a16:colId xmlns:a16="http://schemas.microsoft.com/office/drawing/2014/main" val="1052005040"/>
                    </a:ext>
                  </a:extLst>
                </a:gridCol>
              </a:tblGrid>
              <a:tr h="380821">
                <a:tc gridSpan="2">
                  <a:txBody>
                    <a:bodyPr/>
                    <a:lstStyle/>
                    <a:p>
                      <a:pPr algn="ctr"/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Caractéristiques et résultats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fr-FR" baseline="0" dirty="0">
                        <a:latin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4466673"/>
                  </a:ext>
                </a:extLst>
              </a:tr>
              <a:tr h="380821">
                <a:tc>
                  <a:txBody>
                    <a:bodyPr/>
                    <a:lstStyle/>
                    <a:p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Âge médian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77 ans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25509187"/>
                  </a:ext>
                </a:extLst>
              </a:tr>
              <a:tr h="380821">
                <a:tc>
                  <a:txBody>
                    <a:bodyPr/>
                    <a:lstStyle/>
                    <a:p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Sexe masculin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72 %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22452858"/>
                  </a:ext>
                </a:extLst>
              </a:tr>
              <a:tr h="380821">
                <a:tc>
                  <a:txBody>
                    <a:bodyPr/>
                    <a:lstStyle/>
                    <a:p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Chirurgie valvulaire antérieure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14 %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65097007"/>
                  </a:ext>
                </a:extLst>
              </a:tr>
              <a:tr h="380821">
                <a:tc>
                  <a:txBody>
                    <a:bodyPr/>
                    <a:lstStyle/>
                    <a:p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Pacemakers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68 %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41860638"/>
                  </a:ext>
                </a:extLst>
              </a:tr>
              <a:tr h="380821">
                <a:tc>
                  <a:txBody>
                    <a:bodyPr/>
                    <a:lstStyle/>
                    <a:p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Durée médiane de port du DEIC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 ans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17569480"/>
                  </a:ext>
                </a:extLst>
              </a:tr>
              <a:tr h="380821">
                <a:tc>
                  <a:txBody>
                    <a:bodyPr/>
                    <a:lstStyle/>
                    <a:p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Bactériémie prolongée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40 %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91314132"/>
                  </a:ext>
                </a:extLst>
              </a:tr>
              <a:tr h="380821">
                <a:tc>
                  <a:txBody>
                    <a:bodyPr/>
                    <a:lstStyle/>
                    <a:p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ETT réalisée dans les 7 premiers jours de l’hémoculture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77 %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1439923"/>
                  </a:ext>
                </a:extLst>
              </a:tr>
              <a:tr h="380821">
                <a:tc>
                  <a:txBody>
                    <a:bodyPr/>
                    <a:lstStyle/>
                    <a:p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ETO réalisée dans les 7 premiers jours de l’hémoculture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19 %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0943138"/>
                  </a:ext>
                </a:extLst>
              </a:tr>
              <a:tr h="380821">
                <a:tc>
                  <a:txBody>
                    <a:bodyPr/>
                    <a:lstStyle/>
                    <a:p>
                      <a:r>
                        <a:rPr lang="fr-FR" sz="1600" b="1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Preuve d’infection de DEIC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25 %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58014768"/>
                  </a:ext>
                </a:extLst>
              </a:tr>
              <a:tr h="380821">
                <a:tc>
                  <a:txBody>
                    <a:bodyPr/>
                    <a:lstStyle/>
                    <a:p>
                      <a:r>
                        <a:rPr lang="fr-FR" sz="1600" b="1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Ablation du DEIC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baseline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18 %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16873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5898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56B129-B6B4-AB0C-6898-8817BA2D9E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2DC634A8-3CC9-9241-F53B-F5B84E19E4CD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7491153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EI-DEIC : endocardite infectieuse sur dispositif électronique intracardiaque ; ETS : extraction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transveineuse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de sonde ; HR :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hazard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ratio</a:t>
            </a:r>
          </a:p>
        </p:txBody>
      </p:sp>
      <p:pic>
        <p:nvPicPr>
          <p:cNvPr id="8" name="Picture 2" descr="Drapeau">
            <a:extLst>
              <a:ext uri="{FF2B5EF4-FFF2-40B4-BE49-F238E27FC236}">
                <a16:creationId xmlns:a16="http://schemas.microsoft.com/office/drawing/2014/main" id="{7DC8B8C8-970C-F1C4-7A8A-A8E5B4683F23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3800" y="475853"/>
            <a:ext cx="665163" cy="332581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1AA90B5A-C4E6-400F-CD5D-C1E195D916D2}"/>
              </a:ext>
            </a:extLst>
          </p:cNvPr>
          <p:cNvSpPr/>
          <p:nvPr/>
        </p:nvSpPr>
        <p:spPr>
          <a:xfrm>
            <a:off x="1626333" y="5297900"/>
            <a:ext cx="3352800" cy="369332"/>
          </a:xfrm>
          <a:prstGeom prst="rect">
            <a:avLst/>
          </a:prstGeom>
          <a:solidFill>
            <a:srgbClr val="FF7D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HR ajusté : 0,57 (0,34 – 0,94)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B2EEF0C1-E830-B512-2085-76711535C102}"/>
              </a:ext>
            </a:extLst>
          </p:cNvPr>
          <p:cNvSpPr txBox="1"/>
          <p:nvPr/>
        </p:nvSpPr>
        <p:spPr>
          <a:xfrm>
            <a:off x="882502" y="6067593"/>
            <a:ext cx="10391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Mais pas d’effet de l’ETS sur le critère composite « mortalité ou rechute » dans aucun des deux groupes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CD3D3B4-6159-2C7A-317F-1173244EE2B8}"/>
              </a:ext>
            </a:extLst>
          </p:cNvPr>
          <p:cNvSpPr txBox="1"/>
          <p:nvPr/>
        </p:nvSpPr>
        <p:spPr>
          <a:xfrm>
            <a:off x="5516674" y="1302588"/>
            <a:ext cx="115865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Résultats</a:t>
            </a: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8ED46106-DF4E-733B-88F6-A68332428D1A}"/>
              </a:ext>
            </a:extLst>
          </p:cNvPr>
          <p:cNvGrpSpPr/>
          <p:nvPr/>
        </p:nvGrpSpPr>
        <p:grpSpPr>
          <a:xfrm>
            <a:off x="733324" y="1737494"/>
            <a:ext cx="4780335" cy="3462568"/>
            <a:chOff x="733324" y="1737494"/>
            <a:chExt cx="4780335" cy="3462568"/>
          </a:xfrm>
        </p:grpSpPr>
        <p:sp>
          <p:nvSpPr>
            <p:cNvPr id="3" name="ZoneTexte 2">
              <a:extLst>
                <a:ext uri="{FF2B5EF4-FFF2-40B4-BE49-F238E27FC236}">
                  <a16:creationId xmlns:a16="http://schemas.microsoft.com/office/drawing/2014/main" id="{A95C0ED2-2747-83FE-500E-AA57922D81E5}"/>
                </a:ext>
              </a:extLst>
            </p:cNvPr>
            <p:cNvSpPr txBox="1"/>
            <p:nvPr/>
          </p:nvSpPr>
          <p:spPr>
            <a:xfrm>
              <a:off x="1635637" y="1737494"/>
              <a:ext cx="35198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Mortalité chez les patients </a:t>
              </a:r>
              <a:r>
                <a:rPr kumimoji="0" lang="fr-FR" sz="1600" b="1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avec EI-DEIC</a:t>
              </a:r>
            </a:p>
          </p:txBody>
        </p:sp>
        <p:grpSp>
          <p:nvGrpSpPr>
            <p:cNvPr id="1041" name="Groupe 1040">
              <a:extLst>
                <a:ext uri="{FF2B5EF4-FFF2-40B4-BE49-F238E27FC236}">
                  <a16:creationId xmlns:a16="http://schemas.microsoft.com/office/drawing/2014/main" id="{01EDA233-970C-2CFF-A9BE-76765290AF80}"/>
                </a:ext>
              </a:extLst>
            </p:cNvPr>
            <p:cNvGrpSpPr/>
            <p:nvPr/>
          </p:nvGrpSpPr>
          <p:grpSpPr>
            <a:xfrm>
              <a:off x="1280300" y="1928813"/>
              <a:ext cx="4076700" cy="2798762"/>
              <a:chOff x="1879600" y="1928813"/>
              <a:chExt cx="4076700" cy="2798762"/>
            </a:xfrm>
          </p:grpSpPr>
          <p:sp>
            <p:nvSpPr>
              <p:cNvPr id="15" name="Line 5">
                <a:extLst>
                  <a:ext uri="{FF2B5EF4-FFF2-40B4-BE49-F238E27FC236}">
                    <a16:creationId xmlns:a16="http://schemas.microsoft.com/office/drawing/2014/main" id="{BEF4B3D0-7755-E181-D5A1-9AE3457496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1978025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Line 6">
                <a:extLst>
                  <a:ext uri="{FF2B5EF4-FFF2-40B4-BE49-F238E27FC236}">
                    <a16:creationId xmlns:a16="http://schemas.microsoft.com/office/drawing/2014/main" id="{3D17EF7E-9CB9-C27F-AEFF-FC90449046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2513013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Line 7">
                <a:extLst>
                  <a:ext uri="{FF2B5EF4-FFF2-40B4-BE49-F238E27FC236}">
                    <a16:creationId xmlns:a16="http://schemas.microsoft.com/office/drawing/2014/main" id="{606A6C0A-D41A-B3C9-1A1E-CC66487972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2241550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id="{0576CA57-3EB8-35DA-8532-F4515AA16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925" y="1928813"/>
                <a:ext cx="4016375" cy="2738438"/>
              </a:xfrm>
              <a:custGeom>
                <a:avLst/>
                <a:gdLst>
                  <a:gd name="T0" fmla="*/ 5060 w 5060"/>
                  <a:gd name="T1" fmla="*/ 3451 h 3451"/>
                  <a:gd name="T2" fmla="*/ 0 w 5060"/>
                  <a:gd name="T3" fmla="*/ 3451 h 3451"/>
                  <a:gd name="T4" fmla="*/ 0 w 5060"/>
                  <a:gd name="T5" fmla="*/ 0 h 3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60" h="3451">
                    <a:moveTo>
                      <a:pt x="5060" y="3451"/>
                    </a:moveTo>
                    <a:lnTo>
                      <a:pt x="0" y="3451"/>
                    </a:lnTo>
                    <a:lnTo>
                      <a:pt x="0" y="0"/>
                    </a:lnTo>
                  </a:path>
                </a:pathLst>
              </a:cu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Line 22">
                <a:extLst>
                  <a:ext uri="{FF2B5EF4-FFF2-40B4-BE49-F238E27FC236}">
                    <a16:creationId xmlns:a16="http://schemas.microsoft.com/office/drawing/2014/main" id="{664243A9-1109-7080-286E-05FB0416A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2235200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Line 23">
                <a:extLst>
                  <a:ext uri="{FF2B5EF4-FFF2-40B4-BE49-F238E27FC236}">
                    <a16:creationId xmlns:a16="http://schemas.microsoft.com/office/drawing/2014/main" id="{4AAFB5F7-9F7F-11C8-945C-E80B028FEE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1971675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Line 24">
                <a:extLst>
                  <a:ext uri="{FF2B5EF4-FFF2-40B4-BE49-F238E27FC236}">
                    <a16:creationId xmlns:a16="http://schemas.microsoft.com/office/drawing/2014/main" id="{581DA464-7E0E-80B5-5A55-72515A5D37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2506663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Line 25">
                <a:extLst>
                  <a:ext uri="{FF2B5EF4-FFF2-40B4-BE49-F238E27FC236}">
                    <a16:creationId xmlns:a16="http://schemas.microsoft.com/office/drawing/2014/main" id="{420F5CCC-6EFE-C2C7-6E23-0C937BDFE5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2776538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Line 26">
                <a:extLst>
                  <a:ext uri="{FF2B5EF4-FFF2-40B4-BE49-F238E27FC236}">
                    <a16:creationId xmlns:a16="http://schemas.microsoft.com/office/drawing/2014/main" id="{231DE9E3-619E-D287-A50E-D333AC3423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3041650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Line 27">
                <a:extLst>
                  <a:ext uri="{FF2B5EF4-FFF2-40B4-BE49-F238E27FC236}">
                    <a16:creationId xmlns:a16="http://schemas.microsoft.com/office/drawing/2014/main" id="{61D0D2A1-0B62-74A7-A8D5-BC720D421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3313113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Line 28">
                <a:extLst>
                  <a:ext uri="{FF2B5EF4-FFF2-40B4-BE49-F238E27FC236}">
                    <a16:creationId xmlns:a16="http://schemas.microsoft.com/office/drawing/2014/main" id="{F0E4C039-AC48-9DF0-91BE-7993818E8B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3576638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Line 29">
                <a:extLst>
                  <a:ext uri="{FF2B5EF4-FFF2-40B4-BE49-F238E27FC236}">
                    <a16:creationId xmlns:a16="http://schemas.microsoft.com/office/drawing/2014/main" id="{3123D5D4-A41F-0534-844F-F0626CD9FD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3840163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Line 30">
                <a:extLst>
                  <a:ext uri="{FF2B5EF4-FFF2-40B4-BE49-F238E27FC236}">
                    <a16:creationId xmlns:a16="http://schemas.microsoft.com/office/drawing/2014/main" id="{36435C29-D2EB-41A7-86C8-8C54BB6B8D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4103688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Line 31">
                <a:extLst>
                  <a:ext uri="{FF2B5EF4-FFF2-40B4-BE49-F238E27FC236}">
                    <a16:creationId xmlns:a16="http://schemas.microsoft.com/office/drawing/2014/main" id="{31C80D50-849F-D562-E640-B24BE9882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4375150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Line 32">
                <a:extLst>
                  <a:ext uri="{FF2B5EF4-FFF2-40B4-BE49-F238E27FC236}">
                    <a16:creationId xmlns:a16="http://schemas.microsoft.com/office/drawing/2014/main" id="{A987004F-60BB-46B3-B313-48E6FDD962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9600" y="4640263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33">
                <a:extLst>
                  <a:ext uri="{FF2B5EF4-FFF2-40B4-BE49-F238E27FC236}">
                    <a16:creationId xmlns:a16="http://schemas.microsoft.com/office/drawing/2014/main" id="{641B2FBB-965B-4DC6-A5B5-B8CA961B8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438" y="1979613"/>
                <a:ext cx="3835400" cy="792163"/>
              </a:xfrm>
              <a:custGeom>
                <a:avLst/>
                <a:gdLst>
                  <a:gd name="T0" fmla="*/ 4770 w 4832"/>
                  <a:gd name="T1" fmla="*/ 992 h 998"/>
                  <a:gd name="T2" fmla="*/ 4444 w 4832"/>
                  <a:gd name="T3" fmla="*/ 965 h 998"/>
                  <a:gd name="T4" fmla="*/ 4381 w 4832"/>
                  <a:gd name="T5" fmla="*/ 948 h 998"/>
                  <a:gd name="T6" fmla="*/ 4334 w 4832"/>
                  <a:gd name="T7" fmla="*/ 937 h 998"/>
                  <a:gd name="T8" fmla="*/ 3935 w 4832"/>
                  <a:gd name="T9" fmla="*/ 933 h 998"/>
                  <a:gd name="T10" fmla="*/ 3862 w 4832"/>
                  <a:gd name="T11" fmla="*/ 921 h 998"/>
                  <a:gd name="T12" fmla="*/ 3731 w 4832"/>
                  <a:gd name="T13" fmla="*/ 906 h 998"/>
                  <a:gd name="T14" fmla="*/ 3606 w 4832"/>
                  <a:gd name="T15" fmla="*/ 865 h 998"/>
                  <a:gd name="T16" fmla="*/ 3277 w 4832"/>
                  <a:gd name="T17" fmla="*/ 854 h 998"/>
                  <a:gd name="T18" fmla="*/ 3029 w 4832"/>
                  <a:gd name="T19" fmla="*/ 852 h 998"/>
                  <a:gd name="T20" fmla="*/ 3026 w 4832"/>
                  <a:gd name="T21" fmla="*/ 848 h 998"/>
                  <a:gd name="T22" fmla="*/ 2896 w 4832"/>
                  <a:gd name="T23" fmla="*/ 840 h 998"/>
                  <a:gd name="T24" fmla="*/ 2691 w 4832"/>
                  <a:gd name="T25" fmla="*/ 821 h 998"/>
                  <a:gd name="T26" fmla="*/ 2632 w 4832"/>
                  <a:gd name="T27" fmla="*/ 817 h 998"/>
                  <a:gd name="T28" fmla="*/ 2557 w 4832"/>
                  <a:gd name="T29" fmla="*/ 803 h 998"/>
                  <a:gd name="T30" fmla="*/ 2512 w 4832"/>
                  <a:gd name="T31" fmla="*/ 764 h 998"/>
                  <a:gd name="T32" fmla="*/ 2373 w 4832"/>
                  <a:gd name="T33" fmla="*/ 758 h 998"/>
                  <a:gd name="T34" fmla="*/ 2201 w 4832"/>
                  <a:gd name="T35" fmla="*/ 734 h 998"/>
                  <a:gd name="T36" fmla="*/ 2118 w 4832"/>
                  <a:gd name="T37" fmla="*/ 714 h 998"/>
                  <a:gd name="T38" fmla="*/ 2068 w 4832"/>
                  <a:gd name="T39" fmla="*/ 699 h 998"/>
                  <a:gd name="T40" fmla="*/ 1963 w 4832"/>
                  <a:gd name="T41" fmla="*/ 672 h 998"/>
                  <a:gd name="T42" fmla="*/ 1913 w 4832"/>
                  <a:gd name="T43" fmla="*/ 660 h 998"/>
                  <a:gd name="T44" fmla="*/ 1842 w 4832"/>
                  <a:gd name="T45" fmla="*/ 641 h 998"/>
                  <a:gd name="T46" fmla="*/ 1742 w 4832"/>
                  <a:gd name="T47" fmla="*/ 635 h 998"/>
                  <a:gd name="T48" fmla="*/ 1644 w 4832"/>
                  <a:gd name="T49" fmla="*/ 624 h 998"/>
                  <a:gd name="T50" fmla="*/ 1575 w 4832"/>
                  <a:gd name="T51" fmla="*/ 608 h 998"/>
                  <a:gd name="T52" fmla="*/ 1522 w 4832"/>
                  <a:gd name="T53" fmla="*/ 601 h 998"/>
                  <a:gd name="T54" fmla="*/ 1405 w 4832"/>
                  <a:gd name="T55" fmla="*/ 582 h 998"/>
                  <a:gd name="T56" fmla="*/ 1241 w 4832"/>
                  <a:gd name="T57" fmla="*/ 565 h 998"/>
                  <a:gd name="T58" fmla="*/ 1114 w 4832"/>
                  <a:gd name="T59" fmla="*/ 540 h 998"/>
                  <a:gd name="T60" fmla="*/ 1079 w 4832"/>
                  <a:gd name="T61" fmla="*/ 535 h 998"/>
                  <a:gd name="T62" fmla="*/ 1065 w 4832"/>
                  <a:gd name="T63" fmla="*/ 531 h 998"/>
                  <a:gd name="T64" fmla="*/ 1035 w 4832"/>
                  <a:gd name="T65" fmla="*/ 510 h 998"/>
                  <a:gd name="T66" fmla="*/ 938 w 4832"/>
                  <a:gd name="T67" fmla="*/ 485 h 998"/>
                  <a:gd name="T68" fmla="*/ 826 w 4832"/>
                  <a:gd name="T69" fmla="*/ 464 h 998"/>
                  <a:gd name="T70" fmla="*/ 738 w 4832"/>
                  <a:gd name="T71" fmla="*/ 442 h 998"/>
                  <a:gd name="T72" fmla="*/ 646 w 4832"/>
                  <a:gd name="T73" fmla="*/ 416 h 998"/>
                  <a:gd name="T74" fmla="*/ 546 w 4832"/>
                  <a:gd name="T75" fmla="*/ 383 h 998"/>
                  <a:gd name="T76" fmla="*/ 434 w 4832"/>
                  <a:gd name="T77" fmla="*/ 337 h 998"/>
                  <a:gd name="T78" fmla="*/ 381 w 4832"/>
                  <a:gd name="T79" fmla="*/ 307 h 998"/>
                  <a:gd name="T80" fmla="*/ 277 w 4832"/>
                  <a:gd name="T81" fmla="*/ 243 h 998"/>
                  <a:gd name="T82" fmla="*/ 178 w 4832"/>
                  <a:gd name="T83" fmla="*/ 172 h 998"/>
                  <a:gd name="T84" fmla="*/ 155 w 4832"/>
                  <a:gd name="T85" fmla="*/ 107 h 998"/>
                  <a:gd name="T86" fmla="*/ 123 w 4832"/>
                  <a:gd name="T87" fmla="*/ 84 h 998"/>
                  <a:gd name="T88" fmla="*/ 54 w 4832"/>
                  <a:gd name="T89" fmla="*/ 18 h 998"/>
                  <a:gd name="T90" fmla="*/ 0 w 4832"/>
                  <a:gd name="T91" fmla="*/ 0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832" h="998">
                    <a:moveTo>
                      <a:pt x="4832" y="998"/>
                    </a:moveTo>
                    <a:lnTo>
                      <a:pt x="4770" y="992"/>
                    </a:lnTo>
                    <a:lnTo>
                      <a:pt x="4734" y="965"/>
                    </a:lnTo>
                    <a:lnTo>
                      <a:pt x="4444" y="965"/>
                    </a:lnTo>
                    <a:lnTo>
                      <a:pt x="4444" y="948"/>
                    </a:lnTo>
                    <a:lnTo>
                      <a:pt x="4381" y="948"/>
                    </a:lnTo>
                    <a:lnTo>
                      <a:pt x="4372" y="937"/>
                    </a:lnTo>
                    <a:lnTo>
                      <a:pt x="4334" y="937"/>
                    </a:lnTo>
                    <a:lnTo>
                      <a:pt x="4317" y="933"/>
                    </a:lnTo>
                    <a:lnTo>
                      <a:pt x="3935" y="933"/>
                    </a:lnTo>
                    <a:lnTo>
                      <a:pt x="3924" y="921"/>
                    </a:lnTo>
                    <a:lnTo>
                      <a:pt x="3862" y="921"/>
                    </a:lnTo>
                    <a:lnTo>
                      <a:pt x="3862" y="906"/>
                    </a:lnTo>
                    <a:lnTo>
                      <a:pt x="3731" y="906"/>
                    </a:lnTo>
                    <a:lnTo>
                      <a:pt x="3698" y="883"/>
                    </a:lnTo>
                    <a:lnTo>
                      <a:pt x="3606" y="865"/>
                    </a:lnTo>
                    <a:lnTo>
                      <a:pt x="3297" y="865"/>
                    </a:lnTo>
                    <a:lnTo>
                      <a:pt x="3277" y="854"/>
                    </a:lnTo>
                    <a:lnTo>
                      <a:pt x="3035" y="854"/>
                    </a:lnTo>
                    <a:lnTo>
                      <a:pt x="3029" y="852"/>
                    </a:lnTo>
                    <a:lnTo>
                      <a:pt x="3027" y="849"/>
                    </a:lnTo>
                    <a:lnTo>
                      <a:pt x="3026" y="848"/>
                    </a:lnTo>
                    <a:lnTo>
                      <a:pt x="3020" y="840"/>
                    </a:lnTo>
                    <a:lnTo>
                      <a:pt x="2896" y="840"/>
                    </a:lnTo>
                    <a:lnTo>
                      <a:pt x="2857" y="821"/>
                    </a:lnTo>
                    <a:lnTo>
                      <a:pt x="2691" y="821"/>
                    </a:lnTo>
                    <a:lnTo>
                      <a:pt x="2675" y="817"/>
                    </a:lnTo>
                    <a:lnTo>
                      <a:pt x="2632" y="817"/>
                    </a:lnTo>
                    <a:lnTo>
                      <a:pt x="2614" y="803"/>
                    </a:lnTo>
                    <a:lnTo>
                      <a:pt x="2557" y="803"/>
                    </a:lnTo>
                    <a:lnTo>
                      <a:pt x="2536" y="773"/>
                    </a:lnTo>
                    <a:lnTo>
                      <a:pt x="2512" y="764"/>
                    </a:lnTo>
                    <a:lnTo>
                      <a:pt x="2392" y="764"/>
                    </a:lnTo>
                    <a:lnTo>
                      <a:pt x="2373" y="758"/>
                    </a:lnTo>
                    <a:lnTo>
                      <a:pt x="2215" y="749"/>
                    </a:lnTo>
                    <a:lnTo>
                      <a:pt x="2201" y="734"/>
                    </a:lnTo>
                    <a:lnTo>
                      <a:pt x="2139" y="734"/>
                    </a:lnTo>
                    <a:lnTo>
                      <a:pt x="2118" y="714"/>
                    </a:lnTo>
                    <a:lnTo>
                      <a:pt x="2089" y="712"/>
                    </a:lnTo>
                    <a:lnTo>
                      <a:pt x="2068" y="699"/>
                    </a:lnTo>
                    <a:lnTo>
                      <a:pt x="1981" y="687"/>
                    </a:lnTo>
                    <a:lnTo>
                      <a:pt x="1963" y="672"/>
                    </a:lnTo>
                    <a:lnTo>
                      <a:pt x="1926" y="672"/>
                    </a:lnTo>
                    <a:lnTo>
                      <a:pt x="1913" y="660"/>
                    </a:lnTo>
                    <a:lnTo>
                      <a:pt x="1867" y="660"/>
                    </a:lnTo>
                    <a:lnTo>
                      <a:pt x="1842" y="641"/>
                    </a:lnTo>
                    <a:lnTo>
                      <a:pt x="1755" y="641"/>
                    </a:lnTo>
                    <a:lnTo>
                      <a:pt x="1742" y="635"/>
                    </a:lnTo>
                    <a:lnTo>
                      <a:pt x="1644" y="635"/>
                    </a:lnTo>
                    <a:lnTo>
                      <a:pt x="1644" y="624"/>
                    </a:lnTo>
                    <a:lnTo>
                      <a:pt x="1606" y="624"/>
                    </a:lnTo>
                    <a:lnTo>
                      <a:pt x="1575" y="608"/>
                    </a:lnTo>
                    <a:lnTo>
                      <a:pt x="1539" y="608"/>
                    </a:lnTo>
                    <a:lnTo>
                      <a:pt x="1522" y="601"/>
                    </a:lnTo>
                    <a:lnTo>
                      <a:pt x="1417" y="601"/>
                    </a:lnTo>
                    <a:lnTo>
                      <a:pt x="1405" y="582"/>
                    </a:lnTo>
                    <a:lnTo>
                      <a:pt x="1241" y="582"/>
                    </a:lnTo>
                    <a:lnTo>
                      <a:pt x="1241" y="565"/>
                    </a:lnTo>
                    <a:lnTo>
                      <a:pt x="1134" y="554"/>
                    </a:lnTo>
                    <a:lnTo>
                      <a:pt x="1114" y="540"/>
                    </a:lnTo>
                    <a:lnTo>
                      <a:pt x="1093" y="537"/>
                    </a:lnTo>
                    <a:lnTo>
                      <a:pt x="1079" y="535"/>
                    </a:lnTo>
                    <a:lnTo>
                      <a:pt x="1069" y="532"/>
                    </a:lnTo>
                    <a:lnTo>
                      <a:pt x="1065" y="531"/>
                    </a:lnTo>
                    <a:lnTo>
                      <a:pt x="1063" y="531"/>
                    </a:lnTo>
                    <a:lnTo>
                      <a:pt x="1035" y="510"/>
                    </a:lnTo>
                    <a:lnTo>
                      <a:pt x="971" y="510"/>
                    </a:lnTo>
                    <a:lnTo>
                      <a:pt x="938" y="485"/>
                    </a:lnTo>
                    <a:lnTo>
                      <a:pt x="826" y="485"/>
                    </a:lnTo>
                    <a:lnTo>
                      <a:pt x="826" y="464"/>
                    </a:lnTo>
                    <a:lnTo>
                      <a:pt x="781" y="464"/>
                    </a:lnTo>
                    <a:lnTo>
                      <a:pt x="738" y="442"/>
                    </a:lnTo>
                    <a:lnTo>
                      <a:pt x="678" y="442"/>
                    </a:lnTo>
                    <a:lnTo>
                      <a:pt x="646" y="416"/>
                    </a:lnTo>
                    <a:lnTo>
                      <a:pt x="579" y="383"/>
                    </a:lnTo>
                    <a:lnTo>
                      <a:pt x="546" y="383"/>
                    </a:lnTo>
                    <a:lnTo>
                      <a:pt x="499" y="354"/>
                    </a:lnTo>
                    <a:lnTo>
                      <a:pt x="434" y="337"/>
                    </a:lnTo>
                    <a:lnTo>
                      <a:pt x="425" y="307"/>
                    </a:lnTo>
                    <a:lnTo>
                      <a:pt x="381" y="307"/>
                    </a:lnTo>
                    <a:lnTo>
                      <a:pt x="372" y="274"/>
                    </a:lnTo>
                    <a:lnTo>
                      <a:pt x="277" y="243"/>
                    </a:lnTo>
                    <a:lnTo>
                      <a:pt x="237" y="192"/>
                    </a:lnTo>
                    <a:lnTo>
                      <a:pt x="178" y="172"/>
                    </a:lnTo>
                    <a:lnTo>
                      <a:pt x="178" y="138"/>
                    </a:lnTo>
                    <a:lnTo>
                      <a:pt x="155" y="107"/>
                    </a:lnTo>
                    <a:lnTo>
                      <a:pt x="135" y="103"/>
                    </a:lnTo>
                    <a:lnTo>
                      <a:pt x="123" y="84"/>
                    </a:lnTo>
                    <a:lnTo>
                      <a:pt x="92" y="75"/>
                    </a:lnTo>
                    <a:lnTo>
                      <a:pt x="54" y="18"/>
                    </a:lnTo>
                    <a:lnTo>
                      <a:pt x="24" y="18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CC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Line 50">
                <a:extLst>
                  <a:ext uri="{FF2B5EF4-FFF2-40B4-BE49-F238E27FC236}">
                    <a16:creationId xmlns:a16="http://schemas.microsoft.com/office/drawing/2014/main" id="{1E14F54F-266D-B7A2-7E50-9407BC9A0C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4425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Line 51">
                <a:extLst>
                  <a:ext uri="{FF2B5EF4-FFF2-40B4-BE49-F238E27FC236}">
                    <a16:creationId xmlns:a16="http://schemas.microsoft.com/office/drawing/2014/main" id="{68D296E3-72D7-E6DF-63E6-D3F4570A1A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4668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4" name="Line 52">
                <a:extLst>
                  <a:ext uri="{FF2B5EF4-FFF2-40B4-BE49-F238E27FC236}">
                    <a16:creationId xmlns:a16="http://schemas.microsoft.com/office/drawing/2014/main" id="{541A6BAB-867D-FF69-686F-73F67081BD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19375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5" name="Line 53">
                <a:extLst>
                  <a:ext uri="{FF2B5EF4-FFF2-40B4-BE49-F238E27FC236}">
                    <a16:creationId xmlns:a16="http://schemas.microsoft.com/office/drawing/2014/main" id="{DA828A71-6538-27BD-A5A3-6DEBD57C7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7113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6" name="Line 54">
                <a:extLst>
                  <a:ext uri="{FF2B5EF4-FFF2-40B4-BE49-F238E27FC236}">
                    <a16:creationId xmlns:a16="http://schemas.microsoft.com/office/drawing/2014/main" id="{216BD5C2-0CEE-30D2-4D27-497E5D31A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75013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" name="Line 55">
                <a:extLst>
                  <a:ext uri="{FF2B5EF4-FFF2-40B4-BE49-F238E27FC236}">
                    <a16:creationId xmlns:a16="http://schemas.microsoft.com/office/drawing/2014/main" id="{27C535EE-C1ED-E296-C048-0157ACA430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11563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" name="Line 56">
                <a:extLst>
                  <a:ext uri="{FF2B5EF4-FFF2-40B4-BE49-F238E27FC236}">
                    <a16:creationId xmlns:a16="http://schemas.microsoft.com/office/drawing/2014/main" id="{558BDCB9-8D26-99D6-120B-156D3B501B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5433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" name="Line 57">
                <a:extLst>
                  <a:ext uri="{FF2B5EF4-FFF2-40B4-BE49-F238E27FC236}">
                    <a16:creationId xmlns:a16="http://schemas.microsoft.com/office/drawing/2014/main" id="{B99CD5C6-8C9A-4723-F24F-0A333EFA7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62150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" name="Line 58">
                <a:extLst>
                  <a:ext uri="{FF2B5EF4-FFF2-40B4-BE49-F238E27FC236}">
                    <a16:creationId xmlns:a16="http://schemas.microsoft.com/office/drawing/2014/main" id="{11D25437-2B35-8A9B-1BF7-463BD3166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902325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" name="Line 59">
                <a:extLst>
                  <a:ext uri="{FF2B5EF4-FFF2-40B4-BE49-F238E27FC236}">
                    <a16:creationId xmlns:a16="http://schemas.microsoft.com/office/drawing/2014/main" id="{2C2DAC9B-C50B-07DF-68AE-F213F35C3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581650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" name="Line 60">
                <a:extLst>
                  <a:ext uri="{FF2B5EF4-FFF2-40B4-BE49-F238E27FC236}">
                    <a16:creationId xmlns:a16="http://schemas.microsoft.com/office/drawing/2014/main" id="{BA0C91CA-53DE-76A8-529E-A95132D4A4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89463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" name="Line 61">
                <a:extLst>
                  <a:ext uri="{FF2B5EF4-FFF2-40B4-BE49-F238E27FC236}">
                    <a16:creationId xmlns:a16="http://schemas.microsoft.com/office/drawing/2014/main" id="{7ECC65DB-6BCE-2B7A-9A52-AAB5EDBF85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7200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" name="Line 62">
                <a:extLst>
                  <a:ext uri="{FF2B5EF4-FFF2-40B4-BE49-F238E27FC236}">
                    <a16:creationId xmlns:a16="http://schemas.microsoft.com/office/drawing/2014/main" id="{5167FEE4-102E-E23F-271F-851942B264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3223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" name="Freeform 64">
                <a:extLst>
                  <a:ext uri="{FF2B5EF4-FFF2-40B4-BE49-F238E27FC236}">
                    <a16:creationId xmlns:a16="http://schemas.microsoft.com/office/drawing/2014/main" id="{501F0AA1-81EC-2EFB-3620-9640ED737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438" y="1979613"/>
                <a:ext cx="3832225" cy="1187450"/>
              </a:xfrm>
              <a:custGeom>
                <a:avLst/>
                <a:gdLst>
                  <a:gd name="T0" fmla="*/ 4797 w 4827"/>
                  <a:gd name="T1" fmla="*/ 1498 h 1498"/>
                  <a:gd name="T2" fmla="*/ 4764 w 4827"/>
                  <a:gd name="T3" fmla="*/ 1484 h 1498"/>
                  <a:gd name="T4" fmla="*/ 4501 w 4827"/>
                  <a:gd name="T5" fmla="*/ 1455 h 1498"/>
                  <a:gd name="T6" fmla="*/ 4456 w 4827"/>
                  <a:gd name="T7" fmla="*/ 1449 h 1498"/>
                  <a:gd name="T8" fmla="*/ 4398 w 4827"/>
                  <a:gd name="T9" fmla="*/ 1431 h 1498"/>
                  <a:gd name="T10" fmla="*/ 4319 w 4827"/>
                  <a:gd name="T11" fmla="*/ 1419 h 1498"/>
                  <a:gd name="T12" fmla="*/ 3925 w 4827"/>
                  <a:gd name="T13" fmla="*/ 1407 h 1498"/>
                  <a:gd name="T14" fmla="*/ 3862 w 4827"/>
                  <a:gd name="T15" fmla="*/ 1392 h 1498"/>
                  <a:gd name="T16" fmla="*/ 3746 w 4827"/>
                  <a:gd name="T17" fmla="*/ 1377 h 1498"/>
                  <a:gd name="T18" fmla="*/ 3695 w 4827"/>
                  <a:gd name="T19" fmla="*/ 1346 h 1498"/>
                  <a:gd name="T20" fmla="*/ 3653 w 4827"/>
                  <a:gd name="T21" fmla="*/ 1329 h 1498"/>
                  <a:gd name="T22" fmla="*/ 3610 w 4827"/>
                  <a:gd name="T23" fmla="*/ 1319 h 1498"/>
                  <a:gd name="T24" fmla="*/ 3280 w 4827"/>
                  <a:gd name="T25" fmla="*/ 1301 h 1498"/>
                  <a:gd name="T26" fmla="*/ 3024 w 4827"/>
                  <a:gd name="T27" fmla="*/ 1291 h 1498"/>
                  <a:gd name="T28" fmla="*/ 2857 w 4827"/>
                  <a:gd name="T29" fmla="*/ 1268 h 1498"/>
                  <a:gd name="T30" fmla="*/ 2676 w 4827"/>
                  <a:gd name="T31" fmla="*/ 1255 h 1498"/>
                  <a:gd name="T32" fmla="*/ 2620 w 4827"/>
                  <a:gd name="T33" fmla="*/ 1237 h 1498"/>
                  <a:gd name="T34" fmla="*/ 2535 w 4827"/>
                  <a:gd name="T35" fmla="*/ 1192 h 1498"/>
                  <a:gd name="T36" fmla="*/ 2384 w 4827"/>
                  <a:gd name="T37" fmla="*/ 1181 h 1498"/>
                  <a:gd name="T38" fmla="*/ 2305 w 4827"/>
                  <a:gd name="T39" fmla="*/ 1168 h 1498"/>
                  <a:gd name="T40" fmla="*/ 2222 w 4827"/>
                  <a:gd name="T41" fmla="*/ 1163 h 1498"/>
                  <a:gd name="T42" fmla="*/ 2140 w 4827"/>
                  <a:gd name="T43" fmla="*/ 1143 h 1498"/>
                  <a:gd name="T44" fmla="*/ 2064 w 4827"/>
                  <a:gd name="T45" fmla="*/ 1096 h 1498"/>
                  <a:gd name="T46" fmla="*/ 2005 w 4827"/>
                  <a:gd name="T47" fmla="*/ 1078 h 1498"/>
                  <a:gd name="T48" fmla="*/ 1910 w 4827"/>
                  <a:gd name="T49" fmla="*/ 1048 h 1498"/>
                  <a:gd name="T50" fmla="*/ 1843 w 4827"/>
                  <a:gd name="T51" fmla="*/ 1020 h 1498"/>
                  <a:gd name="T52" fmla="*/ 1748 w 4827"/>
                  <a:gd name="T53" fmla="*/ 1010 h 1498"/>
                  <a:gd name="T54" fmla="*/ 1638 w 4827"/>
                  <a:gd name="T55" fmla="*/ 997 h 1498"/>
                  <a:gd name="T56" fmla="*/ 1567 w 4827"/>
                  <a:gd name="T57" fmla="*/ 974 h 1498"/>
                  <a:gd name="T58" fmla="*/ 1531 w 4827"/>
                  <a:gd name="T59" fmla="*/ 960 h 1498"/>
                  <a:gd name="T60" fmla="*/ 1404 w 4827"/>
                  <a:gd name="T61" fmla="*/ 937 h 1498"/>
                  <a:gd name="T62" fmla="*/ 1237 w 4827"/>
                  <a:gd name="T63" fmla="*/ 912 h 1498"/>
                  <a:gd name="T64" fmla="*/ 1204 w 4827"/>
                  <a:gd name="T65" fmla="*/ 898 h 1498"/>
                  <a:gd name="T66" fmla="*/ 1160 w 4827"/>
                  <a:gd name="T67" fmla="*/ 886 h 1498"/>
                  <a:gd name="T68" fmla="*/ 1089 w 4827"/>
                  <a:gd name="T69" fmla="*/ 852 h 1498"/>
                  <a:gd name="T70" fmla="*/ 1033 w 4827"/>
                  <a:gd name="T71" fmla="*/ 827 h 1498"/>
                  <a:gd name="T72" fmla="*/ 920 w 4827"/>
                  <a:gd name="T73" fmla="*/ 794 h 1498"/>
                  <a:gd name="T74" fmla="*/ 830 w 4827"/>
                  <a:gd name="T75" fmla="*/ 784 h 1498"/>
                  <a:gd name="T76" fmla="*/ 774 w 4827"/>
                  <a:gd name="T77" fmla="*/ 753 h 1498"/>
                  <a:gd name="T78" fmla="*/ 686 w 4827"/>
                  <a:gd name="T79" fmla="*/ 722 h 1498"/>
                  <a:gd name="T80" fmla="*/ 582 w 4827"/>
                  <a:gd name="T81" fmla="*/ 646 h 1498"/>
                  <a:gd name="T82" fmla="*/ 510 w 4827"/>
                  <a:gd name="T83" fmla="*/ 608 h 1498"/>
                  <a:gd name="T84" fmla="*/ 421 w 4827"/>
                  <a:gd name="T85" fmla="*/ 529 h 1498"/>
                  <a:gd name="T86" fmla="*/ 372 w 4827"/>
                  <a:gd name="T87" fmla="*/ 476 h 1498"/>
                  <a:gd name="T88" fmla="*/ 331 w 4827"/>
                  <a:gd name="T89" fmla="*/ 440 h 1498"/>
                  <a:gd name="T90" fmla="*/ 235 w 4827"/>
                  <a:gd name="T91" fmla="*/ 342 h 1498"/>
                  <a:gd name="T92" fmla="*/ 177 w 4827"/>
                  <a:gd name="T93" fmla="*/ 248 h 1498"/>
                  <a:gd name="T94" fmla="*/ 131 w 4827"/>
                  <a:gd name="T95" fmla="*/ 178 h 1498"/>
                  <a:gd name="T96" fmla="*/ 88 w 4827"/>
                  <a:gd name="T97" fmla="*/ 125 h 1498"/>
                  <a:gd name="T98" fmla="*/ 63 w 4827"/>
                  <a:gd name="T99" fmla="*/ 77 h 1498"/>
                  <a:gd name="T100" fmla="*/ 21 w 4827"/>
                  <a:gd name="T101" fmla="*/ 29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827" h="1498">
                    <a:moveTo>
                      <a:pt x="4827" y="1498"/>
                    </a:moveTo>
                    <a:lnTo>
                      <a:pt x="4797" y="1498"/>
                    </a:lnTo>
                    <a:lnTo>
                      <a:pt x="4797" y="1484"/>
                    </a:lnTo>
                    <a:lnTo>
                      <a:pt x="4764" y="1484"/>
                    </a:lnTo>
                    <a:lnTo>
                      <a:pt x="4736" y="1455"/>
                    </a:lnTo>
                    <a:lnTo>
                      <a:pt x="4501" y="1455"/>
                    </a:lnTo>
                    <a:lnTo>
                      <a:pt x="4487" y="1449"/>
                    </a:lnTo>
                    <a:lnTo>
                      <a:pt x="4456" y="1449"/>
                    </a:lnTo>
                    <a:lnTo>
                      <a:pt x="4442" y="1431"/>
                    </a:lnTo>
                    <a:lnTo>
                      <a:pt x="4398" y="1431"/>
                    </a:lnTo>
                    <a:lnTo>
                      <a:pt x="4380" y="1419"/>
                    </a:lnTo>
                    <a:lnTo>
                      <a:pt x="4319" y="1419"/>
                    </a:lnTo>
                    <a:lnTo>
                      <a:pt x="4301" y="1407"/>
                    </a:lnTo>
                    <a:lnTo>
                      <a:pt x="3925" y="1407"/>
                    </a:lnTo>
                    <a:lnTo>
                      <a:pt x="3925" y="1392"/>
                    </a:lnTo>
                    <a:lnTo>
                      <a:pt x="3862" y="1392"/>
                    </a:lnTo>
                    <a:lnTo>
                      <a:pt x="3862" y="1377"/>
                    </a:lnTo>
                    <a:lnTo>
                      <a:pt x="3746" y="1377"/>
                    </a:lnTo>
                    <a:lnTo>
                      <a:pt x="3709" y="1368"/>
                    </a:lnTo>
                    <a:lnTo>
                      <a:pt x="3695" y="1346"/>
                    </a:lnTo>
                    <a:lnTo>
                      <a:pt x="3663" y="1336"/>
                    </a:lnTo>
                    <a:lnTo>
                      <a:pt x="3653" y="1329"/>
                    </a:lnTo>
                    <a:lnTo>
                      <a:pt x="3610" y="1329"/>
                    </a:lnTo>
                    <a:lnTo>
                      <a:pt x="3610" y="1319"/>
                    </a:lnTo>
                    <a:lnTo>
                      <a:pt x="3280" y="1319"/>
                    </a:lnTo>
                    <a:lnTo>
                      <a:pt x="3280" y="1301"/>
                    </a:lnTo>
                    <a:lnTo>
                      <a:pt x="3024" y="1301"/>
                    </a:lnTo>
                    <a:lnTo>
                      <a:pt x="3024" y="1291"/>
                    </a:lnTo>
                    <a:lnTo>
                      <a:pt x="2909" y="1291"/>
                    </a:lnTo>
                    <a:lnTo>
                      <a:pt x="2857" y="1268"/>
                    </a:lnTo>
                    <a:lnTo>
                      <a:pt x="2676" y="1268"/>
                    </a:lnTo>
                    <a:lnTo>
                      <a:pt x="2676" y="1255"/>
                    </a:lnTo>
                    <a:lnTo>
                      <a:pt x="2620" y="1255"/>
                    </a:lnTo>
                    <a:lnTo>
                      <a:pt x="2620" y="1237"/>
                    </a:lnTo>
                    <a:lnTo>
                      <a:pt x="2555" y="1237"/>
                    </a:lnTo>
                    <a:lnTo>
                      <a:pt x="2535" y="1192"/>
                    </a:lnTo>
                    <a:lnTo>
                      <a:pt x="2509" y="1181"/>
                    </a:lnTo>
                    <a:lnTo>
                      <a:pt x="2384" y="1181"/>
                    </a:lnTo>
                    <a:lnTo>
                      <a:pt x="2365" y="1168"/>
                    </a:lnTo>
                    <a:lnTo>
                      <a:pt x="2305" y="1168"/>
                    </a:lnTo>
                    <a:lnTo>
                      <a:pt x="2289" y="1163"/>
                    </a:lnTo>
                    <a:lnTo>
                      <a:pt x="2222" y="1163"/>
                    </a:lnTo>
                    <a:lnTo>
                      <a:pt x="2207" y="1147"/>
                    </a:lnTo>
                    <a:lnTo>
                      <a:pt x="2140" y="1143"/>
                    </a:lnTo>
                    <a:lnTo>
                      <a:pt x="2112" y="1121"/>
                    </a:lnTo>
                    <a:lnTo>
                      <a:pt x="2064" y="1096"/>
                    </a:lnTo>
                    <a:lnTo>
                      <a:pt x="2019" y="1096"/>
                    </a:lnTo>
                    <a:lnTo>
                      <a:pt x="2005" y="1078"/>
                    </a:lnTo>
                    <a:lnTo>
                      <a:pt x="1968" y="1078"/>
                    </a:lnTo>
                    <a:lnTo>
                      <a:pt x="1910" y="1048"/>
                    </a:lnTo>
                    <a:lnTo>
                      <a:pt x="1869" y="1048"/>
                    </a:lnTo>
                    <a:lnTo>
                      <a:pt x="1843" y="1020"/>
                    </a:lnTo>
                    <a:lnTo>
                      <a:pt x="1765" y="1020"/>
                    </a:lnTo>
                    <a:lnTo>
                      <a:pt x="1748" y="1010"/>
                    </a:lnTo>
                    <a:lnTo>
                      <a:pt x="1651" y="1010"/>
                    </a:lnTo>
                    <a:lnTo>
                      <a:pt x="1638" y="997"/>
                    </a:lnTo>
                    <a:lnTo>
                      <a:pt x="1610" y="997"/>
                    </a:lnTo>
                    <a:lnTo>
                      <a:pt x="1567" y="974"/>
                    </a:lnTo>
                    <a:lnTo>
                      <a:pt x="1540" y="974"/>
                    </a:lnTo>
                    <a:lnTo>
                      <a:pt x="1531" y="960"/>
                    </a:lnTo>
                    <a:lnTo>
                      <a:pt x="1426" y="960"/>
                    </a:lnTo>
                    <a:lnTo>
                      <a:pt x="1404" y="937"/>
                    </a:lnTo>
                    <a:lnTo>
                      <a:pt x="1237" y="939"/>
                    </a:lnTo>
                    <a:lnTo>
                      <a:pt x="1237" y="912"/>
                    </a:lnTo>
                    <a:lnTo>
                      <a:pt x="1204" y="912"/>
                    </a:lnTo>
                    <a:lnTo>
                      <a:pt x="1204" y="898"/>
                    </a:lnTo>
                    <a:lnTo>
                      <a:pt x="1166" y="898"/>
                    </a:lnTo>
                    <a:lnTo>
                      <a:pt x="1160" y="886"/>
                    </a:lnTo>
                    <a:lnTo>
                      <a:pt x="1114" y="886"/>
                    </a:lnTo>
                    <a:lnTo>
                      <a:pt x="1089" y="852"/>
                    </a:lnTo>
                    <a:lnTo>
                      <a:pt x="1053" y="852"/>
                    </a:lnTo>
                    <a:lnTo>
                      <a:pt x="1033" y="827"/>
                    </a:lnTo>
                    <a:lnTo>
                      <a:pt x="974" y="827"/>
                    </a:lnTo>
                    <a:lnTo>
                      <a:pt x="920" y="794"/>
                    </a:lnTo>
                    <a:lnTo>
                      <a:pt x="840" y="794"/>
                    </a:lnTo>
                    <a:lnTo>
                      <a:pt x="830" y="784"/>
                    </a:lnTo>
                    <a:lnTo>
                      <a:pt x="814" y="753"/>
                    </a:lnTo>
                    <a:lnTo>
                      <a:pt x="774" y="753"/>
                    </a:lnTo>
                    <a:lnTo>
                      <a:pt x="732" y="722"/>
                    </a:lnTo>
                    <a:lnTo>
                      <a:pt x="686" y="722"/>
                    </a:lnTo>
                    <a:lnTo>
                      <a:pt x="629" y="687"/>
                    </a:lnTo>
                    <a:lnTo>
                      <a:pt x="582" y="646"/>
                    </a:lnTo>
                    <a:lnTo>
                      <a:pt x="543" y="645"/>
                    </a:lnTo>
                    <a:lnTo>
                      <a:pt x="510" y="608"/>
                    </a:lnTo>
                    <a:lnTo>
                      <a:pt x="438" y="564"/>
                    </a:lnTo>
                    <a:lnTo>
                      <a:pt x="421" y="529"/>
                    </a:lnTo>
                    <a:lnTo>
                      <a:pt x="386" y="515"/>
                    </a:lnTo>
                    <a:lnTo>
                      <a:pt x="372" y="476"/>
                    </a:lnTo>
                    <a:lnTo>
                      <a:pt x="347" y="460"/>
                    </a:lnTo>
                    <a:lnTo>
                      <a:pt x="331" y="440"/>
                    </a:lnTo>
                    <a:lnTo>
                      <a:pt x="259" y="388"/>
                    </a:lnTo>
                    <a:lnTo>
                      <a:pt x="235" y="342"/>
                    </a:lnTo>
                    <a:lnTo>
                      <a:pt x="177" y="289"/>
                    </a:lnTo>
                    <a:lnTo>
                      <a:pt x="177" y="248"/>
                    </a:lnTo>
                    <a:lnTo>
                      <a:pt x="147" y="187"/>
                    </a:lnTo>
                    <a:lnTo>
                      <a:pt x="131" y="178"/>
                    </a:lnTo>
                    <a:lnTo>
                      <a:pt x="117" y="146"/>
                    </a:lnTo>
                    <a:lnTo>
                      <a:pt x="88" y="125"/>
                    </a:lnTo>
                    <a:lnTo>
                      <a:pt x="78" y="88"/>
                    </a:lnTo>
                    <a:lnTo>
                      <a:pt x="63" y="77"/>
                    </a:lnTo>
                    <a:lnTo>
                      <a:pt x="51" y="29"/>
                    </a:lnTo>
                    <a:lnTo>
                      <a:pt x="21" y="29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00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042" name="ZoneTexte 1041">
              <a:extLst>
                <a:ext uri="{FF2B5EF4-FFF2-40B4-BE49-F238E27FC236}">
                  <a16:creationId xmlns:a16="http://schemas.microsoft.com/office/drawing/2014/main" id="{3C1BCCB2-93B6-7685-1B48-A5DF7DE36D57}"/>
                </a:ext>
              </a:extLst>
            </p:cNvPr>
            <p:cNvSpPr txBox="1"/>
            <p:nvPr/>
          </p:nvSpPr>
          <p:spPr>
            <a:xfrm>
              <a:off x="1089105" y="1833562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1043" name="ZoneTexte 1042">
              <a:extLst>
                <a:ext uri="{FF2B5EF4-FFF2-40B4-BE49-F238E27FC236}">
                  <a16:creationId xmlns:a16="http://schemas.microsoft.com/office/drawing/2014/main" id="{DDECCCBC-C48C-1E2B-4FF9-9C0B90FA6C70}"/>
                </a:ext>
              </a:extLst>
            </p:cNvPr>
            <p:cNvSpPr txBox="1"/>
            <p:nvPr/>
          </p:nvSpPr>
          <p:spPr>
            <a:xfrm>
              <a:off x="972087" y="2365395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0,8</a:t>
              </a:r>
            </a:p>
          </p:txBody>
        </p:sp>
        <p:sp>
          <p:nvSpPr>
            <p:cNvPr id="1044" name="ZoneTexte 1043">
              <a:extLst>
                <a:ext uri="{FF2B5EF4-FFF2-40B4-BE49-F238E27FC236}">
                  <a16:creationId xmlns:a16="http://schemas.microsoft.com/office/drawing/2014/main" id="{6BF804F9-0A68-1D2A-2B8A-E2C492C54C28}"/>
                </a:ext>
              </a:extLst>
            </p:cNvPr>
            <p:cNvSpPr txBox="1"/>
            <p:nvPr/>
          </p:nvSpPr>
          <p:spPr>
            <a:xfrm>
              <a:off x="972087" y="2904353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0,6</a:t>
              </a:r>
            </a:p>
          </p:txBody>
        </p:sp>
        <p:sp>
          <p:nvSpPr>
            <p:cNvPr id="1045" name="ZoneTexte 1044">
              <a:extLst>
                <a:ext uri="{FF2B5EF4-FFF2-40B4-BE49-F238E27FC236}">
                  <a16:creationId xmlns:a16="http://schemas.microsoft.com/office/drawing/2014/main" id="{428A8CB9-37CE-DD9A-BFDF-8F993B3CBD1B}"/>
                </a:ext>
              </a:extLst>
            </p:cNvPr>
            <p:cNvSpPr txBox="1"/>
            <p:nvPr/>
          </p:nvSpPr>
          <p:spPr>
            <a:xfrm>
              <a:off x="972087" y="3436549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0,4</a:t>
              </a:r>
            </a:p>
          </p:txBody>
        </p:sp>
        <p:sp>
          <p:nvSpPr>
            <p:cNvPr id="1046" name="ZoneTexte 1045">
              <a:extLst>
                <a:ext uri="{FF2B5EF4-FFF2-40B4-BE49-F238E27FC236}">
                  <a16:creationId xmlns:a16="http://schemas.microsoft.com/office/drawing/2014/main" id="{B760508A-CD14-D3E7-D8C2-EB58DF342C19}"/>
                </a:ext>
              </a:extLst>
            </p:cNvPr>
            <p:cNvSpPr txBox="1"/>
            <p:nvPr/>
          </p:nvSpPr>
          <p:spPr>
            <a:xfrm>
              <a:off x="972087" y="3965981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0,2</a:t>
              </a:r>
            </a:p>
          </p:txBody>
        </p:sp>
        <p:sp>
          <p:nvSpPr>
            <p:cNvPr id="1047" name="ZoneTexte 1046">
              <a:extLst>
                <a:ext uri="{FF2B5EF4-FFF2-40B4-BE49-F238E27FC236}">
                  <a16:creationId xmlns:a16="http://schemas.microsoft.com/office/drawing/2014/main" id="{34CB5EAC-1C8B-CCA5-4D07-75D448C90224}"/>
                </a:ext>
              </a:extLst>
            </p:cNvPr>
            <p:cNvSpPr txBox="1"/>
            <p:nvPr/>
          </p:nvSpPr>
          <p:spPr>
            <a:xfrm>
              <a:off x="1089106" y="4490282"/>
              <a:ext cx="26321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1048" name="ZoneTexte 1047">
              <a:extLst>
                <a:ext uri="{FF2B5EF4-FFF2-40B4-BE49-F238E27FC236}">
                  <a16:creationId xmlns:a16="http://schemas.microsoft.com/office/drawing/2014/main" id="{2991F1D4-B5AE-29C5-E5B0-0710C36AF1D4}"/>
                </a:ext>
              </a:extLst>
            </p:cNvPr>
            <p:cNvSpPr txBox="1"/>
            <p:nvPr/>
          </p:nvSpPr>
          <p:spPr>
            <a:xfrm>
              <a:off x="1236743" y="4680786"/>
              <a:ext cx="26321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1049" name="ZoneTexte 1048">
              <a:extLst>
                <a:ext uri="{FF2B5EF4-FFF2-40B4-BE49-F238E27FC236}">
                  <a16:creationId xmlns:a16="http://schemas.microsoft.com/office/drawing/2014/main" id="{943D8AD3-3F34-5C75-D542-76DC723E5A9F}"/>
                </a:ext>
              </a:extLst>
            </p:cNvPr>
            <p:cNvSpPr txBox="1"/>
            <p:nvPr/>
          </p:nvSpPr>
          <p:spPr>
            <a:xfrm>
              <a:off x="1530053" y="468078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30</a:t>
              </a:r>
            </a:p>
          </p:txBody>
        </p:sp>
        <p:sp>
          <p:nvSpPr>
            <p:cNvPr id="1050" name="ZoneTexte 1049">
              <a:extLst>
                <a:ext uri="{FF2B5EF4-FFF2-40B4-BE49-F238E27FC236}">
                  <a16:creationId xmlns:a16="http://schemas.microsoft.com/office/drawing/2014/main" id="{895D3656-E66D-DAA3-2043-E4B3C85DE655}"/>
                </a:ext>
              </a:extLst>
            </p:cNvPr>
            <p:cNvSpPr txBox="1"/>
            <p:nvPr/>
          </p:nvSpPr>
          <p:spPr>
            <a:xfrm>
              <a:off x="1848347" y="468078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1051" name="ZoneTexte 1050">
              <a:extLst>
                <a:ext uri="{FF2B5EF4-FFF2-40B4-BE49-F238E27FC236}">
                  <a16:creationId xmlns:a16="http://schemas.microsoft.com/office/drawing/2014/main" id="{B6028414-12B0-62F7-AC6B-F4CF27F93132}"/>
                </a:ext>
              </a:extLst>
            </p:cNvPr>
            <p:cNvSpPr txBox="1"/>
            <p:nvPr/>
          </p:nvSpPr>
          <p:spPr>
            <a:xfrm>
              <a:off x="2180930" y="468078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90</a:t>
              </a:r>
            </a:p>
          </p:txBody>
        </p:sp>
        <p:sp>
          <p:nvSpPr>
            <p:cNvPr id="1052" name="ZoneTexte 1051">
              <a:extLst>
                <a:ext uri="{FF2B5EF4-FFF2-40B4-BE49-F238E27FC236}">
                  <a16:creationId xmlns:a16="http://schemas.microsoft.com/office/drawing/2014/main" id="{6643E8AD-E0B6-4F90-A207-CB4BDA6D1E72}"/>
                </a:ext>
              </a:extLst>
            </p:cNvPr>
            <p:cNvSpPr txBox="1"/>
            <p:nvPr/>
          </p:nvSpPr>
          <p:spPr>
            <a:xfrm>
              <a:off x="2474239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120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3" name="ZoneTexte 1052">
              <a:extLst>
                <a:ext uri="{FF2B5EF4-FFF2-40B4-BE49-F238E27FC236}">
                  <a16:creationId xmlns:a16="http://schemas.microsoft.com/office/drawing/2014/main" id="{486948EB-319A-2DF0-68F5-B463A9C70E0A}"/>
                </a:ext>
              </a:extLst>
            </p:cNvPr>
            <p:cNvSpPr txBox="1"/>
            <p:nvPr/>
          </p:nvSpPr>
          <p:spPr>
            <a:xfrm>
              <a:off x="2806822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150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4" name="ZoneTexte 1053">
              <a:extLst>
                <a:ext uri="{FF2B5EF4-FFF2-40B4-BE49-F238E27FC236}">
                  <a16:creationId xmlns:a16="http://schemas.microsoft.com/office/drawing/2014/main" id="{E1C58D6E-F957-3CCC-8442-08BC1AA73EAC}"/>
                </a:ext>
              </a:extLst>
            </p:cNvPr>
            <p:cNvSpPr txBox="1"/>
            <p:nvPr/>
          </p:nvSpPr>
          <p:spPr>
            <a:xfrm>
              <a:off x="3125116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180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5" name="ZoneTexte 1054">
              <a:extLst>
                <a:ext uri="{FF2B5EF4-FFF2-40B4-BE49-F238E27FC236}">
                  <a16:creationId xmlns:a16="http://schemas.microsoft.com/office/drawing/2014/main" id="{E572DB65-F55B-482F-F500-B0F5D070DB53}"/>
                </a:ext>
              </a:extLst>
            </p:cNvPr>
            <p:cNvSpPr txBox="1"/>
            <p:nvPr/>
          </p:nvSpPr>
          <p:spPr>
            <a:xfrm>
              <a:off x="3457699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210</a:t>
              </a:r>
            </a:p>
          </p:txBody>
        </p:sp>
        <p:sp>
          <p:nvSpPr>
            <p:cNvPr id="1056" name="ZoneTexte 1055">
              <a:extLst>
                <a:ext uri="{FF2B5EF4-FFF2-40B4-BE49-F238E27FC236}">
                  <a16:creationId xmlns:a16="http://schemas.microsoft.com/office/drawing/2014/main" id="{767C73B8-A0F6-B8D4-F9E6-D0F44E82AA18}"/>
                </a:ext>
              </a:extLst>
            </p:cNvPr>
            <p:cNvSpPr txBox="1"/>
            <p:nvPr/>
          </p:nvSpPr>
          <p:spPr>
            <a:xfrm>
              <a:off x="3785519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240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7" name="ZoneTexte 1056">
              <a:extLst>
                <a:ext uri="{FF2B5EF4-FFF2-40B4-BE49-F238E27FC236}">
                  <a16:creationId xmlns:a16="http://schemas.microsoft.com/office/drawing/2014/main" id="{121077A1-A0BE-A4B9-6B6E-ED5C7FCD650E}"/>
                </a:ext>
              </a:extLst>
            </p:cNvPr>
            <p:cNvSpPr txBox="1"/>
            <p:nvPr/>
          </p:nvSpPr>
          <p:spPr>
            <a:xfrm>
              <a:off x="4118102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270</a:t>
              </a:r>
            </a:p>
          </p:txBody>
        </p:sp>
        <p:sp>
          <p:nvSpPr>
            <p:cNvPr id="1058" name="ZoneTexte 1057">
              <a:extLst>
                <a:ext uri="{FF2B5EF4-FFF2-40B4-BE49-F238E27FC236}">
                  <a16:creationId xmlns:a16="http://schemas.microsoft.com/office/drawing/2014/main" id="{4DF89E8B-4AF8-C4DC-1F32-56131D2928A6}"/>
                </a:ext>
              </a:extLst>
            </p:cNvPr>
            <p:cNvSpPr txBox="1"/>
            <p:nvPr/>
          </p:nvSpPr>
          <p:spPr>
            <a:xfrm>
              <a:off x="4436396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300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9" name="ZoneTexte 1058">
              <a:extLst>
                <a:ext uri="{FF2B5EF4-FFF2-40B4-BE49-F238E27FC236}">
                  <a16:creationId xmlns:a16="http://schemas.microsoft.com/office/drawing/2014/main" id="{8363AF73-06A0-6EC1-6968-78DF8AE00154}"/>
                </a:ext>
              </a:extLst>
            </p:cNvPr>
            <p:cNvSpPr txBox="1"/>
            <p:nvPr/>
          </p:nvSpPr>
          <p:spPr>
            <a:xfrm>
              <a:off x="4768979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330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0" name="ZoneTexte 1059">
              <a:extLst>
                <a:ext uri="{FF2B5EF4-FFF2-40B4-BE49-F238E27FC236}">
                  <a16:creationId xmlns:a16="http://schemas.microsoft.com/office/drawing/2014/main" id="{230F3E2A-AF57-0885-7C27-8725E6514B94}"/>
                </a:ext>
              </a:extLst>
            </p:cNvPr>
            <p:cNvSpPr txBox="1"/>
            <p:nvPr/>
          </p:nvSpPr>
          <p:spPr>
            <a:xfrm>
              <a:off x="5093351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360</a:t>
              </a:r>
            </a:p>
          </p:txBody>
        </p:sp>
        <p:sp>
          <p:nvSpPr>
            <p:cNvPr id="1061" name="ZoneTexte 1060">
              <a:extLst>
                <a:ext uri="{FF2B5EF4-FFF2-40B4-BE49-F238E27FC236}">
                  <a16:creationId xmlns:a16="http://schemas.microsoft.com/office/drawing/2014/main" id="{C41CEEBD-3396-96DB-3F9C-E39CEE0B5E45}"/>
                </a:ext>
              </a:extLst>
            </p:cNvPr>
            <p:cNvSpPr txBox="1"/>
            <p:nvPr/>
          </p:nvSpPr>
          <p:spPr>
            <a:xfrm>
              <a:off x="3077153" y="4923063"/>
              <a:ext cx="516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Jours</a:t>
              </a:r>
            </a:p>
          </p:txBody>
        </p:sp>
        <p:sp>
          <p:nvSpPr>
            <p:cNvPr id="1062" name="ZoneTexte 1061">
              <a:extLst>
                <a:ext uri="{FF2B5EF4-FFF2-40B4-BE49-F238E27FC236}">
                  <a16:creationId xmlns:a16="http://schemas.microsoft.com/office/drawing/2014/main" id="{F838341A-9CE4-3309-AC43-7E9510C4988C}"/>
                </a:ext>
              </a:extLst>
            </p:cNvPr>
            <p:cNvSpPr txBox="1"/>
            <p:nvPr/>
          </p:nvSpPr>
          <p:spPr>
            <a:xfrm rot="16200000">
              <a:off x="-40926" y="3183938"/>
              <a:ext cx="182550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Courbes de survie ajustée</a:t>
              </a:r>
            </a:p>
          </p:txBody>
        </p:sp>
        <p:sp>
          <p:nvSpPr>
            <p:cNvPr id="1065" name="ZoneTexte 1064">
              <a:extLst>
                <a:ext uri="{FF2B5EF4-FFF2-40B4-BE49-F238E27FC236}">
                  <a16:creationId xmlns:a16="http://schemas.microsoft.com/office/drawing/2014/main" id="{65A98410-E3F6-AB4F-AB19-60AFF5ACDBD5}"/>
                </a:ext>
              </a:extLst>
            </p:cNvPr>
            <p:cNvSpPr txBox="1"/>
            <p:nvPr/>
          </p:nvSpPr>
          <p:spPr>
            <a:xfrm>
              <a:off x="4503232" y="3168548"/>
              <a:ext cx="88075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66CC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Pas d’ETS</a:t>
              </a:r>
            </a:p>
          </p:txBody>
        </p:sp>
        <p:sp>
          <p:nvSpPr>
            <p:cNvPr id="1066" name="ZoneTexte 1065">
              <a:extLst>
                <a:ext uri="{FF2B5EF4-FFF2-40B4-BE49-F238E27FC236}">
                  <a16:creationId xmlns:a16="http://schemas.microsoft.com/office/drawing/2014/main" id="{CCD20ACE-3E93-EBC1-D022-E958EE5E51E9}"/>
                </a:ext>
              </a:extLst>
            </p:cNvPr>
            <p:cNvSpPr txBox="1"/>
            <p:nvPr/>
          </p:nvSpPr>
          <p:spPr>
            <a:xfrm>
              <a:off x="4758433" y="2418253"/>
              <a:ext cx="44505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ETS</a:t>
              </a: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4330BDFC-788E-F79E-5DBB-F7D0A7B3BEA6}"/>
              </a:ext>
            </a:extLst>
          </p:cNvPr>
          <p:cNvSpPr/>
          <p:nvPr/>
        </p:nvSpPr>
        <p:spPr>
          <a:xfrm>
            <a:off x="7607660" y="5300112"/>
            <a:ext cx="3352800" cy="369332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HR ajusté : 0,83 (0,54 – 1,29)</a:t>
            </a: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82ADFD3C-0724-A174-9FF8-D70AB5538A94}"/>
              </a:ext>
            </a:extLst>
          </p:cNvPr>
          <p:cNvGrpSpPr/>
          <p:nvPr/>
        </p:nvGrpSpPr>
        <p:grpSpPr>
          <a:xfrm>
            <a:off x="6552898" y="1737494"/>
            <a:ext cx="4999987" cy="3462568"/>
            <a:chOff x="6552898" y="1737494"/>
            <a:chExt cx="4999987" cy="3462568"/>
          </a:xfrm>
        </p:grpSpPr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9459A8D2-37B6-4173-140C-593C169AE1C4}"/>
                </a:ext>
              </a:extLst>
            </p:cNvPr>
            <p:cNvSpPr txBox="1"/>
            <p:nvPr/>
          </p:nvSpPr>
          <p:spPr>
            <a:xfrm>
              <a:off x="7440490" y="1737494"/>
              <a:ext cx="351179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Mortalité chez les patients </a:t>
              </a:r>
              <a:r>
                <a:rPr kumimoji="0" lang="fr-FR" sz="1600" b="1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sans EI-DEIC</a:t>
              </a:r>
            </a:p>
          </p:txBody>
        </p:sp>
        <p:sp>
          <p:nvSpPr>
            <p:cNvPr id="1067" name="ZoneTexte 1066">
              <a:extLst>
                <a:ext uri="{FF2B5EF4-FFF2-40B4-BE49-F238E27FC236}">
                  <a16:creationId xmlns:a16="http://schemas.microsoft.com/office/drawing/2014/main" id="{BE5F49CB-8E94-8747-8A37-34A09A106F57}"/>
                </a:ext>
              </a:extLst>
            </p:cNvPr>
            <p:cNvSpPr txBox="1"/>
            <p:nvPr/>
          </p:nvSpPr>
          <p:spPr>
            <a:xfrm>
              <a:off x="6908682" y="1858962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</a:t>
              </a:r>
            </a:p>
          </p:txBody>
        </p:sp>
        <p:grpSp>
          <p:nvGrpSpPr>
            <p:cNvPr id="1038" name="Groupe 1037">
              <a:extLst>
                <a:ext uri="{FF2B5EF4-FFF2-40B4-BE49-F238E27FC236}">
                  <a16:creationId xmlns:a16="http://schemas.microsoft.com/office/drawing/2014/main" id="{EBEEF2C2-CF3F-04CB-D469-4BB4325A6018}"/>
                </a:ext>
              </a:extLst>
            </p:cNvPr>
            <p:cNvGrpSpPr/>
            <p:nvPr/>
          </p:nvGrpSpPr>
          <p:grpSpPr>
            <a:xfrm>
              <a:off x="7119938" y="1928813"/>
              <a:ext cx="4264025" cy="2798762"/>
              <a:chOff x="7119938" y="1928813"/>
              <a:chExt cx="4264025" cy="2798762"/>
            </a:xfrm>
          </p:grpSpPr>
          <p:sp>
            <p:nvSpPr>
              <p:cNvPr id="22" name="Freeform 10">
                <a:extLst>
                  <a:ext uri="{FF2B5EF4-FFF2-40B4-BE49-F238E27FC236}">
                    <a16:creationId xmlns:a16="http://schemas.microsoft.com/office/drawing/2014/main" id="{B98F7004-65A6-A45D-DE57-590D240C5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8200" y="1928813"/>
                <a:ext cx="4016375" cy="2738438"/>
              </a:xfrm>
              <a:custGeom>
                <a:avLst/>
                <a:gdLst>
                  <a:gd name="T0" fmla="*/ 5059 w 5059"/>
                  <a:gd name="T1" fmla="*/ 3451 h 3451"/>
                  <a:gd name="T2" fmla="*/ 0 w 5059"/>
                  <a:gd name="T3" fmla="*/ 3451 h 3451"/>
                  <a:gd name="T4" fmla="*/ 0 w 5059"/>
                  <a:gd name="T5" fmla="*/ 0 h 3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59" h="3451">
                    <a:moveTo>
                      <a:pt x="5059" y="3451"/>
                    </a:moveTo>
                    <a:lnTo>
                      <a:pt x="0" y="3451"/>
                    </a:lnTo>
                    <a:lnTo>
                      <a:pt x="0" y="0"/>
                    </a:lnTo>
                  </a:path>
                </a:pathLst>
              </a:cu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Line 11">
                <a:extLst>
                  <a:ext uri="{FF2B5EF4-FFF2-40B4-BE49-F238E27FC236}">
                    <a16:creationId xmlns:a16="http://schemas.microsoft.com/office/drawing/2014/main" id="{953164C0-C360-3322-4BF8-AAAC87BC2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19938" y="2000250"/>
                <a:ext cx="603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Line 12">
                <a:extLst>
                  <a:ext uri="{FF2B5EF4-FFF2-40B4-BE49-F238E27FC236}">
                    <a16:creationId xmlns:a16="http://schemas.microsoft.com/office/drawing/2014/main" id="{01787356-BD17-43C2-F3D4-0A23573E3A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19938" y="2263775"/>
                <a:ext cx="603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Line 13">
                <a:extLst>
                  <a:ext uri="{FF2B5EF4-FFF2-40B4-BE49-F238E27FC236}">
                    <a16:creationId xmlns:a16="http://schemas.microsoft.com/office/drawing/2014/main" id="{9990F499-C365-DFC6-BE6C-004579445E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19938" y="2527300"/>
                <a:ext cx="603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Line 14">
                <a:extLst>
                  <a:ext uri="{FF2B5EF4-FFF2-40B4-BE49-F238E27FC236}">
                    <a16:creationId xmlns:a16="http://schemas.microsoft.com/office/drawing/2014/main" id="{BE284999-50EB-7D65-5218-BB5058912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19938" y="3048000"/>
                <a:ext cx="603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Line 15">
                <a:extLst>
                  <a:ext uri="{FF2B5EF4-FFF2-40B4-BE49-F238E27FC236}">
                    <a16:creationId xmlns:a16="http://schemas.microsoft.com/office/drawing/2014/main" id="{0EC728F0-2DFC-EADF-547A-9518499666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19938" y="2784475"/>
                <a:ext cx="603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Line 16">
                <a:extLst>
                  <a:ext uri="{FF2B5EF4-FFF2-40B4-BE49-F238E27FC236}">
                    <a16:creationId xmlns:a16="http://schemas.microsoft.com/office/drawing/2014/main" id="{E2C4DFD7-85B2-E495-2409-881FC6D9EE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19938" y="3305175"/>
                <a:ext cx="603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Line 17">
                <a:extLst>
                  <a:ext uri="{FF2B5EF4-FFF2-40B4-BE49-F238E27FC236}">
                    <a16:creationId xmlns:a16="http://schemas.microsoft.com/office/drawing/2014/main" id="{B0E9EDD0-ABB6-E9A1-5B42-E0988BF4AC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19938" y="3833813"/>
                <a:ext cx="603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Line 18">
                <a:extLst>
                  <a:ext uri="{FF2B5EF4-FFF2-40B4-BE49-F238E27FC236}">
                    <a16:creationId xmlns:a16="http://schemas.microsoft.com/office/drawing/2014/main" id="{1DC8CB90-166A-C1D0-E97A-DA4C0CB316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19938" y="3568700"/>
                <a:ext cx="603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Line 19">
                <a:extLst>
                  <a:ext uri="{FF2B5EF4-FFF2-40B4-BE49-F238E27FC236}">
                    <a16:creationId xmlns:a16="http://schemas.microsoft.com/office/drawing/2014/main" id="{393A5A50-72FC-0C33-1295-5526A5E941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19938" y="4360863"/>
                <a:ext cx="603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Line 20">
                <a:extLst>
                  <a:ext uri="{FF2B5EF4-FFF2-40B4-BE49-F238E27FC236}">
                    <a16:creationId xmlns:a16="http://schemas.microsoft.com/office/drawing/2014/main" id="{A75F37EA-5F3A-41AF-A613-434C209782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19938" y="4089400"/>
                <a:ext cx="60325" cy="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Line 21">
                <a:extLst>
                  <a:ext uri="{FF2B5EF4-FFF2-40B4-BE49-F238E27FC236}">
                    <a16:creationId xmlns:a16="http://schemas.microsoft.com/office/drawing/2014/main" id="{CE845B89-08BB-19AE-FC01-94BCAA67F0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19938" y="4625975"/>
                <a:ext cx="6032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34">
                <a:extLst>
                  <a:ext uri="{FF2B5EF4-FFF2-40B4-BE49-F238E27FC236}">
                    <a16:creationId xmlns:a16="http://schemas.microsoft.com/office/drawing/2014/main" id="{086D6D56-82BC-5ADE-DA7B-F0F4D397B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6300" y="2011363"/>
                <a:ext cx="4100513" cy="1262063"/>
              </a:xfrm>
              <a:custGeom>
                <a:avLst/>
                <a:gdLst>
                  <a:gd name="T0" fmla="*/ 4880 w 5167"/>
                  <a:gd name="T1" fmla="*/ 1571 h 1590"/>
                  <a:gd name="T2" fmla="*/ 4756 w 5167"/>
                  <a:gd name="T3" fmla="*/ 1562 h 1590"/>
                  <a:gd name="T4" fmla="*/ 4651 w 5167"/>
                  <a:gd name="T5" fmla="*/ 1545 h 1590"/>
                  <a:gd name="T6" fmla="*/ 4524 w 5167"/>
                  <a:gd name="T7" fmla="*/ 1529 h 1590"/>
                  <a:gd name="T8" fmla="*/ 3861 w 5167"/>
                  <a:gd name="T9" fmla="*/ 1477 h 1590"/>
                  <a:gd name="T10" fmla="*/ 3552 w 5167"/>
                  <a:gd name="T11" fmla="*/ 1446 h 1590"/>
                  <a:gd name="T12" fmla="*/ 3345 w 5167"/>
                  <a:gd name="T13" fmla="*/ 1413 h 1590"/>
                  <a:gd name="T14" fmla="*/ 3193 w 5167"/>
                  <a:gd name="T15" fmla="*/ 1396 h 1590"/>
                  <a:gd name="T16" fmla="*/ 2930 w 5167"/>
                  <a:gd name="T17" fmla="*/ 1371 h 1590"/>
                  <a:gd name="T18" fmla="*/ 2730 w 5167"/>
                  <a:gd name="T19" fmla="*/ 1367 h 1590"/>
                  <a:gd name="T20" fmla="*/ 2662 w 5167"/>
                  <a:gd name="T21" fmla="*/ 1357 h 1590"/>
                  <a:gd name="T22" fmla="*/ 2575 w 5167"/>
                  <a:gd name="T23" fmla="*/ 1348 h 1590"/>
                  <a:gd name="T24" fmla="*/ 2438 w 5167"/>
                  <a:gd name="T25" fmla="*/ 1344 h 1590"/>
                  <a:gd name="T26" fmla="*/ 2348 w 5167"/>
                  <a:gd name="T27" fmla="*/ 1331 h 1590"/>
                  <a:gd name="T28" fmla="*/ 2247 w 5167"/>
                  <a:gd name="T29" fmla="*/ 1305 h 1590"/>
                  <a:gd name="T30" fmla="*/ 1969 w 5167"/>
                  <a:gd name="T31" fmla="*/ 1276 h 1590"/>
                  <a:gd name="T32" fmla="*/ 1656 w 5167"/>
                  <a:gd name="T33" fmla="*/ 1229 h 1590"/>
                  <a:gd name="T34" fmla="*/ 1458 w 5167"/>
                  <a:gd name="T35" fmla="*/ 1204 h 1590"/>
                  <a:gd name="T36" fmla="*/ 1385 w 5167"/>
                  <a:gd name="T37" fmla="*/ 1190 h 1590"/>
                  <a:gd name="T38" fmla="*/ 1223 w 5167"/>
                  <a:gd name="T39" fmla="*/ 1136 h 1590"/>
                  <a:gd name="T40" fmla="*/ 1067 w 5167"/>
                  <a:gd name="T41" fmla="*/ 1095 h 1590"/>
                  <a:gd name="T42" fmla="*/ 864 w 5167"/>
                  <a:gd name="T43" fmla="*/ 1037 h 1590"/>
                  <a:gd name="T44" fmla="*/ 716 w 5167"/>
                  <a:gd name="T45" fmla="*/ 962 h 1590"/>
                  <a:gd name="T46" fmla="*/ 617 w 5167"/>
                  <a:gd name="T47" fmla="*/ 924 h 1590"/>
                  <a:gd name="T48" fmla="*/ 535 w 5167"/>
                  <a:gd name="T49" fmla="*/ 887 h 1590"/>
                  <a:gd name="T50" fmla="*/ 459 w 5167"/>
                  <a:gd name="T51" fmla="*/ 836 h 1590"/>
                  <a:gd name="T52" fmla="*/ 396 w 5167"/>
                  <a:gd name="T53" fmla="*/ 774 h 1590"/>
                  <a:gd name="T54" fmla="*/ 293 w 5167"/>
                  <a:gd name="T55" fmla="*/ 646 h 1590"/>
                  <a:gd name="T56" fmla="*/ 261 w 5167"/>
                  <a:gd name="T57" fmla="*/ 592 h 1590"/>
                  <a:gd name="T58" fmla="*/ 204 w 5167"/>
                  <a:gd name="T59" fmla="*/ 531 h 1590"/>
                  <a:gd name="T60" fmla="*/ 117 w 5167"/>
                  <a:gd name="T61" fmla="*/ 347 h 1590"/>
                  <a:gd name="T62" fmla="*/ 66 w 5167"/>
                  <a:gd name="T63" fmla="*/ 257 h 1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67" h="1590">
                    <a:moveTo>
                      <a:pt x="5167" y="1590"/>
                    </a:moveTo>
                    <a:lnTo>
                      <a:pt x="4880" y="1571"/>
                    </a:lnTo>
                    <a:lnTo>
                      <a:pt x="4852" y="1562"/>
                    </a:lnTo>
                    <a:lnTo>
                      <a:pt x="4756" y="1562"/>
                    </a:lnTo>
                    <a:lnTo>
                      <a:pt x="4723" y="1545"/>
                    </a:lnTo>
                    <a:lnTo>
                      <a:pt x="4651" y="1545"/>
                    </a:lnTo>
                    <a:lnTo>
                      <a:pt x="4630" y="1529"/>
                    </a:lnTo>
                    <a:lnTo>
                      <a:pt x="4524" y="1529"/>
                    </a:lnTo>
                    <a:lnTo>
                      <a:pt x="3970" y="1477"/>
                    </a:lnTo>
                    <a:lnTo>
                      <a:pt x="3861" y="1477"/>
                    </a:lnTo>
                    <a:lnTo>
                      <a:pt x="3728" y="1453"/>
                    </a:lnTo>
                    <a:lnTo>
                      <a:pt x="3552" y="1446"/>
                    </a:lnTo>
                    <a:lnTo>
                      <a:pt x="3503" y="1434"/>
                    </a:lnTo>
                    <a:lnTo>
                      <a:pt x="3345" y="1413"/>
                    </a:lnTo>
                    <a:lnTo>
                      <a:pt x="3260" y="1413"/>
                    </a:lnTo>
                    <a:lnTo>
                      <a:pt x="3193" y="1396"/>
                    </a:lnTo>
                    <a:lnTo>
                      <a:pt x="2975" y="1382"/>
                    </a:lnTo>
                    <a:lnTo>
                      <a:pt x="2930" y="1371"/>
                    </a:lnTo>
                    <a:lnTo>
                      <a:pt x="2752" y="1371"/>
                    </a:lnTo>
                    <a:lnTo>
                      <a:pt x="2730" y="1367"/>
                    </a:lnTo>
                    <a:lnTo>
                      <a:pt x="2691" y="1367"/>
                    </a:lnTo>
                    <a:lnTo>
                      <a:pt x="2662" y="1357"/>
                    </a:lnTo>
                    <a:lnTo>
                      <a:pt x="2593" y="1357"/>
                    </a:lnTo>
                    <a:lnTo>
                      <a:pt x="2575" y="1348"/>
                    </a:lnTo>
                    <a:lnTo>
                      <a:pt x="2463" y="1348"/>
                    </a:lnTo>
                    <a:lnTo>
                      <a:pt x="2438" y="1344"/>
                    </a:lnTo>
                    <a:lnTo>
                      <a:pt x="2378" y="1344"/>
                    </a:lnTo>
                    <a:lnTo>
                      <a:pt x="2348" y="1331"/>
                    </a:lnTo>
                    <a:lnTo>
                      <a:pt x="2292" y="1321"/>
                    </a:lnTo>
                    <a:lnTo>
                      <a:pt x="2247" y="1305"/>
                    </a:lnTo>
                    <a:lnTo>
                      <a:pt x="2102" y="1305"/>
                    </a:lnTo>
                    <a:lnTo>
                      <a:pt x="1969" y="1276"/>
                    </a:lnTo>
                    <a:lnTo>
                      <a:pt x="1809" y="1268"/>
                    </a:lnTo>
                    <a:lnTo>
                      <a:pt x="1656" y="1229"/>
                    </a:lnTo>
                    <a:lnTo>
                      <a:pt x="1546" y="1223"/>
                    </a:lnTo>
                    <a:lnTo>
                      <a:pt x="1458" y="1204"/>
                    </a:lnTo>
                    <a:lnTo>
                      <a:pt x="1446" y="1190"/>
                    </a:lnTo>
                    <a:lnTo>
                      <a:pt x="1385" y="1190"/>
                    </a:lnTo>
                    <a:lnTo>
                      <a:pt x="1258" y="1166"/>
                    </a:lnTo>
                    <a:lnTo>
                      <a:pt x="1223" y="1136"/>
                    </a:lnTo>
                    <a:lnTo>
                      <a:pt x="1156" y="1125"/>
                    </a:lnTo>
                    <a:lnTo>
                      <a:pt x="1067" y="1095"/>
                    </a:lnTo>
                    <a:lnTo>
                      <a:pt x="943" y="1070"/>
                    </a:lnTo>
                    <a:lnTo>
                      <a:pt x="864" y="1037"/>
                    </a:lnTo>
                    <a:lnTo>
                      <a:pt x="788" y="1023"/>
                    </a:lnTo>
                    <a:lnTo>
                      <a:pt x="716" y="962"/>
                    </a:lnTo>
                    <a:lnTo>
                      <a:pt x="667" y="952"/>
                    </a:lnTo>
                    <a:lnTo>
                      <a:pt x="617" y="924"/>
                    </a:lnTo>
                    <a:lnTo>
                      <a:pt x="582" y="898"/>
                    </a:lnTo>
                    <a:lnTo>
                      <a:pt x="535" y="887"/>
                    </a:lnTo>
                    <a:lnTo>
                      <a:pt x="509" y="854"/>
                    </a:lnTo>
                    <a:lnTo>
                      <a:pt x="459" y="836"/>
                    </a:lnTo>
                    <a:lnTo>
                      <a:pt x="420" y="790"/>
                    </a:lnTo>
                    <a:lnTo>
                      <a:pt x="396" y="774"/>
                    </a:lnTo>
                    <a:lnTo>
                      <a:pt x="369" y="731"/>
                    </a:lnTo>
                    <a:lnTo>
                      <a:pt x="293" y="646"/>
                    </a:lnTo>
                    <a:lnTo>
                      <a:pt x="272" y="636"/>
                    </a:lnTo>
                    <a:lnTo>
                      <a:pt x="261" y="592"/>
                    </a:lnTo>
                    <a:lnTo>
                      <a:pt x="235" y="575"/>
                    </a:lnTo>
                    <a:lnTo>
                      <a:pt x="204" y="531"/>
                    </a:lnTo>
                    <a:lnTo>
                      <a:pt x="189" y="531"/>
                    </a:lnTo>
                    <a:lnTo>
                      <a:pt x="117" y="347"/>
                    </a:lnTo>
                    <a:lnTo>
                      <a:pt x="100" y="337"/>
                    </a:lnTo>
                    <a:lnTo>
                      <a:pt x="66" y="257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CC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Line 35">
                <a:extLst>
                  <a:ext uri="{FF2B5EF4-FFF2-40B4-BE49-F238E27FC236}">
                    <a16:creationId xmlns:a16="http://schemas.microsoft.com/office/drawing/2014/main" id="{6BC5E88A-EA19-224C-46B1-D4D2D57121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144250" y="4667250"/>
                <a:ext cx="198438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Line 36">
                <a:extLst>
                  <a:ext uri="{FF2B5EF4-FFF2-40B4-BE49-F238E27FC236}">
                    <a16:creationId xmlns:a16="http://schemas.microsoft.com/office/drawing/2014/main" id="{645FD638-53A8-5434-F3E2-01ED4409ED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7893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Line 37">
                <a:extLst>
                  <a:ext uri="{FF2B5EF4-FFF2-40B4-BE49-F238E27FC236}">
                    <a16:creationId xmlns:a16="http://schemas.microsoft.com/office/drawing/2014/main" id="{12D4245E-3672-D6BF-C64C-788F9D7783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2968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Line 38">
                <a:extLst>
                  <a:ext uri="{FF2B5EF4-FFF2-40B4-BE49-F238E27FC236}">
                    <a16:creationId xmlns:a16="http://schemas.microsoft.com/office/drawing/2014/main" id="{43B155A7-4859-8A4D-C60F-BC0B12B434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96473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Line 39">
                <a:extLst>
                  <a:ext uri="{FF2B5EF4-FFF2-40B4-BE49-F238E27FC236}">
                    <a16:creationId xmlns:a16="http://schemas.microsoft.com/office/drawing/2014/main" id="{150188BF-987E-A292-80BA-4E339A3072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0128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Line 40">
                <a:extLst>
                  <a:ext uri="{FF2B5EF4-FFF2-40B4-BE49-F238E27FC236}">
                    <a16:creationId xmlns:a16="http://schemas.microsoft.com/office/drawing/2014/main" id="{4C6E440A-1ABD-7AE8-091C-78AF76E42F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61548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Line 41">
                <a:extLst>
                  <a:ext uri="{FF2B5EF4-FFF2-40B4-BE49-F238E27FC236}">
                    <a16:creationId xmlns:a16="http://schemas.microsoft.com/office/drawing/2014/main" id="{B7D013EC-DD7B-15D6-475F-07075F600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0098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Line 42">
                <a:extLst>
                  <a:ext uri="{FF2B5EF4-FFF2-40B4-BE49-F238E27FC236}">
                    <a16:creationId xmlns:a16="http://schemas.microsoft.com/office/drawing/2014/main" id="{E0A1E373-1D86-1F8C-7919-E717C010E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559675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Line 43">
                <a:extLst>
                  <a:ext uri="{FF2B5EF4-FFF2-40B4-BE49-F238E27FC236}">
                    <a16:creationId xmlns:a16="http://schemas.microsoft.com/office/drawing/2014/main" id="{5FA21C75-E923-9262-C263-711D0BC7E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216775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Line 44">
                <a:extLst>
                  <a:ext uri="{FF2B5EF4-FFF2-40B4-BE49-F238E27FC236}">
                    <a16:creationId xmlns:a16="http://schemas.microsoft.com/office/drawing/2014/main" id="{E74D12CD-3D29-E864-5143-FB53E2E83A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58678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Line 45">
                <a:extLst>
                  <a:ext uri="{FF2B5EF4-FFF2-40B4-BE49-F238E27FC236}">
                    <a16:creationId xmlns:a16="http://schemas.microsoft.com/office/drawing/2014/main" id="{CF8B6672-4001-5759-EEE5-5ABB99320C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3753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Line 46">
                <a:extLst>
                  <a:ext uri="{FF2B5EF4-FFF2-40B4-BE49-F238E27FC236}">
                    <a16:creationId xmlns:a16="http://schemas.microsoft.com/office/drawing/2014/main" id="{943E813F-1CAE-736A-A737-0811971330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99978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Line 47">
                <a:extLst>
                  <a:ext uri="{FF2B5EF4-FFF2-40B4-BE49-F238E27FC236}">
                    <a16:creationId xmlns:a16="http://schemas.microsoft.com/office/drawing/2014/main" id="{55ACEFBC-0724-77C5-E37A-85815A526E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42600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Line 48">
                <a:extLst>
                  <a:ext uri="{FF2B5EF4-FFF2-40B4-BE49-F238E27FC236}">
                    <a16:creationId xmlns:a16="http://schemas.microsoft.com/office/drawing/2014/main" id="{C0EF0295-1AF5-40D9-BF12-A3E0926B7F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342688" y="4667250"/>
                <a:ext cx="41275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Line 49">
                <a:extLst>
                  <a:ext uri="{FF2B5EF4-FFF2-40B4-BE49-F238E27FC236}">
                    <a16:creationId xmlns:a16="http://schemas.microsoft.com/office/drawing/2014/main" id="{13873974-2148-D888-81BC-4D98BF1B3C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342688" y="4667250"/>
                <a:ext cx="0" cy="60325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" name="Freeform 63">
                <a:extLst>
                  <a:ext uri="{FF2B5EF4-FFF2-40B4-BE49-F238E27FC236}">
                    <a16:creationId xmlns:a16="http://schemas.microsoft.com/office/drawing/2014/main" id="{93B81B86-B4B9-B1B5-EFB5-49A182C6C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4713" y="2005013"/>
                <a:ext cx="4102100" cy="1416050"/>
              </a:xfrm>
              <a:custGeom>
                <a:avLst/>
                <a:gdLst>
                  <a:gd name="T0" fmla="*/ 5141 w 5169"/>
                  <a:gd name="T1" fmla="*/ 1781 h 1783"/>
                  <a:gd name="T2" fmla="*/ 4863 w 5169"/>
                  <a:gd name="T3" fmla="*/ 1757 h 1783"/>
                  <a:gd name="T4" fmla="*/ 4748 w 5169"/>
                  <a:gd name="T5" fmla="*/ 1743 h 1783"/>
                  <a:gd name="T6" fmla="*/ 4641 w 5169"/>
                  <a:gd name="T7" fmla="*/ 1734 h 1783"/>
                  <a:gd name="T8" fmla="*/ 4349 w 5169"/>
                  <a:gd name="T9" fmla="*/ 1710 h 1783"/>
                  <a:gd name="T10" fmla="*/ 4231 w 5169"/>
                  <a:gd name="T11" fmla="*/ 1695 h 1783"/>
                  <a:gd name="T12" fmla="*/ 4122 w 5169"/>
                  <a:gd name="T13" fmla="*/ 1684 h 1783"/>
                  <a:gd name="T14" fmla="*/ 3995 w 5169"/>
                  <a:gd name="T15" fmla="*/ 1677 h 1783"/>
                  <a:gd name="T16" fmla="*/ 3928 w 5169"/>
                  <a:gd name="T17" fmla="*/ 1671 h 1783"/>
                  <a:gd name="T18" fmla="*/ 3883 w 5169"/>
                  <a:gd name="T19" fmla="*/ 1668 h 1783"/>
                  <a:gd name="T20" fmla="*/ 3860 w 5169"/>
                  <a:gd name="T21" fmla="*/ 1664 h 1783"/>
                  <a:gd name="T22" fmla="*/ 3834 w 5169"/>
                  <a:gd name="T23" fmla="*/ 1650 h 1783"/>
                  <a:gd name="T24" fmla="*/ 3745 w 5169"/>
                  <a:gd name="T25" fmla="*/ 1633 h 1783"/>
                  <a:gd name="T26" fmla="*/ 3473 w 5169"/>
                  <a:gd name="T27" fmla="*/ 1614 h 1783"/>
                  <a:gd name="T28" fmla="*/ 3391 w 5169"/>
                  <a:gd name="T29" fmla="*/ 1601 h 1783"/>
                  <a:gd name="T30" fmla="*/ 3161 w 5169"/>
                  <a:gd name="T31" fmla="*/ 1575 h 1783"/>
                  <a:gd name="T32" fmla="*/ 3072 w 5169"/>
                  <a:gd name="T33" fmla="*/ 1562 h 1783"/>
                  <a:gd name="T34" fmla="*/ 2935 w 5169"/>
                  <a:gd name="T35" fmla="*/ 1556 h 1783"/>
                  <a:gd name="T36" fmla="*/ 2669 w 5169"/>
                  <a:gd name="T37" fmla="*/ 1538 h 1783"/>
                  <a:gd name="T38" fmla="*/ 2462 w 5169"/>
                  <a:gd name="T39" fmla="*/ 1524 h 1783"/>
                  <a:gd name="T40" fmla="*/ 2261 w 5169"/>
                  <a:gd name="T41" fmla="*/ 1485 h 1783"/>
                  <a:gd name="T42" fmla="*/ 2065 w 5169"/>
                  <a:gd name="T43" fmla="*/ 1472 h 1783"/>
                  <a:gd name="T44" fmla="*/ 2058 w 5169"/>
                  <a:gd name="T45" fmla="*/ 1469 h 1783"/>
                  <a:gd name="T46" fmla="*/ 2054 w 5169"/>
                  <a:gd name="T47" fmla="*/ 1469 h 1783"/>
                  <a:gd name="T48" fmla="*/ 2036 w 5169"/>
                  <a:gd name="T49" fmla="*/ 1463 h 1783"/>
                  <a:gd name="T50" fmla="*/ 2008 w 5169"/>
                  <a:gd name="T51" fmla="*/ 1456 h 1783"/>
                  <a:gd name="T52" fmla="*/ 1979 w 5169"/>
                  <a:gd name="T53" fmla="*/ 1448 h 1783"/>
                  <a:gd name="T54" fmla="*/ 1970 w 5169"/>
                  <a:gd name="T55" fmla="*/ 1447 h 1783"/>
                  <a:gd name="T56" fmla="*/ 1786 w 5169"/>
                  <a:gd name="T57" fmla="*/ 1431 h 1783"/>
                  <a:gd name="T58" fmla="*/ 1641 w 5169"/>
                  <a:gd name="T59" fmla="*/ 1403 h 1783"/>
                  <a:gd name="T60" fmla="*/ 1574 w 5169"/>
                  <a:gd name="T61" fmla="*/ 1389 h 1783"/>
                  <a:gd name="T62" fmla="*/ 1531 w 5169"/>
                  <a:gd name="T63" fmla="*/ 1389 h 1783"/>
                  <a:gd name="T64" fmla="*/ 1513 w 5169"/>
                  <a:gd name="T65" fmla="*/ 1389 h 1783"/>
                  <a:gd name="T66" fmla="*/ 1502 w 5169"/>
                  <a:gd name="T67" fmla="*/ 1389 h 1783"/>
                  <a:gd name="T68" fmla="*/ 1377 w 5169"/>
                  <a:gd name="T69" fmla="*/ 1359 h 1783"/>
                  <a:gd name="T70" fmla="*/ 1232 w 5169"/>
                  <a:gd name="T71" fmla="*/ 1311 h 1783"/>
                  <a:gd name="T72" fmla="*/ 1050 w 5169"/>
                  <a:gd name="T73" fmla="*/ 1250 h 1783"/>
                  <a:gd name="T74" fmla="*/ 847 w 5169"/>
                  <a:gd name="T75" fmla="*/ 1198 h 1783"/>
                  <a:gd name="T76" fmla="*/ 781 w 5169"/>
                  <a:gd name="T77" fmla="*/ 1182 h 1783"/>
                  <a:gd name="T78" fmla="*/ 775 w 5169"/>
                  <a:gd name="T79" fmla="*/ 1178 h 1783"/>
                  <a:gd name="T80" fmla="*/ 759 w 5169"/>
                  <a:gd name="T81" fmla="*/ 1167 h 1783"/>
                  <a:gd name="T82" fmla="*/ 713 w 5169"/>
                  <a:gd name="T83" fmla="*/ 1110 h 1783"/>
                  <a:gd name="T84" fmla="*/ 654 w 5169"/>
                  <a:gd name="T85" fmla="*/ 1092 h 1783"/>
                  <a:gd name="T86" fmla="*/ 620 w 5169"/>
                  <a:gd name="T87" fmla="*/ 1068 h 1783"/>
                  <a:gd name="T88" fmla="*/ 588 w 5169"/>
                  <a:gd name="T89" fmla="*/ 1045 h 1783"/>
                  <a:gd name="T90" fmla="*/ 492 w 5169"/>
                  <a:gd name="T91" fmla="*/ 990 h 1783"/>
                  <a:gd name="T92" fmla="*/ 447 w 5169"/>
                  <a:gd name="T93" fmla="*/ 954 h 1783"/>
                  <a:gd name="T94" fmla="*/ 342 w 5169"/>
                  <a:gd name="T95" fmla="*/ 825 h 1783"/>
                  <a:gd name="T96" fmla="*/ 284 w 5169"/>
                  <a:gd name="T97" fmla="*/ 749 h 1783"/>
                  <a:gd name="T98" fmla="*/ 259 w 5169"/>
                  <a:gd name="T99" fmla="*/ 693 h 1783"/>
                  <a:gd name="T100" fmla="*/ 195 w 5169"/>
                  <a:gd name="T101" fmla="*/ 634 h 1783"/>
                  <a:gd name="T102" fmla="*/ 160 w 5169"/>
                  <a:gd name="T103" fmla="*/ 535 h 1783"/>
                  <a:gd name="T104" fmla="*/ 50 w 5169"/>
                  <a:gd name="T105" fmla="*/ 261 h 1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169" h="1783">
                    <a:moveTo>
                      <a:pt x="5169" y="1783"/>
                    </a:moveTo>
                    <a:lnTo>
                      <a:pt x="5141" y="1781"/>
                    </a:lnTo>
                    <a:lnTo>
                      <a:pt x="5129" y="1774"/>
                    </a:lnTo>
                    <a:lnTo>
                      <a:pt x="4863" y="1757"/>
                    </a:lnTo>
                    <a:lnTo>
                      <a:pt x="4854" y="1743"/>
                    </a:lnTo>
                    <a:lnTo>
                      <a:pt x="4748" y="1743"/>
                    </a:lnTo>
                    <a:lnTo>
                      <a:pt x="4727" y="1734"/>
                    </a:lnTo>
                    <a:lnTo>
                      <a:pt x="4641" y="1734"/>
                    </a:lnTo>
                    <a:lnTo>
                      <a:pt x="4632" y="1718"/>
                    </a:lnTo>
                    <a:lnTo>
                      <a:pt x="4349" y="1710"/>
                    </a:lnTo>
                    <a:lnTo>
                      <a:pt x="4325" y="1695"/>
                    </a:lnTo>
                    <a:lnTo>
                      <a:pt x="4231" y="1695"/>
                    </a:lnTo>
                    <a:lnTo>
                      <a:pt x="4208" y="1689"/>
                    </a:lnTo>
                    <a:lnTo>
                      <a:pt x="4122" y="1684"/>
                    </a:lnTo>
                    <a:lnTo>
                      <a:pt x="4036" y="1679"/>
                    </a:lnTo>
                    <a:lnTo>
                      <a:pt x="3995" y="1677"/>
                    </a:lnTo>
                    <a:lnTo>
                      <a:pt x="3959" y="1674"/>
                    </a:lnTo>
                    <a:lnTo>
                      <a:pt x="3928" y="1671"/>
                    </a:lnTo>
                    <a:lnTo>
                      <a:pt x="3903" y="1670"/>
                    </a:lnTo>
                    <a:lnTo>
                      <a:pt x="3883" y="1668"/>
                    </a:lnTo>
                    <a:lnTo>
                      <a:pt x="3870" y="1666"/>
                    </a:lnTo>
                    <a:lnTo>
                      <a:pt x="3860" y="1664"/>
                    </a:lnTo>
                    <a:lnTo>
                      <a:pt x="3857" y="1664"/>
                    </a:lnTo>
                    <a:lnTo>
                      <a:pt x="3834" y="1650"/>
                    </a:lnTo>
                    <a:lnTo>
                      <a:pt x="3777" y="1650"/>
                    </a:lnTo>
                    <a:lnTo>
                      <a:pt x="3745" y="1633"/>
                    </a:lnTo>
                    <a:lnTo>
                      <a:pt x="3658" y="1633"/>
                    </a:lnTo>
                    <a:lnTo>
                      <a:pt x="3473" y="1614"/>
                    </a:lnTo>
                    <a:lnTo>
                      <a:pt x="3418" y="1614"/>
                    </a:lnTo>
                    <a:lnTo>
                      <a:pt x="3391" y="1601"/>
                    </a:lnTo>
                    <a:lnTo>
                      <a:pt x="3280" y="1601"/>
                    </a:lnTo>
                    <a:lnTo>
                      <a:pt x="3161" y="1575"/>
                    </a:lnTo>
                    <a:lnTo>
                      <a:pt x="3099" y="1575"/>
                    </a:lnTo>
                    <a:lnTo>
                      <a:pt x="3072" y="1562"/>
                    </a:lnTo>
                    <a:lnTo>
                      <a:pt x="2951" y="1562"/>
                    </a:lnTo>
                    <a:lnTo>
                      <a:pt x="2935" y="1556"/>
                    </a:lnTo>
                    <a:lnTo>
                      <a:pt x="2739" y="1556"/>
                    </a:lnTo>
                    <a:lnTo>
                      <a:pt x="2669" y="1538"/>
                    </a:lnTo>
                    <a:lnTo>
                      <a:pt x="2485" y="1538"/>
                    </a:lnTo>
                    <a:lnTo>
                      <a:pt x="2462" y="1524"/>
                    </a:lnTo>
                    <a:lnTo>
                      <a:pt x="2379" y="1524"/>
                    </a:lnTo>
                    <a:lnTo>
                      <a:pt x="2261" y="1485"/>
                    </a:lnTo>
                    <a:lnTo>
                      <a:pt x="2144" y="1485"/>
                    </a:lnTo>
                    <a:lnTo>
                      <a:pt x="2065" y="1472"/>
                    </a:lnTo>
                    <a:lnTo>
                      <a:pt x="2061" y="1470"/>
                    </a:lnTo>
                    <a:lnTo>
                      <a:pt x="2058" y="1469"/>
                    </a:lnTo>
                    <a:lnTo>
                      <a:pt x="2057" y="1469"/>
                    </a:lnTo>
                    <a:lnTo>
                      <a:pt x="2054" y="1469"/>
                    </a:lnTo>
                    <a:lnTo>
                      <a:pt x="2045" y="1466"/>
                    </a:lnTo>
                    <a:lnTo>
                      <a:pt x="2036" y="1463"/>
                    </a:lnTo>
                    <a:lnTo>
                      <a:pt x="2022" y="1458"/>
                    </a:lnTo>
                    <a:lnTo>
                      <a:pt x="2008" y="1456"/>
                    </a:lnTo>
                    <a:lnTo>
                      <a:pt x="1989" y="1451"/>
                    </a:lnTo>
                    <a:lnTo>
                      <a:pt x="1979" y="1448"/>
                    </a:lnTo>
                    <a:lnTo>
                      <a:pt x="1973" y="1447"/>
                    </a:lnTo>
                    <a:lnTo>
                      <a:pt x="1970" y="1447"/>
                    </a:lnTo>
                    <a:lnTo>
                      <a:pt x="1805" y="1442"/>
                    </a:lnTo>
                    <a:lnTo>
                      <a:pt x="1786" y="1431"/>
                    </a:lnTo>
                    <a:lnTo>
                      <a:pt x="1732" y="1431"/>
                    </a:lnTo>
                    <a:lnTo>
                      <a:pt x="1641" y="1403"/>
                    </a:lnTo>
                    <a:lnTo>
                      <a:pt x="1589" y="1403"/>
                    </a:lnTo>
                    <a:lnTo>
                      <a:pt x="1574" y="1389"/>
                    </a:lnTo>
                    <a:lnTo>
                      <a:pt x="1544" y="1389"/>
                    </a:lnTo>
                    <a:lnTo>
                      <a:pt x="1531" y="1389"/>
                    </a:lnTo>
                    <a:lnTo>
                      <a:pt x="1522" y="1390"/>
                    </a:lnTo>
                    <a:lnTo>
                      <a:pt x="1513" y="1389"/>
                    </a:lnTo>
                    <a:lnTo>
                      <a:pt x="1508" y="1389"/>
                    </a:lnTo>
                    <a:lnTo>
                      <a:pt x="1502" y="1389"/>
                    </a:lnTo>
                    <a:lnTo>
                      <a:pt x="1450" y="1359"/>
                    </a:lnTo>
                    <a:lnTo>
                      <a:pt x="1377" y="1359"/>
                    </a:lnTo>
                    <a:lnTo>
                      <a:pt x="1256" y="1334"/>
                    </a:lnTo>
                    <a:lnTo>
                      <a:pt x="1232" y="1311"/>
                    </a:lnTo>
                    <a:lnTo>
                      <a:pt x="1100" y="1276"/>
                    </a:lnTo>
                    <a:lnTo>
                      <a:pt x="1050" y="1250"/>
                    </a:lnTo>
                    <a:lnTo>
                      <a:pt x="1003" y="1250"/>
                    </a:lnTo>
                    <a:lnTo>
                      <a:pt x="847" y="1198"/>
                    </a:lnTo>
                    <a:lnTo>
                      <a:pt x="789" y="1185"/>
                    </a:lnTo>
                    <a:lnTo>
                      <a:pt x="781" y="1182"/>
                    </a:lnTo>
                    <a:lnTo>
                      <a:pt x="777" y="1180"/>
                    </a:lnTo>
                    <a:lnTo>
                      <a:pt x="775" y="1178"/>
                    </a:lnTo>
                    <a:lnTo>
                      <a:pt x="767" y="1173"/>
                    </a:lnTo>
                    <a:lnTo>
                      <a:pt x="759" y="1167"/>
                    </a:lnTo>
                    <a:lnTo>
                      <a:pt x="742" y="1151"/>
                    </a:lnTo>
                    <a:lnTo>
                      <a:pt x="713" y="1110"/>
                    </a:lnTo>
                    <a:lnTo>
                      <a:pt x="677" y="1108"/>
                    </a:lnTo>
                    <a:lnTo>
                      <a:pt x="654" y="1092"/>
                    </a:lnTo>
                    <a:lnTo>
                      <a:pt x="623" y="1082"/>
                    </a:lnTo>
                    <a:lnTo>
                      <a:pt x="620" y="1068"/>
                    </a:lnTo>
                    <a:lnTo>
                      <a:pt x="592" y="1068"/>
                    </a:lnTo>
                    <a:lnTo>
                      <a:pt x="588" y="1045"/>
                    </a:lnTo>
                    <a:lnTo>
                      <a:pt x="552" y="1035"/>
                    </a:lnTo>
                    <a:lnTo>
                      <a:pt x="492" y="990"/>
                    </a:lnTo>
                    <a:lnTo>
                      <a:pt x="458" y="977"/>
                    </a:lnTo>
                    <a:lnTo>
                      <a:pt x="447" y="954"/>
                    </a:lnTo>
                    <a:lnTo>
                      <a:pt x="417" y="925"/>
                    </a:lnTo>
                    <a:lnTo>
                      <a:pt x="342" y="825"/>
                    </a:lnTo>
                    <a:lnTo>
                      <a:pt x="295" y="785"/>
                    </a:lnTo>
                    <a:lnTo>
                      <a:pt x="284" y="749"/>
                    </a:lnTo>
                    <a:lnTo>
                      <a:pt x="266" y="735"/>
                    </a:lnTo>
                    <a:lnTo>
                      <a:pt x="259" y="693"/>
                    </a:lnTo>
                    <a:lnTo>
                      <a:pt x="212" y="653"/>
                    </a:lnTo>
                    <a:lnTo>
                      <a:pt x="195" y="634"/>
                    </a:lnTo>
                    <a:lnTo>
                      <a:pt x="166" y="567"/>
                    </a:lnTo>
                    <a:lnTo>
                      <a:pt x="160" y="535"/>
                    </a:lnTo>
                    <a:lnTo>
                      <a:pt x="148" y="525"/>
                    </a:lnTo>
                    <a:lnTo>
                      <a:pt x="50" y="261"/>
                    </a:ln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006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068" name="ZoneTexte 1067">
              <a:extLst>
                <a:ext uri="{FF2B5EF4-FFF2-40B4-BE49-F238E27FC236}">
                  <a16:creationId xmlns:a16="http://schemas.microsoft.com/office/drawing/2014/main" id="{B4DDDCC5-EFED-ECBB-5D80-1CCFF5706E35}"/>
                </a:ext>
              </a:extLst>
            </p:cNvPr>
            <p:cNvSpPr txBox="1"/>
            <p:nvPr/>
          </p:nvSpPr>
          <p:spPr>
            <a:xfrm>
              <a:off x="6791664" y="2378095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0,8</a:t>
              </a:r>
            </a:p>
          </p:txBody>
        </p:sp>
        <p:sp>
          <p:nvSpPr>
            <p:cNvPr id="1069" name="ZoneTexte 1068">
              <a:extLst>
                <a:ext uri="{FF2B5EF4-FFF2-40B4-BE49-F238E27FC236}">
                  <a16:creationId xmlns:a16="http://schemas.microsoft.com/office/drawing/2014/main" id="{FB6D9660-F25B-1822-6C82-265DF7758CE8}"/>
                </a:ext>
              </a:extLst>
            </p:cNvPr>
            <p:cNvSpPr txBox="1"/>
            <p:nvPr/>
          </p:nvSpPr>
          <p:spPr>
            <a:xfrm>
              <a:off x="6791664" y="2917053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0,6</a:t>
              </a:r>
            </a:p>
          </p:txBody>
        </p:sp>
        <p:sp>
          <p:nvSpPr>
            <p:cNvPr id="1070" name="ZoneTexte 1069">
              <a:extLst>
                <a:ext uri="{FF2B5EF4-FFF2-40B4-BE49-F238E27FC236}">
                  <a16:creationId xmlns:a16="http://schemas.microsoft.com/office/drawing/2014/main" id="{06888EB7-58B9-81F4-54C3-68EE9DED6FEE}"/>
                </a:ext>
              </a:extLst>
            </p:cNvPr>
            <p:cNvSpPr txBox="1"/>
            <p:nvPr/>
          </p:nvSpPr>
          <p:spPr>
            <a:xfrm>
              <a:off x="6791664" y="3436549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0,4</a:t>
              </a:r>
            </a:p>
          </p:txBody>
        </p:sp>
        <p:sp>
          <p:nvSpPr>
            <p:cNvPr id="1071" name="ZoneTexte 1070">
              <a:extLst>
                <a:ext uri="{FF2B5EF4-FFF2-40B4-BE49-F238E27FC236}">
                  <a16:creationId xmlns:a16="http://schemas.microsoft.com/office/drawing/2014/main" id="{55E664C8-B901-58FB-9BFF-275EBCAFC6C0}"/>
                </a:ext>
              </a:extLst>
            </p:cNvPr>
            <p:cNvSpPr txBox="1"/>
            <p:nvPr/>
          </p:nvSpPr>
          <p:spPr>
            <a:xfrm>
              <a:off x="6791664" y="3965981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0,2</a:t>
              </a:r>
            </a:p>
          </p:txBody>
        </p:sp>
        <p:sp>
          <p:nvSpPr>
            <p:cNvPr id="1072" name="ZoneTexte 1071">
              <a:extLst>
                <a:ext uri="{FF2B5EF4-FFF2-40B4-BE49-F238E27FC236}">
                  <a16:creationId xmlns:a16="http://schemas.microsoft.com/office/drawing/2014/main" id="{210B3616-79FF-C04D-39B5-C59F332C142C}"/>
                </a:ext>
              </a:extLst>
            </p:cNvPr>
            <p:cNvSpPr txBox="1"/>
            <p:nvPr/>
          </p:nvSpPr>
          <p:spPr>
            <a:xfrm>
              <a:off x="6908683" y="4490282"/>
              <a:ext cx="26321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1073" name="ZoneTexte 1072">
              <a:extLst>
                <a:ext uri="{FF2B5EF4-FFF2-40B4-BE49-F238E27FC236}">
                  <a16:creationId xmlns:a16="http://schemas.microsoft.com/office/drawing/2014/main" id="{FB1931F9-8068-39C7-13F0-FC786680AEBB}"/>
                </a:ext>
              </a:extLst>
            </p:cNvPr>
            <p:cNvSpPr txBox="1"/>
            <p:nvPr/>
          </p:nvSpPr>
          <p:spPr>
            <a:xfrm>
              <a:off x="7094420" y="4680786"/>
              <a:ext cx="26321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1074" name="ZoneTexte 1073">
              <a:extLst>
                <a:ext uri="{FF2B5EF4-FFF2-40B4-BE49-F238E27FC236}">
                  <a16:creationId xmlns:a16="http://schemas.microsoft.com/office/drawing/2014/main" id="{E11C9801-6AB9-03FA-EA8E-EBA17B46AD8A}"/>
                </a:ext>
              </a:extLst>
            </p:cNvPr>
            <p:cNvSpPr txBox="1"/>
            <p:nvPr/>
          </p:nvSpPr>
          <p:spPr>
            <a:xfrm>
              <a:off x="7389116" y="468078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30</a:t>
              </a:r>
            </a:p>
          </p:txBody>
        </p:sp>
        <p:sp>
          <p:nvSpPr>
            <p:cNvPr id="1075" name="ZoneTexte 1074">
              <a:extLst>
                <a:ext uri="{FF2B5EF4-FFF2-40B4-BE49-F238E27FC236}">
                  <a16:creationId xmlns:a16="http://schemas.microsoft.com/office/drawing/2014/main" id="{F4DCD992-6786-9CE0-03DD-523F6CCD9794}"/>
                </a:ext>
              </a:extLst>
            </p:cNvPr>
            <p:cNvSpPr txBox="1"/>
            <p:nvPr/>
          </p:nvSpPr>
          <p:spPr>
            <a:xfrm>
              <a:off x="7727434" y="468078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1076" name="ZoneTexte 1075">
              <a:extLst>
                <a:ext uri="{FF2B5EF4-FFF2-40B4-BE49-F238E27FC236}">
                  <a16:creationId xmlns:a16="http://schemas.microsoft.com/office/drawing/2014/main" id="{D32070CA-07D8-39CB-012E-2C717CC65CF0}"/>
                </a:ext>
              </a:extLst>
            </p:cNvPr>
            <p:cNvSpPr txBox="1"/>
            <p:nvPr/>
          </p:nvSpPr>
          <p:spPr>
            <a:xfrm>
              <a:off x="8075277" y="468078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90</a:t>
              </a:r>
            </a:p>
          </p:txBody>
        </p:sp>
        <p:sp>
          <p:nvSpPr>
            <p:cNvPr id="1077" name="ZoneTexte 1076">
              <a:extLst>
                <a:ext uri="{FF2B5EF4-FFF2-40B4-BE49-F238E27FC236}">
                  <a16:creationId xmlns:a16="http://schemas.microsoft.com/office/drawing/2014/main" id="{EC516326-7BBE-4D2C-315B-8B57CCCCF35B}"/>
                </a:ext>
              </a:extLst>
            </p:cNvPr>
            <p:cNvSpPr txBox="1"/>
            <p:nvPr/>
          </p:nvSpPr>
          <p:spPr>
            <a:xfrm>
              <a:off x="8394545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120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8" name="ZoneTexte 1077">
              <a:extLst>
                <a:ext uri="{FF2B5EF4-FFF2-40B4-BE49-F238E27FC236}">
                  <a16:creationId xmlns:a16="http://schemas.microsoft.com/office/drawing/2014/main" id="{296DD2F2-B054-E33C-C6F3-3D6009466A0F}"/>
                </a:ext>
              </a:extLst>
            </p:cNvPr>
            <p:cNvSpPr txBox="1"/>
            <p:nvPr/>
          </p:nvSpPr>
          <p:spPr>
            <a:xfrm>
              <a:off x="8725686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150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9" name="ZoneTexte 1078">
              <a:extLst>
                <a:ext uri="{FF2B5EF4-FFF2-40B4-BE49-F238E27FC236}">
                  <a16:creationId xmlns:a16="http://schemas.microsoft.com/office/drawing/2014/main" id="{92621263-36B4-1F93-B8FE-1C4808A4F5DF}"/>
                </a:ext>
              </a:extLst>
            </p:cNvPr>
            <p:cNvSpPr txBox="1"/>
            <p:nvPr/>
          </p:nvSpPr>
          <p:spPr>
            <a:xfrm>
              <a:off x="9056827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180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0" name="ZoneTexte 1079">
              <a:extLst>
                <a:ext uri="{FF2B5EF4-FFF2-40B4-BE49-F238E27FC236}">
                  <a16:creationId xmlns:a16="http://schemas.microsoft.com/office/drawing/2014/main" id="{80AE63BE-E71C-CB3C-C6B9-D40F3F72D61A}"/>
                </a:ext>
              </a:extLst>
            </p:cNvPr>
            <p:cNvSpPr txBox="1"/>
            <p:nvPr/>
          </p:nvSpPr>
          <p:spPr>
            <a:xfrm>
              <a:off x="9407018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210</a:t>
              </a:r>
            </a:p>
          </p:txBody>
        </p:sp>
        <p:sp>
          <p:nvSpPr>
            <p:cNvPr id="1081" name="ZoneTexte 1080">
              <a:extLst>
                <a:ext uri="{FF2B5EF4-FFF2-40B4-BE49-F238E27FC236}">
                  <a16:creationId xmlns:a16="http://schemas.microsoft.com/office/drawing/2014/main" id="{8134DBE8-8B36-43A6-8D4E-66FAEA8B74AE}"/>
                </a:ext>
              </a:extLst>
            </p:cNvPr>
            <p:cNvSpPr txBox="1"/>
            <p:nvPr/>
          </p:nvSpPr>
          <p:spPr>
            <a:xfrm>
              <a:off x="9738159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240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2" name="ZoneTexte 1081">
              <a:extLst>
                <a:ext uri="{FF2B5EF4-FFF2-40B4-BE49-F238E27FC236}">
                  <a16:creationId xmlns:a16="http://schemas.microsoft.com/office/drawing/2014/main" id="{15F6801A-657F-1F0A-18A7-F65F5FF4EC17}"/>
                </a:ext>
              </a:extLst>
            </p:cNvPr>
            <p:cNvSpPr txBox="1"/>
            <p:nvPr/>
          </p:nvSpPr>
          <p:spPr>
            <a:xfrm>
              <a:off x="10107400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270</a:t>
              </a:r>
            </a:p>
          </p:txBody>
        </p:sp>
        <p:sp>
          <p:nvSpPr>
            <p:cNvPr id="1083" name="ZoneTexte 1082">
              <a:extLst>
                <a:ext uri="{FF2B5EF4-FFF2-40B4-BE49-F238E27FC236}">
                  <a16:creationId xmlns:a16="http://schemas.microsoft.com/office/drawing/2014/main" id="{A8518398-A3DE-5B92-8EA5-5EB30A578322}"/>
                </a:ext>
              </a:extLst>
            </p:cNvPr>
            <p:cNvSpPr txBox="1"/>
            <p:nvPr/>
          </p:nvSpPr>
          <p:spPr>
            <a:xfrm>
              <a:off x="10438541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300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4" name="ZoneTexte 1083">
              <a:extLst>
                <a:ext uri="{FF2B5EF4-FFF2-40B4-BE49-F238E27FC236}">
                  <a16:creationId xmlns:a16="http://schemas.microsoft.com/office/drawing/2014/main" id="{13493B59-CA9F-D9EC-6B17-074967FA76C7}"/>
                </a:ext>
              </a:extLst>
            </p:cNvPr>
            <p:cNvSpPr txBox="1"/>
            <p:nvPr/>
          </p:nvSpPr>
          <p:spPr>
            <a:xfrm>
              <a:off x="10788732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330</a:t>
              </a:r>
            </a:p>
          </p:txBody>
        </p:sp>
        <p:sp>
          <p:nvSpPr>
            <p:cNvPr id="1085" name="ZoneTexte 1084">
              <a:extLst>
                <a:ext uri="{FF2B5EF4-FFF2-40B4-BE49-F238E27FC236}">
                  <a16:creationId xmlns:a16="http://schemas.microsoft.com/office/drawing/2014/main" id="{9917BA9E-8A04-C692-75CC-C8D1CD9EB996}"/>
                </a:ext>
              </a:extLst>
            </p:cNvPr>
            <p:cNvSpPr txBox="1"/>
            <p:nvPr/>
          </p:nvSpPr>
          <p:spPr>
            <a:xfrm>
              <a:off x="11132577" y="4680786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360</a:t>
              </a:r>
            </a:p>
          </p:txBody>
        </p:sp>
        <p:sp>
          <p:nvSpPr>
            <p:cNvPr id="1086" name="ZoneTexte 1085">
              <a:extLst>
                <a:ext uri="{FF2B5EF4-FFF2-40B4-BE49-F238E27FC236}">
                  <a16:creationId xmlns:a16="http://schemas.microsoft.com/office/drawing/2014/main" id="{01A53F80-998D-6E02-7F79-E39D1EBF0D93}"/>
                </a:ext>
              </a:extLst>
            </p:cNvPr>
            <p:cNvSpPr txBox="1"/>
            <p:nvPr/>
          </p:nvSpPr>
          <p:spPr>
            <a:xfrm>
              <a:off x="8979280" y="4923063"/>
              <a:ext cx="516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Jours</a:t>
              </a:r>
            </a:p>
          </p:txBody>
        </p:sp>
        <p:sp>
          <p:nvSpPr>
            <p:cNvPr id="1087" name="ZoneTexte 1086">
              <a:extLst>
                <a:ext uri="{FF2B5EF4-FFF2-40B4-BE49-F238E27FC236}">
                  <a16:creationId xmlns:a16="http://schemas.microsoft.com/office/drawing/2014/main" id="{08BEBDE3-6D26-E148-B6DF-DF098BA9C782}"/>
                </a:ext>
              </a:extLst>
            </p:cNvPr>
            <p:cNvSpPr txBox="1"/>
            <p:nvPr/>
          </p:nvSpPr>
          <p:spPr>
            <a:xfrm rot="16200000">
              <a:off x="5778648" y="3183938"/>
              <a:ext cx="182550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Courbes de survie ajustée</a:t>
              </a:r>
            </a:p>
          </p:txBody>
        </p:sp>
        <p:sp>
          <p:nvSpPr>
            <p:cNvPr id="1088" name="ZoneTexte 1087">
              <a:extLst>
                <a:ext uri="{FF2B5EF4-FFF2-40B4-BE49-F238E27FC236}">
                  <a16:creationId xmlns:a16="http://schemas.microsoft.com/office/drawing/2014/main" id="{C3422640-C981-2206-0BB5-DB11664363C7}"/>
                </a:ext>
              </a:extLst>
            </p:cNvPr>
            <p:cNvSpPr txBox="1"/>
            <p:nvPr/>
          </p:nvSpPr>
          <p:spPr>
            <a:xfrm>
              <a:off x="10432939" y="3412183"/>
              <a:ext cx="88075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66CC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Pas d’ETS</a:t>
              </a:r>
            </a:p>
          </p:txBody>
        </p:sp>
        <p:sp>
          <p:nvSpPr>
            <p:cNvPr id="1089" name="ZoneTexte 1088">
              <a:extLst>
                <a:ext uri="{FF2B5EF4-FFF2-40B4-BE49-F238E27FC236}">
                  <a16:creationId xmlns:a16="http://schemas.microsoft.com/office/drawing/2014/main" id="{547C59C0-F875-5FB5-FEB6-1E68633FD07C}"/>
                </a:ext>
              </a:extLst>
            </p:cNvPr>
            <p:cNvSpPr txBox="1"/>
            <p:nvPr/>
          </p:nvSpPr>
          <p:spPr>
            <a:xfrm>
              <a:off x="10733571" y="2942999"/>
              <a:ext cx="44505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ETS</a:t>
              </a:r>
            </a:p>
          </p:txBody>
        </p:sp>
      </p:grpSp>
      <p:sp>
        <p:nvSpPr>
          <p:cNvPr id="9" name="Espace réservé du contenu 9">
            <a:extLst>
              <a:ext uri="{FF2B5EF4-FFF2-40B4-BE49-F238E27FC236}">
                <a16:creationId xmlns:a16="http://schemas.microsoft.com/office/drawing/2014/main" id="{8B25E076-96C4-97A1-B997-4471C3821902}"/>
              </a:ext>
            </a:extLst>
          </p:cNvPr>
          <p:cNvSpPr txBox="1">
            <a:spLocks/>
          </p:cNvSpPr>
          <p:nvPr/>
        </p:nvSpPr>
        <p:spPr>
          <a:xfrm>
            <a:off x="9663569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Frutiger" panose="020B0500000000000000"/>
                <a:ea typeface="+mn-ea"/>
                <a:cs typeface="+mn-cs"/>
              </a:rPr>
              <a:t>MacFadden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Frutiger" panose="020B0500000000000000"/>
                <a:ea typeface="+mn-ea"/>
                <a:cs typeface="+mn-cs"/>
              </a:rPr>
              <a:t> D, ESCMID 2026, O0618</a:t>
            </a:r>
          </a:p>
        </p:txBody>
      </p:sp>
      <p:sp>
        <p:nvSpPr>
          <p:cNvPr id="16" name="Titre 1">
            <a:extLst>
              <a:ext uri="{FF2B5EF4-FFF2-40B4-BE49-F238E27FC236}">
                <a16:creationId xmlns:a16="http://schemas.microsoft.com/office/drawing/2014/main" id="{0321605B-4FA5-3C88-79C5-0C5688D4DA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7472" y="136525"/>
            <a:ext cx="10808208" cy="962634"/>
          </a:xfrm>
        </p:spPr>
        <p:txBody>
          <a:bodyPr>
            <a:noAutofit/>
          </a:bodyPr>
          <a:lstStyle/>
          <a:p>
            <a:r>
              <a:rPr lang="fr-FR" dirty="0"/>
              <a:t>Extraction des dispositifs électroniques intracardiaques en cas de bactériémies à </a:t>
            </a:r>
            <a:r>
              <a:rPr lang="fr-FR" i="1" dirty="0"/>
              <a:t>S. aureus</a:t>
            </a:r>
            <a:r>
              <a:rPr lang="fr-FR" dirty="0"/>
              <a:t> sans endocardite non associée à la survie </a:t>
            </a:r>
            <a:r>
              <a:rPr lang="fr-FR" i="1" dirty="0"/>
              <a:t>(2)</a:t>
            </a:r>
          </a:p>
        </p:txBody>
      </p:sp>
    </p:spTree>
    <p:extLst>
      <p:ext uri="{BB962C8B-B14F-4D97-AF65-F5344CB8AC3E}">
        <p14:creationId xmlns:p14="http://schemas.microsoft.com/office/powerpoint/2010/main" val="1168603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9" grpId="0"/>
      <p:bldP spid="1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Calibri"/>
              <a:buNone/>
            </a:pPr>
            <a:r>
              <a:rPr lang="fr-FR" dirty="0"/>
              <a:t>Utilité clinique du score DENOVA pour la prédiction de l'endocardite infectieuse dans les cas de bactériémies à </a:t>
            </a:r>
            <a:r>
              <a:rPr lang="fr-FR" i="1" dirty="0"/>
              <a:t>Enterococcus faecalis (</a:t>
            </a:r>
            <a:r>
              <a:rPr lang="fr-FR" i="1" dirty="0" err="1"/>
              <a:t>EfB</a:t>
            </a:r>
            <a:r>
              <a:rPr lang="fr-FR" i="1" dirty="0"/>
              <a:t>) (1)</a:t>
            </a:r>
            <a:endParaRPr i="1" dirty="0"/>
          </a:p>
        </p:txBody>
      </p:sp>
      <p:sp>
        <p:nvSpPr>
          <p:cNvPr id="92" name="Google Shape;92;p1"/>
          <p:cNvSpPr txBox="1"/>
          <p:nvPr/>
        </p:nvSpPr>
        <p:spPr>
          <a:xfrm>
            <a:off x="9672998" y="6634999"/>
            <a:ext cx="2513216" cy="223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36000" rIns="91425" bIns="36000" anchor="b" anchorCtr="0">
            <a:noAutofit/>
          </a:bodyPr>
          <a:lstStyle/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  <a:tabLst/>
              <a:defRPr/>
            </a:pP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Play"/>
                <a:cs typeface="Play"/>
                <a:sym typeface="Play"/>
              </a:rPr>
              <a:t>Varisco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Play"/>
                <a:cs typeface="Play"/>
                <a:sym typeface="Play"/>
              </a:rPr>
              <a:t> B, ESCMID 2026, J0006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93" name="Google Shape;93;p1"/>
          <p:cNvSpPr txBox="1"/>
          <p:nvPr/>
        </p:nvSpPr>
        <p:spPr>
          <a:xfrm>
            <a:off x="1072625" y="1210250"/>
            <a:ext cx="10585200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>
              <a:buClr>
                <a:srgbClr val="000000"/>
              </a:buClr>
              <a:defRPr/>
            </a:pPr>
            <a:r>
              <a:rPr lang="fr-FR" sz="2000" b="1" kern="0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Scores </a:t>
            </a:r>
            <a:r>
              <a:rPr kumimoji="0" lang="fr-FR" sz="20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NOVA</a:t>
            </a:r>
            <a:r>
              <a:rPr kumimoji="0" lang="fr-FR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et </a:t>
            </a:r>
            <a:r>
              <a:rPr kumimoji="0" lang="fr-FR" sz="2000" b="1" i="0" u="none" strike="noStrike" kern="0" cap="none" spc="0" normalizeH="0" baseline="0" noProof="0" dirty="0">
                <a:ln>
                  <a:noFill/>
                </a:ln>
                <a:solidFill>
                  <a:srgbClr val="4EA72E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DENOVA </a:t>
            </a:r>
            <a:r>
              <a:rPr kumimoji="0" lang="fr-FR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ont été développés pour 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3136900" marR="0" lvl="0" indent="63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Pts val="1800"/>
              <a:buFont typeface="Arial"/>
              <a:buChar char="•"/>
              <a:tabLst/>
              <a:defRPr/>
            </a:pPr>
            <a:r>
              <a:rPr kumimoji="0" lang="fr-F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identifier les patients à </a:t>
            </a:r>
            <a:r>
              <a:rPr kumimoji="0" lang="fr-FR" sz="20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haut risque d’endocardite </a:t>
            </a:r>
            <a:endParaRPr kumimoji="0" sz="20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3136900" marR="0" lvl="0" indent="63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Pts val="1800"/>
              <a:buFont typeface="Arial"/>
              <a:buChar char="•"/>
              <a:tabLst/>
              <a:defRPr/>
            </a:pPr>
            <a:r>
              <a:rPr kumimoji="0" lang="fr-F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supporter la décision de </a:t>
            </a:r>
            <a:r>
              <a:rPr kumimoji="0" lang="fr-FR" sz="20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faire un ETO 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1"/>
          <p:cNvSpPr txBox="1"/>
          <p:nvPr/>
        </p:nvSpPr>
        <p:spPr>
          <a:xfrm>
            <a:off x="375781" y="4514589"/>
            <a:ext cx="21786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Bouza</a:t>
            </a:r>
            <a:r>
              <a:rPr kumimoji="0" lang="fr-FR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et al., Clin Infect Dis 2015</a:t>
            </a:r>
            <a:endParaRPr kumimoji="0" sz="14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1"/>
          <p:cNvSpPr txBox="1"/>
          <p:nvPr/>
        </p:nvSpPr>
        <p:spPr>
          <a:xfrm>
            <a:off x="6529714" y="4666509"/>
            <a:ext cx="1898918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Berge et al., Infection 2019</a:t>
            </a:r>
            <a:endParaRPr kumimoji="0" sz="14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1"/>
          <p:cNvSpPr txBox="1"/>
          <p:nvPr/>
        </p:nvSpPr>
        <p:spPr>
          <a:xfrm>
            <a:off x="2809582" y="4591355"/>
            <a:ext cx="2046374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Cutoff</a:t>
            </a: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fr-FR" sz="1800" b="1" i="0" u="sng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&gt;</a:t>
            </a: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4</a:t>
            </a:r>
            <a:endParaRPr kumimoji="0" sz="1400" b="1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Sn 97 %, </a:t>
            </a:r>
            <a:r>
              <a:rPr kumimoji="0" lang="fr-FR" sz="18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Sp</a:t>
            </a: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23 %</a:t>
            </a:r>
            <a:endParaRPr kumimoji="0" sz="1400" b="1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1"/>
          <p:cNvSpPr txBox="1"/>
          <p:nvPr/>
        </p:nvSpPr>
        <p:spPr>
          <a:xfrm>
            <a:off x="8947059" y="4727853"/>
            <a:ext cx="18774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0" cap="none" spc="0" normalizeH="0" baseline="0" noProof="0" dirty="0" err="1">
                <a:ln>
                  <a:noFill/>
                </a:ln>
                <a:solidFill>
                  <a:srgbClr val="4EA72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Cutoff</a:t>
            </a: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4EA72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 </a:t>
            </a:r>
            <a:r>
              <a:rPr kumimoji="0" lang="fr-FR" sz="1800" b="1" i="0" u="sng" strike="noStrike" kern="0" cap="none" spc="0" normalizeH="0" baseline="0" noProof="0" dirty="0">
                <a:ln>
                  <a:noFill/>
                </a:ln>
                <a:solidFill>
                  <a:srgbClr val="4EA72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&gt;</a:t>
            </a: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4EA72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 3</a:t>
            </a:r>
            <a:endParaRPr kumimoji="0" sz="1400" b="1" i="0" u="none" strike="noStrike" kern="0" cap="none" spc="0" normalizeH="0" baseline="0" noProof="0" dirty="0">
              <a:ln>
                <a:noFill/>
              </a:ln>
              <a:solidFill>
                <a:srgbClr val="4EA72E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4EA72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Sn 100 %, </a:t>
            </a:r>
            <a:r>
              <a:rPr kumimoji="0" lang="fr-FR" sz="1800" b="1" i="0" u="none" strike="noStrike" kern="0" cap="none" spc="0" normalizeH="0" baseline="0" noProof="0" dirty="0" err="1">
                <a:ln>
                  <a:noFill/>
                </a:ln>
                <a:solidFill>
                  <a:srgbClr val="4EA72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Sp</a:t>
            </a: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4EA72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 83 %</a:t>
            </a:r>
            <a:endParaRPr kumimoji="0" sz="1400" b="1" i="0" u="none" strike="noStrike" kern="0" cap="none" spc="0" normalizeH="0" baseline="0" noProof="0" dirty="0">
              <a:ln>
                <a:noFill/>
              </a:ln>
              <a:solidFill>
                <a:srgbClr val="4EA72E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100" name="Google Shape;100;p1"/>
          <p:cNvSpPr txBox="1"/>
          <p:nvPr/>
        </p:nvSpPr>
        <p:spPr>
          <a:xfrm>
            <a:off x="7762959" y="2347916"/>
            <a:ext cx="3061500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b="1" i="0" u="none" strike="noStrike" kern="0" cap="none" spc="0" normalizeH="0" baseline="0" noProof="0" dirty="0">
                <a:ln>
                  <a:noFill/>
                </a:ln>
                <a:solidFill>
                  <a:srgbClr val="4EA72E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DENOVA </a:t>
            </a:r>
            <a:endParaRPr kumimoji="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" name="Google Shape;101;p1"/>
          <p:cNvSpPr txBox="1"/>
          <p:nvPr/>
        </p:nvSpPr>
        <p:spPr>
          <a:xfrm>
            <a:off x="975049" y="5316446"/>
            <a:ext cx="6207626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Pts val="2100"/>
              <a:buFont typeface="Arial"/>
              <a:buChar char="•"/>
              <a:tabLst/>
              <a:defRPr/>
            </a:pPr>
            <a:r>
              <a:rPr kumimoji="0" lang="fr-FR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Cohorte prospective multicentrique </a:t>
            </a:r>
            <a:endParaRPr kumimoji="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Calibri"/>
            </a:endParaRPr>
          </a:p>
          <a:p>
            <a:pPr marL="285750" marR="0" lvl="0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Pts val="2100"/>
              <a:buFont typeface="Arial"/>
              <a:buChar char="•"/>
              <a:tabLst/>
              <a:defRPr/>
            </a:pPr>
            <a:r>
              <a:rPr kumimoji="0" lang="fr-FR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23 centres dans 6 pays</a:t>
            </a:r>
            <a:endParaRPr kumimoji="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  <a:p>
            <a:pPr marL="285750" marR="0" lvl="0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Pts val="2100"/>
              <a:buFont typeface="Arial"/>
              <a:buChar char="•"/>
              <a:tabLst/>
              <a:defRPr/>
            </a:pPr>
            <a:r>
              <a:rPr kumimoji="0" lang="fr-FR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Ef</a:t>
            </a:r>
            <a:r>
              <a:rPr kumimoji="0" lang="fr-FR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B</a:t>
            </a:r>
            <a:r>
              <a:rPr kumimoji="0" lang="fr-FR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 mono bactérienne de l’adulte de 2019 - 2024</a:t>
            </a:r>
            <a:endParaRPr kumimoji="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  <a:p>
            <a:pPr marL="285750" marR="0" lvl="0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Pts val="2100"/>
              <a:buFont typeface="Arial"/>
              <a:buChar char="•"/>
              <a:tabLst/>
              <a:defRPr/>
            </a:pPr>
            <a:r>
              <a:rPr kumimoji="0" lang="fr-FR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rPr>
              <a:t>Au moins une ETT réalisée</a:t>
            </a:r>
            <a:endParaRPr kumimoji="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102" name="Google Shape;102;p1"/>
          <p:cNvSpPr txBox="1"/>
          <p:nvPr/>
        </p:nvSpPr>
        <p:spPr>
          <a:xfrm>
            <a:off x="2686495" y="2301807"/>
            <a:ext cx="8070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NOVA</a:t>
            </a:r>
            <a:endParaRPr kumimoji="0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324F65C1-0F1B-24AA-F55B-A642CDF16F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604657"/>
              </p:ext>
            </p:extLst>
          </p:nvPr>
        </p:nvGraphicFramePr>
        <p:xfrm>
          <a:off x="180974" y="2686617"/>
          <a:ext cx="5818043" cy="18864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27244">
                  <a:extLst>
                    <a:ext uri="{9D8B030D-6E8A-4147-A177-3AD203B41FA5}">
                      <a16:colId xmlns:a16="http://schemas.microsoft.com/office/drawing/2014/main" val="3927754239"/>
                    </a:ext>
                  </a:extLst>
                </a:gridCol>
                <a:gridCol w="824457">
                  <a:extLst>
                    <a:ext uri="{9D8B030D-6E8A-4147-A177-3AD203B41FA5}">
                      <a16:colId xmlns:a16="http://schemas.microsoft.com/office/drawing/2014/main" val="2822985010"/>
                    </a:ext>
                  </a:extLst>
                </a:gridCol>
                <a:gridCol w="1766342">
                  <a:extLst>
                    <a:ext uri="{9D8B030D-6E8A-4147-A177-3AD203B41FA5}">
                      <a16:colId xmlns:a16="http://schemas.microsoft.com/office/drawing/2014/main" val="369273033"/>
                    </a:ext>
                  </a:extLst>
                </a:gridCol>
              </a:tblGrid>
              <a:tr h="282977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u="none" strike="noStrike" cap="none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Variable</a:t>
                      </a:r>
                      <a:endParaRPr sz="1400" dirty="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Points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 err="1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Odds</a:t>
                      </a: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ratio (IC 95 %)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2051967696"/>
                  </a:ext>
                </a:extLst>
              </a:tr>
              <a:tr h="287182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 hémoculture positive (N)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9,9 (2,2-40,6)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452028761"/>
                  </a:ext>
                </a:extLst>
              </a:tr>
              <a:tr h="40543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Origine inconnue de la bactériémie (O)</a:t>
                      </a:r>
                      <a:endParaRPr sz="1400" dirty="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7,7 (2,5-23,8)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2759602388"/>
                  </a:ext>
                </a:extLst>
              </a:tr>
              <a:tr h="287182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Maladie valvulaire (V)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</a:t>
                      </a:r>
                      <a:endParaRPr sz="140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3,7 (1,6-8,7)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3027124874"/>
                  </a:ext>
                </a:extLst>
              </a:tr>
              <a:tr h="336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Souffle intra-cardiaque à l’auscultation (A)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</a:t>
                      </a:r>
                      <a:endParaRPr sz="140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1,8 (0,77-4,3)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2498508797"/>
                  </a:ext>
                </a:extLst>
              </a:tr>
              <a:tr h="287182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Total</a:t>
                      </a:r>
                      <a:endParaRPr sz="1400" dirty="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12</a:t>
                      </a:r>
                      <a:endParaRPr sz="140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 dirty="0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1724618876"/>
                  </a:ext>
                </a:extLst>
              </a:tr>
            </a:tbl>
          </a:graphicData>
        </a:graphic>
      </p:graphicFrame>
      <p:graphicFrame>
        <p:nvGraphicFramePr>
          <p:cNvPr id="11" name="Tableau 10">
            <a:extLst>
              <a:ext uri="{FF2B5EF4-FFF2-40B4-BE49-F238E27FC236}">
                <a16:creationId xmlns:a16="http://schemas.microsoft.com/office/drawing/2014/main" id="{1B34DEEA-3345-66D7-634A-8C7294C8DF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8611088"/>
              </p:ext>
            </p:extLst>
          </p:nvPr>
        </p:nvGraphicFramePr>
        <p:xfrm>
          <a:off x="6096000" y="2686617"/>
          <a:ext cx="5915025" cy="20271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26327">
                  <a:extLst>
                    <a:ext uri="{9D8B030D-6E8A-4147-A177-3AD203B41FA5}">
                      <a16:colId xmlns:a16="http://schemas.microsoft.com/office/drawing/2014/main" val="3927754239"/>
                    </a:ext>
                  </a:extLst>
                </a:gridCol>
                <a:gridCol w="1817977">
                  <a:extLst>
                    <a:ext uri="{9D8B030D-6E8A-4147-A177-3AD203B41FA5}">
                      <a16:colId xmlns:a16="http://schemas.microsoft.com/office/drawing/2014/main" val="2822985010"/>
                    </a:ext>
                  </a:extLst>
                </a:gridCol>
                <a:gridCol w="1270721">
                  <a:extLst>
                    <a:ext uri="{9D8B030D-6E8A-4147-A177-3AD203B41FA5}">
                      <a16:colId xmlns:a16="http://schemas.microsoft.com/office/drawing/2014/main" val="369273033"/>
                    </a:ext>
                  </a:extLst>
                </a:gridCol>
              </a:tblGrid>
              <a:tr h="334747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Variable</a:t>
                      </a:r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 err="1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Odds</a:t>
                      </a: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ratio (IC 95 %)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p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2051967696"/>
                  </a:ext>
                </a:extLst>
              </a:tr>
              <a:tr h="25931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Durée des symptômes </a:t>
                      </a:r>
                      <a:r>
                        <a:rPr lang="fr-FR" sz="1400" u="sng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&gt;</a:t>
                      </a: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7 jours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9,7 (3,6-26)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&lt; 0,001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452028761"/>
                  </a:ext>
                </a:extLst>
              </a:tr>
              <a:tr h="25931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Embolisation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50 (6,2-400)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&lt; 0,001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2759602388"/>
                  </a:ext>
                </a:extLst>
              </a:tr>
              <a:tr h="25931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r>
                        <a:rPr lang="fr-FR" sz="1400" dirty="0">
                          <a:latin typeface="+mn-lt"/>
                          <a:ea typeface="Calibri"/>
                          <a:cs typeface="Calibri"/>
                          <a:sym typeface="Calibri"/>
                        </a:rPr>
                        <a:t>N hémoculture positive </a:t>
                      </a:r>
                      <a:r>
                        <a:rPr lang="fr-FR" sz="1400" u="sng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&gt;</a:t>
                      </a: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2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6,8 (1,5-32)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0,01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3027124874"/>
                  </a:ext>
                </a:extLst>
              </a:tr>
              <a:tr h="25931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+mn-lt"/>
                          <a:ea typeface="Calibri"/>
                          <a:cs typeface="Calibri"/>
                          <a:sym typeface="Calibri"/>
                        </a:rPr>
                        <a:t>Origine inconnue de la bactériémie 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7,3 (2,0-26)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0,003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2498508797"/>
                  </a:ext>
                </a:extLst>
              </a:tr>
              <a:tr h="25931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r>
                        <a:rPr lang="fr-FR" sz="1400" dirty="0">
                          <a:latin typeface="+mn-lt"/>
                          <a:ea typeface="Calibri"/>
                          <a:cs typeface="Calibri"/>
                          <a:sym typeface="Calibri"/>
                        </a:rPr>
                        <a:t>Maladie valvulaire 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1,7 (0,57-4,9)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0,35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1724618876"/>
                  </a:ext>
                </a:extLst>
              </a:tr>
              <a:tr h="25931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Auscultation du murmure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13 (4,7-36)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r>
                        <a:rPr lang="fr-FR" sz="1400" noProof="0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&lt; 0,001</a:t>
                      </a:r>
                      <a:endParaRPr lang="fr-FR" sz="1400" noProof="0" dirty="0"/>
                    </a:p>
                  </a:txBody>
                  <a:tcPr marL="68700" marR="68700" marT="34350" marB="34350" anchor="ctr"/>
                </a:tc>
                <a:extLst>
                  <a:ext uri="{0D108BD9-81ED-4DB2-BD59-A6C34878D82A}">
                    <a16:rowId xmlns:a16="http://schemas.microsoft.com/office/drawing/2014/main" val="1602087867"/>
                  </a:ext>
                </a:extLst>
              </a:tr>
            </a:tbl>
          </a:graphicData>
        </a:graphic>
      </p:graphicFrame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C4CF923A-6702-CEFF-B329-C18F6F421D3E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19980"/>
            <a:ext cx="665163" cy="444328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633B91B7-440B-D927-3360-229B9E38F757}"/>
              </a:ext>
            </a:extLst>
          </p:cNvPr>
          <p:cNvSpPr txBox="1"/>
          <p:nvPr/>
        </p:nvSpPr>
        <p:spPr>
          <a:xfrm>
            <a:off x="0" y="6608741"/>
            <a:ext cx="6096000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/>
              <a:t>ETT = Échocardiographie Transthoracique ; ETO = Échocardiographie Transoesophagienne</a:t>
            </a:r>
          </a:p>
          <a:p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331016497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Calibri"/>
              <a:buNone/>
            </a:pPr>
            <a:r>
              <a:rPr lang="fr-FR" dirty="0"/>
              <a:t>Utilité clinique du score DENOVA pour la prédiction de l'endocardite infectieuse dans les cas de bactériémie à </a:t>
            </a:r>
            <a:r>
              <a:rPr lang="fr-FR" i="1" dirty="0"/>
              <a:t>Enterococcus faecalis (</a:t>
            </a:r>
            <a:r>
              <a:rPr lang="fr-FR" i="1" dirty="0" err="1"/>
              <a:t>EfB</a:t>
            </a:r>
            <a:r>
              <a:rPr lang="fr-FR" i="1" dirty="0"/>
              <a:t>) (2)</a:t>
            </a:r>
            <a:endParaRPr dirty="0"/>
          </a:p>
        </p:txBody>
      </p:sp>
      <p:sp>
        <p:nvSpPr>
          <p:cNvPr id="111" name="Google Shape;111;p2"/>
          <p:cNvSpPr txBox="1"/>
          <p:nvPr/>
        </p:nvSpPr>
        <p:spPr>
          <a:xfrm>
            <a:off x="864915" y="1277554"/>
            <a:ext cx="3583242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b="1" i="0" u="none" strike="noStrike" kern="0" cap="none" spc="0" normalizeH="0" baseline="0" noProof="0" dirty="0">
                <a:ln>
                  <a:noFill/>
                </a:ln>
                <a:solidFill>
                  <a:srgbClr val="4EA72E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DENOVA ≥ 3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4EA72E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AUC : 0,811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(IC 95 % : 0,771-0,851)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Sn : 79,2 % (IC 95 % : 71,0-85,9)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Sp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: 83,0 % (IC 95 % : 79,1-86,5)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08D03463-CD44-3B16-3590-42044E9F5C39}"/>
              </a:ext>
            </a:extLst>
          </p:cNvPr>
          <p:cNvGrpSpPr/>
          <p:nvPr/>
        </p:nvGrpSpPr>
        <p:grpSpPr>
          <a:xfrm>
            <a:off x="868863" y="2548753"/>
            <a:ext cx="3188401" cy="3687891"/>
            <a:chOff x="484496" y="2579970"/>
            <a:chExt cx="3188401" cy="3687891"/>
          </a:xfrm>
        </p:grpSpPr>
        <p:sp>
          <p:nvSpPr>
            <p:cNvPr id="112" name="Google Shape;112;p2"/>
            <p:cNvSpPr txBox="1"/>
            <p:nvPr/>
          </p:nvSpPr>
          <p:spPr>
            <a:xfrm>
              <a:off x="627201" y="5929347"/>
              <a:ext cx="3045696" cy="3385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rPr>
                <a:t>AUC 0,871 (IC 95 % : 0,835-0,9,6)</a:t>
              </a: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0" name="Google Shape;120;p2"/>
            <p:cNvGrpSpPr/>
            <p:nvPr/>
          </p:nvGrpSpPr>
          <p:grpSpPr>
            <a:xfrm>
              <a:off x="764094" y="5160282"/>
              <a:ext cx="430904" cy="257369"/>
              <a:chOff x="1629378" y="4749799"/>
              <a:chExt cx="473992" cy="283106"/>
            </a:xfrm>
          </p:grpSpPr>
          <p:cxnSp>
            <p:nvCxnSpPr>
              <p:cNvPr id="121" name="Google Shape;121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22" name="Google Shape;122;p2"/>
              <p:cNvSpPr/>
              <p:nvPr/>
            </p:nvSpPr>
            <p:spPr>
              <a:xfrm>
                <a:off x="1629378" y="4749799"/>
                <a:ext cx="381497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0,00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3" name="Google Shape;123;p2"/>
            <p:cNvGrpSpPr/>
            <p:nvPr/>
          </p:nvGrpSpPr>
          <p:grpSpPr>
            <a:xfrm>
              <a:off x="1082112" y="5341584"/>
              <a:ext cx="346817" cy="310790"/>
              <a:chOff x="1919833" y="4885446"/>
              <a:chExt cx="381498" cy="341869"/>
            </a:xfrm>
          </p:grpSpPr>
          <p:cxnSp>
            <p:nvCxnSpPr>
              <p:cNvPr id="124" name="Google Shape;124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25" name="Google Shape;125;p2"/>
              <p:cNvSpPr/>
              <p:nvPr/>
            </p:nvSpPr>
            <p:spPr>
              <a:xfrm>
                <a:off x="1919833" y="4944209"/>
                <a:ext cx="381498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0,00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6" name="Google Shape;126;p2"/>
            <p:cNvSpPr/>
            <p:nvPr/>
          </p:nvSpPr>
          <p:spPr>
            <a:xfrm>
              <a:off x="1194762" y="2644775"/>
              <a:ext cx="2186614" cy="2695877"/>
            </a:xfrm>
            <a:custGeom>
              <a:avLst/>
              <a:gdLst/>
              <a:ahLst/>
              <a:cxnLst/>
              <a:rect l="l" t="t" r="r" b="b"/>
              <a:pathLst>
                <a:path w="5250180" h="3192780" extrusionOk="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  <a:tabLst/>
                <a:defRPr/>
              </a:pPr>
              <a:endParaRPr kumimoji="0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7" name="Google Shape;127;p2"/>
            <p:cNvGrpSpPr/>
            <p:nvPr/>
          </p:nvGrpSpPr>
          <p:grpSpPr>
            <a:xfrm>
              <a:off x="1604746" y="5341584"/>
              <a:ext cx="346817" cy="310790"/>
              <a:chOff x="1919833" y="4885446"/>
              <a:chExt cx="381498" cy="341869"/>
            </a:xfrm>
          </p:grpSpPr>
          <p:cxnSp>
            <p:nvCxnSpPr>
              <p:cNvPr id="128" name="Google Shape;128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29" name="Google Shape;129;p2"/>
              <p:cNvSpPr/>
              <p:nvPr/>
            </p:nvSpPr>
            <p:spPr>
              <a:xfrm>
                <a:off x="1919833" y="4944209"/>
                <a:ext cx="381498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0,25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" name="Google Shape;130;p2"/>
            <p:cNvGrpSpPr/>
            <p:nvPr/>
          </p:nvGrpSpPr>
          <p:grpSpPr>
            <a:xfrm>
              <a:off x="2114392" y="5341584"/>
              <a:ext cx="346817" cy="310790"/>
              <a:chOff x="1919833" y="4885446"/>
              <a:chExt cx="381498" cy="341869"/>
            </a:xfrm>
          </p:grpSpPr>
          <p:cxnSp>
            <p:nvCxnSpPr>
              <p:cNvPr id="131" name="Google Shape;131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32" name="Google Shape;132;p2"/>
              <p:cNvSpPr/>
              <p:nvPr/>
            </p:nvSpPr>
            <p:spPr>
              <a:xfrm>
                <a:off x="1919833" y="4944209"/>
                <a:ext cx="381498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0,50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3" name="Google Shape;133;p2"/>
            <p:cNvGrpSpPr/>
            <p:nvPr/>
          </p:nvGrpSpPr>
          <p:grpSpPr>
            <a:xfrm>
              <a:off x="2637026" y="5341584"/>
              <a:ext cx="346817" cy="310790"/>
              <a:chOff x="1919833" y="4885446"/>
              <a:chExt cx="381498" cy="341869"/>
            </a:xfrm>
          </p:grpSpPr>
          <p:cxnSp>
            <p:nvCxnSpPr>
              <p:cNvPr id="134" name="Google Shape;134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35" name="Google Shape;135;p2"/>
              <p:cNvSpPr/>
              <p:nvPr/>
            </p:nvSpPr>
            <p:spPr>
              <a:xfrm>
                <a:off x="1919833" y="4944209"/>
                <a:ext cx="381498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0,75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6" name="Google Shape;136;p2"/>
            <p:cNvGrpSpPr/>
            <p:nvPr/>
          </p:nvGrpSpPr>
          <p:grpSpPr>
            <a:xfrm>
              <a:off x="3155088" y="5341584"/>
              <a:ext cx="346817" cy="310790"/>
              <a:chOff x="1919833" y="4885446"/>
              <a:chExt cx="381498" cy="341869"/>
            </a:xfrm>
          </p:grpSpPr>
          <p:cxnSp>
            <p:nvCxnSpPr>
              <p:cNvPr id="137" name="Google Shape;137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38" name="Google Shape;138;p2"/>
              <p:cNvSpPr/>
              <p:nvPr/>
            </p:nvSpPr>
            <p:spPr>
              <a:xfrm>
                <a:off x="1919833" y="4944209"/>
                <a:ext cx="381498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1,00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cxnSp>
          <p:nvCxnSpPr>
            <p:cNvPr id="139" name="Google Shape;139;p2"/>
            <p:cNvCxnSpPr/>
            <p:nvPr/>
          </p:nvCxnSpPr>
          <p:spPr>
            <a:xfrm rot="10800000" flipH="1">
              <a:off x="1251190" y="2698907"/>
              <a:ext cx="2072976" cy="2570427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40" name="Google Shape;140;p2"/>
            <p:cNvSpPr/>
            <p:nvPr/>
          </p:nvSpPr>
          <p:spPr>
            <a:xfrm>
              <a:off x="1838999" y="5658407"/>
              <a:ext cx="906265" cy="2573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Calibri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rPr>
                <a:t>1 - specificité</a:t>
              </a:r>
              <a:endParaRPr kumimoji="0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1" name="Google Shape;141;p2"/>
            <p:cNvGrpSpPr/>
            <p:nvPr/>
          </p:nvGrpSpPr>
          <p:grpSpPr>
            <a:xfrm>
              <a:off x="764089" y="4513625"/>
              <a:ext cx="430905" cy="257369"/>
              <a:chOff x="1629376" y="4749799"/>
              <a:chExt cx="473994" cy="283106"/>
            </a:xfrm>
          </p:grpSpPr>
          <p:cxnSp>
            <p:nvCxnSpPr>
              <p:cNvPr id="142" name="Google Shape;142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43" name="Google Shape;143;p2"/>
              <p:cNvSpPr/>
              <p:nvPr/>
            </p:nvSpPr>
            <p:spPr>
              <a:xfrm>
                <a:off x="1629376" y="4749799"/>
                <a:ext cx="381497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0,25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2"/>
            <p:cNvGrpSpPr/>
            <p:nvPr/>
          </p:nvGrpSpPr>
          <p:grpSpPr>
            <a:xfrm>
              <a:off x="764094" y="3871232"/>
              <a:ext cx="430904" cy="257369"/>
              <a:chOff x="1629378" y="4749799"/>
              <a:chExt cx="473992" cy="283106"/>
            </a:xfrm>
          </p:grpSpPr>
          <p:cxnSp>
            <p:nvCxnSpPr>
              <p:cNvPr id="145" name="Google Shape;145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46" name="Google Shape;146;p2"/>
              <p:cNvSpPr/>
              <p:nvPr/>
            </p:nvSpPr>
            <p:spPr>
              <a:xfrm>
                <a:off x="1629378" y="4749799"/>
                <a:ext cx="381497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0,50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2"/>
            <p:cNvGrpSpPr/>
            <p:nvPr/>
          </p:nvGrpSpPr>
          <p:grpSpPr>
            <a:xfrm>
              <a:off x="764089" y="3224575"/>
              <a:ext cx="430905" cy="257369"/>
              <a:chOff x="1629376" y="4749799"/>
              <a:chExt cx="473994" cy="283106"/>
            </a:xfrm>
          </p:grpSpPr>
          <p:cxnSp>
            <p:nvCxnSpPr>
              <p:cNvPr id="148" name="Google Shape;148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49" name="Google Shape;149;p2"/>
              <p:cNvSpPr/>
              <p:nvPr/>
            </p:nvSpPr>
            <p:spPr>
              <a:xfrm>
                <a:off x="1629376" y="4749799"/>
                <a:ext cx="381497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0,75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2"/>
            <p:cNvGrpSpPr/>
            <p:nvPr/>
          </p:nvGrpSpPr>
          <p:grpSpPr>
            <a:xfrm>
              <a:off x="764094" y="2579970"/>
              <a:ext cx="430904" cy="257369"/>
              <a:chOff x="1629378" y="4749799"/>
              <a:chExt cx="473992" cy="283106"/>
            </a:xfrm>
          </p:grpSpPr>
          <p:cxnSp>
            <p:nvCxnSpPr>
              <p:cNvPr id="151" name="Google Shape;151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52" name="Google Shape;152;p2"/>
              <p:cNvSpPr/>
              <p:nvPr/>
            </p:nvSpPr>
            <p:spPr>
              <a:xfrm>
                <a:off x="1629378" y="4749799"/>
                <a:ext cx="381497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1,00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" name="Google Shape;153;p2"/>
            <p:cNvSpPr/>
            <p:nvPr/>
          </p:nvSpPr>
          <p:spPr>
            <a:xfrm rot="-5400000">
              <a:off x="247412" y="3907361"/>
              <a:ext cx="731538" cy="2573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Calibri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rPr>
                <a:t>Sensibilité</a:t>
              </a:r>
              <a:endParaRPr kumimoji="0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292945" y="2670175"/>
              <a:ext cx="55925" cy="5592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556345" y="2755900"/>
              <a:ext cx="55925" cy="5592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937220" y="2917825"/>
              <a:ext cx="55925" cy="5592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572095" y="3216275"/>
              <a:ext cx="55925" cy="5592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391120" y="3810000"/>
              <a:ext cx="55925" cy="5592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260945" y="4473575"/>
              <a:ext cx="55925" cy="5592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219670" y="5032375"/>
              <a:ext cx="55925" cy="5592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219670" y="5251450"/>
              <a:ext cx="55925" cy="5592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247775" y="2705100"/>
              <a:ext cx="2071688" cy="2571750"/>
            </a:xfrm>
            <a:custGeom>
              <a:avLst/>
              <a:gdLst/>
              <a:ahLst/>
              <a:cxnLst/>
              <a:rect l="l" t="t" r="r" b="b"/>
              <a:pathLst>
                <a:path w="2071688" h="2571750" extrusionOk="0">
                  <a:moveTo>
                    <a:pt x="0" y="2571750"/>
                  </a:moveTo>
                  <a:lnTo>
                    <a:pt x="0" y="2347913"/>
                  </a:lnTo>
                  <a:lnTo>
                    <a:pt x="42863" y="1785938"/>
                  </a:lnTo>
                  <a:lnTo>
                    <a:pt x="166688" y="1133475"/>
                  </a:lnTo>
                  <a:lnTo>
                    <a:pt x="347663" y="533400"/>
                  </a:lnTo>
                  <a:lnTo>
                    <a:pt x="719138" y="242888"/>
                  </a:lnTo>
                  <a:lnTo>
                    <a:pt x="1338263" y="80963"/>
                  </a:lnTo>
                  <a:lnTo>
                    <a:pt x="2071688" y="0"/>
                  </a:lnTo>
                  <a:lnTo>
                    <a:pt x="2062163" y="4763"/>
                  </a:lnTo>
                </a:path>
              </a:pathLst>
            </a:custGeom>
            <a:noFill/>
            <a:ln w="19050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A7D9BCD0-B88C-60EB-AEA2-51404319FFBD}"/>
              </a:ext>
            </a:extLst>
          </p:cNvPr>
          <p:cNvGrpSpPr/>
          <p:nvPr/>
        </p:nvGrpSpPr>
        <p:grpSpPr>
          <a:xfrm>
            <a:off x="5795004" y="1626121"/>
            <a:ext cx="5890895" cy="3537820"/>
            <a:chOff x="5795004" y="1626121"/>
            <a:chExt cx="5890895" cy="3537820"/>
          </a:xfrm>
        </p:grpSpPr>
        <p:sp>
          <p:nvSpPr>
            <p:cNvPr id="109" name="Google Shape;109;p2"/>
            <p:cNvSpPr txBox="1"/>
            <p:nvPr/>
          </p:nvSpPr>
          <p:spPr>
            <a:xfrm>
              <a:off x="5990325" y="1626121"/>
              <a:ext cx="5489100" cy="2273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rmAutofit/>
            </a:bodyPr>
            <a:lstStyle/>
            <a:p>
              <a:pPr marL="228600" marR="0" lvl="0" indent="-7620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Pts val="2400"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3" name="Google Shape;113;p2"/>
            <p:cNvGrpSpPr/>
            <p:nvPr/>
          </p:nvGrpSpPr>
          <p:grpSpPr>
            <a:xfrm>
              <a:off x="6282408" y="3599268"/>
              <a:ext cx="235339" cy="257372"/>
              <a:chOff x="1844500" y="4749799"/>
              <a:chExt cx="258870" cy="283106"/>
            </a:xfrm>
          </p:grpSpPr>
          <p:cxnSp>
            <p:nvCxnSpPr>
              <p:cNvPr id="114" name="Google Shape;114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5" name="Google Shape;115;p2"/>
              <p:cNvSpPr/>
              <p:nvPr/>
            </p:nvSpPr>
            <p:spPr>
              <a:xfrm>
                <a:off x="1844500" y="4749799"/>
                <a:ext cx="166375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6" name="Google Shape;116;p2"/>
            <p:cNvGrpSpPr/>
            <p:nvPr/>
          </p:nvGrpSpPr>
          <p:grpSpPr>
            <a:xfrm>
              <a:off x="6509721" y="4165413"/>
              <a:ext cx="151252" cy="310793"/>
              <a:chOff x="2027394" y="4885446"/>
              <a:chExt cx="166376" cy="341869"/>
            </a:xfrm>
          </p:grpSpPr>
          <p:cxnSp>
            <p:nvCxnSpPr>
              <p:cNvPr id="117" name="Google Shape;117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8" name="Google Shape;118;p2"/>
              <p:cNvSpPr/>
              <p:nvPr/>
            </p:nvSpPr>
            <p:spPr>
              <a:xfrm>
                <a:off x="2027394" y="4944209"/>
                <a:ext cx="166376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" name="Google Shape;119;p2"/>
            <p:cNvSpPr/>
            <p:nvPr/>
          </p:nvSpPr>
          <p:spPr>
            <a:xfrm>
              <a:off x="6517501" y="1797490"/>
              <a:ext cx="4383900" cy="2370639"/>
            </a:xfrm>
            <a:custGeom>
              <a:avLst/>
              <a:gdLst/>
              <a:ahLst/>
              <a:cxnLst/>
              <a:rect l="l" t="t" r="r" b="b"/>
              <a:pathLst>
                <a:path w="5250180" h="3192780" extrusionOk="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  <a:tabLst/>
                <a:defRPr/>
              </a:pPr>
              <a:endParaRPr kumimoji="0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3" name="Google Shape;163;p2"/>
            <p:cNvGrpSpPr/>
            <p:nvPr/>
          </p:nvGrpSpPr>
          <p:grpSpPr>
            <a:xfrm>
              <a:off x="6165388" y="3227793"/>
              <a:ext cx="352358" cy="257372"/>
              <a:chOff x="1715780" y="4749799"/>
              <a:chExt cx="387590" cy="283106"/>
            </a:xfrm>
          </p:grpSpPr>
          <p:cxnSp>
            <p:nvCxnSpPr>
              <p:cNvPr id="164" name="Google Shape;164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65" name="Google Shape;165;p2"/>
              <p:cNvSpPr/>
              <p:nvPr/>
            </p:nvSpPr>
            <p:spPr>
              <a:xfrm>
                <a:off x="1715780" y="4749799"/>
                <a:ext cx="295095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0,5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6" name="Google Shape;166;p2"/>
            <p:cNvGrpSpPr/>
            <p:nvPr/>
          </p:nvGrpSpPr>
          <p:grpSpPr>
            <a:xfrm>
              <a:off x="6165388" y="2858355"/>
              <a:ext cx="352358" cy="257372"/>
              <a:chOff x="1715780" y="4749799"/>
              <a:chExt cx="387590" cy="283106"/>
            </a:xfrm>
          </p:grpSpPr>
          <p:cxnSp>
            <p:nvCxnSpPr>
              <p:cNvPr id="167" name="Google Shape;167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68" name="Google Shape;168;p2"/>
              <p:cNvSpPr/>
              <p:nvPr/>
            </p:nvSpPr>
            <p:spPr>
              <a:xfrm>
                <a:off x="1715780" y="4749799"/>
                <a:ext cx="295095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0,1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Google Shape;169;p2"/>
            <p:cNvGrpSpPr/>
            <p:nvPr/>
          </p:nvGrpSpPr>
          <p:grpSpPr>
            <a:xfrm>
              <a:off x="6086841" y="2486880"/>
              <a:ext cx="430906" cy="257372"/>
              <a:chOff x="1629378" y="4749799"/>
              <a:chExt cx="473992" cy="283106"/>
            </a:xfrm>
          </p:grpSpPr>
          <p:cxnSp>
            <p:nvCxnSpPr>
              <p:cNvPr id="170" name="Google Shape;170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71" name="Google Shape;171;p2"/>
              <p:cNvSpPr/>
              <p:nvPr/>
            </p:nvSpPr>
            <p:spPr>
              <a:xfrm>
                <a:off x="1629378" y="4749799"/>
                <a:ext cx="381497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0,15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2" name="Google Shape;172;p2"/>
            <p:cNvGrpSpPr/>
            <p:nvPr/>
          </p:nvGrpSpPr>
          <p:grpSpPr>
            <a:xfrm>
              <a:off x="6165388" y="2110870"/>
              <a:ext cx="352358" cy="257372"/>
              <a:chOff x="1715780" y="4749799"/>
              <a:chExt cx="387590" cy="283106"/>
            </a:xfrm>
          </p:grpSpPr>
          <p:cxnSp>
            <p:nvCxnSpPr>
              <p:cNvPr id="173" name="Google Shape;173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74" name="Google Shape;174;p2"/>
              <p:cNvSpPr/>
              <p:nvPr/>
            </p:nvSpPr>
            <p:spPr>
              <a:xfrm>
                <a:off x="1715780" y="4749799"/>
                <a:ext cx="295094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0,2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5" name="Google Shape;175;p2"/>
            <p:cNvGrpSpPr/>
            <p:nvPr/>
          </p:nvGrpSpPr>
          <p:grpSpPr>
            <a:xfrm>
              <a:off x="6086838" y="1737394"/>
              <a:ext cx="430908" cy="257372"/>
              <a:chOff x="1629376" y="4749799"/>
              <a:chExt cx="473994" cy="283106"/>
            </a:xfrm>
          </p:grpSpPr>
          <p:cxnSp>
            <p:nvCxnSpPr>
              <p:cNvPr id="176" name="Google Shape;176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77" name="Google Shape;177;p2"/>
              <p:cNvSpPr/>
              <p:nvPr/>
            </p:nvSpPr>
            <p:spPr>
              <a:xfrm>
                <a:off x="1629376" y="4749799"/>
                <a:ext cx="381497" cy="2831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0,25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8" name="Google Shape;178;p2"/>
            <p:cNvSpPr/>
            <p:nvPr/>
          </p:nvSpPr>
          <p:spPr>
            <a:xfrm rot="-5400000">
              <a:off x="5524254" y="2828282"/>
              <a:ext cx="798900" cy="25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Calibri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rPr>
                <a:t>Net benefit</a:t>
              </a:r>
              <a:endParaRPr kumimoji="0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9" name="Google Shape;179;p2"/>
            <p:cNvGrpSpPr/>
            <p:nvPr/>
          </p:nvGrpSpPr>
          <p:grpSpPr>
            <a:xfrm>
              <a:off x="6948052" y="4165414"/>
              <a:ext cx="325982" cy="472377"/>
              <a:chOff x="1931296" y="4885446"/>
              <a:chExt cx="358577" cy="519610"/>
            </a:xfrm>
          </p:grpSpPr>
          <p:cxnSp>
            <p:nvCxnSpPr>
              <p:cNvPr id="180" name="Google Shape;180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81" name="Google Shape;181;p2"/>
              <p:cNvSpPr/>
              <p:nvPr/>
            </p:nvSpPr>
            <p:spPr>
              <a:xfrm>
                <a:off x="1931296" y="4944209"/>
                <a:ext cx="358577" cy="46084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10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Calibri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(1:9)</a:t>
                </a:r>
                <a:endParaRPr kumimoji="0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2" name="Google Shape;182;p2"/>
            <p:cNvGrpSpPr/>
            <p:nvPr/>
          </p:nvGrpSpPr>
          <p:grpSpPr>
            <a:xfrm>
              <a:off x="7497289" y="4165414"/>
              <a:ext cx="314760" cy="464681"/>
              <a:chOff x="1937464" y="4885446"/>
              <a:chExt cx="346233" cy="511144"/>
            </a:xfrm>
          </p:grpSpPr>
          <p:cxnSp>
            <p:nvCxnSpPr>
              <p:cNvPr id="183" name="Google Shape;183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84" name="Google Shape;184;p2"/>
              <p:cNvSpPr/>
              <p:nvPr/>
            </p:nvSpPr>
            <p:spPr>
              <a:xfrm>
                <a:off x="1937464" y="4944207"/>
                <a:ext cx="346233" cy="4523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20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Calibri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(1:4)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" name="Google Shape;185;p2"/>
            <p:cNvGrpSpPr/>
            <p:nvPr/>
          </p:nvGrpSpPr>
          <p:grpSpPr>
            <a:xfrm>
              <a:off x="7966076" y="4165414"/>
              <a:ext cx="428575" cy="472377"/>
              <a:chOff x="1874869" y="4885446"/>
              <a:chExt cx="471428" cy="519610"/>
            </a:xfrm>
          </p:grpSpPr>
          <p:cxnSp>
            <p:nvCxnSpPr>
              <p:cNvPr id="186" name="Google Shape;186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87" name="Google Shape;187;p2"/>
              <p:cNvSpPr/>
              <p:nvPr/>
            </p:nvSpPr>
            <p:spPr>
              <a:xfrm>
                <a:off x="1874869" y="4944209"/>
                <a:ext cx="471428" cy="46084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30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Calibri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(1:2,3)</a:t>
                </a: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8" name="Google Shape;188;p2"/>
            <p:cNvGrpSpPr/>
            <p:nvPr/>
          </p:nvGrpSpPr>
          <p:grpSpPr>
            <a:xfrm>
              <a:off x="8512677" y="4165413"/>
              <a:ext cx="412546" cy="464683"/>
              <a:chOff x="1883688" y="4885446"/>
              <a:chExt cx="453796" cy="511146"/>
            </a:xfrm>
          </p:grpSpPr>
          <p:cxnSp>
            <p:nvCxnSpPr>
              <p:cNvPr id="189" name="Google Shape;189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90" name="Google Shape;190;p2"/>
              <p:cNvSpPr/>
              <p:nvPr/>
            </p:nvSpPr>
            <p:spPr>
              <a:xfrm>
                <a:off x="1883688" y="4944211"/>
                <a:ext cx="453796" cy="45238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40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Calibri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(1:2,3)</a:t>
                </a: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91" name="Google Shape;191;p2"/>
            <p:cNvGrpSpPr/>
            <p:nvPr/>
          </p:nvGrpSpPr>
          <p:grpSpPr>
            <a:xfrm>
              <a:off x="9087262" y="4165412"/>
              <a:ext cx="314760" cy="464686"/>
              <a:chOff x="1937468" y="4885446"/>
              <a:chExt cx="346232" cy="511149"/>
            </a:xfrm>
          </p:grpSpPr>
          <p:cxnSp>
            <p:nvCxnSpPr>
              <p:cNvPr id="192" name="Google Shape;192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93" name="Google Shape;193;p2"/>
              <p:cNvSpPr/>
              <p:nvPr/>
            </p:nvSpPr>
            <p:spPr>
              <a:xfrm>
                <a:off x="1937468" y="4944212"/>
                <a:ext cx="346232" cy="4523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50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Calibri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(1:1)</a:t>
                </a: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94" name="Google Shape;194;p2"/>
            <p:cNvGrpSpPr/>
            <p:nvPr/>
          </p:nvGrpSpPr>
          <p:grpSpPr>
            <a:xfrm>
              <a:off x="9581994" y="4165412"/>
              <a:ext cx="412544" cy="464681"/>
              <a:chOff x="1883682" y="4885446"/>
              <a:chExt cx="453794" cy="511144"/>
            </a:xfrm>
          </p:grpSpPr>
          <p:cxnSp>
            <p:nvCxnSpPr>
              <p:cNvPr id="195" name="Google Shape;195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96" name="Google Shape;196;p2"/>
              <p:cNvSpPr/>
              <p:nvPr/>
            </p:nvSpPr>
            <p:spPr>
              <a:xfrm>
                <a:off x="1883682" y="4944207"/>
                <a:ext cx="453794" cy="4523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60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Calibri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(1:0,7)</a:t>
                </a: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97" name="Google Shape;197;p2"/>
            <p:cNvGrpSpPr/>
            <p:nvPr/>
          </p:nvGrpSpPr>
          <p:grpSpPr>
            <a:xfrm>
              <a:off x="10107691" y="4165412"/>
              <a:ext cx="412544" cy="464681"/>
              <a:chOff x="1883685" y="4885446"/>
              <a:chExt cx="453794" cy="511144"/>
            </a:xfrm>
          </p:grpSpPr>
          <p:cxnSp>
            <p:nvCxnSpPr>
              <p:cNvPr id="198" name="Google Shape;198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99" name="Google Shape;199;p2"/>
              <p:cNvSpPr/>
              <p:nvPr/>
            </p:nvSpPr>
            <p:spPr>
              <a:xfrm>
                <a:off x="1883685" y="4944207"/>
                <a:ext cx="453794" cy="4523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70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Calibri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(1:0,4)</a:t>
                </a: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00" name="Google Shape;200;p2"/>
            <p:cNvGrpSpPr/>
            <p:nvPr/>
          </p:nvGrpSpPr>
          <p:grpSpPr>
            <a:xfrm>
              <a:off x="10642747" y="4165413"/>
              <a:ext cx="412545" cy="464685"/>
              <a:chOff x="1883685" y="4885446"/>
              <a:chExt cx="453795" cy="511148"/>
            </a:xfrm>
          </p:grpSpPr>
          <p:cxnSp>
            <p:nvCxnSpPr>
              <p:cNvPr id="201" name="Google Shape;201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02" name="Google Shape;202;p2"/>
              <p:cNvSpPr/>
              <p:nvPr/>
            </p:nvSpPr>
            <p:spPr>
              <a:xfrm>
                <a:off x="1883685" y="4944212"/>
                <a:ext cx="453795" cy="452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Calibri"/>
                  <a:buNone/>
                  <a:tabLst/>
                  <a:defRPr/>
                </a:pPr>
                <a:r>
                  <a:rPr kumimoji="0" lang="fr-FR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80</a:t>
                </a: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000"/>
                  <a:buFont typeface="Calibri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Calibri"/>
                    <a:cs typeface="Calibri"/>
                    <a:sym typeface="Calibri"/>
                  </a:rPr>
                  <a:t>(1:0,3)</a:t>
                </a: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03" name="Google Shape;203;p2"/>
            <p:cNvSpPr/>
            <p:nvPr/>
          </p:nvSpPr>
          <p:spPr>
            <a:xfrm>
              <a:off x="9673499" y="1892950"/>
              <a:ext cx="2012400" cy="811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ETO pour tous les patients</a:t>
              </a:r>
              <a:endParaRPr kumimoji="0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ETO à personne</a:t>
              </a:r>
              <a:endParaRPr kumimoji="0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Calibri"/>
                <a:cs typeface="Calibri"/>
                <a:sym typeface="Calibri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NOVA score ≥ 4</a:t>
              </a:r>
              <a:endParaRPr kumimoji="0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DENOVA score ≥ 3</a:t>
              </a:r>
              <a:endParaRPr kumimoji="0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636554" y="2064190"/>
              <a:ext cx="1336675" cy="1965325"/>
            </a:xfrm>
            <a:custGeom>
              <a:avLst/>
              <a:gdLst/>
              <a:ahLst/>
              <a:cxnLst/>
              <a:rect l="l" t="t" r="r" b="b"/>
              <a:pathLst>
                <a:path w="1336675" h="1965325" extrusionOk="0">
                  <a:moveTo>
                    <a:pt x="0" y="0"/>
                  </a:moveTo>
                  <a:cubicBezTo>
                    <a:pt x="112448" y="128323"/>
                    <a:pt x="224896" y="256646"/>
                    <a:pt x="330200" y="387350"/>
                  </a:cubicBezTo>
                  <a:cubicBezTo>
                    <a:pt x="435504" y="518054"/>
                    <a:pt x="520700" y="625475"/>
                    <a:pt x="631825" y="784225"/>
                  </a:cubicBezTo>
                  <a:cubicBezTo>
                    <a:pt x="742950" y="942975"/>
                    <a:pt x="879475" y="1143000"/>
                    <a:pt x="996950" y="1339850"/>
                  </a:cubicBezTo>
                  <a:cubicBezTo>
                    <a:pt x="1114425" y="1536700"/>
                    <a:pt x="1225550" y="1751012"/>
                    <a:pt x="1336675" y="1965325"/>
                  </a:cubicBezTo>
                </a:path>
              </a:pathLst>
            </a:custGeom>
            <a:noFill/>
            <a:ln w="19050" cap="flat" cmpd="sng">
              <a:solidFill>
                <a:srgbClr val="00B0F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646079" y="2261040"/>
              <a:ext cx="2066925" cy="1809750"/>
            </a:xfrm>
            <a:custGeom>
              <a:avLst/>
              <a:gdLst/>
              <a:ahLst/>
              <a:cxnLst/>
              <a:rect l="l" t="t" r="r" b="b"/>
              <a:pathLst>
                <a:path w="2066925" h="1809750" extrusionOk="0">
                  <a:moveTo>
                    <a:pt x="0" y="0"/>
                  </a:moveTo>
                  <a:cubicBezTo>
                    <a:pt x="158750" y="88106"/>
                    <a:pt x="317500" y="176213"/>
                    <a:pt x="460375" y="266700"/>
                  </a:cubicBezTo>
                  <a:cubicBezTo>
                    <a:pt x="603250" y="357187"/>
                    <a:pt x="707496" y="424921"/>
                    <a:pt x="857250" y="542925"/>
                  </a:cubicBezTo>
                  <a:cubicBezTo>
                    <a:pt x="1007004" y="660929"/>
                    <a:pt x="1217613" y="841375"/>
                    <a:pt x="1358900" y="974725"/>
                  </a:cubicBezTo>
                  <a:cubicBezTo>
                    <a:pt x="1500188" y="1108075"/>
                    <a:pt x="1586971" y="1203854"/>
                    <a:pt x="1704975" y="1343025"/>
                  </a:cubicBezTo>
                  <a:cubicBezTo>
                    <a:pt x="1822979" y="1482196"/>
                    <a:pt x="1944952" y="1645973"/>
                    <a:pt x="2066925" y="1809750"/>
                  </a:cubicBez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646079" y="2372165"/>
              <a:ext cx="3298825" cy="1651000"/>
            </a:xfrm>
            <a:custGeom>
              <a:avLst/>
              <a:gdLst/>
              <a:ahLst/>
              <a:cxnLst/>
              <a:rect l="l" t="t" r="r" b="b"/>
              <a:pathLst>
                <a:path w="3298825" h="1651000" extrusionOk="0">
                  <a:moveTo>
                    <a:pt x="0" y="0"/>
                  </a:moveTo>
                  <a:lnTo>
                    <a:pt x="587375" y="130175"/>
                  </a:lnTo>
                  <a:cubicBezTo>
                    <a:pt x="770467" y="174096"/>
                    <a:pt x="929217" y="212725"/>
                    <a:pt x="1098550" y="263525"/>
                  </a:cubicBezTo>
                  <a:cubicBezTo>
                    <a:pt x="1267883" y="314325"/>
                    <a:pt x="1435100" y="369358"/>
                    <a:pt x="1603375" y="434975"/>
                  </a:cubicBezTo>
                  <a:cubicBezTo>
                    <a:pt x="1771650" y="500592"/>
                    <a:pt x="1965325" y="586317"/>
                    <a:pt x="2108200" y="657225"/>
                  </a:cubicBezTo>
                  <a:cubicBezTo>
                    <a:pt x="2251075" y="728133"/>
                    <a:pt x="2334683" y="775229"/>
                    <a:pt x="2460625" y="860425"/>
                  </a:cubicBezTo>
                  <a:cubicBezTo>
                    <a:pt x="2586567" y="945621"/>
                    <a:pt x="2724150" y="1036638"/>
                    <a:pt x="2863850" y="1168400"/>
                  </a:cubicBezTo>
                  <a:cubicBezTo>
                    <a:pt x="3003550" y="1300162"/>
                    <a:pt x="3151187" y="1475581"/>
                    <a:pt x="3298825" y="1651000"/>
                  </a:cubicBezTo>
                </a:path>
              </a:pathLst>
            </a:custGeom>
            <a:noFill/>
            <a:ln w="19050" cap="flat" cmpd="sng">
              <a:solidFill>
                <a:srgbClr val="FFC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7" name="Google Shape;207;p2"/>
            <p:cNvCxnSpPr/>
            <p:nvPr/>
          </p:nvCxnSpPr>
          <p:spPr>
            <a:xfrm>
              <a:off x="9374992" y="2574142"/>
              <a:ext cx="289200" cy="0"/>
            </a:xfrm>
            <a:prstGeom prst="straightConnector1">
              <a:avLst/>
            </a:prstGeom>
            <a:noFill/>
            <a:ln w="19050" cap="flat" cmpd="sng">
              <a:solidFill>
                <a:srgbClr val="FFC000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8" name="Google Shape;208;p2"/>
            <p:cNvCxnSpPr/>
            <p:nvPr/>
          </p:nvCxnSpPr>
          <p:spPr>
            <a:xfrm>
              <a:off x="9374992" y="2412217"/>
              <a:ext cx="2892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9" name="Google Shape;209;p2"/>
            <p:cNvCxnSpPr/>
            <p:nvPr/>
          </p:nvCxnSpPr>
          <p:spPr>
            <a:xfrm>
              <a:off x="9374992" y="2205842"/>
              <a:ext cx="289200" cy="0"/>
            </a:xfrm>
            <a:prstGeom prst="straightConnector1">
              <a:avLst/>
            </a:prstGeom>
            <a:noFill/>
            <a:ln w="19050" cap="flat" cmpd="sng">
              <a:solidFill>
                <a:srgbClr val="00B0F0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0" name="Google Shape;210;p2"/>
            <p:cNvCxnSpPr/>
            <p:nvPr/>
          </p:nvCxnSpPr>
          <p:spPr>
            <a:xfrm>
              <a:off x="9374992" y="2032804"/>
              <a:ext cx="289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1" name="Google Shape;211;p2"/>
            <p:cNvCxnSpPr/>
            <p:nvPr/>
          </p:nvCxnSpPr>
          <p:spPr>
            <a:xfrm>
              <a:off x="6646080" y="3723491"/>
              <a:ext cx="42243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212" name="Google Shape;212;p2"/>
            <p:cNvSpPr/>
            <p:nvPr/>
          </p:nvSpPr>
          <p:spPr>
            <a:xfrm>
              <a:off x="6556981" y="4721906"/>
              <a:ext cx="1127400" cy="44203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Calibri"/>
                <a:buNone/>
                <a:tabLst/>
                <a:defRPr/>
              </a:pPr>
              <a:r>
                <a:rPr kumimoji="0" lang="fr-FR" sz="1200" b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rPr>
                <a:t>J’ai peur de rater une endocardite</a:t>
              </a:r>
              <a:endParaRPr kumimoji="0" sz="1200" b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8342722" y="4814233"/>
              <a:ext cx="829558" cy="2573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Calibri"/>
                <a:buNone/>
                <a:tabLst/>
                <a:defRPr/>
              </a:pPr>
              <a:r>
                <a:rPr kumimoji="0" lang="fr-FR" sz="1200" b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rPr>
                <a:t>Préférence</a:t>
              </a:r>
              <a:endParaRPr kumimoji="0" sz="2000" b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9807058" y="4721906"/>
              <a:ext cx="1063500" cy="44203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Calibri"/>
                <a:buNone/>
                <a:tabLst/>
                <a:defRPr/>
              </a:pPr>
              <a:r>
                <a:rPr kumimoji="0" lang="fr-FR" sz="1200" b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rPr>
                <a:t>J’ai peur de faire trop d’ETO</a:t>
              </a:r>
              <a:endParaRPr kumimoji="0" sz="2000" b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5" name="Google Shape;215;p2"/>
          <p:cNvSpPr txBox="1"/>
          <p:nvPr/>
        </p:nvSpPr>
        <p:spPr>
          <a:xfrm>
            <a:off x="5463251" y="5380841"/>
            <a:ext cx="6561164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DENOVA score &gt; 3 faire ETO débuter </a:t>
            </a:r>
            <a:r>
              <a:rPr kumimoji="0" lang="fr-FR" sz="1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ttt</a:t>
            </a: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comme une endocardite</a:t>
            </a:r>
            <a:endParaRPr kumimoji="0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1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0" lang="fr-FR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DENOVA &lt; 3 NPV pour EI  = 96 %</a:t>
            </a:r>
            <a:endParaRPr kumimoji="0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2" name="Google Shape;92;p1">
            <a:extLst>
              <a:ext uri="{FF2B5EF4-FFF2-40B4-BE49-F238E27FC236}">
                <a16:creationId xmlns:a16="http://schemas.microsoft.com/office/drawing/2014/main" id="{95303D8E-152A-FC50-0D09-61152C825550}"/>
              </a:ext>
            </a:extLst>
          </p:cNvPr>
          <p:cNvSpPr txBox="1"/>
          <p:nvPr/>
        </p:nvSpPr>
        <p:spPr>
          <a:xfrm>
            <a:off x="9672998" y="6634999"/>
            <a:ext cx="2513216" cy="223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36000" rIns="91425" bIns="36000" anchor="b" anchorCtr="0">
            <a:noAutofit/>
          </a:bodyPr>
          <a:lstStyle/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  <a:tabLst/>
              <a:defRPr/>
            </a:pP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Play"/>
                <a:cs typeface="Play"/>
                <a:sym typeface="Play"/>
              </a:rPr>
              <a:t>Varisco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Play"/>
                <a:cs typeface="Play"/>
                <a:sym typeface="Play"/>
              </a:rPr>
              <a:t> B, ESCMID 2026, J0006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pic>
        <p:nvPicPr>
          <p:cNvPr id="9" name="Espace réservé du contenu 8">
            <a:extLst>
              <a:ext uri="{FF2B5EF4-FFF2-40B4-BE49-F238E27FC236}">
                <a16:creationId xmlns:a16="http://schemas.microsoft.com/office/drawing/2014/main" id="{50539A8A-6FA5-24C6-ECA1-A0797248F63C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19980"/>
            <a:ext cx="665163" cy="444328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3" name="ZoneTexte 2">
            <a:extLst>
              <a:ext uri="{FF2B5EF4-FFF2-40B4-BE49-F238E27FC236}">
                <a16:creationId xmlns:a16="http://schemas.microsoft.com/office/drawing/2014/main" id="{2D8EC328-B716-C353-4A0C-9CB72F813553}"/>
              </a:ext>
            </a:extLst>
          </p:cNvPr>
          <p:cNvSpPr txBox="1"/>
          <p:nvPr/>
        </p:nvSpPr>
        <p:spPr>
          <a:xfrm>
            <a:off x="0" y="6608741"/>
            <a:ext cx="8894618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/>
              <a:t>ETT = Échocardiographie Transthoracique ; ETO = Échocardiographie Transoesophagienne ; NPV : valeur prédictive négative</a:t>
            </a:r>
          </a:p>
        </p:txBody>
      </p:sp>
    </p:spTree>
    <p:extLst>
      <p:ext uri="{BB962C8B-B14F-4D97-AF65-F5344CB8AC3E}">
        <p14:creationId xmlns:p14="http://schemas.microsoft.com/office/powerpoint/2010/main" val="210619054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ZoneTexte 14">
            <a:extLst>
              <a:ext uri="{FF2B5EF4-FFF2-40B4-BE49-F238E27FC236}">
                <a16:creationId xmlns:a16="http://schemas.microsoft.com/office/drawing/2014/main" id="{CFD0F147-7960-B248-813F-BFB1FBBDB171}"/>
              </a:ext>
            </a:extLst>
          </p:cNvPr>
          <p:cNvSpPr txBox="1"/>
          <p:nvPr/>
        </p:nvSpPr>
        <p:spPr>
          <a:xfrm>
            <a:off x="5841343" y="5035624"/>
            <a:ext cx="6092678" cy="109260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Y compris sous-groupe de patients inéligibles POET </a:t>
            </a:r>
          </a:p>
          <a:p>
            <a:r>
              <a:rPr lang="fr-FR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HR : 0,69 (IC 95 % : 0,28-1,72)</a:t>
            </a:r>
          </a:p>
          <a:p>
            <a:endParaRPr lang="fr-FR" sz="110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Sauf </a:t>
            </a:r>
            <a:r>
              <a:rPr lang="fr-F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si switch  précoce &lt; 10 j: (27,8 % échec vs 6,1 % si &lt; 10 j) </a:t>
            </a:r>
          </a:p>
        </p:txBody>
      </p:sp>
      <p:pic>
        <p:nvPicPr>
          <p:cNvPr id="8" name="Picture 2" descr="Vignette pour Drapeau de la France">
            <a:extLst>
              <a:ext uri="{FF2B5EF4-FFF2-40B4-BE49-F238E27FC236}">
                <a16:creationId xmlns:a16="http://schemas.microsoft.com/office/drawing/2014/main" id="{50018CF9-3958-EC4C-8514-E04FBCAE6532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353800" y="419980"/>
            <a:ext cx="665163" cy="444328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A07681B7-CBF4-4643-B124-AA90DD59F2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Etude ENDO-ORAL : peut-on étendre les indications du relais oral </a:t>
            </a:r>
            <a:br>
              <a:rPr lang="fr-FR" dirty="0"/>
            </a:br>
            <a:r>
              <a:rPr lang="fr-FR" dirty="0"/>
              <a:t>dans les endocardites ? 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7C9DC22A-A503-924F-8D5D-D2C9D5CCBCC2}"/>
              </a:ext>
            </a:extLst>
          </p:cNvPr>
          <p:cNvSpPr txBox="1"/>
          <p:nvPr/>
        </p:nvSpPr>
        <p:spPr>
          <a:xfrm>
            <a:off x="375781" y="1259720"/>
            <a:ext cx="8436617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Etude rétrospective bi-centrique Dijon et Reims 2016 à 2023</a:t>
            </a:r>
          </a:p>
          <a:p>
            <a:pPr marL="342900" indent="-34290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dirty="0">
                <a:solidFill>
                  <a:srgbClr val="333333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Inclusion : t</a:t>
            </a:r>
            <a:r>
              <a:rPr lang="fr-FR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outes les EI certaines, valves natives ou prothétiques</a:t>
            </a:r>
            <a:endParaRPr lang="fr-FR" dirty="0">
              <a:solidFill>
                <a:srgbClr val="333333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Exclusion si durée ≥ 6 sem. ou suppressive  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9144B09E-A305-6C40-9B1D-C2C0A75525C1}"/>
              </a:ext>
            </a:extLst>
          </p:cNvPr>
          <p:cNvSpPr txBox="1"/>
          <p:nvPr/>
        </p:nvSpPr>
        <p:spPr>
          <a:xfrm>
            <a:off x="521696" y="3716882"/>
            <a:ext cx="11447697" cy="1021556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r>
              <a:rPr lang="fr-FR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CPJ = échec </a:t>
            </a:r>
            <a:r>
              <a:rPr lang="fr-FR" b="1" i="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à J90 après fin de l’antibiothérapie (décès ou rechute)</a:t>
            </a:r>
            <a:endParaRPr lang="fr-FR" b="1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742950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b="1" i="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Score de prop</a:t>
            </a:r>
            <a:r>
              <a:rPr lang="fr-FR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ension /IPTW </a:t>
            </a:r>
            <a:r>
              <a:rPr lang="fr-F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(âge, comorbidités, microorganisme, valve native ou prothétique, chirurgie, PM...)</a:t>
            </a:r>
          </a:p>
          <a:p>
            <a:pPr marL="742950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b="1" i="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Switch oral = variable temps-dépendante </a:t>
            </a:r>
            <a:r>
              <a:rPr lang="fr-FR" i="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(limite le biais d’immortalité)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0D3E480B-8FAB-F546-9346-4ACF321F8C7F}"/>
              </a:ext>
            </a:extLst>
          </p:cNvPr>
          <p:cNvSpPr txBox="1"/>
          <p:nvPr/>
        </p:nvSpPr>
        <p:spPr>
          <a:xfrm>
            <a:off x="4064652" y="2402758"/>
            <a:ext cx="3309370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/>
              <a:t>Bactérie 	 → Relais oral</a:t>
            </a:r>
          </a:p>
          <a:p>
            <a:r>
              <a:rPr lang="fr-FR" sz="1400" b="1" dirty="0"/>
              <a:t>38 SA 	</a:t>
            </a:r>
            <a:r>
              <a:rPr lang="fr-FR" sz="1400" dirty="0"/>
              <a:t> → </a:t>
            </a:r>
            <a:r>
              <a:rPr lang="fr-FR" sz="1400" b="1" dirty="0"/>
              <a:t>FQ avec RMP/</a:t>
            </a:r>
            <a:r>
              <a:rPr lang="fr-FR" sz="1400" b="1" dirty="0" err="1"/>
              <a:t>Clinda</a:t>
            </a:r>
            <a:r>
              <a:rPr lang="fr-FR" sz="1400" b="1" dirty="0"/>
              <a:t>/SXT</a:t>
            </a:r>
          </a:p>
          <a:p>
            <a:r>
              <a:rPr lang="fr-FR" sz="1400" b="1" dirty="0"/>
              <a:t>36 </a:t>
            </a:r>
            <a:r>
              <a:rPr lang="fr-FR" sz="1400" b="1" dirty="0" err="1"/>
              <a:t>strepto</a:t>
            </a:r>
            <a:r>
              <a:rPr lang="fr-FR" sz="1400" b="1" dirty="0"/>
              <a:t>	</a:t>
            </a:r>
            <a:r>
              <a:rPr lang="fr-FR" sz="1400" dirty="0"/>
              <a:t> → </a:t>
            </a:r>
            <a:r>
              <a:rPr lang="fr-FR" sz="1400" b="1" dirty="0"/>
              <a:t>Amox</a:t>
            </a:r>
          </a:p>
          <a:p>
            <a:r>
              <a:rPr lang="fr-FR" sz="1400" b="1" dirty="0"/>
              <a:t>6 SCN 	</a:t>
            </a:r>
            <a:r>
              <a:rPr lang="fr-FR" sz="1400" dirty="0"/>
              <a:t> → ?</a:t>
            </a:r>
          </a:p>
          <a:p>
            <a:r>
              <a:rPr lang="fr-FR" sz="1400" b="1" dirty="0"/>
              <a:t>5 </a:t>
            </a:r>
            <a:r>
              <a:rPr lang="fr-FR" sz="1400" b="1" i="1" dirty="0"/>
              <a:t>E. faecalis </a:t>
            </a:r>
            <a:r>
              <a:rPr lang="fr-FR" sz="1400" dirty="0"/>
              <a:t>→ </a:t>
            </a:r>
            <a:r>
              <a:rPr lang="fr-FR" sz="1400" b="1" dirty="0"/>
              <a:t>?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3ECD1998-C14D-7B44-888E-EB236DCC80E9}"/>
              </a:ext>
            </a:extLst>
          </p:cNvPr>
          <p:cNvSpPr txBox="1"/>
          <p:nvPr/>
        </p:nvSpPr>
        <p:spPr>
          <a:xfrm>
            <a:off x="7374022" y="2695145"/>
            <a:ext cx="44817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b="1" dirty="0">
                <a:solidFill>
                  <a:srgbClr val="C00000"/>
                </a:solidFill>
              </a:rPr>
              <a:t>48/100 non éligibles dans POET </a:t>
            </a:r>
          </a:p>
          <a:p>
            <a:r>
              <a:rPr lang="fr-FR" sz="1600" dirty="0">
                <a:solidFill>
                  <a:srgbClr val="C00000"/>
                </a:solidFill>
              </a:rPr>
              <a:t>(abcès, EI cœur D, </a:t>
            </a:r>
            <a:r>
              <a:rPr lang="fr-FR" sz="1600" dirty="0" err="1">
                <a:solidFill>
                  <a:srgbClr val="C00000"/>
                </a:solidFill>
              </a:rPr>
              <a:t>immunoD</a:t>
            </a:r>
            <a:r>
              <a:rPr lang="fr-FR" sz="1600" dirty="0">
                <a:solidFill>
                  <a:srgbClr val="C00000"/>
                </a:solidFill>
              </a:rPr>
              <a:t>, toxico IV, BMI &gt; 40 ) </a:t>
            </a:r>
          </a:p>
        </p:txBody>
      </p:sp>
      <p:sp>
        <p:nvSpPr>
          <p:cNvPr id="12" name="Rectangle : coins arrondis 11">
            <a:extLst>
              <a:ext uri="{FF2B5EF4-FFF2-40B4-BE49-F238E27FC236}">
                <a16:creationId xmlns:a16="http://schemas.microsoft.com/office/drawing/2014/main" id="{8B1EB1F0-2906-C94C-9E3D-CEF230D4DE4F}"/>
              </a:ext>
            </a:extLst>
          </p:cNvPr>
          <p:cNvSpPr/>
          <p:nvPr/>
        </p:nvSpPr>
        <p:spPr>
          <a:xfrm>
            <a:off x="3989837" y="2345490"/>
            <a:ext cx="7906155" cy="1307208"/>
          </a:xfrm>
          <a:prstGeom prst="round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AE1ECE60-104F-49CC-E97C-3F12B0041950}"/>
              </a:ext>
            </a:extLst>
          </p:cNvPr>
          <p:cNvGrpSpPr/>
          <p:nvPr/>
        </p:nvGrpSpPr>
        <p:grpSpPr>
          <a:xfrm>
            <a:off x="375782" y="2193792"/>
            <a:ext cx="3193872" cy="1458906"/>
            <a:chOff x="375782" y="2193792"/>
            <a:chExt cx="3193872" cy="1458906"/>
          </a:xfrm>
        </p:grpSpPr>
        <p:sp>
          <p:nvSpPr>
            <p:cNvPr id="25" name="Rectangle : coins arrondis 24">
              <a:extLst>
                <a:ext uri="{FF2B5EF4-FFF2-40B4-BE49-F238E27FC236}">
                  <a16:creationId xmlns:a16="http://schemas.microsoft.com/office/drawing/2014/main" id="{CECCA336-7CE2-9C13-6654-15C3A624EDCF}"/>
                </a:ext>
              </a:extLst>
            </p:cNvPr>
            <p:cNvSpPr/>
            <p:nvPr/>
          </p:nvSpPr>
          <p:spPr>
            <a:xfrm>
              <a:off x="1572984" y="2218404"/>
              <a:ext cx="903837" cy="1434294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26" name="Rectangle : coins arrondis 25">
              <a:extLst>
                <a:ext uri="{FF2B5EF4-FFF2-40B4-BE49-F238E27FC236}">
                  <a16:creationId xmlns:a16="http://schemas.microsoft.com/office/drawing/2014/main" id="{1C954ADD-8EEF-4E95-1775-BC9C1DA620A5}"/>
                </a:ext>
              </a:extLst>
            </p:cNvPr>
            <p:cNvSpPr/>
            <p:nvPr/>
          </p:nvSpPr>
          <p:spPr>
            <a:xfrm>
              <a:off x="2596674" y="2199270"/>
              <a:ext cx="903837" cy="143429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F16151F2-8224-9245-AD92-5FD2751C1530}"/>
                </a:ext>
              </a:extLst>
            </p:cNvPr>
            <p:cNvSpPr txBox="1"/>
            <p:nvPr/>
          </p:nvSpPr>
          <p:spPr>
            <a:xfrm>
              <a:off x="375782" y="2556018"/>
              <a:ext cx="109176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b="1" dirty="0"/>
                <a:t>333 </a:t>
              </a:r>
            </a:p>
            <a:p>
              <a:pPr algn="ctr"/>
              <a:r>
                <a:rPr lang="fr-FR" b="1" dirty="0"/>
                <a:t>patients </a:t>
              </a:r>
            </a:p>
          </p:txBody>
        </p:sp>
        <p:pic>
          <p:nvPicPr>
            <p:cNvPr id="18" name="Graphique 17" descr="Médecine contour">
              <a:extLst>
                <a:ext uri="{FF2B5EF4-FFF2-40B4-BE49-F238E27FC236}">
                  <a16:creationId xmlns:a16="http://schemas.microsoft.com/office/drawing/2014/main" id="{9EC48768-2FCE-74CC-97B2-67B8DE5EADA9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655254" y="2675257"/>
              <a:ext cx="914400" cy="914400"/>
            </a:xfrm>
            <a:prstGeom prst="rect">
              <a:avLst/>
            </a:prstGeom>
          </p:spPr>
        </p:pic>
        <p:pic>
          <p:nvPicPr>
            <p:cNvPr id="20" name="Graphique 19" descr="Intraveineuse contour">
              <a:extLst>
                <a:ext uri="{FF2B5EF4-FFF2-40B4-BE49-F238E27FC236}">
                  <a16:creationId xmlns:a16="http://schemas.microsoft.com/office/drawing/2014/main" id="{72240A9D-7482-39C8-6E9B-E2C715217E20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562423" y="2703586"/>
              <a:ext cx="914400" cy="914400"/>
            </a:xfrm>
            <a:prstGeom prst="rect">
              <a:avLst/>
            </a:prstGeom>
          </p:spPr>
        </p:pic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BEA9A3AD-755F-7024-C21E-B2F6409DC4FC}"/>
                </a:ext>
              </a:extLst>
            </p:cNvPr>
            <p:cNvSpPr txBox="1"/>
            <p:nvPr/>
          </p:nvSpPr>
          <p:spPr>
            <a:xfrm>
              <a:off x="1606360" y="2227875"/>
              <a:ext cx="83708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/>
                <a:t>IV </a:t>
              </a:r>
              <a:br>
                <a:rPr lang="fr-FR" sz="1400" b="1" dirty="0"/>
              </a:br>
              <a:r>
                <a:rPr lang="fr-FR" sz="1400" b="1" dirty="0"/>
                <a:t>(n = 233)</a:t>
              </a:r>
              <a:endParaRPr lang="es-419" sz="1400" b="1" dirty="0"/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F606DBBC-992E-7751-069D-15CE1A26F7BF}"/>
                </a:ext>
              </a:extLst>
            </p:cNvPr>
            <p:cNvSpPr txBox="1"/>
            <p:nvPr/>
          </p:nvSpPr>
          <p:spPr>
            <a:xfrm>
              <a:off x="1850346" y="2845205"/>
              <a:ext cx="338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/>
                <a:t>IV</a:t>
              </a:r>
              <a:endParaRPr lang="es-419" sz="1400" b="1" dirty="0"/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27C0C167-B9AD-E29B-B9D1-3A0321990364}"/>
                </a:ext>
              </a:extLst>
            </p:cNvPr>
            <p:cNvSpPr txBox="1"/>
            <p:nvPr/>
          </p:nvSpPr>
          <p:spPr>
            <a:xfrm>
              <a:off x="2549614" y="2193792"/>
              <a:ext cx="100700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/>
                <a:t>Switch oral</a:t>
              </a:r>
              <a:br>
                <a:rPr lang="fr-FR" sz="1400" b="1" dirty="0"/>
              </a:br>
              <a:r>
                <a:rPr lang="fr-FR" sz="1400" b="1" dirty="0"/>
                <a:t>(n = 100)</a:t>
              </a:r>
              <a:endParaRPr lang="es-419" sz="1400" b="1" dirty="0"/>
            </a:p>
          </p:txBody>
        </p: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49645B44-7A52-F70A-961C-CA2AEBF12CC8}"/>
              </a:ext>
            </a:extLst>
          </p:cNvPr>
          <p:cNvGrpSpPr/>
          <p:nvPr/>
        </p:nvGrpSpPr>
        <p:grpSpPr>
          <a:xfrm>
            <a:off x="3605441" y="4922232"/>
            <a:ext cx="2068195" cy="1519999"/>
            <a:chOff x="2283580" y="4820605"/>
            <a:chExt cx="2068195" cy="1519999"/>
          </a:xfrm>
        </p:grpSpPr>
        <p:pic>
          <p:nvPicPr>
            <p:cNvPr id="39" name="Image 38">
              <a:extLst>
                <a:ext uri="{FF2B5EF4-FFF2-40B4-BE49-F238E27FC236}">
                  <a16:creationId xmlns:a16="http://schemas.microsoft.com/office/drawing/2014/main" id="{7A83788A-E0F2-A6D3-0444-6B9C2F5B2B2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878034" y="4820605"/>
              <a:ext cx="857268" cy="818882"/>
            </a:xfrm>
            <a:prstGeom prst="rect">
              <a:avLst/>
            </a:prstGeom>
          </p:spPr>
        </p:pic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D903C17E-6EBD-9485-7183-98746FA72F8B}"/>
                </a:ext>
              </a:extLst>
            </p:cNvPr>
            <p:cNvSpPr txBox="1"/>
            <p:nvPr/>
          </p:nvSpPr>
          <p:spPr>
            <a:xfrm>
              <a:off x="2283580" y="5601940"/>
              <a:ext cx="2068195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2400" b="1" dirty="0">
                  <a:solidFill>
                    <a:srgbClr val="C00000"/>
                  </a:solidFill>
                </a:rPr>
                <a:t>HR : 0,55</a:t>
              </a:r>
              <a:br>
                <a:rPr lang="fr-FR" sz="2400" b="1" dirty="0">
                  <a:solidFill>
                    <a:schemeClr val="accent2"/>
                  </a:solidFill>
                </a:rPr>
              </a:br>
              <a:r>
                <a:rPr lang="fr-FR" dirty="0"/>
                <a:t>(IC 95 % : 0,26-1,17)</a:t>
              </a:r>
              <a:endParaRPr lang="es-419" dirty="0"/>
            </a:p>
          </p:txBody>
        </p:sp>
      </p:grp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1680858B-2CB5-6EB5-A451-5A10C40E9E13}"/>
              </a:ext>
            </a:extLst>
          </p:cNvPr>
          <p:cNvSpPr txBox="1">
            <a:spLocks/>
          </p:cNvSpPr>
          <p:nvPr/>
        </p:nvSpPr>
        <p:spPr>
          <a:xfrm>
            <a:off x="9663570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dirty="0">
                <a:latin typeface="+mn-lt"/>
              </a:rPr>
              <a:t>Pouy R, ESCMID, O0620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2436A782-E684-C926-5B78-4530728BC533}"/>
              </a:ext>
            </a:extLst>
          </p:cNvPr>
          <p:cNvSpPr txBox="1"/>
          <p:nvPr/>
        </p:nvSpPr>
        <p:spPr>
          <a:xfrm>
            <a:off x="0" y="6608741"/>
            <a:ext cx="60960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/>
              <a:t>EI = endocardites infectieuses ; CPJ = critère principal de jugement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92D59B3A-1AA6-7348-AF60-EBDF0E8AC784}"/>
              </a:ext>
            </a:extLst>
          </p:cNvPr>
          <p:cNvSpPr txBox="1"/>
          <p:nvPr/>
        </p:nvSpPr>
        <p:spPr>
          <a:xfrm>
            <a:off x="865483" y="5032728"/>
            <a:ext cx="31991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Pas de différence de pronostic dans la population globale  </a:t>
            </a:r>
          </a:p>
        </p:txBody>
      </p:sp>
    </p:spTree>
    <p:extLst>
      <p:ext uri="{BB962C8B-B14F-4D97-AF65-F5344CB8AC3E}">
        <p14:creationId xmlns:p14="http://schemas.microsoft.com/office/powerpoint/2010/main" val="1325262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Espace réservé du contenu 47">
            <a:extLst>
              <a:ext uri="{FF2B5EF4-FFF2-40B4-BE49-F238E27FC236}">
                <a16:creationId xmlns:a16="http://schemas.microsoft.com/office/drawing/2014/main" id="{FCD5481A-5DF6-E3FB-4225-3D5B72339557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20423"/>
            <a:ext cx="665163" cy="443442"/>
          </a:xfrm>
          <a:prstGeom prst="rect">
            <a:avLst/>
          </a:prstGeom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FA570D83-D812-7C45-B286-D21731F931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Le </a:t>
            </a:r>
            <a:r>
              <a:rPr lang="fr-FR" dirty="0" err="1"/>
              <a:t>ticagrelor</a:t>
            </a:r>
            <a:r>
              <a:rPr lang="fr-FR" dirty="0"/>
              <a:t> réduit le risque d’endocardite infectieuse </a:t>
            </a:r>
            <a:br>
              <a:rPr lang="fr-FR" dirty="0"/>
            </a:br>
            <a:r>
              <a:rPr lang="fr-FR" dirty="0"/>
              <a:t>Etude de cohorte nationale coréenne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131581C4-878B-864B-B3F6-121F0FF6650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6332" y="1390389"/>
            <a:ext cx="4127050" cy="4786574"/>
          </a:xfrm>
          <a:noFill/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FR" sz="1800" b="1" i="0" dirty="0">
                <a:solidFill>
                  <a:srgbClr val="C00000"/>
                </a:solidFill>
                <a:effectLst/>
              </a:rPr>
              <a:t>1. Rationnel scientifique</a:t>
            </a:r>
          </a:p>
          <a:p>
            <a:pPr marL="0" indent="0">
              <a:buNone/>
            </a:pPr>
            <a:r>
              <a:rPr lang="fr-FR" sz="1800" b="0" i="0" dirty="0">
                <a:solidFill>
                  <a:srgbClr val="000000"/>
                </a:solidFill>
                <a:effectLst/>
              </a:rPr>
              <a:t>Le </a:t>
            </a:r>
            <a:r>
              <a:rPr lang="fr-FR" sz="1800" b="0" i="0" dirty="0" err="1">
                <a:solidFill>
                  <a:srgbClr val="000000"/>
                </a:solidFill>
                <a:effectLst/>
              </a:rPr>
              <a:t>ticagrelor</a:t>
            </a:r>
            <a:r>
              <a:rPr lang="fr-FR" sz="1800" b="0" i="0" dirty="0">
                <a:solidFill>
                  <a:srgbClr val="000000"/>
                </a:solidFill>
                <a:effectLst/>
              </a:rPr>
              <a:t> (antiagrégant plaquettaire) possède une </a:t>
            </a:r>
            <a:r>
              <a:rPr lang="fr-FR" sz="1800" b="1" i="0" dirty="0">
                <a:solidFill>
                  <a:srgbClr val="000000"/>
                </a:solidFill>
                <a:effectLst/>
              </a:rPr>
              <a:t>activité antimicrobienne</a:t>
            </a:r>
            <a:r>
              <a:rPr lang="fr-FR" sz="1800" b="0" i="0" dirty="0">
                <a:solidFill>
                  <a:srgbClr val="000000"/>
                </a:solidFill>
                <a:effectLst/>
              </a:rPr>
              <a:t> démontrée contre les </a:t>
            </a:r>
            <a:r>
              <a:rPr lang="fr-FR" sz="1800" b="0" i="0" dirty="0" err="1">
                <a:solidFill>
                  <a:srgbClr val="000000"/>
                </a:solidFill>
                <a:effectLst/>
              </a:rPr>
              <a:t>cocci</a:t>
            </a:r>
            <a:r>
              <a:rPr lang="fr-FR" sz="1800" b="0" i="0" dirty="0">
                <a:solidFill>
                  <a:srgbClr val="000000"/>
                </a:solidFill>
                <a:effectLst/>
              </a:rPr>
              <a:t> à Gram positif</a:t>
            </a:r>
          </a:p>
        </p:txBody>
      </p:sp>
      <p:sp>
        <p:nvSpPr>
          <p:cNvPr id="5" name="Espace réservé du contenu 3">
            <a:extLst>
              <a:ext uri="{FF2B5EF4-FFF2-40B4-BE49-F238E27FC236}">
                <a16:creationId xmlns:a16="http://schemas.microsoft.com/office/drawing/2014/main" id="{6BD09523-A39C-FA42-998C-F30805EE39C5}"/>
              </a:ext>
            </a:extLst>
          </p:cNvPr>
          <p:cNvSpPr txBox="1">
            <a:spLocks/>
          </p:cNvSpPr>
          <p:nvPr/>
        </p:nvSpPr>
        <p:spPr>
          <a:xfrm>
            <a:off x="289657" y="2881307"/>
            <a:ext cx="4501939" cy="3419366"/>
          </a:xfrm>
          <a:prstGeom prst="rect">
            <a:avLst/>
          </a:prstGeom>
          <a:noFill/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FR" sz="1800" b="1" dirty="0">
                <a:solidFill>
                  <a:srgbClr val="C00000"/>
                </a:solidFill>
              </a:rPr>
              <a:t>2. Méthodologie </a:t>
            </a: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fr-FR" sz="1800" b="1" dirty="0">
                <a:solidFill>
                  <a:srgbClr val="000000"/>
                </a:solidFill>
              </a:rPr>
              <a:t>Source : </a:t>
            </a:r>
            <a:r>
              <a:rPr lang="fr-FR" sz="1800" dirty="0">
                <a:solidFill>
                  <a:srgbClr val="000000"/>
                </a:solidFill>
              </a:rPr>
              <a:t>Cohorte nationale (base de données), </a:t>
            </a: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fr-FR" sz="1800" dirty="0">
                <a:solidFill>
                  <a:srgbClr val="000000"/>
                </a:solidFill>
              </a:rPr>
              <a:t>Corée du Sud, 2018-2022</a:t>
            </a: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fr-FR" sz="1800" b="1" dirty="0">
                <a:solidFill>
                  <a:srgbClr val="000000"/>
                </a:solidFill>
              </a:rPr>
              <a:t>Cohorte globale 66722 patients </a:t>
            </a:r>
            <a:r>
              <a:rPr lang="fr-FR" sz="1800" dirty="0">
                <a:solidFill>
                  <a:srgbClr val="000000"/>
                </a:solidFill>
              </a:rPr>
              <a:t>à risque d’EI</a:t>
            </a: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fr-FR" sz="1800" b="1" dirty="0">
                <a:solidFill>
                  <a:srgbClr val="000000"/>
                </a:solidFill>
              </a:rPr>
              <a:t>Comparaison clopidogrel vs </a:t>
            </a:r>
            <a:r>
              <a:rPr lang="fr-FR" sz="1800" b="1" dirty="0" err="1">
                <a:solidFill>
                  <a:srgbClr val="000000"/>
                </a:solidFill>
              </a:rPr>
              <a:t>ticagrelor</a:t>
            </a:r>
            <a:endParaRPr lang="fr-FR" sz="1800" b="1" dirty="0">
              <a:solidFill>
                <a:srgbClr val="000000"/>
              </a:solidFill>
            </a:endParaRP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fr-FR" sz="1800" b="1" dirty="0">
                <a:solidFill>
                  <a:srgbClr val="000000"/>
                </a:solidFill>
              </a:rPr>
              <a:t>Appariement avec</a:t>
            </a:r>
            <a:r>
              <a:rPr lang="fr-FR" sz="1800" dirty="0">
                <a:solidFill>
                  <a:srgbClr val="000000"/>
                </a:solidFill>
              </a:rPr>
              <a:t> score de propension </a:t>
            </a:r>
            <a:br>
              <a:rPr lang="fr-FR" sz="1800" dirty="0">
                <a:solidFill>
                  <a:srgbClr val="000000"/>
                </a:solidFill>
              </a:rPr>
            </a:br>
            <a:r>
              <a:rPr lang="fr-FR" sz="1800" dirty="0">
                <a:solidFill>
                  <a:srgbClr val="000000"/>
                </a:solidFill>
              </a:rPr>
              <a:t>(ratio 1:2)</a:t>
            </a: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fr-FR" sz="1800" b="1" dirty="0">
                <a:solidFill>
                  <a:srgbClr val="C00000"/>
                </a:solidFill>
              </a:rPr>
              <a:t>16 474</a:t>
            </a:r>
            <a:r>
              <a:rPr lang="fr-FR" sz="1800" b="1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fr-FR" sz="1800" dirty="0"/>
              <a:t>p</a:t>
            </a:r>
            <a:r>
              <a:rPr lang="fr-FR" sz="1800" dirty="0">
                <a:solidFill>
                  <a:srgbClr val="000000"/>
                </a:solidFill>
              </a:rPr>
              <a:t>atients sous </a:t>
            </a:r>
            <a:r>
              <a:rPr lang="fr-FR" sz="1800" b="1" dirty="0" err="1">
                <a:solidFill>
                  <a:srgbClr val="C00000"/>
                </a:solidFill>
              </a:rPr>
              <a:t>ticagrelor</a:t>
            </a:r>
            <a:br>
              <a:rPr lang="fr-FR" sz="1800" b="1" dirty="0">
                <a:solidFill>
                  <a:srgbClr val="C00000"/>
                </a:solidFill>
              </a:rPr>
            </a:br>
            <a:r>
              <a:rPr lang="fr-FR" sz="1800" b="1" dirty="0">
                <a:solidFill>
                  <a:schemeClr val="accent1"/>
                </a:solidFill>
              </a:rPr>
              <a:t>35 502</a:t>
            </a:r>
            <a:r>
              <a:rPr lang="fr-FR" sz="1800" b="1" dirty="0">
                <a:solidFill>
                  <a:srgbClr val="00B0F0"/>
                </a:solidFill>
              </a:rPr>
              <a:t> </a:t>
            </a:r>
            <a:r>
              <a:rPr lang="fr-FR" sz="1800" dirty="0">
                <a:solidFill>
                  <a:srgbClr val="000000"/>
                </a:solidFill>
              </a:rPr>
              <a:t>patients sous </a:t>
            </a:r>
            <a:r>
              <a:rPr lang="fr-FR" sz="1800" b="1" dirty="0" err="1">
                <a:solidFill>
                  <a:schemeClr val="accent1"/>
                </a:solidFill>
              </a:rPr>
              <a:t>clopidogrel</a:t>
            </a:r>
            <a:endParaRPr lang="fr-FR" sz="1800" b="1" dirty="0">
              <a:solidFill>
                <a:schemeClr val="accent1"/>
              </a:solidFill>
            </a:endParaRP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endParaRPr lang="fr-FR" sz="1800" b="1" dirty="0">
              <a:solidFill>
                <a:schemeClr val="accent1"/>
              </a:solidFill>
            </a:endParaRPr>
          </a:p>
          <a:p>
            <a:pPr marL="0" indent="0">
              <a:spcBef>
                <a:spcPts val="600"/>
              </a:spcBef>
              <a:buNone/>
            </a:pPr>
            <a:r>
              <a:rPr lang="fr-FR" sz="1800" b="1" dirty="0">
                <a:solidFill>
                  <a:srgbClr val="C00000"/>
                </a:solidFill>
              </a:rPr>
              <a:t>CPJ : Survenue d’une EI, suivi à 3 ans</a:t>
            </a: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endParaRPr lang="fr-FR" sz="1600" b="1" dirty="0">
              <a:solidFill>
                <a:schemeClr val="accent1"/>
              </a:solidFill>
            </a:endParaRP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16B9179-0304-6E4A-8AD6-22D103D1750D}"/>
              </a:ext>
            </a:extLst>
          </p:cNvPr>
          <p:cNvSpPr txBox="1"/>
          <p:nvPr/>
        </p:nvSpPr>
        <p:spPr>
          <a:xfrm>
            <a:off x="5752873" y="3729537"/>
            <a:ext cx="4957383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fr-FR" sz="1600" b="1" dirty="0">
                <a:solidFill>
                  <a:srgbClr val="C00000"/>
                </a:solidFill>
              </a:rPr>
              <a:t>Résultat principal : le </a:t>
            </a:r>
            <a:r>
              <a:rPr lang="fr-FR" sz="1600" b="1" dirty="0" err="1">
                <a:solidFill>
                  <a:srgbClr val="C00000"/>
                </a:solidFill>
              </a:rPr>
              <a:t>ticagrelor</a:t>
            </a:r>
            <a:r>
              <a:rPr lang="fr-FR" sz="1600" b="1" dirty="0">
                <a:solidFill>
                  <a:srgbClr val="C00000"/>
                </a:solidFill>
              </a:rPr>
              <a:t> réduit l’incidence des EI </a:t>
            </a:r>
          </a:p>
        </p:txBody>
      </p:sp>
      <p:grpSp>
        <p:nvGrpSpPr>
          <p:cNvPr id="51" name="Groupe 50">
            <a:extLst>
              <a:ext uri="{FF2B5EF4-FFF2-40B4-BE49-F238E27FC236}">
                <a16:creationId xmlns:a16="http://schemas.microsoft.com/office/drawing/2014/main" id="{43DF945A-775E-8241-4EF5-865C716AF73C}"/>
              </a:ext>
            </a:extLst>
          </p:cNvPr>
          <p:cNvGrpSpPr/>
          <p:nvPr/>
        </p:nvGrpSpPr>
        <p:grpSpPr>
          <a:xfrm>
            <a:off x="5499629" y="4030705"/>
            <a:ext cx="5299435" cy="2705361"/>
            <a:chOff x="5025067" y="3903380"/>
            <a:chExt cx="5299435" cy="2705361"/>
          </a:xfrm>
        </p:grpSpPr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451D8166-DEC5-AE42-B13A-0930A5DD50C5}"/>
                </a:ext>
              </a:extLst>
            </p:cNvPr>
            <p:cNvSpPr txBox="1"/>
            <p:nvPr/>
          </p:nvSpPr>
          <p:spPr>
            <a:xfrm>
              <a:off x="5281662" y="3903380"/>
              <a:ext cx="64685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fr-FR" sz="1100" dirty="0">
                  <a:latin typeface="+mj-lt"/>
                </a:rPr>
                <a:t>3,00 %</a:t>
              </a:r>
            </a:p>
          </p:txBody>
        </p:sp>
        <p:grpSp>
          <p:nvGrpSpPr>
            <p:cNvPr id="2" name="Groupe 1">
              <a:extLst>
                <a:ext uri="{FF2B5EF4-FFF2-40B4-BE49-F238E27FC236}">
                  <a16:creationId xmlns:a16="http://schemas.microsoft.com/office/drawing/2014/main" id="{4383D6CC-D5B8-CFD4-5B82-8E69C90277A8}"/>
                </a:ext>
              </a:extLst>
            </p:cNvPr>
            <p:cNvGrpSpPr/>
            <p:nvPr/>
          </p:nvGrpSpPr>
          <p:grpSpPr>
            <a:xfrm>
              <a:off x="5025067" y="3935434"/>
              <a:ext cx="5299435" cy="2673307"/>
              <a:chOff x="5272243" y="3734364"/>
              <a:chExt cx="5299435" cy="2884730"/>
            </a:xfrm>
          </p:grpSpPr>
          <p:sp>
            <p:nvSpPr>
              <p:cNvPr id="7" name="AutoShape 3">
                <a:extLst>
                  <a:ext uri="{FF2B5EF4-FFF2-40B4-BE49-F238E27FC236}">
                    <a16:creationId xmlns:a16="http://schemas.microsoft.com/office/drawing/2014/main" id="{C8E74023-F79F-654B-84C1-824C740C682B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5638536" y="3734364"/>
                <a:ext cx="4916389" cy="28151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4A8CDC80-31A4-674D-A013-197474319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1749" y="3805855"/>
                <a:ext cx="4395234" cy="2353932"/>
              </a:xfrm>
              <a:custGeom>
                <a:avLst/>
                <a:gdLst>
                  <a:gd name="T0" fmla="*/ 10425 w 10425"/>
                  <a:gd name="T1" fmla="*/ 4122 h 4122"/>
                  <a:gd name="T2" fmla="*/ 0 w 10425"/>
                  <a:gd name="T3" fmla="*/ 4122 h 4122"/>
                  <a:gd name="T4" fmla="*/ 0 w 10425"/>
                  <a:gd name="T5" fmla="*/ 0 h 4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425" h="4122">
                    <a:moveTo>
                      <a:pt x="10425" y="4122"/>
                    </a:moveTo>
                    <a:lnTo>
                      <a:pt x="0" y="4122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Line 7">
                <a:extLst>
                  <a:ext uri="{FF2B5EF4-FFF2-40B4-BE49-F238E27FC236}">
                    <a16:creationId xmlns:a16="http://schemas.microsoft.com/office/drawing/2014/main" id="{BAEA21D7-27C0-574C-BA52-22324C4DA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689707" y="6159787"/>
                <a:ext cx="0" cy="5707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Line 8">
                <a:extLst>
                  <a:ext uri="{FF2B5EF4-FFF2-40B4-BE49-F238E27FC236}">
                    <a16:creationId xmlns:a16="http://schemas.microsoft.com/office/drawing/2014/main" id="{4EEBC573-2F46-C647-BE11-7F3B86897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80148" y="6159787"/>
                <a:ext cx="0" cy="5707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Line 9">
                <a:extLst>
                  <a:ext uri="{FF2B5EF4-FFF2-40B4-BE49-F238E27FC236}">
                    <a16:creationId xmlns:a16="http://schemas.microsoft.com/office/drawing/2014/main" id="{42D5307E-7219-1C48-B16D-47B43952A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86615" y="6159787"/>
                <a:ext cx="0" cy="5707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Line 10">
                <a:extLst>
                  <a:ext uri="{FF2B5EF4-FFF2-40B4-BE49-F238E27FC236}">
                    <a16:creationId xmlns:a16="http://schemas.microsoft.com/office/drawing/2014/main" id="{9C116D2F-29DF-834F-852A-2B7C8206F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12957" y="3821837"/>
                <a:ext cx="38792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Line 11">
                <a:extLst>
                  <a:ext uri="{FF2B5EF4-FFF2-40B4-BE49-F238E27FC236}">
                    <a16:creationId xmlns:a16="http://schemas.microsoft.com/office/drawing/2014/main" id="{EAF7A41B-7F1C-0B4F-8A98-1636F874A9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12957" y="4598109"/>
                <a:ext cx="38792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Line 12">
                <a:extLst>
                  <a:ext uri="{FF2B5EF4-FFF2-40B4-BE49-F238E27FC236}">
                    <a16:creationId xmlns:a16="http://schemas.microsoft.com/office/drawing/2014/main" id="{830058D6-0E38-4747-9517-CED92FF74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453156" y="6159787"/>
                <a:ext cx="0" cy="5707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Line 13">
                <a:extLst>
                  <a:ext uri="{FF2B5EF4-FFF2-40B4-BE49-F238E27FC236}">
                    <a16:creationId xmlns:a16="http://schemas.microsoft.com/office/drawing/2014/main" id="{0AA37213-6909-0C4D-9A17-E5DE6FDD06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864682" y="6159787"/>
                <a:ext cx="0" cy="5707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Line 14">
                <a:extLst>
                  <a:ext uri="{FF2B5EF4-FFF2-40B4-BE49-F238E27FC236}">
                    <a16:creationId xmlns:a16="http://schemas.microsoft.com/office/drawing/2014/main" id="{7D005DB5-BBB1-124F-B47A-DEAE2F1593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12957" y="5376666"/>
                <a:ext cx="38792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Line 15">
                <a:extLst>
                  <a:ext uri="{FF2B5EF4-FFF2-40B4-BE49-F238E27FC236}">
                    <a16:creationId xmlns:a16="http://schemas.microsoft.com/office/drawing/2014/main" id="{18A29E68-DE9A-074C-A2BE-5D3CB3C8BA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1749" y="6159787"/>
                <a:ext cx="0" cy="5707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Line 16">
                <a:extLst>
                  <a:ext uri="{FF2B5EF4-FFF2-40B4-BE49-F238E27FC236}">
                    <a16:creationId xmlns:a16="http://schemas.microsoft.com/office/drawing/2014/main" id="{F06B2002-E43C-7E4C-B2E3-E1DB447526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12957" y="6159787"/>
                <a:ext cx="38792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Line 17">
                <a:extLst>
                  <a:ext uri="{FF2B5EF4-FFF2-40B4-BE49-F238E27FC236}">
                    <a16:creationId xmlns:a16="http://schemas.microsoft.com/office/drawing/2014/main" id="{5D5CAB8C-1A66-3F42-AD8F-536D0268CE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51749" y="6159787"/>
                <a:ext cx="3373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Line 18">
                <a:extLst>
                  <a:ext uri="{FF2B5EF4-FFF2-40B4-BE49-F238E27FC236}">
                    <a16:creationId xmlns:a16="http://schemas.microsoft.com/office/drawing/2014/main" id="{26644600-2830-F847-BCF9-87BB8217CA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072275" y="6159787"/>
                <a:ext cx="0" cy="5707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Line 19">
                <a:extLst>
                  <a:ext uri="{FF2B5EF4-FFF2-40B4-BE49-F238E27FC236}">
                    <a16:creationId xmlns:a16="http://schemas.microsoft.com/office/drawing/2014/main" id="{EB85D445-A88B-324A-9EE1-94F726289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78741" y="6159787"/>
                <a:ext cx="0" cy="5707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Line 20">
                <a:extLst>
                  <a:ext uri="{FF2B5EF4-FFF2-40B4-BE49-F238E27FC236}">
                    <a16:creationId xmlns:a16="http://schemas.microsoft.com/office/drawing/2014/main" id="{81ACA987-FEBB-E24D-ACCB-2A903A0FC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267775" y="6159787"/>
                <a:ext cx="0" cy="5707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Line 21">
                <a:extLst>
                  <a:ext uri="{FF2B5EF4-FFF2-40B4-BE49-F238E27FC236}">
                    <a16:creationId xmlns:a16="http://schemas.microsoft.com/office/drawing/2014/main" id="{56CC2ACB-35EC-C345-97B0-BE2B3EAAB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669181" y="6159787"/>
                <a:ext cx="0" cy="5707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Line 22">
                <a:extLst>
                  <a:ext uri="{FF2B5EF4-FFF2-40B4-BE49-F238E27FC236}">
                    <a16:creationId xmlns:a16="http://schemas.microsoft.com/office/drawing/2014/main" id="{A3E0DFB0-3946-5840-AC1C-3AABA4F43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96174" y="6159787"/>
                <a:ext cx="0" cy="5707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41D164D5-1B07-154D-AE2F-3EA849F86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5122" y="4520482"/>
                <a:ext cx="4385115" cy="1630173"/>
              </a:xfrm>
              <a:custGeom>
                <a:avLst/>
                <a:gdLst>
                  <a:gd name="T0" fmla="*/ 10205 w 10398"/>
                  <a:gd name="T1" fmla="*/ 0 h 2859"/>
                  <a:gd name="T2" fmla="*/ 9959 w 10398"/>
                  <a:gd name="T3" fmla="*/ 98 h 2859"/>
                  <a:gd name="T4" fmla="*/ 9067 w 10398"/>
                  <a:gd name="T5" fmla="*/ 190 h 2859"/>
                  <a:gd name="T6" fmla="*/ 8531 w 10398"/>
                  <a:gd name="T7" fmla="*/ 281 h 2859"/>
                  <a:gd name="T8" fmla="*/ 7255 w 10398"/>
                  <a:gd name="T9" fmla="*/ 366 h 2859"/>
                  <a:gd name="T10" fmla="*/ 6841 w 10398"/>
                  <a:gd name="T11" fmla="*/ 435 h 2859"/>
                  <a:gd name="T12" fmla="*/ 6804 w 10398"/>
                  <a:gd name="T13" fmla="*/ 503 h 2859"/>
                  <a:gd name="T14" fmla="*/ 6740 w 10398"/>
                  <a:gd name="T15" fmla="*/ 575 h 2859"/>
                  <a:gd name="T16" fmla="*/ 6560 w 10398"/>
                  <a:gd name="T17" fmla="*/ 646 h 2859"/>
                  <a:gd name="T18" fmla="*/ 6535 w 10398"/>
                  <a:gd name="T19" fmla="*/ 707 h 2859"/>
                  <a:gd name="T20" fmla="*/ 6160 w 10398"/>
                  <a:gd name="T21" fmla="*/ 783 h 2859"/>
                  <a:gd name="T22" fmla="*/ 5897 w 10398"/>
                  <a:gd name="T23" fmla="*/ 846 h 2859"/>
                  <a:gd name="T24" fmla="*/ 5633 w 10398"/>
                  <a:gd name="T25" fmla="*/ 904 h 2859"/>
                  <a:gd name="T26" fmla="*/ 5383 w 10398"/>
                  <a:gd name="T27" fmla="*/ 966 h 2859"/>
                  <a:gd name="T28" fmla="*/ 5336 w 10398"/>
                  <a:gd name="T29" fmla="*/ 1022 h 2859"/>
                  <a:gd name="T30" fmla="*/ 5304 w 10398"/>
                  <a:gd name="T31" fmla="*/ 1085 h 2859"/>
                  <a:gd name="T32" fmla="*/ 5238 w 10398"/>
                  <a:gd name="T33" fmla="*/ 1140 h 2859"/>
                  <a:gd name="T34" fmla="*/ 4784 w 10398"/>
                  <a:gd name="T35" fmla="*/ 1196 h 2859"/>
                  <a:gd name="T36" fmla="*/ 4757 w 10398"/>
                  <a:gd name="T37" fmla="*/ 1249 h 2859"/>
                  <a:gd name="T38" fmla="*/ 4583 w 10398"/>
                  <a:gd name="T39" fmla="*/ 1364 h 2859"/>
                  <a:gd name="T40" fmla="*/ 4147 w 10398"/>
                  <a:gd name="T41" fmla="*/ 1406 h 2859"/>
                  <a:gd name="T42" fmla="*/ 4033 w 10398"/>
                  <a:gd name="T43" fmla="*/ 1459 h 2859"/>
                  <a:gd name="T44" fmla="*/ 3765 w 10398"/>
                  <a:gd name="T45" fmla="*/ 1554 h 2859"/>
                  <a:gd name="T46" fmla="*/ 3693 w 10398"/>
                  <a:gd name="T47" fmla="*/ 1600 h 2859"/>
                  <a:gd name="T48" fmla="*/ 3538 w 10398"/>
                  <a:gd name="T49" fmla="*/ 1642 h 2859"/>
                  <a:gd name="T50" fmla="*/ 3294 w 10398"/>
                  <a:gd name="T51" fmla="*/ 1693 h 2859"/>
                  <a:gd name="T52" fmla="*/ 3201 w 10398"/>
                  <a:gd name="T53" fmla="*/ 1731 h 2859"/>
                  <a:gd name="T54" fmla="*/ 3053 w 10398"/>
                  <a:gd name="T55" fmla="*/ 1763 h 2859"/>
                  <a:gd name="T56" fmla="*/ 2692 w 10398"/>
                  <a:gd name="T57" fmla="*/ 1818 h 2859"/>
                  <a:gd name="T58" fmla="*/ 2590 w 10398"/>
                  <a:gd name="T59" fmla="*/ 1918 h 2859"/>
                  <a:gd name="T60" fmla="*/ 2349 w 10398"/>
                  <a:gd name="T61" fmla="*/ 1956 h 2859"/>
                  <a:gd name="T62" fmla="*/ 2320 w 10398"/>
                  <a:gd name="T63" fmla="*/ 2026 h 2859"/>
                  <a:gd name="T64" fmla="*/ 2217 w 10398"/>
                  <a:gd name="T65" fmla="*/ 2070 h 2859"/>
                  <a:gd name="T66" fmla="*/ 1903 w 10398"/>
                  <a:gd name="T67" fmla="*/ 2133 h 2859"/>
                  <a:gd name="T68" fmla="*/ 1773 w 10398"/>
                  <a:gd name="T69" fmla="*/ 2185 h 2859"/>
                  <a:gd name="T70" fmla="*/ 1613 w 10398"/>
                  <a:gd name="T71" fmla="*/ 2218 h 2859"/>
                  <a:gd name="T72" fmla="*/ 1500 w 10398"/>
                  <a:gd name="T73" fmla="*/ 2244 h 2859"/>
                  <a:gd name="T74" fmla="*/ 1350 w 10398"/>
                  <a:gd name="T75" fmla="*/ 2266 h 2859"/>
                  <a:gd name="T76" fmla="*/ 1065 w 10398"/>
                  <a:gd name="T77" fmla="*/ 2356 h 2859"/>
                  <a:gd name="T78" fmla="*/ 1025 w 10398"/>
                  <a:gd name="T79" fmla="*/ 2460 h 2859"/>
                  <a:gd name="T80" fmla="*/ 925 w 10398"/>
                  <a:gd name="T81" fmla="*/ 2499 h 2859"/>
                  <a:gd name="T82" fmla="*/ 802 w 10398"/>
                  <a:gd name="T83" fmla="*/ 2540 h 2859"/>
                  <a:gd name="T84" fmla="*/ 722 w 10398"/>
                  <a:gd name="T85" fmla="*/ 2579 h 2859"/>
                  <a:gd name="T86" fmla="*/ 587 w 10398"/>
                  <a:gd name="T87" fmla="*/ 2602 h 2859"/>
                  <a:gd name="T88" fmla="*/ 369 w 10398"/>
                  <a:gd name="T89" fmla="*/ 2679 h 2859"/>
                  <a:gd name="T90" fmla="*/ 206 w 10398"/>
                  <a:gd name="T91" fmla="*/ 2768 h 2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398" h="2859">
                    <a:moveTo>
                      <a:pt x="10398" y="0"/>
                    </a:moveTo>
                    <a:lnTo>
                      <a:pt x="10205" y="0"/>
                    </a:lnTo>
                    <a:lnTo>
                      <a:pt x="10205" y="98"/>
                    </a:lnTo>
                    <a:lnTo>
                      <a:pt x="9959" y="98"/>
                    </a:lnTo>
                    <a:lnTo>
                      <a:pt x="9959" y="190"/>
                    </a:lnTo>
                    <a:lnTo>
                      <a:pt x="9067" y="190"/>
                    </a:lnTo>
                    <a:lnTo>
                      <a:pt x="9067" y="281"/>
                    </a:lnTo>
                    <a:lnTo>
                      <a:pt x="8531" y="281"/>
                    </a:lnTo>
                    <a:lnTo>
                      <a:pt x="8531" y="366"/>
                    </a:lnTo>
                    <a:lnTo>
                      <a:pt x="7255" y="366"/>
                    </a:lnTo>
                    <a:lnTo>
                      <a:pt x="7255" y="435"/>
                    </a:lnTo>
                    <a:lnTo>
                      <a:pt x="6841" y="435"/>
                    </a:lnTo>
                    <a:lnTo>
                      <a:pt x="6841" y="503"/>
                    </a:lnTo>
                    <a:lnTo>
                      <a:pt x="6804" y="503"/>
                    </a:lnTo>
                    <a:lnTo>
                      <a:pt x="6804" y="575"/>
                    </a:lnTo>
                    <a:lnTo>
                      <a:pt x="6740" y="575"/>
                    </a:lnTo>
                    <a:lnTo>
                      <a:pt x="6740" y="646"/>
                    </a:lnTo>
                    <a:lnTo>
                      <a:pt x="6560" y="646"/>
                    </a:lnTo>
                    <a:lnTo>
                      <a:pt x="6560" y="707"/>
                    </a:lnTo>
                    <a:lnTo>
                      <a:pt x="6535" y="707"/>
                    </a:lnTo>
                    <a:lnTo>
                      <a:pt x="6535" y="783"/>
                    </a:lnTo>
                    <a:lnTo>
                      <a:pt x="6160" y="783"/>
                    </a:lnTo>
                    <a:lnTo>
                      <a:pt x="6160" y="846"/>
                    </a:lnTo>
                    <a:lnTo>
                      <a:pt x="5897" y="846"/>
                    </a:lnTo>
                    <a:lnTo>
                      <a:pt x="5897" y="904"/>
                    </a:lnTo>
                    <a:lnTo>
                      <a:pt x="5633" y="904"/>
                    </a:lnTo>
                    <a:lnTo>
                      <a:pt x="5633" y="966"/>
                    </a:lnTo>
                    <a:lnTo>
                      <a:pt x="5383" y="966"/>
                    </a:lnTo>
                    <a:lnTo>
                      <a:pt x="5383" y="1022"/>
                    </a:lnTo>
                    <a:lnTo>
                      <a:pt x="5336" y="1022"/>
                    </a:lnTo>
                    <a:lnTo>
                      <a:pt x="5336" y="1085"/>
                    </a:lnTo>
                    <a:lnTo>
                      <a:pt x="5304" y="1085"/>
                    </a:lnTo>
                    <a:lnTo>
                      <a:pt x="5304" y="1140"/>
                    </a:lnTo>
                    <a:lnTo>
                      <a:pt x="5238" y="1140"/>
                    </a:lnTo>
                    <a:lnTo>
                      <a:pt x="5238" y="1196"/>
                    </a:lnTo>
                    <a:lnTo>
                      <a:pt x="4784" y="1196"/>
                    </a:lnTo>
                    <a:lnTo>
                      <a:pt x="4784" y="1249"/>
                    </a:lnTo>
                    <a:lnTo>
                      <a:pt x="4757" y="1249"/>
                    </a:lnTo>
                    <a:lnTo>
                      <a:pt x="4757" y="1364"/>
                    </a:lnTo>
                    <a:lnTo>
                      <a:pt x="4583" y="1364"/>
                    </a:lnTo>
                    <a:lnTo>
                      <a:pt x="4583" y="1406"/>
                    </a:lnTo>
                    <a:lnTo>
                      <a:pt x="4147" y="1406"/>
                    </a:lnTo>
                    <a:lnTo>
                      <a:pt x="4147" y="1459"/>
                    </a:lnTo>
                    <a:lnTo>
                      <a:pt x="4033" y="1459"/>
                    </a:lnTo>
                    <a:lnTo>
                      <a:pt x="4033" y="1554"/>
                    </a:lnTo>
                    <a:lnTo>
                      <a:pt x="3765" y="1554"/>
                    </a:lnTo>
                    <a:lnTo>
                      <a:pt x="3765" y="1600"/>
                    </a:lnTo>
                    <a:lnTo>
                      <a:pt x="3693" y="1600"/>
                    </a:lnTo>
                    <a:lnTo>
                      <a:pt x="3693" y="1642"/>
                    </a:lnTo>
                    <a:lnTo>
                      <a:pt x="3538" y="1642"/>
                    </a:lnTo>
                    <a:lnTo>
                      <a:pt x="3538" y="1693"/>
                    </a:lnTo>
                    <a:lnTo>
                      <a:pt x="3294" y="1693"/>
                    </a:lnTo>
                    <a:lnTo>
                      <a:pt x="3294" y="1731"/>
                    </a:lnTo>
                    <a:lnTo>
                      <a:pt x="3201" y="1731"/>
                    </a:lnTo>
                    <a:lnTo>
                      <a:pt x="3201" y="1763"/>
                    </a:lnTo>
                    <a:lnTo>
                      <a:pt x="3053" y="1763"/>
                    </a:lnTo>
                    <a:lnTo>
                      <a:pt x="3053" y="1818"/>
                    </a:lnTo>
                    <a:lnTo>
                      <a:pt x="2692" y="1818"/>
                    </a:lnTo>
                    <a:lnTo>
                      <a:pt x="2692" y="1918"/>
                    </a:lnTo>
                    <a:lnTo>
                      <a:pt x="2590" y="1918"/>
                    </a:lnTo>
                    <a:lnTo>
                      <a:pt x="2590" y="1956"/>
                    </a:lnTo>
                    <a:lnTo>
                      <a:pt x="2349" y="1956"/>
                    </a:lnTo>
                    <a:lnTo>
                      <a:pt x="2349" y="2026"/>
                    </a:lnTo>
                    <a:lnTo>
                      <a:pt x="2320" y="2026"/>
                    </a:lnTo>
                    <a:lnTo>
                      <a:pt x="2320" y="2070"/>
                    </a:lnTo>
                    <a:lnTo>
                      <a:pt x="2217" y="2070"/>
                    </a:lnTo>
                    <a:lnTo>
                      <a:pt x="2184" y="2133"/>
                    </a:lnTo>
                    <a:lnTo>
                      <a:pt x="1903" y="2133"/>
                    </a:lnTo>
                    <a:lnTo>
                      <a:pt x="1896" y="2185"/>
                    </a:lnTo>
                    <a:lnTo>
                      <a:pt x="1773" y="2185"/>
                    </a:lnTo>
                    <a:lnTo>
                      <a:pt x="1759" y="2218"/>
                    </a:lnTo>
                    <a:lnTo>
                      <a:pt x="1613" y="2218"/>
                    </a:lnTo>
                    <a:lnTo>
                      <a:pt x="1588" y="2244"/>
                    </a:lnTo>
                    <a:lnTo>
                      <a:pt x="1500" y="2244"/>
                    </a:lnTo>
                    <a:lnTo>
                      <a:pt x="1464" y="2266"/>
                    </a:lnTo>
                    <a:lnTo>
                      <a:pt x="1350" y="2266"/>
                    </a:lnTo>
                    <a:lnTo>
                      <a:pt x="1261" y="2321"/>
                    </a:lnTo>
                    <a:lnTo>
                      <a:pt x="1065" y="2356"/>
                    </a:lnTo>
                    <a:lnTo>
                      <a:pt x="1065" y="2420"/>
                    </a:lnTo>
                    <a:lnTo>
                      <a:pt x="1025" y="2460"/>
                    </a:lnTo>
                    <a:lnTo>
                      <a:pt x="964" y="2460"/>
                    </a:lnTo>
                    <a:lnTo>
                      <a:pt x="925" y="2499"/>
                    </a:lnTo>
                    <a:lnTo>
                      <a:pt x="880" y="2499"/>
                    </a:lnTo>
                    <a:lnTo>
                      <a:pt x="802" y="2540"/>
                    </a:lnTo>
                    <a:lnTo>
                      <a:pt x="777" y="2579"/>
                    </a:lnTo>
                    <a:lnTo>
                      <a:pt x="722" y="2579"/>
                    </a:lnTo>
                    <a:lnTo>
                      <a:pt x="671" y="2602"/>
                    </a:lnTo>
                    <a:lnTo>
                      <a:pt x="587" y="2602"/>
                    </a:lnTo>
                    <a:lnTo>
                      <a:pt x="487" y="2660"/>
                    </a:lnTo>
                    <a:lnTo>
                      <a:pt x="369" y="2679"/>
                    </a:lnTo>
                    <a:lnTo>
                      <a:pt x="262" y="2763"/>
                    </a:lnTo>
                    <a:lnTo>
                      <a:pt x="206" y="2768"/>
                    </a:lnTo>
                    <a:lnTo>
                      <a:pt x="0" y="2859"/>
                    </a:lnTo>
                  </a:path>
                </a:pathLst>
              </a:custGeom>
              <a:noFill/>
              <a:ln w="14288">
                <a:solidFill>
                  <a:schemeClr val="accent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6">
                <a:extLst>
                  <a:ext uri="{FF2B5EF4-FFF2-40B4-BE49-F238E27FC236}">
                    <a16:creationId xmlns:a16="http://schemas.microsoft.com/office/drawing/2014/main" id="{D764BECE-60B7-4647-A131-B6C1723D3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5122" y="5780784"/>
                <a:ext cx="4381742" cy="369871"/>
              </a:xfrm>
              <a:custGeom>
                <a:avLst/>
                <a:gdLst>
                  <a:gd name="T0" fmla="*/ 10391 w 10391"/>
                  <a:gd name="T1" fmla="*/ 0 h 650"/>
                  <a:gd name="T2" fmla="*/ 10391 w 10391"/>
                  <a:gd name="T3" fmla="*/ 47 h 650"/>
                  <a:gd name="T4" fmla="*/ 10168 w 10391"/>
                  <a:gd name="T5" fmla="*/ 47 h 650"/>
                  <a:gd name="T6" fmla="*/ 10168 w 10391"/>
                  <a:gd name="T7" fmla="*/ 86 h 650"/>
                  <a:gd name="T8" fmla="*/ 9740 w 10391"/>
                  <a:gd name="T9" fmla="*/ 86 h 650"/>
                  <a:gd name="T10" fmla="*/ 9740 w 10391"/>
                  <a:gd name="T11" fmla="*/ 127 h 650"/>
                  <a:gd name="T12" fmla="*/ 9289 w 10391"/>
                  <a:gd name="T13" fmla="*/ 127 h 650"/>
                  <a:gd name="T14" fmla="*/ 9256 w 10391"/>
                  <a:gd name="T15" fmla="*/ 160 h 650"/>
                  <a:gd name="T16" fmla="*/ 8263 w 10391"/>
                  <a:gd name="T17" fmla="*/ 160 h 650"/>
                  <a:gd name="T18" fmla="*/ 8239 w 10391"/>
                  <a:gd name="T19" fmla="*/ 195 h 650"/>
                  <a:gd name="T20" fmla="*/ 7592 w 10391"/>
                  <a:gd name="T21" fmla="*/ 195 h 650"/>
                  <a:gd name="T22" fmla="*/ 7571 w 10391"/>
                  <a:gd name="T23" fmla="*/ 225 h 650"/>
                  <a:gd name="T24" fmla="*/ 7385 w 10391"/>
                  <a:gd name="T25" fmla="*/ 225 h 650"/>
                  <a:gd name="T26" fmla="*/ 7357 w 10391"/>
                  <a:gd name="T27" fmla="*/ 261 h 650"/>
                  <a:gd name="T28" fmla="*/ 6120 w 10391"/>
                  <a:gd name="T29" fmla="*/ 261 h 650"/>
                  <a:gd name="T30" fmla="*/ 6091 w 10391"/>
                  <a:gd name="T31" fmla="*/ 281 h 650"/>
                  <a:gd name="T32" fmla="*/ 5920 w 10391"/>
                  <a:gd name="T33" fmla="*/ 281 h 650"/>
                  <a:gd name="T34" fmla="*/ 5903 w 10391"/>
                  <a:gd name="T35" fmla="*/ 312 h 650"/>
                  <a:gd name="T36" fmla="*/ 5707 w 10391"/>
                  <a:gd name="T37" fmla="*/ 312 h 650"/>
                  <a:gd name="T38" fmla="*/ 5687 w 10391"/>
                  <a:gd name="T39" fmla="*/ 329 h 650"/>
                  <a:gd name="T40" fmla="*/ 3906 w 10391"/>
                  <a:gd name="T41" fmla="*/ 329 h 650"/>
                  <a:gd name="T42" fmla="*/ 3888 w 10391"/>
                  <a:gd name="T43" fmla="*/ 351 h 650"/>
                  <a:gd name="T44" fmla="*/ 3795 w 10391"/>
                  <a:gd name="T45" fmla="*/ 351 h 650"/>
                  <a:gd name="T46" fmla="*/ 3765 w 10391"/>
                  <a:gd name="T47" fmla="*/ 370 h 650"/>
                  <a:gd name="T48" fmla="*/ 2257 w 10391"/>
                  <a:gd name="T49" fmla="*/ 370 h 650"/>
                  <a:gd name="T50" fmla="*/ 2239 w 10391"/>
                  <a:gd name="T51" fmla="*/ 392 h 650"/>
                  <a:gd name="T52" fmla="*/ 2054 w 10391"/>
                  <a:gd name="T53" fmla="*/ 392 h 650"/>
                  <a:gd name="T54" fmla="*/ 2034 w 10391"/>
                  <a:gd name="T55" fmla="*/ 403 h 650"/>
                  <a:gd name="T56" fmla="*/ 1828 w 10391"/>
                  <a:gd name="T57" fmla="*/ 403 h 650"/>
                  <a:gd name="T58" fmla="*/ 1555 w 10391"/>
                  <a:gd name="T59" fmla="*/ 487 h 650"/>
                  <a:gd name="T60" fmla="*/ 1321 w 10391"/>
                  <a:gd name="T61" fmla="*/ 487 h 650"/>
                  <a:gd name="T62" fmla="*/ 969 w 10391"/>
                  <a:gd name="T63" fmla="*/ 513 h 650"/>
                  <a:gd name="T64" fmla="*/ 841 w 10391"/>
                  <a:gd name="T65" fmla="*/ 537 h 650"/>
                  <a:gd name="T66" fmla="*/ 610 w 10391"/>
                  <a:gd name="T67" fmla="*/ 538 h 650"/>
                  <a:gd name="T68" fmla="*/ 280 w 10391"/>
                  <a:gd name="T69" fmla="*/ 561 h 650"/>
                  <a:gd name="T70" fmla="*/ 0 w 10391"/>
                  <a:gd name="T71" fmla="*/ 650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391" h="650">
                    <a:moveTo>
                      <a:pt x="10391" y="0"/>
                    </a:moveTo>
                    <a:lnTo>
                      <a:pt x="10391" y="47"/>
                    </a:lnTo>
                    <a:lnTo>
                      <a:pt x="10168" y="47"/>
                    </a:lnTo>
                    <a:lnTo>
                      <a:pt x="10168" y="86"/>
                    </a:lnTo>
                    <a:lnTo>
                      <a:pt x="9740" y="86"/>
                    </a:lnTo>
                    <a:lnTo>
                      <a:pt x="9740" y="127"/>
                    </a:lnTo>
                    <a:lnTo>
                      <a:pt x="9289" y="127"/>
                    </a:lnTo>
                    <a:lnTo>
                      <a:pt x="9256" y="160"/>
                    </a:lnTo>
                    <a:lnTo>
                      <a:pt x="8263" y="160"/>
                    </a:lnTo>
                    <a:lnTo>
                      <a:pt x="8239" y="195"/>
                    </a:lnTo>
                    <a:lnTo>
                      <a:pt x="7592" y="195"/>
                    </a:lnTo>
                    <a:lnTo>
                      <a:pt x="7571" y="225"/>
                    </a:lnTo>
                    <a:lnTo>
                      <a:pt x="7385" y="225"/>
                    </a:lnTo>
                    <a:lnTo>
                      <a:pt x="7357" y="261"/>
                    </a:lnTo>
                    <a:lnTo>
                      <a:pt x="6120" y="261"/>
                    </a:lnTo>
                    <a:lnTo>
                      <a:pt x="6091" y="281"/>
                    </a:lnTo>
                    <a:lnTo>
                      <a:pt x="5920" y="281"/>
                    </a:lnTo>
                    <a:lnTo>
                      <a:pt x="5903" y="312"/>
                    </a:lnTo>
                    <a:lnTo>
                      <a:pt x="5707" y="312"/>
                    </a:lnTo>
                    <a:lnTo>
                      <a:pt x="5687" y="329"/>
                    </a:lnTo>
                    <a:lnTo>
                      <a:pt x="3906" y="329"/>
                    </a:lnTo>
                    <a:lnTo>
                      <a:pt x="3888" y="351"/>
                    </a:lnTo>
                    <a:lnTo>
                      <a:pt x="3795" y="351"/>
                    </a:lnTo>
                    <a:lnTo>
                      <a:pt x="3765" y="370"/>
                    </a:lnTo>
                    <a:lnTo>
                      <a:pt x="2257" y="370"/>
                    </a:lnTo>
                    <a:lnTo>
                      <a:pt x="2239" y="392"/>
                    </a:lnTo>
                    <a:lnTo>
                      <a:pt x="2054" y="392"/>
                    </a:lnTo>
                    <a:lnTo>
                      <a:pt x="2034" y="403"/>
                    </a:lnTo>
                    <a:lnTo>
                      <a:pt x="1828" y="403"/>
                    </a:lnTo>
                    <a:lnTo>
                      <a:pt x="1555" y="487"/>
                    </a:lnTo>
                    <a:lnTo>
                      <a:pt x="1321" y="487"/>
                    </a:lnTo>
                    <a:lnTo>
                      <a:pt x="969" y="513"/>
                    </a:lnTo>
                    <a:lnTo>
                      <a:pt x="841" y="537"/>
                    </a:lnTo>
                    <a:lnTo>
                      <a:pt x="610" y="538"/>
                    </a:lnTo>
                    <a:lnTo>
                      <a:pt x="280" y="561"/>
                    </a:lnTo>
                    <a:lnTo>
                      <a:pt x="0" y="650"/>
                    </a:lnTo>
                  </a:path>
                </a:pathLst>
              </a:custGeom>
              <a:noFill/>
              <a:ln w="14288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ZoneTexte 27">
                <a:extLst>
                  <a:ext uri="{FF2B5EF4-FFF2-40B4-BE49-F238E27FC236}">
                    <a16:creationId xmlns:a16="http://schemas.microsoft.com/office/drawing/2014/main" id="{35935860-71A9-9944-8411-A4E7A3650771}"/>
                  </a:ext>
                </a:extLst>
              </p:cNvPr>
              <p:cNvSpPr txBox="1"/>
              <p:nvPr/>
            </p:nvSpPr>
            <p:spPr>
              <a:xfrm>
                <a:off x="5535087" y="4490772"/>
                <a:ext cx="569387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fr-FR" sz="1100" dirty="0">
                    <a:latin typeface="+mj-lt"/>
                  </a:rPr>
                  <a:t>2,00 %</a:t>
                </a:r>
              </a:p>
            </p:txBody>
          </p:sp>
          <p:sp>
            <p:nvSpPr>
              <p:cNvPr id="29" name="ZoneTexte 28">
                <a:extLst>
                  <a:ext uri="{FF2B5EF4-FFF2-40B4-BE49-F238E27FC236}">
                    <a16:creationId xmlns:a16="http://schemas.microsoft.com/office/drawing/2014/main" id="{5CA66B65-8BBF-F143-85D9-CC0508D964C4}"/>
                  </a:ext>
                </a:extLst>
              </p:cNvPr>
              <p:cNvSpPr txBox="1"/>
              <p:nvPr/>
            </p:nvSpPr>
            <p:spPr>
              <a:xfrm>
                <a:off x="5535087" y="5242282"/>
                <a:ext cx="569387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fr-FR" sz="1100" dirty="0">
                    <a:latin typeface="+mj-lt"/>
                  </a:rPr>
                  <a:t>1,00 %</a:t>
                </a:r>
              </a:p>
            </p:txBody>
          </p:sp>
          <p:sp>
            <p:nvSpPr>
              <p:cNvPr id="30" name="ZoneTexte 29">
                <a:extLst>
                  <a:ext uri="{FF2B5EF4-FFF2-40B4-BE49-F238E27FC236}">
                    <a16:creationId xmlns:a16="http://schemas.microsoft.com/office/drawing/2014/main" id="{D6C83410-36DC-1E4B-8BAE-AB8FD49D6888}"/>
                  </a:ext>
                </a:extLst>
              </p:cNvPr>
              <p:cNvSpPr txBox="1"/>
              <p:nvPr/>
            </p:nvSpPr>
            <p:spPr>
              <a:xfrm>
                <a:off x="5535087" y="6010204"/>
                <a:ext cx="569387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fr-FR" sz="1100" dirty="0">
                    <a:latin typeface="+mj-lt"/>
                  </a:rPr>
                  <a:t>0,00 %</a:t>
                </a:r>
              </a:p>
            </p:txBody>
          </p:sp>
          <p:sp>
            <p:nvSpPr>
              <p:cNvPr id="31" name="ZoneTexte 30">
                <a:extLst>
                  <a:ext uri="{FF2B5EF4-FFF2-40B4-BE49-F238E27FC236}">
                    <a16:creationId xmlns:a16="http://schemas.microsoft.com/office/drawing/2014/main" id="{E8101236-8231-2C4D-83ED-69D69DCB2BE3}"/>
                  </a:ext>
                </a:extLst>
              </p:cNvPr>
              <p:cNvSpPr txBox="1"/>
              <p:nvPr/>
            </p:nvSpPr>
            <p:spPr>
              <a:xfrm>
                <a:off x="5925298" y="6213084"/>
                <a:ext cx="25039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 dirty="0">
                    <a:latin typeface="+mj-lt"/>
                  </a:rPr>
                  <a:t>0</a:t>
                </a:r>
              </a:p>
            </p:txBody>
          </p:sp>
          <p:sp>
            <p:nvSpPr>
              <p:cNvPr id="32" name="ZoneTexte 31">
                <a:extLst>
                  <a:ext uri="{FF2B5EF4-FFF2-40B4-BE49-F238E27FC236}">
                    <a16:creationId xmlns:a16="http://schemas.microsoft.com/office/drawing/2014/main" id="{B9CD7E69-27F3-D44E-ACA1-2188DB71AD6E}"/>
                  </a:ext>
                </a:extLst>
              </p:cNvPr>
              <p:cNvSpPr txBox="1"/>
              <p:nvPr/>
            </p:nvSpPr>
            <p:spPr>
              <a:xfrm>
                <a:off x="6271100" y="6213084"/>
                <a:ext cx="38183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>
                    <a:latin typeface="+mj-lt"/>
                  </a:rPr>
                  <a:t>100</a:t>
                </a:r>
                <a:endParaRPr lang="fr-FR" sz="1000" dirty="0">
                  <a:latin typeface="+mj-lt"/>
                </a:endParaRPr>
              </a:p>
            </p:txBody>
          </p:sp>
          <p:sp>
            <p:nvSpPr>
              <p:cNvPr id="33" name="ZoneTexte 32">
                <a:extLst>
                  <a:ext uri="{FF2B5EF4-FFF2-40B4-BE49-F238E27FC236}">
                    <a16:creationId xmlns:a16="http://schemas.microsoft.com/office/drawing/2014/main" id="{9C5434D7-CD2A-A04F-9F72-B19302B57CBA}"/>
                  </a:ext>
                </a:extLst>
              </p:cNvPr>
              <p:cNvSpPr txBox="1"/>
              <p:nvPr/>
            </p:nvSpPr>
            <p:spPr>
              <a:xfrm>
                <a:off x="6667311" y="6213084"/>
                <a:ext cx="38183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>
                    <a:latin typeface="+mj-lt"/>
                  </a:rPr>
                  <a:t>200</a:t>
                </a:r>
                <a:endParaRPr lang="fr-FR" sz="1000" dirty="0">
                  <a:latin typeface="+mj-lt"/>
                </a:endParaRPr>
              </a:p>
            </p:txBody>
          </p:sp>
          <p:sp>
            <p:nvSpPr>
              <p:cNvPr id="34" name="ZoneTexte 33">
                <a:extLst>
                  <a:ext uri="{FF2B5EF4-FFF2-40B4-BE49-F238E27FC236}">
                    <a16:creationId xmlns:a16="http://schemas.microsoft.com/office/drawing/2014/main" id="{BE4ED585-4E51-7E4B-BB65-71B2643375D7}"/>
                  </a:ext>
                </a:extLst>
              </p:cNvPr>
              <p:cNvSpPr txBox="1"/>
              <p:nvPr/>
            </p:nvSpPr>
            <p:spPr>
              <a:xfrm>
                <a:off x="7078836" y="6213084"/>
                <a:ext cx="38183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>
                    <a:latin typeface="+mj-lt"/>
                  </a:rPr>
                  <a:t>300</a:t>
                </a:r>
                <a:endParaRPr lang="fr-FR" sz="1000" dirty="0">
                  <a:latin typeface="+mj-lt"/>
                </a:endParaRPr>
              </a:p>
            </p:txBody>
          </p:sp>
          <p:sp>
            <p:nvSpPr>
              <p:cNvPr id="35" name="ZoneTexte 34">
                <a:extLst>
                  <a:ext uri="{FF2B5EF4-FFF2-40B4-BE49-F238E27FC236}">
                    <a16:creationId xmlns:a16="http://schemas.microsoft.com/office/drawing/2014/main" id="{85433603-408C-FC4F-9C22-3657BF3C5CEE}"/>
                  </a:ext>
                </a:extLst>
              </p:cNvPr>
              <p:cNvSpPr txBox="1"/>
              <p:nvPr/>
            </p:nvSpPr>
            <p:spPr>
              <a:xfrm>
                <a:off x="7480701" y="6213084"/>
                <a:ext cx="38183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 dirty="0">
                    <a:latin typeface="+mj-lt"/>
                  </a:rPr>
                  <a:t>400</a:t>
                </a:r>
              </a:p>
            </p:txBody>
          </p:sp>
          <p:sp>
            <p:nvSpPr>
              <p:cNvPr id="36" name="ZoneTexte 35">
                <a:extLst>
                  <a:ext uri="{FF2B5EF4-FFF2-40B4-BE49-F238E27FC236}">
                    <a16:creationId xmlns:a16="http://schemas.microsoft.com/office/drawing/2014/main" id="{B3A59B88-D9FF-AC4C-A47E-601CB0AF8F8C}"/>
                  </a:ext>
                </a:extLst>
              </p:cNvPr>
              <p:cNvSpPr txBox="1"/>
              <p:nvPr/>
            </p:nvSpPr>
            <p:spPr>
              <a:xfrm>
                <a:off x="7892226" y="6213084"/>
                <a:ext cx="38183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>
                    <a:latin typeface="+mj-lt"/>
                  </a:rPr>
                  <a:t>500</a:t>
                </a:r>
                <a:endParaRPr lang="fr-FR" sz="1000" dirty="0">
                  <a:latin typeface="+mj-lt"/>
                </a:endParaRPr>
              </a:p>
            </p:txBody>
          </p:sp>
          <p:sp>
            <p:nvSpPr>
              <p:cNvPr id="37" name="ZoneTexte 36">
                <a:extLst>
                  <a:ext uri="{FF2B5EF4-FFF2-40B4-BE49-F238E27FC236}">
                    <a16:creationId xmlns:a16="http://schemas.microsoft.com/office/drawing/2014/main" id="{8A481FBB-27B6-0F46-BE9E-611C5260E9A3}"/>
                  </a:ext>
                </a:extLst>
              </p:cNvPr>
              <p:cNvSpPr txBox="1"/>
              <p:nvPr/>
            </p:nvSpPr>
            <p:spPr>
              <a:xfrm>
                <a:off x="8288437" y="6213084"/>
                <a:ext cx="38183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 dirty="0">
                    <a:latin typeface="+mj-lt"/>
                  </a:rPr>
                  <a:t>600</a:t>
                </a:r>
              </a:p>
            </p:txBody>
          </p:sp>
          <p:sp>
            <p:nvSpPr>
              <p:cNvPr id="38" name="ZoneTexte 37">
                <a:extLst>
                  <a:ext uri="{FF2B5EF4-FFF2-40B4-BE49-F238E27FC236}">
                    <a16:creationId xmlns:a16="http://schemas.microsoft.com/office/drawing/2014/main" id="{EA7CED5C-8745-3641-AE4A-49F090D39620}"/>
                  </a:ext>
                </a:extLst>
              </p:cNvPr>
              <p:cNvSpPr txBox="1"/>
              <p:nvPr/>
            </p:nvSpPr>
            <p:spPr>
              <a:xfrm>
                <a:off x="8699963" y="6213084"/>
                <a:ext cx="38183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 dirty="0">
                    <a:latin typeface="+mj-lt"/>
                  </a:rPr>
                  <a:t>700</a:t>
                </a:r>
              </a:p>
            </p:txBody>
          </p:sp>
          <p:sp>
            <p:nvSpPr>
              <p:cNvPr id="39" name="ZoneTexte 38">
                <a:extLst>
                  <a:ext uri="{FF2B5EF4-FFF2-40B4-BE49-F238E27FC236}">
                    <a16:creationId xmlns:a16="http://schemas.microsoft.com/office/drawing/2014/main" id="{8D063953-24F5-104D-9750-F742F950BF24}"/>
                  </a:ext>
                </a:extLst>
              </p:cNvPr>
              <p:cNvSpPr txBox="1"/>
              <p:nvPr/>
            </p:nvSpPr>
            <p:spPr>
              <a:xfrm>
                <a:off x="9107210" y="6213084"/>
                <a:ext cx="38183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 dirty="0">
                    <a:latin typeface="+mj-lt"/>
                  </a:rPr>
                  <a:t>800</a:t>
                </a:r>
              </a:p>
            </p:txBody>
          </p:sp>
          <p:sp>
            <p:nvSpPr>
              <p:cNvPr id="40" name="ZoneTexte 39">
                <a:extLst>
                  <a:ext uri="{FF2B5EF4-FFF2-40B4-BE49-F238E27FC236}">
                    <a16:creationId xmlns:a16="http://schemas.microsoft.com/office/drawing/2014/main" id="{FFEEA94E-F60A-434F-B209-F1D57783F6B8}"/>
                  </a:ext>
                </a:extLst>
              </p:cNvPr>
              <p:cNvSpPr txBox="1"/>
              <p:nvPr/>
            </p:nvSpPr>
            <p:spPr>
              <a:xfrm>
                <a:off x="9518735" y="6213084"/>
                <a:ext cx="38183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 dirty="0">
                    <a:latin typeface="+mj-lt"/>
                  </a:rPr>
                  <a:t>900</a:t>
                </a:r>
              </a:p>
            </p:txBody>
          </p:sp>
          <p:sp>
            <p:nvSpPr>
              <p:cNvPr id="41" name="ZoneTexte 40">
                <a:extLst>
                  <a:ext uri="{FF2B5EF4-FFF2-40B4-BE49-F238E27FC236}">
                    <a16:creationId xmlns:a16="http://schemas.microsoft.com/office/drawing/2014/main" id="{66541195-ADC9-B44F-8E34-8EF351E8650D}"/>
                  </a:ext>
                </a:extLst>
              </p:cNvPr>
              <p:cNvSpPr txBox="1"/>
              <p:nvPr/>
            </p:nvSpPr>
            <p:spPr>
              <a:xfrm>
                <a:off x="9882086" y="6213084"/>
                <a:ext cx="447559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 dirty="0">
                    <a:latin typeface="+mj-lt"/>
                  </a:rPr>
                  <a:t>1000</a:t>
                </a:r>
              </a:p>
            </p:txBody>
          </p:sp>
          <p:sp>
            <p:nvSpPr>
              <p:cNvPr id="42" name="ZoneTexte 41">
                <a:extLst>
                  <a:ext uri="{FF2B5EF4-FFF2-40B4-BE49-F238E27FC236}">
                    <a16:creationId xmlns:a16="http://schemas.microsoft.com/office/drawing/2014/main" id="{9B57C6E1-F18D-7044-A057-43BAAE850C38}"/>
                  </a:ext>
                </a:extLst>
              </p:cNvPr>
              <p:cNvSpPr txBox="1"/>
              <p:nvPr/>
            </p:nvSpPr>
            <p:spPr>
              <a:xfrm>
                <a:off x="7987478" y="6342095"/>
                <a:ext cx="51623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 b="1" dirty="0">
                    <a:latin typeface="+mj-lt"/>
                  </a:rPr>
                  <a:t>Jours</a:t>
                </a:r>
                <a:endParaRPr lang="fr-FR" sz="800" b="1" dirty="0">
                  <a:latin typeface="+mj-lt"/>
                </a:endParaRPr>
              </a:p>
            </p:txBody>
          </p:sp>
          <p:sp>
            <p:nvSpPr>
              <p:cNvPr id="43" name="ZoneTexte 42">
                <a:extLst>
                  <a:ext uri="{FF2B5EF4-FFF2-40B4-BE49-F238E27FC236}">
                    <a16:creationId xmlns:a16="http://schemas.microsoft.com/office/drawing/2014/main" id="{2F2C0780-C834-8D44-88BA-7859EF7903F4}"/>
                  </a:ext>
                </a:extLst>
              </p:cNvPr>
              <p:cNvSpPr txBox="1"/>
              <p:nvPr/>
            </p:nvSpPr>
            <p:spPr>
              <a:xfrm rot="16200000">
                <a:off x="4481001" y="4922959"/>
                <a:ext cx="189026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400" b="1" dirty="0">
                    <a:latin typeface="+mj-lt"/>
                  </a:rPr>
                  <a:t>incidence cumulée d’EI</a:t>
                </a:r>
              </a:p>
            </p:txBody>
          </p:sp>
          <p:sp>
            <p:nvSpPr>
              <p:cNvPr id="44" name="ZoneTexte 43">
                <a:extLst>
                  <a:ext uri="{FF2B5EF4-FFF2-40B4-BE49-F238E27FC236}">
                    <a16:creationId xmlns:a16="http://schemas.microsoft.com/office/drawing/2014/main" id="{99B8F960-4C67-6541-B795-3A7E2A28D214}"/>
                  </a:ext>
                </a:extLst>
              </p:cNvPr>
              <p:cNvSpPr txBox="1"/>
              <p:nvPr/>
            </p:nvSpPr>
            <p:spPr>
              <a:xfrm>
                <a:off x="9435820" y="4241992"/>
                <a:ext cx="1071319" cy="3321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400" b="1" dirty="0">
                    <a:solidFill>
                      <a:schemeClr val="accent1"/>
                    </a:solidFill>
                    <a:latin typeface="+mj-lt"/>
                  </a:rPr>
                  <a:t>Clopidogrel</a:t>
                </a:r>
                <a:endParaRPr lang="fr-FR" sz="900" b="1" dirty="0">
                  <a:solidFill>
                    <a:schemeClr val="accent1"/>
                  </a:solidFill>
                  <a:latin typeface="+mj-lt"/>
                </a:endParaRPr>
              </a:p>
            </p:txBody>
          </p:sp>
          <p:sp>
            <p:nvSpPr>
              <p:cNvPr id="45" name="ZoneTexte 44">
                <a:extLst>
                  <a:ext uri="{FF2B5EF4-FFF2-40B4-BE49-F238E27FC236}">
                    <a16:creationId xmlns:a16="http://schemas.microsoft.com/office/drawing/2014/main" id="{2864EA6A-FC43-A246-B99D-9A6AF028456B}"/>
                  </a:ext>
                </a:extLst>
              </p:cNvPr>
              <p:cNvSpPr txBox="1"/>
              <p:nvPr/>
            </p:nvSpPr>
            <p:spPr>
              <a:xfrm>
                <a:off x="9649438" y="5487184"/>
                <a:ext cx="922240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400" b="1" dirty="0" err="1">
                    <a:solidFill>
                      <a:srgbClr val="C00000"/>
                    </a:solidFill>
                    <a:latin typeface="+mj-lt"/>
                  </a:rPr>
                  <a:t>Ticagrelor</a:t>
                </a:r>
                <a:endParaRPr lang="fr-FR" sz="1400" b="1" dirty="0">
                  <a:solidFill>
                    <a:srgbClr val="C00000"/>
                  </a:solidFill>
                  <a:latin typeface="+mj-lt"/>
                </a:endParaRPr>
              </a:p>
            </p:txBody>
          </p:sp>
          <p:sp>
            <p:nvSpPr>
              <p:cNvPr id="46" name="ZoneTexte 45">
                <a:extLst>
                  <a:ext uri="{FF2B5EF4-FFF2-40B4-BE49-F238E27FC236}">
                    <a16:creationId xmlns:a16="http://schemas.microsoft.com/office/drawing/2014/main" id="{4264F31D-D843-A14D-884F-36D99DF7FACF}"/>
                  </a:ext>
                </a:extLst>
              </p:cNvPr>
              <p:cNvSpPr txBox="1"/>
              <p:nvPr/>
            </p:nvSpPr>
            <p:spPr>
              <a:xfrm>
                <a:off x="6426170" y="4049994"/>
                <a:ext cx="2297424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600" b="1" dirty="0" err="1"/>
                  <a:t>sHR</a:t>
                </a:r>
                <a:r>
                  <a:rPr lang="fr-FR" sz="1600" b="1" dirty="0"/>
                  <a:t> 0,24 </a:t>
                </a:r>
                <a:r>
                  <a:rPr lang="fr-FR" sz="1600" dirty="0"/>
                  <a:t> </a:t>
                </a:r>
              </a:p>
              <a:p>
                <a:r>
                  <a:rPr lang="fr-FR" sz="1400" dirty="0"/>
                  <a:t>IC 95 % : 0,16-0,35, p &lt; 0,001</a:t>
                </a:r>
              </a:p>
            </p:txBody>
          </p:sp>
        </p:grpSp>
      </p:grpSp>
      <p:graphicFrame>
        <p:nvGraphicFramePr>
          <p:cNvPr id="52" name="Tableau 51">
            <a:extLst>
              <a:ext uri="{FF2B5EF4-FFF2-40B4-BE49-F238E27FC236}">
                <a16:creationId xmlns:a16="http://schemas.microsoft.com/office/drawing/2014/main" id="{1833329C-78C5-1748-94BD-D08E7BE4E3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7800628"/>
              </p:ext>
            </p:extLst>
          </p:nvPr>
        </p:nvGraphicFramePr>
        <p:xfrm>
          <a:off x="5053838" y="1196254"/>
          <a:ext cx="6579926" cy="2486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68164">
                  <a:extLst>
                    <a:ext uri="{9D8B030D-6E8A-4147-A177-3AD203B41FA5}">
                      <a16:colId xmlns:a16="http://schemas.microsoft.com/office/drawing/2014/main" val="3473035777"/>
                    </a:ext>
                  </a:extLst>
                </a:gridCol>
                <a:gridCol w="1437254">
                  <a:extLst>
                    <a:ext uri="{9D8B030D-6E8A-4147-A177-3AD203B41FA5}">
                      <a16:colId xmlns:a16="http://schemas.microsoft.com/office/drawing/2014/main" val="308971561"/>
                    </a:ext>
                  </a:extLst>
                </a:gridCol>
                <a:gridCol w="1437254">
                  <a:extLst>
                    <a:ext uri="{9D8B030D-6E8A-4147-A177-3AD203B41FA5}">
                      <a16:colId xmlns:a16="http://schemas.microsoft.com/office/drawing/2014/main" val="1208140126"/>
                    </a:ext>
                  </a:extLst>
                </a:gridCol>
                <a:gridCol w="1437254">
                  <a:extLst>
                    <a:ext uri="{9D8B030D-6E8A-4147-A177-3AD203B41FA5}">
                      <a16:colId xmlns:a16="http://schemas.microsoft.com/office/drawing/2014/main" val="599463870"/>
                    </a:ext>
                  </a:extLst>
                </a:gridCol>
              </a:tblGrid>
              <a:tr h="432972"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endParaRPr lang="fr-FR" sz="140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Ticagrelor</a:t>
                      </a: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b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16 474)</a:t>
                      </a:r>
                    </a:p>
                  </a:txBody>
                  <a:tcPr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Clopidogrel </a:t>
                      </a:r>
                      <a:b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32 502)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Total</a:t>
                      </a:r>
                    </a:p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48 976)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53899757"/>
                  </a:ext>
                </a:extLst>
              </a:tr>
              <a:tr h="270073">
                <a:tc>
                  <a:txBody>
                    <a:bodyPr/>
                    <a:lstStyle/>
                    <a:p>
                      <a:pPr>
                        <a:lnSpc>
                          <a:spcPts val="1400"/>
                        </a:lnSpc>
                      </a:pPr>
                      <a:r>
                        <a:rPr lang="fr-FR" sz="13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Âge (a), moyenne  ± SD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62,8 ± 10,6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63,8 ± 9,8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63,5 ± 10,1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8203610"/>
                  </a:ext>
                </a:extLst>
              </a:tr>
              <a:tr h="595871">
                <a:tc>
                  <a:txBody>
                    <a:bodyPr/>
                    <a:lstStyle/>
                    <a:p>
                      <a:pPr>
                        <a:lnSpc>
                          <a:spcPts val="1400"/>
                        </a:lnSpc>
                      </a:pPr>
                      <a:r>
                        <a:rPr lang="fr-FR" sz="13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Haut risque d’EI</a:t>
                      </a:r>
                    </a:p>
                    <a:p>
                      <a:pPr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Antécédent d’EI</a:t>
                      </a:r>
                    </a:p>
                    <a:p>
                      <a:pPr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Valve prothétique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endParaRPr lang="fr-FR" sz="13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79 (0,5)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792 (4,8)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endParaRPr lang="fr-FR" sz="13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170 (0,5)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1 746 (5,4)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endParaRPr lang="fr-FR" sz="13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249 (0,5)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2 538 (5,2)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88884381"/>
                  </a:ext>
                </a:extLst>
              </a:tr>
              <a:tr h="1084568">
                <a:tc>
                  <a:txBody>
                    <a:bodyPr/>
                    <a:lstStyle/>
                    <a:p>
                      <a:pPr>
                        <a:lnSpc>
                          <a:spcPts val="1400"/>
                        </a:lnSpc>
                      </a:pPr>
                      <a:r>
                        <a:rPr lang="fr-FR" sz="13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Risque intermédiaire</a:t>
                      </a:r>
                    </a:p>
                    <a:p>
                      <a:pPr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Rhumatisme articulaire</a:t>
                      </a:r>
                    </a:p>
                    <a:p>
                      <a:pPr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Valvulopathie préexistante</a:t>
                      </a:r>
                    </a:p>
                    <a:p>
                      <a:pPr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Cardiopathie congénitale</a:t>
                      </a:r>
                    </a:p>
                    <a:p>
                      <a:pPr>
                        <a:lnSpc>
                          <a:spcPts val="1400"/>
                        </a:lnSpc>
                      </a:pPr>
                      <a:r>
                        <a:rPr lang="fr-FR" sz="13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DIEC</a:t>
                      </a: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  <a:p>
                      <a:pPr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CMD hypertrophique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endParaRPr lang="fr-FR" sz="13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139 (0,8)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1 021 (6,2)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15 870 (96,3)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163 (1,0)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endParaRPr lang="fr-FR" sz="13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292 (0,9)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2 155 (6,6)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31 248 (96,1)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328 (1,0)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endParaRPr lang="fr-FR" sz="13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431 (0,9)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3 176 (6,5)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47 118 (96,2)</a:t>
                      </a:r>
                    </a:p>
                    <a:p>
                      <a:pPr algn="ctr">
                        <a:lnSpc>
                          <a:spcPts val="1400"/>
                        </a:lnSpc>
                      </a:pPr>
                      <a:r>
                        <a:rPr lang="fr-FR" sz="13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491 (1,0)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78975568"/>
                  </a:ext>
                </a:extLst>
              </a:tr>
            </a:tbl>
          </a:graphicData>
        </a:graphic>
      </p:graphicFrame>
      <p:sp>
        <p:nvSpPr>
          <p:cNvPr id="54" name="Espace réservé du contenu 9">
            <a:extLst>
              <a:ext uri="{FF2B5EF4-FFF2-40B4-BE49-F238E27FC236}">
                <a16:creationId xmlns:a16="http://schemas.microsoft.com/office/drawing/2014/main" id="{9C1D9E31-3618-D84C-855E-A34CC95CBB83}"/>
              </a:ext>
            </a:extLst>
          </p:cNvPr>
          <p:cNvSpPr txBox="1">
            <a:spLocks/>
          </p:cNvSpPr>
          <p:nvPr/>
        </p:nvSpPr>
        <p:spPr>
          <a:xfrm>
            <a:off x="9663571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j-lt"/>
              </a:rPr>
              <a:t>Kang DY, ESCMID 2026, P0822</a:t>
            </a: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id="{350CE746-A44B-1318-487C-2DE883D59316}"/>
              </a:ext>
            </a:extLst>
          </p:cNvPr>
          <p:cNvSpPr txBox="1"/>
          <p:nvPr/>
        </p:nvSpPr>
        <p:spPr>
          <a:xfrm>
            <a:off x="0" y="6608741"/>
            <a:ext cx="60960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/>
              <a:t>EI = endocardite infectieuse ; DIEC = Dispositif Intracardiaque Électronique</a:t>
            </a:r>
          </a:p>
        </p:txBody>
      </p:sp>
    </p:spTree>
    <p:extLst>
      <p:ext uri="{BB962C8B-B14F-4D97-AF65-F5344CB8AC3E}">
        <p14:creationId xmlns:p14="http://schemas.microsoft.com/office/powerpoint/2010/main" val="851465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127D4EAA-D875-994A-9153-75ACE4625D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Absence de synergie entre amoxicilline et </a:t>
            </a:r>
            <a:r>
              <a:rPr lang="fr-FR" dirty="0" err="1"/>
              <a:t>cefazoline</a:t>
            </a:r>
            <a:r>
              <a:rPr lang="fr-FR" dirty="0"/>
              <a:t> contre </a:t>
            </a:r>
            <a:r>
              <a:rPr lang="fr-FR" i="1" dirty="0"/>
              <a:t>E. </a:t>
            </a:r>
            <a:r>
              <a:rPr lang="fr-FR" i="1" dirty="0" err="1"/>
              <a:t>faecalis</a:t>
            </a:r>
            <a:endParaRPr lang="fr-FR" i="1" dirty="0"/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EFAE061B-7447-7241-A463-10B1194F1A8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9072" y="1221952"/>
            <a:ext cx="11273444" cy="4786574"/>
          </a:xfrm>
        </p:spPr>
        <p:txBody>
          <a:bodyPr/>
          <a:lstStyle/>
          <a:p>
            <a:pPr>
              <a:lnSpc>
                <a:spcPts val="1700"/>
              </a:lnSpc>
              <a:spcBef>
                <a:spcPts val="600"/>
              </a:spcBef>
            </a:pPr>
            <a:r>
              <a:rPr lang="fr-FR" sz="1800" dirty="0"/>
              <a:t>Etude </a:t>
            </a:r>
            <a:r>
              <a:rPr lang="fr-FR" sz="1800" i="1" dirty="0"/>
              <a:t>in vitro </a:t>
            </a:r>
            <a:r>
              <a:rPr lang="fr-FR" sz="1800" dirty="0"/>
              <a:t>répliquant les tests de </a:t>
            </a:r>
            <a:r>
              <a:rPr lang="fr-FR" sz="1800" dirty="0" err="1"/>
              <a:t>bactéricidie</a:t>
            </a:r>
            <a:r>
              <a:rPr lang="fr-FR" sz="1800" dirty="0"/>
              <a:t> et synergies  publiés précédemment par </a:t>
            </a:r>
            <a:r>
              <a:rPr lang="fr-FR" sz="1800" i="1" dirty="0" err="1"/>
              <a:t>Peiffer-Smadja</a:t>
            </a:r>
            <a:r>
              <a:rPr lang="fr-FR" sz="1800" i="1" dirty="0"/>
              <a:t> et al, 2019</a:t>
            </a:r>
          </a:p>
          <a:p>
            <a:pPr>
              <a:lnSpc>
                <a:spcPts val="1700"/>
              </a:lnSpc>
              <a:spcBef>
                <a:spcPts val="600"/>
              </a:spcBef>
            </a:pPr>
            <a:r>
              <a:rPr lang="fr-FR" sz="1800" dirty="0"/>
              <a:t>20 isolats d’E</a:t>
            </a:r>
            <a:r>
              <a:rPr lang="fr-FR" sz="1800" i="1" dirty="0"/>
              <a:t>. faecalis </a:t>
            </a:r>
            <a:r>
              <a:rPr lang="fr-FR" sz="1800" dirty="0"/>
              <a:t>(provenant d’EI). Etude de la synergie selon 2 méthodes</a:t>
            </a:r>
          </a:p>
          <a:p>
            <a:pPr marL="0" indent="0">
              <a:buNone/>
            </a:pPr>
            <a:endParaRPr lang="fr-FR" dirty="0"/>
          </a:p>
          <a:p>
            <a:pPr marL="0" indent="0">
              <a:buNone/>
            </a:pPr>
            <a:endParaRPr lang="fr-FR" dirty="0"/>
          </a:p>
          <a:p>
            <a:pPr marL="0" indent="0">
              <a:buNone/>
            </a:pPr>
            <a:endParaRPr lang="fr-FR" dirty="0"/>
          </a:p>
          <a:p>
            <a:pPr marL="0" indent="0">
              <a:buNone/>
            </a:pPr>
            <a:endParaRPr lang="fr-FR" dirty="0"/>
          </a:p>
        </p:txBody>
      </p:sp>
      <p:sp>
        <p:nvSpPr>
          <p:cNvPr id="19" name="Espace réservé du contenu 9">
            <a:extLst>
              <a:ext uri="{FF2B5EF4-FFF2-40B4-BE49-F238E27FC236}">
                <a16:creationId xmlns:a16="http://schemas.microsoft.com/office/drawing/2014/main" id="{BCBE784C-8A9A-C5DA-C2EA-929D68CEB370}"/>
              </a:ext>
            </a:extLst>
          </p:cNvPr>
          <p:cNvSpPr txBox="1">
            <a:spLocks/>
          </p:cNvSpPr>
          <p:nvPr/>
        </p:nvSpPr>
        <p:spPr>
          <a:xfrm>
            <a:off x="9551344" y="6634152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j-lt"/>
              </a:rPr>
              <a:t>Enslinger N, ESCMID 2026, P0817</a:t>
            </a:r>
          </a:p>
        </p:txBody>
      </p:sp>
      <p:pic>
        <p:nvPicPr>
          <p:cNvPr id="20" name="Image 19" descr="Une image contenant jaune, rouge, Caractère coloré, orange&#10;&#10;Le contenu généré par l’IA peut être incorrect.">
            <a:extLst>
              <a:ext uri="{FF2B5EF4-FFF2-40B4-BE49-F238E27FC236}">
                <a16:creationId xmlns:a16="http://schemas.microsoft.com/office/drawing/2014/main" id="{BC5B2DC4-E323-1C29-3E63-AF9298B65A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11420473" y="409228"/>
            <a:ext cx="644087" cy="428972"/>
          </a:xfrm>
          <a:prstGeom prst="rect">
            <a:avLst/>
          </a:prstGeom>
        </p:spPr>
      </p:pic>
      <p:grpSp>
        <p:nvGrpSpPr>
          <p:cNvPr id="7" name="Groupe 6">
            <a:extLst>
              <a:ext uri="{FF2B5EF4-FFF2-40B4-BE49-F238E27FC236}">
                <a16:creationId xmlns:a16="http://schemas.microsoft.com/office/drawing/2014/main" id="{C34007BE-B82B-F54E-9BFF-23F85C75FC78}"/>
              </a:ext>
            </a:extLst>
          </p:cNvPr>
          <p:cNvGrpSpPr/>
          <p:nvPr/>
        </p:nvGrpSpPr>
        <p:grpSpPr>
          <a:xfrm>
            <a:off x="5864790" y="1918202"/>
            <a:ext cx="5567160" cy="2551980"/>
            <a:chOff x="6217541" y="4693136"/>
            <a:chExt cx="5567160" cy="2551980"/>
          </a:xfrm>
        </p:grpSpPr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FDA2310C-0CD7-A2C5-EF93-EB7D3D518D06}"/>
                </a:ext>
              </a:extLst>
            </p:cNvPr>
            <p:cNvSpPr txBox="1"/>
            <p:nvPr/>
          </p:nvSpPr>
          <p:spPr>
            <a:xfrm>
              <a:off x="6217541" y="4693136"/>
              <a:ext cx="438285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b="1" dirty="0">
                  <a:solidFill>
                    <a:srgbClr val="C00000"/>
                  </a:solidFill>
                  <a:latin typeface="+mj-lt"/>
                </a:rPr>
                <a:t>2. Courbe de </a:t>
              </a:r>
              <a:r>
                <a:rPr lang="fr-FR" b="1" dirty="0" err="1">
                  <a:solidFill>
                    <a:srgbClr val="C00000"/>
                  </a:solidFill>
                  <a:latin typeface="+mj-lt"/>
                </a:rPr>
                <a:t>bactéricidie</a:t>
              </a:r>
              <a:r>
                <a:rPr lang="fr-FR" b="1" dirty="0">
                  <a:solidFill>
                    <a:srgbClr val="C00000"/>
                  </a:solidFill>
                  <a:latin typeface="+mj-lt"/>
                </a:rPr>
                <a:t> </a:t>
              </a:r>
            </a:p>
          </p:txBody>
        </p:sp>
        <p:sp>
          <p:nvSpPr>
            <p:cNvPr id="30" name="Line 6">
              <a:extLst>
                <a:ext uri="{FF2B5EF4-FFF2-40B4-BE49-F238E27FC236}">
                  <a16:creationId xmlns:a16="http://schemas.microsoft.com/office/drawing/2014/main" id="{93895B63-0D79-3AE6-A777-D489E7F3D7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9301" y="5188788"/>
              <a:ext cx="209550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Line 8">
              <a:extLst>
                <a:ext uri="{FF2B5EF4-FFF2-40B4-BE49-F238E27FC236}">
                  <a16:creationId xmlns:a16="http://schemas.microsoft.com/office/drawing/2014/main" id="{0A485600-193C-D40D-F018-CB39F7AAEF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9301" y="5450725"/>
              <a:ext cx="209550" cy="0"/>
            </a:xfrm>
            <a:prstGeom prst="line">
              <a:avLst/>
            </a:prstGeom>
            <a:noFill/>
            <a:ln w="285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Line 10">
              <a:extLst>
                <a:ext uri="{FF2B5EF4-FFF2-40B4-BE49-F238E27FC236}">
                  <a16:creationId xmlns:a16="http://schemas.microsoft.com/office/drawing/2014/main" id="{B75ABB53-7BEB-945F-F7F8-AB4531545A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9301" y="5712663"/>
              <a:ext cx="209550" cy="0"/>
            </a:xfrm>
            <a:prstGeom prst="line">
              <a:avLst/>
            </a:prstGeom>
            <a:noFill/>
            <a:ln w="28575">
              <a:solidFill>
                <a:srgbClr val="FF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Line 12">
              <a:extLst>
                <a:ext uri="{FF2B5EF4-FFF2-40B4-BE49-F238E27FC236}">
                  <a16:creationId xmlns:a16="http://schemas.microsoft.com/office/drawing/2014/main" id="{EF3D1C4C-CDB1-C902-B252-E1B83B11EE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9301" y="5974600"/>
              <a:ext cx="209550" cy="0"/>
            </a:xfrm>
            <a:prstGeom prst="line">
              <a:avLst/>
            </a:prstGeom>
            <a:noFill/>
            <a:ln w="28575">
              <a:solidFill>
                <a:srgbClr val="FF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7" name="Groupe 36">
              <a:extLst>
                <a:ext uri="{FF2B5EF4-FFF2-40B4-BE49-F238E27FC236}">
                  <a16:creationId xmlns:a16="http://schemas.microsoft.com/office/drawing/2014/main" id="{20342DFB-F6EC-78C1-3F52-6C02BFFC3683}"/>
                </a:ext>
              </a:extLst>
            </p:cNvPr>
            <p:cNvGrpSpPr/>
            <p:nvPr/>
          </p:nvGrpSpPr>
          <p:grpSpPr>
            <a:xfrm>
              <a:off x="6943726" y="5092479"/>
              <a:ext cx="2597150" cy="1736197"/>
              <a:chOff x="6943726" y="1805517"/>
              <a:chExt cx="2597150" cy="1736197"/>
            </a:xfrm>
          </p:grpSpPr>
          <p:sp>
            <p:nvSpPr>
              <p:cNvPr id="38" name="Line 28">
                <a:extLst>
                  <a:ext uri="{FF2B5EF4-FFF2-40B4-BE49-F238E27FC236}">
                    <a16:creationId xmlns:a16="http://schemas.microsoft.com/office/drawing/2014/main" id="{E870C849-D2CC-487C-383D-49C007BA81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07226" y="1805517"/>
                <a:ext cx="0" cy="173619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Line 13">
                <a:extLst>
                  <a:ext uri="{FF2B5EF4-FFF2-40B4-BE49-F238E27FC236}">
                    <a16:creationId xmlns:a16="http://schemas.microsoft.com/office/drawing/2014/main" id="{78E95543-47F7-3A71-3026-F6C78B2072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610476" y="3482976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Line 14">
                <a:extLst>
                  <a:ext uri="{FF2B5EF4-FFF2-40B4-BE49-F238E27FC236}">
                    <a16:creationId xmlns:a16="http://schemas.microsoft.com/office/drawing/2014/main" id="{8C12B501-70C5-9E8D-CFC8-5EC71E02D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3726" y="3482976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Line 16">
                <a:extLst>
                  <a:ext uri="{FF2B5EF4-FFF2-40B4-BE49-F238E27FC236}">
                    <a16:creationId xmlns:a16="http://schemas.microsoft.com/office/drawing/2014/main" id="{C29BDA96-46F6-AECC-D65F-F4A67411D6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21813" y="3482976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Line 20">
                <a:extLst>
                  <a:ext uri="{FF2B5EF4-FFF2-40B4-BE49-F238E27FC236}">
                    <a16:creationId xmlns:a16="http://schemas.microsoft.com/office/drawing/2014/main" id="{32017608-2B12-86BC-A563-512D50369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1949451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Line 21">
                <a:extLst>
                  <a:ext uri="{FF2B5EF4-FFF2-40B4-BE49-F238E27FC236}">
                    <a16:creationId xmlns:a16="http://schemas.microsoft.com/office/drawing/2014/main" id="{3AA29754-02C4-711F-485C-860E36A7D6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43726" y="2255838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Line 23">
                <a:extLst>
                  <a:ext uri="{FF2B5EF4-FFF2-40B4-BE49-F238E27FC236}">
                    <a16:creationId xmlns:a16="http://schemas.microsoft.com/office/drawing/2014/main" id="{13626FEE-51EF-2697-B092-825B1E28E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2562226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Line 25">
                <a:extLst>
                  <a:ext uri="{FF2B5EF4-FFF2-40B4-BE49-F238E27FC236}">
                    <a16:creationId xmlns:a16="http://schemas.microsoft.com/office/drawing/2014/main" id="{0264A51B-434C-8D72-7C8D-FB729B8F49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43726" y="2870201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Line 27">
                <a:extLst>
                  <a:ext uri="{FF2B5EF4-FFF2-40B4-BE49-F238E27FC236}">
                    <a16:creationId xmlns:a16="http://schemas.microsoft.com/office/drawing/2014/main" id="{28EE74A0-51F8-5886-5A39-018E1C745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3176588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Line 30">
                <a:extLst>
                  <a:ext uri="{FF2B5EF4-FFF2-40B4-BE49-F238E27FC236}">
                    <a16:creationId xmlns:a16="http://schemas.microsoft.com/office/drawing/2014/main" id="{B5523A5F-0B3A-C445-FD5E-CD767D55E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08851" y="3482976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Line 31">
                <a:extLst>
                  <a:ext uri="{FF2B5EF4-FFF2-40B4-BE49-F238E27FC236}">
                    <a16:creationId xmlns:a16="http://schemas.microsoft.com/office/drawing/2014/main" id="{6CE990F8-3360-5F97-3EEA-E5FF708F81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3482976"/>
                <a:ext cx="25971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4ABFC9A5-6FFF-8A25-D21B-D9EC1EE38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5153" y="6854072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179F23F6-5D07-02F0-7C3A-21C894997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6778" y="6854072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926BEB9C-E5D2-4A2A-8D6E-2AD810B4E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8403" y="6854072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6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6F4F0836-1ED8-69BD-2881-D329CA3E3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9586" y="6854072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12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A702BB80-5933-1C40-6654-0CDD8363C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6086" y="6854072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4F8016FF-D873-665E-BAEB-D918E55A2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0171" y="7060450"/>
              <a:ext cx="53219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Time (h)</a:t>
              </a:r>
              <a:endParaRPr kumimoji="0" lang="fr-FR" altLang="fr-FR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23D194E0-0DF9-34E3-7C33-0C3585ED9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6945326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8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539ACE57-A870-21E5-3B49-C2AF99866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671831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9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C20A3DA9-0AC2-A75C-44A2-2A7BC5E9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6248884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E1B5E58C-53DD-2204-7BD6-2B747F1DF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5942496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5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1FACC562-9895-8672-5B64-C6B2C545A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563452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6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3AAF6C9A-7B62-E582-6B82-A7C45DC95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5772985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7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A988272F-618D-7257-99A6-965CD57B7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5466597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8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AACA735D-0B79-5121-5ED7-FAF654974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5158622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9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C46562DF-24B7-137A-1B40-08BAF696F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5549150"/>
              <a:ext cx="2414588" cy="731838"/>
            </a:xfrm>
            <a:custGeom>
              <a:avLst/>
              <a:gdLst>
                <a:gd name="T0" fmla="*/ 1521 w 1521"/>
                <a:gd name="T1" fmla="*/ 45 h 461"/>
                <a:gd name="T2" fmla="*/ 760 w 1521"/>
                <a:gd name="T3" fmla="*/ 0 h 461"/>
                <a:gd name="T4" fmla="*/ 380 w 1521"/>
                <a:gd name="T5" fmla="*/ 73 h 461"/>
                <a:gd name="T6" fmla="*/ 190 w 1521"/>
                <a:gd name="T7" fmla="*/ 251 h 461"/>
                <a:gd name="T8" fmla="*/ 0 w 1521"/>
                <a:gd name="T9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1" h="461">
                  <a:moveTo>
                    <a:pt x="1521" y="45"/>
                  </a:moveTo>
                  <a:lnTo>
                    <a:pt x="760" y="0"/>
                  </a:lnTo>
                  <a:lnTo>
                    <a:pt x="380" y="73"/>
                  </a:lnTo>
                  <a:lnTo>
                    <a:pt x="190" y="251"/>
                  </a:lnTo>
                  <a:lnTo>
                    <a:pt x="0" y="461"/>
                  </a:lnTo>
                </a:path>
              </a:pathLst>
            </a:custGeom>
            <a:noFill/>
            <a:ln w="1905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Line 89">
              <a:extLst>
                <a:ext uri="{FF2B5EF4-FFF2-40B4-BE49-F238E27FC236}">
                  <a16:creationId xmlns:a16="http://schemas.microsoft.com/office/drawing/2014/main" id="{8F22CD84-8191-8DFA-E2FD-5FB10B2690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21813" y="5520575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Line 90">
              <a:extLst>
                <a:ext uri="{FF2B5EF4-FFF2-40B4-BE49-F238E27FC236}">
                  <a16:creationId xmlns:a16="http://schemas.microsoft.com/office/drawing/2014/main" id="{C5993C7B-A411-0068-588F-897FB9416F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572060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Line 91">
              <a:extLst>
                <a:ext uri="{FF2B5EF4-FFF2-40B4-BE49-F238E27FC236}">
                  <a16:creationId xmlns:a16="http://schemas.microsoft.com/office/drawing/2014/main" id="{002AAC3C-7336-56B0-E294-BE9E5B6B7C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96413" y="5520575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Line 92">
              <a:extLst>
                <a:ext uri="{FF2B5EF4-FFF2-40B4-BE49-F238E27FC236}">
                  <a16:creationId xmlns:a16="http://schemas.microsoft.com/office/drawing/2014/main" id="{365F977B-4CAA-A5FD-553C-EDC129EDB9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21813" y="5520575"/>
              <a:ext cx="0" cy="200025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Line 93">
              <a:extLst>
                <a:ext uri="{FF2B5EF4-FFF2-40B4-BE49-F238E27FC236}">
                  <a16:creationId xmlns:a16="http://schemas.microsoft.com/office/drawing/2014/main" id="{342071C9-A362-5889-1E49-FB6E65594D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572060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Line 94">
              <a:extLst>
                <a:ext uri="{FF2B5EF4-FFF2-40B4-BE49-F238E27FC236}">
                  <a16:creationId xmlns:a16="http://schemas.microsoft.com/office/drawing/2014/main" id="{E6AF2A72-3057-CF83-3C07-7AD3FB5844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5076" y="577775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Line 95">
              <a:extLst>
                <a:ext uri="{FF2B5EF4-FFF2-40B4-BE49-F238E27FC236}">
                  <a16:creationId xmlns:a16="http://schemas.microsoft.com/office/drawing/2014/main" id="{A82EEBFC-DF0B-B427-A48A-921F467E46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5076" y="5553913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Line 96">
              <a:extLst>
                <a:ext uri="{FF2B5EF4-FFF2-40B4-BE49-F238E27FC236}">
                  <a16:creationId xmlns:a16="http://schemas.microsoft.com/office/drawing/2014/main" id="{E87B8D1D-9365-5A4B-A1E5-B6130275E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0476" y="577775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Line 97">
              <a:extLst>
                <a:ext uri="{FF2B5EF4-FFF2-40B4-BE49-F238E27FC236}">
                  <a16:creationId xmlns:a16="http://schemas.microsoft.com/office/drawing/2014/main" id="{6D8B1EF5-7387-BECE-CDE9-50457F405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10476" y="5553913"/>
              <a:ext cx="0" cy="223838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Line 98">
              <a:extLst>
                <a:ext uri="{FF2B5EF4-FFF2-40B4-BE49-F238E27FC236}">
                  <a16:creationId xmlns:a16="http://schemas.microsoft.com/office/drawing/2014/main" id="{01D91D12-F1B4-3903-03C7-155A36E1D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0476" y="5553913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Line 99">
              <a:extLst>
                <a:ext uri="{FF2B5EF4-FFF2-40B4-BE49-F238E27FC236}">
                  <a16:creationId xmlns:a16="http://schemas.microsoft.com/office/drawing/2014/main" id="{8F7306D5-7D77-A2C9-955A-A5A6887076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26" y="5487238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Line 100">
              <a:extLst>
                <a:ext uri="{FF2B5EF4-FFF2-40B4-BE49-F238E27FC236}">
                  <a16:creationId xmlns:a16="http://schemas.microsoft.com/office/drawing/2014/main" id="{765D7EB1-2F81-F8FD-25F5-C1C8CB056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6" y="5628525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Line 101">
              <a:extLst>
                <a:ext uri="{FF2B5EF4-FFF2-40B4-BE49-F238E27FC236}">
                  <a16:creationId xmlns:a16="http://schemas.microsoft.com/office/drawing/2014/main" id="{150763A3-9588-746A-ED09-66F0F088F1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88326" y="5487238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Line 102">
              <a:extLst>
                <a:ext uri="{FF2B5EF4-FFF2-40B4-BE49-F238E27FC236}">
                  <a16:creationId xmlns:a16="http://schemas.microsoft.com/office/drawing/2014/main" id="{06ECA7C3-D65D-D858-409C-96042A383B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26" y="5487238"/>
              <a:ext cx="0" cy="141288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Line 103">
              <a:extLst>
                <a:ext uri="{FF2B5EF4-FFF2-40B4-BE49-F238E27FC236}">
                  <a16:creationId xmlns:a16="http://schemas.microsoft.com/office/drawing/2014/main" id="{0DF1C24C-AC07-73A8-C6A6-150227D137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6" y="5628525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Line 104">
              <a:extLst>
                <a:ext uri="{FF2B5EF4-FFF2-40B4-BE49-F238E27FC236}">
                  <a16:creationId xmlns:a16="http://schemas.microsoft.com/office/drawing/2014/main" id="{DDCDDA06-B28E-62C1-8667-0192A7F3AB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08851" y="5842838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Line 105">
              <a:extLst>
                <a:ext uri="{FF2B5EF4-FFF2-40B4-BE49-F238E27FC236}">
                  <a16:creationId xmlns:a16="http://schemas.microsoft.com/office/drawing/2014/main" id="{1BBE8783-AB5D-FEC4-2DB9-F9DDD95E52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3451" y="5842838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Line 106">
              <a:extLst>
                <a:ext uri="{FF2B5EF4-FFF2-40B4-BE49-F238E27FC236}">
                  <a16:creationId xmlns:a16="http://schemas.microsoft.com/office/drawing/2014/main" id="{5FDA37C6-E4DF-400B-AC0B-0732E2CF6B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3451" y="6052388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Line 107">
              <a:extLst>
                <a:ext uri="{FF2B5EF4-FFF2-40B4-BE49-F238E27FC236}">
                  <a16:creationId xmlns:a16="http://schemas.microsoft.com/office/drawing/2014/main" id="{5D518436-D0A4-8DA8-E49B-E958F7FCD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08851" y="6052388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Line 108">
              <a:extLst>
                <a:ext uri="{FF2B5EF4-FFF2-40B4-BE49-F238E27FC236}">
                  <a16:creationId xmlns:a16="http://schemas.microsoft.com/office/drawing/2014/main" id="{C6884B65-BB77-3135-CE91-25800E70FB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07226" y="6252413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3336861E-4A17-CDE5-D9DC-4799DDD6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826" y="6309563"/>
              <a:ext cx="50800" cy="0"/>
            </a:xfrm>
            <a:custGeom>
              <a:avLst/>
              <a:gdLst>
                <a:gd name="T0" fmla="*/ 32 w 32"/>
                <a:gd name="T1" fmla="*/ 16 w 32"/>
                <a:gd name="T2" fmla="*/ 0 w 3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2">
                  <a:moveTo>
                    <a:pt x="32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Line 110">
              <a:extLst>
                <a:ext uri="{FF2B5EF4-FFF2-40B4-BE49-F238E27FC236}">
                  <a16:creationId xmlns:a16="http://schemas.microsoft.com/office/drawing/2014/main" id="{590F3236-B255-666B-852A-178EFEF593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1826" y="6252413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Line 111">
              <a:extLst>
                <a:ext uri="{FF2B5EF4-FFF2-40B4-BE49-F238E27FC236}">
                  <a16:creationId xmlns:a16="http://schemas.microsoft.com/office/drawing/2014/main" id="{751EB06A-ADD8-62E4-2224-C16EB1EE7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7226" y="6252413"/>
              <a:ext cx="0" cy="5715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Line 112">
              <a:extLst>
                <a:ext uri="{FF2B5EF4-FFF2-40B4-BE49-F238E27FC236}">
                  <a16:creationId xmlns:a16="http://schemas.microsoft.com/office/drawing/2014/main" id="{1FEFD4E6-0FC9-8665-5E7B-18C58A805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08851" y="5842838"/>
              <a:ext cx="0" cy="20955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06F5523B-514D-5661-8DD2-9299AE697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5442788"/>
              <a:ext cx="2414588" cy="836613"/>
            </a:xfrm>
            <a:custGeom>
              <a:avLst/>
              <a:gdLst>
                <a:gd name="T0" fmla="*/ 1521 w 1521"/>
                <a:gd name="T1" fmla="*/ 0 h 527"/>
                <a:gd name="T2" fmla="*/ 760 w 1521"/>
                <a:gd name="T3" fmla="*/ 17 h 527"/>
                <a:gd name="T4" fmla="*/ 380 w 1521"/>
                <a:gd name="T5" fmla="*/ 93 h 527"/>
                <a:gd name="T6" fmla="*/ 191 w 1521"/>
                <a:gd name="T7" fmla="*/ 304 h 527"/>
                <a:gd name="T8" fmla="*/ 0 w 1521"/>
                <a:gd name="T9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1" h="527">
                  <a:moveTo>
                    <a:pt x="1521" y="0"/>
                  </a:moveTo>
                  <a:lnTo>
                    <a:pt x="760" y="17"/>
                  </a:lnTo>
                  <a:lnTo>
                    <a:pt x="380" y="93"/>
                  </a:lnTo>
                  <a:lnTo>
                    <a:pt x="191" y="304"/>
                  </a:lnTo>
                  <a:lnTo>
                    <a:pt x="0" y="527"/>
                  </a:lnTo>
                </a:path>
              </a:pathLst>
            </a:custGeom>
            <a:noFill/>
            <a:ln w="1905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Line 129">
              <a:extLst>
                <a:ext uri="{FF2B5EF4-FFF2-40B4-BE49-F238E27FC236}">
                  <a16:creationId xmlns:a16="http://schemas.microsoft.com/office/drawing/2014/main" id="{E11980C0-109C-61DE-5D1A-73E9569DA9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5501525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Line 130">
              <a:extLst>
                <a:ext uri="{FF2B5EF4-FFF2-40B4-BE49-F238E27FC236}">
                  <a16:creationId xmlns:a16="http://schemas.microsoft.com/office/drawing/2014/main" id="{DEFC3C9D-C746-FF3C-DC76-18008507D1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5501525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Line 131">
              <a:extLst>
                <a:ext uri="{FF2B5EF4-FFF2-40B4-BE49-F238E27FC236}">
                  <a16:creationId xmlns:a16="http://schemas.microsoft.com/office/drawing/2014/main" id="{4FE2E20C-CF89-612D-3B7F-95EE80E8CE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1813" y="5412625"/>
              <a:ext cx="0" cy="8890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Line 132">
              <a:extLst>
                <a:ext uri="{FF2B5EF4-FFF2-40B4-BE49-F238E27FC236}">
                  <a16:creationId xmlns:a16="http://schemas.microsoft.com/office/drawing/2014/main" id="{941FF827-A539-8524-E54D-867F96E75A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5412625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Line 133">
              <a:extLst>
                <a:ext uri="{FF2B5EF4-FFF2-40B4-BE49-F238E27FC236}">
                  <a16:creationId xmlns:a16="http://schemas.microsoft.com/office/drawing/2014/main" id="{9C8D8E54-4692-9B45-1C78-EA07323294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5412625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Line 134">
              <a:extLst>
                <a:ext uri="{FF2B5EF4-FFF2-40B4-BE49-F238E27FC236}">
                  <a16:creationId xmlns:a16="http://schemas.microsoft.com/office/drawing/2014/main" id="{2971C95F-F687-66C5-C496-C17A627E58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5076" y="546025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Line 135">
              <a:extLst>
                <a:ext uri="{FF2B5EF4-FFF2-40B4-BE49-F238E27FC236}">
                  <a16:creationId xmlns:a16="http://schemas.microsoft.com/office/drawing/2014/main" id="{4C276D52-839D-FF85-9C9E-175B47E370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5076" y="572060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Line 136">
              <a:extLst>
                <a:ext uri="{FF2B5EF4-FFF2-40B4-BE49-F238E27FC236}">
                  <a16:creationId xmlns:a16="http://schemas.microsoft.com/office/drawing/2014/main" id="{FBCD558E-BB40-F2A8-BA2D-384AC894C2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0476" y="572060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Line 137">
              <a:extLst>
                <a:ext uri="{FF2B5EF4-FFF2-40B4-BE49-F238E27FC236}">
                  <a16:creationId xmlns:a16="http://schemas.microsoft.com/office/drawing/2014/main" id="{B213FA7F-A22C-71DC-F6BC-921616B688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10476" y="5460250"/>
              <a:ext cx="0" cy="26035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Line 138">
              <a:extLst>
                <a:ext uri="{FF2B5EF4-FFF2-40B4-BE49-F238E27FC236}">
                  <a16:creationId xmlns:a16="http://schemas.microsoft.com/office/drawing/2014/main" id="{9640443F-5D5F-3A7E-7C69-9B140BEB87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0476" y="546025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Line 139">
              <a:extLst>
                <a:ext uri="{FF2B5EF4-FFF2-40B4-BE49-F238E27FC236}">
                  <a16:creationId xmlns:a16="http://schemas.microsoft.com/office/drawing/2014/main" id="{13788932-3B20-3470-88C3-6953A7B565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6" y="554915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Line 140">
              <a:extLst>
                <a:ext uri="{FF2B5EF4-FFF2-40B4-BE49-F238E27FC236}">
                  <a16:creationId xmlns:a16="http://schemas.microsoft.com/office/drawing/2014/main" id="{6AA7D4ED-B3A9-EEEF-509A-0CBDA45D72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88326" y="539040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Line 141">
              <a:extLst>
                <a:ext uri="{FF2B5EF4-FFF2-40B4-BE49-F238E27FC236}">
                  <a16:creationId xmlns:a16="http://schemas.microsoft.com/office/drawing/2014/main" id="{3AF34FCF-819F-E119-2179-05FB496F63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6" y="554915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Line 142">
              <a:extLst>
                <a:ext uri="{FF2B5EF4-FFF2-40B4-BE49-F238E27FC236}">
                  <a16:creationId xmlns:a16="http://schemas.microsoft.com/office/drawing/2014/main" id="{B7B33B92-FE56-C675-E0F0-556A879EC8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13726" y="5390400"/>
              <a:ext cx="0" cy="15875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Line 143">
              <a:extLst>
                <a:ext uri="{FF2B5EF4-FFF2-40B4-BE49-F238E27FC236}">
                  <a16:creationId xmlns:a16="http://schemas.microsoft.com/office/drawing/2014/main" id="{D00130E0-20DE-47BB-49B6-D60697D0BA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26" y="539040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Line 144">
              <a:extLst>
                <a:ext uri="{FF2B5EF4-FFF2-40B4-BE49-F238E27FC236}">
                  <a16:creationId xmlns:a16="http://schemas.microsoft.com/office/drawing/2014/main" id="{8B0F6982-D06C-7508-3EF8-7BFEB67A6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0438" y="5825375"/>
              <a:ext cx="23813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Line 145">
              <a:extLst>
                <a:ext uri="{FF2B5EF4-FFF2-40B4-BE49-F238E27FC236}">
                  <a16:creationId xmlns:a16="http://schemas.microsoft.com/office/drawing/2014/main" id="{69A2C241-B29E-6CE1-3FBC-801A9B9F6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3451" y="5825375"/>
              <a:ext cx="26988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Line 146">
              <a:extLst>
                <a:ext uri="{FF2B5EF4-FFF2-40B4-BE49-F238E27FC236}">
                  <a16:creationId xmlns:a16="http://schemas.microsoft.com/office/drawing/2014/main" id="{C9FF994B-F851-7F16-C054-FA6F18A6BA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1826" y="635560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Line 147">
              <a:extLst>
                <a:ext uri="{FF2B5EF4-FFF2-40B4-BE49-F238E27FC236}">
                  <a16:creationId xmlns:a16="http://schemas.microsoft.com/office/drawing/2014/main" id="{6D44A434-363C-085D-EE89-5EF9186F96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1826" y="620320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Line 148">
              <a:extLst>
                <a:ext uri="{FF2B5EF4-FFF2-40B4-BE49-F238E27FC236}">
                  <a16:creationId xmlns:a16="http://schemas.microsoft.com/office/drawing/2014/main" id="{D3CA04F5-8C44-330F-148A-6F080ABF94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07226" y="635560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Line 149">
              <a:extLst>
                <a:ext uri="{FF2B5EF4-FFF2-40B4-BE49-F238E27FC236}">
                  <a16:creationId xmlns:a16="http://schemas.microsoft.com/office/drawing/2014/main" id="{639C6B8D-648B-8543-BFD5-401CF6D1CA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7226" y="6203200"/>
              <a:ext cx="0" cy="15240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Line 150">
              <a:extLst>
                <a:ext uri="{FF2B5EF4-FFF2-40B4-BE49-F238E27FC236}">
                  <a16:creationId xmlns:a16="http://schemas.microsoft.com/office/drawing/2014/main" id="{8C9D6D45-8003-B75A-532C-BDAD8826BB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7226" y="620320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Line 151">
              <a:extLst>
                <a:ext uri="{FF2B5EF4-FFF2-40B4-BE49-F238E27FC236}">
                  <a16:creationId xmlns:a16="http://schemas.microsoft.com/office/drawing/2014/main" id="{A3AF8ECB-1562-183A-14AF-F7D48602A7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3451" y="6039688"/>
              <a:ext cx="508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Line 152">
              <a:extLst>
                <a:ext uri="{FF2B5EF4-FFF2-40B4-BE49-F238E27FC236}">
                  <a16:creationId xmlns:a16="http://schemas.microsoft.com/office/drawing/2014/main" id="{955D4592-E63A-E3DF-9AC5-0D37D8A8CE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08851" y="5825375"/>
              <a:ext cx="1588" cy="200025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3AA0AA46-27BF-52B5-A1F6-0D06D2D8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5320550"/>
              <a:ext cx="2414588" cy="968375"/>
            </a:xfrm>
            <a:custGeom>
              <a:avLst/>
              <a:gdLst>
                <a:gd name="T0" fmla="*/ 1521 w 1521"/>
                <a:gd name="T1" fmla="*/ 0 h 610"/>
                <a:gd name="T2" fmla="*/ 760 w 1521"/>
                <a:gd name="T3" fmla="*/ 16 h 610"/>
                <a:gd name="T4" fmla="*/ 380 w 1521"/>
                <a:gd name="T5" fmla="*/ 126 h 610"/>
                <a:gd name="T6" fmla="*/ 190 w 1521"/>
                <a:gd name="T7" fmla="*/ 358 h 610"/>
                <a:gd name="T8" fmla="*/ 0 w 1521"/>
                <a:gd name="T9" fmla="*/ 61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1" h="610">
                  <a:moveTo>
                    <a:pt x="1521" y="0"/>
                  </a:moveTo>
                  <a:lnTo>
                    <a:pt x="760" y="16"/>
                  </a:lnTo>
                  <a:lnTo>
                    <a:pt x="380" y="126"/>
                  </a:lnTo>
                  <a:lnTo>
                    <a:pt x="190" y="358"/>
                  </a:lnTo>
                  <a:lnTo>
                    <a:pt x="0" y="610"/>
                  </a:lnTo>
                </a:path>
              </a:pathLst>
            </a:custGeom>
            <a:noFill/>
            <a:ln w="1905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Line 174">
              <a:extLst>
                <a:ext uri="{FF2B5EF4-FFF2-40B4-BE49-F238E27FC236}">
                  <a16:creationId xmlns:a16="http://schemas.microsoft.com/office/drawing/2014/main" id="{E98092AF-2641-CB3D-B866-333EC40E4D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5261813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Line 175">
              <a:extLst>
                <a:ext uri="{FF2B5EF4-FFF2-40B4-BE49-F238E27FC236}">
                  <a16:creationId xmlns:a16="http://schemas.microsoft.com/office/drawing/2014/main" id="{510DB10B-A354-D465-D760-F65C3A82BE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5261813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Line 176">
              <a:extLst>
                <a:ext uri="{FF2B5EF4-FFF2-40B4-BE49-F238E27FC236}">
                  <a16:creationId xmlns:a16="http://schemas.microsoft.com/office/drawing/2014/main" id="{BC5C74B9-91D1-BD72-D175-4F155F3770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5401513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Line 177">
              <a:extLst>
                <a:ext uri="{FF2B5EF4-FFF2-40B4-BE49-F238E27FC236}">
                  <a16:creationId xmlns:a16="http://schemas.microsoft.com/office/drawing/2014/main" id="{EF39BE57-6CE3-5F8C-E220-3964609F9D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5401513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Line 178">
              <a:extLst>
                <a:ext uri="{FF2B5EF4-FFF2-40B4-BE49-F238E27FC236}">
                  <a16:creationId xmlns:a16="http://schemas.microsoft.com/office/drawing/2014/main" id="{1804AF19-AD63-2CF7-D108-053C2872D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21813" y="5261813"/>
              <a:ext cx="0" cy="13970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Line 179">
              <a:extLst>
                <a:ext uri="{FF2B5EF4-FFF2-40B4-BE49-F238E27FC236}">
                  <a16:creationId xmlns:a16="http://schemas.microsoft.com/office/drawing/2014/main" id="{6D1A983A-9F63-4BAB-8A34-92D9052EC4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6" y="5260225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Line 180">
              <a:extLst>
                <a:ext uri="{FF2B5EF4-FFF2-40B4-BE49-F238E27FC236}">
                  <a16:creationId xmlns:a16="http://schemas.microsoft.com/office/drawing/2014/main" id="{1A3D96EE-6520-6A10-8806-3A08C49D68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6" y="5260225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Line 181">
              <a:extLst>
                <a:ext uri="{FF2B5EF4-FFF2-40B4-BE49-F238E27FC236}">
                  <a16:creationId xmlns:a16="http://schemas.microsoft.com/office/drawing/2014/main" id="{5AB44DD5-1C73-9110-A2B3-A32312EB89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5076" y="5645988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Line 182">
              <a:extLst>
                <a:ext uri="{FF2B5EF4-FFF2-40B4-BE49-F238E27FC236}">
                  <a16:creationId xmlns:a16="http://schemas.microsoft.com/office/drawing/2014/main" id="{60016728-9D7A-71EF-3577-AEFC8325D6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5076" y="5369763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Line 183">
              <a:extLst>
                <a:ext uri="{FF2B5EF4-FFF2-40B4-BE49-F238E27FC236}">
                  <a16:creationId xmlns:a16="http://schemas.microsoft.com/office/drawing/2014/main" id="{8D59231A-C138-AA33-25D9-AA4BCA78F0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0476" y="5645988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Line 184">
              <a:extLst>
                <a:ext uri="{FF2B5EF4-FFF2-40B4-BE49-F238E27FC236}">
                  <a16:creationId xmlns:a16="http://schemas.microsoft.com/office/drawing/2014/main" id="{91FAC35B-7CF3-6CF8-37AD-740FB7B719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10476" y="5369763"/>
              <a:ext cx="0" cy="276225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Line 185">
              <a:extLst>
                <a:ext uri="{FF2B5EF4-FFF2-40B4-BE49-F238E27FC236}">
                  <a16:creationId xmlns:a16="http://schemas.microsoft.com/office/drawing/2014/main" id="{A351D3DE-5E12-607A-E22E-DDAE0017E7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0476" y="5369763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CC1DCB50-98C0-1720-C874-FCC0501F0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8326" y="5433263"/>
              <a:ext cx="50800" cy="0"/>
            </a:xfrm>
            <a:custGeom>
              <a:avLst/>
              <a:gdLst>
                <a:gd name="T0" fmla="*/ 32 w 32"/>
                <a:gd name="T1" fmla="*/ 16 w 32"/>
                <a:gd name="T2" fmla="*/ 0 w 3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2">
                  <a:moveTo>
                    <a:pt x="32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Line 187">
              <a:extLst>
                <a:ext uri="{FF2B5EF4-FFF2-40B4-BE49-F238E27FC236}">
                  <a16:creationId xmlns:a16="http://schemas.microsoft.com/office/drawing/2014/main" id="{32E9FDDE-B879-0EA8-8075-A561562C35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26" y="5260225"/>
              <a:ext cx="0" cy="173038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Line 188">
              <a:extLst>
                <a:ext uri="{FF2B5EF4-FFF2-40B4-BE49-F238E27FC236}">
                  <a16:creationId xmlns:a16="http://schemas.microsoft.com/office/drawing/2014/main" id="{14FBD87D-EC42-B441-2414-B02FAF4EF7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08851" y="5769813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Line 189">
              <a:extLst>
                <a:ext uri="{FF2B5EF4-FFF2-40B4-BE49-F238E27FC236}">
                  <a16:creationId xmlns:a16="http://schemas.microsoft.com/office/drawing/2014/main" id="{343DD983-8785-A3CD-6054-C8542E9268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3451" y="5769813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Line 190">
              <a:extLst>
                <a:ext uri="{FF2B5EF4-FFF2-40B4-BE49-F238E27FC236}">
                  <a16:creationId xmlns:a16="http://schemas.microsoft.com/office/drawing/2014/main" id="{9CF04193-3447-C36D-3E2C-FCA97B158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08851" y="6009525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Line 191">
              <a:extLst>
                <a:ext uri="{FF2B5EF4-FFF2-40B4-BE49-F238E27FC236}">
                  <a16:creationId xmlns:a16="http://schemas.microsoft.com/office/drawing/2014/main" id="{A91A10A9-AEF8-EAB6-391D-0042B151DD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3451" y="6009525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Line 192">
              <a:extLst>
                <a:ext uri="{FF2B5EF4-FFF2-40B4-BE49-F238E27FC236}">
                  <a16:creationId xmlns:a16="http://schemas.microsoft.com/office/drawing/2014/main" id="{5D371855-9F25-5CEC-B2EE-A5323324F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08851" y="5769813"/>
              <a:ext cx="0" cy="239713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EDBE06A3-08BA-1541-9C12-C384795E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5" y="5390400"/>
              <a:ext cx="2414588" cy="898525"/>
            </a:xfrm>
            <a:custGeom>
              <a:avLst/>
              <a:gdLst>
                <a:gd name="T0" fmla="*/ 1521 w 1521"/>
                <a:gd name="T1" fmla="*/ 7 h 566"/>
                <a:gd name="T2" fmla="*/ 760 w 1521"/>
                <a:gd name="T3" fmla="*/ 0 h 566"/>
                <a:gd name="T4" fmla="*/ 380 w 1521"/>
                <a:gd name="T5" fmla="*/ 97 h 566"/>
                <a:gd name="T6" fmla="*/ 0 w 1521"/>
                <a:gd name="T7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1" h="566">
                  <a:moveTo>
                    <a:pt x="1521" y="7"/>
                  </a:moveTo>
                  <a:lnTo>
                    <a:pt x="760" y="0"/>
                  </a:lnTo>
                  <a:lnTo>
                    <a:pt x="380" y="97"/>
                  </a:lnTo>
                  <a:lnTo>
                    <a:pt x="0" y="566"/>
                  </a:lnTo>
                </a:path>
              </a:pathLst>
            </a:custGeom>
            <a:noFill/>
            <a:ln w="1905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Line 215">
              <a:extLst>
                <a:ext uri="{FF2B5EF4-FFF2-40B4-BE49-F238E27FC236}">
                  <a16:creationId xmlns:a16="http://schemas.microsoft.com/office/drawing/2014/main" id="{42361A83-B919-E9B2-AC05-A6F4CEC480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5339600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Line 216">
              <a:extLst>
                <a:ext uri="{FF2B5EF4-FFF2-40B4-BE49-F238E27FC236}">
                  <a16:creationId xmlns:a16="http://schemas.microsoft.com/office/drawing/2014/main" id="{88968145-D387-6158-9D1D-8956808B7C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5463425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Line 217">
              <a:extLst>
                <a:ext uri="{FF2B5EF4-FFF2-40B4-BE49-F238E27FC236}">
                  <a16:creationId xmlns:a16="http://schemas.microsoft.com/office/drawing/2014/main" id="{478B340D-994D-57C3-68BF-0D78CA4720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96413" y="5339600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Line 218">
              <a:extLst>
                <a:ext uri="{FF2B5EF4-FFF2-40B4-BE49-F238E27FC236}">
                  <a16:creationId xmlns:a16="http://schemas.microsoft.com/office/drawing/2014/main" id="{540C6880-E1B4-93BC-92BF-C5016224EF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21813" y="5339600"/>
              <a:ext cx="0" cy="123825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Line 219">
              <a:extLst>
                <a:ext uri="{FF2B5EF4-FFF2-40B4-BE49-F238E27FC236}">
                  <a16:creationId xmlns:a16="http://schemas.microsoft.com/office/drawing/2014/main" id="{7105C7D8-DCBA-3354-8A62-BE0B16F2EA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5463425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Line 220">
              <a:extLst>
                <a:ext uri="{FF2B5EF4-FFF2-40B4-BE49-F238E27FC236}">
                  <a16:creationId xmlns:a16="http://schemas.microsoft.com/office/drawing/2014/main" id="{563B4F9B-BF44-E2BA-1046-EDAB8CF995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5" y="5307850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Line 221">
              <a:extLst>
                <a:ext uri="{FF2B5EF4-FFF2-40B4-BE49-F238E27FC236}">
                  <a16:creationId xmlns:a16="http://schemas.microsoft.com/office/drawing/2014/main" id="{D0D758E6-D75E-66A8-2DBC-A153472400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5" y="5307850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Line 222">
              <a:extLst>
                <a:ext uri="{FF2B5EF4-FFF2-40B4-BE49-F238E27FC236}">
                  <a16:creationId xmlns:a16="http://schemas.microsoft.com/office/drawing/2014/main" id="{70871952-15A6-7558-1BDA-931C71287A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5075" y="566186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Line 223">
              <a:extLst>
                <a:ext uri="{FF2B5EF4-FFF2-40B4-BE49-F238E27FC236}">
                  <a16:creationId xmlns:a16="http://schemas.microsoft.com/office/drawing/2014/main" id="{A8C63CC4-ABB8-68C2-3300-F55017DE2D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5075" y="540151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Line 224">
              <a:extLst>
                <a:ext uri="{FF2B5EF4-FFF2-40B4-BE49-F238E27FC236}">
                  <a16:creationId xmlns:a16="http://schemas.microsoft.com/office/drawing/2014/main" id="{C7069A32-2E3A-1692-2B14-F0AB2DB4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0475" y="566186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Line 225">
              <a:extLst>
                <a:ext uri="{FF2B5EF4-FFF2-40B4-BE49-F238E27FC236}">
                  <a16:creationId xmlns:a16="http://schemas.microsoft.com/office/drawing/2014/main" id="{BCD8BC9B-6312-9640-9DE6-916B0D059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10475" y="5401512"/>
              <a:ext cx="0" cy="26035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Line 226">
              <a:extLst>
                <a:ext uri="{FF2B5EF4-FFF2-40B4-BE49-F238E27FC236}">
                  <a16:creationId xmlns:a16="http://schemas.microsoft.com/office/drawing/2014/main" id="{E4B61130-7A52-9430-B168-BF10D288A1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0475" y="540151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Line 227">
              <a:extLst>
                <a:ext uri="{FF2B5EF4-FFF2-40B4-BE49-F238E27FC236}">
                  <a16:creationId xmlns:a16="http://schemas.microsoft.com/office/drawing/2014/main" id="{0B4B8716-0BE0-A7E8-FF4D-E92B02CFF0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5" y="5474537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Line 228">
              <a:extLst>
                <a:ext uri="{FF2B5EF4-FFF2-40B4-BE49-F238E27FC236}">
                  <a16:creationId xmlns:a16="http://schemas.microsoft.com/office/drawing/2014/main" id="{DE9D51F7-1DCF-4E7A-0C6E-A3229FF3A2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5" y="5474537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Line 229">
              <a:extLst>
                <a:ext uri="{FF2B5EF4-FFF2-40B4-BE49-F238E27FC236}">
                  <a16:creationId xmlns:a16="http://schemas.microsoft.com/office/drawing/2014/main" id="{C352A554-9E88-06C9-8BF6-2C9087AD2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13725" y="5307850"/>
              <a:ext cx="0" cy="166688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Line 230">
              <a:extLst>
                <a:ext uri="{FF2B5EF4-FFF2-40B4-BE49-F238E27FC236}">
                  <a16:creationId xmlns:a16="http://schemas.microsoft.com/office/drawing/2014/main" id="{C0B4C9FE-53E7-0886-3360-17D6C1D9C3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08850" y="5803150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Line 231">
              <a:extLst>
                <a:ext uri="{FF2B5EF4-FFF2-40B4-BE49-F238E27FC236}">
                  <a16:creationId xmlns:a16="http://schemas.microsoft.com/office/drawing/2014/main" id="{66DD37B7-5D2A-00AC-A748-42D8BE4EFC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3450" y="5803150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Line 232">
              <a:extLst>
                <a:ext uri="{FF2B5EF4-FFF2-40B4-BE49-F238E27FC236}">
                  <a16:creationId xmlns:a16="http://schemas.microsoft.com/office/drawing/2014/main" id="{8AE8135B-E3BC-9800-2B40-CABF9CAA1B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7225" y="6222250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Line 233">
              <a:extLst>
                <a:ext uri="{FF2B5EF4-FFF2-40B4-BE49-F238E27FC236}">
                  <a16:creationId xmlns:a16="http://schemas.microsoft.com/office/drawing/2014/main" id="{019390C3-2B85-0EBD-D31D-79009217DE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07225" y="6355600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Line 234">
              <a:extLst>
                <a:ext uri="{FF2B5EF4-FFF2-40B4-BE49-F238E27FC236}">
                  <a16:creationId xmlns:a16="http://schemas.microsoft.com/office/drawing/2014/main" id="{99C92BAE-BCDD-CF8A-8992-D4561A1202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1825" y="6222250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Line 235">
              <a:extLst>
                <a:ext uri="{FF2B5EF4-FFF2-40B4-BE49-F238E27FC236}">
                  <a16:creationId xmlns:a16="http://schemas.microsoft.com/office/drawing/2014/main" id="{685A90A0-D132-FD00-4B94-15CDEA4696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7225" y="6222250"/>
              <a:ext cx="0" cy="13335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Line 236">
              <a:extLst>
                <a:ext uri="{FF2B5EF4-FFF2-40B4-BE49-F238E27FC236}">
                  <a16:creationId xmlns:a16="http://schemas.microsoft.com/office/drawing/2014/main" id="{4186C468-2841-DEB9-1DDC-17D5344CB6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1825" y="6355600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Line 237">
              <a:extLst>
                <a:ext uri="{FF2B5EF4-FFF2-40B4-BE49-F238E27FC236}">
                  <a16:creationId xmlns:a16="http://schemas.microsoft.com/office/drawing/2014/main" id="{7FC1C7A7-D064-807C-5915-5A057C544B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3450" y="6009525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Line 238">
              <a:extLst>
                <a:ext uri="{FF2B5EF4-FFF2-40B4-BE49-F238E27FC236}">
                  <a16:creationId xmlns:a16="http://schemas.microsoft.com/office/drawing/2014/main" id="{82F286EE-1926-BA32-9569-241CA07498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08850" y="6009525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Line 239">
              <a:extLst>
                <a:ext uri="{FF2B5EF4-FFF2-40B4-BE49-F238E27FC236}">
                  <a16:creationId xmlns:a16="http://schemas.microsoft.com/office/drawing/2014/main" id="{516706C9-DB04-01E1-8BD0-6046A9F830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08850" y="5803150"/>
              <a:ext cx="0" cy="206375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Rectangle 266">
              <a:extLst>
                <a:ext uri="{FF2B5EF4-FFF2-40B4-BE49-F238E27FC236}">
                  <a16:creationId xmlns:a16="http://schemas.microsoft.com/office/drawing/2014/main" id="{16728BCE-1A8B-E52F-3CFA-D75C1E855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7750" y="5107825"/>
              <a:ext cx="460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Control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7" name="Rectangle 267">
              <a:extLst>
                <a:ext uri="{FF2B5EF4-FFF2-40B4-BE49-F238E27FC236}">
                  <a16:creationId xmlns:a16="http://schemas.microsoft.com/office/drawing/2014/main" id="{A661403B-88FC-16CB-A3F0-5769313B7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7750" y="5369762"/>
              <a:ext cx="89768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0.25 MIC AMX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8" name="Rectangle 268">
              <a:extLst>
                <a:ext uri="{FF2B5EF4-FFF2-40B4-BE49-F238E27FC236}">
                  <a16:creationId xmlns:a16="http://schemas.microsoft.com/office/drawing/2014/main" id="{BF2982DC-FB1F-3E5E-5726-5C6646C3E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7750" y="5631700"/>
              <a:ext cx="74135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0.5 MIC CFZ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9" name="Rectangle 269">
              <a:extLst>
                <a:ext uri="{FF2B5EF4-FFF2-40B4-BE49-F238E27FC236}">
                  <a16:creationId xmlns:a16="http://schemas.microsoft.com/office/drawing/2014/main" id="{E05D85AA-A25C-F95C-8EA8-261290B06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7750" y="5893637"/>
              <a:ext cx="176888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0.25 MIC AMX / 0.5 MIC CFZ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id="{A8DA0DE2-9EA1-9AD4-B7F4-1E0B2FD16EA5}"/>
                </a:ext>
              </a:extLst>
            </p:cNvPr>
            <p:cNvSpPr/>
            <p:nvPr/>
          </p:nvSpPr>
          <p:spPr>
            <a:xfrm>
              <a:off x="9518656" y="5850639"/>
              <a:ext cx="2266045" cy="286204"/>
            </a:xfrm>
            <a:prstGeom prst="rect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6" name="Rectangle 67">
              <a:extLst>
                <a:ext uri="{FF2B5EF4-FFF2-40B4-BE49-F238E27FC236}">
                  <a16:creationId xmlns:a16="http://schemas.microsoft.com/office/drawing/2014/main" id="{B1F8F487-7419-4B80-C244-64E17197B4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229001" y="5864700"/>
              <a:ext cx="85760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 algn="ctr"/>
              <a:r>
                <a:rPr lang="fr-FR" altLang="fr-FR" sz="1200" b="1" dirty="0">
                  <a:solidFill>
                    <a:srgbClr val="000000"/>
                  </a:solidFill>
                  <a:latin typeface="Calibri" panose="020F0502020204030204" pitchFamily="34" charset="0"/>
                </a:rPr>
                <a:t>Log</a:t>
              </a:r>
              <a:r>
                <a:rPr lang="fr-FR" altLang="fr-FR" sz="1200" b="1" baseline="-25000" dirty="0">
                  <a:solidFill>
                    <a:srgbClr val="000000"/>
                  </a:solidFill>
                  <a:latin typeface="Calibri" panose="020F0502020204030204" pitchFamily="34" charset="0"/>
                </a:rPr>
                <a:t>10 </a:t>
              </a:r>
              <a:r>
                <a:rPr lang="fr-FR" altLang="fr-FR" sz="1200" b="1" dirty="0">
                  <a:solidFill>
                    <a:srgbClr val="000000"/>
                  </a:solidFill>
                  <a:latin typeface="Calibri" panose="020F0502020204030204" pitchFamily="34" charset="0"/>
                </a:rPr>
                <a:t>CFU/</a:t>
              </a:r>
              <a:r>
                <a:rPr lang="fr-FR" altLang="fr-FR" sz="1200" b="1" dirty="0" err="1">
                  <a:solidFill>
                    <a:srgbClr val="000000"/>
                  </a:solidFill>
                  <a:latin typeface="Calibri" panose="020F0502020204030204" pitchFamily="34" charset="0"/>
                </a:rPr>
                <a:t>mL</a:t>
              </a:r>
              <a:endParaRPr lang="fr-FR" altLang="fr-FR" sz="3200" dirty="0"/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04D68F7C-6BE4-D54E-A221-0AD08B702727}"/>
              </a:ext>
            </a:extLst>
          </p:cNvPr>
          <p:cNvGrpSpPr/>
          <p:nvPr/>
        </p:nvGrpSpPr>
        <p:grpSpPr>
          <a:xfrm>
            <a:off x="363855" y="1911269"/>
            <a:ext cx="5479733" cy="2802958"/>
            <a:chOff x="328019" y="2199092"/>
            <a:chExt cx="6683548" cy="3817153"/>
          </a:xfrm>
        </p:grpSpPr>
        <p:sp>
          <p:nvSpPr>
            <p:cNvPr id="21" name="Rectangle : coins arrondis 20">
              <a:extLst>
                <a:ext uri="{FF2B5EF4-FFF2-40B4-BE49-F238E27FC236}">
                  <a16:creationId xmlns:a16="http://schemas.microsoft.com/office/drawing/2014/main" id="{504F6E71-3210-59AC-FD62-7E875928BB54}"/>
                </a:ext>
              </a:extLst>
            </p:cNvPr>
            <p:cNvSpPr/>
            <p:nvPr/>
          </p:nvSpPr>
          <p:spPr>
            <a:xfrm>
              <a:off x="958215" y="3247572"/>
              <a:ext cx="2713668" cy="1884363"/>
            </a:xfrm>
            <a:prstGeom prst="roundRect">
              <a:avLst>
                <a:gd name="adj" fmla="val 6692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Flèche : pentagone 21">
              <a:extLst>
                <a:ext uri="{FF2B5EF4-FFF2-40B4-BE49-F238E27FC236}">
                  <a16:creationId xmlns:a16="http://schemas.microsoft.com/office/drawing/2014/main" id="{BAD1C89B-ED71-2C81-7687-A0F985481998}"/>
                </a:ext>
              </a:extLst>
            </p:cNvPr>
            <p:cNvSpPr/>
            <p:nvPr/>
          </p:nvSpPr>
          <p:spPr>
            <a:xfrm>
              <a:off x="1378584" y="3428649"/>
              <a:ext cx="2467237" cy="205740"/>
            </a:xfrm>
            <a:prstGeom prst="homePlate">
              <a:avLst/>
            </a:prstGeom>
            <a:noFill/>
            <a:ln>
              <a:solidFill>
                <a:srgbClr val="CC66C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AutoShape 2">
              <a:extLst>
                <a:ext uri="{FF2B5EF4-FFF2-40B4-BE49-F238E27FC236}">
                  <a16:creationId xmlns:a16="http://schemas.microsoft.com/office/drawing/2014/main" id="{C7F78810-298E-F1B0-FA95-C9D755ECCD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43600" y="2831749"/>
              <a:ext cx="304800" cy="30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387CB331-CFC8-F885-58A9-65617A749164}"/>
                </a:ext>
              </a:extLst>
            </p:cNvPr>
            <p:cNvSpPr txBox="1"/>
            <p:nvPr/>
          </p:nvSpPr>
          <p:spPr>
            <a:xfrm>
              <a:off x="455549" y="2199092"/>
              <a:ext cx="5360824" cy="369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b="1" dirty="0">
                  <a:solidFill>
                    <a:srgbClr val="C00000"/>
                  </a:solidFill>
                  <a:latin typeface="+mj-lt"/>
                </a:rPr>
                <a:t>1. CMI en </a:t>
              </a:r>
              <a:r>
                <a:rPr lang="fr-FR" b="1" dirty="0" err="1">
                  <a:solidFill>
                    <a:srgbClr val="C00000"/>
                  </a:solidFill>
                  <a:latin typeface="+mj-lt"/>
                </a:rPr>
                <a:t>microdilution</a:t>
              </a:r>
              <a:r>
                <a:rPr lang="fr-FR" b="1" dirty="0">
                  <a:solidFill>
                    <a:srgbClr val="C00000"/>
                  </a:solidFill>
                  <a:latin typeface="+mj-lt"/>
                </a:rPr>
                <a:t> et calcul FICI </a:t>
              </a:r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5F829C9F-8FFD-690D-D699-33B6E6E0D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438" y="3023519"/>
              <a:ext cx="2333625" cy="152400"/>
            </a:xfrm>
            <a:custGeom>
              <a:avLst/>
              <a:gdLst>
                <a:gd name="T0" fmla="*/ 1470 w 1470"/>
                <a:gd name="T1" fmla="*/ 96 h 96"/>
                <a:gd name="T2" fmla="*/ 1470 w 1470"/>
                <a:gd name="T3" fmla="*/ 0 h 96"/>
                <a:gd name="T4" fmla="*/ 0 w 1470"/>
                <a:gd name="T5" fmla="*/ 0 h 96"/>
                <a:gd name="T6" fmla="*/ 1470 w 1470"/>
                <a:gd name="T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0" h="96">
                  <a:moveTo>
                    <a:pt x="1470" y="96"/>
                  </a:moveTo>
                  <a:lnTo>
                    <a:pt x="1470" y="0"/>
                  </a:lnTo>
                  <a:lnTo>
                    <a:pt x="0" y="0"/>
                  </a:lnTo>
                  <a:lnTo>
                    <a:pt x="1470" y="96"/>
                  </a:lnTo>
                  <a:close/>
                </a:path>
              </a:pathLst>
            </a:custGeom>
            <a:solidFill>
              <a:srgbClr val="CC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B8C15EDB-9134-88BC-7FA7-13742A4EC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3438174"/>
              <a:ext cx="133350" cy="1585913"/>
            </a:xfrm>
            <a:custGeom>
              <a:avLst/>
              <a:gdLst>
                <a:gd name="T0" fmla="*/ 0 w 84"/>
                <a:gd name="T1" fmla="*/ 999 h 999"/>
                <a:gd name="T2" fmla="*/ 84 w 84"/>
                <a:gd name="T3" fmla="*/ 999 h 999"/>
                <a:gd name="T4" fmla="*/ 0 w 84"/>
                <a:gd name="T5" fmla="*/ 0 h 999"/>
                <a:gd name="T6" fmla="*/ 0 w 84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999">
                  <a:moveTo>
                    <a:pt x="0" y="999"/>
                  </a:moveTo>
                  <a:lnTo>
                    <a:pt x="84" y="999"/>
                  </a:lnTo>
                  <a:lnTo>
                    <a:pt x="0" y="0"/>
                  </a:lnTo>
                  <a:lnTo>
                    <a:pt x="0" y="999"/>
                  </a:lnTo>
                  <a:close/>
                </a:path>
              </a:pathLst>
            </a:custGeom>
            <a:solidFill>
              <a:srgbClr val="33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47C630CF-FE1F-3D48-4D73-70425FCAC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1 h 108"/>
                <a:gd name="T6" fmla="*/ 101 w 108"/>
                <a:gd name="T7" fmla="*/ 80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60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4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1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4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80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4 w 108"/>
                <a:gd name="T77" fmla="*/ 104 h 108"/>
                <a:gd name="T78" fmla="*/ 79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5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60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8" y="54"/>
                  </a:lnTo>
                  <a:lnTo>
                    <a:pt x="107" y="49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4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4" y="104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1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968AF83-49C1-F898-9A5D-315DEB36B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575" y="4257324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4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AF8E8E9A-D2FD-42B1-8998-4D0012BCE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138" y="4055712"/>
              <a:ext cx="171450" cy="169863"/>
            </a:xfrm>
            <a:custGeom>
              <a:avLst/>
              <a:gdLst>
                <a:gd name="T0" fmla="*/ 88 w 108"/>
                <a:gd name="T1" fmla="*/ 11 h 107"/>
                <a:gd name="T2" fmla="*/ 84 w 108"/>
                <a:gd name="T3" fmla="*/ 8 h 107"/>
                <a:gd name="T4" fmla="*/ 75 w 108"/>
                <a:gd name="T5" fmla="*/ 4 h 107"/>
                <a:gd name="T6" fmla="*/ 67 w 108"/>
                <a:gd name="T7" fmla="*/ 1 h 107"/>
                <a:gd name="T8" fmla="*/ 59 w 108"/>
                <a:gd name="T9" fmla="*/ 0 h 107"/>
                <a:gd name="T10" fmla="*/ 48 w 108"/>
                <a:gd name="T11" fmla="*/ 0 h 107"/>
                <a:gd name="T12" fmla="*/ 38 w 108"/>
                <a:gd name="T13" fmla="*/ 2 h 107"/>
                <a:gd name="T14" fmla="*/ 28 w 108"/>
                <a:gd name="T15" fmla="*/ 6 h 107"/>
                <a:gd name="T16" fmla="*/ 20 w 108"/>
                <a:gd name="T17" fmla="*/ 11 h 107"/>
                <a:gd name="T18" fmla="*/ 12 w 108"/>
                <a:gd name="T19" fmla="*/ 19 h 107"/>
                <a:gd name="T20" fmla="*/ 6 w 108"/>
                <a:gd name="T21" fmla="*/ 28 h 107"/>
                <a:gd name="T22" fmla="*/ 2 w 108"/>
                <a:gd name="T23" fmla="*/ 37 h 107"/>
                <a:gd name="T24" fmla="*/ 0 w 108"/>
                <a:gd name="T25" fmla="*/ 48 h 107"/>
                <a:gd name="T26" fmla="*/ 0 w 108"/>
                <a:gd name="T27" fmla="*/ 59 h 107"/>
                <a:gd name="T28" fmla="*/ 1 w 108"/>
                <a:gd name="T29" fmla="*/ 67 h 107"/>
                <a:gd name="T30" fmla="*/ 4 w 108"/>
                <a:gd name="T31" fmla="*/ 74 h 107"/>
                <a:gd name="T32" fmla="*/ 9 w 108"/>
                <a:gd name="T33" fmla="*/ 83 h 107"/>
                <a:gd name="T34" fmla="*/ 12 w 108"/>
                <a:gd name="T35" fmla="*/ 87 h 107"/>
                <a:gd name="T36" fmla="*/ 20 w 108"/>
                <a:gd name="T37" fmla="*/ 95 h 107"/>
                <a:gd name="T38" fmla="*/ 28 w 108"/>
                <a:gd name="T39" fmla="*/ 101 h 107"/>
                <a:gd name="T40" fmla="*/ 38 w 108"/>
                <a:gd name="T41" fmla="*/ 105 h 107"/>
                <a:gd name="T42" fmla="*/ 48 w 108"/>
                <a:gd name="T43" fmla="*/ 107 h 107"/>
                <a:gd name="T44" fmla="*/ 59 w 108"/>
                <a:gd name="T45" fmla="*/ 107 h 107"/>
                <a:gd name="T46" fmla="*/ 65 w 108"/>
                <a:gd name="T47" fmla="*/ 106 h 107"/>
                <a:gd name="T48" fmla="*/ 67 w 108"/>
                <a:gd name="T49" fmla="*/ 106 h 107"/>
                <a:gd name="T50" fmla="*/ 75 w 108"/>
                <a:gd name="T51" fmla="*/ 103 h 107"/>
                <a:gd name="T52" fmla="*/ 79 w 108"/>
                <a:gd name="T53" fmla="*/ 101 h 107"/>
                <a:gd name="T54" fmla="*/ 80 w 108"/>
                <a:gd name="T55" fmla="*/ 100 h 107"/>
                <a:gd name="T56" fmla="*/ 84 w 108"/>
                <a:gd name="T57" fmla="*/ 98 h 107"/>
                <a:gd name="T58" fmla="*/ 87 w 108"/>
                <a:gd name="T59" fmla="*/ 96 h 107"/>
                <a:gd name="T60" fmla="*/ 90 w 108"/>
                <a:gd name="T61" fmla="*/ 93 h 107"/>
                <a:gd name="T62" fmla="*/ 94 w 108"/>
                <a:gd name="T63" fmla="*/ 89 h 107"/>
                <a:gd name="T64" fmla="*/ 96 w 108"/>
                <a:gd name="T65" fmla="*/ 86 h 107"/>
                <a:gd name="T66" fmla="*/ 99 w 108"/>
                <a:gd name="T67" fmla="*/ 83 h 107"/>
                <a:gd name="T68" fmla="*/ 101 w 108"/>
                <a:gd name="T69" fmla="*/ 80 h 107"/>
                <a:gd name="T70" fmla="*/ 101 w 108"/>
                <a:gd name="T71" fmla="*/ 79 h 107"/>
                <a:gd name="T72" fmla="*/ 104 w 108"/>
                <a:gd name="T73" fmla="*/ 74 h 107"/>
                <a:gd name="T74" fmla="*/ 106 w 108"/>
                <a:gd name="T75" fmla="*/ 67 h 107"/>
                <a:gd name="T76" fmla="*/ 107 w 108"/>
                <a:gd name="T77" fmla="*/ 64 h 107"/>
                <a:gd name="T78" fmla="*/ 107 w 108"/>
                <a:gd name="T79" fmla="*/ 59 h 107"/>
                <a:gd name="T80" fmla="*/ 107 w 108"/>
                <a:gd name="T81" fmla="*/ 48 h 107"/>
                <a:gd name="T82" fmla="*/ 105 w 108"/>
                <a:gd name="T83" fmla="*/ 37 h 107"/>
                <a:gd name="T84" fmla="*/ 101 w 108"/>
                <a:gd name="T85" fmla="*/ 28 h 107"/>
                <a:gd name="T86" fmla="*/ 96 w 108"/>
                <a:gd name="T87" fmla="*/ 1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15"/>
                  </a:move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0" y="85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lnTo>
                    <a:pt x="94" y="89"/>
                  </a:lnTo>
                  <a:lnTo>
                    <a:pt x="96" y="87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8" y="53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7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close/>
                </a:path>
              </a:pathLst>
            </a:custGeom>
            <a:solidFill>
              <a:srgbClr val="009900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D547A288-86AF-7CDA-A11F-B6B8897D4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1 h 108"/>
                <a:gd name="T6" fmla="*/ 101 w 108"/>
                <a:gd name="T7" fmla="*/ 80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60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4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1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4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80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60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9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4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7D37E80C-F4A0-11A6-CE97-96E83F307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1 h 108"/>
                <a:gd name="T6" fmla="*/ 101 w 108"/>
                <a:gd name="T7" fmla="*/ 80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60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4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1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4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80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60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9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4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439819A2-C858-F5F3-153C-EC2BD31F3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0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1 h 108"/>
                <a:gd name="T6" fmla="*/ 101 w 108"/>
                <a:gd name="T7" fmla="*/ 80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60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4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1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4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80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60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9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4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A00D3F51-41CC-C5A7-C117-C316DA157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138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1 h 108"/>
                <a:gd name="T6" fmla="*/ 101 w 108"/>
                <a:gd name="T7" fmla="*/ 80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60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4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1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4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80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60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9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4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A928DD67-91FB-A44A-C1DB-A1B8F2CEA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575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1 h 108"/>
                <a:gd name="T6" fmla="*/ 101 w 108"/>
                <a:gd name="T7" fmla="*/ 80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60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4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1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4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80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60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9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4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00B2C40D-AEAE-0EEB-F72F-8E118F3C4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013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1 h 108"/>
                <a:gd name="T6" fmla="*/ 101 w 108"/>
                <a:gd name="T7" fmla="*/ 80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8 w 108"/>
                <a:gd name="T15" fmla="*/ 60 h 108"/>
                <a:gd name="T16" fmla="*/ 108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4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1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4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80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60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56E6C990-24E1-8ED5-D244-F106D14CD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4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4 h 108"/>
                <a:gd name="T56" fmla="*/ 2 w 108"/>
                <a:gd name="T57" fmla="*/ 69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4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5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7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4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F38509D6-2E8A-44AE-9108-B14A1DAB9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4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5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4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500C98A2-1898-359A-F932-08E30EE21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4055712"/>
              <a:ext cx="171450" cy="169863"/>
            </a:xfrm>
            <a:custGeom>
              <a:avLst/>
              <a:gdLst>
                <a:gd name="T0" fmla="*/ 94 w 108"/>
                <a:gd name="T1" fmla="*/ 89 h 107"/>
                <a:gd name="T2" fmla="*/ 99 w 108"/>
                <a:gd name="T3" fmla="*/ 83 h 107"/>
                <a:gd name="T4" fmla="*/ 101 w 108"/>
                <a:gd name="T5" fmla="*/ 80 h 107"/>
                <a:gd name="T6" fmla="*/ 101 w 108"/>
                <a:gd name="T7" fmla="*/ 79 h 107"/>
                <a:gd name="T8" fmla="*/ 104 w 108"/>
                <a:gd name="T9" fmla="*/ 74 h 107"/>
                <a:gd name="T10" fmla="*/ 106 w 108"/>
                <a:gd name="T11" fmla="*/ 67 h 107"/>
                <a:gd name="T12" fmla="*/ 107 w 108"/>
                <a:gd name="T13" fmla="*/ 64 h 107"/>
                <a:gd name="T14" fmla="*/ 107 w 108"/>
                <a:gd name="T15" fmla="*/ 59 h 107"/>
                <a:gd name="T16" fmla="*/ 107 w 108"/>
                <a:gd name="T17" fmla="*/ 57 h 107"/>
                <a:gd name="T18" fmla="*/ 108 w 108"/>
                <a:gd name="T19" fmla="*/ 53 h 107"/>
                <a:gd name="T20" fmla="*/ 107 w 108"/>
                <a:gd name="T21" fmla="*/ 43 h 107"/>
                <a:gd name="T22" fmla="*/ 104 w 108"/>
                <a:gd name="T23" fmla="*/ 33 h 107"/>
                <a:gd name="T24" fmla="*/ 99 w 108"/>
                <a:gd name="T25" fmla="*/ 24 h 107"/>
                <a:gd name="T26" fmla="*/ 92 w 108"/>
                <a:gd name="T27" fmla="*/ 15 h 107"/>
                <a:gd name="T28" fmla="*/ 86 w 108"/>
                <a:gd name="T29" fmla="*/ 10 h 107"/>
                <a:gd name="T30" fmla="*/ 79 w 108"/>
                <a:gd name="T31" fmla="*/ 6 h 107"/>
                <a:gd name="T32" fmla="*/ 70 w 108"/>
                <a:gd name="T33" fmla="*/ 2 h 107"/>
                <a:gd name="T34" fmla="*/ 65 w 108"/>
                <a:gd name="T35" fmla="*/ 0 h 107"/>
                <a:gd name="T36" fmla="*/ 54 w 108"/>
                <a:gd name="T37" fmla="*/ 0 h 107"/>
                <a:gd name="T38" fmla="*/ 43 w 108"/>
                <a:gd name="T39" fmla="*/ 0 h 107"/>
                <a:gd name="T40" fmla="*/ 33 w 108"/>
                <a:gd name="T41" fmla="*/ 3 h 107"/>
                <a:gd name="T42" fmla="*/ 24 w 108"/>
                <a:gd name="T43" fmla="*/ 8 h 107"/>
                <a:gd name="T44" fmla="*/ 16 w 108"/>
                <a:gd name="T45" fmla="*/ 15 h 107"/>
                <a:gd name="T46" fmla="*/ 9 w 108"/>
                <a:gd name="T47" fmla="*/ 24 h 107"/>
                <a:gd name="T48" fmla="*/ 4 w 108"/>
                <a:gd name="T49" fmla="*/ 33 h 107"/>
                <a:gd name="T50" fmla="*/ 1 w 108"/>
                <a:gd name="T51" fmla="*/ 43 h 107"/>
                <a:gd name="T52" fmla="*/ 0 w 108"/>
                <a:gd name="T53" fmla="*/ 53 h 107"/>
                <a:gd name="T54" fmla="*/ 1 w 108"/>
                <a:gd name="T55" fmla="*/ 64 h 107"/>
                <a:gd name="T56" fmla="*/ 2 w 108"/>
                <a:gd name="T57" fmla="*/ 69 h 107"/>
                <a:gd name="T58" fmla="*/ 6 w 108"/>
                <a:gd name="T59" fmla="*/ 79 h 107"/>
                <a:gd name="T60" fmla="*/ 12 w 108"/>
                <a:gd name="T61" fmla="*/ 87 h 107"/>
                <a:gd name="T62" fmla="*/ 20 w 108"/>
                <a:gd name="T63" fmla="*/ 95 h 107"/>
                <a:gd name="T64" fmla="*/ 28 w 108"/>
                <a:gd name="T65" fmla="*/ 101 h 107"/>
                <a:gd name="T66" fmla="*/ 38 w 108"/>
                <a:gd name="T67" fmla="*/ 105 h 107"/>
                <a:gd name="T68" fmla="*/ 48 w 108"/>
                <a:gd name="T69" fmla="*/ 107 h 107"/>
                <a:gd name="T70" fmla="*/ 59 w 108"/>
                <a:gd name="T71" fmla="*/ 107 h 107"/>
                <a:gd name="T72" fmla="*/ 65 w 108"/>
                <a:gd name="T73" fmla="*/ 106 h 107"/>
                <a:gd name="T74" fmla="*/ 67 w 108"/>
                <a:gd name="T75" fmla="*/ 106 h 107"/>
                <a:gd name="T76" fmla="*/ 74 w 108"/>
                <a:gd name="T77" fmla="*/ 103 h 107"/>
                <a:gd name="T78" fmla="*/ 79 w 108"/>
                <a:gd name="T79" fmla="*/ 101 h 107"/>
                <a:gd name="T80" fmla="*/ 80 w 108"/>
                <a:gd name="T81" fmla="*/ 100 h 107"/>
                <a:gd name="T82" fmla="*/ 84 w 108"/>
                <a:gd name="T83" fmla="*/ 98 h 107"/>
                <a:gd name="T84" fmla="*/ 87 w 108"/>
                <a:gd name="T85" fmla="*/ 96 h 107"/>
                <a:gd name="T86" fmla="*/ 90 w 108"/>
                <a:gd name="T87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92"/>
                  </a:moveTo>
                  <a:lnTo>
                    <a:pt x="94" y="89"/>
                  </a:lnTo>
                  <a:lnTo>
                    <a:pt x="95" y="87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7" y="59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7" y="56"/>
                  </a:lnTo>
                  <a:lnTo>
                    <a:pt x="108" y="53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7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5" y="19"/>
                  </a:lnTo>
                  <a:lnTo>
                    <a:pt x="92" y="15"/>
                  </a:ln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4" y="3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3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4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60A3C2A-F5BB-9266-D08D-7D7DBE025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4257324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4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5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7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4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3E15352B-3E26-3C90-3DDF-06F1A1C7F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79 h 108"/>
                <a:gd name="T6" fmla="*/ 105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7 w 108"/>
                <a:gd name="T13" fmla="*/ 58 h 108"/>
                <a:gd name="T14" fmla="*/ 108 w 108"/>
                <a:gd name="T15" fmla="*/ 57 h 108"/>
                <a:gd name="T16" fmla="*/ 107 w 108"/>
                <a:gd name="T17" fmla="*/ 49 h 108"/>
                <a:gd name="T18" fmla="*/ 105 w 108"/>
                <a:gd name="T19" fmla="*/ 38 h 108"/>
                <a:gd name="T20" fmla="*/ 101 w 108"/>
                <a:gd name="T21" fmla="*/ 29 h 108"/>
                <a:gd name="T22" fmla="*/ 95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4 w 108"/>
                <a:gd name="T29" fmla="*/ 4 h 108"/>
                <a:gd name="T30" fmla="*/ 67 w 108"/>
                <a:gd name="T31" fmla="*/ 2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4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5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9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6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4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C68D2B19-98ED-37D3-2B4C-FA32C71F8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79 h 108"/>
                <a:gd name="T6" fmla="*/ 105 w 108"/>
                <a:gd name="T7" fmla="*/ 69 h 108"/>
                <a:gd name="T8" fmla="*/ 106 w 108"/>
                <a:gd name="T9" fmla="*/ 65 h 108"/>
                <a:gd name="T10" fmla="*/ 107 w 108"/>
                <a:gd name="T11" fmla="*/ 62 h 108"/>
                <a:gd name="T12" fmla="*/ 107 w 108"/>
                <a:gd name="T13" fmla="*/ 57 h 108"/>
                <a:gd name="T14" fmla="*/ 108 w 108"/>
                <a:gd name="T15" fmla="*/ 56 h 108"/>
                <a:gd name="T16" fmla="*/ 107 w 108"/>
                <a:gd name="T17" fmla="*/ 48 h 108"/>
                <a:gd name="T18" fmla="*/ 105 w 108"/>
                <a:gd name="T19" fmla="*/ 38 h 108"/>
                <a:gd name="T20" fmla="*/ 101 w 108"/>
                <a:gd name="T21" fmla="*/ 28 h 108"/>
                <a:gd name="T22" fmla="*/ 95 w 108"/>
                <a:gd name="T23" fmla="*/ 19 h 108"/>
                <a:gd name="T24" fmla="*/ 88 w 108"/>
                <a:gd name="T25" fmla="*/ 12 h 108"/>
                <a:gd name="T26" fmla="*/ 84 w 108"/>
                <a:gd name="T27" fmla="*/ 8 h 108"/>
                <a:gd name="T28" fmla="*/ 74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19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3 h 108"/>
                <a:gd name="T64" fmla="*/ 43 w 108"/>
                <a:gd name="T65" fmla="*/ 106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6 h 108"/>
                <a:gd name="T74" fmla="*/ 67 w 108"/>
                <a:gd name="T75" fmla="*/ 106 h 108"/>
                <a:gd name="T76" fmla="*/ 74 w 108"/>
                <a:gd name="T77" fmla="*/ 103 h 108"/>
                <a:gd name="T78" fmla="*/ 79 w 108"/>
                <a:gd name="T79" fmla="*/ 101 h 108"/>
                <a:gd name="T80" fmla="*/ 80 w 108"/>
                <a:gd name="T81" fmla="*/ 100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5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5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6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4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FBD9419B-C5F0-5204-488B-89E8D23EF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79 h 108"/>
                <a:gd name="T6" fmla="*/ 105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7 w 108"/>
                <a:gd name="T13" fmla="*/ 58 h 108"/>
                <a:gd name="T14" fmla="*/ 108 w 108"/>
                <a:gd name="T15" fmla="*/ 57 h 108"/>
                <a:gd name="T16" fmla="*/ 107 w 108"/>
                <a:gd name="T17" fmla="*/ 48 h 108"/>
                <a:gd name="T18" fmla="*/ 105 w 108"/>
                <a:gd name="T19" fmla="*/ 38 h 108"/>
                <a:gd name="T20" fmla="*/ 101 w 108"/>
                <a:gd name="T21" fmla="*/ 29 h 108"/>
                <a:gd name="T22" fmla="*/ 95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4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4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5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6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4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4CE20571-4356-1F80-FDEA-B06A487E9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80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60 w 108"/>
                <a:gd name="T33" fmla="*/ 1 h 108"/>
                <a:gd name="T34" fmla="*/ 49 w 108"/>
                <a:gd name="T35" fmla="*/ 1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60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80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60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0" y="1"/>
                  </a:lnTo>
                  <a:lnTo>
                    <a:pt x="54" y="0"/>
                  </a:lnTo>
                  <a:lnTo>
                    <a:pt x="49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CAD110A3-E2A4-4532-AF72-29DDEA9F2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80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60 w 108"/>
                <a:gd name="T33" fmla="*/ 1 h 108"/>
                <a:gd name="T34" fmla="*/ 49 w 108"/>
                <a:gd name="T35" fmla="*/ 1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1 w 108"/>
                <a:gd name="T49" fmla="*/ 49 h 108"/>
                <a:gd name="T50" fmla="*/ 1 w 108"/>
                <a:gd name="T51" fmla="*/ 60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80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60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0" y="1"/>
                  </a:lnTo>
                  <a:lnTo>
                    <a:pt x="54" y="0"/>
                  </a:lnTo>
                  <a:lnTo>
                    <a:pt x="49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60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944F640B-A4B8-E524-193D-2068F5A5C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80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59 w 108"/>
                <a:gd name="T33" fmla="*/ 1 h 108"/>
                <a:gd name="T34" fmla="*/ 49 w 108"/>
                <a:gd name="T35" fmla="*/ 1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60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80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60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9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C3614DD6-7F59-9E8F-D327-C08DD3722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80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60 w 108"/>
                <a:gd name="T33" fmla="*/ 1 h 108"/>
                <a:gd name="T34" fmla="*/ 49 w 108"/>
                <a:gd name="T35" fmla="*/ 1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60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80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60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0" y="1"/>
                  </a:lnTo>
                  <a:lnTo>
                    <a:pt x="54" y="0"/>
                  </a:lnTo>
                  <a:lnTo>
                    <a:pt x="49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05E2C556-1917-D63A-23ED-CEF8178C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4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4 h 108"/>
                <a:gd name="T56" fmla="*/ 2 w 108"/>
                <a:gd name="T57" fmla="*/ 69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71CDD746-1D4E-4AC5-895A-A3189F725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4ABF1A5F-08BC-72B1-7A33-55381DD7B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4055712"/>
              <a:ext cx="171450" cy="169863"/>
            </a:xfrm>
            <a:custGeom>
              <a:avLst/>
              <a:gdLst>
                <a:gd name="T0" fmla="*/ 94 w 108"/>
                <a:gd name="T1" fmla="*/ 89 h 107"/>
                <a:gd name="T2" fmla="*/ 99 w 108"/>
                <a:gd name="T3" fmla="*/ 83 h 107"/>
                <a:gd name="T4" fmla="*/ 101 w 108"/>
                <a:gd name="T5" fmla="*/ 80 h 107"/>
                <a:gd name="T6" fmla="*/ 101 w 108"/>
                <a:gd name="T7" fmla="*/ 79 h 107"/>
                <a:gd name="T8" fmla="*/ 104 w 108"/>
                <a:gd name="T9" fmla="*/ 74 h 107"/>
                <a:gd name="T10" fmla="*/ 106 w 108"/>
                <a:gd name="T11" fmla="*/ 67 h 107"/>
                <a:gd name="T12" fmla="*/ 107 w 108"/>
                <a:gd name="T13" fmla="*/ 64 h 107"/>
                <a:gd name="T14" fmla="*/ 107 w 108"/>
                <a:gd name="T15" fmla="*/ 59 h 107"/>
                <a:gd name="T16" fmla="*/ 107 w 108"/>
                <a:gd name="T17" fmla="*/ 57 h 107"/>
                <a:gd name="T18" fmla="*/ 108 w 108"/>
                <a:gd name="T19" fmla="*/ 53 h 107"/>
                <a:gd name="T20" fmla="*/ 107 w 108"/>
                <a:gd name="T21" fmla="*/ 43 h 107"/>
                <a:gd name="T22" fmla="*/ 104 w 108"/>
                <a:gd name="T23" fmla="*/ 33 h 107"/>
                <a:gd name="T24" fmla="*/ 99 w 108"/>
                <a:gd name="T25" fmla="*/ 24 h 107"/>
                <a:gd name="T26" fmla="*/ 92 w 108"/>
                <a:gd name="T27" fmla="*/ 15 h 107"/>
                <a:gd name="T28" fmla="*/ 86 w 108"/>
                <a:gd name="T29" fmla="*/ 10 h 107"/>
                <a:gd name="T30" fmla="*/ 79 w 108"/>
                <a:gd name="T31" fmla="*/ 6 h 107"/>
                <a:gd name="T32" fmla="*/ 70 w 108"/>
                <a:gd name="T33" fmla="*/ 2 h 107"/>
                <a:gd name="T34" fmla="*/ 65 w 108"/>
                <a:gd name="T35" fmla="*/ 0 h 107"/>
                <a:gd name="T36" fmla="*/ 54 w 108"/>
                <a:gd name="T37" fmla="*/ 0 h 107"/>
                <a:gd name="T38" fmla="*/ 43 w 108"/>
                <a:gd name="T39" fmla="*/ 0 h 107"/>
                <a:gd name="T40" fmla="*/ 33 w 108"/>
                <a:gd name="T41" fmla="*/ 3 h 107"/>
                <a:gd name="T42" fmla="*/ 24 w 108"/>
                <a:gd name="T43" fmla="*/ 8 h 107"/>
                <a:gd name="T44" fmla="*/ 16 w 108"/>
                <a:gd name="T45" fmla="*/ 15 h 107"/>
                <a:gd name="T46" fmla="*/ 9 w 108"/>
                <a:gd name="T47" fmla="*/ 24 h 107"/>
                <a:gd name="T48" fmla="*/ 4 w 108"/>
                <a:gd name="T49" fmla="*/ 33 h 107"/>
                <a:gd name="T50" fmla="*/ 1 w 108"/>
                <a:gd name="T51" fmla="*/ 43 h 107"/>
                <a:gd name="T52" fmla="*/ 0 w 108"/>
                <a:gd name="T53" fmla="*/ 53 h 107"/>
                <a:gd name="T54" fmla="*/ 1 w 108"/>
                <a:gd name="T55" fmla="*/ 64 h 107"/>
                <a:gd name="T56" fmla="*/ 2 w 108"/>
                <a:gd name="T57" fmla="*/ 69 h 107"/>
                <a:gd name="T58" fmla="*/ 6 w 108"/>
                <a:gd name="T59" fmla="*/ 79 h 107"/>
                <a:gd name="T60" fmla="*/ 12 w 108"/>
                <a:gd name="T61" fmla="*/ 87 h 107"/>
                <a:gd name="T62" fmla="*/ 20 w 108"/>
                <a:gd name="T63" fmla="*/ 95 h 107"/>
                <a:gd name="T64" fmla="*/ 28 w 108"/>
                <a:gd name="T65" fmla="*/ 101 h 107"/>
                <a:gd name="T66" fmla="*/ 38 w 108"/>
                <a:gd name="T67" fmla="*/ 105 h 107"/>
                <a:gd name="T68" fmla="*/ 48 w 108"/>
                <a:gd name="T69" fmla="*/ 107 h 107"/>
                <a:gd name="T70" fmla="*/ 59 w 108"/>
                <a:gd name="T71" fmla="*/ 107 h 107"/>
                <a:gd name="T72" fmla="*/ 65 w 108"/>
                <a:gd name="T73" fmla="*/ 106 h 107"/>
                <a:gd name="T74" fmla="*/ 67 w 108"/>
                <a:gd name="T75" fmla="*/ 106 h 107"/>
                <a:gd name="T76" fmla="*/ 75 w 108"/>
                <a:gd name="T77" fmla="*/ 103 h 107"/>
                <a:gd name="T78" fmla="*/ 79 w 108"/>
                <a:gd name="T79" fmla="*/ 101 h 107"/>
                <a:gd name="T80" fmla="*/ 80 w 108"/>
                <a:gd name="T81" fmla="*/ 100 h 107"/>
                <a:gd name="T82" fmla="*/ 84 w 108"/>
                <a:gd name="T83" fmla="*/ 98 h 107"/>
                <a:gd name="T84" fmla="*/ 87 w 108"/>
                <a:gd name="T85" fmla="*/ 96 h 107"/>
                <a:gd name="T86" fmla="*/ 90 w 108"/>
                <a:gd name="T87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92"/>
                  </a:moveTo>
                  <a:lnTo>
                    <a:pt x="94" y="89"/>
                  </a:lnTo>
                  <a:lnTo>
                    <a:pt x="96" y="87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7" y="59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3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7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3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3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20509E92-80FC-AB56-08FF-5C0BC13B6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4257324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3992EC25-A9F6-DBEE-0FC8-5DC5EE274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79 h 108"/>
                <a:gd name="T6" fmla="*/ 105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5 w 108"/>
                <a:gd name="T19" fmla="*/ 38 h 108"/>
                <a:gd name="T20" fmla="*/ 101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9510BD91-9CB3-32AD-9899-381381976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79 h 108"/>
                <a:gd name="T6" fmla="*/ 105 w 108"/>
                <a:gd name="T7" fmla="*/ 69 h 108"/>
                <a:gd name="T8" fmla="*/ 106 w 108"/>
                <a:gd name="T9" fmla="*/ 65 h 108"/>
                <a:gd name="T10" fmla="*/ 107 w 108"/>
                <a:gd name="T11" fmla="*/ 62 h 108"/>
                <a:gd name="T12" fmla="*/ 108 w 108"/>
                <a:gd name="T13" fmla="*/ 57 h 108"/>
                <a:gd name="T14" fmla="*/ 108 w 108"/>
                <a:gd name="T15" fmla="*/ 56 h 108"/>
                <a:gd name="T16" fmla="*/ 108 w 108"/>
                <a:gd name="T17" fmla="*/ 48 h 108"/>
                <a:gd name="T18" fmla="*/ 105 w 108"/>
                <a:gd name="T19" fmla="*/ 38 h 108"/>
                <a:gd name="T20" fmla="*/ 101 w 108"/>
                <a:gd name="T21" fmla="*/ 28 h 108"/>
                <a:gd name="T22" fmla="*/ 96 w 108"/>
                <a:gd name="T23" fmla="*/ 19 h 108"/>
                <a:gd name="T24" fmla="*/ 88 w 108"/>
                <a:gd name="T25" fmla="*/ 12 h 108"/>
                <a:gd name="T26" fmla="*/ 84 w 108"/>
                <a:gd name="T27" fmla="*/ 8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19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3 h 108"/>
                <a:gd name="T64" fmla="*/ 43 w 108"/>
                <a:gd name="T65" fmla="*/ 106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6 h 108"/>
                <a:gd name="T74" fmla="*/ 67 w 108"/>
                <a:gd name="T75" fmla="*/ 106 h 108"/>
                <a:gd name="T76" fmla="*/ 75 w 108"/>
                <a:gd name="T77" fmla="*/ 103 h 108"/>
                <a:gd name="T78" fmla="*/ 79 w 108"/>
                <a:gd name="T79" fmla="*/ 101 h 108"/>
                <a:gd name="T80" fmla="*/ 80 w 108"/>
                <a:gd name="T81" fmla="*/ 100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BD815DD7-91DC-2591-7E01-BAE0BF092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79 h 108"/>
                <a:gd name="T6" fmla="*/ 105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5 w 108"/>
                <a:gd name="T19" fmla="*/ 38 h 108"/>
                <a:gd name="T20" fmla="*/ 101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BE77DC03-DC47-BF99-B76D-E975B0875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4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4 h 108"/>
                <a:gd name="T56" fmla="*/ 2 w 108"/>
                <a:gd name="T57" fmla="*/ 69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76766AC4-6580-D1F7-0C94-13DCE83DF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D0FB4F85-7CDE-BC3E-3A21-5D154C73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4055712"/>
              <a:ext cx="171450" cy="169863"/>
            </a:xfrm>
            <a:custGeom>
              <a:avLst/>
              <a:gdLst>
                <a:gd name="T0" fmla="*/ 94 w 108"/>
                <a:gd name="T1" fmla="*/ 89 h 107"/>
                <a:gd name="T2" fmla="*/ 99 w 108"/>
                <a:gd name="T3" fmla="*/ 83 h 107"/>
                <a:gd name="T4" fmla="*/ 101 w 108"/>
                <a:gd name="T5" fmla="*/ 80 h 107"/>
                <a:gd name="T6" fmla="*/ 101 w 108"/>
                <a:gd name="T7" fmla="*/ 79 h 107"/>
                <a:gd name="T8" fmla="*/ 104 w 108"/>
                <a:gd name="T9" fmla="*/ 74 h 107"/>
                <a:gd name="T10" fmla="*/ 106 w 108"/>
                <a:gd name="T11" fmla="*/ 67 h 107"/>
                <a:gd name="T12" fmla="*/ 107 w 108"/>
                <a:gd name="T13" fmla="*/ 64 h 107"/>
                <a:gd name="T14" fmla="*/ 107 w 108"/>
                <a:gd name="T15" fmla="*/ 59 h 107"/>
                <a:gd name="T16" fmla="*/ 107 w 108"/>
                <a:gd name="T17" fmla="*/ 57 h 107"/>
                <a:gd name="T18" fmla="*/ 108 w 108"/>
                <a:gd name="T19" fmla="*/ 53 h 107"/>
                <a:gd name="T20" fmla="*/ 107 w 108"/>
                <a:gd name="T21" fmla="*/ 43 h 107"/>
                <a:gd name="T22" fmla="*/ 104 w 108"/>
                <a:gd name="T23" fmla="*/ 33 h 107"/>
                <a:gd name="T24" fmla="*/ 99 w 108"/>
                <a:gd name="T25" fmla="*/ 24 h 107"/>
                <a:gd name="T26" fmla="*/ 92 w 108"/>
                <a:gd name="T27" fmla="*/ 15 h 107"/>
                <a:gd name="T28" fmla="*/ 86 w 108"/>
                <a:gd name="T29" fmla="*/ 10 h 107"/>
                <a:gd name="T30" fmla="*/ 79 w 108"/>
                <a:gd name="T31" fmla="*/ 6 h 107"/>
                <a:gd name="T32" fmla="*/ 70 w 108"/>
                <a:gd name="T33" fmla="*/ 2 h 107"/>
                <a:gd name="T34" fmla="*/ 65 w 108"/>
                <a:gd name="T35" fmla="*/ 0 h 107"/>
                <a:gd name="T36" fmla="*/ 54 w 108"/>
                <a:gd name="T37" fmla="*/ 0 h 107"/>
                <a:gd name="T38" fmla="*/ 43 w 108"/>
                <a:gd name="T39" fmla="*/ 0 h 107"/>
                <a:gd name="T40" fmla="*/ 33 w 108"/>
                <a:gd name="T41" fmla="*/ 3 h 107"/>
                <a:gd name="T42" fmla="*/ 24 w 108"/>
                <a:gd name="T43" fmla="*/ 8 h 107"/>
                <a:gd name="T44" fmla="*/ 16 w 108"/>
                <a:gd name="T45" fmla="*/ 15 h 107"/>
                <a:gd name="T46" fmla="*/ 9 w 108"/>
                <a:gd name="T47" fmla="*/ 24 h 107"/>
                <a:gd name="T48" fmla="*/ 4 w 108"/>
                <a:gd name="T49" fmla="*/ 33 h 107"/>
                <a:gd name="T50" fmla="*/ 1 w 108"/>
                <a:gd name="T51" fmla="*/ 43 h 107"/>
                <a:gd name="T52" fmla="*/ 0 w 108"/>
                <a:gd name="T53" fmla="*/ 53 h 107"/>
                <a:gd name="T54" fmla="*/ 1 w 108"/>
                <a:gd name="T55" fmla="*/ 64 h 107"/>
                <a:gd name="T56" fmla="*/ 2 w 108"/>
                <a:gd name="T57" fmla="*/ 69 h 107"/>
                <a:gd name="T58" fmla="*/ 6 w 108"/>
                <a:gd name="T59" fmla="*/ 79 h 107"/>
                <a:gd name="T60" fmla="*/ 12 w 108"/>
                <a:gd name="T61" fmla="*/ 87 h 107"/>
                <a:gd name="T62" fmla="*/ 20 w 108"/>
                <a:gd name="T63" fmla="*/ 95 h 107"/>
                <a:gd name="T64" fmla="*/ 28 w 108"/>
                <a:gd name="T65" fmla="*/ 101 h 107"/>
                <a:gd name="T66" fmla="*/ 38 w 108"/>
                <a:gd name="T67" fmla="*/ 105 h 107"/>
                <a:gd name="T68" fmla="*/ 48 w 108"/>
                <a:gd name="T69" fmla="*/ 107 h 107"/>
                <a:gd name="T70" fmla="*/ 59 w 108"/>
                <a:gd name="T71" fmla="*/ 107 h 107"/>
                <a:gd name="T72" fmla="*/ 65 w 108"/>
                <a:gd name="T73" fmla="*/ 106 h 107"/>
                <a:gd name="T74" fmla="*/ 67 w 108"/>
                <a:gd name="T75" fmla="*/ 106 h 107"/>
                <a:gd name="T76" fmla="*/ 75 w 108"/>
                <a:gd name="T77" fmla="*/ 103 h 107"/>
                <a:gd name="T78" fmla="*/ 79 w 108"/>
                <a:gd name="T79" fmla="*/ 101 h 107"/>
                <a:gd name="T80" fmla="*/ 80 w 108"/>
                <a:gd name="T81" fmla="*/ 100 h 107"/>
                <a:gd name="T82" fmla="*/ 84 w 108"/>
                <a:gd name="T83" fmla="*/ 98 h 107"/>
                <a:gd name="T84" fmla="*/ 87 w 108"/>
                <a:gd name="T85" fmla="*/ 96 h 107"/>
                <a:gd name="T86" fmla="*/ 90 w 108"/>
                <a:gd name="T87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92"/>
                  </a:moveTo>
                  <a:lnTo>
                    <a:pt x="94" y="89"/>
                  </a:lnTo>
                  <a:lnTo>
                    <a:pt x="96" y="87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7" y="59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3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7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3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3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2E6BEA99-E0C6-080E-7385-D47EC0E7A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4257324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EC08AD80-D588-1349-BDC7-E06AF72D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5CAB05C9-F52C-F4CB-ED8E-895014638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6 w 108"/>
                <a:gd name="T9" fmla="*/ 65 h 108"/>
                <a:gd name="T10" fmla="*/ 107 w 108"/>
                <a:gd name="T11" fmla="*/ 62 h 108"/>
                <a:gd name="T12" fmla="*/ 108 w 108"/>
                <a:gd name="T13" fmla="*/ 57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19 h 108"/>
                <a:gd name="T24" fmla="*/ 88 w 108"/>
                <a:gd name="T25" fmla="*/ 12 h 108"/>
                <a:gd name="T26" fmla="*/ 84 w 108"/>
                <a:gd name="T27" fmla="*/ 8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19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3 h 108"/>
                <a:gd name="T64" fmla="*/ 43 w 108"/>
                <a:gd name="T65" fmla="*/ 106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6 h 108"/>
                <a:gd name="T74" fmla="*/ 67 w 108"/>
                <a:gd name="T75" fmla="*/ 106 h 108"/>
                <a:gd name="T76" fmla="*/ 75 w 108"/>
                <a:gd name="T77" fmla="*/ 103 h 108"/>
                <a:gd name="T78" fmla="*/ 79 w 108"/>
                <a:gd name="T79" fmla="*/ 101 h 108"/>
                <a:gd name="T80" fmla="*/ 80 w 108"/>
                <a:gd name="T81" fmla="*/ 100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C62EDD78-B3B2-F791-9E42-0356A9542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9E3B82CC-9D04-57A7-BE43-F25682B08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138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4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4 h 108"/>
                <a:gd name="T56" fmla="*/ 2 w 108"/>
                <a:gd name="T57" fmla="*/ 69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6057D713-C2B5-193F-2283-533EE7892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138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4413BD35-C520-9C2B-7816-A3BF22592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138" y="4257324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7E3E22C0-2FB9-5C6E-6A77-668A8F2FD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138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79 h 108"/>
                <a:gd name="T6" fmla="*/ 106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1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A0AD8435-4DC8-F7C1-4329-A4650B00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138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79 h 108"/>
                <a:gd name="T6" fmla="*/ 106 w 108"/>
                <a:gd name="T7" fmla="*/ 69 h 108"/>
                <a:gd name="T8" fmla="*/ 106 w 108"/>
                <a:gd name="T9" fmla="*/ 65 h 108"/>
                <a:gd name="T10" fmla="*/ 107 w 108"/>
                <a:gd name="T11" fmla="*/ 62 h 108"/>
                <a:gd name="T12" fmla="*/ 108 w 108"/>
                <a:gd name="T13" fmla="*/ 57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1 w 108"/>
                <a:gd name="T21" fmla="*/ 28 h 108"/>
                <a:gd name="T22" fmla="*/ 96 w 108"/>
                <a:gd name="T23" fmla="*/ 19 h 108"/>
                <a:gd name="T24" fmla="*/ 88 w 108"/>
                <a:gd name="T25" fmla="*/ 12 h 108"/>
                <a:gd name="T26" fmla="*/ 84 w 108"/>
                <a:gd name="T27" fmla="*/ 8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19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3 h 108"/>
                <a:gd name="T64" fmla="*/ 43 w 108"/>
                <a:gd name="T65" fmla="*/ 106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6 h 108"/>
                <a:gd name="T74" fmla="*/ 67 w 108"/>
                <a:gd name="T75" fmla="*/ 106 h 108"/>
                <a:gd name="T76" fmla="*/ 75 w 108"/>
                <a:gd name="T77" fmla="*/ 103 h 108"/>
                <a:gd name="T78" fmla="*/ 79 w 108"/>
                <a:gd name="T79" fmla="*/ 101 h 108"/>
                <a:gd name="T80" fmla="*/ 80 w 108"/>
                <a:gd name="T81" fmla="*/ 100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462D8F9E-D8B9-2EFE-8A1D-7AD3CEE6E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138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79 h 108"/>
                <a:gd name="T6" fmla="*/ 106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1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75C9F07F-68E2-C5B9-DEEE-E15556BEF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0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4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4 h 108"/>
                <a:gd name="T56" fmla="*/ 2 w 108"/>
                <a:gd name="T57" fmla="*/ 69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7D986542-CB52-8E69-AAA5-8D9141C9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0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A07D9504-B556-846C-59E6-7A0AA28A2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0" y="4055712"/>
              <a:ext cx="171450" cy="169863"/>
            </a:xfrm>
            <a:custGeom>
              <a:avLst/>
              <a:gdLst>
                <a:gd name="T0" fmla="*/ 94 w 108"/>
                <a:gd name="T1" fmla="*/ 89 h 107"/>
                <a:gd name="T2" fmla="*/ 99 w 108"/>
                <a:gd name="T3" fmla="*/ 83 h 107"/>
                <a:gd name="T4" fmla="*/ 101 w 108"/>
                <a:gd name="T5" fmla="*/ 80 h 107"/>
                <a:gd name="T6" fmla="*/ 101 w 108"/>
                <a:gd name="T7" fmla="*/ 79 h 107"/>
                <a:gd name="T8" fmla="*/ 104 w 108"/>
                <a:gd name="T9" fmla="*/ 74 h 107"/>
                <a:gd name="T10" fmla="*/ 106 w 108"/>
                <a:gd name="T11" fmla="*/ 67 h 107"/>
                <a:gd name="T12" fmla="*/ 107 w 108"/>
                <a:gd name="T13" fmla="*/ 64 h 107"/>
                <a:gd name="T14" fmla="*/ 107 w 108"/>
                <a:gd name="T15" fmla="*/ 59 h 107"/>
                <a:gd name="T16" fmla="*/ 107 w 108"/>
                <a:gd name="T17" fmla="*/ 57 h 107"/>
                <a:gd name="T18" fmla="*/ 108 w 108"/>
                <a:gd name="T19" fmla="*/ 53 h 107"/>
                <a:gd name="T20" fmla="*/ 107 w 108"/>
                <a:gd name="T21" fmla="*/ 43 h 107"/>
                <a:gd name="T22" fmla="*/ 104 w 108"/>
                <a:gd name="T23" fmla="*/ 33 h 107"/>
                <a:gd name="T24" fmla="*/ 99 w 108"/>
                <a:gd name="T25" fmla="*/ 24 h 107"/>
                <a:gd name="T26" fmla="*/ 92 w 108"/>
                <a:gd name="T27" fmla="*/ 15 h 107"/>
                <a:gd name="T28" fmla="*/ 86 w 108"/>
                <a:gd name="T29" fmla="*/ 10 h 107"/>
                <a:gd name="T30" fmla="*/ 79 w 108"/>
                <a:gd name="T31" fmla="*/ 6 h 107"/>
                <a:gd name="T32" fmla="*/ 70 w 108"/>
                <a:gd name="T33" fmla="*/ 2 h 107"/>
                <a:gd name="T34" fmla="*/ 65 w 108"/>
                <a:gd name="T35" fmla="*/ 0 h 107"/>
                <a:gd name="T36" fmla="*/ 54 w 108"/>
                <a:gd name="T37" fmla="*/ 0 h 107"/>
                <a:gd name="T38" fmla="*/ 43 w 108"/>
                <a:gd name="T39" fmla="*/ 0 h 107"/>
                <a:gd name="T40" fmla="*/ 33 w 108"/>
                <a:gd name="T41" fmla="*/ 3 h 107"/>
                <a:gd name="T42" fmla="*/ 24 w 108"/>
                <a:gd name="T43" fmla="*/ 8 h 107"/>
                <a:gd name="T44" fmla="*/ 16 w 108"/>
                <a:gd name="T45" fmla="*/ 15 h 107"/>
                <a:gd name="T46" fmla="*/ 9 w 108"/>
                <a:gd name="T47" fmla="*/ 24 h 107"/>
                <a:gd name="T48" fmla="*/ 4 w 108"/>
                <a:gd name="T49" fmla="*/ 33 h 107"/>
                <a:gd name="T50" fmla="*/ 1 w 108"/>
                <a:gd name="T51" fmla="*/ 43 h 107"/>
                <a:gd name="T52" fmla="*/ 0 w 108"/>
                <a:gd name="T53" fmla="*/ 53 h 107"/>
                <a:gd name="T54" fmla="*/ 1 w 108"/>
                <a:gd name="T55" fmla="*/ 64 h 107"/>
                <a:gd name="T56" fmla="*/ 2 w 108"/>
                <a:gd name="T57" fmla="*/ 69 h 107"/>
                <a:gd name="T58" fmla="*/ 6 w 108"/>
                <a:gd name="T59" fmla="*/ 79 h 107"/>
                <a:gd name="T60" fmla="*/ 12 w 108"/>
                <a:gd name="T61" fmla="*/ 87 h 107"/>
                <a:gd name="T62" fmla="*/ 20 w 108"/>
                <a:gd name="T63" fmla="*/ 95 h 107"/>
                <a:gd name="T64" fmla="*/ 28 w 108"/>
                <a:gd name="T65" fmla="*/ 101 h 107"/>
                <a:gd name="T66" fmla="*/ 38 w 108"/>
                <a:gd name="T67" fmla="*/ 105 h 107"/>
                <a:gd name="T68" fmla="*/ 48 w 108"/>
                <a:gd name="T69" fmla="*/ 107 h 107"/>
                <a:gd name="T70" fmla="*/ 59 w 108"/>
                <a:gd name="T71" fmla="*/ 107 h 107"/>
                <a:gd name="T72" fmla="*/ 65 w 108"/>
                <a:gd name="T73" fmla="*/ 106 h 107"/>
                <a:gd name="T74" fmla="*/ 67 w 108"/>
                <a:gd name="T75" fmla="*/ 106 h 107"/>
                <a:gd name="T76" fmla="*/ 75 w 108"/>
                <a:gd name="T77" fmla="*/ 103 h 107"/>
                <a:gd name="T78" fmla="*/ 79 w 108"/>
                <a:gd name="T79" fmla="*/ 101 h 107"/>
                <a:gd name="T80" fmla="*/ 80 w 108"/>
                <a:gd name="T81" fmla="*/ 100 h 107"/>
                <a:gd name="T82" fmla="*/ 84 w 108"/>
                <a:gd name="T83" fmla="*/ 98 h 107"/>
                <a:gd name="T84" fmla="*/ 87 w 108"/>
                <a:gd name="T85" fmla="*/ 96 h 107"/>
                <a:gd name="T86" fmla="*/ 90 w 108"/>
                <a:gd name="T87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92"/>
                  </a:moveTo>
                  <a:lnTo>
                    <a:pt x="94" y="89"/>
                  </a:lnTo>
                  <a:lnTo>
                    <a:pt x="96" y="87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7" y="59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3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7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3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3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7B863A6B-A0B1-D643-8E40-856C5FD5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0" y="4257324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D1EE22D0-D1CC-CAC6-FC95-FFDB15E8A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0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79 h 108"/>
                <a:gd name="T6" fmla="*/ 105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7 w 108"/>
                <a:gd name="T13" fmla="*/ 58 h 108"/>
                <a:gd name="T14" fmla="*/ 108 w 108"/>
                <a:gd name="T15" fmla="*/ 57 h 108"/>
                <a:gd name="T16" fmla="*/ 107 w 108"/>
                <a:gd name="T17" fmla="*/ 49 h 108"/>
                <a:gd name="T18" fmla="*/ 105 w 108"/>
                <a:gd name="T19" fmla="*/ 38 h 108"/>
                <a:gd name="T20" fmla="*/ 101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4 w 108"/>
                <a:gd name="T29" fmla="*/ 4 h 108"/>
                <a:gd name="T30" fmla="*/ 67 w 108"/>
                <a:gd name="T31" fmla="*/ 2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4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9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6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4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4519600D-4398-E829-7F90-C2B9E04CC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0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79 h 108"/>
                <a:gd name="T6" fmla="*/ 105 w 108"/>
                <a:gd name="T7" fmla="*/ 69 h 108"/>
                <a:gd name="T8" fmla="*/ 106 w 108"/>
                <a:gd name="T9" fmla="*/ 65 h 108"/>
                <a:gd name="T10" fmla="*/ 107 w 108"/>
                <a:gd name="T11" fmla="*/ 62 h 108"/>
                <a:gd name="T12" fmla="*/ 107 w 108"/>
                <a:gd name="T13" fmla="*/ 57 h 108"/>
                <a:gd name="T14" fmla="*/ 108 w 108"/>
                <a:gd name="T15" fmla="*/ 56 h 108"/>
                <a:gd name="T16" fmla="*/ 107 w 108"/>
                <a:gd name="T17" fmla="*/ 48 h 108"/>
                <a:gd name="T18" fmla="*/ 105 w 108"/>
                <a:gd name="T19" fmla="*/ 38 h 108"/>
                <a:gd name="T20" fmla="*/ 101 w 108"/>
                <a:gd name="T21" fmla="*/ 28 h 108"/>
                <a:gd name="T22" fmla="*/ 96 w 108"/>
                <a:gd name="T23" fmla="*/ 19 h 108"/>
                <a:gd name="T24" fmla="*/ 88 w 108"/>
                <a:gd name="T25" fmla="*/ 12 h 108"/>
                <a:gd name="T26" fmla="*/ 84 w 108"/>
                <a:gd name="T27" fmla="*/ 8 h 108"/>
                <a:gd name="T28" fmla="*/ 74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19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3 h 108"/>
                <a:gd name="T64" fmla="*/ 43 w 108"/>
                <a:gd name="T65" fmla="*/ 106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6 h 108"/>
                <a:gd name="T74" fmla="*/ 67 w 108"/>
                <a:gd name="T75" fmla="*/ 106 h 108"/>
                <a:gd name="T76" fmla="*/ 74 w 108"/>
                <a:gd name="T77" fmla="*/ 103 h 108"/>
                <a:gd name="T78" fmla="*/ 79 w 108"/>
                <a:gd name="T79" fmla="*/ 101 h 108"/>
                <a:gd name="T80" fmla="*/ 80 w 108"/>
                <a:gd name="T81" fmla="*/ 100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6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4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47EA2256-EBEF-FA61-4534-06467723F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0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79 h 108"/>
                <a:gd name="T6" fmla="*/ 105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7 w 108"/>
                <a:gd name="T13" fmla="*/ 58 h 108"/>
                <a:gd name="T14" fmla="*/ 108 w 108"/>
                <a:gd name="T15" fmla="*/ 57 h 108"/>
                <a:gd name="T16" fmla="*/ 107 w 108"/>
                <a:gd name="T17" fmla="*/ 48 h 108"/>
                <a:gd name="T18" fmla="*/ 105 w 108"/>
                <a:gd name="T19" fmla="*/ 38 h 108"/>
                <a:gd name="T20" fmla="*/ 101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4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4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4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6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4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4916069B-B404-17DF-B098-C55CCD6A4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575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4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4 h 108"/>
                <a:gd name="T56" fmla="*/ 2 w 108"/>
                <a:gd name="T57" fmla="*/ 69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C910900B-2DC3-223B-E309-D40D00A14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575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7 w 108"/>
                <a:gd name="T15" fmla="*/ 59 h 108"/>
                <a:gd name="T16" fmla="*/ 107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BB45713D-C447-0F77-16D9-6A82CCE97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575" y="4055712"/>
              <a:ext cx="171450" cy="169863"/>
            </a:xfrm>
            <a:custGeom>
              <a:avLst/>
              <a:gdLst>
                <a:gd name="T0" fmla="*/ 94 w 108"/>
                <a:gd name="T1" fmla="*/ 89 h 107"/>
                <a:gd name="T2" fmla="*/ 99 w 108"/>
                <a:gd name="T3" fmla="*/ 83 h 107"/>
                <a:gd name="T4" fmla="*/ 101 w 108"/>
                <a:gd name="T5" fmla="*/ 80 h 107"/>
                <a:gd name="T6" fmla="*/ 101 w 108"/>
                <a:gd name="T7" fmla="*/ 79 h 107"/>
                <a:gd name="T8" fmla="*/ 104 w 108"/>
                <a:gd name="T9" fmla="*/ 74 h 107"/>
                <a:gd name="T10" fmla="*/ 106 w 108"/>
                <a:gd name="T11" fmla="*/ 67 h 107"/>
                <a:gd name="T12" fmla="*/ 107 w 108"/>
                <a:gd name="T13" fmla="*/ 64 h 107"/>
                <a:gd name="T14" fmla="*/ 107 w 108"/>
                <a:gd name="T15" fmla="*/ 59 h 107"/>
                <a:gd name="T16" fmla="*/ 107 w 108"/>
                <a:gd name="T17" fmla="*/ 57 h 107"/>
                <a:gd name="T18" fmla="*/ 108 w 108"/>
                <a:gd name="T19" fmla="*/ 53 h 107"/>
                <a:gd name="T20" fmla="*/ 107 w 108"/>
                <a:gd name="T21" fmla="*/ 43 h 107"/>
                <a:gd name="T22" fmla="*/ 104 w 108"/>
                <a:gd name="T23" fmla="*/ 33 h 107"/>
                <a:gd name="T24" fmla="*/ 99 w 108"/>
                <a:gd name="T25" fmla="*/ 24 h 107"/>
                <a:gd name="T26" fmla="*/ 92 w 108"/>
                <a:gd name="T27" fmla="*/ 15 h 107"/>
                <a:gd name="T28" fmla="*/ 86 w 108"/>
                <a:gd name="T29" fmla="*/ 10 h 107"/>
                <a:gd name="T30" fmla="*/ 79 w 108"/>
                <a:gd name="T31" fmla="*/ 6 h 107"/>
                <a:gd name="T32" fmla="*/ 70 w 108"/>
                <a:gd name="T33" fmla="*/ 2 h 107"/>
                <a:gd name="T34" fmla="*/ 65 w 108"/>
                <a:gd name="T35" fmla="*/ 0 h 107"/>
                <a:gd name="T36" fmla="*/ 54 w 108"/>
                <a:gd name="T37" fmla="*/ 0 h 107"/>
                <a:gd name="T38" fmla="*/ 43 w 108"/>
                <a:gd name="T39" fmla="*/ 0 h 107"/>
                <a:gd name="T40" fmla="*/ 33 w 108"/>
                <a:gd name="T41" fmla="*/ 3 h 107"/>
                <a:gd name="T42" fmla="*/ 24 w 108"/>
                <a:gd name="T43" fmla="*/ 8 h 107"/>
                <a:gd name="T44" fmla="*/ 16 w 108"/>
                <a:gd name="T45" fmla="*/ 15 h 107"/>
                <a:gd name="T46" fmla="*/ 9 w 108"/>
                <a:gd name="T47" fmla="*/ 24 h 107"/>
                <a:gd name="T48" fmla="*/ 4 w 108"/>
                <a:gd name="T49" fmla="*/ 33 h 107"/>
                <a:gd name="T50" fmla="*/ 1 w 108"/>
                <a:gd name="T51" fmla="*/ 43 h 107"/>
                <a:gd name="T52" fmla="*/ 0 w 108"/>
                <a:gd name="T53" fmla="*/ 53 h 107"/>
                <a:gd name="T54" fmla="*/ 1 w 108"/>
                <a:gd name="T55" fmla="*/ 64 h 107"/>
                <a:gd name="T56" fmla="*/ 2 w 108"/>
                <a:gd name="T57" fmla="*/ 69 h 107"/>
                <a:gd name="T58" fmla="*/ 6 w 108"/>
                <a:gd name="T59" fmla="*/ 79 h 107"/>
                <a:gd name="T60" fmla="*/ 12 w 108"/>
                <a:gd name="T61" fmla="*/ 87 h 107"/>
                <a:gd name="T62" fmla="*/ 20 w 108"/>
                <a:gd name="T63" fmla="*/ 95 h 107"/>
                <a:gd name="T64" fmla="*/ 28 w 108"/>
                <a:gd name="T65" fmla="*/ 101 h 107"/>
                <a:gd name="T66" fmla="*/ 38 w 108"/>
                <a:gd name="T67" fmla="*/ 105 h 107"/>
                <a:gd name="T68" fmla="*/ 48 w 108"/>
                <a:gd name="T69" fmla="*/ 107 h 107"/>
                <a:gd name="T70" fmla="*/ 59 w 108"/>
                <a:gd name="T71" fmla="*/ 107 h 107"/>
                <a:gd name="T72" fmla="*/ 65 w 108"/>
                <a:gd name="T73" fmla="*/ 106 h 107"/>
                <a:gd name="T74" fmla="*/ 67 w 108"/>
                <a:gd name="T75" fmla="*/ 106 h 107"/>
                <a:gd name="T76" fmla="*/ 75 w 108"/>
                <a:gd name="T77" fmla="*/ 103 h 107"/>
                <a:gd name="T78" fmla="*/ 79 w 108"/>
                <a:gd name="T79" fmla="*/ 101 h 107"/>
                <a:gd name="T80" fmla="*/ 80 w 108"/>
                <a:gd name="T81" fmla="*/ 100 h 107"/>
                <a:gd name="T82" fmla="*/ 84 w 108"/>
                <a:gd name="T83" fmla="*/ 98 h 107"/>
                <a:gd name="T84" fmla="*/ 87 w 108"/>
                <a:gd name="T85" fmla="*/ 96 h 107"/>
                <a:gd name="T86" fmla="*/ 90 w 108"/>
                <a:gd name="T87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92"/>
                  </a:moveTo>
                  <a:lnTo>
                    <a:pt x="94" y="89"/>
                  </a:lnTo>
                  <a:lnTo>
                    <a:pt x="96" y="87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7" y="59"/>
                  </a:lnTo>
                  <a:lnTo>
                    <a:pt x="107" y="57"/>
                  </a:lnTo>
                  <a:lnTo>
                    <a:pt x="107" y="57"/>
                  </a:lnTo>
                  <a:lnTo>
                    <a:pt x="108" y="56"/>
                  </a:lnTo>
                  <a:lnTo>
                    <a:pt x="108" y="53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7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3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3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370372CA-5A6A-F9FB-430B-D101CFC00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575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3EE1171-2F4A-4144-60F7-6AF2E81E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575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6 w 108"/>
                <a:gd name="T9" fmla="*/ 65 h 108"/>
                <a:gd name="T10" fmla="*/ 107 w 108"/>
                <a:gd name="T11" fmla="*/ 62 h 108"/>
                <a:gd name="T12" fmla="*/ 108 w 108"/>
                <a:gd name="T13" fmla="*/ 57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19 h 108"/>
                <a:gd name="T24" fmla="*/ 88 w 108"/>
                <a:gd name="T25" fmla="*/ 12 h 108"/>
                <a:gd name="T26" fmla="*/ 84 w 108"/>
                <a:gd name="T27" fmla="*/ 8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19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3 h 108"/>
                <a:gd name="T64" fmla="*/ 43 w 108"/>
                <a:gd name="T65" fmla="*/ 106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6 h 108"/>
                <a:gd name="T74" fmla="*/ 67 w 108"/>
                <a:gd name="T75" fmla="*/ 106 h 108"/>
                <a:gd name="T76" fmla="*/ 75 w 108"/>
                <a:gd name="T77" fmla="*/ 103 h 108"/>
                <a:gd name="T78" fmla="*/ 79 w 108"/>
                <a:gd name="T79" fmla="*/ 101 h 108"/>
                <a:gd name="T80" fmla="*/ 80 w 108"/>
                <a:gd name="T81" fmla="*/ 100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23C381D0-7D83-3B82-89CA-36BB6E0AE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575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6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827D74DA-7ADF-8D7D-8867-CC52907EF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013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4 h 108"/>
                <a:gd name="T14" fmla="*/ 108 w 108"/>
                <a:gd name="T15" fmla="*/ 59 h 108"/>
                <a:gd name="T16" fmla="*/ 108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4 h 108"/>
                <a:gd name="T56" fmla="*/ 2 w 108"/>
                <a:gd name="T57" fmla="*/ 69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1 h 108"/>
                <a:gd name="T66" fmla="*/ 38 w 108"/>
                <a:gd name="T67" fmla="*/ 105 h 108"/>
                <a:gd name="T68" fmla="*/ 48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3DAAA71A-BA63-25D1-FCBE-43608AE2C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013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8 w 108"/>
                <a:gd name="T15" fmla="*/ 59 h 108"/>
                <a:gd name="T16" fmla="*/ 108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0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3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79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E13B59B0-5719-EE69-9683-45F441484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013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57F23CD3-FC99-E1D9-3014-7578CDEB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013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7 w 108"/>
                <a:gd name="T9" fmla="*/ 65 h 108"/>
                <a:gd name="T10" fmla="*/ 107 w 108"/>
                <a:gd name="T11" fmla="*/ 62 h 108"/>
                <a:gd name="T12" fmla="*/ 108 w 108"/>
                <a:gd name="T13" fmla="*/ 57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19 h 108"/>
                <a:gd name="T24" fmla="*/ 88 w 108"/>
                <a:gd name="T25" fmla="*/ 12 h 108"/>
                <a:gd name="T26" fmla="*/ 84 w 108"/>
                <a:gd name="T27" fmla="*/ 8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19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3 h 108"/>
                <a:gd name="T64" fmla="*/ 43 w 108"/>
                <a:gd name="T65" fmla="*/ 106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6 h 108"/>
                <a:gd name="T74" fmla="*/ 67 w 108"/>
                <a:gd name="T75" fmla="*/ 106 h 108"/>
                <a:gd name="T76" fmla="*/ 75 w 108"/>
                <a:gd name="T77" fmla="*/ 103 h 108"/>
                <a:gd name="T78" fmla="*/ 79 w 108"/>
                <a:gd name="T79" fmla="*/ 101 h 108"/>
                <a:gd name="T80" fmla="*/ 80 w 108"/>
                <a:gd name="T81" fmla="*/ 100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BB09EE87-DE44-5253-74D2-624C286AB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013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8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1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E1234502-26ED-2521-383F-1EC2E2887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013" y="4055712"/>
              <a:ext cx="171450" cy="169863"/>
            </a:xfrm>
            <a:custGeom>
              <a:avLst/>
              <a:gdLst>
                <a:gd name="T0" fmla="*/ 94 w 108"/>
                <a:gd name="T1" fmla="*/ 89 h 107"/>
                <a:gd name="T2" fmla="*/ 99 w 108"/>
                <a:gd name="T3" fmla="*/ 83 h 107"/>
                <a:gd name="T4" fmla="*/ 102 w 108"/>
                <a:gd name="T5" fmla="*/ 79 h 107"/>
                <a:gd name="T6" fmla="*/ 106 w 108"/>
                <a:gd name="T7" fmla="*/ 69 h 107"/>
                <a:gd name="T8" fmla="*/ 107 w 108"/>
                <a:gd name="T9" fmla="*/ 65 h 107"/>
                <a:gd name="T10" fmla="*/ 107 w 108"/>
                <a:gd name="T11" fmla="*/ 61 h 107"/>
                <a:gd name="T12" fmla="*/ 108 w 108"/>
                <a:gd name="T13" fmla="*/ 57 h 107"/>
                <a:gd name="T14" fmla="*/ 108 w 108"/>
                <a:gd name="T15" fmla="*/ 56 h 107"/>
                <a:gd name="T16" fmla="*/ 108 w 108"/>
                <a:gd name="T17" fmla="*/ 48 h 107"/>
                <a:gd name="T18" fmla="*/ 106 w 108"/>
                <a:gd name="T19" fmla="*/ 37 h 107"/>
                <a:gd name="T20" fmla="*/ 102 w 108"/>
                <a:gd name="T21" fmla="*/ 28 h 107"/>
                <a:gd name="T22" fmla="*/ 96 w 108"/>
                <a:gd name="T23" fmla="*/ 19 h 107"/>
                <a:gd name="T24" fmla="*/ 88 w 108"/>
                <a:gd name="T25" fmla="*/ 11 h 107"/>
                <a:gd name="T26" fmla="*/ 84 w 108"/>
                <a:gd name="T27" fmla="*/ 8 h 107"/>
                <a:gd name="T28" fmla="*/ 75 w 108"/>
                <a:gd name="T29" fmla="*/ 3 h 107"/>
                <a:gd name="T30" fmla="*/ 67 w 108"/>
                <a:gd name="T31" fmla="*/ 1 h 107"/>
                <a:gd name="T32" fmla="*/ 59 w 108"/>
                <a:gd name="T33" fmla="*/ 0 h 107"/>
                <a:gd name="T34" fmla="*/ 48 w 108"/>
                <a:gd name="T35" fmla="*/ 0 h 107"/>
                <a:gd name="T36" fmla="*/ 38 w 108"/>
                <a:gd name="T37" fmla="*/ 2 h 107"/>
                <a:gd name="T38" fmla="*/ 28 w 108"/>
                <a:gd name="T39" fmla="*/ 6 h 107"/>
                <a:gd name="T40" fmla="*/ 20 w 108"/>
                <a:gd name="T41" fmla="*/ 11 h 107"/>
                <a:gd name="T42" fmla="*/ 12 w 108"/>
                <a:gd name="T43" fmla="*/ 19 h 107"/>
                <a:gd name="T44" fmla="*/ 6 w 108"/>
                <a:gd name="T45" fmla="*/ 28 h 107"/>
                <a:gd name="T46" fmla="*/ 2 w 108"/>
                <a:gd name="T47" fmla="*/ 37 h 107"/>
                <a:gd name="T48" fmla="*/ 0 w 108"/>
                <a:gd name="T49" fmla="*/ 48 h 107"/>
                <a:gd name="T50" fmla="*/ 0 w 108"/>
                <a:gd name="T51" fmla="*/ 59 h 107"/>
                <a:gd name="T52" fmla="*/ 1 w 108"/>
                <a:gd name="T53" fmla="*/ 67 h 107"/>
                <a:gd name="T54" fmla="*/ 4 w 108"/>
                <a:gd name="T55" fmla="*/ 74 h 107"/>
                <a:gd name="T56" fmla="*/ 9 w 108"/>
                <a:gd name="T57" fmla="*/ 83 h 107"/>
                <a:gd name="T58" fmla="*/ 16 w 108"/>
                <a:gd name="T59" fmla="*/ 92 h 107"/>
                <a:gd name="T60" fmla="*/ 24 w 108"/>
                <a:gd name="T61" fmla="*/ 98 h 107"/>
                <a:gd name="T62" fmla="*/ 33 w 108"/>
                <a:gd name="T63" fmla="*/ 103 h 107"/>
                <a:gd name="T64" fmla="*/ 43 w 108"/>
                <a:gd name="T65" fmla="*/ 106 h 107"/>
                <a:gd name="T66" fmla="*/ 54 w 108"/>
                <a:gd name="T67" fmla="*/ 107 h 107"/>
                <a:gd name="T68" fmla="*/ 57 w 108"/>
                <a:gd name="T69" fmla="*/ 107 h 107"/>
                <a:gd name="T70" fmla="*/ 59 w 108"/>
                <a:gd name="T71" fmla="*/ 107 h 107"/>
                <a:gd name="T72" fmla="*/ 65 w 108"/>
                <a:gd name="T73" fmla="*/ 106 h 107"/>
                <a:gd name="T74" fmla="*/ 67 w 108"/>
                <a:gd name="T75" fmla="*/ 106 h 107"/>
                <a:gd name="T76" fmla="*/ 75 w 108"/>
                <a:gd name="T77" fmla="*/ 103 h 107"/>
                <a:gd name="T78" fmla="*/ 79 w 108"/>
                <a:gd name="T79" fmla="*/ 101 h 107"/>
                <a:gd name="T80" fmla="*/ 80 w 108"/>
                <a:gd name="T81" fmla="*/ 100 h 107"/>
                <a:gd name="T82" fmla="*/ 84 w 108"/>
                <a:gd name="T83" fmla="*/ 98 h 107"/>
                <a:gd name="T84" fmla="*/ 87 w 108"/>
                <a:gd name="T85" fmla="*/ 96 h 107"/>
                <a:gd name="T86" fmla="*/ 90 w 108"/>
                <a:gd name="T87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92"/>
                  </a:moveTo>
                  <a:lnTo>
                    <a:pt x="94" y="89"/>
                  </a:lnTo>
                  <a:lnTo>
                    <a:pt x="96" y="87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3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7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3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3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88F839C0-F55A-89C7-01A4-124018A2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013" y="4257324"/>
              <a:ext cx="171450" cy="171450"/>
            </a:xfrm>
            <a:custGeom>
              <a:avLst/>
              <a:gdLst>
                <a:gd name="T0" fmla="*/ 12 w 108"/>
                <a:gd name="T1" fmla="*/ 20 h 108"/>
                <a:gd name="T2" fmla="*/ 6 w 108"/>
                <a:gd name="T3" fmla="*/ 28 h 108"/>
                <a:gd name="T4" fmla="*/ 2 w 108"/>
                <a:gd name="T5" fmla="*/ 38 h 108"/>
                <a:gd name="T6" fmla="*/ 0 w 108"/>
                <a:gd name="T7" fmla="*/ 48 h 108"/>
                <a:gd name="T8" fmla="*/ 0 w 108"/>
                <a:gd name="T9" fmla="*/ 59 h 108"/>
                <a:gd name="T10" fmla="*/ 1 w 108"/>
                <a:gd name="T11" fmla="*/ 67 h 108"/>
                <a:gd name="T12" fmla="*/ 4 w 108"/>
                <a:gd name="T13" fmla="*/ 74 h 108"/>
                <a:gd name="T14" fmla="*/ 9 w 108"/>
                <a:gd name="T15" fmla="*/ 84 h 108"/>
                <a:gd name="T16" fmla="*/ 12 w 108"/>
                <a:gd name="T17" fmla="*/ 88 h 108"/>
                <a:gd name="T18" fmla="*/ 20 w 108"/>
                <a:gd name="T19" fmla="*/ 96 h 108"/>
                <a:gd name="T20" fmla="*/ 28 w 108"/>
                <a:gd name="T21" fmla="*/ 101 h 108"/>
                <a:gd name="T22" fmla="*/ 38 w 108"/>
                <a:gd name="T23" fmla="*/ 105 h 108"/>
                <a:gd name="T24" fmla="*/ 48 w 108"/>
                <a:gd name="T25" fmla="*/ 107 h 108"/>
                <a:gd name="T26" fmla="*/ 59 w 108"/>
                <a:gd name="T27" fmla="*/ 107 h 108"/>
                <a:gd name="T28" fmla="*/ 65 w 108"/>
                <a:gd name="T29" fmla="*/ 107 h 108"/>
                <a:gd name="T30" fmla="*/ 67 w 108"/>
                <a:gd name="T31" fmla="*/ 106 h 108"/>
                <a:gd name="T32" fmla="*/ 75 w 108"/>
                <a:gd name="T33" fmla="*/ 104 h 108"/>
                <a:gd name="T34" fmla="*/ 81 w 108"/>
                <a:gd name="T35" fmla="*/ 100 h 108"/>
                <a:gd name="T36" fmla="*/ 86 w 108"/>
                <a:gd name="T37" fmla="*/ 97 h 108"/>
                <a:gd name="T38" fmla="*/ 88 w 108"/>
                <a:gd name="T39" fmla="*/ 96 h 108"/>
                <a:gd name="T40" fmla="*/ 92 w 108"/>
                <a:gd name="T41" fmla="*/ 92 h 108"/>
                <a:gd name="T42" fmla="*/ 96 w 108"/>
                <a:gd name="T43" fmla="*/ 88 h 108"/>
                <a:gd name="T44" fmla="*/ 97 w 108"/>
                <a:gd name="T45" fmla="*/ 86 h 108"/>
                <a:gd name="T46" fmla="*/ 100 w 108"/>
                <a:gd name="T47" fmla="*/ 81 h 108"/>
                <a:gd name="T48" fmla="*/ 101 w 108"/>
                <a:gd name="T49" fmla="*/ 80 h 108"/>
                <a:gd name="T50" fmla="*/ 101 w 108"/>
                <a:gd name="T51" fmla="*/ 79 h 108"/>
                <a:gd name="T52" fmla="*/ 106 w 108"/>
                <a:gd name="T53" fmla="*/ 70 h 108"/>
                <a:gd name="T54" fmla="*/ 106 w 108"/>
                <a:gd name="T55" fmla="*/ 66 h 108"/>
                <a:gd name="T56" fmla="*/ 107 w 108"/>
                <a:gd name="T57" fmla="*/ 62 h 108"/>
                <a:gd name="T58" fmla="*/ 108 w 108"/>
                <a:gd name="T59" fmla="*/ 58 h 108"/>
                <a:gd name="T60" fmla="*/ 108 w 108"/>
                <a:gd name="T61" fmla="*/ 56 h 108"/>
                <a:gd name="T62" fmla="*/ 108 w 108"/>
                <a:gd name="T63" fmla="*/ 48 h 108"/>
                <a:gd name="T64" fmla="*/ 106 w 108"/>
                <a:gd name="T65" fmla="*/ 38 h 108"/>
                <a:gd name="T66" fmla="*/ 101 w 108"/>
                <a:gd name="T67" fmla="*/ 28 h 108"/>
                <a:gd name="T68" fmla="*/ 96 w 108"/>
                <a:gd name="T69" fmla="*/ 20 h 108"/>
                <a:gd name="T70" fmla="*/ 88 w 108"/>
                <a:gd name="T71" fmla="*/ 12 h 108"/>
                <a:gd name="T72" fmla="*/ 84 w 108"/>
                <a:gd name="T73" fmla="*/ 9 h 108"/>
                <a:gd name="T74" fmla="*/ 75 w 108"/>
                <a:gd name="T75" fmla="*/ 4 h 108"/>
                <a:gd name="T76" fmla="*/ 67 w 108"/>
                <a:gd name="T77" fmla="*/ 1 h 108"/>
                <a:gd name="T78" fmla="*/ 59 w 108"/>
                <a:gd name="T79" fmla="*/ 0 h 108"/>
                <a:gd name="T80" fmla="*/ 48 w 108"/>
                <a:gd name="T81" fmla="*/ 0 h 108"/>
                <a:gd name="T82" fmla="*/ 38 w 108"/>
                <a:gd name="T83" fmla="*/ 2 h 108"/>
                <a:gd name="T84" fmla="*/ 28 w 108"/>
                <a:gd name="T85" fmla="*/ 6 h 108"/>
                <a:gd name="T86" fmla="*/ 20 w 108"/>
                <a:gd name="T87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16" y="16"/>
                  </a:move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lnTo>
                    <a:pt x="94" y="90"/>
                  </a:lnTo>
                  <a:lnTo>
                    <a:pt x="96" y="88"/>
                  </a:lnTo>
                  <a:lnTo>
                    <a:pt x="96" y="87"/>
                  </a:lnTo>
                  <a:lnTo>
                    <a:pt x="97" y="86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34403480-869A-4E08-434F-E56C97AF9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0" y="34476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80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59 w 108"/>
                <a:gd name="T33" fmla="*/ 1 h 108"/>
                <a:gd name="T34" fmla="*/ 49 w 108"/>
                <a:gd name="T35" fmla="*/ 1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60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80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60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9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BA34F46C-D2CF-7EFF-B298-66F902EF3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4257324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7 h 108"/>
                <a:gd name="T70" fmla="*/ 60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E0E348C6-BEAF-96AE-7D61-EE8F1E153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E24E4C32-5DB4-9473-CD8C-CBD429683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7 w 108"/>
                <a:gd name="T9" fmla="*/ 65 h 108"/>
                <a:gd name="T10" fmla="*/ 107 w 108"/>
                <a:gd name="T11" fmla="*/ 62 h 108"/>
                <a:gd name="T12" fmla="*/ 108 w 108"/>
                <a:gd name="T13" fmla="*/ 57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19 h 108"/>
                <a:gd name="T24" fmla="*/ 88 w 108"/>
                <a:gd name="T25" fmla="*/ 12 h 108"/>
                <a:gd name="T26" fmla="*/ 84 w 108"/>
                <a:gd name="T27" fmla="*/ 8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19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3 h 108"/>
                <a:gd name="T64" fmla="*/ 43 w 108"/>
                <a:gd name="T65" fmla="*/ 106 h 108"/>
                <a:gd name="T66" fmla="*/ 54 w 108"/>
                <a:gd name="T67" fmla="*/ 108 h 108"/>
                <a:gd name="T68" fmla="*/ 57 w 108"/>
                <a:gd name="T69" fmla="*/ 107 h 108"/>
                <a:gd name="T70" fmla="*/ 60 w 108"/>
                <a:gd name="T71" fmla="*/ 107 h 108"/>
                <a:gd name="T72" fmla="*/ 65 w 108"/>
                <a:gd name="T73" fmla="*/ 106 h 108"/>
                <a:gd name="T74" fmla="*/ 67 w 108"/>
                <a:gd name="T75" fmla="*/ 106 h 108"/>
                <a:gd name="T76" fmla="*/ 75 w 108"/>
                <a:gd name="T77" fmla="*/ 103 h 108"/>
                <a:gd name="T78" fmla="*/ 80 w 108"/>
                <a:gd name="T79" fmla="*/ 101 h 108"/>
                <a:gd name="T80" fmla="*/ 80 w 108"/>
                <a:gd name="T81" fmla="*/ 100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F5BBE91C-5842-15C9-61CE-BB4331275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BA2523F5-8FA9-D39F-0D95-177BE5CE1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4055712"/>
              <a:ext cx="171450" cy="169863"/>
            </a:xfrm>
            <a:custGeom>
              <a:avLst/>
              <a:gdLst>
                <a:gd name="T0" fmla="*/ 94 w 108"/>
                <a:gd name="T1" fmla="*/ 89 h 107"/>
                <a:gd name="T2" fmla="*/ 99 w 108"/>
                <a:gd name="T3" fmla="*/ 83 h 107"/>
                <a:gd name="T4" fmla="*/ 102 w 108"/>
                <a:gd name="T5" fmla="*/ 79 h 107"/>
                <a:gd name="T6" fmla="*/ 106 w 108"/>
                <a:gd name="T7" fmla="*/ 69 h 107"/>
                <a:gd name="T8" fmla="*/ 107 w 108"/>
                <a:gd name="T9" fmla="*/ 65 h 107"/>
                <a:gd name="T10" fmla="*/ 107 w 108"/>
                <a:gd name="T11" fmla="*/ 61 h 107"/>
                <a:gd name="T12" fmla="*/ 108 w 108"/>
                <a:gd name="T13" fmla="*/ 57 h 107"/>
                <a:gd name="T14" fmla="*/ 108 w 108"/>
                <a:gd name="T15" fmla="*/ 56 h 107"/>
                <a:gd name="T16" fmla="*/ 108 w 108"/>
                <a:gd name="T17" fmla="*/ 48 h 107"/>
                <a:gd name="T18" fmla="*/ 106 w 108"/>
                <a:gd name="T19" fmla="*/ 37 h 107"/>
                <a:gd name="T20" fmla="*/ 102 w 108"/>
                <a:gd name="T21" fmla="*/ 28 h 107"/>
                <a:gd name="T22" fmla="*/ 96 w 108"/>
                <a:gd name="T23" fmla="*/ 19 h 107"/>
                <a:gd name="T24" fmla="*/ 88 w 108"/>
                <a:gd name="T25" fmla="*/ 11 h 107"/>
                <a:gd name="T26" fmla="*/ 84 w 108"/>
                <a:gd name="T27" fmla="*/ 8 h 107"/>
                <a:gd name="T28" fmla="*/ 75 w 108"/>
                <a:gd name="T29" fmla="*/ 3 h 107"/>
                <a:gd name="T30" fmla="*/ 67 w 108"/>
                <a:gd name="T31" fmla="*/ 1 h 107"/>
                <a:gd name="T32" fmla="*/ 60 w 108"/>
                <a:gd name="T33" fmla="*/ 0 h 107"/>
                <a:gd name="T34" fmla="*/ 49 w 108"/>
                <a:gd name="T35" fmla="*/ 0 h 107"/>
                <a:gd name="T36" fmla="*/ 38 w 108"/>
                <a:gd name="T37" fmla="*/ 2 h 107"/>
                <a:gd name="T38" fmla="*/ 29 w 108"/>
                <a:gd name="T39" fmla="*/ 6 h 107"/>
                <a:gd name="T40" fmla="*/ 20 w 108"/>
                <a:gd name="T41" fmla="*/ 11 h 107"/>
                <a:gd name="T42" fmla="*/ 12 w 108"/>
                <a:gd name="T43" fmla="*/ 19 h 107"/>
                <a:gd name="T44" fmla="*/ 6 w 108"/>
                <a:gd name="T45" fmla="*/ 28 h 107"/>
                <a:gd name="T46" fmla="*/ 2 w 108"/>
                <a:gd name="T47" fmla="*/ 37 h 107"/>
                <a:gd name="T48" fmla="*/ 0 w 108"/>
                <a:gd name="T49" fmla="*/ 48 h 107"/>
                <a:gd name="T50" fmla="*/ 0 w 108"/>
                <a:gd name="T51" fmla="*/ 59 h 107"/>
                <a:gd name="T52" fmla="*/ 2 w 108"/>
                <a:gd name="T53" fmla="*/ 67 h 107"/>
                <a:gd name="T54" fmla="*/ 4 w 108"/>
                <a:gd name="T55" fmla="*/ 74 h 107"/>
                <a:gd name="T56" fmla="*/ 9 w 108"/>
                <a:gd name="T57" fmla="*/ 83 h 107"/>
                <a:gd name="T58" fmla="*/ 16 w 108"/>
                <a:gd name="T59" fmla="*/ 92 h 107"/>
                <a:gd name="T60" fmla="*/ 24 w 108"/>
                <a:gd name="T61" fmla="*/ 98 h 107"/>
                <a:gd name="T62" fmla="*/ 33 w 108"/>
                <a:gd name="T63" fmla="*/ 103 h 107"/>
                <a:gd name="T64" fmla="*/ 43 w 108"/>
                <a:gd name="T65" fmla="*/ 106 h 107"/>
                <a:gd name="T66" fmla="*/ 54 w 108"/>
                <a:gd name="T67" fmla="*/ 107 h 107"/>
                <a:gd name="T68" fmla="*/ 57 w 108"/>
                <a:gd name="T69" fmla="*/ 107 h 107"/>
                <a:gd name="T70" fmla="*/ 60 w 108"/>
                <a:gd name="T71" fmla="*/ 107 h 107"/>
                <a:gd name="T72" fmla="*/ 65 w 108"/>
                <a:gd name="T73" fmla="*/ 106 h 107"/>
                <a:gd name="T74" fmla="*/ 67 w 108"/>
                <a:gd name="T75" fmla="*/ 106 h 107"/>
                <a:gd name="T76" fmla="*/ 75 w 108"/>
                <a:gd name="T77" fmla="*/ 103 h 107"/>
                <a:gd name="T78" fmla="*/ 80 w 108"/>
                <a:gd name="T79" fmla="*/ 101 h 107"/>
                <a:gd name="T80" fmla="*/ 80 w 108"/>
                <a:gd name="T81" fmla="*/ 100 h 107"/>
                <a:gd name="T82" fmla="*/ 84 w 108"/>
                <a:gd name="T83" fmla="*/ 98 h 107"/>
                <a:gd name="T84" fmla="*/ 87 w 108"/>
                <a:gd name="T85" fmla="*/ 96 h 107"/>
                <a:gd name="T86" fmla="*/ 90 w 108"/>
                <a:gd name="T87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92"/>
                  </a:moveTo>
                  <a:lnTo>
                    <a:pt x="94" y="89"/>
                  </a:lnTo>
                  <a:lnTo>
                    <a:pt x="96" y="87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3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7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3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3"/>
                  </a:lnTo>
                  <a:lnTo>
                    <a:pt x="29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9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9" y="107"/>
                  </a:lnTo>
                  <a:lnTo>
                    <a:pt x="54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5F4110CF-7181-7B92-45DD-18CF8C66D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ABF780FD-779F-7D5B-5206-181B9E45E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7 h 108"/>
                <a:gd name="T70" fmla="*/ 60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5E1C2070-6CD1-8CD1-8F38-8FB34EB40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0" y="4257324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2FAB283A-CB0A-4F73-FF64-3F5D84FD3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0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170DE6FA-5062-7348-3399-649703604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0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7 w 108"/>
                <a:gd name="T9" fmla="*/ 65 h 108"/>
                <a:gd name="T10" fmla="*/ 107 w 108"/>
                <a:gd name="T11" fmla="*/ 62 h 108"/>
                <a:gd name="T12" fmla="*/ 108 w 108"/>
                <a:gd name="T13" fmla="*/ 57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19 h 108"/>
                <a:gd name="T24" fmla="*/ 88 w 108"/>
                <a:gd name="T25" fmla="*/ 12 h 108"/>
                <a:gd name="T26" fmla="*/ 84 w 108"/>
                <a:gd name="T27" fmla="*/ 8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19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3 h 108"/>
                <a:gd name="T64" fmla="*/ 43 w 108"/>
                <a:gd name="T65" fmla="*/ 106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6 h 108"/>
                <a:gd name="T74" fmla="*/ 67 w 108"/>
                <a:gd name="T75" fmla="*/ 106 h 108"/>
                <a:gd name="T76" fmla="*/ 75 w 108"/>
                <a:gd name="T77" fmla="*/ 103 h 108"/>
                <a:gd name="T78" fmla="*/ 79 w 108"/>
                <a:gd name="T79" fmla="*/ 101 h 108"/>
                <a:gd name="T80" fmla="*/ 80 w 108"/>
                <a:gd name="T81" fmla="*/ 100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1108D39D-A317-36B0-EC25-EF2DC5C1C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0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E7327805-10A4-EFC9-4867-63B44BF1C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0" y="4055712"/>
              <a:ext cx="171450" cy="169863"/>
            </a:xfrm>
            <a:custGeom>
              <a:avLst/>
              <a:gdLst>
                <a:gd name="T0" fmla="*/ 94 w 108"/>
                <a:gd name="T1" fmla="*/ 89 h 107"/>
                <a:gd name="T2" fmla="*/ 99 w 108"/>
                <a:gd name="T3" fmla="*/ 83 h 107"/>
                <a:gd name="T4" fmla="*/ 102 w 108"/>
                <a:gd name="T5" fmla="*/ 79 h 107"/>
                <a:gd name="T6" fmla="*/ 106 w 108"/>
                <a:gd name="T7" fmla="*/ 69 h 107"/>
                <a:gd name="T8" fmla="*/ 107 w 108"/>
                <a:gd name="T9" fmla="*/ 65 h 107"/>
                <a:gd name="T10" fmla="*/ 107 w 108"/>
                <a:gd name="T11" fmla="*/ 61 h 107"/>
                <a:gd name="T12" fmla="*/ 108 w 108"/>
                <a:gd name="T13" fmla="*/ 57 h 107"/>
                <a:gd name="T14" fmla="*/ 108 w 108"/>
                <a:gd name="T15" fmla="*/ 56 h 107"/>
                <a:gd name="T16" fmla="*/ 108 w 108"/>
                <a:gd name="T17" fmla="*/ 48 h 107"/>
                <a:gd name="T18" fmla="*/ 106 w 108"/>
                <a:gd name="T19" fmla="*/ 37 h 107"/>
                <a:gd name="T20" fmla="*/ 102 w 108"/>
                <a:gd name="T21" fmla="*/ 28 h 107"/>
                <a:gd name="T22" fmla="*/ 96 w 108"/>
                <a:gd name="T23" fmla="*/ 19 h 107"/>
                <a:gd name="T24" fmla="*/ 88 w 108"/>
                <a:gd name="T25" fmla="*/ 11 h 107"/>
                <a:gd name="T26" fmla="*/ 84 w 108"/>
                <a:gd name="T27" fmla="*/ 8 h 107"/>
                <a:gd name="T28" fmla="*/ 75 w 108"/>
                <a:gd name="T29" fmla="*/ 3 h 107"/>
                <a:gd name="T30" fmla="*/ 67 w 108"/>
                <a:gd name="T31" fmla="*/ 1 h 107"/>
                <a:gd name="T32" fmla="*/ 59 w 108"/>
                <a:gd name="T33" fmla="*/ 0 h 107"/>
                <a:gd name="T34" fmla="*/ 49 w 108"/>
                <a:gd name="T35" fmla="*/ 0 h 107"/>
                <a:gd name="T36" fmla="*/ 38 w 108"/>
                <a:gd name="T37" fmla="*/ 2 h 107"/>
                <a:gd name="T38" fmla="*/ 28 w 108"/>
                <a:gd name="T39" fmla="*/ 6 h 107"/>
                <a:gd name="T40" fmla="*/ 20 w 108"/>
                <a:gd name="T41" fmla="*/ 11 h 107"/>
                <a:gd name="T42" fmla="*/ 12 w 108"/>
                <a:gd name="T43" fmla="*/ 19 h 107"/>
                <a:gd name="T44" fmla="*/ 6 w 108"/>
                <a:gd name="T45" fmla="*/ 28 h 107"/>
                <a:gd name="T46" fmla="*/ 2 w 108"/>
                <a:gd name="T47" fmla="*/ 37 h 107"/>
                <a:gd name="T48" fmla="*/ 0 w 108"/>
                <a:gd name="T49" fmla="*/ 48 h 107"/>
                <a:gd name="T50" fmla="*/ 0 w 108"/>
                <a:gd name="T51" fmla="*/ 59 h 107"/>
                <a:gd name="T52" fmla="*/ 2 w 108"/>
                <a:gd name="T53" fmla="*/ 67 h 107"/>
                <a:gd name="T54" fmla="*/ 4 w 108"/>
                <a:gd name="T55" fmla="*/ 74 h 107"/>
                <a:gd name="T56" fmla="*/ 9 w 108"/>
                <a:gd name="T57" fmla="*/ 83 h 107"/>
                <a:gd name="T58" fmla="*/ 16 w 108"/>
                <a:gd name="T59" fmla="*/ 92 h 107"/>
                <a:gd name="T60" fmla="*/ 24 w 108"/>
                <a:gd name="T61" fmla="*/ 98 h 107"/>
                <a:gd name="T62" fmla="*/ 33 w 108"/>
                <a:gd name="T63" fmla="*/ 103 h 107"/>
                <a:gd name="T64" fmla="*/ 43 w 108"/>
                <a:gd name="T65" fmla="*/ 106 h 107"/>
                <a:gd name="T66" fmla="*/ 54 w 108"/>
                <a:gd name="T67" fmla="*/ 107 h 107"/>
                <a:gd name="T68" fmla="*/ 57 w 108"/>
                <a:gd name="T69" fmla="*/ 107 h 107"/>
                <a:gd name="T70" fmla="*/ 59 w 108"/>
                <a:gd name="T71" fmla="*/ 107 h 107"/>
                <a:gd name="T72" fmla="*/ 65 w 108"/>
                <a:gd name="T73" fmla="*/ 106 h 107"/>
                <a:gd name="T74" fmla="*/ 67 w 108"/>
                <a:gd name="T75" fmla="*/ 106 h 107"/>
                <a:gd name="T76" fmla="*/ 75 w 108"/>
                <a:gd name="T77" fmla="*/ 103 h 107"/>
                <a:gd name="T78" fmla="*/ 79 w 108"/>
                <a:gd name="T79" fmla="*/ 101 h 107"/>
                <a:gd name="T80" fmla="*/ 80 w 108"/>
                <a:gd name="T81" fmla="*/ 100 h 107"/>
                <a:gd name="T82" fmla="*/ 84 w 108"/>
                <a:gd name="T83" fmla="*/ 98 h 107"/>
                <a:gd name="T84" fmla="*/ 87 w 108"/>
                <a:gd name="T85" fmla="*/ 96 h 107"/>
                <a:gd name="T86" fmla="*/ 90 w 108"/>
                <a:gd name="T87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92"/>
                  </a:moveTo>
                  <a:lnTo>
                    <a:pt x="94" y="89"/>
                  </a:lnTo>
                  <a:lnTo>
                    <a:pt x="96" y="87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3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7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3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3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9" y="107"/>
                  </a:lnTo>
                  <a:lnTo>
                    <a:pt x="54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E327D28E-CD5F-86A8-CBCB-9A53E33DB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0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3F03BF33-D768-F774-D71E-5FFB3D131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0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6E896A46-17A7-6254-6CE6-78C3F656D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4257324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1 w 108"/>
                <a:gd name="T49" fmla="*/ 48 h 108"/>
                <a:gd name="T50" fmla="*/ 1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7 h 108"/>
                <a:gd name="T70" fmla="*/ 60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1" y="48"/>
                  </a:lnTo>
                  <a:lnTo>
                    <a:pt x="0" y="54"/>
                  </a:lnTo>
                  <a:lnTo>
                    <a:pt x="1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12D74FA7-9A99-8079-FAA9-4B36F00B6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1 w 108"/>
                <a:gd name="T49" fmla="*/ 49 h 108"/>
                <a:gd name="T50" fmla="*/ 1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55345A33-ED8C-F46F-E8A1-8691BBEA9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1 w 108"/>
                <a:gd name="T49" fmla="*/ 48 h 108"/>
                <a:gd name="T50" fmla="*/ 1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1" y="48"/>
                  </a:lnTo>
                  <a:lnTo>
                    <a:pt x="0" y="54"/>
                  </a:lnTo>
                  <a:lnTo>
                    <a:pt x="1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22095F4-0478-62FC-0B43-C2B21004A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4055712"/>
              <a:ext cx="171450" cy="169863"/>
            </a:xfrm>
            <a:custGeom>
              <a:avLst/>
              <a:gdLst>
                <a:gd name="T0" fmla="*/ 94 w 108"/>
                <a:gd name="T1" fmla="*/ 89 h 107"/>
                <a:gd name="T2" fmla="*/ 99 w 108"/>
                <a:gd name="T3" fmla="*/ 83 h 107"/>
                <a:gd name="T4" fmla="*/ 102 w 108"/>
                <a:gd name="T5" fmla="*/ 79 h 107"/>
                <a:gd name="T6" fmla="*/ 106 w 108"/>
                <a:gd name="T7" fmla="*/ 69 h 107"/>
                <a:gd name="T8" fmla="*/ 107 w 108"/>
                <a:gd name="T9" fmla="*/ 65 h 107"/>
                <a:gd name="T10" fmla="*/ 107 w 108"/>
                <a:gd name="T11" fmla="*/ 61 h 107"/>
                <a:gd name="T12" fmla="*/ 108 w 108"/>
                <a:gd name="T13" fmla="*/ 57 h 107"/>
                <a:gd name="T14" fmla="*/ 108 w 108"/>
                <a:gd name="T15" fmla="*/ 56 h 107"/>
                <a:gd name="T16" fmla="*/ 108 w 108"/>
                <a:gd name="T17" fmla="*/ 48 h 107"/>
                <a:gd name="T18" fmla="*/ 106 w 108"/>
                <a:gd name="T19" fmla="*/ 37 h 107"/>
                <a:gd name="T20" fmla="*/ 102 w 108"/>
                <a:gd name="T21" fmla="*/ 28 h 107"/>
                <a:gd name="T22" fmla="*/ 96 w 108"/>
                <a:gd name="T23" fmla="*/ 19 h 107"/>
                <a:gd name="T24" fmla="*/ 88 w 108"/>
                <a:gd name="T25" fmla="*/ 11 h 107"/>
                <a:gd name="T26" fmla="*/ 84 w 108"/>
                <a:gd name="T27" fmla="*/ 8 h 107"/>
                <a:gd name="T28" fmla="*/ 75 w 108"/>
                <a:gd name="T29" fmla="*/ 3 h 107"/>
                <a:gd name="T30" fmla="*/ 67 w 108"/>
                <a:gd name="T31" fmla="*/ 1 h 107"/>
                <a:gd name="T32" fmla="*/ 60 w 108"/>
                <a:gd name="T33" fmla="*/ 0 h 107"/>
                <a:gd name="T34" fmla="*/ 49 w 108"/>
                <a:gd name="T35" fmla="*/ 0 h 107"/>
                <a:gd name="T36" fmla="*/ 38 w 108"/>
                <a:gd name="T37" fmla="*/ 2 h 107"/>
                <a:gd name="T38" fmla="*/ 29 w 108"/>
                <a:gd name="T39" fmla="*/ 6 h 107"/>
                <a:gd name="T40" fmla="*/ 20 w 108"/>
                <a:gd name="T41" fmla="*/ 11 h 107"/>
                <a:gd name="T42" fmla="*/ 12 w 108"/>
                <a:gd name="T43" fmla="*/ 19 h 107"/>
                <a:gd name="T44" fmla="*/ 6 w 108"/>
                <a:gd name="T45" fmla="*/ 28 h 107"/>
                <a:gd name="T46" fmla="*/ 2 w 108"/>
                <a:gd name="T47" fmla="*/ 37 h 107"/>
                <a:gd name="T48" fmla="*/ 1 w 108"/>
                <a:gd name="T49" fmla="*/ 48 h 107"/>
                <a:gd name="T50" fmla="*/ 1 w 108"/>
                <a:gd name="T51" fmla="*/ 59 h 107"/>
                <a:gd name="T52" fmla="*/ 2 w 108"/>
                <a:gd name="T53" fmla="*/ 67 h 107"/>
                <a:gd name="T54" fmla="*/ 4 w 108"/>
                <a:gd name="T55" fmla="*/ 74 h 107"/>
                <a:gd name="T56" fmla="*/ 9 w 108"/>
                <a:gd name="T57" fmla="*/ 83 h 107"/>
                <a:gd name="T58" fmla="*/ 16 w 108"/>
                <a:gd name="T59" fmla="*/ 92 h 107"/>
                <a:gd name="T60" fmla="*/ 24 w 108"/>
                <a:gd name="T61" fmla="*/ 98 h 107"/>
                <a:gd name="T62" fmla="*/ 33 w 108"/>
                <a:gd name="T63" fmla="*/ 103 h 107"/>
                <a:gd name="T64" fmla="*/ 43 w 108"/>
                <a:gd name="T65" fmla="*/ 106 h 107"/>
                <a:gd name="T66" fmla="*/ 54 w 108"/>
                <a:gd name="T67" fmla="*/ 107 h 107"/>
                <a:gd name="T68" fmla="*/ 57 w 108"/>
                <a:gd name="T69" fmla="*/ 107 h 107"/>
                <a:gd name="T70" fmla="*/ 60 w 108"/>
                <a:gd name="T71" fmla="*/ 107 h 107"/>
                <a:gd name="T72" fmla="*/ 65 w 108"/>
                <a:gd name="T73" fmla="*/ 106 h 107"/>
                <a:gd name="T74" fmla="*/ 67 w 108"/>
                <a:gd name="T75" fmla="*/ 106 h 107"/>
                <a:gd name="T76" fmla="*/ 75 w 108"/>
                <a:gd name="T77" fmla="*/ 103 h 107"/>
                <a:gd name="T78" fmla="*/ 80 w 108"/>
                <a:gd name="T79" fmla="*/ 101 h 107"/>
                <a:gd name="T80" fmla="*/ 80 w 108"/>
                <a:gd name="T81" fmla="*/ 100 h 107"/>
                <a:gd name="T82" fmla="*/ 84 w 108"/>
                <a:gd name="T83" fmla="*/ 98 h 107"/>
                <a:gd name="T84" fmla="*/ 87 w 108"/>
                <a:gd name="T85" fmla="*/ 96 h 107"/>
                <a:gd name="T86" fmla="*/ 90 w 108"/>
                <a:gd name="T87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92"/>
                  </a:moveTo>
                  <a:lnTo>
                    <a:pt x="94" y="89"/>
                  </a:lnTo>
                  <a:lnTo>
                    <a:pt x="96" y="87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3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7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3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3"/>
                  </a:lnTo>
                  <a:lnTo>
                    <a:pt x="29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1" y="48"/>
                  </a:lnTo>
                  <a:lnTo>
                    <a:pt x="0" y="53"/>
                  </a:lnTo>
                  <a:lnTo>
                    <a:pt x="1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9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9" y="107"/>
                  </a:lnTo>
                  <a:lnTo>
                    <a:pt x="54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797E24F5-BBC9-599C-E00C-91CC4EFB2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1 w 108"/>
                <a:gd name="T49" fmla="*/ 48 h 108"/>
                <a:gd name="T50" fmla="*/ 1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1" y="48"/>
                  </a:lnTo>
                  <a:lnTo>
                    <a:pt x="0" y="54"/>
                  </a:lnTo>
                  <a:lnTo>
                    <a:pt x="1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8C97CAD6-E486-0267-3068-9E773F1F0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1 w 108"/>
                <a:gd name="T49" fmla="*/ 48 h 108"/>
                <a:gd name="T50" fmla="*/ 1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7 h 108"/>
                <a:gd name="T70" fmla="*/ 60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1" y="48"/>
                  </a:lnTo>
                  <a:lnTo>
                    <a:pt x="0" y="54"/>
                  </a:lnTo>
                  <a:lnTo>
                    <a:pt x="1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22C6469A-FDA5-8220-97C2-E2305331E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4257324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F142B20A-CE2B-7ED1-C73A-1AB3BEE7A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E036630B-C6CF-DF51-2223-145A3602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7 w 108"/>
                <a:gd name="T9" fmla="*/ 65 h 108"/>
                <a:gd name="T10" fmla="*/ 107 w 108"/>
                <a:gd name="T11" fmla="*/ 62 h 108"/>
                <a:gd name="T12" fmla="*/ 108 w 108"/>
                <a:gd name="T13" fmla="*/ 57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19 h 108"/>
                <a:gd name="T24" fmla="*/ 88 w 108"/>
                <a:gd name="T25" fmla="*/ 12 h 108"/>
                <a:gd name="T26" fmla="*/ 84 w 108"/>
                <a:gd name="T27" fmla="*/ 8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19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3 h 108"/>
                <a:gd name="T64" fmla="*/ 43 w 108"/>
                <a:gd name="T65" fmla="*/ 106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6 h 108"/>
                <a:gd name="T74" fmla="*/ 67 w 108"/>
                <a:gd name="T75" fmla="*/ 106 h 108"/>
                <a:gd name="T76" fmla="*/ 75 w 108"/>
                <a:gd name="T77" fmla="*/ 103 h 108"/>
                <a:gd name="T78" fmla="*/ 80 w 108"/>
                <a:gd name="T79" fmla="*/ 101 h 108"/>
                <a:gd name="T80" fmla="*/ 80 w 108"/>
                <a:gd name="T81" fmla="*/ 100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A4086192-259A-FF44-7D12-A80F544EE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BFE09FC8-FE64-2B5D-D35C-211E8756F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4055712"/>
              <a:ext cx="171450" cy="169863"/>
            </a:xfrm>
            <a:custGeom>
              <a:avLst/>
              <a:gdLst>
                <a:gd name="T0" fmla="*/ 94 w 108"/>
                <a:gd name="T1" fmla="*/ 89 h 107"/>
                <a:gd name="T2" fmla="*/ 99 w 108"/>
                <a:gd name="T3" fmla="*/ 83 h 107"/>
                <a:gd name="T4" fmla="*/ 102 w 108"/>
                <a:gd name="T5" fmla="*/ 79 h 107"/>
                <a:gd name="T6" fmla="*/ 106 w 108"/>
                <a:gd name="T7" fmla="*/ 69 h 107"/>
                <a:gd name="T8" fmla="*/ 107 w 108"/>
                <a:gd name="T9" fmla="*/ 65 h 107"/>
                <a:gd name="T10" fmla="*/ 107 w 108"/>
                <a:gd name="T11" fmla="*/ 61 h 107"/>
                <a:gd name="T12" fmla="*/ 108 w 108"/>
                <a:gd name="T13" fmla="*/ 57 h 107"/>
                <a:gd name="T14" fmla="*/ 108 w 108"/>
                <a:gd name="T15" fmla="*/ 56 h 107"/>
                <a:gd name="T16" fmla="*/ 108 w 108"/>
                <a:gd name="T17" fmla="*/ 48 h 107"/>
                <a:gd name="T18" fmla="*/ 106 w 108"/>
                <a:gd name="T19" fmla="*/ 37 h 107"/>
                <a:gd name="T20" fmla="*/ 102 w 108"/>
                <a:gd name="T21" fmla="*/ 28 h 107"/>
                <a:gd name="T22" fmla="*/ 96 w 108"/>
                <a:gd name="T23" fmla="*/ 19 h 107"/>
                <a:gd name="T24" fmla="*/ 88 w 108"/>
                <a:gd name="T25" fmla="*/ 11 h 107"/>
                <a:gd name="T26" fmla="*/ 84 w 108"/>
                <a:gd name="T27" fmla="*/ 8 h 107"/>
                <a:gd name="T28" fmla="*/ 75 w 108"/>
                <a:gd name="T29" fmla="*/ 3 h 107"/>
                <a:gd name="T30" fmla="*/ 67 w 108"/>
                <a:gd name="T31" fmla="*/ 1 h 107"/>
                <a:gd name="T32" fmla="*/ 59 w 108"/>
                <a:gd name="T33" fmla="*/ 0 h 107"/>
                <a:gd name="T34" fmla="*/ 49 w 108"/>
                <a:gd name="T35" fmla="*/ 0 h 107"/>
                <a:gd name="T36" fmla="*/ 38 w 108"/>
                <a:gd name="T37" fmla="*/ 2 h 107"/>
                <a:gd name="T38" fmla="*/ 29 w 108"/>
                <a:gd name="T39" fmla="*/ 6 h 107"/>
                <a:gd name="T40" fmla="*/ 20 w 108"/>
                <a:gd name="T41" fmla="*/ 11 h 107"/>
                <a:gd name="T42" fmla="*/ 12 w 108"/>
                <a:gd name="T43" fmla="*/ 19 h 107"/>
                <a:gd name="T44" fmla="*/ 6 w 108"/>
                <a:gd name="T45" fmla="*/ 28 h 107"/>
                <a:gd name="T46" fmla="*/ 2 w 108"/>
                <a:gd name="T47" fmla="*/ 37 h 107"/>
                <a:gd name="T48" fmla="*/ 0 w 108"/>
                <a:gd name="T49" fmla="*/ 48 h 107"/>
                <a:gd name="T50" fmla="*/ 0 w 108"/>
                <a:gd name="T51" fmla="*/ 59 h 107"/>
                <a:gd name="T52" fmla="*/ 2 w 108"/>
                <a:gd name="T53" fmla="*/ 67 h 107"/>
                <a:gd name="T54" fmla="*/ 4 w 108"/>
                <a:gd name="T55" fmla="*/ 74 h 107"/>
                <a:gd name="T56" fmla="*/ 9 w 108"/>
                <a:gd name="T57" fmla="*/ 83 h 107"/>
                <a:gd name="T58" fmla="*/ 16 w 108"/>
                <a:gd name="T59" fmla="*/ 92 h 107"/>
                <a:gd name="T60" fmla="*/ 24 w 108"/>
                <a:gd name="T61" fmla="*/ 98 h 107"/>
                <a:gd name="T62" fmla="*/ 33 w 108"/>
                <a:gd name="T63" fmla="*/ 103 h 107"/>
                <a:gd name="T64" fmla="*/ 43 w 108"/>
                <a:gd name="T65" fmla="*/ 106 h 107"/>
                <a:gd name="T66" fmla="*/ 54 w 108"/>
                <a:gd name="T67" fmla="*/ 107 h 107"/>
                <a:gd name="T68" fmla="*/ 57 w 108"/>
                <a:gd name="T69" fmla="*/ 107 h 107"/>
                <a:gd name="T70" fmla="*/ 59 w 108"/>
                <a:gd name="T71" fmla="*/ 107 h 107"/>
                <a:gd name="T72" fmla="*/ 65 w 108"/>
                <a:gd name="T73" fmla="*/ 106 h 107"/>
                <a:gd name="T74" fmla="*/ 67 w 108"/>
                <a:gd name="T75" fmla="*/ 106 h 107"/>
                <a:gd name="T76" fmla="*/ 75 w 108"/>
                <a:gd name="T77" fmla="*/ 103 h 107"/>
                <a:gd name="T78" fmla="*/ 80 w 108"/>
                <a:gd name="T79" fmla="*/ 101 h 107"/>
                <a:gd name="T80" fmla="*/ 80 w 108"/>
                <a:gd name="T81" fmla="*/ 100 h 107"/>
                <a:gd name="T82" fmla="*/ 84 w 108"/>
                <a:gd name="T83" fmla="*/ 98 h 107"/>
                <a:gd name="T84" fmla="*/ 87 w 108"/>
                <a:gd name="T85" fmla="*/ 96 h 107"/>
                <a:gd name="T86" fmla="*/ 90 w 108"/>
                <a:gd name="T87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92"/>
                  </a:moveTo>
                  <a:lnTo>
                    <a:pt x="94" y="89"/>
                  </a:lnTo>
                  <a:lnTo>
                    <a:pt x="96" y="87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3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7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3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3"/>
                  </a:lnTo>
                  <a:lnTo>
                    <a:pt x="29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9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9" y="107"/>
                  </a:lnTo>
                  <a:lnTo>
                    <a:pt x="54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CD7A9CF0-4FD1-975E-890E-8DEF6B897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D62C8679-2382-1B93-1A17-35889ADAE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59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7 h 108"/>
                <a:gd name="T70" fmla="*/ 59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D0B94AAB-FEB0-A874-FCAE-7A5812574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4257324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7 h 108"/>
                <a:gd name="T70" fmla="*/ 60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7BB8AFA1-B5AA-3D77-45EA-F198E1288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44589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14A73A70-1183-E24F-B261-3CA7E9111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7 w 108"/>
                <a:gd name="T9" fmla="*/ 65 h 108"/>
                <a:gd name="T10" fmla="*/ 107 w 108"/>
                <a:gd name="T11" fmla="*/ 62 h 108"/>
                <a:gd name="T12" fmla="*/ 108 w 108"/>
                <a:gd name="T13" fmla="*/ 57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19 h 108"/>
                <a:gd name="T24" fmla="*/ 88 w 108"/>
                <a:gd name="T25" fmla="*/ 12 h 108"/>
                <a:gd name="T26" fmla="*/ 84 w 108"/>
                <a:gd name="T27" fmla="*/ 8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19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3 h 108"/>
                <a:gd name="T64" fmla="*/ 43 w 108"/>
                <a:gd name="T65" fmla="*/ 106 h 108"/>
                <a:gd name="T66" fmla="*/ 54 w 108"/>
                <a:gd name="T67" fmla="*/ 108 h 108"/>
                <a:gd name="T68" fmla="*/ 57 w 108"/>
                <a:gd name="T69" fmla="*/ 107 h 108"/>
                <a:gd name="T70" fmla="*/ 60 w 108"/>
                <a:gd name="T71" fmla="*/ 107 h 108"/>
                <a:gd name="T72" fmla="*/ 65 w 108"/>
                <a:gd name="T73" fmla="*/ 106 h 108"/>
                <a:gd name="T74" fmla="*/ 67 w 108"/>
                <a:gd name="T75" fmla="*/ 106 h 108"/>
                <a:gd name="T76" fmla="*/ 75 w 108"/>
                <a:gd name="T77" fmla="*/ 103 h 108"/>
                <a:gd name="T78" fmla="*/ 80 w 108"/>
                <a:gd name="T79" fmla="*/ 101 h 108"/>
                <a:gd name="T80" fmla="*/ 80 w 108"/>
                <a:gd name="T81" fmla="*/ 100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48C7F6E7-9509-F3E6-24A0-602E09714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486374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0B3F485E-5C34-6C24-5F1D-9D05807E8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4055712"/>
              <a:ext cx="171450" cy="169863"/>
            </a:xfrm>
            <a:custGeom>
              <a:avLst/>
              <a:gdLst>
                <a:gd name="T0" fmla="*/ 94 w 108"/>
                <a:gd name="T1" fmla="*/ 89 h 107"/>
                <a:gd name="T2" fmla="*/ 99 w 108"/>
                <a:gd name="T3" fmla="*/ 83 h 107"/>
                <a:gd name="T4" fmla="*/ 102 w 108"/>
                <a:gd name="T5" fmla="*/ 79 h 107"/>
                <a:gd name="T6" fmla="*/ 106 w 108"/>
                <a:gd name="T7" fmla="*/ 69 h 107"/>
                <a:gd name="T8" fmla="*/ 107 w 108"/>
                <a:gd name="T9" fmla="*/ 65 h 107"/>
                <a:gd name="T10" fmla="*/ 107 w 108"/>
                <a:gd name="T11" fmla="*/ 61 h 107"/>
                <a:gd name="T12" fmla="*/ 108 w 108"/>
                <a:gd name="T13" fmla="*/ 57 h 107"/>
                <a:gd name="T14" fmla="*/ 108 w 108"/>
                <a:gd name="T15" fmla="*/ 56 h 107"/>
                <a:gd name="T16" fmla="*/ 108 w 108"/>
                <a:gd name="T17" fmla="*/ 48 h 107"/>
                <a:gd name="T18" fmla="*/ 106 w 108"/>
                <a:gd name="T19" fmla="*/ 37 h 107"/>
                <a:gd name="T20" fmla="*/ 102 w 108"/>
                <a:gd name="T21" fmla="*/ 28 h 107"/>
                <a:gd name="T22" fmla="*/ 96 w 108"/>
                <a:gd name="T23" fmla="*/ 19 h 107"/>
                <a:gd name="T24" fmla="*/ 88 w 108"/>
                <a:gd name="T25" fmla="*/ 11 h 107"/>
                <a:gd name="T26" fmla="*/ 84 w 108"/>
                <a:gd name="T27" fmla="*/ 8 h 107"/>
                <a:gd name="T28" fmla="*/ 75 w 108"/>
                <a:gd name="T29" fmla="*/ 3 h 107"/>
                <a:gd name="T30" fmla="*/ 67 w 108"/>
                <a:gd name="T31" fmla="*/ 1 h 107"/>
                <a:gd name="T32" fmla="*/ 60 w 108"/>
                <a:gd name="T33" fmla="*/ 0 h 107"/>
                <a:gd name="T34" fmla="*/ 49 w 108"/>
                <a:gd name="T35" fmla="*/ 0 h 107"/>
                <a:gd name="T36" fmla="*/ 38 w 108"/>
                <a:gd name="T37" fmla="*/ 2 h 107"/>
                <a:gd name="T38" fmla="*/ 29 w 108"/>
                <a:gd name="T39" fmla="*/ 6 h 107"/>
                <a:gd name="T40" fmla="*/ 20 w 108"/>
                <a:gd name="T41" fmla="*/ 11 h 107"/>
                <a:gd name="T42" fmla="*/ 12 w 108"/>
                <a:gd name="T43" fmla="*/ 19 h 107"/>
                <a:gd name="T44" fmla="*/ 6 w 108"/>
                <a:gd name="T45" fmla="*/ 28 h 107"/>
                <a:gd name="T46" fmla="*/ 2 w 108"/>
                <a:gd name="T47" fmla="*/ 37 h 107"/>
                <a:gd name="T48" fmla="*/ 0 w 108"/>
                <a:gd name="T49" fmla="*/ 48 h 107"/>
                <a:gd name="T50" fmla="*/ 0 w 108"/>
                <a:gd name="T51" fmla="*/ 59 h 107"/>
                <a:gd name="T52" fmla="*/ 2 w 108"/>
                <a:gd name="T53" fmla="*/ 67 h 107"/>
                <a:gd name="T54" fmla="*/ 4 w 108"/>
                <a:gd name="T55" fmla="*/ 74 h 107"/>
                <a:gd name="T56" fmla="*/ 9 w 108"/>
                <a:gd name="T57" fmla="*/ 83 h 107"/>
                <a:gd name="T58" fmla="*/ 16 w 108"/>
                <a:gd name="T59" fmla="*/ 92 h 107"/>
                <a:gd name="T60" fmla="*/ 24 w 108"/>
                <a:gd name="T61" fmla="*/ 98 h 107"/>
                <a:gd name="T62" fmla="*/ 33 w 108"/>
                <a:gd name="T63" fmla="*/ 103 h 107"/>
                <a:gd name="T64" fmla="*/ 43 w 108"/>
                <a:gd name="T65" fmla="*/ 106 h 107"/>
                <a:gd name="T66" fmla="*/ 54 w 108"/>
                <a:gd name="T67" fmla="*/ 107 h 107"/>
                <a:gd name="T68" fmla="*/ 57 w 108"/>
                <a:gd name="T69" fmla="*/ 107 h 107"/>
                <a:gd name="T70" fmla="*/ 60 w 108"/>
                <a:gd name="T71" fmla="*/ 107 h 107"/>
                <a:gd name="T72" fmla="*/ 65 w 108"/>
                <a:gd name="T73" fmla="*/ 106 h 107"/>
                <a:gd name="T74" fmla="*/ 67 w 108"/>
                <a:gd name="T75" fmla="*/ 106 h 107"/>
                <a:gd name="T76" fmla="*/ 75 w 108"/>
                <a:gd name="T77" fmla="*/ 103 h 107"/>
                <a:gd name="T78" fmla="*/ 80 w 108"/>
                <a:gd name="T79" fmla="*/ 101 h 107"/>
                <a:gd name="T80" fmla="*/ 80 w 108"/>
                <a:gd name="T81" fmla="*/ 100 h 107"/>
                <a:gd name="T82" fmla="*/ 84 w 108"/>
                <a:gd name="T83" fmla="*/ 98 h 107"/>
                <a:gd name="T84" fmla="*/ 87 w 108"/>
                <a:gd name="T85" fmla="*/ 96 h 107"/>
                <a:gd name="T86" fmla="*/ 90 w 108"/>
                <a:gd name="T87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92"/>
                  </a:moveTo>
                  <a:lnTo>
                    <a:pt x="94" y="89"/>
                  </a:lnTo>
                  <a:lnTo>
                    <a:pt x="96" y="87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3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7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3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2"/>
                  </a:lnTo>
                  <a:lnTo>
                    <a:pt x="33" y="3"/>
                  </a:lnTo>
                  <a:lnTo>
                    <a:pt x="29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9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9" y="107"/>
                  </a:lnTo>
                  <a:lnTo>
                    <a:pt x="54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E909D53E-9C3F-8E85-D7B5-C14CF9049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3852512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79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60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59F5FACE-F724-599A-CCC5-7A41D9EA7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3650899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2 w 108"/>
                <a:gd name="T5" fmla="*/ 79 h 108"/>
                <a:gd name="T6" fmla="*/ 106 w 108"/>
                <a:gd name="T7" fmla="*/ 69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6 h 108"/>
                <a:gd name="T16" fmla="*/ 108 w 108"/>
                <a:gd name="T17" fmla="*/ 48 h 108"/>
                <a:gd name="T18" fmla="*/ 106 w 108"/>
                <a:gd name="T19" fmla="*/ 38 h 108"/>
                <a:gd name="T20" fmla="*/ 102 w 108"/>
                <a:gd name="T21" fmla="*/ 28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1 h 108"/>
                <a:gd name="T32" fmla="*/ 60 w 108"/>
                <a:gd name="T33" fmla="*/ 0 h 108"/>
                <a:gd name="T34" fmla="*/ 49 w 108"/>
                <a:gd name="T35" fmla="*/ 0 h 108"/>
                <a:gd name="T36" fmla="*/ 38 w 108"/>
                <a:gd name="T37" fmla="*/ 2 h 108"/>
                <a:gd name="T38" fmla="*/ 29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8 h 108"/>
                <a:gd name="T46" fmla="*/ 2 w 108"/>
                <a:gd name="T47" fmla="*/ 38 h 108"/>
                <a:gd name="T48" fmla="*/ 0 w 108"/>
                <a:gd name="T49" fmla="*/ 48 h 108"/>
                <a:gd name="T50" fmla="*/ 0 w 108"/>
                <a:gd name="T51" fmla="*/ 59 h 108"/>
                <a:gd name="T52" fmla="*/ 2 w 108"/>
                <a:gd name="T53" fmla="*/ 67 h 108"/>
                <a:gd name="T54" fmla="*/ 4 w 108"/>
                <a:gd name="T55" fmla="*/ 74 h 108"/>
                <a:gd name="T56" fmla="*/ 9 w 108"/>
                <a:gd name="T57" fmla="*/ 83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7 h 108"/>
                <a:gd name="T70" fmla="*/ 60 w 108"/>
                <a:gd name="T71" fmla="*/ 107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80 w 108"/>
                <a:gd name="T79" fmla="*/ 101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6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9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736C683B-A8E9-E75B-BE1E-601FD1277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4662137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4 h 108"/>
                <a:gd name="T14" fmla="*/ 108 w 108"/>
                <a:gd name="T15" fmla="*/ 59 h 108"/>
                <a:gd name="T16" fmla="*/ 108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4 w 108"/>
                <a:gd name="T29" fmla="*/ 8 h 108"/>
                <a:gd name="T30" fmla="*/ 75 w 108"/>
                <a:gd name="T31" fmla="*/ 4 h 108"/>
                <a:gd name="T32" fmla="*/ 67 w 108"/>
                <a:gd name="T33" fmla="*/ 1 h 108"/>
                <a:gd name="T34" fmla="*/ 59 w 108"/>
                <a:gd name="T35" fmla="*/ 0 h 108"/>
                <a:gd name="T36" fmla="*/ 48 w 108"/>
                <a:gd name="T37" fmla="*/ 0 h 108"/>
                <a:gd name="T38" fmla="*/ 38 w 108"/>
                <a:gd name="T39" fmla="*/ 2 h 108"/>
                <a:gd name="T40" fmla="*/ 29 w 108"/>
                <a:gd name="T41" fmla="*/ 6 h 108"/>
                <a:gd name="T42" fmla="*/ 20 w 108"/>
                <a:gd name="T43" fmla="*/ 12 h 108"/>
                <a:gd name="T44" fmla="*/ 12 w 108"/>
                <a:gd name="T45" fmla="*/ 19 h 108"/>
                <a:gd name="T46" fmla="*/ 6 w 108"/>
                <a:gd name="T47" fmla="*/ 28 h 108"/>
                <a:gd name="T48" fmla="*/ 2 w 108"/>
                <a:gd name="T49" fmla="*/ 38 h 108"/>
                <a:gd name="T50" fmla="*/ 0 w 108"/>
                <a:gd name="T51" fmla="*/ 48 h 108"/>
                <a:gd name="T52" fmla="*/ 0 w 108"/>
                <a:gd name="T53" fmla="*/ 59 h 108"/>
                <a:gd name="T54" fmla="*/ 2 w 108"/>
                <a:gd name="T55" fmla="*/ 67 h 108"/>
                <a:gd name="T56" fmla="*/ 4 w 108"/>
                <a:gd name="T57" fmla="*/ 74 h 108"/>
                <a:gd name="T58" fmla="*/ 9 w 108"/>
                <a:gd name="T59" fmla="*/ 83 h 108"/>
                <a:gd name="T60" fmla="*/ 16 w 108"/>
                <a:gd name="T61" fmla="*/ 92 h 108"/>
                <a:gd name="T62" fmla="*/ 24 w 108"/>
                <a:gd name="T63" fmla="*/ 99 h 108"/>
                <a:gd name="T64" fmla="*/ 33 w 108"/>
                <a:gd name="T65" fmla="*/ 103 h 108"/>
                <a:gd name="T66" fmla="*/ 43 w 108"/>
                <a:gd name="T67" fmla="*/ 106 h 108"/>
                <a:gd name="T68" fmla="*/ 54 w 108"/>
                <a:gd name="T69" fmla="*/ 108 h 108"/>
                <a:gd name="T70" fmla="*/ 57 w 108"/>
                <a:gd name="T71" fmla="*/ 107 h 108"/>
                <a:gd name="T72" fmla="*/ 59 w 108"/>
                <a:gd name="T73" fmla="*/ 107 h 108"/>
                <a:gd name="T74" fmla="*/ 65 w 108"/>
                <a:gd name="T75" fmla="*/ 106 h 108"/>
                <a:gd name="T76" fmla="*/ 67 w 108"/>
                <a:gd name="T77" fmla="*/ 106 h 108"/>
                <a:gd name="T78" fmla="*/ 75 w 108"/>
                <a:gd name="T79" fmla="*/ 103 h 108"/>
                <a:gd name="T80" fmla="*/ 79 w 108"/>
                <a:gd name="T81" fmla="*/ 101 h 108"/>
                <a:gd name="T82" fmla="*/ 80 w 108"/>
                <a:gd name="T83" fmla="*/ 100 h 108"/>
                <a:gd name="T84" fmla="*/ 84 w 108"/>
                <a:gd name="T85" fmla="*/ 99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Rectangle 375">
              <a:extLst>
                <a:ext uri="{FF2B5EF4-FFF2-40B4-BE49-F238E27FC236}">
                  <a16:creationId xmlns:a16="http://schemas.microsoft.com/office/drawing/2014/main" id="{24C68729-3031-A3C8-D840-F314D6A38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476" y="3449287"/>
              <a:ext cx="7694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7" name="Rectangle 376">
              <a:extLst>
                <a:ext uri="{FF2B5EF4-FFF2-40B4-BE49-F238E27FC236}">
                  <a16:creationId xmlns:a16="http://schemas.microsoft.com/office/drawing/2014/main" id="{164A5C92-AE3C-00F3-7F9E-3D91099D5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881" y="3650899"/>
              <a:ext cx="7213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B</a:t>
              </a:r>
              <a:endParaRPr kumimoji="0" lang="fr-FR" altLang="fr-FR" sz="1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495E99CB-37A3-7197-0B8A-28D82C08F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492" y="3852512"/>
              <a:ext cx="6732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9" name="Rectangle 378">
              <a:extLst>
                <a:ext uri="{FF2B5EF4-FFF2-40B4-BE49-F238E27FC236}">
                  <a16:creationId xmlns:a16="http://schemas.microsoft.com/office/drawing/2014/main" id="{638910F2-DBEB-E340-0B26-BE872A507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68" y="4054124"/>
              <a:ext cx="8015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8A0566DB-05AE-D4EF-B2CA-F7C16CC1B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690" y="4255737"/>
              <a:ext cx="6251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E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1" name="Rectangle 380">
              <a:extLst>
                <a:ext uri="{FF2B5EF4-FFF2-40B4-BE49-F238E27FC236}">
                  <a16:creationId xmlns:a16="http://schemas.microsoft.com/office/drawing/2014/main" id="{93325284-C5C7-E557-1D42-3DCC5B37F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499" y="4457349"/>
              <a:ext cx="5931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F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2" name="Rectangle 381">
              <a:extLst>
                <a:ext uri="{FF2B5EF4-FFF2-40B4-BE49-F238E27FC236}">
                  <a16:creationId xmlns:a16="http://schemas.microsoft.com/office/drawing/2014/main" id="{63FE67CA-FCD9-D551-F69A-34088B11A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78" y="4657374"/>
              <a:ext cx="8175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G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507CB91D-BD58-E182-780F-2674BA1BF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67" y="4858987"/>
              <a:ext cx="8015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H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4" name="Rectangle 383">
              <a:extLst>
                <a:ext uri="{FF2B5EF4-FFF2-40B4-BE49-F238E27FC236}">
                  <a16:creationId xmlns:a16="http://schemas.microsoft.com/office/drawing/2014/main" id="{546AE176-D671-95F6-02ED-70E149DFD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456" y="3268312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583D6D4A-93EC-757C-B6B9-5D99DEE8C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306" y="3268312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285EBB2E-E1B7-6E6C-A60A-8D2727947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743" y="3268312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EF700EC6-7BEF-B94D-3601-F0DAD4E39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181" y="3268312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8" name="Rectangle 387">
              <a:extLst>
                <a:ext uri="{FF2B5EF4-FFF2-40B4-BE49-F238E27FC236}">
                  <a16:creationId xmlns:a16="http://schemas.microsoft.com/office/drawing/2014/main" id="{2AC39D48-2CF9-E782-21BA-448CCD502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618" y="3268312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5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CF5D789D-58C7-3EC8-16D0-92B24D4E4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056" y="3268312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6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0" name="Rectangle 389">
              <a:extLst>
                <a:ext uri="{FF2B5EF4-FFF2-40B4-BE49-F238E27FC236}">
                  <a16:creationId xmlns:a16="http://schemas.microsoft.com/office/drawing/2014/main" id="{0E172EE7-0937-F499-7992-0A95531BC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906" y="3268312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7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1" name="Rectangle 390">
              <a:extLst>
                <a:ext uri="{FF2B5EF4-FFF2-40B4-BE49-F238E27FC236}">
                  <a16:creationId xmlns:a16="http://schemas.microsoft.com/office/drawing/2014/main" id="{17CDCCFE-7FE0-861F-36AB-1FED8C829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343" y="3268312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8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2" name="Rectangle 391">
              <a:extLst>
                <a:ext uri="{FF2B5EF4-FFF2-40B4-BE49-F238E27FC236}">
                  <a16:creationId xmlns:a16="http://schemas.microsoft.com/office/drawing/2014/main" id="{703FF787-3B1B-3D6A-FDE2-EB0A3B733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781" y="3268312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9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3" name="Rectangle 392">
              <a:extLst>
                <a:ext uri="{FF2B5EF4-FFF2-40B4-BE49-F238E27FC236}">
                  <a16:creationId xmlns:a16="http://schemas.microsoft.com/office/drawing/2014/main" id="{247E9F3A-104F-B1C4-79AB-04765839E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358" y="3268312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4" name="Rectangle 393">
              <a:extLst>
                <a:ext uri="{FF2B5EF4-FFF2-40B4-BE49-F238E27FC236}">
                  <a16:creationId xmlns:a16="http://schemas.microsoft.com/office/drawing/2014/main" id="{4AEC0244-17F4-DA59-9A2B-5ED1DC359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208" y="3268312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11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5" name="Rectangle 394">
              <a:extLst>
                <a:ext uri="{FF2B5EF4-FFF2-40B4-BE49-F238E27FC236}">
                  <a16:creationId xmlns:a16="http://schemas.microsoft.com/office/drawing/2014/main" id="{A8DA4A98-C7C5-C3FD-33A8-8AFA373B2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645" y="3268312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12</a:t>
              </a:r>
              <a:endParaRPr kumimoji="0" lang="fr-FR" altLang="fr-FR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6" name="Flèche : pentagone 395">
              <a:extLst>
                <a:ext uri="{FF2B5EF4-FFF2-40B4-BE49-F238E27FC236}">
                  <a16:creationId xmlns:a16="http://schemas.microsoft.com/office/drawing/2014/main" id="{0365424B-2E08-7675-9237-9F3537AA3D58}"/>
                </a:ext>
              </a:extLst>
            </p:cNvPr>
            <p:cNvSpPr/>
            <p:nvPr/>
          </p:nvSpPr>
          <p:spPr>
            <a:xfrm rot="5400000">
              <a:off x="437672" y="4363689"/>
              <a:ext cx="1664337" cy="205740"/>
            </a:xfrm>
            <a:prstGeom prst="homePlate">
              <a:avLst/>
            </a:prstGeom>
            <a:noFill/>
            <a:ln>
              <a:solidFill>
                <a:srgbClr val="3399C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7" name="Rectangle 67">
              <a:extLst>
                <a:ext uri="{FF2B5EF4-FFF2-40B4-BE49-F238E27FC236}">
                  <a16:creationId xmlns:a16="http://schemas.microsoft.com/office/drawing/2014/main" id="{E88A6CCE-0274-C385-0206-E159C9975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864" y="2809750"/>
              <a:ext cx="158248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Concentration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cefazoline</a:t>
              </a:r>
              <a:endParaRPr kumimoji="0" lang="fr-FR" altLang="fr-FR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8" name="Rectangle 67">
              <a:extLst>
                <a:ext uri="{FF2B5EF4-FFF2-40B4-BE49-F238E27FC236}">
                  <a16:creationId xmlns:a16="http://schemas.microsoft.com/office/drawing/2014/main" id="{C89514C3-4361-EEED-BC4D-832BD1D147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360311" y="4007466"/>
              <a:ext cx="174599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br>
                <a:rPr lang="fr-FR" altLang="fr-FR" sz="1200" b="1" dirty="0">
                  <a:solidFill>
                    <a:srgbClr val="000000"/>
                  </a:solidFill>
                  <a:latin typeface="Calibri" panose="020F0502020204030204" pitchFamily="34" charset="0"/>
                </a:rPr>
              </a:br>
              <a:r>
                <a:rPr lang="fr-FR" altLang="fr-FR" sz="1200" b="1" dirty="0">
                  <a:solidFill>
                    <a:srgbClr val="000000"/>
                  </a:solidFill>
                  <a:latin typeface="Calibri" panose="020F0502020204030204" pitchFamily="34" charset="0"/>
                </a:rPr>
                <a:t>C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oncentration amoxicilline </a:t>
              </a:r>
              <a:endParaRPr kumimoji="0" lang="fr-FR" altLang="fr-FR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9" name="Rectangle 67">
              <a:extLst>
                <a:ext uri="{FF2B5EF4-FFF2-40B4-BE49-F238E27FC236}">
                  <a16:creationId xmlns:a16="http://schemas.microsoft.com/office/drawing/2014/main" id="{FFAEECCB-F206-1108-48C3-44CA2ED786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93016" y="3449296"/>
              <a:ext cx="4001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MIC</a:t>
              </a:r>
              <a:r>
                <a:rPr kumimoji="0" lang="fr-FR" altLang="fr-FR" sz="1200" i="0" u="none" strike="noStrike" cap="none" normalizeH="0" baseline="-25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CFZ</a:t>
              </a:r>
              <a:endParaRPr kumimoji="0" lang="fr-FR" altLang="fr-FR" sz="3200" i="0" u="none" strike="noStrike" cap="none" normalizeH="0" baseline="-2500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400" name="Rectangle 67">
              <a:extLst>
                <a:ext uri="{FF2B5EF4-FFF2-40B4-BE49-F238E27FC236}">
                  <a16:creationId xmlns:a16="http://schemas.microsoft.com/office/drawing/2014/main" id="{6E648F89-F007-C67F-CC4A-F826910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928" y="5326710"/>
              <a:ext cx="50597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MIC</a:t>
              </a:r>
              <a:r>
                <a:rPr kumimoji="0" lang="fr-FR" altLang="fr-FR" sz="1200" i="0" u="none" strike="noStrike" cap="none" normalizeH="0" baseline="-25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AMP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/</a:t>
              </a:r>
              <a:b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MIC</a:t>
              </a:r>
              <a:r>
                <a:rPr kumimoji="0" lang="fr-FR" altLang="fr-FR" sz="1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AMP</a:t>
              </a:r>
              <a:endParaRPr kumimoji="0" lang="fr-FR" altLang="fr-FR" sz="32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1" name="Freeform 287">
              <a:extLst>
                <a:ext uri="{FF2B5EF4-FFF2-40B4-BE49-F238E27FC236}">
                  <a16:creationId xmlns:a16="http://schemas.microsoft.com/office/drawing/2014/main" id="{E312F62E-1729-29CE-D98D-B2BAB2829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08" y="2988848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1 w 108"/>
                <a:gd name="T5" fmla="*/ 81 h 108"/>
                <a:gd name="T6" fmla="*/ 101 w 108"/>
                <a:gd name="T7" fmla="*/ 80 h 108"/>
                <a:gd name="T8" fmla="*/ 104 w 108"/>
                <a:gd name="T9" fmla="*/ 75 h 108"/>
                <a:gd name="T10" fmla="*/ 106 w 108"/>
                <a:gd name="T11" fmla="*/ 67 h 108"/>
                <a:gd name="T12" fmla="*/ 107 w 108"/>
                <a:gd name="T13" fmla="*/ 65 h 108"/>
                <a:gd name="T14" fmla="*/ 108 w 108"/>
                <a:gd name="T15" fmla="*/ 60 h 108"/>
                <a:gd name="T16" fmla="*/ 108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4 h 108"/>
                <a:gd name="T24" fmla="*/ 99 w 108"/>
                <a:gd name="T25" fmla="*/ 24 h 108"/>
                <a:gd name="T26" fmla="*/ 92 w 108"/>
                <a:gd name="T27" fmla="*/ 16 h 108"/>
                <a:gd name="T28" fmla="*/ 86 w 108"/>
                <a:gd name="T29" fmla="*/ 11 h 108"/>
                <a:gd name="T30" fmla="*/ 79 w 108"/>
                <a:gd name="T31" fmla="*/ 6 h 108"/>
                <a:gd name="T32" fmla="*/ 70 w 108"/>
                <a:gd name="T33" fmla="*/ 2 h 108"/>
                <a:gd name="T34" fmla="*/ 65 w 108"/>
                <a:gd name="T35" fmla="*/ 1 h 108"/>
                <a:gd name="T36" fmla="*/ 54 w 108"/>
                <a:gd name="T37" fmla="*/ 0 h 108"/>
                <a:gd name="T38" fmla="*/ 43 w 108"/>
                <a:gd name="T39" fmla="*/ 1 h 108"/>
                <a:gd name="T40" fmla="*/ 33 w 108"/>
                <a:gd name="T41" fmla="*/ 4 h 108"/>
                <a:gd name="T42" fmla="*/ 24 w 108"/>
                <a:gd name="T43" fmla="*/ 9 h 108"/>
                <a:gd name="T44" fmla="*/ 16 w 108"/>
                <a:gd name="T45" fmla="*/ 16 h 108"/>
                <a:gd name="T46" fmla="*/ 9 w 108"/>
                <a:gd name="T47" fmla="*/ 24 h 108"/>
                <a:gd name="T48" fmla="*/ 4 w 108"/>
                <a:gd name="T49" fmla="*/ 34 h 108"/>
                <a:gd name="T50" fmla="*/ 1 w 108"/>
                <a:gd name="T51" fmla="*/ 43 h 108"/>
                <a:gd name="T52" fmla="*/ 0 w 108"/>
                <a:gd name="T53" fmla="*/ 54 h 108"/>
                <a:gd name="T54" fmla="*/ 1 w 108"/>
                <a:gd name="T55" fmla="*/ 65 h 108"/>
                <a:gd name="T56" fmla="*/ 2 w 108"/>
                <a:gd name="T57" fmla="*/ 70 h 108"/>
                <a:gd name="T58" fmla="*/ 6 w 108"/>
                <a:gd name="T59" fmla="*/ 80 h 108"/>
                <a:gd name="T60" fmla="*/ 12 w 108"/>
                <a:gd name="T61" fmla="*/ 88 h 108"/>
                <a:gd name="T62" fmla="*/ 20 w 108"/>
                <a:gd name="T63" fmla="*/ 96 h 108"/>
                <a:gd name="T64" fmla="*/ 28 w 108"/>
                <a:gd name="T65" fmla="*/ 102 h 108"/>
                <a:gd name="T66" fmla="*/ 38 w 108"/>
                <a:gd name="T67" fmla="*/ 106 h 108"/>
                <a:gd name="T68" fmla="*/ 48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1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60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1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1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339">
              <a:extLst>
                <a:ext uri="{FF2B5EF4-FFF2-40B4-BE49-F238E27FC236}">
                  <a16:creationId xmlns:a16="http://schemas.microsoft.com/office/drawing/2014/main" id="{CC33C5E4-4FA8-B734-8C00-49CA4F379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08" y="3220715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4 h 108"/>
                <a:gd name="T4" fmla="*/ 102 w 108"/>
                <a:gd name="T5" fmla="*/ 80 h 108"/>
                <a:gd name="T6" fmla="*/ 106 w 108"/>
                <a:gd name="T7" fmla="*/ 70 h 108"/>
                <a:gd name="T8" fmla="*/ 107 w 108"/>
                <a:gd name="T9" fmla="*/ 66 h 108"/>
                <a:gd name="T10" fmla="*/ 107 w 108"/>
                <a:gd name="T11" fmla="*/ 62 h 108"/>
                <a:gd name="T12" fmla="*/ 108 w 108"/>
                <a:gd name="T13" fmla="*/ 58 h 108"/>
                <a:gd name="T14" fmla="*/ 108 w 108"/>
                <a:gd name="T15" fmla="*/ 57 h 108"/>
                <a:gd name="T16" fmla="*/ 108 w 108"/>
                <a:gd name="T17" fmla="*/ 49 h 108"/>
                <a:gd name="T18" fmla="*/ 106 w 108"/>
                <a:gd name="T19" fmla="*/ 38 h 108"/>
                <a:gd name="T20" fmla="*/ 102 w 108"/>
                <a:gd name="T21" fmla="*/ 29 h 108"/>
                <a:gd name="T22" fmla="*/ 96 w 108"/>
                <a:gd name="T23" fmla="*/ 20 h 108"/>
                <a:gd name="T24" fmla="*/ 88 w 108"/>
                <a:gd name="T25" fmla="*/ 12 h 108"/>
                <a:gd name="T26" fmla="*/ 84 w 108"/>
                <a:gd name="T27" fmla="*/ 9 h 108"/>
                <a:gd name="T28" fmla="*/ 75 w 108"/>
                <a:gd name="T29" fmla="*/ 4 h 108"/>
                <a:gd name="T30" fmla="*/ 67 w 108"/>
                <a:gd name="T31" fmla="*/ 2 h 108"/>
                <a:gd name="T32" fmla="*/ 59 w 108"/>
                <a:gd name="T33" fmla="*/ 1 h 108"/>
                <a:gd name="T34" fmla="*/ 49 w 108"/>
                <a:gd name="T35" fmla="*/ 1 h 108"/>
                <a:gd name="T36" fmla="*/ 38 w 108"/>
                <a:gd name="T37" fmla="*/ 2 h 108"/>
                <a:gd name="T38" fmla="*/ 28 w 108"/>
                <a:gd name="T39" fmla="*/ 6 h 108"/>
                <a:gd name="T40" fmla="*/ 20 w 108"/>
                <a:gd name="T41" fmla="*/ 12 h 108"/>
                <a:gd name="T42" fmla="*/ 12 w 108"/>
                <a:gd name="T43" fmla="*/ 20 h 108"/>
                <a:gd name="T44" fmla="*/ 6 w 108"/>
                <a:gd name="T45" fmla="*/ 29 h 108"/>
                <a:gd name="T46" fmla="*/ 2 w 108"/>
                <a:gd name="T47" fmla="*/ 38 h 108"/>
                <a:gd name="T48" fmla="*/ 0 w 108"/>
                <a:gd name="T49" fmla="*/ 49 h 108"/>
                <a:gd name="T50" fmla="*/ 0 w 108"/>
                <a:gd name="T51" fmla="*/ 60 h 108"/>
                <a:gd name="T52" fmla="*/ 2 w 108"/>
                <a:gd name="T53" fmla="*/ 67 h 108"/>
                <a:gd name="T54" fmla="*/ 4 w 108"/>
                <a:gd name="T55" fmla="*/ 75 h 108"/>
                <a:gd name="T56" fmla="*/ 9 w 108"/>
                <a:gd name="T57" fmla="*/ 84 h 108"/>
                <a:gd name="T58" fmla="*/ 16 w 108"/>
                <a:gd name="T59" fmla="*/ 92 h 108"/>
                <a:gd name="T60" fmla="*/ 24 w 108"/>
                <a:gd name="T61" fmla="*/ 99 h 108"/>
                <a:gd name="T62" fmla="*/ 33 w 108"/>
                <a:gd name="T63" fmla="*/ 104 h 108"/>
                <a:gd name="T64" fmla="*/ 43 w 108"/>
                <a:gd name="T65" fmla="*/ 107 h 108"/>
                <a:gd name="T66" fmla="*/ 54 w 108"/>
                <a:gd name="T67" fmla="*/ 108 h 108"/>
                <a:gd name="T68" fmla="*/ 57 w 108"/>
                <a:gd name="T69" fmla="*/ 108 h 108"/>
                <a:gd name="T70" fmla="*/ 59 w 108"/>
                <a:gd name="T71" fmla="*/ 108 h 108"/>
                <a:gd name="T72" fmla="*/ 65 w 108"/>
                <a:gd name="T73" fmla="*/ 107 h 108"/>
                <a:gd name="T74" fmla="*/ 67 w 108"/>
                <a:gd name="T75" fmla="*/ 106 h 108"/>
                <a:gd name="T76" fmla="*/ 75 w 108"/>
                <a:gd name="T77" fmla="*/ 104 h 108"/>
                <a:gd name="T78" fmla="*/ 79 w 108"/>
                <a:gd name="T79" fmla="*/ 102 h 108"/>
                <a:gd name="T80" fmla="*/ 80 w 108"/>
                <a:gd name="T81" fmla="*/ 101 h 108"/>
                <a:gd name="T82" fmla="*/ 84 w 108"/>
                <a:gd name="T83" fmla="*/ 99 h 108"/>
                <a:gd name="T84" fmla="*/ 87 w 108"/>
                <a:gd name="T85" fmla="*/ 97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4"/>
                  </a:lnTo>
                  <a:lnTo>
                    <a:pt x="100" y="82"/>
                  </a:lnTo>
                  <a:lnTo>
                    <a:pt x="102" y="80"/>
                  </a:lnTo>
                  <a:lnTo>
                    <a:pt x="104" y="75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60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4"/>
                  </a:lnTo>
                  <a:lnTo>
                    <a:pt x="108" y="49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4"/>
                  </a:lnTo>
                  <a:lnTo>
                    <a:pt x="102" y="29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1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9" y="1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4" y="75"/>
                  </a:lnTo>
                  <a:lnTo>
                    <a:pt x="6" y="80"/>
                  </a:lnTo>
                  <a:lnTo>
                    <a:pt x="9" y="84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2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9" y="108"/>
                  </a:lnTo>
                  <a:lnTo>
                    <a:pt x="54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6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1"/>
                  </a:lnTo>
                  <a:lnTo>
                    <a:pt x="84" y="99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281">
              <a:extLst>
                <a:ext uri="{FF2B5EF4-FFF2-40B4-BE49-F238E27FC236}">
                  <a16:creationId xmlns:a16="http://schemas.microsoft.com/office/drawing/2014/main" id="{62EEB6C8-BB4D-B9BC-2539-8BD49A22D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08" y="4465059"/>
              <a:ext cx="171450" cy="169863"/>
            </a:xfrm>
            <a:custGeom>
              <a:avLst/>
              <a:gdLst>
                <a:gd name="T0" fmla="*/ 88 w 108"/>
                <a:gd name="T1" fmla="*/ 11 h 107"/>
                <a:gd name="T2" fmla="*/ 84 w 108"/>
                <a:gd name="T3" fmla="*/ 8 h 107"/>
                <a:gd name="T4" fmla="*/ 75 w 108"/>
                <a:gd name="T5" fmla="*/ 4 h 107"/>
                <a:gd name="T6" fmla="*/ 67 w 108"/>
                <a:gd name="T7" fmla="*/ 1 h 107"/>
                <a:gd name="T8" fmla="*/ 59 w 108"/>
                <a:gd name="T9" fmla="*/ 0 h 107"/>
                <a:gd name="T10" fmla="*/ 48 w 108"/>
                <a:gd name="T11" fmla="*/ 0 h 107"/>
                <a:gd name="T12" fmla="*/ 38 w 108"/>
                <a:gd name="T13" fmla="*/ 2 h 107"/>
                <a:gd name="T14" fmla="*/ 28 w 108"/>
                <a:gd name="T15" fmla="*/ 6 h 107"/>
                <a:gd name="T16" fmla="*/ 20 w 108"/>
                <a:gd name="T17" fmla="*/ 11 h 107"/>
                <a:gd name="T18" fmla="*/ 12 w 108"/>
                <a:gd name="T19" fmla="*/ 19 h 107"/>
                <a:gd name="T20" fmla="*/ 6 w 108"/>
                <a:gd name="T21" fmla="*/ 28 h 107"/>
                <a:gd name="T22" fmla="*/ 2 w 108"/>
                <a:gd name="T23" fmla="*/ 37 h 107"/>
                <a:gd name="T24" fmla="*/ 0 w 108"/>
                <a:gd name="T25" fmla="*/ 48 h 107"/>
                <a:gd name="T26" fmla="*/ 0 w 108"/>
                <a:gd name="T27" fmla="*/ 59 h 107"/>
                <a:gd name="T28" fmla="*/ 1 w 108"/>
                <a:gd name="T29" fmla="*/ 67 h 107"/>
                <a:gd name="T30" fmla="*/ 4 w 108"/>
                <a:gd name="T31" fmla="*/ 74 h 107"/>
                <a:gd name="T32" fmla="*/ 9 w 108"/>
                <a:gd name="T33" fmla="*/ 83 h 107"/>
                <a:gd name="T34" fmla="*/ 12 w 108"/>
                <a:gd name="T35" fmla="*/ 87 h 107"/>
                <a:gd name="T36" fmla="*/ 20 w 108"/>
                <a:gd name="T37" fmla="*/ 95 h 107"/>
                <a:gd name="T38" fmla="*/ 28 w 108"/>
                <a:gd name="T39" fmla="*/ 101 h 107"/>
                <a:gd name="T40" fmla="*/ 38 w 108"/>
                <a:gd name="T41" fmla="*/ 105 h 107"/>
                <a:gd name="T42" fmla="*/ 48 w 108"/>
                <a:gd name="T43" fmla="*/ 107 h 107"/>
                <a:gd name="T44" fmla="*/ 59 w 108"/>
                <a:gd name="T45" fmla="*/ 107 h 107"/>
                <a:gd name="T46" fmla="*/ 65 w 108"/>
                <a:gd name="T47" fmla="*/ 106 h 107"/>
                <a:gd name="T48" fmla="*/ 67 w 108"/>
                <a:gd name="T49" fmla="*/ 106 h 107"/>
                <a:gd name="T50" fmla="*/ 75 w 108"/>
                <a:gd name="T51" fmla="*/ 103 h 107"/>
                <a:gd name="T52" fmla="*/ 79 w 108"/>
                <a:gd name="T53" fmla="*/ 101 h 107"/>
                <a:gd name="T54" fmla="*/ 80 w 108"/>
                <a:gd name="T55" fmla="*/ 100 h 107"/>
                <a:gd name="T56" fmla="*/ 84 w 108"/>
                <a:gd name="T57" fmla="*/ 98 h 107"/>
                <a:gd name="T58" fmla="*/ 87 w 108"/>
                <a:gd name="T59" fmla="*/ 96 h 107"/>
                <a:gd name="T60" fmla="*/ 90 w 108"/>
                <a:gd name="T61" fmla="*/ 93 h 107"/>
                <a:gd name="T62" fmla="*/ 94 w 108"/>
                <a:gd name="T63" fmla="*/ 89 h 107"/>
                <a:gd name="T64" fmla="*/ 96 w 108"/>
                <a:gd name="T65" fmla="*/ 86 h 107"/>
                <a:gd name="T66" fmla="*/ 99 w 108"/>
                <a:gd name="T67" fmla="*/ 83 h 107"/>
                <a:gd name="T68" fmla="*/ 101 w 108"/>
                <a:gd name="T69" fmla="*/ 80 h 107"/>
                <a:gd name="T70" fmla="*/ 101 w 108"/>
                <a:gd name="T71" fmla="*/ 79 h 107"/>
                <a:gd name="T72" fmla="*/ 104 w 108"/>
                <a:gd name="T73" fmla="*/ 74 h 107"/>
                <a:gd name="T74" fmla="*/ 106 w 108"/>
                <a:gd name="T75" fmla="*/ 67 h 107"/>
                <a:gd name="T76" fmla="*/ 107 w 108"/>
                <a:gd name="T77" fmla="*/ 64 h 107"/>
                <a:gd name="T78" fmla="*/ 107 w 108"/>
                <a:gd name="T79" fmla="*/ 59 h 107"/>
                <a:gd name="T80" fmla="*/ 107 w 108"/>
                <a:gd name="T81" fmla="*/ 48 h 107"/>
                <a:gd name="T82" fmla="*/ 105 w 108"/>
                <a:gd name="T83" fmla="*/ 37 h 107"/>
                <a:gd name="T84" fmla="*/ 101 w 108"/>
                <a:gd name="T85" fmla="*/ 28 h 107"/>
                <a:gd name="T86" fmla="*/ 96 w 108"/>
                <a:gd name="T87" fmla="*/ 1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7">
                  <a:moveTo>
                    <a:pt x="92" y="15"/>
                  </a:moveTo>
                  <a:lnTo>
                    <a:pt x="88" y="11"/>
                  </a:lnTo>
                  <a:lnTo>
                    <a:pt x="86" y="10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7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0" y="85"/>
                  </a:lnTo>
                  <a:lnTo>
                    <a:pt x="12" y="87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8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8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2" y="92"/>
                  </a:lnTo>
                  <a:lnTo>
                    <a:pt x="94" y="89"/>
                  </a:lnTo>
                  <a:lnTo>
                    <a:pt x="96" y="87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59"/>
                  </a:lnTo>
                  <a:lnTo>
                    <a:pt x="108" y="53"/>
                  </a:lnTo>
                  <a:lnTo>
                    <a:pt x="107" y="48"/>
                  </a:lnTo>
                  <a:lnTo>
                    <a:pt x="107" y="43"/>
                  </a:lnTo>
                  <a:lnTo>
                    <a:pt x="105" y="37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5"/>
                  </a:lnTo>
                  <a:close/>
                </a:path>
              </a:pathLst>
            </a:custGeom>
            <a:solidFill>
              <a:srgbClr val="009900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338">
              <a:extLst>
                <a:ext uri="{FF2B5EF4-FFF2-40B4-BE49-F238E27FC236}">
                  <a16:creationId xmlns:a16="http://schemas.microsoft.com/office/drawing/2014/main" id="{E14078AC-25FC-8D1F-5DB9-4CA50E196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08" y="4692184"/>
              <a:ext cx="171450" cy="171450"/>
            </a:xfrm>
            <a:custGeom>
              <a:avLst/>
              <a:gdLst>
                <a:gd name="T0" fmla="*/ 12 w 108"/>
                <a:gd name="T1" fmla="*/ 20 h 108"/>
                <a:gd name="T2" fmla="*/ 6 w 108"/>
                <a:gd name="T3" fmla="*/ 28 h 108"/>
                <a:gd name="T4" fmla="*/ 2 w 108"/>
                <a:gd name="T5" fmla="*/ 38 h 108"/>
                <a:gd name="T6" fmla="*/ 0 w 108"/>
                <a:gd name="T7" fmla="*/ 48 h 108"/>
                <a:gd name="T8" fmla="*/ 0 w 108"/>
                <a:gd name="T9" fmla="*/ 59 h 108"/>
                <a:gd name="T10" fmla="*/ 1 w 108"/>
                <a:gd name="T11" fmla="*/ 67 h 108"/>
                <a:gd name="T12" fmla="*/ 4 w 108"/>
                <a:gd name="T13" fmla="*/ 74 h 108"/>
                <a:gd name="T14" fmla="*/ 9 w 108"/>
                <a:gd name="T15" fmla="*/ 84 h 108"/>
                <a:gd name="T16" fmla="*/ 12 w 108"/>
                <a:gd name="T17" fmla="*/ 88 h 108"/>
                <a:gd name="T18" fmla="*/ 20 w 108"/>
                <a:gd name="T19" fmla="*/ 96 h 108"/>
                <a:gd name="T20" fmla="*/ 28 w 108"/>
                <a:gd name="T21" fmla="*/ 101 h 108"/>
                <a:gd name="T22" fmla="*/ 38 w 108"/>
                <a:gd name="T23" fmla="*/ 105 h 108"/>
                <a:gd name="T24" fmla="*/ 48 w 108"/>
                <a:gd name="T25" fmla="*/ 107 h 108"/>
                <a:gd name="T26" fmla="*/ 59 w 108"/>
                <a:gd name="T27" fmla="*/ 107 h 108"/>
                <a:gd name="T28" fmla="*/ 65 w 108"/>
                <a:gd name="T29" fmla="*/ 107 h 108"/>
                <a:gd name="T30" fmla="*/ 67 w 108"/>
                <a:gd name="T31" fmla="*/ 106 h 108"/>
                <a:gd name="T32" fmla="*/ 75 w 108"/>
                <a:gd name="T33" fmla="*/ 104 h 108"/>
                <a:gd name="T34" fmla="*/ 81 w 108"/>
                <a:gd name="T35" fmla="*/ 100 h 108"/>
                <a:gd name="T36" fmla="*/ 86 w 108"/>
                <a:gd name="T37" fmla="*/ 97 h 108"/>
                <a:gd name="T38" fmla="*/ 88 w 108"/>
                <a:gd name="T39" fmla="*/ 96 h 108"/>
                <a:gd name="T40" fmla="*/ 92 w 108"/>
                <a:gd name="T41" fmla="*/ 92 h 108"/>
                <a:gd name="T42" fmla="*/ 96 w 108"/>
                <a:gd name="T43" fmla="*/ 88 h 108"/>
                <a:gd name="T44" fmla="*/ 97 w 108"/>
                <a:gd name="T45" fmla="*/ 86 h 108"/>
                <a:gd name="T46" fmla="*/ 100 w 108"/>
                <a:gd name="T47" fmla="*/ 81 h 108"/>
                <a:gd name="T48" fmla="*/ 101 w 108"/>
                <a:gd name="T49" fmla="*/ 80 h 108"/>
                <a:gd name="T50" fmla="*/ 101 w 108"/>
                <a:gd name="T51" fmla="*/ 79 h 108"/>
                <a:gd name="T52" fmla="*/ 106 w 108"/>
                <a:gd name="T53" fmla="*/ 70 h 108"/>
                <a:gd name="T54" fmla="*/ 106 w 108"/>
                <a:gd name="T55" fmla="*/ 66 h 108"/>
                <a:gd name="T56" fmla="*/ 107 w 108"/>
                <a:gd name="T57" fmla="*/ 62 h 108"/>
                <a:gd name="T58" fmla="*/ 108 w 108"/>
                <a:gd name="T59" fmla="*/ 58 h 108"/>
                <a:gd name="T60" fmla="*/ 108 w 108"/>
                <a:gd name="T61" fmla="*/ 56 h 108"/>
                <a:gd name="T62" fmla="*/ 108 w 108"/>
                <a:gd name="T63" fmla="*/ 48 h 108"/>
                <a:gd name="T64" fmla="*/ 106 w 108"/>
                <a:gd name="T65" fmla="*/ 38 h 108"/>
                <a:gd name="T66" fmla="*/ 101 w 108"/>
                <a:gd name="T67" fmla="*/ 28 h 108"/>
                <a:gd name="T68" fmla="*/ 96 w 108"/>
                <a:gd name="T69" fmla="*/ 20 h 108"/>
                <a:gd name="T70" fmla="*/ 88 w 108"/>
                <a:gd name="T71" fmla="*/ 12 h 108"/>
                <a:gd name="T72" fmla="*/ 84 w 108"/>
                <a:gd name="T73" fmla="*/ 9 h 108"/>
                <a:gd name="T74" fmla="*/ 75 w 108"/>
                <a:gd name="T75" fmla="*/ 4 h 108"/>
                <a:gd name="T76" fmla="*/ 67 w 108"/>
                <a:gd name="T77" fmla="*/ 1 h 108"/>
                <a:gd name="T78" fmla="*/ 59 w 108"/>
                <a:gd name="T79" fmla="*/ 0 h 108"/>
                <a:gd name="T80" fmla="*/ 48 w 108"/>
                <a:gd name="T81" fmla="*/ 0 h 108"/>
                <a:gd name="T82" fmla="*/ 38 w 108"/>
                <a:gd name="T83" fmla="*/ 2 h 108"/>
                <a:gd name="T84" fmla="*/ 28 w 108"/>
                <a:gd name="T85" fmla="*/ 6 h 108"/>
                <a:gd name="T86" fmla="*/ 20 w 108"/>
                <a:gd name="T87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16" y="16"/>
                  </a:moveTo>
                  <a:lnTo>
                    <a:pt x="12" y="20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4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6"/>
                  </a:lnTo>
                  <a:lnTo>
                    <a:pt x="24" y="99"/>
                  </a:lnTo>
                  <a:lnTo>
                    <a:pt x="28" y="101"/>
                  </a:lnTo>
                  <a:lnTo>
                    <a:pt x="33" y="104"/>
                  </a:lnTo>
                  <a:lnTo>
                    <a:pt x="38" y="105"/>
                  </a:lnTo>
                  <a:lnTo>
                    <a:pt x="43" y="107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7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79" y="101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7" y="96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92"/>
                  </a:lnTo>
                  <a:lnTo>
                    <a:pt x="94" y="90"/>
                  </a:lnTo>
                  <a:lnTo>
                    <a:pt x="96" y="88"/>
                  </a:lnTo>
                  <a:lnTo>
                    <a:pt x="96" y="87"/>
                  </a:lnTo>
                  <a:lnTo>
                    <a:pt x="97" y="86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4" y="74"/>
                  </a:lnTo>
                  <a:lnTo>
                    <a:pt x="106" y="70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5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1" y="28"/>
                  </a:lnTo>
                  <a:lnTo>
                    <a:pt x="99" y="24"/>
                  </a:lnTo>
                  <a:lnTo>
                    <a:pt x="96" y="20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6" y="10"/>
                  </a:lnTo>
                  <a:lnTo>
                    <a:pt x="84" y="9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8" y="6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374">
              <a:extLst>
                <a:ext uri="{FF2B5EF4-FFF2-40B4-BE49-F238E27FC236}">
                  <a16:creationId xmlns:a16="http://schemas.microsoft.com/office/drawing/2014/main" id="{AA2ECBDA-C797-D980-1304-26CDC602F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08" y="4920896"/>
              <a:ext cx="171450" cy="171450"/>
            </a:xfrm>
            <a:custGeom>
              <a:avLst/>
              <a:gdLst>
                <a:gd name="T0" fmla="*/ 94 w 108"/>
                <a:gd name="T1" fmla="*/ 90 h 108"/>
                <a:gd name="T2" fmla="*/ 99 w 108"/>
                <a:gd name="T3" fmla="*/ 83 h 108"/>
                <a:gd name="T4" fmla="*/ 101 w 108"/>
                <a:gd name="T5" fmla="*/ 80 h 108"/>
                <a:gd name="T6" fmla="*/ 101 w 108"/>
                <a:gd name="T7" fmla="*/ 79 h 108"/>
                <a:gd name="T8" fmla="*/ 104 w 108"/>
                <a:gd name="T9" fmla="*/ 74 h 108"/>
                <a:gd name="T10" fmla="*/ 106 w 108"/>
                <a:gd name="T11" fmla="*/ 67 h 108"/>
                <a:gd name="T12" fmla="*/ 107 w 108"/>
                <a:gd name="T13" fmla="*/ 64 h 108"/>
                <a:gd name="T14" fmla="*/ 108 w 108"/>
                <a:gd name="T15" fmla="*/ 59 h 108"/>
                <a:gd name="T16" fmla="*/ 108 w 108"/>
                <a:gd name="T17" fmla="*/ 57 h 108"/>
                <a:gd name="T18" fmla="*/ 108 w 108"/>
                <a:gd name="T19" fmla="*/ 54 h 108"/>
                <a:gd name="T20" fmla="*/ 107 w 108"/>
                <a:gd name="T21" fmla="*/ 43 h 108"/>
                <a:gd name="T22" fmla="*/ 104 w 108"/>
                <a:gd name="T23" fmla="*/ 33 h 108"/>
                <a:gd name="T24" fmla="*/ 99 w 108"/>
                <a:gd name="T25" fmla="*/ 24 h 108"/>
                <a:gd name="T26" fmla="*/ 92 w 108"/>
                <a:gd name="T27" fmla="*/ 16 h 108"/>
                <a:gd name="T28" fmla="*/ 84 w 108"/>
                <a:gd name="T29" fmla="*/ 8 h 108"/>
                <a:gd name="T30" fmla="*/ 75 w 108"/>
                <a:gd name="T31" fmla="*/ 4 h 108"/>
                <a:gd name="T32" fmla="*/ 67 w 108"/>
                <a:gd name="T33" fmla="*/ 1 h 108"/>
                <a:gd name="T34" fmla="*/ 59 w 108"/>
                <a:gd name="T35" fmla="*/ 0 h 108"/>
                <a:gd name="T36" fmla="*/ 48 w 108"/>
                <a:gd name="T37" fmla="*/ 0 h 108"/>
                <a:gd name="T38" fmla="*/ 38 w 108"/>
                <a:gd name="T39" fmla="*/ 2 h 108"/>
                <a:gd name="T40" fmla="*/ 29 w 108"/>
                <a:gd name="T41" fmla="*/ 6 h 108"/>
                <a:gd name="T42" fmla="*/ 20 w 108"/>
                <a:gd name="T43" fmla="*/ 12 h 108"/>
                <a:gd name="T44" fmla="*/ 12 w 108"/>
                <a:gd name="T45" fmla="*/ 19 h 108"/>
                <a:gd name="T46" fmla="*/ 6 w 108"/>
                <a:gd name="T47" fmla="*/ 28 h 108"/>
                <a:gd name="T48" fmla="*/ 2 w 108"/>
                <a:gd name="T49" fmla="*/ 38 h 108"/>
                <a:gd name="T50" fmla="*/ 0 w 108"/>
                <a:gd name="T51" fmla="*/ 48 h 108"/>
                <a:gd name="T52" fmla="*/ 0 w 108"/>
                <a:gd name="T53" fmla="*/ 59 h 108"/>
                <a:gd name="T54" fmla="*/ 2 w 108"/>
                <a:gd name="T55" fmla="*/ 67 h 108"/>
                <a:gd name="T56" fmla="*/ 4 w 108"/>
                <a:gd name="T57" fmla="*/ 74 h 108"/>
                <a:gd name="T58" fmla="*/ 9 w 108"/>
                <a:gd name="T59" fmla="*/ 83 h 108"/>
                <a:gd name="T60" fmla="*/ 16 w 108"/>
                <a:gd name="T61" fmla="*/ 92 h 108"/>
                <a:gd name="T62" fmla="*/ 24 w 108"/>
                <a:gd name="T63" fmla="*/ 99 h 108"/>
                <a:gd name="T64" fmla="*/ 33 w 108"/>
                <a:gd name="T65" fmla="*/ 103 h 108"/>
                <a:gd name="T66" fmla="*/ 43 w 108"/>
                <a:gd name="T67" fmla="*/ 106 h 108"/>
                <a:gd name="T68" fmla="*/ 54 w 108"/>
                <a:gd name="T69" fmla="*/ 108 h 108"/>
                <a:gd name="T70" fmla="*/ 57 w 108"/>
                <a:gd name="T71" fmla="*/ 107 h 108"/>
                <a:gd name="T72" fmla="*/ 59 w 108"/>
                <a:gd name="T73" fmla="*/ 107 h 108"/>
                <a:gd name="T74" fmla="*/ 65 w 108"/>
                <a:gd name="T75" fmla="*/ 106 h 108"/>
                <a:gd name="T76" fmla="*/ 67 w 108"/>
                <a:gd name="T77" fmla="*/ 106 h 108"/>
                <a:gd name="T78" fmla="*/ 75 w 108"/>
                <a:gd name="T79" fmla="*/ 103 h 108"/>
                <a:gd name="T80" fmla="*/ 79 w 108"/>
                <a:gd name="T81" fmla="*/ 101 h 108"/>
                <a:gd name="T82" fmla="*/ 80 w 108"/>
                <a:gd name="T83" fmla="*/ 100 h 108"/>
                <a:gd name="T84" fmla="*/ 84 w 108"/>
                <a:gd name="T85" fmla="*/ 99 h 108"/>
                <a:gd name="T86" fmla="*/ 90 w 108"/>
                <a:gd name="T87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8">
                  <a:moveTo>
                    <a:pt x="92" y="92"/>
                  </a:moveTo>
                  <a:lnTo>
                    <a:pt x="94" y="90"/>
                  </a:lnTo>
                  <a:lnTo>
                    <a:pt x="96" y="88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2" y="79"/>
                  </a:lnTo>
                  <a:lnTo>
                    <a:pt x="104" y="74"/>
                  </a:lnTo>
                  <a:lnTo>
                    <a:pt x="106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8" y="48"/>
                  </a:lnTo>
                  <a:lnTo>
                    <a:pt x="107" y="43"/>
                  </a:lnTo>
                  <a:lnTo>
                    <a:pt x="106" y="38"/>
                  </a:lnTo>
                  <a:lnTo>
                    <a:pt x="104" y="33"/>
                  </a:lnTo>
                  <a:lnTo>
                    <a:pt x="102" y="28"/>
                  </a:lnTo>
                  <a:lnTo>
                    <a:pt x="99" y="24"/>
                  </a:lnTo>
                  <a:lnTo>
                    <a:pt x="96" y="19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4" y="8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4" y="33"/>
                  </a:lnTo>
                  <a:lnTo>
                    <a:pt x="2" y="38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6" y="79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6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3" y="103"/>
                  </a:lnTo>
                  <a:lnTo>
                    <a:pt x="38" y="105"/>
                  </a:lnTo>
                  <a:lnTo>
                    <a:pt x="43" y="106"/>
                  </a:lnTo>
                  <a:lnTo>
                    <a:pt x="48" y="107"/>
                  </a:lnTo>
                  <a:lnTo>
                    <a:pt x="54" y="108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2" y="107"/>
                  </a:lnTo>
                  <a:lnTo>
                    <a:pt x="65" y="106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4" y="99"/>
                  </a:lnTo>
                  <a:lnTo>
                    <a:pt x="88" y="95"/>
                  </a:lnTo>
                  <a:lnTo>
                    <a:pt x="90" y="94"/>
                  </a:lnTo>
                  <a:lnTo>
                    <a:pt x="92" y="92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ZoneTexte 405">
              <a:extLst>
                <a:ext uri="{FF2B5EF4-FFF2-40B4-BE49-F238E27FC236}">
                  <a16:creationId xmlns:a16="http://schemas.microsoft.com/office/drawing/2014/main" id="{272C3DCE-C57F-8561-DDDB-68013F6942BA}"/>
                </a:ext>
              </a:extLst>
            </p:cNvPr>
            <p:cNvSpPr txBox="1"/>
            <p:nvPr/>
          </p:nvSpPr>
          <p:spPr>
            <a:xfrm>
              <a:off x="4177058" y="3560766"/>
              <a:ext cx="2834509" cy="8382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fr-FR" sz="1100" dirty="0">
                  <a:latin typeface="+mj-lt"/>
                </a:rPr>
                <a:t>Si aucune croissance bactérienne n’est observée dans un puit, la combinaison </a:t>
              </a:r>
              <a:r>
                <a:rPr lang="fr-FR" sz="1200" dirty="0">
                  <a:latin typeface="+mj-lt"/>
                </a:rPr>
                <a:t>antibiotique est …</a:t>
              </a:r>
            </a:p>
          </p:txBody>
        </p:sp>
        <p:sp>
          <p:nvSpPr>
            <p:cNvPr id="407" name="ZoneTexte 406">
              <a:extLst>
                <a:ext uri="{FF2B5EF4-FFF2-40B4-BE49-F238E27FC236}">
                  <a16:creationId xmlns:a16="http://schemas.microsoft.com/office/drawing/2014/main" id="{2A4FAC0D-2D7A-810D-3620-469083464458}"/>
                </a:ext>
              </a:extLst>
            </p:cNvPr>
            <p:cNvSpPr txBox="1"/>
            <p:nvPr/>
          </p:nvSpPr>
          <p:spPr>
            <a:xfrm>
              <a:off x="4506330" y="4411491"/>
              <a:ext cx="8642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dirty="0">
                  <a:latin typeface="+mj-lt"/>
                </a:rPr>
                <a:t>synergique</a:t>
              </a:r>
            </a:p>
          </p:txBody>
        </p:sp>
        <p:sp>
          <p:nvSpPr>
            <p:cNvPr id="408" name="ZoneTexte 407">
              <a:extLst>
                <a:ext uri="{FF2B5EF4-FFF2-40B4-BE49-F238E27FC236}">
                  <a16:creationId xmlns:a16="http://schemas.microsoft.com/office/drawing/2014/main" id="{7EFDEDEA-DA0C-BCD0-D006-4CCF57116BAD}"/>
                </a:ext>
              </a:extLst>
            </p:cNvPr>
            <p:cNvSpPr txBox="1"/>
            <p:nvPr/>
          </p:nvSpPr>
          <p:spPr>
            <a:xfrm>
              <a:off x="4506330" y="4639807"/>
              <a:ext cx="79592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dirty="0">
                  <a:latin typeface="+mj-lt"/>
                </a:rPr>
                <a:t>Sans effet</a:t>
              </a:r>
            </a:p>
          </p:txBody>
        </p:sp>
        <p:sp>
          <p:nvSpPr>
            <p:cNvPr id="409" name="ZoneTexte 408">
              <a:extLst>
                <a:ext uri="{FF2B5EF4-FFF2-40B4-BE49-F238E27FC236}">
                  <a16:creationId xmlns:a16="http://schemas.microsoft.com/office/drawing/2014/main" id="{7A5652A8-1898-D350-6F05-2CCD71803AD5}"/>
                </a:ext>
              </a:extLst>
            </p:cNvPr>
            <p:cNvSpPr txBox="1"/>
            <p:nvPr/>
          </p:nvSpPr>
          <p:spPr>
            <a:xfrm>
              <a:off x="4506330" y="4868122"/>
              <a:ext cx="91435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dirty="0">
                  <a:latin typeface="+mj-lt"/>
                </a:rPr>
                <a:t>antagoniste</a:t>
              </a:r>
            </a:p>
          </p:txBody>
        </p:sp>
        <p:sp>
          <p:nvSpPr>
            <p:cNvPr id="410" name="ZoneTexte 409">
              <a:extLst>
                <a:ext uri="{FF2B5EF4-FFF2-40B4-BE49-F238E27FC236}">
                  <a16:creationId xmlns:a16="http://schemas.microsoft.com/office/drawing/2014/main" id="{B6674315-A38B-A7E4-F615-8D54A25F1EB6}"/>
                </a:ext>
              </a:extLst>
            </p:cNvPr>
            <p:cNvSpPr txBox="1"/>
            <p:nvPr/>
          </p:nvSpPr>
          <p:spPr>
            <a:xfrm>
              <a:off x="4506330" y="2936074"/>
              <a:ext cx="8522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dirty="0">
                  <a:latin typeface="+mj-lt"/>
                </a:rPr>
                <a:t>Croissance</a:t>
              </a:r>
            </a:p>
          </p:txBody>
        </p:sp>
        <p:sp>
          <p:nvSpPr>
            <p:cNvPr id="411" name="ZoneTexte 410">
              <a:extLst>
                <a:ext uri="{FF2B5EF4-FFF2-40B4-BE49-F238E27FC236}">
                  <a16:creationId xmlns:a16="http://schemas.microsoft.com/office/drawing/2014/main" id="{2C05DE30-4F9C-58AE-8928-8B5C7A7C20D4}"/>
                </a:ext>
              </a:extLst>
            </p:cNvPr>
            <p:cNvSpPr txBox="1"/>
            <p:nvPr/>
          </p:nvSpPr>
          <p:spPr>
            <a:xfrm>
              <a:off x="4506330" y="3167941"/>
              <a:ext cx="81785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dirty="0">
                  <a:latin typeface="+mj-lt"/>
                </a:rPr>
                <a:t>Inhibition </a:t>
              </a:r>
            </a:p>
          </p:txBody>
        </p:sp>
        <p:grpSp>
          <p:nvGrpSpPr>
            <p:cNvPr id="412" name="Groupe 411">
              <a:extLst>
                <a:ext uri="{FF2B5EF4-FFF2-40B4-BE49-F238E27FC236}">
                  <a16:creationId xmlns:a16="http://schemas.microsoft.com/office/drawing/2014/main" id="{2A44B8F7-5B9A-46F0-0350-6BC7D7067CB3}"/>
                </a:ext>
              </a:extLst>
            </p:cNvPr>
            <p:cNvGrpSpPr/>
            <p:nvPr/>
          </p:nvGrpSpPr>
          <p:grpSpPr>
            <a:xfrm>
              <a:off x="2557564" y="5270048"/>
              <a:ext cx="1086153" cy="746197"/>
              <a:chOff x="2557564" y="5714899"/>
              <a:chExt cx="1086153" cy="746197"/>
            </a:xfrm>
          </p:grpSpPr>
          <p:sp>
            <p:nvSpPr>
              <p:cNvPr id="413" name="ZoneTexte 412">
                <a:extLst>
                  <a:ext uri="{FF2B5EF4-FFF2-40B4-BE49-F238E27FC236}">
                    <a16:creationId xmlns:a16="http://schemas.microsoft.com/office/drawing/2014/main" id="{81A5C337-0778-B1B8-7579-834BD8A8B486}"/>
                  </a:ext>
                </a:extLst>
              </p:cNvPr>
              <p:cNvSpPr txBox="1"/>
              <p:nvPr/>
            </p:nvSpPr>
            <p:spPr>
              <a:xfrm>
                <a:off x="2602169" y="5714899"/>
                <a:ext cx="1041548" cy="3568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400" dirty="0">
                    <a:latin typeface="+mj-lt"/>
                  </a:rPr>
                  <a:t>MIC</a:t>
                </a:r>
                <a:r>
                  <a:rPr lang="fr-FR" sz="1400" baseline="-25000" dirty="0">
                    <a:latin typeface="+mj-lt"/>
                  </a:rPr>
                  <a:t>A(combi)</a:t>
                </a:r>
              </a:p>
            </p:txBody>
          </p:sp>
          <p:sp>
            <p:nvSpPr>
              <p:cNvPr id="414" name="ZoneTexte 413">
                <a:extLst>
                  <a:ext uri="{FF2B5EF4-FFF2-40B4-BE49-F238E27FC236}">
                    <a16:creationId xmlns:a16="http://schemas.microsoft.com/office/drawing/2014/main" id="{EB5CD21C-D678-3764-A8B2-B587C1296E20}"/>
                  </a:ext>
                </a:extLst>
              </p:cNvPr>
              <p:cNvSpPr txBox="1"/>
              <p:nvPr/>
            </p:nvSpPr>
            <p:spPr>
              <a:xfrm>
                <a:off x="2602407" y="6104197"/>
                <a:ext cx="1008195" cy="3568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400" dirty="0">
                    <a:latin typeface="+mj-lt"/>
                  </a:rPr>
                  <a:t>MIC</a:t>
                </a:r>
                <a:r>
                  <a:rPr lang="fr-FR" sz="1400" baseline="-25000" dirty="0">
                    <a:latin typeface="+mj-lt"/>
                  </a:rPr>
                  <a:t>A(</a:t>
                </a:r>
                <a:r>
                  <a:rPr lang="fr-FR" sz="1400" baseline="-25000" dirty="0" err="1">
                    <a:latin typeface="+mj-lt"/>
                  </a:rPr>
                  <a:t>alone</a:t>
                </a:r>
                <a:r>
                  <a:rPr lang="fr-FR" sz="1400" baseline="-25000" dirty="0">
                    <a:latin typeface="+mj-lt"/>
                  </a:rPr>
                  <a:t>)</a:t>
                </a:r>
              </a:p>
            </p:txBody>
          </p:sp>
          <p:cxnSp>
            <p:nvCxnSpPr>
              <p:cNvPr id="415" name="Connecteur droit 414">
                <a:extLst>
                  <a:ext uri="{FF2B5EF4-FFF2-40B4-BE49-F238E27FC236}">
                    <a16:creationId xmlns:a16="http://schemas.microsoft.com/office/drawing/2014/main" id="{DBBEEBD5-D359-90E6-86D8-23051818DA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57564" y="6121814"/>
                <a:ext cx="1029184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6" name="Groupe 415">
              <a:extLst>
                <a:ext uri="{FF2B5EF4-FFF2-40B4-BE49-F238E27FC236}">
                  <a16:creationId xmlns:a16="http://schemas.microsoft.com/office/drawing/2014/main" id="{AADD1410-DE3E-FC19-E0A6-362D5F2B9A3B}"/>
                </a:ext>
              </a:extLst>
            </p:cNvPr>
            <p:cNvGrpSpPr/>
            <p:nvPr/>
          </p:nvGrpSpPr>
          <p:grpSpPr>
            <a:xfrm>
              <a:off x="3967968" y="5270048"/>
              <a:ext cx="1130759" cy="746197"/>
              <a:chOff x="2557564" y="5714899"/>
              <a:chExt cx="1130759" cy="746197"/>
            </a:xfrm>
          </p:grpSpPr>
          <p:sp>
            <p:nvSpPr>
              <p:cNvPr id="417" name="ZoneTexte 416">
                <a:extLst>
                  <a:ext uri="{FF2B5EF4-FFF2-40B4-BE49-F238E27FC236}">
                    <a16:creationId xmlns:a16="http://schemas.microsoft.com/office/drawing/2014/main" id="{D53378BE-495A-D7FA-A54B-8926BA5335E0}"/>
                  </a:ext>
                </a:extLst>
              </p:cNvPr>
              <p:cNvSpPr txBox="1"/>
              <p:nvPr/>
            </p:nvSpPr>
            <p:spPr>
              <a:xfrm>
                <a:off x="2604889" y="5714899"/>
                <a:ext cx="1036108" cy="3568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400" dirty="0">
                    <a:latin typeface="+mj-lt"/>
                  </a:rPr>
                  <a:t>MIC</a:t>
                </a:r>
                <a:r>
                  <a:rPr lang="fr-FR" sz="1400" baseline="-25000" dirty="0">
                    <a:latin typeface="+mj-lt"/>
                  </a:rPr>
                  <a:t>C(combi)</a:t>
                </a:r>
              </a:p>
            </p:txBody>
          </p:sp>
          <p:sp>
            <p:nvSpPr>
              <p:cNvPr id="418" name="ZoneTexte 417">
                <a:extLst>
                  <a:ext uri="{FF2B5EF4-FFF2-40B4-BE49-F238E27FC236}">
                    <a16:creationId xmlns:a16="http://schemas.microsoft.com/office/drawing/2014/main" id="{FB647048-0D83-5394-A391-2EB267DE9C8F}"/>
                  </a:ext>
                </a:extLst>
              </p:cNvPr>
              <p:cNvSpPr txBox="1"/>
              <p:nvPr/>
            </p:nvSpPr>
            <p:spPr>
              <a:xfrm>
                <a:off x="2599689" y="6104197"/>
                <a:ext cx="1013632" cy="3568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400" dirty="0">
                    <a:latin typeface="+mj-lt"/>
                  </a:rPr>
                  <a:t>MIC</a:t>
                </a:r>
                <a:r>
                  <a:rPr lang="fr-FR" sz="1400" baseline="-25000" dirty="0">
                    <a:latin typeface="+mj-lt"/>
                  </a:rPr>
                  <a:t>C(</a:t>
                </a:r>
                <a:r>
                  <a:rPr lang="fr-FR" sz="1400" baseline="-25000" dirty="0" err="1">
                    <a:latin typeface="+mj-lt"/>
                  </a:rPr>
                  <a:t>alone</a:t>
                </a:r>
                <a:r>
                  <a:rPr lang="fr-FR" baseline="-25000" dirty="0">
                    <a:latin typeface="+mj-lt"/>
                  </a:rPr>
                  <a:t>)</a:t>
                </a:r>
              </a:p>
            </p:txBody>
          </p:sp>
          <p:cxnSp>
            <p:nvCxnSpPr>
              <p:cNvPr id="419" name="Connecteur droit 418">
                <a:extLst>
                  <a:ext uri="{FF2B5EF4-FFF2-40B4-BE49-F238E27FC236}">
                    <a16:creationId xmlns:a16="http://schemas.microsoft.com/office/drawing/2014/main" id="{239B81D2-3869-93C3-A4F0-A808899778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57564" y="6121815"/>
                <a:ext cx="1130759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0" name="ZoneTexte 419">
              <a:extLst>
                <a:ext uri="{FF2B5EF4-FFF2-40B4-BE49-F238E27FC236}">
                  <a16:creationId xmlns:a16="http://schemas.microsoft.com/office/drawing/2014/main" id="{EC3A85D2-EEB9-3ACA-CCAB-CC2FD10AB8C9}"/>
                </a:ext>
              </a:extLst>
            </p:cNvPr>
            <p:cNvSpPr txBox="1"/>
            <p:nvPr/>
          </p:nvSpPr>
          <p:spPr>
            <a:xfrm>
              <a:off x="3654792" y="5431742"/>
              <a:ext cx="33855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2400" dirty="0">
                  <a:latin typeface="+mj-lt"/>
                </a:rPr>
                <a:t>+</a:t>
              </a:r>
              <a:endParaRPr lang="fr-FR" sz="2400" baseline="-25000" dirty="0">
                <a:latin typeface="+mj-lt"/>
              </a:endParaRPr>
            </a:p>
          </p:txBody>
        </p:sp>
        <p:sp>
          <p:nvSpPr>
            <p:cNvPr id="421" name="ZoneTexte 420">
              <a:extLst>
                <a:ext uri="{FF2B5EF4-FFF2-40B4-BE49-F238E27FC236}">
                  <a16:creationId xmlns:a16="http://schemas.microsoft.com/office/drawing/2014/main" id="{FA8BDCA5-4180-AEC6-0E8C-E472BCB02D63}"/>
                </a:ext>
              </a:extLst>
            </p:cNvPr>
            <p:cNvSpPr txBox="1"/>
            <p:nvPr/>
          </p:nvSpPr>
          <p:spPr>
            <a:xfrm>
              <a:off x="1747823" y="5431742"/>
              <a:ext cx="850494" cy="5353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dirty="0">
                  <a:latin typeface="+mj-lt"/>
                </a:rPr>
                <a:t>FICI</a:t>
              </a:r>
              <a:r>
                <a:rPr lang="fr-FR" sz="2400" dirty="0">
                  <a:latin typeface="+mj-lt"/>
                </a:rPr>
                <a:t> =</a:t>
              </a:r>
              <a:endParaRPr lang="fr-FR" sz="2400" baseline="-25000" dirty="0">
                <a:latin typeface="+mj-lt"/>
              </a:endParaRPr>
            </a:p>
          </p:txBody>
        </p:sp>
      </p:grpSp>
      <p:sp>
        <p:nvSpPr>
          <p:cNvPr id="8" name="ZoneTexte 7">
            <a:extLst>
              <a:ext uri="{FF2B5EF4-FFF2-40B4-BE49-F238E27FC236}">
                <a16:creationId xmlns:a16="http://schemas.microsoft.com/office/drawing/2014/main" id="{71DE08BD-7D6F-B247-8059-712F5CC48282}"/>
              </a:ext>
            </a:extLst>
          </p:cNvPr>
          <p:cNvSpPr txBox="1"/>
          <p:nvPr/>
        </p:nvSpPr>
        <p:spPr>
          <a:xfrm>
            <a:off x="4350577" y="4107624"/>
            <a:ext cx="1682166" cy="738664"/>
          </a:xfrm>
          <a:prstGeom prst="rect">
            <a:avLst/>
          </a:prstGeom>
          <a:solidFill>
            <a:srgbClr val="EFC3B8"/>
          </a:solidFill>
        </p:spPr>
        <p:txBody>
          <a:bodyPr wrap="square" rtlCol="0">
            <a:spAutoFit/>
          </a:bodyPr>
          <a:lstStyle/>
          <a:p>
            <a:pPr algn="l"/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FICI &gt; 0,5 et &lt;  4 </a:t>
            </a:r>
          </a:p>
          <a:p>
            <a:pPr algn="l"/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pour les 20 isolats:  absence de synergie</a:t>
            </a:r>
          </a:p>
        </p:txBody>
      </p:sp>
      <p:sp>
        <p:nvSpPr>
          <p:cNvPr id="422" name="Rectangle : coins arrondis 421">
            <a:extLst>
              <a:ext uri="{FF2B5EF4-FFF2-40B4-BE49-F238E27FC236}">
                <a16:creationId xmlns:a16="http://schemas.microsoft.com/office/drawing/2014/main" id="{88E38D14-898E-0045-91FF-AD09B0473807}"/>
              </a:ext>
            </a:extLst>
          </p:cNvPr>
          <p:cNvSpPr/>
          <p:nvPr/>
        </p:nvSpPr>
        <p:spPr>
          <a:xfrm>
            <a:off x="6170955" y="1909726"/>
            <a:ext cx="5650644" cy="2625200"/>
          </a:xfrm>
          <a:prstGeom prst="roundRect">
            <a:avLst>
              <a:gd name="adj" fmla="val 3820"/>
            </a:avLst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423" name="Groupe 422">
            <a:extLst>
              <a:ext uri="{FF2B5EF4-FFF2-40B4-BE49-F238E27FC236}">
                <a16:creationId xmlns:a16="http://schemas.microsoft.com/office/drawing/2014/main" id="{DA72B9F5-EA71-A64B-9072-551FD42AC59F}"/>
              </a:ext>
            </a:extLst>
          </p:cNvPr>
          <p:cNvGrpSpPr/>
          <p:nvPr/>
        </p:nvGrpSpPr>
        <p:grpSpPr>
          <a:xfrm>
            <a:off x="6329441" y="4732952"/>
            <a:ext cx="6188827" cy="1806192"/>
            <a:chOff x="6565472" y="3658364"/>
            <a:chExt cx="7048538" cy="2361482"/>
          </a:xfrm>
        </p:grpSpPr>
        <p:sp>
          <p:nvSpPr>
            <p:cNvPr id="424" name="ZoneTexte 423">
              <a:extLst>
                <a:ext uri="{FF2B5EF4-FFF2-40B4-BE49-F238E27FC236}">
                  <a16:creationId xmlns:a16="http://schemas.microsoft.com/office/drawing/2014/main" id="{58AF04C9-0094-F148-9C52-6A39C8322A01}"/>
                </a:ext>
              </a:extLst>
            </p:cNvPr>
            <p:cNvSpPr txBox="1"/>
            <p:nvPr/>
          </p:nvSpPr>
          <p:spPr>
            <a:xfrm>
              <a:off x="9668443" y="4883043"/>
              <a:ext cx="3945567" cy="603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fr-FR" sz="1200" dirty="0">
                  <a:latin typeface="+mj-lt"/>
                </a:rPr>
                <a:t>37mg/L f° libre = </a:t>
              </a:r>
              <a:r>
                <a:rPr lang="fr-FR" sz="1200" dirty="0" err="1">
                  <a:latin typeface="+mj-lt"/>
                </a:rPr>
                <a:t>suprathérapeutique</a:t>
              </a:r>
              <a:r>
                <a:rPr lang="fr-FR" sz="1200" dirty="0">
                  <a:latin typeface="+mj-lt"/>
                </a:rPr>
                <a:t> </a:t>
              </a:r>
            </a:p>
            <a:p>
              <a:pPr algn="l"/>
              <a:r>
                <a:rPr lang="fr-FR" sz="1200" dirty="0">
                  <a:latin typeface="+mj-lt"/>
                </a:rPr>
                <a:t>(équivalent 150-200 mg/L f° totale plasma)  </a:t>
              </a:r>
            </a:p>
          </p:txBody>
        </p:sp>
        <p:sp>
          <p:nvSpPr>
            <p:cNvPr id="425" name="Line 5">
              <a:extLst>
                <a:ext uri="{FF2B5EF4-FFF2-40B4-BE49-F238E27FC236}">
                  <a16:creationId xmlns:a16="http://schemas.microsoft.com/office/drawing/2014/main" id="{F383E582-E021-6149-A4F0-39F9349B90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9301" y="3961930"/>
              <a:ext cx="209550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Line 7">
              <a:extLst>
                <a:ext uri="{FF2B5EF4-FFF2-40B4-BE49-F238E27FC236}">
                  <a16:creationId xmlns:a16="http://schemas.microsoft.com/office/drawing/2014/main" id="{ECA31901-6525-6D48-886B-4A006CFADC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9301" y="4223868"/>
              <a:ext cx="209550" cy="0"/>
            </a:xfrm>
            <a:prstGeom prst="line">
              <a:avLst/>
            </a:prstGeom>
            <a:noFill/>
            <a:ln w="28575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Line 9">
              <a:extLst>
                <a:ext uri="{FF2B5EF4-FFF2-40B4-BE49-F238E27FC236}">
                  <a16:creationId xmlns:a16="http://schemas.microsoft.com/office/drawing/2014/main" id="{0602EC95-E3F8-F949-B053-6F6A372EED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9301" y="4558707"/>
              <a:ext cx="209550" cy="0"/>
            </a:xfrm>
            <a:prstGeom prst="line">
              <a:avLst/>
            </a:prstGeom>
            <a:noFill/>
            <a:ln w="28575">
              <a:solidFill>
                <a:srgbClr val="FF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Line 11">
              <a:extLst>
                <a:ext uri="{FF2B5EF4-FFF2-40B4-BE49-F238E27FC236}">
                  <a16:creationId xmlns:a16="http://schemas.microsoft.com/office/drawing/2014/main" id="{3E2670C7-F054-974E-A8D1-99C8B40194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9301" y="4747743"/>
              <a:ext cx="209550" cy="0"/>
            </a:xfrm>
            <a:prstGeom prst="line">
              <a:avLst/>
            </a:prstGeom>
            <a:noFill/>
            <a:ln w="28575">
              <a:solidFill>
                <a:srgbClr val="FF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429" name="Groupe 428">
              <a:extLst>
                <a:ext uri="{FF2B5EF4-FFF2-40B4-BE49-F238E27FC236}">
                  <a16:creationId xmlns:a16="http://schemas.microsoft.com/office/drawing/2014/main" id="{CF2C93AD-F38A-6B4A-8930-82040204EE5F}"/>
                </a:ext>
              </a:extLst>
            </p:cNvPr>
            <p:cNvGrpSpPr/>
            <p:nvPr/>
          </p:nvGrpSpPr>
          <p:grpSpPr>
            <a:xfrm>
              <a:off x="6943726" y="3850805"/>
              <a:ext cx="2597150" cy="1754188"/>
              <a:chOff x="6943726" y="4287838"/>
              <a:chExt cx="2597150" cy="1754188"/>
            </a:xfrm>
          </p:grpSpPr>
          <p:sp>
            <p:nvSpPr>
              <p:cNvPr id="531" name="Line 35">
                <a:extLst>
                  <a:ext uri="{FF2B5EF4-FFF2-40B4-BE49-F238E27FC236}">
                    <a16:creationId xmlns:a16="http://schemas.microsoft.com/office/drawing/2014/main" id="{06E1B98D-D194-4F4A-ACEC-81EE4D7EFC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4618038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2" name="Line 37">
                <a:extLst>
                  <a:ext uri="{FF2B5EF4-FFF2-40B4-BE49-F238E27FC236}">
                    <a16:creationId xmlns:a16="http://schemas.microsoft.com/office/drawing/2014/main" id="{EB8D73AA-63D6-9C42-91DC-1AAC31DD7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4389438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3" name="Line 38">
                <a:extLst>
                  <a:ext uri="{FF2B5EF4-FFF2-40B4-BE49-F238E27FC236}">
                    <a16:creationId xmlns:a16="http://schemas.microsoft.com/office/drawing/2014/main" id="{5A3C08FC-E088-E947-AE0A-16152CE68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43726" y="4845051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4" name="Line 40">
                <a:extLst>
                  <a:ext uri="{FF2B5EF4-FFF2-40B4-BE49-F238E27FC236}">
                    <a16:creationId xmlns:a16="http://schemas.microsoft.com/office/drawing/2014/main" id="{51636ED0-CC52-A34B-8F84-1484EDD707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5073651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5" name="Line 43">
                <a:extLst>
                  <a:ext uri="{FF2B5EF4-FFF2-40B4-BE49-F238E27FC236}">
                    <a16:creationId xmlns:a16="http://schemas.microsoft.com/office/drawing/2014/main" id="{6B62E6E5-CE03-1F44-85AA-67699DF7DB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5756276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6" name="Line 44">
                <a:extLst>
                  <a:ext uri="{FF2B5EF4-FFF2-40B4-BE49-F238E27FC236}">
                    <a16:creationId xmlns:a16="http://schemas.microsoft.com/office/drawing/2014/main" id="{5C282054-C439-4B42-BEB1-74E1A39A79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43726" y="5300663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7" name="Line 46">
                <a:extLst>
                  <a:ext uri="{FF2B5EF4-FFF2-40B4-BE49-F238E27FC236}">
                    <a16:creationId xmlns:a16="http://schemas.microsoft.com/office/drawing/2014/main" id="{CB197183-78C9-234D-962F-BD550141F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5529263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8" name="Line 48">
                <a:extLst>
                  <a:ext uri="{FF2B5EF4-FFF2-40B4-BE49-F238E27FC236}">
                    <a16:creationId xmlns:a16="http://schemas.microsoft.com/office/drawing/2014/main" id="{24C18407-87BF-C649-BCFA-3CAAD1B6CB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08851" y="5983288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9" name="Line 49">
                <a:extLst>
                  <a:ext uri="{FF2B5EF4-FFF2-40B4-BE49-F238E27FC236}">
                    <a16:creationId xmlns:a16="http://schemas.microsoft.com/office/drawing/2014/main" id="{52DF82BC-9BD6-B640-BD5E-E477104A2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07226" y="4287838"/>
                <a:ext cx="0" cy="1754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0" name="Line 51">
                <a:extLst>
                  <a:ext uri="{FF2B5EF4-FFF2-40B4-BE49-F238E27FC236}">
                    <a16:creationId xmlns:a16="http://schemas.microsoft.com/office/drawing/2014/main" id="{C1E260E8-63CE-E340-939B-0AD106F72A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5983288"/>
                <a:ext cx="25971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1" name="Line 54">
                <a:extLst>
                  <a:ext uri="{FF2B5EF4-FFF2-40B4-BE49-F238E27FC236}">
                    <a16:creationId xmlns:a16="http://schemas.microsoft.com/office/drawing/2014/main" id="{E074F6B1-3CED-554F-86C6-D1627F453C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610476" y="5983288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2" name="Line 55">
                <a:extLst>
                  <a:ext uri="{FF2B5EF4-FFF2-40B4-BE49-F238E27FC236}">
                    <a16:creationId xmlns:a16="http://schemas.microsoft.com/office/drawing/2014/main" id="{9519CFE1-033C-874D-8CBB-49AF6B6E0B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3726" y="5983288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3" name="Line 57">
                <a:extLst>
                  <a:ext uri="{FF2B5EF4-FFF2-40B4-BE49-F238E27FC236}">
                    <a16:creationId xmlns:a16="http://schemas.microsoft.com/office/drawing/2014/main" id="{11BFD632-92FC-824C-B9D5-B88BFFE15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21813" y="5983288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430" name="Rectangle 429">
              <a:extLst>
                <a:ext uri="{FF2B5EF4-FFF2-40B4-BE49-F238E27FC236}">
                  <a16:creationId xmlns:a16="http://schemas.microsoft.com/office/drawing/2014/main" id="{BA4B4640-397B-B84A-8E0E-F06512DF2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0171" y="3773488"/>
              <a:ext cx="53219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Time (h)</a:t>
              </a:r>
              <a:endParaRPr kumimoji="0" lang="fr-FR" altLang="fr-FR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831A2A86-0E00-2F46-9751-1D06AADA9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5153" y="563039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2" name="Rectangle 431">
              <a:extLst>
                <a:ext uri="{FF2B5EF4-FFF2-40B4-BE49-F238E27FC236}">
                  <a16:creationId xmlns:a16="http://schemas.microsoft.com/office/drawing/2014/main" id="{7B8A48F8-AFB0-8242-AF61-CFF0E4009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6778" y="563039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3" name="Rectangle 432">
              <a:extLst>
                <a:ext uri="{FF2B5EF4-FFF2-40B4-BE49-F238E27FC236}">
                  <a16:creationId xmlns:a16="http://schemas.microsoft.com/office/drawing/2014/main" id="{3DD2F04D-2843-BB4F-AA76-937574083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8403" y="5630390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6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4" name="Rectangle 433">
              <a:extLst>
                <a:ext uri="{FF2B5EF4-FFF2-40B4-BE49-F238E27FC236}">
                  <a16:creationId xmlns:a16="http://schemas.microsoft.com/office/drawing/2014/main" id="{ED7F3DB7-390A-BC47-9F4C-C3EBFD078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9586" y="563039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12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5" name="Rectangle 434">
              <a:extLst>
                <a:ext uri="{FF2B5EF4-FFF2-40B4-BE49-F238E27FC236}">
                  <a16:creationId xmlns:a16="http://schemas.microsoft.com/office/drawing/2014/main" id="{8CBB49BA-CFF2-2041-8982-6D6FA94A2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6086" y="5630390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6" name="Rectangle 435">
              <a:extLst>
                <a:ext uri="{FF2B5EF4-FFF2-40B4-BE49-F238E27FC236}">
                  <a16:creationId xmlns:a16="http://schemas.microsoft.com/office/drawing/2014/main" id="{B3CA784F-51CE-1441-9DD5-2FB9EEE23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0171" y="5835180"/>
              <a:ext cx="53219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Time (h)</a:t>
              </a:r>
              <a:endParaRPr kumimoji="0" lang="fr-FR" altLang="fr-FR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7" name="Rectangle 436">
              <a:extLst>
                <a:ext uri="{FF2B5EF4-FFF2-40B4-BE49-F238E27FC236}">
                  <a16:creationId xmlns:a16="http://schemas.microsoft.com/office/drawing/2014/main" id="{FBDC826E-A3E8-8E4B-A8CD-47CA63150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502520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8" name="Rectangle 437">
              <a:extLst>
                <a:ext uri="{FF2B5EF4-FFF2-40B4-BE49-F238E27FC236}">
                  <a16:creationId xmlns:a16="http://schemas.microsoft.com/office/drawing/2014/main" id="{8DCCD212-C24D-244E-AD82-C6E1EEC4F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4796601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3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9" name="Rectangle 438">
              <a:extLst>
                <a:ext uri="{FF2B5EF4-FFF2-40B4-BE49-F238E27FC236}">
                  <a16:creationId xmlns:a16="http://schemas.microsoft.com/office/drawing/2014/main" id="{309D6A76-D2BA-0147-8D5F-420504D09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4569589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0" name="Rectangle 439">
              <a:extLst>
                <a:ext uri="{FF2B5EF4-FFF2-40B4-BE49-F238E27FC236}">
                  <a16:creationId xmlns:a16="http://schemas.microsoft.com/office/drawing/2014/main" id="{5803D8AE-3350-D446-860B-7B832812C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4342576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5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2E442987-82FF-4743-BB95-C81A1A15C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4113976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6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2" name="Rectangle 441">
              <a:extLst>
                <a:ext uri="{FF2B5EF4-FFF2-40B4-BE49-F238E27FC236}">
                  <a16:creationId xmlns:a16="http://schemas.microsoft.com/office/drawing/2014/main" id="{588377C3-20DD-E346-997E-628148F99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3886964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7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EE30F654-FE7C-A542-BE05-6328F1081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660" y="3658364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8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4" name="Freeform 113">
              <a:extLst>
                <a:ext uri="{FF2B5EF4-FFF2-40B4-BE49-F238E27FC236}">
                  <a16:creationId xmlns:a16="http://schemas.microsoft.com/office/drawing/2014/main" id="{B6E05176-11C8-0443-9D62-E264D07D5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703293"/>
              <a:ext cx="2414588" cy="603250"/>
            </a:xfrm>
            <a:custGeom>
              <a:avLst/>
              <a:gdLst>
                <a:gd name="T0" fmla="*/ 0 w 1521"/>
                <a:gd name="T1" fmla="*/ 0 h 380"/>
                <a:gd name="T2" fmla="*/ 190 w 1521"/>
                <a:gd name="T3" fmla="*/ 21 h 380"/>
                <a:gd name="T4" fmla="*/ 380 w 1521"/>
                <a:gd name="T5" fmla="*/ 81 h 380"/>
                <a:gd name="T6" fmla="*/ 760 w 1521"/>
                <a:gd name="T7" fmla="*/ 242 h 380"/>
                <a:gd name="T8" fmla="*/ 1521 w 1521"/>
                <a:gd name="T9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1" h="380">
                  <a:moveTo>
                    <a:pt x="0" y="0"/>
                  </a:moveTo>
                  <a:lnTo>
                    <a:pt x="190" y="21"/>
                  </a:lnTo>
                  <a:lnTo>
                    <a:pt x="380" y="81"/>
                  </a:lnTo>
                  <a:lnTo>
                    <a:pt x="760" y="242"/>
                  </a:lnTo>
                  <a:lnTo>
                    <a:pt x="1521" y="380"/>
                  </a:lnTo>
                </a:path>
              </a:pathLst>
            </a:custGeom>
            <a:noFill/>
            <a:ln w="1905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Line 114">
              <a:extLst>
                <a:ext uri="{FF2B5EF4-FFF2-40B4-BE49-F238E27FC236}">
                  <a16:creationId xmlns:a16="http://schemas.microsoft.com/office/drawing/2014/main" id="{7C5D11D7-D523-6341-B29D-09DC19D0B8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0476" y="478108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Line 115">
              <a:extLst>
                <a:ext uri="{FF2B5EF4-FFF2-40B4-BE49-F238E27FC236}">
                  <a16:creationId xmlns:a16="http://schemas.microsoft.com/office/drawing/2014/main" id="{73C0F9B3-000C-0243-82E9-07CC6B3438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5076" y="478108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Line 116">
              <a:extLst>
                <a:ext uri="{FF2B5EF4-FFF2-40B4-BE49-F238E27FC236}">
                  <a16:creationId xmlns:a16="http://schemas.microsoft.com/office/drawing/2014/main" id="{5EB608B7-8CD1-274E-8A05-FF3FBFFD8F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26" y="5065243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Line 117">
              <a:extLst>
                <a:ext uri="{FF2B5EF4-FFF2-40B4-BE49-F238E27FC236}">
                  <a16:creationId xmlns:a16="http://schemas.microsoft.com/office/drawing/2014/main" id="{BFC7CCD3-8FAF-4E49-92CE-4A288DC1D5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6" y="511128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Line 118">
              <a:extLst>
                <a:ext uri="{FF2B5EF4-FFF2-40B4-BE49-F238E27FC236}">
                  <a16:creationId xmlns:a16="http://schemas.microsoft.com/office/drawing/2014/main" id="{BB39C843-5329-8E45-9895-1A604B2673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88326" y="5065243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Line 119">
              <a:extLst>
                <a:ext uri="{FF2B5EF4-FFF2-40B4-BE49-F238E27FC236}">
                  <a16:creationId xmlns:a16="http://schemas.microsoft.com/office/drawing/2014/main" id="{F278950A-4C1E-934E-AFB8-4D568BE49F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26" y="5065243"/>
              <a:ext cx="0" cy="46038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Line 120">
              <a:extLst>
                <a:ext uri="{FF2B5EF4-FFF2-40B4-BE49-F238E27FC236}">
                  <a16:creationId xmlns:a16="http://schemas.microsoft.com/office/drawing/2014/main" id="{80667560-1098-E444-BA8E-6CFF5EF59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6" y="511128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Line 121">
              <a:extLst>
                <a:ext uri="{FF2B5EF4-FFF2-40B4-BE49-F238E27FC236}">
                  <a16:creationId xmlns:a16="http://schemas.microsoft.com/office/drawing/2014/main" id="{6284DEE1-362E-3E4C-BA5C-38CB6F9109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0476" y="488268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Line 122">
              <a:extLst>
                <a:ext uri="{FF2B5EF4-FFF2-40B4-BE49-F238E27FC236}">
                  <a16:creationId xmlns:a16="http://schemas.microsoft.com/office/drawing/2014/main" id="{9523EDF0-00A8-814F-A855-DF68115928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5076" y="488268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Line 123">
              <a:extLst>
                <a:ext uri="{FF2B5EF4-FFF2-40B4-BE49-F238E27FC236}">
                  <a16:creationId xmlns:a16="http://schemas.microsoft.com/office/drawing/2014/main" id="{AB8A15A3-78C5-F240-A511-495843E64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5333530"/>
              <a:ext cx="508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Line 124">
              <a:extLst>
                <a:ext uri="{FF2B5EF4-FFF2-40B4-BE49-F238E27FC236}">
                  <a16:creationId xmlns:a16="http://schemas.microsoft.com/office/drawing/2014/main" id="{9E018B71-DD3E-6A47-BAAB-5C43F23CC8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528908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Line 125">
              <a:extLst>
                <a:ext uri="{FF2B5EF4-FFF2-40B4-BE49-F238E27FC236}">
                  <a16:creationId xmlns:a16="http://schemas.microsoft.com/office/drawing/2014/main" id="{117BF2F5-FF79-7A49-8302-457A9ABCF5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96413" y="5289080"/>
              <a:ext cx="25400" cy="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Line 126">
              <a:extLst>
                <a:ext uri="{FF2B5EF4-FFF2-40B4-BE49-F238E27FC236}">
                  <a16:creationId xmlns:a16="http://schemas.microsoft.com/office/drawing/2014/main" id="{328820AA-B978-A142-AACC-B4C947319D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21813" y="5289080"/>
              <a:ext cx="0" cy="36513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Line 127">
              <a:extLst>
                <a:ext uri="{FF2B5EF4-FFF2-40B4-BE49-F238E27FC236}">
                  <a16:creationId xmlns:a16="http://schemas.microsoft.com/office/drawing/2014/main" id="{B7C7D686-15D4-384F-AD9A-788986616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0476" y="4781080"/>
              <a:ext cx="0" cy="101600"/>
            </a:xfrm>
            <a:prstGeom prst="line">
              <a:avLst/>
            </a:prstGeom>
            <a:noFill/>
            <a:ln w="12700">
              <a:solidFill>
                <a:srgbClr val="FF99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Freeform 153">
              <a:extLst>
                <a:ext uri="{FF2B5EF4-FFF2-40B4-BE49-F238E27FC236}">
                  <a16:creationId xmlns:a16="http://schemas.microsoft.com/office/drawing/2014/main" id="{B59A4CAC-5D18-1448-832E-70800A251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696414"/>
              <a:ext cx="2414588" cy="603250"/>
            </a:xfrm>
            <a:custGeom>
              <a:avLst/>
              <a:gdLst>
                <a:gd name="T0" fmla="*/ 0 w 1521"/>
                <a:gd name="T1" fmla="*/ 0 h 380"/>
                <a:gd name="T2" fmla="*/ 190 w 1521"/>
                <a:gd name="T3" fmla="*/ 0 h 380"/>
                <a:gd name="T4" fmla="*/ 380 w 1521"/>
                <a:gd name="T5" fmla="*/ 57 h 380"/>
                <a:gd name="T6" fmla="*/ 760 w 1521"/>
                <a:gd name="T7" fmla="*/ 228 h 380"/>
                <a:gd name="T8" fmla="*/ 1521 w 1521"/>
                <a:gd name="T9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1" h="380">
                  <a:moveTo>
                    <a:pt x="0" y="0"/>
                  </a:moveTo>
                  <a:lnTo>
                    <a:pt x="190" y="0"/>
                  </a:lnTo>
                  <a:lnTo>
                    <a:pt x="380" y="57"/>
                  </a:lnTo>
                  <a:lnTo>
                    <a:pt x="760" y="228"/>
                  </a:lnTo>
                  <a:lnTo>
                    <a:pt x="1521" y="380"/>
                  </a:lnTo>
                </a:path>
              </a:pathLst>
            </a:custGeom>
            <a:noFill/>
            <a:ln w="1905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Line 154">
              <a:extLst>
                <a:ext uri="{FF2B5EF4-FFF2-40B4-BE49-F238E27FC236}">
                  <a16:creationId xmlns:a16="http://schemas.microsoft.com/office/drawing/2014/main" id="{966F2F8F-0633-0B48-BEB2-A19DE23195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08851" y="468583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155">
              <a:extLst>
                <a:ext uri="{FF2B5EF4-FFF2-40B4-BE49-F238E27FC236}">
                  <a16:creationId xmlns:a16="http://schemas.microsoft.com/office/drawing/2014/main" id="{804B8461-DFC5-9942-9A98-3DDDC027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4719168"/>
              <a:ext cx="50800" cy="0"/>
            </a:xfrm>
            <a:custGeom>
              <a:avLst/>
              <a:gdLst>
                <a:gd name="T0" fmla="*/ 32 w 32"/>
                <a:gd name="T1" fmla="*/ 16 w 32"/>
                <a:gd name="T2" fmla="*/ 0 w 3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2">
                  <a:moveTo>
                    <a:pt x="32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Line 156">
              <a:extLst>
                <a:ext uri="{FF2B5EF4-FFF2-40B4-BE49-F238E27FC236}">
                  <a16:creationId xmlns:a16="http://schemas.microsoft.com/office/drawing/2014/main" id="{F373A86E-C432-8A41-85C5-C6968C7B07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83451" y="468583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Line 157">
              <a:extLst>
                <a:ext uri="{FF2B5EF4-FFF2-40B4-BE49-F238E27FC236}">
                  <a16:creationId xmlns:a16="http://schemas.microsoft.com/office/drawing/2014/main" id="{F0EC5F38-D777-9D40-B608-2CAD9C3DAB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08851" y="4685830"/>
              <a:ext cx="0" cy="33338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Line 158">
              <a:extLst>
                <a:ext uri="{FF2B5EF4-FFF2-40B4-BE49-F238E27FC236}">
                  <a16:creationId xmlns:a16="http://schemas.microsoft.com/office/drawing/2014/main" id="{4151B166-B146-6842-A0EA-FA7FE85E1A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0476" y="474298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Line 159">
              <a:extLst>
                <a:ext uri="{FF2B5EF4-FFF2-40B4-BE49-F238E27FC236}">
                  <a16:creationId xmlns:a16="http://schemas.microsoft.com/office/drawing/2014/main" id="{6E58013C-8C4E-2F46-BF97-F1048E9796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0476" y="484458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Line 160">
              <a:extLst>
                <a:ext uri="{FF2B5EF4-FFF2-40B4-BE49-F238E27FC236}">
                  <a16:creationId xmlns:a16="http://schemas.microsoft.com/office/drawing/2014/main" id="{FC2B32E4-2588-F44E-A7A1-B5A556396D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5076" y="474298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Line 161">
              <a:extLst>
                <a:ext uri="{FF2B5EF4-FFF2-40B4-BE49-F238E27FC236}">
                  <a16:creationId xmlns:a16="http://schemas.microsoft.com/office/drawing/2014/main" id="{C88135A6-8DC7-A346-8B61-B31920C379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0476" y="4742980"/>
              <a:ext cx="0" cy="10160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Line 162">
              <a:extLst>
                <a:ext uri="{FF2B5EF4-FFF2-40B4-BE49-F238E27FC236}">
                  <a16:creationId xmlns:a16="http://schemas.microsoft.com/office/drawing/2014/main" id="{D3F3E8D5-1949-5D47-A484-442774D986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5076" y="484458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Line 163">
              <a:extLst>
                <a:ext uri="{FF2B5EF4-FFF2-40B4-BE49-F238E27FC236}">
                  <a16:creationId xmlns:a16="http://schemas.microsoft.com/office/drawing/2014/main" id="{15DE12EE-3C5B-EF42-91C6-CA57B22AA0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6" y="5127155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Line 164">
              <a:extLst>
                <a:ext uri="{FF2B5EF4-FFF2-40B4-BE49-F238E27FC236}">
                  <a16:creationId xmlns:a16="http://schemas.microsoft.com/office/drawing/2014/main" id="{A6C53679-38FE-0A46-9CEB-5386FBDEA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26" y="5003330"/>
              <a:ext cx="0" cy="123825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Line 165">
              <a:extLst>
                <a:ext uri="{FF2B5EF4-FFF2-40B4-BE49-F238E27FC236}">
                  <a16:creationId xmlns:a16="http://schemas.microsoft.com/office/drawing/2014/main" id="{ABE26043-1A68-B749-87EA-E36C2EDE13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6" y="5127155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Line 166">
              <a:extLst>
                <a:ext uri="{FF2B5EF4-FFF2-40B4-BE49-F238E27FC236}">
                  <a16:creationId xmlns:a16="http://schemas.microsoft.com/office/drawing/2014/main" id="{E6E2C26F-DB18-424A-97E9-9F25E2422A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6" y="500333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Line 167">
              <a:extLst>
                <a:ext uri="{FF2B5EF4-FFF2-40B4-BE49-F238E27FC236}">
                  <a16:creationId xmlns:a16="http://schemas.microsoft.com/office/drawing/2014/main" id="{0B7960F3-6DD1-0448-AB48-3AD26E432C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6" y="500333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Line 168">
              <a:extLst>
                <a:ext uri="{FF2B5EF4-FFF2-40B4-BE49-F238E27FC236}">
                  <a16:creationId xmlns:a16="http://schemas.microsoft.com/office/drawing/2014/main" id="{CD4DAF73-2812-1B48-8673-F2616CF537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5325593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Line 169">
              <a:extLst>
                <a:ext uri="{FF2B5EF4-FFF2-40B4-BE49-F238E27FC236}">
                  <a16:creationId xmlns:a16="http://schemas.microsoft.com/office/drawing/2014/main" id="{F26E1CDC-2B9D-834D-AB6D-7BCBE44912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21813" y="5289080"/>
              <a:ext cx="0" cy="36513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Line 170">
              <a:extLst>
                <a:ext uri="{FF2B5EF4-FFF2-40B4-BE49-F238E27FC236}">
                  <a16:creationId xmlns:a16="http://schemas.microsoft.com/office/drawing/2014/main" id="{EC4ACB74-2D2F-4C46-BE03-195A09F46D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5325593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Line 171">
              <a:extLst>
                <a:ext uri="{FF2B5EF4-FFF2-40B4-BE49-F238E27FC236}">
                  <a16:creationId xmlns:a16="http://schemas.microsoft.com/office/drawing/2014/main" id="{6AA06686-AFEB-C241-A5DF-E1CEF2B5A6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528908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Line 172">
              <a:extLst>
                <a:ext uri="{FF2B5EF4-FFF2-40B4-BE49-F238E27FC236}">
                  <a16:creationId xmlns:a16="http://schemas.microsoft.com/office/drawing/2014/main" id="{3993B40E-9FB7-9D43-A399-94A894C57F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5289080"/>
              <a:ext cx="25400" cy="0"/>
            </a:xfrm>
            <a:prstGeom prst="line">
              <a:avLst/>
            </a:prstGeom>
            <a:noFill/>
            <a:ln w="12700">
              <a:solidFill>
                <a:srgbClr val="FF00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193">
              <a:extLst>
                <a:ext uri="{FF2B5EF4-FFF2-40B4-BE49-F238E27FC236}">
                  <a16:creationId xmlns:a16="http://schemas.microsoft.com/office/drawing/2014/main" id="{FEAECE89-D322-AC4D-B6A7-664469207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087343"/>
              <a:ext cx="2414588" cy="615950"/>
            </a:xfrm>
            <a:custGeom>
              <a:avLst/>
              <a:gdLst>
                <a:gd name="T0" fmla="*/ 0 w 1521"/>
                <a:gd name="T1" fmla="*/ 388 h 388"/>
                <a:gd name="T2" fmla="*/ 190 w 1521"/>
                <a:gd name="T3" fmla="*/ 311 h 388"/>
                <a:gd name="T4" fmla="*/ 380 w 1521"/>
                <a:gd name="T5" fmla="*/ 164 h 388"/>
                <a:gd name="T6" fmla="*/ 760 w 1521"/>
                <a:gd name="T7" fmla="*/ 63 h 388"/>
                <a:gd name="T8" fmla="*/ 1521 w 1521"/>
                <a:gd name="T9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1" h="388">
                  <a:moveTo>
                    <a:pt x="0" y="388"/>
                  </a:moveTo>
                  <a:lnTo>
                    <a:pt x="190" y="311"/>
                  </a:lnTo>
                  <a:lnTo>
                    <a:pt x="380" y="164"/>
                  </a:lnTo>
                  <a:lnTo>
                    <a:pt x="760" y="63"/>
                  </a:lnTo>
                  <a:lnTo>
                    <a:pt x="1521" y="0"/>
                  </a:lnTo>
                </a:path>
              </a:pathLst>
            </a:custGeom>
            <a:noFill/>
            <a:ln w="1905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Line 194">
              <a:extLst>
                <a:ext uri="{FF2B5EF4-FFF2-40B4-BE49-F238E27FC236}">
                  <a16:creationId xmlns:a16="http://schemas.microsoft.com/office/drawing/2014/main" id="{8E19B13C-D1FA-D941-8C2F-AF0B562BD5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3451" y="4671543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Line 195">
              <a:extLst>
                <a:ext uri="{FF2B5EF4-FFF2-40B4-BE49-F238E27FC236}">
                  <a16:creationId xmlns:a16="http://schemas.microsoft.com/office/drawing/2014/main" id="{C085F9FC-BC2F-2842-A828-8E30D25FB0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83451" y="4490568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Line 196">
              <a:extLst>
                <a:ext uri="{FF2B5EF4-FFF2-40B4-BE49-F238E27FC236}">
                  <a16:creationId xmlns:a16="http://schemas.microsoft.com/office/drawing/2014/main" id="{99124376-9636-314D-9B6F-4892C8D221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08851" y="4671543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Line 197">
              <a:extLst>
                <a:ext uri="{FF2B5EF4-FFF2-40B4-BE49-F238E27FC236}">
                  <a16:creationId xmlns:a16="http://schemas.microsoft.com/office/drawing/2014/main" id="{EEB16E09-541E-E743-8C60-C1007ACC5C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08851" y="4490568"/>
              <a:ext cx="0" cy="180975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Line 198">
              <a:extLst>
                <a:ext uri="{FF2B5EF4-FFF2-40B4-BE49-F238E27FC236}">
                  <a16:creationId xmlns:a16="http://schemas.microsoft.com/office/drawing/2014/main" id="{50F449AD-29C4-2342-8046-D57BC17F3F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08851" y="4490568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199">
              <a:extLst>
                <a:ext uri="{FF2B5EF4-FFF2-40B4-BE49-F238E27FC236}">
                  <a16:creationId xmlns:a16="http://schemas.microsoft.com/office/drawing/2014/main" id="{D6E402CE-1928-AC45-B8E8-EB4FA95B9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6413" y="4011143"/>
              <a:ext cx="50800" cy="0"/>
            </a:xfrm>
            <a:custGeom>
              <a:avLst/>
              <a:gdLst>
                <a:gd name="T0" fmla="*/ 32 w 32"/>
                <a:gd name="T1" fmla="*/ 16 w 32"/>
                <a:gd name="T2" fmla="*/ 0 w 3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2">
                  <a:moveTo>
                    <a:pt x="32" y="0"/>
                  </a:move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Line 200">
              <a:extLst>
                <a:ext uri="{FF2B5EF4-FFF2-40B4-BE49-F238E27FC236}">
                  <a16:creationId xmlns:a16="http://schemas.microsoft.com/office/drawing/2014/main" id="{4FE610D9-D6E1-4545-BF2F-7001132984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4165130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Line 201">
              <a:extLst>
                <a:ext uri="{FF2B5EF4-FFF2-40B4-BE49-F238E27FC236}">
                  <a16:creationId xmlns:a16="http://schemas.microsoft.com/office/drawing/2014/main" id="{5F21BFC7-708B-B843-BEF3-3D10588A0B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4165130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Line 202">
              <a:extLst>
                <a:ext uri="{FF2B5EF4-FFF2-40B4-BE49-F238E27FC236}">
                  <a16:creationId xmlns:a16="http://schemas.microsoft.com/office/drawing/2014/main" id="{BE56BFC0-1777-BB4A-B8E2-428BCFC707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1813" y="4011143"/>
              <a:ext cx="0" cy="153988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Line 203">
              <a:extLst>
                <a:ext uri="{FF2B5EF4-FFF2-40B4-BE49-F238E27FC236}">
                  <a16:creationId xmlns:a16="http://schemas.microsoft.com/office/drawing/2014/main" id="{8FDB2118-F092-9646-9C6B-517AEB252A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6" y="4133380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Line 204">
              <a:extLst>
                <a:ext uri="{FF2B5EF4-FFF2-40B4-BE49-F238E27FC236}">
                  <a16:creationId xmlns:a16="http://schemas.microsoft.com/office/drawing/2014/main" id="{7E9281E8-7B25-F947-813B-C8BAE9FDCC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6" y="4133380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Line 206">
              <a:extLst>
                <a:ext uri="{FF2B5EF4-FFF2-40B4-BE49-F238E27FC236}">
                  <a16:creationId xmlns:a16="http://schemas.microsoft.com/office/drawing/2014/main" id="{2E9B9FFF-573B-A74F-A36A-C2761987CE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0475" y="4242917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Line 207">
              <a:extLst>
                <a:ext uri="{FF2B5EF4-FFF2-40B4-BE49-F238E27FC236}">
                  <a16:creationId xmlns:a16="http://schemas.microsoft.com/office/drawing/2014/main" id="{CB220C7D-C92E-7344-BF3D-BC72F023EE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0475" y="4452467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3" name="Line 208">
              <a:extLst>
                <a:ext uri="{FF2B5EF4-FFF2-40B4-BE49-F238E27FC236}">
                  <a16:creationId xmlns:a16="http://schemas.microsoft.com/office/drawing/2014/main" id="{D3440247-106D-764C-83B3-CC8D92681A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5075" y="4242917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4" name="Line 209">
              <a:extLst>
                <a:ext uri="{FF2B5EF4-FFF2-40B4-BE49-F238E27FC236}">
                  <a16:creationId xmlns:a16="http://schemas.microsoft.com/office/drawing/2014/main" id="{804A28AA-1A9A-6F48-882B-01F047B9F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0475" y="4242917"/>
              <a:ext cx="0" cy="20955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Line 210">
              <a:extLst>
                <a:ext uri="{FF2B5EF4-FFF2-40B4-BE49-F238E27FC236}">
                  <a16:creationId xmlns:a16="http://schemas.microsoft.com/office/drawing/2014/main" id="{EDA44BEB-1AF2-0C42-9AEB-111FCFAFC0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5075" y="4452467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Line 211">
              <a:extLst>
                <a:ext uri="{FF2B5EF4-FFF2-40B4-BE49-F238E27FC236}">
                  <a16:creationId xmlns:a16="http://schemas.microsoft.com/office/drawing/2014/main" id="{3AE4CFC3-BF6B-6744-A1A2-CCA6679C58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5" y="4241330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Line 212">
              <a:extLst>
                <a:ext uri="{FF2B5EF4-FFF2-40B4-BE49-F238E27FC236}">
                  <a16:creationId xmlns:a16="http://schemas.microsoft.com/office/drawing/2014/main" id="{B612FBF3-7907-B245-A069-F8E726BE9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5" y="4241330"/>
              <a:ext cx="25400" cy="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Line 213">
              <a:extLst>
                <a:ext uri="{FF2B5EF4-FFF2-40B4-BE49-F238E27FC236}">
                  <a16:creationId xmlns:a16="http://schemas.microsoft.com/office/drawing/2014/main" id="{FADF0712-9585-674A-9B2F-D6ED085D8F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13725" y="4133380"/>
              <a:ext cx="0" cy="107950"/>
            </a:xfrm>
            <a:prstGeom prst="line">
              <a:avLst/>
            </a:prstGeom>
            <a:noFill/>
            <a:ln w="12700">
              <a:solidFill>
                <a:srgbClr val="009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Freeform 240">
              <a:extLst>
                <a:ext uri="{FF2B5EF4-FFF2-40B4-BE49-F238E27FC236}">
                  <a16:creationId xmlns:a16="http://schemas.microsoft.com/office/drawing/2014/main" id="{6A7FA497-F32C-864D-A90C-727CA17BA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5" y="4165130"/>
              <a:ext cx="2414588" cy="538163"/>
            </a:xfrm>
            <a:custGeom>
              <a:avLst/>
              <a:gdLst>
                <a:gd name="T0" fmla="*/ 0 w 1521"/>
                <a:gd name="T1" fmla="*/ 339 h 339"/>
                <a:gd name="T2" fmla="*/ 190 w 1521"/>
                <a:gd name="T3" fmla="*/ 269 h 339"/>
                <a:gd name="T4" fmla="*/ 380 w 1521"/>
                <a:gd name="T5" fmla="*/ 163 h 339"/>
                <a:gd name="T6" fmla="*/ 760 w 1521"/>
                <a:gd name="T7" fmla="*/ 33 h 339"/>
                <a:gd name="T8" fmla="*/ 1521 w 1521"/>
                <a:gd name="T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1" h="339">
                  <a:moveTo>
                    <a:pt x="0" y="339"/>
                  </a:moveTo>
                  <a:lnTo>
                    <a:pt x="190" y="269"/>
                  </a:lnTo>
                  <a:lnTo>
                    <a:pt x="380" y="163"/>
                  </a:lnTo>
                  <a:lnTo>
                    <a:pt x="760" y="33"/>
                  </a:lnTo>
                  <a:lnTo>
                    <a:pt x="1521" y="0"/>
                  </a:lnTo>
                </a:path>
              </a:pathLst>
            </a:custGeom>
            <a:noFill/>
            <a:ln w="1905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0" name="Line 241">
              <a:extLst>
                <a:ext uri="{FF2B5EF4-FFF2-40B4-BE49-F238E27FC236}">
                  <a16:creationId xmlns:a16="http://schemas.microsoft.com/office/drawing/2014/main" id="{2815B012-97E5-4A40-940A-EABA2EE3F5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1825" y="468424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1" name="Line 242">
              <a:extLst>
                <a:ext uri="{FF2B5EF4-FFF2-40B4-BE49-F238E27FC236}">
                  <a16:creationId xmlns:a16="http://schemas.microsoft.com/office/drawing/2014/main" id="{FE0F36ED-F2A5-6644-B517-40EF036232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07225" y="468424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2" name="Line 243">
              <a:extLst>
                <a:ext uri="{FF2B5EF4-FFF2-40B4-BE49-F238E27FC236}">
                  <a16:creationId xmlns:a16="http://schemas.microsoft.com/office/drawing/2014/main" id="{34A95DF5-D2F4-AB48-8ECF-460BC3E630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1825" y="4725517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3" name="Line 244">
              <a:extLst>
                <a:ext uri="{FF2B5EF4-FFF2-40B4-BE49-F238E27FC236}">
                  <a16:creationId xmlns:a16="http://schemas.microsoft.com/office/drawing/2014/main" id="{17DC3B4E-67A8-9E4F-A8D1-9DEB19F0E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7225" y="4684242"/>
              <a:ext cx="0" cy="41275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4" name="Line 245">
              <a:extLst>
                <a:ext uri="{FF2B5EF4-FFF2-40B4-BE49-F238E27FC236}">
                  <a16:creationId xmlns:a16="http://schemas.microsoft.com/office/drawing/2014/main" id="{6D509106-FA6E-9144-9D44-EA4C8C4EB9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07225" y="4725517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5" name="Line 246">
              <a:extLst>
                <a:ext uri="{FF2B5EF4-FFF2-40B4-BE49-F238E27FC236}">
                  <a16:creationId xmlns:a16="http://schemas.microsoft.com/office/drawing/2014/main" id="{A6F7DC0C-B97A-8A43-8347-B6FCF73720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83450" y="453184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Line 247">
              <a:extLst>
                <a:ext uri="{FF2B5EF4-FFF2-40B4-BE49-F238E27FC236}">
                  <a16:creationId xmlns:a16="http://schemas.microsoft.com/office/drawing/2014/main" id="{DE38AA04-E983-774F-A061-C48788C3FE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08850" y="453184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7" name="Line 248">
              <a:extLst>
                <a:ext uri="{FF2B5EF4-FFF2-40B4-BE49-F238E27FC236}">
                  <a16:creationId xmlns:a16="http://schemas.microsoft.com/office/drawing/2014/main" id="{CD3798B1-609D-2843-8E14-E8E5427353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08850" y="4531842"/>
              <a:ext cx="0" cy="12065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Line 249">
              <a:extLst>
                <a:ext uri="{FF2B5EF4-FFF2-40B4-BE49-F238E27FC236}">
                  <a16:creationId xmlns:a16="http://schemas.microsoft.com/office/drawing/2014/main" id="{4782A8DC-DA4F-0D4A-B3D9-D5CBC71E6F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08850" y="465249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9" name="Line 250">
              <a:extLst>
                <a:ext uri="{FF2B5EF4-FFF2-40B4-BE49-F238E27FC236}">
                  <a16:creationId xmlns:a16="http://schemas.microsoft.com/office/drawing/2014/main" id="{D706805A-B204-9144-A8E3-8DAEC4B611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3450" y="465249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0" name="Line 251">
              <a:extLst>
                <a:ext uri="{FF2B5EF4-FFF2-40B4-BE49-F238E27FC236}">
                  <a16:creationId xmlns:a16="http://schemas.microsoft.com/office/drawing/2014/main" id="{24722A00-4734-2147-B13A-A268F8F0D3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4039717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1" name="Line 252">
              <a:extLst>
                <a:ext uri="{FF2B5EF4-FFF2-40B4-BE49-F238E27FC236}">
                  <a16:creationId xmlns:a16="http://schemas.microsoft.com/office/drawing/2014/main" id="{02B35E85-FF39-714A-89A1-EA042B9767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4039717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2" name="Line 253">
              <a:extLst>
                <a:ext uri="{FF2B5EF4-FFF2-40B4-BE49-F238E27FC236}">
                  <a16:creationId xmlns:a16="http://schemas.microsoft.com/office/drawing/2014/main" id="{02E64900-C3FD-D748-BE4D-AE4A87718C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1813" y="429054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3" name="Line 254">
              <a:extLst>
                <a:ext uri="{FF2B5EF4-FFF2-40B4-BE49-F238E27FC236}">
                  <a16:creationId xmlns:a16="http://schemas.microsoft.com/office/drawing/2014/main" id="{DCB06EE7-E98A-7848-9F56-B167481F9B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6413" y="4290542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4" name="Line 255">
              <a:extLst>
                <a:ext uri="{FF2B5EF4-FFF2-40B4-BE49-F238E27FC236}">
                  <a16:creationId xmlns:a16="http://schemas.microsoft.com/office/drawing/2014/main" id="{024A90C7-5AC7-B34C-B9E2-A63BAF7B19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21813" y="4039717"/>
              <a:ext cx="0" cy="250825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5" name="Line 256">
              <a:extLst>
                <a:ext uri="{FF2B5EF4-FFF2-40B4-BE49-F238E27FC236}">
                  <a16:creationId xmlns:a16="http://schemas.microsoft.com/office/drawing/2014/main" id="{6421C7A5-78D9-284F-B766-1E78593D88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5" y="4103217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6" name="Line 257">
              <a:extLst>
                <a:ext uri="{FF2B5EF4-FFF2-40B4-BE49-F238E27FC236}">
                  <a16:creationId xmlns:a16="http://schemas.microsoft.com/office/drawing/2014/main" id="{852B0065-51EB-154F-BEDA-749E2B6FED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5" y="4103217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7" name="Line 258">
              <a:extLst>
                <a:ext uri="{FF2B5EF4-FFF2-40B4-BE49-F238E27FC236}">
                  <a16:creationId xmlns:a16="http://schemas.microsoft.com/office/drawing/2014/main" id="{045D2317-E456-AB47-9CCD-3C9751E953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5075" y="4515967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8" name="Line 259">
              <a:extLst>
                <a:ext uri="{FF2B5EF4-FFF2-40B4-BE49-F238E27FC236}">
                  <a16:creationId xmlns:a16="http://schemas.microsoft.com/office/drawing/2014/main" id="{F17668D3-974B-B541-8927-96C1A7C02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0475" y="4515967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9" name="Line 260">
              <a:extLst>
                <a:ext uri="{FF2B5EF4-FFF2-40B4-BE49-F238E27FC236}">
                  <a16:creationId xmlns:a16="http://schemas.microsoft.com/office/drawing/2014/main" id="{3CCC14D5-EFEA-764B-BD9D-669987C12B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10475" y="4333405"/>
              <a:ext cx="0" cy="182563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0" name="Line 261">
              <a:extLst>
                <a:ext uri="{FF2B5EF4-FFF2-40B4-BE49-F238E27FC236}">
                  <a16:creationId xmlns:a16="http://schemas.microsoft.com/office/drawing/2014/main" id="{70388341-0C4F-934D-BC89-CC9C680C6A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0475" y="4333405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1" name="Line 262">
              <a:extLst>
                <a:ext uri="{FF2B5EF4-FFF2-40B4-BE49-F238E27FC236}">
                  <a16:creationId xmlns:a16="http://schemas.microsoft.com/office/drawing/2014/main" id="{9DEDCE82-8169-0144-8978-6D02784B44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85075" y="4333405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2" name="Line 263">
              <a:extLst>
                <a:ext uri="{FF2B5EF4-FFF2-40B4-BE49-F238E27FC236}">
                  <a16:creationId xmlns:a16="http://schemas.microsoft.com/office/drawing/2014/main" id="{78E3D57D-5147-0D4E-809C-1F979CFA76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3725" y="4333405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3" name="Line 264">
              <a:extLst>
                <a:ext uri="{FF2B5EF4-FFF2-40B4-BE49-F238E27FC236}">
                  <a16:creationId xmlns:a16="http://schemas.microsoft.com/office/drawing/2014/main" id="{E4CC6E20-3750-034B-9708-772A3A5128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8325" y="4333405"/>
              <a:ext cx="25400" cy="0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4" name="Line 265">
              <a:extLst>
                <a:ext uri="{FF2B5EF4-FFF2-40B4-BE49-F238E27FC236}">
                  <a16:creationId xmlns:a16="http://schemas.microsoft.com/office/drawing/2014/main" id="{A8822046-87F9-0841-A558-3748894389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25" y="4103217"/>
              <a:ext cx="0" cy="230188"/>
            </a:xfrm>
            <a:prstGeom prst="line">
              <a:avLst/>
            </a:prstGeom>
            <a:noFill/>
            <a:ln w="127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5" name="Rectangle 270">
              <a:extLst>
                <a:ext uri="{FF2B5EF4-FFF2-40B4-BE49-F238E27FC236}">
                  <a16:creationId xmlns:a16="http://schemas.microsoft.com/office/drawing/2014/main" id="{3CA32C72-F80F-454B-B753-79790575E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7750" y="3880967"/>
              <a:ext cx="460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Control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6" name="Rectangle 271">
              <a:extLst>
                <a:ext uri="{FF2B5EF4-FFF2-40B4-BE49-F238E27FC236}">
                  <a16:creationId xmlns:a16="http://schemas.microsoft.com/office/drawing/2014/main" id="{80E052A1-424A-D440-9930-0EA768969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7750" y="4142905"/>
              <a:ext cx="89768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0.25 MIC AMX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7" name="Rectangle 272">
              <a:extLst>
                <a:ext uri="{FF2B5EF4-FFF2-40B4-BE49-F238E27FC236}">
                  <a16:creationId xmlns:a16="http://schemas.microsoft.com/office/drawing/2014/main" id="{7F7E633E-DE5C-A84A-AD30-4262396A1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7750" y="4404842"/>
              <a:ext cx="923649" cy="241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fr-FR" altLang="fr-FR" sz="1200" dirty="0">
                  <a:solidFill>
                    <a:srgbClr val="000000"/>
                  </a:solidFill>
                  <a:latin typeface="Calibri" panose="020F0502020204030204" pitchFamily="34" charset="0"/>
                </a:rPr>
                <a:t>37 mg/L </a:t>
              </a:r>
              <a:r>
                <a:rPr kumimoji="0" lang="fr-FR" altLang="fr-FR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 CFZ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8" name="Rectangle 273">
              <a:extLst>
                <a:ext uri="{FF2B5EF4-FFF2-40B4-BE49-F238E27FC236}">
                  <a16:creationId xmlns:a16="http://schemas.microsoft.com/office/drawing/2014/main" id="{4A6B3C4E-ADEC-A845-8250-089C705B7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7750" y="4666780"/>
              <a:ext cx="2093912" cy="241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0.25 MIC AMX / </a:t>
              </a:r>
              <a:r>
                <a:rPr lang="fr-FR" altLang="fr-FR" sz="1200" dirty="0">
                  <a:solidFill>
                    <a:srgbClr val="000000"/>
                  </a:solidFill>
                  <a:latin typeface="Calibri" panose="020F0502020204030204" pitchFamily="34" charset="0"/>
                </a:rPr>
                <a:t>37 mg/L </a:t>
              </a:r>
              <a:r>
                <a:rPr kumimoji="0" lang="fr-FR" altLang="fr-FR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 CFZ</a:t>
              </a:r>
              <a:endParaRPr kumimoji="0" lang="fr-FR" altLang="fr-FR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9" name="Rectangle 528">
              <a:extLst>
                <a:ext uri="{FF2B5EF4-FFF2-40B4-BE49-F238E27FC236}">
                  <a16:creationId xmlns:a16="http://schemas.microsoft.com/office/drawing/2014/main" id="{B5396DC4-0616-E845-B0D4-E88B5777910A}"/>
                </a:ext>
              </a:extLst>
            </p:cNvPr>
            <p:cNvSpPr/>
            <p:nvPr/>
          </p:nvSpPr>
          <p:spPr>
            <a:xfrm>
              <a:off x="9539874" y="4370935"/>
              <a:ext cx="2747907" cy="520925"/>
            </a:xfrm>
            <a:prstGeom prst="rect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0" name="Rectangle 73">
              <a:extLst>
                <a:ext uri="{FF2B5EF4-FFF2-40B4-BE49-F238E27FC236}">
                  <a16:creationId xmlns:a16="http://schemas.microsoft.com/office/drawing/2014/main" id="{6CDC35CB-5401-044C-8789-12BFB8AA8C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229002" y="4194579"/>
              <a:ext cx="85760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Log</a:t>
              </a:r>
              <a:r>
                <a:rPr kumimoji="0" lang="fr-FR" altLang="fr-FR" sz="1200" b="1" i="0" u="none" strike="noStrike" cap="none" normalizeH="0" baseline="-2500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 </a:t>
              </a: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CFU/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mL</a:t>
              </a:r>
              <a:endParaRPr kumimoji="0" lang="fr-FR" altLang="fr-FR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" name="ZoneTexte 9">
            <a:extLst>
              <a:ext uri="{FF2B5EF4-FFF2-40B4-BE49-F238E27FC236}">
                <a16:creationId xmlns:a16="http://schemas.microsoft.com/office/drawing/2014/main" id="{3411748A-9803-E949-8795-DC78FE96E6FD}"/>
              </a:ext>
            </a:extLst>
          </p:cNvPr>
          <p:cNvSpPr txBox="1"/>
          <p:nvPr/>
        </p:nvSpPr>
        <p:spPr>
          <a:xfrm>
            <a:off x="449484" y="5128216"/>
            <a:ext cx="5221041" cy="1015663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l"/>
            <a:r>
              <a:rPr lang="fr-FR" sz="2000" b="1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Conclusion : </a:t>
            </a:r>
          </a:p>
          <a:p>
            <a:pPr algn="l"/>
            <a:r>
              <a:rPr lang="fr-FR" sz="200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Pas de synergie AMX + CFZ démontrée aux concentrations thérapeutiques de </a:t>
            </a:r>
            <a:r>
              <a:rPr lang="fr-FR" sz="2000" dirty="0" err="1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cefazoline</a:t>
            </a:r>
            <a:endParaRPr lang="fr-FR" sz="2000" dirty="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1A31989-3BD1-4786-A55F-6DDAED9AC5DA}"/>
              </a:ext>
            </a:extLst>
          </p:cNvPr>
          <p:cNvSpPr txBox="1"/>
          <p:nvPr/>
        </p:nvSpPr>
        <p:spPr>
          <a:xfrm>
            <a:off x="6338865" y="6569916"/>
            <a:ext cx="3437929" cy="276999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fr-FR" sz="1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Réplication expérience de </a:t>
            </a:r>
            <a:r>
              <a:rPr lang="fr-FR" sz="1200" i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Peiffer-Smadja et al, 2019</a:t>
            </a:r>
          </a:p>
        </p:txBody>
      </p:sp>
      <p:sp>
        <p:nvSpPr>
          <p:cNvPr id="26" name="Rectangle : coins arrondis 25">
            <a:extLst>
              <a:ext uri="{FF2B5EF4-FFF2-40B4-BE49-F238E27FC236}">
                <a16:creationId xmlns:a16="http://schemas.microsoft.com/office/drawing/2014/main" id="{BCBBA165-EEDD-11EE-24B7-12C2D32F1C92}"/>
              </a:ext>
            </a:extLst>
          </p:cNvPr>
          <p:cNvSpPr/>
          <p:nvPr/>
        </p:nvSpPr>
        <p:spPr>
          <a:xfrm>
            <a:off x="342557" y="1946796"/>
            <a:ext cx="5690186" cy="2899492"/>
          </a:xfrm>
          <a:prstGeom prst="roundRect">
            <a:avLst>
              <a:gd name="adj" fmla="val 3820"/>
            </a:avLst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B5AB60C-FE7A-D46D-A3A3-9E18873F3C20}"/>
              </a:ext>
            </a:extLst>
          </p:cNvPr>
          <p:cNvSpPr txBox="1"/>
          <p:nvPr/>
        </p:nvSpPr>
        <p:spPr>
          <a:xfrm>
            <a:off x="0" y="6606412"/>
            <a:ext cx="6261904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FICI : </a:t>
            </a:r>
            <a:r>
              <a:rPr lang="fr-FR" sz="105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Fractional</a:t>
            </a:r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105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Inhibitory</a:t>
            </a:r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Concentration Index, AMX : amoxicilline ; CFZ : </a:t>
            </a:r>
            <a:r>
              <a:rPr lang="fr-FR" sz="105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cefazoline</a:t>
            </a:r>
            <a:endParaRPr lang="fr-FR" sz="105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7611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422" grpId="0" animBg="1"/>
      <p:bldP spid="10" grpId="0" animBg="1"/>
      <p:bldP spid="2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D8BBED66-67B9-79AE-69CE-63ED72E24A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L’équipe</a:t>
            </a:r>
          </a:p>
        </p:txBody>
      </p:sp>
      <p:sp>
        <p:nvSpPr>
          <p:cNvPr id="5" name="Espace réservé du contenu 2">
            <a:extLst>
              <a:ext uri="{FF2B5EF4-FFF2-40B4-BE49-F238E27FC236}">
                <a16:creationId xmlns:a16="http://schemas.microsoft.com/office/drawing/2014/main" id="{4E90D8BD-5E20-9B5F-371A-5A4CC4A0570B}"/>
              </a:ext>
            </a:extLst>
          </p:cNvPr>
          <p:cNvSpPr txBox="1">
            <a:spLocks/>
          </p:cNvSpPr>
          <p:nvPr/>
        </p:nvSpPr>
        <p:spPr>
          <a:xfrm>
            <a:off x="743933" y="1291070"/>
            <a:ext cx="3740142" cy="4615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fr-FR" b="1"/>
              <a:t>Comité scientifique :</a:t>
            </a:r>
          </a:p>
          <a:p>
            <a:pPr algn="ctr"/>
            <a:endParaRPr lang="fr-FR" b="1"/>
          </a:p>
          <a:p>
            <a:pPr algn="ctr"/>
            <a:endParaRPr lang="fr-FR" b="1"/>
          </a:p>
          <a:p>
            <a:pPr marL="0" indent="0" algn="ctr">
              <a:buFont typeface="Arial" panose="020B0604020202020204" pitchFamily="34" charset="0"/>
              <a:buNone/>
            </a:pPr>
            <a:endParaRPr lang="fr-FR" b="1" dirty="0"/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EA994FC5-3B49-41BD-6030-786ABF778C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8769" y="1873409"/>
            <a:ext cx="1675863" cy="1906486"/>
          </a:xfrm>
          <a:prstGeom prst="roundRect">
            <a:avLst>
              <a:gd name="adj" fmla="val 23734"/>
            </a:avLst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62033DB0-B0F2-415C-1B4E-9533B02C4D6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5360" y="1861166"/>
            <a:ext cx="1675863" cy="1930971"/>
          </a:xfrm>
          <a:prstGeom prst="roundRect">
            <a:avLst>
              <a:gd name="adj" fmla="val 22711"/>
            </a:avLst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FDB7F1B1-5A18-B7DE-72F6-FD7DEECA6E29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10273" r="13109" b="10062"/>
          <a:stretch/>
        </p:blipFill>
        <p:spPr>
          <a:xfrm>
            <a:off x="844362" y="4365048"/>
            <a:ext cx="1675864" cy="1930972"/>
          </a:xfrm>
          <a:prstGeom prst="roundRect">
            <a:avLst>
              <a:gd name="adj" fmla="val 24166"/>
            </a:avLst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AE32B549-00AD-C039-2F03-307663279312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t="5655"/>
          <a:stretch/>
        </p:blipFill>
        <p:spPr>
          <a:xfrm>
            <a:off x="2732009" y="4365048"/>
            <a:ext cx="1675865" cy="1930971"/>
          </a:xfrm>
          <a:prstGeom prst="roundRect">
            <a:avLst>
              <a:gd name="adj" fmla="val 24369"/>
            </a:avLst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D7704C43-7818-3FA2-F542-F12B8813B75D}"/>
              </a:ext>
            </a:extLst>
          </p:cNvPr>
          <p:cNvSpPr txBox="1"/>
          <p:nvPr/>
        </p:nvSpPr>
        <p:spPr>
          <a:xfrm>
            <a:off x="2974260" y="3792137"/>
            <a:ext cx="1263872" cy="4858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fr-FR" sz="1600" dirty="0"/>
              <a:t>Carole </a:t>
            </a:r>
            <a:r>
              <a:rPr lang="fr-FR" sz="1600" dirty="0" err="1"/>
              <a:t>Eldin</a:t>
            </a:r>
            <a:endParaRPr lang="fr-FR" sz="1600" dirty="0"/>
          </a:p>
          <a:p>
            <a:pPr algn="ctr">
              <a:lnSpc>
                <a:spcPts val="1500"/>
              </a:lnSpc>
            </a:pPr>
            <a:r>
              <a:rPr lang="fr-FR" sz="1600" dirty="0"/>
              <a:t>(APHM)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67D03DC-331E-AF58-75A8-604FB26D0F9E}"/>
              </a:ext>
            </a:extLst>
          </p:cNvPr>
          <p:cNvSpPr txBox="1"/>
          <p:nvPr/>
        </p:nvSpPr>
        <p:spPr>
          <a:xfrm>
            <a:off x="681014" y="3792137"/>
            <a:ext cx="2157385" cy="4831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fr-FR" sz="1600" dirty="0"/>
              <a:t>Alexandre Bleibtreu</a:t>
            </a:r>
          </a:p>
          <a:p>
            <a:pPr algn="ctr">
              <a:lnSpc>
                <a:spcPts val="1500"/>
              </a:lnSpc>
            </a:pPr>
            <a:r>
              <a:rPr lang="fr-FR" sz="1600" dirty="0"/>
              <a:t>(Pitié-Salpêtrière APHP)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99C91789-A3B3-4E57-9FC7-4FECD3851286}"/>
              </a:ext>
            </a:extLst>
          </p:cNvPr>
          <p:cNvSpPr txBox="1"/>
          <p:nvPr/>
        </p:nvSpPr>
        <p:spPr>
          <a:xfrm>
            <a:off x="3079448" y="6326211"/>
            <a:ext cx="1053495" cy="4831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fr-FR" sz="1600" dirty="0"/>
              <a:t>Eric Kipnis</a:t>
            </a:r>
          </a:p>
          <a:p>
            <a:pPr algn="ctr">
              <a:lnSpc>
                <a:spcPts val="1500"/>
              </a:lnSpc>
            </a:pPr>
            <a:r>
              <a:rPr lang="fr-FR" sz="1600" dirty="0"/>
              <a:t>(CHU Lille)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AAE08E0A-0C9E-1242-97F1-9F38BC9E37CE}"/>
              </a:ext>
            </a:extLst>
          </p:cNvPr>
          <p:cNvSpPr txBox="1"/>
          <p:nvPr/>
        </p:nvSpPr>
        <p:spPr>
          <a:xfrm>
            <a:off x="653272" y="6326211"/>
            <a:ext cx="2002984" cy="4831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500"/>
              </a:lnSpc>
            </a:pPr>
            <a:r>
              <a:rPr lang="fr-FR" sz="1600" dirty="0"/>
              <a:t>Jean-Pierre Gangneux</a:t>
            </a:r>
          </a:p>
          <a:p>
            <a:pPr algn="ctr">
              <a:lnSpc>
                <a:spcPts val="1500"/>
              </a:lnSpc>
            </a:pPr>
            <a:r>
              <a:rPr lang="fr-FR" sz="1600" dirty="0"/>
              <a:t>(CHU Rennes)</a:t>
            </a: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65CD2C47-5E3D-B787-E89C-FDE228D8147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852892" y="125497"/>
            <a:ext cx="1188331" cy="116395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5" name="Espace réservé du contenu 2">
            <a:extLst>
              <a:ext uri="{FF2B5EF4-FFF2-40B4-BE49-F238E27FC236}">
                <a16:creationId xmlns:a16="http://schemas.microsoft.com/office/drawing/2014/main" id="{76252256-17F3-16BF-4448-A64AB5C5269E}"/>
              </a:ext>
            </a:extLst>
          </p:cNvPr>
          <p:cNvSpPr txBox="1">
            <a:spLocks/>
          </p:cNvSpPr>
          <p:nvPr/>
        </p:nvSpPr>
        <p:spPr>
          <a:xfrm>
            <a:off x="6519156" y="1289452"/>
            <a:ext cx="3740142" cy="4615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Frutiger" panose="020B0500000000000000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Frutiger" panose="020B0500000000000000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fr-FR" b="1" dirty="0" err="1"/>
              <a:t>Rédacteur.rice.s</a:t>
            </a:r>
            <a:r>
              <a:rPr lang="fr-FR" b="1" dirty="0"/>
              <a:t> :</a:t>
            </a:r>
          </a:p>
          <a:p>
            <a:pPr marL="0" indent="0" algn="ctr">
              <a:buFont typeface="Arial" panose="020B0604020202020204" pitchFamily="34" charset="0"/>
              <a:buNone/>
            </a:pPr>
            <a:endParaRPr lang="fr-FR" b="1" dirty="0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86459E18-B37B-19A1-869F-7D1B3B140069}"/>
              </a:ext>
            </a:extLst>
          </p:cNvPr>
          <p:cNvSpPr txBox="1"/>
          <p:nvPr/>
        </p:nvSpPr>
        <p:spPr>
          <a:xfrm>
            <a:off x="7032514" y="6006089"/>
            <a:ext cx="163255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lnSpc>
                <a:spcPts val="1800"/>
              </a:lnSpc>
            </a:pPr>
            <a:r>
              <a:rPr lang="fr-FR" sz="1600" dirty="0"/>
              <a:t>Valentin</a:t>
            </a:r>
            <a:r>
              <a:rPr lang="fr-FR" dirty="0"/>
              <a:t> </a:t>
            </a:r>
            <a:r>
              <a:rPr lang="fr-FR" sz="1600" dirty="0"/>
              <a:t>Pineau </a:t>
            </a:r>
          </a:p>
          <a:p>
            <a:pPr algn="ctr" fontAlgn="base">
              <a:lnSpc>
                <a:spcPts val="1800"/>
              </a:lnSpc>
            </a:pPr>
            <a:r>
              <a:rPr lang="fr-FR" sz="1600" dirty="0"/>
              <a:t>(CHU Nantes)</a:t>
            </a:r>
          </a:p>
        </p:txBody>
      </p:sp>
      <p:grpSp>
        <p:nvGrpSpPr>
          <p:cNvPr id="27" name="Groupe 26">
            <a:extLst>
              <a:ext uri="{FF2B5EF4-FFF2-40B4-BE49-F238E27FC236}">
                <a16:creationId xmlns:a16="http://schemas.microsoft.com/office/drawing/2014/main" id="{1A400DBE-56B3-6068-6D54-C8038F709B3C}"/>
              </a:ext>
            </a:extLst>
          </p:cNvPr>
          <p:cNvGrpSpPr/>
          <p:nvPr/>
        </p:nvGrpSpPr>
        <p:grpSpPr>
          <a:xfrm>
            <a:off x="7913181" y="1997838"/>
            <a:ext cx="1488496" cy="2218120"/>
            <a:chOff x="5652868" y="4538776"/>
            <a:chExt cx="1488496" cy="2218120"/>
          </a:xfrm>
        </p:grpSpPr>
        <p:pic>
          <p:nvPicPr>
            <p:cNvPr id="18" name="Image 17">
              <a:extLst>
                <a:ext uri="{FF2B5EF4-FFF2-40B4-BE49-F238E27FC236}">
                  <a16:creationId xmlns:a16="http://schemas.microsoft.com/office/drawing/2014/main" id="{FD4624A7-AB5A-240D-22DC-B2526892457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rcRect b="3130"/>
            <a:stretch>
              <a:fillRect/>
            </a:stretch>
          </p:blipFill>
          <p:spPr>
            <a:xfrm>
              <a:off x="5731162" y="4538776"/>
              <a:ext cx="1334180" cy="1647643"/>
            </a:xfrm>
            <a:prstGeom prst="roundRect">
              <a:avLst/>
            </a:prstGeom>
          </p:spPr>
        </p:pic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6C14685E-FD08-E0F4-D98A-A320397A7F28}"/>
                </a:ext>
              </a:extLst>
            </p:cNvPr>
            <p:cNvSpPr txBox="1"/>
            <p:nvPr/>
          </p:nvSpPr>
          <p:spPr>
            <a:xfrm>
              <a:off x="5652868" y="6202898"/>
              <a:ext cx="1488496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lnSpc>
                  <a:spcPts val="1800"/>
                </a:lnSpc>
              </a:pPr>
              <a:r>
                <a:rPr lang="fr-FR" sz="1600" dirty="0"/>
                <a:t>Ariane Gavaud (CH Lorient)</a:t>
              </a:r>
            </a:p>
          </p:txBody>
        </p:sp>
      </p:grp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751E9B2C-0227-4259-D5E8-831A252367A6}"/>
              </a:ext>
            </a:extLst>
          </p:cNvPr>
          <p:cNvGrpSpPr/>
          <p:nvPr/>
        </p:nvGrpSpPr>
        <p:grpSpPr>
          <a:xfrm>
            <a:off x="8801100" y="4319675"/>
            <a:ext cx="1806813" cy="2458717"/>
            <a:chOff x="9019862" y="3649161"/>
            <a:chExt cx="1806813" cy="2458717"/>
          </a:xfrm>
        </p:grpSpPr>
        <p:pic>
          <p:nvPicPr>
            <p:cNvPr id="20" name="Image 19">
              <a:extLst>
                <a:ext uri="{FF2B5EF4-FFF2-40B4-BE49-F238E27FC236}">
                  <a16:creationId xmlns:a16="http://schemas.microsoft.com/office/drawing/2014/main" id="{5A32EC38-EBFA-CC1F-36FA-E4C61F5C9F8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 l="6540" r="8926" b="7510"/>
            <a:stretch>
              <a:fillRect/>
            </a:stretch>
          </p:blipFill>
          <p:spPr>
            <a:xfrm>
              <a:off x="9177274" y="3649161"/>
              <a:ext cx="1414090" cy="1673887"/>
            </a:xfrm>
            <a:prstGeom prst="roundRect">
              <a:avLst/>
            </a:prstGeom>
          </p:spPr>
        </p:pic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8F3D5226-1379-EC4D-22DE-7A6890308E1F}"/>
                </a:ext>
              </a:extLst>
            </p:cNvPr>
            <p:cNvSpPr txBox="1"/>
            <p:nvPr/>
          </p:nvSpPr>
          <p:spPr>
            <a:xfrm>
              <a:off x="9019862" y="5323048"/>
              <a:ext cx="1806813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lnSpc>
                  <a:spcPts val="1800"/>
                </a:lnSpc>
              </a:pPr>
              <a:r>
                <a:rPr lang="fr-FR" sz="1600" dirty="0"/>
                <a:t>Alexandre </a:t>
              </a:r>
            </a:p>
            <a:p>
              <a:pPr algn="ctr" fontAlgn="base">
                <a:lnSpc>
                  <a:spcPts val="1800"/>
                </a:lnSpc>
              </a:pPr>
              <a:r>
                <a:rPr lang="fr-FR" sz="1600" dirty="0" err="1"/>
                <a:t>Sabaté-Elabbadi</a:t>
              </a:r>
              <a:r>
                <a:rPr lang="fr-FR" sz="1600" dirty="0"/>
                <a:t> </a:t>
              </a:r>
            </a:p>
            <a:p>
              <a:pPr algn="ctr" fontAlgn="base">
                <a:lnSpc>
                  <a:spcPts val="1800"/>
                </a:lnSpc>
              </a:pPr>
              <a:r>
                <a:rPr lang="fr-FR" sz="1600" dirty="0"/>
                <a:t>(Tenon APHP) </a:t>
              </a:r>
            </a:p>
          </p:txBody>
        </p:sp>
      </p:grpSp>
      <p:grpSp>
        <p:nvGrpSpPr>
          <p:cNvPr id="33" name="Groupe 32">
            <a:extLst>
              <a:ext uri="{FF2B5EF4-FFF2-40B4-BE49-F238E27FC236}">
                <a16:creationId xmlns:a16="http://schemas.microsoft.com/office/drawing/2014/main" id="{B983A258-FBB0-3BA7-FCDD-B20E4F7A90C0}"/>
              </a:ext>
            </a:extLst>
          </p:cNvPr>
          <p:cNvGrpSpPr/>
          <p:nvPr/>
        </p:nvGrpSpPr>
        <p:grpSpPr>
          <a:xfrm>
            <a:off x="9325655" y="1997838"/>
            <a:ext cx="2247100" cy="2212606"/>
            <a:chOff x="7079843" y="2259981"/>
            <a:chExt cx="2247100" cy="2212606"/>
          </a:xfrm>
        </p:grpSpPr>
        <p:pic>
          <p:nvPicPr>
            <p:cNvPr id="22" name="Image 21">
              <a:extLst>
                <a:ext uri="{FF2B5EF4-FFF2-40B4-BE49-F238E27FC236}">
                  <a16:creationId xmlns:a16="http://schemas.microsoft.com/office/drawing/2014/main" id="{78B4A562-BEDA-7F4F-A09C-C28656EC0CD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rcRect l="13594" r="12965" b="36784"/>
            <a:stretch>
              <a:fillRect/>
            </a:stretch>
          </p:blipFill>
          <p:spPr>
            <a:xfrm>
              <a:off x="7441313" y="2259981"/>
              <a:ext cx="1433945" cy="1654248"/>
            </a:xfrm>
            <a:prstGeom prst="roundRect">
              <a:avLst/>
            </a:prstGeom>
          </p:spPr>
        </p:pic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CB954D9E-F54F-28FF-0305-E390208F2D28}"/>
                </a:ext>
              </a:extLst>
            </p:cNvPr>
            <p:cNvSpPr txBox="1"/>
            <p:nvPr/>
          </p:nvSpPr>
          <p:spPr>
            <a:xfrm>
              <a:off x="7079843" y="3918589"/>
              <a:ext cx="2247100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/>
              <a:r>
                <a:rPr lang="fr-FR" sz="1600" dirty="0"/>
                <a:t>Anne Le Hir </a:t>
              </a:r>
            </a:p>
            <a:p>
              <a:pPr algn="ctr" fontAlgn="base"/>
              <a:r>
                <a:rPr lang="fr-FR" sz="1400" dirty="0"/>
                <a:t>(</a:t>
              </a:r>
              <a:r>
                <a:rPr lang="fr-FR" sz="1400" dirty="0" err="1"/>
                <a:t>Hôp</a:t>
              </a:r>
              <a:r>
                <a:rPr lang="fr-FR" sz="1400" dirty="0"/>
                <a:t> Européen Marseille)</a:t>
              </a:r>
            </a:p>
          </p:txBody>
        </p:sp>
      </p:grpSp>
      <p:grpSp>
        <p:nvGrpSpPr>
          <p:cNvPr id="36" name="Groupe 35">
            <a:extLst>
              <a:ext uri="{FF2B5EF4-FFF2-40B4-BE49-F238E27FC236}">
                <a16:creationId xmlns:a16="http://schemas.microsoft.com/office/drawing/2014/main" id="{2B308F41-31EB-08BD-AD0D-D15EF384D19F}"/>
              </a:ext>
            </a:extLst>
          </p:cNvPr>
          <p:cNvGrpSpPr/>
          <p:nvPr/>
        </p:nvGrpSpPr>
        <p:grpSpPr>
          <a:xfrm>
            <a:off x="5898775" y="2026116"/>
            <a:ext cx="1722928" cy="2183901"/>
            <a:chOff x="4671081" y="2030135"/>
            <a:chExt cx="1722928" cy="2183901"/>
          </a:xfrm>
        </p:grpSpPr>
        <p:pic>
          <p:nvPicPr>
            <p:cNvPr id="24" name="Image 23">
              <a:extLst>
                <a:ext uri="{FF2B5EF4-FFF2-40B4-BE49-F238E27FC236}">
                  <a16:creationId xmlns:a16="http://schemas.microsoft.com/office/drawing/2014/main" id="{87A62BF3-754C-B172-4FF2-7910678BBB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saturation sat="66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724145" y="2030135"/>
              <a:ext cx="1625970" cy="1625970"/>
            </a:xfrm>
            <a:prstGeom prst="roundRect">
              <a:avLst/>
            </a:prstGeom>
          </p:spPr>
        </p:pic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A2554F9F-BA02-7330-4EF3-67ABC3D605E3}"/>
                </a:ext>
              </a:extLst>
            </p:cNvPr>
            <p:cNvSpPr txBox="1"/>
            <p:nvPr/>
          </p:nvSpPr>
          <p:spPr>
            <a:xfrm>
              <a:off x="4671081" y="3660038"/>
              <a:ext cx="1722928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fr-FR" sz="1600" dirty="0"/>
                <a:t>Justin Destoop (APHM) </a:t>
              </a:r>
            </a:p>
          </p:txBody>
        </p:sp>
      </p:grpSp>
      <p:pic>
        <p:nvPicPr>
          <p:cNvPr id="2" name="Image 1">
            <a:extLst>
              <a:ext uri="{FF2B5EF4-FFF2-40B4-BE49-F238E27FC236}">
                <a16:creationId xmlns:a16="http://schemas.microsoft.com/office/drawing/2014/main" id="{53FF462F-324C-1B45-AAB3-4BB37EF9F32D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070498" y="4301086"/>
            <a:ext cx="1488495" cy="1705003"/>
          </a:xfrm>
          <a:prstGeom prst="roundRect">
            <a:avLst/>
          </a:prstGeom>
        </p:spPr>
      </p:pic>
    </p:spTree>
    <p:extLst>
      <p:ext uri="{BB962C8B-B14F-4D97-AF65-F5344CB8AC3E}">
        <p14:creationId xmlns:p14="http://schemas.microsoft.com/office/powerpoint/2010/main" val="239928200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E3D226-A743-70CE-BA57-4E1D33E4C6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91DF3A87-44B4-C3FA-6316-06DAD235C49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Infections bactériennes</a:t>
            </a:r>
          </a:p>
        </p:txBody>
      </p:sp>
      <p:sp>
        <p:nvSpPr>
          <p:cNvPr id="5" name="Sous-titre 4">
            <a:extLst>
              <a:ext uri="{FF2B5EF4-FFF2-40B4-BE49-F238E27FC236}">
                <a16:creationId xmlns:a16="http://schemas.microsoft.com/office/drawing/2014/main" id="{040458F0-408E-9E92-70ED-17D0B656436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fr-FR" sz="2800" dirty="0"/>
              <a:t>Infections neuro-méningées</a:t>
            </a:r>
          </a:p>
        </p:txBody>
      </p:sp>
    </p:spTree>
    <p:extLst>
      <p:ext uri="{BB962C8B-B14F-4D97-AF65-F5344CB8AC3E}">
        <p14:creationId xmlns:p14="http://schemas.microsoft.com/office/powerpoint/2010/main" val="92722649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7DC1C6-4AF2-5521-376F-D1D076C109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Espace réservé du contenu 10">
            <a:extLst>
              <a:ext uri="{FF2B5EF4-FFF2-40B4-BE49-F238E27FC236}">
                <a16:creationId xmlns:a16="http://schemas.microsoft.com/office/drawing/2014/main" id="{D418D985-9604-8702-0489-8243F58DCFFF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33314"/>
            <a:ext cx="665163" cy="417660"/>
          </a:xfrm>
          <a:prstGeom prst="rect">
            <a:avLst/>
          </a:prstGeom>
        </p:spPr>
      </p:pic>
      <p:sp>
        <p:nvSpPr>
          <p:cNvPr id="9" name="Titre 8">
            <a:extLst>
              <a:ext uri="{FF2B5EF4-FFF2-40B4-BE49-F238E27FC236}">
                <a16:creationId xmlns:a16="http://schemas.microsoft.com/office/drawing/2014/main" id="{A29D9280-9A3A-04B8-9D2F-FEA2525B43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Monitorage continu de la pression intracrânienne dans les méningites aiguës bactériennes : cohorte nationale multicentrique</a:t>
            </a:r>
            <a:endParaRPr lang="fr-FR" i="1" dirty="0"/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id="{73419C40-6DFF-8F94-1005-A6051CD9D8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287446"/>
            <a:ext cx="4465301" cy="5145600"/>
          </a:xfrm>
        </p:spPr>
        <p:txBody>
          <a:bodyPr/>
          <a:lstStyle/>
          <a:p>
            <a:r>
              <a:rPr lang="fr-FR" sz="1800" dirty="0"/>
              <a:t>Cohorte rétrospective suédoise multicentrique  2008-2024 de méningites</a:t>
            </a:r>
          </a:p>
          <a:p>
            <a:r>
              <a:rPr lang="fr-FR" sz="1800" dirty="0"/>
              <a:t> n = 738 </a:t>
            </a:r>
          </a:p>
          <a:p>
            <a:r>
              <a:rPr lang="fr-FR" sz="1800" dirty="0"/>
              <a:t>Méningite bactérienne aiguë </a:t>
            </a:r>
            <a:r>
              <a:rPr lang="fr-FR" sz="1800" b="1" dirty="0"/>
              <a:t>communautaire</a:t>
            </a:r>
            <a:r>
              <a:rPr lang="fr-FR" sz="1800" dirty="0"/>
              <a:t> de l’adulte</a:t>
            </a:r>
          </a:p>
          <a:p>
            <a:pPr lvl="1"/>
            <a:r>
              <a:rPr lang="fr-FR" sz="1800" dirty="0"/>
              <a:t>Hospitalisée en </a:t>
            </a:r>
            <a:r>
              <a:rPr lang="fr-FR" sz="1800" b="1" dirty="0"/>
              <a:t>USI/réa</a:t>
            </a:r>
          </a:p>
          <a:p>
            <a:pPr lvl="1"/>
            <a:r>
              <a:rPr lang="fr-FR" sz="1800" dirty="0"/>
              <a:t>+ 1 critère parmi :</a:t>
            </a:r>
          </a:p>
          <a:p>
            <a:pPr lvl="2"/>
            <a:r>
              <a:rPr lang="fr-FR" sz="1600" dirty="0"/>
              <a:t>coma</a:t>
            </a:r>
          </a:p>
          <a:p>
            <a:pPr lvl="2"/>
            <a:r>
              <a:rPr lang="fr-FR" sz="1600" dirty="0"/>
              <a:t>altération rapide vigilance</a:t>
            </a:r>
          </a:p>
          <a:p>
            <a:pPr lvl="2"/>
            <a:r>
              <a:rPr lang="fr-FR" sz="1600" dirty="0"/>
              <a:t>ventilation mécanique</a:t>
            </a:r>
          </a:p>
          <a:p>
            <a:pPr lvl="2"/>
            <a:r>
              <a:rPr lang="fr-FR" sz="1600" dirty="0"/>
              <a:t>PO LCS ≥ 40 </a:t>
            </a:r>
            <a:r>
              <a:rPr lang="fr-FR" sz="1600" dirty="0" err="1"/>
              <a:t>mmHg</a:t>
            </a:r>
            <a:endParaRPr lang="fr-FR" sz="1600" dirty="0"/>
          </a:p>
          <a:p>
            <a:r>
              <a:rPr lang="fr-FR" sz="1800" dirty="0"/>
              <a:t>Observation = monitorage PIC en continu</a:t>
            </a:r>
          </a:p>
          <a:p>
            <a:r>
              <a:rPr lang="fr-FR" sz="1800" b="1" dirty="0"/>
              <a:t>Objectif = évaluer l’association entre monitorage continu de la PIC et mortalité chez les adultes</a:t>
            </a:r>
          </a:p>
          <a:p>
            <a:r>
              <a:rPr lang="fr-FR" sz="1800" b="1" dirty="0"/>
              <a:t>Score de propension (pondération inverse)</a:t>
            </a:r>
          </a:p>
          <a:p>
            <a:endParaRPr lang="fr-FR" dirty="0"/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BA415121-09F4-E8D4-19E6-8AA99A4DB5BC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8642109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HTIC = hypertension intracrânienne ; PO = pression d’ouverture ; PIC = pression intracrânienne ; VM = ventilation mécanique ; LCS : liquide céphalo-spinal 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DEF6212F-8303-00A6-0D1B-0CFB7FABD9C9}"/>
              </a:ext>
            </a:extLst>
          </p:cNvPr>
          <p:cNvSpPr txBox="1">
            <a:spLocks/>
          </p:cNvSpPr>
          <p:nvPr/>
        </p:nvSpPr>
        <p:spPr>
          <a:xfrm>
            <a:off x="9663568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 err="1">
                <a:latin typeface="+mn-lt"/>
              </a:rPr>
              <a:t>Valik</a:t>
            </a:r>
            <a:r>
              <a:rPr lang="fr-FR" dirty="0">
                <a:latin typeface="+mn-lt"/>
              </a:rPr>
              <a:t> K, ESCMID 2026, O0192 </a:t>
            </a:r>
          </a:p>
        </p:txBody>
      </p:sp>
      <p:grpSp>
        <p:nvGrpSpPr>
          <p:cNvPr id="83" name="Groupe 82">
            <a:extLst>
              <a:ext uri="{FF2B5EF4-FFF2-40B4-BE49-F238E27FC236}">
                <a16:creationId xmlns:a16="http://schemas.microsoft.com/office/drawing/2014/main" id="{B1EAA81C-CF2F-5E47-BE68-0D89ACA0F221}"/>
              </a:ext>
            </a:extLst>
          </p:cNvPr>
          <p:cNvGrpSpPr/>
          <p:nvPr/>
        </p:nvGrpSpPr>
        <p:grpSpPr>
          <a:xfrm>
            <a:off x="5170294" y="1291824"/>
            <a:ext cx="6777928" cy="1538883"/>
            <a:chOff x="5170294" y="1291824"/>
            <a:chExt cx="6777928" cy="1538883"/>
          </a:xfrm>
        </p:grpSpPr>
        <p:sp>
          <p:nvSpPr>
            <p:cNvPr id="5" name="ZoneTexte 4">
              <a:extLst>
                <a:ext uri="{FF2B5EF4-FFF2-40B4-BE49-F238E27FC236}">
                  <a16:creationId xmlns:a16="http://schemas.microsoft.com/office/drawing/2014/main" id="{E0623283-5973-B44F-B02D-42DEDCCF6A76}"/>
                </a:ext>
              </a:extLst>
            </p:cNvPr>
            <p:cNvSpPr txBox="1"/>
            <p:nvPr/>
          </p:nvSpPr>
          <p:spPr>
            <a:xfrm>
              <a:off x="5170294" y="1291824"/>
              <a:ext cx="6777928" cy="15388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2000" b="1" dirty="0">
                  <a:solidFill>
                    <a:srgbClr val="C00000"/>
                  </a:solidFill>
                  <a:latin typeface="+mj-lt"/>
                </a:rPr>
                <a:t>738</a:t>
              </a:r>
              <a:r>
                <a:rPr lang="fr-FR" sz="2000" dirty="0">
                  <a:solidFill>
                    <a:srgbClr val="C00000"/>
                  </a:solidFill>
                  <a:latin typeface="+mj-lt"/>
                </a:rPr>
                <a:t> patients inclus </a:t>
              </a:r>
            </a:p>
            <a:p>
              <a:pPr algn="l"/>
              <a:r>
                <a:rPr lang="fr-FR" sz="2000" dirty="0">
                  <a:solidFill>
                    <a:srgbClr val="FF0000"/>
                  </a:solidFill>
                  <a:latin typeface="+mj-lt"/>
                </a:rPr>
                <a:t>           </a:t>
              </a:r>
              <a:r>
                <a:rPr lang="fr-FR" dirty="0">
                  <a:solidFill>
                    <a:srgbClr val="0070C0"/>
                  </a:solidFill>
                  <a:latin typeface="+mj-lt"/>
                </a:rPr>
                <a:t>348 patients avec PIC </a:t>
              </a:r>
              <a:r>
                <a:rPr lang="fr-FR" sz="2000" dirty="0">
                  <a:solidFill>
                    <a:srgbClr val="FF0000"/>
                  </a:solidFill>
                  <a:latin typeface="+mj-lt"/>
                </a:rPr>
                <a:t>	     	</a:t>
              </a:r>
              <a:endParaRPr lang="fr-FR" sz="2000" dirty="0">
                <a:solidFill>
                  <a:srgbClr val="C00000"/>
                </a:solidFill>
                <a:latin typeface="+mj-lt"/>
              </a:endParaRPr>
            </a:p>
            <a:p>
              <a:r>
                <a:rPr lang="fr-FR" sz="1600" dirty="0">
                  <a:latin typeface="+mj-lt"/>
                </a:rPr>
                <a:t>             + </a:t>
              </a:r>
              <a:r>
                <a:rPr lang="fr-FR" sz="1400" dirty="0">
                  <a:latin typeface="+mj-lt"/>
                </a:rPr>
                <a:t>sévères : </a:t>
              </a:r>
              <a:r>
                <a:rPr lang="fr-FR" sz="1400" dirty="0"/>
                <a:t>68 % pneumocoque	             </a:t>
              </a:r>
              <a:r>
                <a:rPr lang="fr-FR" dirty="0">
                  <a:solidFill>
                    <a:srgbClr val="C00000"/>
                  </a:solidFill>
                </a:rPr>
                <a:t> 390 non-monitorés</a:t>
              </a:r>
              <a:endParaRPr lang="fr-FR" sz="1400" dirty="0"/>
            </a:p>
            <a:p>
              <a:pPr algn="l"/>
              <a:r>
                <a:rPr lang="fr-FR" sz="1400" dirty="0">
                  <a:latin typeface="+mj-lt"/>
                </a:rPr>
                <a:t>          97 % VM, 13 %  PO LCS &gt; 40 mm H2O</a:t>
              </a:r>
              <a:endParaRPr lang="fr-FR" sz="1600" dirty="0">
                <a:latin typeface="+mj-lt"/>
              </a:endParaRPr>
            </a:p>
            <a:p>
              <a:pPr algn="l"/>
              <a:endParaRPr lang="fr-FR" sz="600" dirty="0">
                <a:latin typeface="+mj-lt"/>
              </a:endParaRPr>
            </a:p>
            <a:p>
              <a:pPr algn="l"/>
              <a:r>
                <a:rPr lang="fr-FR" sz="1600" i="1" dirty="0">
                  <a:latin typeface="+mj-lt"/>
                </a:rPr>
                <a:t>Pas de différence concernant l’antibiothérapie reçue/délai ni la corticothérapie </a:t>
              </a:r>
            </a:p>
          </p:txBody>
        </p:sp>
        <p:sp>
          <p:nvSpPr>
            <p:cNvPr id="13" name="Rectangle : coins arrondis 12">
              <a:extLst>
                <a:ext uri="{FF2B5EF4-FFF2-40B4-BE49-F238E27FC236}">
                  <a16:creationId xmlns:a16="http://schemas.microsoft.com/office/drawing/2014/main" id="{A541FC34-D5CF-7247-AF76-B63B94A5075F}"/>
                </a:ext>
              </a:extLst>
            </p:cNvPr>
            <p:cNvSpPr/>
            <p:nvPr/>
          </p:nvSpPr>
          <p:spPr>
            <a:xfrm>
              <a:off x="5383688" y="1646472"/>
              <a:ext cx="3297706" cy="830997"/>
            </a:xfrm>
            <a:prstGeom prst="roundRect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 : coins arrondis 13">
              <a:extLst>
                <a:ext uri="{FF2B5EF4-FFF2-40B4-BE49-F238E27FC236}">
                  <a16:creationId xmlns:a16="http://schemas.microsoft.com/office/drawing/2014/main" id="{2192CF5D-1B95-FB4F-923C-E09D44CF7AE3}"/>
                </a:ext>
              </a:extLst>
            </p:cNvPr>
            <p:cNvSpPr/>
            <p:nvPr/>
          </p:nvSpPr>
          <p:spPr>
            <a:xfrm>
              <a:off x="9162696" y="1646472"/>
              <a:ext cx="2425601" cy="830997"/>
            </a:xfrm>
            <a:prstGeom prst="roundRect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79" name="ZoneTexte 78">
            <a:extLst>
              <a:ext uri="{FF2B5EF4-FFF2-40B4-BE49-F238E27FC236}">
                <a16:creationId xmlns:a16="http://schemas.microsoft.com/office/drawing/2014/main" id="{C1A230BE-4DC6-F346-A043-CFADFCFE3918}"/>
              </a:ext>
            </a:extLst>
          </p:cNvPr>
          <p:cNvSpPr txBox="1"/>
          <p:nvPr/>
        </p:nvSpPr>
        <p:spPr>
          <a:xfrm>
            <a:off x="6243495" y="2959753"/>
            <a:ext cx="46060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600" b="1" dirty="0">
                <a:solidFill>
                  <a:srgbClr val="C00000"/>
                </a:solidFill>
              </a:rPr>
              <a:t>Incidence cumulée des décès </a:t>
            </a:r>
            <a:r>
              <a:rPr lang="fr-FR" sz="1600" b="1" dirty="0" err="1">
                <a:solidFill>
                  <a:srgbClr val="C00000"/>
                </a:solidFill>
              </a:rPr>
              <a:t>intra-hospitaliers</a:t>
            </a:r>
            <a:endParaRPr lang="fr-FR" sz="1600" b="1" dirty="0">
              <a:solidFill>
                <a:srgbClr val="C00000"/>
              </a:solidFill>
            </a:endParaRPr>
          </a:p>
          <a:p>
            <a:pPr algn="ctr"/>
            <a:r>
              <a:rPr lang="fr-FR" sz="1600" b="1" dirty="0">
                <a:solidFill>
                  <a:srgbClr val="C00000"/>
                </a:solidFill>
              </a:rPr>
              <a:t>(</a:t>
            </a:r>
            <a:r>
              <a:rPr lang="fr-FR" sz="1600" dirty="0">
                <a:solidFill>
                  <a:srgbClr val="C00000"/>
                </a:solidFill>
              </a:rPr>
              <a:t>ajustement sur âge, VM, coma, PO LCS, bactérie</a:t>
            </a:r>
            <a:r>
              <a:rPr lang="fr-FR" sz="1600" b="1" dirty="0">
                <a:solidFill>
                  <a:srgbClr val="C00000"/>
                </a:solidFill>
              </a:rPr>
              <a:t>)</a:t>
            </a:r>
          </a:p>
          <a:p>
            <a:pPr algn="ctr"/>
            <a:endParaRPr lang="fr-FR" sz="1600" dirty="0">
              <a:solidFill>
                <a:srgbClr val="C00000"/>
              </a:solidFill>
            </a:endParaRPr>
          </a:p>
        </p:txBody>
      </p:sp>
      <p:sp>
        <p:nvSpPr>
          <p:cNvPr id="80" name="ZoneTexte 79">
            <a:extLst>
              <a:ext uri="{FF2B5EF4-FFF2-40B4-BE49-F238E27FC236}">
                <a16:creationId xmlns:a16="http://schemas.microsoft.com/office/drawing/2014/main" id="{1FE6C5B6-87B5-6C4C-BD0E-E84D8EFEF0AF}"/>
              </a:ext>
            </a:extLst>
          </p:cNvPr>
          <p:cNvSpPr txBox="1"/>
          <p:nvPr/>
        </p:nvSpPr>
        <p:spPr>
          <a:xfrm>
            <a:off x="9358830" y="3764285"/>
            <a:ext cx="2698586" cy="2281476"/>
          </a:xfrm>
          <a:prstGeom prst="roundRect">
            <a:avLst/>
          </a:prstGeom>
          <a:ln>
            <a:solidFill>
              <a:srgbClr val="C0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l"/>
            <a:r>
              <a:rPr lang="fr-FR" sz="20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Conclusions</a:t>
            </a:r>
          </a:p>
          <a:p>
            <a:pPr algn="l"/>
            <a:r>
              <a:rPr lang="fr-FR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Monitorage de la PIC diminue la mortalité</a:t>
            </a:r>
            <a:r>
              <a:rPr lang="fr-F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</a:t>
            </a:r>
          </a:p>
          <a:p>
            <a:pPr algn="l"/>
            <a:r>
              <a:rPr lang="fr-F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Résultats comparables après élimination des patients décédés avant J1 (biais de survie)</a:t>
            </a:r>
          </a:p>
        </p:txBody>
      </p:sp>
      <p:sp>
        <p:nvSpPr>
          <p:cNvPr id="84" name="Rectangle : coins arrondis 83">
            <a:extLst>
              <a:ext uri="{FF2B5EF4-FFF2-40B4-BE49-F238E27FC236}">
                <a16:creationId xmlns:a16="http://schemas.microsoft.com/office/drawing/2014/main" id="{8232CFF0-0DC0-234A-96C0-2AC6C286999A}"/>
              </a:ext>
            </a:extLst>
          </p:cNvPr>
          <p:cNvSpPr/>
          <p:nvPr/>
        </p:nvSpPr>
        <p:spPr>
          <a:xfrm>
            <a:off x="5077747" y="1287446"/>
            <a:ext cx="6881090" cy="1543260"/>
          </a:xfrm>
          <a:prstGeom prst="round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698008C4-FF0E-E0C0-5351-7CE97B9AAE35}"/>
              </a:ext>
            </a:extLst>
          </p:cNvPr>
          <p:cNvGrpSpPr/>
          <p:nvPr/>
        </p:nvGrpSpPr>
        <p:grpSpPr>
          <a:xfrm>
            <a:off x="5170293" y="3429000"/>
            <a:ext cx="3865246" cy="3322684"/>
            <a:chOff x="5170293" y="3429000"/>
            <a:chExt cx="3865246" cy="3322684"/>
          </a:xfrm>
        </p:grpSpPr>
        <p:grpSp>
          <p:nvGrpSpPr>
            <p:cNvPr id="82" name="Groupe 81">
              <a:extLst>
                <a:ext uri="{FF2B5EF4-FFF2-40B4-BE49-F238E27FC236}">
                  <a16:creationId xmlns:a16="http://schemas.microsoft.com/office/drawing/2014/main" id="{5BA6D16B-BA2D-BE4C-BB9A-8C555298B68C}"/>
                </a:ext>
              </a:extLst>
            </p:cNvPr>
            <p:cNvGrpSpPr/>
            <p:nvPr/>
          </p:nvGrpSpPr>
          <p:grpSpPr>
            <a:xfrm>
              <a:off x="5170293" y="3429000"/>
              <a:ext cx="3865246" cy="3322684"/>
              <a:chOff x="5170293" y="3234669"/>
              <a:chExt cx="3812503" cy="3517919"/>
            </a:xfrm>
          </p:grpSpPr>
          <p:grpSp>
            <p:nvGrpSpPr>
              <p:cNvPr id="38" name="Groupe 37">
                <a:extLst>
                  <a:ext uri="{FF2B5EF4-FFF2-40B4-BE49-F238E27FC236}">
                    <a16:creationId xmlns:a16="http://schemas.microsoft.com/office/drawing/2014/main" id="{907F3085-345A-6A4D-B0EC-3A12364281C3}"/>
                  </a:ext>
                </a:extLst>
              </p:cNvPr>
              <p:cNvGrpSpPr/>
              <p:nvPr/>
            </p:nvGrpSpPr>
            <p:grpSpPr>
              <a:xfrm>
                <a:off x="5627626" y="3234669"/>
                <a:ext cx="3333142" cy="3083560"/>
                <a:chOff x="13281025" y="2447925"/>
                <a:chExt cx="1971675" cy="1824038"/>
              </a:xfrm>
            </p:grpSpPr>
            <p:sp>
              <p:nvSpPr>
                <p:cNvPr id="39" name="Freeform 63">
                  <a:extLst>
                    <a:ext uri="{FF2B5EF4-FFF2-40B4-BE49-F238E27FC236}">
                      <a16:creationId xmlns:a16="http://schemas.microsoft.com/office/drawing/2014/main" id="{47CA5F05-EEEF-6F4F-9A0C-D7F6F5BFE5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35000" y="3230563"/>
                  <a:ext cx="1804988" cy="998538"/>
                </a:xfrm>
                <a:custGeom>
                  <a:avLst/>
                  <a:gdLst>
                    <a:gd name="T0" fmla="*/ 1940 w 3412"/>
                    <a:gd name="T1" fmla="*/ 0 h 1889"/>
                    <a:gd name="T2" fmla="*/ 1892 w 3412"/>
                    <a:gd name="T3" fmla="*/ 41 h 1889"/>
                    <a:gd name="T4" fmla="*/ 1630 w 3412"/>
                    <a:gd name="T5" fmla="*/ 41 h 1889"/>
                    <a:gd name="T6" fmla="*/ 1621 w 3412"/>
                    <a:gd name="T7" fmla="*/ 88 h 1889"/>
                    <a:gd name="T8" fmla="*/ 1319 w 3412"/>
                    <a:gd name="T9" fmla="*/ 88 h 1889"/>
                    <a:gd name="T10" fmla="*/ 1311 w 3412"/>
                    <a:gd name="T11" fmla="*/ 131 h 1889"/>
                    <a:gd name="T12" fmla="*/ 1142 w 3412"/>
                    <a:gd name="T13" fmla="*/ 131 h 1889"/>
                    <a:gd name="T14" fmla="*/ 1082 w 3412"/>
                    <a:gd name="T15" fmla="*/ 215 h 1889"/>
                    <a:gd name="T16" fmla="*/ 1016 w 3412"/>
                    <a:gd name="T17" fmla="*/ 254 h 1889"/>
                    <a:gd name="T18" fmla="*/ 913 w 3412"/>
                    <a:gd name="T19" fmla="*/ 254 h 1889"/>
                    <a:gd name="T20" fmla="*/ 879 w 3412"/>
                    <a:gd name="T21" fmla="*/ 339 h 1889"/>
                    <a:gd name="T22" fmla="*/ 727 w 3412"/>
                    <a:gd name="T23" fmla="*/ 339 h 1889"/>
                    <a:gd name="T24" fmla="*/ 663 w 3412"/>
                    <a:gd name="T25" fmla="*/ 499 h 1889"/>
                    <a:gd name="T26" fmla="*/ 596 w 3412"/>
                    <a:gd name="T27" fmla="*/ 542 h 1889"/>
                    <a:gd name="T28" fmla="*/ 507 w 3412"/>
                    <a:gd name="T29" fmla="*/ 638 h 1889"/>
                    <a:gd name="T30" fmla="*/ 461 w 3412"/>
                    <a:gd name="T31" fmla="*/ 995 h 1889"/>
                    <a:gd name="T32" fmla="*/ 434 w 3412"/>
                    <a:gd name="T33" fmla="*/ 1048 h 1889"/>
                    <a:gd name="T34" fmla="*/ 355 w 3412"/>
                    <a:gd name="T35" fmla="*/ 1048 h 1889"/>
                    <a:gd name="T36" fmla="*/ 315 w 3412"/>
                    <a:gd name="T37" fmla="*/ 1070 h 1889"/>
                    <a:gd name="T38" fmla="*/ 271 w 3412"/>
                    <a:gd name="T39" fmla="*/ 1178 h 1889"/>
                    <a:gd name="T40" fmla="*/ 229 w 3412"/>
                    <a:gd name="T41" fmla="*/ 1210 h 1889"/>
                    <a:gd name="T42" fmla="*/ 188 w 3412"/>
                    <a:gd name="T43" fmla="*/ 1399 h 1889"/>
                    <a:gd name="T44" fmla="*/ 139 w 3412"/>
                    <a:gd name="T45" fmla="*/ 1421 h 1889"/>
                    <a:gd name="T46" fmla="*/ 76 w 3412"/>
                    <a:gd name="T47" fmla="*/ 1664 h 1889"/>
                    <a:gd name="T48" fmla="*/ 6 w 3412"/>
                    <a:gd name="T49" fmla="*/ 1835 h 1889"/>
                    <a:gd name="T50" fmla="*/ 4 w 3412"/>
                    <a:gd name="T51" fmla="*/ 1847 h 1889"/>
                    <a:gd name="T52" fmla="*/ 2 w 3412"/>
                    <a:gd name="T53" fmla="*/ 1858 h 1889"/>
                    <a:gd name="T54" fmla="*/ 0 w 3412"/>
                    <a:gd name="T55" fmla="*/ 1875 h 1889"/>
                    <a:gd name="T56" fmla="*/ 0 w 3412"/>
                    <a:gd name="T57" fmla="*/ 1881 h 1889"/>
                    <a:gd name="T58" fmla="*/ 2 w 3412"/>
                    <a:gd name="T59" fmla="*/ 1886 h 1889"/>
                    <a:gd name="T60" fmla="*/ 3 w 3412"/>
                    <a:gd name="T61" fmla="*/ 1888 h 1889"/>
                    <a:gd name="T62" fmla="*/ 5 w 3412"/>
                    <a:gd name="T63" fmla="*/ 1889 h 1889"/>
                    <a:gd name="T64" fmla="*/ 53 w 3412"/>
                    <a:gd name="T65" fmla="*/ 1889 h 1889"/>
                    <a:gd name="T66" fmla="*/ 143 w 3412"/>
                    <a:gd name="T67" fmla="*/ 1779 h 1889"/>
                    <a:gd name="T68" fmla="*/ 193 w 3412"/>
                    <a:gd name="T69" fmla="*/ 1779 h 1889"/>
                    <a:gd name="T70" fmla="*/ 210 w 3412"/>
                    <a:gd name="T71" fmla="*/ 1736 h 1889"/>
                    <a:gd name="T72" fmla="*/ 277 w 3412"/>
                    <a:gd name="T73" fmla="*/ 1706 h 1889"/>
                    <a:gd name="T74" fmla="*/ 332 w 3412"/>
                    <a:gd name="T75" fmla="*/ 1631 h 1889"/>
                    <a:gd name="T76" fmla="*/ 416 w 3412"/>
                    <a:gd name="T77" fmla="*/ 1631 h 1889"/>
                    <a:gd name="T78" fmla="*/ 605 w 3412"/>
                    <a:gd name="T79" fmla="*/ 1465 h 1889"/>
                    <a:gd name="T80" fmla="*/ 688 w 3412"/>
                    <a:gd name="T81" fmla="*/ 1422 h 1889"/>
                    <a:gd name="T82" fmla="*/ 718 w 3412"/>
                    <a:gd name="T83" fmla="*/ 1312 h 1889"/>
                    <a:gd name="T84" fmla="*/ 818 w 3412"/>
                    <a:gd name="T85" fmla="*/ 1312 h 1889"/>
                    <a:gd name="T86" fmla="*/ 867 w 3412"/>
                    <a:gd name="T87" fmla="*/ 1286 h 1889"/>
                    <a:gd name="T88" fmla="*/ 911 w 3412"/>
                    <a:gd name="T89" fmla="*/ 1214 h 1889"/>
                    <a:gd name="T90" fmla="*/ 1083 w 3412"/>
                    <a:gd name="T91" fmla="*/ 1205 h 1889"/>
                    <a:gd name="T92" fmla="*/ 1120 w 3412"/>
                    <a:gd name="T93" fmla="*/ 1150 h 1889"/>
                    <a:gd name="T94" fmla="*/ 1601 w 3412"/>
                    <a:gd name="T95" fmla="*/ 1124 h 1889"/>
                    <a:gd name="T96" fmla="*/ 1624 w 3412"/>
                    <a:gd name="T97" fmla="*/ 1076 h 1889"/>
                    <a:gd name="T98" fmla="*/ 1901 w 3412"/>
                    <a:gd name="T99" fmla="*/ 1076 h 1889"/>
                    <a:gd name="T100" fmla="*/ 1917 w 3412"/>
                    <a:gd name="T101" fmla="*/ 1018 h 1889"/>
                    <a:gd name="T102" fmla="*/ 3412 w 3412"/>
                    <a:gd name="T103" fmla="*/ 1018 h 1889"/>
                    <a:gd name="T104" fmla="*/ 3412 w 3412"/>
                    <a:gd name="T105" fmla="*/ 0 h 1889"/>
                    <a:gd name="T106" fmla="*/ 1940 w 3412"/>
                    <a:gd name="T107" fmla="*/ 0 h 1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412" h="1889">
                      <a:moveTo>
                        <a:pt x="1940" y="0"/>
                      </a:moveTo>
                      <a:lnTo>
                        <a:pt x="1892" y="41"/>
                      </a:lnTo>
                      <a:lnTo>
                        <a:pt x="1630" y="41"/>
                      </a:lnTo>
                      <a:lnTo>
                        <a:pt x="1621" y="88"/>
                      </a:lnTo>
                      <a:lnTo>
                        <a:pt x="1319" y="88"/>
                      </a:lnTo>
                      <a:lnTo>
                        <a:pt x="1311" y="131"/>
                      </a:lnTo>
                      <a:lnTo>
                        <a:pt x="1142" y="131"/>
                      </a:lnTo>
                      <a:lnTo>
                        <a:pt x="1082" y="215"/>
                      </a:lnTo>
                      <a:lnTo>
                        <a:pt x="1016" y="254"/>
                      </a:lnTo>
                      <a:lnTo>
                        <a:pt x="913" y="254"/>
                      </a:lnTo>
                      <a:lnTo>
                        <a:pt x="879" y="339"/>
                      </a:lnTo>
                      <a:lnTo>
                        <a:pt x="727" y="339"/>
                      </a:lnTo>
                      <a:lnTo>
                        <a:pt x="663" y="499"/>
                      </a:lnTo>
                      <a:lnTo>
                        <a:pt x="596" y="542"/>
                      </a:lnTo>
                      <a:lnTo>
                        <a:pt x="507" y="638"/>
                      </a:lnTo>
                      <a:lnTo>
                        <a:pt x="461" y="995"/>
                      </a:lnTo>
                      <a:lnTo>
                        <a:pt x="434" y="1048"/>
                      </a:lnTo>
                      <a:lnTo>
                        <a:pt x="355" y="1048"/>
                      </a:lnTo>
                      <a:lnTo>
                        <a:pt x="315" y="1070"/>
                      </a:lnTo>
                      <a:lnTo>
                        <a:pt x="271" y="1178"/>
                      </a:lnTo>
                      <a:lnTo>
                        <a:pt x="229" y="1210"/>
                      </a:lnTo>
                      <a:lnTo>
                        <a:pt x="188" y="1399"/>
                      </a:lnTo>
                      <a:lnTo>
                        <a:pt x="139" y="1421"/>
                      </a:lnTo>
                      <a:lnTo>
                        <a:pt x="76" y="1664"/>
                      </a:lnTo>
                      <a:lnTo>
                        <a:pt x="6" y="1835"/>
                      </a:lnTo>
                      <a:lnTo>
                        <a:pt x="4" y="1847"/>
                      </a:lnTo>
                      <a:lnTo>
                        <a:pt x="2" y="1858"/>
                      </a:lnTo>
                      <a:lnTo>
                        <a:pt x="0" y="1875"/>
                      </a:lnTo>
                      <a:lnTo>
                        <a:pt x="0" y="1881"/>
                      </a:lnTo>
                      <a:lnTo>
                        <a:pt x="2" y="1886"/>
                      </a:lnTo>
                      <a:lnTo>
                        <a:pt x="3" y="1888"/>
                      </a:lnTo>
                      <a:lnTo>
                        <a:pt x="5" y="1889"/>
                      </a:lnTo>
                      <a:lnTo>
                        <a:pt x="53" y="1889"/>
                      </a:lnTo>
                      <a:lnTo>
                        <a:pt x="143" y="1779"/>
                      </a:lnTo>
                      <a:lnTo>
                        <a:pt x="193" y="1779"/>
                      </a:lnTo>
                      <a:lnTo>
                        <a:pt x="210" y="1736"/>
                      </a:lnTo>
                      <a:lnTo>
                        <a:pt x="277" y="1706"/>
                      </a:lnTo>
                      <a:lnTo>
                        <a:pt x="332" y="1631"/>
                      </a:lnTo>
                      <a:lnTo>
                        <a:pt x="416" y="1631"/>
                      </a:lnTo>
                      <a:lnTo>
                        <a:pt x="605" y="1465"/>
                      </a:lnTo>
                      <a:lnTo>
                        <a:pt x="688" y="1422"/>
                      </a:lnTo>
                      <a:lnTo>
                        <a:pt x="718" y="1312"/>
                      </a:lnTo>
                      <a:lnTo>
                        <a:pt x="818" y="1312"/>
                      </a:lnTo>
                      <a:lnTo>
                        <a:pt x="867" y="1286"/>
                      </a:lnTo>
                      <a:lnTo>
                        <a:pt x="911" y="1214"/>
                      </a:lnTo>
                      <a:lnTo>
                        <a:pt x="1083" y="1205"/>
                      </a:lnTo>
                      <a:lnTo>
                        <a:pt x="1120" y="1150"/>
                      </a:lnTo>
                      <a:lnTo>
                        <a:pt x="1601" y="1124"/>
                      </a:lnTo>
                      <a:lnTo>
                        <a:pt x="1624" y="1076"/>
                      </a:lnTo>
                      <a:lnTo>
                        <a:pt x="1901" y="1076"/>
                      </a:lnTo>
                      <a:lnTo>
                        <a:pt x="1917" y="1018"/>
                      </a:lnTo>
                      <a:lnTo>
                        <a:pt x="3412" y="1018"/>
                      </a:lnTo>
                      <a:lnTo>
                        <a:pt x="3412" y="0"/>
                      </a:lnTo>
                      <a:lnTo>
                        <a:pt x="1940" y="0"/>
                      </a:lnTo>
                      <a:close/>
                    </a:path>
                  </a:pathLst>
                </a:custGeom>
                <a:solidFill>
                  <a:schemeClr val="tx2">
                    <a:lumMod val="25000"/>
                    <a:lumOff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0" name="Freeform 59">
                  <a:extLst>
                    <a:ext uri="{FF2B5EF4-FFF2-40B4-BE49-F238E27FC236}">
                      <a16:creationId xmlns:a16="http://schemas.microsoft.com/office/drawing/2014/main" id="{7FD01F9C-227F-E448-B0FC-24DC3420A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33413" y="2547938"/>
                  <a:ext cx="1808163" cy="1649413"/>
                </a:xfrm>
                <a:custGeom>
                  <a:avLst/>
                  <a:gdLst>
                    <a:gd name="T0" fmla="*/ 1261 w 3416"/>
                    <a:gd name="T1" fmla="*/ 191 h 3116"/>
                    <a:gd name="T2" fmla="*/ 932 w 3416"/>
                    <a:gd name="T3" fmla="*/ 191 h 3116"/>
                    <a:gd name="T4" fmla="*/ 836 w 3416"/>
                    <a:gd name="T5" fmla="*/ 232 h 3116"/>
                    <a:gd name="T6" fmla="*/ 754 w 3416"/>
                    <a:gd name="T7" fmla="*/ 465 h 3116"/>
                    <a:gd name="T8" fmla="*/ 577 w 3416"/>
                    <a:gd name="T9" fmla="*/ 488 h 3116"/>
                    <a:gd name="T10" fmla="*/ 549 w 3416"/>
                    <a:gd name="T11" fmla="*/ 575 h 3116"/>
                    <a:gd name="T12" fmla="*/ 503 w 3416"/>
                    <a:gd name="T13" fmla="*/ 575 h 3116"/>
                    <a:gd name="T14" fmla="*/ 348 w 3416"/>
                    <a:gd name="T15" fmla="*/ 885 h 3116"/>
                    <a:gd name="T16" fmla="*/ 261 w 3416"/>
                    <a:gd name="T17" fmla="*/ 1249 h 3116"/>
                    <a:gd name="T18" fmla="*/ 238 w 3416"/>
                    <a:gd name="T19" fmla="*/ 1400 h 3116"/>
                    <a:gd name="T20" fmla="*/ 184 w 3416"/>
                    <a:gd name="T21" fmla="*/ 1403 h 3116"/>
                    <a:gd name="T22" fmla="*/ 157 w 3416"/>
                    <a:gd name="T23" fmla="*/ 1499 h 3116"/>
                    <a:gd name="T24" fmla="*/ 117 w 3416"/>
                    <a:gd name="T25" fmla="*/ 1562 h 3116"/>
                    <a:gd name="T26" fmla="*/ 81 w 3416"/>
                    <a:gd name="T27" fmla="*/ 1768 h 3116"/>
                    <a:gd name="T28" fmla="*/ 30 w 3416"/>
                    <a:gd name="T29" fmla="*/ 2700 h 3116"/>
                    <a:gd name="T30" fmla="*/ 8 w 3416"/>
                    <a:gd name="T31" fmla="*/ 2767 h 3116"/>
                    <a:gd name="T32" fmla="*/ 0 w 3416"/>
                    <a:gd name="T33" fmla="*/ 3116 h 3116"/>
                    <a:gd name="T34" fmla="*/ 55 w 3416"/>
                    <a:gd name="T35" fmla="*/ 3017 h 3116"/>
                    <a:gd name="T36" fmla="*/ 68 w 3416"/>
                    <a:gd name="T37" fmla="*/ 2771 h 3116"/>
                    <a:gd name="T38" fmla="*/ 150 w 3416"/>
                    <a:gd name="T39" fmla="*/ 2650 h 3116"/>
                    <a:gd name="T40" fmla="*/ 172 w 3416"/>
                    <a:gd name="T41" fmla="*/ 2620 h 3116"/>
                    <a:gd name="T42" fmla="*/ 177 w 3416"/>
                    <a:gd name="T43" fmla="*/ 2612 h 3116"/>
                    <a:gd name="T44" fmla="*/ 183 w 3416"/>
                    <a:gd name="T45" fmla="*/ 2606 h 3116"/>
                    <a:gd name="T46" fmla="*/ 192 w 3416"/>
                    <a:gd name="T47" fmla="*/ 2595 h 3116"/>
                    <a:gd name="T48" fmla="*/ 194 w 3416"/>
                    <a:gd name="T49" fmla="*/ 2590 h 3116"/>
                    <a:gd name="T50" fmla="*/ 197 w 3416"/>
                    <a:gd name="T51" fmla="*/ 2588 h 3116"/>
                    <a:gd name="T52" fmla="*/ 200 w 3416"/>
                    <a:gd name="T53" fmla="*/ 2585 h 3116"/>
                    <a:gd name="T54" fmla="*/ 203 w 3416"/>
                    <a:gd name="T55" fmla="*/ 2585 h 3116"/>
                    <a:gd name="T56" fmla="*/ 206 w 3416"/>
                    <a:gd name="T57" fmla="*/ 2581 h 3116"/>
                    <a:gd name="T58" fmla="*/ 208 w 3416"/>
                    <a:gd name="T59" fmla="*/ 2577 h 3116"/>
                    <a:gd name="T60" fmla="*/ 211 w 3416"/>
                    <a:gd name="T61" fmla="*/ 2572 h 3116"/>
                    <a:gd name="T62" fmla="*/ 215 w 3416"/>
                    <a:gd name="T63" fmla="*/ 2558 h 3116"/>
                    <a:gd name="T64" fmla="*/ 218 w 3416"/>
                    <a:gd name="T65" fmla="*/ 2549 h 3116"/>
                    <a:gd name="T66" fmla="*/ 223 w 3416"/>
                    <a:gd name="T67" fmla="*/ 2540 h 3116"/>
                    <a:gd name="T68" fmla="*/ 230 w 3416"/>
                    <a:gd name="T69" fmla="*/ 2516 h 3116"/>
                    <a:gd name="T70" fmla="*/ 239 w 3416"/>
                    <a:gd name="T71" fmla="*/ 2487 h 3116"/>
                    <a:gd name="T72" fmla="*/ 250 w 3416"/>
                    <a:gd name="T73" fmla="*/ 2454 h 3116"/>
                    <a:gd name="T74" fmla="*/ 263 w 3416"/>
                    <a:gd name="T75" fmla="*/ 2416 h 3116"/>
                    <a:gd name="T76" fmla="*/ 351 w 3416"/>
                    <a:gd name="T77" fmla="*/ 2160 h 3116"/>
                    <a:gd name="T78" fmla="*/ 376 w 3416"/>
                    <a:gd name="T79" fmla="*/ 2143 h 3116"/>
                    <a:gd name="T80" fmla="*/ 416 w 3416"/>
                    <a:gd name="T81" fmla="*/ 2027 h 3116"/>
                    <a:gd name="T82" fmla="*/ 456 w 3416"/>
                    <a:gd name="T83" fmla="*/ 2014 h 3116"/>
                    <a:gd name="T84" fmla="*/ 494 w 3416"/>
                    <a:gd name="T85" fmla="*/ 1878 h 3116"/>
                    <a:gd name="T86" fmla="*/ 741 w 3416"/>
                    <a:gd name="T87" fmla="*/ 1800 h 3116"/>
                    <a:gd name="T88" fmla="*/ 909 w 3416"/>
                    <a:gd name="T89" fmla="*/ 1618 h 3116"/>
                    <a:gd name="T90" fmla="*/ 1279 w 3416"/>
                    <a:gd name="T91" fmla="*/ 1618 h 3116"/>
                    <a:gd name="T92" fmla="*/ 1329 w 3416"/>
                    <a:gd name="T93" fmla="*/ 1550 h 3116"/>
                    <a:gd name="T94" fmla="*/ 1676 w 3416"/>
                    <a:gd name="T95" fmla="*/ 1550 h 3116"/>
                    <a:gd name="T96" fmla="*/ 1712 w 3416"/>
                    <a:gd name="T97" fmla="*/ 1518 h 3116"/>
                    <a:gd name="T98" fmla="*/ 2406 w 3416"/>
                    <a:gd name="T99" fmla="*/ 1518 h 3116"/>
                    <a:gd name="T100" fmla="*/ 2434 w 3416"/>
                    <a:gd name="T101" fmla="*/ 1455 h 3116"/>
                    <a:gd name="T102" fmla="*/ 3416 w 3416"/>
                    <a:gd name="T103" fmla="*/ 1455 h 3116"/>
                    <a:gd name="T104" fmla="*/ 3416 w 3416"/>
                    <a:gd name="T105" fmla="*/ 0 h 3116"/>
                    <a:gd name="T106" fmla="*/ 2443 w 3416"/>
                    <a:gd name="T107" fmla="*/ 0 h 3116"/>
                    <a:gd name="T108" fmla="*/ 2393 w 3416"/>
                    <a:gd name="T109" fmla="*/ 141 h 3116"/>
                    <a:gd name="T110" fmla="*/ 1312 w 3416"/>
                    <a:gd name="T111" fmla="*/ 141 h 3116"/>
                    <a:gd name="T112" fmla="*/ 1261 w 3416"/>
                    <a:gd name="T113" fmla="*/ 191 h 3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16" h="3116">
                      <a:moveTo>
                        <a:pt x="1261" y="191"/>
                      </a:moveTo>
                      <a:lnTo>
                        <a:pt x="932" y="191"/>
                      </a:lnTo>
                      <a:lnTo>
                        <a:pt x="836" y="232"/>
                      </a:lnTo>
                      <a:lnTo>
                        <a:pt x="754" y="465"/>
                      </a:lnTo>
                      <a:lnTo>
                        <a:pt x="577" y="488"/>
                      </a:lnTo>
                      <a:lnTo>
                        <a:pt x="549" y="575"/>
                      </a:lnTo>
                      <a:lnTo>
                        <a:pt x="503" y="575"/>
                      </a:lnTo>
                      <a:lnTo>
                        <a:pt x="348" y="885"/>
                      </a:lnTo>
                      <a:lnTo>
                        <a:pt x="261" y="1249"/>
                      </a:lnTo>
                      <a:lnTo>
                        <a:pt x="238" y="1400"/>
                      </a:lnTo>
                      <a:lnTo>
                        <a:pt x="184" y="1403"/>
                      </a:lnTo>
                      <a:lnTo>
                        <a:pt x="157" y="1499"/>
                      </a:lnTo>
                      <a:lnTo>
                        <a:pt x="117" y="1562"/>
                      </a:lnTo>
                      <a:lnTo>
                        <a:pt x="81" y="1768"/>
                      </a:lnTo>
                      <a:lnTo>
                        <a:pt x="30" y="2700"/>
                      </a:lnTo>
                      <a:lnTo>
                        <a:pt x="8" y="2767"/>
                      </a:lnTo>
                      <a:lnTo>
                        <a:pt x="0" y="3116"/>
                      </a:lnTo>
                      <a:lnTo>
                        <a:pt x="55" y="3017"/>
                      </a:lnTo>
                      <a:lnTo>
                        <a:pt x="68" y="2771"/>
                      </a:lnTo>
                      <a:lnTo>
                        <a:pt x="150" y="2650"/>
                      </a:lnTo>
                      <a:lnTo>
                        <a:pt x="172" y="2620"/>
                      </a:lnTo>
                      <a:lnTo>
                        <a:pt x="177" y="2612"/>
                      </a:lnTo>
                      <a:lnTo>
                        <a:pt x="183" y="2606"/>
                      </a:lnTo>
                      <a:lnTo>
                        <a:pt x="192" y="2595"/>
                      </a:lnTo>
                      <a:lnTo>
                        <a:pt x="194" y="2590"/>
                      </a:lnTo>
                      <a:lnTo>
                        <a:pt x="197" y="2588"/>
                      </a:lnTo>
                      <a:lnTo>
                        <a:pt x="200" y="2585"/>
                      </a:lnTo>
                      <a:lnTo>
                        <a:pt x="203" y="2585"/>
                      </a:lnTo>
                      <a:lnTo>
                        <a:pt x="206" y="2581"/>
                      </a:lnTo>
                      <a:lnTo>
                        <a:pt x="208" y="2577"/>
                      </a:lnTo>
                      <a:lnTo>
                        <a:pt x="211" y="2572"/>
                      </a:lnTo>
                      <a:lnTo>
                        <a:pt x="215" y="2558"/>
                      </a:lnTo>
                      <a:lnTo>
                        <a:pt x="218" y="2549"/>
                      </a:lnTo>
                      <a:lnTo>
                        <a:pt x="223" y="2540"/>
                      </a:lnTo>
                      <a:lnTo>
                        <a:pt x="230" y="2516"/>
                      </a:lnTo>
                      <a:lnTo>
                        <a:pt x="239" y="2487"/>
                      </a:lnTo>
                      <a:lnTo>
                        <a:pt x="250" y="2454"/>
                      </a:lnTo>
                      <a:lnTo>
                        <a:pt x="263" y="2416"/>
                      </a:lnTo>
                      <a:lnTo>
                        <a:pt x="351" y="2160"/>
                      </a:lnTo>
                      <a:lnTo>
                        <a:pt x="376" y="2143"/>
                      </a:lnTo>
                      <a:lnTo>
                        <a:pt x="416" y="2027"/>
                      </a:lnTo>
                      <a:lnTo>
                        <a:pt x="456" y="2014"/>
                      </a:lnTo>
                      <a:lnTo>
                        <a:pt x="494" y="1878"/>
                      </a:lnTo>
                      <a:lnTo>
                        <a:pt x="741" y="1800"/>
                      </a:lnTo>
                      <a:lnTo>
                        <a:pt x="909" y="1618"/>
                      </a:lnTo>
                      <a:lnTo>
                        <a:pt x="1279" y="1618"/>
                      </a:lnTo>
                      <a:lnTo>
                        <a:pt x="1329" y="1550"/>
                      </a:lnTo>
                      <a:lnTo>
                        <a:pt x="1676" y="1550"/>
                      </a:lnTo>
                      <a:lnTo>
                        <a:pt x="1712" y="1518"/>
                      </a:lnTo>
                      <a:lnTo>
                        <a:pt x="2406" y="1518"/>
                      </a:lnTo>
                      <a:lnTo>
                        <a:pt x="2434" y="1455"/>
                      </a:lnTo>
                      <a:lnTo>
                        <a:pt x="3416" y="1455"/>
                      </a:lnTo>
                      <a:lnTo>
                        <a:pt x="3416" y="0"/>
                      </a:lnTo>
                      <a:lnTo>
                        <a:pt x="2443" y="0"/>
                      </a:lnTo>
                      <a:lnTo>
                        <a:pt x="2393" y="141"/>
                      </a:lnTo>
                      <a:lnTo>
                        <a:pt x="1312" y="141"/>
                      </a:lnTo>
                      <a:lnTo>
                        <a:pt x="1261" y="191"/>
                      </a:lnTo>
                      <a:close/>
                    </a:path>
                  </a:pathLst>
                </a:custGeom>
                <a:solidFill>
                  <a:srgbClr val="EFB4C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1" name="Freeform 7">
                  <a:extLst>
                    <a:ext uri="{FF2B5EF4-FFF2-40B4-BE49-F238E27FC236}">
                      <a16:creationId xmlns:a16="http://schemas.microsoft.com/office/drawing/2014/main" id="{290BF2DE-239D-8345-A900-F6A45BB8DB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22300" y="2447925"/>
                  <a:ext cx="1930400" cy="1781175"/>
                </a:xfrm>
                <a:custGeom>
                  <a:avLst/>
                  <a:gdLst>
                    <a:gd name="T0" fmla="*/ 3647 w 3647"/>
                    <a:gd name="T1" fmla="*/ 3368 h 3368"/>
                    <a:gd name="T2" fmla="*/ 0 w 3647"/>
                    <a:gd name="T3" fmla="*/ 3368 h 3368"/>
                    <a:gd name="T4" fmla="*/ 0 w 3647"/>
                    <a:gd name="T5" fmla="*/ 0 h 3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647" h="3368">
                      <a:moveTo>
                        <a:pt x="3647" y="3368"/>
                      </a:moveTo>
                      <a:lnTo>
                        <a:pt x="0" y="336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2" name="Line 13">
                  <a:extLst>
                    <a:ext uri="{FF2B5EF4-FFF2-40B4-BE49-F238E27FC236}">
                      <a16:creationId xmlns:a16="http://schemas.microsoft.com/office/drawing/2014/main" id="{3D33A3C4-11BE-844C-8858-54883B2DFF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3281025" y="2586038"/>
                  <a:ext cx="41275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3" name="Line 14">
                  <a:extLst>
                    <a:ext uri="{FF2B5EF4-FFF2-40B4-BE49-F238E27FC236}">
                      <a16:creationId xmlns:a16="http://schemas.microsoft.com/office/drawing/2014/main" id="{9473B7A2-0487-6A4C-988C-69B59C7E6A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3281025" y="3000375"/>
                  <a:ext cx="41275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4" name="Line 15">
                  <a:extLst>
                    <a:ext uri="{FF2B5EF4-FFF2-40B4-BE49-F238E27FC236}">
                      <a16:creationId xmlns:a16="http://schemas.microsoft.com/office/drawing/2014/main" id="{06AE5056-BA35-944E-AA41-A78BF6E1A7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4543088" y="4229100"/>
                  <a:ext cx="0" cy="4286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5" name="Line 16">
                  <a:extLst>
                    <a:ext uri="{FF2B5EF4-FFF2-40B4-BE49-F238E27FC236}">
                      <a16:creationId xmlns:a16="http://schemas.microsoft.com/office/drawing/2014/main" id="{4AD5CD88-245D-574D-92B2-E6E983A910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4351000" y="4229100"/>
                  <a:ext cx="0" cy="4286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6" name="Line 17">
                  <a:extLst>
                    <a:ext uri="{FF2B5EF4-FFF2-40B4-BE49-F238E27FC236}">
                      <a16:creationId xmlns:a16="http://schemas.microsoft.com/office/drawing/2014/main" id="{1FFA6835-A2D1-804C-9820-D828FAE0A4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4138275" y="4229100"/>
                  <a:ext cx="0" cy="4286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7" name="Line 18">
                  <a:extLst>
                    <a:ext uri="{FF2B5EF4-FFF2-40B4-BE49-F238E27FC236}">
                      <a16:creationId xmlns:a16="http://schemas.microsoft.com/office/drawing/2014/main" id="{14D464F7-2A6F-0244-9299-816DC63704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4949488" y="4229100"/>
                  <a:ext cx="0" cy="4286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8" name="Line 19">
                  <a:extLst>
                    <a:ext uri="{FF2B5EF4-FFF2-40B4-BE49-F238E27FC236}">
                      <a16:creationId xmlns:a16="http://schemas.microsoft.com/office/drawing/2014/main" id="{E1FC339A-1022-D647-B352-7972BC196F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4755813" y="4229100"/>
                  <a:ext cx="0" cy="4286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49" name="Line 20">
                  <a:extLst>
                    <a:ext uri="{FF2B5EF4-FFF2-40B4-BE49-F238E27FC236}">
                      <a16:creationId xmlns:a16="http://schemas.microsoft.com/office/drawing/2014/main" id="{63545C66-98D2-A945-BE32-AD11C889F6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3281025" y="3409950"/>
                  <a:ext cx="41275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0" name="Line 21">
                  <a:extLst>
                    <a:ext uri="{FF2B5EF4-FFF2-40B4-BE49-F238E27FC236}">
                      <a16:creationId xmlns:a16="http://schemas.microsoft.com/office/drawing/2014/main" id="{FCB146DD-EFA5-B04E-859E-9D5F014FC2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3281025" y="3819525"/>
                  <a:ext cx="41275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1" name="Line 22">
                  <a:extLst>
                    <a:ext uri="{FF2B5EF4-FFF2-40B4-BE49-F238E27FC236}">
                      <a16:creationId xmlns:a16="http://schemas.microsoft.com/office/drawing/2014/main" id="{E82AF223-2E16-EA4D-A915-C8AF0BFAB7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3535025" y="4229100"/>
                  <a:ext cx="0" cy="4286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2" name="Line 23">
                  <a:extLst>
                    <a:ext uri="{FF2B5EF4-FFF2-40B4-BE49-F238E27FC236}">
                      <a16:creationId xmlns:a16="http://schemas.microsoft.com/office/drawing/2014/main" id="{257E58C4-ABDF-5044-B3EC-D27C813391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3322300" y="4229100"/>
                  <a:ext cx="0" cy="4286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3" name="Line 24">
                  <a:extLst>
                    <a:ext uri="{FF2B5EF4-FFF2-40B4-BE49-F238E27FC236}">
                      <a16:creationId xmlns:a16="http://schemas.microsoft.com/office/drawing/2014/main" id="{9EC9C6BA-D0AB-164B-A941-D58CB04461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3322300" y="4229100"/>
                  <a:ext cx="11113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4" name="Line 25">
                  <a:extLst>
                    <a:ext uri="{FF2B5EF4-FFF2-40B4-BE49-F238E27FC236}">
                      <a16:creationId xmlns:a16="http://schemas.microsoft.com/office/drawing/2014/main" id="{77FEA05D-832D-964A-9630-0B98A91A89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3281025" y="4229100"/>
                  <a:ext cx="41275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5" name="Line 26">
                  <a:extLst>
                    <a:ext uri="{FF2B5EF4-FFF2-40B4-BE49-F238E27FC236}">
                      <a16:creationId xmlns:a16="http://schemas.microsoft.com/office/drawing/2014/main" id="{7BA0C496-978D-BE4E-8753-AF2553AF34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3941425" y="4229100"/>
                  <a:ext cx="0" cy="4286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6" name="Line 27">
                  <a:extLst>
                    <a:ext uri="{FF2B5EF4-FFF2-40B4-BE49-F238E27FC236}">
                      <a16:creationId xmlns:a16="http://schemas.microsoft.com/office/drawing/2014/main" id="{C7063EF8-F719-C74C-B38C-50957259E0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3728700" y="4229100"/>
                  <a:ext cx="0" cy="4286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7" name="Line 39">
                  <a:extLst>
                    <a:ext uri="{FF2B5EF4-FFF2-40B4-BE49-F238E27FC236}">
                      <a16:creationId xmlns:a16="http://schemas.microsoft.com/office/drawing/2014/main" id="{654AFCF6-17FD-CA43-B568-222CF33BB9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5162213" y="4229100"/>
                  <a:ext cx="0" cy="4286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F1DEF00B-5F40-B44B-90FB-D5852AC7E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0875" y="2940050"/>
                  <a:ext cx="1784350" cy="1277938"/>
                </a:xfrm>
                <a:custGeom>
                  <a:avLst/>
                  <a:gdLst>
                    <a:gd name="T0" fmla="*/ 3372 w 3372"/>
                    <a:gd name="T1" fmla="*/ 0 h 2416"/>
                    <a:gd name="T2" fmla="*/ 2398 w 3372"/>
                    <a:gd name="T3" fmla="*/ 0 h 2416"/>
                    <a:gd name="T4" fmla="*/ 2398 w 3372"/>
                    <a:gd name="T5" fmla="*/ 74 h 2416"/>
                    <a:gd name="T6" fmla="*/ 1674 w 3372"/>
                    <a:gd name="T7" fmla="*/ 74 h 2416"/>
                    <a:gd name="T8" fmla="*/ 1674 w 3372"/>
                    <a:gd name="T9" fmla="*/ 97 h 2416"/>
                    <a:gd name="T10" fmla="*/ 1303 w 3372"/>
                    <a:gd name="T11" fmla="*/ 97 h 2416"/>
                    <a:gd name="T12" fmla="*/ 1303 w 3372"/>
                    <a:gd name="T13" fmla="*/ 118 h 2416"/>
                    <a:gd name="T14" fmla="*/ 1260 w 3372"/>
                    <a:gd name="T15" fmla="*/ 118 h 2416"/>
                    <a:gd name="T16" fmla="*/ 1260 w 3372"/>
                    <a:gd name="T17" fmla="*/ 146 h 2416"/>
                    <a:gd name="T18" fmla="*/ 881 w 3372"/>
                    <a:gd name="T19" fmla="*/ 146 h 2416"/>
                    <a:gd name="T20" fmla="*/ 881 w 3372"/>
                    <a:gd name="T21" fmla="*/ 184 h 2416"/>
                    <a:gd name="T22" fmla="*/ 835 w 3372"/>
                    <a:gd name="T23" fmla="*/ 184 h 2416"/>
                    <a:gd name="T24" fmla="*/ 835 w 3372"/>
                    <a:gd name="T25" fmla="*/ 221 h 2416"/>
                    <a:gd name="T26" fmla="*/ 799 w 3372"/>
                    <a:gd name="T27" fmla="*/ 221 h 2416"/>
                    <a:gd name="T28" fmla="*/ 799 w 3372"/>
                    <a:gd name="T29" fmla="*/ 298 h 2416"/>
                    <a:gd name="T30" fmla="*/ 776 w 3372"/>
                    <a:gd name="T31" fmla="*/ 298 h 2416"/>
                    <a:gd name="T32" fmla="*/ 776 w 3372"/>
                    <a:gd name="T33" fmla="*/ 392 h 2416"/>
                    <a:gd name="T34" fmla="*/ 722 w 3372"/>
                    <a:gd name="T35" fmla="*/ 392 h 2416"/>
                    <a:gd name="T36" fmla="*/ 722 w 3372"/>
                    <a:gd name="T37" fmla="*/ 421 h 2416"/>
                    <a:gd name="T38" fmla="*/ 653 w 3372"/>
                    <a:gd name="T39" fmla="*/ 421 h 2416"/>
                    <a:gd name="T40" fmla="*/ 653 w 3372"/>
                    <a:gd name="T41" fmla="*/ 452 h 2416"/>
                    <a:gd name="T42" fmla="*/ 545 w 3372"/>
                    <a:gd name="T43" fmla="*/ 452 h 2416"/>
                    <a:gd name="T44" fmla="*/ 545 w 3372"/>
                    <a:gd name="T45" fmla="*/ 501 h 2416"/>
                    <a:gd name="T46" fmla="*/ 460 w 3372"/>
                    <a:gd name="T47" fmla="*/ 501 h 2416"/>
                    <a:gd name="T48" fmla="*/ 460 w 3372"/>
                    <a:gd name="T49" fmla="*/ 622 h 2416"/>
                    <a:gd name="T50" fmla="*/ 416 w 3372"/>
                    <a:gd name="T51" fmla="*/ 622 h 2416"/>
                    <a:gd name="T52" fmla="*/ 416 w 3372"/>
                    <a:gd name="T53" fmla="*/ 640 h 2416"/>
                    <a:gd name="T54" fmla="*/ 380 w 3372"/>
                    <a:gd name="T55" fmla="*/ 640 h 2416"/>
                    <a:gd name="T56" fmla="*/ 380 w 3372"/>
                    <a:gd name="T57" fmla="*/ 781 h 2416"/>
                    <a:gd name="T58" fmla="*/ 337 w 3372"/>
                    <a:gd name="T59" fmla="*/ 781 h 2416"/>
                    <a:gd name="T60" fmla="*/ 337 w 3372"/>
                    <a:gd name="T61" fmla="*/ 821 h 2416"/>
                    <a:gd name="T62" fmla="*/ 308 w 3372"/>
                    <a:gd name="T63" fmla="*/ 821 h 2416"/>
                    <a:gd name="T64" fmla="*/ 308 w 3372"/>
                    <a:gd name="T65" fmla="*/ 991 h 2416"/>
                    <a:gd name="T66" fmla="*/ 272 w 3372"/>
                    <a:gd name="T67" fmla="*/ 991 h 2416"/>
                    <a:gd name="T68" fmla="*/ 272 w 3372"/>
                    <a:gd name="T69" fmla="*/ 1118 h 2416"/>
                    <a:gd name="T70" fmla="*/ 234 w 3372"/>
                    <a:gd name="T71" fmla="*/ 1118 h 2416"/>
                    <a:gd name="T72" fmla="*/ 234 w 3372"/>
                    <a:gd name="T73" fmla="*/ 1289 h 2416"/>
                    <a:gd name="T74" fmla="*/ 187 w 3372"/>
                    <a:gd name="T75" fmla="*/ 1289 h 2416"/>
                    <a:gd name="T76" fmla="*/ 187 w 3372"/>
                    <a:gd name="T77" fmla="*/ 1322 h 2416"/>
                    <a:gd name="T78" fmla="*/ 147 w 3372"/>
                    <a:gd name="T79" fmla="*/ 1322 h 2416"/>
                    <a:gd name="T80" fmla="*/ 147 w 3372"/>
                    <a:gd name="T81" fmla="*/ 1395 h 2416"/>
                    <a:gd name="T82" fmla="*/ 116 w 3372"/>
                    <a:gd name="T83" fmla="*/ 1395 h 2416"/>
                    <a:gd name="T84" fmla="*/ 116 w 3372"/>
                    <a:gd name="T85" fmla="*/ 1440 h 2416"/>
                    <a:gd name="T86" fmla="*/ 87 w 3372"/>
                    <a:gd name="T87" fmla="*/ 1440 h 2416"/>
                    <a:gd name="T88" fmla="*/ 87 w 3372"/>
                    <a:gd name="T89" fmla="*/ 1633 h 2416"/>
                    <a:gd name="T90" fmla="*/ 41 w 3372"/>
                    <a:gd name="T91" fmla="*/ 1633 h 2416"/>
                    <a:gd name="T92" fmla="*/ 41 w 3372"/>
                    <a:gd name="T93" fmla="*/ 1992 h 2416"/>
                    <a:gd name="T94" fmla="*/ 0 w 3372"/>
                    <a:gd name="T95" fmla="*/ 1992 h 2416"/>
                    <a:gd name="T96" fmla="*/ 0 w 3372"/>
                    <a:gd name="T97" fmla="*/ 2416 h 2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372" h="2416">
                      <a:moveTo>
                        <a:pt x="3372" y="0"/>
                      </a:moveTo>
                      <a:lnTo>
                        <a:pt x="2398" y="0"/>
                      </a:lnTo>
                      <a:lnTo>
                        <a:pt x="2398" y="74"/>
                      </a:lnTo>
                      <a:lnTo>
                        <a:pt x="1674" y="74"/>
                      </a:lnTo>
                      <a:lnTo>
                        <a:pt x="1674" y="97"/>
                      </a:lnTo>
                      <a:lnTo>
                        <a:pt x="1303" y="97"/>
                      </a:lnTo>
                      <a:lnTo>
                        <a:pt x="1303" y="118"/>
                      </a:lnTo>
                      <a:lnTo>
                        <a:pt x="1260" y="118"/>
                      </a:lnTo>
                      <a:lnTo>
                        <a:pt x="1260" y="146"/>
                      </a:lnTo>
                      <a:lnTo>
                        <a:pt x="881" y="146"/>
                      </a:lnTo>
                      <a:lnTo>
                        <a:pt x="881" y="184"/>
                      </a:lnTo>
                      <a:lnTo>
                        <a:pt x="835" y="184"/>
                      </a:lnTo>
                      <a:lnTo>
                        <a:pt x="835" y="221"/>
                      </a:lnTo>
                      <a:lnTo>
                        <a:pt x="799" y="221"/>
                      </a:lnTo>
                      <a:lnTo>
                        <a:pt x="799" y="298"/>
                      </a:lnTo>
                      <a:lnTo>
                        <a:pt x="776" y="298"/>
                      </a:lnTo>
                      <a:lnTo>
                        <a:pt x="776" y="392"/>
                      </a:lnTo>
                      <a:lnTo>
                        <a:pt x="722" y="392"/>
                      </a:lnTo>
                      <a:lnTo>
                        <a:pt x="722" y="421"/>
                      </a:lnTo>
                      <a:lnTo>
                        <a:pt x="653" y="421"/>
                      </a:lnTo>
                      <a:lnTo>
                        <a:pt x="653" y="452"/>
                      </a:lnTo>
                      <a:lnTo>
                        <a:pt x="545" y="452"/>
                      </a:lnTo>
                      <a:lnTo>
                        <a:pt x="545" y="501"/>
                      </a:lnTo>
                      <a:lnTo>
                        <a:pt x="460" y="501"/>
                      </a:lnTo>
                      <a:lnTo>
                        <a:pt x="460" y="622"/>
                      </a:lnTo>
                      <a:lnTo>
                        <a:pt x="416" y="622"/>
                      </a:lnTo>
                      <a:lnTo>
                        <a:pt x="416" y="640"/>
                      </a:lnTo>
                      <a:lnTo>
                        <a:pt x="380" y="640"/>
                      </a:lnTo>
                      <a:lnTo>
                        <a:pt x="380" y="781"/>
                      </a:lnTo>
                      <a:lnTo>
                        <a:pt x="337" y="781"/>
                      </a:lnTo>
                      <a:lnTo>
                        <a:pt x="337" y="821"/>
                      </a:lnTo>
                      <a:lnTo>
                        <a:pt x="308" y="821"/>
                      </a:lnTo>
                      <a:lnTo>
                        <a:pt x="308" y="991"/>
                      </a:lnTo>
                      <a:lnTo>
                        <a:pt x="272" y="991"/>
                      </a:lnTo>
                      <a:lnTo>
                        <a:pt x="272" y="1118"/>
                      </a:lnTo>
                      <a:lnTo>
                        <a:pt x="234" y="1118"/>
                      </a:lnTo>
                      <a:lnTo>
                        <a:pt x="234" y="1289"/>
                      </a:lnTo>
                      <a:lnTo>
                        <a:pt x="187" y="1289"/>
                      </a:lnTo>
                      <a:lnTo>
                        <a:pt x="187" y="1322"/>
                      </a:lnTo>
                      <a:lnTo>
                        <a:pt x="147" y="1322"/>
                      </a:lnTo>
                      <a:lnTo>
                        <a:pt x="147" y="1395"/>
                      </a:lnTo>
                      <a:lnTo>
                        <a:pt x="116" y="1395"/>
                      </a:lnTo>
                      <a:lnTo>
                        <a:pt x="116" y="1440"/>
                      </a:lnTo>
                      <a:lnTo>
                        <a:pt x="87" y="1440"/>
                      </a:lnTo>
                      <a:lnTo>
                        <a:pt x="87" y="1633"/>
                      </a:lnTo>
                      <a:lnTo>
                        <a:pt x="41" y="1633"/>
                      </a:lnTo>
                      <a:lnTo>
                        <a:pt x="41" y="1992"/>
                      </a:lnTo>
                      <a:lnTo>
                        <a:pt x="0" y="1992"/>
                      </a:lnTo>
                      <a:lnTo>
                        <a:pt x="0" y="2416"/>
                      </a:lnTo>
                    </a:path>
                  </a:pathLst>
                </a:custGeom>
                <a:noFill/>
                <a:ln w="15875">
                  <a:solidFill>
                    <a:srgbClr val="CC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59" name="Freeform 62">
                  <a:extLst>
                    <a:ext uri="{FF2B5EF4-FFF2-40B4-BE49-F238E27FC236}">
                      <a16:creationId xmlns:a16="http://schemas.microsoft.com/office/drawing/2014/main" id="{6538CCE7-D1B3-2F42-ADC6-11F11AC36C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0875" y="3455988"/>
                  <a:ext cx="1785938" cy="760413"/>
                </a:xfrm>
                <a:custGeom>
                  <a:avLst/>
                  <a:gdLst>
                    <a:gd name="T0" fmla="*/ 3375 w 3375"/>
                    <a:gd name="T1" fmla="*/ 0 h 1437"/>
                    <a:gd name="T2" fmla="*/ 1914 w 3375"/>
                    <a:gd name="T3" fmla="*/ 0 h 1437"/>
                    <a:gd name="T4" fmla="*/ 1914 w 3375"/>
                    <a:gd name="T5" fmla="*/ 67 h 1437"/>
                    <a:gd name="T6" fmla="*/ 1608 w 3375"/>
                    <a:gd name="T7" fmla="*/ 67 h 1437"/>
                    <a:gd name="T8" fmla="*/ 1608 w 3375"/>
                    <a:gd name="T9" fmla="*/ 135 h 1437"/>
                    <a:gd name="T10" fmla="*/ 1304 w 3375"/>
                    <a:gd name="T11" fmla="*/ 135 h 1437"/>
                    <a:gd name="T12" fmla="*/ 1304 w 3375"/>
                    <a:gd name="T13" fmla="*/ 181 h 1437"/>
                    <a:gd name="T14" fmla="*/ 1109 w 3375"/>
                    <a:gd name="T15" fmla="*/ 181 h 1437"/>
                    <a:gd name="T16" fmla="*/ 1109 w 3375"/>
                    <a:gd name="T17" fmla="*/ 216 h 1437"/>
                    <a:gd name="T18" fmla="*/ 1069 w 3375"/>
                    <a:gd name="T19" fmla="*/ 216 h 1437"/>
                    <a:gd name="T20" fmla="*/ 1069 w 3375"/>
                    <a:gd name="T21" fmla="*/ 248 h 1437"/>
                    <a:gd name="T22" fmla="*/ 994 w 3375"/>
                    <a:gd name="T23" fmla="*/ 248 h 1437"/>
                    <a:gd name="T24" fmla="*/ 994 w 3375"/>
                    <a:gd name="T25" fmla="*/ 281 h 1437"/>
                    <a:gd name="T26" fmla="*/ 881 w 3375"/>
                    <a:gd name="T27" fmla="*/ 281 h 1437"/>
                    <a:gd name="T28" fmla="*/ 881 w 3375"/>
                    <a:gd name="T29" fmla="*/ 341 h 1437"/>
                    <a:gd name="T30" fmla="*/ 840 w 3375"/>
                    <a:gd name="T31" fmla="*/ 341 h 1437"/>
                    <a:gd name="T32" fmla="*/ 840 w 3375"/>
                    <a:gd name="T33" fmla="*/ 369 h 1437"/>
                    <a:gd name="T34" fmla="*/ 690 w 3375"/>
                    <a:gd name="T35" fmla="*/ 369 h 1437"/>
                    <a:gd name="T36" fmla="*/ 690 w 3375"/>
                    <a:gd name="T37" fmla="*/ 477 h 1437"/>
                    <a:gd name="T38" fmla="*/ 649 w 3375"/>
                    <a:gd name="T39" fmla="*/ 477 h 1437"/>
                    <a:gd name="T40" fmla="*/ 649 w 3375"/>
                    <a:gd name="T41" fmla="*/ 507 h 1437"/>
                    <a:gd name="T42" fmla="*/ 537 w 3375"/>
                    <a:gd name="T43" fmla="*/ 580 h 1437"/>
                    <a:gd name="T44" fmla="*/ 537 w 3375"/>
                    <a:gd name="T45" fmla="*/ 633 h 1437"/>
                    <a:gd name="T46" fmla="*/ 509 w 3375"/>
                    <a:gd name="T47" fmla="*/ 633 h 1437"/>
                    <a:gd name="T48" fmla="*/ 503 w 3375"/>
                    <a:gd name="T49" fmla="*/ 665 h 1437"/>
                    <a:gd name="T50" fmla="*/ 466 w 3375"/>
                    <a:gd name="T51" fmla="*/ 665 h 1437"/>
                    <a:gd name="T52" fmla="*/ 466 w 3375"/>
                    <a:gd name="T53" fmla="*/ 849 h 1437"/>
                    <a:gd name="T54" fmla="*/ 428 w 3375"/>
                    <a:gd name="T55" fmla="*/ 849 h 1437"/>
                    <a:gd name="T56" fmla="*/ 428 w 3375"/>
                    <a:gd name="T57" fmla="*/ 875 h 1437"/>
                    <a:gd name="T58" fmla="*/ 314 w 3375"/>
                    <a:gd name="T59" fmla="*/ 875 h 1437"/>
                    <a:gd name="T60" fmla="*/ 314 w 3375"/>
                    <a:gd name="T61" fmla="*/ 908 h 1437"/>
                    <a:gd name="T62" fmla="*/ 281 w 3375"/>
                    <a:gd name="T63" fmla="*/ 908 h 1437"/>
                    <a:gd name="T64" fmla="*/ 281 w 3375"/>
                    <a:gd name="T65" fmla="*/ 1007 h 1437"/>
                    <a:gd name="T66" fmla="*/ 240 w 3375"/>
                    <a:gd name="T67" fmla="*/ 1007 h 1437"/>
                    <a:gd name="T68" fmla="*/ 240 w 3375"/>
                    <a:gd name="T69" fmla="*/ 1038 h 1437"/>
                    <a:gd name="T70" fmla="*/ 196 w 3375"/>
                    <a:gd name="T71" fmla="*/ 1038 h 1437"/>
                    <a:gd name="T72" fmla="*/ 196 w 3375"/>
                    <a:gd name="T73" fmla="*/ 1062 h 1437"/>
                    <a:gd name="T74" fmla="*/ 196 w 3375"/>
                    <a:gd name="T75" fmla="*/ 1084 h 1437"/>
                    <a:gd name="T76" fmla="*/ 196 w 3375"/>
                    <a:gd name="T77" fmla="*/ 1102 h 1437"/>
                    <a:gd name="T78" fmla="*/ 196 w 3375"/>
                    <a:gd name="T79" fmla="*/ 1111 h 1437"/>
                    <a:gd name="T80" fmla="*/ 196 w 3375"/>
                    <a:gd name="T81" fmla="*/ 1114 h 1437"/>
                    <a:gd name="T82" fmla="*/ 197 w 3375"/>
                    <a:gd name="T83" fmla="*/ 1119 h 1437"/>
                    <a:gd name="T84" fmla="*/ 196 w 3375"/>
                    <a:gd name="T85" fmla="*/ 1124 h 1437"/>
                    <a:gd name="T86" fmla="*/ 196 w 3375"/>
                    <a:gd name="T87" fmla="*/ 1130 h 1437"/>
                    <a:gd name="T88" fmla="*/ 196 w 3375"/>
                    <a:gd name="T89" fmla="*/ 1139 h 1437"/>
                    <a:gd name="T90" fmla="*/ 196 w 3375"/>
                    <a:gd name="T91" fmla="*/ 1144 h 1437"/>
                    <a:gd name="T92" fmla="*/ 196 w 3375"/>
                    <a:gd name="T93" fmla="*/ 1147 h 1437"/>
                    <a:gd name="T94" fmla="*/ 117 w 3375"/>
                    <a:gd name="T95" fmla="*/ 1147 h 1437"/>
                    <a:gd name="T96" fmla="*/ 117 w 3375"/>
                    <a:gd name="T97" fmla="*/ 1248 h 1437"/>
                    <a:gd name="T98" fmla="*/ 107 w 3375"/>
                    <a:gd name="T99" fmla="*/ 1248 h 1437"/>
                    <a:gd name="T100" fmla="*/ 100 w 3375"/>
                    <a:gd name="T101" fmla="*/ 1249 h 1437"/>
                    <a:gd name="T102" fmla="*/ 94 w 3375"/>
                    <a:gd name="T103" fmla="*/ 1249 h 1437"/>
                    <a:gd name="T104" fmla="*/ 90 w 3375"/>
                    <a:gd name="T105" fmla="*/ 1251 h 1437"/>
                    <a:gd name="T106" fmla="*/ 86 w 3375"/>
                    <a:gd name="T107" fmla="*/ 1249 h 1437"/>
                    <a:gd name="T108" fmla="*/ 83 w 3375"/>
                    <a:gd name="T109" fmla="*/ 1249 h 1437"/>
                    <a:gd name="T110" fmla="*/ 82 w 3375"/>
                    <a:gd name="T111" fmla="*/ 1248 h 1437"/>
                    <a:gd name="T112" fmla="*/ 82 w 3375"/>
                    <a:gd name="T113" fmla="*/ 1315 h 1437"/>
                    <a:gd name="T114" fmla="*/ 44 w 3375"/>
                    <a:gd name="T115" fmla="*/ 1315 h 1437"/>
                    <a:gd name="T116" fmla="*/ 44 w 3375"/>
                    <a:gd name="T117" fmla="*/ 1346 h 1437"/>
                    <a:gd name="T118" fmla="*/ 0 w 3375"/>
                    <a:gd name="T119" fmla="*/ 1346 h 1437"/>
                    <a:gd name="T120" fmla="*/ 0 w 3375"/>
                    <a:gd name="T121" fmla="*/ 1437 h 1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375" h="1437">
                      <a:moveTo>
                        <a:pt x="3375" y="0"/>
                      </a:moveTo>
                      <a:lnTo>
                        <a:pt x="1914" y="0"/>
                      </a:lnTo>
                      <a:lnTo>
                        <a:pt x="1914" y="67"/>
                      </a:lnTo>
                      <a:lnTo>
                        <a:pt x="1608" y="67"/>
                      </a:lnTo>
                      <a:lnTo>
                        <a:pt x="1608" y="135"/>
                      </a:lnTo>
                      <a:lnTo>
                        <a:pt x="1304" y="135"/>
                      </a:lnTo>
                      <a:lnTo>
                        <a:pt x="1304" y="181"/>
                      </a:lnTo>
                      <a:lnTo>
                        <a:pt x="1109" y="181"/>
                      </a:lnTo>
                      <a:lnTo>
                        <a:pt x="1109" y="216"/>
                      </a:lnTo>
                      <a:lnTo>
                        <a:pt x="1069" y="216"/>
                      </a:lnTo>
                      <a:lnTo>
                        <a:pt x="1069" y="248"/>
                      </a:lnTo>
                      <a:lnTo>
                        <a:pt x="994" y="248"/>
                      </a:lnTo>
                      <a:lnTo>
                        <a:pt x="994" y="281"/>
                      </a:lnTo>
                      <a:lnTo>
                        <a:pt x="881" y="281"/>
                      </a:lnTo>
                      <a:lnTo>
                        <a:pt x="881" y="341"/>
                      </a:lnTo>
                      <a:lnTo>
                        <a:pt x="840" y="341"/>
                      </a:lnTo>
                      <a:lnTo>
                        <a:pt x="840" y="369"/>
                      </a:lnTo>
                      <a:lnTo>
                        <a:pt x="690" y="369"/>
                      </a:lnTo>
                      <a:lnTo>
                        <a:pt x="690" y="477"/>
                      </a:lnTo>
                      <a:lnTo>
                        <a:pt x="649" y="477"/>
                      </a:lnTo>
                      <a:lnTo>
                        <a:pt x="649" y="507"/>
                      </a:lnTo>
                      <a:lnTo>
                        <a:pt x="537" y="580"/>
                      </a:lnTo>
                      <a:lnTo>
                        <a:pt x="537" y="633"/>
                      </a:lnTo>
                      <a:lnTo>
                        <a:pt x="509" y="633"/>
                      </a:lnTo>
                      <a:lnTo>
                        <a:pt x="503" y="665"/>
                      </a:lnTo>
                      <a:lnTo>
                        <a:pt x="466" y="665"/>
                      </a:lnTo>
                      <a:lnTo>
                        <a:pt x="466" y="849"/>
                      </a:lnTo>
                      <a:lnTo>
                        <a:pt x="428" y="849"/>
                      </a:lnTo>
                      <a:lnTo>
                        <a:pt x="428" y="875"/>
                      </a:lnTo>
                      <a:lnTo>
                        <a:pt x="314" y="875"/>
                      </a:lnTo>
                      <a:lnTo>
                        <a:pt x="314" y="908"/>
                      </a:lnTo>
                      <a:lnTo>
                        <a:pt x="281" y="908"/>
                      </a:lnTo>
                      <a:lnTo>
                        <a:pt x="281" y="1007"/>
                      </a:lnTo>
                      <a:lnTo>
                        <a:pt x="240" y="1007"/>
                      </a:lnTo>
                      <a:lnTo>
                        <a:pt x="240" y="1038"/>
                      </a:lnTo>
                      <a:lnTo>
                        <a:pt x="196" y="1038"/>
                      </a:lnTo>
                      <a:lnTo>
                        <a:pt x="196" y="1062"/>
                      </a:lnTo>
                      <a:lnTo>
                        <a:pt x="196" y="1084"/>
                      </a:lnTo>
                      <a:lnTo>
                        <a:pt x="196" y="1102"/>
                      </a:lnTo>
                      <a:lnTo>
                        <a:pt x="196" y="1111"/>
                      </a:lnTo>
                      <a:lnTo>
                        <a:pt x="196" y="1114"/>
                      </a:lnTo>
                      <a:lnTo>
                        <a:pt x="197" y="1119"/>
                      </a:lnTo>
                      <a:lnTo>
                        <a:pt x="196" y="1124"/>
                      </a:lnTo>
                      <a:lnTo>
                        <a:pt x="196" y="1130"/>
                      </a:lnTo>
                      <a:lnTo>
                        <a:pt x="196" y="1139"/>
                      </a:lnTo>
                      <a:lnTo>
                        <a:pt x="196" y="1144"/>
                      </a:lnTo>
                      <a:lnTo>
                        <a:pt x="196" y="1147"/>
                      </a:lnTo>
                      <a:lnTo>
                        <a:pt x="117" y="1147"/>
                      </a:lnTo>
                      <a:lnTo>
                        <a:pt x="117" y="1248"/>
                      </a:lnTo>
                      <a:lnTo>
                        <a:pt x="107" y="1248"/>
                      </a:lnTo>
                      <a:lnTo>
                        <a:pt x="100" y="1249"/>
                      </a:lnTo>
                      <a:lnTo>
                        <a:pt x="94" y="1249"/>
                      </a:lnTo>
                      <a:lnTo>
                        <a:pt x="90" y="1251"/>
                      </a:lnTo>
                      <a:lnTo>
                        <a:pt x="86" y="1249"/>
                      </a:lnTo>
                      <a:lnTo>
                        <a:pt x="83" y="1249"/>
                      </a:lnTo>
                      <a:lnTo>
                        <a:pt x="82" y="1248"/>
                      </a:lnTo>
                      <a:lnTo>
                        <a:pt x="82" y="1315"/>
                      </a:lnTo>
                      <a:lnTo>
                        <a:pt x="44" y="1315"/>
                      </a:lnTo>
                      <a:lnTo>
                        <a:pt x="44" y="1346"/>
                      </a:lnTo>
                      <a:lnTo>
                        <a:pt x="0" y="1346"/>
                      </a:lnTo>
                      <a:lnTo>
                        <a:pt x="0" y="1437"/>
                      </a:lnTo>
                    </a:path>
                  </a:pathLst>
                </a:custGeom>
                <a:noFill/>
                <a:ln w="15875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  <p:sp>
            <p:nvSpPr>
              <p:cNvPr id="60" name="ZoneTexte 59">
                <a:extLst>
                  <a:ext uri="{FF2B5EF4-FFF2-40B4-BE49-F238E27FC236}">
                    <a16:creationId xmlns:a16="http://schemas.microsoft.com/office/drawing/2014/main" id="{0CA4AD22-E07B-3245-AAC9-41F401F50AED}"/>
                  </a:ext>
                </a:extLst>
              </p:cNvPr>
              <p:cNvSpPr txBox="1"/>
              <p:nvPr/>
            </p:nvSpPr>
            <p:spPr>
              <a:xfrm>
                <a:off x="5170293" y="3334671"/>
                <a:ext cx="48763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200" dirty="0">
                    <a:latin typeface="+mj-lt"/>
                  </a:rPr>
                  <a:t>20 %</a:t>
                </a:r>
              </a:p>
            </p:txBody>
          </p:sp>
          <p:sp>
            <p:nvSpPr>
              <p:cNvPr id="61" name="ZoneTexte 60">
                <a:extLst>
                  <a:ext uri="{FF2B5EF4-FFF2-40B4-BE49-F238E27FC236}">
                    <a16:creationId xmlns:a16="http://schemas.microsoft.com/office/drawing/2014/main" id="{B3B8FBA4-D46F-9F44-B035-CBCE69590F06}"/>
                  </a:ext>
                </a:extLst>
              </p:cNvPr>
              <p:cNvSpPr txBox="1"/>
              <p:nvPr/>
            </p:nvSpPr>
            <p:spPr>
              <a:xfrm>
                <a:off x="5170293" y="4036346"/>
                <a:ext cx="48763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200" dirty="0">
                    <a:latin typeface="+mj-lt"/>
                  </a:rPr>
                  <a:t>15 %</a:t>
                </a:r>
              </a:p>
            </p:txBody>
          </p:sp>
          <p:sp>
            <p:nvSpPr>
              <p:cNvPr id="62" name="ZoneTexte 61">
                <a:extLst>
                  <a:ext uri="{FF2B5EF4-FFF2-40B4-BE49-F238E27FC236}">
                    <a16:creationId xmlns:a16="http://schemas.microsoft.com/office/drawing/2014/main" id="{A33113D8-63E3-CC47-B70D-9695FE25B516}"/>
                  </a:ext>
                </a:extLst>
              </p:cNvPr>
              <p:cNvSpPr txBox="1"/>
              <p:nvPr/>
            </p:nvSpPr>
            <p:spPr>
              <a:xfrm>
                <a:off x="5170293" y="4708008"/>
                <a:ext cx="48763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200" dirty="0">
                    <a:latin typeface="+mj-lt"/>
                  </a:rPr>
                  <a:t>10 %</a:t>
                </a:r>
              </a:p>
            </p:txBody>
          </p:sp>
          <p:sp>
            <p:nvSpPr>
              <p:cNvPr id="63" name="ZoneTexte 62">
                <a:extLst>
                  <a:ext uri="{FF2B5EF4-FFF2-40B4-BE49-F238E27FC236}">
                    <a16:creationId xmlns:a16="http://schemas.microsoft.com/office/drawing/2014/main" id="{350FE3FB-221E-CD40-AD35-B43BB0E0ADC4}"/>
                  </a:ext>
                </a:extLst>
              </p:cNvPr>
              <p:cNvSpPr txBox="1"/>
              <p:nvPr/>
            </p:nvSpPr>
            <p:spPr>
              <a:xfrm>
                <a:off x="5248841" y="5409683"/>
                <a:ext cx="40908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fr-FR" sz="1200" dirty="0">
                    <a:latin typeface="+mj-lt"/>
                  </a:rPr>
                  <a:t>5 %</a:t>
                </a:r>
              </a:p>
            </p:txBody>
          </p:sp>
          <p:sp>
            <p:nvSpPr>
              <p:cNvPr id="64" name="ZoneTexte 63">
                <a:extLst>
                  <a:ext uri="{FF2B5EF4-FFF2-40B4-BE49-F238E27FC236}">
                    <a16:creationId xmlns:a16="http://schemas.microsoft.com/office/drawing/2014/main" id="{E092B107-1EAC-CA43-87EC-3A9B88E13554}"/>
                  </a:ext>
                </a:extLst>
              </p:cNvPr>
              <p:cNvSpPr txBox="1"/>
              <p:nvPr/>
            </p:nvSpPr>
            <p:spPr>
              <a:xfrm>
                <a:off x="5248841" y="6111358"/>
                <a:ext cx="40908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 dirty="0">
                    <a:latin typeface="+mj-lt"/>
                  </a:rPr>
                  <a:t>0 %</a:t>
                </a:r>
              </a:p>
            </p:txBody>
          </p:sp>
          <p:sp>
            <p:nvSpPr>
              <p:cNvPr id="65" name="ZoneTexte 64">
                <a:extLst>
                  <a:ext uri="{FF2B5EF4-FFF2-40B4-BE49-F238E27FC236}">
                    <a16:creationId xmlns:a16="http://schemas.microsoft.com/office/drawing/2014/main" id="{648D4EAC-40B5-9D4E-9511-765CA7FEAB76}"/>
                  </a:ext>
                </a:extLst>
              </p:cNvPr>
              <p:cNvSpPr txBox="1"/>
              <p:nvPr/>
            </p:nvSpPr>
            <p:spPr>
              <a:xfrm>
                <a:off x="5567309" y="6267209"/>
                <a:ext cx="26321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 dirty="0">
                    <a:latin typeface="+mj-lt"/>
                  </a:rPr>
                  <a:t>0</a:t>
                </a:r>
              </a:p>
            </p:txBody>
          </p:sp>
          <p:sp>
            <p:nvSpPr>
              <p:cNvPr id="66" name="ZoneTexte 65">
                <a:extLst>
                  <a:ext uri="{FF2B5EF4-FFF2-40B4-BE49-F238E27FC236}">
                    <a16:creationId xmlns:a16="http://schemas.microsoft.com/office/drawing/2014/main" id="{5C949F06-AAB4-4C45-8984-45C02E22AB45}"/>
                  </a:ext>
                </a:extLst>
              </p:cNvPr>
              <p:cNvSpPr txBox="1"/>
              <p:nvPr/>
            </p:nvSpPr>
            <p:spPr>
              <a:xfrm>
                <a:off x="5887091" y="6267209"/>
                <a:ext cx="34176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 dirty="0">
                    <a:latin typeface="+mj-lt"/>
                  </a:rPr>
                  <a:t>10</a:t>
                </a:r>
              </a:p>
            </p:txBody>
          </p:sp>
          <p:sp>
            <p:nvSpPr>
              <p:cNvPr id="67" name="ZoneTexte 66">
                <a:extLst>
                  <a:ext uri="{FF2B5EF4-FFF2-40B4-BE49-F238E27FC236}">
                    <a16:creationId xmlns:a16="http://schemas.microsoft.com/office/drawing/2014/main" id="{0C4F7631-632F-B749-82A7-8DF94F63250A}"/>
                  </a:ext>
                </a:extLst>
              </p:cNvPr>
              <p:cNvSpPr txBox="1"/>
              <p:nvPr/>
            </p:nvSpPr>
            <p:spPr>
              <a:xfrm>
                <a:off x="6218520" y="6267209"/>
                <a:ext cx="34176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>
                    <a:latin typeface="+mj-lt"/>
                  </a:rPr>
                  <a:t>20</a:t>
                </a:r>
                <a:endParaRPr lang="fr-FR" sz="1200" dirty="0">
                  <a:latin typeface="+mj-lt"/>
                </a:endParaRPr>
              </a:p>
            </p:txBody>
          </p:sp>
          <p:sp>
            <p:nvSpPr>
              <p:cNvPr id="68" name="ZoneTexte 67">
                <a:extLst>
                  <a:ext uri="{FF2B5EF4-FFF2-40B4-BE49-F238E27FC236}">
                    <a16:creationId xmlns:a16="http://schemas.microsoft.com/office/drawing/2014/main" id="{2E90F65E-485B-FC4B-A53E-3D1B75512642}"/>
                  </a:ext>
                </a:extLst>
              </p:cNvPr>
              <p:cNvSpPr txBox="1"/>
              <p:nvPr/>
            </p:nvSpPr>
            <p:spPr>
              <a:xfrm>
                <a:off x="6575074" y="6267209"/>
                <a:ext cx="34176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 dirty="0">
                    <a:latin typeface="+mj-lt"/>
                  </a:rPr>
                  <a:t>30</a:t>
                </a:r>
              </a:p>
            </p:txBody>
          </p:sp>
          <p:sp>
            <p:nvSpPr>
              <p:cNvPr id="69" name="ZoneTexte 68">
                <a:extLst>
                  <a:ext uri="{FF2B5EF4-FFF2-40B4-BE49-F238E27FC236}">
                    <a16:creationId xmlns:a16="http://schemas.microsoft.com/office/drawing/2014/main" id="{DB2C20B4-6C0B-6E40-A012-30E6C9D8BBBB}"/>
                  </a:ext>
                </a:extLst>
              </p:cNvPr>
              <p:cNvSpPr txBox="1"/>
              <p:nvPr/>
            </p:nvSpPr>
            <p:spPr>
              <a:xfrm>
                <a:off x="6908729" y="6267209"/>
                <a:ext cx="34176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 dirty="0">
                    <a:latin typeface="+mj-lt"/>
                  </a:rPr>
                  <a:t>40</a:t>
                </a:r>
              </a:p>
            </p:txBody>
          </p:sp>
          <p:sp>
            <p:nvSpPr>
              <p:cNvPr id="70" name="ZoneTexte 69">
                <a:extLst>
                  <a:ext uri="{FF2B5EF4-FFF2-40B4-BE49-F238E27FC236}">
                    <a16:creationId xmlns:a16="http://schemas.microsoft.com/office/drawing/2014/main" id="{C7BCB8EB-4A2C-C74B-A3E4-D30D8B0753FE}"/>
                  </a:ext>
                </a:extLst>
              </p:cNvPr>
              <p:cNvSpPr txBox="1"/>
              <p:nvPr/>
            </p:nvSpPr>
            <p:spPr>
              <a:xfrm>
                <a:off x="7265558" y="6267209"/>
                <a:ext cx="34176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 dirty="0">
                    <a:latin typeface="+mj-lt"/>
                  </a:rPr>
                  <a:t>50</a:t>
                </a:r>
              </a:p>
            </p:txBody>
          </p:sp>
          <p:sp>
            <p:nvSpPr>
              <p:cNvPr id="71" name="ZoneTexte 70">
                <a:extLst>
                  <a:ext uri="{FF2B5EF4-FFF2-40B4-BE49-F238E27FC236}">
                    <a16:creationId xmlns:a16="http://schemas.microsoft.com/office/drawing/2014/main" id="{6268F586-C30C-0543-89DC-ECC790382C5D}"/>
                  </a:ext>
                </a:extLst>
              </p:cNvPr>
              <p:cNvSpPr txBox="1"/>
              <p:nvPr/>
            </p:nvSpPr>
            <p:spPr>
              <a:xfrm>
                <a:off x="7593998" y="6267209"/>
                <a:ext cx="34176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 dirty="0">
                    <a:latin typeface="+mj-lt"/>
                  </a:rPr>
                  <a:t>60</a:t>
                </a:r>
              </a:p>
            </p:txBody>
          </p:sp>
          <p:sp>
            <p:nvSpPr>
              <p:cNvPr id="72" name="ZoneTexte 71">
                <a:extLst>
                  <a:ext uri="{FF2B5EF4-FFF2-40B4-BE49-F238E27FC236}">
                    <a16:creationId xmlns:a16="http://schemas.microsoft.com/office/drawing/2014/main" id="{57011B52-D112-5943-A5A4-1EEF4B8C3D51}"/>
                  </a:ext>
                </a:extLst>
              </p:cNvPr>
              <p:cNvSpPr txBox="1"/>
              <p:nvPr/>
            </p:nvSpPr>
            <p:spPr>
              <a:xfrm>
                <a:off x="7950827" y="6267209"/>
                <a:ext cx="34176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>
                    <a:latin typeface="+mj-lt"/>
                  </a:rPr>
                  <a:t>70</a:t>
                </a:r>
                <a:endParaRPr lang="fr-FR" sz="1200" dirty="0">
                  <a:latin typeface="+mj-lt"/>
                </a:endParaRPr>
              </a:p>
            </p:txBody>
          </p:sp>
          <p:sp>
            <p:nvSpPr>
              <p:cNvPr id="73" name="ZoneTexte 72">
                <a:extLst>
                  <a:ext uri="{FF2B5EF4-FFF2-40B4-BE49-F238E27FC236}">
                    <a16:creationId xmlns:a16="http://schemas.microsoft.com/office/drawing/2014/main" id="{7A66831D-86E4-184D-9F5C-496C9DEDDC7C}"/>
                  </a:ext>
                </a:extLst>
              </p:cNvPr>
              <p:cNvSpPr txBox="1"/>
              <p:nvPr/>
            </p:nvSpPr>
            <p:spPr>
              <a:xfrm>
                <a:off x="8284207" y="6267209"/>
                <a:ext cx="34176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 dirty="0">
                    <a:latin typeface="+mj-lt"/>
                  </a:rPr>
                  <a:t>80</a:t>
                </a:r>
              </a:p>
            </p:txBody>
          </p:sp>
          <p:sp>
            <p:nvSpPr>
              <p:cNvPr id="74" name="ZoneTexte 73">
                <a:extLst>
                  <a:ext uri="{FF2B5EF4-FFF2-40B4-BE49-F238E27FC236}">
                    <a16:creationId xmlns:a16="http://schemas.microsoft.com/office/drawing/2014/main" id="{C736D448-2FAD-9448-9C3B-01D7DE4DD274}"/>
                  </a:ext>
                </a:extLst>
              </p:cNvPr>
              <p:cNvSpPr txBox="1"/>
              <p:nvPr/>
            </p:nvSpPr>
            <p:spPr>
              <a:xfrm>
                <a:off x="8641036" y="6267209"/>
                <a:ext cx="34176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 dirty="0">
                    <a:latin typeface="+mj-lt"/>
                  </a:rPr>
                  <a:t>90</a:t>
                </a:r>
              </a:p>
            </p:txBody>
          </p:sp>
          <p:sp>
            <p:nvSpPr>
              <p:cNvPr id="75" name="ZoneTexte 74">
                <a:extLst>
                  <a:ext uri="{FF2B5EF4-FFF2-40B4-BE49-F238E27FC236}">
                    <a16:creationId xmlns:a16="http://schemas.microsoft.com/office/drawing/2014/main" id="{4AE156A2-1F38-924E-BA95-6E41A5AD8E19}"/>
                  </a:ext>
                </a:extLst>
              </p:cNvPr>
              <p:cNvSpPr txBox="1"/>
              <p:nvPr/>
            </p:nvSpPr>
            <p:spPr>
              <a:xfrm>
                <a:off x="6980180" y="6459313"/>
                <a:ext cx="509188" cy="2932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200" b="1" dirty="0">
                    <a:latin typeface="+mj-lt"/>
                  </a:rPr>
                  <a:t>Jours</a:t>
                </a:r>
              </a:p>
            </p:txBody>
          </p:sp>
          <p:sp>
            <p:nvSpPr>
              <p:cNvPr id="76" name="ZoneTexte 75">
                <a:extLst>
                  <a:ext uri="{FF2B5EF4-FFF2-40B4-BE49-F238E27FC236}">
                    <a16:creationId xmlns:a16="http://schemas.microsoft.com/office/drawing/2014/main" id="{07B5B97F-9230-774F-B262-3A3E0FAD6E4B}"/>
                  </a:ext>
                </a:extLst>
              </p:cNvPr>
              <p:cNvSpPr txBox="1"/>
              <p:nvPr/>
            </p:nvSpPr>
            <p:spPr>
              <a:xfrm>
                <a:off x="7465052" y="5628991"/>
                <a:ext cx="1352246" cy="48879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1200" b="1" dirty="0">
                    <a:latin typeface="+mj-lt"/>
                  </a:rPr>
                  <a:t>Monitorage PIC</a:t>
                </a:r>
              </a:p>
              <a:p>
                <a:r>
                  <a:rPr lang="fr-FR" sz="1200" b="1" dirty="0">
                    <a:latin typeface="+mj-lt"/>
                  </a:rPr>
                  <a:t>Pas de monitorage</a:t>
                </a:r>
                <a:endParaRPr lang="fr-FR" sz="1200" b="1" dirty="0"/>
              </a:p>
            </p:txBody>
          </p:sp>
          <p:cxnSp>
            <p:nvCxnSpPr>
              <p:cNvPr id="77" name="Connecteur droit 76">
                <a:extLst>
                  <a:ext uri="{FF2B5EF4-FFF2-40B4-BE49-F238E27FC236}">
                    <a16:creationId xmlns:a16="http://schemas.microsoft.com/office/drawing/2014/main" id="{AFCB2D67-FFF3-224E-A434-1AE9DE41F436}"/>
                  </a:ext>
                </a:extLst>
              </p:cNvPr>
              <p:cNvCxnSpPr/>
              <p:nvPr/>
            </p:nvCxnSpPr>
            <p:spPr>
              <a:xfrm>
                <a:off x="7226983" y="5795903"/>
                <a:ext cx="265906" cy="0"/>
              </a:xfrm>
              <a:prstGeom prst="line">
                <a:avLst/>
              </a:prstGeom>
              <a:ln>
                <a:solidFill>
                  <a:srgbClr val="0099CC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Connecteur droit 77">
                <a:extLst>
                  <a:ext uri="{FF2B5EF4-FFF2-40B4-BE49-F238E27FC236}">
                    <a16:creationId xmlns:a16="http://schemas.microsoft.com/office/drawing/2014/main" id="{8F0B25CB-B5D4-034A-B39D-7F66C7140D35}"/>
                  </a:ext>
                </a:extLst>
              </p:cNvPr>
              <p:cNvCxnSpPr/>
              <p:nvPr/>
            </p:nvCxnSpPr>
            <p:spPr>
              <a:xfrm>
                <a:off x="7226983" y="5948728"/>
                <a:ext cx="265906" cy="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" name="ZoneTexte 2">
              <a:extLst>
                <a:ext uri="{FF2B5EF4-FFF2-40B4-BE49-F238E27FC236}">
                  <a16:creationId xmlns:a16="http://schemas.microsoft.com/office/drawing/2014/main" id="{15501772-72C1-9D95-DF6F-72DBBFCD3F9C}"/>
                </a:ext>
              </a:extLst>
            </p:cNvPr>
            <p:cNvSpPr txBox="1"/>
            <p:nvPr/>
          </p:nvSpPr>
          <p:spPr>
            <a:xfrm>
              <a:off x="6809284" y="4429982"/>
              <a:ext cx="1879041" cy="477054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 err="1">
                  <a:latin typeface="+mj-lt"/>
                </a:rPr>
                <a:t>aRR</a:t>
              </a:r>
              <a:r>
                <a:rPr lang="fr-FR" sz="1400" b="1" dirty="0">
                  <a:latin typeface="+mj-lt"/>
                </a:rPr>
                <a:t> décès à J30 = 0,56 </a:t>
              </a:r>
              <a:br>
                <a:rPr lang="fr-FR" sz="1100" b="1" dirty="0">
                  <a:latin typeface="+mj-lt"/>
                </a:rPr>
              </a:br>
              <a:r>
                <a:rPr lang="fr-FR" sz="1100" b="1" dirty="0">
                  <a:latin typeface="+mj-lt"/>
                </a:rPr>
                <a:t>(IC 95 % = 0,30-0,81)</a:t>
              </a:r>
              <a:endParaRPr lang="es-419" sz="1100" b="1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0383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80" grpId="0" animBg="1"/>
      <p:bldP spid="8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7DC1C6-4AF2-5521-376F-D1D076C109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8">
            <a:extLst>
              <a:ext uri="{FF2B5EF4-FFF2-40B4-BE49-F238E27FC236}">
                <a16:creationId xmlns:a16="http://schemas.microsoft.com/office/drawing/2014/main" id="{A29D9280-9A3A-04B8-9D2F-FEA2525B43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noProof="0" dirty="0"/>
              <a:t>Ajout de la </a:t>
            </a:r>
            <a:r>
              <a:rPr lang="fr-FR" noProof="0" dirty="0" err="1"/>
              <a:t>daptomycine</a:t>
            </a:r>
            <a:r>
              <a:rPr lang="fr-FR" noProof="0" dirty="0"/>
              <a:t> dans le traitement des méningites à pneumocoque de l’adulte (</a:t>
            </a:r>
            <a:r>
              <a:rPr lang="fr-FR" noProof="0" dirty="0" err="1"/>
              <a:t>AddaMap</a:t>
            </a:r>
            <a:r>
              <a:rPr lang="fr-FR" noProof="0" dirty="0"/>
              <a:t>)</a:t>
            </a:r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id="{73419C40-6DFF-8F94-1005-A6051CD9D8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86268" y="1372624"/>
            <a:ext cx="5122598" cy="1618560"/>
          </a:xfrm>
        </p:spPr>
        <p:txBody>
          <a:bodyPr>
            <a:normAutofit/>
          </a:bodyPr>
          <a:lstStyle/>
          <a:p>
            <a:r>
              <a:rPr lang="fr-FR" sz="1800" dirty="0"/>
              <a:t>Essai de phase II </a:t>
            </a:r>
            <a:endParaRPr lang="fr-FR" sz="1800" noProof="0" dirty="0"/>
          </a:p>
          <a:p>
            <a:r>
              <a:rPr lang="fr-FR" sz="1800" noProof="0" dirty="0"/>
              <a:t>MAP : </a:t>
            </a:r>
            <a:r>
              <a:rPr lang="fr-FR" sz="1800" noProof="0" dirty="0">
                <a:sym typeface="Wingdings" panose="05000000000000000000" pitchFamily="2" charset="2"/>
              </a:rPr>
              <a:t>50 % de patients survivant sans séquelles</a:t>
            </a:r>
          </a:p>
          <a:p>
            <a:r>
              <a:rPr lang="fr-FR" sz="1800" noProof="0" dirty="0">
                <a:sym typeface="Wingdings" panose="05000000000000000000" pitchFamily="2" charset="2"/>
              </a:rPr>
              <a:t>Hypothèse d’une amélioration du pronostic par l’ajout de DAP (bactéricidie sans bactériolyse)</a:t>
            </a:r>
            <a:endParaRPr lang="fr-FR" sz="1800" noProof="0" dirty="0"/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BA415121-09F4-E8D4-19E6-8AA99A4DB5BC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8557151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MAP : méningite à pneumocoque ; C3G : céphalosporine de 3</a:t>
            </a:r>
            <a:r>
              <a:rPr kumimoji="0" lang="fr-FR" sz="105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ème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génération ; DFS : disease-free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survival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;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mRS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: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modified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Rankin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Scale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; DAP :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daptomycine</a:t>
            </a:r>
            <a:endParaRPr kumimoji="0" lang="fr-F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DEF6212F-8303-00A6-0D1B-0CFB7FABD9C9}"/>
              </a:ext>
            </a:extLst>
          </p:cNvPr>
          <p:cNvSpPr txBox="1">
            <a:spLocks/>
          </p:cNvSpPr>
          <p:nvPr/>
        </p:nvSpPr>
        <p:spPr>
          <a:xfrm>
            <a:off x="9672994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Chavanet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P, ESCMID 2026, O0193</a:t>
            </a:r>
          </a:p>
        </p:txBody>
      </p:sp>
      <p:sp>
        <p:nvSpPr>
          <p:cNvPr id="6" name="Rectangle : coins arrondis 5">
            <a:extLst>
              <a:ext uri="{FF2B5EF4-FFF2-40B4-BE49-F238E27FC236}">
                <a16:creationId xmlns:a16="http://schemas.microsoft.com/office/drawing/2014/main" id="{F266F595-7C7E-3116-C706-1206B2030DB9}"/>
              </a:ext>
            </a:extLst>
          </p:cNvPr>
          <p:cNvSpPr/>
          <p:nvPr/>
        </p:nvSpPr>
        <p:spPr>
          <a:xfrm>
            <a:off x="56003" y="3714145"/>
            <a:ext cx="5427605" cy="2239627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1" i="0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Essai </a:t>
            </a:r>
            <a:r>
              <a:rPr kumimoji="0" lang="fr-FR" b="1" i="0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AddaMAP</a:t>
            </a:r>
            <a:br>
              <a:rPr kumimoji="0" lang="fr-FR" b="1" i="0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endParaRPr kumimoji="0" lang="fr-FR" b="1" i="0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Phase 2 multicentrique simple bras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86 patients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adultes avec diagnostic de méningite </a:t>
            </a:r>
            <a:b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à pneumocoque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Dexaméthasone 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fr-FR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DAP 10 mg/kg 8 jours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  C3G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CJP : DFS = </a:t>
            </a:r>
            <a:r>
              <a:rPr kumimoji="0" lang="fr-FR" b="1" i="0" u="sng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mRS</a:t>
            </a:r>
            <a:r>
              <a:rPr kumimoji="0" lang="fr-FR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 ≤ 2 à J30</a:t>
            </a:r>
            <a:endParaRPr kumimoji="0" lang="fr-FR" b="1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lèche : bas 2">
            <a:extLst>
              <a:ext uri="{FF2B5EF4-FFF2-40B4-BE49-F238E27FC236}">
                <a16:creationId xmlns:a16="http://schemas.microsoft.com/office/drawing/2014/main" id="{4B8DEF0A-A8EB-55DD-4BB0-EDFA2B5B72B5}"/>
              </a:ext>
            </a:extLst>
          </p:cNvPr>
          <p:cNvSpPr/>
          <p:nvPr/>
        </p:nvSpPr>
        <p:spPr>
          <a:xfrm>
            <a:off x="2777933" y="3096412"/>
            <a:ext cx="388620" cy="468630"/>
          </a:xfrm>
          <a:prstGeom prst="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64323458-61E9-4DD0-167E-29DE067063C3}"/>
              </a:ext>
            </a:extLst>
          </p:cNvPr>
          <p:cNvGrpSpPr/>
          <p:nvPr/>
        </p:nvGrpSpPr>
        <p:grpSpPr>
          <a:xfrm>
            <a:off x="5362729" y="1153452"/>
            <a:ext cx="6765240" cy="1953877"/>
            <a:chOff x="5362729" y="1153452"/>
            <a:chExt cx="6765240" cy="1953877"/>
          </a:xfrm>
        </p:grpSpPr>
        <p:pic>
          <p:nvPicPr>
            <p:cNvPr id="44" name="Espace réservé du contenu 99">
              <a:extLst>
                <a:ext uri="{FF2B5EF4-FFF2-40B4-BE49-F238E27FC236}">
                  <a16:creationId xmlns:a16="http://schemas.microsoft.com/office/drawing/2014/main" id="{BFB9BB9D-0D02-8007-70B0-63D07A1A4E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596251" y="1188714"/>
              <a:ext cx="461621" cy="468312"/>
            </a:xfrm>
            <a:prstGeom prst="rect">
              <a:avLst/>
            </a:prstGeom>
          </p:spPr>
        </p:pic>
        <p:pic>
          <p:nvPicPr>
            <p:cNvPr id="45" name="Image 44">
              <a:extLst>
                <a:ext uri="{FF2B5EF4-FFF2-40B4-BE49-F238E27FC236}">
                  <a16:creationId xmlns:a16="http://schemas.microsoft.com/office/drawing/2014/main" id="{3459C9BA-57D0-A040-EE13-0508AB9F03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428111" y="1188714"/>
              <a:ext cx="461621" cy="508452"/>
            </a:xfrm>
            <a:prstGeom prst="rect">
              <a:avLst/>
            </a:prstGeom>
          </p:spPr>
        </p:pic>
        <p:pic>
          <p:nvPicPr>
            <p:cNvPr id="46" name="Image 45">
              <a:extLst>
                <a:ext uri="{FF2B5EF4-FFF2-40B4-BE49-F238E27FC236}">
                  <a16:creationId xmlns:a16="http://schemas.microsoft.com/office/drawing/2014/main" id="{94A975D9-66B9-2E72-E163-6D669F1803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029161" y="1169317"/>
              <a:ext cx="461620" cy="508451"/>
            </a:xfrm>
            <a:prstGeom prst="rect">
              <a:avLst/>
            </a:prstGeom>
          </p:spPr>
        </p:pic>
        <p:pic>
          <p:nvPicPr>
            <p:cNvPr id="47" name="Image 46">
              <a:extLst>
                <a:ext uri="{FF2B5EF4-FFF2-40B4-BE49-F238E27FC236}">
                  <a16:creationId xmlns:a16="http://schemas.microsoft.com/office/drawing/2014/main" id="{DC891950-D330-FD61-CFFF-5B3945D0380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654419" y="1188714"/>
              <a:ext cx="425178" cy="468312"/>
            </a:xfrm>
            <a:prstGeom prst="rect">
              <a:avLst/>
            </a:prstGeom>
          </p:spPr>
        </p:pic>
        <p:pic>
          <p:nvPicPr>
            <p:cNvPr id="48" name="Image 47">
              <a:extLst>
                <a:ext uri="{FF2B5EF4-FFF2-40B4-BE49-F238E27FC236}">
                  <a16:creationId xmlns:a16="http://schemas.microsoft.com/office/drawing/2014/main" id="{6152A42C-C019-2256-C461-49135DF05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0140557" y="1163726"/>
              <a:ext cx="543330" cy="503574"/>
            </a:xfrm>
            <a:prstGeom prst="rect">
              <a:avLst/>
            </a:prstGeom>
          </p:spPr>
        </p:pic>
        <p:pic>
          <p:nvPicPr>
            <p:cNvPr id="49" name="Image 48">
              <a:extLst>
                <a:ext uri="{FF2B5EF4-FFF2-40B4-BE49-F238E27FC236}">
                  <a16:creationId xmlns:a16="http://schemas.microsoft.com/office/drawing/2014/main" id="{7F1A8990-6BBC-A4C4-E112-1FD3545640F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683887" y="1153452"/>
              <a:ext cx="755361" cy="503574"/>
            </a:xfrm>
            <a:prstGeom prst="rect">
              <a:avLst/>
            </a:prstGeom>
          </p:spPr>
        </p:pic>
        <p:pic>
          <p:nvPicPr>
            <p:cNvPr id="50" name="Image 49">
              <a:extLst>
                <a:ext uri="{FF2B5EF4-FFF2-40B4-BE49-F238E27FC236}">
                  <a16:creationId xmlns:a16="http://schemas.microsoft.com/office/drawing/2014/main" id="{A8ECB045-D7E0-D749-0E2F-6AAA073DE8D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1554688" y="1174271"/>
              <a:ext cx="473568" cy="493029"/>
            </a:xfrm>
            <a:prstGeom prst="rect">
              <a:avLst/>
            </a:prstGeom>
          </p:spPr>
        </p:pic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0AABF6B4-3DFA-5DE1-202A-ADA968910ABB}"/>
                </a:ext>
              </a:extLst>
            </p:cNvPr>
            <p:cNvSpPr/>
            <p:nvPr/>
          </p:nvSpPr>
          <p:spPr>
            <a:xfrm>
              <a:off x="5362730" y="1782655"/>
              <a:ext cx="1055077" cy="980813"/>
            </a:xfrm>
            <a:prstGeom prst="rect">
              <a:avLst/>
            </a:prstGeom>
            <a:solidFill>
              <a:srgbClr val="CFF5B5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2EA42E49-02CD-33D4-F284-AB886EE3394C}"/>
                </a:ext>
              </a:extLst>
            </p:cNvPr>
            <p:cNvSpPr/>
            <p:nvPr/>
          </p:nvSpPr>
          <p:spPr>
            <a:xfrm>
              <a:off x="6417807" y="1782655"/>
              <a:ext cx="2343992" cy="980813"/>
            </a:xfrm>
            <a:prstGeom prst="rect">
              <a:avLst/>
            </a:prstGeom>
            <a:solidFill>
              <a:srgbClr val="B1E7BE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69BF8ED2-0C38-4A84-0F80-3849FBF3AC9D}"/>
                </a:ext>
              </a:extLst>
            </p:cNvPr>
            <p:cNvSpPr/>
            <p:nvPr/>
          </p:nvSpPr>
          <p:spPr>
            <a:xfrm>
              <a:off x="8761800" y="1782655"/>
              <a:ext cx="980436" cy="980813"/>
            </a:xfrm>
            <a:prstGeom prst="rect">
              <a:avLst/>
            </a:prstGeom>
            <a:solidFill>
              <a:srgbClr val="008774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7DEAB52F-9128-0D35-7A9E-C33A33EB7957}"/>
                </a:ext>
              </a:extLst>
            </p:cNvPr>
            <p:cNvSpPr/>
            <p:nvPr/>
          </p:nvSpPr>
          <p:spPr>
            <a:xfrm>
              <a:off x="9742236" y="1782655"/>
              <a:ext cx="261450" cy="980813"/>
            </a:xfrm>
            <a:prstGeom prst="rect">
              <a:avLst/>
            </a:prstGeom>
            <a:solidFill>
              <a:srgbClr val="FDFFAD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B7D22ADA-D5CD-B477-FA76-E237CC081E16}"/>
                </a:ext>
              </a:extLst>
            </p:cNvPr>
            <p:cNvSpPr/>
            <p:nvPr/>
          </p:nvSpPr>
          <p:spPr>
            <a:xfrm>
              <a:off x="10003686" y="1782655"/>
              <a:ext cx="680202" cy="980813"/>
            </a:xfrm>
            <a:prstGeom prst="rect">
              <a:avLst/>
            </a:prstGeom>
            <a:solidFill>
              <a:srgbClr val="FEE6A8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848D02C3-3A3C-86BD-9730-342773AE22A4}"/>
                </a:ext>
              </a:extLst>
            </p:cNvPr>
            <p:cNvSpPr/>
            <p:nvPr/>
          </p:nvSpPr>
          <p:spPr>
            <a:xfrm>
              <a:off x="10683887" y="1782655"/>
              <a:ext cx="621521" cy="980813"/>
            </a:xfrm>
            <a:prstGeom prst="rect">
              <a:avLst/>
            </a:prstGeom>
            <a:solidFill>
              <a:srgbClr val="FD9180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32AA2145-70B8-6378-1EF2-89ED8E76DAED}"/>
                </a:ext>
              </a:extLst>
            </p:cNvPr>
            <p:cNvSpPr/>
            <p:nvPr/>
          </p:nvSpPr>
          <p:spPr>
            <a:xfrm>
              <a:off x="11305409" y="1782655"/>
              <a:ext cx="822560" cy="980813"/>
            </a:xfrm>
            <a:prstGeom prst="rect">
              <a:avLst/>
            </a:prstGeom>
            <a:solidFill>
              <a:srgbClr val="B5322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B59466CF-3E08-56BB-4FCA-FB648CA875D1}"/>
                </a:ext>
              </a:extLst>
            </p:cNvPr>
            <p:cNvSpPr txBox="1"/>
            <p:nvPr/>
          </p:nvSpPr>
          <p:spPr>
            <a:xfrm>
              <a:off x="5607292" y="2119172"/>
              <a:ext cx="5357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 pitchFamily="34" charset="0"/>
                  <a:ea typeface="+mn-ea"/>
                  <a:cs typeface="+mn-cs"/>
                </a:rPr>
                <a:t>16 %</a:t>
              </a:r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728CAE37-9663-0FB6-65BE-B2515B6A6434}"/>
                </a:ext>
              </a:extLst>
            </p:cNvPr>
            <p:cNvSpPr txBox="1"/>
            <p:nvPr/>
          </p:nvSpPr>
          <p:spPr>
            <a:xfrm>
              <a:off x="7374131" y="2119172"/>
              <a:ext cx="5357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 pitchFamily="34" charset="0"/>
                  <a:ea typeface="+mn-ea"/>
                  <a:cs typeface="+mn-cs"/>
                </a:rPr>
                <a:t>34 %</a:t>
              </a: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BD8C8C8B-A21D-053D-2325-97521F6A1D78}"/>
                </a:ext>
              </a:extLst>
            </p:cNvPr>
            <p:cNvSpPr txBox="1"/>
            <p:nvPr/>
          </p:nvSpPr>
          <p:spPr>
            <a:xfrm>
              <a:off x="9048322" y="2119172"/>
              <a:ext cx="5357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Frutiger" panose="020B0500000000000000" pitchFamily="34" charset="0"/>
                  <a:ea typeface="+mn-ea"/>
                  <a:cs typeface="+mn-cs"/>
                </a:rPr>
                <a:t>15 %</a:t>
              </a: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CDD85F19-19DF-1D5B-894F-79C76CE5E153}"/>
                </a:ext>
              </a:extLst>
            </p:cNvPr>
            <p:cNvSpPr txBox="1"/>
            <p:nvPr/>
          </p:nvSpPr>
          <p:spPr>
            <a:xfrm>
              <a:off x="9650255" y="2119172"/>
              <a:ext cx="44435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 pitchFamily="34" charset="0"/>
                  <a:ea typeface="+mn-ea"/>
                  <a:cs typeface="+mn-cs"/>
                </a:rPr>
                <a:t>3 %</a:t>
              </a:r>
            </a:p>
          </p:txBody>
        </p:sp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3744C73F-FBA6-70B3-6808-9D38D8E855CC}"/>
                </a:ext>
              </a:extLst>
            </p:cNvPr>
            <p:cNvSpPr txBox="1"/>
            <p:nvPr/>
          </p:nvSpPr>
          <p:spPr>
            <a:xfrm>
              <a:off x="10094300" y="2119172"/>
              <a:ext cx="5357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 pitchFamily="34" charset="0"/>
                  <a:ea typeface="+mn-ea"/>
                  <a:cs typeface="+mn-cs"/>
                </a:rPr>
                <a:t>10 %</a:t>
              </a:r>
            </a:p>
          </p:txBody>
        </p: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D6B0F1F6-DA0C-DD88-5DF7-12661E196A63}"/>
                </a:ext>
              </a:extLst>
            </p:cNvPr>
            <p:cNvSpPr txBox="1"/>
            <p:nvPr/>
          </p:nvSpPr>
          <p:spPr>
            <a:xfrm>
              <a:off x="10789118" y="2119172"/>
              <a:ext cx="44435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 pitchFamily="34" charset="0"/>
                  <a:ea typeface="+mn-ea"/>
                  <a:cs typeface="+mn-cs"/>
                </a:rPr>
                <a:t>9 %</a:t>
              </a:r>
            </a:p>
          </p:txBody>
        </p:sp>
        <p:sp>
          <p:nvSpPr>
            <p:cNvPr id="64" name="ZoneTexte 63">
              <a:extLst>
                <a:ext uri="{FF2B5EF4-FFF2-40B4-BE49-F238E27FC236}">
                  <a16:creationId xmlns:a16="http://schemas.microsoft.com/office/drawing/2014/main" id="{49A742F3-2903-C48B-3D1C-A5AE92171A88}"/>
                </a:ext>
              </a:extLst>
            </p:cNvPr>
            <p:cNvSpPr txBox="1"/>
            <p:nvPr/>
          </p:nvSpPr>
          <p:spPr>
            <a:xfrm>
              <a:off x="11396024" y="2119172"/>
              <a:ext cx="5357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Frutiger" panose="020B0500000000000000" pitchFamily="34" charset="0"/>
                  <a:ea typeface="+mn-ea"/>
                  <a:cs typeface="+mn-cs"/>
                </a:rPr>
                <a:t>12 %</a:t>
              </a:r>
            </a:p>
          </p:txBody>
        </p:sp>
        <p:sp>
          <p:nvSpPr>
            <p:cNvPr id="65" name="Accolade fermante 64">
              <a:extLst>
                <a:ext uri="{FF2B5EF4-FFF2-40B4-BE49-F238E27FC236}">
                  <a16:creationId xmlns:a16="http://schemas.microsoft.com/office/drawing/2014/main" id="{C9F90822-C85D-8D7A-4042-0260743DA1EB}"/>
                </a:ext>
              </a:extLst>
            </p:cNvPr>
            <p:cNvSpPr/>
            <p:nvPr/>
          </p:nvSpPr>
          <p:spPr>
            <a:xfrm rot="5400000">
              <a:off x="7425869" y="805216"/>
              <a:ext cx="238973" cy="4365253"/>
            </a:xfrm>
            <a:prstGeom prst="rightBrac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92" name="Picture 2" descr="Vignette pour Drapeau de la France">
            <a:extLst>
              <a:ext uri="{FF2B5EF4-FFF2-40B4-BE49-F238E27FC236}">
                <a16:creationId xmlns:a16="http://schemas.microsoft.com/office/drawing/2014/main" id="{80078F8D-355F-2C6B-D788-28A869F5A32D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3800" y="419980"/>
            <a:ext cx="665163" cy="444328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" name="Groupe 13">
            <a:extLst>
              <a:ext uri="{FF2B5EF4-FFF2-40B4-BE49-F238E27FC236}">
                <a16:creationId xmlns:a16="http://schemas.microsoft.com/office/drawing/2014/main" id="{D972A506-4221-293E-5E1F-A139687E8002}"/>
              </a:ext>
            </a:extLst>
          </p:cNvPr>
          <p:cNvGrpSpPr/>
          <p:nvPr/>
        </p:nvGrpSpPr>
        <p:grpSpPr>
          <a:xfrm>
            <a:off x="8867640" y="3240465"/>
            <a:ext cx="717438" cy="538855"/>
            <a:chOff x="8572047" y="3324452"/>
            <a:chExt cx="789182" cy="592741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94B667DD-96C2-F532-F696-B27220024E07}"/>
                </a:ext>
              </a:extLst>
            </p:cNvPr>
            <p:cNvSpPr/>
            <p:nvPr/>
          </p:nvSpPr>
          <p:spPr>
            <a:xfrm>
              <a:off x="8778017" y="3333980"/>
              <a:ext cx="377242" cy="376504"/>
            </a:xfrm>
            <a:custGeom>
              <a:avLst/>
              <a:gdLst>
                <a:gd name="csX0" fmla="*/ 310801 w 377242"/>
                <a:gd name="csY0" fmla="*/ 66442 h 376504"/>
                <a:gd name="csX1" fmla="*/ 303418 w 377242"/>
                <a:gd name="csY1" fmla="*/ 0 h 376504"/>
                <a:gd name="csX2" fmla="*/ 222211 w 377242"/>
                <a:gd name="csY2" fmla="*/ 81207 h 376504"/>
                <a:gd name="csX3" fmla="*/ 226641 w 377242"/>
                <a:gd name="csY3" fmla="*/ 119595 h 376504"/>
                <a:gd name="csX4" fmla="*/ 108522 w 377242"/>
                <a:gd name="csY4" fmla="*/ 237715 h 376504"/>
                <a:gd name="csX5" fmla="*/ 73824 w 377242"/>
                <a:gd name="csY5" fmla="*/ 228856 h 376504"/>
                <a:gd name="csX6" fmla="*/ 0 w 377242"/>
                <a:gd name="csY6" fmla="*/ 302680 h 376504"/>
                <a:gd name="csX7" fmla="*/ 73824 w 377242"/>
                <a:gd name="csY7" fmla="*/ 376504 h 376504"/>
                <a:gd name="csX8" fmla="*/ 147649 w 377242"/>
                <a:gd name="csY8" fmla="*/ 302680 h 376504"/>
                <a:gd name="csX9" fmla="*/ 139528 w 377242"/>
                <a:gd name="csY9" fmla="*/ 268721 h 376504"/>
                <a:gd name="csX10" fmla="*/ 257647 w 377242"/>
                <a:gd name="csY10" fmla="*/ 150602 h 376504"/>
                <a:gd name="csX11" fmla="*/ 296036 w 377242"/>
                <a:gd name="csY11" fmla="*/ 155031 h 376504"/>
                <a:gd name="csX12" fmla="*/ 377243 w 377242"/>
                <a:gd name="csY12" fmla="*/ 73824 h 376504"/>
                <a:gd name="csX13" fmla="*/ 310801 w 377242"/>
                <a:gd name="csY13" fmla="*/ 66442 h 3765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377242" h="376504">
                  <a:moveTo>
                    <a:pt x="310801" y="66442"/>
                  </a:moveTo>
                  <a:lnTo>
                    <a:pt x="303418" y="0"/>
                  </a:lnTo>
                  <a:lnTo>
                    <a:pt x="222211" y="81207"/>
                  </a:lnTo>
                  <a:lnTo>
                    <a:pt x="226641" y="119595"/>
                  </a:lnTo>
                  <a:lnTo>
                    <a:pt x="108522" y="237715"/>
                  </a:lnTo>
                  <a:cubicBezTo>
                    <a:pt x="98186" y="232547"/>
                    <a:pt x="86375" y="228856"/>
                    <a:pt x="73824" y="228856"/>
                  </a:cubicBezTo>
                  <a:cubicBezTo>
                    <a:pt x="33221" y="228856"/>
                    <a:pt x="0" y="262077"/>
                    <a:pt x="0" y="302680"/>
                  </a:cubicBezTo>
                  <a:cubicBezTo>
                    <a:pt x="0" y="343283"/>
                    <a:pt x="33221" y="376504"/>
                    <a:pt x="73824" y="376504"/>
                  </a:cubicBezTo>
                  <a:cubicBezTo>
                    <a:pt x="114428" y="376504"/>
                    <a:pt x="147649" y="343283"/>
                    <a:pt x="147649" y="302680"/>
                  </a:cubicBezTo>
                  <a:cubicBezTo>
                    <a:pt x="147649" y="290130"/>
                    <a:pt x="144696" y="279056"/>
                    <a:pt x="139528" y="268721"/>
                  </a:cubicBezTo>
                  <a:lnTo>
                    <a:pt x="257647" y="150602"/>
                  </a:lnTo>
                  <a:lnTo>
                    <a:pt x="296036" y="155031"/>
                  </a:lnTo>
                  <a:lnTo>
                    <a:pt x="377243" y="73824"/>
                  </a:lnTo>
                  <a:lnTo>
                    <a:pt x="310801" y="66442"/>
                  </a:lnTo>
                  <a:close/>
                </a:path>
              </a:pathLst>
            </a:custGeom>
            <a:solidFill>
              <a:srgbClr val="92D050"/>
            </a:solidFill>
            <a:ln w="7342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49329375-1D4D-8EAC-2B5F-368046C81BCD}"/>
                </a:ext>
              </a:extLst>
            </p:cNvPr>
            <p:cNvSpPr/>
            <p:nvPr/>
          </p:nvSpPr>
          <p:spPr>
            <a:xfrm>
              <a:off x="8572047" y="3356128"/>
              <a:ext cx="561065" cy="561065"/>
            </a:xfrm>
            <a:custGeom>
              <a:avLst/>
              <a:gdLst>
                <a:gd name="csX0" fmla="*/ 522677 w 561065"/>
                <a:gd name="csY0" fmla="*/ 153555 h 561065"/>
                <a:gd name="csX1" fmla="*/ 513079 w 561065"/>
                <a:gd name="csY1" fmla="*/ 163890 h 561065"/>
                <a:gd name="csX2" fmla="*/ 499053 w 561065"/>
                <a:gd name="csY2" fmla="*/ 162414 h 561065"/>
                <a:gd name="csX3" fmla="*/ 483550 w 561065"/>
                <a:gd name="csY3" fmla="*/ 160199 h 561065"/>
                <a:gd name="csX4" fmla="*/ 516771 w 561065"/>
                <a:gd name="csY4" fmla="*/ 280533 h 561065"/>
                <a:gd name="csX5" fmla="*/ 280533 w 561065"/>
                <a:gd name="csY5" fmla="*/ 516771 h 561065"/>
                <a:gd name="csX6" fmla="*/ 44295 w 561065"/>
                <a:gd name="csY6" fmla="*/ 280533 h 561065"/>
                <a:gd name="csX7" fmla="*/ 280533 w 561065"/>
                <a:gd name="csY7" fmla="*/ 44295 h 561065"/>
                <a:gd name="csX8" fmla="*/ 400866 w 561065"/>
                <a:gd name="csY8" fmla="*/ 77516 h 561065"/>
                <a:gd name="csX9" fmla="*/ 399390 w 561065"/>
                <a:gd name="csY9" fmla="*/ 62751 h 561065"/>
                <a:gd name="csX10" fmla="*/ 397175 w 561065"/>
                <a:gd name="csY10" fmla="*/ 47986 h 561065"/>
                <a:gd name="csX11" fmla="*/ 407511 w 561065"/>
                <a:gd name="csY11" fmla="*/ 37650 h 561065"/>
                <a:gd name="csX12" fmla="*/ 412678 w 561065"/>
                <a:gd name="csY12" fmla="*/ 32483 h 561065"/>
                <a:gd name="csX13" fmla="*/ 280533 w 561065"/>
                <a:gd name="csY13" fmla="*/ 0 h 561065"/>
                <a:gd name="csX14" fmla="*/ 0 w 561065"/>
                <a:gd name="csY14" fmla="*/ 280533 h 561065"/>
                <a:gd name="csX15" fmla="*/ 280533 w 561065"/>
                <a:gd name="csY15" fmla="*/ 561065 h 561065"/>
                <a:gd name="csX16" fmla="*/ 561065 w 561065"/>
                <a:gd name="csY16" fmla="*/ 280533 h 561065"/>
                <a:gd name="csX17" fmla="*/ 527844 w 561065"/>
                <a:gd name="csY17" fmla="*/ 149125 h 561065"/>
                <a:gd name="csX18" fmla="*/ 522677 w 561065"/>
                <a:gd name="csY18" fmla="*/ 153555 h 5610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561065" h="561065">
                  <a:moveTo>
                    <a:pt x="522677" y="153555"/>
                  </a:moveTo>
                  <a:lnTo>
                    <a:pt x="513079" y="163890"/>
                  </a:lnTo>
                  <a:lnTo>
                    <a:pt x="499053" y="162414"/>
                  </a:lnTo>
                  <a:lnTo>
                    <a:pt x="483550" y="160199"/>
                  </a:lnTo>
                  <a:cubicBezTo>
                    <a:pt x="504221" y="195635"/>
                    <a:pt x="516771" y="236238"/>
                    <a:pt x="516771" y="280533"/>
                  </a:cubicBezTo>
                  <a:cubicBezTo>
                    <a:pt x="516771" y="410464"/>
                    <a:pt x="410464" y="516771"/>
                    <a:pt x="280533" y="516771"/>
                  </a:cubicBezTo>
                  <a:cubicBezTo>
                    <a:pt x="150602" y="516771"/>
                    <a:pt x="44295" y="410464"/>
                    <a:pt x="44295" y="280533"/>
                  </a:cubicBezTo>
                  <a:cubicBezTo>
                    <a:pt x="44295" y="150602"/>
                    <a:pt x="150602" y="44295"/>
                    <a:pt x="280533" y="44295"/>
                  </a:cubicBezTo>
                  <a:cubicBezTo>
                    <a:pt x="324089" y="44295"/>
                    <a:pt x="365431" y="56107"/>
                    <a:pt x="400866" y="77516"/>
                  </a:cubicBezTo>
                  <a:lnTo>
                    <a:pt x="399390" y="62751"/>
                  </a:lnTo>
                  <a:lnTo>
                    <a:pt x="397175" y="47986"/>
                  </a:lnTo>
                  <a:lnTo>
                    <a:pt x="407511" y="37650"/>
                  </a:lnTo>
                  <a:lnTo>
                    <a:pt x="412678" y="32483"/>
                  </a:lnTo>
                  <a:cubicBezTo>
                    <a:pt x="372813" y="11812"/>
                    <a:pt x="328518" y="0"/>
                    <a:pt x="280533" y="0"/>
                  </a:cubicBezTo>
                  <a:cubicBezTo>
                    <a:pt x="125501" y="0"/>
                    <a:pt x="0" y="125501"/>
                    <a:pt x="0" y="280533"/>
                  </a:cubicBezTo>
                  <a:cubicBezTo>
                    <a:pt x="0" y="435564"/>
                    <a:pt x="125501" y="561065"/>
                    <a:pt x="280533" y="561065"/>
                  </a:cubicBezTo>
                  <a:cubicBezTo>
                    <a:pt x="435564" y="561065"/>
                    <a:pt x="561065" y="435564"/>
                    <a:pt x="561065" y="280533"/>
                  </a:cubicBezTo>
                  <a:cubicBezTo>
                    <a:pt x="561065" y="232547"/>
                    <a:pt x="549253" y="188252"/>
                    <a:pt x="527844" y="149125"/>
                  </a:cubicBezTo>
                  <a:lnTo>
                    <a:pt x="522677" y="153555"/>
                  </a:lnTo>
                  <a:close/>
                </a:path>
              </a:pathLst>
            </a:custGeom>
            <a:solidFill>
              <a:srgbClr val="C00000"/>
            </a:solidFill>
            <a:ln w="7342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146EB613-AF4B-ABF4-D791-42CE9F19D195}"/>
                </a:ext>
              </a:extLst>
            </p:cNvPr>
            <p:cNvSpPr/>
            <p:nvPr/>
          </p:nvSpPr>
          <p:spPr>
            <a:xfrm>
              <a:off x="8675401" y="3459482"/>
              <a:ext cx="354357" cy="354357"/>
            </a:xfrm>
            <a:custGeom>
              <a:avLst/>
              <a:gdLst>
                <a:gd name="csX0" fmla="*/ 300465 w 354357"/>
                <a:gd name="csY0" fmla="*/ 126978 h 354357"/>
                <a:gd name="csX1" fmla="*/ 310062 w 354357"/>
                <a:gd name="csY1" fmla="*/ 177179 h 354357"/>
                <a:gd name="csX2" fmla="*/ 177179 w 354357"/>
                <a:gd name="csY2" fmla="*/ 310062 h 354357"/>
                <a:gd name="csX3" fmla="*/ 44295 w 354357"/>
                <a:gd name="csY3" fmla="*/ 177179 h 354357"/>
                <a:gd name="csX4" fmla="*/ 177179 w 354357"/>
                <a:gd name="csY4" fmla="*/ 44295 h 354357"/>
                <a:gd name="csX5" fmla="*/ 227379 w 354357"/>
                <a:gd name="csY5" fmla="*/ 53892 h 354357"/>
                <a:gd name="csX6" fmla="*/ 260600 w 354357"/>
                <a:gd name="csY6" fmla="*/ 20671 h 354357"/>
                <a:gd name="csX7" fmla="*/ 177179 w 354357"/>
                <a:gd name="csY7" fmla="*/ 0 h 354357"/>
                <a:gd name="csX8" fmla="*/ 0 w 354357"/>
                <a:gd name="csY8" fmla="*/ 177179 h 354357"/>
                <a:gd name="csX9" fmla="*/ 177179 w 354357"/>
                <a:gd name="csY9" fmla="*/ 354357 h 354357"/>
                <a:gd name="csX10" fmla="*/ 354357 w 354357"/>
                <a:gd name="csY10" fmla="*/ 177179 h 354357"/>
                <a:gd name="csX11" fmla="*/ 333686 w 354357"/>
                <a:gd name="csY11" fmla="*/ 93757 h 354357"/>
                <a:gd name="csX12" fmla="*/ 300465 w 354357"/>
                <a:gd name="csY12" fmla="*/ 126978 h 3543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</a:cxnLst>
              <a:rect l="l" t="t" r="r" b="b"/>
              <a:pathLst>
                <a:path w="354357" h="354357">
                  <a:moveTo>
                    <a:pt x="300465" y="126978"/>
                  </a:moveTo>
                  <a:cubicBezTo>
                    <a:pt x="307109" y="142481"/>
                    <a:pt x="310062" y="159461"/>
                    <a:pt x="310062" y="177179"/>
                  </a:cubicBezTo>
                  <a:cubicBezTo>
                    <a:pt x="310062" y="250265"/>
                    <a:pt x="250265" y="310062"/>
                    <a:pt x="177179" y="310062"/>
                  </a:cubicBezTo>
                  <a:cubicBezTo>
                    <a:pt x="104092" y="310062"/>
                    <a:pt x="44295" y="250265"/>
                    <a:pt x="44295" y="177179"/>
                  </a:cubicBezTo>
                  <a:cubicBezTo>
                    <a:pt x="44295" y="104092"/>
                    <a:pt x="104092" y="44295"/>
                    <a:pt x="177179" y="44295"/>
                  </a:cubicBezTo>
                  <a:cubicBezTo>
                    <a:pt x="194896" y="44295"/>
                    <a:pt x="211876" y="47986"/>
                    <a:pt x="227379" y="53892"/>
                  </a:cubicBezTo>
                  <a:lnTo>
                    <a:pt x="260600" y="20671"/>
                  </a:lnTo>
                  <a:cubicBezTo>
                    <a:pt x="235500" y="7382"/>
                    <a:pt x="207446" y="0"/>
                    <a:pt x="177179" y="0"/>
                  </a:cubicBezTo>
                  <a:cubicBezTo>
                    <a:pt x="79730" y="0"/>
                    <a:pt x="0" y="79730"/>
                    <a:pt x="0" y="177179"/>
                  </a:cubicBezTo>
                  <a:cubicBezTo>
                    <a:pt x="0" y="274627"/>
                    <a:pt x="79730" y="354357"/>
                    <a:pt x="177179" y="354357"/>
                  </a:cubicBezTo>
                  <a:cubicBezTo>
                    <a:pt x="274627" y="354357"/>
                    <a:pt x="354357" y="274627"/>
                    <a:pt x="354357" y="177179"/>
                  </a:cubicBezTo>
                  <a:cubicBezTo>
                    <a:pt x="354357" y="146911"/>
                    <a:pt x="346975" y="118857"/>
                    <a:pt x="333686" y="93757"/>
                  </a:cubicBezTo>
                  <a:lnTo>
                    <a:pt x="300465" y="126978"/>
                  </a:lnTo>
                  <a:close/>
                </a:path>
              </a:pathLst>
            </a:custGeom>
            <a:solidFill>
              <a:srgbClr val="C00000"/>
            </a:solidFill>
            <a:ln w="7342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3" name="Image 12" descr="Une image contenant cercle, Caractère coloré, Graphique, capture d’écran&#10;&#10;Le contenu généré par l’IA peut être incorrect.">
              <a:extLst>
                <a:ext uri="{FF2B5EF4-FFF2-40B4-BE49-F238E27FC236}">
                  <a16:creationId xmlns:a16="http://schemas.microsoft.com/office/drawing/2014/main" id="{C85C0EFD-AF34-AC1B-93A2-EA80BB73F2B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9148147" y="3324452"/>
              <a:ext cx="213082" cy="213082"/>
            </a:xfrm>
            <a:prstGeom prst="rect">
              <a:avLst/>
            </a:prstGeom>
          </p:spPr>
        </p:pic>
      </p:grpSp>
      <p:sp>
        <p:nvSpPr>
          <p:cNvPr id="15" name="ZoneTexte 14">
            <a:extLst>
              <a:ext uri="{FF2B5EF4-FFF2-40B4-BE49-F238E27FC236}">
                <a16:creationId xmlns:a16="http://schemas.microsoft.com/office/drawing/2014/main" id="{2D825308-C26C-0EF9-C3E7-AB1F473F507B}"/>
              </a:ext>
            </a:extLst>
          </p:cNvPr>
          <p:cNvSpPr txBox="1"/>
          <p:nvPr/>
        </p:nvSpPr>
        <p:spPr>
          <a:xfrm>
            <a:off x="6395938" y="3131689"/>
            <a:ext cx="2305064" cy="510778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DFS à J30 = 65 %</a:t>
            </a: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5BED6906-F1BA-980D-E040-8120F2C4C6E5}"/>
              </a:ext>
            </a:extLst>
          </p:cNvPr>
          <p:cNvGrpSpPr/>
          <p:nvPr/>
        </p:nvGrpSpPr>
        <p:grpSpPr>
          <a:xfrm>
            <a:off x="6399243" y="3581977"/>
            <a:ext cx="5521116" cy="2928834"/>
            <a:chOff x="6399243" y="3581977"/>
            <a:chExt cx="5521116" cy="2928834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361C0379-2E49-C2BB-D0E4-62E904F1C056}"/>
                </a:ext>
              </a:extLst>
            </p:cNvPr>
            <p:cNvSpPr/>
            <p:nvPr/>
          </p:nvSpPr>
          <p:spPr>
            <a:xfrm>
              <a:off x="6812417" y="5358552"/>
              <a:ext cx="374468" cy="801189"/>
            </a:xfrm>
            <a:prstGeom prst="rect">
              <a:avLst/>
            </a:prstGeom>
            <a:solidFill>
              <a:srgbClr val="00C8A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CF6FC781-3F70-88BE-F0A5-37D511EFB8B3}"/>
                </a:ext>
              </a:extLst>
            </p:cNvPr>
            <p:cNvSpPr/>
            <p:nvPr/>
          </p:nvSpPr>
          <p:spPr>
            <a:xfrm>
              <a:off x="7273971" y="4705410"/>
              <a:ext cx="374468" cy="1454331"/>
            </a:xfrm>
            <a:prstGeom prst="rect">
              <a:avLst/>
            </a:prstGeom>
            <a:solidFill>
              <a:srgbClr val="69288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93A9D26F-8896-F692-3080-1DC990A2C49C}"/>
                </a:ext>
              </a:extLst>
            </p:cNvPr>
            <p:cNvSpPr/>
            <p:nvPr/>
          </p:nvSpPr>
          <p:spPr>
            <a:xfrm>
              <a:off x="7761228" y="4975376"/>
              <a:ext cx="374468" cy="1184366"/>
            </a:xfrm>
            <a:prstGeom prst="rect">
              <a:avLst/>
            </a:prstGeom>
            <a:solidFill>
              <a:srgbClr val="3F5BD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DBDA7E9A-0898-65C2-5EC8-717D723004B1}"/>
                </a:ext>
              </a:extLst>
            </p:cNvPr>
            <p:cNvSpPr/>
            <p:nvPr/>
          </p:nvSpPr>
          <p:spPr>
            <a:xfrm>
              <a:off x="8867640" y="4211896"/>
              <a:ext cx="374468" cy="1947845"/>
            </a:xfrm>
            <a:prstGeom prst="rect">
              <a:avLst/>
            </a:prstGeom>
            <a:solidFill>
              <a:srgbClr val="00C8A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D4AA4277-D703-CE4C-2FF8-55D8BDBA1CEF}"/>
                </a:ext>
              </a:extLst>
            </p:cNvPr>
            <p:cNvSpPr/>
            <p:nvPr/>
          </p:nvSpPr>
          <p:spPr>
            <a:xfrm>
              <a:off x="9329194" y="4365776"/>
              <a:ext cx="374468" cy="1793966"/>
            </a:xfrm>
            <a:prstGeom prst="rect">
              <a:avLst/>
            </a:prstGeom>
            <a:solidFill>
              <a:srgbClr val="69288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F95737C3-6FC0-3BCF-FA66-6B24CFF57213}"/>
                </a:ext>
              </a:extLst>
            </p:cNvPr>
            <p:cNvSpPr/>
            <p:nvPr/>
          </p:nvSpPr>
          <p:spPr>
            <a:xfrm>
              <a:off x="9816451" y="4635741"/>
              <a:ext cx="374468" cy="1524001"/>
            </a:xfrm>
            <a:prstGeom prst="rect">
              <a:avLst/>
            </a:prstGeom>
            <a:solidFill>
              <a:srgbClr val="3F5BD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" name="ZoneTexte 76">
              <a:extLst>
                <a:ext uri="{FF2B5EF4-FFF2-40B4-BE49-F238E27FC236}">
                  <a16:creationId xmlns:a16="http://schemas.microsoft.com/office/drawing/2014/main" id="{480EB5B7-C029-A70B-BA52-6EBE68E2B891}"/>
                </a:ext>
              </a:extLst>
            </p:cNvPr>
            <p:cNvSpPr txBox="1"/>
            <p:nvPr/>
          </p:nvSpPr>
          <p:spPr>
            <a:xfrm>
              <a:off x="6724266" y="5053202"/>
              <a:ext cx="5357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12 %</a:t>
              </a:r>
            </a:p>
          </p:txBody>
        </p:sp>
        <p:sp>
          <p:nvSpPr>
            <p:cNvPr id="78" name="ZoneTexte 77">
              <a:extLst>
                <a:ext uri="{FF2B5EF4-FFF2-40B4-BE49-F238E27FC236}">
                  <a16:creationId xmlns:a16="http://schemas.microsoft.com/office/drawing/2014/main" id="{ADB4DDE0-FAAD-E81D-984F-398BE0396BB9}"/>
                </a:ext>
              </a:extLst>
            </p:cNvPr>
            <p:cNvSpPr txBox="1"/>
            <p:nvPr/>
          </p:nvSpPr>
          <p:spPr>
            <a:xfrm>
              <a:off x="7180473" y="4397633"/>
              <a:ext cx="5357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22 %</a:t>
              </a:r>
            </a:p>
          </p:txBody>
        </p:sp>
        <p:sp>
          <p:nvSpPr>
            <p:cNvPr id="79" name="ZoneTexte 78">
              <a:extLst>
                <a:ext uri="{FF2B5EF4-FFF2-40B4-BE49-F238E27FC236}">
                  <a16:creationId xmlns:a16="http://schemas.microsoft.com/office/drawing/2014/main" id="{804597D3-62C9-FA88-E04F-54D6C64C204A}"/>
                </a:ext>
              </a:extLst>
            </p:cNvPr>
            <p:cNvSpPr txBox="1"/>
            <p:nvPr/>
          </p:nvSpPr>
          <p:spPr>
            <a:xfrm>
              <a:off x="7685570" y="4667599"/>
              <a:ext cx="5357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18 %</a:t>
              </a:r>
            </a:p>
          </p:txBody>
        </p:sp>
        <p:sp>
          <p:nvSpPr>
            <p:cNvPr id="80" name="ZoneTexte 79">
              <a:extLst>
                <a:ext uri="{FF2B5EF4-FFF2-40B4-BE49-F238E27FC236}">
                  <a16:creationId xmlns:a16="http://schemas.microsoft.com/office/drawing/2014/main" id="{06B269B2-8775-28E3-91F0-6B364B51862A}"/>
                </a:ext>
              </a:extLst>
            </p:cNvPr>
            <p:cNvSpPr txBox="1"/>
            <p:nvPr/>
          </p:nvSpPr>
          <p:spPr>
            <a:xfrm>
              <a:off x="8787012" y="3904119"/>
              <a:ext cx="5357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29 %</a:t>
              </a:r>
            </a:p>
          </p:txBody>
        </p:sp>
        <p:sp>
          <p:nvSpPr>
            <p:cNvPr id="81" name="ZoneTexte 80">
              <a:extLst>
                <a:ext uri="{FF2B5EF4-FFF2-40B4-BE49-F238E27FC236}">
                  <a16:creationId xmlns:a16="http://schemas.microsoft.com/office/drawing/2014/main" id="{520DA568-A1DE-64B5-5A1F-C90E19C392C8}"/>
                </a:ext>
              </a:extLst>
            </p:cNvPr>
            <p:cNvSpPr txBox="1"/>
            <p:nvPr/>
          </p:nvSpPr>
          <p:spPr>
            <a:xfrm>
              <a:off x="9248566" y="4058007"/>
              <a:ext cx="5357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27 %</a:t>
              </a:r>
            </a:p>
          </p:txBody>
        </p:sp>
        <p:sp>
          <p:nvSpPr>
            <p:cNvPr id="82" name="ZoneTexte 81">
              <a:extLst>
                <a:ext uri="{FF2B5EF4-FFF2-40B4-BE49-F238E27FC236}">
                  <a16:creationId xmlns:a16="http://schemas.microsoft.com/office/drawing/2014/main" id="{839F6D47-9BA8-2292-C33D-4F03A0C9803E}"/>
                </a:ext>
              </a:extLst>
            </p:cNvPr>
            <p:cNvSpPr txBox="1"/>
            <p:nvPr/>
          </p:nvSpPr>
          <p:spPr>
            <a:xfrm>
              <a:off x="9735823" y="4327964"/>
              <a:ext cx="5357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23 %</a:t>
              </a:r>
            </a:p>
          </p:txBody>
        </p:sp>
        <p:sp>
          <p:nvSpPr>
            <p:cNvPr id="83" name="ZoneTexte 82">
              <a:extLst>
                <a:ext uri="{FF2B5EF4-FFF2-40B4-BE49-F238E27FC236}">
                  <a16:creationId xmlns:a16="http://schemas.microsoft.com/office/drawing/2014/main" id="{39491FA1-9FB3-E257-ADED-4FEC2E8149E3}"/>
                </a:ext>
              </a:extLst>
            </p:cNvPr>
            <p:cNvSpPr txBox="1"/>
            <p:nvPr/>
          </p:nvSpPr>
          <p:spPr>
            <a:xfrm>
              <a:off x="6623836" y="6203034"/>
              <a:ext cx="1486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Taux de mortalité</a:t>
              </a:r>
            </a:p>
          </p:txBody>
        </p:sp>
        <p:sp>
          <p:nvSpPr>
            <p:cNvPr id="84" name="ZoneTexte 83">
              <a:extLst>
                <a:ext uri="{FF2B5EF4-FFF2-40B4-BE49-F238E27FC236}">
                  <a16:creationId xmlns:a16="http://schemas.microsoft.com/office/drawing/2014/main" id="{8FB63ABA-A87D-D04D-86EC-E60AB45D5EEE}"/>
                </a:ext>
              </a:extLst>
            </p:cNvPr>
            <p:cNvSpPr txBox="1"/>
            <p:nvPr/>
          </p:nvSpPr>
          <p:spPr>
            <a:xfrm>
              <a:off x="8768277" y="6203034"/>
              <a:ext cx="14871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Taux de séquelles</a:t>
              </a:r>
            </a:p>
          </p:txBody>
        </p:sp>
        <p:sp>
          <p:nvSpPr>
            <p:cNvPr id="85" name="ZoneTexte 84">
              <a:extLst>
                <a:ext uri="{FF2B5EF4-FFF2-40B4-BE49-F238E27FC236}">
                  <a16:creationId xmlns:a16="http://schemas.microsoft.com/office/drawing/2014/main" id="{B506A341-BB48-6EE1-4CF3-55D9D4F5C0C4}"/>
                </a:ext>
              </a:extLst>
            </p:cNvPr>
            <p:cNvSpPr txBox="1"/>
            <p:nvPr/>
          </p:nvSpPr>
          <p:spPr>
            <a:xfrm>
              <a:off x="10775494" y="4848701"/>
              <a:ext cx="91563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AddaMap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6" name="ZoneTexte 85">
              <a:extLst>
                <a:ext uri="{FF2B5EF4-FFF2-40B4-BE49-F238E27FC236}">
                  <a16:creationId xmlns:a16="http://schemas.microsoft.com/office/drawing/2014/main" id="{0F50F102-12B5-D87C-CBD3-6764953A0D24}"/>
                </a:ext>
              </a:extLst>
            </p:cNvPr>
            <p:cNvSpPr txBox="1"/>
            <p:nvPr/>
          </p:nvSpPr>
          <p:spPr>
            <a:xfrm>
              <a:off x="10775494" y="5196493"/>
              <a:ext cx="83920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COMBAT</a:t>
              </a:r>
            </a:p>
          </p:txBody>
        </p:sp>
        <p:sp>
          <p:nvSpPr>
            <p:cNvPr id="87" name="ZoneTexte 86">
              <a:extLst>
                <a:ext uri="{FF2B5EF4-FFF2-40B4-BE49-F238E27FC236}">
                  <a16:creationId xmlns:a16="http://schemas.microsoft.com/office/drawing/2014/main" id="{9489855C-343E-E39C-41C0-D68B2727B663}"/>
                </a:ext>
              </a:extLst>
            </p:cNvPr>
            <p:cNvSpPr txBox="1"/>
            <p:nvPr/>
          </p:nvSpPr>
          <p:spPr>
            <a:xfrm>
              <a:off x="10775494" y="5474621"/>
              <a:ext cx="11448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Cohorte</a:t>
              </a:r>
              <a:b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néerlandaise</a:t>
              </a: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B1455553-9100-BD30-9931-AAF8E260AA72}"/>
                </a:ext>
              </a:extLst>
            </p:cNvPr>
            <p:cNvSpPr/>
            <p:nvPr/>
          </p:nvSpPr>
          <p:spPr>
            <a:xfrm>
              <a:off x="10602386" y="4916035"/>
              <a:ext cx="173108" cy="173108"/>
            </a:xfrm>
            <a:prstGeom prst="rect">
              <a:avLst/>
            </a:prstGeom>
            <a:solidFill>
              <a:srgbClr val="00C8A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A69F128D-9A67-D517-E5BC-61071FABB995}"/>
                </a:ext>
              </a:extLst>
            </p:cNvPr>
            <p:cNvSpPr/>
            <p:nvPr/>
          </p:nvSpPr>
          <p:spPr>
            <a:xfrm>
              <a:off x="10602386" y="5263827"/>
              <a:ext cx="173108" cy="173108"/>
            </a:xfrm>
            <a:prstGeom prst="rect">
              <a:avLst/>
            </a:prstGeom>
            <a:solidFill>
              <a:srgbClr val="69288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66E4C0F7-FFA7-6EED-8D5C-4AF68180459E}"/>
                </a:ext>
              </a:extLst>
            </p:cNvPr>
            <p:cNvSpPr/>
            <p:nvPr/>
          </p:nvSpPr>
          <p:spPr>
            <a:xfrm>
              <a:off x="10602386" y="5611618"/>
              <a:ext cx="173108" cy="173108"/>
            </a:xfrm>
            <a:prstGeom prst="rect">
              <a:avLst/>
            </a:prstGeom>
            <a:solidFill>
              <a:srgbClr val="3F5BD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91" name="Connecteur droit 90">
              <a:extLst>
                <a:ext uri="{FF2B5EF4-FFF2-40B4-BE49-F238E27FC236}">
                  <a16:creationId xmlns:a16="http://schemas.microsoft.com/office/drawing/2014/main" id="{97778A98-0A9F-424E-2A21-362C54688876}"/>
                </a:ext>
              </a:extLst>
            </p:cNvPr>
            <p:cNvCxnSpPr/>
            <p:nvPr/>
          </p:nvCxnSpPr>
          <p:spPr>
            <a:xfrm>
              <a:off x="6421247" y="6164489"/>
              <a:ext cx="409601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3D41CD87-9316-9712-4E40-55D3A35E493E}"/>
                </a:ext>
              </a:extLst>
            </p:cNvPr>
            <p:cNvSpPr txBox="1"/>
            <p:nvPr/>
          </p:nvSpPr>
          <p:spPr>
            <a:xfrm>
              <a:off x="6399243" y="3581977"/>
              <a:ext cx="229845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Hypothèse validée 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25563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" grpId="0" animBg="1"/>
      <p:bldP spid="1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B65357-845D-2605-2264-1CC98B813B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A4782BB0-7E65-E1FB-86E2-D9EAB51373CD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Infections bactériennes respiratoires </a:t>
            </a:r>
          </a:p>
        </p:txBody>
      </p:sp>
      <p:sp>
        <p:nvSpPr>
          <p:cNvPr id="5" name="Sous-titre 4">
            <a:extLst>
              <a:ext uri="{FF2B5EF4-FFF2-40B4-BE49-F238E27FC236}">
                <a16:creationId xmlns:a16="http://schemas.microsoft.com/office/drawing/2014/main" id="{F8C1F7B2-216B-22F3-07DF-0BC18BB557F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fr-FR" sz="2800" dirty="0"/>
              <a:t>Outils diagnostiques/ Thérapeutique </a:t>
            </a:r>
          </a:p>
          <a:p>
            <a:endParaRPr lang="fr-FR" sz="2800" dirty="0"/>
          </a:p>
        </p:txBody>
      </p:sp>
    </p:spTree>
    <p:extLst>
      <p:ext uri="{BB962C8B-B14F-4D97-AF65-F5344CB8AC3E}">
        <p14:creationId xmlns:p14="http://schemas.microsoft.com/office/powerpoint/2010/main" val="271858157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D4D85F-F4D4-5B6D-1502-D39F9C319A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8">
            <a:extLst>
              <a:ext uri="{FF2B5EF4-FFF2-40B4-BE49-F238E27FC236}">
                <a16:creationId xmlns:a16="http://schemas.microsoft.com/office/drawing/2014/main" id="{FB55011D-8AB7-A829-58EC-E21C1180BB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Prévention des pneumonies acquises à l’hôpital (hors PAVM) : </a:t>
            </a:r>
            <a:br>
              <a:rPr lang="fr-FR" dirty="0"/>
            </a:br>
            <a:r>
              <a:rPr lang="fr-FR" dirty="0"/>
              <a:t>Étude HAPPEN</a:t>
            </a: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16C667C7-0FE1-05C9-B143-E5F8AC69F816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6377067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IC : intervalle de confiance ; IRB : infection respiratoire basse ; PAH-NV : pneumonie acquise à l’hôpital non ventilé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834238DB-4402-A10C-C6F3-EC44F0578DF4}"/>
              </a:ext>
            </a:extLst>
          </p:cNvPr>
          <p:cNvSpPr txBox="1">
            <a:spLocks/>
          </p:cNvSpPr>
          <p:nvPr/>
        </p:nvSpPr>
        <p:spPr>
          <a:xfrm>
            <a:off x="9672998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Mitchell B, ESCMID 2026, O0611</a:t>
            </a:r>
          </a:p>
        </p:txBody>
      </p: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85B7078F-F111-8BA6-6B23-F340D93E4FB5}"/>
              </a:ext>
            </a:extLst>
          </p:cNvPr>
          <p:cNvSpPr txBox="1">
            <a:spLocks/>
          </p:cNvSpPr>
          <p:nvPr/>
        </p:nvSpPr>
        <p:spPr>
          <a:xfrm>
            <a:off x="173037" y="1208015"/>
            <a:ext cx="5600233" cy="115172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Essai randomisé en grappes, ‘’</a:t>
            </a:r>
            <a:r>
              <a:rPr kumimoji="0" lang="fr-FR" sz="16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stepped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-wedge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’’, multicentrique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Intervention = étagée par 3 mois / clusters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Service de salle uniquement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Espace réservé du contenu 9">
            <a:extLst>
              <a:ext uri="{FF2B5EF4-FFF2-40B4-BE49-F238E27FC236}">
                <a16:creationId xmlns:a16="http://schemas.microsoft.com/office/drawing/2014/main" id="{44DAD872-58B1-428E-3623-62A956123AB2}"/>
              </a:ext>
            </a:extLst>
          </p:cNvPr>
          <p:cNvSpPr txBox="1">
            <a:spLocks/>
          </p:cNvSpPr>
          <p:nvPr/>
        </p:nvSpPr>
        <p:spPr>
          <a:xfrm>
            <a:off x="6308651" y="4420458"/>
            <a:ext cx="5294669" cy="2048944"/>
          </a:xfrm>
          <a:prstGeom prst="roundRect">
            <a:avLst>
              <a:gd name="adj" fmla="val 11758"/>
            </a:avLst>
          </a:prstGeom>
          <a:ln w="28575">
            <a:solidFill>
              <a:srgbClr val="C00000"/>
            </a:solidFill>
          </a:ln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Conclusion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Intervention simple, peu coûteuse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Facilité mise en route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Limites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Cluster + </a:t>
            </a:r>
            <a:r>
              <a:rPr kumimoji="0" lang="fr-FR" sz="16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stepped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-wedge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= confusion résiduelle possible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Effet Hawthorne possible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Externalité à évaluer : étude australienne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723530C6-F438-8949-52C3-4CC536D46F99}"/>
              </a:ext>
            </a:extLst>
          </p:cNvPr>
          <p:cNvSpPr txBox="1"/>
          <p:nvPr/>
        </p:nvSpPr>
        <p:spPr>
          <a:xfrm>
            <a:off x="173037" y="4302336"/>
            <a:ext cx="5710313" cy="236680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Intervention pragmatique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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 modification </a:t>
            </a:r>
            <a:r>
              <a:rPr kumimoji="0" lang="fr-FR" sz="16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par service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 :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kit bucco-dentaire + éducation patient/soignant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formation + audit 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lang="fr-FR" sz="1000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lvl="0">
              <a:lnSpc>
                <a:spcPct val="90000"/>
              </a:lnSpc>
              <a:buClr>
                <a:srgbClr val="C00000"/>
              </a:buClr>
              <a:defRPr/>
            </a:pPr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Résultats</a:t>
            </a:r>
            <a:endParaRPr lang="fr-FR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28600" lvl="0" indent="-228600">
              <a:lnSpc>
                <a:spcPct val="90000"/>
              </a:lnSpc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lang="fr-FR" sz="1600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Augmentation de la proportion de patients recevant des soins bucco-dentaires</a:t>
            </a:r>
          </a:p>
          <a:p>
            <a:pPr marL="685800" lvl="1" indent="-228600">
              <a:lnSpc>
                <a:spcPct val="90000"/>
              </a:lnSpc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lang="fr-FR" sz="1600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12,6 % (IC 95 % : 8,98-17,3) vs 65,0 % (IC 95 % : 56,1-73,0)</a:t>
            </a:r>
          </a:p>
          <a:p>
            <a:pPr marL="685800" lvl="1" indent="-228600">
              <a:lnSpc>
                <a:spcPct val="90000"/>
              </a:lnSpc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lang="fr-FR" sz="1600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Fréquence des soins : 1,5 fois/jour (IC 95 % : 1,4–1,7)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16E34275-61F1-B4EE-4D2D-67876C6EFB6B}"/>
              </a:ext>
            </a:extLst>
          </p:cNvPr>
          <p:cNvGraphicFramePr>
            <a:graphicFrameLocks noGrp="1"/>
          </p:cNvGraphicFramePr>
          <p:nvPr/>
        </p:nvGraphicFramePr>
        <p:xfrm>
          <a:off x="5611528" y="1819501"/>
          <a:ext cx="6454029" cy="17478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14859">
                  <a:extLst>
                    <a:ext uri="{9D8B030D-6E8A-4147-A177-3AD203B41FA5}">
                      <a16:colId xmlns:a16="http://schemas.microsoft.com/office/drawing/2014/main" val="3927754239"/>
                    </a:ext>
                  </a:extLst>
                </a:gridCol>
                <a:gridCol w="881903">
                  <a:extLst>
                    <a:ext uri="{9D8B030D-6E8A-4147-A177-3AD203B41FA5}">
                      <a16:colId xmlns:a16="http://schemas.microsoft.com/office/drawing/2014/main" val="2822985010"/>
                    </a:ext>
                  </a:extLst>
                </a:gridCol>
                <a:gridCol w="1175655">
                  <a:extLst>
                    <a:ext uri="{9D8B030D-6E8A-4147-A177-3AD203B41FA5}">
                      <a16:colId xmlns:a16="http://schemas.microsoft.com/office/drawing/2014/main" val="369273033"/>
                    </a:ext>
                  </a:extLst>
                </a:gridCol>
                <a:gridCol w="1193377">
                  <a:extLst>
                    <a:ext uri="{9D8B030D-6E8A-4147-A177-3AD203B41FA5}">
                      <a16:colId xmlns:a16="http://schemas.microsoft.com/office/drawing/2014/main" val="402275622"/>
                    </a:ext>
                  </a:extLst>
                </a:gridCol>
                <a:gridCol w="1388235">
                  <a:extLst>
                    <a:ext uri="{9D8B030D-6E8A-4147-A177-3AD203B41FA5}">
                      <a16:colId xmlns:a16="http://schemas.microsoft.com/office/drawing/2014/main" val="31041083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endParaRPr lang="fr-FR" sz="1100" b="1" i="0" u="none" strike="noStrike" noProof="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Contrôle</a:t>
                      </a:r>
                      <a:b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(n, 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Intervention </a:t>
                      </a:r>
                      <a:b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 (%)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Hazard Ratio </a:t>
                      </a:r>
                      <a:b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95 %)#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Incidence rate ratio* </a:t>
                      </a:r>
                      <a:b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1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95 %)#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519676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fr-FR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Primary </a:t>
                      </a:r>
                      <a:r>
                        <a:rPr lang="fr-FR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outcome</a:t>
                      </a:r>
                      <a:r>
                        <a:rPr lang="fr-FR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: </a:t>
                      </a: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PAH-NV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46 (1,1)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32 (0,70)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0,40 (0,19-0,82)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0,41 (0,20-0,84)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52028761"/>
                  </a:ext>
                </a:extLst>
              </a:tr>
              <a:tr h="523536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fr-FR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Critères secondaires :</a:t>
                      </a:r>
                    </a:p>
                    <a:p>
                      <a:pPr algn="l" fontAlgn="b">
                        <a:buNone/>
                      </a:pPr>
                      <a:r>
                        <a:rPr lang="fr-FR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Autre IRB ou supérieur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endParaRPr lang="fr-FR" sz="11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 fontAlgn="b">
                        <a:buNone/>
                      </a:pP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18 (0,42)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endParaRPr lang="fr-FR" sz="11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 fontAlgn="b">
                        <a:buNone/>
                      </a:pP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21 (0,46)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endParaRPr lang="fr-FR" sz="11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 fontAlgn="b">
                        <a:buNone/>
                      </a:pP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1,64 (0,61-4,4)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endParaRPr lang="fr-FR" sz="11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 fontAlgn="b">
                        <a:buNone/>
                      </a:pP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1,63 (0,64-4,19)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7596023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Infection bucco-dentaire /ORL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127 (2,96)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101 (2,20)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1,08 (0,66-1,77)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1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1,07 (0,66 -1,76)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27124874"/>
                  </a:ext>
                </a:extLst>
              </a:tr>
            </a:tbl>
          </a:graphicData>
        </a:graphic>
      </p:graphicFrame>
      <p:sp>
        <p:nvSpPr>
          <p:cNvPr id="7" name="ZoneTexte 6">
            <a:extLst>
              <a:ext uri="{FF2B5EF4-FFF2-40B4-BE49-F238E27FC236}">
                <a16:creationId xmlns:a16="http://schemas.microsoft.com/office/drawing/2014/main" id="{9F972A36-F460-C66B-7ABD-8037B509FDC6}"/>
              </a:ext>
            </a:extLst>
          </p:cNvPr>
          <p:cNvSpPr txBox="1"/>
          <p:nvPr/>
        </p:nvSpPr>
        <p:spPr>
          <a:xfrm>
            <a:off x="5583183" y="3567317"/>
            <a:ext cx="64540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Calibri" panose="020F0502020204030204" pitchFamily="34" charset="0"/>
                <a:cs typeface="Calibri" panose="020F0502020204030204" pitchFamily="34" charset="0"/>
              </a:rPr>
              <a:t>#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Analyse au niveau des patients de l’incidence des événements, ajustée sur le nombre de jours d’hospitalisation à risque</a:t>
            </a:r>
            <a:b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Calibri" panose="020F0502020204030204" pitchFamily="34" charset="0"/>
                <a:cs typeface="Calibri" panose="020F0502020204030204" pitchFamily="34" charset="0"/>
              </a:rPr>
              <a:t>*Incidence définie par le total d’infections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pour 100 jours d’hospitalisation à risque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F08E0AE2-F21B-58E3-9D21-5CA395E875D2}"/>
              </a:ext>
            </a:extLst>
          </p:cNvPr>
          <p:cNvGraphicFramePr>
            <a:graphicFrameLocks noGrp="1"/>
          </p:cNvGraphicFramePr>
          <p:nvPr/>
        </p:nvGraphicFramePr>
        <p:xfrm>
          <a:off x="173037" y="2212693"/>
          <a:ext cx="4904312" cy="2207765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88489">
                  <a:extLst>
                    <a:ext uri="{9D8B030D-6E8A-4147-A177-3AD203B41FA5}">
                      <a16:colId xmlns:a16="http://schemas.microsoft.com/office/drawing/2014/main" val="2810654061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672894952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1984862688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1233822911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2037623622"/>
                    </a:ext>
                  </a:extLst>
                </a:gridCol>
                <a:gridCol w="278667">
                  <a:extLst>
                    <a:ext uri="{9D8B030D-6E8A-4147-A177-3AD203B41FA5}">
                      <a16:colId xmlns:a16="http://schemas.microsoft.com/office/drawing/2014/main" val="3215579648"/>
                    </a:ext>
                  </a:extLst>
                </a:gridCol>
                <a:gridCol w="298310">
                  <a:extLst>
                    <a:ext uri="{9D8B030D-6E8A-4147-A177-3AD203B41FA5}">
                      <a16:colId xmlns:a16="http://schemas.microsoft.com/office/drawing/2014/main" val="1156114685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1636158770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1341050972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1340922293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3904358887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966202897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2826206558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3641795986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1943957270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1692490878"/>
                    </a:ext>
                  </a:extLst>
                </a:gridCol>
                <a:gridCol w="288489">
                  <a:extLst>
                    <a:ext uri="{9D8B030D-6E8A-4147-A177-3AD203B41FA5}">
                      <a16:colId xmlns:a16="http://schemas.microsoft.com/office/drawing/2014/main" val="3365736218"/>
                    </a:ext>
                  </a:extLst>
                </a:gridCol>
              </a:tblGrid>
              <a:tr h="150074">
                <a:tc rowSpan="4"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8966543"/>
                  </a:ext>
                </a:extLst>
              </a:tr>
              <a:tr h="176939">
                <a:tc vMerge="1">
                  <a:txBody>
                    <a:bodyPr/>
                    <a:lstStyle/>
                    <a:p>
                      <a:endParaRPr lang="es-419" sz="10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0293748"/>
                  </a:ext>
                </a:extLst>
              </a:tr>
              <a:tr h="176939">
                <a:tc vMerge="1">
                  <a:txBody>
                    <a:bodyPr/>
                    <a:lstStyle/>
                    <a:p>
                      <a:endParaRPr lang="es-419" sz="10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475062"/>
                  </a:ext>
                </a:extLst>
              </a:tr>
              <a:tr h="176939">
                <a:tc vMerge="1">
                  <a:txBody>
                    <a:bodyPr/>
                    <a:lstStyle/>
                    <a:p>
                      <a:endParaRPr lang="es-419" sz="10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930787"/>
                  </a:ext>
                </a:extLst>
              </a:tr>
              <a:tr h="176939">
                <a:tc rowSpan="2"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0595832"/>
                  </a:ext>
                </a:extLst>
              </a:tr>
              <a:tr h="176939">
                <a:tc vMerge="1">
                  <a:txBody>
                    <a:bodyPr/>
                    <a:lstStyle/>
                    <a:p>
                      <a:endParaRPr lang="es-419" sz="10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8104611"/>
                  </a:ext>
                </a:extLst>
              </a:tr>
              <a:tr h="176939">
                <a:tc rowSpan="3"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3906304"/>
                  </a:ext>
                </a:extLst>
              </a:tr>
              <a:tr h="176939">
                <a:tc vMerge="1">
                  <a:txBody>
                    <a:bodyPr/>
                    <a:lstStyle/>
                    <a:p>
                      <a:pPr algn="ctr"/>
                      <a:endParaRPr lang="es-419" sz="10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5032117"/>
                  </a:ext>
                </a:extLst>
              </a:tr>
              <a:tr h="176939">
                <a:tc vMerge="1">
                  <a:txBody>
                    <a:bodyPr/>
                    <a:lstStyle/>
                    <a:p>
                      <a:pPr algn="ctr"/>
                      <a:endParaRPr lang="es-419" sz="10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s-419" sz="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3643670"/>
                  </a:ext>
                </a:extLst>
              </a:tr>
              <a:tr h="287525">
                <a:tc>
                  <a:txBody>
                    <a:bodyPr/>
                    <a:lstStyle/>
                    <a:p>
                      <a:pPr algn="ctr"/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10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11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12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13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14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8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15</a:t>
                      </a:r>
                      <a:endParaRPr lang="es-419" sz="8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2586019"/>
                  </a:ext>
                </a:extLst>
              </a:tr>
            </a:tbl>
          </a:graphicData>
        </a:graphic>
      </p:graphicFrame>
      <p:sp>
        <p:nvSpPr>
          <p:cNvPr id="11" name="ZoneTexte 10">
            <a:extLst>
              <a:ext uri="{FF2B5EF4-FFF2-40B4-BE49-F238E27FC236}">
                <a16:creationId xmlns:a16="http://schemas.microsoft.com/office/drawing/2014/main" id="{4D907EDB-25C0-3AAB-98DD-397E82299656}"/>
              </a:ext>
            </a:extLst>
          </p:cNvPr>
          <p:cNvSpPr txBox="1"/>
          <p:nvPr/>
        </p:nvSpPr>
        <p:spPr>
          <a:xfrm rot="16200000">
            <a:off x="305725" y="1868803"/>
            <a:ext cx="55816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Groupe</a:t>
            </a:r>
            <a:endParaRPr kumimoji="0" lang="es-419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D3B939C-782B-0D38-B3E3-2E8DAC445439}"/>
              </a:ext>
            </a:extLst>
          </p:cNvPr>
          <p:cNvSpPr txBox="1"/>
          <p:nvPr/>
        </p:nvSpPr>
        <p:spPr>
          <a:xfrm rot="16200000">
            <a:off x="19340" y="1869604"/>
            <a:ext cx="55015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Hôpital</a:t>
            </a:r>
            <a:endParaRPr kumimoji="0" lang="es-419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28" name="Espace réservé du contenu 27">
            <a:extLst>
              <a:ext uri="{FF2B5EF4-FFF2-40B4-BE49-F238E27FC236}">
                <a16:creationId xmlns:a16="http://schemas.microsoft.com/office/drawing/2014/main" id="{4B25FEA9-7C85-BA3B-4195-FF643007039D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74745"/>
            <a:ext cx="665163" cy="334798"/>
          </a:xfrm>
          <a:prstGeom prst="rect">
            <a:avLst/>
          </a:prstGeom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217980860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AADA1F-816C-AD4B-74C6-FDD9F2A8A6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re 15">
            <a:extLst>
              <a:ext uri="{FF2B5EF4-FFF2-40B4-BE49-F238E27FC236}">
                <a16:creationId xmlns:a16="http://schemas.microsoft.com/office/drawing/2014/main" id="{18277598-089A-1FAE-F1D9-0C349B38E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9823584" cy="962634"/>
          </a:xfrm>
        </p:spPr>
        <p:txBody>
          <a:bodyPr>
            <a:normAutofit/>
          </a:bodyPr>
          <a:lstStyle/>
          <a:p>
            <a:r>
              <a:rPr lang="fr-FR" dirty="0"/>
              <a:t>Réduction de la durée d’antibiothérapie dans les PAVM : </a:t>
            </a:r>
            <a:br>
              <a:rPr lang="fr-FR" dirty="0"/>
            </a:br>
            <a:r>
              <a:rPr lang="fr-FR" dirty="0"/>
              <a:t>analyse secondaire de l’étude REGARD-VAP </a:t>
            </a:r>
            <a:r>
              <a:rPr lang="fr-FR" i="1" dirty="0"/>
              <a:t>(1)</a:t>
            </a:r>
            <a:endParaRPr lang="es-419" i="1" dirty="0"/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id="{87F7AD27-C8A3-F418-2509-67C770D34E1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2607" y="3054966"/>
            <a:ext cx="10978019" cy="3261702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FR" sz="1800" b="1" dirty="0">
                <a:solidFill>
                  <a:srgbClr val="C00000"/>
                </a:solidFill>
              </a:rPr>
              <a:t>Méthodologie</a:t>
            </a:r>
          </a:p>
          <a:p>
            <a:r>
              <a:rPr lang="fr-FR" sz="1600" b="1" dirty="0"/>
              <a:t>Critères DOOR (hiérarchisés) </a:t>
            </a:r>
          </a:p>
          <a:p>
            <a:pPr lvl="1"/>
            <a:r>
              <a:rPr lang="fr-FR" sz="1400" dirty="0"/>
              <a:t>Mortalité</a:t>
            </a:r>
          </a:p>
          <a:p>
            <a:pPr lvl="1"/>
            <a:r>
              <a:rPr lang="fr-FR" sz="1400" dirty="0"/>
              <a:t>Absence de réponse clinique (guérison)</a:t>
            </a:r>
          </a:p>
          <a:p>
            <a:pPr lvl="1"/>
            <a:r>
              <a:rPr lang="fr-FR" sz="1400" dirty="0"/>
              <a:t>Complications infectieuses (0–1)</a:t>
            </a:r>
          </a:p>
          <a:p>
            <a:pPr lvl="1"/>
            <a:r>
              <a:rPr lang="fr-FR" sz="1400" dirty="0"/>
              <a:t>Complications liées à la VM (0–2)</a:t>
            </a:r>
          </a:p>
          <a:p>
            <a:pPr lvl="1"/>
            <a:r>
              <a:rPr lang="fr-FR" sz="1400" dirty="0"/>
              <a:t>Événements indésirables graves (0–1)</a:t>
            </a:r>
          </a:p>
          <a:p>
            <a:r>
              <a:rPr lang="fr-FR" sz="1600" b="1" dirty="0"/>
              <a:t>RADAR </a:t>
            </a:r>
            <a:r>
              <a:rPr lang="fr-FR" sz="1600" dirty="0"/>
              <a:t>Durée d’antibiothérapie </a:t>
            </a:r>
            <a:r>
              <a:rPr lang="fr-FR" sz="1600" dirty="0">
                <a:solidFill>
                  <a:srgbClr val="C00000"/>
                </a:solidFill>
                <a:sym typeface="Wingdings" pitchFamily="2" charset="2"/>
              </a:rPr>
              <a:t> </a:t>
            </a:r>
            <a:r>
              <a:rPr lang="fr-FR" sz="1600" dirty="0"/>
              <a:t>départage</a:t>
            </a:r>
          </a:p>
          <a:p>
            <a:r>
              <a:rPr lang="fr-FR" sz="1600" b="1" dirty="0"/>
              <a:t>Analyse GPC</a:t>
            </a:r>
          </a:p>
          <a:p>
            <a:pPr lvl="1"/>
            <a:r>
              <a:rPr lang="fr-FR" sz="1600" dirty="0"/>
              <a:t>Comparaison 1 à 1 hiérarchique</a:t>
            </a:r>
          </a:p>
          <a:p>
            <a:pPr lvl="1"/>
            <a:r>
              <a:rPr lang="fr-FR" sz="1600" dirty="0"/>
              <a:t>En cas d’égalité, comparaison suivante</a:t>
            </a: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C42D2383-0FDE-D2A3-E80F-B8D9546A77E9}"/>
              </a:ext>
            </a:extLst>
          </p:cNvPr>
          <p:cNvSpPr txBox="1">
            <a:spLocks/>
          </p:cNvSpPr>
          <p:nvPr/>
        </p:nvSpPr>
        <p:spPr>
          <a:xfrm>
            <a:off x="30821" y="6488728"/>
            <a:ext cx="9602128" cy="363552"/>
          </a:xfrm>
          <a:prstGeom prst="rect">
            <a:avLst/>
          </a:prstGeom>
        </p:spPr>
        <p:txBody>
          <a:bodyPr vert="horz" wrap="squar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DOOR : 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esirability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of 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utcome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anking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; GPC : 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eneralised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airwise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omparison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; PAVM : pneumonie acquise sous ventilation mécanique ;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RADAR : 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esponse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djusted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for duration of 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ntibiotic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isk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6094F874-4C7E-73D6-7D17-1F10F0226E33}"/>
              </a:ext>
            </a:extLst>
          </p:cNvPr>
          <p:cNvSpPr txBox="1">
            <a:spLocks/>
          </p:cNvSpPr>
          <p:nvPr/>
        </p:nvSpPr>
        <p:spPr>
          <a:xfrm>
            <a:off x="9663571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Blanco-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Arevalo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A, ESCMID 2026, O0612</a:t>
            </a:r>
          </a:p>
        </p:txBody>
      </p:sp>
      <p:sp>
        <p:nvSpPr>
          <p:cNvPr id="3" name="Espace réservé du contenu 9">
            <a:extLst>
              <a:ext uri="{FF2B5EF4-FFF2-40B4-BE49-F238E27FC236}">
                <a16:creationId xmlns:a16="http://schemas.microsoft.com/office/drawing/2014/main" id="{9E32DD24-8469-DD28-E59A-690F3213B4B1}"/>
              </a:ext>
            </a:extLst>
          </p:cNvPr>
          <p:cNvSpPr txBox="1">
            <a:spLocks/>
          </p:cNvSpPr>
          <p:nvPr/>
        </p:nvSpPr>
        <p:spPr>
          <a:xfrm>
            <a:off x="222607" y="1277583"/>
            <a:ext cx="6026925" cy="173770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Étude REGARD-VAP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Essai randomisé multicentrique (n = 460), PAVM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Courte durée (≤ 7 jours) 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vs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durée standard ≥ 8 jours </a:t>
            </a:r>
          </a:p>
          <a:p>
            <a:pPr>
              <a:spcBef>
                <a:spcPts val="500"/>
              </a:spcBef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Absence de différence de mortalité/nouvelle pneumonie</a:t>
            </a:r>
          </a:p>
          <a:p>
            <a:pPr>
              <a:spcBef>
                <a:spcPts val="500"/>
              </a:spcBef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Plus d’effets indésirables dans groupe longue durée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1" name="Connecteur droit avec flèche 10">
            <a:extLst>
              <a:ext uri="{FF2B5EF4-FFF2-40B4-BE49-F238E27FC236}">
                <a16:creationId xmlns:a16="http://schemas.microsoft.com/office/drawing/2014/main" id="{7BB2BBA5-5538-4E13-C9D9-610D17695228}"/>
              </a:ext>
            </a:extLst>
          </p:cNvPr>
          <p:cNvCxnSpPr>
            <a:cxnSpLocks/>
          </p:cNvCxnSpPr>
          <p:nvPr/>
        </p:nvCxnSpPr>
        <p:spPr>
          <a:xfrm>
            <a:off x="3924300" y="5527173"/>
            <a:ext cx="844826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A41E8E82-BA55-36BB-7BF7-1652B52ED8E6}"/>
              </a:ext>
            </a:extLst>
          </p:cNvPr>
          <p:cNvGraphicFramePr>
            <a:graphicFrameLocks noGrp="1"/>
          </p:cNvGraphicFramePr>
          <p:nvPr/>
        </p:nvGraphicFramePr>
        <p:xfrm>
          <a:off x="4871329" y="3803034"/>
          <a:ext cx="7181988" cy="219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72371">
                  <a:extLst>
                    <a:ext uri="{9D8B030D-6E8A-4147-A177-3AD203B41FA5}">
                      <a16:colId xmlns:a16="http://schemas.microsoft.com/office/drawing/2014/main" val="1802912321"/>
                    </a:ext>
                  </a:extLst>
                </a:gridCol>
                <a:gridCol w="922264">
                  <a:extLst>
                    <a:ext uri="{9D8B030D-6E8A-4147-A177-3AD203B41FA5}">
                      <a16:colId xmlns:a16="http://schemas.microsoft.com/office/drawing/2014/main" val="1737583520"/>
                    </a:ext>
                  </a:extLst>
                </a:gridCol>
                <a:gridCol w="1209992">
                  <a:extLst>
                    <a:ext uri="{9D8B030D-6E8A-4147-A177-3AD203B41FA5}">
                      <a16:colId xmlns:a16="http://schemas.microsoft.com/office/drawing/2014/main" val="3172003912"/>
                    </a:ext>
                  </a:extLst>
                </a:gridCol>
                <a:gridCol w="1254263">
                  <a:extLst>
                    <a:ext uri="{9D8B030D-6E8A-4147-A177-3AD203B41FA5}">
                      <a16:colId xmlns:a16="http://schemas.microsoft.com/office/drawing/2014/main" val="1183706417"/>
                    </a:ext>
                  </a:extLst>
                </a:gridCol>
                <a:gridCol w="1256030">
                  <a:extLst>
                    <a:ext uri="{9D8B030D-6E8A-4147-A177-3AD203B41FA5}">
                      <a16:colId xmlns:a16="http://schemas.microsoft.com/office/drawing/2014/main" val="3933654294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814706761"/>
                    </a:ext>
                  </a:extLst>
                </a:gridCol>
              </a:tblGrid>
              <a:tr h="138444">
                <a:tc>
                  <a:txBody>
                    <a:bodyPr/>
                    <a:lstStyle/>
                    <a:p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Courte durée</a:t>
                      </a:r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 (%)</a:t>
                      </a:r>
                    </a:p>
                  </a:txBody>
                  <a:tcPr>
                    <a:solidFill>
                      <a:srgbClr val="0066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PEC standard</a:t>
                      </a:r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 (%)</a:t>
                      </a:r>
                    </a:p>
                  </a:txBody>
                  <a:tcPr>
                    <a:solidFill>
                      <a:srgbClr val="CC333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Probabilité DOOR (IC 95 %)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3874692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DOOR/RADAR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231 (50,2 %)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229 (49,8 %)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64,3 % (58,7-69)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&lt; 0,001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07485686"/>
                  </a:ext>
                </a:extLst>
              </a:tr>
              <a:tr h="257111">
                <a:tc>
                  <a:txBody>
                    <a:bodyPr/>
                    <a:lstStyle/>
                    <a:p>
                      <a: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DOOR/RADAR component</a:t>
                      </a:r>
                    </a:p>
                    <a:p>
                      <a:pPr marL="177800" lvl="1" indent="0"/>
                      <a: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Absence de réponse clinique</a:t>
                      </a:r>
                    </a:p>
                    <a:p>
                      <a:pPr marL="177800" marR="0" lvl="1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Complications de la</a:t>
                      </a:r>
                    </a:p>
                    <a:p>
                      <a:pPr marL="177800" lvl="1" indent="0"/>
                      <a: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ventilation mécanique</a:t>
                      </a:r>
                      <a:b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b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Infections secondaires</a:t>
                      </a:r>
                    </a:p>
                    <a:p>
                      <a:pPr marL="177800" lvl="1" indent="0"/>
                      <a: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Effets indésirables</a:t>
                      </a:r>
                    </a:p>
                    <a:p>
                      <a:pPr marL="177800" lvl="1" indent="0"/>
                      <a: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Mortalité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94 (20,4 %)</a:t>
                      </a:r>
                    </a:p>
                    <a:p>
                      <a:pPr algn="ctr"/>
                      <a:br>
                        <a:rPr lang="fr-FR" sz="105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108 </a:t>
                      </a: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(23,5 %)</a:t>
                      </a:r>
                    </a:p>
                    <a:p>
                      <a:pPr algn="ctr"/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127 (27,6 %)</a:t>
                      </a:r>
                    </a:p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29 (6,3 %)</a:t>
                      </a:r>
                    </a:p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80 (17,4 %)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99 (21,5 %)</a:t>
                      </a:r>
                    </a:p>
                    <a:p>
                      <a:pPr algn="ctr"/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93 (20,2 %)</a:t>
                      </a:r>
                    </a:p>
                    <a:p>
                      <a:pPr algn="ctr"/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140 (30,4 %)</a:t>
                      </a:r>
                    </a:p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89 (19,3 %)</a:t>
                      </a:r>
                    </a:p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86 (18,7 %)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79,1 % (71,4-85,5)</a:t>
                      </a:r>
                    </a:p>
                    <a:p>
                      <a:pPr algn="ctr"/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75,6 % (68,8-82,1)</a:t>
                      </a:r>
                    </a:p>
                    <a:p>
                      <a:pPr algn="ctr"/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69,5 % (63,3-76,7)</a:t>
                      </a:r>
                    </a:p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69,1 % (56,2-81,2)</a:t>
                      </a:r>
                    </a:p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87,9 % (80,2-93,4)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&lt; 0,001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00190101"/>
                  </a:ext>
                </a:extLst>
              </a:tr>
            </a:tbl>
          </a:graphicData>
        </a:graphic>
      </p:graphicFrame>
      <p:sp>
        <p:nvSpPr>
          <p:cNvPr id="19" name="Line 5">
            <a:extLst>
              <a:ext uri="{FF2B5EF4-FFF2-40B4-BE49-F238E27FC236}">
                <a16:creationId xmlns:a16="http://schemas.microsoft.com/office/drawing/2014/main" id="{DDA29190-4336-D326-3442-DD900FC6669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96363" y="6269043"/>
            <a:ext cx="858837" cy="0"/>
          </a:xfrm>
          <a:prstGeom prst="line">
            <a:avLst/>
          </a:prstGeom>
          <a:noFill/>
          <a:ln w="17463">
            <a:solidFill>
              <a:srgbClr val="00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Line 6">
            <a:extLst>
              <a:ext uri="{FF2B5EF4-FFF2-40B4-BE49-F238E27FC236}">
                <a16:creationId xmlns:a16="http://schemas.microsoft.com/office/drawing/2014/main" id="{A89FED7D-F2E7-E1E7-D4CD-FE3A7C8CC2BF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1163" y="6269043"/>
            <a:ext cx="858837" cy="0"/>
          </a:xfrm>
          <a:prstGeom prst="line">
            <a:avLst/>
          </a:prstGeom>
          <a:noFill/>
          <a:ln w="17463">
            <a:solidFill>
              <a:srgbClr val="000000"/>
            </a:solidFill>
            <a:prstDash val="solid"/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9" name="Groupe 78">
            <a:extLst>
              <a:ext uri="{FF2B5EF4-FFF2-40B4-BE49-F238E27FC236}">
                <a16:creationId xmlns:a16="http://schemas.microsoft.com/office/drawing/2014/main" id="{F1CE9A05-B511-064B-E533-69530791DF66}"/>
              </a:ext>
            </a:extLst>
          </p:cNvPr>
          <p:cNvGrpSpPr/>
          <p:nvPr/>
        </p:nvGrpSpPr>
        <p:grpSpPr>
          <a:xfrm>
            <a:off x="8434388" y="4287841"/>
            <a:ext cx="1797051" cy="1784352"/>
            <a:chOff x="8434388" y="4287841"/>
            <a:chExt cx="1797051" cy="1784352"/>
          </a:xfrm>
        </p:grpSpPr>
        <p:sp>
          <p:nvSpPr>
            <p:cNvPr id="22" name="Line 7">
              <a:extLst>
                <a:ext uri="{FF2B5EF4-FFF2-40B4-BE49-F238E27FC236}">
                  <a16:creationId xmlns:a16="http://schemas.microsoft.com/office/drawing/2014/main" id="{BC4BF592-1759-FBFD-3F0A-FF2C3BBEAD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74263" y="6026156"/>
              <a:ext cx="0" cy="460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3C39FCD-A3E0-3A01-87F1-E60DD10DA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8527" y="6026474"/>
              <a:ext cx="1712912" cy="45719"/>
            </a:xfrm>
            <a:custGeom>
              <a:avLst/>
              <a:gdLst>
                <a:gd name="T0" fmla="*/ 162 w 162"/>
                <a:gd name="T1" fmla="*/ 29 h 29"/>
                <a:gd name="T2" fmla="*/ 162 w 162"/>
                <a:gd name="T3" fmla="*/ 0 h 29"/>
                <a:gd name="T4" fmla="*/ 0 w 16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29">
                  <a:moveTo>
                    <a:pt x="162" y="29"/>
                  </a:moveTo>
                  <a:lnTo>
                    <a:pt x="162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Line 9">
              <a:extLst>
                <a:ext uri="{FF2B5EF4-FFF2-40B4-BE49-F238E27FC236}">
                  <a16:creationId xmlns:a16="http://schemas.microsoft.com/office/drawing/2014/main" id="{E6FF0B87-C4AC-09DF-D9C4-21B8B6D5DD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97975" y="6026156"/>
              <a:ext cx="0" cy="460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Line 10">
              <a:extLst>
                <a:ext uri="{FF2B5EF4-FFF2-40B4-BE49-F238E27FC236}">
                  <a16:creationId xmlns:a16="http://schemas.microsoft.com/office/drawing/2014/main" id="{4AC4E7CE-B73E-3E4D-FDBE-B2479049FA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97975" y="6026156"/>
              <a:ext cx="258762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Line 11">
              <a:extLst>
                <a:ext uri="{FF2B5EF4-FFF2-40B4-BE49-F238E27FC236}">
                  <a16:creationId xmlns:a16="http://schemas.microsoft.com/office/drawing/2014/main" id="{F829FCA3-D6BC-D04F-410B-A8B0BD6C47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56738" y="6026156"/>
              <a:ext cx="0" cy="460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Line 12">
              <a:extLst>
                <a:ext uri="{FF2B5EF4-FFF2-40B4-BE49-F238E27FC236}">
                  <a16:creationId xmlns:a16="http://schemas.microsoft.com/office/drawing/2014/main" id="{0DB78587-D8BC-BABC-8408-1F4FFC1E1E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15500" y="6026156"/>
              <a:ext cx="0" cy="460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Line 13">
              <a:extLst>
                <a:ext uri="{FF2B5EF4-FFF2-40B4-BE49-F238E27FC236}">
                  <a16:creationId xmlns:a16="http://schemas.microsoft.com/office/drawing/2014/main" id="{E2F7097A-22C2-93AE-2A99-2EEF10958C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56738" y="6026156"/>
              <a:ext cx="258762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Line 14">
              <a:extLst>
                <a:ext uri="{FF2B5EF4-FFF2-40B4-BE49-F238E27FC236}">
                  <a16:creationId xmlns:a16="http://schemas.microsoft.com/office/drawing/2014/main" id="{12A0FD77-4771-4C9B-A913-EC81E23B45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80450" y="6026156"/>
              <a:ext cx="0" cy="460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Line 15">
              <a:extLst>
                <a:ext uri="{FF2B5EF4-FFF2-40B4-BE49-F238E27FC236}">
                  <a16:creationId xmlns:a16="http://schemas.microsoft.com/office/drawing/2014/main" id="{D456BE18-475C-B4FF-BAA0-214ED5A6E2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34388" y="6026156"/>
              <a:ext cx="246062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Freeform 16">
              <a:extLst>
                <a:ext uri="{FF2B5EF4-FFF2-40B4-BE49-F238E27FC236}">
                  <a16:creationId xmlns:a16="http://schemas.microsoft.com/office/drawing/2014/main" id="{9BDD5AE5-4747-94B6-BEA5-5150B8038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5886" y="4287841"/>
              <a:ext cx="45719" cy="1784352"/>
            </a:xfrm>
            <a:custGeom>
              <a:avLst/>
              <a:gdLst>
                <a:gd name="T0" fmla="*/ 1206 h 1206"/>
                <a:gd name="T1" fmla="*/ 1177 h 1206"/>
                <a:gd name="T2" fmla="*/ 0 h 120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206">
                  <a:moveTo>
                    <a:pt x="0" y="1206"/>
                  </a:moveTo>
                  <a:lnTo>
                    <a:pt x="0" y="1177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Freeform 17">
              <a:extLst>
                <a:ext uri="{FF2B5EF4-FFF2-40B4-BE49-F238E27FC236}">
                  <a16:creationId xmlns:a16="http://schemas.microsoft.com/office/drawing/2014/main" id="{558046C7-989D-C7E0-77EF-025A9C88E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0450" y="6026156"/>
              <a:ext cx="517525" cy="0"/>
            </a:xfrm>
            <a:custGeom>
              <a:avLst/>
              <a:gdLst>
                <a:gd name="T0" fmla="*/ 326 w 326"/>
                <a:gd name="T1" fmla="*/ 163 w 326"/>
                <a:gd name="T2" fmla="*/ 0 w 3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26">
                  <a:moveTo>
                    <a:pt x="326" y="0"/>
                  </a:moveTo>
                  <a:lnTo>
                    <a:pt x="163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Line 18">
              <a:extLst>
                <a:ext uri="{FF2B5EF4-FFF2-40B4-BE49-F238E27FC236}">
                  <a16:creationId xmlns:a16="http://schemas.microsoft.com/office/drawing/2014/main" id="{AB568D75-C839-8421-5730-43AA845FA0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15500" y="6026156"/>
              <a:ext cx="258762" cy="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4" name="Rectangle 19">
            <a:extLst>
              <a:ext uri="{FF2B5EF4-FFF2-40B4-BE49-F238E27FC236}">
                <a16:creationId xmlns:a16="http://schemas.microsoft.com/office/drawing/2014/main" id="{439D8B3E-145F-51B5-5899-82DD37E66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9365" y="6086481"/>
            <a:ext cx="6572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</a:t>
            </a:r>
            <a:endParaRPr kumimoji="0" lang="fr-FR" altLang="fr-FR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5" name="Rectangle 20">
            <a:extLst>
              <a:ext uri="{FF2B5EF4-FFF2-40B4-BE49-F238E27FC236}">
                <a16:creationId xmlns:a16="http://schemas.microsoft.com/office/drawing/2014/main" id="{BF447854-58AD-DFD1-2D0C-365F973D6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0124" y="6086481"/>
            <a:ext cx="16350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0,9</a:t>
            </a:r>
            <a:endParaRPr kumimoji="0" lang="fr-FR" altLang="fr-FR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6" name="Rectangle 21">
            <a:extLst>
              <a:ext uri="{FF2B5EF4-FFF2-40B4-BE49-F238E27FC236}">
                <a16:creationId xmlns:a16="http://schemas.microsoft.com/office/drawing/2014/main" id="{56DB44B1-C4C5-1306-A83A-07611F678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2949" y="6086481"/>
            <a:ext cx="16350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0,8</a:t>
            </a:r>
            <a:endParaRPr kumimoji="0" lang="fr-FR" altLang="fr-FR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7" name="Rectangle 22">
            <a:extLst>
              <a:ext uri="{FF2B5EF4-FFF2-40B4-BE49-F238E27FC236}">
                <a16:creationId xmlns:a16="http://schemas.microsoft.com/office/drawing/2014/main" id="{3134F564-310E-0AFD-AA04-4727C8E1A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4187" y="6086481"/>
            <a:ext cx="16350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0,7</a:t>
            </a:r>
            <a:endParaRPr kumimoji="0" lang="fr-FR" altLang="fr-FR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8" name="Rectangle 23">
            <a:extLst>
              <a:ext uri="{FF2B5EF4-FFF2-40B4-BE49-F238E27FC236}">
                <a16:creationId xmlns:a16="http://schemas.microsoft.com/office/drawing/2014/main" id="{BC814EAB-4BFE-7631-F153-0F59BA53B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5424" y="6086481"/>
            <a:ext cx="16350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0,6</a:t>
            </a:r>
            <a:endParaRPr kumimoji="0" lang="fr-FR" altLang="fr-FR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" name="Rectangle 24">
            <a:extLst>
              <a:ext uri="{FF2B5EF4-FFF2-40B4-BE49-F238E27FC236}">
                <a16:creationId xmlns:a16="http://schemas.microsoft.com/office/drawing/2014/main" id="{8582B6FA-CFBB-5814-8048-866978640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6662" y="6086481"/>
            <a:ext cx="16350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0,5</a:t>
            </a:r>
            <a:endParaRPr kumimoji="0" lang="fr-FR" altLang="fr-FR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" name="Rectangle 25">
            <a:extLst>
              <a:ext uri="{FF2B5EF4-FFF2-40B4-BE49-F238E27FC236}">
                <a16:creationId xmlns:a16="http://schemas.microsoft.com/office/drawing/2014/main" id="{99E7E4F5-D0F0-2B78-755D-F12747269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7899" y="6086481"/>
            <a:ext cx="16350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0,4</a:t>
            </a:r>
            <a:endParaRPr kumimoji="0" lang="fr-FR" altLang="fr-FR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5" name="Groupe 84">
            <a:extLst>
              <a:ext uri="{FF2B5EF4-FFF2-40B4-BE49-F238E27FC236}">
                <a16:creationId xmlns:a16="http://schemas.microsoft.com/office/drawing/2014/main" id="{693EA6C0-A3B8-62B8-2704-B8BEB12AFE45}"/>
              </a:ext>
            </a:extLst>
          </p:cNvPr>
          <p:cNvGrpSpPr/>
          <p:nvPr/>
        </p:nvGrpSpPr>
        <p:grpSpPr>
          <a:xfrm>
            <a:off x="9718675" y="5846764"/>
            <a:ext cx="342900" cy="52387"/>
            <a:chOff x="9718675" y="5840413"/>
            <a:chExt cx="342900" cy="52387"/>
          </a:xfrm>
        </p:grpSpPr>
        <p:sp>
          <p:nvSpPr>
            <p:cNvPr id="41" name="Line 26">
              <a:extLst>
                <a:ext uri="{FF2B5EF4-FFF2-40B4-BE49-F238E27FC236}">
                  <a16:creationId xmlns:a16="http://schemas.microsoft.com/office/drawing/2014/main" id="{7724249E-DF4A-370C-E1E9-46844D9BB6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061575" y="5846763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Line 27">
              <a:extLst>
                <a:ext uri="{FF2B5EF4-FFF2-40B4-BE49-F238E27FC236}">
                  <a16:creationId xmlns:a16="http://schemas.microsoft.com/office/drawing/2014/main" id="{07003452-8C49-90F2-E22A-A4BC2FDBB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18675" y="5865813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Line 28">
              <a:extLst>
                <a:ext uri="{FF2B5EF4-FFF2-40B4-BE49-F238E27FC236}">
                  <a16:creationId xmlns:a16="http://schemas.microsoft.com/office/drawing/2014/main" id="{B8863627-1CA9-4B65-B55F-D08892D6AD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18675" y="5846763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Line 29">
              <a:extLst>
                <a:ext uri="{FF2B5EF4-FFF2-40B4-BE49-F238E27FC236}">
                  <a16:creationId xmlns:a16="http://schemas.microsoft.com/office/drawing/2014/main" id="{53EC784E-28A9-9824-900E-A91FA4479A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18675" y="5865813"/>
              <a:ext cx="342900" cy="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Line 30">
              <a:extLst>
                <a:ext uri="{FF2B5EF4-FFF2-40B4-BE49-F238E27FC236}">
                  <a16:creationId xmlns:a16="http://schemas.microsoft.com/office/drawing/2014/main" id="{20BFC08C-0F93-2DA5-1BF9-1D9C8AC066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061575" y="5865813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31">
              <a:extLst>
                <a:ext uri="{FF2B5EF4-FFF2-40B4-BE49-F238E27FC236}">
                  <a16:creationId xmlns:a16="http://schemas.microsoft.com/office/drawing/2014/main" id="{3081D677-0A11-338A-3815-56282C239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4888" y="5840413"/>
              <a:ext cx="52387" cy="52387"/>
            </a:xfrm>
            <a:custGeom>
              <a:avLst/>
              <a:gdLst>
                <a:gd name="T0" fmla="*/ 28 w 33"/>
                <a:gd name="T1" fmla="*/ 28 h 33"/>
                <a:gd name="T2" fmla="*/ 28 w 33"/>
                <a:gd name="T3" fmla="*/ 27 h 33"/>
                <a:gd name="T4" fmla="*/ 28 w 33"/>
                <a:gd name="T5" fmla="*/ 27 h 33"/>
                <a:gd name="T6" fmla="*/ 28 w 33"/>
                <a:gd name="T7" fmla="*/ 27 h 33"/>
                <a:gd name="T8" fmla="*/ 28 w 33"/>
                <a:gd name="T9" fmla="*/ 27 h 33"/>
                <a:gd name="T10" fmla="*/ 29 w 33"/>
                <a:gd name="T11" fmla="*/ 26 h 33"/>
                <a:gd name="T12" fmla="*/ 30 w 33"/>
                <a:gd name="T13" fmla="*/ 25 h 33"/>
                <a:gd name="T14" fmla="*/ 31 w 33"/>
                <a:gd name="T15" fmla="*/ 22 h 33"/>
                <a:gd name="T16" fmla="*/ 32 w 33"/>
                <a:gd name="T17" fmla="*/ 19 h 33"/>
                <a:gd name="T18" fmla="*/ 32 w 33"/>
                <a:gd name="T19" fmla="*/ 19 h 33"/>
                <a:gd name="T20" fmla="*/ 32 w 33"/>
                <a:gd name="T21" fmla="*/ 18 h 33"/>
                <a:gd name="T22" fmla="*/ 32 w 33"/>
                <a:gd name="T23" fmla="*/ 18 h 33"/>
                <a:gd name="T24" fmla="*/ 33 w 33"/>
                <a:gd name="T25" fmla="*/ 16 h 33"/>
                <a:gd name="T26" fmla="*/ 32 w 33"/>
                <a:gd name="T27" fmla="*/ 13 h 33"/>
                <a:gd name="T28" fmla="*/ 31 w 33"/>
                <a:gd name="T29" fmla="*/ 10 h 33"/>
                <a:gd name="T30" fmla="*/ 30 w 33"/>
                <a:gd name="T31" fmla="*/ 7 h 33"/>
                <a:gd name="T32" fmla="*/ 28 w 33"/>
                <a:gd name="T33" fmla="*/ 5 h 33"/>
                <a:gd name="T34" fmla="*/ 26 w 33"/>
                <a:gd name="T35" fmla="*/ 3 h 33"/>
                <a:gd name="T36" fmla="*/ 25 w 33"/>
                <a:gd name="T37" fmla="*/ 3 h 33"/>
                <a:gd name="T38" fmla="*/ 22 w 33"/>
                <a:gd name="T39" fmla="*/ 1 h 33"/>
                <a:gd name="T40" fmla="*/ 19 w 33"/>
                <a:gd name="T41" fmla="*/ 0 h 33"/>
                <a:gd name="T42" fmla="*/ 16 w 33"/>
                <a:gd name="T43" fmla="*/ 0 h 33"/>
                <a:gd name="T44" fmla="*/ 13 w 33"/>
                <a:gd name="T45" fmla="*/ 0 h 33"/>
                <a:gd name="T46" fmla="*/ 10 w 33"/>
                <a:gd name="T47" fmla="*/ 1 h 33"/>
                <a:gd name="T48" fmla="*/ 7 w 33"/>
                <a:gd name="T49" fmla="*/ 3 h 33"/>
                <a:gd name="T50" fmla="*/ 5 w 33"/>
                <a:gd name="T51" fmla="*/ 5 h 33"/>
                <a:gd name="T52" fmla="*/ 2 w 33"/>
                <a:gd name="T53" fmla="*/ 7 h 33"/>
                <a:gd name="T54" fmla="*/ 1 w 33"/>
                <a:gd name="T55" fmla="*/ 10 h 33"/>
                <a:gd name="T56" fmla="*/ 0 w 33"/>
                <a:gd name="T57" fmla="*/ 13 h 33"/>
                <a:gd name="T58" fmla="*/ 0 w 33"/>
                <a:gd name="T59" fmla="*/ 16 h 33"/>
                <a:gd name="T60" fmla="*/ 0 w 33"/>
                <a:gd name="T61" fmla="*/ 18 h 33"/>
                <a:gd name="T62" fmla="*/ 0 w 33"/>
                <a:gd name="T63" fmla="*/ 19 h 33"/>
                <a:gd name="T64" fmla="*/ 1 w 33"/>
                <a:gd name="T65" fmla="*/ 22 h 33"/>
                <a:gd name="T66" fmla="*/ 2 w 33"/>
                <a:gd name="T67" fmla="*/ 25 h 33"/>
                <a:gd name="T68" fmla="*/ 3 w 33"/>
                <a:gd name="T69" fmla="*/ 26 h 33"/>
                <a:gd name="T70" fmla="*/ 5 w 33"/>
                <a:gd name="T71" fmla="*/ 28 h 33"/>
                <a:gd name="T72" fmla="*/ 7 w 33"/>
                <a:gd name="T73" fmla="*/ 30 h 33"/>
                <a:gd name="T74" fmla="*/ 10 w 33"/>
                <a:gd name="T75" fmla="*/ 31 h 33"/>
                <a:gd name="T76" fmla="*/ 13 w 33"/>
                <a:gd name="T77" fmla="*/ 32 h 33"/>
                <a:gd name="T78" fmla="*/ 16 w 33"/>
                <a:gd name="T79" fmla="*/ 33 h 33"/>
                <a:gd name="T80" fmla="*/ 18 w 33"/>
                <a:gd name="T81" fmla="*/ 32 h 33"/>
                <a:gd name="T82" fmla="*/ 18 w 33"/>
                <a:gd name="T83" fmla="*/ 32 h 33"/>
                <a:gd name="T84" fmla="*/ 18 w 33"/>
                <a:gd name="T85" fmla="*/ 32 h 33"/>
                <a:gd name="T86" fmla="*/ 19 w 33"/>
                <a:gd name="T87" fmla="*/ 32 h 33"/>
                <a:gd name="T88" fmla="*/ 22 w 33"/>
                <a:gd name="T89" fmla="*/ 31 h 33"/>
                <a:gd name="T90" fmla="*/ 25 w 33"/>
                <a:gd name="T91" fmla="*/ 30 h 33"/>
                <a:gd name="T92" fmla="*/ 26 w 33"/>
                <a:gd name="T93" fmla="*/ 29 h 33"/>
                <a:gd name="T94" fmla="*/ 27 w 33"/>
                <a:gd name="T95" fmla="*/ 28 h 33"/>
                <a:gd name="T96" fmla="*/ 27 w 33"/>
                <a:gd name="T97" fmla="*/ 28 h 33"/>
                <a:gd name="T98" fmla="*/ 27 w 33"/>
                <a:gd name="T99" fmla="*/ 28 h 33"/>
                <a:gd name="T100" fmla="*/ 27 w 33"/>
                <a:gd name="T101" fmla="*/ 28 h 33"/>
                <a:gd name="T102" fmla="*/ 28 w 33"/>
                <a:gd name="T10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33">
                  <a:moveTo>
                    <a:pt x="28" y="28"/>
                  </a:move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9" y="26"/>
                  </a:lnTo>
                  <a:lnTo>
                    <a:pt x="30" y="25"/>
                  </a:lnTo>
                  <a:lnTo>
                    <a:pt x="31" y="22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3" y="16"/>
                  </a:lnTo>
                  <a:lnTo>
                    <a:pt x="32" y="13"/>
                  </a:lnTo>
                  <a:lnTo>
                    <a:pt x="31" y="10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5" y="28"/>
                  </a:lnTo>
                  <a:lnTo>
                    <a:pt x="7" y="30"/>
                  </a:lnTo>
                  <a:lnTo>
                    <a:pt x="10" y="31"/>
                  </a:lnTo>
                  <a:lnTo>
                    <a:pt x="13" y="32"/>
                  </a:lnTo>
                  <a:lnTo>
                    <a:pt x="16" y="33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2" y="31"/>
                  </a:lnTo>
                  <a:lnTo>
                    <a:pt x="25" y="30"/>
                  </a:lnTo>
                  <a:lnTo>
                    <a:pt x="26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e 83">
            <a:extLst>
              <a:ext uri="{FF2B5EF4-FFF2-40B4-BE49-F238E27FC236}">
                <a16:creationId xmlns:a16="http://schemas.microsoft.com/office/drawing/2014/main" id="{DF920948-4955-687E-67A5-7F6BED781CC6}"/>
              </a:ext>
            </a:extLst>
          </p:cNvPr>
          <p:cNvGrpSpPr/>
          <p:nvPr/>
        </p:nvGrpSpPr>
        <p:grpSpPr>
          <a:xfrm>
            <a:off x="9099550" y="5685901"/>
            <a:ext cx="642938" cy="52387"/>
            <a:chOff x="9099550" y="5567363"/>
            <a:chExt cx="642938" cy="52387"/>
          </a:xfrm>
        </p:grpSpPr>
        <p:sp>
          <p:nvSpPr>
            <p:cNvPr id="47" name="Line 32">
              <a:extLst>
                <a:ext uri="{FF2B5EF4-FFF2-40B4-BE49-F238E27FC236}">
                  <a16:creationId xmlns:a16="http://schemas.microsoft.com/office/drawing/2014/main" id="{09CA0159-1AFD-31BF-997E-F10A72FB21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99550" y="559435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Line 33">
              <a:extLst>
                <a:ext uri="{FF2B5EF4-FFF2-40B4-BE49-F238E27FC236}">
                  <a16:creationId xmlns:a16="http://schemas.microsoft.com/office/drawing/2014/main" id="{579512F3-148A-A31C-3605-C974EC030F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99550" y="5573713"/>
              <a:ext cx="0" cy="20637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9" name="Line 34">
              <a:extLst>
                <a:ext uri="{FF2B5EF4-FFF2-40B4-BE49-F238E27FC236}">
                  <a16:creationId xmlns:a16="http://schemas.microsoft.com/office/drawing/2014/main" id="{FE0ED038-243F-2172-3564-B620658A4B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9550" y="5594350"/>
              <a:ext cx="642937" cy="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0" name="Freeform 35">
              <a:extLst>
                <a:ext uri="{FF2B5EF4-FFF2-40B4-BE49-F238E27FC236}">
                  <a16:creationId xmlns:a16="http://schemas.microsoft.com/office/drawing/2014/main" id="{F1EAE980-4071-CB89-DEC1-40564FC3E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2488" y="5573713"/>
              <a:ext cx="0" cy="39687"/>
            </a:xfrm>
            <a:custGeom>
              <a:avLst/>
              <a:gdLst>
                <a:gd name="T0" fmla="*/ 25 h 25"/>
                <a:gd name="T1" fmla="*/ 13 h 25"/>
                <a:gd name="T2" fmla="*/ 0 h 2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5">
                  <a:moveTo>
                    <a:pt x="0" y="25"/>
                  </a:moveTo>
                  <a:lnTo>
                    <a:pt x="0" y="1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1" name="Freeform 36">
              <a:extLst>
                <a:ext uri="{FF2B5EF4-FFF2-40B4-BE49-F238E27FC236}">
                  <a16:creationId xmlns:a16="http://schemas.microsoft.com/office/drawing/2014/main" id="{B74EADF4-69B6-FFEB-6EA4-37F469071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567363"/>
              <a:ext cx="52387" cy="52387"/>
            </a:xfrm>
            <a:custGeom>
              <a:avLst/>
              <a:gdLst>
                <a:gd name="T0" fmla="*/ 28 w 33"/>
                <a:gd name="T1" fmla="*/ 28 h 33"/>
                <a:gd name="T2" fmla="*/ 28 w 33"/>
                <a:gd name="T3" fmla="*/ 28 h 33"/>
                <a:gd name="T4" fmla="*/ 28 w 33"/>
                <a:gd name="T5" fmla="*/ 27 h 33"/>
                <a:gd name="T6" fmla="*/ 28 w 33"/>
                <a:gd name="T7" fmla="*/ 27 h 33"/>
                <a:gd name="T8" fmla="*/ 28 w 33"/>
                <a:gd name="T9" fmla="*/ 27 h 33"/>
                <a:gd name="T10" fmla="*/ 29 w 33"/>
                <a:gd name="T11" fmla="*/ 27 h 33"/>
                <a:gd name="T12" fmla="*/ 30 w 33"/>
                <a:gd name="T13" fmla="*/ 25 h 33"/>
                <a:gd name="T14" fmla="*/ 32 w 33"/>
                <a:gd name="T15" fmla="*/ 23 h 33"/>
                <a:gd name="T16" fmla="*/ 32 w 33"/>
                <a:gd name="T17" fmla="*/ 20 h 33"/>
                <a:gd name="T18" fmla="*/ 32 w 33"/>
                <a:gd name="T19" fmla="*/ 19 h 33"/>
                <a:gd name="T20" fmla="*/ 32 w 33"/>
                <a:gd name="T21" fmla="*/ 18 h 33"/>
                <a:gd name="T22" fmla="*/ 33 w 33"/>
                <a:gd name="T23" fmla="*/ 18 h 33"/>
                <a:gd name="T24" fmla="*/ 33 w 33"/>
                <a:gd name="T25" fmla="*/ 16 h 33"/>
                <a:gd name="T26" fmla="*/ 32 w 33"/>
                <a:gd name="T27" fmla="*/ 13 h 33"/>
                <a:gd name="T28" fmla="*/ 32 w 33"/>
                <a:gd name="T29" fmla="*/ 10 h 33"/>
                <a:gd name="T30" fmla="*/ 30 w 33"/>
                <a:gd name="T31" fmla="*/ 7 h 33"/>
                <a:gd name="T32" fmla="*/ 28 w 33"/>
                <a:gd name="T33" fmla="*/ 5 h 33"/>
                <a:gd name="T34" fmla="*/ 27 w 33"/>
                <a:gd name="T35" fmla="*/ 4 h 33"/>
                <a:gd name="T36" fmla="*/ 25 w 33"/>
                <a:gd name="T37" fmla="*/ 3 h 33"/>
                <a:gd name="T38" fmla="*/ 23 w 33"/>
                <a:gd name="T39" fmla="*/ 1 h 33"/>
                <a:gd name="T40" fmla="*/ 20 w 33"/>
                <a:gd name="T41" fmla="*/ 0 h 33"/>
                <a:gd name="T42" fmla="*/ 16 w 33"/>
                <a:gd name="T43" fmla="*/ 0 h 33"/>
                <a:gd name="T44" fmla="*/ 13 w 33"/>
                <a:gd name="T45" fmla="*/ 0 h 33"/>
                <a:gd name="T46" fmla="*/ 10 w 33"/>
                <a:gd name="T47" fmla="*/ 1 h 33"/>
                <a:gd name="T48" fmla="*/ 7 w 33"/>
                <a:gd name="T49" fmla="*/ 3 h 33"/>
                <a:gd name="T50" fmla="*/ 5 w 33"/>
                <a:gd name="T51" fmla="*/ 5 h 33"/>
                <a:gd name="T52" fmla="*/ 3 w 33"/>
                <a:gd name="T53" fmla="*/ 7 h 33"/>
                <a:gd name="T54" fmla="*/ 1 w 33"/>
                <a:gd name="T55" fmla="*/ 10 h 33"/>
                <a:gd name="T56" fmla="*/ 0 w 33"/>
                <a:gd name="T57" fmla="*/ 13 h 33"/>
                <a:gd name="T58" fmla="*/ 0 w 33"/>
                <a:gd name="T59" fmla="*/ 16 h 33"/>
                <a:gd name="T60" fmla="*/ 0 w 33"/>
                <a:gd name="T61" fmla="*/ 18 h 33"/>
                <a:gd name="T62" fmla="*/ 0 w 33"/>
                <a:gd name="T63" fmla="*/ 20 h 33"/>
                <a:gd name="T64" fmla="*/ 1 w 33"/>
                <a:gd name="T65" fmla="*/ 23 h 33"/>
                <a:gd name="T66" fmla="*/ 3 w 33"/>
                <a:gd name="T67" fmla="*/ 25 h 33"/>
                <a:gd name="T68" fmla="*/ 4 w 33"/>
                <a:gd name="T69" fmla="*/ 27 h 33"/>
                <a:gd name="T70" fmla="*/ 5 w 33"/>
                <a:gd name="T71" fmla="*/ 28 h 33"/>
                <a:gd name="T72" fmla="*/ 7 w 33"/>
                <a:gd name="T73" fmla="*/ 30 h 33"/>
                <a:gd name="T74" fmla="*/ 10 w 33"/>
                <a:gd name="T75" fmla="*/ 32 h 33"/>
                <a:gd name="T76" fmla="*/ 13 w 33"/>
                <a:gd name="T77" fmla="*/ 33 h 33"/>
                <a:gd name="T78" fmla="*/ 16 w 33"/>
                <a:gd name="T79" fmla="*/ 33 h 33"/>
                <a:gd name="T80" fmla="*/ 18 w 33"/>
                <a:gd name="T81" fmla="*/ 33 h 33"/>
                <a:gd name="T82" fmla="*/ 18 w 33"/>
                <a:gd name="T83" fmla="*/ 33 h 33"/>
                <a:gd name="T84" fmla="*/ 19 w 33"/>
                <a:gd name="T85" fmla="*/ 33 h 33"/>
                <a:gd name="T86" fmla="*/ 20 w 33"/>
                <a:gd name="T87" fmla="*/ 33 h 33"/>
                <a:gd name="T88" fmla="*/ 23 w 33"/>
                <a:gd name="T89" fmla="*/ 32 h 33"/>
                <a:gd name="T90" fmla="*/ 25 w 33"/>
                <a:gd name="T91" fmla="*/ 30 h 33"/>
                <a:gd name="T92" fmla="*/ 27 w 33"/>
                <a:gd name="T93" fmla="*/ 29 h 33"/>
                <a:gd name="T94" fmla="*/ 27 w 33"/>
                <a:gd name="T95" fmla="*/ 28 h 33"/>
                <a:gd name="T96" fmla="*/ 27 w 33"/>
                <a:gd name="T97" fmla="*/ 28 h 33"/>
                <a:gd name="T98" fmla="*/ 27 w 33"/>
                <a:gd name="T99" fmla="*/ 28 h 33"/>
                <a:gd name="T100" fmla="*/ 28 w 33"/>
                <a:gd name="T101" fmla="*/ 28 h 33"/>
                <a:gd name="T102" fmla="*/ 28 w 33"/>
                <a:gd name="T10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33">
                  <a:moveTo>
                    <a:pt x="28" y="28"/>
                  </a:moveTo>
                  <a:lnTo>
                    <a:pt x="28" y="28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9" y="27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3" y="16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4" y="27"/>
                  </a:lnTo>
                  <a:lnTo>
                    <a:pt x="5" y="28"/>
                  </a:lnTo>
                  <a:lnTo>
                    <a:pt x="7" y="30"/>
                  </a:lnTo>
                  <a:lnTo>
                    <a:pt x="10" y="32"/>
                  </a:lnTo>
                  <a:lnTo>
                    <a:pt x="13" y="33"/>
                  </a:lnTo>
                  <a:lnTo>
                    <a:pt x="16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3" name="Groupe 82">
            <a:extLst>
              <a:ext uri="{FF2B5EF4-FFF2-40B4-BE49-F238E27FC236}">
                <a16:creationId xmlns:a16="http://schemas.microsoft.com/office/drawing/2014/main" id="{13D049D0-463A-28D8-9175-312D36D0A334}"/>
              </a:ext>
            </a:extLst>
          </p:cNvPr>
          <p:cNvGrpSpPr/>
          <p:nvPr/>
        </p:nvGrpSpPr>
        <p:grpSpPr>
          <a:xfrm>
            <a:off x="9285288" y="5518685"/>
            <a:ext cx="341312" cy="52387"/>
            <a:chOff x="9285288" y="5294313"/>
            <a:chExt cx="341312" cy="52387"/>
          </a:xfrm>
        </p:grpSpPr>
        <p:sp>
          <p:nvSpPr>
            <p:cNvPr id="52" name="Line 37">
              <a:extLst>
                <a:ext uri="{FF2B5EF4-FFF2-40B4-BE49-F238E27FC236}">
                  <a16:creationId xmlns:a16="http://schemas.microsoft.com/office/drawing/2014/main" id="{4AB773A1-6F61-76D8-89F7-CA585A02CF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26600" y="530225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Line 38">
              <a:extLst>
                <a:ext uri="{FF2B5EF4-FFF2-40B4-BE49-F238E27FC236}">
                  <a16:creationId xmlns:a16="http://schemas.microsoft.com/office/drawing/2014/main" id="{DBD16C02-24E9-A8C4-549F-086B1A5F1B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85288" y="532130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4" name="Line 39">
              <a:extLst>
                <a:ext uri="{FF2B5EF4-FFF2-40B4-BE49-F238E27FC236}">
                  <a16:creationId xmlns:a16="http://schemas.microsoft.com/office/drawing/2014/main" id="{BC96F948-DB47-0B73-E1C5-2BABA7127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85288" y="530225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5" name="Line 40">
              <a:extLst>
                <a:ext uri="{FF2B5EF4-FFF2-40B4-BE49-F238E27FC236}">
                  <a16:creationId xmlns:a16="http://schemas.microsoft.com/office/drawing/2014/main" id="{1FA4C459-1605-F529-02BD-975CF6A0E3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85288" y="5321300"/>
              <a:ext cx="341312" cy="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6" name="Line 41">
              <a:extLst>
                <a:ext uri="{FF2B5EF4-FFF2-40B4-BE49-F238E27FC236}">
                  <a16:creationId xmlns:a16="http://schemas.microsoft.com/office/drawing/2014/main" id="{9496F557-A9BA-A58E-E2A0-9B503AD6B6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26600" y="532130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7" name="Freeform 42">
              <a:extLst>
                <a:ext uri="{FF2B5EF4-FFF2-40B4-BE49-F238E27FC236}">
                  <a16:creationId xmlns:a16="http://schemas.microsoft.com/office/drawing/2014/main" id="{3041C464-E108-75B1-37DA-AE02094C9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2288" y="5294313"/>
              <a:ext cx="52387" cy="52387"/>
            </a:xfrm>
            <a:custGeom>
              <a:avLst/>
              <a:gdLst>
                <a:gd name="T0" fmla="*/ 28 w 33"/>
                <a:gd name="T1" fmla="*/ 28 h 33"/>
                <a:gd name="T2" fmla="*/ 28 w 33"/>
                <a:gd name="T3" fmla="*/ 28 h 33"/>
                <a:gd name="T4" fmla="*/ 28 w 33"/>
                <a:gd name="T5" fmla="*/ 28 h 33"/>
                <a:gd name="T6" fmla="*/ 28 w 33"/>
                <a:gd name="T7" fmla="*/ 28 h 33"/>
                <a:gd name="T8" fmla="*/ 29 w 33"/>
                <a:gd name="T9" fmla="*/ 28 h 33"/>
                <a:gd name="T10" fmla="*/ 29 w 33"/>
                <a:gd name="T11" fmla="*/ 27 h 33"/>
                <a:gd name="T12" fmla="*/ 30 w 33"/>
                <a:gd name="T13" fmla="*/ 26 h 33"/>
                <a:gd name="T14" fmla="*/ 32 w 33"/>
                <a:gd name="T15" fmla="*/ 23 h 33"/>
                <a:gd name="T16" fmla="*/ 33 w 33"/>
                <a:gd name="T17" fmla="*/ 20 h 33"/>
                <a:gd name="T18" fmla="*/ 33 w 33"/>
                <a:gd name="T19" fmla="*/ 19 h 33"/>
                <a:gd name="T20" fmla="*/ 33 w 33"/>
                <a:gd name="T21" fmla="*/ 19 h 33"/>
                <a:gd name="T22" fmla="*/ 33 w 33"/>
                <a:gd name="T23" fmla="*/ 18 h 33"/>
                <a:gd name="T24" fmla="*/ 33 w 33"/>
                <a:gd name="T25" fmla="*/ 17 h 33"/>
                <a:gd name="T26" fmla="*/ 33 w 33"/>
                <a:gd name="T27" fmla="*/ 13 h 33"/>
                <a:gd name="T28" fmla="*/ 32 w 33"/>
                <a:gd name="T29" fmla="*/ 11 h 33"/>
                <a:gd name="T30" fmla="*/ 30 w 33"/>
                <a:gd name="T31" fmla="*/ 8 h 33"/>
                <a:gd name="T32" fmla="*/ 28 w 33"/>
                <a:gd name="T33" fmla="*/ 5 h 33"/>
                <a:gd name="T34" fmla="*/ 27 w 33"/>
                <a:gd name="T35" fmla="*/ 4 h 33"/>
                <a:gd name="T36" fmla="*/ 26 w 33"/>
                <a:gd name="T37" fmla="*/ 3 h 33"/>
                <a:gd name="T38" fmla="*/ 23 w 33"/>
                <a:gd name="T39" fmla="*/ 2 h 33"/>
                <a:gd name="T40" fmla="*/ 20 w 33"/>
                <a:gd name="T41" fmla="*/ 1 h 33"/>
                <a:gd name="T42" fmla="*/ 17 w 33"/>
                <a:gd name="T43" fmla="*/ 0 h 33"/>
                <a:gd name="T44" fmla="*/ 13 w 33"/>
                <a:gd name="T45" fmla="*/ 1 h 33"/>
                <a:gd name="T46" fmla="*/ 10 w 33"/>
                <a:gd name="T47" fmla="*/ 2 h 33"/>
                <a:gd name="T48" fmla="*/ 8 w 33"/>
                <a:gd name="T49" fmla="*/ 3 h 33"/>
                <a:gd name="T50" fmla="*/ 5 w 33"/>
                <a:gd name="T51" fmla="*/ 5 h 33"/>
                <a:gd name="T52" fmla="*/ 3 w 33"/>
                <a:gd name="T53" fmla="*/ 8 h 33"/>
                <a:gd name="T54" fmla="*/ 2 w 33"/>
                <a:gd name="T55" fmla="*/ 11 h 33"/>
                <a:gd name="T56" fmla="*/ 1 w 33"/>
                <a:gd name="T57" fmla="*/ 13 h 33"/>
                <a:gd name="T58" fmla="*/ 0 w 33"/>
                <a:gd name="T59" fmla="*/ 17 h 33"/>
                <a:gd name="T60" fmla="*/ 0 w 33"/>
                <a:gd name="T61" fmla="*/ 18 h 33"/>
                <a:gd name="T62" fmla="*/ 1 w 33"/>
                <a:gd name="T63" fmla="*/ 20 h 33"/>
                <a:gd name="T64" fmla="*/ 2 w 33"/>
                <a:gd name="T65" fmla="*/ 23 h 33"/>
                <a:gd name="T66" fmla="*/ 3 w 33"/>
                <a:gd name="T67" fmla="*/ 26 h 33"/>
                <a:gd name="T68" fmla="*/ 4 w 33"/>
                <a:gd name="T69" fmla="*/ 27 h 33"/>
                <a:gd name="T70" fmla="*/ 5 w 33"/>
                <a:gd name="T71" fmla="*/ 28 h 33"/>
                <a:gd name="T72" fmla="*/ 8 w 33"/>
                <a:gd name="T73" fmla="*/ 30 h 33"/>
                <a:gd name="T74" fmla="*/ 10 w 33"/>
                <a:gd name="T75" fmla="*/ 32 h 33"/>
                <a:gd name="T76" fmla="*/ 13 w 33"/>
                <a:gd name="T77" fmla="*/ 33 h 33"/>
                <a:gd name="T78" fmla="*/ 17 w 33"/>
                <a:gd name="T79" fmla="*/ 33 h 33"/>
                <a:gd name="T80" fmla="*/ 18 w 33"/>
                <a:gd name="T81" fmla="*/ 33 h 33"/>
                <a:gd name="T82" fmla="*/ 19 w 33"/>
                <a:gd name="T83" fmla="*/ 33 h 33"/>
                <a:gd name="T84" fmla="*/ 19 w 33"/>
                <a:gd name="T85" fmla="*/ 33 h 33"/>
                <a:gd name="T86" fmla="*/ 20 w 33"/>
                <a:gd name="T87" fmla="*/ 33 h 33"/>
                <a:gd name="T88" fmla="*/ 23 w 33"/>
                <a:gd name="T89" fmla="*/ 32 h 33"/>
                <a:gd name="T90" fmla="*/ 26 w 33"/>
                <a:gd name="T91" fmla="*/ 30 h 33"/>
                <a:gd name="T92" fmla="*/ 27 w 33"/>
                <a:gd name="T93" fmla="*/ 29 h 33"/>
                <a:gd name="T94" fmla="*/ 27 w 33"/>
                <a:gd name="T95" fmla="*/ 29 h 33"/>
                <a:gd name="T96" fmla="*/ 28 w 33"/>
                <a:gd name="T97" fmla="*/ 28 h 33"/>
                <a:gd name="T98" fmla="*/ 28 w 33"/>
                <a:gd name="T99" fmla="*/ 28 h 33"/>
                <a:gd name="T100" fmla="*/ 28 w 33"/>
                <a:gd name="T101" fmla="*/ 28 h 33"/>
                <a:gd name="T102" fmla="*/ 28 w 33"/>
                <a:gd name="T10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33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30" y="26"/>
                  </a:lnTo>
                  <a:lnTo>
                    <a:pt x="32" y="23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3" y="13"/>
                  </a:lnTo>
                  <a:lnTo>
                    <a:pt x="32" y="11"/>
                  </a:lnTo>
                  <a:lnTo>
                    <a:pt x="30" y="8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6" y="3"/>
                  </a:lnTo>
                  <a:lnTo>
                    <a:pt x="23" y="2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5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3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3" y="32"/>
                  </a:lnTo>
                  <a:lnTo>
                    <a:pt x="26" y="30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7E795358-FD46-2A97-C293-BC7E8F80AD5B}"/>
              </a:ext>
            </a:extLst>
          </p:cNvPr>
          <p:cNvGrpSpPr/>
          <p:nvPr/>
        </p:nvGrpSpPr>
        <p:grpSpPr>
          <a:xfrm>
            <a:off x="9420225" y="5047322"/>
            <a:ext cx="349250" cy="50800"/>
            <a:chOff x="9420225" y="5022850"/>
            <a:chExt cx="349250" cy="50800"/>
          </a:xfrm>
        </p:grpSpPr>
        <p:sp>
          <p:nvSpPr>
            <p:cNvPr id="58" name="Line 43">
              <a:extLst>
                <a:ext uri="{FF2B5EF4-FFF2-40B4-BE49-F238E27FC236}">
                  <a16:creationId xmlns:a16="http://schemas.microsoft.com/office/drawing/2014/main" id="{1BAE57E1-CD7C-467E-CB7B-22379E046A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0225" y="502920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Line 44">
              <a:extLst>
                <a:ext uri="{FF2B5EF4-FFF2-40B4-BE49-F238E27FC236}">
                  <a16:creationId xmlns:a16="http://schemas.microsoft.com/office/drawing/2014/main" id="{4B23DF3F-155E-56D2-6D3B-0B0FFDDCAF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69475" y="504825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Line 45">
              <a:extLst>
                <a:ext uri="{FF2B5EF4-FFF2-40B4-BE49-F238E27FC236}">
                  <a16:creationId xmlns:a16="http://schemas.microsoft.com/office/drawing/2014/main" id="{FDA4F761-EA5E-FF98-F56E-88428548D0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69475" y="502920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Line 46">
              <a:extLst>
                <a:ext uri="{FF2B5EF4-FFF2-40B4-BE49-F238E27FC236}">
                  <a16:creationId xmlns:a16="http://schemas.microsoft.com/office/drawing/2014/main" id="{474D3F3F-235C-10F0-F9DE-6D667BBE9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20225" y="5048250"/>
              <a:ext cx="349250" cy="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Line 47">
              <a:extLst>
                <a:ext uri="{FF2B5EF4-FFF2-40B4-BE49-F238E27FC236}">
                  <a16:creationId xmlns:a16="http://schemas.microsoft.com/office/drawing/2014/main" id="{6C448EAF-9F45-111B-400F-DB6356E52E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0225" y="504825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Freeform 48">
              <a:extLst>
                <a:ext uri="{FF2B5EF4-FFF2-40B4-BE49-F238E27FC236}">
                  <a16:creationId xmlns:a16="http://schemas.microsoft.com/office/drawing/2014/main" id="{DEFBC18B-7A7F-4E74-A48B-81CB13A7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5800" y="5022850"/>
              <a:ext cx="52387" cy="50800"/>
            </a:xfrm>
            <a:custGeom>
              <a:avLst/>
              <a:gdLst>
                <a:gd name="T0" fmla="*/ 28 w 33"/>
                <a:gd name="T1" fmla="*/ 27 h 32"/>
                <a:gd name="T2" fmla="*/ 28 w 33"/>
                <a:gd name="T3" fmla="*/ 27 h 32"/>
                <a:gd name="T4" fmla="*/ 28 w 33"/>
                <a:gd name="T5" fmla="*/ 27 h 32"/>
                <a:gd name="T6" fmla="*/ 28 w 33"/>
                <a:gd name="T7" fmla="*/ 27 h 32"/>
                <a:gd name="T8" fmla="*/ 28 w 33"/>
                <a:gd name="T9" fmla="*/ 27 h 32"/>
                <a:gd name="T10" fmla="*/ 29 w 33"/>
                <a:gd name="T11" fmla="*/ 26 h 32"/>
                <a:gd name="T12" fmla="*/ 30 w 33"/>
                <a:gd name="T13" fmla="*/ 25 h 32"/>
                <a:gd name="T14" fmla="*/ 31 w 33"/>
                <a:gd name="T15" fmla="*/ 22 h 32"/>
                <a:gd name="T16" fmla="*/ 32 w 33"/>
                <a:gd name="T17" fmla="*/ 19 h 32"/>
                <a:gd name="T18" fmla="*/ 32 w 33"/>
                <a:gd name="T19" fmla="*/ 18 h 32"/>
                <a:gd name="T20" fmla="*/ 32 w 33"/>
                <a:gd name="T21" fmla="*/ 18 h 32"/>
                <a:gd name="T22" fmla="*/ 32 w 33"/>
                <a:gd name="T23" fmla="*/ 17 h 32"/>
                <a:gd name="T24" fmla="*/ 33 w 33"/>
                <a:gd name="T25" fmla="*/ 16 h 32"/>
                <a:gd name="T26" fmla="*/ 32 w 33"/>
                <a:gd name="T27" fmla="*/ 13 h 32"/>
                <a:gd name="T28" fmla="*/ 31 w 33"/>
                <a:gd name="T29" fmla="*/ 10 h 32"/>
                <a:gd name="T30" fmla="*/ 30 w 33"/>
                <a:gd name="T31" fmla="*/ 7 h 32"/>
                <a:gd name="T32" fmla="*/ 28 w 33"/>
                <a:gd name="T33" fmla="*/ 4 h 32"/>
                <a:gd name="T34" fmla="*/ 26 w 33"/>
                <a:gd name="T35" fmla="*/ 3 h 32"/>
                <a:gd name="T36" fmla="*/ 25 w 33"/>
                <a:gd name="T37" fmla="*/ 2 h 32"/>
                <a:gd name="T38" fmla="*/ 22 w 33"/>
                <a:gd name="T39" fmla="*/ 1 h 32"/>
                <a:gd name="T40" fmla="*/ 19 w 33"/>
                <a:gd name="T41" fmla="*/ 0 h 32"/>
                <a:gd name="T42" fmla="*/ 16 w 33"/>
                <a:gd name="T43" fmla="*/ 0 h 32"/>
                <a:gd name="T44" fmla="*/ 13 w 33"/>
                <a:gd name="T45" fmla="*/ 0 h 32"/>
                <a:gd name="T46" fmla="*/ 10 w 33"/>
                <a:gd name="T47" fmla="*/ 1 h 32"/>
                <a:gd name="T48" fmla="*/ 7 w 33"/>
                <a:gd name="T49" fmla="*/ 2 h 32"/>
                <a:gd name="T50" fmla="*/ 5 w 33"/>
                <a:gd name="T51" fmla="*/ 4 h 32"/>
                <a:gd name="T52" fmla="*/ 3 w 33"/>
                <a:gd name="T53" fmla="*/ 7 h 32"/>
                <a:gd name="T54" fmla="*/ 1 w 33"/>
                <a:gd name="T55" fmla="*/ 10 h 32"/>
                <a:gd name="T56" fmla="*/ 0 w 33"/>
                <a:gd name="T57" fmla="*/ 13 h 32"/>
                <a:gd name="T58" fmla="*/ 0 w 33"/>
                <a:gd name="T59" fmla="*/ 16 h 32"/>
                <a:gd name="T60" fmla="*/ 0 w 33"/>
                <a:gd name="T61" fmla="*/ 17 h 32"/>
                <a:gd name="T62" fmla="*/ 0 w 33"/>
                <a:gd name="T63" fmla="*/ 19 h 32"/>
                <a:gd name="T64" fmla="*/ 1 w 33"/>
                <a:gd name="T65" fmla="*/ 22 h 32"/>
                <a:gd name="T66" fmla="*/ 3 w 33"/>
                <a:gd name="T67" fmla="*/ 25 h 32"/>
                <a:gd name="T68" fmla="*/ 3 w 33"/>
                <a:gd name="T69" fmla="*/ 26 h 32"/>
                <a:gd name="T70" fmla="*/ 5 w 33"/>
                <a:gd name="T71" fmla="*/ 27 h 32"/>
                <a:gd name="T72" fmla="*/ 7 w 33"/>
                <a:gd name="T73" fmla="*/ 30 h 32"/>
                <a:gd name="T74" fmla="*/ 10 w 33"/>
                <a:gd name="T75" fmla="*/ 31 h 32"/>
                <a:gd name="T76" fmla="*/ 13 w 33"/>
                <a:gd name="T77" fmla="*/ 32 h 32"/>
                <a:gd name="T78" fmla="*/ 16 w 33"/>
                <a:gd name="T79" fmla="*/ 32 h 32"/>
                <a:gd name="T80" fmla="*/ 18 w 33"/>
                <a:gd name="T81" fmla="*/ 32 h 32"/>
                <a:gd name="T82" fmla="*/ 18 w 33"/>
                <a:gd name="T83" fmla="*/ 32 h 32"/>
                <a:gd name="T84" fmla="*/ 18 w 33"/>
                <a:gd name="T85" fmla="*/ 32 h 32"/>
                <a:gd name="T86" fmla="*/ 19 w 33"/>
                <a:gd name="T87" fmla="*/ 32 h 32"/>
                <a:gd name="T88" fmla="*/ 22 w 33"/>
                <a:gd name="T89" fmla="*/ 31 h 32"/>
                <a:gd name="T90" fmla="*/ 25 w 33"/>
                <a:gd name="T91" fmla="*/ 30 h 32"/>
                <a:gd name="T92" fmla="*/ 26 w 33"/>
                <a:gd name="T93" fmla="*/ 29 h 32"/>
                <a:gd name="T94" fmla="*/ 27 w 33"/>
                <a:gd name="T95" fmla="*/ 28 h 32"/>
                <a:gd name="T96" fmla="*/ 27 w 33"/>
                <a:gd name="T97" fmla="*/ 28 h 32"/>
                <a:gd name="T98" fmla="*/ 27 w 33"/>
                <a:gd name="T99" fmla="*/ 27 h 32"/>
                <a:gd name="T100" fmla="*/ 27 w 33"/>
                <a:gd name="T101" fmla="*/ 27 h 32"/>
                <a:gd name="T102" fmla="*/ 28 w 33"/>
                <a:gd name="T103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32">
                  <a:moveTo>
                    <a:pt x="28" y="27"/>
                  </a:move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9" y="26"/>
                  </a:lnTo>
                  <a:lnTo>
                    <a:pt x="30" y="25"/>
                  </a:lnTo>
                  <a:lnTo>
                    <a:pt x="31" y="22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3" y="16"/>
                  </a:lnTo>
                  <a:lnTo>
                    <a:pt x="32" y="13"/>
                  </a:lnTo>
                  <a:lnTo>
                    <a:pt x="31" y="10"/>
                  </a:lnTo>
                  <a:lnTo>
                    <a:pt x="30" y="7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5" y="27"/>
                  </a:lnTo>
                  <a:lnTo>
                    <a:pt x="7" y="30"/>
                  </a:lnTo>
                  <a:lnTo>
                    <a:pt x="10" y="31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2" y="31"/>
                  </a:lnTo>
                  <a:lnTo>
                    <a:pt x="25" y="30"/>
                  </a:lnTo>
                  <a:lnTo>
                    <a:pt x="26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8" y="27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1" name="Groupe 80">
            <a:extLst>
              <a:ext uri="{FF2B5EF4-FFF2-40B4-BE49-F238E27FC236}">
                <a16:creationId xmlns:a16="http://schemas.microsoft.com/office/drawing/2014/main" id="{DF3BC312-4E8B-FAF5-4805-84B779428A3F}"/>
              </a:ext>
            </a:extLst>
          </p:cNvPr>
          <p:cNvGrpSpPr/>
          <p:nvPr/>
        </p:nvGrpSpPr>
        <p:grpSpPr>
          <a:xfrm>
            <a:off x="9491663" y="4729819"/>
            <a:ext cx="363537" cy="52387"/>
            <a:chOff x="9491663" y="4749800"/>
            <a:chExt cx="363537" cy="52387"/>
          </a:xfrm>
        </p:grpSpPr>
        <p:sp>
          <p:nvSpPr>
            <p:cNvPr id="64" name="Line 49">
              <a:extLst>
                <a:ext uri="{FF2B5EF4-FFF2-40B4-BE49-F238E27FC236}">
                  <a16:creationId xmlns:a16="http://schemas.microsoft.com/office/drawing/2014/main" id="{940173CF-4D33-7CAB-DCF4-121934E2C9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855200" y="475615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Line 50">
              <a:extLst>
                <a:ext uri="{FF2B5EF4-FFF2-40B4-BE49-F238E27FC236}">
                  <a16:creationId xmlns:a16="http://schemas.microsoft.com/office/drawing/2014/main" id="{06ED63F8-616D-BB9A-F8E9-CB017229E2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91663" y="477520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Line 51">
              <a:extLst>
                <a:ext uri="{FF2B5EF4-FFF2-40B4-BE49-F238E27FC236}">
                  <a16:creationId xmlns:a16="http://schemas.microsoft.com/office/drawing/2014/main" id="{B4EC2C87-211E-AEFC-D64C-ADC9CDA835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91663" y="475615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Line 52">
              <a:extLst>
                <a:ext uri="{FF2B5EF4-FFF2-40B4-BE49-F238E27FC236}">
                  <a16:creationId xmlns:a16="http://schemas.microsoft.com/office/drawing/2014/main" id="{03607660-76FE-7650-E028-A296F04C66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491663" y="4775200"/>
              <a:ext cx="363537" cy="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8" name="Line 53">
              <a:extLst>
                <a:ext uri="{FF2B5EF4-FFF2-40B4-BE49-F238E27FC236}">
                  <a16:creationId xmlns:a16="http://schemas.microsoft.com/office/drawing/2014/main" id="{A1D58545-0E70-D7F1-1EEB-20D5B9170B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855200" y="4775200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9" name="Freeform 54">
              <a:extLst>
                <a:ext uri="{FF2B5EF4-FFF2-40B4-BE49-F238E27FC236}">
                  <a16:creationId xmlns:a16="http://schemas.microsoft.com/office/drawing/2014/main" id="{9ECF3D4B-A5B3-8318-B294-F5185827E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7875" y="4749800"/>
              <a:ext cx="52387" cy="52387"/>
            </a:xfrm>
            <a:custGeom>
              <a:avLst/>
              <a:gdLst>
                <a:gd name="T0" fmla="*/ 28 w 33"/>
                <a:gd name="T1" fmla="*/ 28 h 33"/>
                <a:gd name="T2" fmla="*/ 28 w 33"/>
                <a:gd name="T3" fmla="*/ 27 h 33"/>
                <a:gd name="T4" fmla="*/ 28 w 33"/>
                <a:gd name="T5" fmla="*/ 27 h 33"/>
                <a:gd name="T6" fmla="*/ 28 w 33"/>
                <a:gd name="T7" fmla="*/ 27 h 33"/>
                <a:gd name="T8" fmla="*/ 28 w 33"/>
                <a:gd name="T9" fmla="*/ 27 h 33"/>
                <a:gd name="T10" fmla="*/ 29 w 33"/>
                <a:gd name="T11" fmla="*/ 26 h 33"/>
                <a:gd name="T12" fmla="*/ 30 w 33"/>
                <a:gd name="T13" fmla="*/ 25 h 33"/>
                <a:gd name="T14" fmla="*/ 32 w 33"/>
                <a:gd name="T15" fmla="*/ 22 h 33"/>
                <a:gd name="T16" fmla="*/ 32 w 33"/>
                <a:gd name="T17" fmla="*/ 19 h 33"/>
                <a:gd name="T18" fmla="*/ 32 w 33"/>
                <a:gd name="T19" fmla="*/ 18 h 33"/>
                <a:gd name="T20" fmla="*/ 32 w 33"/>
                <a:gd name="T21" fmla="*/ 18 h 33"/>
                <a:gd name="T22" fmla="*/ 33 w 33"/>
                <a:gd name="T23" fmla="*/ 18 h 33"/>
                <a:gd name="T24" fmla="*/ 33 w 33"/>
                <a:gd name="T25" fmla="*/ 16 h 33"/>
                <a:gd name="T26" fmla="*/ 32 w 33"/>
                <a:gd name="T27" fmla="*/ 13 h 33"/>
                <a:gd name="T28" fmla="*/ 32 w 33"/>
                <a:gd name="T29" fmla="*/ 10 h 33"/>
                <a:gd name="T30" fmla="*/ 30 w 33"/>
                <a:gd name="T31" fmla="*/ 7 h 33"/>
                <a:gd name="T32" fmla="*/ 28 w 33"/>
                <a:gd name="T33" fmla="*/ 5 h 33"/>
                <a:gd name="T34" fmla="*/ 27 w 33"/>
                <a:gd name="T35" fmla="*/ 3 h 33"/>
                <a:gd name="T36" fmla="*/ 25 w 33"/>
                <a:gd name="T37" fmla="*/ 2 h 33"/>
                <a:gd name="T38" fmla="*/ 23 w 33"/>
                <a:gd name="T39" fmla="*/ 1 h 33"/>
                <a:gd name="T40" fmla="*/ 20 w 33"/>
                <a:gd name="T41" fmla="*/ 0 h 33"/>
                <a:gd name="T42" fmla="*/ 16 w 33"/>
                <a:gd name="T43" fmla="*/ 0 h 33"/>
                <a:gd name="T44" fmla="*/ 13 w 33"/>
                <a:gd name="T45" fmla="*/ 0 h 33"/>
                <a:gd name="T46" fmla="*/ 10 w 33"/>
                <a:gd name="T47" fmla="*/ 1 h 33"/>
                <a:gd name="T48" fmla="*/ 7 w 33"/>
                <a:gd name="T49" fmla="*/ 2 h 33"/>
                <a:gd name="T50" fmla="*/ 5 w 33"/>
                <a:gd name="T51" fmla="*/ 5 h 33"/>
                <a:gd name="T52" fmla="*/ 3 w 33"/>
                <a:gd name="T53" fmla="*/ 7 h 33"/>
                <a:gd name="T54" fmla="*/ 1 w 33"/>
                <a:gd name="T55" fmla="*/ 10 h 33"/>
                <a:gd name="T56" fmla="*/ 0 w 33"/>
                <a:gd name="T57" fmla="*/ 13 h 33"/>
                <a:gd name="T58" fmla="*/ 0 w 33"/>
                <a:gd name="T59" fmla="*/ 16 h 33"/>
                <a:gd name="T60" fmla="*/ 0 w 33"/>
                <a:gd name="T61" fmla="*/ 18 h 33"/>
                <a:gd name="T62" fmla="*/ 0 w 33"/>
                <a:gd name="T63" fmla="*/ 19 h 33"/>
                <a:gd name="T64" fmla="*/ 1 w 33"/>
                <a:gd name="T65" fmla="*/ 22 h 33"/>
                <a:gd name="T66" fmla="*/ 3 w 33"/>
                <a:gd name="T67" fmla="*/ 25 h 33"/>
                <a:gd name="T68" fmla="*/ 4 w 33"/>
                <a:gd name="T69" fmla="*/ 26 h 33"/>
                <a:gd name="T70" fmla="*/ 5 w 33"/>
                <a:gd name="T71" fmla="*/ 28 h 33"/>
                <a:gd name="T72" fmla="*/ 7 w 33"/>
                <a:gd name="T73" fmla="*/ 30 h 33"/>
                <a:gd name="T74" fmla="*/ 10 w 33"/>
                <a:gd name="T75" fmla="*/ 31 h 33"/>
                <a:gd name="T76" fmla="*/ 13 w 33"/>
                <a:gd name="T77" fmla="*/ 32 h 33"/>
                <a:gd name="T78" fmla="*/ 16 w 33"/>
                <a:gd name="T79" fmla="*/ 33 h 33"/>
                <a:gd name="T80" fmla="*/ 18 w 33"/>
                <a:gd name="T81" fmla="*/ 32 h 33"/>
                <a:gd name="T82" fmla="*/ 18 w 33"/>
                <a:gd name="T83" fmla="*/ 32 h 33"/>
                <a:gd name="T84" fmla="*/ 19 w 33"/>
                <a:gd name="T85" fmla="*/ 32 h 33"/>
                <a:gd name="T86" fmla="*/ 20 w 33"/>
                <a:gd name="T87" fmla="*/ 32 h 33"/>
                <a:gd name="T88" fmla="*/ 23 w 33"/>
                <a:gd name="T89" fmla="*/ 31 h 33"/>
                <a:gd name="T90" fmla="*/ 25 w 33"/>
                <a:gd name="T91" fmla="*/ 30 h 33"/>
                <a:gd name="T92" fmla="*/ 27 w 33"/>
                <a:gd name="T93" fmla="*/ 29 h 33"/>
                <a:gd name="T94" fmla="*/ 27 w 33"/>
                <a:gd name="T95" fmla="*/ 28 h 33"/>
                <a:gd name="T96" fmla="*/ 27 w 33"/>
                <a:gd name="T97" fmla="*/ 28 h 33"/>
                <a:gd name="T98" fmla="*/ 27 w 33"/>
                <a:gd name="T99" fmla="*/ 28 h 33"/>
                <a:gd name="T100" fmla="*/ 28 w 33"/>
                <a:gd name="T101" fmla="*/ 28 h 33"/>
                <a:gd name="T102" fmla="*/ 28 w 33"/>
                <a:gd name="T10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33">
                  <a:moveTo>
                    <a:pt x="28" y="28"/>
                  </a:move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9" y="26"/>
                  </a:lnTo>
                  <a:lnTo>
                    <a:pt x="30" y="25"/>
                  </a:lnTo>
                  <a:lnTo>
                    <a:pt x="32" y="22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3" y="16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3" y="25"/>
                  </a:lnTo>
                  <a:lnTo>
                    <a:pt x="4" y="26"/>
                  </a:lnTo>
                  <a:lnTo>
                    <a:pt x="5" y="28"/>
                  </a:lnTo>
                  <a:lnTo>
                    <a:pt x="7" y="30"/>
                  </a:lnTo>
                  <a:lnTo>
                    <a:pt x="10" y="31"/>
                  </a:lnTo>
                  <a:lnTo>
                    <a:pt x="13" y="32"/>
                  </a:lnTo>
                  <a:lnTo>
                    <a:pt x="16" y="33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3" y="31"/>
                  </a:lnTo>
                  <a:lnTo>
                    <a:pt x="25" y="30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0" name="Groupe 79">
            <a:extLst>
              <a:ext uri="{FF2B5EF4-FFF2-40B4-BE49-F238E27FC236}">
                <a16:creationId xmlns:a16="http://schemas.microsoft.com/office/drawing/2014/main" id="{80B3F9D0-4A37-D1A4-ADCA-42DE92CEE7AF}"/>
              </a:ext>
            </a:extLst>
          </p:cNvPr>
          <p:cNvGrpSpPr/>
          <p:nvPr/>
        </p:nvGrpSpPr>
        <p:grpSpPr>
          <a:xfrm>
            <a:off x="9161463" y="4305301"/>
            <a:ext cx="268287" cy="52387"/>
            <a:chOff x="9161463" y="4305301"/>
            <a:chExt cx="268287" cy="52387"/>
          </a:xfrm>
        </p:grpSpPr>
        <p:sp>
          <p:nvSpPr>
            <p:cNvPr id="70" name="Line 55">
              <a:extLst>
                <a:ext uri="{FF2B5EF4-FFF2-40B4-BE49-F238E27FC236}">
                  <a16:creationId xmlns:a16="http://schemas.microsoft.com/office/drawing/2014/main" id="{20023A4A-99AF-7262-2103-5AB794489C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61463" y="4332289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1" name="Line 56">
              <a:extLst>
                <a:ext uri="{FF2B5EF4-FFF2-40B4-BE49-F238E27FC236}">
                  <a16:creationId xmlns:a16="http://schemas.microsoft.com/office/drawing/2014/main" id="{F2B1724D-D096-2059-5D45-37610BA7F2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9750" y="4313239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2" name="Line 57">
              <a:extLst>
                <a:ext uri="{FF2B5EF4-FFF2-40B4-BE49-F238E27FC236}">
                  <a16:creationId xmlns:a16="http://schemas.microsoft.com/office/drawing/2014/main" id="{CB581011-22F4-C610-E38E-4302C386BF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9750" y="4332289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3" name="Line 58">
              <a:extLst>
                <a:ext uri="{FF2B5EF4-FFF2-40B4-BE49-F238E27FC236}">
                  <a16:creationId xmlns:a16="http://schemas.microsoft.com/office/drawing/2014/main" id="{66974DAB-50F2-D332-AA34-F36FB53CB1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61463" y="4332289"/>
              <a:ext cx="268287" cy="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4" name="Line 59">
              <a:extLst>
                <a:ext uri="{FF2B5EF4-FFF2-40B4-BE49-F238E27FC236}">
                  <a16:creationId xmlns:a16="http://schemas.microsoft.com/office/drawing/2014/main" id="{D8836ABC-7C0A-EA9D-72D3-F9AFA70D70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61463" y="4313239"/>
              <a:ext cx="0" cy="19050"/>
            </a:xfrm>
            <a:prstGeom prst="line">
              <a:avLst/>
            </a:prstGeom>
            <a:noFill/>
            <a:ln w="17463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5" name="Freeform 60">
              <a:extLst>
                <a:ext uri="{FF2B5EF4-FFF2-40B4-BE49-F238E27FC236}">
                  <a16:creationId xmlns:a16="http://schemas.microsoft.com/office/drawing/2014/main" id="{A1B8BBE9-EC3A-14F0-D0D0-E267BA774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2113" y="4305301"/>
              <a:ext cx="52387" cy="52387"/>
            </a:xfrm>
            <a:custGeom>
              <a:avLst/>
              <a:gdLst>
                <a:gd name="T0" fmla="*/ 28 w 33"/>
                <a:gd name="T1" fmla="*/ 28 h 33"/>
                <a:gd name="T2" fmla="*/ 28 w 33"/>
                <a:gd name="T3" fmla="*/ 28 h 33"/>
                <a:gd name="T4" fmla="*/ 28 w 33"/>
                <a:gd name="T5" fmla="*/ 28 h 33"/>
                <a:gd name="T6" fmla="*/ 28 w 33"/>
                <a:gd name="T7" fmla="*/ 28 h 33"/>
                <a:gd name="T8" fmla="*/ 28 w 33"/>
                <a:gd name="T9" fmla="*/ 27 h 33"/>
                <a:gd name="T10" fmla="*/ 29 w 33"/>
                <a:gd name="T11" fmla="*/ 27 h 33"/>
                <a:gd name="T12" fmla="*/ 30 w 33"/>
                <a:gd name="T13" fmla="*/ 26 h 33"/>
                <a:gd name="T14" fmla="*/ 32 w 33"/>
                <a:gd name="T15" fmla="*/ 23 h 33"/>
                <a:gd name="T16" fmla="*/ 32 w 33"/>
                <a:gd name="T17" fmla="*/ 20 h 33"/>
                <a:gd name="T18" fmla="*/ 32 w 33"/>
                <a:gd name="T19" fmla="*/ 19 h 33"/>
                <a:gd name="T20" fmla="*/ 32 w 33"/>
                <a:gd name="T21" fmla="*/ 18 h 33"/>
                <a:gd name="T22" fmla="*/ 33 w 33"/>
                <a:gd name="T23" fmla="*/ 18 h 33"/>
                <a:gd name="T24" fmla="*/ 33 w 33"/>
                <a:gd name="T25" fmla="*/ 17 h 33"/>
                <a:gd name="T26" fmla="*/ 32 w 33"/>
                <a:gd name="T27" fmla="*/ 13 h 33"/>
                <a:gd name="T28" fmla="*/ 32 w 33"/>
                <a:gd name="T29" fmla="*/ 10 h 33"/>
                <a:gd name="T30" fmla="*/ 30 w 33"/>
                <a:gd name="T31" fmla="*/ 7 h 33"/>
                <a:gd name="T32" fmla="*/ 28 w 33"/>
                <a:gd name="T33" fmla="*/ 5 h 33"/>
                <a:gd name="T34" fmla="*/ 27 w 33"/>
                <a:gd name="T35" fmla="*/ 4 h 33"/>
                <a:gd name="T36" fmla="*/ 25 w 33"/>
                <a:gd name="T37" fmla="*/ 3 h 33"/>
                <a:gd name="T38" fmla="*/ 23 w 33"/>
                <a:gd name="T39" fmla="*/ 1 h 33"/>
                <a:gd name="T40" fmla="*/ 20 w 33"/>
                <a:gd name="T41" fmla="*/ 1 h 33"/>
                <a:gd name="T42" fmla="*/ 16 w 33"/>
                <a:gd name="T43" fmla="*/ 0 h 33"/>
                <a:gd name="T44" fmla="*/ 13 w 33"/>
                <a:gd name="T45" fmla="*/ 1 h 33"/>
                <a:gd name="T46" fmla="*/ 10 w 33"/>
                <a:gd name="T47" fmla="*/ 1 h 33"/>
                <a:gd name="T48" fmla="*/ 7 w 33"/>
                <a:gd name="T49" fmla="*/ 3 h 33"/>
                <a:gd name="T50" fmla="*/ 5 w 33"/>
                <a:gd name="T51" fmla="*/ 5 h 33"/>
                <a:gd name="T52" fmla="*/ 3 w 33"/>
                <a:gd name="T53" fmla="*/ 7 h 33"/>
                <a:gd name="T54" fmla="*/ 1 w 33"/>
                <a:gd name="T55" fmla="*/ 10 h 33"/>
                <a:gd name="T56" fmla="*/ 0 w 33"/>
                <a:gd name="T57" fmla="*/ 13 h 33"/>
                <a:gd name="T58" fmla="*/ 0 w 33"/>
                <a:gd name="T59" fmla="*/ 17 h 33"/>
                <a:gd name="T60" fmla="*/ 0 w 33"/>
                <a:gd name="T61" fmla="*/ 18 h 33"/>
                <a:gd name="T62" fmla="*/ 0 w 33"/>
                <a:gd name="T63" fmla="*/ 20 h 33"/>
                <a:gd name="T64" fmla="*/ 1 w 33"/>
                <a:gd name="T65" fmla="*/ 23 h 33"/>
                <a:gd name="T66" fmla="*/ 3 w 33"/>
                <a:gd name="T67" fmla="*/ 26 h 33"/>
                <a:gd name="T68" fmla="*/ 4 w 33"/>
                <a:gd name="T69" fmla="*/ 27 h 33"/>
                <a:gd name="T70" fmla="*/ 5 w 33"/>
                <a:gd name="T71" fmla="*/ 28 h 33"/>
                <a:gd name="T72" fmla="*/ 7 w 33"/>
                <a:gd name="T73" fmla="*/ 30 h 33"/>
                <a:gd name="T74" fmla="*/ 10 w 33"/>
                <a:gd name="T75" fmla="*/ 32 h 33"/>
                <a:gd name="T76" fmla="*/ 13 w 33"/>
                <a:gd name="T77" fmla="*/ 33 h 33"/>
                <a:gd name="T78" fmla="*/ 16 w 33"/>
                <a:gd name="T79" fmla="*/ 33 h 33"/>
                <a:gd name="T80" fmla="*/ 18 w 33"/>
                <a:gd name="T81" fmla="*/ 33 h 33"/>
                <a:gd name="T82" fmla="*/ 18 w 33"/>
                <a:gd name="T83" fmla="*/ 33 h 33"/>
                <a:gd name="T84" fmla="*/ 19 w 33"/>
                <a:gd name="T85" fmla="*/ 33 h 33"/>
                <a:gd name="T86" fmla="*/ 20 w 33"/>
                <a:gd name="T87" fmla="*/ 33 h 33"/>
                <a:gd name="T88" fmla="*/ 23 w 33"/>
                <a:gd name="T89" fmla="*/ 32 h 33"/>
                <a:gd name="T90" fmla="*/ 25 w 33"/>
                <a:gd name="T91" fmla="*/ 30 h 33"/>
                <a:gd name="T92" fmla="*/ 27 w 33"/>
                <a:gd name="T93" fmla="*/ 29 h 33"/>
                <a:gd name="T94" fmla="*/ 27 w 33"/>
                <a:gd name="T95" fmla="*/ 29 h 33"/>
                <a:gd name="T96" fmla="*/ 27 w 33"/>
                <a:gd name="T97" fmla="*/ 28 h 33"/>
                <a:gd name="T98" fmla="*/ 27 w 33"/>
                <a:gd name="T99" fmla="*/ 28 h 33"/>
                <a:gd name="T100" fmla="*/ 28 w 33"/>
                <a:gd name="T101" fmla="*/ 28 h 33"/>
                <a:gd name="T102" fmla="*/ 28 w 33"/>
                <a:gd name="T10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33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29" y="27"/>
                  </a:lnTo>
                  <a:lnTo>
                    <a:pt x="30" y="26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5" y="28"/>
                  </a:lnTo>
                  <a:lnTo>
                    <a:pt x="7" y="30"/>
                  </a:lnTo>
                  <a:lnTo>
                    <a:pt x="10" y="32"/>
                  </a:lnTo>
                  <a:lnTo>
                    <a:pt x="13" y="33"/>
                  </a:lnTo>
                  <a:lnTo>
                    <a:pt x="16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76" name="Rectangle 61">
            <a:extLst>
              <a:ext uri="{FF2B5EF4-FFF2-40B4-BE49-F238E27FC236}">
                <a16:creationId xmlns:a16="http://schemas.microsoft.com/office/drawing/2014/main" id="{7487C841-0CB0-1FEA-9E5A-D4A5599B9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7535" y="6316668"/>
            <a:ext cx="162865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En faveur de la durée standard</a:t>
            </a:r>
            <a:endParaRPr kumimoji="0" lang="fr-FR" altLang="fr-F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7" name="Rectangle 62">
            <a:extLst>
              <a:ext uri="{FF2B5EF4-FFF2-40B4-BE49-F238E27FC236}">
                <a16:creationId xmlns:a16="http://schemas.microsoft.com/office/drawing/2014/main" id="{33941654-5240-0164-73CB-D9EA349D7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0243" y="6316668"/>
            <a:ext cx="150041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En faveur de la durée courte</a:t>
            </a:r>
            <a:endParaRPr kumimoji="0" lang="fr-FR" altLang="fr-F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BAA4547B-DB6D-D8DD-E9F9-CFCDA9F7A4CE}"/>
              </a:ext>
            </a:extLst>
          </p:cNvPr>
          <p:cNvGrpSpPr/>
          <p:nvPr/>
        </p:nvGrpSpPr>
        <p:grpSpPr>
          <a:xfrm>
            <a:off x="6358915" y="1339848"/>
            <a:ext cx="5339373" cy="2281756"/>
            <a:chOff x="6358915" y="1339848"/>
            <a:chExt cx="5339373" cy="2281756"/>
          </a:xfrm>
        </p:grpSpPr>
        <p:sp>
          <p:nvSpPr>
            <p:cNvPr id="171" name="Freeform 105">
              <a:extLst>
                <a:ext uri="{FF2B5EF4-FFF2-40B4-BE49-F238E27FC236}">
                  <a16:creationId xmlns:a16="http://schemas.microsoft.com/office/drawing/2014/main" id="{3AA08463-D2FF-B6C5-C5B5-5BCC211B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1238" y="1446213"/>
              <a:ext cx="4337050" cy="925512"/>
            </a:xfrm>
            <a:custGeom>
              <a:avLst/>
              <a:gdLst>
                <a:gd name="T0" fmla="*/ 2374 w 2732"/>
                <a:gd name="T1" fmla="*/ 417 h 583"/>
                <a:gd name="T2" fmla="*/ 2332 w 2732"/>
                <a:gd name="T3" fmla="*/ 408 h 583"/>
                <a:gd name="T4" fmla="*/ 2196 w 2732"/>
                <a:gd name="T5" fmla="*/ 402 h 583"/>
                <a:gd name="T6" fmla="*/ 2109 w 2732"/>
                <a:gd name="T7" fmla="*/ 391 h 583"/>
                <a:gd name="T8" fmla="*/ 1933 w 2732"/>
                <a:gd name="T9" fmla="*/ 385 h 583"/>
                <a:gd name="T10" fmla="*/ 1837 w 2732"/>
                <a:gd name="T11" fmla="*/ 370 h 583"/>
                <a:gd name="T12" fmla="*/ 1748 w 2732"/>
                <a:gd name="T13" fmla="*/ 365 h 583"/>
                <a:gd name="T14" fmla="*/ 1705 w 2732"/>
                <a:gd name="T15" fmla="*/ 351 h 583"/>
                <a:gd name="T16" fmla="*/ 1521 w 2732"/>
                <a:gd name="T17" fmla="*/ 344 h 583"/>
                <a:gd name="T18" fmla="*/ 1478 w 2732"/>
                <a:gd name="T19" fmla="*/ 334 h 583"/>
                <a:gd name="T20" fmla="*/ 1301 w 2732"/>
                <a:gd name="T21" fmla="*/ 328 h 583"/>
                <a:gd name="T22" fmla="*/ 1251 w 2732"/>
                <a:gd name="T23" fmla="*/ 313 h 583"/>
                <a:gd name="T24" fmla="*/ 1167 w 2732"/>
                <a:gd name="T25" fmla="*/ 308 h 583"/>
                <a:gd name="T26" fmla="*/ 1078 w 2732"/>
                <a:gd name="T27" fmla="*/ 288 h 583"/>
                <a:gd name="T28" fmla="*/ 851 w 2732"/>
                <a:gd name="T29" fmla="*/ 283 h 583"/>
                <a:gd name="T30" fmla="*/ 761 w 2732"/>
                <a:gd name="T31" fmla="*/ 258 h 583"/>
                <a:gd name="T32" fmla="*/ 671 w 2732"/>
                <a:gd name="T33" fmla="*/ 240 h 583"/>
                <a:gd name="T34" fmla="*/ 626 w 2732"/>
                <a:gd name="T35" fmla="*/ 197 h 583"/>
                <a:gd name="T36" fmla="*/ 536 w 2732"/>
                <a:gd name="T37" fmla="*/ 172 h 583"/>
                <a:gd name="T38" fmla="*/ 494 w 2732"/>
                <a:gd name="T39" fmla="*/ 129 h 583"/>
                <a:gd name="T40" fmla="*/ 402 w 2732"/>
                <a:gd name="T41" fmla="*/ 100 h 583"/>
                <a:gd name="T42" fmla="*/ 358 w 2732"/>
                <a:gd name="T43" fmla="*/ 79 h 583"/>
                <a:gd name="T44" fmla="*/ 266 w 2732"/>
                <a:gd name="T45" fmla="*/ 50 h 583"/>
                <a:gd name="T46" fmla="*/ 225 w 2732"/>
                <a:gd name="T47" fmla="*/ 23 h 583"/>
                <a:gd name="T48" fmla="*/ 133 w 2732"/>
                <a:gd name="T49" fmla="*/ 12 h 583"/>
                <a:gd name="T50" fmla="*/ 92 w 2732"/>
                <a:gd name="T51" fmla="*/ 0 h 583"/>
                <a:gd name="T52" fmla="*/ 44 w 2732"/>
                <a:gd name="T53" fmla="*/ 30 h 583"/>
                <a:gd name="T54" fmla="*/ 89 w 2732"/>
                <a:gd name="T55" fmla="*/ 58 h 583"/>
                <a:gd name="T56" fmla="*/ 179 w 2732"/>
                <a:gd name="T57" fmla="*/ 80 h 583"/>
                <a:gd name="T58" fmla="*/ 230 w 2732"/>
                <a:gd name="T59" fmla="*/ 115 h 583"/>
                <a:gd name="T60" fmla="*/ 313 w 2732"/>
                <a:gd name="T61" fmla="*/ 147 h 583"/>
                <a:gd name="T62" fmla="*/ 358 w 2732"/>
                <a:gd name="T63" fmla="*/ 195 h 583"/>
                <a:gd name="T64" fmla="*/ 451 w 2732"/>
                <a:gd name="T65" fmla="*/ 202 h 583"/>
                <a:gd name="T66" fmla="*/ 493 w 2732"/>
                <a:gd name="T67" fmla="*/ 271 h 583"/>
                <a:gd name="T68" fmla="*/ 585 w 2732"/>
                <a:gd name="T69" fmla="*/ 301 h 583"/>
                <a:gd name="T70" fmla="*/ 628 w 2732"/>
                <a:gd name="T71" fmla="*/ 348 h 583"/>
                <a:gd name="T72" fmla="*/ 718 w 2732"/>
                <a:gd name="T73" fmla="*/ 375 h 583"/>
                <a:gd name="T74" fmla="*/ 761 w 2732"/>
                <a:gd name="T75" fmla="*/ 411 h 583"/>
                <a:gd name="T76" fmla="*/ 944 w 2732"/>
                <a:gd name="T77" fmla="*/ 428 h 583"/>
                <a:gd name="T78" fmla="*/ 1079 w 2732"/>
                <a:gd name="T79" fmla="*/ 449 h 583"/>
                <a:gd name="T80" fmla="*/ 1212 w 2732"/>
                <a:gd name="T81" fmla="*/ 452 h 583"/>
                <a:gd name="T82" fmla="*/ 1255 w 2732"/>
                <a:gd name="T83" fmla="*/ 472 h 583"/>
                <a:gd name="T84" fmla="*/ 1396 w 2732"/>
                <a:gd name="T85" fmla="*/ 478 h 583"/>
                <a:gd name="T86" fmla="*/ 1479 w 2732"/>
                <a:gd name="T87" fmla="*/ 488 h 583"/>
                <a:gd name="T88" fmla="*/ 1615 w 2732"/>
                <a:gd name="T89" fmla="*/ 495 h 583"/>
                <a:gd name="T90" fmla="*/ 1712 w 2732"/>
                <a:gd name="T91" fmla="*/ 507 h 583"/>
                <a:gd name="T92" fmla="*/ 1795 w 2732"/>
                <a:gd name="T93" fmla="*/ 515 h 583"/>
                <a:gd name="T94" fmla="*/ 1840 w 2732"/>
                <a:gd name="T95" fmla="*/ 531 h 583"/>
                <a:gd name="T96" fmla="*/ 1976 w 2732"/>
                <a:gd name="T97" fmla="*/ 541 h 583"/>
                <a:gd name="T98" fmla="*/ 2112 w 2732"/>
                <a:gd name="T99" fmla="*/ 552 h 583"/>
                <a:gd name="T100" fmla="*/ 2290 w 2732"/>
                <a:gd name="T101" fmla="*/ 557 h 583"/>
                <a:gd name="T102" fmla="*/ 2334 w 2732"/>
                <a:gd name="T103" fmla="*/ 566 h 583"/>
                <a:gd name="T104" fmla="*/ 2468 w 2732"/>
                <a:gd name="T105" fmla="*/ 569 h 583"/>
                <a:gd name="T106" fmla="*/ 2516 w 2732"/>
                <a:gd name="T107" fmla="*/ 583 h 583"/>
                <a:gd name="T108" fmla="*/ 2510 w 2732"/>
                <a:gd name="T109" fmla="*/ 429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2" h="583">
                  <a:moveTo>
                    <a:pt x="2471" y="423"/>
                  </a:moveTo>
                  <a:lnTo>
                    <a:pt x="2471" y="417"/>
                  </a:lnTo>
                  <a:lnTo>
                    <a:pt x="2374" y="417"/>
                  </a:lnTo>
                  <a:lnTo>
                    <a:pt x="2374" y="412"/>
                  </a:lnTo>
                  <a:lnTo>
                    <a:pt x="2332" y="412"/>
                  </a:lnTo>
                  <a:lnTo>
                    <a:pt x="2332" y="408"/>
                  </a:lnTo>
                  <a:lnTo>
                    <a:pt x="2287" y="408"/>
                  </a:lnTo>
                  <a:lnTo>
                    <a:pt x="2287" y="402"/>
                  </a:lnTo>
                  <a:lnTo>
                    <a:pt x="2196" y="402"/>
                  </a:lnTo>
                  <a:lnTo>
                    <a:pt x="2196" y="396"/>
                  </a:lnTo>
                  <a:lnTo>
                    <a:pt x="2109" y="396"/>
                  </a:lnTo>
                  <a:lnTo>
                    <a:pt x="2109" y="391"/>
                  </a:lnTo>
                  <a:lnTo>
                    <a:pt x="1974" y="391"/>
                  </a:lnTo>
                  <a:lnTo>
                    <a:pt x="1974" y="385"/>
                  </a:lnTo>
                  <a:lnTo>
                    <a:pt x="1933" y="385"/>
                  </a:lnTo>
                  <a:lnTo>
                    <a:pt x="1933" y="380"/>
                  </a:lnTo>
                  <a:lnTo>
                    <a:pt x="1837" y="380"/>
                  </a:lnTo>
                  <a:lnTo>
                    <a:pt x="1837" y="370"/>
                  </a:lnTo>
                  <a:lnTo>
                    <a:pt x="1795" y="370"/>
                  </a:lnTo>
                  <a:lnTo>
                    <a:pt x="1795" y="365"/>
                  </a:lnTo>
                  <a:lnTo>
                    <a:pt x="1748" y="365"/>
                  </a:lnTo>
                  <a:lnTo>
                    <a:pt x="1748" y="356"/>
                  </a:lnTo>
                  <a:lnTo>
                    <a:pt x="1705" y="356"/>
                  </a:lnTo>
                  <a:lnTo>
                    <a:pt x="1705" y="351"/>
                  </a:lnTo>
                  <a:lnTo>
                    <a:pt x="1613" y="351"/>
                  </a:lnTo>
                  <a:lnTo>
                    <a:pt x="1613" y="344"/>
                  </a:lnTo>
                  <a:lnTo>
                    <a:pt x="1521" y="344"/>
                  </a:lnTo>
                  <a:lnTo>
                    <a:pt x="1521" y="340"/>
                  </a:lnTo>
                  <a:lnTo>
                    <a:pt x="1478" y="340"/>
                  </a:lnTo>
                  <a:lnTo>
                    <a:pt x="1478" y="334"/>
                  </a:lnTo>
                  <a:lnTo>
                    <a:pt x="1394" y="334"/>
                  </a:lnTo>
                  <a:lnTo>
                    <a:pt x="1394" y="328"/>
                  </a:lnTo>
                  <a:lnTo>
                    <a:pt x="1301" y="328"/>
                  </a:lnTo>
                  <a:lnTo>
                    <a:pt x="1301" y="321"/>
                  </a:lnTo>
                  <a:lnTo>
                    <a:pt x="1251" y="321"/>
                  </a:lnTo>
                  <a:lnTo>
                    <a:pt x="1251" y="313"/>
                  </a:lnTo>
                  <a:lnTo>
                    <a:pt x="1208" y="313"/>
                  </a:lnTo>
                  <a:lnTo>
                    <a:pt x="1208" y="308"/>
                  </a:lnTo>
                  <a:lnTo>
                    <a:pt x="1167" y="308"/>
                  </a:lnTo>
                  <a:lnTo>
                    <a:pt x="1167" y="302"/>
                  </a:lnTo>
                  <a:lnTo>
                    <a:pt x="1078" y="302"/>
                  </a:lnTo>
                  <a:lnTo>
                    <a:pt x="1078" y="288"/>
                  </a:lnTo>
                  <a:lnTo>
                    <a:pt x="942" y="288"/>
                  </a:lnTo>
                  <a:lnTo>
                    <a:pt x="942" y="283"/>
                  </a:lnTo>
                  <a:lnTo>
                    <a:pt x="851" y="283"/>
                  </a:lnTo>
                  <a:lnTo>
                    <a:pt x="851" y="267"/>
                  </a:lnTo>
                  <a:lnTo>
                    <a:pt x="761" y="267"/>
                  </a:lnTo>
                  <a:lnTo>
                    <a:pt x="761" y="258"/>
                  </a:lnTo>
                  <a:lnTo>
                    <a:pt x="718" y="258"/>
                  </a:lnTo>
                  <a:lnTo>
                    <a:pt x="718" y="240"/>
                  </a:lnTo>
                  <a:lnTo>
                    <a:pt x="671" y="240"/>
                  </a:lnTo>
                  <a:lnTo>
                    <a:pt x="671" y="216"/>
                  </a:lnTo>
                  <a:lnTo>
                    <a:pt x="626" y="216"/>
                  </a:lnTo>
                  <a:lnTo>
                    <a:pt x="626" y="197"/>
                  </a:lnTo>
                  <a:lnTo>
                    <a:pt x="582" y="197"/>
                  </a:lnTo>
                  <a:lnTo>
                    <a:pt x="582" y="172"/>
                  </a:lnTo>
                  <a:lnTo>
                    <a:pt x="536" y="172"/>
                  </a:lnTo>
                  <a:lnTo>
                    <a:pt x="536" y="152"/>
                  </a:lnTo>
                  <a:lnTo>
                    <a:pt x="494" y="152"/>
                  </a:lnTo>
                  <a:lnTo>
                    <a:pt x="494" y="129"/>
                  </a:lnTo>
                  <a:lnTo>
                    <a:pt x="447" y="129"/>
                  </a:lnTo>
                  <a:lnTo>
                    <a:pt x="447" y="100"/>
                  </a:lnTo>
                  <a:lnTo>
                    <a:pt x="402" y="100"/>
                  </a:lnTo>
                  <a:lnTo>
                    <a:pt x="402" y="90"/>
                  </a:lnTo>
                  <a:lnTo>
                    <a:pt x="358" y="90"/>
                  </a:lnTo>
                  <a:lnTo>
                    <a:pt x="358" y="79"/>
                  </a:lnTo>
                  <a:lnTo>
                    <a:pt x="313" y="79"/>
                  </a:lnTo>
                  <a:lnTo>
                    <a:pt x="313" y="50"/>
                  </a:lnTo>
                  <a:lnTo>
                    <a:pt x="266" y="50"/>
                  </a:lnTo>
                  <a:lnTo>
                    <a:pt x="266" y="33"/>
                  </a:lnTo>
                  <a:lnTo>
                    <a:pt x="225" y="33"/>
                  </a:lnTo>
                  <a:lnTo>
                    <a:pt x="225" y="23"/>
                  </a:lnTo>
                  <a:lnTo>
                    <a:pt x="178" y="23"/>
                  </a:lnTo>
                  <a:lnTo>
                    <a:pt x="178" y="12"/>
                  </a:lnTo>
                  <a:lnTo>
                    <a:pt x="133" y="12"/>
                  </a:lnTo>
                  <a:lnTo>
                    <a:pt x="133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44" y="30"/>
                  </a:lnTo>
                  <a:lnTo>
                    <a:pt x="44" y="41"/>
                  </a:lnTo>
                  <a:lnTo>
                    <a:pt x="89" y="41"/>
                  </a:lnTo>
                  <a:lnTo>
                    <a:pt x="89" y="58"/>
                  </a:lnTo>
                  <a:lnTo>
                    <a:pt x="135" y="58"/>
                  </a:lnTo>
                  <a:lnTo>
                    <a:pt x="135" y="80"/>
                  </a:lnTo>
                  <a:lnTo>
                    <a:pt x="179" y="80"/>
                  </a:lnTo>
                  <a:lnTo>
                    <a:pt x="179" y="98"/>
                  </a:lnTo>
                  <a:lnTo>
                    <a:pt x="230" y="98"/>
                  </a:lnTo>
                  <a:lnTo>
                    <a:pt x="230" y="115"/>
                  </a:lnTo>
                  <a:lnTo>
                    <a:pt x="270" y="115"/>
                  </a:lnTo>
                  <a:lnTo>
                    <a:pt x="270" y="147"/>
                  </a:lnTo>
                  <a:lnTo>
                    <a:pt x="313" y="147"/>
                  </a:lnTo>
                  <a:lnTo>
                    <a:pt x="313" y="176"/>
                  </a:lnTo>
                  <a:lnTo>
                    <a:pt x="358" y="176"/>
                  </a:lnTo>
                  <a:lnTo>
                    <a:pt x="358" y="195"/>
                  </a:lnTo>
                  <a:lnTo>
                    <a:pt x="405" y="195"/>
                  </a:lnTo>
                  <a:lnTo>
                    <a:pt x="405" y="202"/>
                  </a:lnTo>
                  <a:lnTo>
                    <a:pt x="451" y="202"/>
                  </a:lnTo>
                  <a:lnTo>
                    <a:pt x="451" y="243"/>
                  </a:lnTo>
                  <a:lnTo>
                    <a:pt x="493" y="243"/>
                  </a:lnTo>
                  <a:lnTo>
                    <a:pt x="493" y="271"/>
                  </a:lnTo>
                  <a:lnTo>
                    <a:pt x="539" y="271"/>
                  </a:lnTo>
                  <a:lnTo>
                    <a:pt x="539" y="301"/>
                  </a:lnTo>
                  <a:lnTo>
                    <a:pt x="585" y="301"/>
                  </a:lnTo>
                  <a:lnTo>
                    <a:pt x="585" y="322"/>
                  </a:lnTo>
                  <a:lnTo>
                    <a:pt x="628" y="322"/>
                  </a:lnTo>
                  <a:lnTo>
                    <a:pt x="628" y="348"/>
                  </a:lnTo>
                  <a:lnTo>
                    <a:pt x="674" y="348"/>
                  </a:lnTo>
                  <a:lnTo>
                    <a:pt x="674" y="375"/>
                  </a:lnTo>
                  <a:lnTo>
                    <a:pt x="718" y="375"/>
                  </a:lnTo>
                  <a:lnTo>
                    <a:pt x="718" y="401"/>
                  </a:lnTo>
                  <a:lnTo>
                    <a:pt x="761" y="401"/>
                  </a:lnTo>
                  <a:lnTo>
                    <a:pt x="761" y="411"/>
                  </a:lnTo>
                  <a:lnTo>
                    <a:pt x="854" y="411"/>
                  </a:lnTo>
                  <a:lnTo>
                    <a:pt x="854" y="428"/>
                  </a:lnTo>
                  <a:lnTo>
                    <a:pt x="944" y="428"/>
                  </a:lnTo>
                  <a:lnTo>
                    <a:pt x="944" y="433"/>
                  </a:lnTo>
                  <a:lnTo>
                    <a:pt x="1079" y="433"/>
                  </a:lnTo>
                  <a:lnTo>
                    <a:pt x="1079" y="449"/>
                  </a:lnTo>
                  <a:lnTo>
                    <a:pt x="1167" y="449"/>
                  </a:lnTo>
                  <a:lnTo>
                    <a:pt x="1167" y="452"/>
                  </a:lnTo>
                  <a:lnTo>
                    <a:pt x="1212" y="452"/>
                  </a:lnTo>
                  <a:lnTo>
                    <a:pt x="1212" y="460"/>
                  </a:lnTo>
                  <a:lnTo>
                    <a:pt x="1255" y="460"/>
                  </a:lnTo>
                  <a:lnTo>
                    <a:pt x="1255" y="472"/>
                  </a:lnTo>
                  <a:lnTo>
                    <a:pt x="1302" y="472"/>
                  </a:lnTo>
                  <a:lnTo>
                    <a:pt x="1302" y="478"/>
                  </a:lnTo>
                  <a:lnTo>
                    <a:pt x="1396" y="478"/>
                  </a:lnTo>
                  <a:lnTo>
                    <a:pt x="1396" y="484"/>
                  </a:lnTo>
                  <a:lnTo>
                    <a:pt x="1479" y="484"/>
                  </a:lnTo>
                  <a:lnTo>
                    <a:pt x="1479" y="488"/>
                  </a:lnTo>
                  <a:lnTo>
                    <a:pt x="1522" y="488"/>
                  </a:lnTo>
                  <a:lnTo>
                    <a:pt x="1522" y="495"/>
                  </a:lnTo>
                  <a:lnTo>
                    <a:pt x="1615" y="495"/>
                  </a:lnTo>
                  <a:lnTo>
                    <a:pt x="1615" y="501"/>
                  </a:lnTo>
                  <a:lnTo>
                    <a:pt x="1712" y="501"/>
                  </a:lnTo>
                  <a:lnTo>
                    <a:pt x="1712" y="507"/>
                  </a:lnTo>
                  <a:lnTo>
                    <a:pt x="1749" y="507"/>
                  </a:lnTo>
                  <a:lnTo>
                    <a:pt x="1749" y="515"/>
                  </a:lnTo>
                  <a:lnTo>
                    <a:pt x="1795" y="515"/>
                  </a:lnTo>
                  <a:lnTo>
                    <a:pt x="1795" y="522"/>
                  </a:lnTo>
                  <a:lnTo>
                    <a:pt x="1840" y="522"/>
                  </a:lnTo>
                  <a:lnTo>
                    <a:pt x="1840" y="531"/>
                  </a:lnTo>
                  <a:lnTo>
                    <a:pt x="1930" y="531"/>
                  </a:lnTo>
                  <a:lnTo>
                    <a:pt x="1930" y="541"/>
                  </a:lnTo>
                  <a:lnTo>
                    <a:pt x="1976" y="541"/>
                  </a:lnTo>
                  <a:lnTo>
                    <a:pt x="1976" y="547"/>
                  </a:lnTo>
                  <a:lnTo>
                    <a:pt x="2112" y="547"/>
                  </a:lnTo>
                  <a:lnTo>
                    <a:pt x="2112" y="552"/>
                  </a:lnTo>
                  <a:lnTo>
                    <a:pt x="2202" y="552"/>
                  </a:lnTo>
                  <a:lnTo>
                    <a:pt x="2202" y="557"/>
                  </a:lnTo>
                  <a:lnTo>
                    <a:pt x="2290" y="557"/>
                  </a:lnTo>
                  <a:lnTo>
                    <a:pt x="2290" y="563"/>
                  </a:lnTo>
                  <a:lnTo>
                    <a:pt x="2334" y="563"/>
                  </a:lnTo>
                  <a:lnTo>
                    <a:pt x="2334" y="566"/>
                  </a:lnTo>
                  <a:lnTo>
                    <a:pt x="2376" y="566"/>
                  </a:lnTo>
                  <a:lnTo>
                    <a:pt x="2376" y="569"/>
                  </a:lnTo>
                  <a:lnTo>
                    <a:pt x="2468" y="569"/>
                  </a:lnTo>
                  <a:lnTo>
                    <a:pt x="2468" y="578"/>
                  </a:lnTo>
                  <a:lnTo>
                    <a:pt x="2516" y="578"/>
                  </a:lnTo>
                  <a:lnTo>
                    <a:pt x="2516" y="583"/>
                  </a:lnTo>
                  <a:lnTo>
                    <a:pt x="2732" y="583"/>
                  </a:lnTo>
                  <a:lnTo>
                    <a:pt x="2732" y="429"/>
                  </a:lnTo>
                  <a:lnTo>
                    <a:pt x="2510" y="429"/>
                  </a:lnTo>
                  <a:lnTo>
                    <a:pt x="2510" y="423"/>
                  </a:lnTo>
                  <a:lnTo>
                    <a:pt x="2471" y="423"/>
                  </a:lnTo>
                  <a:close/>
                </a:path>
              </a:pathLst>
            </a:custGeom>
            <a:solidFill>
              <a:srgbClr val="CC3333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2" name="Freeform 106">
              <a:extLst>
                <a:ext uri="{FF2B5EF4-FFF2-40B4-BE49-F238E27FC236}">
                  <a16:creationId xmlns:a16="http://schemas.microsoft.com/office/drawing/2014/main" id="{0AC93332-2880-1496-0FE0-0D7D5BF44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1238" y="1443038"/>
              <a:ext cx="4337050" cy="896937"/>
            </a:xfrm>
            <a:custGeom>
              <a:avLst/>
              <a:gdLst>
                <a:gd name="T0" fmla="*/ 2732 w 2732"/>
                <a:gd name="T1" fmla="*/ 565 h 565"/>
                <a:gd name="T2" fmla="*/ 2466 w 2732"/>
                <a:gd name="T3" fmla="*/ 405 h 565"/>
                <a:gd name="T4" fmla="*/ 2198 w 2732"/>
                <a:gd name="T5" fmla="*/ 400 h 565"/>
                <a:gd name="T6" fmla="*/ 2157 w 2732"/>
                <a:gd name="T7" fmla="*/ 387 h 565"/>
                <a:gd name="T8" fmla="*/ 2065 w 2732"/>
                <a:gd name="T9" fmla="*/ 383 h 565"/>
                <a:gd name="T10" fmla="*/ 2019 w 2732"/>
                <a:gd name="T11" fmla="*/ 369 h 565"/>
                <a:gd name="T12" fmla="*/ 1843 w 2732"/>
                <a:gd name="T13" fmla="*/ 364 h 565"/>
                <a:gd name="T14" fmla="*/ 1797 w 2732"/>
                <a:gd name="T15" fmla="*/ 358 h 565"/>
                <a:gd name="T16" fmla="*/ 1613 w 2732"/>
                <a:gd name="T17" fmla="*/ 352 h 565"/>
                <a:gd name="T18" fmla="*/ 1569 w 2732"/>
                <a:gd name="T19" fmla="*/ 345 h 565"/>
                <a:gd name="T20" fmla="*/ 1482 w 2732"/>
                <a:gd name="T21" fmla="*/ 339 h 565"/>
                <a:gd name="T22" fmla="*/ 1301 w 2732"/>
                <a:gd name="T23" fmla="*/ 317 h 565"/>
                <a:gd name="T24" fmla="*/ 1169 w 2732"/>
                <a:gd name="T25" fmla="*/ 296 h 565"/>
                <a:gd name="T26" fmla="*/ 1076 w 2732"/>
                <a:gd name="T27" fmla="*/ 290 h 565"/>
                <a:gd name="T28" fmla="*/ 896 w 2732"/>
                <a:gd name="T29" fmla="*/ 265 h 565"/>
                <a:gd name="T30" fmla="*/ 853 w 2732"/>
                <a:gd name="T31" fmla="*/ 237 h 565"/>
                <a:gd name="T32" fmla="*/ 760 w 2732"/>
                <a:gd name="T33" fmla="*/ 233 h 565"/>
                <a:gd name="T34" fmla="*/ 721 w 2732"/>
                <a:gd name="T35" fmla="*/ 204 h 565"/>
                <a:gd name="T36" fmla="*/ 624 w 2732"/>
                <a:gd name="T37" fmla="*/ 195 h 565"/>
                <a:gd name="T38" fmla="*/ 582 w 2732"/>
                <a:gd name="T39" fmla="*/ 181 h 565"/>
                <a:gd name="T40" fmla="*/ 494 w 2732"/>
                <a:gd name="T41" fmla="*/ 174 h 565"/>
                <a:gd name="T42" fmla="*/ 454 w 2732"/>
                <a:gd name="T43" fmla="*/ 143 h 565"/>
                <a:gd name="T44" fmla="*/ 363 w 2732"/>
                <a:gd name="T45" fmla="*/ 135 h 565"/>
                <a:gd name="T46" fmla="*/ 318 w 2732"/>
                <a:gd name="T47" fmla="*/ 96 h 565"/>
                <a:gd name="T48" fmla="*/ 230 w 2732"/>
                <a:gd name="T49" fmla="*/ 75 h 565"/>
                <a:gd name="T50" fmla="*/ 182 w 2732"/>
                <a:gd name="T51" fmla="*/ 39 h 565"/>
                <a:gd name="T52" fmla="*/ 89 w 2732"/>
                <a:gd name="T53" fmla="*/ 21 h 565"/>
                <a:gd name="T54" fmla="*/ 0 w 2732"/>
                <a:gd name="T55" fmla="*/ 21 h 565"/>
                <a:gd name="T56" fmla="*/ 89 w 2732"/>
                <a:gd name="T57" fmla="*/ 52 h 565"/>
                <a:gd name="T58" fmla="*/ 134 w 2732"/>
                <a:gd name="T59" fmla="*/ 122 h 565"/>
                <a:gd name="T60" fmla="*/ 225 w 2732"/>
                <a:gd name="T61" fmla="*/ 146 h 565"/>
                <a:gd name="T62" fmla="*/ 270 w 2732"/>
                <a:gd name="T63" fmla="*/ 200 h 565"/>
                <a:gd name="T64" fmla="*/ 357 w 2732"/>
                <a:gd name="T65" fmla="*/ 230 h 565"/>
                <a:gd name="T66" fmla="*/ 403 w 2732"/>
                <a:gd name="T67" fmla="*/ 260 h 565"/>
                <a:gd name="T68" fmla="*/ 493 w 2732"/>
                <a:gd name="T69" fmla="*/ 282 h 565"/>
                <a:gd name="T70" fmla="*/ 544 w 2732"/>
                <a:gd name="T71" fmla="*/ 306 h 565"/>
                <a:gd name="T72" fmla="*/ 627 w 2732"/>
                <a:gd name="T73" fmla="*/ 315 h 565"/>
                <a:gd name="T74" fmla="*/ 672 w 2732"/>
                <a:gd name="T75" fmla="*/ 335 h 565"/>
                <a:gd name="T76" fmla="*/ 762 w 2732"/>
                <a:gd name="T77" fmla="*/ 355 h 565"/>
                <a:gd name="T78" fmla="*/ 806 w 2732"/>
                <a:gd name="T79" fmla="*/ 375 h 565"/>
                <a:gd name="T80" fmla="*/ 896 w 2732"/>
                <a:gd name="T81" fmla="*/ 384 h 565"/>
                <a:gd name="T82" fmla="*/ 986 w 2732"/>
                <a:gd name="T83" fmla="*/ 432 h 565"/>
                <a:gd name="T84" fmla="*/ 1166 w 2732"/>
                <a:gd name="T85" fmla="*/ 438 h 565"/>
                <a:gd name="T86" fmla="*/ 1260 w 2732"/>
                <a:gd name="T87" fmla="*/ 464 h 565"/>
                <a:gd name="T88" fmla="*/ 1477 w 2732"/>
                <a:gd name="T89" fmla="*/ 480 h 565"/>
                <a:gd name="T90" fmla="*/ 1527 w 2732"/>
                <a:gd name="T91" fmla="*/ 493 h 565"/>
                <a:gd name="T92" fmla="*/ 1621 w 2732"/>
                <a:gd name="T93" fmla="*/ 499 h 565"/>
                <a:gd name="T94" fmla="*/ 1805 w 2732"/>
                <a:gd name="T95" fmla="*/ 517 h 565"/>
                <a:gd name="T96" fmla="*/ 2065 w 2732"/>
                <a:gd name="T97" fmla="*/ 524 h 565"/>
                <a:gd name="T98" fmla="*/ 2108 w 2732"/>
                <a:gd name="T99" fmla="*/ 541 h 565"/>
                <a:gd name="T100" fmla="*/ 2239 w 2732"/>
                <a:gd name="T101" fmla="*/ 549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32" h="565">
                  <a:moveTo>
                    <a:pt x="2470" y="557"/>
                  </a:moveTo>
                  <a:lnTo>
                    <a:pt x="2470" y="565"/>
                  </a:lnTo>
                  <a:lnTo>
                    <a:pt x="2732" y="565"/>
                  </a:lnTo>
                  <a:lnTo>
                    <a:pt x="2732" y="408"/>
                  </a:lnTo>
                  <a:lnTo>
                    <a:pt x="2466" y="408"/>
                  </a:lnTo>
                  <a:lnTo>
                    <a:pt x="2466" y="405"/>
                  </a:lnTo>
                  <a:lnTo>
                    <a:pt x="2246" y="405"/>
                  </a:lnTo>
                  <a:lnTo>
                    <a:pt x="2246" y="400"/>
                  </a:lnTo>
                  <a:lnTo>
                    <a:pt x="2198" y="400"/>
                  </a:lnTo>
                  <a:lnTo>
                    <a:pt x="2198" y="396"/>
                  </a:lnTo>
                  <a:lnTo>
                    <a:pt x="2157" y="396"/>
                  </a:lnTo>
                  <a:lnTo>
                    <a:pt x="2157" y="387"/>
                  </a:lnTo>
                  <a:lnTo>
                    <a:pt x="2105" y="387"/>
                  </a:lnTo>
                  <a:lnTo>
                    <a:pt x="2105" y="383"/>
                  </a:lnTo>
                  <a:lnTo>
                    <a:pt x="2065" y="383"/>
                  </a:lnTo>
                  <a:lnTo>
                    <a:pt x="2065" y="375"/>
                  </a:lnTo>
                  <a:lnTo>
                    <a:pt x="2019" y="375"/>
                  </a:lnTo>
                  <a:lnTo>
                    <a:pt x="2019" y="369"/>
                  </a:lnTo>
                  <a:lnTo>
                    <a:pt x="1929" y="369"/>
                  </a:lnTo>
                  <a:lnTo>
                    <a:pt x="1929" y="364"/>
                  </a:lnTo>
                  <a:lnTo>
                    <a:pt x="1843" y="364"/>
                  </a:lnTo>
                  <a:lnTo>
                    <a:pt x="1843" y="361"/>
                  </a:lnTo>
                  <a:lnTo>
                    <a:pt x="1797" y="361"/>
                  </a:lnTo>
                  <a:lnTo>
                    <a:pt x="1797" y="358"/>
                  </a:lnTo>
                  <a:lnTo>
                    <a:pt x="1661" y="358"/>
                  </a:lnTo>
                  <a:lnTo>
                    <a:pt x="1661" y="352"/>
                  </a:lnTo>
                  <a:lnTo>
                    <a:pt x="1613" y="352"/>
                  </a:lnTo>
                  <a:lnTo>
                    <a:pt x="1613" y="348"/>
                  </a:lnTo>
                  <a:lnTo>
                    <a:pt x="1569" y="348"/>
                  </a:lnTo>
                  <a:lnTo>
                    <a:pt x="1569" y="345"/>
                  </a:lnTo>
                  <a:lnTo>
                    <a:pt x="1525" y="345"/>
                  </a:lnTo>
                  <a:lnTo>
                    <a:pt x="1525" y="339"/>
                  </a:lnTo>
                  <a:lnTo>
                    <a:pt x="1482" y="339"/>
                  </a:lnTo>
                  <a:lnTo>
                    <a:pt x="1482" y="332"/>
                  </a:lnTo>
                  <a:lnTo>
                    <a:pt x="1301" y="332"/>
                  </a:lnTo>
                  <a:lnTo>
                    <a:pt x="1301" y="317"/>
                  </a:lnTo>
                  <a:lnTo>
                    <a:pt x="1253" y="317"/>
                  </a:lnTo>
                  <a:lnTo>
                    <a:pt x="1253" y="296"/>
                  </a:lnTo>
                  <a:lnTo>
                    <a:pt x="1169" y="296"/>
                  </a:lnTo>
                  <a:lnTo>
                    <a:pt x="1169" y="293"/>
                  </a:lnTo>
                  <a:lnTo>
                    <a:pt x="1076" y="293"/>
                  </a:lnTo>
                  <a:lnTo>
                    <a:pt x="1076" y="290"/>
                  </a:lnTo>
                  <a:lnTo>
                    <a:pt x="987" y="290"/>
                  </a:lnTo>
                  <a:lnTo>
                    <a:pt x="987" y="265"/>
                  </a:lnTo>
                  <a:lnTo>
                    <a:pt x="896" y="265"/>
                  </a:lnTo>
                  <a:lnTo>
                    <a:pt x="896" y="248"/>
                  </a:lnTo>
                  <a:lnTo>
                    <a:pt x="853" y="248"/>
                  </a:lnTo>
                  <a:lnTo>
                    <a:pt x="853" y="237"/>
                  </a:lnTo>
                  <a:lnTo>
                    <a:pt x="812" y="237"/>
                  </a:lnTo>
                  <a:lnTo>
                    <a:pt x="812" y="233"/>
                  </a:lnTo>
                  <a:lnTo>
                    <a:pt x="760" y="233"/>
                  </a:lnTo>
                  <a:lnTo>
                    <a:pt x="760" y="223"/>
                  </a:lnTo>
                  <a:lnTo>
                    <a:pt x="721" y="223"/>
                  </a:lnTo>
                  <a:lnTo>
                    <a:pt x="721" y="204"/>
                  </a:lnTo>
                  <a:lnTo>
                    <a:pt x="670" y="204"/>
                  </a:lnTo>
                  <a:lnTo>
                    <a:pt x="670" y="195"/>
                  </a:lnTo>
                  <a:lnTo>
                    <a:pt x="624" y="195"/>
                  </a:lnTo>
                  <a:lnTo>
                    <a:pt x="624" y="189"/>
                  </a:lnTo>
                  <a:lnTo>
                    <a:pt x="582" y="189"/>
                  </a:lnTo>
                  <a:lnTo>
                    <a:pt x="582" y="181"/>
                  </a:lnTo>
                  <a:lnTo>
                    <a:pt x="537" y="181"/>
                  </a:lnTo>
                  <a:lnTo>
                    <a:pt x="537" y="174"/>
                  </a:lnTo>
                  <a:lnTo>
                    <a:pt x="494" y="174"/>
                  </a:lnTo>
                  <a:lnTo>
                    <a:pt x="494" y="162"/>
                  </a:lnTo>
                  <a:lnTo>
                    <a:pt x="454" y="162"/>
                  </a:lnTo>
                  <a:lnTo>
                    <a:pt x="454" y="143"/>
                  </a:lnTo>
                  <a:lnTo>
                    <a:pt x="409" y="143"/>
                  </a:lnTo>
                  <a:lnTo>
                    <a:pt x="409" y="135"/>
                  </a:lnTo>
                  <a:lnTo>
                    <a:pt x="363" y="135"/>
                  </a:lnTo>
                  <a:lnTo>
                    <a:pt x="363" y="121"/>
                  </a:lnTo>
                  <a:lnTo>
                    <a:pt x="318" y="121"/>
                  </a:lnTo>
                  <a:lnTo>
                    <a:pt x="318" y="96"/>
                  </a:lnTo>
                  <a:lnTo>
                    <a:pt x="268" y="96"/>
                  </a:lnTo>
                  <a:lnTo>
                    <a:pt x="268" y="75"/>
                  </a:lnTo>
                  <a:lnTo>
                    <a:pt x="230" y="75"/>
                  </a:lnTo>
                  <a:lnTo>
                    <a:pt x="230" y="56"/>
                  </a:lnTo>
                  <a:lnTo>
                    <a:pt x="182" y="56"/>
                  </a:lnTo>
                  <a:lnTo>
                    <a:pt x="182" y="39"/>
                  </a:lnTo>
                  <a:lnTo>
                    <a:pt x="138" y="39"/>
                  </a:lnTo>
                  <a:lnTo>
                    <a:pt x="138" y="21"/>
                  </a:lnTo>
                  <a:lnTo>
                    <a:pt x="89" y="21"/>
                  </a:lnTo>
                  <a:lnTo>
                    <a:pt x="89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44" y="21"/>
                  </a:lnTo>
                  <a:lnTo>
                    <a:pt x="44" y="52"/>
                  </a:lnTo>
                  <a:lnTo>
                    <a:pt x="89" y="52"/>
                  </a:lnTo>
                  <a:lnTo>
                    <a:pt x="89" y="95"/>
                  </a:lnTo>
                  <a:lnTo>
                    <a:pt x="134" y="95"/>
                  </a:lnTo>
                  <a:lnTo>
                    <a:pt x="134" y="122"/>
                  </a:lnTo>
                  <a:lnTo>
                    <a:pt x="181" y="122"/>
                  </a:lnTo>
                  <a:lnTo>
                    <a:pt x="181" y="146"/>
                  </a:lnTo>
                  <a:lnTo>
                    <a:pt x="225" y="146"/>
                  </a:lnTo>
                  <a:lnTo>
                    <a:pt x="225" y="176"/>
                  </a:lnTo>
                  <a:lnTo>
                    <a:pt x="270" y="176"/>
                  </a:lnTo>
                  <a:lnTo>
                    <a:pt x="270" y="200"/>
                  </a:lnTo>
                  <a:lnTo>
                    <a:pt x="315" y="200"/>
                  </a:lnTo>
                  <a:lnTo>
                    <a:pt x="315" y="230"/>
                  </a:lnTo>
                  <a:lnTo>
                    <a:pt x="357" y="230"/>
                  </a:lnTo>
                  <a:lnTo>
                    <a:pt x="357" y="253"/>
                  </a:lnTo>
                  <a:lnTo>
                    <a:pt x="403" y="253"/>
                  </a:lnTo>
                  <a:lnTo>
                    <a:pt x="403" y="260"/>
                  </a:lnTo>
                  <a:lnTo>
                    <a:pt x="449" y="260"/>
                  </a:lnTo>
                  <a:lnTo>
                    <a:pt x="449" y="282"/>
                  </a:lnTo>
                  <a:lnTo>
                    <a:pt x="493" y="282"/>
                  </a:lnTo>
                  <a:lnTo>
                    <a:pt x="493" y="299"/>
                  </a:lnTo>
                  <a:lnTo>
                    <a:pt x="544" y="299"/>
                  </a:lnTo>
                  <a:lnTo>
                    <a:pt x="544" y="306"/>
                  </a:lnTo>
                  <a:lnTo>
                    <a:pt x="585" y="306"/>
                  </a:lnTo>
                  <a:lnTo>
                    <a:pt x="585" y="315"/>
                  </a:lnTo>
                  <a:lnTo>
                    <a:pt x="627" y="315"/>
                  </a:lnTo>
                  <a:lnTo>
                    <a:pt x="627" y="325"/>
                  </a:lnTo>
                  <a:lnTo>
                    <a:pt x="672" y="325"/>
                  </a:lnTo>
                  <a:lnTo>
                    <a:pt x="672" y="335"/>
                  </a:lnTo>
                  <a:lnTo>
                    <a:pt x="716" y="335"/>
                  </a:lnTo>
                  <a:lnTo>
                    <a:pt x="716" y="355"/>
                  </a:lnTo>
                  <a:lnTo>
                    <a:pt x="762" y="355"/>
                  </a:lnTo>
                  <a:lnTo>
                    <a:pt x="762" y="368"/>
                  </a:lnTo>
                  <a:lnTo>
                    <a:pt x="806" y="368"/>
                  </a:lnTo>
                  <a:lnTo>
                    <a:pt x="806" y="375"/>
                  </a:lnTo>
                  <a:lnTo>
                    <a:pt x="852" y="375"/>
                  </a:lnTo>
                  <a:lnTo>
                    <a:pt x="852" y="384"/>
                  </a:lnTo>
                  <a:lnTo>
                    <a:pt x="896" y="384"/>
                  </a:lnTo>
                  <a:lnTo>
                    <a:pt x="896" y="400"/>
                  </a:lnTo>
                  <a:lnTo>
                    <a:pt x="986" y="400"/>
                  </a:lnTo>
                  <a:lnTo>
                    <a:pt x="986" y="432"/>
                  </a:lnTo>
                  <a:lnTo>
                    <a:pt x="1081" y="432"/>
                  </a:lnTo>
                  <a:lnTo>
                    <a:pt x="1081" y="438"/>
                  </a:lnTo>
                  <a:lnTo>
                    <a:pt x="1166" y="438"/>
                  </a:lnTo>
                  <a:lnTo>
                    <a:pt x="1166" y="448"/>
                  </a:lnTo>
                  <a:lnTo>
                    <a:pt x="1260" y="448"/>
                  </a:lnTo>
                  <a:lnTo>
                    <a:pt x="1260" y="464"/>
                  </a:lnTo>
                  <a:lnTo>
                    <a:pt x="1302" y="464"/>
                  </a:lnTo>
                  <a:lnTo>
                    <a:pt x="1302" y="480"/>
                  </a:lnTo>
                  <a:lnTo>
                    <a:pt x="1477" y="480"/>
                  </a:lnTo>
                  <a:lnTo>
                    <a:pt x="1477" y="486"/>
                  </a:lnTo>
                  <a:lnTo>
                    <a:pt x="1527" y="486"/>
                  </a:lnTo>
                  <a:lnTo>
                    <a:pt x="1527" y="493"/>
                  </a:lnTo>
                  <a:lnTo>
                    <a:pt x="1578" y="493"/>
                  </a:lnTo>
                  <a:lnTo>
                    <a:pt x="1578" y="499"/>
                  </a:lnTo>
                  <a:lnTo>
                    <a:pt x="1621" y="499"/>
                  </a:lnTo>
                  <a:lnTo>
                    <a:pt x="1621" y="508"/>
                  </a:lnTo>
                  <a:lnTo>
                    <a:pt x="1805" y="508"/>
                  </a:lnTo>
                  <a:lnTo>
                    <a:pt x="1805" y="517"/>
                  </a:lnTo>
                  <a:lnTo>
                    <a:pt x="1932" y="517"/>
                  </a:lnTo>
                  <a:lnTo>
                    <a:pt x="1932" y="524"/>
                  </a:lnTo>
                  <a:lnTo>
                    <a:pt x="2065" y="524"/>
                  </a:lnTo>
                  <a:lnTo>
                    <a:pt x="2065" y="534"/>
                  </a:lnTo>
                  <a:lnTo>
                    <a:pt x="2108" y="534"/>
                  </a:lnTo>
                  <a:lnTo>
                    <a:pt x="2108" y="541"/>
                  </a:lnTo>
                  <a:lnTo>
                    <a:pt x="2154" y="541"/>
                  </a:lnTo>
                  <a:lnTo>
                    <a:pt x="2154" y="549"/>
                  </a:lnTo>
                  <a:lnTo>
                    <a:pt x="2239" y="549"/>
                  </a:lnTo>
                  <a:lnTo>
                    <a:pt x="2239" y="557"/>
                  </a:lnTo>
                  <a:lnTo>
                    <a:pt x="2470" y="557"/>
                  </a:lnTo>
                  <a:close/>
                </a:path>
              </a:pathLst>
            </a:custGeom>
            <a:solidFill>
              <a:srgbClr val="006699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73" name="Groupe 172">
              <a:extLst>
                <a:ext uri="{FF2B5EF4-FFF2-40B4-BE49-F238E27FC236}">
                  <a16:creationId xmlns:a16="http://schemas.microsoft.com/office/drawing/2014/main" id="{4B424CFB-4CEC-0F34-5123-BBBFDD7E3451}"/>
                </a:ext>
              </a:extLst>
            </p:cNvPr>
            <p:cNvGrpSpPr/>
            <p:nvPr/>
          </p:nvGrpSpPr>
          <p:grpSpPr>
            <a:xfrm>
              <a:off x="7156449" y="1433513"/>
              <a:ext cx="4541838" cy="2012950"/>
              <a:chOff x="7156449" y="1433513"/>
              <a:chExt cx="4541838" cy="2012950"/>
            </a:xfrm>
          </p:grpSpPr>
          <p:sp>
            <p:nvSpPr>
              <p:cNvPr id="144" name="Line 78">
                <a:extLst>
                  <a:ext uri="{FF2B5EF4-FFF2-40B4-BE49-F238E27FC236}">
                    <a16:creationId xmlns:a16="http://schemas.microsoft.com/office/drawing/2014/main" id="{326627A8-64A2-2B05-1141-274C8BDD74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21538" y="1443038"/>
                <a:ext cx="0" cy="20034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2" name="Line 66">
                <a:extLst>
                  <a:ext uri="{FF2B5EF4-FFF2-40B4-BE49-F238E27FC236}">
                    <a16:creationId xmlns:a16="http://schemas.microsoft.com/office/drawing/2014/main" id="{4030694F-18FD-B9FF-BADD-00B92ACC30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82301" y="3379788"/>
                <a:ext cx="0" cy="666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3" name="Line 67">
                <a:extLst>
                  <a:ext uri="{FF2B5EF4-FFF2-40B4-BE49-F238E27FC236}">
                    <a16:creationId xmlns:a16="http://schemas.microsoft.com/office/drawing/2014/main" id="{18B947BC-0D56-2834-DFC3-F2ABFBFB81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69513" y="3379788"/>
                <a:ext cx="0" cy="666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5" name="Line 69">
                <a:extLst>
                  <a:ext uri="{FF2B5EF4-FFF2-40B4-BE49-F238E27FC236}">
                    <a16:creationId xmlns:a16="http://schemas.microsoft.com/office/drawing/2014/main" id="{CB5BB0C2-584B-6D4F-5DC3-A509AB00F8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93501" y="3379788"/>
                <a:ext cx="0" cy="666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8" name="Line 72">
                <a:extLst>
                  <a:ext uri="{FF2B5EF4-FFF2-40B4-BE49-F238E27FC236}">
                    <a16:creationId xmlns:a16="http://schemas.microsoft.com/office/drawing/2014/main" id="{7B815451-C085-C1A1-9879-7617BAC0AE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56451" y="1433513"/>
                <a:ext cx="650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9" name="Line 73">
                <a:extLst>
                  <a:ext uri="{FF2B5EF4-FFF2-40B4-BE49-F238E27FC236}">
                    <a16:creationId xmlns:a16="http://schemas.microsoft.com/office/drawing/2014/main" id="{39746412-9304-19C4-5422-000A638E70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56451" y="1920875"/>
                <a:ext cx="650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0" name="Line 74">
                <a:extLst>
                  <a:ext uri="{FF2B5EF4-FFF2-40B4-BE49-F238E27FC236}">
                    <a16:creationId xmlns:a16="http://schemas.microsoft.com/office/drawing/2014/main" id="{B2A7ED8D-F0F2-5331-BA8A-5EF526BEB8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56451" y="2406650"/>
                <a:ext cx="650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2" name="Line 76">
                <a:extLst>
                  <a:ext uri="{FF2B5EF4-FFF2-40B4-BE49-F238E27FC236}">
                    <a16:creationId xmlns:a16="http://schemas.microsoft.com/office/drawing/2014/main" id="{27479AE2-1DF3-8F78-25E1-652484740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56451" y="2894013"/>
                <a:ext cx="650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3" name="Line 77">
                <a:extLst>
                  <a:ext uri="{FF2B5EF4-FFF2-40B4-BE49-F238E27FC236}">
                    <a16:creationId xmlns:a16="http://schemas.microsoft.com/office/drawing/2014/main" id="{9BC0C2BA-66A4-4F6C-EADF-8AE0883EE4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56449" y="3379788"/>
                <a:ext cx="454183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5" name="Line 79">
                <a:extLst>
                  <a:ext uri="{FF2B5EF4-FFF2-40B4-BE49-F238E27FC236}">
                    <a16:creationId xmlns:a16="http://schemas.microsoft.com/office/drawing/2014/main" id="{BF315DD0-BDE1-CC2A-2EB4-03EC2A639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58313" y="3379788"/>
                <a:ext cx="0" cy="666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6" name="Line 80">
                <a:extLst>
                  <a:ext uri="{FF2B5EF4-FFF2-40B4-BE49-F238E27FC236}">
                    <a16:creationId xmlns:a16="http://schemas.microsoft.com/office/drawing/2014/main" id="{7B977968-A375-06B2-AB22-C53115274D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34326" y="3379788"/>
                <a:ext cx="0" cy="666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7" name="Line 81">
                <a:extLst>
                  <a:ext uri="{FF2B5EF4-FFF2-40B4-BE49-F238E27FC236}">
                    <a16:creationId xmlns:a16="http://schemas.microsoft.com/office/drawing/2014/main" id="{A976E4A9-BA42-BA5A-8887-FB1F42B6F0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45526" y="3379788"/>
                <a:ext cx="0" cy="666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52" name="Line 86">
              <a:extLst>
                <a:ext uri="{FF2B5EF4-FFF2-40B4-BE49-F238E27FC236}">
                  <a16:creationId xmlns:a16="http://schemas.microsoft.com/office/drawing/2014/main" id="{24E78420-5421-06DF-11BD-F5A11350E5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8601" y="1744993"/>
              <a:ext cx="228600" cy="0"/>
            </a:xfrm>
            <a:prstGeom prst="line">
              <a:avLst/>
            </a:prstGeom>
            <a:noFill/>
            <a:ln w="2857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3" name="Line 87">
              <a:extLst>
                <a:ext uri="{FF2B5EF4-FFF2-40B4-BE49-F238E27FC236}">
                  <a16:creationId xmlns:a16="http://schemas.microsoft.com/office/drawing/2014/main" id="{6CC68788-8FA5-9967-5C81-3A819C44CA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8601" y="1540206"/>
              <a:ext cx="228600" cy="0"/>
            </a:xfrm>
            <a:prstGeom prst="line">
              <a:avLst/>
            </a:prstGeom>
            <a:noFill/>
            <a:ln w="2857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4" name="Rectangle 88">
              <a:extLst>
                <a:ext uri="{FF2B5EF4-FFF2-40B4-BE49-F238E27FC236}">
                  <a16:creationId xmlns:a16="http://schemas.microsoft.com/office/drawing/2014/main" id="{0E21D61A-5EFD-5785-B40A-A3F9AEC61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5346" y="3286123"/>
              <a:ext cx="27411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0,00</a:t>
              </a:r>
              <a:endParaRPr kumimoji="0" lang="fr-FR" alt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5" name="Rectangle 89">
              <a:extLst>
                <a:ext uri="{FF2B5EF4-FFF2-40B4-BE49-F238E27FC236}">
                  <a16:creationId xmlns:a16="http://schemas.microsoft.com/office/drawing/2014/main" id="{48AAA73B-5127-9C92-775F-3D3035291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5346" y="2798761"/>
              <a:ext cx="27411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0,25</a:t>
              </a:r>
              <a:endParaRPr kumimoji="0" lang="fr-FR" alt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6" name="Rectangle 90">
              <a:extLst>
                <a:ext uri="{FF2B5EF4-FFF2-40B4-BE49-F238E27FC236}">
                  <a16:creationId xmlns:a16="http://schemas.microsoft.com/office/drawing/2014/main" id="{260D6232-208E-E409-E3CB-4CF0521B9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5346" y="2312986"/>
              <a:ext cx="27411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0,50</a:t>
              </a:r>
              <a:endParaRPr kumimoji="0" lang="fr-FR" alt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7" name="Rectangle 91">
              <a:extLst>
                <a:ext uri="{FF2B5EF4-FFF2-40B4-BE49-F238E27FC236}">
                  <a16:creationId xmlns:a16="http://schemas.microsoft.com/office/drawing/2014/main" id="{F73B1326-D0A2-B02E-1F24-2186CC091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5346" y="1825623"/>
              <a:ext cx="27411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0,75</a:t>
              </a:r>
              <a:endParaRPr kumimoji="0" lang="fr-FR" alt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8" name="Rectangle 92">
              <a:extLst>
                <a:ext uri="{FF2B5EF4-FFF2-40B4-BE49-F238E27FC236}">
                  <a16:creationId xmlns:a16="http://schemas.microsoft.com/office/drawing/2014/main" id="{81B90D96-CBAB-B628-B534-178F5378F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5346" y="1339848"/>
              <a:ext cx="27411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1,00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9" name="Rectangle 93">
              <a:extLst>
                <a:ext uri="{FF2B5EF4-FFF2-40B4-BE49-F238E27FC236}">
                  <a16:creationId xmlns:a16="http://schemas.microsoft.com/office/drawing/2014/main" id="{AB330B3D-202C-AB7C-E424-6A957A4A1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056" y="3436938"/>
              <a:ext cx="7854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</a:t>
              </a:r>
              <a:endParaRPr kumimoji="0" lang="fr-FR" alt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0" name="Rectangle 94">
              <a:extLst>
                <a:ext uri="{FF2B5EF4-FFF2-40B4-BE49-F238E27FC236}">
                  <a16:creationId xmlns:a16="http://schemas.microsoft.com/office/drawing/2014/main" id="{EE56E606-E90D-EDAD-47B8-A2D850FB8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982" y="3436938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</a:t>
              </a:r>
              <a:endParaRPr kumimoji="0" lang="fr-FR" alt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1" name="Rectangle 95">
              <a:extLst>
                <a:ext uri="{FF2B5EF4-FFF2-40B4-BE49-F238E27FC236}">
                  <a16:creationId xmlns:a16="http://schemas.microsoft.com/office/drawing/2014/main" id="{6F17C28A-A941-7816-4201-C4FEAA362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7770" y="3436938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20</a:t>
              </a:r>
              <a:endParaRPr kumimoji="0" lang="fr-FR" alt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2" name="Rectangle 96">
              <a:extLst>
                <a:ext uri="{FF2B5EF4-FFF2-40B4-BE49-F238E27FC236}">
                  <a16:creationId xmlns:a16="http://schemas.microsoft.com/office/drawing/2014/main" id="{37244389-193B-54E3-6427-E0F9371F0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8970" y="3436938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30</a:t>
              </a:r>
              <a:endParaRPr kumimoji="0" lang="fr-FR" alt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3" name="Rectangle 97">
              <a:extLst>
                <a:ext uri="{FF2B5EF4-FFF2-40B4-BE49-F238E27FC236}">
                  <a16:creationId xmlns:a16="http://schemas.microsoft.com/office/drawing/2014/main" id="{E8EDB8C0-9098-3ECB-C727-8A1597A98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1757" y="3436938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40</a:t>
              </a:r>
              <a:endParaRPr kumimoji="0" lang="fr-FR" alt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4" name="Rectangle 98">
              <a:extLst>
                <a:ext uri="{FF2B5EF4-FFF2-40B4-BE49-F238E27FC236}">
                  <a16:creationId xmlns:a16="http://schemas.microsoft.com/office/drawing/2014/main" id="{1934AC93-F709-1C4B-E7D7-1D751BB7A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2957" y="3436938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50</a:t>
              </a:r>
              <a:endParaRPr kumimoji="0" lang="fr-FR" alt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5" name="Rectangle 99">
              <a:extLst>
                <a:ext uri="{FF2B5EF4-FFF2-40B4-BE49-F238E27FC236}">
                  <a16:creationId xmlns:a16="http://schemas.microsoft.com/office/drawing/2014/main" id="{D904B6B6-581B-4FA2-946A-831ED6213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5745" y="3436938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60</a:t>
              </a:r>
              <a:endParaRPr kumimoji="0" lang="fr-FR" alt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6" name="Rectangle 100">
              <a:extLst>
                <a:ext uri="{FF2B5EF4-FFF2-40B4-BE49-F238E27FC236}">
                  <a16:creationId xmlns:a16="http://schemas.microsoft.com/office/drawing/2014/main" id="{BF270DF5-4BA5-8BA9-9E40-87BE6C351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072" y="2936618"/>
              <a:ext cx="12327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Log-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rank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p = 0,8036</a:t>
              </a:r>
              <a:endPara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7" name="Rectangle 101">
              <a:extLst>
                <a:ext uri="{FF2B5EF4-FFF2-40B4-BE49-F238E27FC236}">
                  <a16:creationId xmlns:a16="http://schemas.microsoft.com/office/drawing/2014/main" id="{3BD44F92-B0D0-A728-9ACE-4B1F4431F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6733" y="1432484"/>
              <a:ext cx="83587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PEC standard</a:t>
              </a:r>
              <a:endParaRPr kumimoji="0" lang="fr-FR" alt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8" name="Rectangle 102">
              <a:extLst>
                <a:ext uri="{FF2B5EF4-FFF2-40B4-BE49-F238E27FC236}">
                  <a16:creationId xmlns:a16="http://schemas.microsoft.com/office/drawing/2014/main" id="{CFDA8FEB-E088-5E8C-8F24-AA548904F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6733" y="1637272"/>
              <a:ext cx="142365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Stratégie courte durée</a:t>
              </a:r>
              <a:endParaRPr kumimoji="0" lang="fr-FR" alt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9" name="Freeform 103">
              <a:extLst>
                <a:ext uri="{FF2B5EF4-FFF2-40B4-BE49-F238E27FC236}">
                  <a16:creationId xmlns:a16="http://schemas.microsoft.com/office/drawing/2014/main" id="{0A85F62B-1CBB-664F-438C-FD6E5E176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1538" y="1433513"/>
              <a:ext cx="4476750" cy="788987"/>
            </a:xfrm>
            <a:custGeom>
              <a:avLst/>
              <a:gdLst>
                <a:gd name="T0" fmla="*/ 2556 w 2820"/>
                <a:gd name="T1" fmla="*/ 497 h 497"/>
                <a:gd name="T2" fmla="*/ 2334 w 2820"/>
                <a:gd name="T3" fmla="*/ 491 h 497"/>
                <a:gd name="T4" fmla="*/ 2286 w 2820"/>
                <a:gd name="T5" fmla="*/ 487 h 497"/>
                <a:gd name="T6" fmla="*/ 2241 w 2820"/>
                <a:gd name="T7" fmla="*/ 481 h 497"/>
                <a:gd name="T8" fmla="*/ 2196 w 2820"/>
                <a:gd name="T9" fmla="*/ 477 h 497"/>
                <a:gd name="T10" fmla="*/ 2150 w 2820"/>
                <a:gd name="T11" fmla="*/ 471 h 497"/>
                <a:gd name="T12" fmla="*/ 2105 w 2820"/>
                <a:gd name="T13" fmla="*/ 459 h 497"/>
                <a:gd name="T14" fmla="*/ 2015 w 2820"/>
                <a:gd name="T15" fmla="*/ 454 h 497"/>
                <a:gd name="T16" fmla="*/ 1884 w 2820"/>
                <a:gd name="T17" fmla="*/ 449 h 497"/>
                <a:gd name="T18" fmla="*/ 1748 w 2820"/>
                <a:gd name="T19" fmla="*/ 443 h 497"/>
                <a:gd name="T20" fmla="*/ 1705 w 2820"/>
                <a:gd name="T21" fmla="*/ 438 h 497"/>
                <a:gd name="T22" fmla="*/ 1657 w 2820"/>
                <a:gd name="T23" fmla="*/ 433 h 497"/>
                <a:gd name="T24" fmla="*/ 1611 w 2820"/>
                <a:gd name="T25" fmla="*/ 427 h 497"/>
                <a:gd name="T26" fmla="*/ 1569 w 2820"/>
                <a:gd name="T27" fmla="*/ 421 h 497"/>
                <a:gd name="T28" fmla="*/ 1390 w 2820"/>
                <a:gd name="T29" fmla="*/ 417 h 497"/>
                <a:gd name="T30" fmla="*/ 1344 w 2820"/>
                <a:gd name="T31" fmla="*/ 400 h 497"/>
                <a:gd name="T32" fmla="*/ 1253 w 2820"/>
                <a:gd name="T33" fmla="*/ 379 h 497"/>
                <a:gd name="T34" fmla="*/ 1165 w 2820"/>
                <a:gd name="T35" fmla="*/ 374 h 497"/>
                <a:gd name="T36" fmla="*/ 1075 w 2820"/>
                <a:gd name="T37" fmla="*/ 369 h 497"/>
                <a:gd name="T38" fmla="*/ 985 w 2820"/>
                <a:gd name="T39" fmla="*/ 343 h 497"/>
                <a:gd name="T40" fmla="*/ 940 w 2820"/>
                <a:gd name="T41" fmla="*/ 327 h 497"/>
                <a:gd name="T42" fmla="*/ 894 w 2820"/>
                <a:gd name="T43" fmla="*/ 317 h 497"/>
                <a:gd name="T44" fmla="*/ 850 w 2820"/>
                <a:gd name="T45" fmla="*/ 310 h 497"/>
                <a:gd name="T46" fmla="*/ 802 w 2820"/>
                <a:gd name="T47" fmla="*/ 300 h 497"/>
                <a:gd name="T48" fmla="*/ 761 w 2820"/>
                <a:gd name="T49" fmla="*/ 276 h 497"/>
                <a:gd name="T50" fmla="*/ 717 w 2820"/>
                <a:gd name="T51" fmla="*/ 268 h 497"/>
                <a:gd name="T52" fmla="*/ 673 w 2820"/>
                <a:gd name="T53" fmla="*/ 262 h 497"/>
                <a:gd name="T54" fmla="*/ 629 w 2820"/>
                <a:gd name="T55" fmla="*/ 254 h 497"/>
                <a:gd name="T56" fmla="*/ 581 w 2820"/>
                <a:gd name="T57" fmla="*/ 248 h 497"/>
                <a:gd name="T58" fmla="*/ 539 w 2820"/>
                <a:gd name="T59" fmla="*/ 230 h 497"/>
                <a:gd name="T60" fmla="*/ 493 w 2820"/>
                <a:gd name="T61" fmla="*/ 210 h 497"/>
                <a:gd name="T62" fmla="*/ 446 w 2820"/>
                <a:gd name="T63" fmla="*/ 203 h 497"/>
                <a:gd name="T64" fmla="*/ 401 w 2820"/>
                <a:gd name="T65" fmla="*/ 184 h 497"/>
                <a:gd name="T66" fmla="*/ 358 w 2820"/>
                <a:gd name="T67" fmla="*/ 155 h 497"/>
                <a:gd name="T68" fmla="*/ 313 w 2820"/>
                <a:gd name="T69" fmla="*/ 134 h 497"/>
                <a:gd name="T70" fmla="*/ 267 w 2820"/>
                <a:gd name="T71" fmla="*/ 110 h 497"/>
                <a:gd name="T72" fmla="*/ 223 w 2820"/>
                <a:gd name="T73" fmla="*/ 88 h 497"/>
                <a:gd name="T74" fmla="*/ 177 w 2820"/>
                <a:gd name="T75" fmla="*/ 66 h 497"/>
                <a:gd name="T76" fmla="*/ 132 w 2820"/>
                <a:gd name="T77" fmla="*/ 35 h 497"/>
                <a:gd name="T78" fmla="*/ 88 w 2820"/>
                <a:gd name="T79" fmla="*/ 13 h 497"/>
                <a:gd name="T80" fmla="*/ 0 w 2820"/>
                <a:gd name="T81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20" h="497">
                  <a:moveTo>
                    <a:pt x="2820" y="497"/>
                  </a:moveTo>
                  <a:lnTo>
                    <a:pt x="2556" y="497"/>
                  </a:lnTo>
                  <a:lnTo>
                    <a:pt x="2556" y="491"/>
                  </a:lnTo>
                  <a:lnTo>
                    <a:pt x="2334" y="491"/>
                  </a:lnTo>
                  <a:lnTo>
                    <a:pt x="2334" y="487"/>
                  </a:lnTo>
                  <a:lnTo>
                    <a:pt x="2286" y="487"/>
                  </a:lnTo>
                  <a:lnTo>
                    <a:pt x="2286" y="481"/>
                  </a:lnTo>
                  <a:lnTo>
                    <a:pt x="2241" y="481"/>
                  </a:lnTo>
                  <a:lnTo>
                    <a:pt x="2241" y="477"/>
                  </a:lnTo>
                  <a:lnTo>
                    <a:pt x="2196" y="477"/>
                  </a:lnTo>
                  <a:lnTo>
                    <a:pt x="2196" y="471"/>
                  </a:lnTo>
                  <a:lnTo>
                    <a:pt x="2150" y="471"/>
                  </a:lnTo>
                  <a:lnTo>
                    <a:pt x="2150" y="459"/>
                  </a:lnTo>
                  <a:lnTo>
                    <a:pt x="2105" y="459"/>
                  </a:lnTo>
                  <a:lnTo>
                    <a:pt x="2105" y="454"/>
                  </a:lnTo>
                  <a:lnTo>
                    <a:pt x="2015" y="454"/>
                  </a:lnTo>
                  <a:lnTo>
                    <a:pt x="2015" y="449"/>
                  </a:lnTo>
                  <a:lnTo>
                    <a:pt x="1884" y="449"/>
                  </a:lnTo>
                  <a:lnTo>
                    <a:pt x="1884" y="443"/>
                  </a:lnTo>
                  <a:lnTo>
                    <a:pt x="1748" y="443"/>
                  </a:lnTo>
                  <a:lnTo>
                    <a:pt x="1748" y="438"/>
                  </a:lnTo>
                  <a:lnTo>
                    <a:pt x="1705" y="438"/>
                  </a:lnTo>
                  <a:lnTo>
                    <a:pt x="1705" y="433"/>
                  </a:lnTo>
                  <a:lnTo>
                    <a:pt x="1657" y="433"/>
                  </a:lnTo>
                  <a:lnTo>
                    <a:pt x="1657" y="427"/>
                  </a:lnTo>
                  <a:lnTo>
                    <a:pt x="1611" y="427"/>
                  </a:lnTo>
                  <a:lnTo>
                    <a:pt x="1611" y="421"/>
                  </a:lnTo>
                  <a:lnTo>
                    <a:pt x="1569" y="421"/>
                  </a:lnTo>
                  <a:lnTo>
                    <a:pt x="1569" y="417"/>
                  </a:lnTo>
                  <a:lnTo>
                    <a:pt x="1390" y="417"/>
                  </a:lnTo>
                  <a:lnTo>
                    <a:pt x="1390" y="400"/>
                  </a:lnTo>
                  <a:lnTo>
                    <a:pt x="1344" y="400"/>
                  </a:lnTo>
                  <a:lnTo>
                    <a:pt x="1344" y="379"/>
                  </a:lnTo>
                  <a:lnTo>
                    <a:pt x="1253" y="379"/>
                  </a:lnTo>
                  <a:lnTo>
                    <a:pt x="1253" y="374"/>
                  </a:lnTo>
                  <a:lnTo>
                    <a:pt x="1165" y="374"/>
                  </a:lnTo>
                  <a:lnTo>
                    <a:pt x="1165" y="369"/>
                  </a:lnTo>
                  <a:lnTo>
                    <a:pt x="1075" y="369"/>
                  </a:lnTo>
                  <a:lnTo>
                    <a:pt x="1075" y="343"/>
                  </a:lnTo>
                  <a:lnTo>
                    <a:pt x="985" y="343"/>
                  </a:lnTo>
                  <a:lnTo>
                    <a:pt x="985" y="327"/>
                  </a:lnTo>
                  <a:lnTo>
                    <a:pt x="940" y="327"/>
                  </a:lnTo>
                  <a:lnTo>
                    <a:pt x="940" y="317"/>
                  </a:lnTo>
                  <a:lnTo>
                    <a:pt x="894" y="317"/>
                  </a:lnTo>
                  <a:lnTo>
                    <a:pt x="894" y="310"/>
                  </a:lnTo>
                  <a:lnTo>
                    <a:pt x="850" y="310"/>
                  </a:lnTo>
                  <a:lnTo>
                    <a:pt x="850" y="300"/>
                  </a:lnTo>
                  <a:lnTo>
                    <a:pt x="802" y="300"/>
                  </a:lnTo>
                  <a:lnTo>
                    <a:pt x="802" y="276"/>
                  </a:lnTo>
                  <a:lnTo>
                    <a:pt x="761" y="276"/>
                  </a:lnTo>
                  <a:lnTo>
                    <a:pt x="761" y="268"/>
                  </a:lnTo>
                  <a:lnTo>
                    <a:pt x="717" y="268"/>
                  </a:lnTo>
                  <a:lnTo>
                    <a:pt x="717" y="262"/>
                  </a:lnTo>
                  <a:lnTo>
                    <a:pt x="673" y="262"/>
                  </a:lnTo>
                  <a:lnTo>
                    <a:pt x="673" y="254"/>
                  </a:lnTo>
                  <a:lnTo>
                    <a:pt x="629" y="254"/>
                  </a:lnTo>
                  <a:lnTo>
                    <a:pt x="629" y="248"/>
                  </a:lnTo>
                  <a:lnTo>
                    <a:pt x="581" y="248"/>
                  </a:lnTo>
                  <a:lnTo>
                    <a:pt x="581" y="230"/>
                  </a:lnTo>
                  <a:lnTo>
                    <a:pt x="539" y="230"/>
                  </a:lnTo>
                  <a:lnTo>
                    <a:pt x="539" y="210"/>
                  </a:lnTo>
                  <a:lnTo>
                    <a:pt x="493" y="210"/>
                  </a:lnTo>
                  <a:lnTo>
                    <a:pt x="493" y="203"/>
                  </a:lnTo>
                  <a:lnTo>
                    <a:pt x="446" y="203"/>
                  </a:lnTo>
                  <a:lnTo>
                    <a:pt x="446" y="184"/>
                  </a:lnTo>
                  <a:lnTo>
                    <a:pt x="401" y="184"/>
                  </a:lnTo>
                  <a:lnTo>
                    <a:pt x="401" y="155"/>
                  </a:lnTo>
                  <a:lnTo>
                    <a:pt x="358" y="155"/>
                  </a:lnTo>
                  <a:lnTo>
                    <a:pt x="358" y="134"/>
                  </a:lnTo>
                  <a:lnTo>
                    <a:pt x="313" y="134"/>
                  </a:lnTo>
                  <a:lnTo>
                    <a:pt x="313" y="110"/>
                  </a:lnTo>
                  <a:lnTo>
                    <a:pt x="267" y="110"/>
                  </a:lnTo>
                  <a:lnTo>
                    <a:pt x="267" y="88"/>
                  </a:lnTo>
                  <a:lnTo>
                    <a:pt x="223" y="88"/>
                  </a:lnTo>
                  <a:lnTo>
                    <a:pt x="223" y="66"/>
                  </a:lnTo>
                  <a:lnTo>
                    <a:pt x="177" y="66"/>
                  </a:lnTo>
                  <a:lnTo>
                    <a:pt x="177" y="35"/>
                  </a:lnTo>
                  <a:lnTo>
                    <a:pt x="132" y="35"/>
                  </a:lnTo>
                  <a:lnTo>
                    <a:pt x="132" y="13"/>
                  </a:lnTo>
                  <a:lnTo>
                    <a:pt x="88" y="13"/>
                  </a:lnTo>
                  <a:lnTo>
                    <a:pt x="8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0" name="Freeform 104">
              <a:extLst>
                <a:ext uri="{FF2B5EF4-FFF2-40B4-BE49-F238E27FC236}">
                  <a16:creationId xmlns:a16="http://schemas.microsoft.com/office/drawing/2014/main" id="{DF54CA91-0E8F-0B11-1A0F-C33C4CE52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1538" y="1433513"/>
              <a:ext cx="4476750" cy="820737"/>
            </a:xfrm>
            <a:custGeom>
              <a:avLst/>
              <a:gdLst>
                <a:gd name="T0" fmla="*/ 2600 w 2820"/>
                <a:gd name="T1" fmla="*/ 517 h 517"/>
                <a:gd name="T2" fmla="*/ 2556 w 2820"/>
                <a:gd name="T3" fmla="*/ 512 h 517"/>
                <a:gd name="T4" fmla="*/ 2465 w 2820"/>
                <a:gd name="T5" fmla="*/ 507 h 517"/>
                <a:gd name="T6" fmla="*/ 2421 w 2820"/>
                <a:gd name="T7" fmla="*/ 502 h 517"/>
                <a:gd name="T8" fmla="*/ 2375 w 2820"/>
                <a:gd name="T9" fmla="*/ 497 h 517"/>
                <a:gd name="T10" fmla="*/ 2284 w 2820"/>
                <a:gd name="T11" fmla="*/ 492 h 517"/>
                <a:gd name="T12" fmla="*/ 2196 w 2820"/>
                <a:gd name="T13" fmla="*/ 483 h 517"/>
                <a:gd name="T14" fmla="*/ 2063 w 2820"/>
                <a:gd name="T15" fmla="*/ 477 h 517"/>
                <a:gd name="T16" fmla="*/ 2020 w 2820"/>
                <a:gd name="T17" fmla="*/ 473 h 517"/>
                <a:gd name="T18" fmla="*/ 1928 w 2820"/>
                <a:gd name="T19" fmla="*/ 469 h 517"/>
                <a:gd name="T20" fmla="*/ 1880 w 2820"/>
                <a:gd name="T21" fmla="*/ 459 h 517"/>
                <a:gd name="T22" fmla="*/ 1837 w 2820"/>
                <a:gd name="T23" fmla="*/ 451 h 517"/>
                <a:gd name="T24" fmla="*/ 1705 w 2820"/>
                <a:gd name="T25" fmla="*/ 436 h 517"/>
                <a:gd name="T26" fmla="*/ 1611 w 2820"/>
                <a:gd name="T27" fmla="*/ 433 h 517"/>
                <a:gd name="T28" fmla="*/ 1570 w 2820"/>
                <a:gd name="T29" fmla="*/ 428 h 517"/>
                <a:gd name="T30" fmla="*/ 1479 w 2820"/>
                <a:gd name="T31" fmla="*/ 423 h 517"/>
                <a:gd name="T32" fmla="*/ 1390 w 2820"/>
                <a:gd name="T33" fmla="*/ 415 h 517"/>
                <a:gd name="T34" fmla="*/ 1344 w 2820"/>
                <a:gd name="T35" fmla="*/ 409 h 517"/>
                <a:gd name="T36" fmla="*/ 1298 w 2820"/>
                <a:gd name="T37" fmla="*/ 399 h 517"/>
                <a:gd name="T38" fmla="*/ 1253 w 2820"/>
                <a:gd name="T39" fmla="*/ 394 h 517"/>
                <a:gd name="T40" fmla="*/ 1165 w 2820"/>
                <a:gd name="T41" fmla="*/ 386 h 517"/>
                <a:gd name="T42" fmla="*/ 1030 w 2820"/>
                <a:gd name="T43" fmla="*/ 372 h 517"/>
                <a:gd name="T44" fmla="*/ 940 w 2820"/>
                <a:gd name="T45" fmla="*/ 365 h 517"/>
                <a:gd name="T46" fmla="*/ 850 w 2820"/>
                <a:gd name="T47" fmla="*/ 350 h 517"/>
                <a:gd name="T48" fmla="*/ 804 w 2820"/>
                <a:gd name="T49" fmla="*/ 339 h 517"/>
                <a:gd name="T50" fmla="*/ 761 w 2820"/>
                <a:gd name="T51" fmla="*/ 319 h 517"/>
                <a:gd name="T52" fmla="*/ 715 w 2820"/>
                <a:gd name="T53" fmla="*/ 290 h 517"/>
                <a:gd name="T54" fmla="*/ 673 w 2820"/>
                <a:gd name="T55" fmla="*/ 272 h 517"/>
                <a:gd name="T56" fmla="*/ 624 w 2820"/>
                <a:gd name="T57" fmla="*/ 248 h 517"/>
                <a:gd name="T58" fmla="*/ 581 w 2820"/>
                <a:gd name="T59" fmla="*/ 224 h 517"/>
                <a:gd name="T60" fmla="*/ 534 w 2820"/>
                <a:gd name="T61" fmla="*/ 194 h 517"/>
                <a:gd name="T62" fmla="*/ 492 w 2820"/>
                <a:gd name="T63" fmla="*/ 162 h 517"/>
                <a:gd name="T64" fmla="*/ 448 w 2820"/>
                <a:gd name="T65" fmla="*/ 151 h 517"/>
                <a:gd name="T66" fmla="*/ 402 w 2820"/>
                <a:gd name="T67" fmla="*/ 141 h 517"/>
                <a:gd name="T68" fmla="*/ 357 w 2820"/>
                <a:gd name="T69" fmla="*/ 103 h 517"/>
                <a:gd name="T70" fmla="*/ 311 w 2820"/>
                <a:gd name="T71" fmla="*/ 83 h 517"/>
                <a:gd name="T72" fmla="*/ 265 w 2820"/>
                <a:gd name="T73" fmla="*/ 72 h 517"/>
                <a:gd name="T74" fmla="*/ 222 w 2820"/>
                <a:gd name="T75" fmla="*/ 56 h 517"/>
                <a:gd name="T76" fmla="*/ 179 w 2820"/>
                <a:gd name="T77" fmla="*/ 45 h 517"/>
                <a:gd name="T78" fmla="*/ 132 w 2820"/>
                <a:gd name="T79" fmla="*/ 27 h 517"/>
                <a:gd name="T80" fmla="*/ 88 w 2820"/>
                <a:gd name="T81" fmla="*/ 19 h 517"/>
                <a:gd name="T82" fmla="*/ 44 w 2820"/>
                <a:gd name="T83" fmla="*/ 8 h 517"/>
                <a:gd name="T84" fmla="*/ 0 w 2820"/>
                <a:gd name="T85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20" h="517">
                  <a:moveTo>
                    <a:pt x="2820" y="517"/>
                  </a:moveTo>
                  <a:lnTo>
                    <a:pt x="2600" y="517"/>
                  </a:lnTo>
                  <a:lnTo>
                    <a:pt x="2600" y="512"/>
                  </a:lnTo>
                  <a:lnTo>
                    <a:pt x="2556" y="512"/>
                  </a:lnTo>
                  <a:lnTo>
                    <a:pt x="2556" y="507"/>
                  </a:lnTo>
                  <a:lnTo>
                    <a:pt x="2465" y="507"/>
                  </a:lnTo>
                  <a:lnTo>
                    <a:pt x="2465" y="502"/>
                  </a:lnTo>
                  <a:lnTo>
                    <a:pt x="2421" y="502"/>
                  </a:lnTo>
                  <a:lnTo>
                    <a:pt x="2421" y="497"/>
                  </a:lnTo>
                  <a:lnTo>
                    <a:pt x="2375" y="497"/>
                  </a:lnTo>
                  <a:lnTo>
                    <a:pt x="2375" y="492"/>
                  </a:lnTo>
                  <a:lnTo>
                    <a:pt x="2284" y="492"/>
                  </a:lnTo>
                  <a:lnTo>
                    <a:pt x="2284" y="483"/>
                  </a:lnTo>
                  <a:lnTo>
                    <a:pt x="2196" y="483"/>
                  </a:lnTo>
                  <a:lnTo>
                    <a:pt x="2196" y="477"/>
                  </a:lnTo>
                  <a:lnTo>
                    <a:pt x="2063" y="477"/>
                  </a:lnTo>
                  <a:lnTo>
                    <a:pt x="2063" y="473"/>
                  </a:lnTo>
                  <a:lnTo>
                    <a:pt x="2020" y="473"/>
                  </a:lnTo>
                  <a:lnTo>
                    <a:pt x="2020" y="469"/>
                  </a:lnTo>
                  <a:lnTo>
                    <a:pt x="1928" y="469"/>
                  </a:lnTo>
                  <a:lnTo>
                    <a:pt x="1928" y="459"/>
                  </a:lnTo>
                  <a:lnTo>
                    <a:pt x="1880" y="459"/>
                  </a:lnTo>
                  <a:lnTo>
                    <a:pt x="1880" y="451"/>
                  </a:lnTo>
                  <a:lnTo>
                    <a:pt x="1837" y="451"/>
                  </a:lnTo>
                  <a:lnTo>
                    <a:pt x="1837" y="436"/>
                  </a:lnTo>
                  <a:lnTo>
                    <a:pt x="1705" y="436"/>
                  </a:lnTo>
                  <a:lnTo>
                    <a:pt x="1705" y="433"/>
                  </a:lnTo>
                  <a:lnTo>
                    <a:pt x="1611" y="433"/>
                  </a:lnTo>
                  <a:lnTo>
                    <a:pt x="1611" y="428"/>
                  </a:lnTo>
                  <a:lnTo>
                    <a:pt x="1570" y="428"/>
                  </a:lnTo>
                  <a:lnTo>
                    <a:pt x="1570" y="423"/>
                  </a:lnTo>
                  <a:lnTo>
                    <a:pt x="1479" y="423"/>
                  </a:lnTo>
                  <a:lnTo>
                    <a:pt x="1479" y="415"/>
                  </a:lnTo>
                  <a:lnTo>
                    <a:pt x="1390" y="415"/>
                  </a:lnTo>
                  <a:lnTo>
                    <a:pt x="1390" y="409"/>
                  </a:lnTo>
                  <a:lnTo>
                    <a:pt x="1344" y="409"/>
                  </a:lnTo>
                  <a:lnTo>
                    <a:pt x="1344" y="399"/>
                  </a:lnTo>
                  <a:lnTo>
                    <a:pt x="1298" y="399"/>
                  </a:lnTo>
                  <a:lnTo>
                    <a:pt x="1298" y="394"/>
                  </a:lnTo>
                  <a:lnTo>
                    <a:pt x="1253" y="394"/>
                  </a:lnTo>
                  <a:lnTo>
                    <a:pt x="1253" y="386"/>
                  </a:lnTo>
                  <a:lnTo>
                    <a:pt x="1165" y="386"/>
                  </a:lnTo>
                  <a:lnTo>
                    <a:pt x="1165" y="372"/>
                  </a:lnTo>
                  <a:lnTo>
                    <a:pt x="1030" y="372"/>
                  </a:lnTo>
                  <a:lnTo>
                    <a:pt x="1030" y="365"/>
                  </a:lnTo>
                  <a:lnTo>
                    <a:pt x="940" y="365"/>
                  </a:lnTo>
                  <a:lnTo>
                    <a:pt x="940" y="350"/>
                  </a:lnTo>
                  <a:lnTo>
                    <a:pt x="850" y="350"/>
                  </a:lnTo>
                  <a:lnTo>
                    <a:pt x="850" y="339"/>
                  </a:lnTo>
                  <a:lnTo>
                    <a:pt x="804" y="339"/>
                  </a:lnTo>
                  <a:lnTo>
                    <a:pt x="804" y="319"/>
                  </a:lnTo>
                  <a:lnTo>
                    <a:pt x="761" y="319"/>
                  </a:lnTo>
                  <a:lnTo>
                    <a:pt x="761" y="290"/>
                  </a:lnTo>
                  <a:lnTo>
                    <a:pt x="715" y="290"/>
                  </a:lnTo>
                  <a:lnTo>
                    <a:pt x="715" y="272"/>
                  </a:lnTo>
                  <a:lnTo>
                    <a:pt x="673" y="272"/>
                  </a:lnTo>
                  <a:lnTo>
                    <a:pt x="673" y="248"/>
                  </a:lnTo>
                  <a:lnTo>
                    <a:pt x="624" y="248"/>
                  </a:lnTo>
                  <a:lnTo>
                    <a:pt x="624" y="224"/>
                  </a:lnTo>
                  <a:lnTo>
                    <a:pt x="581" y="224"/>
                  </a:lnTo>
                  <a:lnTo>
                    <a:pt x="581" y="194"/>
                  </a:lnTo>
                  <a:lnTo>
                    <a:pt x="534" y="194"/>
                  </a:lnTo>
                  <a:lnTo>
                    <a:pt x="534" y="162"/>
                  </a:lnTo>
                  <a:lnTo>
                    <a:pt x="492" y="162"/>
                  </a:lnTo>
                  <a:lnTo>
                    <a:pt x="492" y="151"/>
                  </a:lnTo>
                  <a:lnTo>
                    <a:pt x="448" y="151"/>
                  </a:lnTo>
                  <a:lnTo>
                    <a:pt x="448" y="141"/>
                  </a:lnTo>
                  <a:lnTo>
                    <a:pt x="402" y="141"/>
                  </a:lnTo>
                  <a:lnTo>
                    <a:pt x="402" y="103"/>
                  </a:lnTo>
                  <a:lnTo>
                    <a:pt x="357" y="103"/>
                  </a:lnTo>
                  <a:lnTo>
                    <a:pt x="357" y="83"/>
                  </a:lnTo>
                  <a:lnTo>
                    <a:pt x="311" y="83"/>
                  </a:lnTo>
                  <a:lnTo>
                    <a:pt x="311" y="72"/>
                  </a:lnTo>
                  <a:lnTo>
                    <a:pt x="265" y="72"/>
                  </a:lnTo>
                  <a:lnTo>
                    <a:pt x="265" y="56"/>
                  </a:lnTo>
                  <a:lnTo>
                    <a:pt x="222" y="56"/>
                  </a:lnTo>
                  <a:lnTo>
                    <a:pt x="222" y="45"/>
                  </a:lnTo>
                  <a:lnTo>
                    <a:pt x="179" y="45"/>
                  </a:lnTo>
                  <a:lnTo>
                    <a:pt x="179" y="27"/>
                  </a:lnTo>
                  <a:lnTo>
                    <a:pt x="132" y="27"/>
                  </a:lnTo>
                  <a:lnTo>
                    <a:pt x="132" y="19"/>
                  </a:lnTo>
                  <a:lnTo>
                    <a:pt x="88" y="19"/>
                  </a:lnTo>
                  <a:lnTo>
                    <a:pt x="88" y="8"/>
                  </a:lnTo>
                  <a:lnTo>
                    <a:pt x="44" y="8"/>
                  </a:lnTo>
                  <a:lnTo>
                    <a:pt x="44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4" name="Rectangle 100">
              <a:extLst>
                <a:ext uri="{FF2B5EF4-FFF2-40B4-BE49-F238E27FC236}">
                  <a16:creationId xmlns:a16="http://schemas.microsoft.com/office/drawing/2014/main" id="{8CA1E08D-4BBE-D698-AA25-CBA850AEAB0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60267" y="2279666"/>
              <a:ext cx="196662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Mortalité et jours </a:t>
              </a:r>
              <a:b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sans récurrence de pneumonie</a:t>
              </a:r>
              <a:endParaRPr kumimoji="0" lang="fr-FR" alt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7" name="Image 6">
            <a:extLst>
              <a:ext uri="{FF2B5EF4-FFF2-40B4-BE49-F238E27FC236}">
                <a16:creationId xmlns:a16="http://schemas.microsoft.com/office/drawing/2014/main" id="{BF395842-6B99-1EEC-0F1F-470AD2F7EB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23317" y="75539"/>
            <a:ext cx="630000" cy="630000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234BD05E-A01B-A94E-5A00-926606A563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12785" y="622075"/>
            <a:ext cx="549635" cy="549635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33A348CB-A3FE-A58E-779F-6F2C74A4DA4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11762" y="155175"/>
            <a:ext cx="448251" cy="448251"/>
          </a:xfrm>
          <a:prstGeom prst="rect">
            <a:avLst/>
          </a:prstGeom>
        </p:spPr>
      </p:pic>
      <p:pic>
        <p:nvPicPr>
          <p:cNvPr id="21" name="Espace réservé du contenu 56">
            <a:extLst>
              <a:ext uri="{FF2B5EF4-FFF2-40B4-BE49-F238E27FC236}">
                <a16:creationId xmlns:a16="http://schemas.microsoft.com/office/drawing/2014/main" id="{2F442791-D2E8-580E-2A2C-5DD1438A261C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6"/>
          <a:stretch>
            <a:fillRect/>
          </a:stretch>
        </p:blipFill>
        <p:spPr>
          <a:xfrm>
            <a:off x="11357169" y="614534"/>
            <a:ext cx="658425" cy="4511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083227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3FAD9A-49DD-2285-1802-A1AD7F4F77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21347699-1126-9DA4-15BF-212711C96A49}"/>
              </a:ext>
            </a:extLst>
          </p:cNvPr>
          <p:cNvGraphicFramePr>
            <a:graphicFrameLocks noGrp="1"/>
          </p:cNvGraphicFramePr>
          <p:nvPr/>
        </p:nvGraphicFramePr>
        <p:xfrm>
          <a:off x="195158" y="1215594"/>
          <a:ext cx="5758750" cy="52793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28165">
                  <a:extLst>
                    <a:ext uri="{9D8B030D-6E8A-4147-A177-3AD203B41FA5}">
                      <a16:colId xmlns:a16="http://schemas.microsoft.com/office/drawing/2014/main" val="2167091411"/>
                    </a:ext>
                  </a:extLst>
                </a:gridCol>
                <a:gridCol w="1310195">
                  <a:extLst>
                    <a:ext uri="{9D8B030D-6E8A-4147-A177-3AD203B41FA5}">
                      <a16:colId xmlns:a16="http://schemas.microsoft.com/office/drawing/2014/main" val="4168676102"/>
                    </a:ext>
                  </a:extLst>
                </a:gridCol>
                <a:gridCol w="1310195">
                  <a:extLst>
                    <a:ext uri="{9D8B030D-6E8A-4147-A177-3AD203B41FA5}">
                      <a16:colId xmlns:a16="http://schemas.microsoft.com/office/drawing/2014/main" val="1795359100"/>
                    </a:ext>
                  </a:extLst>
                </a:gridCol>
                <a:gridCol w="1310195">
                  <a:extLst>
                    <a:ext uri="{9D8B030D-6E8A-4147-A177-3AD203B41FA5}">
                      <a16:colId xmlns:a16="http://schemas.microsoft.com/office/drawing/2014/main" val="3005662813"/>
                    </a:ext>
                  </a:extLst>
                </a:gridCol>
              </a:tblGrid>
              <a:tr h="659921">
                <a:tc>
                  <a:txBody>
                    <a:bodyPr/>
                    <a:lstStyle/>
                    <a:p>
                      <a:r>
                        <a:rPr lang="fr-FR" sz="1200" dirty="0"/>
                        <a:t>Critère composite hiérarchique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Gagnant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Egalité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Perdant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08486221"/>
                  </a:ext>
                </a:extLst>
              </a:tr>
              <a:tr h="659921">
                <a:tc>
                  <a:txBody>
                    <a:bodyPr/>
                    <a:lstStyle/>
                    <a:p>
                      <a:pPr algn="ctr"/>
                      <a:r>
                        <a:rPr lang="fr-FR" sz="1200" b="1" dirty="0"/>
                        <a:t>Mortalité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0945478"/>
                  </a:ext>
                </a:extLst>
              </a:tr>
              <a:tr h="659921">
                <a:tc>
                  <a:txBody>
                    <a:bodyPr/>
                    <a:lstStyle/>
                    <a:p>
                      <a:pPr algn="ctr"/>
                      <a:r>
                        <a:rPr lang="fr-FR" sz="1200" b="1" dirty="0"/>
                        <a:t>Récurrence infectieuse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925188"/>
                  </a:ext>
                </a:extLst>
              </a:tr>
              <a:tr h="65992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/>
                        <a:t>Complications liées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1" dirty="0"/>
                        <a:t> à la VM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9195402"/>
                  </a:ext>
                </a:extLst>
              </a:tr>
              <a:tr h="659921">
                <a:tc>
                  <a:txBody>
                    <a:bodyPr/>
                    <a:lstStyle/>
                    <a:p>
                      <a:pPr algn="ctr"/>
                      <a:r>
                        <a:rPr lang="fr-FR" sz="1200" b="1" dirty="0"/>
                        <a:t>Complications infectieuses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8940151"/>
                  </a:ext>
                </a:extLst>
              </a:tr>
              <a:tr h="659921">
                <a:tc>
                  <a:txBody>
                    <a:bodyPr/>
                    <a:lstStyle/>
                    <a:p>
                      <a:pPr algn="ctr"/>
                      <a:r>
                        <a:rPr lang="fr-FR" sz="1200" b="1" dirty="0"/>
                        <a:t>Effets indésirables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7809768"/>
                  </a:ext>
                </a:extLst>
              </a:tr>
              <a:tr h="659921">
                <a:tc>
                  <a:txBody>
                    <a:bodyPr/>
                    <a:lstStyle/>
                    <a:p>
                      <a:pPr algn="ctr"/>
                      <a:r>
                        <a:rPr lang="fr-FR" sz="1200" b="1" dirty="0"/>
                        <a:t>Durée d’antibiothérapie efficace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7836854"/>
                  </a:ext>
                </a:extLst>
              </a:tr>
              <a:tr h="659921">
                <a:tc>
                  <a:txBody>
                    <a:bodyPr/>
                    <a:lstStyle/>
                    <a:p>
                      <a:pPr algn="ctr"/>
                      <a:r>
                        <a:rPr lang="fr-FR" sz="1200" b="1" dirty="0"/>
                        <a:t>Résultats finaux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br>
                        <a:rPr lang="fr-FR" sz="1200" dirty="0"/>
                      </a:br>
                      <a:endParaRPr lang="fr-FR" sz="12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9863957"/>
                  </a:ext>
                </a:extLst>
              </a:tr>
            </a:tbl>
          </a:graphicData>
        </a:graphic>
      </p:graphicFrame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1C295EB7-75CF-30E1-18E8-D5404AC81AFD}"/>
              </a:ext>
            </a:extLst>
          </p:cNvPr>
          <p:cNvSpPr txBox="1">
            <a:spLocks/>
          </p:cNvSpPr>
          <p:nvPr/>
        </p:nvSpPr>
        <p:spPr>
          <a:xfrm>
            <a:off x="11967" y="6634152"/>
            <a:ext cx="8331933" cy="223848"/>
          </a:xfrm>
          <a:prstGeom prst="rect">
            <a:avLst/>
          </a:prstGeom>
        </p:spPr>
        <p:txBody>
          <a:bodyPr vert="horz" wrap="squar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DOOR : </a:t>
            </a:r>
            <a:r>
              <a:rPr lang="fr-FR" dirty="0">
                <a:solidFill>
                  <a:prstClr val="black"/>
                </a:solidFill>
                <a:latin typeface="+mn-lt"/>
              </a:rPr>
              <a:t>d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esirability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of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outcome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fr-FR" dirty="0">
                <a:solidFill>
                  <a:prstClr val="black"/>
                </a:solidFill>
                <a:latin typeface="+mn-lt"/>
              </a:rPr>
              <a:t>r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anking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; GPC :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generalised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fr-FR" dirty="0">
                <a:solidFill>
                  <a:prstClr val="black"/>
                </a:solidFill>
                <a:latin typeface="+mn-lt"/>
              </a:rPr>
              <a:t>p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airwise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lang="fr-FR" dirty="0">
                <a:solidFill>
                  <a:prstClr val="black"/>
                </a:solidFill>
                <a:latin typeface="+mn-lt"/>
              </a:rPr>
              <a:t>c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omparison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; PAVM : pneumonie acquise sous ventilation mécanique  </a:t>
            </a:r>
          </a:p>
        </p:txBody>
      </p:sp>
      <p:sp>
        <p:nvSpPr>
          <p:cNvPr id="15" name="Espace réservé du contenu 9">
            <a:extLst>
              <a:ext uri="{FF2B5EF4-FFF2-40B4-BE49-F238E27FC236}">
                <a16:creationId xmlns:a16="http://schemas.microsoft.com/office/drawing/2014/main" id="{3359BF25-FCB3-D886-FEDC-E1CB34C12B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554943" y="1521076"/>
            <a:ext cx="3770158" cy="1064197"/>
          </a:xfrm>
          <a:prstGeom prst="roundRect">
            <a:avLst/>
          </a:prstGeom>
          <a:ln w="28575">
            <a:solidFill>
              <a:srgbClr val="C00000"/>
            </a:solidFill>
          </a:ln>
        </p:spPr>
        <p:txBody>
          <a:bodyPr>
            <a:normAutofit fontScale="92500" lnSpcReduction="10000"/>
          </a:bodyPr>
          <a:lstStyle/>
          <a:p>
            <a:pPr marL="0" indent="0">
              <a:buNone/>
            </a:pPr>
            <a:r>
              <a:rPr lang="fr-FR" sz="1900" b="1" dirty="0">
                <a:solidFill>
                  <a:srgbClr val="C00000"/>
                </a:solidFill>
              </a:rPr>
              <a:t>Résultats</a:t>
            </a:r>
          </a:p>
          <a:p>
            <a:r>
              <a:rPr lang="fr-FR" sz="1600" b="1" dirty="0"/>
              <a:t>Win ratio : 1,33 (IC 95 % : 1,07-1,65)</a:t>
            </a:r>
          </a:p>
          <a:p>
            <a:r>
              <a:rPr lang="fr-FR" sz="1600" b="1" dirty="0"/>
              <a:t>Bénéfice net : 0,14 (IC 95 % : 0,03-0,25)</a:t>
            </a:r>
            <a:endParaRPr lang="fr-FR" sz="1600" dirty="0"/>
          </a:p>
        </p:txBody>
      </p:sp>
      <p:sp>
        <p:nvSpPr>
          <p:cNvPr id="26" name="Espace réservé du contenu 9">
            <a:extLst>
              <a:ext uri="{FF2B5EF4-FFF2-40B4-BE49-F238E27FC236}">
                <a16:creationId xmlns:a16="http://schemas.microsoft.com/office/drawing/2014/main" id="{B3554EF3-BCBF-A25F-3263-C3C8C3041785}"/>
              </a:ext>
            </a:extLst>
          </p:cNvPr>
          <p:cNvSpPr txBox="1">
            <a:spLocks/>
          </p:cNvSpPr>
          <p:nvPr/>
        </p:nvSpPr>
        <p:spPr>
          <a:xfrm>
            <a:off x="6528934" y="2849421"/>
            <a:ext cx="5287285" cy="361666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Conclusion</a:t>
            </a: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Antibiothérapie courte durée associée à une meilleure évolution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Favorisée principalement par la réduction des effets indésirables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Limites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Analyse post-hoc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Comparaisons multiples = inflation du risque alpha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Dépendant du choix de hiérarchisation définie a priori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Suppose indépendance entre les critères d’évaluation</a:t>
            </a: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83CE394A-0025-6411-72B8-E8BF8C92DAA4}"/>
              </a:ext>
            </a:extLst>
          </p:cNvPr>
          <p:cNvGrpSpPr/>
          <p:nvPr/>
        </p:nvGrpSpPr>
        <p:grpSpPr>
          <a:xfrm>
            <a:off x="2166544" y="1965967"/>
            <a:ext cx="3754627" cy="4395420"/>
            <a:chOff x="2166544" y="1965967"/>
            <a:chExt cx="3754627" cy="4395420"/>
          </a:xfrm>
        </p:grpSpPr>
        <p:cxnSp>
          <p:nvCxnSpPr>
            <p:cNvPr id="46" name="Connecteur droit 45">
              <a:extLst>
                <a:ext uri="{FF2B5EF4-FFF2-40B4-BE49-F238E27FC236}">
                  <a16:creationId xmlns:a16="http://schemas.microsoft.com/office/drawing/2014/main" id="{5BD4300C-D73C-48B1-256B-2053FA7E47F6}"/>
                </a:ext>
              </a:extLst>
            </p:cNvPr>
            <p:cNvCxnSpPr>
              <a:cxnSpLocks/>
              <a:stCxn id="7" idx="2"/>
              <a:endCxn id="39" idx="0"/>
            </p:cNvCxnSpPr>
            <p:nvPr/>
          </p:nvCxnSpPr>
          <p:spPr>
            <a:xfrm>
              <a:off x="4043857" y="2418622"/>
              <a:ext cx="0" cy="2832983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" name="Groupe 11">
              <a:extLst>
                <a:ext uri="{FF2B5EF4-FFF2-40B4-BE49-F238E27FC236}">
                  <a16:creationId xmlns:a16="http://schemas.microsoft.com/office/drawing/2014/main" id="{FDAE6953-59DF-4185-542D-49F570B46C0A}"/>
                </a:ext>
              </a:extLst>
            </p:cNvPr>
            <p:cNvGrpSpPr/>
            <p:nvPr/>
          </p:nvGrpSpPr>
          <p:grpSpPr>
            <a:xfrm>
              <a:off x="2166544" y="1965967"/>
              <a:ext cx="3754627" cy="452655"/>
              <a:chOff x="2166544" y="1872830"/>
              <a:chExt cx="3754627" cy="452655"/>
            </a:xfrm>
          </p:grpSpPr>
          <p:sp>
            <p:nvSpPr>
              <p:cNvPr id="6" name="Rectangle : coins arrondis 5">
                <a:extLst>
                  <a:ext uri="{FF2B5EF4-FFF2-40B4-BE49-F238E27FC236}">
                    <a16:creationId xmlns:a16="http://schemas.microsoft.com/office/drawing/2014/main" id="{8B04DE59-B514-DB39-9DB9-7CCD72F93A00}"/>
                  </a:ext>
                </a:extLst>
              </p:cNvPr>
              <p:cNvSpPr/>
              <p:nvPr/>
            </p:nvSpPr>
            <p:spPr>
              <a:xfrm>
                <a:off x="2166544" y="1872830"/>
                <a:ext cx="1097280" cy="452655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3,67 %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(1 943)</a:t>
                </a:r>
              </a:p>
            </p:txBody>
          </p:sp>
          <p:sp>
            <p:nvSpPr>
              <p:cNvPr id="7" name="Rectangle : coins arrondis 6">
                <a:extLst>
                  <a:ext uri="{FF2B5EF4-FFF2-40B4-BE49-F238E27FC236}">
                    <a16:creationId xmlns:a16="http://schemas.microsoft.com/office/drawing/2014/main" id="{5148B6A3-6FC3-F9E7-B8D5-8BF0FA6756B1}"/>
                  </a:ext>
                </a:extLst>
              </p:cNvPr>
              <p:cNvSpPr/>
              <p:nvPr/>
            </p:nvSpPr>
            <p:spPr>
              <a:xfrm>
                <a:off x="3495217" y="1872830"/>
                <a:ext cx="1097280" cy="452655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3,67 %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(1 943)</a:t>
                </a:r>
              </a:p>
            </p:txBody>
          </p:sp>
          <p:sp>
            <p:nvSpPr>
              <p:cNvPr id="8" name="Rectangle : coins arrondis 7">
                <a:extLst>
                  <a:ext uri="{FF2B5EF4-FFF2-40B4-BE49-F238E27FC236}">
                    <a16:creationId xmlns:a16="http://schemas.microsoft.com/office/drawing/2014/main" id="{CAE12792-7F4D-764E-4BB0-6659E1FCE6A1}"/>
                  </a:ext>
                </a:extLst>
              </p:cNvPr>
              <p:cNvSpPr/>
              <p:nvPr/>
            </p:nvSpPr>
            <p:spPr>
              <a:xfrm>
                <a:off x="4823891" y="1872830"/>
                <a:ext cx="1097280" cy="452655"/>
              </a:xfrm>
              <a:prstGeom prst="roundRect">
                <a:avLst/>
              </a:prstGeom>
              <a:solidFill>
                <a:srgbClr val="FF7C8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3,67 %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(1 943)</a:t>
                </a:r>
              </a:p>
            </p:txBody>
          </p:sp>
        </p:grpSp>
        <p:grpSp>
          <p:nvGrpSpPr>
            <p:cNvPr id="14" name="Groupe 13">
              <a:extLst>
                <a:ext uri="{FF2B5EF4-FFF2-40B4-BE49-F238E27FC236}">
                  <a16:creationId xmlns:a16="http://schemas.microsoft.com/office/drawing/2014/main" id="{A2FA2303-6518-8CE7-35A4-BA21871D6AF2}"/>
                </a:ext>
              </a:extLst>
            </p:cNvPr>
            <p:cNvGrpSpPr/>
            <p:nvPr/>
          </p:nvGrpSpPr>
          <p:grpSpPr>
            <a:xfrm>
              <a:off x="2166544" y="2623094"/>
              <a:ext cx="3754627" cy="452655"/>
              <a:chOff x="2166544" y="1872830"/>
              <a:chExt cx="3754627" cy="452655"/>
            </a:xfrm>
          </p:grpSpPr>
          <p:sp>
            <p:nvSpPr>
              <p:cNvPr id="16" name="Rectangle : coins arrondis 15">
                <a:extLst>
                  <a:ext uri="{FF2B5EF4-FFF2-40B4-BE49-F238E27FC236}">
                    <a16:creationId xmlns:a16="http://schemas.microsoft.com/office/drawing/2014/main" id="{3D6BE710-D217-A561-1217-0ADDA8CC66B3}"/>
                  </a:ext>
                </a:extLst>
              </p:cNvPr>
              <p:cNvSpPr/>
              <p:nvPr/>
            </p:nvSpPr>
            <p:spPr>
              <a:xfrm>
                <a:off x="2166544" y="1872830"/>
                <a:ext cx="1097280" cy="452655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5,22 %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(2 760)</a:t>
                </a:r>
              </a:p>
            </p:txBody>
          </p:sp>
          <p:sp>
            <p:nvSpPr>
              <p:cNvPr id="17" name="Rectangle : coins arrondis 16">
                <a:extLst>
                  <a:ext uri="{FF2B5EF4-FFF2-40B4-BE49-F238E27FC236}">
                    <a16:creationId xmlns:a16="http://schemas.microsoft.com/office/drawing/2014/main" id="{420A8441-B70E-4DFF-F391-8CBA18F9579F}"/>
                  </a:ext>
                </a:extLst>
              </p:cNvPr>
              <p:cNvSpPr/>
              <p:nvPr/>
            </p:nvSpPr>
            <p:spPr>
              <a:xfrm>
                <a:off x="3495217" y="1872830"/>
                <a:ext cx="1097280" cy="452655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42,83 %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(22 655)</a:t>
                </a:r>
              </a:p>
            </p:txBody>
          </p:sp>
          <p:sp>
            <p:nvSpPr>
              <p:cNvPr id="18" name="Rectangle : coins arrondis 17">
                <a:extLst>
                  <a:ext uri="{FF2B5EF4-FFF2-40B4-BE49-F238E27FC236}">
                    <a16:creationId xmlns:a16="http://schemas.microsoft.com/office/drawing/2014/main" id="{38C856D9-1764-ACB6-D46B-4A82A736911A}"/>
                  </a:ext>
                </a:extLst>
              </p:cNvPr>
              <p:cNvSpPr/>
              <p:nvPr/>
            </p:nvSpPr>
            <p:spPr>
              <a:xfrm>
                <a:off x="4823891" y="1872830"/>
                <a:ext cx="1097280" cy="452655"/>
              </a:xfrm>
              <a:prstGeom prst="roundRect">
                <a:avLst/>
              </a:prstGeom>
              <a:solidFill>
                <a:srgbClr val="FF7C8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5,78 %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(3 058)</a:t>
                </a:r>
              </a:p>
            </p:txBody>
          </p:sp>
        </p:grpSp>
        <p:grpSp>
          <p:nvGrpSpPr>
            <p:cNvPr id="19" name="Groupe 18">
              <a:extLst>
                <a:ext uri="{FF2B5EF4-FFF2-40B4-BE49-F238E27FC236}">
                  <a16:creationId xmlns:a16="http://schemas.microsoft.com/office/drawing/2014/main" id="{200EA694-FC6C-EEBF-65F2-D436C8AB3F94}"/>
                </a:ext>
              </a:extLst>
            </p:cNvPr>
            <p:cNvGrpSpPr/>
            <p:nvPr/>
          </p:nvGrpSpPr>
          <p:grpSpPr>
            <a:xfrm>
              <a:off x="2166544" y="3280222"/>
              <a:ext cx="3754627" cy="452655"/>
              <a:chOff x="2166544" y="1872830"/>
              <a:chExt cx="3754627" cy="452655"/>
            </a:xfrm>
          </p:grpSpPr>
          <p:sp>
            <p:nvSpPr>
              <p:cNvPr id="20" name="Rectangle : coins arrondis 19">
                <a:extLst>
                  <a:ext uri="{FF2B5EF4-FFF2-40B4-BE49-F238E27FC236}">
                    <a16:creationId xmlns:a16="http://schemas.microsoft.com/office/drawing/2014/main" id="{EBBB22BF-1203-1DBA-D135-4B4B8101AE6B}"/>
                  </a:ext>
                </a:extLst>
              </p:cNvPr>
              <p:cNvSpPr/>
              <p:nvPr/>
            </p:nvSpPr>
            <p:spPr>
              <a:xfrm>
                <a:off x="2166544" y="1872830"/>
                <a:ext cx="1097280" cy="452655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5,39 %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(2 853)</a:t>
                </a:r>
              </a:p>
            </p:txBody>
          </p:sp>
          <p:sp>
            <p:nvSpPr>
              <p:cNvPr id="27" name="Rectangle : coins arrondis 26">
                <a:extLst>
                  <a:ext uri="{FF2B5EF4-FFF2-40B4-BE49-F238E27FC236}">
                    <a16:creationId xmlns:a16="http://schemas.microsoft.com/office/drawing/2014/main" id="{F7BC6AC4-3A0A-82C4-0DA9-5E097DCC111B}"/>
                  </a:ext>
                </a:extLst>
              </p:cNvPr>
              <p:cNvSpPr/>
              <p:nvPr/>
            </p:nvSpPr>
            <p:spPr>
              <a:xfrm>
                <a:off x="3495217" y="1872830"/>
                <a:ext cx="1097280" cy="452655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27,98 %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(14 800)</a:t>
                </a:r>
              </a:p>
            </p:txBody>
          </p:sp>
          <p:sp>
            <p:nvSpPr>
              <p:cNvPr id="28" name="Rectangle : coins arrondis 27">
                <a:extLst>
                  <a:ext uri="{FF2B5EF4-FFF2-40B4-BE49-F238E27FC236}">
                    <a16:creationId xmlns:a16="http://schemas.microsoft.com/office/drawing/2014/main" id="{81DAEBE4-F116-C80D-2E5D-DAF1C86DEE6D}"/>
                  </a:ext>
                </a:extLst>
              </p:cNvPr>
              <p:cNvSpPr/>
              <p:nvPr/>
            </p:nvSpPr>
            <p:spPr>
              <a:xfrm>
                <a:off x="4823891" y="1872830"/>
                <a:ext cx="1097280" cy="452655"/>
              </a:xfrm>
              <a:prstGeom prst="roundRect">
                <a:avLst/>
              </a:prstGeom>
              <a:solidFill>
                <a:srgbClr val="FF7C8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9,46 %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(5 002)</a:t>
                </a:r>
              </a:p>
            </p:txBody>
          </p:sp>
        </p:grpSp>
        <p:grpSp>
          <p:nvGrpSpPr>
            <p:cNvPr id="29" name="Groupe 28">
              <a:extLst>
                <a:ext uri="{FF2B5EF4-FFF2-40B4-BE49-F238E27FC236}">
                  <a16:creationId xmlns:a16="http://schemas.microsoft.com/office/drawing/2014/main" id="{88BBBAC5-A80D-A155-A1D8-3CFD530F1655}"/>
                </a:ext>
              </a:extLst>
            </p:cNvPr>
            <p:cNvGrpSpPr/>
            <p:nvPr/>
          </p:nvGrpSpPr>
          <p:grpSpPr>
            <a:xfrm>
              <a:off x="2166544" y="3937350"/>
              <a:ext cx="3754627" cy="452655"/>
              <a:chOff x="2166544" y="1872830"/>
              <a:chExt cx="3754627" cy="452655"/>
            </a:xfrm>
          </p:grpSpPr>
          <p:sp>
            <p:nvSpPr>
              <p:cNvPr id="30" name="Rectangle : coins arrondis 29">
                <a:extLst>
                  <a:ext uri="{FF2B5EF4-FFF2-40B4-BE49-F238E27FC236}">
                    <a16:creationId xmlns:a16="http://schemas.microsoft.com/office/drawing/2014/main" id="{57C72C9F-7473-2D32-CB60-CA7A8272AB3B}"/>
                  </a:ext>
                </a:extLst>
              </p:cNvPr>
              <p:cNvSpPr/>
              <p:nvPr/>
            </p:nvSpPr>
            <p:spPr>
              <a:xfrm>
                <a:off x="2166544" y="1872830"/>
                <a:ext cx="1097280" cy="452655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7,56 %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(4 001)</a:t>
                </a:r>
              </a:p>
            </p:txBody>
          </p:sp>
          <p:sp>
            <p:nvSpPr>
              <p:cNvPr id="31" name="Rectangle : coins arrondis 30">
                <a:extLst>
                  <a:ext uri="{FF2B5EF4-FFF2-40B4-BE49-F238E27FC236}">
                    <a16:creationId xmlns:a16="http://schemas.microsoft.com/office/drawing/2014/main" id="{717BB911-BFF9-A852-70F9-7B9FB5C9629B}"/>
                  </a:ext>
                </a:extLst>
              </p:cNvPr>
              <p:cNvSpPr/>
              <p:nvPr/>
            </p:nvSpPr>
            <p:spPr>
              <a:xfrm>
                <a:off x="3495217" y="1872830"/>
                <a:ext cx="1097280" cy="452655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15,78 %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(8 350)</a:t>
                </a:r>
              </a:p>
            </p:txBody>
          </p:sp>
          <p:sp>
            <p:nvSpPr>
              <p:cNvPr id="32" name="Rectangle : coins arrondis 31">
                <a:extLst>
                  <a:ext uri="{FF2B5EF4-FFF2-40B4-BE49-F238E27FC236}">
                    <a16:creationId xmlns:a16="http://schemas.microsoft.com/office/drawing/2014/main" id="{ABE65B00-F8DF-3D1B-C573-C85E3DDEA188}"/>
                  </a:ext>
                </a:extLst>
              </p:cNvPr>
              <p:cNvSpPr/>
              <p:nvPr/>
            </p:nvSpPr>
            <p:spPr>
              <a:xfrm>
                <a:off x="4823891" y="1872830"/>
                <a:ext cx="1097280" cy="452655"/>
              </a:xfrm>
              <a:prstGeom prst="roundRect">
                <a:avLst/>
              </a:prstGeom>
              <a:solidFill>
                <a:srgbClr val="FF7C8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4,63 %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(2 449)</a:t>
                </a:r>
              </a:p>
            </p:txBody>
          </p:sp>
        </p:grpSp>
        <p:grpSp>
          <p:nvGrpSpPr>
            <p:cNvPr id="33" name="Groupe 32">
              <a:extLst>
                <a:ext uri="{FF2B5EF4-FFF2-40B4-BE49-F238E27FC236}">
                  <a16:creationId xmlns:a16="http://schemas.microsoft.com/office/drawing/2014/main" id="{5088B8DC-1F8E-66BF-1B1C-964161420FB2}"/>
                </a:ext>
              </a:extLst>
            </p:cNvPr>
            <p:cNvGrpSpPr/>
            <p:nvPr/>
          </p:nvGrpSpPr>
          <p:grpSpPr>
            <a:xfrm>
              <a:off x="2166544" y="4594477"/>
              <a:ext cx="3754627" cy="452655"/>
              <a:chOff x="2166544" y="1872830"/>
              <a:chExt cx="3754627" cy="452655"/>
            </a:xfrm>
          </p:grpSpPr>
          <p:sp>
            <p:nvSpPr>
              <p:cNvPr id="34" name="Rectangle : coins arrondis 33">
                <a:extLst>
                  <a:ext uri="{FF2B5EF4-FFF2-40B4-BE49-F238E27FC236}">
                    <a16:creationId xmlns:a16="http://schemas.microsoft.com/office/drawing/2014/main" id="{38758652-53DA-68F2-FF06-C6FC0FADDDC6}"/>
                  </a:ext>
                </a:extLst>
              </p:cNvPr>
              <p:cNvSpPr/>
              <p:nvPr/>
            </p:nvSpPr>
            <p:spPr>
              <a:xfrm>
                <a:off x="2166544" y="1872830"/>
                <a:ext cx="1097280" cy="452655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3,67 %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(1 943)</a:t>
                </a:r>
              </a:p>
            </p:txBody>
          </p:sp>
          <p:sp>
            <p:nvSpPr>
              <p:cNvPr id="35" name="Rectangle : coins arrondis 34">
                <a:extLst>
                  <a:ext uri="{FF2B5EF4-FFF2-40B4-BE49-F238E27FC236}">
                    <a16:creationId xmlns:a16="http://schemas.microsoft.com/office/drawing/2014/main" id="{94C0F5FE-E2AF-33C9-37E8-94E97648D877}"/>
                  </a:ext>
                </a:extLst>
              </p:cNvPr>
              <p:cNvSpPr/>
              <p:nvPr/>
            </p:nvSpPr>
            <p:spPr>
              <a:xfrm>
                <a:off x="3495217" y="1872830"/>
                <a:ext cx="1097280" cy="452655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11,37 %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(6 014)</a:t>
                </a:r>
              </a:p>
            </p:txBody>
          </p:sp>
          <p:sp>
            <p:nvSpPr>
              <p:cNvPr id="36" name="Rectangle : coins arrondis 35">
                <a:extLst>
                  <a:ext uri="{FF2B5EF4-FFF2-40B4-BE49-F238E27FC236}">
                    <a16:creationId xmlns:a16="http://schemas.microsoft.com/office/drawing/2014/main" id="{E1BB932C-995F-C700-A97A-1870214D5505}"/>
                  </a:ext>
                </a:extLst>
              </p:cNvPr>
              <p:cNvSpPr/>
              <p:nvPr/>
            </p:nvSpPr>
            <p:spPr>
              <a:xfrm>
                <a:off x="4823891" y="1872830"/>
                <a:ext cx="1097280" cy="452655"/>
              </a:xfrm>
              <a:prstGeom prst="roundRect">
                <a:avLst/>
              </a:prstGeom>
              <a:solidFill>
                <a:srgbClr val="FF7C8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0,74 %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(393)</a:t>
                </a:r>
              </a:p>
            </p:txBody>
          </p:sp>
        </p:grpSp>
        <p:grpSp>
          <p:nvGrpSpPr>
            <p:cNvPr id="37" name="Groupe 36">
              <a:extLst>
                <a:ext uri="{FF2B5EF4-FFF2-40B4-BE49-F238E27FC236}">
                  <a16:creationId xmlns:a16="http://schemas.microsoft.com/office/drawing/2014/main" id="{EB0CBD36-42DF-5389-4A2D-18EA829C51B7}"/>
                </a:ext>
              </a:extLst>
            </p:cNvPr>
            <p:cNvGrpSpPr/>
            <p:nvPr/>
          </p:nvGrpSpPr>
          <p:grpSpPr>
            <a:xfrm>
              <a:off x="2166544" y="5251605"/>
              <a:ext cx="3754627" cy="452655"/>
              <a:chOff x="2166544" y="1872830"/>
              <a:chExt cx="3754627" cy="452655"/>
            </a:xfrm>
          </p:grpSpPr>
          <p:sp>
            <p:nvSpPr>
              <p:cNvPr id="38" name="Rectangle : coins arrondis 37">
                <a:extLst>
                  <a:ext uri="{FF2B5EF4-FFF2-40B4-BE49-F238E27FC236}">
                    <a16:creationId xmlns:a16="http://schemas.microsoft.com/office/drawing/2014/main" id="{67534B75-DD26-EC72-483E-B15D9D716B21}"/>
                  </a:ext>
                </a:extLst>
              </p:cNvPr>
              <p:cNvSpPr/>
              <p:nvPr/>
            </p:nvSpPr>
            <p:spPr>
              <a:xfrm>
                <a:off x="2166544" y="1872830"/>
                <a:ext cx="1097280" cy="452655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10,50 %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(5 556)</a:t>
                </a:r>
              </a:p>
            </p:txBody>
          </p:sp>
          <p:sp>
            <p:nvSpPr>
              <p:cNvPr id="39" name="Rectangle : coins arrondis 38">
                <a:extLst>
                  <a:ext uri="{FF2B5EF4-FFF2-40B4-BE49-F238E27FC236}">
                    <a16:creationId xmlns:a16="http://schemas.microsoft.com/office/drawing/2014/main" id="{E6598AAE-8BAE-8657-4FC9-4D4B566BA7DD}"/>
                  </a:ext>
                </a:extLst>
              </p:cNvPr>
              <p:cNvSpPr/>
              <p:nvPr/>
            </p:nvSpPr>
            <p:spPr>
              <a:xfrm>
                <a:off x="3495217" y="1872830"/>
                <a:ext cx="1097280" cy="452655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0, 27 %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(144)</a:t>
                </a:r>
              </a:p>
            </p:txBody>
          </p:sp>
          <p:sp>
            <p:nvSpPr>
              <p:cNvPr id="40" name="Rectangle : coins arrondis 39">
                <a:extLst>
                  <a:ext uri="{FF2B5EF4-FFF2-40B4-BE49-F238E27FC236}">
                    <a16:creationId xmlns:a16="http://schemas.microsoft.com/office/drawing/2014/main" id="{AC595422-18F2-3A87-0E1C-A25D30D64E47}"/>
                  </a:ext>
                </a:extLst>
              </p:cNvPr>
              <p:cNvSpPr/>
              <p:nvPr/>
            </p:nvSpPr>
            <p:spPr>
              <a:xfrm>
                <a:off x="4823891" y="1872830"/>
                <a:ext cx="1097280" cy="452655"/>
              </a:xfrm>
              <a:prstGeom prst="roundRect">
                <a:avLst/>
              </a:prstGeom>
              <a:solidFill>
                <a:srgbClr val="FF7C8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0,59 %</a:t>
                </a:r>
                <a:b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(314)</a:t>
                </a:r>
              </a:p>
            </p:txBody>
          </p:sp>
        </p:grpSp>
        <p:grpSp>
          <p:nvGrpSpPr>
            <p:cNvPr id="41" name="Groupe 40">
              <a:extLst>
                <a:ext uri="{FF2B5EF4-FFF2-40B4-BE49-F238E27FC236}">
                  <a16:creationId xmlns:a16="http://schemas.microsoft.com/office/drawing/2014/main" id="{E657799B-FC43-C08B-C139-320BBCA019D5}"/>
                </a:ext>
              </a:extLst>
            </p:cNvPr>
            <p:cNvGrpSpPr/>
            <p:nvPr/>
          </p:nvGrpSpPr>
          <p:grpSpPr>
            <a:xfrm>
              <a:off x="2166544" y="5908732"/>
              <a:ext cx="3754627" cy="452655"/>
              <a:chOff x="2166544" y="1872830"/>
              <a:chExt cx="3754627" cy="452655"/>
            </a:xfrm>
          </p:grpSpPr>
          <p:sp>
            <p:nvSpPr>
              <p:cNvPr id="42" name="Rectangle : coins arrondis 41">
                <a:extLst>
                  <a:ext uri="{FF2B5EF4-FFF2-40B4-BE49-F238E27FC236}">
                    <a16:creationId xmlns:a16="http://schemas.microsoft.com/office/drawing/2014/main" id="{B050F5FA-A815-FA43-8E86-C6E36DF10B98}"/>
                  </a:ext>
                </a:extLst>
              </p:cNvPr>
              <p:cNvSpPr/>
              <p:nvPr/>
            </p:nvSpPr>
            <p:spPr>
              <a:xfrm>
                <a:off x="2166544" y="1872830"/>
                <a:ext cx="1097280" cy="452655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56,89 %</a:t>
                </a: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Rectangle : coins arrondis 42">
                <a:extLst>
                  <a:ext uri="{FF2B5EF4-FFF2-40B4-BE49-F238E27FC236}">
                    <a16:creationId xmlns:a16="http://schemas.microsoft.com/office/drawing/2014/main" id="{888488CB-A4E7-8FB3-062C-82253D69CCC6}"/>
                  </a:ext>
                </a:extLst>
              </p:cNvPr>
              <p:cNvSpPr/>
              <p:nvPr/>
            </p:nvSpPr>
            <p:spPr>
              <a:xfrm>
                <a:off x="3495217" y="1872830"/>
                <a:ext cx="1097280" cy="452655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versus</a:t>
                </a: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Rectangle : coins arrondis 43">
                <a:extLst>
                  <a:ext uri="{FF2B5EF4-FFF2-40B4-BE49-F238E27FC236}">
                    <a16:creationId xmlns:a16="http://schemas.microsoft.com/office/drawing/2014/main" id="{3C7DACFC-BE87-02EA-BD82-4E8F12FCD910}"/>
                  </a:ext>
                </a:extLst>
              </p:cNvPr>
              <p:cNvSpPr/>
              <p:nvPr/>
            </p:nvSpPr>
            <p:spPr>
              <a:xfrm>
                <a:off x="4823891" y="1872830"/>
                <a:ext cx="1097280" cy="452655"/>
              </a:xfrm>
              <a:prstGeom prst="roundRect">
                <a:avLst/>
              </a:prstGeom>
              <a:solidFill>
                <a:srgbClr val="FF7C8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42,83 %</a:t>
                </a:r>
                <a:endPara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cxnSp>
          <p:nvCxnSpPr>
            <p:cNvPr id="49" name="Connecteur : en angle 48">
              <a:extLst>
                <a:ext uri="{FF2B5EF4-FFF2-40B4-BE49-F238E27FC236}">
                  <a16:creationId xmlns:a16="http://schemas.microsoft.com/office/drawing/2014/main" id="{4E271FD6-6380-3D3E-3813-A13D58EE1387}"/>
                </a:ext>
              </a:extLst>
            </p:cNvPr>
            <p:cNvCxnSpPr>
              <a:stCxn id="16" idx="0"/>
              <a:endCxn id="18" idx="0"/>
            </p:cNvCxnSpPr>
            <p:nvPr/>
          </p:nvCxnSpPr>
          <p:spPr>
            <a:xfrm rot="5400000" flipH="1" flipV="1">
              <a:off x="4043857" y="1294421"/>
              <a:ext cx="12700" cy="2657347"/>
            </a:xfrm>
            <a:prstGeom prst="bentConnector3">
              <a:avLst>
                <a:gd name="adj1" fmla="val 854449"/>
              </a:avLst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necteur : en angle 50">
              <a:extLst>
                <a:ext uri="{FF2B5EF4-FFF2-40B4-BE49-F238E27FC236}">
                  <a16:creationId xmlns:a16="http://schemas.microsoft.com/office/drawing/2014/main" id="{E2CDB615-95BB-A43D-DC37-D6272A373237}"/>
                </a:ext>
              </a:extLst>
            </p:cNvPr>
            <p:cNvCxnSpPr>
              <a:cxnSpLocks/>
              <a:stCxn id="20" idx="0"/>
              <a:endCxn id="28" idx="0"/>
            </p:cNvCxnSpPr>
            <p:nvPr/>
          </p:nvCxnSpPr>
          <p:spPr>
            <a:xfrm rot="5400000" flipH="1" flipV="1">
              <a:off x="4043857" y="1951549"/>
              <a:ext cx="12700" cy="2657347"/>
            </a:xfrm>
            <a:prstGeom prst="bentConnector3">
              <a:avLst>
                <a:gd name="adj1" fmla="val 833315"/>
              </a:avLst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necteur : en angle 51">
              <a:extLst>
                <a:ext uri="{FF2B5EF4-FFF2-40B4-BE49-F238E27FC236}">
                  <a16:creationId xmlns:a16="http://schemas.microsoft.com/office/drawing/2014/main" id="{209EF8B9-F4A4-FE8B-47BD-89DBDB92BDC3}"/>
                </a:ext>
              </a:extLst>
            </p:cNvPr>
            <p:cNvCxnSpPr>
              <a:cxnSpLocks/>
              <a:stCxn id="30" idx="0"/>
              <a:endCxn id="32" idx="0"/>
            </p:cNvCxnSpPr>
            <p:nvPr/>
          </p:nvCxnSpPr>
          <p:spPr>
            <a:xfrm rot="5400000" flipH="1" flipV="1">
              <a:off x="4043857" y="2608677"/>
              <a:ext cx="12700" cy="2657347"/>
            </a:xfrm>
            <a:prstGeom prst="bentConnector3">
              <a:avLst>
                <a:gd name="adj1" fmla="val 866638"/>
              </a:avLst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necteur : en angle 52">
              <a:extLst>
                <a:ext uri="{FF2B5EF4-FFF2-40B4-BE49-F238E27FC236}">
                  <a16:creationId xmlns:a16="http://schemas.microsoft.com/office/drawing/2014/main" id="{4D3E4634-B45F-5CC3-FD20-E8977C0820BF}"/>
                </a:ext>
              </a:extLst>
            </p:cNvPr>
            <p:cNvCxnSpPr>
              <a:cxnSpLocks/>
              <a:stCxn id="34" idx="0"/>
              <a:endCxn id="36" idx="0"/>
            </p:cNvCxnSpPr>
            <p:nvPr/>
          </p:nvCxnSpPr>
          <p:spPr>
            <a:xfrm rot="5400000" flipH="1" flipV="1">
              <a:off x="4043857" y="3265804"/>
              <a:ext cx="12700" cy="2657347"/>
            </a:xfrm>
            <a:prstGeom prst="bentConnector3">
              <a:avLst>
                <a:gd name="adj1" fmla="val 899984"/>
              </a:avLst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Connecteur : en angle 53">
              <a:extLst>
                <a:ext uri="{FF2B5EF4-FFF2-40B4-BE49-F238E27FC236}">
                  <a16:creationId xmlns:a16="http://schemas.microsoft.com/office/drawing/2014/main" id="{6B11DF76-914B-2D4E-8946-A083108D18E4}"/>
                </a:ext>
              </a:extLst>
            </p:cNvPr>
            <p:cNvCxnSpPr>
              <a:cxnSpLocks/>
              <a:stCxn id="38" idx="0"/>
              <a:endCxn id="40" idx="0"/>
            </p:cNvCxnSpPr>
            <p:nvPr/>
          </p:nvCxnSpPr>
          <p:spPr>
            <a:xfrm rot="5400000" flipH="1" flipV="1">
              <a:off x="4043857" y="3922932"/>
              <a:ext cx="12700" cy="2657347"/>
            </a:xfrm>
            <a:prstGeom prst="bentConnector3">
              <a:avLst>
                <a:gd name="adj1" fmla="val 866646"/>
              </a:avLst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" name="Image 8">
            <a:extLst>
              <a:ext uri="{FF2B5EF4-FFF2-40B4-BE49-F238E27FC236}">
                <a16:creationId xmlns:a16="http://schemas.microsoft.com/office/drawing/2014/main" id="{5AD115F8-CE66-728E-BAA7-B62F0286DB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23317" y="75539"/>
            <a:ext cx="630000" cy="630000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98832B05-E274-1016-9EBD-D3E70566DB2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12785" y="622075"/>
            <a:ext cx="549635" cy="549635"/>
          </a:xfrm>
          <a:prstGeom prst="rect">
            <a:avLst/>
          </a:prstGeom>
        </p:spPr>
      </p:pic>
      <p:pic>
        <p:nvPicPr>
          <p:cNvPr id="22" name="Image 21">
            <a:extLst>
              <a:ext uri="{FF2B5EF4-FFF2-40B4-BE49-F238E27FC236}">
                <a16:creationId xmlns:a16="http://schemas.microsoft.com/office/drawing/2014/main" id="{D938C3A8-9E0A-F702-42E6-03A39346764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11762" y="155175"/>
            <a:ext cx="448251" cy="448251"/>
          </a:xfrm>
          <a:prstGeom prst="rect">
            <a:avLst/>
          </a:prstGeom>
        </p:spPr>
      </p:pic>
      <p:pic>
        <p:nvPicPr>
          <p:cNvPr id="57" name="Espace réservé du contenu 56">
            <a:extLst>
              <a:ext uri="{FF2B5EF4-FFF2-40B4-BE49-F238E27FC236}">
                <a16:creationId xmlns:a16="http://schemas.microsoft.com/office/drawing/2014/main" id="{DDEB7BB7-0B8F-BE3E-4CCA-92AC79B532D9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6"/>
          <a:stretch>
            <a:fillRect/>
          </a:stretch>
        </p:blipFill>
        <p:spPr>
          <a:xfrm>
            <a:off x="11357169" y="614534"/>
            <a:ext cx="658425" cy="451143"/>
          </a:xfrm>
          <a:prstGeom prst="rect">
            <a:avLst/>
          </a:prstGeom>
        </p:spPr>
      </p:pic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9AF00D2B-AEA8-8D84-FD57-297AE95EC5C2}"/>
              </a:ext>
            </a:extLst>
          </p:cNvPr>
          <p:cNvSpPr txBox="1">
            <a:spLocks/>
          </p:cNvSpPr>
          <p:nvPr/>
        </p:nvSpPr>
        <p:spPr>
          <a:xfrm>
            <a:off x="9663571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Blanco-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Arevalo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A, ESCMID 2026, O0612</a:t>
            </a:r>
          </a:p>
        </p:txBody>
      </p:sp>
      <p:sp>
        <p:nvSpPr>
          <p:cNvPr id="21" name="Titre 15">
            <a:extLst>
              <a:ext uri="{FF2B5EF4-FFF2-40B4-BE49-F238E27FC236}">
                <a16:creationId xmlns:a16="http://schemas.microsoft.com/office/drawing/2014/main" id="{9ABBC49E-4AB5-B4A0-19BF-89BF443BA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9823584" cy="962634"/>
          </a:xfrm>
        </p:spPr>
        <p:txBody>
          <a:bodyPr>
            <a:normAutofit/>
          </a:bodyPr>
          <a:lstStyle/>
          <a:p>
            <a:r>
              <a:rPr lang="fr-FR" dirty="0"/>
              <a:t>Réduction de la durée d’antibiothérapie dans les PAVM : </a:t>
            </a:r>
            <a:br>
              <a:rPr lang="fr-FR" dirty="0"/>
            </a:br>
            <a:r>
              <a:rPr lang="fr-FR" dirty="0"/>
              <a:t>analyse secondaire de l’étude REGARD-VAP </a:t>
            </a:r>
            <a:r>
              <a:rPr lang="fr-FR" i="1" dirty="0"/>
              <a:t>(2)</a:t>
            </a:r>
            <a:endParaRPr lang="es-419" i="1" dirty="0"/>
          </a:p>
        </p:txBody>
      </p:sp>
    </p:spTree>
    <p:extLst>
      <p:ext uri="{BB962C8B-B14F-4D97-AF65-F5344CB8AC3E}">
        <p14:creationId xmlns:p14="http://schemas.microsoft.com/office/powerpoint/2010/main" val="31295621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7B2EB6-2ED8-AD66-B0DD-975C021C37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Drapeau">
            <a:extLst>
              <a:ext uri="{FF2B5EF4-FFF2-40B4-BE49-F238E27FC236}">
                <a16:creationId xmlns:a16="http://schemas.microsoft.com/office/drawing/2014/main" id="{3D789C21-DB14-04AE-1172-C2C1EEE8FDAB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353800" y="434281"/>
            <a:ext cx="665163" cy="4157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89477D71-551D-222A-D425-1FCCEA19C8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FR" dirty="0"/>
              <a:t>Traitement adjonctif par bétaméthasone chez des patients adultes hospitalisés pour une pneumonie aiguë communautaire hypoxémique à </a:t>
            </a:r>
            <a:r>
              <a:rPr lang="fr-FR" i="1" dirty="0"/>
              <a:t>Mycoplasma </a:t>
            </a:r>
            <a:r>
              <a:rPr lang="fr-FR" i="1" dirty="0" err="1"/>
              <a:t>pneumoniae</a:t>
            </a:r>
            <a:r>
              <a:rPr lang="fr-FR" dirty="0"/>
              <a:t> : un essai contrôlé randomisé multicentrique en ouvert</a:t>
            </a:r>
            <a:endParaRPr lang="fr-FR" i="1" dirty="0"/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917660BC-4E48-BB6A-4AF6-642854F7CF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166774"/>
            <a:ext cx="11643182" cy="1931931"/>
          </a:xfrm>
        </p:spPr>
        <p:txBody>
          <a:bodyPr>
            <a:normAutofit/>
          </a:bodyPr>
          <a:lstStyle/>
          <a:p>
            <a:r>
              <a:rPr lang="fr-FR" sz="1800" dirty="0"/>
              <a:t>70 patients adultes &gt; 18 ans avec :</a:t>
            </a:r>
          </a:p>
          <a:p>
            <a:pPr lvl="1"/>
            <a:r>
              <a:rPr lang="fr-FR" sz="1600" dirty="0"/>
              <a:t>Pneumonie à </a:t>
            </a:r>
            <a:r>
              <a:rPr lang="fr-FR" sz="1600" i="1" dirty="0"/>
              <a:t>Mycoplasma </a:t>
            </a:r>
            <a:r>
              <a:rPr lang="fr-FR" sz="1600" i="1" dirty="0" err="1"/>
              <a:t>pneumoniae</a:t>
            </a:r>
            <a:endParaRPr lang="fr-FR" sz="1600" i="1" dirty="0"/>
          </a:p>
          <a:p>
            <a:pPr lvl="1"/>
            <a:r>
              <a:rPr lang="fr-FR" sz="1600" dirty="0"/>
              <a:t>SpO</a:t>
            </a:r>
            <a:r>
              <a:rPr lang="fr-FR" sz="1600" baseline="-25000" dirty="0"/>
              <a:t>2</a:t>
            </a:r>
            <a:r>
              <a:rPr lang="fr-FR" sz="1600" dirty="0"/>
              <a:t> &lt; 93 % et FR &gt; 20 min</a:t>
            </a:r>
            <a:r>
              <a:rPr lang="fr-FR" sz="1600" baseline="30000" dirty="0"/>
              <a:t>-1</a:t>
            </a:r>
            <a:endParaRPr lang="fr-FR" sz="1600" dirty="0"/>
          </a:p>
          <a:p>
            <a:r>
              <a:rPr lang="fr-FR" sz="1800" dirty="0"/>
              <a:t>Standard de soins (doxycycline) </a:t>
            </a:r>
            <a:r>
              <a:rPr lang="fr-FR" sz="1800" i="1" dirty="0"/>
              <a:t>vs</a:t>
            </a:r>
            <a:r>
              <a:rPr lang="fr-FR" sz="1800" dirty="0"/>
              <a:t> doxycycline + bétaméthasone pendant 5 jours (3 mg à J1-J2 puis 2 mg de J3 à J5)</a:t>
            </a:r>
          </a:p>
          <a:p>
            <a:r>
              <a:rPr lang="fr-FR" sz="1800" dirty="0"/>
              <a:t>CJP : délai de régression de l’hypoxémie (SpO</a:t>
            </a:r>
            <a:r>
              <a:rPr lang="fr-FR" sz="1800" baseline="-25000" dirty="0"/>
              <a:t>2</a:t>
            </a:r>
            <a:r>
              <a:rPr lang="fr-FR" sz="1800" dirty="0"/>
              <a:t> &gt; 93 % et FR &lt; 20 min</a:t>
            </a:r>
            <a:r>
              <a:rPr lang="fr-FR" sz="1800" baseline="30000" dirty="0"/>
              <a:t>-1</a:t>
            </a:r>
            <a:r>
              <a:rPr lang="fr-FR" sz="1800" dirty="0"/>
              <a:t>)</a:t>
            </a:r>
          </a:p>
        </p:txBody>
      </p: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831C6E4B-6590-30F2-0FEC-6AF708304AD0}"/>
              </a:ext>
            </a:extLst>
          </p:cNvPr>
          <p:cNvSpPr txBox="1">
            <a:spLocks/>
          </p:cNvSpPr>
          <p:nvPr/>
        </p:nvSpPr>
        <p:spPr>
          <a:xfrm>
            <a:off x="9672998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Hagman K, ESCMID 2026, JS003</a:t>
            </a:r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id="{6BE38F78-8118-97C0-E961-FB15C9D7D9DA}"/>
              </a:ext>
            </a:extLst>
          </p:cNvPr>
          <p:cNvSpPr txBox="1">
            <a:spLocks/>
          </p:cNvSpPr>
          <p:nvPr/>
        </p:nvSpPr>
        <p:spPr>
          <a:xfrm>
            <a:off x="11968" y="6643579"/>
            <a:ext cx="6702476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SpO</a:t>
            </a:r>
            <a:r>
              <a:rPr lang="fr-FR" baseline="-25000" dirty="0">
                <a:latin typeface="+mn-lt"/>
              </a:rPr>
              <a:t>2</a:t>
            </a:r>
            <a:r>
              <a:rPr lang="fr-FR" dirty="0">
                <a:latin typeface="+mn-lt"/>
              </a:rPr>
              <a:t> : saturation pulsée en oxygène ; FR : fréquence respiratoire ; CJP : critère de jugement principal ; HR : </a:t>
            </a:r>
            <a:r>
              <a:rPr lang="fr-FR" dirty="0" err="1">
                <a:latin typeface="+mn-lt"/>
              </a:rPr>
              <a:t>hazard</a:t>
            </a:r>
            <a:r>
              <a:rPr lang="fr-FR" dirty="0">
                <a:latin typeface="+mn-lt"/>
              </a:rPr>
              <a:t> ratio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28A67D0-A09D-E558-C2C5-1FFADD83DD62}"/>
              </a:ext>
            </a:extLst>
          </p:cNvPr>
          <p:cNvSpPr txBox="1"/>
          <p:nvPr/>
        </p:nvSpPr>
        <p:spPr>
          <a:xfrm>
            <a:off x="1358830" y="5950070"/>
            <a:ext cx="41983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>
                <a:latin typeface="+mj-lt"/>
              </a:rPr>
              <a:t>Durée médiane, bétaméthasone : 2,3 jours (IC 95 % : 1,8 - 2,7)</a:t>
            </a:r>
          </a:p>
          <a:p>
            <a:r>
              <a:rPr lang="fr-FR" sz="1200" dirty="0">
                <a:latin typeface="+mj-lt"/>
              </a:rPr>
              <a:t>Durée médiane, contrôle : 3,6 jours (IC 95 % : 2,0 - 5,3)</a:t>
            </a:r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475FC11E-73E1-2328-E934-64715C9EB13B}"/>
              </a:ext>
            </a:extLst>
          </p:cNvPr>
          <p:cNvGrpSpPr/>
          <p:nvPr/>
        </p:nvGrpSpPr>
        <p:grpSpPr>
          <a:xfrm>
            <a:off x="765847" y="2880631"/>
            <a:ext cx="4898088" cy="2988401"/>
            <a:chOff x="765847" y="2880631"/>
            <a:chExt cx="4898088" cy="2988401"/>
          </a:xfrm>
        </p:grpSpPr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B75B6CE0-1E8B-3B9C-1A82-BDBBF1A73311}"/>
                </a:ext>
              </a:extLst>
            </p:cNvPr>
            <p:cNvSpPr txBox="1"/>
            <p:nvPr/>
          </p:nvSpPr>
          <p:spPr>
            <a:xfrm>
              <a:off x="1508653" y="3131944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/>
                <a:t>1,00</a:t>
              </a: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850C3C1A-BF94-14D5-6EF5-8A932E4FF69F}"/>
                </a:ext>
              </a:extLst>
            </p:cNvPr>
            <p:cNvSpPr txBox="1"/>
            <p:nvPr/>
          </p:nvSpPr>
          <p:spPr>
            <a:xfrm>
              <a:off x="1508653" y="3547154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/>
                <a:t>0,75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57ADAA25-1FA4-D1E3-2CE4-12BCDCFC90FB}"/>
                </a:ext>
              </a:extLst>
            </p:cNvPr>
            <p:cNvSpPr txBox="1"/>
            <p:nvPr/>
          </p:nvSpPr>
          <p:spPr>
            <a:xfrm>
              <a:off x="1508653" y="3957586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/>
                <a:t>0,50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50202AB5-235F-CF6A-24D9-7B83CBC22FD9}"/>
                </a:ext>
              </a:extLst>
            </p:cNvPr>
            <p:cNvSpPr txBox="1"/>
            <p:nvPr/>
          </p:nvSpPr>
          <p:spPr>
            <a:xfrm>
              <a:off x="1508653" y="4382254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/>
                <a:t>0,25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14BCC62D-7D21-078E-7B04-BF20576457AC}"/>
                </a:ext>
              </a:extLst>
            </p:cNvPr>
            <p:cNvSpPr txBox="1"/>
            <p:nvPr/>
          </p:nvSpPr>
          <p:spPr>
            <a:xfrm>
              <a:off x="1531095" y="4799897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0,00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8D99E4AB-9D92-BCAD-3373-6904BE6FDD30}"/>
                </a:ext>
              </a:extLst>
            </p:cNvPr>
            <p:cNvSpPr txBox="1"/>
            <p:nvPr/>
          </p:nvSpPr>
          <p:spPr>
            <a:xfrm rot="16200000">
              <a:off x="422642" y="3752499"/>
              <a:ext cx="16691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b="1" dirty="0"/>
                <a:t>Proportion de patients </a:t>
              </a:r>
              <a:br>
                <a:rPr lang="fr-FR" sz="1200" b="1" dirty="0"/>
              </a:br>
              <a:r>
                <a:rPr lang="fr-FR" sz="1200" b="1" dirty="0" err="1"/>
                <a:t>normoxémiques</a:t>
              </a:r>
              <a:endParaRPr lang="fr-FR" sz="1200" b="1" dirty="0"/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88D57BF7-E114-DBB5-B2DD-F12F49FEDB0F}"/>
                </a:ext>
              </a:extLst>
            </p:cNvPr>
            <p:cNvSpPr txBox="1"/>
            <p:nvPr/>
          </p:nvSpPr>
          <p:spPr>
            <a:xfrm>
              <a:off x="1910818" y="497515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0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32F315F5-3CFC-403D-0DB6-A8C52F1EC3B1}"/>
                </a:ext>
              </a:extLst>
            </p:cNvPr>
            <p:cNvSpPr txBox="1"/>
            <p:nvPr/>
          </p:nvSpPr>
          <p:spPr>
            <a:xfrm>
              <a:off x="2324714" y="497515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1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17CFA0B4-1D3D-5267-33DC-C472A8EFBE76}"/>
                </a:ext>
              </a:extLst>
            </p:cNvPr>
            <p:cNvSpPr txBox="1"/>
            <p:nvPr/>
          </p:nvSpPr>
          <p:spPr>
            <a:xfrm>
              <a:off x="2719292" y="497515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2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9350E30F-AF92-8920-DC9E-4B3F6B7F9D53}"/>
                </a:ext>
              </a:extLst>
            </p:cNvPr>
            <p:cNvSpPr txBox="1"/>
            <p:nvPr/>
          </p:nvSpPr>
          <p:spPr>
            <a:xfrm>
              <a:off x="3133188" y="497515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3</a:t>
              </a: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8A9815B7-5BD5-4A47-E689-A7BC8A704CF0}"/>
                </a:ext>
              </a:extLst>
            </p:cNvPr>
            <p:cNvSpPr txBox="1"/>
            <p:nvPr/>
          </p:nvSpPr>
          <p:spPr>
            <a:xfrm>
              <a:off x="3542471" y="497515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4</a:t>
              </a: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27D0B8BD-98D5-4693-8BFB-1C6DC06A22B4}"/>
                </a:ext>
              </a:extLst>
            </p:cNvPr>
            <p:cNvSpPr txBox="1"/>
            <p:nvPr/>
          </p:nvSpPr>
          <p:spPr>
            <a:xfrm>
              <a:off x="3956367" y="497515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/>
                <a:t>5</a:t>
              </a:r>
              <a:endParaRPr lang="fr-FR" sz="1200" dirty="0"/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90A9D5FB-A8D5-18CC-0D26-7A27B137F7DA}"/>
                </a:ext>
              </a:extLst>
            </p:cNvPr>
            <p:cNvSpPr txBox="1"/>
            <p:nvPr/>
          </p:nvSpPr>
          <p:spPr>
            <a:xfrm>
              <a:off x="4363061" y="497515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/>
                <a:t>6</a:t>
              </a:r>
              <a:endParaRPr lang="fr-FR" sz="1200" dirty="0"/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773D4833-4AF5-2610-FF7E-7ACA83F8C424}"/>
                </a:ext>
              </a:extLst>
            </p:cNvPr>
            <p:cNvSpPr txBox="1"/>
            <p:nvPr/>
          </p:nvSpPr>
          <p:spPr>
            <a:xfrm>
              <a:off x="4776957" y="4975157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7</a:t>
              </a: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1D54DC77-C50F-29A1-7A29-8D76CEAB12A6}"/>
                </a:ext>
              </a:extLst>
            </p:cNvPr>
            <p:cNvSpPr txBox="1"/>
            <p:nvPr/>
          </p:nvSpPr>
          <p:spPr>
            <a:xfrm>
              <a:off x="3174151" y="4522897"/>
              <a:ext cx="248978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/>
                <a:t>Log-</a:t>
              </a:r>
              <a:r>
                <a:rPr lang="fr-FR" sz="1200" dirty="0" err="1"/>
                <a:t>rank</a:t>
              </a:r>
              <a:r>
                <a:rPr lang="fr-FR" sz="1200" dirty="0"/>
                <a:t> : p = 0,019</a:t>
              </a:r>
            </a:p>
            <a:p>
              <a:r>
                <a:rPr lang="fr-FR" sz="1200" b="1" dirty="0"/>
                <a:t>HR : 1,8 (IC 95 % : 1,1 - 3,0), p = 0,02</a:t>
              </a:r>
              <a:r>
                <a:rPr lang="fr-FR" sz="1200" dirty="0"/>
                <a:t> 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D158A309-CBC6-903A-3C42-B417F4843FFC}"/>
                </a:ext>
              </a:extLst>
            </p:cNvPr>
            <p:cNvSpPr txBox="1"/>
            <p:nvPr/>
          </p:nvSpPr>
          <p:spPr>
            <a:xfrm>
              <a:off x="1937643" y="4695697"/>
              <a:ext cx="25039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/>
                <a:t>1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23A7D1AB-2F2B-67FF-A85F-BB3C359DD970}"/>
                </a:ext>
              </a:extLst>
            </p:cNvPr>
            <p:cNvSpPr txBox="1"/>
            <p:nvPr/>
          </p:nvSpPr>
          <p:spPr>
            <a:xfrm>
              <a:off x="2268150" y="4604700"/>
              <a:ext cx="25039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/>
                <a:t>1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7C5160C0-A14B-8E9B-BC06-4A34B4FD8830}"/>
                </a:ext>
              </a:extLst>
            </p:cNvPr>
            <p:cNvSpPr txBox="1"/>
            <p:nvPr/>
          </p:nvSpPr>
          <p:spPr>
            <a:xfrm>
              <a:off x="2558752" y="5140699"/>
              <a:ext cx="1869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b="1" dirty="0"/>
                <a:t>Jours après randomisation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6086A4A2-7C98-B3D5-C523-10C2CCF8D19A}"/>
                </a:ext>
              </a:extLst>
            </p:cNvPr>
            <p:cNvSpPr txBox="1"/>
            <p:nvPr/>
          </p:nvSpPr>
          <p:spPr>
            <a:xfrm>
              <a:off x="1871545" y="5407367"/>
              <a:ext cx="3417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34</a:t>
              </a:r>
            </a:p>
            <a:p>
              <a:pPr algn="ctr"/>
              <a:r>
                <a:rPr lang="fr-FR" sz="1200" dirty="0"/>
                <a:t>36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88D7F565-5A47-D92E-C67E-0F745A0DD019}"/>
                </a:ext>
              </a:extLst>
            </p:cNvPr>
            <p:cNvSpPr txBox="1"/>
            <p:nvPr/>
          </p:nvSpPr>
          <p:spPr>
            <a:xfrm>
              <a:off x="2285441" y="5407367"/>
              <a:ext cx="3417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28</a:t>
              </a:r>
            </a:p>
            <a:p>
              <a:pPr algn="ctr"/>
              <a:r>
                <a:rPr lang="fr-FR" sz="1200" dirty="0"/>
                <a:t>28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A5BADBAF-DFEB-7B12-6951-EED9F781330F}"/>
                </a:ext>
              </a:extLst>
            </p:cNvPr>
            <p:cNvSpPr txBox="1"/>
            <p:nvPr/>
          </p:nvSpPr>
          <p:spPr>
            <a:xfrm>
              <a:off x="2680019" y="5407367"/>
              <a:ext cx="3417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20</a:t>
              </a:r>
            </a:p>
            <a:p>
              <a:pPr algn="ctr"/>
              <a:r>
                <a:rPr lang="fr-FR" sz="1200" dirty="0"/>
                <a:t>21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B7E9B154-A59C-DBD5-7FC4-649C83C7AF05}"/>
                </a:ext>
              </a:extLst>
            </p:cNvPr>
            <p:cNvSpPr txBox="1"/>
            <p:nvPr/>
          </p:nvSpPr>
          <p:spPr>
            <a:xfrm>
              <a:off x="3093915" y="5407367"/>
              <a:ext cx="3417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18</a:t>
              </a:r>
            </a:p>
            <a:p>
              <a:pPr algn="ctr"/>
              <a:r>
                <a:rPr lang="fr-FR" sz="1200" dirty="0"/>
                <a:t>9</a:t>
              </a: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3A705D6E-871D-2C5B-4E61-7E71D30D343E}"/>
                </a:ext>
              </a:extLst>
            </p:cNvPr>
            <p:cNvSpPr txBox="1"/>
            <p:nvPr/>
          </p:nvSpPr>
          <p:spPr>
            <a:xfrm>
              <a:off x="3503198" y="5407367"/>
              <a:ext cx="3417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14</a:t>
              </a:r>
            </a:p>
            <a:p>
              <a:pPr algn="ctr"/>
              <a:r>
                <a:rPr lang="fr-FR" sz="1200" dirty="0"/>
                <a:t>5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AF8A318A-A54E-F9B3-17F8-116031F63229}"/>
                </a:ext>
              </a:extLst>
            </p:cNvPr>
            <p:cNvSpPr txBox="1"/>
            <p:nvPr/>
          </p:nvSpPr>
          <p:spPr>
            <a:xfrm>
              <a:off x="3917094" y="5407367"/>
              <a:ext cx="3417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11</a:t>
              </a:r>
            </a:p>
            <a:p>
              <a:pPr algn="ctr"/>
              <a:r>
                <a:rPr lang="fr-FR" sz="1200" dirty="0"/>
                <a:t>3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44230886-5707-BFF1-86B3-4D9E37E65827}"/>
                </a:ext>
              </a:extLst>
            </p:cNvPr>
            <p:cNvSpPr txBox="1"/>
            <p:nvPr/>
          </p:nvSpPr>
          <p:spPr>
            <a:xfrm>
              <a:off x="4363061" y="5407367"/>
              <a:ext cx="26321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5</a:t>
              </a:r>
            </a:p>
            <a:p>
              <a:pPr algn="ctr"/>
              <a:r>
                <a:rPr lang="fr-FR" sz="1200" dirty="0"/>
                <a:t>3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310EB448-D166-B993-F72F-347C463F1F59}"/>
                </a:ext>
              </a:extLst>
            </p:cNvPr>
            <p:cNvSpPr txBox="1"/>
            <p:nvPr/>
          </p:nvSpPr>
          <p:spPr>
            <a:xfrm>
              <a:off x="4776957" y="5407367"/>
              <a:ext cx="26321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4</a:t>
              </a:r>
            </a:p>
            <a:p>
              <a:pPr algn="ctr"/>
              <a:r>
                <a:rPr lang="fr-FR" sz="1200" dirty="0"/>
                <a:t>1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DEC42E38-070B-0AAF-8C77-972107AD0C19}"/>
                </a:ext>
              </a:extLst>
            </p:cNvPr>
            <p:cNvSpPr txBox="1"/>
            <p:nvPr/>
          </p:nvSpPr>
          <p:spPr>
            <a:xfrm>
              <a:off x="765847" y="5215211"/>
              <a:ext cx="1171796" cy="64633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r"/>
              <a:r>
                <a:rPr lang="fr-FR" sz="1200" dirty="0"/>
                <a:t>N à risque</a:t>
              </a:r>
            </a:p>
            <a:p>
              <a:pPr algn="r"/>
              <a:r>
                <a:rPr lang="fr-FR" sz="1200" dirty="0"/>
                <a:t>Contrôle</a:t>
              </a:r>
            </a:p>
            <a:p>
              <a:pPr algn="r"/>
              <a:r>
                <a:rPr lang="fr-FR" sz="1200" dirty="0"/>
                <a:t>Bétaméthasone</a:t>
              </a:r>
            </a:p>
          </p:txBody>
        </p:sp>
        <p:sp>
          <p:nvSpPr>
            <p:cNvPr id="61" name="Freeform 6">
              <a:extLst>
                <a:ext uri="{FF2B5EF4-FFF2-40B4-BE49-F238E27FC236}">
                  <a16:creationId xmlns:a16="http://schemas.microsoft.com/office/drawing/2014/main" id="{CB8090D6-70E0-1BE3-3B8B-962B5B72F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379" y="3170238"/>
              <a:ext cx="3028950" cy="1808162"/>
            </a:xfrm>
            <a:custGeom>
              <a:avLst/>
              <a:gdLst>
                <a:gd name="T0" fmla="*/ 0 w 3814"/>
                <a:gd name="T1" fmla="*/ 0 h 2279"/>
                <a:gd name="T2" fmla="*/ 0 w 3814"/>
                <a:gd name="T3" fmla="*/ 2279 h 2279"/>
                <a:gd name="T4" fmla="*/ 3814 w 3814"/>
                <a:gd name="T5" fmla="*/ 2279 h 2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14" h="2279">
                  <a:moveTo>
                    <a:pt x="0" y="0"/>
                  </a:moveTo>
                  <a:lnTo>
                    <a:pt x="0" y="2279"/>
                  </a:lnTo>
                  <a:lnTo>
                    <a:pt x="3814" y="227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31" name="Line 15">
              <a:extLst>
                <a:ext uri="{FF2B5EF4-FFF2-40B4-BE49-F238E27FC236}">
                  <a16:creationId xmlns:a16="http://schemas.microsoft.com/office/drawing/2014/main" id="{D5003A18-87F5-DE3D-95F7-5321C78F6F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27754" y="3249613"/>
              <a:ext cx="476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32" name="Line 16">
              <a:extLst>
                <a:ext uri="{FF2B5EF4-FFF2-40B4-BE49-F238E27FC236}">
                  <a16:creationId xmlns:a16="http://schemas.microsoft.com/office/drawing/2014/main" id="{E847DA4A-A930-8057-7BBA-579665E09B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27754" y="3667125"/>
              <a:ext cx="476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33" name="Line 17">
              <a:extLst>
                <a:ext uri="{FF2B5EF4-FFF2-40B4-BE49-F238E27FC236}">
                  <a16:creationId xmlns:a16="http://schemas.microsoft.com/office/drawing/2014/main" id="{42176481-532A-C45C-C90E-DAB1648652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27754" y="4089400"/>
              <a:ext cx="476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34" name="Line 18">
              <a:extLst>
                <a:ext uri="{FF2B5EF4-FFF2-40B4-BE49-F238E27FC236}">
                  <a16:creationId xmlns:a16="http://schemas.microsoft.com/office/drawing/2014/main" id="{896F6B8F-DDE7-4945-365F-5D71B9C2D9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58079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35" name="Line 19">
              <a:extLst>
                <a:ext uri="{FF2B5EF4-FFF2-40B4-BE49-F238E27FC236}">
                  <a16:creationId xmlns:a16="http://schemas.microsoft.com/office/drawing/2014/main" id="{77B0A0A1-93A7-5C6C-0A48-3931074291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8504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36" name="Line 20">
              <a:extLst>
                <a:ext uri="{FF2B5EF4-FFF2-40B4-BE49-F238E27FC236}">
                  <a16:creationId xmlns:a16="http://schemas.microsoft.com/office/drawing/2014/main" id="{55AD822D-9F33-BBFD-9961-36D8EFE56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51629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37" name="Line 21">
              <a:extLst>
                <a:ext uri="{FF2B5EF4-FFF2-40B4-BE49-F238E27FC236}">
                  <a16:creationId xmlns:a16="http://schemas.microsoft.com/office/drawing/2014/main" id="{46245A19-AF89-EC10-DF80-0DE98A85E8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43641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38" name="Line 22">
              <a:extLst>
                <a:ext uri="{FF2B5EF4-FFF2-40B4-BE49-F238E27FC236}">
                  <a16:creationId xmlns:a16="http://schemas.microsoft.com/office/drawing/2014/main" id="{0D152678-0141-E0D4-A6E4-5624A53BD5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27754" y="4502150"/>
              <a:ext cx="476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39" name="Line 23">
              <a:extLst>
                <a:ext uri="{FF2B5EF4-FFF2-40B4-BE49-F238E27FC236}">
                  <a16:creationId xmlns:a16="http://schemas.microsoft.com/office/drawing/2014/main" id="{00FDF997-BA44-FF6E-330C-B0BA9DF827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27754" y="4924425"/>
              <a:ext cx="476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43" name="Line 27">
              <a:extLst>
                <a:ext uri="{FF2B5EF4-FFF2-40B4-BE49-F238E27FC236}">
                  <a16:creationId xmlns:a16="http://schemas.microsoft.com/office/drawing/2014/main" id="{0B402C07-7839-7AFC-516F-C278936853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3204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44" name="Line 28">
              <a:extLst>
                <a:ext uri="{FF2B5EF4-FFF2-40B4-BE49-F238E27FC236}">
                  <a16:creationId xmlns:a16="http://schemas.microsoft.com/office/drawing/2014/main" id="{540FABBA-6FB0-0D00-1F48-A51111A69A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5216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45" name="Line 29">
              <a:extLst>
                <a:ext uri="{FF2B5EF4-FFF2-40B4-BE49-F238E27FC236}">
                  <a16:creationId xmlns:a16="http://schemas.microsoft.com/office/drawing/2014/main" id="{E603D4C6-CF57-4967-5ABB-6796B306A2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0404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46" name="Line 30">
              <a:extLst>
                <a:ext uri="{FF2B5EF4-FFF2-40B4-BE49-F238E27FC236}">
                  <a16:creationId xmlns:a16="http://schemas.microsoft.com/office/drawing/2014/main" id="{2F332027-45D3-A771-DEE5-C9412F690B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0829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47" name="Freeform 31">
              <a:extLst>
                <a:ext uri="{FF2B5EF4-FFF2-40B4-BE49-F238E27FC236}">
                  <a16:creationId xmlns:a16="http://schemas.microsoft.com/office/drawing/2014/main" id="{FBA1AC69-5090-1789-0627-3A2C98C06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054" y="3402013"/>
              <a:ext cx="2913063" cy="1508125"/>
            </a:xfrm>
            <a:custGeom>
              <a:avLst/>
              <a:gdLst>
                <a:gd name="T0" fmla="*/ 3669 w 3669"/>
                <a:gd name="T1" fmla="*/ 0 h 1899"/>
                <a:gd name="T2" fmla="*/ 3669 w 3669"/>
                <a:gd name="T3" fmla="*/ 61 h 1899"/>
                <a:gd name="T4" fmla="*/ 3498 w 3669"/>
                <a:gd name="T5" fmla="*/ 61 h 1899"/>
                <a:gd name="T6" fmla="*/ 3498 w 3669"/>
                <a:gd name="T7" fmla="*/ 123 h 1899"/>
                <a:gd name="T8" fmla="*/ 3042 w 3669"/>
                <a:gd name="T9" fmla="*/ 123 h 1899"/>
                <a:gd name="T10" fmla="*/ 3042 w 3669"/>
                <a:gd name="T11" fmla="*/ 183 h 1899"/>
                <a:gd name="T12" fmla="*/ 3023 w 3669"/>
                <a:gd name="T13" fmla="*/ 183 h 1899"/>
                <a:gd name="T14" fmla="*/ 3023 w 3669"/>
                <a:gd name="T15" fmla="*/ 251 h 1899"/>
                <a:gd name="T16" fmla="*/ 2953 w 3669"/>
                <a:gd name="T17" fmla="*/ 251 h 1899"/>
                <a:gd name="T18" fmla="*/ 2953 w 3669"/>
                <a:gd name="T19" fmla="*/ 310 h 1899"/>
                <a:gd name="T20" fmla="*/ 2860 w 3669"/>
                <a:gd name="T21" fmla="*/ 310 h 1899"/>
                <a:gd name="T22" fmla="*/ 2860 w 3669"/>
                <a:gd name="T23" fmla="*/ 378 h 1899"/>
                <a:gd name="T24" fmla="*/ 2837 w 3669"/>
                <a:gd name="T25" fmla="*/ 378 h 1899"/>
                <a:gd name="T26" fmla="*/ 2837 w 3669"/>
                <a:gd name="T27" fmla="*/ 442 h 1899"/>
                <a:gd name="T28" fmla="*/ 2585 w 3669"/>
                <a:gd name="T29" fmla="*/ 442 h 1899"/>
                <a:gd name="T30" fmla="*/ 2585 w 3669"/>
                <a:gd name="T31" fmla="*/ 509 h 1899"/>
                <a:gd name="T32" fmla="*/ 2534 w 3669"/>
                <a:gd name="T33" fmla="*/ 509 h 1899"/>
                <a:gd name="T34" fmla="*/ 2528 w 3669"/>
                <a:gd name="T35" fmla="*/ 636 h 1899"/>
                <a:gd name="T36" fmla="*/ 2391 w 3669"/>
                <a:gd name="T37" fmla="*/ 636 h 1899"/>
                <a:gd name="T38" fmla="*/ 2391 w 3669"/>
                <a:gd name="T39" fmla="*/ 700 h 1899"/>
                <a:gd name="T40" fmla="*/ 1998 w 3669"/>
                <a:gd name="T41" fmla="*/ 700 h 1899"/>
                <a:gd name="T42" fmla="*/ 1998 w 3669"/>
                <a:gd name="T43" fmla="*/ 755 h 1899"/>
                <a:gd name="T44" fmla="*/ 1982 w 3669"/>
                <a:gd name="T45" fmla="*/ 755 h 1899"/>
                <a:gd name="T46" fmla="*/ 1982 w 3669"/>
                <a:gd name="T47" fmla="*/ 824 h 1899"/>
                <a:gd name="T48" fmla="*/ 1855 w 3669"/>
                <a:gd name="T49" fmla="*/ 824 h 1899"/>
                <a:gd name="T50" fmla="*/ 1855 w 3669"/>
                <a:gd name="T51" fmla="*/ 889 h 1899"/>
                <a:gd name="T52" fmla="*/ 1776 w 3669"/>
                <a:gd name="T53" fmla="*/ 889 h 1899"/>
                <a:gd name="T54" fmla="*/ 1776 w 3669"/>
                <a:gd name="T55" fmla="*/ 952 h 1899"/>
                <a:gd name="T56" fmla="*/ 1468 w 3669"/>
                <a:gd name="T57" fmla="*/ 952 h 1899"/>
                <a:gd name="T58" fmla="*/ 1468 w 3669"/>
                <a:gd name="T59" fmla="*/ 1015 h 1899"/>
                <a:gd name="T60" fmla="*/ 1065 w 3669"/>
                <a:gd name="T61" fmla="*/ 1015 h 1899"/>
                <a:gd name="T62" fmla="*/ 1065 w 3669"/>
                <a:gd name="T63" fmla="*/ 1078 h 1899"/>
                <a:gd name="T64" fmla="*/ 1018 w 3669"/>
                <a:gd name="T65" fmla="*/ 1078 h 1899"/>
                <a:gd name="T66" fmla="*/ 1018 w 3669"/>
                <a:gd name="T67" fmla="*/ 1093 h 1899"/>
                <a:gd name="T68" fmla="*/ 998 w 3669"/>
                <a:gd name="T69" fmla="*/ 1093 h 1899"/>
                <a:gd name="T70" fmla="*/ 998 w 3669"/>
                <a:gd name="T71" fmla="*/ 1144 h 1899"/>
                <a:gd name="T72" fmla="*/ 915 w 3669"/>
                <a:gd name="T73" fmla="*/ 1144 h 1899"/>
                <a:gd name="T74" fmla="*/ 915 w 3669"/>
                <a:gd name="T75" fmla="*/ 1201 h 1899"/>
                <a:gd name="T76" fmla="*/ 883 w 3669"/>
                <a:gd name="T77" fmla="*/ 1209 h 1899"/>
                <a:gd name="T78" fmla="*/ 883 w 3669"/>
                <a:gd name="T79" fmla="*/ 1269 h 1899"/>
                <a:gd name="T80" fmla="*/ 853 w 3669"/>
                <a:gd name="T81" fmla="*/ 1269 h 1899"/>
                <a:gd name="T82" fmla="*/ 853 w 3669"/>
                <a:gd name="T83" fmla="*/ 1335 h 1899"/>
                <a:gd name="T84" fmla="*/ 810 w 3669"/>
                <a:gd name="T85" fmla="*/ 1335 h 1899"/>
                <a:gd name="T86" fmla="*/ 810 w 3669"/>
                <a:gd name="T87" fmla="*/ 1399 h 1899"/>
                <a:gd name="T88" fmla="*/ 581 w 3669"/>
                <a:gd name="T89" fmla="*/ 1399 h 1899"/>
                <a:gd name="T90" fmla="*/ 581 w 3669"/>
                <a:gd name="T91" fmla="*/ 1452 h 1899"/>
                <a:gd name="T92" fmla="*/ 563 w 3669"/>
                <a:gd name="T93" fmla="*/ 1460 h 1899"/>
                <a:gd name="T94" fmla="*/ 563 w 3669"/>
                <a:gd name="T95" fmla="*/ 1516 h 1899"/>
                <a:gd name="T96" fmla="*/ 555 w 3669"/>
                <a:gd name="T97" fmla="*/ 1519 h 1899"/>
                <a:gd name="T98" fmla="*/ 555 w 3669"/>
                <a:gd name="T99" fmla="*/ 1588 h 1899"/>
                <a:gd name="T100" fmla="*/ 502 w 3669"/>
                <a:gd name="T101" fmla="*/ 1588 h 1899"/>
                <a:gd name="T102" fmla="*/ 502 w 3669"/>
                <a:gd name="T103" fmla="*/ 1652 h 1899"/>
                <a:gd name="T104" fmla="*/ 483 w 3669"/>
                <a:gd name="T105" fmla="*/ 1652 h 1899"/>
                <a:gd name="T106" fmla="*/ 483 w 3669"/>
                <a:gd name="T107" fmla="*/ 1710 h 1899"/>
                <a:gd name="T108" fmla="*/ 460 w 3669"/>
                <a:gd name="T109" fmla="*/ 1710 h 1899"/>
                <a:gd name="T110" fmla="*/ 460 w 3669"/>
                <a:gd name="T111" fmla="*/ 1778 h 1899"/>
                <a:gd name="T112" fmla="*/ 383 w 3669"/>
                <a:gd name="T113" fmla="*/ 1778 h 1899"/>
                <a:gd name="T114" fmla="*/ 383 w 3669"/>
                <a:gd name="T115" fmla="*/ 1841 h 1899"/>
                <a:gd name="T116" fmla="*/ 279 w 3669"/>
                <a:gd name="T117" fmla="*/ 1841 h 1899"/>
                <a:gd name="T118" fmla="*/ 279 w 3669"/>
                <a:gd name="T119" fmla="*/ 1899 h 1899"/>
                <a:gd name="T120" fmla="*/ 0 w 3669"/>
                <a:gd name="T121" fmla="*/ 1899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9" h="1899">
                  <a:moveTo>
                    <a:pt x="3669" y="0"/>
                  </a:moveTo>
                  <a:lnTo>
                    <a:pt x="3669" y="61"/>
                  </a:lnTo>
                  <a:lnTo>
                    <a:pt x="3498" y="61"/>
                  </a:lnTo>
                  <a:lnTo>
                    <a:pt x="3498" y="123"/>
                  </a:lnTo>
                  <a:lnTo>
                    <a:pt x="3042" y="123"/>
                  </a:lnTo>
                  <a:lnTo>
                    <a:pt x="3042" y="183"/>
                  </a:lnTo>
                  <a:lnTo>
                    <a:pt x="3023" y="183"/>
                  </a:lnTo>
                  <a:lnTo>
                    <a:pt x="3023" y="251"/>
                  </a:lnTo>
                  <a:lnTo>
                    <a:pt x="2953" y="251"/>
                  </a:lnTo>
                  <a:lnTo>
                    <a:pt x="2953" y="310"/>
                  </a:lnTo>
                  <a:lnTo>
                    <a:pt x="2860" y="310"/>
                  </a:lnTo>
                  <a:lnTo>
                    <a:pt x="2860" y="378"/>
                  </a:lnTo>
                  <a:lnTo>
                    <a:pt x="2837" y="378"/>
                  </a:lnTo>
                  <a:lnTo>
                    <a:pt x="2837" y="442"/>
                  </a:lnTo>
                  <a:lnTo>
                    <a:pt x="2585" y="442"/>
                  </a:lnTo>
                  <a:lnTo>
                    <a:pt x="2585" y="509"/>
                  </a:lnTo>
                  <a:lnTo>
                    <a:pt x="2534" y="509"/>
                  </a:lnTo>
                  <a:lnTo>
                    <a:pt x="2528" y="636"/>
                  </a:lnTo>
                  <a:lnTo>
                    <a:pt x="2391" y="636"/>
                  </a:lnTo>
                  <a:lnTo>
                    <a:pt x="2391" y="700"/>
                  </a:lnTo>
                  <a:lnTo>
                    <a:pt x="1998" y="700"/>
                  </a:lnTo>
                  <a:lnTo>
                    <a:pt x="1998" y="755"/>
                  </a:lnTo>
                  <a:lnTo>
                    <a:pt x="1982" y="755"/>
                  </a:lnTo>
                  <a:lnTo>
                    <a:pt x="1982" y="824"/>
                  </a:lnTo>
                  <a:lnTo>
                    <a:pt x="1855" y="824"/>
                  </a:lnTo>
                  <a:lnTo>
                    <a:pt x="1855" y="889"/>
                  </a:lnTo>
                  <a:lnTo>
                    <a:pt x="1776" y="889"/>
                  </a:lnTo>
                  <a:lnTo>
                    <a:pt x="1776" y="952"/>
                  </a:lnTo>
                  <a:lnTo>
                    <a:pt x="1468" y="952"/>
                  </a:lnTo>
                  <a:lnTo>
                    <a:pt x="1468" y="1015"/>
                  </a:lnTo>
                  <a:lnTo>
                    <a:pt x="1065" y="1015"/>
                  </a:lnTo>
                  <a:lnTo>
                    <a:pt x="1065" y="1078"/>
                  </a:lnTo>
                  <a:lnTo>
                    <a:pt x="1018" y="1078"/>
                  </a:lnTo>
                  <a:lnTo>
                    <a:pt x="1018" y="1093"/>
                  </a:lnTo>
                  <a:lnTo>
                    <a:pt x="998" y="1093"/>
                  </a:lnTo>
                  <a:lnTo>
                    <a:pt x="998" y="1144"/>
                  </a:lnTo>
                  <a:lnTo>
                    <a:pt x="915" y="1144"/>
                  </a:lnTo>
                  <a:lnTo>
                    <a:pt x="915" y="1201"/>
                  </a:lnTo>
                  <a:lnTo>
                    <a:pt x="883" y="1209"/>
                  </a:lnTo>
                  <a:lnTo>
                    <a:pt x="883" y="1269"/>
                  </a:lnTo>
                  <a:lnTo>
                    <a:pt x="853" y="1269"/>
                  </a:lnTo>
                  <a:lnTo>
                    <a:pt x="853" y="1335"/>
                  </a:lnTo>
                  <a:lnTo>
                    <a:pt x="810" y="1335"/>
                  </a:lnTo>
                  <a:lnTo>
                    <a:pt x="810" y="1399"/>
                  </a:lnTo>
                  <a:lnTo>
                    <a:pt x="581" y="1399"/>
                  </a:lnTo>
                  <a:lnTo>
                    <a:pt x="581" y="1452"/>
                  </a:lnTo>
                  <a:lnTo>
                    <a:pt x="563" y="1460"/>
                  </a:lnTo>
                  <a:lnTo>
                    <a:pt x="563" y="1516"/>
                  </a:lnTo>
                  <a:lnTo>
                    <a:pt x="555" y="1519"/>
                  </a:lnTo>
                  <a:lnTo>
                    <a:pt x="555" y="1588"/>
                  </a:lnTo>
                  <a:lnTo>
                    <a:pt x="502" y="1588"/>
                  </a:lnTo>
                  <a:lnTo>
                    <a:pt x="502" y="1652"/>
                  </a:lnTo>
                  <a:lnTo>
                    <a:pt x="483" y="1652"/>
                  </a:lnTo>
                  <a:lnTo>
                    <a:pt x="483" y="1710"/>
                  </a:lnTo>
                  <a:lnTo>
                    <a:pt x="460" y="1710"/>
                  </a:lnTo>
                  <a:lnTo>
                    <a:pt x="460" y="1778"/>
                  </a:lnTo>
                  <a:lnTo>
                    <a:pt x="383" y="1778"/>
                  </a:lnTo>
                  <a:lnTo>
                    <a:pt x="383" y="1841"/>
                  </a:lnTo>
                  <a:lnTo>
                    <a:pt x="279" y="1841"/>
                  </a:lnTo>
                  <a:lnTo>
                    <a:pt x="279" y="1899"/>
                  </a:lnTo>
                  <a:lnTo>
                    <a:pt x="0" y="1899"/>
                  </a:lnTo>
                </a:path>
              </a:pathLst>
            </a:custGeom>
            <a:noFill/>
            <a:ln w="20638">
              <a:solidFill>
                <a:srgbClr val="33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48" name="Line 32">
              <a:extLst>
                <a:ext uri="{FF2B5EF4-FFF2-40B4-BE49-F238E27FC236}">
                  <a16:creationId xmlns:a16="http://schemas.microsoft.com/office/drawing/2014/main" id="{B2CAEB7F-E12C-C4B3-BB41-3784032052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3479" y="3046413"/>
              <a:ext cx="150813" cy="0"/>
            </a:xfrm>
            <a:prstGeom prst="line">
              <a:avLst/>
            </a:prstGeom>
            <a:noFill/>
            <a:ln w="20638">
              <a:solidFill>
                <a:srgbClr val="33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50" name="Line 34">
              <a:extLst>
                <a:ext uri="{FF2B5EF4-FFF2-40B4-BE49-F238E27FC236}">
                  <a16:creationId xmlns:a16="http://schemas.microsoft.com/office/drawing/2014/main" id="{AC1D0251-C0C1-9583-4C2B-FC43ACA6B1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08970" y="3046413"/>
              <a:ext cx="152400" cy="0"/>
            </a:xfrm>
            <a:prstGeom prst="line">
              <a:avLst/>
            </a:prstGeom>
            <a:noFill/>
            <a:ln w="20638">
              <a:solidFill>
                <a:srgbClr val="CC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51" name="Freeform 35">
              <a:extLst>
                <a:ext uri="{FF2B5EF4-FFF2-40B4-BE49-F238E27FC236}">
                  <a16:creationId xmlns:a16="http://schemas.microsoft.com/office/drawing/2014/main" id="{13740E5C-3B54-0F54-51ED-2365C05DC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879" y="3249613"/>
              <a:ext cx="2887663" cy="1660525"/>
            </a:xfrm>
            <a:custGeom>
              <a:avLst/>
              <a:gdLst>
                <a:gd name="T0" fmla="*/ 3639 w 3639"/>
                <a:gd name="T1" fmla="*/ 59 h 2092"/>
                <a:gd name="T2" fmla="*/ 3145 w 3639"/>
                <a:gd name="T3" fmla="*/ 120 h 2092"/>
                <a:gd name="T4" fmla="*/ 3093 w 3639"/>
                <a:gd name="T5" fmla="*/ 180 h 2092"/>
                <a:gd name="T6" fmla="*/ 2567 w 3639"/>
                <a:gd name="T7" fmla="*/ 238 h 2092"/>
                <a:gd name="T8" fmla="*/ 2461 w 3639"/>
                <a:gd name="T9" fmla="*/ 295 h 2092"/>
                <a:gd name="T10" fmla="*/ 2022 w 3639"/>
                <a:gd name="T11" fmla="*/ 357 h 2092"/>
                <a:gd name="T12" fmla="*/ 1965 w 3639"/>
                <a:gd name="T13" fmla="*/ 419 h 2092"/>
                <a:gd name="T14" fmla="*/ 1619 w 3639"/>
                <a:gd name="T15" fmla="*/ 473 h 2092"/>
                <a:gd name="T16" fmla="*/ 1565 w 3639"/>
                <a:gd name="T17" fmla="*/ 535 h 2092"/>
                <a:gd name="T18" fmla="*/ 1542 w 3639"/>
                <a:gd name="T19" fmla="*/ 598 h 2092"/>
                <a:gd name="T20" fmla="*/ 1471 w 3639"/>
                <a:gd name="T21" fmla="*/ 659 h 2092"/>
                <a:gd name="T22" fmla="*/ 1419 w 3639"/>
                <a:gd name="T23" fmla="*/ 720 h 2092"/>
                <a:gd name="T24" fmla="*/ 1371 w 3639"/>
                <a:gd name="T25" fmla="*/ 776 h 2092"/>
                <a:gd name="T26" fmla="*/ 1302 w 3639"/>
                <a:gd name="T27" fmla="*/ 839 h 2092"/>
                <a:gd name="T28" fmla="*/ 1279 w 3639"/>
                <a:gd name="T29" fmla="*/ 896 h 2092"/>
                <a:gd name="T30" fmla="*/ 1234 w 3639"/>
                <a:gd name="T31" fmla="*/ 943 h 2092"/>
                <a:gd name="T32" fmla="*/ 1220 w 3639"/>
                <a:gd name="T33" fmla="*/ 1019 h 2092"/>
                <a:gd name="T34" fmla="*/ 1169 w 3639"/>
                <a:gd name="T35" fmla="*/ 1079 h 2092"/>
                <a:gd name="T36" fmla="*/ 1109 w 3639"/>
                <a:gd name="T37" fmla="*/ 1136 h 2092"/>
                <a:gd name="T38" fmla="*/ 1084 w 3639"/>
                <a:gd name="T39" fmla="*/ 1257 h 2092"/>
                <a:gd name="T40" fmla="*/ 1023 w 3639"/>
                <a:gd name="T41" fmla="*/ 1286 h 2092"/>
                <a:gd name="T42" fmla="*/ 1006 w 3639"/>
                <a:gd name="T43" fmla="*/ 1316 h 2092"/>
                <a:gd name="T44" fmla="*/ 961 w 3639"/>
                <a:gd name="T45" fmla="*/ 1379 h 2092"/>
                <a:gd name="T46" fmla="*/ 941 w 3639"/>
                <a:gd name="T47" fmla="*/ 1436 h 2092"/>
                <a:gd name="T48" fmla="*/ 663 w 3639"/>
                <a:gd name="T49" fmla="*/ 1494 h 2092"/>
                <a:gd name="T50" fmla="*/ 609 w 3639"/>
                <a:gd name="T51" fmla="*/ 1564 h 2092"/>
                <a:gd name="T52" fmla="*/ 566 w 3639"/>
                <a:gd name="T53" fmla="*/ 1613 h 2092"/>
                <a:gd name="T54" fmla="*/ 543 w 3639"/>
                <a:gd name="T55" fmla="*/ 1676 h 2092"/>
                <a:gd name="T56" fmla="*/ 421 w 3639"/>
                <a:gd name="T57" fmla="*/ 1737 h 2092"/>
                <a:gd name="T58" fmla="*/ 385 w 3639"/>
                <a:gd name="T59" fmla="*/ 1800 h 2092"/>
                <a:gd name="T60" fmla="*/ 358 w 3639"/>
                <a:gd name="T61" fmla="*/ 1855 h 2092"/>
                <a:gd name="T62" fmla="*/ 295 w 3639"/>
                <a:gd name="T63" fmla="*/ 1914 h 2092"/>
                <a:gd name="T64" fmla="*/ 235 w 3639"/>
                <a:gd name="T65" fmla="*/ 1976 h 2092"/>
                <a:gd name="T66" fmla="*/ 151 w 3639"/>
                <a:gd name="T67" fmla="*/ 2033 h 2092"/>
                <a:gd name="T68" fmla="*/ 46 w 3639"/>
                <a:gd name="T69" fmla="*/ 2092 h 2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39" h="2092">
                  <a:moveTo>
                    <a:pt x="3639" y="0"/>
                  </a:moveTo>
                  <a:lnTo>
                    <a:pt x="3639" y="59"/>
                  </a:lnTo>
                  <a:lnTo>
                    <a:pt x="3145" y="59"/>
                  </a:lnTo>
                  <a:lnTo>
                    <a:pt x="3145" y="120"/>
                  </a:lnTo>
                  <a:lnTo>
                    <a:pt x="3093" y="120"/>
                  </a:lnTo>
                  <a:lnTo>
                    <a:pt x="3093" y="180"/>
                  </a:lnTo>
                  <a:lnTo>
                    <a:pt x="2567" y="180"/>
                  </a:lnTo>
                  <a:lnTo>
                    <a:pt x="2567" y="238"/>
                  </a:lnTo>
                  <a:lnTo>
                    <a:pt x="2461" y="238"/>
                  </a:lnTo>
                  <a:lnTo>
                    <a:pt x="2461" y="295"/>
                  </a:lnTo>
                  <a:lnTo>
                    <a:pt x="2022" y="295"/>
                  </a:lnTo>
                  <a:lnTo>
                    <a:pt x="2022" y="357"/>
                  </a:lnTo>
                  <a:lnTo>
                    <a:pt x="1965" y="357"/>
                  </a:lnTo>
                  <a:lnTo>
                    <a:pt x="1965" y="419"/>
                  </a:lnTo>
                  <a:lnTo>
                    <a:pt x="1619" y="419"/>
                  </a:lnTo>
                  <a:lnTo>
                    <a:pt x="1619" y="473"/>
                  </a:lnTo>
                  <a:lnTo>
                    <a:pt x="1565" y="473"/>
                  </a:lnTo>
                  <a:lnTo>
                    <a:pt x="1565" y="535"/>
                  </a:lnTo>
                  <a:lnTo>
                    <a:pt x="1542" y="535"/>
                  </a:lnTo>
                  <a:lnTo>
                    <a:pt x="1542" y="598"/>
                  </a:lnTo>
                  <a:lnTo>
                    <a:pt x="1471" y="598"/>
                  </a:lnTo>
                  <a:lnTo>
                    <a:pt x="1471" y="659"/>
                  </a:lnTo>
                  <a:lnTo>
                    <a:pt x="1419" y="659"/>
                  </a:lnTo>
                  <a:lnTo>
                    <a:pt x="1419" y="720"/>
                  </a:lnTo>
                  <a:lnTo>
                    <a:pt x="1371" y="720"/>
                  </a:lnTo>
                  <a:lnTo>
                    <a:pt x="1371" y="776"/>
                  </a:lnTo>
                  <a:lnTo>
                    <a:pt x="1302" y="776"/>
                  </a:lnTo>
                  <a:lnTo>
                    <a:pt x="1302" y="839"/>
                  </a:lnTo>
                  <a:lnTo>
                    <a:pt x="1279" y="839"/>
                  </a:lnTo>
                  <a:lnTo>
                    <a:pt x="1279" y="896"/>
                  </a:lnTo>
                  <a:lnTo>
                    <a:pt x="1234" y="896"/>
                  </a:lnTo>
                  <a:lnTo>
                    <a:pt x="1234" y="943"/>
                  </a:lnTo>
                  <a:lnTo>
                    <a:pt x="1220" y="943"/>
                  </a:lnTo>
                  <a:lnTo>
                    <a:pt x="1220" y="1019"/>
                  </a:lnTo>
                  <a:lnTo>
                    <a:pt x="1169" y="1019"/>
                  </a:lnTo>
                  <a:lnTo>
                    <a:pt x="1169" y="1079"/>
                  </a:lnTo>
                  <a:lnTo>
                    <a:pt x="1109" y="1079"/>
                  </a:lnTo>
                  <a:lnTo>
                    <a:pt x="1109" y="1136"/>
                  </a:lnTo>
                  <a:lnTo>
                    <a:pt x="1084" y="1136"/>
                  </a:lnTo>
                  <a:lnTo>
                    <a:pt x="1084" y="1257"/>
                  </a:lnTo>
                  <a:lnTo>
                    <a:pt x="1023" y="1257"/>
                  </a:lnTo>
                  <a:lnTo>
                    <a:pt x="1023" y="1286"/>
                  </a:lnTo>
                  <a:lnTo>
                    <a:pt x="1006" y="1286"/>
                  </a:lnTo>
                  <a:lnTo>
                    <a:pt x="1006" y="1316"/>
                  </a:lnTo>
                  <a:lnTo>
                    <a:pt x="961" y="1316"/>
                  </a:lnTo>
                  <a:lnTo>
                    <a:pt x="961" y="1379"/>
                  </a:lnTo>
                  <a:lnTo>
                    <a:pt x="941" y="1379"/>
                  </a:lnTo>
                  <a:lnTo>
                    <a:pt x="941" y="1436"/>
                  </a:lnTo>
                  <a:lnTo>
                    <a:pt x="663" y="1436"/>
                  </a:lnTo>
                  <a:lnTo>
                    <a:pt x="663" y="1494"/>
                  </a:lnTo>
                  <a:lnTo>
                    <a:pt x="609" y="1494"/>
                  </a:lnTo>
                  <a:lnTo>
                    <a:pt x="609" y="1564"/>
                  </a:lnTo>
                  <a:lnTo>
                    <a:pt x="566" y="1564"/>
                  </a:lnTo>
                  <a:lnTo>
                    <a:pt x="566" y="1613"/>
                  </a:lnTo>
                  <a:lnTo>
                    <a:pt x="543" y="1613"/>
                  </a:lnTo>
                  <a:lnTo>
                    <a:pt x="543" y="1676"/>
                  </a:lnTo>
                  <a:lnTo>
                    <a:pt x="421" y="1676"/>
                  </a:lnTo>
                  <a:lnTo>
                    <a:pt x="421" y="1737"/>
                  </a:lnTo>
                  <a:lnTo>
                    <a:pt x="385" y="1737"/>
                  </a:lnTo>
                  <a:lnTo>
                    <a:pt x="385" y="1800"/>
                  </a:lnTo>
                  <a:lnTo>
                    <a:pt x="358" y="1800"/>
                  </a:lnTo>
                  <a:lnTo>
                    <a:pt x="358" y="1855"/>
                  </a:lnTo>
                  <a:lnTo>
                    <a:pt x="295" y="1855"/>
                  </a:lnTo>
                  <a:lnTo>
                    <a:pt x="295" y="1914"/>
                  </a:lnTo>
                  <a:lnTo>
                    <a:pt x="235" y="1914"/>
                  </a:lnTo>
                  <a:lnTo>
                    <a:pt x="235" y="1976"/>
                  </a:lnTo>
                  <a:lnTo>
                    <a:pt x="151" y="1976"/>
                  </a:lnTo>
                  <a:lnTo>
                    <a:pt x="151" y="2033"/>
                  </a:lnTo>
                  <a:lnTo>
                    <a:pt x="46" y="2033"/>
                  </a:lnTo>
                  <a:lnTo>
                    <a:pt x="46" y="2092"/>
                  </a:lnTo>
                  <a:lnTo>
                    <a:pt x="0" y="2092"/>
                  </a:lnTo>
                </a:path>
              </a:pathLst>
            </a:custGeom>
            <a:noFill/>
            <a:ln w="20638">
              <a:solidFill>
                <a:srgbClr val="CC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53" name="ZoneTexte 1052">
              <a:extLst>
                <a:ext uri="{FF2B5EF4-FFF2-40B4-BE49-F238E27FC236}">
                  <a16:creationId xmlns:a16="http://schemas.microsoft.com/office/drawing/2014/main" id="{1C7ACE17-712E-2148-9AB6-E7ABBDCED8DD}"/>
                </a:ext>
              </a:extLst>
            </p:cNvPr>
            <p:cNvSpPr txBox="1"/>
            <p:nvPr/>
          </p:nvSpPr>
          <p:spPr>
            <a:xfrm>
              <a:off x="2163140" y="2880631"/>
              <a:ext cx="736035" cy="276999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r"/>
              <a:r>
                <a:rPr lang="fr-FR" sz="1200" b="1" dirty="0"/>
                <a:t>Contrôle</a:t>
              </a:r>
            </a:p>
          </p:txBody>
        </p:sp>
        <p:sp>
          <p:nvSpPr>
            <p:cNvPr id="1054" name="ZoneTexte 1053">
              <a:extLst>
                <a:ext uri="{FF2B5EF4-FFF2-40B4-BE49-F238E27FC236}">
                  <a16:creationId xmlns:a16="http://schemas.microsoft.com/office/drawing/2014/main" id="{F4E98681-E53E-A31D-8933-3211C7185E59}"/>
                </a:ext>
              </a:extLst>
            </p:cNvPr>
            <p:cNvSpPr txBox="1"/>
            <p:nvPr/>
          </p:nvSpPr>
          <p:spPr>
            <a:xfrm>
              <a:off x="3149820" y="2880631"/>
              <a:ext cx="1191032" cy="276999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r"/>
              <a:r>
                <a:rPr lang="fr-FR" sz="1200" b="1" dirty="0"/>
                <a:t>Bétaméthasone</a:t>
              </a:r>
            </a:p>
          </p:txBody>
        </p:sp>
      </p:grpSp>
      <p:grpSp>
        <p:nvGrpSpPr>
          <p:cNvPr id="9" name="Groupe 8">
            <a:extLst>
              <a:ext uri="{FF2B5EF4-FFF2-40B4-BE49-F238E27FC236}">
                <a16:creationId xmlns:a16="http://schemas.microsoft.com/office/drawing/2014/main" id="{6B3A006B-B1D9-448E-B787-6E1A3FA1F2C5}"/>
              </a:ext>
            </a:extLst>
          </p:cNvPr>
          <p:cNvGrpSpPr/>
          <p:nvPr/>
        </p:nvGrpSpPr>
        <p:grpSpPr>
          <a:xfrm>
            <a:off x="6538938" y="2880631"/>
            <a:ext cx="5304791" cy="2993995"/>
            <a:chOff x="6538938" y="2880631"/>
            <a:chExt cx="5304791" cy="2993995"/>
          </a:xfrm>
        </p:grpSpPr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35C9A566-2AB3-A43A-E3F0-02D041288628}"/>
                </a:ext>
              </a:extLst>
            </p:cNvPr>
            <p:cNvSpPr txBox="1"/>
            <p:nvPr/>
          </p:nvSpPr>
          <p:spPr>
            <a:xfrm>
              <a:off x="9275397" y="4522897"/>
              <a:ext cx="256833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/>
                <a:t>Log-</a:t>
              </a:r>
              <a:r>
                <a:rPr lang="fr-FR" sz="1200" dirty="0" err="1"/>
                <a:t>rank</a:t>
              </a:r>
              <a:r>
                <a:rPr lang="fr-FR" sz="1200" dirty="0"/>
                <a:t> : p = 0,006</a:t>
              </a:r>
            </a:p>
            <a:p>
              <a:r>
                <a:rPr lang="fr-FR" sz="1200" b="1" dirty="0"/>
                <a:t>HR : 2,1 (IC 95 % : 1,2 - 3,4), p = 0,007 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CFC02EFF-8F0C-DE79-062B-1EFC21F104C6}"/>
                </a:ext>
              </a:extLst>
            </p:cNvPr>
            <p:cNvSpPr txBox="1"/>
            <p:nvPr/>
          </p:nvSpPr>
          <p:spPr>
            <a:xfrm rot="16200000">
              <a:off x="6286626" y="3950900"/>
              <a:ext cx="202023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b="1" dirty="0"/>
                <a:t>Proportion de patients sortis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F189CD6F-34B2-EF3B-FE97-F3E3C67FB797}"/>
                </a:ext>
              </a:extLst>
            </p:cNvPr>
            <p:cNvSpPr txBox="1"/>
            <p:nvPr/>
          </p:nvSpPr>
          <p:spPr>
            <a:xfrm>
              <a:off x="7351161" y="3131944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/>
                <a:t>1,00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73555803-C925-9B90-9C62-A46297108A03}"/>
                </a:ext>
              </a:extLst>
            </p:cNvPr>
            <p:cNvSpPr txBox="1"/>
            <p:nvPr/>
          </p:nvSpPr>
          <p:spPr>
            <a:xfrm>
              <a:off x="7351161" y="3547154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/>
                <a:t>0,75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C3826CE6-FB10-3D7F-3157-26A1E70A8FAF}"/>
                </a:ext>
              </a:extLst>
            </p:cNvPr>
            <p:cNvSpPr txBox="1"/>
            <p:nvPr/>
          </p:nvSpPr>
          <p:spPr>
            <a:xfrm>
              <a:off x="7351161" y="3957586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/>
                <a:t>0,50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53A2F8BB-7F26-166A-AA40-212326E6B7B6}"/>
                </a:ext>
              </a:extLst>
            </p:cNvPr>
            <p:cNvSpPr txBox="1"/>
            <p:nvPr/>
          </p:nvSpPr>
          <p:spPr>
            <a:xfrm>
              <a:off x="7351161" y="4382254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fr-FR" sz="1200" dirty="0"/>
                <a:t>0,25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3BF48568-F76D-5928-EC85-FF8E4455CF5A}"/>
                </a:ext>
              </a:extLst>
            </p:cNvPr>
            <p:cNvSpPr txBox="1"/>
            <p:nvPr/>
          </p:nvSpPr>
          <p:spPr>
            <a:xfrm>
              <a:off x="7373603" y="4799897"/>
              <a:ext cx="45878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0,00</a:t>
              </a:r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901721FF-FD9D-E4DA-5078-3BDBE5EDD546}"/>
                </a:ext>
              </a:extLst>
            </p:cNvPr>
            <p:cNvSpPr txBox="1"/>
            <p:nvPr/>
          </p:nvSpPr>
          <p:spPr>
            <a:xfrm>
              <a:off x="7715343" y="5412961"/>
              <a:ext cx="3417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34</a:t>
              </a:r>
            </a:p>
            <a:p>
              <a:pPr algn="ctr"/>
              <a:r>
                <a:rPr lang="fr-FR" sz="1200" dirty="0"/>
                <a:t>36</a:t>
              </a: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1E2A022C-54DD-C7D9-09D2-E8A8F2DFEA39}"/>
                </a:ext>
              </a:extLst>
            </p:cNvPr>
            <p:cNvSpPr txBox="1"/>
            <p:nvPr/>
          </p:nvSpPr>
          <p:spPr>
            <a:xfrm>
              <a:off x="8439997" y="5412961"/>
              <a:ext cx="3417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22</a:t>
              </a:r>
            </a:p>
            <a:p>
              <a:pPr algn="ctr"/>
              <a:r>
                <a:rPr lang="fr-FR" sz="1200" dirty="0"/>
                <a:t>23</a:t>
              </a:r>
            </a:p>
          </p:txBody>
        </p: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A6675479-28A8-0769-C126-FE59603B28C3}"/>
                </a:ext>
              </a:extLst>
            </p:cNvPr>
            <p:cNvSpPr txBox="1"/>
            <p:nvPr/>
          </p:nvSpPr>
          <p:spPr>
            <a:xfrm>
              <a:off x="9156496" y="5412961"/>
              <a:ext cx="3417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16</a:t>
              </a:r>
            </a:p>
            <a:p>
              <a:pPr algn="ctr"/>
              <a:r>
                <a:rPr lang="fr-FR" sz="1200" dirty="0"/>
                <a:t>7</a:t>
              </a:r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BFF51D82-D766-4FA4-5633-4ACC161F1EDB}"/>
                </a:ext>
              </a:extLst>
            </p:cNvPr>
            <p:cNvSpPr txBox="1"/>
            <p:nvPr/>
          </p:nvSpPr>
          <p:spPr>
            <a:xfrm>
              <a:off x="9885646" y="5412961"/>
              <a:ext cx="3417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10</a:t>
              </a:r>
            </a:p>
            <a:p>
              <a:pPr algn="ctr"/>
              <a:r>
                <a:rPr lang="fr-FR" sz="1200" dirty="0"/>
                <a:t>3</a:t>
              </a:r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5D9F2726-41AE-79A5-15E8-91AC7249535D}"/>
                </a:ext>
              </a:extLst>
            </p:cNvPr>
            <p:cNvSpPr txBox="1"/>
            <p:nvPr/>
          </p:nvSpPr>
          <p:spPr>
            <a:xfrm>
              <a:off x="10644504" y="5412961"/>
              <a:ext cx="26321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4</a:t>
              </a:r>
            </a:p>
            <a:p>
              <a:pPr algn="ctr"/>
              <a:r>
                <a:rPr lang="fr-FR" sz="1200" dirty="0"/>
                <a:t>0</a:t>
              </a:r>
            </a:p>
          </p:txBody>
        </p:sp>
        <p:sp>
          <p:nvSpPr>
            <p:cNvPr id="53" name="ZoneTexte 52">
              <a:extLst>
                <a:ext uri="{FF2B5EF4-FFF2-40B4-BE49-F238E27FC236}">
                  <a16:creationId xmlns:a16="http://schemas.microsoft.com/office/drawing/2014/main" id="{4392192A-2A0B-91E7-3E17-5CB5526B6BBE}"/>
                </a:ext>
              </a:extLst>
            </p:cNvPr>
            <p:cNvSpPr txBox="1"/>
            <p:nvPr/>
          </p:nvSpPr>
          <p:spPr>
            <a:xfrm>
              <a:off x="7753326" y="4983658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0</a:t>
              </a: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E27DD1FE-4C41-CD24-2276-C4F4045DB2FA}"/>
                </a:ext>
              </a:extLst>
            </p:cNvPr>
            <p:cNvSpPr txBox="1"/>
            <p:nvPr/>
          </p:nvSpPr>
          <p:spPr>
            <a:xfrm>
              <a:off x="8477980" y="4983658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2</a:t>
              </a:r>
            </a:p>
          </p:txBody>
        </p: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094A7A21-E32D-EBF6-1C1D-25F6F18F2ED1}"/>
                </a:ext>
              </a:extLst>
            </p:cNvPr>
            <p:cNvSpPr txBox="1"/>
            <p:nvPr/>
          </p:nvSpPr>
          <p:spPr>
            <a:xfrm>
              <a:off x="9194479" y="4983658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4</a:t>
              </a:r>
            </a:p>
          </p:txBody>
        </p:sp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6C223D6F-52B6-8A95-BAC4-5DD7C1B59574}"/>
                </a:ext>
              </a:extLst>
            </p:cNvPr>
            <p:cNvSpPr txBox="1"/>
            <p:nvPr/>
          </p:nvSpPr>
          <p:spPr>
            <a:xfrm>
              <a:off x="9923629" y="4983658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6</a:t>
              </a:r>
            </a:p>
          </p:txBody>
        </p:sp>
        <p:sp>
          <p:nvSpPr>
            <p:cNvPr id="57" name="ZoneTexte 56">
              <a:extLst>
                <a:ext uri="{FF2B5EF4-FFF2-40B4-BE49-F238E27FC236}">
                  <a16:creationId xmlns:a16="http://schemas.microsoft.com/office/drawing/2014/main" id="{A9C7A878-9CDE-1CFE-681C-BFA0A853B5E0}"/>
                </a:ext>
              </a:extLst>
            </p:cNvPr>
            <p:cNvSpPr txBox="1"/>
            <p:nvPr/>
          </p:nvSpPr>
          <p:spPr>
            <a:xfrm>
              <a:off x="10643214" y="4983658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/>
                <a:t>8</a:t>
              </a:r>
            </a:p>
          </p:txBody>
        </p:sp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5A56D3BE-0C62-7AD1-C4B8-246D142D161D}"/>
                </a:ext>
              </a:extLst>
            </p:cNvPr>
            <p:cNvSpPr txBox="1"/>
            <p:nvPr/>
          </p:nvSpPr>
          <p:spPr>
            <a:xfrm>
              <a:off x="6538938" y="5215211"/>
              <a:ext cx="1171796" cy="646331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r"/>
              <a:r>
                <a:rPr lang="fr-FR" sz="1200" dirty="0"/>
                <a:t>N à risque</a:t>
              </a:r>
            </a:p>
            <a:p>
              <a:pPr algn="r"/>
              <a:r>
                <a:rPr lang="fr-FR" sz="1200" dirty="0"/>
                <a:t>Contrôle</a:t>
              </a:r>
            </a:p>
            <a:p>
              <a:pPr algn="r"/>
              <a:r>
                <a:rPr lang="fr-FR" sz="1200" dirty="0"/>
                <a:t>Bétaméthasone</a:t>
              </a:r>
            </a:p>
          </p:txBody>
        </p:sp>
        <p:sp>
          <p:nvSpPr>
            <p:cNvPr id="62" name="Freeform 7">
              <a:extLst>
                <a:ext uri="{FF2B5EF4-FFF2-40B4-BE49-F238E27FC236}">
                  <a16:creationId xmlns:a16="http://schemas.microsoft.com/office/drawing/2014/main" id="{7C485CA7-7AF5-67BC-88D2-EF8CB2414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7961" y="3170238"/>
              <a:ext cx="3027363" cy="1808162"/>
            </a:xfrm>
            <a:custGeom>
              <a:avLst/>
              <a:gdLst>
                <a:gd name="T0" fmla="*/ 3815 w 3815"/>
                <a:gd name="T1" fmla="*/ 2279 h 2279"/>
                <a:gd name="T2" fmla="*/ 0 w 3815"/>
                <a:gd name="T3" fmla="*/ 2279 h 2279"/>
                <a:gd name="T4" fmla="*/ 0 w 3815"/>
                <a:gd name="T5" fmla="*/ 0 h 2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15" h="2279">
                  <a:moveTo>
                    <a:pt x="3815" y="2279"/>
                  </a:moveTo>
                  <a:lnTo>
                    <a:pt x="0" y="2279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63" name="Line 8">
              <a:extLst>
                <a:ext uri="{FF2B5EF4-FFF2-40B4-BE49-F238E27FC236}">
                  <a16:creationId xmlns:a16="http://schemas.microsoft.com/office/drawing/2014/main" id="{8588BD17-FF2E-D402-300F-4BA5B9025E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043636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24" name="Line 9">
              <a:extLst>
                <a:ext uri="{FF2B5EF4-FFF2-40B4-BE49-F238E27FC236}">
                  <a16:creationId xmlns:a16="http://schemas.microsoft.com/office/drawing/2014/main" id="{3847FF74-B0D0-D7D3-54D3-9EF3311941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26086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25" name="Line 10">
              <a:extLst>
                <a:ext uri="{FF2B5EF4-FFF2-40B4-BE49-F238E27FC236}">
                  <a16:creationId xmlns:a16="http://schemas.microsoft.com/office/drawing/2014/main" id="{C3E1E66C-AEA5-68C4-212C-E5C866F3B4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02186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26" name="Line 11">
              <a:extLst>
                <a:ext uri="{FF2B5EF4-FFF2-40B4-BE49-F238E27FC236}">
                  <a16:creationId xmlns:a16="http://schemas.microsoft.com/office/drawing/2014/main" id="{C7C55FF8-9252-7843-C69B-80B924D0D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756423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27" name="Line 12">
              <a:extLst>
                <a:ext uri="{FF2B5EF4-FFF2-40B4-BE49-F238E27FC236}">
                  <a16:creationId xmlns:a16="http://schemas.microsoft.com/office/drawing/2014/main" id="{8E6B1C08-A70B-420D-16BC-5B54D3373B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0811" y="3249613"/>
              <a:ext cx="476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28" name="Line 13">
              <a:extLst>
                <a:ext uri="{FF2B5EF4-FFF2-40B4-BE49-F238E27FC236}">
                  <a16:creationId xmlns:a16="http://schemas.microsoft.com/office/drawing/2014/main" id="{958A5FEB-20A3-CF5F-959B-CEE9C073E4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0811" y="4089400"/>
              <a:ext cx="476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30" name="Line 14">
              <a:extLst>
                <a:ext uri="{FF2B5EF4-FFF2-40B4-BE49-F238E27FC236}">
                  <a16:creationId xmlns:a16="http://schemas.microsoft.com/office/drawing/2014/main" id="{ABAFAB8A-BD92-B53B-2D8D-A210269981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0811" y="3667125"/>
              <a:ext cx="476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40" name="Line 24">
              <a:extLst>
                <a:ext uri="{FF2B5EF4-FFF2-40B4-BE49-F238E27FC236}">
                  <a16:creationId xmlns:a16="http://schemas.microsoft.com/office/drawing/2014/main" id="{78AA740D-42D1-3146-6628-3C31DA9464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0811" y="4924425"/>
              <a:ext cx="476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41" name="Line 25">
              <a:extLst>
                <a:ext uri="{FF2B5EF4-FFF2-40B4-BE49-F238E27FC236}">
                  <a16:creationId xmlns:a16="http://schemas.microsoft.com/office/drawing/2014/main" id="{414B5DF3-A66E-6991-DE71-7D29841404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0811" y="4502150"/>
              <a:ext cx="4762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42" name="Line 26">
              <a:extLst>
                <a:ext uri="{FF2B5EF4-FFF2-40B4-BE49-F238E27FC236}">
                  <a16:creationId xmlns:a16="http://schemas.microsoft.com/office/drawing/2014/main" id="{EE4C9493-6F70-C61A-F6E3-1368E5A260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76698" y="4978400"/>
              <a:ext cx="0" cy="44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49" name="Freeform 33">
              <a:extLst>
                <a:ext uri="{FF2B5EF4-FFF2-40B4-BE49-F238E27FC236}">
                  <a16:creationId xmlns:a16="http://schemas.microsoft.com/office/drawing/2014/main" id="{473983BA-EE94-4FC7-2EA4-A1788767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6223" y="3459163"/>
              <a:ext cx="2835275" cy="1447800"/>
            </a:xfrm>
            <a:custGeom>
              <a:avLst/>
              <a:gdLst>
                <a:gd name="T0" fmla="*/ 3572 w 3572"/>
                <a:gd name="T1" fmla="*/ 0 h 1824"/>
                <a:gd name="T2" fmla="*/ 3572 w 3572"/>
                <a:gd name="T3" fmla="*/ 67 h 1824"/>
                <a:gd name="T4" fmla="*/ 3240 w 3572"/>
                <a:gd name="T5" fmla="*/ 67 h 1824"/>
                <a:gd name="T6" fmla="*/ 3240 w 3572"/>
                <a:gd name="T7" fmla="*/ 120 h 1824"/>
                <a:gd name="T8" fmla="*/ 3200 w 3572"/>
                <a:gd name="T9" fmla="*/ 120 h 1824"/>
                <a:gd name="T10" fmla="*/ 3200 w 3572"/>
                <a:gd name="T11" fmla="*/ 187 h 1824"/>
                <a:gd name="T12" fmla="*/ 3130 w 3572"/>
                <a:gd name="T13" fmla="*/ 187 h 1824"/>
                <a:gd name="T14" fmla="*/ 3130 w 3572"/>
                <a:gd name="T15" fmla="*/ 249 h 1824"/>
                <a:gd name="T16" fmla="*/ 3095 w 3572"/>
                <a:gd name="T17" fmla="*/ 249 h 1824"/>
                <a:gd name="T18" fmla="*/ 3095 w 3572"/>
                <a:gd name="T19" fmla="*/ 314 h 1824"/>
                <a:gd name="T20" fmla="*/ 2792 w 3572"/>
                <a:gd name="T21" fmla="*/ 314 h 1824"/>
                <a:gd name="T22" fmla="*/ 2792 w 3572"/>
                <a:gd name="T23" fmla="*/ 373 h 1824"/>
                <a:gd name="T24" fmla="*/ 2691 w 3572"/>
                <a:gd name="T25" fmla="*/ 373 h 1824"/>
                <a:gd name="T26" fmla="*/ 2691 w 3572"/>
                <a:gd name="T27" fmla="*/ 439 h 1824"/>
                <a:gd name="T28" fmla="*/ 2646 w 3572"/>
                <a:gd name="T29" fmla="*/ 439 h 1824"/>
                <a:gd name="T30" fmla="*/ 2646 w 3572"/>
                <a:gd name="T31" fmla="*/ 502 h 1824"/>
                <a:gd name="T32" fmla="*/ 2426 w 3572"/>
                <a:gd name="T33" fmla="*/ 502 h 1824"/>
                <a:gd name="T34" fmla="*/ 2426 w 3572"/>
                <a:gd name="T35" fmla="*/ 562 h 1824"/>
                <a:gd name="T36" fmla="*/ 2349 w 3572"/>
                <a:gd name="T37" fmla="*/ 562 h 1824"/>
                <a:gd name="T38" fmla="*/ 2349 w 3572"/>
                <a:gd name="T39" fmla="*/ 630 h 1824"/>
                <a:gd name="T40" fmla="*/ 2187 w 3572"/>
                <a:gd name="T41" fmla="*/ 630 h 1824"/>
                <a:gd name="T42" fmla="*/ 2187 w 3572"/>
                <a:gd name="T43" fmla="*/ 696 h 1824"/>
                <a:gd name="T44" fmla="*/ 1870 w 3572"/>
                <a:gd name="T45" fmla="*/ 696 h 1824"/>
                <a:gd name="T46" fmla="*/ 1870 w 3572"/>
                <a:gd name="T47" fmla="*/ 753 h 1824"/>
                <a:gd name="T48" fmla="*/ 1746 w 3572"/>
                <a:gd name="T49" fmla="*/ 753 h 1824"/>
                <a:gd name="T50" fmla="*/ 1746 w 3572"/>
                <a:gd name="T51" fmla="*/ 943 h 1824"/>
                <a:gd name="T52" fmla="*/ 1295 w 3572"/>
                <a:gd name="T53" fmla="*/ 943 h 1824"/>
                <a:gd name="T54" fmla="*/ 1295 w 3572"/>
                <a:gd name="T55" fmla="*/ 1005 h 1824"/>
                <a:gd name="T56" fmla="*/ 1268 w 3572"/>
                <a:gd name="T57" fmla="*/ 1005 h 1824"/>
                <a:gd name="T58" fmla="*/ 1268 w 3572"/>
                <a:gd name="T59" fmla="*/ 1066 h 1824"/>
                <a:gd name="T60" fmla="*/ 961 w 3572"/>
                <a:gd name="T61" fmla="*/ 1066 h 1824"/>
                <a:gd name="T62" fmla="*/ 961 w 3572"/>
                <a:gd name="T63" fmla="*/ 1127 h 1824"/>
                <a:gd name="T64" fmla="*/ 870 w 3572"/>
                <a:gd name="T65" fmla="*/ 1127 h 1824"/>
                <a:gd name="T66" fmla="*/ 870 w 3572"/>
                <a:gd name="T67" fmla="*/ 1252 h 1824"/>
                <a:gd name="T68" fmla="*/ 861 w 3572"/>
                <a:gd name="T69" fmla="*/ 1268 h 1824"/>
                <a:gd name="T70" fmla="*/ 861 w 3572"/>
                <a:gd name="T71" fmla="*/ 1323 h 1824"/>
                <a:gd name="T72" fmla="*/ 837 w 3572"/>
                <a:gd name="T73" fmla="*/ 1323 h 1824"/>
                <a:gd name="T74" fmla="*/ 837 w 3572"/>
                <a:gd name="T75" fmla="*/ 1370 h 1824"/>
                <a:gd name="T76" fmla="*/ 827 w 3572"/>
                <a:gd name="T77" fmla="*/ 1381 h 1824"/>
                <a:gd name="T78" fmla="*/ 827 w 3572"/>
                <a:gd name="T79" fmla="*/ 1510 h 1824"/>
                <a:gd name="T80" fmla="*/ 505 w 3572"/>
                <a:gd name="T81" fmla="*/ 1510 h 1824"/>
                <a:gd name="T82" fmla="*/ 505 w 3572"/>
                <a:gd name="T83" fmla="*/ 1636 h 1824"/>
                <a:gd name="T84" fmla="*/ 448 w 3572"/>
                <a:gd name="T85" fmla="*/ 1636 h 1824"/>
                <a:gd name="T86" fmla="*/ 448 w 3572"/>
                <a:gd name="T87" fmla="*/ 1698 h 1824"/>
                <a:gd name="T88" fmla="*/ 400 w 3572"/>
                <a:gd name="T89" fmla="*/ 1698 h 1824"/>
                <a:gd name="T90" fmla="*/ 400 w 3572"/>
                <a:gd name="T91" fmla="*/ 1824 h 1824"/>
                <a:gd name="T92" fmla="*/ 0 w 3572"/>
                <a:gd name="T93" fmla="*/ 1824 h 1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2" h="1824">
                  <a:moveTo>
                    <a:pt x="3572" y="0"/>
                  </a:moveTo>
                  <a:lnTo>
                    <a:pt x="3572" y="67"/>
                  </a:lnTo>
                  <a:lnTo>
                    <a:pt x="3240" y="67"/>
                  </a:lnTo>
                  <a:lnTo>
                    <a:pt x="3240" y="120"/>
                  </a:lnTo>
                  <a:lnTo>
                    <a:pt x="3200" y="120"/>
                  </a:lnTo>
                  <a:lnTo>
                    <a:pt x="3200" y="187"/>
                  </a:lnTo>
                  <a:lnTo>
                    <a:pt x="3130" y="187"/>
                  </a:lnTo>
                  <a:lnTo>
                    <a:pt x="3130" y="249"/>
                  </a:lnTo>
                  <a:lnTo>
                    <a:pt x="3095" y="249"/>
                  </a:lnTo>
                  <a:lnTo>
                    <a:pt x="3095" y="314"/>
                  </a:lnTo>
                  <a:lnTo>
                    <a:pt x="2792" y="314"/>
                  </a:lnTo>
                  <a:lnTo>
                    <a:pt x="2792" y="373"/>
                  </a:lnTo>
                  <a:lnTo>
                    <a:pt x="2691" y="373"/>
                  </a:lnTo>
                  <a:lnTo>
                    <a:pt x="2691" y="439"/>
                  </a:lnTo>
                  <a:lnTo>
                    <a:pt x="2646" y="439"/>
                  </a:lnTo>
                  <a:lnTo>
                    <a:pt x="2646" y="502"/>
                  </a:lnTo>
                  <a:lnTo>
                    <a:pt x="2426" y="502"/>
                  </a:lnTo>
                  <a:lnTo>
                    <a:pt x="2426" y="562"/>
                  </a:lnTo>
                  <a:lnTo>
                    <a:pt x="2349" y="562"/>
                  </a:lnTo>
                  <a:lnTo>
                    <a:pt x="2349" y="630"/>
                  </a:lnTo>
                  <a:lnTo>
                    <a:pt x="2187" y="630"/>
                  </a:lnTo>
                  <a:lnTo>
                    <a:pt x="2187" y="696"/>
                  </a:lnTo>
                  <a:lnTo>
                    <a:pt x="1870" y="696"/>
                  </a:lnTo>
                  <a:lnTo>
                    <a:pt x="1870" y="753"/>
                  </a:lnTo>
                  <a:lnTo>
                    <a:pt x="1746" y="753"/>
                  </a:lnTo>
                  <a:lnTo>
                    <a:pt x="1746" y="943"/>
                  </a:lnTo>
                  <a:lnTo>
                    <a:pt x="1295" y="943"/>
                  </a:lnTo>
                  <a:lnTo>
                    <a:pt x="1295" y="1005"/>
                  </a:lnTo>
                  <a:lnTo>
                    <a:pt x="1268" y="1005"/>
                  </a:lnTo>
                  <a:lnTo>
                    <a:pt x="1268" y="1066"/>
                  </a:lnTo>
                  <a:lnTo>
                    <a:pt x="961" y="1066"/>
                  </a:lnTo>
                  <a:lnTo>
                    <a:pt x="961" y="1127"/>
                  </a:lnTo>
                  <a:lnTo>
                    <a:pt x="870" y="1127"/>
                  </a:lnTo>
                  <a:lnTo>
                    <a:pt x="870" y="1252"/>
                  </a:lnTo>
                  <a:lnTo>
                    <a:pt x="861" y="1268"/>
                  </a:lnTo>
                  <a:lnTo>
                    <a:pt x="861" y="1323"/>
                  </a:lnTo>
                  <a:lnTo>
                    <a:pt x="837" y="1323"/>
                  </a:lnTo>
                  <a:lnTo>
                    <a:pt x="837" y="1370"/>
                  </a:lnTo>
                  <a:lnTo>
                    <a:pt x="827" y="1381"/>
                  </a:lnTo>
                  <a:lnTo>
                    <a:pt x="827" y="1510"/>
                  </a:lnTo>
                  <a:lnTo>
                    <a:pt x="505" y="1510"/>
                  </a:lnTo>
                  <a:lnTo>
                    <a:pt x="505" y="1636"/>
                  </a:lnTo>
                  <a:lnTo>
                    <a:pt x="448" y="1636"/>
                  </a:lnTo>
                  <a:lnTo>
                    <a:pt x="448" y="1698"/>
                  </a:lnTo>
                  <a:lnTo>
                    <a:pt x="400" y="1698"/>
                  </a:lnTo>
                  <a:lnTo>
                    <a:pt x="400" y="1824"/>
                  </a:lnTo>
                  <a:lnTo>
                    <a:pt x="0" y="1824"/>
                  </a:lnTo>
                </a:path>
              </a:pathLst>
            </a:custGeom>
            <a:noFill/>
            <a:ln w="20638">
              <a:solidFill>
                <a:srgbClr val="33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52" name="Freeform 36">
              <a:extLst>
                <a:ext uri="{FF2B5EF4-FFF2-40B4-BE49-F238E27FC236}">
                  <a16:creationId xmlns:a16="http://schemas.microsoft.com/office/drawing/2014/main" id="{916BB18C-47C0-4BA3-51B6-598404C8B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461" y="3254375"/>
              <a:ext cx="2582863" cy="1652587"/>
            </a:xfrm>
            <a:custGeom>
              <a:avLst/>
              <a:gdLst>
                <a:gd name="T0" fmla="*/ 3254 w 3254"/>
                <a:gd name="T1" fmla="*/ 60 h 2081"/>
                <a:gd name="T2" fmla="*/ 3188 w 3254"/>
                <a:gd name="T3" fmla="*/ 124 h 2081"/>
                <a:gd name="T4" fmla="*/ 2770 w 3254"/>
                <a:gd name="T5" fmla="*/ 184 h 2081"/>
                <a:gd name="T6" fmla="*/ 2256 w 3254"/>
                <a:gd name="T7" fmla="*/ 238 h 2081"/>
                <a:gd name="T8" fmla="*/ 2239 w 3254"/>
                <a:gd name="T9" fmla="*/ 300 h 2081"/>
                <a:gd name="T10" fmla="*/ 2195 w 3254"/>
                <a:gd name="T11" fmla="*/ 358 h 2081"/>
                <a:gd name="T12" fmla="*/ 1850 w 3254"/>
                <a:gd name="T13" fmla="*/ 418 h 2081"/>
                <a:gd name="T14" fmla="*/ 1792 w 3254"/>
                <a:gd name="T15" fmla="*/ 476 h 2081"/>
                <a:gd name="T16" fmla="*/ 1719 w 3254"/>
                <a:gd name="T17" fmla="*/ 536 h 2081"/>
                <a:gd name="T18" fmla="*/ 1688 w 3254"/>
                <a:gd name="T19" fmla="*/ 596 h 2081"/>
                <a:gd name="T20" fmla="*/ 1622 w 3254"/>
                <a:gd name="T21" fmla="*/ 660 h 2081"/>
                <a:gd name="T22" fmla="*/ 1430 w 3254"/>
                <a:gd name="T23" fmla="*/ 699 h 2081"/>
                <a:gd name="T24" fmla="*/ 1414 w 3254"/>
                <a:gd name="T25" fmla="*/ 774 h 2081"/>
                <a:gd name="T26" fmla="*/ 1357 w 3254"/>
                <a:gd name="T27" fmla="*/ 887 h 2081"/>
                <a:gd name="T28" fmla="*/ 1335 w 3254"/>
                <a:gd name="T29" fmla="*/ 958 h 2081"/>
                <a:gd name="T30" fmla="*/ 1306 w 3254"/>
                <a:gd name="T31" fmla="*/ 1051 h 2081"/>
                <a:gd name="T32" fmla="*/ 1292 w 3254"/>
                <a:gd name="T33" fmla="*/ 1116 h 2081"/>
                <a:gd name="T34" fmla="*/ 1264 w 3254"/>
                <a:gd name="T35" fmla="*/ 1193 h 2081"/>
                <a:gd name="T36" fmla="*/ 1068 w 3254"/>
                <a:gd name="T37" fmla="*/ 1249 h 2081"/>
                <a:gd name="T38" fmla="*/ 982 w 3254"/>
                <a:gd name="T39" fmla="*/ 1307 h 2081"/>
                <a:gd name="T40" fmla="*/ 909 w 3254"/>
                <a:gd name="T41" fmla="*/ 1373 h 2081"/>
                <a:gd name="T42" fmla="*/ 873 w 3254"/>
                <a:gd name="T43" fmla="*/ 1426 h 2081"/>
                <a:gd name="T44" fmla="*/ 850 w 3254"/>
                <a:gd name="T45" fmla="*/ 1498 h 2081"/>
                <a:gd name="T46" fmla="*/ 833 w 3254"/>
                <a:gd name="T47" fmla="*/ 1552 h 2081"/>
                <a:gd name="T48" fmla="*/ 821 w 3254"/>
                <a:gd name="T49" fmla="*/ 1613 h 2081"/>
                <a:gd name="T50" fmla="*/ 773 w 3254"/>
                <a:gd name="T51" fmla="*/ 1670 h 2081"/>
                <a:gd name="T52" fmla="*/ 513 w 3254"/>
                <a:gd name="T53" fmla="*/ 1723 h 2081"/>
                <a:gd name="T54" fmla="*/ 476 w 3254"/>
                <a:gd name="T55" fmla="*/ 1783 h 2081"/>
                <a:gd name="T56" fmla="*/ 463 w 3254"/>
                <a:gd name="T57" fmla="*/ 1841 h 2081"/>
                <a:gd name="T58" fmla="*/ 393 w 3254"/>
                <a:gd name="T59" fmla="*/ 1903 h 2081"/>
                <a:gd name="T60" fmla="*/ 376 w 3254"/>
                <a:gd name="T61" fmla="*/ 1957 h 2081"/>
                <a:gd name="T62" fmla="*/ 89 w 3254"/>
                <a:gd name="T63" fmla="*/ 2023 h 2081"/>
                <a:gd name="T64" fmla="*/ 0 w 3254"/>
                <a:gd name="T65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54" h="2081">
                  <a:moveTo>
                    <a:pt x="3254" y="0"/>
                  </a:moveTo>
                  <a:lnTo>
                    <a:pt x="3254" y="60"/>
                  </a:lnTo>
                  <a:lnTo>
                    <a:pt x="3188" y="60"/>
                  </a:lnTo>
                  <a:lnTo>
                    <a:pt x="3188" y="124"/>
                  </a:lnTo>
                  <a:lnTo>
                    <a:pt x="2770" y="124"/>
                  </a:lnTo>
                  <a:lnTo>
                    <a:pt x="2770" y="184"/>
                  </a:lnTo>
                  <a:lnTo>
                    <a:pt x="2256" y="184"/>
                  </a:lnTo>
                  <a:lnTo>
                    <a:pt x="2256" y="238"/>
                  </a:lnTo>
                  <a:lnTo>
                    <a:pt x="2239" y="238"/>
                  </a:lnTo>
                  <a:lnTo>
                    <a:pt x="2239" y="300"/>
                  </a:lnTo>
                  <a:lnTo>
                    <a:pt x="2195" y="300"/>
                  </a:lnTo>
                  <a:lnTo>
                    <a:pt x="2195" y="358"/>
                  </a:lnTo>
                  <a:lnTo>
                    <a:pt x="1850" y="358"/>
                  </a:lnTo>
                  <a:lnTo>
                    <a:pt x="1850" y="418"/>
                  </a:lnTo>
                  <a:lnTo>
                    <a:pt x="1792" y="418"/>
                  </a:lnTo>
                  <a:lnTo>
                    <a:pt x="1792" y="476"/>
                  </a:lnTo>
                  <a:lnTo>
                    <a:pt x="1719" y="476"/>
                  </a:lnTo>
                  <a:lnTo>
                    <a:pt x="1719" y="536"/>
                  </a:lnTo>
                  <a:lnTo>
                    <a:pt x="1688" y="536"/>
                  </a:lnTo>
                  <a:lnTo>
                    <a:pt x="1688" y="596"/>
                  </a:lnTo>
                  <a:lnTo>
                    <a:pt x="1622" y="596"/>
                  </a:lnTo>
                  <a:lnTo>
                    <a:pt x="1622" y="660"/>
                  </a:lnTo>
                  <a:lnTo>
                    <a:pt x="1430" y="660"/>
                  </a:lnTo>
                  <a:lnTo>
                    <a:pt x="1430" y="699"/>
                  </a:lnTo>
                  <a:lnTo>
                    <a:pt x="1414" y="715"/>
                  </a:lnTo>
                  <a:lnTo>
                    <a:pt x="1414" y="774"/>
                  </a:lnTo>
                  <a:lnTo>
                    <a:pt x="1357" y="774"/>
                  </a:lnTo>
                  <a:lnTo>
                    <a:pt x="1357" y="887"/>
                  </a:lnTo>
                  <a:lnTo>
                    <a:pt x="1335" y="887"/>
                  </a:lnTo>
                  <a:lnTo>
                    <a:pt x="1335" y="958"/>
                  </a:lnTo>
                  <a:lnTo>
                    <a:pt x="1306" y="958"/>
                  </a:lnTo>
                  <a:lnTo>
                    <a:pt x="1306" y="1051"/>
                  </a:lnTo>
                  <a:lnTo>
                    <a:pt x="1292" y="1064"/>
                  </a:lnTo>
                  <a:lnTo>
                    <a:pt x="1292" y="1116"/>
                  </a:lnTo>
                  <a:lnTo>
                    <a:pt x="1264" y="1116"/>
                  </a:lnTo>
                  <a:lnTo>
                    <a:pt x="1264" y="1193"/>
                  </a:lnTo>
                  <a:lnTo>
                    <a:pt x="1068" y="1193"/>
                  </a:lnTo>
                  <a:lnTo>
                    <a:pt x="1068" y="1249"/>
                  </a:lnTo>
                  <a:lnTo>
                    <a:pt x="982" y="1249"/>
                  </a:lnTo>
                  <a:lnTo>
                    <a:pt x="982" y="1307"/>
                  </a:lnTo>
                  <a:lnTo>
                    <a:pt x="909" y="1307"/>
                  </a:lnTo>
                  <a:lnTo>
                    <a:pt x="909" y="1373"/>
                  </a:lnTo>
                  <a:lnTo>
                    <a:pt x="890" y="1393"/>
                  </a:lnTo>
                  <a:lnTo>
                    <a:pt x="873" y="1426"/>
                  </a:lnTo>
                  <a:lnTo>
                    <a:pt x="873" y="1479"/>
                  </a:lnTo>
                  <a:lnTo>
                    <a:pt x="850" y="1498"/>
                  </a:lnTo>
                  <a:lnTo>
                    <a:pt x="850" y="1540"/>
                  </a:lnTo>
                  <a:lnTo>
                    <a:pt x="833" y="1552"/>
                  </a:lnTo>
                  <a:lnTo>
                    <a:pt x="833" y="1601"/>
                  </a:lnTo>
                  <a:lnTo>
                    <a:pt x="821" y="1613"/>
                  </a:lnTo>
                  <a:lnTo>
                    <a:pt x="821" y="1670"/>
                  </a:lnTo>
                  <a:lnTo>
                    <a:pt x="773" y="1670"/>
                  </a:lnTo>
                  <a:lnTo>
                    <a:pt x="773" y="1723"/>
                  </a:lnTo>
                  <a:lnTo>
                    <a:pt x="513" y="1723"/>
                  </a:lnTo>
                  <a:lnTo>
                    <a:pt x="513" y="1783"/>
                  </a:lnTo>
                  <a:lnTo>
                    <a:pt x="476" y="1783"/>
                  </a:lnTo>
                  <a:lnTo>
                    <a:pt x="476" y="1841"/>
                  </a:lnTo>
                  <a:lnTo>
                    <a:pt x="463" y="1841"/>
                  </a:lnTo>
                  <a:lnTo>
                    <a:pt x="463" y="1903"/>
                  </a:lnTo>
                  <a:lnTo>
                    <a:pt x="393" y="1903"/>
                  </a:lnTo>
                  <a:lnTo>
                    <a:pt x="393" y="1957"/>
                  </a:lnTo>
                  <a:lnTo>
                    <a:pt x="376" y="1957"/>
                  </a:lnTo>
                  <a:lnTo>
                    <a:pt x="376" y="2023"/>
                  </a:lnTo>
                  <a:lnTo>
                    <a:pt x="89" y="2023"/>
                  </a:lnTo>
                  <a:lnTo>
                    <a:pt x="89" y="2081"/>
                  </a:lnTo>
                  <a:lnTo>
                    <a:pt x="0" y="2081"/>
                  </a:lnTo>
                </a:path>
              </a:pathLst>
            </a:custGeom>
            <a:noFill/>
            <a:ln w="20638">
              <a:solidFill>
                <a:srgbClr val="CC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55" name="Line 32">
              <a:extLst>
                <a:ext uri="{FF2B5EF4-FFF2-40B4-BE49-F238E27FC236}">
                  <a16:creationId xmlns:a16="http://schemas.microsoft.com/office/drawing/2014/main" id="{37057FBA-4D5E-2E27-2C24-1F8C9B2CE5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2551" y="3046413"/>
              <a:ext cx="150813" cy="0"/>
            </a:xfrm>
            <a:prstGeom prst="line">
              <a:avLst/>
            </a:prstGeom>
            <a:noFill/>
            <a:ln w="20638">
              <a:solidFill>
                <a:srgbClr val="33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56" name="Line 34">
              <a:extLst>
                <a:ext uri="{FF2B5EF4-FFF2-40B4-BE49-F238E27FC236}">
                  <a16:creationId xmlns:a16="http://schemas.microsoft.com/office/drawing/2014/main" id="{CDE4C14E-9EF3-41A1-1B9A-667E2C5FF7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4433" y="3046413"/>
              <a:ext cx="152400" cy="0"/>
            </a:xfrm>
            <a:prstGeom prst="line">
              <a:avLst/>
            </a:prstGeom>
            <a:noFill/>
            <a:ln w="20638">
              <a:solidFill>
                <a:srgbClr val="CC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1200"/>
            </a:p>
          </p:txBody>
        </p:sp>
        <p:sp>
          <p:nvSpPr>
            <p:cNvPr id="1057" name="ZoneTexte 1056">
              <a:extLst>
                <a:ext uri="{FF2B5EF4-FFF2-40B4-BE49-F238E27FC236}">
                  <a16:creationId xmlns:a16="http://schemas.microsoft.com/office/drawing/2014/main" id="{85E34209-1FDB-A00F-B63A-827604DFD1D1}"/>
                </a:ext>
              </a:extLst>
            </p:cNvPr>
            <p:cNvSpPr txBox="1"/>
            <p:nvPr/>
          </p:nvSpPr>
          <p:spPr>
            <a:xfrm>
              <a:off x="7991338" y="2880631"/>
              <a:ext cx="736035" cy="276999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r"/>
              <a:r>
                <a:rPr lang="fr-FR" sz="1200" b="1" dirty="0"/>
                <a:t>Contrôle</a:t>
              </a:r>
            </a:p>
          </p:txBody>
        </p:sp>
        <p:sp>
          <p:nvSpPr>
            <p:cNvPr id="1058" name="ZoneTexte 1057">
              <a:extLst>
                <a:ext uri="{FF2B5EF4-FFF2-40B4-BE49-F238E27FC236}">
                  <a16:creationId xmlns:a16="http://schemas.microsoft.com/office/drawing/2014/main" id="{56BEC609-9182-7BCE-112E-CB7C3C06C3B7}"/>
                </a:ext>
              </a:extLst>
            </p:cNvPr>
            <p:cNvSpPr txBox="1"/>
            <p:nvPr/>
          </p:nvSpPr>
          <p:spPr>
            <a:xfrm>
              <a:off x="8900026" y="2880631"/>
              <a:ext cx="1191032" cy="276999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r"/>
              <a:r>
                <a:rPr lang="fr-FR" sz="1200" b="1" dirty="0"/>
                <a:t>Bétaméthasone</a:t>
              </a:r>
            </a:p>
          </p:txBody>
        </p:sp>
        <p:sp>
          <p:nvSpPr>
            <p:cNvPr id="1059" name="ZoneTexte 1058">
              <a:extLst>
                <a:ext uri="{FF2B5EF4-FFF2-40B4-BE49-F238E27FC236}">
                  <a16:creationId xmlns:a16="http://schemas.microsoft.com/office/drawing/2014/main" id="{7EF4B462-4903-8BA1-6341-CCD2A156FAE2}"/>
                </a:ext>
              </a:extLst>
            </p:cNvPr>
            <p:cNvSpPr txBox="1"/>
            <p:nvPr/>
          </p:nvSpPr>
          <p:spPr>
            <a:xfrm>
              <a:off x="7790184" y="4695697"/>
              <a:ext cx="25039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/>
                <a:t>1</a:t>
              </a:r>
            </a:p>
          </p:txBody>
        </p:sp>
        <p:sp>
          <p:nvSpPr>
            <p:cNvPr id="1060" name="ZoneTexte 1059">
              <a:extLst>
                <a:ext uri="{FF2B5EF4-FFF2-40B4-BE49-F238E27FC236}">
                  <a16:creationId xmlns:a16="http://schemas.microsoft.com/office/drawing/2014/main" id="{99C663AD-5636-D2EF-8CC3-663DCD87A8F3}"/>
                </a:ext>
              </a:extLst>
            </p:cNvPr>
            <p:cNvSpPr txBox="1"/>
            <p:nvPr/>
          </p:nvSpPr>
          <p:spPr>
            <a:xfrm>
              <a:off x="8007349" y="4695697"/>
              <a:ext cx="25039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/>
                <a:t>1</a:t>
              </a:r>
            </a:p>
          </p:txBody>
        </p:sp>
        <p:sp>
          <p:nvSpPr>
            <p:cNvPr id="2" name="ZoneTexte 1">
              <a:extLst>
                <a:ext uri="{FF2B5EF4-FFF2-40B4-BE49-F238E27FC236}">
                  <a16:creationId xmlns:a16="http://schemas.microsoft.com/office/drawing/2014/main" id="{A7CA1F23-1A86-A496-E798-86FA0ACC5CC7}"/>
                </a:ext>
              </a:extLst>
            </p:cNvPr>
            <p:cNvSpPr txBox="1"/>
            <p:nvPr/>
          </p:nvSpPr>
          <p:spPr>
            <a:xfrm>
              <a:off x="8446757" y="5129416"/>
              <a:ext cx="1869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b="1" dirty="0"/>
                <a:t>Jours après randomisation</a:t>
              </a:r>
            </a:p>
          </p:txBody>
        </p:sp>
      </p:grpSp>
      <p:sp>
        <p:nvSpPr>
          <p:cNvPr id="96" name="ZoneTexte 95">
            <a:extLst>
              <a:ext uri="{FF2B5EF4-FFF2-40B4-BE49-F238E27FC236}">
                <a16:creationId xmlns:a16="http://schemas.microsoft.com/office/drawing/2014/main" id="{599D191D-61E6-4410-897E-3385290B6670}"/>
              </a:ext>
            </a:extLst>
          </p:cNvPr>
          <p:cNvSpPr txBox="1"/>
          <p:nvPr/>
        </p:nvSpPr>
        <p:spPr>
          <a:xfrm>
            <a:off x="6934200" y="5929061"/>
            <a:ext cx="4943475" cy="646331"/>
          </a:xfrm>
          <a:prstGeom prst="rect">
            <a:avLst/>
          </a:prstGeom>
          <a:solidFill>
            <a:srgbClr val="D51223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fr-FR" sz="180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5 j de Bétaméthasone réduit la durée d’hypoxémie et accélère la sortie d’hospitalisation</a:t>
            </a:r>
            <a:endParaRPr lang="fr-FR" dirty="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537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BEE7DA-C666-FFFD-2105-5118843E4E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Espace réservé du contenu 15">
            <a:extLst>
              <a:ext uri="{FF2B5EF4-FFF2-40B4-BE49-F238E27FC236}">
                <a16:creationId xmlns:a16="http://schemas.microsoft.com/office/drawing/2014/main" id="{3430632A-8C7F-6FA0-7DCB-0F72FCDA4B33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19980"/>
            <a:ext cx="665163" cy="444328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9" name="Titre 8">
            <a:extLst>
              <a:ext uri="{FF2B5EF4-FFF2-40B4-BE49-F238E27FC236}">
                <a16:creationId xmlns:a16="http://schemas.microsoft.com/office/drawing/2014/main" id="{9E24FEE8-ECAE-4FA1-BC91-BB413CA1FE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FR" dirty="0"/>
              <a:t>Combinaison de la procalcitonine et échographie pulmonaire chez les patients atteints d'une infection des voies respiratoires inférieures dans les services d'urgence suisses pour guider l’antibiothérapie : l'étude PLUS-IS-LESS </a:t>
            </a:r>
            <a:r>
              <a:rPr lang="fr-FR" i="1" dirty="0"/>
              <a:t>(1)</a:t>
            </a:r>
            <a:endParaRPr lang="fr-FR" dirty="0"/>
          </a:p>
        </p:txBody>
      </p:sp>
      <p:sp>
        <p:nvSpPr>
          <p:cNvPr id="7" name="Espace réservé du contenu 6">
            <a:extLst>
              <a:ext uri="{FF2B5EF4-FFF2-40B4-BE49-F238E27FC236}">
                <a16:creationId xmlns:a16="http://schemas.microsoft.com/office/drawing/2014/main" id="{646B8062-5E10-5840-616F-2998F5EFB8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192422"/>
            <a:ext cx="10978019" cy="1720034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fr-FR" sz="1800" b="1" dirty="0">
                <a:solidFill>
                  <a:srgbClr val="C00000"/>
                </a:solidFill>
              </a:rPr>
              <a:t>Méthodologie</a:t>
            </a:r>
          </a:p>
          <a:p>
            <a:pPr>
              <a:spcBef>
                <a:spcPts val="600"/>
              </a:spcBef>
            </a:pPr>
            <a:r>
              <a:rPr lang="fr-FR" sz="1600" dirty="0"/>
              <a:t>Essai randomisé en grappes ‘’</a:t>
            </a:r>
            <a:r>
              <a:rPr lang="fr-FR" sz="1600" dirty="0" err="1"/>
              <a:t>stepped</a:t>
            </a:r>
            <a:r>
              <a:rPr lang="fr-FR" sz="1600" dirty="0"/>
              <a:t>-wedge’’ </a:t>
            </a:r>
          </a:p>
          <a:p>
            <a:pPr>
              <a:spcBef>
                <a:spcPts val="600"/>
              </a:spcBef>
            </a:pPr>
            <a:r>
              <a:rPr lang="fr-FR" sz="1600" dirty="0"/>
              <a:t>Multicentrique </a:t>
            </a:r>
            <a:r>
              <a:rPr lang="fr-FR" sz="1600" dirty="0">
                <a:solidFill>
                  <a:srgbClr val="C00000"/>
                </a:solidFill>
                <a:sym typeface="Wingdings" pitchFamily="2" charset="2"/>
              </a:rPr>
              <a:t></a:t>
            </a:r>
            <a:r>
              <a:rPr lang="fr-FR" sz="1600" dirty="0">
                <a:sym typeface="Wingdings" pitchFamily="2" charset="2"/>
              </a:rPr>
              <a:t> 9 </a:t>
            </a:r>
            <a:r>
              <a:rPr lang="fr-FR" sz="1600" dirty="0"/>
              <a:t>SAU sur période 2022 - 2025</a:t>
            </a:r>
          </a:p>
          <a:p>
            <a:pPr>
              <a:spcBef>
                <a:spcPts val="600"/>
              </a:spcBef>
            </a:pPr>
            <a:r>
              <a:rPr lang="fr-FR" sz="1600" dirty="0"/>
              <a:t>Intervention = algorithme de prise en charge vs standard</a:t>
            </a:r>
          </a:p>
          <a:p>
            <a:pPr>
              <a:spcBef>
                <a:spcPts val="600"/>
              </a:spcBef>
            </a:pPr>
            <a:r>
              <a:rPr lang="fr-FR" sz="1600" dirty="0"/>
              <a:t>Étude de non-infériorité</a:t>
            </a: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F7F02CD6-0697-891C-E5DF-AC8B008E032D}"/>
              </a:ext>
            </a:extLst>
          </p:cNvPr>
          <p:cNvSpPr txBox="1">
            <a:spLocks/>
          </p:cNvSpPr>
          <p:nvPr/>
        </p:nvSpPr>
        <p:spPr>
          <a:xfrm>
            <a:off x="11967" y="6639536"/>
            <a:ext cx="6340707" cy="218128"/>
          </a:xfrm>
          <a:prstGeom prst="rect">
            <a:avLst/>
          </a:prstGeom>
        </p:spPr>
        <p:txBody>
          <a:bodyPr vert="horz" wrap="squar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ATB : antibiotiques ; EI : espace interquartile ; PCT : procalcitonine ; SAU : service d’accueil des urgences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3142EEFC-7FD7-6FA2-2E41-5CD89D084D01}"/>
              </a:ext>
            </a:extLst>
          </p:cNvPr>
          <p:cNvSpPr txBox="1">
            <a:spLocks/>
          </p:cNvSpPr>
          <p:nvPr/>
        </p:nvSpPr>
        <p:spPr>
          <a:xfrm>
            <a:off x="9654140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lvl="0" indent="-228600">
              <a:spcBef>
                <a:spcPts val="500"/>
              </a:spcBef>
              <a:defRPr/>
            </a:pPr>
            <a:r>
              <a:rPr lang="es-419" dirty="0" err="1"/>
              <a:t>Boillat</a:t>
            </a:r>
            <a:r>
              <a:rPr lang="es-419" dirty="0"/>
              <a:t>-Blanco N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 ESCMID 2026, E0780</a:t>
            </a:r>
          </a:p>
        </p:txBody>
      </p:sp>
      <p:sp>
        <p:nvSpPr>
          <p:cNvPr id="17" name="Espace réservé du contenu 6">
            <a:extLst>
              <a:ext uri="{FF2B5EF4-FFF2-40B4-BE49-F238E27FC236}">
                <a16:creationId xmlns:a16="http://schemas.microsoft.com/office/drawing/2014/main" id="{A75E2F0B-154E-C2C3-5DC7-6D5544344F5B}"/>
              </a:ext>
            </a:extLst>
          </p:cNvPr>
          <p:cNvSpPr txBox="1">
            <a:spLocks/>
          </p:cNvSpPr>
          <p:nvPr/>
        </p:nvSpPr>
        <p:spPr>
          <a:xfrm>
            <a:off x="5681347" y="1192422"/>
            <a:ext cx="6288046" cy="13691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Critère de jugement principal 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=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antibiothérapie à J28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Sécurité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Critère composite (échec clinique) : décès / admission en réanimation / réadmission hospitalière / infection secondaires</a:t>
            </a: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18D1BAA2-0F6C-0D9B-5CF0-A909740139F8}"/>
              </a:ext>
            </a:extLst>
          </p:cNvPr>
          <p:cNvGrpSpPr/>
          <p:nvPr/>
        </p:nvGrpSpPr>
        <p:grpSpPr>
          <a:xfrm>
            <a:off x="10835765" y="2792358"/>
            <a:ext cx="1032162" cy="760666"/>
            <a:chOff x="4823619" y="2877954"/>
            <a:chExt cx="2087320" cy="1769452"/>
          </a:xfrm>
        </p:grpSpPr>
        <p:pic>
          <p:nvPicPr>
            <p:cNvPr id="3" name="Espace réservé du contenu 4">
              <a:extLst>
                <a:ext uri="{FF2B5EF4-FFF2-40B4-BE49-F238E27FC236}">
                  <a16:creationId xmlns:a16="http://schemas.microsoft.com/office/drawing/2014/main" id="{FD30AE1D-0571-8DF2-3312-25DC463F987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823619" y="2920206"/>
              <a:ext cx="2082800" cy="1727200"/>
            </a:xfrm>
            <a:prstGeom prst="rect">
              <a:avLst/>
            </a:prstGeom>
          </p:spPr>
        </p:pic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316B755A-CACB-A69B-13FE-B6A1855A0E74}"/>
                </a:ext>
              </a:extLst>
            </p:cNvPr>
            <p:cNvSpPr/>
            <p:nvPr/>
          </p:nvSpPr>
          <p:spPr>
            <a:xfrm>
              <a:off x="6468177" y="2877954"/>
              <a:ext cx="442762" cy="24063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" name="Groupe 7">
            <a:extLst>
              <a:ext uri="{FF2B5EF4-FFF2-40B4-BE49-F238E27FC236}">
                <a16:creationId xmlns:a16="http://schemas.microsoft.com/office/drawing/2014/main" id="{F3E733D4-12DB-63DF-29E0-F0D31D49549D}"/>
              </a:ext>
            </a:extLst>
          </p:cNvPr>
          <p:cNvGrpSpPr/>
          <p:nvPr/>
        </p:nvGrpSpPr>
        <p:grpSpPr>
          <a:xfrm>
            <a:off x="6371528" y="2565220"/>
            <a:ext cx="5165999" cy="3575092"/>
            <a:chOff x="6371528" y="2565220"/>
            <a:chExt cx="5165999" cy="3575092"/>
          </a:xfrm>
        </p:grpSpPr>
        <p:sp>
          <p:nvSpPr>
            <p:cNvPr id="12" name="Rectangle : coins arrondis 11">
              <a:extLst>
                <a:ext uri="{FF2B5EF4-FFF2-40B4-BE49-F238E27FC236}">
                  <a16:creationId xmlns:a16="http://schemas.microsoft.com/office/drawing/2014/main" id="{294EFE46-80D8-15D4-C69E-E6C4123C6A5C}"/>
                </a:ext>
              </a:extLst>
            </p:cNvPr>
            <p:cNvSpPr/>
            <p:nvPr/>
          </p:nvSpPr>
          <p:spPr>
            <a:xfrm>
              <a:off x="7343852" y="3121573"/>
              <a:ext cx="3307236" cy="565456"/>
            </a:xfrm>
            <a:prstGeom prst="roundRect">
              <a:avLst/>
            </a:prstGeom>
            <a:solidFill>
              <a:srgbClr val="9EC4E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Randomisé (n = 1 556)</a:t>
              </a:r>
            </a:p>
          </p:txBody>
        </p:sp>
        <p:sp>
          <p:nvSpPr>
            <p:cNvPr id="13" name="Rectangle : coins arrondis 12">
              <a:extLst>
                <a:ext uri="{FF2B5EF4-FFF2-40B4-BE49-F238E27FC236}">
                  <a16:creationId xmlns:a16="http://schemas.microsoft.com/office/drawing/2014/main" id="{21EFB167-C0DA-F7FD-C3D6-E02EC9208BE8}"/>
                </a:ext>
              </a:extLst>
            </p:cNvPr>
            <p:cNvSpPr/>
            <p:nvPr/>
          </p:nvSpPr>
          <p:spPr>
            <a:xfrm>
              <a:off x="7343852" y="2565220"/>
              <a:ext cx="3307236" cy="287729"/>
            </a:xfrm>
            <a:prstGeom prst="roundRect">
              <a:avLst/>
            </a:prstGeom>
            <a:solidFill>
              <a:srgbClr val="5B9BD5">
                <a:lumMod val="5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Evaluation éligibilité (n = 8 159)</a:t>
              </a:r>
            </a:p>
          </p:txBody>
        </p:sp>
        <p:cxnSp>
          <p:nvCxnSpPr>
            <p:cNvPr id="15" name="Connecteur : en angle 132">
              <a:extLst>
                <a:ext uri="{FF2B5EF4-FFF2-40B4-BE49-F238E27FC236}">
                  <a16:creationId xmlns:a16="http://schemas.microsoft.com/office/drawing/2014/main" id="{632AA562-55FD-E59B-30EB-92EB4367440F}"/>
                </a:ext>
              </a:extLst>
            </p:cNvPr>
            <p:cNvCxnSpPr>
              <a:cxnSpLocks/>
              <a:stCxn id="13" idx="2"/>
              <a:endCxn id="12" idx="0"/>
            </p:cNvCxnSpPr>
            <p:nvPr/>
          </p:nvCxnSpPr>
          <p:spPr>
            <a:xfrm>
              <a:off x="8997470" y="2852949"/>
              <a:ext cx="0" cy="268624"/>
            </a:xfrm>
            <a:prstGeom prst="straightConnector1">
              <a:avLst/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triangle" w="med" len="med"/>
            </a:ln>
            <a:effectLst/>
          </p:spPr>
        </p:cxnSp>
        <p:sp>
          <p:nvSpPr>
            <p:cNvPr id="20" name="Rectangle : coins arrondis 19">
              <a:extLst>
                <a:ext uri="{FF2B5EF4-FFF2-40B4-BE49-F238E27FC236}">
                  <a16:creationId xmlns:a16="http://schemas.microsoft.com/office/drawing/2014/main" id="{AC6F2D35-0359-4E17-071C-EBF76359FAAA}"/>
                </a:ext>
              </a:extLst>
            </p:cNvPr>
            <p:cNvSpPr/>
            <p:nvPr/>
          </p:nvSpPr>
          <p:spPr>
            <a:xfrm>
              <a:off x="6371528" y="4031549"/>
              <a:ext cx="2417288" cy="470999"/>
            </a:xfrm>
            <a:prstGeom prst="round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Intervention</a:t>
              </a:r>
              <a:b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(n = 689) 44 %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Rectangle : coins arrondis 20">
              <a:extLst>
                <a:ext uri="{FF2B5EF4-FFF2-40B4-BE49-F238E27FC236}">
                  <a16:creationId xmlns:a16="http://schemas.microsoft.com/office/drawing/2014/main" id="{CA7BF323-D1B9-8026-83D6-DF1C39A8CA91}"/>
                </a:ext>
              </a:extLst>
            </p:cNvPr>
            <p:cNvSpPr/>
            <p:nvPr/>
          </p:nvSpPr>
          <p:spPr>
            <a:xfrm>
              <a:off x="9120239" y="4031549"/>
              <a:ext cx="2417288" cy="470999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Contrôle</a:t>
              </a:r>
              <a:b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(n = 867) 56 %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Rectangle : coins arrondis 21">
              <a:extLst>
                <a:ext uri="{FF2B5EF4-FFF2-40B4-BE49-F238E27FC236}">
                  <a16:creationId xmlns:a16="http://schemas.microsoft.com/office/drawing/2014/main" id="{F4722E29-2505-374A-42F5-81B8854D1908}"/>
                </a:ext>
              </a:extLst>
            </p:cNvPr>
            <p:cNvSpPr/>
            <p:nvPr/>
          </p:nvSpPr>
          <p:spPr>
            <a:xfrm>
              <a:off x="6371528" y="4771172"/>
              <a:ext cx="2417288" cy="1369140"/>
            </a:xfrm>
            <a:prstGeom prst="roundRect">
              <a:avLst>
                <a:gd name="adj" fmla="val 8196"/>
              </a:avLst>
            </a:prstGeom>
            <a:solidFill>
              <a:srgbClr val="BDEEF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65 ans EI (45-78)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51 % femmes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89 % de toux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62 % avec expectoration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61 % fièvre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22 % CRB65 ≥ 1 point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61 % hospitalisés</a:t>
              </a:r>
            </a:p>
          </p:txBody>
        </p:sp>
        <p:sp>
          <p:nvSpPr>
            <p:cNvPr id="23" name="Rectangle : coins arrondis 22">
              <a:extLst>
                <a:ext uri="{FF2B5EF4-FFF2-40B4-BE49-F238E27FC236}">
                  <a16:creationId xmlns:a16="http://schemas.microsoft.com/office/drawing/2014/main" id="{FA507CF5-B77D-F38A-F6C0-589E970F4319}"/>
                </a:ext>
              </a:extLst>
            </p:cNvPr>
            <p:cNvSpPr/>
            <p:nvPr/>
          </p:nvSpPr>
          <p:spPr>
            <a:xfrm>
              <a:off x="9120239" y="4771172"/>
              <a:ext cx="2417288" cy="1369140"/>
            </a:xfrm>
            <a:prstGeom prst="roundRect">
              <a:avLst>
                <a:gd name="adj" fmla="val 7793"/>
              </a:avLst>
            </a:prstGeom>
            <a:solidFill>
              <a:srgbClr val="F9D6B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68 ans EI (47-79)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48 % femmes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90 % de toux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63 % avec expectoration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56 % fièvre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22 % CRB65 ≥ 1 point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60 % hospitalisés</a:t>
              </a:r>
            </a:p>
          </p:txBody>
        </p:sp>
        <p:cxnSp>
          <p:nvCxnSpPr>
            <p:cNvPr id="29" name="Connecteur : en angle 132">
              <a:extLst>
                <a:ext uri="{FF2B5EF4-FFF2-40B4-BE49-F238E27FC236}">
                  <a16:creationId xmlns:a16="http://schemas.microsoft.com/office/drawing/2014/main" id="{81158403-1328-036A-CE57-621FF652D0F2}"/>
                </a:ext>
              </a:extLst>
            </p:cNvPr>
            <p:cNvCxnSpPr>
              <a:cxnSpLocks/>
              <a:stCxn id="12" idx="2"/>
              <a:endCxn id="20" idx="0"/>
            </p:cNvCxnSpPr>
            <p:nvPr/>
          </p:nvCxnSpPr>
          <p:spPr>
            <a:xfrm rot="5400000">
              <a:off x="8116561" y="3150640"/>
              <a:ext cx="344520" cy="1417298"/>
            </a:xfrm>
            <a:prstGeom prst="bent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triangle" w="med" len="med"/>
            </a:ln>
            <a:effectLst/>
          </p:spPr>
        </p:cxnSp>
        <p:cxnSp>
          <p:nvCxnSpPr>
            <p:cNvPr id="32" name="Connecteur : en angle 132">
              <a:extLst>
                <a:ext uri="{FF2B5EF4-FFF2-40B4-BE49-F238E27FC236}">
                  <a16:creationId xmlns:a16="http://schemas.microsoft.com/office/drawing/2014/main" id="{20A69432-7ABF-0EB0-B9F1-077B7B78014E}"/>
                </a:ext>
              </a:extLst>
            </p:cNvPr>
            <p:cNvCxnSpPr>
              <a:cxnSpLocks/>
              <a:stCxn id="12" idx="2"/>
              <a:endCxn id="21" idx="0"/>
            </p:cNvCxnSpPr>
            <p:nvPr/>
          </p:nvCxnSpPr>
          <p:spPr>
            <a:xfrm rot="16200000" flipH="1">
              <a:off x="9490916" y="3193582"/>
              <a:ext cx="344520" cy="1331413"/>
            </a:xfrm>
            <a:prstGeom prst="bent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triangle" w="med" len="med"/>
            </a:ln>
            <a:effectLst/>
          </p:spPr>
        </p:cxnSp>
        <p:cxnSp>
          <p:nvCxnSpPr>
            <p:cNvPr id="35" name="Connecteur : en angle 132">
              <a:extLst>
                <a:ext uri="{FF2B5EF4-FFF2-40B4-BE49-F238E27FC236}">
                  <a16:creationId xmlns:a16="http://schemas.microsoft.com/office/drawing/2014/main" id="{FA268408-7ACF-3C7C-C0DD-2D2B18F83ADF}"/>
                </a:ext>
              </a:extLst>
            </p:cNvPr>
            <p:cNvCxnSpPr>
              <a:cxnSpLocks/>
              <a:stCxn id="20" idx="2"/>
              <a:endCxn id="22" idx="0"/>
            </p:cNvCxnSpPr>
            <p:nvPr/>
          </p:nvCxnSpPr>
          <p:spPr>
            <a:xfrm>
              <a:off x="7580172" y="4502548"/>
              <a:ext cx="0" cy="268624"/>
            </a:xfrm>
            <a:prstGeom prst="straightConnector1">
              <a:avLst/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triangle" w="med" len="med"/>
            </a:ln>
            <a:effectLst/>
          </p:spPr>
        </p:cxnSp>
        <p:cxnSp>
          <p:nvCxnSpPr>
            <p:cNvPr id="38" name="Connecteur : en angle 132">
              <a:extLst>
                <a:ext uri="{FF2B5EF4-FFF2-40B4-BE49-F238E27FC236}">
                  <a16:creationId xmlns:a16="http://schemas.microsoft.com/office/drawing/2014/main" id="{374E4654-B11A-6BB3-AF75-2CD23012C8CD}"/>
                </a:ext>
              </a:extLst>
            </p:cNvPr>
            <p:cNvCxnSpPr>
              <a:cxnSpLocks/>
              <a:stCxn id="21" idx="2"/>
              <a:endCxn id="23" idx="0"/>
            </p:cNvCxnSpPr>
            <p:nvPr/>
          </p:nvCxnSpPr>
          <p:spPr>
            <a:xfrm>
              <a:off x="10328883" y="4502548"/>
              <a:ext cx="0" cy="268624"/>
            </a:xfrm>
            <a:prstGeom prst="straightConnector1">
              <a:avLst/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triangle" w="med" len="med"/>
            </a:ln>
            <a:effectLst/>
          </p:spPr>
        </p:cxnSp>
      </p:grpSp>
      <p:sp>
        <p:nvSpPr>
          <p:cNvPr id="111" name="Rectangle : coins arrondis 110">
            <a:extLst>
              <a:ext uri="{FF2B5EF4-FFF2-40B4-BE49-F238E27FC236}">
                <a16:creationId xmlns:a16="http://schemas.microsoft.com/office/drawing/2014/main" id="{1084904E-1DAF-6584-29B9-6DF7BB190B38}"/>
              </a:ext>
            </a:extLst>
          </p:cNvPr>
          <p:cNvSpPr/>
          <p:nvPr/>
        </p:nvSpPr>
        <p:spPr>
          <a:xfrm>
            <a:off x="2491804" y="6044509"/>
            <a:ext cx="806212" cy="490337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Contrôle PCT</a:t>
            </a:r>
            <a:br>
              <a:rPr kumimoji="0" lang="fr-FR" sz="1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fr-FR" sz="1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après 6-24 h.</a:t>
            </a:r>
          </a:p>
        </p:txBody>
      </p:sp>
      <p:sp>
        <p:nvSpPr>
          <p:cNvPr id="112" name="Rectangle : coins arrondis 111">
            <a:extLst>
              <a:ext uri="{FF2B5EF4-FFF2-40B4-BE49-F238E27FC236}">
                <a16:creationId xmlns:a16="http://schemas.microsoft.com/office/drawing/2014/main" id="{7853B599-F9E9-19E0-9C74-F591463FAED3}"/>
              </a:ext>
            </a:extLst>
          </p:cNvPr>
          <p:cNvSpPr/>
          <p:nvPr/>
        </p:nvSpPr>
        <p:spPr>
          <a:xfrm>
            <a:off x="4257392" y="6044509"/>
            <a:ext cx="804515" cy="490337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Contrôle PCT</a:t>
            </a:r>
            <a:br>
              <a:rPr kumimoji="0" lang="fr-FR" sz="1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fr-FR" sz="1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après 6-24 h.</a:t>
            </a: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8CE7B0EA-19F3-8AFD-88DA-81BF514833BB}"/>
              </a:ext>
            </a:extLst>
          </p:cNvPr>
          <p:cNvGrpSpPr/>
          <p:nvPr/>
        </p:nvGrpSpPr>
        <p:grpSpPr>
          <a:xfrm>
            <a:off x="333869" y="2903079"/>
            <a:ext cx="5683602" cy="3386599"/>
            <a:chOff x="333869" y="2903079"/>
            <a:chExt cx="5683602" cy="3386599"/>
          </a:xfrm>
        </p:grpSpPr>
        <p:sp>
          <p:nvSpPr>
            <p:cNvPr id="43" name="Rectangle : coins arrondis 42">
              <a:extLst>
                <a:ext uri="{FF2B5EF4-FFF2-40B4-BE49-F238E27FC236}">
                  <a16:creationId xmlns:a16="http://schemas.microsoft.com/office/drawing/2014/main" id="{A0A79EC7-E33B-05EE-8760-92B0F5AA5B7F}"/>
                </a:ext>
              </a:extLst>
            </p:cNvPr>
            <p:cNvSpPr/>
            <p:nvPr/>
          </p:nvSpPr>
          <p:spPr>
            <a:xfrm>
              <a:off x="333869" y="2903079"/>
              <a:ext cx="5541951" cy="287729"/>
            </a:xfrm>
            <a:prstGeom prst="roundRect">
              <a:avLst/>
            </a:prstGeom>
            <a:solidFill>
              <a:srgbClr val="1F4E7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Probabilité clinique pneumonie basée d’après score Van Vugt </a:t>
              </a:r>
              <a:r>
                <a:rPr kumimoji="0" lang="fr-FR" sz="1400" b="1" i="1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et al.</a:t>
              </a:r>
            </a:p>
          </p:txBody>
        </p:sp>
        <p:sp>
          <p:nvSpPr>
            <p:cNvPr id="44" name="Rectangle : coins arrondis 43">
              <a:extLst>
                <a:ext uri="{FF2B5EF4-FFF2-40B4-BE49-F238E27FC236}">
                  <a16:creationId xmlns:a16="http://schemas.microsoft.com/office/drawing/2014/main" id="{C2B783CE-A0AC-66C0-5D53-95BB90AEE1F1}"/>
                </a:ext>
              </a:extLst>
            </p:cNvPr>
            <p:cNvSpPr/>
            <p:nvPr/>
          </p:nvSpPr>
          <p:spPr>
            <a:xfrm>
              <a:off x="1807984" y="3452918"/>
              <a:ext cx="2593720" cy="287729"/>
            </a:xfrm>
            <a:prstGeom prst="roundRect">
              <a:avLst/>
            </a:prstGeom>
            <a:solidFill>
              <a:srgbClr val="1F4E7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Échographie pulmonaire</a:t>
              </a:r>
            </a:p>
          </p:txBody>
        </p:sp>
        <p:sp>
          <p:nvSpPr>
            <p:cNvPr id="45" name="Rectangle : coins arrondis 44">
              <a:extLst>
                <a:ext uri="{FF2B5EF4-FFF2-40B4-BE49-F238E27FC236}">
                  <a16:creationId xmlns:a16="http://schemas.microsoft.com/office/drawing/2014/main" id="{6C012930-21A3-F4F8-2B68-0199DA56F8BE}"/>
                </a:ext>
              </a:extLst>
            </p:cNvPr>
            <p:cNvSpPr/>
            <p:nvPr/>
          </p:nvSpPr>
          <p:spPr>
            <a:xfrm>
              <a:off x="333869" y="4040430"/>
              <a:ext cx="2080937" cy="399073"/>
            </a:xfrm>
            <a:prstGeom prst="roundRect">
              <a:avLst/>
            </a:prstGeom>
            <a:noFill/>
            <a:ln w="19050" cap="flat" cmpd="sng" algn="ctr">
              <a:solidFill>
                <a:srgbClr val="1F4E7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4EA72E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Probabilité faible/intermédiaire</a:t>
              </a:r>
              <a:endParaRPr kumimoji="0" lang="fr-FR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Pas de pneumonie à l’écho</a:t>
              </a:r>
            </a:p>
          </p:txBody>
        </p:sp>
        <p:sp>
          <p:nvSpPr>
            <p:cNvPr id="46" name="Rectangle : coins arrondis 45">
              <a:extLst>
                <a:ext uri="{FF2B5EF4-FFF2-40B4-BE49-F238E27FC236}">
                  <a16:creationId xmlns:a16="http://schemas.microsoft.com/office/drawing/2014/main" id="{E0ADEA06-56E5-E2C1-1E7C-41542E5BC95B}"/>
                </a:ext>
              </a:extLst>
            </p:cNvPr>
            <p:cNvSpPr/>
            <p:nvPr/>
          </p:nvSpPr>
          <p:spPr>
            <a:xfrm>
              <a:off x="2499676" y="4040430"/>
              <a:ext cx="1774586" cy="399073"/>
            </a:xfrm>
            <a:prstGeom prst="roundRect">
              <a:avLst/>
            </a:prstGeom>
            <a:noFill/>
            <a:ln w="19050" cap="flat" cmpd="sng" algn="ctr">
              <a:solidFill>
                <a:srgbClr val="1F4E7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Haute</a:t>
              </a: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4EA72E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fr-FR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probabilité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Pas de pneumonie à l’écho</a:t>
              </a:r>
            </a:p>
          </p:txBody>
        </p:sp>
        <p:sp>
          <p:nvSpPr>
            <p:cNvPr id="47" name="Rectangle : coins arrondis 46">
              <a:extLst>
                <a:ext uri="{FF2B5EF4-FFF2-40B4-BE49-F238E27FC236}">
                  <a16:creationId xmlns:a16="http://schemas.microsoft.com/office/drawing/2014/main" id="{AFA29998-31AA-EB24-CCFA-286829D1E295}"/>
                </a:ext>
              </a:extLst>
            </p:cNvPr>
            <p:cNvSpPr/>
            <p:nvPr/>
          </p:nvSpPr>
          <p:spPr>
            <a:xfrm>
              <a:off x="4482916" y="4040430"/>
              <a:ext cx="1380078" cy="399073"/>
            </a:xfrm>
            <a:prstGeom prst="roundRect">
              <a:avLst/>
            </a:prstGeom>
            <a:noFill/>
            <a:ln w="19050" cap="flat" cmpd="sng" algn="ctr">
              <a:solidFill>
                <a:srgbClr val="1F4E7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Pneumonie à l’écho</a:t>
              </a:r>
            </a:p>
          </p:txBody>
        </p:sp>
        <p:cxnSp>
          <p:nvCxnSpPr>
            <p:cNvPr id="48" name="Connecteur : en angle 132">
              <a:extLst>
                <a:ext uri="{FF2B5EF4-FFF2-40B4-BE49-F238E27FC236}">
                  <a16:creationId xmlns:a16="http://schemas.microsoft.com/office/drawing/2014/main" id="{67000904-E569-F335-20CE-853571F7DD32}"/>
                </a:ext>
              </a:extLst>
            </p:cNvPr>
            <p:cNvCxnSpPr>
              <a:cxnSpLocks/>
              <a:stCxn id="43" idx="2"/>
              <a:endCxn id="44" idx="0"/>
            </p:cNvCxnSpPr>
            <p:nvPr/>
          </p:nvCxnSpPr>
          <p:spPr>
            <a:xfrm flipH="1">
              <a:off x="3104844" y="3190808"/>
              <a:ext cx="1" cy="262110"/>
            </a:xfrm>
            <a:prstGeom prst="straightConnector1">
              <a:avLst/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triangle" w="med" len="med"/>
            </a:ln>
            <a:effectLst/>
          </p:spPr>
        </p:cxnSp>
        <p:cxnSp>
          <p:nvCxnSpPr>
            <p:cNvPr id="51" name="Connecteur : en angle 132">
              <a:extLst>
                <a:ext uri="{FF2B5EF4-FFF2-40B4-BE49-F238E27FC236}">
                  <a16:creationId xmlns:a16="http://schemas.microsoft.com/office/drawing/2014/main" id="{55726EFE-C946-C3A1-337B-4162C0948D43}"/>
                </a:ext>
              </a:extLst>
            </p:cNvPr>
            <p:cNvCxnSpPr>
              <a:cxnSpLocks/>
              <a:stCxn id="45" idx="0"/>
              <a:endCxn id="44" idx="2"/>
            </p:cNvCxnSpPr>
            <p:nvPr/>
          </p:nvCxnSpPr>
          <p:spPr>
            <a:xfrm rot="5400000" flipH="1" flipV="1">
              <a:off x="2089700" y="3025286"/>
              <a:ext cx="299783" cy="1730506"/>
            </a:xfrm>
            <a:prstGeom prst="bent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triangle" w="med" len="med"/>
              <a:tailEnd type="none" w="med" len="med"/>
            </a:ln>
            <a:effectLst/>
          </p:spPr>
        </p:cxnSp>
        <p:cxnSp>
          <p:nvCxnSpPr>
            <p:cNvPr id="54" name="Connecteur : en angle 132">
              <a:extLst>
                <a:ext uri="{FF2B5EF4-FFF2-40B4-BE49-F238E27FC236}">
                  <a16:creationId xmlns:a16="http://schemas.microsoft.com/office/drawing/2014/main" id="{FF7AE7AD-BCA8-E001-740A-7592F1671500}"/>
                </a:ext>
              </a:extLst>
            </p:cNvPr>
            <p:cNvCxnSpPr>
              <a:cxnSpLocks/>
              <a:stCxn id="47" idx="0"/>
              <a:endCxn id="44" idx="2"/>
            </p:cNvCxnSpPr>
            <p:nvPr/>
          </p:nvCxnSpPr>
          <p:spPr>
            <a:xfrm rot="16200000" flipV="1">
              <a:off x="3989009" y="2856483"/>
              <a:ext cx="299783" cy="2068111"/>
            </a:xfrm>
            <a:prstGeom prst="bent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triangle" w="med" len="med"/>
              <a:tailEnd type="none" w="med" len="med"/>
            </a:ln>
            <a:effectLst/>
          </p:spPr>
        </p:cxnSp>
        <p:cxnSp>
          <p:nvCxnSpPr>
            <p:cNvPr id="57" name="Connecteur : en angle 132">
              <a:extLst>
                <a:ext uri="{FF2B5EF4-FFF2-40B4-BE49-F238E27FC236}">
                  <a16:creationId xmlns:a16="http://schemas.microsoft.com/office/drawing/2014/main" id="{FD23106C-6609-CBFD-DBCE-84964B313BB4}"/>
                </a:ext>
              </a:extLst>
            </p:cNvPr>
            <p:cNvCxnSpPr>
              <a:cxnSpLocks/>
              <a:stCxn id="46" idx="0"/>
              <a:endCxn id="44" idx="2"/>
            </p:cNvCxnSpPr>
            <p:nvPr/>
          </p:nvCxnSpPr>
          <p:spPr>
            <a:xfrm rot="16200000" flipV="1">
              <a:off x="3096016" y="3749476"/>
              <a:ext cx="299783" cy="282125"/>
            </a:xfrm>
            <a:prstGeom prst="bent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triangle" w="med" len="med"/>
              <a:tailEnd type="none" w="med" len="med"/>
            </a:ln>
            <a:effectLst/>
          </p:spPr>
        </p:cxnSp>
        <p:sp>
          <p:nvSpPr>
            <p:cNvPr id="61" name="Rectangle : coins arrondis 60">
              <a:extLst>
                <a:ext uri="{FF2B5EF4-FFF2-40B4-BE49-F238E27FC236}">
                  <a16:creationId xmlns:a16="http://schemas.microsoft.com/office/drawing/2014/main" id="{E79762DD-A4CA-508D-ED0A-67A32C4CF558}"/>
                </a:ext>
              </a:extLst>
            </p:cNvPr>
            <p:cNvSpPr/>
            <p:nvPr/>
          </p:nvSpPr>
          <p:spPr>
            <a:xfrm>
              <a:off x="2583086" y="5216317"/>
              <a:ext cx="623651" cy="218129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&lt; 0,25</a:t>
              </a:r>
            </a:p>
          </p:txBody>
        </p:sp>
        <p:sp>
          <p:nvSpPr>
            <p:cNvPr id="62" name="Rectangle : coins arrondis 61">
              <a:extLst>
                <a:ext uri="{FF2B5EF4-FFF2-40B4-BE49-F238E27FC236}">
                  <a16:creationId xmlns:a16="http://schemas.microsoft.com/office/drawing/2014/main" id="{60B91797-01BA-E1A3-C7B1-2A9C3A10F2B7}"/>
                </a:ext>
              </a:extLst>
            </p:cNvPr>
            <p:cNvSpPr/>
            <p:nvPr/>
          </p:nvSpPr>
          <p:spPr>
            <a:xfrm>
              <a:off x="3408212" y="5216317"/>
              <a:ext cx="623651" cy="218129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≥ 0,25</a:t>
              </a:r>
            </a:p>
          </p:txBody>
        </p:sp>
        <p:sp>
          <p:nvSpPr>
            <p:cNvPr id="63" name="Rectangle : coins arrondis 62">
              <a:extLst>
                <a:ext uri="{FF2B5EF4-FFF2-40B4-BE49-F238E27FC236}">
                  <a16:creationId xmlns:a16="http://schemas.microsoft.com/office/drawing/2014/main" id="{92112B43-90CB-0551-C8BC-E0396BFE400B}"/>
                </a:ext>
              </a:extLst>
            </p:cNvPr>
            <p:cNvSpPr/>
            <p:nvPr/>
          </p:nvSpPr>
          <p:spPr>
            <a:xfrm>
              <a:off x="4347823" y="5216317"/>
              <a:ext cx="623651" cy="218129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&lt; 0,25</a:t>
              </a:r>
            </a:p>
          </p:txBody>
        </p:sp>
        <p:sp>
          <p:nvSpPr>
            <p:cNvPr id="64" name="Rectangle : coins arrondis 63">
              <a:extLst>
                <a:ext uri="{FF2B5EF4-FFF2-40B4-BE49-F238E27FC236}">
                  <a16:creationId xmlns:a16="http://schemas.microsoft.com/office/drawing/2014/main" id="{C6A72E11-DD78-F63E-274B-FC6DDA210DBD}"/>
                </a:ext>
              </a:extLst>
            </p:cNvPr>
            <p:cNvSpPr/>
            <p:nvPr/>
          </p:nvSpPr>
          <p:spPr>
            <a:xfrm>
              <a:off x="5287435" y="5216317"/>
              <a:ext cx="623651" cy="218129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≥ 0,25</a:t>
              </a:r>
            </a:p>
          </p:txBody>
        </p:sp>
        <p:sp>
          <p:nvSpPr>
            <p:cNvPr id="66" name="Rectangle : coins arrondis 65">
              <a:extLst>
                <a:ext uri="{FF2B5EF4-FFF2-40B4-BE49-F238E27FC236}">
                  <a16:creationId xmlns:a16="http://schemas.microsoft.com/office/drawing/2014/main" id="{C6E18E31-F4BE-052E-E4C1-AA57C892276E}"/>
                </a:ext>
              </a:extLst>
            </p:cNvPr>
            <p:cNvSpPr/>
            <p:nvPr/>
          </p:nvSpPr>
          <p:spPr>
            <a:xfrm>
              <a:off x="983368" y="5638258"/>
              <a:ext cx="781451" cy="399073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Pas</a:t>
              </a:r>
              <a:b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d’ATB</a:t>
              </a:r>
            </a:p>
          </p:txBody>
        </p:sp>
        <p:sp>
          <p:nvSpPr>
            <p:cNvPr id="67" name="Rectangle : coins arrondis 66">
              <a:extLst>
                <a:ext uri="{FF2B5EF4-FFF2-40B4-BE49-F238E27FC236}">
                  <a16:creationId xmlns:a16="http://schemas.microsoft.com/office/drawing/2014/main" id="{2E2C1BA2-354D-6D68-AC55-A13F89D03860}"/>
                </a:ext>
              </a:extLst>
            </p:cNvPr>
            <p:cNvSpPr/>
            <p:nvPr/>
          </p:nvSpPr>
          <p:spPr>
            <a:xfrm>
              <a:off x="2504186" y="5625016"/>
              <a:ext cx="781451" cy="399073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Pas</a:t>
              </a:r>
              <a:b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d’ATB</a:t>
              </a:r>
            </a:p>
          </p:txBody>
        </p:sp>
        <p:sp>
          <p:nvSpPr>
            <p:cNvPr id="68" name="Rectangle : coins arrondis 67">
              <a:extLst>
                <a:ext uri="{FF2B5EF4-FFF2-40B4-BE49-F238E27FC236}">
                  <a16:creationId xmlns:a16="http://schemas.microsoft.com/office/drawing/2014/main" id="{CB6FA87B-2931-2847-01B6-33F72FBF6CD5}"/>
                </a:ext>
              </a:extLst>
            </p:cNvPr>
            <p:cNvSpPr/>
            <p:nvPr/>
          </p:nvSpPr>
          <p:spPr>
            <a:xfrm>
              <a:off x="3301826" y="5625016"/>
              <a:ext cx="836422" cy="399073"/>
            </a:xfrm>
            <a:prstGeom prst="roundRect">
              <a:avLst/>
            </a:prstGeom>
            <a:solidFill>
              <a:srgbClr val="C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Antibio.</a:t>
              </a:r>
            </a:p>
          </p:txBody>
        </p:sp>
        <p:sp>
          <p:nvSpPr>
            <p:cNvPr id="69" name="Rectangle : coins arrondis 68">
              <a:extLst>
                <a:ext uri="{FF2B5EF4-FFF2-40B4-BE49-F238E27FC236}">
                  <a16:creationId xmlns:a16="http://schemas.microsoft.com/office/drawing/2014/main" id="{A59DCB30-2E82-62D7-1075-9DB819A85172}"/>
                </a:ext>
              </a:extLst>
            </p:cNvPr>
            <p:cNvSpPr/>
            <p:nvPr/>
          </p:nvSpPr>
          <p:spPr>
            <a:xfrm>
              <a:off x="5181049" y="5625016"/>
              <a:ext cx="836422" cy="399073"/>
            </a:xfrm>
            <a:prstGeom prst="roundRect">
              <a:avLst/>
            </a:prstGeom>
            <a:solidFill>
              <a:srgbClr val="C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Antibio.</a:t>
              </a:r>
            </a:p>
          </p:txBody>
        </p:sp>
        <p:sp>
          <p:nvSpPr>
            <p:cNvPr id="70" name="Rectangle : coins arrondis 69">
              <a:extLst>
                <a:ext uri="{FF2B5EF4-FFF2-40B4-BE49-F238E27FC236}">
                  <a16:creationId xmlns:a16="http://schemas.microsoft.com/office/drawing/2014/main" id="{2C8982FF-E46A-517B-C4E4-C8946D602BCA}"/>
                </a:ext>
              </a:extLst>
            </p:cNvPr>
            <p:cNvSpPr/>
            <p:nvPr/>
          </p:nvSpPr>
          <p:spPr>
            <a:xfrm>
              <a:off x="4154437" y="5625016"/>
              <a:ext cx="1010423" cy="399073"/>
            </a:xfrm>
            <a:prstGeom prst="roundRect">
              <a:avLst/>
            </a:prstGeom>
            <a:solidFill>
              <a:srgbClr val="FFC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ATB si</a:t>
              </a:r>
              <a:b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DS-CRB-65 &gt; 3</a:t>
              </a:r>
            </a:p>
          </p:txBody>
        </p:sp>
        <p:cxnSp>
          <p:nvCxnSpPr>
            <p:cNvPr id="71" name="Connecteur : en angle 132">
              <a:extLst>
                <a:ext uri="{FF2B5EF4-FFF2-40B4-BE49-F238E27FC236}">
                  <a16:creationId xmlns:a16="http://schemas.microsoft.com/office/drawing/2014/main" id="{48CA4782-4D88-8E82-BF59-925C992C4B12}"/>
                </a:ext>
              </a:extLst>
            </p:cNvPr>
            <p:cNvCxnSpPr>
              <a:cxnSpLocks/>
              <a:stCxn id="61" idx="2"/>
              <a:endCxn id="67" idx="0"/>
            </p:cNvCxnSpPr>
            <p:nvPr/>
          </p:nvCxnSpPr>
          <p:spPr>
            <a:xfrm>
              <a:off x="2894912" y="5434446"/>
              <a:ext cx="0" cy="190570"/>
            </a:xfrm>
            <a:prstGeom prst="straightConnector1">
              <a:avLst/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triangle" w="med" len="med"/>
            </a:ln>
            <a:effectLst/>
          </p:spPr>
        </p:cxnSp>
        <p:cxnSp>
          <p:nvCxnSpPr>
            <p:cNvPr id="74" name="Connecteur : en angle 132">
              <a:extLst>
                <a:ext uri="{FF2B5EF4-FFF2-40B4-BE49-F238E27FC236}">
                  <a16:creationId xmlns:a16="http://schemas.microsoft.com/office/drawing/2014/main" id="{CE7A3825-9AE3-3E5E-1875-D363D2BD35BD}"/>
                </a:ext>
              </a:extLst>
            </p:cNvPr>
            <p:cNvCxnSpPr>
              <a:cxnSpLocks/>
              <a:stCxn id="62" idx="2"/>
              <a:endCxn id="68" idx="0"/>
            </p:cNvCxnSpPr>
            <p:nvPr/>
          </p:nvCxnSpPr>
          <p:spPr>
            <a:xfrm flipH="1">
              <a:off x="3720037" y="5434446"/>
              <a:ext cx="1" cy="190570"/>
            </a:xfrm>
            <a:prstGeom prst="straightConnector1">
              <a:avLst/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triangle" w="med" len="med"/>
            </a:ln>
            <a:effectLst/>
          </p:spPr>
        </p:cxnSp>
        <p:cxnSp>
          <p:nvCxnSpPr>
            <p:cNvPr id="77" name="Connecteur : en angle 132">
              <a:extLst>
                <a:ext uri="{FF2B5EF4-FFF2-40B4-BE49-F238E27FC236}">
                  <a16:creationId xmlns:a16="http://schemas.microsoft.com/office/drawing/2014/main" id="{526B222C-A362-E7DA-C2DA-0CF89D8B2212}"/>
                </a:ext>
              </a:extLst>
            </p:cNvPr>
            <p:cNvCxnSpPr>
              <a:cxnSpLocks/>
              <a:stCxn id="63" idx="2"/>
              <a:endCxn id="70" idx="0"/>
            </p:cNvCxnSpPr>
            <p:nvPr/>
          </p:nvCxnSpPr>
          <p:spPr>
            <a:xfrm>
              <a:off x="4659649" y="5434446"/>
              <a:ext cx="0" cy="190570"/>
            </a:xfrm>
            <a:prstGeom prst="straightConnector1">
              <a:avLst/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triangle" w="med" len="med"/>
            </a:ln>
            <a:effectLst/>
          </p:spPr>
        </p:cxnSp>
        <p:cxnSp>
          <p:nvCxnSpPr>
            <p:cNvPr id="80" name="Connecteur : en angle 132">
              <a:extLst>
                <a:ext uri="{FF2B5EF4-FFF2-40B4-BE49-F238E27FC236}">
                  <a16:creationId xmlns:a16="http://schemas.microsoft.com/office/drawing/2014/main" id="{FD936A86-017E-01ED-6A15-781A5D967FB6}"/>
                </a:ext>
              </a:extLst>
            </p:cNvPr>
            <p:cNvCxnSpPr>
              <a:cxnSpLocks/>
              <a:stCxn id="64" idx="2"/>
              <a:endCxn id="69" idx="0"/>
            </p:cNvCxnSpPr>
            <p:nvPr/>
          </p:nvCxnSpPr>
          <p:spPr>
            <a:xfrm flipH="1">
              <a:off x="5599260" y="5434446"/>
              <a:ext cx="1" cy="190570"/>
            </a:xfrm>
            <a:prstGeom prst="straightConnector1">
              <a:avLst/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triangle" w="med" len="med"/>
            </a:ln>
            <a:effectLst/>
          </p:spPr>
        </p:cxnSp>
        <p:sp>
          <p:nvSpPr>
            <p:cNvPr id="85" name="Rectangle : coins arrondis 84">
              <a:extLst>
                <a:ext uri="{FF2B5EF4-FFF2-40B4-BE49-F238E27FC236}">
                  <a16:creationId xmlns:a16="http://schemas.microsoft.com/office/drawing/2014/main" id="{B6801855-91B2-7EE3-4D26-F93179189404}"/>
                </a:ext>
              </a:extLst>
            </p:cNvPr>
            <p:cNvSpPr/>
            <p:nvPr/>
          </p:nvSpPr>
          <p:spPr>
            <a:xfrm>
              <a:off x="2499676" y="4688347"/>
              <a:ext cx="1588111" cy="285033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solidFill>
                <a:srgbClr val="1F4E79"/>
              </a:solidFill>
              <a:prstDash val="solid"/>
              <a:miter lim="800000"/>
            </a:ln>
            <a:effectLst/>
          </p:spPr>
          <p:txBody>
            <a:bodyPr lIns="36000" tIns="36000" rIns="36000" bIns="3600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Procalcitonine µg/l</a:t>
              </a:r>
              <a:endParaRPr kumimoji="0" lang="fr-FR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6" name="Rectangle : coins arrondis 85">
              <a:extLst>
                <a:ext uri="{FF2B5EF4-FFF2-40B4-BE49-F238E27FC236}">
                  <a16:creationId xmlns:a16="http://schemas.microsoft.com/office/drawing/2014/main" id="{99BBF869-F450-84DE-CE5C-22AFE1080A51}"/>
                </a:ext>
              </a:extLst>
            </p:cNvPr>
            <p:cNvSpPr/>
            <p:nvPr/>
          </p:nvSpPr>
          <p:spPr>
            <a:xfrm>
              <a:off x="4567265" y="4690227"/>
              <a:ext cx="1211379" cy="281273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solidFill>
                <a:srgbClr val="1F4E79"/>
              </a:solidFill>
              <a:prstDash val="solid"/>
              <a:miter lim="800000"/>
            </a:ln>
            <a:effectLst/>
          </p:spPr>
          <p:txBody>
            <a:bodyPr wrap="none" lIns="36000" tIns="36000" rIns="36000" bIns="3600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Procalcitonine µg/l</a:t>
              </a:r>
              <a:endParaRPr kumimoji="0" lang="fr-FR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87" name="Connecteur : en angle 132">
              <a:extLst>
                <a:ext uri="{FF2B5EF4-FFF2-40B4-BE49-F238E27FC236}">
                  <a16:creationId xmlns:a16="http://schemas.microsoft.com/office/drawing/2014/main" id="{977E07AE-C35A-8FB3-A71E-92469F2ABDF9}"/>
                </a:ext>
              </a:extLst>
            </p:cNvPr>
            <p:cNvCxnSpPr>
              <a:cxnSpLocks/>
              <a:stCxn id="64" idx="0"/>
              <a:endCxn id="86" idx="2"/>
            </p:cNvCxnSpPr>
            <p:nvPr/>
          </p:nvCxnSpPr>
          <p:spPr>
            <a:xfrm rot="16200000" flipV="1">
              <a:off x="5263700" y="4880756"/>
              <a:ext cx="244817" cy="426306"/>
            </a:xfrm>
            <a:prstGeom prst="bent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cxnSp>
          <p:nvCxnSpPr>
            <p:cNvPr id="90" name="Connecteur : en angle 132">
              <a:extLst>
                <a:ext uri="{FF2B5EF4-FFF2-40B4-BE49-F238E27FC236}">
                  <a16:creationId xmlns:a16="http://schemas.microsoft.com/office/drawing/2014/main" id="{B8D1A265-B214-2F2F-A0EE-793F73482F41}"/>
                </a:ext>
              </a:extLst>
            </p:cNvPr>
            <p:cNvCxnSpPr>
              <a:cxnSpLocks/>
              <a:stCxn id="63" idx="0"/>
              <a:endCxn id="86" idx="2"/>
            </p:cNvCxnSpPr>
            <p:nvPr/>
          </p:nvCxnSpPr>
          <p:spPr>
            <a:xfrm rot="5400000" flipH="1" flipV="1">
              <a:off x="4793894" y="4837256"/>
              <a:ext cx="244817" cy="513306"/>
            </a:xfrm>
            <a:prstGeom prst="bent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cxnSp>
          <p:nvCxnSpPr>
            <p:cNvPr id="93" name="Connecteur : en angle 132">
              <a:extLst>
                <a:ext uri="{FF2B5EF4-FFF2-40B4-BE49-F238E27FC236}">
                  <a16:creationId xmlns:a16="http://schemas.microsoft.com/office/drawing/2014/main" id="{0076CEDD-FE59-E3C3-B61D-4582E1EE8972}"/>
                </a:ext>
              </a:extLst>
            </p:cNvPr>
            <p:cNvCxnSpPr>
              <a:cxnSpLocks/>
              <a:stCxn id="62" idx="0"/>
              <a:endCxn id="85" idx="2"/>
            </p:cNvCxnSpPr>
            <p:nvPr/>
          </p:nvCxnSpPr>
          <p:spPr>
            <a:xfrm rot="16200000" flipV="1">
              <a:off x="3385417" y="4881696"/>
              <a:ext cx="242937" cy="426306"/>
            </a:xfrm>
            <a:prstGeom prst="bent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cxnSp>
          <p:nvCxnSpPr>
            <p:cNvPr id="96" name="Connecteur : en angle 132">
              <a:extLst>
                <a:ext uri="{FF2B5EF4-FFF2-40B4-BE49-F238E27FC236}">
                  <a16:creationId xmlns:a16="http://schemas.microsoft.com/office/drawing/2014/main" id="{13A84163-5576-726B-00D3-4818A0AEB1D6}"/>
                </a:ext>
              </a:extLst>
            </p:cNvPr>
            <p:cNvCxnSpPr>
              <a:cxnSpLocks/>
              <a:stCxn id="61" idx="0"/>
              <a:endCxn id="85" idx="2"/>
            </p:cNvCxnSpPr>
            <p:nvPr/>
          </p:nvCxnSpPr>
          <p:spPr>
            <a:xfrm rot="5400000" flipH="1" flipV="1">
              <a:off x="2972854" y="4895439"/>
              <a:ext cx="242937" cy="398820"/>
            </a:xfrm>
            <a:prstGeom prst="bent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cxnSp>
          <p:nvCxnSpPr>
            <p:cNvPr id="99" name="Connecteur : en angle 132">
              <a:extLst>
                <a:ext uri="{FF2B5EF4-FFF2-40B4-BE49-F238E27FC236}">
                  <a16:creationId xmlns:a16="http://schemas.microsoft.com/office/drawing/2014/main" id="{83634BC5-0980-6DD6-9305-4FF2DB81DF60}"/>
                </a:ext>
              </a:extLst>
            </p:cNvPr>
            <p:cNvCxnSpPr>
              <a:cxnSpLocks/>
              <a:endCxn id="85" idx="0"/>
            </p:cNvCxnSpPr>
            <p:nvPr/>
          </p:nvCxnSpPr>
          <p:spPr>
            <a:xfrm>
              <a:off x="3285637" y="4439503"/>
              <a:ext cx="8095" cy="248844"/>
            </a:xfrm>
            <a:prstGeom prst="straightConnector1">
              <a:avLst/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cxnSp>
          <p:nvCxnSpPr>
            <p:cNvPr id="102" name="Connecteur : en angle 132">
              <a:extLst>
                <a:ext uri="{FF2B5EF4-FFF2-40B4-BE49-F238E27FC236}">
                  <a16:creationId xmlns:a16="http://schemas.microsoft.com/office/drawing/2014/main" id="{016DBE77-4836-FD99-73BD-02415CFE2E6A}"/>
                </a:ext>
              </a:extLst>
            </p:cNvPr>
            <p:cNvCxnSpPr>
              <a:cxnSpLocks/>
              <a:stCxn id="47" idx="2"/>
              <a:endCxn id="86" idx="0"/>
            </p:cNvCxnSpPr>
            <p:nvPr/>
          </p:nvCxnSpPr>
          <p:spPr>
            <a:xfrm>
              <a:off x="5172955" y="4439503"/>
              <a:ext cx="0" cy="250724"/>
            </a:xfrm>
            <a:prstGeom prst="straightConnector1">
              <a:avLst/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cxnSp>
          <p:nvCxnSpPr>
            <p:cNvPr id="105" name="Connecteur : en angle 132">
              <a:extLst>
                <a:ext uri="{FF2B5EF4-FFF2-40B4-BE49-F238E27FC236}">
                  <a16:creationId xmlns:a16="http://schemas.microsoft.com/office/drawing/2014/main" id="{BECA65CE-EC98-156A-4EF4-59235A36D3B2}"/>
                </a:ext>
              </a:extLst>
            </p:cNvPr>
            <p:cNvCxnSpPr>
              <a:cxnSpLocks/>
              <a:stCxn id="45" idx="2"/>
              <a:endCxn id="66" idx="0"/>
            </p:cNvCxnSpPr>
            <p:nvPr/>
          </p:nvCxnSpPr>
          <p:spPr>
            <a:xfrm flipH="1">
              <a:off x="1374094" y="4439503"/>
              <a:ext cx="244" cy="1198755"/>
            </a:xfrm>
            <a:prstGeom prst="straightConnector1">
              <a:avLst/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none" w="med" len="med"/>
              <a:tailEnd type="triangle" w="med" len="med"/>
            </a:ln>
            <a:effectLst/>
          </p:spPr>
        </p:cxnSp>
        <p:cxnSp>
          <p:nvCxnSpPr>
            <p:cNvPr id="113" name="Connecteur : en angle 132">
              <a:extLst>
                <a:ext uri="{FF2B5EF4-FFF2-40B4-BE49-F238E27FC236}">
                  <a16:creationId xmlns:a16="http://schemas.microsoft.com/office/drawing/2014/main" id="{AB8E70DB-7DFD-78EE-B3B5-596B31B8EDD9}"/>
                </a:ext>
              </a:extLst>
            </p:cNvPr>
            <p:cNvCxnSpPr>
              <a:cxnSpLocks/>
              <a:stCxn id="86" idx="3"/>
              <a:endCxn id="112" idx="3"/>
            </p:cNvCxnSpPr>
            <p:nvPr/>
          </p:nvCxnSpPr>
          <p:spPr>
            <a:xfrm flipH="1">
              <a:off x="5061907" y="4830864"/>
              <a:ext cx="716737" cy="1458814"/>
            </a:xfrm>
            <a:prstGeom prst="bentConnector3">
              <a:avLst>
                <a:gd name="adj1" fmla="val -31895"/>
              </a:avLst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triangle" w="med" len="med"/>
              <a:tailEnd type="none" w="med" len="med"/>
            </a:ln>
            <a:effectLst/>
          </p:spPr>
        </p:cxnSp>
        <p:cxnSp>
          <p:nvCxnSpPr>
            <p:cNvPr id="116" name="Connecteur : en angle 132">
              <a:extLst>
                <a:ext uri="{FF2B5EF4-FFF2-40B4-BE49-F238E27FC236}">
                  <a16:creationId xmlns:a16="http://schemas.microsoft.com/office/drawing/2014/main" id="{5ADFD626-03BA-045A-7C56-2FC72CDBA4C2}"/>
                </a:ext>
              </a:extLst>
            </p:cNvPr>
            <p:cNvCxnSpPr>
              <a:cxnSpLocks/>
              <a:stCxn id="85" idx="1"/>
              <a:endCxn id="111" idx="1"/>
            </p:cNvCxnSpPr>
            <p:nvPr/>
          </p:nvCxnSpPr>
          <p:spPr>
            <a:xfrm rot="10800000" flipV="1">
              <a:off x="2491804" y="4830864"/>
              <a:ext cx="7872" cy="1458814"/>
            </a:xfrm>
            <a:prstGeom prst="bentConnector3">
              <a:avLst>
                <a:gd name="adj1" fmla="val 3003963"/>
              </a:avLst>
            </a:prstGeom>
            <a:noFill/>
            <a:ln w="19050" cap="flat" cmpd="sng" algn="ctr">
              <a:solidFill>
                <a:srgbClr val="156082"/>
              </a:solidFill>
              <a:prstDash val="solid"/>
              <a:miter lim="800000"/>
              <a:headEnd type="triangl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26511814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FA0593-9497-1DF6-DCE1-4AAB513571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8">
            <a:extLst>
              <a:ext uri="{FF2B5EF4-FFF2-40B4-BE49-F238E27FC236}">
                <a16:creationId xmlns:a16="http://schemas.microsoft.com/office/drawing/2014/main" id="{12788A7A-0446-440D-4494-2030DE1DBE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fontAlgn="base"/>
            <a:r>
              <a:rPr lang="fr-FR"/>
              <a:t>Combinaison de la procalcitonine et échographie pulmonaire chez les patients atteints d'une infection des voies respiratoires inférieures dans les services d'urgence suisses pour guider l’antibiothérapie : l'étude PLUS-IS-LESS </a:t>
            </a:r>
            <a:r>
              <a:rPr lang="fr-FR" i="1" dirty="0"/>
              <a:t>(2)</a:t>
            </a: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67530CAF-206D-480D-88D6-CD20E871E3F4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2760692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ATB : antibiotiques ; IC : intervalle de confiance</a:t>
            </a:r>
          </a:p>
        </p:txBody>
      </p:sp>
      <p:sp>
        <p:nvSpPr>
          <p:cNvPr id="12" name="Espace réservé du contenu 6">
            <a:extLst>
              <a:ext uri="{FF2B5EF4-FFF2-40B4-BE49-F238E27FC236}">
                <a16:creationId xmlns:a16="http://schemas.microsoft.com/office/drawing/2014/main" id="{CEE21693-CC43-3E7C-E68D-78D370F0E2BD}"/>
              </a:ext>
            </a:extLst>
          </p:cNvPr>
          <p:cNvSpPr txBox="1">
            <a:spLocks/>
          </p:cNvSpPr>
          <p:nvPr/>
        </p:nvSpPr>
        <p:spPr>
          <a:xfrm>
            <a:off x="396287" y="4630626"/>
            <a:ext cx="8571881" cy="18658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Conclusion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Réduction significative de l’exposition aux antibiotiques sans signal de surrisque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r-FR" sz="1600" dirty="0">
                <a:solidFill>
                  <a:prstClr val="black"/>
                </a:solidFill>
              </a:rPr>
              <a:t>Réduction du nombre de recours à la radiographie thoracique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Mais non-infériorité non atteinte </a:t>
            </a:r>
            <a:r>
              <a:rPr lang="fr-FR" sz="1400" dirty="0">
                <a:solidFill>
                  <a:prstClr val="black"/>
                </a:solidFill>
              </a:rPr>
              <a:t>: évènement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rare (environ 10 %)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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Manque de puissance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Population incluse patient sévère / moins sévère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Marge choisie de 10 % discutable au vu du CJP </a:t>
            </a:r>
          </a:p>
        </p:txBody>
      </p:sp>
      <p:graphicFrame>
        <p:nvGraphicFramePr>
          <p:cNvPr id="16" name="Tableau 15">
            <a:extLst>
              <a:ext uri="{FF2B5EF4-FFF2-40B4-BE49-F238E27FC236}">
                <a16:creationId xmlns:a16="http://schemas.microsoft.com/office/drawing/2014/main" id="{6CE375AA-9D8B-0031-8BB0-3D461E62BD44}"/>
              </a:ext>
            </a:extLst>
          </p:cNvPr>
          <p:cNvGraphicFramePr>
            <a:graphicFrameLocks noGrp="1"/>
          </p:cNvGraphicFramePr>
          <p:nvPr/>
        </p:nvGraphicFramePr>
        <p:xfrm>
          <a:off x="6666598" y="1364263"/>
          <a:ext cx="4275781" cy="2834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61656">
                  <a:extLst>
                    <a:ext uri="{9D8B030D-6E8A-4147-A177-3AD203B41FA5}">
                      <a16:colId xmlns:a16="http://schemas.microsoft.com/office/drawing/2014/main" val="4195942159"/>
                    </a:ext>
                  </a:extLst>
                </a:gridCol>
                <a:gridCol w="854519">
                  <a:extLst>
                    <a:ext uri="{9D8B030D-6E8A-4147-A177-3AD203B41FA5}">
                      <a16:colId xmlns:a16="http://schemas.microsoft.com/office/drawing/2014/main" val="3403258401"/>
                    </a:ext>
                  </a:extLst>
                </a:gridCol>
                <a:gridCol w="376555">
                  <a:extLst>
                    <a:ext uri="{9D8B030D-6E8A-4147-A177-3AD203B41FA5}">
                      <a16:colId xmlns:a16="http://schemas.microsoft.com/office/drawing/2014/main" val="3124919081"/>
                    </a:ext>
                  </a:extLst>
                </a:gridCol>
                <a:gridCol w="1483051">
                  <a:extLst>
                    <a:ext uri="{9D8B030D-6E8A-4147-A177-3AD203B41FA5}">
                      <a16:colId xmlns:a16="http://schemas.microsoft.com/office/drawing/2014/main" val="220067149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OR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23466507"/>
                  </a:ext>
                </a:extLst>
              </a:tr>
              <a:tr h="155568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Âge</a:t>
                      </a:r>
                    </a:p>
                    <a:p>
                      <a:pPr marL="177800" lvl="1" indent="0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≥ 65</a:t>
                      </a:r>
                    </a:p>
                    <a:p>
                      <a:pPr marL="177800" lvl="1" indent="0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&lt; 65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815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713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53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8617556"/>
                  </a:ext>
                </a:extLst>
              </a:tr>
              <a:tr h="155568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CRB65</a:t>
                      </a:r>
                    </a:p>
                    <a:p>
                      <a:pPr marL="177800" lvl="1" indent="0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&gt; 1</a:t>
                      </a:r>
                    </a:p>
                    <a:p>
                      <a:pPr marL="177800" lvl="1" indent="0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≤ 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308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1 182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21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8894847"/>
                  </a:ext>
                </a:extLst>
              </a:tr>
              <a:tr h="155568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Orientation initiale</a:t>
                      </a:r>
                    </a:p>
                    <a:p>
                      <a:pPr marL="177800" lvl="1" indent="0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Hospitalisés</a:t>
                      </a:r>
                    </a:p>
                    <a:p>
                      <a:pPr marL="177800" lvl="1" indent="0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Ambulatoire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926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602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61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7208896"/>
                  </a:ext>
                </a:extLst>
              </a:tr>
              <a:tr h="155568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Type d’hôpitaux</a:t>
                      </a:r>
                    </a:p>
                    <a:p>
                      <a:pPr marL="177800" lvl="1" indent="0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Universitaire</a:t>
                      </a:r>
                    </a:p>
                    <a:p>
                      <a:pPr marL="177800" lvl="1" indent="0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Autres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742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786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49</a:t>
                      </a:r>
                    </a:p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9477608"/>
                  </a:ext>
                </a:extLst>
              </a:tr>
            </a:tbl>
          </a:graphicData>
        </a:graphic>
      </p:graphicFrame>
      <p:grpSp>
        <p:nvGrpSpPr>
          <p:cNvPr id="7" name="Groupe 6">
            <a:extLst>
              <a:ext uri="{FF2B5EF4-FFF2-40B4-BE49-F238E27FC236}">
                <a16:creationId xmlns:a16="http://schemas.microsoft.com/office/drawing/2014/main" id="{27637934-BEBA-B2EE-4D2A-2DF05B1F1256}"/>
              </a:ext>
            </a:extLst>
          </p:cNvPr>
          <p:cNvGrpSpPr/>
          <p:nvPr/>
        </p:nvGrpSpPr>
        <p:grpSpPr>
          <a:xfrm>
            <a:off x="9285289" y="1676400"/>
            <a:ext cx="1774818" cy="2805013"/>
            <a:chOff x="9285289" y="1676400"/>
            <a:chExt cx="1774818" cy="2805013"/>
          </a:xfrm>
        </p:grpSpPr>
        <p:sp>
          <p:nvSpPr>
            <p:cNvPr id="26" name="Line 5">
              <a:extLst>
                <a:ext uri="{FF2B5EF4-FFF2-40B4-BE49-F238E27FC236}">
                  <a16:creationId xmlns:a16="http://schemas.microsoft.com/office/drawing/2014/main" id="{21B17F8E-F3AB-0B73-B172-F4488C41C6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1200" y="2166938"/>
              <a:ext cx="285750" cy="0"/>
            </a:xfrm>
            <a:prstGeom prst="line">
              <a:avLst/>
            </a:prstGeom>
            <a:noFill/>
            <a:ln w="20638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7" name="Line 6">
              <a:extLst>
                <a:ext uri="{FF2B5EF4-FFF2-40B4-BE49-F238E27FC236}">
                  <a16:creationId xmlns:a16="http://schemas.microsoft.com/office/drawing/2014/main" id="{E411DACD-DBF5-94FE-6AF7-14142AAA39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93263" y="2795588"/>
              <a:ext cx="241300" cy="0"/>
            </a:xfrm>
            <a:prstGeom prst="line">
              <a:avLst/>
            </a:prstGeom>
            <a:noFill/>
            <a:ln w="20638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8" name="Line 7">
              <a:extLst>
                <a:ext uri="{FF2B5EF4-FFF2-40B4-BE49-F238E27FC236}">
                  <a16:creationId xmlns:a16="http://schemas.microsoft.com/office/drawing/2014/main" id="{45B8E631-CED6-6869-88ED-4C3628E04A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9000" y="2586038"/>
              <a:ext cx="938213" cy="0"/>
            </a:xfrm>
            <a:prstGeom prst="line">
              <a:avLst/>
            </a:prstGeom>
            <a:noFill/>
            <a:ln w="20638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9" name="Line 8">
              <a:extLst>
                <a:ext uri="{FF2B5EF4-FFF2-40B4-BE49-F238E27FC236}">
                  <a16:creationId xmlns:a16="http://schemas.microsoft.com/office/drawing/2014/main" id="{6E942FBC-6645-5C9E-49EA-E01AAC57F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72625" y="3424238"/>
              <a:ext cx="263525" cy="0"/>
            </a:xfrm>
            <a:prstGeom prst="line">
              <a:avLst/>
            </a:prstGeom>
            <a:noFill/>
            <a:ln w="20638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0" name="Line 9">
              <a:extLst>
                <a:ext uri="{FF2B5EF4-FFF2-40B4-BE49-F238E27FC236}">
                  <a16:creationId xmlns:a16="http://schemas.microsoft.com/office/drawing/2014/main" id="{1F4E961F-4210-BC1B-38EC-7BCBD6C329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90088" y="3214688"/>
              <a:ext cx="274638" cy="0"/>
            </a:xfrm>
            <a:prstGeom prst="line">
              <a:avLst/>
            </a:prstGeom>
            <a:noFill/>
            <a:ln w="20638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1" name="Line 10">
              <a:extLst>
                <a:ext uri="{FF2B5EF4-FFF2-40B4-BE49-F238E27FC236}">
                  <a16:creationId xmlns:a16="http://schemas.microsoft.com/office/drawing/2014/main" id="{85885B6D-C06F-0DBE-E360-FCB9465720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51988" y="4054475"/>
              <a:ext cx="220663" cy="0"/>
            </a:xfrm>
            <a:prstGeom prst="line">
              <a:avLst/>
            </a:prstGeom>
            <a:noFill/>
            <a:ln w="20638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2" name="Line 11">
              <a:extLst>
                <a:ext uri="{FF2B5EF4-FFF2-40B4-BE49-F238E27FC236}">
                  <a16:creationId xmlns:a16="http://schemas.microsoft.com/office/drawing/2014/main" id="{656BAB85-616C-2280-803D-886581B64F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815513" y="3844925"/>
              <a:ext cx="738188" cy="0"/>
            </a:xfrm>
            <a:prstGeom prst="line">
              <a:avLst/>
            </a:prstGeom>
            <a:noFill/>
            <a:ln w="20638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3" name="Line 12">
              <a:extLst>
                <a:ext uri="{FF2B5EF4-FFF2-40B4-BE49-F238E27FC236}">
                  <a16:creationId xmlns:a16="http://schemas.microsoft.com/office/drawing/2014/main" id="{6594EB05-E85F-998D-F61A-27862A8A00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21838" y="1957388"/>
              <a:ext cx="303213" cy="0"/>
            </a:xfrm>
            <a:prstGeom prst="line">
              <a:avLst/>
            </a:prstGeom>
            <a:noFill/>
            <a:ln w="20638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57" name="Groupe 56">
              <a:extLst>
                <a:ext uri="{FF2B5EF4-FFF2-40B4-BE49-F238E27FC236}">
                  <a16:creationId xmlns:a16="http://schemas.microsoft.com/office/drawing/2014/main" id="{40F81259-C50F-36FD-310C-B71166D5CAA8}"/>
                </a:ext>
              </a:extLst>
            </p:cNvPr>
            <p:cNvGrpSpPr/>
            <p:nvPr/>
          </p:nvGrpSpPr>
          <p:grpSpPr>
            <a:xfrm>
              <a:off x="9367838" y="1676400"/>
              <a:ext cx="1611313" cy="2624138"/>
              <a:chOff x="9367838" y="1676400"/>
              <a:chExt cx="1611313" cy="2624138"/>
            </a:xfrm>
          </p:grpSpPr>
          <p:sp>
            <p:nvSpPr>
              <p:cNvPr id="34" name="Line 13">
                <a:extLst>
                  <a:ext uri="{FF2B5EF4-FFF2-40B4-BE49-F238E27FC236}">
                    <a16:creationId xmlns:a16="http://schemas.microsoft.com/office/drawing/2014/main" id="{BAFE450C-EEF3-6460-7540-7F9F601556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12363" y="4244975"/>
                <a:ext cx="0" cy="555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5" name="Line 14">
                <a:extLst>
                  <a:ext uri="{FF2B5EF4-FFF2-40B4-BE49-F238E27FC236}">
                    <a16:creationId xmlns:a16="http://schemas.microsoft.com/office/drawing/2014/main" id="{B4D4E19E-6D5A-07A5-89B0-F5D9667AC4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0100" y="4244975"/>
                <a:ext cx="0" cy="555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6" name="Freeform 15">
                <a:extLst>
                  <a:ext uri="{FF2B5EF4-FFF2-40B4-BE49-F238E27FC236}">
                    <a16:creationId xmlns:a16="http://schemas.microsoft.com/office/drawing/2014/main" id="{4C1A7DA9-4380-A5E5-0F8D-C1589CF9D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7838" y="4244975"/>
                <a:ext cx="644525" cy="0"/>
              </a:xfrm>
              <a:custGeom>
                <a:avLst/>
                <a:gdLst>
                  <a:gd name="T0" fmla="*/ 406 w 406"/>
                  <a:gd name="T1" fmla="*/ 203 w 406"/>
                  <a:gd name="T2" fmla="*/ 0 w 40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06">
                    <a:moveTo>
                      <a:pt x="406" y="0"/>
                    </a:moveTo>
                    <a:lnTo>
                      <a:pt x="203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7" name="Line 16">
                <a:extLst>
                  <a:ext uri="{FF2B5EF4-FFF2-40B4-BE49-F238E27FC236}">
                    <a16:creationId xmlns:a16="http://schemas.microsoft.com/office/drawing/2014/main" id="{C9A55D63-608B-83DB-2F22-FBBDC8D166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79150" y="4244975"/>
                <a:ext cx="0" cy="555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8" name="Line 17">
                <a:extLst>
                  <a:ext uri="{FF2B5EF4-FFF2-40B4-BE49-F238E27FC236}">
                    <a16:creationId xmlns:a16="http://schemas.microsoft.com/office/drawing/2014/main" id="{6B51A78C-2E3C-D0A4-3D61-0A1BEF1CC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56888" y="4244975"/>
                <a:ext cx="0" cy="555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9" name="Freeform 18">
                <a:extLst>
                  <a:ext uri="{FF2B5EF4-FFF2-40B4-BE49-F238E27FC236}">
                    <a16:creationId xmlns:a16="http://schemas.microsoft.com/office/drawing/2014/main" id="{4A8043BF-FEF6-1B4F-5567-29A1F3BC4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2363" y="4244975"/>
                <a:ext cx="966788" cy="0"/>
              </a:xfrm>
              <a:custGeom>
                <a:avLst/>
                <a:gdLst>
                  <a:gd name="T0" fmla="*/ 609 w 609"/>
                  <a:gd name="T1" fmla="*/ 406 w 609"/>
                  <a:gd name="T2" fmla="*/ 203 w 609"/>
                  <a:gd name="T3" fmla="*/ 0 w 6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09">
                    <a:moveTo>
                      <a:pt x="609" y="0"/>
                    </a:moveTo>
                    <a:lnTo>
                      <a:pt x="406" y="0"/>
                    </a:lnTo>
                    <a:lnTo>
                      <a:pt x="203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0" name="Line 19">
                <a:extLst>
                  <a:ext uri="{FF2B5EF4-FFF2-40B4-BE49-F238E27FC236}">
                    <a16:creationId xmlns:a16="http://schemas.microsoft.com/office/drawing/2014/main" id="{F7A389DD-BF5B-42D1-9D08-EC76B68EA7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34625" y="4244975"/>
                <a:ext cx="0" cy="555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1" name="Line 20">
                <a:extLst>
                  <a:ext uri="{FF2B5EF4-FFF2-40B4-BE49-F238E27FC236}">
                    <a16:creationId xmlns:a16="http://schemas.microsoft.com/office/drawing/2014/main" id="{7B2D528E-482F-5642-64C7-3ED6DD2AA7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12363" y="1676400"/>
                <a:ext cx="0" cy="25685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2" name="Line 21">
                <a:extLst>
                  <a:ext uri="{FF2B5EF4-FFF2-40B4-BE49-F238E27FC236}">
                    <a16:creationId xmlns:a16="http://schemas.microsoft.com/office/drawing/2014/main" id="{42FC643D-4D71-F154-12F5-938EB303F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67838" y="4244975"/>
                <a:ext cx="0" cy="555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3" name="Rectangle 22">
              <a:extLst>
                <a:ext uri="{FF2B5EF4-FFF2-40B4-BE49-F238E27FC236}">
                  <a16:creationId xmlns:a16="http://schemas.microsoft.com/office/drawing/2014/main" id="{E74A01C2-7914-336E-E78C-D4507FD89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5289" y="4327525"/>
              <a:ext cx="16350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0,0</a:t>
              </a:r>
              <a:endParaRPr kumimoji="0" lang="fr-FR" alt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4" name="Rectangle 23">
              <a:extLst>
                <a:ext uri="{FF2B5EF4-FFF2-40B4-BE49-F238E27FC236}">
                  <a16:creationId xmlns:a16="http://schemas.microsoft.com/office/drawing/2014/main" id="{EC74F74A-CCA8-536B-F631-DB9A9DB88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7551" y="4327525"/>
              <a:ext cx="16350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0,5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5" name="Rectangle 24">
              <a:extLst>
                <a:ext uri="{FF2B5EF4-FFF2-40B4-BE49-F238E27FC236}">
                  <a16:creationId xmlns:a16="http://schemas.microsoft.com/office/drawing/2014/main" id="{45E19B9F-4711-E542-69F4-4A45FAAB5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9814" y="4327525"/>
              <a:ext cx="16350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1,0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6" name="Rectangle 25">
              <a:extLst>
                <a:ext uri="{FF2B5EF4-FFF2-40B4-BE49-F238E27FC236}">
                  <a16:creationId xmlns:a16="http://schemas.microsoft.com/office/drawing/2014/main" id="{D81339F2-2C7A-83FC-0B6A-B048B31D4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2076" y="4327525"/>
              <a:ext cx="16350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1,5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7" name="Rectangle 26">
              <a:extLst>
                <a:ext uri="{FF2B5EF4-FFF2-40B4-BE49-F238E27FC236}">
                  <a16:creationId xmlns:a16="http://schemas.microsoft.com/office/drawing/2014/main" id="{996DF197-6440-4F4D-80A2-4AD12E1B0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4339" y="4327525"/>
              <a:ext cx="16350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2,0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8" name="Rectangle 27">
              <a:extLst>
                <a:ext uri="{FF2B5EF4-FFF2-40B4-BE49-F238E27FC236}">
                  <a16:creationId xmlns:a16="http://schemas.microsoft.com/office/drawing/2014/main" id="{FC3910FD-8723-2EEC-BFC3-26316245F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6601" y="4327525"/>
              <a:ext cx="16350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2,5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BC0133E2-25A3-A374-38B0-04A12D281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4388" y="1927225"/>
              <a:ext cx="58738" cy="58738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2E409FB7-F62D-F68E-7B12-DE51F2265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5338" y="2136775"/>
              <a:ext cx="58738" cy="58738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EF8599A5-D23A-DDDE-975A-00C1EAA9B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2688" y="2557463"/>
              <a:ext cx="58738" cy="57150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7148CA3D-69F0-A7E5-A1E1-A61ABD8C5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5175" y="2767013"/>
              <a:ext cx="58738" cy="57150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F4B945DA-59C3-B345-3AF9-D535224EF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3113" y="3186113"/>
              <a:ext cx="58738" cy="58738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F59D0B31-E79D-2C99-AF51-F59073B9D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9300" y="3395663"/>
              <a:ext cx="58738" cy="58738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B06DD70F-4E10-3AA6-B4BA-E7BB1F5EC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3163" y="3814763"/>
              <a:ext cx="57150" cy="58738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3175F5DA-597B-D1FE-2F63-C64850D99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4850" y="4024313"/>
              <a:ext cx="58738" cy="58738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grpSp>
        <p:nvGrpSpPr>
          <p:cNvPr id="58" name="Groupe 57">
            <a:extLst>
              <a:ext uri="{FF2B5EF4-FFF2-40B4-BE49-F238E27FC236}">
                <a16:creationId xmlns:a16="http://schemas.microsoft.com/office/drawing/2014/main" id="{8E14BD68-7711-40B2-FC0E-71170FDDC31C}"/>
              </a:ext>
            </a:extLst>
          </p:cNvPr>
          <p:cNvGrpSpPr/>
          <p:nvPr/>
        </p:nvGrpSpPr>
        <p:grpSpPr>
          <a:xfrm>
            <a:off x="11044011" y="1312541"/>
            <a:ext cx="1032162" cy="760666"/>
            <a:chOff x="4823619" y="2877954"/>
            <a:chExt cx="2087320" cy="1769452"/>
          </a:xfrm>
        </p:grpSpPr>
        <p:pic>
          <p:nvPicPr>
            <p:cNvPr id="59" name="Espace réservé du contenu 4">
              <a:extLst>
                <a:ext uri="{FF2B5EF4-FFF2-40B4-BE49-F238E27FC236}">
                  <a16:creationId xmlns:a16="http://schemas.microsoft.com/office/drawing/2014/main" id="{5EEF7E27-2C69-52E3-8A2D-B5B8FF6B01D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823619" y="2920206"/>
              <a:ext cx="2082800" cy="1727200"/>
            </a:xfrm>
            <a:prstGeom prst="rect">
              <a:avLst/>
            </a:prstGeom>
          </p:spPr>
        </p:pic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5B6A0298-8CC6-839D-C2C4-4475B1E8915B}"/>
                </a:ext>
              </a:extLst>
            </p:cNvPr>
            <p:cNvSpPr/>
            <p:nvPr/>
          </p:nvSpPr>
          <p:spPr>
            <a:xfrm>
              <a:off x="6468177" y="2877954"/>
              <a:ext cx="442762" cy="24063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sp>
        <p:nvSpPr>
          <p:cNvPr id="10" name="Espace réservé du contenu 6">
            <a:extLst>
              <a:ext uri="{FF2B5EF4-FFF2-40B4-BE49-F238E27FC236}">
                <a16:creationId xmlns:a16="http://schemas.microsoft.com/office/drawing/2014/main" id="{C027079A-84E5-644F-1239-38D7C7764E2D}"/>
              </a:ext>
            </a:extLst>
          </p:cNvPr>
          <p:cNvSpPr txBox="1">
            <a:spLocks/>
          </p:cNvSpPr>
          <p:nvPr/>
        </p:nvSpPr>
        <p:spPr>
          <a:xfrm>
            <a:off x="387821" y="3700637"/>
            <a:ext cx="2760692" cy="4843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Prescription d’antibiotiques</a:t>
            </a:r>
            <a:b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</a:t>
            </a:r>
            <a:r>
              <a:rPr lang="fr-FR" sz="1600" dirty="0">
                <a:sym typeface="Wingdings" pitchFamily="2" charset="2"/>
              </a:rPr>
              <a:t>12,5 % (</a:t>
            </a:r>
            <a:r>
              <a:rPr lang="fr-FR" sz="1600" dirty="0"/>
              <a:t>IC 95 % : -20,7 ; -4,8)</a:t>
            </a:r>
            <a:endParaRPr lang="fr-FR" sz="1600" dirty="0">
              <a:sym typeface="Wingdings" pitchFamily="2" charset="2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0" name="Rectangle 44">
            <a:extLst>
              <a:ext uri="{FF2B5EF4-FFF2-40B4-BE49-F238E27FC236}">
                <a16:creationId xmlns:a16="http://schemas.microsoft.com/office/drawing/2014/main" id="{A349DAD1-EC76-E023-8F7A-4CCBC3317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2830" y="2276999"/>
            <a:ext cx="347663" cy="1203325"/>
          </a:xfrm>
          <a:prstGeom prst="rect">
            <a:avLst/>
          </a:prstGeom>
          <a:solidFill>
            <a:srgbClr val="C04F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75</a:t>
            </a:r>
          </a:p>
        </p:txBody>
      </p:sp>
      <p:sp>
        <p:nvSpPr>
          <p:cNvPr id="71" name="Rectangle 45">
            <a:extLst>
              <a:ext uri="{FF2B5EF4-FFF2-40B4-BE49-F238E27FC236}">
                <a16:creationId xmlns:a16="http://schemas.microsoft.com/office/drawing/2014/main" id="{EBEFB789-F554-42DC-249C-8D5733B19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8593" y="2481786"/>
            <a:ext cx="346075" cy="998538"/>
          </a:xfrm>
          <a:prstGeom prst="rect">
            <a:avLst/>
          </a:pr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62</a:t>
            </a:r>
          </a:p>
        </p:txBody>
      </p:sp>
      <p:grpSp>
        <p:nvGrpSpPr>
          <p:cNvPr id="127" name="Groupe 126">
            <a:extLst>
              <a:ext uri="{FF2B5EF4-FFF2-40B4-BE49-F238E27FC236}">
                <a16:creationId xmlns:a16="http://schemas.microsoft.com/office/drawing/2014/main" id="{582EBB70-03B1-7FF9-391A-EB4676B4688B}"/>
              </a:ext>
            </a:extLst>
          </p:cNvPr>
          <p:cNvGrpSpPr/>
          <p:nvPr/>
        </p:nvGrpSpPr>
        <p:grpSpPr>
          <a:xfrm>
            <a:off x="958018" y="1873774"/>
            <a:ext cx="1557335" cy="1606550"/>
            <a:chOff x="622301" y="4286251"/>
            <a:chExt cx="2736850" cy="1606550"/>
          </a:xfrm>
        </p:grpSpPr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D489F8BC-806D-654D-A8BF-E0803099D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2" y="4286251"/>
              <a:ext cx="60324" cy="1603873"/>
            </a:xfrm>
            <a:custGeom>
              <a:avLst/>
              <a:gdLst>
                <a:gd name="T0" fmla="*/ 0 w 38"/>
                <a:gd name="T1" fmla="*/ 0 h 202"/>
                <a:gd name="T2" fmla="*/ 38 w 38"/>
                <a:gd name="T3" fmla="*/ 0 h 202"/>
                <a:gd name="T4" fmla="*/ 38 w 38"/>
                <a:gd name="T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02">
                  <a:moveTo>
                    <a:pt x="0" y="0"/>
                  </a:moveTo>
                  <a:lnTo>
                    <a:pt x="38" y="0"/>
                  </a:lnTo>
                  <a:lnTo>
                    <a:pt x="38" y="202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" name="Line 52">
              <a:extLst>
                <a:ext uri="{FF2B5EF4-FFF2-40B4-BE49-F238E27FC236}">
                  <a16:creationId xmlns:a16="http://schemas.microsoft.com/office/drawing/2014/main" id="{5882C5C5-79CB-31ED-1383-86BD7A0F13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301" y="4929188"/>
              <a:ext cx="603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" name="Line 54">
              <a:extLst>
                <a:ext uri="{FF2B5EF4-FFF2-40B4-BE49-F238E27FC236}">
                  <a16:creationId xmlns:a16="http://schemas.microsoft.com/office/drawing/2014/main" id="{DB4AB40B-746C-FEE1-CEFB-4CE1B920CD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301" y="4606926"/>
              <a:ext cx="603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" name="Line 55">
              <a:extLst>
                <a:ext uri="{FF2B5EF4-FFF2-40B4-BE49-F238E27FC236}">
                  <a16:creationId xmlns:a16="http://schemas.microsoft.com/office/drawing/2014/main" id="{34D6510D-A516-1FE0-5327-164B3198FC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301" y="5892801"/>
              <a:ext cx="603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" name="Line 56">
              <a:extLst>
                <a:ext uri="{FF2B5EF4-FFF2-40B4-BE49-F238E27FC236}">
                  <a16:creationId xmlns:a16="http://schemas.microsoft.com/office/drawing/2014/main" id="{15C0CBDA-8FA0-3C18-1432-7621B609B3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301" y="5570538"/>
              <a:ext cx="603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5" name="Line 59">
              <a:extLst>
                <a:ext uri="{FF2B5EF4-FFF2-40B4-BE49-F238E27FC236}">
                  <a16:creationId xmlns:a16="http://schemas.microsoft.com/office/drawing/2014/main" id="{51663D4A-4D9D-E607-9BE2-6734A448E4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301" y="5249863"/>
              <a:ext cx="603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" name="Line 61">
              <a:extLst>
                <a:ext uri="{FF2B5EF4-FFF2-40B4-BE49-F238E27FC236}">
                  <a16:creationId xmlns:a16="http://schemas.microsoft.com/office/drawing/2014/main" id="{C632D9AE-820E-A53F-DF15-5F474E68C7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2301" y="5892801"/>
              <a:ext cx="27368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88" name="Rectangle 62">
            <a:extLst>
              <a:ext uri="{FF2B5EF4-FFF2-40B4-BE49-F238E27FC236}">
                <a16:creationId xmlns:a16="http://schemas.microsoft.com/office/drawing/2014/main" id="{6118E6F8-2F60-9267-6978-59ACDE424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033" y="1799161"/>
            <a:ext cx="19717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100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9" name="Rectangle 63">
            <a:extLst>
              <a:ext uri="{FF2B5EF4-FFF2-40B4-BE49-F238E27FC236}">
                <a16:creationId xmlns:a16="http://schemas.microsoft.com/office/drawing/2014/main" id="{F96D32D0-A075-F2B2-815B-95A2DC544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57" y="2119836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80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0" name="Rectangle 64">
            <a:extLst>
              <a:ext uri="{FF2B5EF4-FFF2-40B4-BE49-F238E27FC236}">
                <a16:creationId xmlns:a16="http://schemas.microsoft.com/office/drawing/2014/main" id="{60B1D393-AA55-0325-8631-957C400E4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57" y="2442099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60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1" name="Rectangle 65">
            <a:extLst>
              <a:ext uri="{FF2B5EF4-FFF2-40B4-BE49-F238E27FC236}">
                <a16:creationId xmlns:a16="http://schemas.microsoft.com/office/drawing/2014/main" id="{95B7A1AE-C18D-CE9F-1CF9-24BDCAE40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57" y="2762774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40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" name="Rectangle 66">
            <a:extLst>
              <a:ext uri="{FF2B5EF4-FFF2-40B4-BE49-F238E27FC236}">
                <a16:creationId xmlns:a16="http://schemas.microsoft.com/office/drawing/2014/main" id="{1E6BEEC8-1649-11AC-47A7-D7A1109AB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57" y="3085036"/>
            <a:ext cx="13144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20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3" name="Rectangle 67">
            <a:extLst>
              <a:ext uri="{FF2B5EF4-FFF2-40B4-BE49-F238E27FC236}">
                <a16:creationId xmlns:a16="http://schemas.microsoft.com/office/drawing/2014/main" id="{A71295AE-CF33-E5FE-1670-3CD00E986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479" y="3405711"/>
            <a:ext cx="6572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0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9" name="Rectangle 94">
            <a:extLst>
              <a:ext uri="{FF2B5EF4-FFF2-40B4-BE49-F238E27FC236}">
                <a16:creationId xmlns:a16="http://schemas.microsoft.com/office/drawing/2014/main" id="{6A10B886-7A01-5B59-BF38-2222D5EE4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807" y="3500961"/>
            <a:ext cx="46487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Jour 28</a:t>
            </a:r>
            <a:endParaRPr kumimoji="0" lang="fr-FR" altLang="fr-F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2527C21-B4F7-6955-F4F7-CBFC387C0E60}"/>
              </a:ext>
            </a:extLst>
          </p:cNvPr>
          <p:cNvGrpSpPr/>
          <p:nvPr/>
        </p:nvGrpSpPr>
        <p:grpSpPr>
          <a:xfrm>
            <a:off x="2101182" y="1408065"/>
            <a:ext cx="2052891" cy="215444"/>
            <a:chOff x="4032548" y="6606205"/>
            <a:chExt cx="2052891" cy="215444"/>
          </a:xfrm>
        </p:grpSpPr>
        <p:sp>
          <p:nvSpPr>
            <p:cNvPr id="69" name="Rectangle 43">
              <a:extLst>
                <a:ext uri="{FF2B5EF4-FFF2-40B4-BE49-F238E27FC236}">
                  <a16:creationId xmlns:a16="http://schemas.microsoft.com/office/drawing/2014/main" id="{4F5FC781-5A6A-D57C-C0C7-5154EBCE1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5360" y="6644077"/>
              <a:ext cx="141288" cy="1397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2" name="Rectangle 46">
              <a:extLst>
                <a:ext uri="{FF2B5EF4-FFF2-40B4-BE49-F238E27FC236}">
                  <a16:creationId xmlns:a16="http://schemas.microsoft.com/office/drawing/2014/main" id="{D370CBC2-D451-9F43-DB97-94546CCB6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548" y="6644077"/>
              <a:ext cx="141288" cy="139700"/>
            </a:xfrm>
            <a:prstGeom prst="rect">
              <a:avLst/>
            </a:prstGeom>
            <a:solidFill>
              <a:srgbClr val="C04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2" name="Rectangle 97">
              <a:extLst>
                <a:ext uri="{FF2B5EF4-FFF2-40B4-BE49-F238E27FC236}">
                  <a16:creationId xmlns:a16="http://schemas.microsoft.com/office/drawing/2014/main" id="{A8D1540A-C91F-0FCD-9250-95D785DCE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860" y="6606205"/>
              <a:ext cx="64056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Contrôle</a:t>
              </a:r>
              <a:endParaRPr kumimoji="0" lang="fr-FR" alt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3" name="Rectangle 98">
              <a:extLst>
                <a:ext uri="{FF2B5EF4-FFF2-40B4-BE49-F238E27FC236}">
                  <a16:creationId xmlns:a16="http://schemas.microsoft.com/office/drawing/2014/main" id="{1ED5AACD-94C3-FAD3-054E-DCD014139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9673" y="6606205"/>
              <a:ext cx="9257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Intervention</a:t>
              </a:r>
              <a:endParaRPr kumimoji="0" lang="fr-FR" altLang="fr-FR" sz="1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088" name="Rectangle 92">
            <a:extLst>
              <a:ext uri="{FF2B5EF4-FFF2-40B4-BE49-F238E27FC236}">
                <a16:creationId xmlns:a16="http://schemas.microsoft.com/office/drawing/2014/main" id="{37A33E0E-2388-5716-7D2B-B9AED9A98B0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160980" y="2556809"/>
            <a:ext cx="139884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Prescription d’ATB (%)</a:t>
            </a:r>
            <a:endParaRPr kumimoji="0" lang="fr-FR" altLang="fr-F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D5631EE2-ADE1-6C07-268C-BE01230B6B4A}"/>
              </a:ext>
            </a:extLst>
          </p:cNvPr>
          <p:cNvGrpSpPr/>
          <p:nvPr/>
        </p:nvGrpSpPr>
        <p:grpSpPr>
          <a:xfrm>
            <a:off x="3393429" y="1799161"/>
            <a:ext cx="2625977" cy="2225152"/>
            <a:chOff x="3777477" y="1799161"/>
            <a:chExt cx="2625977" cy="2225152"/>
          </a:xfrm>
        </p:grpSpPr>
        <p:sp>
          <p:nvSpPr>
            <p:cNvPr id="11" name="Espace réservé du contenu 6">
              <a:extLst>
                <a:ext uri="{FF2B5EF4-FFF2-40B4-BE49-F238E27FC236}">
                  <a16:creationId xmlns:a16="http://schemas.microsoft.com/office/drawing/2014/main" id="{A80B4C76-1D3F-79AE-3D81-EC6CF913E04F}"/>
                </a:ext>
              </a:extLst>
            </p:cNvPr>
            <p:cNvSpPr txBox="1">
              <a:spLocks/>
            </p:cNvSpPr>
            <p:nvPr/>
          </p:nvSpPr>
          <p:spPr>
            <a:xfrm>
              <a:off x="3854815" y="3714639"/>
              <a:ext cx="2548639" cy="309674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2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Echecs thérapeutiques</a:t>
              </a:r>
              <a:r>
                <a:rPr lang="fr-FR" sz="1600" b="1" dirty="0">
                  <a:solidFill>
                    <a:srgbClr val="C00000"/>
                  </a:solidFill>
                </a:rPr>
                <a:t> </a:t>
              </a:r>
              <a:br>
                <a:rPr lang="fr-FR" sz="1600" b="1" dirty="0">
                  <a:solidFill>
                    <a:srgbClr val="C00000"/>
                  </a:solidFill>
                </a:rPr>
              </a:br>
              <a:r>
                <a:rPr lang="fr-FR" sz="1600" dirty="0">
                  <a:sym typeface="Wingdings" pitchFamily="2" charset="2"/>
                </a:rPr>
                <a:t>non-infériorité non atteinte</a:t>
              </a:r>
            </a:p>
            <a:p>
              <a:pPr marL="0" indent="0" algn="ctr">
                <a:buNone/>
                <a:defRPr/>
              </a:pPr>
              <a:endPara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Rectangle 39">
              <a:extLst>
                <a:ext uri="{FF2B5EF4-FFF2-40B4-BE49-F238E27FC236}">
                  <a16:creationId xmlns:a16="http://schemas.microsoft.com/office/drawing/2014/main" id="{E6BAE71D-E1FA-072E-C60C-0B860124C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2897" y="2280174"/>
              <a:ext cx="492125" cy="120015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10,5</a:t>
              </a:r>
            </a:p>
          </p:txBody>
        </p:sp>
        <p:sp>
          <p:nvSpPr>
            <p:cNvPr id="68" name="Rectangle 42">
              <a:extLst>
                <a:ext uri="{FF2B5EF4-FFF2-40B4-BE49-F238E27FC236}">
                  <a16:creationId xmlns:a16="http://schemas.microsoft.com/office/drawing/2014/main" id="{0054ADCC-CAF1-395E-F9A9-4B8DDD7D8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6959" y="2562749"/>
              <a:ext cx="490538" cy="917575"/>
            </a:xfrm>
            <a:prstGeom prst="rect">
              <a:avLst/>
            </a:prstGeom>
            <a:solidFill>
              <a:srgbClr val="C04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8,0</a:t>
              </a:r>
            </a:p>
          </p:txBody>
        </p:sp>
        <p:grpSp>
          <p:nvGrpSpPr>
            <p:cNvPr id="126" name="Groupe 125">
              <a:extLst>
                <a:ext uri="{FF2B5EF4-FFF2-40B4-BE49-F238E27FC236}">
                  <a16:creationId xmlns:a16="http://schemas.microsoft.com/office/drawing/2014/main" id="{23CD35D4-3A78-77DA-2D8C-B431B6D98A75}"/>
                </a:ext>
              </a:extLst>
            </p:cNvPr>
            <p:cNvGrpSpPr/>
            <p:nvPr/>
          </p:nvGrpSpPr>
          <p:grpSpPr>
            <a:xfrm>
              <a:off x="4190168" y="1873773"/>
              <a:ext cx="1491611" cy="1603376"/>
              <a:chOff x="4356101" y="4286250"/>
              <a:chExt cx="2343149" cy="1603376"/>
            </a:xfrm>
          </p:grpSpPr>
          <p:sp>
            <p:nvSpPr>
              <p:cNvPr id="94" name="Freeform 68">
                <a:extLst>
                  <a:ext uri="{FF2B5EF4-FFF2-40B4-BE49-F238E27FC236}">
                    <a16:creationId xmlns:a16="http://schemas.microsoft.com/office/drawing/2014/main" id="{563929A0-1879-F9F3-D38C-61146A823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101" y="4286250"/>
                <a:ext cx="60326" cy="1600191"/>
              </a:xfrm>
              <a:custGeom>
                <a:avLst/>
                <a:gdLst>
                  <a:gd name="T0" fmla="*/ 0 w 38"/>
                  <a:gd name="T1" fmla="*/ 0 h 144"/>
                  <a:gd name="T2" fmla="*/ 38 w 38"/>
                  <a:gd name="T3" fmla="*/ 0 h 144"/>
                  <a:gd name="T4" fmla="*/ 38 w 38"/>
                  <a:gd name="T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144">
                    <a:moveTo>
                      <a:pt x="0" y="0"/>
                    </a:moveTo>
                    <a:lnTo>
                      <a:pt x="38" y="0"/>
                    </a:lnTo>
                    <a:lnTo>
                      <a:pt x="38" y="14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5" name="Line 69">
                <a:extLst>
                  <a:ext uri="{FF2B5EF4-FFF2-40B4-BE49-F238E27FC236}">
                    <a16:creationId xmlns:a16="http://schemas.microsoft.com/office/drawing/2014/main" id="{38D25862-43DA-A6A7-CE0C-D0E42CD96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6101" y="4743451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8" name="Line 72">
                <a:extLst>
                  <a:ext uri="{FF2B5EF4-FFF2-40B4-BE49-F238E27FC236}">
                    <a16:creationId xmlns:a16="http://schemas.microsoft.com/office/drawing/2014/main" id="{9D096E17-E78B-E09B-ACC9-22A3D80EFD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6101" y="5202238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0" name="Line 74">
                <a:extLst>
                  <a:ext uri="{FF2B5EF4-FFF2-40B4-BE49-F238E27FC236}">
                    <a16:creationId xmlns:a16="http://schemas.microsoft.com/office/drawing/2014/main" id="{F0B4F1D5-0E12-F350-9257-648EB823BF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56101" y="4973638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1" name="Line 75">
                <a:extLst>
                  <a:ext uri="{FF2B5EF4-FFF2-40B4-BE49-F238E27FC236}">
                    <a16:creationId xmlns:a16="http://schemas.microsoft.com/office/drawing/2014/main" id="{8CBBD2FD-CF89-6768-D4CD-8BB1E67E4F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6101" y="4514851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2" name="Line 76">
                <a:extLst>
                  <a:ext uri="{FF2B5EF4-FFF2-40B4-BE49-F238E27FC236}">
                    <a16:creationId xmlns:a16="http://schemas.microsoft.com/office/drawing/2014/main" id="{76F1A295-99CF-11F9-264C-34B05EEFDB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6101" y="5661026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5" name="Line 79">
                <a:extLst>
                  <a:ext uri="{FF2B5EF4-FFF2-40B4-BE49-F238E27FC236}">
                    <a16:creationId xmlns:a16="http://schemas.microsoft.com/office/drawing/2014/main" id="{06CF0A00-95B9-E911-4B35-1D965E225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6101" y="5889626"/>
                <a:ext cx="234314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7" name="Line 81">
                <a:extLst>
                  <a:ext uri="{FF2B5EF4-FFF2-40B4-BE49-F238E27FC236}">
                    <a16:creationId xmlns:a16="http://schemas.microsoft.com/office/drawing/2014/main" id="{7015A650-2645-72B6-DCFD-C8CDA708F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56101" y="5430838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09" name="Rectangle 83">
              <a:extLst>
                <a:ext uri="{FF2B5EF4-FFF2-40B4-BE49-F238E27FC236}">
                  <a16:creationId xmlns:a16="http://schemas.microsoft.com/office/drawing/2014/main" id="{2B272F7F-A1C8-37ED-F9DE-8FDDEF094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907" y="1799161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14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0" name="Rectangle 84">
              <a:extLst>
                <a:ext uri="{FF2B5EF4-FFF2-40B4-BE49-F238E27FC236}">
                  <a16:creationId xmlns:a16="http://schemas.microsoft.com/office/drawing/2014/main" id="{C91F7F0B-B5FF-618A-50FA-98E807591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629" y="2486549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8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1" name="Rectangle 85">
              <a:extLst>
                <a:ext uri="{FF2B5EF4-FFF2-40B4-BE49-F238E27FC236}">
                  <a16:creationId xmlns:a16="http://schemas.microsoft.com/office/drawing/2014/main" id="{248F1FE5-8D4C-26E7-FF57-0877B7878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629" y="2715149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2" name="Rectangle 86">
              <a:extLst>
                <a:ext uri="{FF2B5EF4-FFF2-40B4-BE49-F238E27FC236}">
                  <a16:creationId xmlns:a16="http://schemas.microsoft.com/office/drawing/2014/main" id="{B0743B21-E370-3853-2C25-68FFA3BB6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629" y="2945336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3" name="Rectangle 87">
              <a:extLst>
                <a:ext uri="{FF2B5EF4-FFF2-40B4-BE49-F238E27FC236}">
                  <a16:creationId xmlns:a16="http://schemas.microsoft.com/office/drawing/2014/main" id="{6B4B37F3-9AB7-EBCD-D5A1-1F9D4C88D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629" y="3173936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4" name="Rectangle 88">
              <a:extLst>
                <a:ext uri="{FF2B5EF4-FFF2-40B4-BE49-F238E27FC236}">
                  <a16:creationId xmlns:a16="http://schemas.microsoft.com/office/drawing/2014/main" id="{5F2D4FD3-BF06-C5AE-2666-07F42B1C8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629" y="3404124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5" name="Rectangle 89">
              <a:extLst>
                <a:ext uri="{FF2B5EF4-FFF2-40B4-BE49-F238E27FC236}">
                  <a16:creationId xmlns:a16="http://schemas.microsoft.com/office/drawing/2014/main" id="{CBD6FBB0-D4FB-88AF-7760-C9752738E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907" y="2027761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12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Rectangle 90">
              <a:extLst>
                <a:ext uri="{FF2B5EF4-FFF2-40B4-BE49-F238E27FC236}">
                  <a16:creationId xmlns:a16="http://schemas.microsoft.com/office/drawing/2014/main" id="{8A94BF74-CA07-141C-0AD7-D7DD9A887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907" y="2257949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0" name="Rectangle 95">
              <a:extLst>
                <a:ext uri="{FF2B5EF4-FFF2-40B4-BE49-F238E27FC236}">
                  <a16:creationId xmlns:a16="http://schemas.microsoft.com/office/drawing/2014/main" id="{F136A38C-C50F-36A2-9AA0-49E93BEA5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484" y="3500961"/>
              <a:ext cx="87524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Toutes causes</a:t>
              </a:r>
              <a:endParaRPr kumimoji="0" lang="fr-FR" alt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89" name="Rectangle 95">
              <a:extLst>
                <a:ext uri="{FF2B5EF4-FFF2-40B4-BE49-F238E27FC236}">
                  <a16:creationId xmlns:a16="http://schemas.microsoft.com/office/drawing/2014/main" id="{9BE3E43D-FDA8-19DC-C6D1-C706284FA4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64236" y="2556809"/>
              <a:ext cx="161114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Day-28 </a:t>
              </a:r>
              <a:r>
                <a:rPr kumimoji="0" lang="fr-FR" alt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clinical</a:t>
              </a: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fr-FR" alt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failure</a:t>
              </a: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(%)</a:t>
              </a:r>
              <a:endParaRPr kumimoji="0" lang="fr-FR" alt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20" name="Espace réservé du contenu 15">
            <a:extLst>
              <a:ext uri="{FF2B5EF4-FFF2-40B4-BE49-F238E27FC236}">
                <a16:creationId xmlns:a16="http://schemas.microsoft.com/office/drawing/2014/main" id="{09ED96C4-C7F0-F1E1-639F-CE486A1CCD0F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4"/>
          <a:stretch>
            <a:fillRect/>
          </a:stretch>
        </p:blipFill>
        <p:spPr>
          <a:xfrm>
            <a:off x="11353800" y="419980"/>
            <a:ext cx="665163" cy="444328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BF18F74C-A2BC-8D41-9C82-5371DBD6F536}"/>
              </a:ext>
            </a:extLst>
          </p:cNvPr>
          <p:cNvSpPr txBox="1">
            <a:spLocks/>
          </p:cNvSpPr>
          <p:nvPr/>
        </p:nvSpPr>
        <p:spPr>
          <a:xfrm>
            <a:off x="9654140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lvl="0" indent="-228600">
              <a:spcBef>
                <a:spcPts val="500"/>
              </a:spcBef>
              <a:defRPr/>
            </a:pPr>
            <a:r>
              <a:rPr lang="es-419" dirty="0" err="1"/>
              <a:t>Boillat</a:t>
            </a:r>
            <a:r>
              <a:rPr lang="es-419" dirty="0"/>
              <a:t>-Blanco N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 ESCMID 2026, E0780</a:t>
            </a:r>
          </a:p>
        </p:txBody>
      </p:sp>
    </p:spTree>
    <p:extLst>
      <p:ext uri="{BB962C8B-B14F-4D97-AF65-F5344CB8AC3E}">
        <p14:creationId xmlns:p14="http://schemas.microsoft.com/office/powerpoint/2010/main" val="94951940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4AC35B-8E01-A9BD-E4C7-2C0F1BC5FA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60AF5236-D396-0DD5-93C0-FE53462D594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Infections bactériennes</a:t>
            </a:r>
          </a:p>
        </p:txBody>
      </p:sp>
      <p:sp>
        <p:nvSpPr>
          <p:cNvPr id="5" name="Sous-titre 4">
            <a:extLst>
              <a:ext uri="{FF2B5EF4-FFF2-40B4-BE49-F238E27FC236}">
                <a16:creationId xmlns:a16="http://schemas.microsoft.com/office/drawing/2014/main" id="{A1F9FC12-F8FC-E67F-9A82-9FD1A0CA863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4738530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C20D3586-A773-75D7-23AF-478D4930CA64}"/>
              </a:ext>
            </a:extLst>
          </p:cNvPr>
          <p:cNvSpPr/>
          <p:nvPr/>
        </p:nvSpPr>
        <p:spPr>
          <a:xfrm>
            <a:off x="3001998" y="2262905"/>
            <a:ext cx="5055311" cy="3848554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tx1"/>
              </a:solidFill>
            </a:endParaRPr>
          </a:p>
        </p:txBody>
      </p:sp>
      <p:sp>
        <p:nvSpPr>
          <p:cNvPr id="2" name="Espace réservé du contenu 1">
            <a:extLst>
              <a:ext uri="{FF2B5EF4-FFF2-40B4-BE49-F238E27FC236}">
                <a16:creationId xmlns:a16="http://schemas.microsoft.com/office/drawing/2014/main" id="{48676B49-67B4-4984-119F-8BFF0D9C4C5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4284" y="1321491"/>
            <a:ext cx="10978019" cy="726270"/>
          </a:xfrm>
        </p:spPr>
        <p:txBody>
          <a:bodyPr>
            <a:noAutofit/>
          </a:bodyPr>
          <a:lstStyle/>
          <a:p>
            <a:pPr marL="0" indent="0">
              <a:lnSpc>
                <a:spcPct val="120000"/>
              </a:lnSpc>
              <a:buNone/>
            </a:pPr>
            <a:r>
              <a:rPr lang="fr-FR" sz="1800" b="1" dirty="0">
                <a:solidFill>
                  <a:srgbClr val="C00000"/>
                </a:solidFill>
              </a:rPr>
              <a:t>Object</a:t>
            </a:r>
            <a:r>
              <a:rPr lang="fr-FR" sz="1800" dirty="0">
                <a:solidFill>
                  <a:srgbClr val="C00000"/>
                </a:solidFill>
              </a:rPr>
              <a:t>i</a:t>
            </a:r>
            <a:r>
              <a:rPr lang="fr-FR" sz="1800" b="1" dirty="0">
                <a:solidFill>
                  <a:srgbClr val="C00000"/>
                </a:solidFill>
              </a:rPr>
              <a:t>f : </a:t>
            </a:r>
            <a:r>
              <a:rPr lang="fr-FR" sz="1800" dirty="0"/>
              <a:t>comparer la précision diagnostique du scanner faible dose (LDCT) et de l'échographie pulmonaire (LUS) face au standard radiographique (CXR) pour la pneumonie communautaire (PAC) chez les &gt; 65 ans aux urgences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5DDEC427-6B41-D24F-A517-68AC6BF781B4}"/>
              </a:ext>
            </a:extLst>
          </p:cNvPr>
          <p:cNvSpPr txBox="1"/>
          <p:nvPr/>
        </p:nvSpPr>
        <p:spPr>
          <a:xfrm>
            <a:off x="10084327" y="6590428"/>
            <a:ext cx="21076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050" dirty="0" err="1">
                <a:latin typeface="+mj-lt"/>
              </a:rPr>
              <a:t>Prendky</a:t>
            </a:r>
            <a:r>
              <a:rPr lang="fr-FR" sz="1050" dirty="0">
                <a:latin typeface="+mj-lt"/>
              </a:rPr>
              <a:t> V, ESCMID 2026, L0047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D726D7A-A001-430C-E1CE-198CAD796C5D}"/>
              </a:ext>
            </a:extLst>
          </p:cNvPr>
          <p:cNvSpPr/>
          <p:nvPr/>
        </p:nvSpPr>
        <p:spPr>
          <a:xfrm>
            <a:off x="375781" y="2262905"/>
            <a:ext cx="2177142" cy="3848554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fr-FR" b="1" dirty="0">
                <a:solidFill>
                  <a:srgbClr val="C00000"/>
                </a:solidFill>
              </a:rPr>
              <a:t>Phase 1 : inclusion</a:t>
            </a: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r>
              <a:rPr lang="fr-FR" dirty="0">
                <a:solidFill>
                  <a:schemeClr val="tx1"/>
                </a:solidFill>
              </a:rPr>
              <a:t> Essai randomisé</a:t>
            </a:r>
          </a:p>
          <a:p>
            <a:pPr algn="ctr"/>
            <a:r>
              <a:rPr lang="fr-FR" dirty="0">
                <a:solidFill>
                  <a:schemeClr val="tx1"/>
                </a:solidFill>
              </a:rPr>
              <a:t>multicentrique</a:t>
            </a:r>
          </a:p>
          <a:p>
            <a:pPr algn="ctr"/>
            <a:r>
              <a:rPr lang="fr-FR" dirty="0">
                <a:solidFill>
                  <a:schemeClr val="tx1"/>
                </a:solidFill>
              </a:rPr>
              <a:t>(4 centres suisses)</a:t>
            </a: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r>
              <a:rPr lang="fr-FR" b="1" dirty="0">
                <a:solidFill>
                  <a:schemeClr val="tx1"/>
                </a:solidFill>
              </a:rPr>
              <a:t>473 patients </a:t>
            </a:r>
            <a:r>
              <a:rPr lang="fr-FR" dirty="0">
                <a:solidFill>
                  <a:schemeClr val="tx1"/>
                </a:solidFill>
              </a:rPr>
              <a:t>randomisés </a:t>
            </a:r>
            <a:br>
              <a:rPr lang="fr-FR" dirty="0">
                <a:solidFill>
                  <a:schemeClr val="tx1"/>
                </a:solidFill>
              </a:rPr>
            </a:br>
            <a:r>
              <a:rPr lang="fr-FR" dirty="0">
                <a:solidFill>
                  <a:schemeClr val="tx1"/>
                </a:solidFill>
              </a:rPr>
              <a:t>aux urgences</a:t>
            </a: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C867802C-E067-AA37-8802-C584295796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0510" y="2970574"/>
            <a:ext cx="927685" cy="927685"/>
          </a:xfrm>
          <a:prstGeom prst="rect">
            <a:avLst/>
          </a:prstGeom>
        </p:spPr>
      </p:pic>
      <p:sp>
        <p:nvSpPr>
          <p:cNvPr id="15" name="Flèche : droite 14">
            <a:extLst>
              <a:ext uri="{FF2B5EF4-FFF2-40B4-BE49-F238E27FC236}">
                <a16:creationId xmlns:a16="http://schemas.microsoft.com/office/drawing/2014/main" id="{8FB03AA9-7C47-C96A-6239-17915A3751B3}"/>
              </a:ext>
            </a:extLst>
          </p:cNvPr>
          <p:cNvSpPr/>
          <p:nvPr/>
        </p:nvSpPr>
        <p:spPr>
          <a:xfrm>
            <a:off x="2552923" y="4071486"/>
            <a:ext cx="388799" cy="413887"/>
          </a:xfrm>
          <a:prstGeom prst="right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DC68AFD-BAD6-1743-BC80-AC49D01FE49E}"/>
              </a:ext>
            </a:extLst>
          </p:cNvPr>
          <p:cNvSpPr/>
          <p:nvPr/>
        </p:nvSpPr>
        <p:spPr>
          <a:xfrm>
            <a:off x="8715420" y="2262905"/>
            <a:ext cx="2619219" cy="3848554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fr-FR" b="1" dirty="0">
                <a:solidFill>
                  <a:srgbClr val="C00000"/>
                </a:solidFill>
              </a:rPr>
              <a:t>Phase 3 : évaluation </a:t>
            </a:r>
            <a:br>
              <a:rPr lang="fr-FR" b="1" dirty="0">
                <a:solidFill>
                  <a:srgbClr val="C00000"/>
                </a:solidFill>
              </a:rPr>
            </a:br>
            <a:r>
              <a:rPr lang="fr-FR" b="1" dirty="0">
                <a:solidFill>
                  <a:srgbClr val="C00000"/>
                </a:solidFill>
              </a:rPr>
              <a:t>et cohorte finale</a:t>
            </a:r>
            <a:endParaRPr lang="fr-FR" dirty="0">
              <a:solidFill>
                <a:srgbClr val="C00000"/>
              </a:solidFill>
            </a:endParaRP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endParaRPr lang="fr-FR" dirty="0">
              <a:solidFill>
                <a:schemeClr val="tx1"/>
              </a:solidFill>
            </a:endParaRPr>
          </a:p>
          <a:p>
            <a:pPr algn="ctr"/>
            <a:r>
              <a:rPr lang="fr-FR" b="1" dirty="0">
                <a:solidFill>
                  <a:schemeClr val="tx1"/>
                </a:solidFill>
              </a:rPr>
              <a:t> </a:t>
            </a:r>
            <a:endParaRPr lang="fr-FR" sz="1400" dirty="0">
              <a:solidFill>
                <a:schemeClr val="tx1"/>
              </a:solidFill>
            </a:endParaRPr>
          </a:p>
        </p:txBody>
      </p:sp>
      <p:pic>
        <p:nvPicPr>
          <p:cNvPr id="18" name="Espace réservé du contenu 17" descr="Conseil d’administration avec un remplissage uni">
            <a:extLst>
              <a:ext uri="{FF2B5EF4-FFF2-40B4-BE49-F238E27FC236}">
                <a16:creationId xmlns:a16="http://schemas.microsoft.com/office/drawing/2014/main" id="{A47559FF-948F-F4F2-CF53-DF7043808070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556920" y="2867939"/>
            <a:ext cx="1003868" cy="1003868"/>
          </a:xfrm>
        </p:spPr>
      </p:pic>
      <p:grpSp>
        <p:nvGrpSpPr>
          <p:cNvPr id="24" name="Groupe 23">
            <a:extLst>
              <a:ext uri="{FF2B5EF4-FFF2-40B4-BE49-F238E27FC236}">
                <a16:creationId xmlns:a16="http://schemas.microsoft.com/office/drawing/2014/main" id="{A250B3B4-C51F-C5C4-9C94-902A5E7AAC41}"/>
              </a:ext>
            </a:extLst>
          </p:cNvPr>
          <p:cNvGrpSpPr/>
          <p:nvPr/>
        </p:nvGrpSpPr>
        <p:grpSpPr>
          <a:xfrm>
            <a:off x="6484799" y="3204773"/>
            <a:ext cx="914400" cy="914400"/>
            <a:chOff x="12603882" y="4071486"/>
            <a:chExt cx="914400" cy="914400"/>
          </a:xfrm>
        </p:grpSpPr>
        <p:pic>
          <p:nvPicPr>
            <p:cNvPr id="20" name="Graphique 19" descr="Œil avec un remplissage uni">
              <a:extLst>
                <a:ext uri="{FF2B5EF4-FFF2-40B4-BE49-F238E27FC236}">
                  <a16:creationId xmlns:a16="http://schemas.microsoft.com/office/drawing/2014/main" id="{B2866A18-84BE-7B9A-70B8-D562584312E7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2603882" y="4071486"/>
              <a:ext cx="914400" cy="914400"/>
            </a:xfrm>
            <a:prstGeom prst="rect">
              <a:avLst/>
            </a:prstGeom>
          </p:spPr>
        </p:pic>
        <p:cxnSp>
          <p:nvCxnSpPr>
            <p:cNvPr id="23" name="Connecteur droit 22">
              <a:extLst>
                <a:ext uri="{FF2B5EF4-FFF2-40B4-BE49-F238E27FC236}">
                  <a16:creationId xmlns:a16="http://schemas.microsoft.com/office/drawing/2014/main" id="{0C7684A2-F66D-F478-FBD3-1B3A087ED2C8}"/>
                </a:ext>
              </a:extLst>
            </p:cNvPr>
            <p:cNvCxnSpPr/>
            <p:nvPr/>
          </p:nvCxnSpPr>
          <p:spPr>
            <a:xfrm flipH="1">
              <a:off x="12836095" y="4236586"/>
              <a:ext cx="393700" cy="614814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necteur droit 21">
              <a:extLst>
                <a:ext uri="{FF2B5EF4-FFF2-40B4-BE49-F238E27FC236}">
                  <a16:creationId xmlns:a16="http://schemas.microsoft.com/office/drawing/2014/main" id="{F59AC18F-02FB-7C52-FB70-2C4B476DCCC5}"/>
                </a:ext>
              </a:extLst>
            </p:cNvPr>
            <p:cNvCxnSpPr/>
            <p:nvPr/>
          </p:nvCxnSpPr>
          <p:spPr>
            <a:xfrm flipH="1">
              <a:off x="12860337" y="4236586"/>
              <a:ext cx="393700" cy="6148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ZoneTexte 24">
            <a:extLst>
              <a:ext uri="{FF2B5EF4-FFF2-40B4-BE49-F238E27FC236}">
                <a16:creationId xmlns:a16="http://schemas.microsoft.com/office/drawing/2014/main" id="{D457AD83-F209-3460-B2B4-F108A958C2F8}"/>
              </a:ext>
            </a:extLst>
          </p:cNvPr>
          <p:cNvSpPr txBox="1"/>
          <p:nvPr/>
        </p:nvSpPr>
        <p:spPr>
          <a:xfrm>
            <a:off x="8741518" y="3930472"/>
            <a:ext cx="2560785" cy="1169551"/>
          </a:xfrm>
          <a:prstGeom prst="rect">
            <a:avLst/>
          </a:prstGeom>
          <a:solidFill>
            <a:srgbClr val="DCE5EA"/>
          </a:solidFill>
        </p:spPr>
        <p:txBody>
          <a:bodyPr wrap="square" rtlCol="0">
            <a:spAutoFit/>
          </a:bodyPr>
          <a:lstStyle/>
          <a:p>
            <a:pPr algn="l"/>
            <a:r>
              <a:rPr lang="fr-FR" sz="1400" b="1" dirty="0">
                <a:solidFill>
                  <a:schemeClr val="bg2">
                    <a:lumMod val="10000"/>
                  </a:schemeClr>
                </a:solidFill>
                <a:latin typeface="+mj-lt"/>
              </a:rPr>
              <a:t>Diagnostic « Gold-standard » établi post-hoc par un comité d’expert </a:t>
            </a:r>
            <a:r>
              <a:rPr lang="fr-FR" sz="1400" dirty="0">
                <a:solidFill>
                  <a:schemeClr val="bg2">
                    <a:lumMod val="10000"/>
                  </a:schemeClr>
                </a:solidFill>
                <a:latin typeface="+mj-lt"/>
              </a:rPr>
              <a:t>disposant des 3 imageries et de toutes les données cliniques du séjour</a:t>
            </a:r>
            <a:endParaRPr lang="fr-FR" sz="1200" dirty="0">
              <a:solidFill>
                <a:schemeClr val="bg2">
                  <a:lumMod val="10000"/>
                </a:schemeClr>
              </a:solidFill>
              <a:latin typeface="+mj-lt"/>
            </a:endParaRP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2556ECE4-71B8-1FDC-6CB3-2F4D5D2AF4F4}"/>
              </a:ext>
            </a:extLst>
          </p:cNvPr>
          <p:cNvSpPr txBox="1"/>
          <p:nvPr/>
        </p:nvSpPr>
        <p:spPr>
          <a:xfrm>
            <a:off x="8715420" y="5114891"/>
            <a:ext cx="2628482" cy="984885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t">
            <a:spAutoFit/>
          </a:bodyPr>
          <a:lstStyle/>
          <a:p>
            <a:pPr algn="ctr"/>
            <a:r>
              <a:rPr lang="fr-FR" sz="1400" b="1" dirty="0">
                <a:solidFill>
                  <a:schemeClr val="bg1"/>
                </a:solidFill>
                <a:latin typeface="+mj-lt"/>
              </a:rPr>
              <a:t>CRITÈRE JUGEMENT PRINCIPAL</a:t>
            </a:r>
          </a:p>
          <a:p>
            <a:pPr algn="ctr"/>
            <a:endParaRPr lang="fr-FR" sz="1400" b="1" dirty="0">
              <a:solidFill>
                <a:schemeClr val="bg1"/>
              </a:solidFill>
              <a:latin typeface="+mj-lt"/>
            </a:endParaRPr>
          </a:p>
          <a:p>
            <a:pPr algn="ctr"/>
            <a:r>
              <a:rPr lang="fr-FR" sz="1400" b="1" dirty="0">
                <a:solidFill>
                  <a:schemeClr val="bg1"/>
                </a:solidFill>
                <a:latin typeface="+mj-lt"/>
              </a:rPr>
              <a:t> Performance diagnostique </a:t>
            </a:r>
            <a:br>
              <a:rPr lang="fr-FR" sz="1400" b="1" dirty="0">
                <a:solidFill>
                  <a:schemeClr val="bg1"/>
                </a:solidFill>
                <a:latin typeface="+mj-lt"/>
              </a:rPr>
            </a:br>
            <a:r>
              <a:rPr lang="fr-FR" sz="1400" b="1" dirty="0">
                <a:solidFill>
                  <a:schemeClr val="bg1"/>
                </a:solidFill>
                <a:latin typeface="+mj-lt"/>
              </a:rPr>
              <a:t>du LDCT ou LUS, vs CXR</a:t>
            </a:r>
            <a:endParaRPr lang="fr-F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E4AEF48B-3AA1-01E2-AC96-09E560383159}"/>
              </a:ext>
            </a:extLst>
          </p:cNvPr>
          <p:cNvSpPr txBox="1"/>
          <p:nvPr/>
        </p:nvSpPr>
        <p:spPr>
          <a:xfrm>
            <a:off x="3360892" y="2223436"/>
            <a:ext cx="41277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b="1" dirty="0">
                <a:solidFill>
                  <a:srgbClr val="C00000"/>
                </a:solidFill>
              </a:rPr>
              <a:t>Phase 2 : l’intervention (3 bras parallèles)</a:t>
            </a:r>
            <a:endParaRPr lang="fr-FR" sz="1200" dirty="0">
              <a:solidFill>
                <a:srgbClr val="C00000"/>
              </a:solidFill>
            </a:endParaRPr>
          </a:p>
        </p:txBody>
      </p:sp>
      <p:sp>
        <p:nvSpPr>
          <p:cNvPr id="28" name="Flèche : virage 27">
            <a:extLst>
              <a:ext uri="{FF2B5EF4-FFF2-40B4-BE49-F238E27FC236}">
                <a16:creationId xmlns:a16="http://schemas.microsoft.com/office/drawing/2014/main" id="{A4B9E827-C910-63D6-AC06-83DAB48EF8BC}"/>
              </a:ext>
            </a:extLst>
          </p:cNvPr>
          <p:cNvSpPr/>
          <p:nvPr/>
        </p:nvSpPr>
        <p:spPr>
          <a:xfrm>
            <a:off x="3381375" y="2963979"/>
            <a:ext cx="621119" cy="1189182"/>
          </a:xfrm>
          <a:prstGeom prst="bentArrow">
            <a:avLst>
              <a:gd name="adj1" fmla="val 25000"/>
              <a:gd name="adj2" fmla="val 25000"/>
              <a:gd name="adj3" fmla="val 25000"/>
              <a:gd name="adj4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pic>
        <p:nvPicPr>
          <p:cNvPr id="30" name="Image 29">
            <a:extLst>
              <a:ext uri="{FF2B5EF4-FFF2-40B4-BE49-F238E27FC236}">
                <a16:creationId xmlns:a16="http://schemas.microsoft.com/office/drawing/2014/main" id="{EB24CA94-A1AC-9A73-7DAD-B2E4069CBFD8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35210" t="29679" r="57626" b="54169"/>
          <a:stretch>
            <a:fillRect/>
          </a:stretch>
        </p:blipFill>
        <p:spPr>
          <a:xfrm>
            <a:off x="4021701" y="2695239"/>
            <a:ext cx="833683" cy="827271"/>
          </a:xfrm>
          <a:prstGeom prst="rect">
            <a:avLst/>
          </a:prstGeom>
        </p:spPr>
      </p:pic>
      <p:pic>
        <p:nvPicPr>
          <p:cNvPr id="31" name="Image 30">
            <a:extLst>
              <a:ext uri="{FF2B5EF4-FFF2-40B4-BE49-F238E27FC236}">
                <a16:creationId xmlns:a16="http://schemas.microsoft.com/office/drawing/2014/main" id="{22FF600D-60FF-EAF9-055A-07E8319CF766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35210" t="73081" r="56769" b="9881"/>
          <a:stretch>
            <a:fillRect/>
          </a:stretch>
        </p:blipFill>
        <p:spPr>
          <a:xfrm>
            <a:off x="3971817" y="4907899"/>
            <a:ext cx="933450" cy="872692"/>
          </a:xfrm>
          <a:prstGeom prst="rect">
            <a:avLst/>
          </a:prstGeom>
        </p:spPr>
      </p:pic>
      <p:sp>
        <p:nvSpPr>
          <p:cNvPr id="32" name="ZoneTexte 31">
            <a:extLst>
              <a:ext uri="{FF2B5EF4-FFF2-40B4-BE49-F238E27FC236}">
                <a16:creationId xmlns:a16="http://schemas.microsoft.com/office/drawing/2014/main" id="{BF42128E-71E7-C10D-2E83-4AE277447DB2}"/>
              </a:ext>
            </a:extLst>
          </p:cNvPr>
          <p:cNvSpPr txBox="1"/>
          <p:nvPr/>
        </p:nvSpPr>
        <p:spPr>
          <a:xfrm>
            <a:off x="3626591" y="3495675"/>
            <a:ext cx="22843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dirty="0"/>
              <a:t>Radiographie </a:t>
            </a:r>
            <a:r>
              <a:rPr lang="en-US" sz="1400" dirty="0"/>
              <a:t>standard (CXR)</a:t>
            </a:r>
            <a:endParaRPr lang="fr-FR" sz="1050" dirty="0">
              <a:latin typeface="+mj-lt"/>
            </a:endParaRP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A4ECF3D6-A359-DA1F-1575-507ED57A3C9B}"/>
              </a:ext>
            </a:extLst>
          </p:cNvPr>
          <p:cNvSpPr txBox="1"/>
          <p:nvPr/>
        </p:nvSpPr>
        <p:spPr>
          <a:xfrm>
            <a:off x="3626591" y="4598829"/>
            <a:ext cx="2382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dirty="0"/>
              <a:t>Échographie pulmonaire (LUS)</a:t>
            </a:r>
            <a:endParaRPr lang="fr-FR" sz="1050" dirty="0">
              <a:latin typeface="+mj-lt"/>
            </a:endParaRP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689BC7CB-4688-C232-32A5-EC85B56E1D6C}"/>
              </a:ext>
            </a:extLst>
          </p:cNvPr>
          <p:cNvSpPr txBox="1"/>
          <p:nvPr/>
        </p:nvSpPr>
        <p:spPr>
          <a:xfrm>
            <a:off x="3626591" y="5812662"/>
            <a:ext cx="21234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dirty="0"/>
              <a:t>Scanner faible dose (LDCT)</a:t>
            </a:r>
            <a:endParaRPr lang="fr-FR" sz="1050" dirty="0">
              <a:latin typeface="+mj-lt"/>
            </a:endParaRPr>
          </a:p>
        </p:txBody>
      </p:sp>
      <p:sp>
        <p:nvSpPr>
          <p:cNvPr id="38" name="Flèche : virage 37">
            <a:extLst>
              <a:ext uri="{FF2B5EF4-FFF2-40B4-BE49-F238E27FC236}">
                <a16:creationId xmlns:a16="http://schemas.microsoft.com/office/drawing/2014/main" id="{740D0887-A848-63C6-6196-EDD4A86AEB1C}"/>
              </a:ext>
            </a:extLst>
          </p:cNvPr>
          <p:cNvSpPr/>
          <p:nvPr/>
        </p:nvSpPr>
        <p:spPr>
          <a:xfrm flipV="1">
            <a:off x="3381375" y="4328836"/>
            <a:ext cx="621119" cy="1189182"/>
          </a:xfrm>
          <a:prstGeom prst="bentArrow">
            <a:avLst>
              <a:gd name="adj1" fmla="val 25000"/>
              <a:gd name="adj2" fmla="val 25000"/>
              <a:gd name="adj3" fmla="val 25000"/>
              <a:gd name="adj4" fmla="val 0"/>
            </a:avLst>
          </a:prstGeom>
          <a:solidFill>
            <a:srgbClr val="51C1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9" name="Flèche : droite 38">
            <a:extLst>
              <a:ext uri="{FF2B5EF4-FFF2-40B4-BE49-F238E27FC236}">
                <a16:creationId xmlns:a16="http://schemas.microsoft.com/office/drawing/2014/main" id="{68470CDD-7DC0-3E2E-89C3-95515EC1FDA7}"/>
              </a:ext>
            </a:extLst>
          </p:cNvPr>
          <p:cNvSpPr/>
          <p:nvPr/>
        </p:nvSpPr>
        <p:spPr>
          <a:xfrm>
            <a:off x="4873238" y="2970574"/>
            <a:ext cx="3604011" cy="274937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" name="Flèche : droite 39">
            <a:extLst>
              <a:ext uri="{FF2B5EF4-FFF2-40B4-BE49-F238E27FC236}">
                <a16:creationId xmlns:a16="http://schemas.microsoft.com/office/drawing/2014/main" id="{6B50AB9E-6C97-4C94-612C-3F0047DF26A8}"/>
              </a:ext>
            </a:extLst>
          </p:cNvPr>
          <p:cNvSpPr/>
          <p:nvPr/>
        </p:nvSpPr>
        <p:spPr>
          <a:xfrm>
            <a:off x="4873238" y="5243081"/>
            <a:ext cx="3604011" cy="274937"/>
          </a:xfrm>
          <a:prstGeom prst="rightArrow">
            <a:avLst/>
          </a:prstGeom>
          <a:solidFill>
            <a:srgbClr val="51C1C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Flèche : droite 40">
            <a:extLst>
              <a:ext uri="{FF2B5EF4-FFF2-40B4-BE49-F238E27FC236}">
                <a16:creationId xmlns:a16="http://schemas.microsoft.com/office/drawing/2014/main" id="{58A97A3D-1547-B833-220A-C0023FBF21C2}"/>
              </a:ext>
            </a:extLst>
          </p:cNvPr>
          <p:cNvSpPr/>
          <p:nvPr/>
        </p:nvSpPr>
        <p:spPr>
          <a:xfrm>
            <a:off x="3081588" y="4114229"/>
            <a:ext cx="5395661" cy="274937"/>
          </a:xfrm>
          <a:prstGeom prst="rightArrow">
            <a:avLst/>
          </a:prstGeom>
          <a:solidFill>
            <a:srgbClr val="7D8C9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002BF3F-0492-9D49-830B-2ACAAB99A1B2}"/>
              </a:ext>
            </a:extLst>
          </p:cNvPr>
          <p:cNvSpPr txBox="1"/>
          <p:nvPr/>
        </p:nvSpPr>
        <p:spPr>
          <a:xfrm>
            <a:off x="6096000" y="3969750"/>
            <a:ext cx="1682496" cy="861774"/>
          </a:xfrm>
          <a:prstGeom prst="rect">
            <a:avLst/>
          </a:prstGeom>
          <a:solidFill>
            <a:srgbClr val="DCE5EA"/>
          </a:solidFill>
        </p:spPr>
        <p:txBody>
          <a:bodyPr wrap="square" rtlCol="0">
            <a:spAutoFit/>
          </a:bodyPr>
          <a:lstStyle/>
          <a:p>
            <a:pPr algn="l"/>
            <a:r>
              <a:rPr lang="fr-FR" sz="1400" b="1" dirty="0">
                <a:solidFill>
                  <a:schemeClr val="bg2">
                    <a:lumMod val="10000"/>
                  </a:schemeClr>
                </a:solidFill>
                <a:latin typeface="+mj-lt"/>
              </a:rPr>
              <a:t>Double-aveugle :</a:t>
            </a:r>
            <a:r>
              <a:rPr lang="fr-FR" sz="1200" b="1" dirty="0">
                <a:solidFill>
                  <a:schemeClr val="bg2">
                    <a:lumMod val="10000"/>
                  </a:schemeClr>
                </a:solidFill>
                <a:latin typeface="+mj-lt"/>
              </a:rPr>
              <a:t> résultat de 2 imageries sur 3 masquées au patient et au clinicien</a:t>
            </a:r>
          </a:p>
        </p:txBody>
      </p:sp>
      <p:pic>
        <p:nvPicPr>
          <p:cNvPr id="29" name="Image 28">
            <a:extLst>
              <a:ext uri="{FF2B5EF4-FFF2-40B4-BE49-F238E27FC236}">
                <a16:creationId xmlns:a16="http://schemas.microsoft.com/office/drawing/2014/main" id="{93B724B1-2D6C-313E-2B4B-006C31C4125A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35210" t="52181" r="56769" b="32384"/>
          <a:stretch>
            <a:fillRect/>
          </a:stretch>
        </p:blipFill>
        <p:spPr>
          <a:xfrm>
            <a:off x="3971817" y="3844284"/>
            <a:ext cx="933450" cy="790574"/>
          </a:xfrm>
          <a:prstGeom prst="rect">
            <a:avLst/>
          </a:prstGeom>
        </p:spPr>
      </p:pic>
      <p:sp>
        <p:nvSpPr>
          <p:cNvPr id="8" name="Titre 2">
            <a:extLst>
              <a:ext uri="{FF2B5EF4-FFF2-40B4-BE49-F238E27FC236}">
                <a16:creationId xmlns:a16="http://schemas.microsoft.com/office/drawing/2014/main" id="{52AE17CD-251F-7313-F463-0F22A79C73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616069" cy="962634"/>
          </a:xfrm>
        </p:spPr>
        <p:txBody>
          <a:bodyPr/>
          <a:lstStyle/>
          <a:p>
            <a:r>
              <a:rPr lang="fr-FR" dirty="0"/>
              <a:t>Essai OCTOPLUS : comparer les stratégies d’imageries pour le diagnostic de PAC aux urgences chez le sujet âgé</a:t>
            </a:r>
            <a:r>
              <a:rPr lang="fr-FR" i="1" dirty="0"/>
              <a:t> (1)</a:t>
            </a:r>
          </a:p>
        </p:txBody>
      </p:sp>
      <p:pic>
        <p:nvPicPr>
          <p:cNvPr id="3" name="Espace réservé du contenu 16">
            <a:extLst>
              <a:ext uri="{FF2B5EF4-FFF2-40B4-BE49-F238E27FC236}">
                <a16:creationId xmlns:a16="http://schemas.microsoft.com/office/drawing/2014/main" id="{111B85F3-9409-F39A-E936-A532045BBE7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503152" y="419980"/>
            <a:ext cx="515811" cy="444328"/>
          </a:xfrm>
          <a:prstGeom prst="rect">
            <a:avLst/>
          </a:prstGeom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267900489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re 2">
            <a:extLst>
              <a:ext uri="{FF2B5EF4-FFF2-40B4-BE49-F238E27FC236}">
                <a16:creationId xmlns:a16="http://schemas.microsoft.com/office/drawing/2014/main" id="{4B61D19F-6171-5849-9560-3053FFE762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Essai OCTOPLUS : comparer les stratégies d’imageries pour le diagnostic de PAC aux urgences chez le sujet âgé</a:t>
            </a:r>
            <a:r>
              <a:rPr lang="fr-FR" i="1" dirty="0"/>
              <a:t> (2)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2929EFC0-CCFC-9D42-BE5B-8B2AE05D8055}"/>
              </a:ext>
            </a:extLst>
          </p:cNvPr>
          <p:cNvSpPr txBox="1"/>
          <p:nvPr/>
        </p:nvSpPr>
        <p:spPr>
          <a:xfrm>
            <a:off x="8451968" y="1487129"/>
            <a:ext cx="3425588" cy="4542770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b="1" dirty="0">
                <a:solidFill>
                  <a:srgbClr val="C00000"/>
                </a:solidFill>
                <a:latin typeface="+mj-lt"/>
              </a:rPr>
              <a:t>Conclusion</a:t>
            </a:r>
          </a:p>
          <a:p>
            <a:pPr algn="ctr"/>
            <a:endParaRPr lang="fr-FR" sz="1600" dirty="0">
              <a:latin typeface="+mj-lt"/>
            </a:endParaRPr>
          </a:p>
          <a:p>
            <a:pPr marL="285750" indent="-285750" algn="l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b="1" dirty="0">
                <a:latin typeface="+mj-lt"/>
              </a:rPr>
              <a:t>Le scanner LD reste la modalité de choix pour exclure une pneumopathie</a:t>
            </a:r>
          </a:p>
          <a:p>
            <a:pPr marL="285750" indent="-285750" algn="l">
              <a:buClr>
                <a:srgbClr val="C00000"/>
              </a:buClr>
              <a:buFont typeface="Arial" panose="020B0604020202020204" pitchFamily="34" charset="0"/>
              <a:buChar char="•"/>
            </a:pPr>
            <a:endParaRPr lang="fr-FR" b="1" dirty="0">
              <a:latin typeface="+mj-lt"/>
            </a:endParaRPr>
          </a:p>
          <a:p>
            <a:pPr marL="285750" indent="-285750" algn="l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b="1" dirty="0">
                <a:latin typeface="+mj-lt"/>
              </a:rPr>
              <a:t>L’échographie pulmonaire  peut être proposée en alternative à la radiographie quand l’expertise clinique est disponible</a:t>
            </a:r>
          </a:p>
          <a:p>
            <a:pPr marL="285750" indent="-285750" algn="l">
              <a:buClr>
                <a:srgbClr val="C00000"/>
              </a:buClr>
              <a:buFont typeface="Arial" panose="020B0604020202020204" pitchFamily="34" charset="0"/>
              <a:buChar char="•"/>
            </a:pPr>
            <a:endParaRPr lang="fr-FR" b="1" dirty="0">
              <a:latin typeface="+mj-lt"/>
            </a:endParaRPr>
          </a:p>
          <a:p>
            <a:pPr marL="285750" indent="-285750" algn="l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b="1" dirty="0">
                <a:latin typeface="+mj-lt"/>
              </a:rPr>
              <a:t>Question de l’expertise clinique...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933693B-7CB2-A0F0-DC4B-CD34366D045B}"/>
              </a:ext>
            </a:extLst>
          </p:cNvPr>
          <p:cNvGraphicFramePr>
            <a:graphicFrameLocks noGrp="1"/>
          </p:cNvGraphicFramePr>
          <p:nvPr/>
        </p:nvGraphicFramePr>
        <p:xfrm>
          <a:off x="375781" y="3942449"/>
          <a:ext cx="7707820" cy="2306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59963">
                  <a:extLst>
                    <a:ext uri="{9D8B030D-6E8A-4147-A177-3AD203B41FA5}">
                      <a16:colId xmlns:a16="http://schemas.microsoft.com/office/drawing/2014/main" val="3441019252"/>
                    </a:ext>
                  </a:extLst>
                </a:gridCol>
                <a:gridCol w="1494155">
                  <a:extLst>
                    <a:ext uri="{9D8B030D-6E8A-4147-A177-3AD203B41FA5}">
                      <a16:colId xmlns:a16="http://schemas.microsoft.com/office/drawing/2014/main" val="2834324685"/>
                    </a:ext>
                  </a:extLst>
                </a:gridCol>
                <a:gridCol w="1595310">
                  <a:extLst>
                    <a:ext uri="{9D8B030D-6E8A-4147-A177-3AD203B41FA5}">
                      <a16:colId xmlns:a16="http://schemas.microsoft.com/office/drawing/2014/main" val="2711509566"/>
                    </a:ext>
                  </a:extLst>
                </a:gridCol>
                <a:gridCol w="1358392">
                  <a:extLst>
                    <a:ext uri="{9D8B030D-6E8A-4147-A177-3AD203B41FA5}">
                      <a16:colId xmlns:a16="http://schemas.microsoft.com/office/drawing/2014/main" val="362456229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endParaRPr lang="fr-FR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dirty="0"/>
                        <a:t>CXR (n = 157)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dirty="0"/>
                        <a:t>LDCT (n = 155)</a:t>
                      </a:r>
                    </a:p>
                  </a:txBody>
                  <a:tcPr anchor="ctr">
                    <a:solidFill>
                      <a:srgbClr val="51C1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i="0" u="none" strike="noStrike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LUS (n = 155)</a:t>
                      </a:r>
                      <a:endParaRPr lang="fr-FR" sz="1400" b="0" dirty="0"/>
                    </a:p>
                  </a:txBody>
                  <a:tcPr anchor="ctr">
                    <a:solidFill>
                      <a:srgbClr val="7D8C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2949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sz="1400" b="1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Précision</a:t>
                      </a:r>
                      <a:r>
                        <a:rPr lang="fr-FR" sz="14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(</a:t>
                      </a:r>
                      <a:r>
                        <a:rPr lang="fr-FR" sz="14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Accuracy</a:t>
                      </a:r>
                      <a:r>
                        <a:rPr lang="fr-FR" sz="14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	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400" dirty="0"/>
                        <a:t>74,5 %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400" b="1" dirty="0"/>
                        <a:t>84,5 %</a:t>
                      </a:r>
                    </a:p>
                    <a:p>
                      <a:pPr algn="ctr"/>
                      <a:r>
                        <a:rPr lang="pt-BR" sz="1400" dirty="0"/>
                        <a:t>p = 0,028 vs CXR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73,5 %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533473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1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VPN</a:t>
                      </a:r>
                      <a:r>
                        <a:rPr lang="fr-FR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(valeur prédictive </a:t>
                      </a:r>
                      <a:r>
                        <a:rPr lang="fr-FR" sz="14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  <a:r>
                        <a:rPr lang="fr-FR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égative</a:t>
                      </a:r>
                      <a:r>
                        <a:rPr lang="fr-FR" sz="14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lang="fr-FR" sz="1400" b="1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dirty="0"/>
                        <a:t>75,5 %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/>
                        <a:t>94,3 %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84,4 %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8212653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1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Sensibilité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dirty="0"/>
                        <a:t>87,0 %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/>
                        <a:t>96,4 %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91,6 %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3211487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sz="1400" b="1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Spécificité</a:t>
                      </a:r>
                      <a:endParaRPr lang="fr-FR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dirty="0"/>
                        <a:t>56,9 %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/>
                        <a:t>70,4 %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52,8 %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1955742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1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Prescription d'antibiotiques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dirty="0"/>
                        <a:t>79 %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/>
                        <a:t>76 %</a:t>
                      </a:r>
                      <a:endParaRPr lang="fr-FR" sz="1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81 %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92448063"/>
                  </a:ext>
                </a:extLst>
              </a:tr>
            </a:tbl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96BF8D01-219A-2CC4-D90C-588EDC326872}"/>
              </a:ext>
            </a:extLst>
          </p:cNvPr>
          <p:cNvSpPr/>
          <p:nvPr/>
        </p:nvSpPr>
        <p:spPr>
          <a:xfrm>
            <a:off x="5125581" y="3942449"/>
            <a:ext cx="1612900" cy="2306320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F42472AE-E919-7EE3-23EE-088B94C18D63}"/>
              </a:ext>
            </a:extLst>
          </p:cNvPr>
          <p:cNvGrpSpPr/>
          <p:nvPr/>
        </p:nvGrpSpPr>
        <p:grpSpPr>
          <a:xfrm>
            <a:off x="844550" y="1362456"/>
            <a:ext cx="7105650" cy="2337549"/>
            <a:chOff x="844550" y="1572768"/>
            <a:chExt cx="7105650" cy="2337549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CAF4A5D5-C64E-FD16-ED42-16B752E08A3C}"/>
                </a:ext>
              </a:extLst>
            </p:cNvPr>
            <p:cNvSpPr/>
            <p:nvPr/>
          </p:nvSpPr>
          <p:spPr>
            <a:xfrm>
              <a:off x="3291840" y="1572768"/>
              <a:ext cx="2212848" cy="71066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>
                  <a:solidFill>
                    <a:schemeClr val="accent1"/>
                  </a:solidFill>
                </a:rPr>
                <a:t>467 patients analysés</a:t>
              </a:r>
              <a:br>
                <a:rPr lang="fr-FR" sz="1600" b="1" dirty="0">
                  <a:solidFill>
                    <a:schemeClr val="accent1"/>
                  </a:solidFill>
                </a:rPr>
              </a:br>
              <a:r>
                <a:rPr lang="fr-FR" sz="1600" b="1" dirty="0">
                  <a:solidFill>
                    <a:schemeClr val="accent1"/>
                  </a:solidFill>
                </a:rPr>
                <a:t>(&gt; 65 ans)</a:t>
              </a:r>
            </a:p>
          </p:txBody>
        </p:sp>
        <p:sp>
          <p:nvSpPr>
            <p:cNvPr id="8" name="Rectangle : coins arrondis 7">
              <a:extLst>
                <a:ext uri="{FF2B5EF4-FFF2-40B4-BE49-F238E27FC236}">
                  <a16:creationId xmlns:a16="http://schemas.microsoft.com/office/drawing/2014/main" id="{33C2C288-3D47-F39A-F952-1D31DE6F0072}"/>
                </a:ext>
              </a:extLst>
            </p:cNvPr>
            <p:cNvSpPr/>
            <p:nvPr/>
          </p:nvSpPr>
          <p:spPr>
            <a:xfrm>
              <a:off x="844550" y="2947683"/>
              <a:ext cx="2019300" cy="962634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>
                  <a:solidFill>
                    <a:schemeClr val="bg1"/>
                  </a:solidFill>
                </a:rPr>
                <a:t>Radiographie (CXR)</a:t>
              </a:r>
            </a:p>
            <a:p>
              <a:pPr algn="ctr"/>
              <a:r>
                <a:rPr lang="fr-FR" sz="1600" b="1" dirty="0">
                  <a:solidFill>
                    <a:schemeClr val="bg1"/>
                  </a:solidFill>
                </a:rPr>
                <a:t>n = 157</a:t>
              </a:r>
            </a:p>
          </p:txBody>
        </p:sp>
        <p:sp>
          <p:nvSpPr>
            <p:cNvPr id="15" name="Rectangle : coins arrondis 14">
              <a:extLst>
                <a:ext uri="{FF2B5EF4-FFF2-40B4-BE49-F238E27FC236}">
                  <a16:creationId xmlns:a16="http://schemas.microsoft.com/office/drawing/2014/main" id="{0C9E8D37-61BD-8667-2F70-572D0CB67775}"/>
                </a:ext>
              </a:extLst>
            </p:cNvPr>
            <p:cNvSpPr/>
            <p:nvPr/>
          </p:nvSpPr>
          <p:spPr>
            <a:xfrm>
              <a:off x="3395662" y="2947683"/>
              <a:ext cx="2019300" cy="962634"/>
            </a:xfrm>
            <a:prstGeom prst="roundRect">
              <a:avLst/>
            </a:prstGeom>
            <a:solidFill>
              <a:srgbClr val="51C1C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>
                  <a:solidFill>
                    <a:schemeClr val="bg1"/>
                  </a:solidFill>
                </a:rPr>
                <a:t>Scanner faible dose (LDCT)</a:t>
              </a:r>
            </a:p>
            <a:p>
              <a:pPr algn="ctr"/>
              <a:r>
                <a:rPr lang="fr-FR" sz="1600" b="1" dirty="0">
                  <a:solidFill>
                    <a:schemeClr val="bg1"/>
                  </a:solidFill>
                </a:rPr>
                <a:t>n = 155</a:t>
              </a:r>
            </a:p>
          </p:txBody>
        </p:sp>
        <p:sp>
          <p:nvSpPr>
            <p:cNvPr id="16" name="Rectangle : coins arrondis 15">
              <a:extLst>
                <a:ext uri="{FF2B5EF4-FFF2-40B4-BE49-F238E27FC236}">
                  <a16:creationId xmlns:a16="http://schemas.microsoft.com/office/drawing/2014/main" id="{815B2063-54C4-D242-80BF-77EA0D12582B}"/>
                </a:ext>
              </a:extLst>
            </p:cNvPr>
            <p:cNvSpPr/>
            <p:nvPr/>
          </p:nvSpPr>
          <p:spPr>
            <a:xfrm>
              <a:off x="5930900" y="2947683"/>
              <a:ext cx="2019300" cy="962634"/>
            </a:xfrm>
            <a:prstGeom prst="roundRect">
              <a:avLst/>
            </a:prstGeom>
            <a:solidFill>
              <a:srgbClr val="7D8C9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>
                  <a:solidFill>
                    <a:schemeClr val="bg1"/>
                  </a:solidFill>
                </a:rPr>
                <a:t>Échographie</a:t>
              </a:r>
              <a:br>
                <a:rPr lang="fr-FR" sz="1600" b="1" dirty="0">
                  <a:solidFill>
                    <a:schemeClr val="bg1"/>
                  </a:solidFill>
                </a:rPr>
              </a:br>
              <a:r>
                <a:rPr lang="fr-FR" sz="1600" b="1" dirty="0">
                  <a:solidFill>
                    <a:schemeClr val="bg1"/>
                  </a:solidFill>
                </a:rPr>
                <a:t>(LUS)</a:t>
              </a:r>
              <a:br>
                <a:rPr lang="fr-FR" sz="1600" b="1" dirty="0">
                  <a:solidFill>
                    <a:schemeClr val="bg1"/>
                  </a:solidFill>
                </a:rPr>
              </a:br>
              <a:r>
                <a:rPr lang="fr-FR" sz="1600" b="1" dirty="0">
                  <a:solidFill>
                    <a:schemeClr val="bg1"/>
                  </a:solidFill>
                </a:rPr>
                <a:t>n = 155</a:t>
              </a:r>
            </a:p>
          </p:txBody>
        </p:sp>
        <p:cxnSp>
          <p:nvCxnSpPr>
            <p:cNvPr id="18" name="Connecteur : en angle 17">
              <a:extLst>
                <a:ext uri="{FF2B5EF4-FFF2-40B4-BE49-F238E27FC236}">
                  <a16:creationId xmlns:a16="http://schemas.microsoft.com/office/drawing/2014/main" id="{44052F0F-4024-0331-7478-D627CB96EFC5}"/>
                </a:ext>
              </a:extLst>
            </p:cNvPr>
            <p:cNvCxnSpPr>
              <a:cxnSpLocks/>
              <a:stCxn id="5" idx="2"/>
              <a:endCxn id="8" idx="0"/>
            </p:cNvCxnSpPr>
            <p:nvPr/>
          </p:nvCxnSpPr>
          <p:spPr>
            <a:xfrm rot="5400000">
              <a:off x="2794108" y="1343526"/>
              <a:ext cx="664249" cy="2544064"/>
            </a:xfrm>
            <a:prstGeom prst="bentConnector3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 : en angle 19">
              <a:extLst>
                <a:ext uri="{FF2B5EF4-FFF2-40B4-BE49-F238E27FC236}">
                  <a16:creationId xmlns:a16="http://schemas.microsoft.com/office/drawing/2014/main" id="{27F0F193-F880-4685-46AB-2E8E895F5DFC}"/>
                </a:ext>
              </a:extLst>
            </p:cNvPr>
            <p:cNvCxnSpPr>
              <a:cxnSpLocks/>
              <a:stCxn id="5" idx="2"/>
              <a:endCxn id="16" idx="0"/>
            </p:cNvCxnSpPr>
            <p:nvPr/>
          </p:nvCxnSpPr>
          <p:spPr>
            <a:xfrm rot="16200000" flipH="1">
              <a:off x="5337283" y="1344415"/>
              <a:ext cx="664249" cy="2542286"/>
            </a:xfrm>
            <a:prstGeom prst="bent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necteur droit avec flèche 23">
              <a:extLst>
                <a:ext uri="{FF2B5EF4-FFF2-40B4-BE49-F238E27FC236}">
                  <a16:creationId xmlns:a16="http://schemas.microsoft.com/office/drawing/2014/main" id="{72BAEE58-C5FC-5C14-7EE6-08BBB28FCE64}"/>
                </a:ext>
              </a:extLst>
            </p:cNvPr>
            <p:cNvCxnSpPr>
              <a:cxnSpLocks/>
              <a:stCxn id="5" idx="2"/>
              <a:endCxn id="15" idx="0"/>
            </p:cNvCxnSpPr>
            <p:nvPr/>
          </p:nvCxnSpPr>
          <p:spPr>
            <a:xfrm>
              <a:off x="4398264" y="2283434"/>
              <a:ext cx="7048" cy="664249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ZoneTexte 5">
            <a:extLst>
              <a:ext uri="{FF2B5EF4-FFF2-40B4-BE49-F238E27FC236}">
                <a16:creationId xmlns:a16="http://schemas.microsoft.com/office/drawing/2014/main" id="{7C1461AD-D946-D056-6091-24EAAD9B496B}"/>
              </a:ext>
            </a:extLst>
          </p:cNvPr>
          <p:cNvSpPr txBox="1"/>
          <p:nvPr/>
        </p:nvSpPr>
        <p:spPr>
          <a:xfrm>
            <a:off x="10084327" y="6590428"/>
            <a:ext cx="21076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050" dirty="0" err="1">
                <a:latin typeface="+mj-lt"/>
              </a:rPr>
              <a:t>Prendky</a:t>
            </a:r>
            <a:r>
              <a:rPr lang="fr-FR" sz="1050" dirty="0">
                <a:latin typeface="+mj-lt"/>
              </a:rPr>
              <a:t> V, ESCMID 2026, L0047</a:t>
            </a:r>
          </a:p>
        </p:txBody>
      </p:sp>
      <p:pic>
        <p:nvPicPr>
          <p:cNvPr id="17" name="Espace réservé du contenu 16">
            <a:extLst>
              <a:ext uri="{FF2B5EF4-FFF2-40B4-BE49-F238E27FC236}">
                <a16:creationId xmlns:a16="http://schemas.microsoft.com/office/drawing/2014/main" id="{CB9E561B-F293-0260-A94E-12CF2334D6BA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503152" y="419980"/>
            <a:ext cx="515811" cy="444328"/>
          </a:xfrm>
          <a:prstGeom prst="rect">
            <a:avLst/>
          </a:prstGeom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184752344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67C791-64BF-7A22-6AD7-8F020B4DA8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0322C7E8-6C53-AB2C-E30D-8C35465F824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Infections bactériennes</a:t>
            </a:r>
          </a:p>
        </p:txBody>
      </p:sp>
      <p:sp>
        <p:nvSpPr>
          <p:cNvPr id="5" name="Sous-titre 4">
            <a:extLst>
              <a:ext uri="{FF2B5EF4-FFF2-40B4-BE49-F238E27FC236}">
                <a16:creationId xmlns:a16="http://schemas.microsoft.com/office/drawing/2014/main" id="{389B9DA7-96F4-00EF-9CC7-C320342A39E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fr-FR" sz="2800" dirty="0"/>
              <a:t>Outils diagnostiques</a:t>
            </a:r>
          </a:p>
        </p:txBody>
      </p:sp>
    </p:spTree>
    <p:extLst>
      <p:ext uri="{BB962C8B-B14F-4D97-AF65-F5344CB8AC3E}">
        <p14:creationId xmlns:p14="http://schemas.microsoft.com/office/powerpoint/2010/main" val="263545223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39973F-4A47-A3C2-A99F-A3AABCFAA0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Espace réservé du contenu 55">
            <a:extLst>
              <a:ext uri="{FF2B5EF4-FFF2-40B4-BE49-F238E27FC236}">
                <a16:creationId xmlns:a16="http://schemas.microsoft.com/office/drawing/2014/main" id="{5F976EFB-DE92-82F1-D2A2-A00CEE33D870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452225" y="407988"/>
            <a:ext cx="468312" cy="468312"/>
          </a:xfrm>
          <a:prstGeom prst="rect">
            <a:avLst/>
          </a:prstGeom>
        </p:spPr>
      </p:pic>
      <p:sp>
        <p:nvSpPr>
          <p:cNvPr id="9" name="Titre 8">
            <a:extLst>
              <a:ext uri="{FF2B5EF4-FFF2-40B4-BE49-F238E27FC236}">
                <a16:creationId xmlns:a16="http://schemas.microsoft.com/office/drawing/2014/main" id="{07827713-1F82-04BD-D256-98F4606F6C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FR" dirty="0"/>
              <a:t>PCR sur aérosols respiratoires pour le dépistage des infections respiratoires basses : évaluation d'un dispositif de prélèvement par masque facial non invasif </a:t>
            </a:r>
          </a:p>
        </p:txBody>
      </p:sp>
      <p:sp>
        <p:nvSpPr>
          <p:cNvPr id="21" name="Espace réservé du contenu 9">
            <a:extLst>
              <a:ext uri="{FF2B5EF4-FFF2-40B4-BE49-F238E27FC236}">
                <a16:creationId xmlns:a16="http://schemas.microsoft.com/office/drawing/2014/main" id="{1E8F177C-625C-F154-467F-462DFF1FE7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61967" y="4724337"/>
            <a:ext cx="6569351" cy="2038611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fr-FR" sz="1600" b="1" dirty="0">
                <a:solidFill>
                  <a:srgbClr val="C00000"/>
                </a:solidFill>
              </a:rPr>
              <a:t>Limites </a:t>
            </a:r>
          </a:p>
          <a:p>
            <a:pPr>
              <a:spcBef>
                <a:spcPts val="600"/>
              </a:spcBef>
            </a:pPr>
            <a:r>
              <a:rPr lang="fr-FR" sz="1600" dirty="0"/>
              <a:t>Effectif limité</a:t>
            </a:r>
          </a:p>
          <a:p>
            <a:pPr>
              <a:spcBef>
                <a:spcPts val="600"/>
              </a:spcBef>
            </a:pPr>
            <a:r>
              <a:rPr lang="fr-FR" sz="1600" dirty="0"/>
              <a:t>Concordance positive limitée</a:t>
            </a:r>
          </a:p>
          <a:p>
            <a:pPr>
              <a:spcBef>
                <a:spcPts val="600"/>
              </a:spcBef>
            </a:pPr>
            <a:r>
              <a:rPr lang="fr-FR" sz="1600" dirty="0"/>
              <a:t>Comparateur dépendant de la qualité des prélèvements standards</a:t>
            </a:r>
          </a:p>
          <a:p>
            <a:pPr lvl="1">
              <a:spcBef>
                <a:spcPts val="600"/>
              </a:spcBef>
            </a:pPr>
            <a:r>
              <a:rPr lang="fr-FR" sz="1400" b="1" dirty="0"/>
              <a:t>Absence de critères de qualité des expectorations</a:t>
            </a:r>
          </a:p>
          <a:p>
            <a:pPr lvl="1">
              <a:spcBef>
                <a:spcPts val="600"/>
              </a:spcBef>
            </a:pPr>
            <a:r>
              <a:rPr lang="fr-FR" sz="1400" dirty="0"/>
              <a:t>Sensibilité possiblement variable selon les pathogènes notamment viraux</a:t>
            </a: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3A8C9F1C-9209-7635-42B0-3DEFA00EFEAB}"/>
              </a:ext>
            </a:extLst>
          </p:cNvPr>
          <p:cNvSpPr txBox="1">
            <a:spLocks/>
          </p:cNvSpPr>
          <p:nvPr/>
        </p:nvSpPr>
        <p:spPr>
          <a:xfrm>
            <a:off x="11968" y="6633190"/>
            <a:ext cx="7143302" cy="219090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PCR : </a:t>
            </a:r>
            <a:r>
              <a:rPr lang="fr-FR" dirty="0" err="1">
                <a:latin typeface="+mn-lt"/>
              </a:rPr>
              <a:t>polymerase</a:t>
            </a:r>
            <a:r>
              <a:rPr lang="fr-FR" dirty="0">
                <a:latin typeface="+mn-lt"/>
              </a:rPr>
              <a:t> </a:t>
            </a:r>
            <a:r>
              <a:rPr lang="fr-FR" dirty="0" err="1">
                <a:latin typeface="+mn-lt"/>
              </a:rPr>
              <a:t>chain</a:t>
            </a:r>
            <a:r>
              <a:rPr lang="fr-FR" dirty="0">
                <a:latin typeface="+mn-lt"/>
              </a:rPr>
              <a:t> </a:t>
            </a:r>
            <a:r>
              <a:rPr lang="fr-FR" dirty="0" err="1">
                <a:latin typeface="+mn-lt"/>
              </a:rPr>
              <a:t>reaction</a:t>
            </a:r>
            <a:r>
              <a:rPr lang="fr-FR" dirty="0">
                <a:latin typeface="+mn-lt"/>
              </a:rPr>
              <a:t> ; IRB : infections respiratoires basses ; LBA : lavage broncho-alvéolaire ; VB : voie basse 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5FF299E6-5F26-2723-C272-233895FB60A2}"/>
              </a:ext>
            </a:extLst>
          </p:cNvPr>
          <p:cNvSpPr txBox="1">
            <a:spLocks/>
          </p:cNvSpPr>
          <p:nvPr/>
        </p:nvSpPr>
        <p:spPr>
          <a:xfrm>
            <a:off x="9672998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 err="1">
                <a:latin typeface="+mn-lt"/>
              </a:rPr>
              <a:t>Dräger</a:t>
            </a:r>
            <a:r>
              <a:rPr lang="fr-FR" dirty="0">
                <a:latin typeface="+mn-lt"/>
              </a:rPr>
              <a:t> S, ESCMID 2026, E0173</a:t>
            </a:r>
          </a:p>
        </p:txBody>
      </p:sp>
      <p:sp>
        <p:nvSpPr>
          <p:cNvPr id="7" name="Espace réservé du contenu 9">
            <a:extLst>
              <a:ext uri="{FF2B5EF4-FFF2-40B4-BE49-F238E27FC236}">
                <a16:creationId xmlns:a16="http://schemas.microsoft.com/office/drawing/2014/main" id="{AAFEFADD-95A4-49FC-69C9-9FEE643C193E}"/>
              </a:ext>
            </a:extLst>
          </p:cNvPr>
          <p:cNvSpPr txBox="1">
            <a:spLocks/>
          </p:cNvSpPr>
          <p:nvPr/>
        </p:nvSpPr>
        <p:spPr>
          <a:xfrm>
            <a:off x="106249" y="1228480"/>
            <a:ext cx="4081336" cy="12972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FR" sz="1600" b="1" dirty="0">
                <a:solidFill>
                  <a:srgbClr val="C00000"/>
                </a:solidFill>
              </a:rPr>
              <a:t>Problématique</a:t>
            </a:r>
            <a:endParaRPr lang="fr-FR" sz="1600" dirty="0"/>
          </a:p>
          <a:p>
            <a:r>
              <a:rPr lang="fr-FR" sz="1600" dirty="0"/>
              <a:t>Diagnostic microbiologique des IRB </a:t>
            </a:r>
          </a:p>
          <a:p>
            <a:pPr lvl="1"/>
            <a:r>
              <a:rPr lang="fr-FR" sz="1400" dirty="0"/>
              <a:t>Souvent limité : 2/3 sans documentations</a:t>
            </a:r>
          </a:p>
          <a:p>
            <a:pPr lvl="1"/>
            <a:r>
              <a:rPr lang="fr-FR" sz="1400" dirty="0"/>
              <a:t>Difficulté obtention expectorations</a:t>
            </a:r>
          </a:p>
        </p:txBody>
      </p:sp>
      <p:sp>
        <p:nvSpPr>
          <p:cNvPr id="8" name="Espace réservé du contenu 9">
            <a:extLst>
              <a:ext uri="{FF2B5EF4-FFF2-40B4-BE49-F238E27FC236}">
                <a16:creationId xmlns:a16="http://schemas.microsoft.com/office/drawing/2014/main" id="{3FE54F3B-597D-D73B-5140-9153E8382B7F}"/>
              </a:ext>
            </a:extLst>
          </p:cNvPr>
          <p:cNvSpPr txBox="1">
            <a:spLocks/>
          </p:cNvSpPr>
          <p:nvPr/>
        </p:nvSpPr>
        <p:spPr>
          <a:xfrm>
            <a:off x="115430" y="2505426"/>
            <a:ext cx="4004387" cy="20118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FR" sz="1600" b="1" dirty="0">
                <a:solidFill>
                  <a:srgbClr val="C00000"/>
                </a:solidFill>
              </a:rPr>
              <a:t>Schéma d’étude </a:t>
            </a:r>
          </a:p>
          <a:p>
            <a:pPr marL="0" indent="0">
              <a:spcBef>
                <a:spcPts val="600"/>
              </a:spcBef>
              <a:buNone/>
            </a:pPr>
            <a:r>
              <a:rPr lang="fr-FR" sz="1600" dirty="0"/>
              <a:t>Etude prospective bicentrique</a:t>
            </a:r>
          </a:p>
          <a:p>
            <a:pPr>
              <a:spcBef>
                <a:spcPts val="600"/>
              </a:spcBef>
            </a:pPr>
            <a:r>
              <a:rPr lang="fr-FR" sz="1600" dirty="0"/>
              <a:t>63 patients avec IRB confirmée</a:t>
            </a:r>
          </a:p>
          <a:p>
            <a:pPr>
              <a:spcBef>
                <a:spcPts val="600"/>
              </a:spcBef>
            </a:pPr>
            <a:r>
              <a:rPr lang="fr-FR" sz="1600" dirty="0"/>
              <a:t>Comparaison PCR multiplex : </a:t>
            </a:r>
          </a:p>
          <a:p>
            <a:pPr lvl="1">
              <a:spcBef>
                <a:spcPts val="600"/>
              </a:spcBef>
            </a:pPr>
            <a:r>
              <a:rPr lang="fr-FR" sz="1400" dirty="0"/>
              <a:t>‘’Non-invasive </a:t>
            </a:r>
            <a:r>
              <a:rPr lang="fr-FR" sz="1400" dirty="0" err="1"/>
              <a:t>facemask</a:t>
            </a:r>
            <a:r>
              <a:rPr lang="fr-FR" sz="1400" dirty="0"/>
              <a:t>’’ </a:t>
            </a:r>
            <a:r>
              <a:rPr lang="fr-FR" sz="1400" dirty="0" err="1"/>
              <a:t>AlveloMask</a:t>
            </a:r>
            <a:endParaRPr lang="fr-FR" sz="1400" dirty="0"/>
          </a:p>
          <a:p>
            <a:pPr lvl="1">
              <a:spcBef>
                <a:spcPts val="600"/>
              </a:spcBef>
            </a:pPr>
            <a:r>
              <a:rPr lang="fr-FR" sz="1400" dirty="0" err="1"/>
              <a:t>FilmArray</a:t>
            </a:r>
            <a:r>
              <a:rPr lang="fr-FR" sz="1400" dirty="0"/>
              <a:t> sur expectoration ou LBA </a:t>
            </a:r>
          </a:p>
        </p:txBody>
      </p:sp>
      <p:sp>
        <p:nvSpPr>
          <p:cNvPr id="12" name="Espace réservé du contenu 9">
            <a:extLst>
              <a:ext uri="{FF2B5EF4-FFF2-40B4-BE49-F238E27FC236}">
                <a16:creationId xmlns:a16="http://schemas.microsoft.com/office/drawing/2014/main" id="{20749337-C0EE-5398-C7FB-742830B20C27}"/>
              </a:ext>
            </a:extLst>
          </p:cNvPr>
          <p:cNvSpPr txBox="1">
            <a:spLocks/>
          </p:cNvSpPr>
          <p:nvPr/>
        </p:nvSpPr>
        <p:spPr>
          <a:xfrm>
            <a:off x="4978400" y="6249915"/>
            <a:ext cx="4642184" cy="12047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r-FR" dirty="0"/>
          </a:p>
        </p:txBody>
      </p:sp>
      <p:sp>
        <p:nvSpPr>
          <p:cNvPr id="11" name="Espace réservé du contenu 9">
            <a:extLst>
              <a:ext uri="{FF2B5EF4-FFF2-40B4-BE49-F238E27FC236}">
                <a16:creationId xmlns:a16="http://schemas.microsoft.com/office/drawing/2014/main" id="{A4743CC7-8985-A3A8-91C4-7A7D2711C7AD}"/>
              </a:ext>
            </a:extLst>
          </p:cNvPr>
          <p:cNvSpPr txBox="1">
            <a:spLocks/>
          </p:cNvSpPr>
          <p:nvPr/>
        </p:nvSpPr>
        <p:spPr>
          <a:xfrm>
            <a:off x="8688125" y="4258226"/>
            <a:ext cx="3406116" cy="1179026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C00000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fr-FR" sz="1400" dirty="0"/>
              <a:t>Détection du pathogène  = 85 %</a:t>
            </a:r>
          </a:p>
          <a:p>
            <a:pPr lvl="1">
              <a:spcBef>
                <a:spcPts val="600"/>
              </a:spcBef>
            </a:pPr>
            <a:r>
              <a:rPr lang="fr-FR" sz="1400" dirty="0"/>
              <a:t>Concordance positive : 63 %</a:t>
            </a:r>
          </a:p>
          <a:p>
            <a:pPr lvl="1">
              <a:spcBef>
                <a:spcPts val="600"/>
              </a:spcBef>
            </a:pPr>
            <a:r>
              <a:rPr lang="fr-FR" sz="1400" dirty="0"/>
              <a:t>Concordance négative : 100 %</a:t>
            </a:r>
          </a:p>
          <a:p>
            <a:pPr>
              <a:spcBef>
                <a:spcPts val="600"/>
              </a:spcBef>
            </a:pPr>
            <a:r>
              <a:rPr lang="fr-FR" sz="1400" dirty="0"/>
              <a:t>Bonne tolérance = 90 %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5033331E-EEAE-FD38-5860-42501BE703DF}"/>
              </a:ext>
            </a:extLst>
          </p:cNvPr>
          <p:cNvGraphicFramePr>
            <a:graphicFrameLocks noGrp="1"/>
          </p:cNvGraphicFramePr>
          <p:nvPr/>
        </p:nvGraphicFramePr>
        <p:xfrm>
          <a:off x="5116130" y="1844954"/>
          <a:ext cx="6090054" cy="13248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7817">
                  <a:extLst>
                    <a:ext uri="{9D8B030D-6E8A-4147-A177-3AD203B41FA5}">
                      <a16:colId xmlns:a16="http://schemas.microsoft.com/office/drawing/2014/main" val="1875477802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3347552295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3832351254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525365302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891323533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446560612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83769997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634665453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938392897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353838768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140273228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291221282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3842212496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245619085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4176395045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357923930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427032987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993358896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425754476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590810933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883917515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252258757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468194249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3949712451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3445903190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4288039255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192617278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4205799194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808730074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120653994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4255701731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640987328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3925020849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963102742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460183441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163199472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3386893574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4036553549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203524760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3336035335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511777989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584855649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177278003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781706657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529560984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865031308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3135804285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847413866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942589834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497321184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879197086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794046943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152296727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4054243022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698124533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423080678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2985787074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805349869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3243510459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1397757458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510758848"/>
                    </a:ext>
                  </a:extLst>
                </a:gridCol>
                <a:gridCol w="97817">
                  <a:extLst>
                    <a:ext uri="{9D8B030D-6E8A-4147-A177-3AD203B41FA5}">
                      <a16:colId xmlns:a16="http://schemas.microsoft.com/office/drawing/2014/main" val="3405943415"/>
                    </a:ext>
                  </a:extLst>
                </a:gridCol>
                <a:gridCol w="25400">
                  <a:extLst>
                    <a:ext uri="{9D8B030D-6E8A-4147-A177-3AD203B41FA5}">
                      <a16:colId xmlns:a16="http://schemas.microsoft.com/office/drawing/2014/main" val="3465694875"/>
                    </a:ext>
                  </a:extLst>
                </a:gridCol>
              </a:tblGrid>
              <a:tr h="147206"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9309848"/>
                  </a:ext>
                </a:extLst>
              </a:tr>
              <a:tr h="147206"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0307008"/>
                  </a:ext>
                </a:extLst>
              </a:tr>
              <a:tr h="147206"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183846"/>
                  </a:ext>
                </a:extLst>
              </a:tr>
              <a:tr h="147206"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8383879"/>
                  </a:ext>
                </a:extLst>
              </a:tr>
              <a:tr h="147206"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5284735"/>
                  </a:ext>
                </a:extLst>
              </a:tr>
              <a:tr h="147206"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2709283"/>
                  </a:ext>
                </a:extLst>
              </a:tr>
              <a:tr h="147206"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9589104"/>
                  </a:ext>
                </a:extLst>
              </a:tr>
              <a:tr h="147206"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7855835"/>
                  </a:ext>
                </a:extLst>
              </a:tr>
              <a:tr h="147206"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2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015557"/>
                  </a:ext>
                </a:extLst>
              </a:tr>
            </a:tbl>
          </a:graphicData>
        </a:graphic>
      </p:graphicFrame>
      <p:sp>
        <p:nvSpPr>
          <p:cNvPr id="5" name="Accolade fermante 4">
            <a:extLst>
              <a:ext uri="{FF2B5EF4-FFF2-40B4-BE49-F238E27FC236}">
                <a16:creationId xmlns:a16="http://schemas.microsoft.com/office/drawing/2014/main" id="{68C4567B-D57D-8AFB-3C71-9788E9622FCB}"/>
              </a:ext>
            </a:extLst>
          </p:cNvPr>
          <p:cNvSpPr/>
          <p:nvPr/>
        </p:nvSpPr>
        <p:spPr>
          <a:xfrm rot="16200000">
            <a:off x="7317240" y="-504332"/>
            <a:ext cx="118313" cy="4520534"/>
          </a:xfrm>
          <a:prstGeom prst="rightBrac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Accolade fermante 9">
            <a:extLst>
              <a:ext uri="{FF2B5EF4-FFF2-40B4-BE49-F238E27FC236}">
                <a16:creationId xmlns:a16="http://schemas.microsoft.com/office/drawing/2014/main" id="{B55BEE20-A214-1DCE-70D4-9CCFECDA872C}"/>
              </a:ext>
            </a:extLst>
          </p:cNvPr>
          <p:cNvSpPr/>
          <p:nvPr/>
        </p:nvSpPr>
        <p:spPr>
          <a:xfrm rot="16200000">
            <a:off x="10424210" y="960699"/>
            <a:ext cx="118313" cy="1590472"/>
          </a:xfrm>
          <a:prstGeom prst="rightBrac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C3FD8508-19CB-0652-C89D-9C0205C3F866}"/>
              </a:ext>
            </a:extLst>
          </p:cNvPr>
          <p:cNvSpPr txBox="1"/>
          <p:nvPr/>
        </p:nvSpPr>
        <p:spPr>
          <a:xfrm>
            <a:off x="5123795" y="1229519"/>
            <a:ext cx="3507692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050" i="1" dirty="0"/>
              <a:t>Au moins un pathogène détecté avec l’</a:t>
            </a:r>
            <a:r>
              <a:rPr lang="fr-FR" sz="1050" i="1" dirty="0" err="1"/>
              <a:t>AveloMask</a:t>
            </a:r>
            <a:r>
              <a:rPr lang="fr-FR" sz="1050" i="1" dirty="0"/>
              <a:t> </a:t>
            </a:r>
            <a:br>
              <a:rPr lang="fr-FR" sz="1050" i="1" dirty="0"/>
            </a:br>
            <a:r>
              <a:rPr lang="fr-FR" sz="1050" i="1" dirty="0"/>
              <a:t>dans 85 % (40/47) des échantillons voies basses positives</a:t>
            </a:r>
          </a:p>
        </p:txBody>
      </p:sp>
      <p:sp>
        <p:nvSpPr>
          <p:cNvPr id="14" name="Accolade fermante 13">
            <a:extLst>
              <a:ext uri="{FF2B5EF4-FFF2-40B4-BE49-F238E27FC236}">
                <a16:creationId xmlns:a16="http://schemas.microsoft.com/office/drawing/2014/main" id="{33AD0038-FF51-D9CE-D511-2FBDB1471EA1}"/>
              </a:ext>
            </a:extLst>
          </p:cNvPr>
          <p:cNvSpPr/>
          <p:nvPr/>
        </p:nvSpPr>
        <p:spPr>
          <a:xfrm rot="5400000">
            <a:off x="5192141" y="3100291"/>
            <a:ext cx="118316" cy="270340"/>
          </a:xfrm>
          <a:prstGeom prst="rightBrac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Accolade fermante 14">
            <a:extLst>
              <a:ext uri="{FF2B5EF4-FFF2-40B4-BE49-F238E27FC236}">
                <a16:creationId xmlns:a16="http://schemas.microsoft.com/office/drawing/2014/main" id="{368D2FE3-F479-E007-1C06-52E71A04C603}"/>
              </a:ext>
            </a:extLst>
          </p:cNvPr>
          <p:cNvSpPr/>
          <p:nvPr/>
        </p:nvSpPr>
        <p:spPr>
          <a:xfrm rot="5400000">
            <a:off x="8026131" y="2401889"/>
            <a:ext cx="118316" cy="1667143"/>
          </a:xfrm>
          <a:prstGeom prst="rightBrac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Accolade fermante 18">
            <a:extLst>
              <a:ext uri="{FF2B5EF4-FFF2-40B4-BE49-F238E27FC236}">
                <a16:creationId xmlns:a16="http://schemas.microsoft.com/office/drawing/2014/main" id="{F71DD963-5509-725E-CAE2-A101378006BA}"/>
              </a:ext>
            </a:extLst>
          </p:cNvPr>
          <p:cNvSpPr/>
          <p:nvPr/>
        </p:nvSpPr>
        <p:spPr>
          <a:xfrm rot="5400000">
            <a:off x="9297433" y="2925521"/>
            <a:ext cx="118316" cy="619881"/>
          </a:xfrm>
          <a:prstGeom prst="rightBrac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Accolade fermante 21">
            <a:extLst>
              <a:ext uri="{FF2B5EF4-FFF2-40B4-BE49-F238E27FC236}">
                <a16:creationId xmlns:a16="http://schemas.microsoft.com/office/drawing/2014/main" id="{A986A531-17B8-FBF0-BA4C-0F55F219EC9C}"/>
              </a:ext>
            </a:extLst>
          </p:cNvPr>
          <p:cNvSpPr/>
          <p:nvPr/>
        </p:nvSpPr>
        <p:spPr>
          <a:xfrm rot="5400000">
            <a:off x="10424150" y="2460507"/>
            <a:ext cx="118316" cy="1549912"/>
          </a:xfrm>
          <a:prstGeom prst="rightBrac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3B73D0A2-EE8F-81B3-03AF-00B65FB7BCFC}"/>
              </a:ext>
            </a:extLst>
          </p:cNvPr>
          <p:cNvSpPr txBox="1"/>
          <p:nvPr/>
        </p:nvSpPr>
        <p:spPr>
          <a:xfrm>
            <a:off x="8619068" y="1239441"/>
            <a:ext cx="3424334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050" i="1" dirty="0"/>
              <a:t>Aucun pathogène détecté avec l’</a:t>
            </a:r>
            <a:r>
              <a:rPr lang="fr-FR" sz="1050" dirty="0" err="1"/>
              <a:t>AveloMask</a:t>
            </a:r>
            <a:r>
              <a:rPr lang="fr-FR" sz="1050" dirty="0"/>
              <a:t> dans</a:t>
            </a:r>
            <a:br>
              <a:rPr lang="fr-FR" sz="1050" dirty="0"/>
            </a:br>
            <a:r>
              <a:rPr lang="fr-FR" sz="1050" dirty="0"/>
              <a:t>100 % (16/16) des échantillons voies basses négatives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601ECC2F-19C0-CD04-8304-0CA601C34F0B}"/>
              </a:ext>
            </a:extLst>
          </p:cNvPr>
          <p:cNvSpPr txBox="1"/>
          <p:nvPr/>
        </p:nvSpPr>
        <p:spPr>
          <a:xfrm>
            <a:off x="4176448" y="1803582"/>
            <a:ext cx="93968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900" i="1" dirty="0"/>
              <a:t>S. </a:t>
            </a:r>
            <a:r>
              <a:rPr lang="fr-FR" sz="900" i="1" dirty="0" err="1"/>
              <a:t>pneumoniae</a:t>
            </a:r>
            <a:endParaRPr lang="fr-FR" sz="900" i="1" dirty="0"/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298F7E7F-9DEC-5F09-6DA0-73476E01FDDE}"/>
              </a:ext>
            </a:extLst>
          </p:cNvPr>
          <p:cNvSpPr txBox="1"/>
          <p:nvPr/>
        </p:nvSpPr>
        <p:spPr>
          <a:xfrm>
            <a:off x="4274232" y="1950189"/>
            <a:ext cx="84189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900" i="1" dirty="0"/>
              <a:t>H. influenzae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935E786F-B5AA-11EF-16EE-0D0ABD4E9FA8}"/>
              </a:ext>
            </a:extLst>
          </p:cNvPr>
          <p:cNvSpPr txBox="1"/>
          <p:nvPr/>
        </p:nvSpPr>
        <p:spPr>
          <a:xfrm>
            <a:off x="4163624" y="2096796"/>
            <a:ext cx="95250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900" i="1" dirty="0"/>
              <a:t>C. </a:t>
            </a:r>
            <a:r>
              <a:rPr lang="fr-FR" sz="900" i="1" dirty="0" err="1"/>
              <a:t>pneumoniae</a:t>
            </a:r>
            <a:endParaRPr lang="fr-FR" sz="900" i="1" dirty="0"/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8ED097AF-7926-51A3-95ED-E85485F786CF}"/>
              </a:ext>
            </a:extLst>
          </p:cNvPr>
          <p:cNvSpPr txBox="1"/>
          <p:nvPr/>
        </p:nvSpPr>
        <p:spPr>
          <a:xfrm>
            <a:off x="4194082" y="2243403"/>
            <a:ext cx="92204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900" i="1" dirty="0"/>
              <a:t>M. </a:t>
            </a:r>
            <a:r>
              <a:rPr lang="fr-FR" sz="900" i="1" dirty="0" err="1"/>
              <a:t>pneumoniae</a:t>
            </a:r>
            <a:endParaRPr lang="fr-FR" sz="900" i="1" dirty="0"/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C5BB0529-7F83-E481-D3CF-814725F93462}"/>
              </a:ext>
            </a:extLst>
          </p:cNvPr>
          <p:cNvSpPr txBox="1"/>
          <p:nvPr/>
        </p:nvSpPr>
        <p:spPr>
          <a:xfrm>
            <a:off x="4213318" y="2390010"/>
            <a:ext cx="90281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900" i="1" dirty="0"/>
              <a:t>L. pneumophila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4547669F-B717-2D48-C8B9-B8CEFE719D0B}"/>
              </a:ext>
            </a:extLst>
          </p:cNvPr>
          <p:cNvSpPr txBox="1"/>
          <p:nvPr/>
        </p:nvSpPr>
        <p:spPr>
          <a:xfrm>
            <a:off x="4376824" y="2536617"/>
            <a:ext cx="73930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900" dirty="0"/>
              <a:t>Influenza</a:t>
            </a:r>
            <a:r>
              <a:rPr lang="fr-FR" sz="900" i="1" dirty="0"/>
              <a:t> </a:t>
            </a:r>
            <a:r>
              <a:rPr lang="fr-FR" sz="900" dirty="0"/>
              <a:t>A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A3C7CE71-1868-B74B-05B5-6F421A5D9079}"/>
              </a:ext>
            </a:extLst>
          </p:cNvPr>
          <p:cNvSpPr txBox="1"/>
          <p:nvPr/>
        </p:nvSpPr>
        <p:spPr>
          <a:xfrm>
            <a:off x="4376824" y="2683224"/>
            <a:ext cx="73930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900" dirty="0"/>
              <a:t>Influenza B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9287B492-5C9B-ED8A-8BBD-128D7E18FC2E}"/>
              </a:ext>
            </a:extLst>
          </p:cNvPr>
          <p:cNvSpPr txBox="1"/>
          <p:nvPr/>
        </p:nvSpPr>
        <p:spPr>
          <a:xfrm>
            <a:off x="4727881" y="2829831"/>
            <a:ext cx="38824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900" dirty="0"/>
              <a:t>RSV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30804B0F-F7D2-FCF2-D17B-EB0CC6D01C51}"/>
              </a:ext>
            </a:extLst>
          </p:cNvPr>
          <p:cNvSpPr txBox="1"/>
          <p:nvPr/>
        </p:nvSpPr>
        <p:spPr>
          <a:xfrm>
            <a:off x="4402471" y="2976441"/>
            <a:ext cx="71365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r-FR" sz="900" dirty="0"/>
              <a:t>Rhinovirus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6032C178-5752-D870-6526-B2ECE2AB8279}"/>
              </a:ext>
            </a:extLst>
          </p:cNvPr>
          <p:cNvSpPr txBox="1"/>
          <p:nvPr/>
        </p:nvSpPr>
        <p:spPr>
          <a:xfrm>
            <a:off x="4745115" y="3292405"/>
            <a:ext cx="10262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i="1" dirty="0"/>
              <a:t>Co-infection :</a:t>
            </a:r>
            <a:br>
              <a:rPr lang="fr-FR" sz="900" i="1" dirty="0"/>
            </a:br>
            <a:r>
              <a:rPr lang="fr-FR" sz="900" i="1" dirty="0"/>
              <a:t>toutes détectées</a:t>
            </a:r>
          </a:p>
        </p:txBody>
      </p:sp>
      <p:sp>
        <p:nvSpPr>
          <p:cNvPr id="34" name="Accolade fermante 33">
            <a:extLst>
              <a:ext uri="{FF2B5EF4-FFF2-40B4-BE49-F238E27FC236}">
                <a16:creationId xmlns:a16="http://schemas.microsoft.com/office/drawing/2014/main" id="{B4F535C6-AD14-38E2-B0A7-D0350C17722E}"/>
              </a:ext>
            </a:extLst>
          </p:cNvPr>
          <p:cNvSpPr/>
          <p:nvPr/>
        </p:nvSpPr>
        <p:spPr>
          <a:xfrm rot="5400000">
            <a:off x="6249266" y="2341283"/>
            <a:ext cx="118316" cy="1788358"/>
          </a:xfrm>
          <a:prstGeom prst="rightBrac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1AD138F2-80EE-9ACF-909E-90DCC551A429}"/>
              </a:ext>
            </a:extLst>
          </p:cNvPr>
          <p:cNvSpPr txBox="1"/>
          <p:nvPr/>
        </p:nvSpPr>
        <p:spPr>
          <a:xfrm>
            <a:off x="5803320" y="3292405"/>
            <a:ext cx="10102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i="1" dirty="0"/>
              <a:t>Infection isolée :</a:t>
            </a:r>
            <a:br>
              <a:rPr lang="fr-FR" sz="900" i="1" dirty="0"/>
            </a:br>
            <a:r>
              <a:rPr lang="fr-FR" sz="900" i="1" dirty="0"/>
              <a:t>détectées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B8402AF6-FD7B-3EED-05DF-0A749C49CF5E}"/>
              </a:ext>
            </a:extLst>
          </p:cNvPr>
          <p:cNvSpPr txBox="1"/>
          <p:nvPr/>
        </p:nvSpPr>
        <p:spPr>
          <a:xfrm>
            <a:off x="7424692" y="3292405"/>
            <a:ext cx="13211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i="1" dirty="0"/>
              <a:t>Co-infection :</a:t>
            </a:r>
            <a:br>
              <a:rPr lang="fr-FR" sz="900" i="1" dirty="0"/>
            </a:br>
            <a:r>
              <a:rPr lang="fr-FR" sz="900" i="1" dirty="0"/>
              <a:t>partiellement détectée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5B38EF17-B2F6-6A69-08D0-158D4B4840C8}"/>
              </a:ext>
            </a:extLst>
          </p:cNvPr>
          <p:cNvSpPr txBox="1"/>
          <p:nvPr/>
        </p:nvSpPr>
        <p:spPr>
          <a:xfrm>
            <a:off x="8864462" y="3299822"/>
            <a:ext cx="129457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900" i="1" dirty="0"/>
              <a:t>Co-infection et</a:t>
            </a:r>
            <a:br>
              <a:rPr lang="fr-FR" sz="900" i="1" dirty="0"/>
            </a:br>
            <a:r>
              <a:rPr lang="fr-FR" sz="900" i="1" dirty="0"/>
              <a:t>monomicrobienne discordant</a:t>
            </a: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C1A81BA4-25CE-FE70-EEF3-26CC802FFBD6}"/>
              </a:ext>
            </a:extLst>
          </p:cNvPr>
          <p:cNvSpPr txBox="1"/>
          <p:nvPr/>
        </p:nvSpPr>
        <p:spPr>
          <a:xfrm>
            <a:off x="9943183" y="3309219"/>
            <a:ext cx="15392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i="1" dirty="0"/>
              <a:t>Pas de pathogène détecté</a:t>
            </a:r>
          </a:p>
        </p:txBody>
      </p:sp>
      <p:cxnSp>
        <p:nvCxnSpPr>
          <p:cNvPr id="40" name="Connecteur droit 39">
            <a:extLst>
              <a:ext uri="{FF2B5EF4-FFF2-40B4-BE49-F238E27FC236}">
                <a16:creationId xmlns:a16="http://schemas.microsoft.com/office/drawing/2014/main" id="{59C989A6-07C5-1E7D-2AAF-20A14F06FBCD}"/>
              </a:ext>
            </a:extLst>
          </p:cNvPr>
          <p:cNvCxnSpPr/>
          <p:nvPr/>
        </p:nvCxnSpPr>
        <p:spPr>
          <a:xfrm>
            <a:off x="8982029" y="3207273"/>
            <a:ext cx="0" cy="404208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" name="Groupe 5">
            <a:extLst>
              <a:ext uri="{FF2B5EF4-FFF2-40B4-BE49-F238E27FC236}">
                <a16:creationId xmlns:a16="http://schemas.microsoft.com/office/drawing/2014/main" id="{3DAC776A-B334-B7E3-5FAA-9AB5D8B006C8}"/>
              </a:ext>
            </a:extLst>
          </p:cNvPr>
          <p:cNvGrpSpPr/>
          <p:nvPr/>
        </p:nvGrpSpPr>
        <p:grpSpPr>
          <a:xfrm>
            <a:off x="4590715" y="3563940"/>
            <a:ext cx="7637980" cy="686615"/>
            <a:chOff x="4590715" y="3563940"/>
            <a:chExt cx="7637980" cy="686615"/>
          </a:xfrm>
        </p:grpSpPr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A973FFB7-CBB4-D1AC-B446-B5E4ECECC86C}"/>
                </a:ext>
              </a:extLst>
            </p:cNvPr>
            <p:cNvSpPr txBox="1"/>
            <p:nvPr/>
          </p:nvSpPr>
          <p:spPr>
            <a:xfrm>
              <a:off x="8605925" y="3563940"/>
              <a:ext cx="50847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900" i="1" dirty="0"/>
                <a:t>Autres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EDDB9508-5F00-B6CC-4725-B27A85D9711E}"/>
                </a:ext>
              </a:extLst>
            </p:cNvPr>
            <p:cNvSpPr/>
            <p:nvPr/>
          </p:nvSpPr>
          <p:spPr>
            <a:xfrm>
              <a:off x="4590715" y="3791751"/>
              <a:ext cx="142234" cy="142234"/>
            </a:xfrm>
            <a:prstGeom prst="rect">
              <a:avLst/>
            </a:prstGeom>
            <a:solidFill>
              <a:srgbClr val="00B050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A88A9E0E-4587-C342-EC9E-90EC908A5880}"/>
                </a:ext>
              </a:extLst>
            </p:cNvPr>
            <p:cNvSpPr/>
            <p:nvPr/>
          </p:nvSpPr>
          <p:spPr>
            <a:xfrm>
              <a:off x="7072325" y="3791751"/>
              <a:ext cx="142234" cy="142234"/>
            </a:xfrm>
            <a:prstGeom prst="rect">
              <a:avLst/>
            </a:prstGeom>
            <a:solidFill>
              <a:srgbClr val="FF0000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22DB73FD-0417-0C50-1878-DBF2CCB38F6F}"/>
                </a:ext>
              </a:extLst>
            </p:cNvPr>
            <p:cNvSpPr/>
            <p:nvPr/>
          </p:nvSpPr>
          <p:spPr>
            <a:xfrm>
              <a:off x="9767925" y="3791751"/>
              <a:ext cx="142234" cy="142234"/>
            </a:xfrm>
            <a:prstGeom prst="rect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82EDE133-C7B2-2638-739B-8BD170DA7089}"/>
                </a:ext>
              </a:extLst>
            </p:cNvPr>
            <p:cNvSpPr/>
            <p:nvPr/>
          </p:nvSpPr>
          <p:spPr>
            <a:xfrm>
              <a:off x="4590715" y="4050143"/>
              <a:ext cx="142234" cy="14223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DBDBFF86-B7E3-3E82-F70E-FD8D9B94800C}"/>
                </a:ext>
              </a:extLst>
            </p:cNvPr>
            <p:cNvSpPr/>
            <p:nvPr/>
          </p:nvSpPr>
          <p:spPr>
            <a:xfrm>
              <a:off x="7072325" y="4050143"/>
              <a:ext cx="142234" cy="142234"/>
            </a:xfrm>
            <a:prstGeom prst="rect">
              <a:avLst/>
            </a:prstGeom>
            <a:solidFill>
              <a:srgbClr val="FF6600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F06D28DF-0E04-79C2-E20F-2DA594307CA6}"/>
                </a:ext>
              </a:extLst>
            </p:cNvPr>
            <p:cNvSpPr txBox="1"/>
            <p:nvPr/>
          </p:nvSpPr>
          <p:spPr>
            <a:xfrm>
              <a:off x="4718577" y="3749781"/>
              <a:ext cx="2198038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/>
                <a:t>Détecté sur échantillon VB et </a:t>
              </a:r>
              <a:r>
                <a:rPr lang="fr-FR" sz="900" dirty="0" err="1"/>
                <a:t>AveloMask</a:t>
              </a:r>
              <a:endParaRPr lang="fr-FR" sz="900" dirty="0"/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9E49FFA7-3274-6122-0E4E-EB6BBE4F5903}"/>
                </a:ext>
              </a:extLst>
            </p:cNvPr>
            <p:cNvSpPr txBox="1"/>
            <p:nvPr/>
          </p:nvSpPr>
          <p:spPr>
            <a:xfrm>
              <a:off x="4718577" y="4019723"/>
              <a:ext cx="21018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/>
                <a:t>Indéterminé ou invalide sur </a:t>
              </a:r>
              <a:r>
                <a:rPr lang="fr-FR" sz="900" dirty="0" err="1"/>
                <a:t>AveloMask</a:t>
              </a:r>
              <a:endParaRPr lang="fr-FR" sz="900" dirty="0"/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B26CF5DE-339C-96F1-0118-386A99178EF3}"/>
                </a:ext>
              </a:extLst>
            </p:cNvPr>
            <p:cNvSpPr txBox="1"/>
            <p:nvPr/>
          </p:nvSpPr>
          <p:spPr>
            <a:xfrm>
              <a:off x="7195272" y="3749781"/>
              <a:ext cx="2659702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/>
                <a:t>Détecté sur échantillon VB, absent sur </a:t>
              </a:r>
              <a:r>
                <a:rPr lang="fr-FR" sz="900" dirty="0" err="1"/>
                <a:t>AveloMask</a:t>
              </a:r>
              <a:endParaRPr lang="fr-FR" sz="900" dirty="0"/>
            </a:p>
          </p:txBody>
        </p: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247BF471-04A1-15FA-0EF3-BD351FF45528}"/>
                </a:ext>
              </a:extLst>
            </p:cNvPr>
            <p:cNvSpPr txBox="1"/>
            <p:nvPr/>
          </p:nvSpPr>
          <p:spPr>
            <a:xfrm>
              <a:off x="7215370" y="4019723"/>
              <a:ext cx="2683748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/>
                <a:t>Détecté sur </a:t>
              </a:r>
              <a:r>
                <a:rPr lang="fr-FR" sz="900" dirty="0" err="1"/>
                <a:t>AveloMask</a:t>
              </a:r>
              <a:r>
                <a:rPr lang="fr-FR" sz="900" dirty="0"/>
                <a:t>, absent  sur échantillon VB</a:t>
              </a:r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D69DF47E-0FA7-0065-1B34-E726F718CEB9}"/>
                </a:ext>
              </a:extLst>
            </p:cNvPr>
            <p:cNvSpPr txBox="1"/>
            <p:nvPr/>
          </p:nvSpPr>
          <p:spPr>
            <a:xfrm>
              <a:off x="9847915" y="3749781"/>
              <a:ext cx="2380780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dirty="0"/>
                <a:t>Non détecté sur échantillon VB et </a:t>
              </a:r>
              <a:r>
                <a:rPr lang="fr-FR" sz="900" dirty="0" err="1"/>
                <a:t>AveloMask</a:t>
              </a:r>
              <a:endParaRPr lang="fr-FR" sz="900" dirty="0"/>
            </a:p>
          </p:txBody>
        </p:sp>
      </p:grpSp>
      <p:grpSp>
        <p:nvGrpSpPr>
          <p:cNvPr id="68" name="Groupe 67">
            <a:extLst>
              <a:ext uri="{FF2B5EF4-FFF2-40B4-BE49-F238E27FC236}">
                <a16:creationId xmlns:a16="http://schemas.microsoft.com/office/drawing/2014/main" id="{A112D2C1-0E40-1326-86A5-FD7B0D93EF43}"/>
              </a:ext>
            </a:extLst>
          </p:cNvPr>
          <p:cNvGrpSpPr/>
          <p:nvPr/>
        </p:nvGrpSpPr>
        <p:grpSpPr>
          <a:xfrm>
            <a:off x="13026" y="4646646"/>
            <a:ext cx="5088890" cy="1771639"/>
            <a:chOff x="72904" y="4798067"/>
            <a:chExt cx="5088890" cy="1771639"/>
          </a:xfrm>
        </p:grpSpPr>
        <p:pic>
          <p:nvPicPr>
            <p:cNvPr id="17" name="Image 16">
              <a:extLst>
                <a:ext uri="{FF2B5EF4-FFF2-40B4-BE49-F238E27FC236}">
                  <a16:creationId xmlns:a16="http://schemas.microsoft.com/office/drawing/2014/main" id="{1E6721F8-C774-8C73-2560-958B1FFBA5C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4553" y="4925174"/>
              <a:ext cx="638254" cy="810092"/>
            </a:xfrm>
            <a:prstGeom prst="rect">
              <a:avLst/>
            </a:prstGeom>
          </p:spPr>
        </p:pic>
        <p:pic>
          <p:nvPicPr>
            <p:cNvPr id="39" name="Image 38">
              <a:extLst>
                <a:ext uri="{FF2B5EF4-FFF2-40B4-BE49-F238E27FC236}">
                  <a16:creationId xmlns:a16="http://schemas.microsoft.com/office/drawing/2014/main" id="{8B929864-7220-20F9-3437-34DD86E5C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576410" y="4925174"/>
              <a:ext cx="724173" cy="785544"/>
            </a:xfrm>
            <a:prstGeom prst="rect">
              <a:avLst/>
            </a:prstGeom>
          </p:spPr>
        </p:pic>
        <p:pic>
          <p:nvPicPr>
            <p:cNvPr id="53" name="Image 52">
              <a:extLst>
                <a:ext uri="{FF2B5EF4-FFF2-40B4-BE49-F238E27FC236}">
                  <a16:creationId xmlns:a16="http://schemas.microsoft.com/office/drawing/2014/main" id="{DC022C91-ADE0-AB4A-291B-0ED562D67BC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719411" y="4925174"/>
              <a:ext cx="797818" cy="828503"/>
            </a:xfrm>
            <a:prstGeom prst="rect">
              <a:avLst/>
            </a:prstGeom>
          </p:spPr>
        </p:pic>
        <p:pic>
          <p:nvPicPr>
            <p:cNvPr id="55" name="Image 54">
              <a:extLst>
                <a:ext uri="{FF2B5EF4-FFF2-40B4-BE49-F238E27FC236}">
                  <a16:creationId xmlns:a16="http://schemas.microsoft.com/office/drawing/2014/main" id="{FCB3A13A-18A0-F280-FF6B-A713F72C59E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069406" y="4925174"/>
              <a:ext cx="509559" cy="861754"/>
            </a:xfrm>
            <a:prstGeom prst="rect">
              <a:avLst/>
            </a:prstGeom>
          </p:spPr>
        </p:pic>
        <p:pic>
          <p:nvPicPr>
            <p:cNvPr id="57" name="Graphique 56" descr="Badge 1 avec un remplissage uni">
              <a:extLst>
                <a:ext uri="{FF2B5EF4-FFF2-40B4-BE49-F238E27FC236}">
                  <a16:creationId xmlns:a16="http://schemas.microsoft.com/office/drawing/2014/main" id="{75E0EEB9-757C-D33E-FD33-0938D4BF6CC1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67878" y="4798067"/>
              <a:ext cx="262727" cy="262727"/>
            </a:xfrm>
            <a:prstGeom prst="rect">
              <a:avLst/>
            </a:prstGeom>
          </p:spPr>
        </p:pic>
        <p:pic>
          <p:nvPicPr>
            <p:cNvPr id="59" name="Graphique 58" descr="Badge avec un remplissage uni">
              <a:extLst>
                <a:ext uri="{FF2B5EF4-FFF2-40B4-BE49-F238E27FC236}">
                  <a16:creationId xmlns:a16="http://schemas.microsoft.com/office/drawing/2014/main" id="{067B2DF4-2E21-846F-A3F8-EA3FBD094AB6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378196" y="4798067"/>
              <a:ext cx="262727" cy="262727"/>
            </a:xfrm>
            <a:prstGeom prst="rect">
              <a:avLst/>
            </a:prstGeom>
          </p:spPr>
        </p:pic>
        <p:pic>
          <p:nvPicPr>
            <p:cNvPr id="61" name="Graphique 60" descr="Badge 3 avec un remplissage uni">
              <a:extLst>
                <a:ext uri="{FF2B5EF4-FFF2-40B4-BE49-F238E27FC236}">
                  <a16:creationId xmlns:a16="http://schemas.microsoft.com/office/drawing/2014/main" id="{DAD9FB9A-5B76-B63F-19D4-B2F6C0EA208D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2557287" y="4798067"/>
              <a:ext cx="262727" cy="262727"/>
            </a:xfrm>
            <a:prstGeom prst="rect">
              <a:avLst/>
            </a:prstGeom>
          </p:spPr>
        </p:pic>
        <p:pic>
          <p:nvPicPr>
            <p:cNvPr id="63" name="Graphique 62" descr="Badge 4 avec un remplissage uni">
              <a:extLst>
                <a:ext uri="{FF2B5EF4-FFF2-40B4-BE49-F238E27FC236}">
                  <a16:creationId xmlns:a16="http://schemas.microsoft.com/office/drawing/2014/main" id="{2271CE2C-EE01-F293-EDB3-98515B51B478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3855999" y="4798067"/>
              <a:ext cx="262727" cy="262727"/>
            </a:xfrm>
            <a:prstGeom prst="rect">
              <a:avLst/>
            </a:prstGeom>
          </p:spPr>
        </p:pic>
        <p:sp>
          <p:nvSpPr>
            <p:cNvPr id="64" name="ZoneTexte 63">
              <a:extLst>
                <a:ext uri="{FF2B5EF4-FFF2-40B4-BE49-F238E27FC236}">
                  <a16:creationId xmlns:a16="http://schemas.microsoft.com/office/drawing/2014/main" id="{461B2F81-71FB-6FD4-63CB-996327DC2DCA}"/>
                </a:ext>
              </a:extLst>
            </p:cNvPr>
            <p:cNvSpPr txBox="1"/>
            <p:nvPr/>
          </p:nvSpPr>
          <p:spPr>
            <a:xfrm>
              <a:off x="72904" y="5748953"/>
              <a:ext cx="132155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1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Collection plusieurs expiration + toux</a:t>
              </a:r>
              <a:endParaRPr lang="es-419" sz="11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id="{9295D760-CFD5-BD98-8BD2-BE46E382E9E8}"/>
                </a:ext>
              </a:extLst>
            </p:cNvPr>
            <p:cNvSpPr txBox="1"/>
            <p:nvPr/>
          </p:nvSpPr>
          <p:spPr>
            <a:xfrm>
              <a:off x="1390910" y="5783889"/>
              <a:ext cx="109517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1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Retirer l’adhésif</a:t>
              </a:r>
              <a:endParaRPr lang="es-419" sz="11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ZoneTexte 65">
              <a:extLst>
                <a:ext uri="{FF2B5EF4-FFF2-40B4-BE49-F238E27FC236}">
                  <a16:creationId xmlns:a16="http://schemas.microsoft.com/office/drawing/2014/main" id="{243AD815-3D4F-21DF-55B6-724BBBF81FE7}"/>
                </a:ext>
              </a:extLst>
            </p:cNvPr>
            <p:cNvSpPr txBox="1"/>
            <p:nvPr/>
          </p:nvSpPr>
          <p:spPr>
            <a:xfrm>
              <a:off x="2469369" y="5800265"/>
              <a:ext cx="121980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1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Retirer </a:t>
              </a:r>
            </a:p>
            <a:p>
              <a:pPr algn="ctr"/>
              <a:r>
                <a:rPr lang="fr-FR" sz="11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l'insert filtrant</a:t>
              </a:r>
            </a:p>
            <a:p>
              <a:pPr algn="ctr"/>
              <a:r>
                <a:rPr lang="fr-FR" sz="11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et l'insérer dans le tube collecteur</a:t>
              </a:r>
              <a:endParaRPr lang="es-419" sz="11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ZoneTexte 66">
              <a:extLst>
                <a:ext uri="{FF2B5EF4-FFF2-40B4-BE49-F238E27FC236}">
                  <a16:creationId xmlns:a16="http://schemas.microsoft.com/office/drawing/2014/main" id="{47B8912E-571A-5455-4B7E-32959041EE9F}"/>
                </a:ext>
              </a:extLst>
            </p:cNvPr>
            <p:cNvSpPr txBox="1"/>
            <p:nvPr/>
          </p:nvSpPr>
          <p:spPr>
            <a:xfrm>
              <a:off x="3617782" y="5879929"/>
              <a:ext cx="1544012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1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Extraction et tests PCR :</a:t>
              </a:r>
            </a:p>
            <a:p>
              <a:pPr algn="ctr"/>
              <a:r>
                <a:rPr lang="fr-FR" sz="11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 bactéries et 5 virus</a:t>
              </a:r>
              <a:endParaRPr lang="es-419" sz="11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591533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Espace réservé du contenu 6">
            <a:extLst>
              <a:ext uri="{FF2B5EF4-FFF2-40B4-BE49-F238E27FC236}">
                <a16:creationId xmlns:a16="http://schemas.microsoft.com/office/drawing/2014/main" id="{A0455235-1543-FB2D-8935-9A3C2B2C63DF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20826"/>
            <a:ext cx="665163" cy="442635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93" name="Google Shape;93;p1"/>
          <p:cNvSpPr txBox="1">
            <a:spLocks noGrp="1"/>
          </p:cNvSpPr>
          <p:nvPr>
            <p:ph type="title"/>
          </p:nvPr>
        </p:nvSpPr>
        <p:spPr>
          <a:xfrm>
            <a:off x="375781" y="136525"/>
            <a:ext cx="10373291" cy="9626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ct val="100000"/>
              <a:buFont typeface="Calibri"/>
              <a:buNone/>
            </a:pPr>
            <a:r>
              <a:rPr lang="en-US" sz="2400" dirty="0" err="1"/>
              <a:t>Efficacité</a:t>
            </a:r>
            <a:r>
              <a:rPr lang="en-US" sz="2400" dirty="0"/>
              <a:t> </a:t>
            </a:r>
            <a:r>
              <a:rPr lang="en-US" sz="2400" dirty="0" err="1"/>
              <a:t>diagnostique</a:t>
            </a:r>
            <a:r>
              <a:rPr lang="en-US" sz="2400" dirty="0"/>
              <a:t> et impact sur </a:t>
            </a:r>
            <a:r>
              <a:rPr lang="en-US" sz="2400" dirty="0" err="1"/>
              <a:t>l’utilisation</a:t>
            </a:r>
            <a:r>
              <a:rPr lang="en-US" sz="2400" dirty="0"/>
              <a:t> </a:t>
            </a:r>
            <a:r>
              <a:rPr lang="en-US" sz="2400" dirty="0" err="1"/>
              <a:t>antibiotique</a:t>
            </a:r>
            <a:r>
              <a:rPr lang="en-US" sz="2400" dirty="0"/>
              <a:t> de la PCR </a:t>
            </a:r>
            <a:r>
              <a:rPr lang="en-US" sz="2400" dirty="0" err="1"/>
              <a:t>digitale</a:t>
            </a:r>
            <a:r>
              <a:rPr lang="en-US" sz="2400" dirty="0"/>
              <a:t> </a:t>
            </a:r>
            <a:r>
              <a:rPr lang="en-US" sz="2400" dirty="0" err="1"/>
              <a:t>en</a:t>
            </a:r>
            <a:r>
              <a:rPr lang="en-US" sz="2400" dirty="0"/>
              <a:t> </a:t>
            </a:r>
            <a:r>
              <a:rPr lang="en-US" sz="2400" dirty="0" err="1"/>
              <a:t>gouttelettes</a:t>
            </a:r>
            <a:r>
              <a:rPr lang="en-US" sz="2400" dirty="0"/>
              <a:t> (</a:t>
            </a:r>
            <a:r>
              <a:rPr lang="en-US" sz="2400" dirty="0" err="1"/>
              <a:t>ddPCR</a:t>
            </a:r>
            <a:r>
              <a:rPr lang="en-US" sz="2400" dirty="0"/>
              <a:t>) chez des patients suspects de sepsis : </a:t>
            </a:r>
            <a:r>
              <a:rPr lang="en-US" sz="2400" dirty="0" err="1"/>
              <a:t>essai</a:t>
            </a:r>
            <a:r>
              <a:rPr lang="en-US" sz="2400" dirty="0"/>
              <a:t> PROGRESS</a:t>
            </a:r>
            <a:endParaRPr sz="2400" dirty="0"/>
          </a:p>
        </p:txBody>
      </p:sp>
      <p:sp>
        <p:nvSpPr>
          <p:cNvPr id="94" name="Google Shape;94;p1"/>
          <p:cNvSpPr txBox="1">
            <a:spLocks noGrp="1"/>
          </p:cNvSpPr>
          <p:nvPr>
            <p:ph idx="1"/>
          </p:nvPr>
        </p:nvSpPr>
        <p:spPr>
          <a:xfrm>
            <a:off x="235751" y="1495058"/>
            <a:ext cx="4425906" cy="47865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lvl="0">
              <a:spcBef>
                <a:spcPts val="0"/>
              </a:spcBef>
              <a:buSzPts val="2000"/>
            </a:pPr>
            <a:r>
              <a:rPr lang="fr-FR" sz="2000" noProof="0" dirty="0"/>
              <a:t>Essai randomisé cas-contrôle,</a:t>
            </a:r>
            <a:r>
              <a:rPr lang="en-US" sz="2000" dirty="0"/>
              <a:t> </a:t>
            </a:r>
            <a:r>
              <a:rPr lang="en-US" sz="2000" dirty="0" err="1"/>
              <a:t>ouvert</a:t>
            </a:r>
            <a:r>
              <a:rPr lang="en-US" sz="2000" dirty="0"/>
              <a:t>, </a:t>
            </a:r>
            <a:r>
              <a:rPr lang="en-US" sz="2000" dirty="0" err="1"/>
              <a:t>multicentrique</a:t>
            </a:r>
            <a:endParaRPr lang="fr-FR" sz="2000" noProof="0" dirty="0"/>
          </a:p>
          <a:p>
            <a:pPr marL="2286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Pts val="2000"/>
              <a:buChar char="•"/>
            </a:pPr>
            <a:r>
              <a:rPr lang="fr-FR" sz="2000" noProof="0" dirty="0"/>
              <a:t>n = 1 373</a:t>
            </a:r>
            <a:endParaRPr lang="fr-FR" noProof="0" dirty="0"/>
          </a:p>
          <a:p>
            <a:pPr marL="0" lvl="0" indent="0" algn="ctr" rtl="0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SzPts val="2000"/>
              <a:buNone/>
            </a:pPr>
            <a:r>
              <a:rPr lang="fr-FR" sz="2000" b="1" noProof="0" dirty="0"/>
              <a:t>Délai jusqu’à résultat positif diminué  </a:t>
            </a:r>
            <a:r>
              <a:rPr lang="fr-FR" sz="2000" b="1" noProof="0" dirty="0" err="1"/>
              <a:t>ddPCR</a:t>
            </a:r>
            <a:r>
              <a:rPr lang="fr-FR" sz="2000" b="1" noProof="0" dirty="0"/>
              <a:t> 6,6 h vs. 120 h en culture</a:t>
            </a:r>
            <a:endParaRPr lang="fr-FR" noProof="0" dirty="0"/>
          </a:p>
          <a:p>
            <a:pPr marL="228600" lvl="0" indent="-101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Pts val="2000"/>
              <a:buNone/>
            </a:pPr>
            <a:endParaRPr lang="fr-FR" sz="2000" noProof="0" dirty="0"/>
          </a:p>
          <a:p>
            <a:pPr marL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</a:pPr>
            <a:endParaRPr lang="fr-FR" sz="2000" noProof="0" dirty="0"/>
          </a:p>
          <a:p>
            <a:pPr marL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</a:pPr>
            <a:br>
              <a:rPr lang="fr-FR" sz="2000" noProof="0" dirty="0"/>
            </a:br>
            <a:endParaRPr lang="fr-FR" sz="2000" noProof="0" dirty="0"/>
          </a:p>
          <a:p>
            <a:pPr marL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</a:pPr>
            <a:endParaRPr lang="fr-FR" sz="1200" noProof="0" dirty="0"/>
          </a:p>
          <a:p>
            <a:pPr marL="0" lvl="0" indent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</a:pPr>
            <a:r>
              <a:rPr lang="fr-FR" sz="2000" b="1" noProof="0" dirty="0"/>
              <a:t>Association significative</a:t>
            </a:r>
            <a:endParaRPr lang="fr-FR" noProof="0" dirty="0"/>
          </a:p>
          <a:p>
            <a:pPr marL="0" lvl="0" indent="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</a:pPr>
            <a:r>
              <a:rPr lang="fr-FR" sz="2000" b="1" noProof="0" dirty="0"/>
              <a:t>charge bactérienne/mortalité</a:t>
            </a: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A6863F47-EB71-F679-D9F8-C67B9A0A90E9}"/>
              </a:ext>
            </a:extLst>
          </p:cNvPr>
          <p:cNvGrpSpPr/>
          <p:nvPr/>
        </p:nvGrpSpPr>
        <p:grpSpPr>
          <a:xfrm>
            <a:off x="8470791" y="1252279"/>
            <a:ext cx="3478681" cy="3358002"/>
            <a:chOff x="8470791" y="1252279"/>
            <a:chExt cx="3478681" cy="3358002"/>
          </a:xfrm>
        </p:grpSpPr>
        <p:sp>
          <p:nvSpPr>
            <p:cNvPr id="98" name="Google Shape;98;p1"/>
            <p:cNvSpPr/>
            <p:nvPr/>
          </p:nvSpPr>
          <p:spPr>
            <a:xfrm>
              <a:off x="9030742" y="1405301"/>
              <a:ext cx="2857874" cy="2607246"/>
            </a:xfrm>
            <a:custGeom>
              <a:avLst/>
              <a:gdLst/>
              <a:ahLst/>
              <a:cxnLst/>
              <a:rect l="l" t="t" r="r" b="b"/>
              <a:pathLst>
                <a:path w="4756" h="4337" extrusionOk="0">
                  <a:moveTo>
                    <a:pt x="0" y="0"/>
                  </a:moveTo>
                  <a:lnTo>
                    <a:pt x="0" y="4337"/>
                  </a:lnTo>
                  <a:lnTo>
                    <a:pt x="4756" y="4337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99" name="Google Shape;99;p1"/>
            <p:cNvCxnSpPr/>
            <p:nvPr/>
          </p:nvCxnSpPr>
          <p:spPr>
            <a:xfrm>
              <a:off x="8976650" y="1477424"/>
              <a:ext cx="54092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1"/>
            <p:cNvCxnSpPr/>
            <p:nvPr/>
          </p:nvCxnSpPr>
          <p:spPr>
            <a:xfrm>
              <a:off x="8976650" y="2110304"/>
              <a:ext cx="54092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1"/>
            <p:cNvCxnSpPr/>
            <p:nvPr/>
          </p:nvCxnSpPr>
          <p:spPr>
            <a:xfrm>
              <a:off x="8976650" y="2730562"/>
              <a:ext cx="54092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1"/>
            <p:cNvCxnSpPr/>
            <p:nvPr/>
          </p:nvCxnSpPr>
          <p:spPr>
            <a:xfrm rot="10800000">
              <a:off x="10123405" y="4012547"/>
              <a:ext cx="0" cy="5229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1"/>
            <p:cNvCxnSpPr/>
            <p:nvPr/>
          </p:nvCxnSpPr>
          <p:spPr>
            <a:xfrm rot="10800000">
              <a:off x="10803164" y="4012547"/>
              <a:ext cx="0" cy="5229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1"/>
            <p:cNvCxnSpPr/>
            <p:nvPr/>
          </p:nvCxnSpPr>
          <p:spPr>
            <a:xfrm>
              <a:off x="8976650" y="3368850"/>
              <a:ext cx="54092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5" name="Google Shape;105;p1"/>
            <p:cNvSpPr/>
            <p:nvPr/>
          </p:nvSpPr>
          <p:spPr>
            <a:xfrm>
              <a:off x="8976650" y="3994517"/>
              <a:ext cx="54092" cy="18031"/>
            </a:xfrm>
            <a:custGeom>
              <a:avLst/>
              <a:gdLst/>
              <a:ahLst/>
              <a:cxnLst/>
              <a:rect l="l" t="t" r="r" b="b"/>
              <a:pathLst>
                <a:path w="89" h="29" extrusionOk="0">
                  <a:moveTo>
                    <a:pt x="0" y="29"/>
                  </a:moveTo>
                  <a:lnTo>
                    <a:pt x="89" y="29"/>
                  </a:lnTo>
                  <a:lnTo>
                    <a:pt x="89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106" name="Google Shape;106;p1"/>
            <p:cNvCxnSpPr/>
            <p:nvPr/>
          </p:nvCxnSpPr>
          <p:spPr>
            <a:xfrm rot="10800000">
              <a:off x="9432827" y="4012547"/>
              <a:ext cx="0" cy="5229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1"/>
            <p:cNvCxnSpPr/>
            <p:nvPr/>
          </p:nvCxnSpPr>
          <p:spPr>
            <a:xfrm rot="10800000">
              <a:off x="11493742" y="4012547"/>
              <a:ext cx="0" cy="5229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8" name="Google Shape;108;p1"/>
            <p:cNvSpPr/>
            <p:nvPr/>
          </p:nvSpPr>
          <p:spPr>
            <a:xfrm>
              <a:off x="9306612" y="2305036"/>
              <a:ext cx="274067" cy="342584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9306612" y="2647620"/>
              <a:ext cx="274067" cy="589606"/>
            </a:xfrm>
            <a:prstGeom prst="rect">
              <a:avLst/>
            </a:prstGeom>
            <a:solidFill>
              <a:srgbClr val="0099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9306612" y="3237225"/>
              <a:ext cx="274067" cy="775322"/>
            </a:xfrm>
            <a:prstGeom prst="rect">
              <a:avLst/>
            </a:prstGeom>
            <a:solidFill>
              <a:srgbClr val="3366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9991780" y="2247338"/>
              <a:ext cx="272265" cy="367827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9991780" y="2615165"/>
              <a:ext cx="272265" cy="622061"/>
            </a:xfrm>
            <a:prstGeom prst="rect">
              <a:avLst/>
            </a:prstGeom>
            <a:solidFill>
              <a:srgbClr val="0099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9991780" y="3237225"/>
              <a:ext cx="272265" cy="773520"/>
            </a:xfrm>
            <a:prstGeom prst="rect">
              <a:avLst/>
            </a:prstGeom>
            <a:solidFill>
              <a:srgbClr val="3366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10676949" y="2130137"/>
              <a:ext cx="272265" cy="531908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10676949" y="3255256"/>
              <a:ext cx="272265" cy="755489"/>
            </a:xfrm>
            <a:prstGeom prst="rect">
              <a:avLst/>
            </a:prstGeom>
            <a:solidFill>
              <a:srgbClr val="3366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10676949" y="2662045"/>
              <a:ext cx="272265" cy="593212"/>
            </a:xfrm>
            <a:prstGeom prst="rect">
              <a:avLst/>
            </a:prstGeom>
            <a:solidFill>
              <a:srgbClr val="0099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11362117" y="1787553"/>
              <a:ext cx="272265" cy="795157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11362117" y="2582709"/>
              <a:ext cx="272265" cy="775322"/>
            </a:xfrm>
            <a:prstGeom prst="rect">
              <a:avLst/>
            </a:prstGeom>
            <a:solidFill>
              <a:srgbClr val="0099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11362117" y="3358032"/>
              <a:ext cx="272265" cy="650911"/>
            </a:xfrm>
            <a:prstGeom prst="rect">
              <a:avLst/>
            </a:prstGeom>
            <a:solidFill>
              <a:srgbClr val="3366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9274157" y="1820008"/>
              <a:ext cx="113594" cy="113594"/>
            </a:xfrm>
            <a:prstGeom prst="rect">
              <a:avLst/>
            </a:prstGeom>
            <a:solidFill>
              <a:srgbClr val="3366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9274157" y="1659806"/>
              <a:ext cx="113594" cy="115397"/>
            </a:xfrm>
            <a:prstGeom prst="rect">
              <a:avLst/>
            </a:prstGeom>
            <a:solidFill>
              <a:srgbClr val="0099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9274157" y="1495058"/>
              <a:ext cx="113594" cy="113594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47" name="Google Shape;147;p1"/>
            <p:cNvSpPr txBox="1"/>
            <p:nvPr/>
          </p:nvSpPr>
          <p:spPr>
            <a:xfrm>
              <a:off x="8677299" y="1336350"/>
              <a:ext cx="33534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80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48" name="Google Shape;148;p1"/>
            <p:cNvSpPr txBox="1"/>
            <p:nvPr/>
          </p:nvSpPr>
          <p:spPr>
            <a:xfrm>
              <a:off x="8677299" y="1977216"/>
              <a:ext cx="33534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60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49" name="Google Shape;149;p1"/>
            <p:cNvSpPr txBox="1"/>
            <p:nvPr/>
          </p:nvSpPr>
          <p:spPr>
            <a:xfrm>
              <a:off x="8677299" y="2599032"/>
              <a:ext cx="33534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40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50" name="Google Shape;150;p1"/>
            <p:cNvSpPr txBox="1"/>
            <p:nvPr/>
          </p:nvSpPr>
          <p:spPr>
            <a:xfrm>
              <a:off x="8677299" y="3233548"/>
              <a:ext cx="33534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20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51" name="Google Shape;151;p1"/>
            <p:cNvSpPr txBox="1"/>
            <p:nvPr/>
          </p:nvSpPr>
          <p:spPr>
            <a:xfrm>
              <a:off x="8752640" y="3879312"/>
              <a:ext cx="260007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0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52" name="Google Shape;152;p1"/>
            <p:cNvSpPr txBox="1"/>
            <p:nvPr/>
          </p:nvSpPr>
          <p:spPr>
            <a:xfrm rot="16200000">
              <a:off x="7715864" y="2723470"/>
              <a:ext cx="1786814" cy="27695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ddPCR</a:t>
              </a: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positive rate (%)</a:t>
              </a:r>
              <a:endParaRPr kumimoji="0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53" name="Google Shape;153;p1"/>
            <p:cNvSpPr txBox="1"/>
            <p:nvPr/>
          </p:nvSpPr>
          <p:spPr>
            <a:xfrm>
              <a:off x="9132871" y="4069812"/>
              <a:ext cx="543194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Tous</a:t>
              </a:r>
              <a:endParaRPr kumimoji="0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54" name="Google Shape;154;p1"/>
            <p:cNvSpPr txBox="1"/>
            <p:nvPr/>
          </p:nvSpPr>
          <p:spPr>
            <a:xfrm>
              <a:off x="9648947" y="4010117"/>
              <a:ext cx="925317" cy="6001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Traitement</a:t>
              </a:r>
              <a:br>
                <a:rPr kumimoji="0" lang="en-US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</a:br>
              <a:r>
                <a:rPr lang="en-US" sz="1100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a</a:t>
              </a:r>
              <a:r>
                <a:rPr kumimoji="0" lang="en-US" sz="11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ntibiotique</a:t>
              </a:r>
              <a:endParaRPr kumimoji="0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à </a:t>
              </a:r>
              <a:r>
                <a:rPr kumimoji="0" lang="en-US" sz="11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l’inclusion</a:t>
              </a:r>
              <a:endParaRPr kumimoji="0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55" name="Google Shape;155;p1"/>
            <p:cNvSpPr txBox="1"/>
            <p:nvPr/>
          </p:nvSpPr>
          <p:spPr>
            <a:xfrm>
              <a:off x="10459870" y="4010117"/>
              <a:ext cx="708848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Immuno</a:t>
              </a:r>
              <a:endParaRPr kumimoji="0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56" name="Google Shape;156;p1"/>
            <p:cNvSpPr txBox="1"/>
            <p:nvPr/>
          </p:nvSpPr>
          <p:spPr>
            <a:xfrm>
              <a:off x="11093147" y="4010117"/>
              <a:ext cx="856325" cy="43084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1100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Choc</a:t>
              </a:r>
              <a:r>
                <a:rPr lang="en-US" sz="1100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 à</a:t>
              </a:r>
              <a:r>
                <a:rPr lang="en-US" sz="1100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</a:t>
              </a:r>
              <a:r>
                <a:rPr kumimoji="0" lang="en-US" sz="11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l’inclusion</a:t>
              </a:r>
              <a:endParaRPr kumimoji="0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57" name="Google Shape;157;p1"/>
            <p:cNvSpPr txBox="1"/>
            <p:nvPr/>
          </p:nvSpPr>
          <p:spPr>
            <a:xfrm>
              <a:off x="11185319" y="1403842"/>
              <a:ext cx="67197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219/310</a:t>
              </a:r>
              <a:b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</a:b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70,6 %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58" name="Google Shape;158;p1"/>
            <p:cNvSpPr txBox="1"/>
            <p:nvPr/>
          </p:nvSpPr>
          <p:spPr>
            <a:xfrm>
              <a:off x="10504414" y="1741573"/>
              <a:ext cx="599843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67/112</a:t>
              </a: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59,8 %</a:t>
              </a: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59" name="Google Shape;159;p1"/>
            <p:cNvSpPr txBox="1"/>
            <p:nvPr/>
          </p:nvSpPr>
          <p:spPr>
            <a:xfrm>
              <a:off x="9099341" y="1930278"/>
              <a:ext cx="744114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582/1076</a:t>
              </a: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54,1 %</a:t>
              </a: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60" name="Google Shape;160;p1"/>
            <p:cNvSpPr txBox="1"/>
            <p:nvPr/>
          </p:nvSpPr>
          <p:spPr>
            <a:xfrm>
              <a:off x="9832435" y="1881179"/>
              <a:ext cx="67197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493/881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56 %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61" name="Google Shape;161;p1"/>
            <p:cNvSpPr txBox="1"/>
            <p:nvPr/>
          </p:nvSpPr>
          <p:spPr>
            <a:xfrm>
              <a:off x="9173648" y="1252279"/>
              <a:ext cx="1761645" cy="27695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Nombre de pathogènes</a:t>
              </a:r>
              <a:endParaRPr kumimoji="0" lang="fr-FR" sz="16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62" name="Google Shape;162;p1"/>
            <p:cNvSpPr txBox="1"/>
            <p:nvPr/>
          </p:nvSpPr>
          <p:spPr>
            <a:xfrm>
              <a:off x="9331324" y="1410571"/>
              <a:ext cx="359394" cy="6001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sng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&gt;</a:t>
              </a: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2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grpSp>
        <p:nvGrpSpPr>
          <p:cNvPr id="163" name="Google Shape;163;p1"/>
          <p:cNvGrpSpPr/>
          <p:nvPr/>
        </p:nvGrpSpPr>
        <p:grpSpPr>
          <a:xfrm>
            <a:off x="4655806" y="1708974"/>
            <a:ext cx="3810628" cy="2744185"/>
            <a:chOff x="8022661" y="1806978"/>
            <a:chExt cx="3810628" cy="2744185"/>
          </a:xfrm>
        </p:grpSpPr>
        <p:grpSp>
          <p:nvGrpSpPr>
            <p:cNvPr id="164" name="Google Shape;164;p1"/>
            <p:cNvGrpSpPr/>
            <p:nvPr/>
          </p:nvGrpSpPr>
          <p:grpSpPr>
            <a:xfrm>
              <a:off x="8589891" y="1831775"/>
              <a:ext cx="2985891" cy="2264662"/>
              <a:chOff x="-3910013" y="2474913"/>
              <a:chExt cx="2628900" cy="1993900"/>
            </a:xfrm>
          </p:grpSpPr>
          <p:cxnSp>
            <p:nvCxnSpPr>
              <p:cNvPr id="165" name="Google Shape;165;p1"/>
              <p:cNvCxnSpPr/>
              <p:nvPr/>
            </p:nvCxnSpPr>
            <p:spPr>
              <a:xfrm rot="10800000">
                <a:off x="-2147888" y="4383088"/>
                <a:ext cx="0" cy="33338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6" name="Google Shape;166;p1"/>
              <p:cNvCxnSpPr/>
              <p:nvPr/>
            </p:nvCxnSpPr>
            <p:spPr>
              <a:xfrm rot="10800000">
                <a:off x="-2090738" y="4416426"/>
                <a:ext cx="0" cy="3175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7" name="Google Shape;167;p1"/>
              <p:cNvCxnSpPr/>
              <p:nvPr/>
            </p:nvCxnSpPr>
            <p:spPr>
              <a:xfrm rot="10800000">
                <a:off x="-2090738" y="4383088"/>
                <a:ext cx="0" cy="33338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8" name="Google Shape;168;p1"/>
              <p:cNvCxnSpPr/>
              <p:nvPr/>
            </p:nvCxnSpPr>
            <p:spPr>
              <a:xfrm>
                <a:off x="-2090738" y="4416426"/>
                <a:ext cx="809625" cy="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69" name="Google Shape;169;p1"/>
              <p:cNvSpPr/>
              <p:nvPr/>
            </p:nvSpPr>
            <p:spPr>
              <a:xfrm>
                <a:off x="-3857625" y="2474913"/>
                <a:ext cx="1709738" cy="1941513"/>
              </a:xfrm>
              <a:custGeom>
                <a:avLst/>
                <a:gdLst/>
                <a:ahLst/>
                <a:cxnLst/>
                <a:rect l="l" t="t" r="r" b="b"/>
                <a:pathLst>
                  <a:path w="3232" h="3670" extrusionOk="0">
                    <a:moveTo>
                      <a:pt x="3232" y="3670"/>
                    </a:moveTo>
                    <a:lnTo>
                      <a:pt x="0" y="367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70" name="Google Shape;170;p1"/>
              <p:cNvCxnSpPr/>
              <p:nvPr/>
            </p:nvCxnSpPr>
            <p:spPr>
              <a:xfrm rot="10800000">
                <a:off x="-2147888" y="4416426"/>
                <a:ext cx="0" cy="3175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1" name="Google Shape;171;p1"/>
              <p:cNvCxnSpPr/>
              <p:nvPr/>
            </p:nvCxnSpPr>
            <p:spPr>
              <a:xfrm rot="10800000">
                <a:off x="-2225675" y="4421188"/>
                <a:ext cx="0" cy="47625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2" name="Google Shape;172;p1"/>
              <p:cNvCxnSpPr/>
              <p:nvPr/>
            </p:nvCxnSpPr>
            <p:spPr>
              <a:xfrm rot="10800000">
                <a:off x="-2551113" y="4421188"/>
                <a:ext cx="0" cy="47625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3" name="Google Shape;173;p1"/>
              <p:cNvCxnSpPr/>
              <p:nvPr/>
            </p:nvCxnSpPr>
            <p:spPr>
              <a:xfrm rot="10800000">
                <a:off x="-1689100" y="4421188"/>
                <a:ext cx="0" cy="47625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4" name="Google Shape;174;p1"/>
              <p:cNvCxnSpPr/>
              <p:nvPr/>
            </p:nvCxnSpPr>
            <p:spPr>
              <a:xfrm rot="10800000">
                <a:off x="-2003425" y="4421188"/>
                <a:ext cx="0" cy="47625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5" name="Google Shape;175;p1"/>
              <p:cNvCxnSpPr/>
              <p:nvPr/>
            </p:nvCxnSpPr>
            <p:spPr>
              <a:xfrm rot="10800000">
                <a:off x="-3198813" y="4421188"/>
                <a:ext cx="0" cy="47625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6" name="Google Shape;176;p1"/>
              <p:cNvCxnSpPr/>
              <p:nvPr/>
            </p:nvCxnSpPr>
            <p:spPr>
              <a:xfrm rot="10800000">
                <a:off x="-3524250" y="4421188"/>
                <a:ext cx="0" cy="47625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7" name="Google Shape;177;p1"/>
              <p:cNvCxnSpPr/>
              <p:nvPr/>
            </p:nvCxnSpPr>
            <p:spPr>
              <a:xfrm rot="10800000">
                <a:off x="-2874963" y="4421188"/>
                <a:ext cx="0" cy="47625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8" name="Google Shape;178;p1"/>
              <p:cNvCxnSpPr/>
              <p:nvPr/>
            </p:nvCxnSpPr>
            <p:spPr>
              <a:xfrm rot="10800000">
                <a:off x="-1358900" y="4421188"/>
                <a:ext cx="0" cy="47625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9" name="Google Shape;179;p1"/>
              <p:cNvCxnSpPr/>
              <p:nvPr/>
            </p:nvCxnSpPr>
            <p:spPr>
              <a:xfrm>
                <a:off x="-3910013" y="2570163"/>
                <a:ext cx="47625" cy="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0" name="Google Shape;180;p1"/>
              <p:cNvCxnSpPr/>
              <p:nvPr/>
            </p:nvCxnSpPr>
            <p:spPr>
              <a:xfrm>
                <a:off x="-3910013" y="3030538"/>
                <a:ext cx="47625" cy="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1" name="Google Shape;181;p1"/>
              <p:cNvCxnSpPr/>
              <p:nvPr/>
            </p:nvCxnSpPr>
            <p:spPr>
              <a:xfrm>
                <a:off x="-3910013" y="3486151"/>
                <a:ext cx="47625" cy="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2" name="Google Shape;182;p1"/>
              <p:cNvCxnSpPr/>
              <p:nvPr/>
            </p:nvCxnSpPr>
            <p:spPr>
              <a:xfrm>
                <a:off x="-3910013" y="3946526"/>
                <a:ext cx="47625" cy="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83" name="Google Shape;183;p1"/>
              <p:cNvSpPr/>
              <p:nvPr/>
            </p:nvSpPr>
            <p:spPr>
              <a:xfrm>
                <a:off x="-3910013" y="4406901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89" h="29" extrusionOk="0">
                    <a:moveTo>
                      <a:pt x="0" y="29"/>
                    </a:moveTo>
                    <a:lnTo>
                      <a:pt x="89" y="29"/>
                    </a:lnTo>
                    <a:lnTo>
                      <a:pt x="89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184;p1"/>
              <p:cNvSpPr/>
              <p:nvPr/>
            </p:nvSpPr>
            <p:spPr>
              <a:xfrm>
                <a:off x="-3382963" y="4064001"/>
                <a:ext cx="153988" cy="79375"/>
              </a:xfrm>
              <a:prstGeom prst="rect">
                <a:avLst/>
              </a:prstGeom>
              <a:solidFill>
                <a:srgbClr val="99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185;p1"/>
              <p:cNvSpPr/>
              <p:nvPr/>
            </p:nvSpPr>
            <p:spPr>
              <a:xfrm>
                <a:off x="-3225800" y="3956051"/>
                <a:ext cx="157163" cy="92075"/>
              </a:xfrm>
              <a:prstGeom prst="rect">
                <a:avLst/>
              </a:prstGeom>
              <a:solidFill>
                <a:srgbClr val="99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"/>
              <p:cNvSpPr/>
              <p:nvPr/>
            </p:nvSpPr>
            <p:spPr>
              <a:xfrm>
                <a:off x="-3071813" y="3352801"/>
                <a:ext cx="153988" cy="111125"/>
              </a:xfrm>
              <a:prstGeom prst="rect">
                <a:avLst/>
              </a:prstGeom>
              <a:solidFill>
                <a:srgbClr val="99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187;p1"/>
              <p:cNvSpPr/>
              <p:nvPr/>
            </p:nvSpPr>
            <p:spPr>
              <a:xfrm>
                <a:off x="-2914650" y="2949576"/>
                <a:ext cx="157163" cy="87313"/>
              </a:xfrm>
              <a:prstGeom prst="rect">
                <a:avLst/>
              </a:prstGeom>
              <a:solidFill>
                <a:srgbClr val="99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188;p1"/>
              <p:cNvSpPr/>
              <p:nvPr/>
            </p:nvSpPr>
            <p:spPr>
              <a:xfrm>
                <a:off x="-2733675" y="2619376"/>
                <a:ext cx="130175" cy="42863"/>
              </a:xfrm>
              <a:prstGeom prst="rect">
                <a:avLst/>
              </a:prstGeom>
              <a:solidFill>
                <a:srgbClr val="99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"/>
              <p:cNvSpPr/>
              <p:nvPr/>
            </p:nvSpPr>
            <p:spPr>
              <a:xfrm>
                <a:off x="-3857625" y="2568576"/>
                <a:ext cx="1700213" cy="1835150"/>
              </a:xfrm>
              <a:custGeom>
                <a:avLst/>
                <a:gdLst/>
                <a:ahLst/>
                <a:cxnLst/>
                <a:rect l="l" t="t" r="r" b="b"/>
                <a:pathLst>
                  <a:path w="3214" h="3469" extrusionOk="0">
                    <a:moveTo>
                      <a:pt x="3214" y="0"/>
                    </a:moveTo>
                    <a:lnTo>
                      <a:pt x="2381" y="25"/>
                    </a:lnTo>
                    <a:lnTo>
                      <a:pt x="2381" y="136"/>
                    </a:lnTo>
                    <a:lnTo>
                      <a:pt x="2070" y="136"/>
                    </a:lnTo>
                    <a:lnTo>
                      <a:pt x="2070" y="792"/>
                    </a:lnTo>
                    <a:lnTo>
                      <a:pt x="1773" y="792"/>
                    </a:lnTo>
                    <a:lnTo>
                      <a:pt x="1773" y="1585"/>
                    </a:lnTo>
                    <a:lnTo>
                      <a:pt x="1497" y="1585"/>
                    </a:lnTo>
                    <a:lnTo>
                      <a:pt x="1497" y="2693"/>
                    </a:lnTo>
                    <a:lnTo>
                      <a:pt x="1196" y="2693"/>
                    </a:lnTo>
                    <a:lnTo>
                      <a:pt x="1196" y="2904"/>
                    </a:lnTo>
                    <a:lnTo>
                      <a:pt x="890" y="2904"/>
                    </a:lnTo>
                    <a:lnTo>
                      <a:pt x="890" y="3310"/>
                    </a:lnTo>
                    <a:lnTo>
                      <a:pt x="597" y="3310"/>
                    </a:lnTo>
                    <a:lnTo>
                      <a:pt x="597" y="3425"/>
                    </a:lnTo>
                    <a:lnTo>
                      <a:pt x="297" y="3425"/>
                    </a:lnTo>
                    <a:lnTo>
                      <a:pt x="297" y="3469"/>
                    </a:lnTo>
                    <a:lnTo>
                      <a:pt x="0" y="3469"/>
                    </a:lnTo>
                  </a:path>
                </a:pathLst>
              </a:custGeom>
              <a:noFill/>
              <a:ln w="25400" cap="flat" cmpd="sng">
                <a:solidFill>
                  <a:srgbClr val="336699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90" name="Google Shape;190;p1"/>
              <p:cNvCxnSpPr/>
              <p:nvPr/>
            </p:nvCxnSpPr>
            <p:spPr>
              <a:xfrm rot="10800000">
                <a:off x="-2061667" y="3921756"/>
                <a:ext cx="96838" cy="0"/>
              </a:xfrm>
              <a:prstGeom prst="straightConnector1">
                <a:avLst/>
              </a:prstGeom>
              <a:noFill/>
              <a:ln w="25400" cap="flat" cmpd="sng">
                <a:solidFill>
                  <a:srgbClr val="336699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1" name="Google Shape;191;p1"/>
              <p:cNvCxnSpPr/>
              <p:nvPr/>
            </p:nvCxnSpPr>
            <p:spPr>
              <a:xfrm rot="10800000">
                <a:off x="-2090738" y="2568576"/>
                <a:ext cx="623888" cy="0"/>
              </a:xfrm>
              <a:prstGeom prst="straightConnector1">
                <a:avLst/>
              </a:prstGeom>
              <a:noFill/>
              <a:ln w="25400" cap="flat" cmpd="sng">
                <a:solidFill>
                  <a:srgbClr val="336699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2" name="Google Shape;192;p1"/>
              <p:cNvCxnSpPr/>
              <p:nvPr/>
            </p:nvCxnSpPr>
            <p:spPr>
              <a:xfrm rot="10800000">
                <a:off x="-2758579" y="3921756"/>
                <a:ext cx="96838" cy="0"/>
              </a:xfrm>
              <a:prstGeom prst="straightConnector1">
                <a:avLst/>
              </a:prstGeom>
              <a:noFill/>
              <a:ln w="25400" cap="flat" cmpd="sng">
                <a:solidFill>
                  <a:srgbClr val="CC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93" name="Google Shape;193;p1"/>
              <p:cNvSpPr/>
              <p:nvPr/>
            </p:nvSpPr>
            <p:spPr>
              <a:xfrm>
                <a:off x="-3859213" y="2565401"/>
                <a:ext cx="1306513" cy="18383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474" extrusionOk="0">
                    <a:moveTo>
                      <a:pt x="2468" y="0"/>
                    </a:moveTo>
                    <a:lnTo>
                      <a:pt x="741" y="35"/>
                    </a:lnTo>
                    <a:lnTo>
                      <a:pt x="604" y="85"/>
                    </a:lnTo>
                    <a:lnTo>
                      <a:pt x="423" y="121"/>
                    </a:lnTo>
                    <a:lnTo>
                      <a:pt x="389" y="186"/>
                    </a:lnTo>
                    <a:lnTo>
                      <a:pt x="324" y="517"/>
                    </a:lnTo>
                    <a:lnTo>
                      <a:pt x="263" y="636"/>
                    </a:lnTo>
                    <a:lnTo>
                      <a:pt x="163" y="711"/>
                    </a:lnTo>
                    <a:lnTo>
                      <a:pt x="123" y="1183"/>
                    </a:lnTo>
                    <a:lnTo>
                      <a:pt x="32" y="3394"/>
                    </a:lnTo>
                    <a:lnTo>
                      <a:pt x="14" y="3436"/>
                    </a:lnTo>
                    <a:lnTo>
                      <a:pt x="6" y="3453"/>
                    </a:lnTo>
                    <a:lnTo>
                      <a:pt x="2" y="3460"/>
                    </a:lnTo>
                    <a:lnTo>
                      <a:pt x="1" y="3466"/>
                    </a:lnTo>
                    <a:lnTo>
                      <a:pt x="0" y="3470"/>
                    </a:lnTo>
                    <a:lnTo>
                      <a:pt x="0" y="3472"/>
                    </a:lnTo>
                    <a:lnTo>
                      <a:pt x="0" y="3473"/>
                    </a:lnTo>
                    <a:lnTo>
                      <a:pt x="2" y="3474"/>
                    </a:lnTo>
                  </a:path>
                </a:pathLst>
              </a:custGeom>
              <a:noFill/>
              <a:ln w="25400" cap="flat" cmpd="sng">
                <a:solidFill>
                  <a:srgbClr val="CC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4" name="Google Shape;194;p1"/>
            <p:cNvSpPr txBox="1"/>
            <p:nvPr/>
          </p:nvSpPr>
          <p:spPr>
            <a:xfrm rot="16200000">
              <a:off x="7572192" y="2693795"/>
              <a:ext cx="1177897" cy="27695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Proportion (%)</a:t>
              </a:r>
              <a:endParaRPr kumimoji="0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5" name="Google Shape;195;p1"/>
            <p:cNvSpPr txBox="1"/>
            <p:nvPr/>
          </p:nvSpPr>
          <p:spPr>
            <a:xfrm>
              <a:off x="8193822" y="1806978"/>
              <a:ext cx="443156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100</a:t>
              </a:r>
              <a:endParaRPr kumimoji="0" sz="1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6" name="Google Shape;196;p1"/>
            <p:cNvSpPr txBox="1"/>
            <p:nvPr/>
          </p:nvSpPr>
          <p:spPr>
            <a:xfrm>
              <a:off x="8193822" y="2345188"/>
              <a:ext cx="443156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75</a:t>
              </a:r>
              <a:endParaRPr kumimoji="0" sz="1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7" name="Google Shape;197;p1"/>
            <p:cNvSpPr txBox="1"/>
            <p:nvPr/>
          </p:nvSpPr>
          <p:spPr>
            <a:xfrm>
              <a:off x="8193822" y="2843837"/>
              <a:ext cx="443156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50</a:t>
              </a:r>
              <a:endParaRPr kumimoji="0" sz="1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8" name="Google Shape;198;p1"/>
            <p:cNvSpPr txBox="1"/>
            <p:nvPr/>
          </p:nvSpPr>
          <p:spPr>
            <a:xfrm>
              <a:off x="8193822" y="3382046"/>
              <a:ext cx="443156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25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9" name="Google Shape;199;p1"/>
            <p:cNvSpPr txBox="1"/>
            <p:nvPr/>
          </p:nvSpPr>
          <p:spPr>
            <a:xfrm>
              <a:off x="8376970" y="3917923"/>
              <a:ext cx="260008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0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0" name="Google Shape;200;p1"/>
            <p:cNvSpPr txBox="1"/>
            <p:nvPr/>
          </p:nvSpPr>
          <p:spPr>
            <a:xfrm>
              <a:off x="8567470" y="4034602"/>
              <a:ext cx="260008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0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1" name="Google Shape;201;p1"/>
            <p:cNvSpPr txBox="1"/>
            <p:nvPr/>
          </p:nvSpPr>
          <p:spPr>
            <a:xfrm>
              <a:off x="8865338" y="4034602"/>
              <a:ext cx="335349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50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2" name="Google Shape;202;p1"/>
            <p:cNvSpPr txBox="1"/>
            <p:nvPr/>
          </p:nvSpPr>
          <p:spPr>
            <a:xfrm>
              <a:off x="9195958" y="4034602"/>
              <a:ext cx="410690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100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3" name="Google Shape;203;p1"/>
            <p:cNvSpPr txBox="1"/>
            <p:nvPr/>
          </p:nvSpPr>
          <p:spPr>
            <a:xfrm>
              <a:off x="9561092" y="4034602"/>
              <a:ext cx="410690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150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4" name="Google Shape;204;p1"/>
            <p:cNvSpPr txBox="1"/>
            <p:nvPr/>
          </p:nvSpPr>
          <p:spPr>
            <a:xfrm>
              <a:off x="9929382" y="4034602"/>
              <a:ext cx="410690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200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5" name="Google Shape;205;p1"/>
            <p:cNvSpPr txBox="1"/>
            <p:nvPr/>
          </p:nvSpPr>
          <p:spPr>
            <a:xfrm>
              <a:off x="10299279" y="4034602"/>
              <a:ext cx="410690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250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6" name="Google Shape;206;p1"/>
            <p:cNvSpPr txBox="1"/>
            <p:nvPr/>
          </p:nvSpPr>
          <p:spPr>
            <a:xfrm>
              <a:off x="10548500" y="4034602"/>
              <a:ext cx="410690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750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7" name="Google Shape;207;p1"/>
            <p:cNvSpPr txBox="1"/>
            <p:nvPr/>
          </p:nvSpPr>
          <p:spPr>
            <a:xfrm>
              <a:off x="10914786" y="4034602"/>
              <a:ext cx="410690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800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8" name="Google Shape;208;p1"/>
            <p:cNvSpPr txBox="1"/>
            <p:nvPr/>
          </p:nvSpPr>
          <p:spPr>
            <a:xfrm>
              <a:off x="11281840" y="4034602"/>
              <a:ext cx="410690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850</a:t>
              </a:r>
              <a:endParaRPr kumimoji="0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9" name="Google Shape;209;p1"/>
            <p:cNvSpPr txBox="1"/>
            <p:nvPr/>
          </p:nvSpPr>
          <p:spPr>
            <a:xfrm>
              <a:off x="10702539" y="2460967"/>
              <a:ext cx="764953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p &lt; 0,001</a:t>
              </a:r>
              <a:endParaRPr kumimoji="0" sz="1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1"/>
            <p:cNvSpPr txBox="1"/>
            <p:nvPr/>
          </p:nvSpPr>
          <p:spPr>
            <a:xfrm>
              <a:off x="10006527" y="3326888"/>
              <a:ext cx="719531" cy="27695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ddPCR</a:t>
              </a:r>
              <a:endParaRPr kumimoji="0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1"/>
            <p:cNvSpPr txBox="1"/>
            <p:nvPr/>
          </p:nvSpPr>
          <p:spPr>
            <a:xfrm>
              <a:off x="10809195" y="3326888"/>
              <a:ext cx="1024094" cy="27695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Culture</a:t>
              </a:r>
              <a:endParaRPr kumimoji="0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1"/>
            <p:cNvSpPr txBox="1"/>
            <p:nvPr/>
          </p:nvSpPr>
          <p:spPr>
            <a:xfrm>
              <a:off x="9866645" y="4274204"/>
              <a:ext cx="797825" cy="27695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Délai (h)</a:t>
              </a:r>
              <a:endParaRPr kumimoji="0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3" name="Google Shape;213;p1"/>
          <p:cNvSpPr/>
          <p:nvPr/>
        </p:nvSpPr>
        <p:spPr>
          <a:xfrm>
            <a:off x="4463511" y="1937288"/>
            <a:ext cx="242304" cy="1704814"/>
          </a:xfrm>
          <a:prstGeom prst="leftBrace">
            <a:avLst>
              <a:gd name="adj1" fmla="val 40353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" name="Google Shape;214;p1"/>
          <p:cNvSpPr/>
          <p:nvPr/>
        </p:nvSpPr>
        <p:spPr>
          <a:xfrm>
            <a:off x="4463511" y="4866467"/>
            <a:ext cx="363456" cy="1432560"/>
          </a:xfrm>
          <a:prstGeom prst="leftBrace">
            <a:avLst>
              <a:gd name="adj1" fmla="val 40353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A4A6B62E-1503-F538-CDE3-212B2FA1A8A0}"/>
              </a:ext>
            </a:extLst>
          </p:cNvPr>
          <p:cNvSpPr txBox="1">
            <a:spLocks/>
          </p:cNvSpPr>
          <p:nvPr/>
        </p:nvSpPr>
        <p:spPr>
          <a:xfrm>
            <a:off x="9663569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Arial"/>
              </a:rPr>
              <a:t>Xu X, ESCMID 2026, 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Arial"/>
              </a:rPr>
              <a:t>O0277</a:t>
            </a:r>
            <a:endParaRPr kumimoji="0" lang="fr-FR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  <a:cs typeface="+mn-cs"/>
              <a:sym typeface="Arial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66E346E9-BCFE-F834-E856-95F07FFBB414}"/>
              </a:ext>
            </a:extLst>
          </p:cNvPr>
          <p:cNvGraphicFramePr>
            <a:graphicFrameLocks noGrp="1"/>
          </p:cNvGraphicFramePr>
          <p:nvPr/>
        </p:nvGraphicFramePr>
        <p:xfrm>
          <a:off x="5276805" y="4767402"/>
          <a:ext cx="5114969" cy="16306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95520">
                  <a:extLst>
                    <a:ext uri="{9D8B030D-6E8A-4147-A177-3AD203B41FA5}">
                      <a16:colId xmlns:a16="http://schemas.microsoft.com/office/drawing/2014/main" val="3349567131"/>
                    </a:ext>
                  </a:extLst>
                </a:gridCol>
                <a:gridCol w="942975">
                  <a:extLst>
                    <a:ext uri="{9D8B030D-6E8A-4147-A177-3AD203B41FA5}">
                      <a16:colId xmlns:a16="http://schemas.microsoft.com/office/drawing/2014/main" val="804010775"/>
                    </a:ext>
                  </a:extLst>
                </a:gridCol>
                <a:gridCol w="1133475">
                  <a:extLst>
                    <a:ext uri="{9D8B030D-6E8A-4147-A177-3AD203B41FA5}">
                      <a16:colId xmlns:a16="http://schemas.microsoft.com/office/drawing/2014/main" val="2698946303"/>
                    </a:ext>
                  </a:extLst>
                </a:gridCol>
                <a:gridCol w="1142999">
                  <a:extLst>
                    <a:ext uri="{9D8B030D-6E8A-4147-A177-3AD203B41FA5}">
                      <a16:colId xmlns:a16="http://schemas.microsoft.com/office/drawing/2014/main" val="166345572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1" u="none" strike="noStrike" cap="none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Charge bactérienne (copies/l)</a:t>
                      </a:r>
                      <a:endParaRPr lang="fr-FR" sz="1400" u="none" strike="noStrike" cap="none" noProof="0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L="91450" marR="91450" marT="45725" marB="45725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u="none" strike="noStrike" cap="none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Mortalité</a:t>
                      </a:r>
                    </a:p>
                  </a:txBody>
                  <a:tcPr marL="91450" marR="91450" marT="45725" marB="45725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u="none" strike="noStrike" cap="none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OR </a:t>
                      </a:r>
                    </a:p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u="none" strike="noStrike" cap="none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(IC 95 %)</a:t>
                      </a:r>
                      <a:endParaRPr lang="fr-FR" noProof="0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r>
                        <a:rPr lang="fr-FR" sz="1400" u="none" strike="noStrike" cap="none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p</a:t>
                      </a:r>
                      <a:endParaRPr lang="fr-FR" noProof="0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 anchor="ctr"/>
                </a:tc>
                <a:extLst>
                  <a:ext uri="{0D108BD9-81ED-4DB2-BD59-A6C34878D82A}">
                    <a16:rowId xmlns:a16="http://schemas.microsoft.com/office/drawing/2014/main" val="211800376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Arial"/>
                        </a:rPr>
                        <a:t>&gt; 3 051</a:t>
                      </a:r>
                      <a:endParaRPr lang="fr-FR" sz="1400" u="none" strike="noStrike" cap="none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72h</a:t>
                      </a:r>
                      <a:endParaRPr lang="fr-FR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2,1 (1,0-4,1) </a:t>
                      </a:r>
                      <a:endParaRPr lang="fr-FR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1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0,038</a:t>
                      </a:r>
                      <a:endParaRPr lang="fr-FR" b="1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8752377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Arial"/>
                        </a:rPr>
                        <a:t>&gt; 404,1</a:t>
                      </a:r>
                      <a:endParaRPr lang="fr-FR" sz="1400" u="none" strike="noStrike" cap="none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28j</a:t>
                      </a:r>
                      <a:endParaRPr lang="fr-FR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1,7 (1,2-2,5) </a:t>
                      </a:r>
                      <a:endParaRPr lang="fr-FR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1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0,002</a:t>
                      </a:r>
                      <a:endParaRPr lang="fr-FR" b="1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321744339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Arial"/>
                        </a:rPr>
                        <a:t>&gt; 1348</a:t>
                      </a:r>
                      <a:endParaRPr lang="fr-FR" sz="1400" u="none" strike="noStrike" cap="none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90j</a:t>
                      </a:r>
                      <a:endParaRPr lang="fr-FR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1,5 (1,1-2,1) </a:t>
                      </a:r>
                      <a:endParaRPr lang="fr-FR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1" u="none" strike="noStrike" cap="none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  <a:sym typeface="Calibri"/>
                        </a:rPr>
                        <a:t>0,012</a:t>
                      </a:r>
                      <a:endParaRPr lang="fr-FR" b="1" noProof="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737468394"/>
                  </a:ext>
                </a:extLst>
              </a:tr>
            </a:tbl>
          </a:graphicData>
        </a:graphic>
      </p:graphicFrame>
      <p:sp>
        <p:nvSpPr>
          <p:cNvPr id="6" name="ZoneTexte 5">
            <a:extLst>
              <a:ext uri="{FF2B5EF4-FFF2-40B4-BE49-F238E27FC236}">
                <a16:creationId xmlns:a16="http://schemas.microsoft.com/office/drawing/2014/main" id="{458B2794-3F91-560E-F812-0D7C6F528E68}"/>
              </a:ext>
            </a:extLst>
          </p:cNvPr>
          <p:cNvSpPr txBox="1"/>
          <p:nvPr/>
        </p:nvSpPr>
        <p:spPr>
          <a:xfrm>
            <a:off x="-12895" y="6605546"/>
            <a:ext cx="60960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dirty="0" err="1"/>
              <a:t>ddPCR</a:t>
            </a:r>
            <a:r>
              <a:rPr lang="en-US" sz="1050" dirty="0"/>
              <a:t> : PCR </a:t>
            </a:r>
            <a:r>
              <a:rPr lang="en-US" sz="1050" dirty="0" err="1"/>
              <a:t>digitale</a:t>
            </a:r>
            <a:r>
              <a:rPr lang="en-US" sz="1050" dirty="0"/>
              <a:t> </a:t>
            </a:r>
            <a:r>
              <a:rPr lang="en-US" sz="1050" dirty="0" err="1"/>
              <a:t>en</a:t>
            </a:r>
            <a:r>
              <a:rPr lang="en-US" sz="1050" dirty="0"/>
              <a:t> </a:t>
            </a:r>
            <a:r>
              <a:rPr lang="en-US" sz="1050" dirty="0" err="1"/>
              <a:t>gouttelettes</a:t>
            </a:r>
            <a:r>
              <a:rPr lang="en-US" sz="1050" dirty="0"/>
              <a:t> </a:t>
            </a:r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8573073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BEE7DA-C666-FFFD-2105-5118843E4E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A88158F3-8931-BEB1-2742-9BF71B998B18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42785" y="235737"/>
            <a:ext cx="731108" cy="731108"/>
          </a:xfrm>
          <a:prstGeom prst="rect">
            <a:avLst/>
          </a:prstGeom>
        </p:spPr>
      </p:pic>
      <p:sp>
        <p:nvSpPr>
          <p:cNvPr id="9" name="Titre 8">
            <a:extLst>
              <a:ext uri="{FF2B5EF4-FFF2-40B4-BE49-F238E27FC236}">
                <a16:creationId xmlns:a16="http://schemas.microsoft.com/office/drawing/2014/main" id="{9E24FEE8-ECAE-4FA1-BC91-BB413CA1FE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4501" y="119974"/>
            <a:ext cx="10452875" cy="962634"/>
          </a:xfrm>
        </p:spPr>
        <p:txBody>
          <a:bodyPr>
            <a:normAutofit fontScale="90000"/>
          </a:bodyPr>
          <a:lstStyle/>
          <a:p>
            <a:r>
              <a:rPr lang="fr-FR" dirty="0"/>
              <a:t>Utilisation de la PCT sur site pour guider l’arrêt de l’antibiothérapie </a:t>
            </a:r>
            <a:br>
              <a:rPr lang="fr-FR" dirty="0"/>
            </a:br>
            <a:r>
              <a:rPr lang="fr-FR" dirty="0"/>
              <a:t>chez l’adulte au cours du sepsis au Bangladesh : étude PROCALBAN </a:t>
            </a:r>
            <a:r>
              <a:rPr lang="fr-FR" i="1" dirty="0"/>
              <a:t>(1)</a:t>
            </a:r>
          </a:p>
        </p:txBody>
      </p:sp>
      <p:sp>
        <p:nvSpPr>
          <p:cNvPr id="8" name="Espace réservé du contenu 7">
            <a:extLst>
              <a:ext uri="{FF2B5EF4-FFF2-40B4-BE49-F238E27FC236}">
                <a16:creationId xmlns:a16="http://schemas.microsoft.com/office/drawing/2014/main" id="{A9C5C7F0-79A2-47A4-ABF5-DB65739582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2769" y="1526553"/>
            <a:ext cx="5539127" cy="635709"/>
          </a:xfrm>
        </p:spPr>
        <p:txBody>
          <a:bodyPr>
            <a:noAutofit/>
          </a:bodyPr>
          <a:lstStyle/>
          <a:p>
            <a:pPr>
              <a:spcBef>
                <a:spcPts val="600"/>
              </a:spcBef>
            </a:pPr>
            <a:r>
              <a:rPr lang="fr-FR" sz="1600" dirty="0">
                <a:latin typeface="+mn-lt"/>
              </a:rPr>
              <a:t>Essai randomisé contrôlé, en ouvert, de supériorité </a:t>
            </a:r>
          </a:p>
          <a:p>
            <a:pPr>
              <a:spcBef>
                <a:spcPts val="600"/>
              </a:spcBef>
            </a:pPr>
            <a:r>
              <a:rPr lang="fr-FR" sz="1600" dirty="0">
                <a:latin typeface="+mn-lt"/>
              </a:rPr>
              <a:t>Monocentrique, Bangladesh</a:t>
            </a: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F7F02CD6-0697-891C-E5DF-AC8B008E032D}"/>
              </a:ext>
            </a:extLst>
          </p:cNvPr>
          <p:cNvSpPr txBox="1">
            <a:spLocks/>
          </p:cNvSpPr>
          <p:nvPr/>
        </p:nvSpPr>
        <p:spPr>
          <a:xfrm>
            <a:off x="0" y="6504722"/>
            <a:ext cx="7037504" cy="363552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ATB : antibiotique ; CJP : critère de jugement principal ; CJS : critère de jugement secondaire ; IRA : insuffisance rénale aiguë ; </a:t>
            </a:r>
            <a:endParaRPr lang="fr-FR" dirty="0">
              <a:solidFill>
                <a:prstClr val="black"/>
              </a:solidFill>
              <a:latin typeface="+mn-lt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NEWS2 : National Early Warning Score ; PCT : procalcitonine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3142EEFC-7FD7-6FA2-2E41-5CD89D084D01}"/>
              </a:ext>
            </a:extLst>
          </p:cNvPr>
          <p:cNvSpPr txBox="1">
            <a:spLocks/>
          </p:cNvSpPr>
          <p:nvPr/>
        </p:nvSpPr>
        <p:spPr>
          <a:xfrm>
            <a:off x="10042271" y="6612836"/>
            <a:ext cx="2134512" cy="246011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Chowduhry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F, ESCMID 2026, L0049</a:t>
            </a: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DCAEE97A-0418-7FEB-9DCF-95199D0D9D0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00428" y="287417"/>
            <a:ext cx="630000" cy="630000"/>
          </a:xfrm>
          <a:prstGeom prst="rect">
            <a:avLst/>
          </a:prstGeom>
        </p:spPr>
      </p:pic>
      <p:sp>
        <p:nvSpPr>
          <p:cNvPr id="17" name="Espace réservé du contenu 7">
            <a:extLst>
              <a:ext uri="{FF2B5EF4-FFF2-40B4-BE49-F238E27FC236}">
                <a16:creationId xmlns:a16="http://schemas.microsoft.com/office/drawing/2014/main" id="{8FB85857-DF07-8DCA-1E45-985D23D93B23}"/>
              </a:ext>
            </a:extLst>
          </p:cNvPr>
          <p:cNvSpPr txBox="1">
            <a:spLocks/>
          </p:cNvSpPr>
          <p:nvPr/>
        </p:nvSpPr>
        <p:spPr>
          <a:xfrm>
            <a:off x="101943" y="5288763"/>
            <a:ext cx="5659953" cy="1203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11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CJP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 </a:t>
            </a:r>
            <a:r>
              <a:rPr lang="fr-FR" sz="1600" b="1" dirty="0">
                <a:solidFill>
                  <a:prstClr val="black"/>
                </a:solidFill>
                <a:latin typeface="+mn-lt"/>
                <a:sym typeface="Wingdings" pitchFamily="2" charset="2"/>
              </a:rPr>
              <a:t>D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urée totale d’antibiothérapie 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Calibri" panose="020F0502020204030204" pitchFamily="34" charset="0"/>
              <a:cs typeface="Calibri" panose="020F0502020204030204" pitchFamily="34" charset="0"/>
              <a:sym typeface="Wingdings" pitchFamily="2" charset="2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1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CJS :</a:t>
            </a:r>
          </a:p>
          <a:p>
            <a:pPr marL="648000" marR="0" lvl="1" indent="-22860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Mortalité à J28 / récurrence infections</a:t>
            </a:r>
          </a:p>
          <a:p>
            <a:pPr marL="648000" marR="0" lvl="1" indent="-22860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Coût antibiotiques / PCT</a:t>
            </a: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C87A87BA-70DD-2684-E94E-862F22A4833B}"/>
              </a:ext>
            </a:extLst>
          </p:cNvPr>
          <p:cNvSpPr txBox="1"/>
          <p:nvPr/>
        </p:nvSpPr>
        <p:spPr>
          <a:xfrm>
            <a:off x="217326" y="1178159"/>
            <a:ext cx="1040592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</a:rPr>
              <a:t>Objectif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  <a:sym typeface="Wingdings" pitchFamily="2" charset="2"/>
              </a:rPr>
              <a:t> 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réduire l’exposition antibiotique en contexte de forte résistance ATB et pays à faible revenu</a:t>
            </a:r>
          </a:p>
        </p:txBody>
      </p:sp>
      <p:sp>
        <p:nvSpPr>
          <p:cNvPr id="19" name="Espace réservé du contenu 7">
            <a:extLst>
              <a:ext uri="{FF2B5EF4-FFF2-40B4-BE49-F238E27FC236}">
                <a16:creationId xmlns:a16="http://schemas.microsoft.com/office/drawing/2014/main" id="{1DCEC3C3-A8A6-7079-8ABD-F9ED0A3446EE}"/>
              </a:ext>
            </a:extLst>
          </p:cNvPr>
          <p:cNvSpPr txBox="1">
            <a:spLocks/>
          </p:cNvSpPr>
          <p:nvPr/>
        </p:nvSpPr>
        <p:spPr>
          <a:xfrm>
            <a:off x="6824617" y="2072778"/>
            <a:ext cx="5249276" cy="156167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Population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Age médian 45 ans, 49 % femmes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Sepsis : sévérité modérée (NEWS2 médian 9 EI : 8-10)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Choc : 5,3 %, 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IRA : 12,2 %</a:t>
            </a: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352A1EC4-4DDA-0723-2340-C59420A77E88}"/>
              </a:ext>
            </a:extLst>
          </p:cNvPr>
          <p:cNvGrpSpPr/>
          <p:nvPr/>
        </p:nvGrpSpPr>
        <p:grpSpPr>
          <a:xfrm>
            <a:off x="215142" y="2341106"/>
            <a:ext cx="6029667" cy="2913438"/>
            <a:chOff x="34167" y="2341106"/>
            <a:chExt cx="6029667" cy="2913438"/>
          </a:xfrm>
        </p:grpSpPr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904FEBD3-3874-BDDC-5E4C-1E46724357B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4467" y="3539087"/>
              <a:ext cx="320790" cy="612416"/>
            </a:xfrm>
            <a:prstGeom prst="rect">
              <a:avLst/>
            </a:prstGeom>
          </p:spPr>
        </p:pic>
        <p:pic>
          <p:nvPicPr>
            <p:cNvPr id="11" name="Image 10" descr="The image depicts a minimalist, black silhouette of a group of five people standing in a row.&#10;&#10;Le contenu généré par l’IA peut être incorrect.">
              <a:extLst>
                <a:ext uri="{FF2B5EF4-FFF2-40B4-BE49-F238E27FC236}">
                  <a16:creationId xmlns:a16="http://schemas.microsoft.com/office/drawing/2014/main" id="{45F5BF1B-339D-2891-FFB0-086DDBC1A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569629" y="2944531"/>
              <a:ext cx="736357" cy="641579"/>
            </a:xfrm>
            <a:prstGeom prst="rect">
              <a:avLst/>
            </a:prstGeom>
          </p:spPr>
        </p:pic>
        <p:pic>
          <p:nvPicPr>
            <p:cNvPr id="14" name="Image 13" descr="The image depicts a vibrant red liquid droplet, likely representing a sample or blood, being placed into a clear, sterile tube or container, suggesting a medical or laboratory context.&#10;&#10;Le contenu généré par l’IA peut être incorrect.">
              <a:extLst>
                <a:ext uri="{FF2B5EF4-FFF2-40B4-BE49-F238E27FC236}">
                  <a16:creationId xmlns:a16="http://schemas.microsoft.com/office/drawing/2014/main" id="{1251C5C8-9674-8799-1E8C-67FCC0FB95E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989697" y="2959112"/>
              <a:ext cx="736357" cy="612416"/>
            </a:xfrm>
            <a:prstGeom prst="rect">
              <a:avLst/>
            </a:prstGeom>
          </p:spPr>
        </p:pic>
        <p:pic>
          <p:nvPicPr>
            <p:cNvPr id="22" name="Image 21" descr="A vibrant orange circle with a black arrowhead pointing at the center.&#10;&#10;Le contenu généré par l’IA peut être incorrect.">
              <a:extLst>
                <a:ext uri="{FF2B5EF4-FFF2-40B4-BE49-F238E27FC236}">
                  <a16:creationId xmlns:a16="http://schemas.microsoft.com/office/drawing/2014/main" id="{87B21652-E83E-5AEB-2A0A-15708B6B069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264332" y="2933595"/>
              <a:ext cx="619707" cy="663451"/>
            </a:xfrm>
            <a:prstGeom prst="rect">
              <a:avLst/>
            </a:prstGeom>
          </p:spPr>
        </p:pic>
        <p:pic>
          <p:nvPicPr>
            <p:cNvPr id="24" name="Image 23" descr="No&#10;&#10;Le contenu généré par l’IA peut être incorrect.">
              <a:extLst>
                <a:ext uri="{FF2B5EF4-FFF2-40B4-BE49-F238E27FC236}">
                  <a16:creationId xmlns:a16="http://schemas.microsoft.com/office/drawing/2014/main" id="{387C285E-D01E-FDC8-4EFC-94998FA4AC7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247279" y="2889851"/>
              <a:ext cx="816555" cy="750939"/>
            </a:xfrm>
            <a:prstGeom prst="rect">
              <a:avLst/>
            </a:prstGeom>
          </p:spPr>
        </p:pic>
        <p:cxnSp>
          <p:nvCxnSpPr>
            <p:cNvPr id="27" name="Connecteur : en angle 26">
              <a:extLst>
                <a:ext uri="{FF2B5EF4-FFF2-40B4-BE49-F238E27FC236}">
                  <a16:creationId xmlns:a16="http://schemas.microsoft.com/office/drawing/2014/main" id="{1F3DF7C7-D6E0-A81E-5D76-E2D5C5EC4AAB}"/>
                </a:ext>
              </a:extLst>
            </p:cNvPr>
            <p:cNvCxnSpPr>
              <a:stCxn id="6" idx="3"/>
              <a:endCxn id="11" idx="1"/>
            </p:cNvCxnSpPr>
            <p:nvPr/>
          </p:nvCxnSpPr>
          <p:spPr>
            <a:xfrm flipV="1">
              <a:off x="875257" y="3265321"/>
              <a:ext cx="694372" cy="579974"/>
            </a:xfrm>
            <a:prstGeom prst="bentConnector3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necteur : en angle 27">
              <a:extLst>
                <a:ext uri="{FF2B5EF4-FFF2-40B4-BE49-F238E27FC236}">
                  <a16:creationId xmlns:a16="http://schemas.microsoft.com/office/drawing/2014/main" id="{0E640F98-4211-20A1-9DAA-7B21ECBFFF06}"/>
                </a:ext>
              </a:extLst>
            </p:cNvPr>
            <p:cNvCxnSpPr>
              <a:cxnSpLocks/>
              <a:stCxn id="6" idx="3"/>
              <a:endCxn id="47" idx="1"/>
            </p:cNvCxnSpPr>
            <p:nvPr/>
          </p:nvCxnSpPr>
          <p:spPr>
            <a:xfrm>
              <a:off x="875257" y="3845295"/>
              <a:ext cx="694372" cy="589128"/>
            </a:xfrm>
            <a:prstGeom prst="bentConnector3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Connecteur droit avec flèche 31">
              <a:extLst>
                <a:ext uri="{FF2B5EF4-FFF2-40B4-BE49-F238E27FC236}">
                  <a16:creationId xmlns:a16="http://schemas.microsoft.com/office/drawing/2014/main" id="{D8B61F3D-42B7-E154-47CA-23AA233D3293}"/>
                </a:ext>
              </a:extLst>
            </p:cNvPr>
            <p:cNvCxnSpPr>
              <a:stCxn id="11" idx="3"/>
              <a:endCxn id="14" idx="1"/>
            </p:cNvCxnSpPr>
            <p:nvPr/>
          </p:nvCxnSpPr>
          <p:spPr>
            <a:xfrm flipV="1">
              <a:off x="2305986" y="3265320"/>
              <a:ext cx="683711" cy="1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Connecteur droit avec flèche 32">
              <a:extLst>
                <a:ext uri="{FF2B5EF4-FFF2-40B4-BE49-F238E27FC236}">
                  <a16:creationId xmlns:a16="http://schemas.microsoft.com/office/drawing/2014/main" id="{F657A5AD-FFCC-CCA5-5C50-A89B2049FF5E}"/>
                </a:ext>
              </a:extLst>
            </p:cNvPr>
            <p:cNvCxnSpPr>
              <a:cxnSpLocks/>
              <a:stCxn id="14" idx="3"/>
              <a:endCxn id="22" idx="1"/>
            </p:cNvCxnSpPr>
            <p:nvPr/>
          </p:nvCxnSpPr>
          <p:spPr>
            <a:xfrm>
              <a:off x="3726054" y="3265320"/>
              <a:ext cx="538278" cy="1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Connecteur droit avec flèche 35">
              <a:extLst>
                <a:ext uri="{FF2B5EF4-FFF2-40B4-BE49-F238E27FC236}">
                  <a16:creationId xmlns:a16="http://schemas.microsoft.com/office/drawing/2014/main" id="{62BC3E86-CFBA-BF51-B758-F9CF34BE5974}"/>
                </a:ext>
              </a:extLst>
            </p:cNvPr>
            <p:cNvCxnSpPr>
              <a:cxnSpLocks/>
              <a:stCxn id="22" idx="3"/>
              <a:endCxn id="24" idx="1"/>
            </p:cNvCxnSpPr>
            <p:nvPr/>
          </p:nvCxnSpPr>
          <p:spPr>
            <a:xfrm>
              <a:off x="4884039" y="3265321"/>
              <a:ext cx="363240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47" name="Image 46" descr="The image depicts a minimalist, black silhouette of a group of five people standing in a row.&#10;&#10;Le contenu généré par l’IA peut être incorrect.">
              <a:extLst>
                <a:ext uri="{FF2B5EF4-FFF2-40B4-BE49-F238E27FC236}">
                  <a16:creationId xmlns:a16="http://schemas.microsoft.com/office/drawing/2014/main" id="{0172E909-6282-0BE1-FE36-A3A725E0F91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569629" y="4113633"/>
              <a:ext cx="736357" cy="641579"/>
            </a:xfrm>
            <a:prstGeom prst="rect">
              <a:avLst/>
            </a:prstGeom>
          </p:spPr>
        </p:pic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DFCABFE1-9033-83E7-D00F-C5C9D6D067B8}"/>
                </a:ext>
              </a:extLst>
            </p:cNvPr>
            <p:cNvSpPr txBox="1"/>
            <p:nvPr/>
          </p:nvSpPr>
          <p:spPr>
            <a:xfrm>
              <a:off x="2678081" y="4146059"/>
              <a:ext cx="1130268" cy="5770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Pas de réalisation de PCT préconisé</a:t>
              </a: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FF6BBC20-CE0A-65A8-E514-378C8C4AD5D1}"/>
                </a:ext>
              </a:extLst>
            </p:cNvPr>
            <p:cNvSpPr txBox="1"/>
            <p:nvPr/>
          </p:nvSpPr>
          <p:spPr>
            <a:xfrm>
              <a:off x="4194482" y="4142799"/>
              <a:ext cx="1742325" cy="5770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Arrêt de l’antibiothérapie  basée sur</a:t>
              </a:r>
              <a:b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reco. nationale/locale </a:t>
              </a:r>
            </a:p>
          </p:txBody>
        </p:sp>
        <p:cxnSp>
          <p:nvCxnSpPr>
            <p:cNvPr id="50" name="Connecteur droit avec flèche 49">
              <a:extLst>
                <a:ext uri="{FF2B5EF4-FFF2-40B4-BE49-F238E27FC236}">
                  <a16:creationId xmlns:a16="http://schemas.microsoft.com/office/drawing/2014/main" id="{C7F3370E-3B92-35B7-7CF4-BD994F8CF972}"/>
                </a:ext>
              </a:extLst>
            </p:cNvPr>
            <p:cNvCxnSpPr>
              <a:cxnSpLocks/>
              <a:stCxn id="47" idx="3"/>
              <a:endCxn id="48" idx="1"/>
            </p:cNvCxnSpPr>
            <p:nvPr/>
          </p:nvCxnSpPr>
          <p:spPr>
            <a:xfrm>
              <a:off x="2305986" y="4434423"/>
              <a:ext cx="372095" cy="177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necteur droit avec flèche 52">
              <a:extLst>
                <a:ext uri="{FF2B5EF4-FFF2-40B4-BE49-F238E27FC236}">
                  <a16:creationId xmlns:a16="http://schemas.microsoft.com/office/drawing/2014/main" id="{C88C4D9E-24F8-01FC-C8F8-57B48B353B5A}"/>
                </a:ext>
              </a:extLst>
            </p:cNvPr>
            <p:cNvCxnSpPr>
              <a:cxnSpLocks/>
              <a:stCxn id="48" idx="3"/>
              <a:endCxn id="49" idx="1"/>
            </p:cNvCxnSpPr>
            <p:nvPr/>
          </p:nvCxnSpPr>
          <p:spPr>
            <a:xfrm flipV="1">
              <a:off x="3808349" y="4431340"/>
              <a:ext cx="386133" cy="326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id="{2C59AAF8-0647-3383-A09B-0E76CFFC9CC2}"/>
                </a:ext>
              </a:extLst>
            </p:cNvPr>
            <p:cNvSpPr txBox="1"/>
            <p:nvPr/>
          </p:nvSpPr>
          <p:spPr>
            <a:xfrm>
              <a:off x="1244980" y="2671791"/>
              <a:ext cx="1385654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Bras procalcitonine</a:t>
              </a:r>
            </a:p>
          </p:txBody>
        </p:sp>
        <p:sp>
          <p:nvSpPr>
            <p:cNvPr id="66" name="ZoneTexte 65">
              <a:extLst>
                <a:ext uri="{FF2B5EF4-FFF2-40B4-BE49-F238E27FC236}">
                  <a16:creationId xmlns:a16="http://schemas.microsoft.com/office/drawing/2014/main" id="{1E3F8D51-F32A-7CB6-C3CB-2556CEC32805}"/>
                </a:ext>
              </a:extLst>
            </p:cNvPr>
            <p:cNvSpPr txBox="1"/>
            <p:nvPr/>
          </p:nvSpPr>
          <p:spPr>
            <a:xfrm>
              <a:off x="34167" y="2702414"/>
              <a:ext cx="1332381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Adultes (16-65 ans)</a:t>
              </a:r>
              <a:b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avec sepsis bactérien sans ATB IV</a:t>
              </a:r>
            </a:p>
          </p:txBody>
        </p:sp>
        <p:sp>
          <p:nvSpPr>
            <p:cNvPr id="67" name="ZoneTexte 66">
              <a:extLst>
                <a:ext uri="{FF2B5EF4-FFF2-40B4-BE49-F238E27FC236}">
                  <a16:creationId xmlns:a16="http://schemas.microsoft.com/office/drawing/2014/main" id="{ED5A8EC4-9764-DDA8-89D8-2BD8A233D4FC}"/>
                </a:ext>
              </a:extLst>
            </p:cNvPr>
            <p:cNvSpPr txBox="1"/>
            <p:nvPr/>
          </p:nvSpPr>
          <p:spPr>
            <a:xfrm>
              <a:off x="3792066" y="2341106"/>
              <a:ext cx="1767485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PCT cible</a:t>
              </a:r>
              <a:b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&lt; 0,5 </a:t>
              </a:r>
              <a:r>
                <a:rPr kumimoji="0" lang="fr-FR" sz="105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ng</a:t>
              </a: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/ml ou baisse &gt; 80 % si PCT initiale &gt;2 </a:t>
              </a:r>
              <a:r>
                <a:rPr kumimoji="0" lang="fr-FR" sz="105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ng</a:t>
              </a: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/ml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68" name="ZoneTexte 67">
              <a:extLst>
                <a:ext uri="{FF2B5EF4-FFF2-40B4-BE49-F238E27FC236}">
                  <a16:creationId xmlns:a16="http://schemas.microsoft.com/office/drawing/2014/main" id="{A90215E5-B9AA-D290-FD0E-9C11917C5F2B}"/>
                </a:ext>
              </a:extLst>
            </p:cNvPr>
            <p:cNvSpPr txBox="1"/>
            <p:nvPr/>
          </p:nvSpPr>
          <p:spPr>
            <a:xfrm>
              <a:off x="2665048" y="2671791"/>
              <a:ext cx="1385654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PCT quotidienne</a:t>
              </a:r>
            </a:p>
          </p:txBody>
        </p:sp>
        <p:sp>
          <p:nvSpPr>
            <p:cNvPr id="69" name="ZoneTexte 68">
              <a:extLst>
                <a:ext uri="{FF2B5EF4-FFF2-40B4-BE49-F238E27FC236}">
                  <a16:creationId xmlns:a16="http://schemas.microsoft.com/office/drawing/2014/main" id="{CE11D339-FA84-EE9B-4543-495A0BB7D6CD}"/>
                </a:ext>
              </a:extLst>
            </p:cNvPr>
            <p:cNvSpPr txBox="1"/>
            <p:nvPr/>
          </p:nvSpPr>
          <p:spPr>
            <a:xfrm>
              <a:off x="1244980" y="3824542"/>
              <a:ext cx="1385654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Bras contrôle</a:t>
              </a:r>
            </a:p>
          </p:txBody>
        </p:sp>
        <p:sp>
          <p:nvSpPr>
            <p:cNvPr id="72" name="Flèche : bas 71">
              <a:extLst>
                <a:ext uri="{FF2B5EF4-FFF2-40B4-BE49-F238E27FC236}">
                  <a16:creationId xmlns:a16="http://schemas.microsoft.com/office/drawing/2014/main" id="{1236E862-867D-7F68-4540-7EA33826AB43}"/>
                </a:ext>
              </a:extLst>
            </p:cNvPr>
            <p:cNvSpPr/>
            <p:nvPr/>
          </p:nvSpPr>
          <p:spPr>
            <a:xfrm>
              <a:off x="638662" y="3299776"/>
              <a:ext cx="152400" cy="187936"/>
            </a:xfrm>
            <a:prstGeom prst="downArrow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" name="Rectangle : coins arrondis 72">
              <a:extLst>
                <a:ext uri="{FF2B5EF4-FFF2-40B4-BE49-F238E27FC236}">
                  <a16:creationId xmlns:a16="http://schemas.microsoft.com/office/drawing/2014/main" id="{C4BFF629-FA58-8FF8-6577-EE060AE4317E}"/>
                </a:ext>
              </a:extLst>
            </p:cNvPr>
            <p:cNvSpPr/>
            <p:nvPr/>
          </p:nvSpPr>
          <p:spPr>
            <a:xfrm>
              <a:off x="940219" y="4879325"/>
              <a:ext cx="827617" cy="375219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D0 : </a:t>
              </a:r>
              <a:b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inclusion</a:t>
              </a:r>
            </a:p>
          </p:txBody>
        </p:sp>
        <p:sp>
          <p:nvSpPr>
            <p:cNvPr id="74" name="Rectangle : coins arrondis 73">
              <a:extLst>
                <a:ext uri="{FF2B5EF4-FFF2-40B4-BE49-F238E27FC236}">
                  <a16:creationId xmlns:a16="http://schemas.microsoft.com/office/drawing/2014/main" id="{CED13696-1664-965F-819E-0DC35627D13E}"/>
                </a:ext>
              </a:extLst>
            </p:cNvPr>
            <p:cNvSpPr/>
            <p:nvPr/>
          </p:nvSpPr>
          <p:spPr>
            <a:xfrm>
              <a:off x="2796027" y="4879325"/>
              <a:ext cx="827617" cy="375219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Sortie</a:t>
              </a:r>
            </a:p>
          </p:txBody>
        </p:sp>
        <p:sp>
          <p:nvSpPr>
            <p:cNvPr id="75" name="Rectangle : coins arrondis 74">
              <a:extLst>
                <a:ext uri="{FF2B5EF4-FFF2-40B4-BE49-F238E27FC236}">
                  <a16:creationId xmlns:a16="http://schemas.microsoft.com/office/drawing/2014/main" id="{258CEA59-4DC2-D834-18FA-0B6A3A9F04C8}"/>
                </a:ext>
              </a:extLst>
            </p:cNvPr>
            <p:cNvSpPr/>
            <p:nvPr/>
          </p:nvSpPr>
          <p:spPr>
            <a:xfrm>
              <a:off x="4651835" y="4879325"/>
              <a:ext cx="1349328" cy="375219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Suivi à J28</a:t>
              </a:r>
              <a:b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après sortie</a:t>
              </a:r>
            </a:p>
          </p:txBody>
        </p:sp>
        <p:sp>
          <p:nvSpPr>
            <p:cNvPr id="76" name="Flèche : droite 75">
              <a:extLst>
                <a:ext uri="{FF2B5EF4-FFF2-40B4-BE49-F238E27FC236}">
                  <a16:creationId xmlns:a16="http://schemas.microsoft.com/office/drawing/2014/main" id="{52CEC57E-EF01-032B-D10C-34BC82842C3E}"/>
                </a:ext>
              </a:extLst>
            </p:cNvPr>
            <p:cNvSpPr/>
            <p:nvPr/>
          </p:nvSpPr>
          <p:spPr>
            <a:xfrm>
              <a:off x="1868123" y="4960741"/>
              <a:ext cx="827617" cy="215351"/>
            </a:xfrm>
            <a:prstGeom prst="right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" name="Flèche : droite 76">
              <a:extLst>
                <a:ext uri="{FF2B5EF4-FFF2-40B4-BE49-F238E27FC236}">
                  <a16:creationId xmlns:a16="http://schemas.microsoft.com/office/drawing/2014/main" id="{E656B534-2D62-8EE3-3426-73B265CCD2C0}"/>
                </a:ext>
              </a:extLst>
            </p:cNvPr>
            <p:cNvSpPr/>
            <p:nvPr/>
          </p:nvSpPr>
          <p:spPr>
            <a:xfrm>
              <a:off x="3723931" y="4939829"/>
              <a:ext cx="827617" cy="215351"/>
            </a:xfrm>
            <a:prstGeom prst="right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sp>
        <p:nvSpPr>
          <p:cNvPr id="78" name="Espace réservé du contenu 7">
            <a:extLst>
              <a:ext uri="{FF2B5EF4-FFF2-40B4-BE49-F238E27FC236}">
                <a16:creationId xmlns:a16="http://schemas.microsoft.com/office/drawing/2014/main" id="{CF506D6B-CFAE-5FBA-E6C6-1E955A26A7B8}"/>
              </a:ext>
            </a:extLst>
          </p:cNvPr>
          <p:cNvSpPr txBox="1">
            <a:spLocks/>
          </p:cNvSpPr>
          <p:nvPr/>
        </p:nvSpPr>
        <p:spPr>
          <a:xfrm>
            <a:off x="171013" y="2139980"/>
            <a:ext cx="5249276" cy="28476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Intervention :</a:t>
            </a: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655578F9-6988-C91C-375E-D038EC779EFE}"/>
              </a:ext>
            </a:extLst>
          </p:cNvPr>
          <p:cNvGrpSpPr/>
          <p:nvPr/>
        </p:nvGrpSpPr>
        <p:grpSpPr>
          <a:xfrm>
            <a:off x="6839137" y="3707729"/>
            <a:ext cx="5105859" cy="2418625"/>
            <a:chOff x="6457920" y="3552825"/>
            <a:chExt cx="5105859" cy="2418625"/>
          </a:xfrm>
        </p:grpSpPr>
        <p:sp>
          <p:nvSpPr>
            <p:cNvPr id="83" name="Rectangle 5">
              <a:extLst>
                <a:ext uri="{FF2B5EF4-FFF2-40B4-BE49-F238E27FC236}">
                  <a16:creationId xmlns:a16="http://schemas.microsoft.com/office/drawing/2014/main" id="{71386EEC-47D6-3F3F-1E30-4C48A480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4951" y="3592513"/>
              <a:ext cx="1924050" cy="196850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4" name="Rectangle 6">
              <a:extLst>
                <a:ext uri="{FF2B5EF4-FFF2-40B4-BE49-F238E27FC236}">
                  <a16:creationId xmlns:a16="http://schemas.microsoft.com/office/drawing/2014/main" id="{1399FACD-9B0D-FD07-FD50-BACA6B20D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4951" y="3860800"/>
              <a:ext cx="958850" cy="198437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5" name="Rectangle 7">
              <a:extLst>
                <a:ext uri="{FF2B5EF4-FFF2-40B4-BE49-F238E27FC236}">
                  <a16:creationId xmlns:a16="http://schemas.microsoft.com/office/drawing/2014/main" id="{79E9A461-F6E6-A537-9F7C-27A0894B2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4951" y="4130675"/>
              <a:ext cx="527050" cy="198437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6" name="Rectangle 8">
              <a:extLst>
                <a:ext uri="{FF2B5EF4-FFF2-40B4-BE49-F238E27FC236}">
                  <a16:creationId xmlns:a16="http://schemas.microsoft.com/office/drawing/2014/main" id="{4A037C8E-9728-973C-4BF8-9F8D93309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4951" y="4670425"/>
              <a:ext cx="73025" cy="196850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7" name="Rectangle 9">
              <a:extLst>
                <a:ext uri="{FF2B5EF4-FFF2-40B4-BE49-F238E27FC236}">
                  <a16:creationId xmlns:a16="http://schemas.microsoft.com/office/drawing/2014/main" id="{90C33A95-2508-1281-FFD2-E1344B0D9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4951" y="4400550"/>
              <a:ext cx="500063" cy="196850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8" name="Rectangle 10">
              <a:extLst>
                <a:ext uri="{FF2B5EF4-FFF2-40B4-BE49-F238E27FC236}">
                  <a16:creationId xmlns:a16="http://schemas.microsoft.com/office/drawing/2014/main" id="{FA9D69B8-1781-236E-D73F-7B956DFC5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4951" y="4940300"/>
              <a:ext cx="52388" cy="196850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9" name="Rectangle 11">
              <a:extLst>
                <a:ext uri="{FF2B5EF4-FFF2-40B4-BE49-F238E27FC236}">
                  <a16:creationId xmlns:a16="http://schemas.microsoft.com/office/drawing/2014/main" id="{5A05A9E3-B96F-AEDD-1D90-205DC03BC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4951" y="5208588"/>
              <a:ext cx="33338" cy="198437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0" name="Rectangle 12">
              <a:extLst>
                <a:ext uri="{FF2B5EF4-FFF2-40B4-BE49-F238E27FC236}">
                  <a16:creationId xmlns:a16="http://schemas.microsoft.com/office/drawing/2014/main" id="{5316A3E6-4313-78FA-34D9-7ED596E1D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4951" y="5478463"/>
              <a:ext cx="26988" cy="198437"/>
            </a:xfrm>
            <a:prstGeom prst="rect">
              <a:avLst/>
            </a:prstGeom>
            <a:solidFill>
              <a:srgbClr val="00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4" name="Groupe 113">
              <a:extLst>
                <a:ext uri="{FF2B5EF4-FFF2-40B4-BE49-F238E27FC236}">
                  <a16:creationId xmlns:a16="http://schemas.microsoft.com/office/drawing/2014/main" id="{A4019CE9-D685-7F64-A84D-D9A6913F307D}"/>
                </a:ext>
              </a:extLst>
            </p:cNvPr>
            <p:cNvGrpSpPr/>
            <p:nvPr/>
          </p:nvGrpSpPr>
          <p:grpSpPr>
            <a:xfrm>
              <a:off x="9124951" y="3552825"/>
              <a:ext cx="2230438" cy="2214563"/>
              <a:chOff x="9124951" y="3552825"/>
              <a:chExt cx="2230438" cy="2214563"/>
            </a:xfrm>
          </p:grpSpPr>
          <p:sp>
            <p:nvSpPr>
              <p:cNvPr id="91" name="Freeform 13">
                <a:extLst>
                  <a:ext uri="{FF2B5EF4-FFF2-40B4-BE49-F238E27FC236}">
                    <a16:creationId xmlns:a16="http://schemas.microsoft.com/office/drawing/2014/main" id="{F0200455-4E57-E19D-3AFE-7A4C6CAA5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4951" y="5719763"/>
                <a:ext cx="2230438" cy="0"/>
              </a:xfrm>
              <a:custGeom>
                <a:avLst/>
                <a:gdLst>
                  <a:gd name="T0" fmla="*/ 1405 w 1405"/>
                  <a:gd name="T1" fmla="*/ 1277 w 1405"/>
                  <a:gd name="T2" fmla="*/ 1022 w 1405"/>
                  <a:gd name="T3" fmla="*/ 766 w 1405"/>
                  <a:gd name="T4" fmla="*/ 511 w 1405"/>
                  <a:gd name="T5" fmla="*/ 256 w 1405"/>
                  <a:gd name="T6" fmla="*/ 0 w 140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405">
                    <a:moveTo>
                      <a:pt x="1405" y="0"/>
                    </a:moveTo>
                    <a:lnTo>
                      <a:pt x="1277" y="0"/>
                    </a:lnTo>
                    <a:lnTo>
                      <a:pt x="1022" y="0"/>
                    </a:lnTo>
                    <a:lnTo>
                      <a:pt x="766" y="0"/>
                    </a:lnTo>
                    <a:lnTo>
                      <a:pt x="511" y="0"/>
                    </a:lnTo>
                    <a:lnTo>
                      <a:pt x="256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2" name="Line 14">
                <a:extLst>
                  <a:ext uri="{FF2B5EF4-FFF2-40B4-BE49-F238E27FC236}">
                    <a16:creationId xmlns:a16="http://schemas.microsoft.com/office/drawing/2014/main" id="{60BE9153-7B61-475A-E0DE-CA06714874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40976" y="5719763"/>
                <a:ext cx="0" cy="476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3" name="Line 15">
                <a:extLst>
                  <a:ext uri="{FF2B5EF4-FFF2-40B4-BE49-F238E27FC236}">
                    <a16:creationId xmlns:a16="http://schemas.microsoft.com/office/drawing/2014/main" id="{3C296C50-7183-2268-D139-3EA2666D8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47376" y="5719763"/>
                <a:ext cx="0" cy="476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4" name="Line 16">
                <a:extLst>
                  <a:ext uri="{FF2B5EF4-FFF2-40B4-BE49-F238E27FC236}">
                    <a16:creationId xmlns:a16="http://schemas.microsoft.com/office/drawing/2014/main" id="{2AAAB12E-A3A4-F474-247E-0FD5853B8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31351" y="5719763"/>
                <a:ext cx="0" cy="476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5" name="Line 17">
                <a:extLst>
                  <a:ext uri="{FF2B5EF4-FFF2-40B4-BE49-F238E27FC236}">
                    <a16:creationId xmlns:a16="http://schemas.microsoft.com/office/drawing/2014/main" id="{0A21CA36-DB02-2E84-9716-64E7A32AE8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936163" y="5719763"/>
                <a:ext cx="0" cy="476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6" name="Freeform 18">
                <a:extLst>
                  <a:ext uri="{FF2B5EF4-FFF2-40B4-BE49-F238E27FC236}">
                    <a16:creationId xmlns:a16="http://schemas.microsoft.com/office/drawing/2014/main" id="{55306715-C4D3-457F-B6A6-AA96D1BAA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4951" y="3552825"/>
                <a:ext cx="0" cy="2214562"/>
              </a:xfrm>
              <a:custGeom>
                <a:avLst/>
                <a:gdLst>
                  <a:gd name="T0" fmla="*/ 1395 h 1395"/>
                  <a:gd name="T1" fmla="*/ 1365 h 1395"/>
                  <a:gd name="T2" fmla="*/ 0 h 139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395">
                    <a:moveTo>
                      <a:pt x="0" y="1395"/>
                    </a:moveTo>
                    <a:lnTo>
                      <a:pt x="0" y="136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" name="Line 19">
                <a:extLst>
                  <a:ext uri="{FF2B5EF4-FFF2-40B4-BE49-F238E27FC236}">
                    <a16:creationId xmlns:a16="http://schemas.microsoft.com/office/drawing/2014/main" id="{F84A7B05-21DC-28C5-05B3-5777AD0AF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52188" y="5719763"/>
                <a:ext cx="0" cy="476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98" name="Rectangle 20">
              <a:extLst>
                <a:ext uri="{FF2B5EF4-FFF2-40B4-BE49-F238E27FC236}">
                  <a16:creationId xmlns:a16="http://schemas.microsoft.com/office/drawing/2014/main" id="{E2C2F884-7A5D-7045-78C1-DD8FC2154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4999" y="5808135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0</a:t>
              </a:r>
              <a:endParaRPr kumimoji="0" lang="fr-FR" altLang="fr-FR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9" name="Rectangle 21">
              <a:extLst>
                <a:ext uri="{FF2B5EF4-FFF2-40B4-BE49-F238E27FC236}">
                  <a16:creationId xmlns:a16="http://schemas.microsoft.com/office/drawing/2014/main" id="{4983EA58-B57E-CE50-14F3-4C65262EB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7744" y="5808135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10</a:t>
              </a:r>
              <a:endParaRPr kumimoji="0" lang="fr-FR" altLang="fr-FR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0" name="Rectangle 22">
              <a:extLst>
                <a:ext uri="{FF2B5EF4-FFF2-40B4-BE49-F238E27FC236}">
                  <a16:creationId xmlns:a16="http://schemas.microsoft.com/office/drawing/2014/main" id="{5D538C63-6266-0EAA-BEA1-9E9BADE23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2557" y="5808135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20</a:t>
              </a:r>
              <a:endParaRPr kumimoji="0" lang="fr-FR" altLang="fr-FR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1" name="Rectangle 23">
              <a:extLst>
                <a:ext uri="{FF2B5EF4-FFF2-40B4-BE49-F238E27FC236}">
                  <a16:creationId xmlns:a16="http://schemas.microsoft.com/office/drawing/2014/main" id="{030D6258-3867-2390-1A1D-DB774867B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8957" y="5808135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30</a:t>
              </a:r>
              <a:endParaRPr kumimoji="0" lang="fr-FR" altLang="fr-FR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" name="Rectangle 24">
              <a:extLst>
                <a:ext uri="{FF2B5EF4-FFF2-40B4-BE49-F238E27FC236}">
                  <a16:creationId xmlns:a16="http://schemas.microsoft.com/office/drawing/2014/main" id="{E5917BC6-997E-D5DA-1F12-04597C5DF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3769" y="5808135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40</a:t>
              </a:r>
              <a:endParaRPr kumimoji="0" lang="fr-FR" altLang="fr-FR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" name="Rectangle 25">
              <a:extLst>
                <a:ext uri="{FF2B5EF4-FFF2-40B4-BE49-F238E27FC236}">
                  <a16:creationId xmlns:a16="http://schemas.microsoft.com/office/drawing/2014/main" id="{0F698ED5-AF47-BE43-BA26-8A716E540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8582" y="5808135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50</a:t>
              </a:r>
              <a:endParaRPr kumimoji="0" lang="fr-FR" altLang="fr-FR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" name="Rectangle 26">
              <a:extLst>
                <a:ext uri="{FF2B5EF4-FFF2-40B4-BE49-F238E27FC236}">
                  <a16:creationId xmlns:a16="http://schemas.microsoft.com/office/drawing/2014/main" id="{87CDED48-2D37-B148-BE98-301389A49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5389" y="5786784"/>
              <a:ext cx="20839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(%)</a:t>
              </a:r>
              <a:endParaRPr kumimoji="0" lang="fr-FR" alt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" name="Rectangle 27">
              <a:extLst>
                <a:ext uri="{FF2B5EF4-FFF2-40B4-BE49-F238E27FC236}">
                  <a16:creationId xmlns:a16="http://schemas.microsoft.com/office/drawing/2014/main" id="{1537BB54-FC7E-2D6A-65A1-1A1E4873E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9272" y="5487458"/>
              <a:ext cx="171329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Infection intra-abdominale</a:t>
              </a:r>
              <a:endParaRPr kumimoji="0" lang="fr-FR" alt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" name="Rectangle 28">
              <a:extLst>
                <a:ext uri="{FF2B5EF4-FFF2-40B4-BE49-F238E27FC236}">
                  <a16:creationId xmlns:a16="http://schemas.microsoft.com/office/drawing/2014/main" id="{CF9A78DF-4577-6CC7-782A-15D2C13C8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5355" y="5217583"/>
              <a:ext cx="173720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Infection respiratoire basse</a:t>
              </a:r>
              <a:endParaRPr kumimoji="0" lang="fr-FR" alt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" name="Rectangle 29">
              <a:extLst>
                <a:ext uri="{FF2B5EF4-FFF2-40B4-BE49-F238E27FC236}">
                  <a16:creationId xmlns:a16="http://schemas.microsoft.com/office/drawing/2014/main" id="{F1E2DD96-EBB8-4E6D-5050-0CEDAAAEB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7920" y="4947708"/>
              <a:ext cx="261623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Infection cutanée ou des tissus mous</a:t>
              </a:r>
              <a:endParaRPr kumimoji="0" lang="fr-FR" alt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8" name="Rectangle 30">
              <a:extLst>
                <a:ext uri="{FF2B5EF4-FFF2-40B4-BE49-F238E27FC236}">
                  <a16:creationId xmlns:a16="http://schemas.microsoft.com/office/drawing/2014/main" id="{75863DE2-E3B9-F55F-4185-005871596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1816" y="4677833"/>
              <a:ext cx="13207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Méningoencéphalite</a:t>
              </a:r>
              <a:endParaRPr kumimoji="0" lang="fr-FR" alt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" name="Rectangle 31">
              <a:extLst>
                <a:ext uri="{FF2B5EF4-FFF2-40B4-BE49-F238E27FC236}">
                  <a16:creationId xmlns:a16="http://schemas.microsoft.com/office/drawing/2014/main" id="{625EBA72-302D-01FE-00C0-A16820400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0947" y="4407958"/>
              <a:ext cx="25632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Sepsis avec porte d’entrée indéterminée</a:t>
              </a:r>
              <a:endParaRPr kumimoji="0" lang="fr-FR" alt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" name="Rectangle 32">
              <a:extLst>
                <a:ext uri="{FF2B5EF4-FFF2-40B4-BE49-F238E27FC236}">
                  <a16:creationId xmlns:a16="http://schemas.microsoft.com/office/drawing/2014/main" id="{A5B831CF-423A-F740-1084-B75B96F4E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6392" y="4139671"/>
              <a:ext cx="99617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Fièvre typhoïde</a:t>
              </a:r>
              <a:endParaRPr kumimoji="0" lang="fr-FR" alt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" name="Rectangle 33">
              <a:extLst>
                <a:ext uri="{FF2B5EF4-FFF2-40B4-BE49-F238E27FC236}">
                  <a16:creationId xmlns:a16="http://schemas.microsoft.com/office/drawing/2014/main" id="{B0BA4290-D580-5669-7C42-6112BA579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5411" y="3869796"/>
              <a:ext cx="182556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Infection des voies urinaires</a:t>
              </a:r>
              <a:endParaRPr kumimoji="0" lang="fr-FR" alt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" name="Rectangle 34">
              <a:extLst>
                <a:ext uri="{FF2B5EF4-FFF2-40B4-BE49-F238E27FC236}">
                  <a16:creationId xmlns:a16="http://schemas.microsoft.com/office/drawing/2014/main" id="{02F66841-AB69-7388-65A6-C1C21273B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6943" y="3599921"/>
              <a:ext cx="173720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Infection respiratoire basse</a:t>
              </a:r>
              <a:endParaRPr kumimoji="0" lang="fr-FR" alt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17255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48B3-78F6-8C03-8015-4053EC75F4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4">
            <a:extLst>
              <a:ext uri="{FF2B5EF4-FFF2-40B4-BE49-F238E27FC236}">
                <a16:creationId xmlns:a16="http://schemas.microsoft.com/office/drawing/2014/main" id="{D3F03BBC-FA91-CF40-C93D-31BF71315FF8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42785" y="235737"/>
            <a:ext cx="731108" cy="731108"/>
          </a:xfrm>
          <a:prstGeom prst="rect">
            <a:avLst/>
          </a:prstGeom>
        </p:spPr>
      </p:pic>
      <p:sp>
        <p:nvSpPr>
          <p:cNvPr id="9" name="Titre 8">
            <a:extLst>
              <a:ext uri="{FF2B5EF4-FFF2-40B4-BE49-F238E27FC236}">
                <a16:creationId xmlns:a16="http://schemas.microsoft.com/office/drawing/2014/main" id="{B49A5C9F-EFAC-658D-9BB2-01D39CF463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4501" y="119974"/>
            <a:ext cx="10251579" cy="962634"/>
          </a:xfrm>
        </p:spPr>
        <p:txBody>
          <a:bodyPr>
            <a:normAutofit fontScale="90000"/>
          </a:bodyPr>
          <a:lstStyle/>
          <a:p>
            <a:r>
              <a:rPr lang="fr-FR" dirty="0"/>
              <a:t>Utilisation de la PCT sur site pour guider l’arrêt de l’antibiothérapie </a:t>
            </a:r>
            <a:br>
              <a:rPr lang="fr-FR" dirty="0"/>
            </a:br>
            <a:r>
              <a:rPr lang="fr-FR" dirty="0"/>
              <a:t>chez l’adulte au cours du sepsis au Bangladesh : étude PROCALBAN (2)</a:t>
            </a:r>
          </a:p>
        </p:txBody>
      </p:sp>
      <p:sp>
        <p:nvSpPr>
          <p:cNvPr id="8" name="Espace réservé du contenu 7">
            <a:extLst>
              <a:ext uri="{FF2B5EF4-FFF2-40B4-BE49-F238E27FC236}">
                <a16:creationId xmlns:a16="http://schemas.microsoft.com/office/drawing/2014/main" id="{0452E029-B329-7B0B-77B4-DE74A829FD2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43850" y="1357373"/>
            <a:ext cx="4130043" cy="480135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fr-FR" sz="1800" b="1" dirty="0">
                <a:solidFill>
                  <a:srgbClr val="C00000"/>
                </a:solidFill>
              </a:rPr>
              <a:t>Conclusion </a:t>
            </a:r>
          </a:p>
          <a:p>
            <a:r>
              <a:rPr lang="fr-FR" sz="1800" dirty="0"/>
              <a:t>Désescalade guidée par biomarqueur = réduction exposition ATB significative.</a:t>
            </a:r>
          </a:p>
          <a:p>
            <a:r>
              <a:rPr lang="fr-FR" sz="1800" dirty="0"/>
              <a:t>Pertinent également en contexte LMIC </a:t>
            </a:r>
            <a:br>
              <a:rPr lang="fr-FR" sz="1800" dirty="0"/>
            </a:br>
            <a:r>
              <a:rPr lang="fr-FR" sz="1800" dirty="0"/>
              <a:t>où pression de résistance élevée.</a:t>
            </a:r>
            <a:endParaRPr lang="fr-FR" sz="1600" dirty="0"/>
          </a:p>
          <a:p>
            <a:r>
              <a:rPr lang="fr-FR" sz="1800" dirty="0"/>
              <a:t>Pas d’impact sur mortalité</a:t>
            </a:r>
          </a:p>
          <a:p>
            <a:pPr marL="0" indent="0">
              <a:buNone/>
            </a:pPr>
            <a:endParaRPr lang="fr-FR" sz="100" dirty="0"/>
          </a:p>
          <a:p>
            <a:pPr marL="0" indent="0">
              <a:buNone/>
            </a:pPr>
            <a:r>
              <a:rPr lang="fr-FR" sz="1800" b="1" dirty="0">
                <a:solidFill>
                  <a:srgbClr val="C00000"/>
                </a:solidFill>
              </a:rPr>
              <a:t>Limites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Essai monocentrique, en ouvert</a:t>
            </a:r>
          </a:p>
          <a:p>
            <a:pPr>
              <a:defRPr/>
            </a:pPr>
            <a:r>
              <a:rPr lang="fr-FR" sz="1800" dirty="0">
                <a:solidFill>
                  <a:prstClr val="black"/>
                </a:solidFill>
              </a:rPr>
              <a:t>Recommandations non contraignantes </a:t>
            </a:r>
            <a:br>
              <a:rPr lang="fr-FR" sz="1800" dirty="0">
                <a:solidFill>
                  <a:prstClr val="black"/>
                </a:solidFill>
              </a:rPr>
            </a:br>
            <a:r>
              <a:rPr lang="fr-FR" sz="1800" dirty="0">
                <a:solidFill>
                  <a:srgbClr val="C00000"/>
                </a:solidFill>
                <a:sym typeface="Wingdings" pitchFamily="2" charset="2"/>
              </a:rPr>
              <a:t></a:t>
            </a:r>
            <a:r>
              <a:rPr lang="fr-FR" sz="1800" dirty="0">
                <a:solidFill>
                  <a:prstClr val="black"/>
                </a:solidFill>
                <a:sym typeface="Wingdings" pitchFamily="2" charset="2"/>
              </a:rPr>
              <a:t> mais pragmatique</a:t>
            </a:r>
            <a:endParaRPr lang="fr-FR" sz="1800" dirty="0">
              <a:solidFill>
                <a:prstClr val="black"/>
              </a:solidFill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r-FR" sz="1800" dirty="0">
                <a:solidFill>
                  <a:prstClr val="black"/>
                </a:solidFill>
              </a:rPr>
              <a:t>Nécessite analyse coût utilité plus spécifique dans le contexte LMIC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Discordance durée séjour prolongé groupe PCT </a:t>
            </a:r>
            <a:r>
              <a:rPr lang="fr-FR" sz="1800" dirty="0">
                <a:solidFill>
                  <a:prstClr val="black"/>
                </a:solidFill>
              </a:rPr>
              <a:t>malgré durée ATB per os plus précoce</a:t>
            </a:r>
            <a:endParaRPr lang="fr-FR" sz="1800" b="1" dirty="0">
              <a:solidFill>
                <a:srgbClr val="C00000"/>
              </a:solidFill>
            </a:endParaRPr>
          </a:p>
          <a:p>
            <a:pPr marL="0" indent="0">
              <a:buNone/>
            </a:pPr>
            <a:endParaRPr lang="fr-FR" sz="1800" b="1" dirty="0">
              <a:solidFill>
                <a:srgbClr val="C00000"/>
              </a:solidFill>
            </a:endParaRPr>
          </a:p>
          <a:p>
            <a:pPr marL="0" indent="0">
              <a:buNone/>
            </a:pPr>
            <a:endParaRPr lang="fr-FR" sz="1800" b="1" dirty="0">
              <a:solidFill>
                <a:srgbClr val="C00000"/>
              </a:solidFill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5CF4AA12-C773-6AE2-0232-4E5A243891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00428" y="287417"/>
            <a:ext cx="630000" cy="630000"/>
          </a:xfrm>
          <a:prstGeom prst="rect">
            <a:avLst/>
          </a:prstGeom>
        </p:spPr>
      </p:pic>
      <p:sp>
        <p:nvSpPr>
          <p:cNvPr id="25" name="Espace réservé du contenu 9">
            <a:extLst>
              <a:ext uri="{FF2B5EF4-FFF2-40B4-BE49-F238E27FC236}">
                <a16:creationId xmlns:a16="http://schemas.microsoft.com/office/drawing/2014/main" id="{9B1586BF-3421-E1E2-D7D9-6395E9FC5A5F}"/>
              </a:ext>
            </a:extLst>
          </p:cNvPr>
          <p:cNvSpPr txBox="1">
            <a:spLocks/>
          </p:cNvSpPr>
          <p:nvPr/>
        </p:nvSpPr>
        <p:spPr>
          <a:xfrm>
            <a:off x="0" y="6431175"/>
            <a:ext cx="6059672" cy="427672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ATB : antibiotique ; EI : </a:t>
            </a:r>
            <a:r>
              <a:rPr lang="fr-FR" dirty="0">
                <a:solidFill>
                  <a:prstClr val="black"/>
                </a:solidFill>
                <a:latin typeface="+mn-lt"/>
              </a:rPr>
              <a:t>e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space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interquartile ; DOT : ‘’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days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of therapy’’ ; LOC : ‘’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length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of therapy’’ ;</a:t>
            </a:r>
            <a:endParaRPr lang="fr-FR" dirty="0">
              <a:solidFill>
                <a:prstClr val="black"/>
              </a:solidFill>
              <a:latin typeface="+mn-lt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LMIC : ‘’Low middle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income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country’’ (pays à faible et moyen revenu) ; PCT : procalcitonine ; USD : dollar US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5371351-7DDD-4B7C-BDF6-B42638108730}"/>
              </a:ext>
            </a:extLst>
          </p:cNvPr>
          <p:cNvGraphicFramePr>
            <a:graphicFrameLocks noGrp="1"/>
          </p:cNvGraphicFramePr>
          <p:nvPr/>
        </p:nvGraphicFramePr>
        <p:xfrm>
          <a:off x="212650" y="4422891"/>
          <a:ext cx="7294638" cy="164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72365">
                  <a:extLst>
                    <a:ext uri="{9D8B030D-6E8A-4147-A177-3AD203B41FA5}">
                      <a16:colId xmlns:a16="http://schemas.microsoft.com/office/drawing/2014/main" val="4065369561"/>
                    </a:ext>
                  </a:extLst>
                </a:gridCol>
                <a:gridCol w="1550417">
                  <a:extLst>
                    <a:ext uri="{9D8B030D-6E8A-4147-A177-3AD203B41FA5}">
                      <a16:colId xmlns:a16="http://schemas.microsoft.com/office/drawing/2014/main" val="570392999"/>
                    </a:ext>
                  </a:extLst>
                </a:gridCol>
                <a:gridCol w="1466048">
                  <a:extLst>
                    <a:ext uri="{9D8B030D-6E8A-4147-A177-3AD203B41FA5}">
                      <a16:colId xmlns:a16="http://schemas.microsoft.com/office/drawing/2014/main" val="2748862700"/>
                    </a:ext>
                  </a:extLst>
                </a:gridCol>
                <a:gridCol w="605808">
                  <a:extLst>
                    <a:ext uri="{9D8B030D-6E8A-4147-A177-3AD203B41FA5}">
                      <a16:colId xmlns:a16="http://schemas.microsoft.com/office/drawing/2014/main" val="34366222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endParaRPr lang="fr-FR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PCT</a:t>
                      </a:r>
                    </a:p>
                  </a:txBody>
                  <a:tcPr>
                    <a:solidFill>
                      <a:srgbClr val="0236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Contrôle</a:t>
                      </a: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97710879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200" b="1" dirty="0"/>
                        <a:t>Durée d’hospitalisation en jours</a:t>
                      </a:r>
                      <a:r>
                        <a:rPr lang="fr-FR" sz="1200" dirty="0"/>
                        <a:t>, médiane (EI)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4,7 (3,2-6,4)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4,0 (2,8-5,9)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1" dirty="0"/>
                        <a:t>0,003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41687584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200" b="1" dirty="0"/>
                        <a:t>Durée antibiothérapie IV en jours</a:t>
                      </a:r>
                      <a:r>
                        <a:rPr lang="fr-FR" sz="1200" dirty="0"/>
                        <a:t>, médiane (EI)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3,7 (2,7-6,0)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4,7 (2,8-7,8)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1" dirty="0"/>
                        <a:t>0,011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17161169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200" b="1" dirty="0"/>
                        <a:t>Mortalité</a:t>
                      </a:r>
                      <a:r>
                        <a:rPr lang="fr-FR" sz="1200" dirty="0"/>
                        <a:t>, n (%)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23 (8,6)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27 (7,9)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0,875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95859962"/>
                  </a:ext>
                </a:extLst>
              </a:tr>
              <a:tr h="119382">
                <a:tc>
                  <a:txBody>
                    <a:bodyPr/>
                    <a:lstStyle/>
                    <a:p>
                      <a:r>
                        <a:rPr lang="fr-FR" sz="1200" b="1" dirty="0"/>
                        <a:t>Infections récidivantes</a:t>
                      </a:r>
                      <a:r>
                        <a:rPr lang="fr-FR" sz="1200" dirty="0"/>
                        <a:t>, n (%)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8 (3,0)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10 (3,8)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0,811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50511544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200" b="1" dirty="0"/>
                        <a:t>Coût global </a:t>
                      </a:r>
                      <a:r>
                        <a:rPr lang="fr-FR" sz="1200" dirty="0"/>
                        <a:t>(USD)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53,10$ (37,6-96,1)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45,80$ (30,4-83,6)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/>
                        <a:t>0,001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56985807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B010DA41-08D9-6FDE-947E-189793F89C95}"/>
              </a:ext>
            </a:extLst>
          </p:cNvPr>
          <p:cNvSpPr txBox="1"/>
          <p:nvPr/>
        </p:nvSpPr>
        <p:spPr>
          <a:xfrm>
            <a:off x="776393" y="1131339"/>
            <a:ext cx="29806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Arial" charset="0"/>
              </a:rPr>
              <a:t>Critère de jugement principal</a:t>
            </a:r>
            <a:b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Arial" charset="0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Arial" charset="0"/>
              </a:rPr>
              <a:t>(Durée d’antibiothérapie/LOT)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AC87DB36-E867-10F7-5781-C1969B849E94}"/>
              </a:ext>
            </a:extLst>
          </p:cNvPr>
          <p:cNvSpPr txBox="1"/>
          <p:nvPr/>
        </p:nvSpPr>
        <p:spPr>
          <a:xfrm>
            <a:off x="4268833" y="1106557"/>
            <a:ext cx="34181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Arial" charset="0"/>
              </a:rPr>
              <a:t>Critère de jugement secondaire</a:t>
            </a:r>
            <a:b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Arial" charset="0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Arial" charset="0"/>
              </a:rPr>
              <a:t>(Jour cumulé d’antibiotique/DOT)</a:t>
            </a: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F74EF562-A5C1-CB41-F70F-233568AB341E}"/>
              </a:ext>
            </a:extLst>
          </p:cNvPr>
          <p:cNvGrpSpPr/>
          <p:nvPr/>
        </p:nvGrpSpPr>
        <p:grpSpPr>
          <a:xfrm>
            <a:off x="113642" y="1725085"/>
            <a:ext cx="3713021" cy="2353103"/>
            <a:chOff x="113642" y="1725085"/>
            <a:chExt cx="3713021" cy="2353103"/>
          </a:xfrm>
        </p:grpSpPr>
        <p:sp>
          <p:nvSpPr>
            <p:cNvPr id="901" name="Rectangle 900">
              <a:extLst>
                <a:ext uri="{FF2B5EF4-FFF2-40B4-BE49-F238E27FC236}">
                  <a16:creationId xmlns:a16="http://schemas.microsoft.com/office/drawing/2014/main" id="{580DCC7C-C402-70D6-97EF-920B07B1F3CA}"/>
                </a:ext>
              </a:extLst>
            </p:cNvPr>
            <p:cNvSpPr/>
            <p:nvPr/>
          </p:nvSpPr>
          <p:spPr>
            <a:xfrm>
              <a:off x="665713" y="3433711"/>
              <a:ext cx="1149873" cy="255763"/>
            </a:xfrm>
            <a:prstGeom prst="rect">
              <a:avLst/>
            </a:prstGeom>
            <a:solidFill>
              <a:srgbClr val="003366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98" name="Rectangle 897">
              <a:extLst>
                <a:ext uri="{FF2B5EF4-FFF2-40B4-BE49-F238E27FC236}">
                  <a16:creationId xmlns:a16="http://schemas.microsoft.com/office/drawing/2014/main" id="{64CE5681-71B3-F6B7-F855-985ADABB3D28}"/>
                </a:ext>
              </a:extLst>
            </p:cNvPr>
            <p:cNvSpPr/>
            <p:nvPr/>
          </p:nvSpPr>
          <p:spPr>
            <a:xfrm>
              <a:off x="2582087" y="3222625"/>
              <a:ext cx="1150939" cy="311149"/>
            </a:xfrm>
            <a:prstGeom prst="rect">
              <a:avLst/>
            </a:prstGeom>
            <a:solidFill>
              <a:srgbClr val="99000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84" name="Freeform 5">
              <a:extLst>
                <a:ext uri="{FF2B5EF4-FFF2-40B4-BE49-F238E27FC236}">
                  <a16:creationId xmlns:a16="http://schemas.microsoft.com/office/drawing/2014/main" id="{C2390B60-6C40-B191-ECB4-9725D3E1F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888" y="1865313"/>
              <a:ext cx="1920875" cy="47625"/>
            </a:xfrm>
            <a:custGeom>
              <a:avLst/>
              <a:gdLst>
                <a:gd name="T0" fmla="*/ 0 w 1210"/>
                <a:gd name="T1" fmla="*/ 30 h 30"/>
                <a:gd name="T2" fmla="*/ 0 w 1210"/>
                <a:gd name="T3" fmla="*/ 0 h 30"/>
                <a:gd name="T4" fmla="*/ 1210 w 1210"/>
                <a:gd name="T5" fmla="*/ 0 h 30"/>
                <a:gd name="T6" fmla="*/ 1210 w 1210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0" h="30">
                  <a:moveTo>
                    <a:pt x="0" y="30"/>
                  </a:moveTo>
                  <a:lnTo>
                    <a:pt x="0" y="0"/>
                  </a:lnTo>
                  <a:lnTo>
                    <a:pt x="1210" y="0"/>
                  </a:lnTo>
                  <a:lnTo>
                    <a:pt x="1210" y="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85" name="Line 6">
              <a:extLst>
                <a:ext uri="{FF2B5EF4-FFF2-40B4-BE49-F238E27FC236}">
                  <a16:creationId xmlns:a16="http://schemas.microsoft.com/office/drawing/2014/main" id="{E57AEF80-CC7C-9572-4B9C-B7519F9320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6763" y="3879850"/>
              <a:ext cx="0" cy="571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87" name="Line 8">
              <a:extLst>
                <a:ext uri="{FF2B5EF4-FFF2-40B4-BE49-F238E27FC236}">
                  <a16:creationId xmlns:a16="http://schemas.microsoft.com/office/drawing/2014/main" id="{AF77F61E-19BD-6485-74EE-8F5A34CDC3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6913" y="1828800"/>
              <a:ext cx="4921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89" name="Line 10">
              <a:extLst>
                <a:ext uri="{FF2B5EF4-FFF2-40B4-BE49-F238E27FC236}">
                  <a16:creationId xmlns:a16="http://schemas.microsoft.com/office/drawing/2014/main" id="{BC83D7E7-FA97-C5EF-B996-5DE480F75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6913" y="2076450"/>
              <a:ext cx="4921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90" name="Line 11">
              <a:extLst>
                <a:ext uri="{FF2B5EF4-FFF2-40B4-BE49-F238E27FC236}">
                  <a16:creationId xmlns:a16="http://schemas.microsoft.com/office/drawing/2014/main" id="{2012E4E0-FDD3-76D5-C2C2-84A77F5E8B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6913" y="2325688"/>
              <a:ext cx="4921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92" name="Line 13">
              <a:extLst>
                <a:ext uri="{FF2B5EF4-FFF2-40B4-BE49-F238E27FC236}">
                  <a16:creationId xmlns:a16="http://schemas.microsoft.com/office/drawing/2014/main" id="{9FECE9E8-A1B4-A76B-0E1B-751DBC6DBA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6913" y="2574925"/>
              <a:ext cx="4921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95" name="Line 16">
              <a:extLst>
                <a:ext uri="{FF2B5EF4-FFF2-40B4-BE49-F238E27FC236}">
                  <a16:creationId xmlns:a16="http://schemas.microsoft.com/office/drawing/2014/main" id="{224F262B-3DB6-58B1-8D63-CFF3D51BB5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6913" y="2824163"/>
              <a:ext cx="4921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97" name="Line 18">
              <a:extLst>
                <a:ext uri="{FF2B5EF4-FFF2-40B4-BE49-F238E27FC236}">
                  <a16:creationId xmlns:a16="http://schemas.microsoft.com/office/drawing/2014/main" id="{6B00ACF1-958F-8A15-4836-072CDA2738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6913" y="3073400"/>
              <a:ext cx="4921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98" name="Line 19">
              <a:extLst>
                <a:ext uri="{FF2B5EF4-FFF2-40B4-BE49-F238E27FC236}">
                  <a16:creationId xmlns:a16="http://schemas.microsoft.com/office/drawing/2014/main" id="{7A6A8F8F-14E9-E444-EE73-B9E12F48B2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6913" y="3321050"/>
              <a:ext cx="4921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00" name="Line 21">
              <a:extLst>
                <a:ext uri="{FF2B5EF4-FFF2-40B4-BE49-F238E27FC236}">
                  <a16:creationId xmlns:a16="http://schemas.microsoft.com/office/drawing/2014/main" id="{A5800B2E-EC7A-4F3C-5838-19949EE98B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6913" y="3570288"/>
              <a:ext cx="4921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02" name="Freeform 23">
              <a:extLst>
                <a:ext uri="{FF2B5EF4-FFF2-40B4-BE49-F238E27FC236}">
                  <a16:creationId xmlns:a16="http://schemas.microsoft.com/office/drawing/2014/main" id="{CD84B9C3-C4B7-BD7F-C63E-3B8420394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24" y="1744547"/>
              <a:ext cx="3230539" cy="2135304"/>
            </a:xfrm>
            <a:custGeom>
              <a:avLst/>
              <a:gdLst>
                <a:gd name="T0" fmla="*/ 0 w 403"/>
                <a:gd name="T1" fmla="*/ 0 h 38"/>
                <a:gd name="T2" fmla="*/ 0 w 403"/>
                <a:gd name="T3" fmla="*/ 38 h 38"/>
                <a:gd name="T4" fmla="*/ 403 w 403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3" h="38">
                  <a:moveTo>
                    <a:pt x="0" y="0"/>
                  </a:moveTo>
                  <a:lnTo>
                    <a:pt x="0" y="38"/>
                  </a:lnTo>
                  <a:lnTo>
                    <a:pt x="403" y="3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03" name="Line 24">
              <a:extLst>
                <a:ext uri="{FF2B5EF4-FFF2-40B4-BE49-F238E27FC236}">
                  <a16:creationId xmlns:a16="http://schemas.microsoft.com/office/drawing/2014/main" id="{36EB3849-9B5C-9BDC-3DEF-955CA6B4AF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6913" y="3819525"/>
              <a:ext cx="4921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05" name="Line 26">
              <a:extLst>
                <a:ext uri="{FF2B5EF4-FFF2-40B4-BE49-F238E27FC236}">
                  <a16:creationId xmlns:a16="http://schemas.microsoft.com/office/drawing/2014/main" id="{4D40A54D-6785-4263-3F6B-AE4C3F051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5888" y="3879850"/>
              <a:ext cx="0" cy="571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08" name="Rectangle 29">
              <a:extLst>
                <a:ext uri="{FF2B5EF4-FFF2-40B4-BE49-F238E27FC236}">
                  <a16:creationId xmlns:a16="http://schemas.microsoft.com/office/drawing/2014/main" id="{75FFA661-D6C8-6E26-5E27-1880F2004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829" y="1887010"/>
              <a:ext cx="48410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altLang="fr-FR" sz="1000" dirty="0">
                  <a:solidFill>
                    <a:srgbClr val="000000"/>
                  </a:solidFill>
                  <a:latin typeface="+mn-lt"/>
                </a:rPr>
                <a:t>p </a:t>
              </a:r>
              <a: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</a:rPr>
                <a:t>&lt; 0,001</a:t>
              </a:r>
              <a:endParaRPr kumimoji="0" lang="fr-FR" alt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</a:endParaRPr>
            </a:p>
          </p:txBody>
        </p:sp>
        <p:sp>
          <p:nvSpPr>
            <p:cNvPr id="709" name="Rectangle 30">
              <a:extLst>
                <a:ext uri="{FF2B5EF4-FFF2-40B4-BE49-F238E27FC236}">
                  <a16:creationId xmlns:a16="http://schemas.microsoft.com/office/drawing/2014/main" id="{934CA479-B387-3209-5911-DA28378D2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30" y="174783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40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0" name="Rectangle 31">
              <a:extLst>
                <a:ext uri="{FF2B5EF4-FFF2-40B4-BE49-F238E27FC236}">
                  <a16:creationId xmlns:a16="http://schemas.microsoft.com/office/drawing/2014/main" id="{F7C4C1D0-6FB1-199E-1910-B28CDCA58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30" y="1997073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35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1" name="Rectangle 32">
              <a:extLst>
                <a:ext uri="{FF2B5EF4-FFF2-40B4-BE49-F238E27FC236}">
                  <a16:creationId xmlns:a16="http://schemas.microsoft.com/office/drawing/2014/main" id="{66F1C84F-A387-88FE-FF40-D3D17E044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30" y="2246310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30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2" name="Rectangle 33">
              <a:extLst>
                <a:ext uri="{FF2B5EF4-FFF2-40B4-BE49-F238E27FC236}">
                  <a16:creationId xmlns:a16="http://schemas.microsoft.com/office/drawing/2014/main" id="{BF0AC081-9018-14B3-5868-E440495C2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30" y="2495548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25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3" name="Rectangle 34">
              <a:extLst>
                <a:ext uri="{FF2B5EF4-FFF2-40B4-BE49-F238E27FC236}">
                  <a16:creationId xmlns:a16="http://schemas.microsoft.com/office/drawing/2014/main" id="{856D5A4F-ABEC-0C7A-32A4-BE364C9DD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30" y="2743198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20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4" name="Rectangle 35">
              <a:extLst>
                <a:ext uri="{FF2B5EF4-FFF2-40B4-BE49-F238E27FC236}">
                  <a16:creationId xmlns:a16="http://schemas.microsoft.com/office/drawing/2014/main" id="{92C1652E-12FD-4D67-886E-50E101772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30" y="299243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15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5" name="Rectangle 36">
              <a:extLst>
                <a:ext uri="{FF2B5EF4-FFF2-40B4-BE49-F238E27FC236}">
                  <a16:creationId xmlns:a16="http://schemas.microsoft.com/office/drawing/2014/main" id="{D622F142-FB0E-3B7B-97C6-FDB62B279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30" y="3241673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10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6" name="Rectangle 37">
              <a:extLst>
                <a:ext uri="{FF2B5EF4-FFF2-40B4-BE49-F238E27FC236}">
                  <a16:creationId xmlns:a16="http://schemas.microsoft.com/office/drawing/2014/main" id="{6057E939-E9B0-3C99-7869-FBA6AAE45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53" y="3490910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5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7" name="Rectangle 38">
              <a:extLst>
                <a:ext uri="{FF2B5EF4-FFF2-40B4-BE49-F238E27FC236}">
                  <a16:creationId xmlns:a16="http://schemas.microsoft.com/office/drawing/2014/main" id="{5A69B3FE-4D79-B46D-675F-EDEE8F200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53" y="3738560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8" name="Rectangle 39">
              <a:extLst>
                <a:ext uri="{FF2B5EF4-FFF2-40B4-BE49-F238E27FC236}">
                  <a16:creationId xmlns:a16="http://schemas.microsoft.com/office/drawing/2014/main" id="{CC78A3F6-273E-C60E-24E3-0B0E4E9EE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577" y="3924300"/>
              <a:ext cx="76302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Procalcitonine</a:t>
              </a:r>
              <a:endParaRPr kumimoji="0" lang="fr-FR" altLang="fr-F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9" name="Rectangle 40">
              <a:extLst>
                <a:ext uri="{FF2B5EF4-FFF2-40B4-BE49-F238E27FC236}">
                  <a16:creationId xmlns:a16="http://schemas.microsoft.com/office/drawing/2014/main" id="{99D4454E-F004-CE49-F932-B7B38E55D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729" y="3924300"/>
              <a:ext cx="4600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Contrôle</a:t>
              </a:r>
              <a:endParaRPr kumimoji="0" lang="fr-FR" altLang="fr-F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20" name="Freeform 41">
              <a:extLst>
                <a:ext uri="{FF2B5EF4-FFF2-40B4-BE49-F238E27FC236}">
                  <a16:creationId xmlns:a16="http://schemas.microsoft.com/office/drawing/2014/main" id="{A0D4D3DD-94C9-22A9-FE83-6E46D1A4F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625" y="3594100"/>
              <a:ext cx="576263" cy="92075"/>
            </a:xfrm>
            <a:custGeom>
              <a:avLst/>
              <a:gdLst>
                <a:gd name="T0" fmla="*/ 0 w 363"/>
                <a:gd name="T1" fmla="*/ 0 h 58"/>
                <a:gd name="T2" fmla="*/ 0 w 363"/>
                <a:gd name="T3" fmla="*/ 58 h 58"/>
                <a:gd name="T4" fmla="*/ 363 w 363"/>
                <a:gd name="T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58">
                  <a:moveTo>
                    <a:pt x="0" y="0"/>
                  </a:moveTo>
                  <a:lnTo>
                    <a:pt x="0" y="58"/>
                  </a:lnTo>
                  <a:lnTo>
                    <a:pt x="363" y="58"/>
                  </a:lnTo>
                </a:path>
              </a:pathLst>
            </a:cu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21" name="Freeform 42">
              <a:extLst>
                <a:ext uri="{FF2B5EF4-FFF2-40B4-BE49-F238E27FC236}">
                  <a16:creationId xmlns:a16="http://schemas.microsoft.com/office/drawing/2014/main" id="{A053E76A-1875-B910-E392-AE1917655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625" y="3436938"/>
              <a:ext cx="576263" cy="157163"/>
            </a:xfrm>
            <a:custGeom>
              <a:avLst/>
              <a:gdLst>
                <a:gd name="T0" fmla="*/ 363 w 363"/>
                <a:gd name="T1" fmla="*/ 0 h 99"/>
                <a:gd name="T2" fmla="*/ 0 w 363"/>
                <a:gd name="T3" fmla="*/ 0 h 99"/>
                <a:gd name="T4" fmla="*/ 0 w 363"/>
                <a:gd name="T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99">
                  <a:moveTo>
                    <a:pt x="363" y="0"/>
                  </a:moveTo>
                  <a:lnTo>
                    <a:pt x="0" y="0"/>
                  </a:lnTo>
                  <a:lnTo>
                    <a:pt x="0" y="99"/>
                  </a:lnTo>
                </a:path>
              </a:pathLst>
            </a:cu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22" name="Line 43">
              <a:extLst>
                <a:ext uri="{FF2B5EF4-FFF2-40B4-BE49-F238E27FC236}">
                  <a16:creationId xmlns:a16="http://schemas.microsoft.com/office/drawing/2014/main" id="{5236C017-1B9B-57C1-C4A5-3CB0DCD2A7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3975" y="3041650"/>
              <a:ext cx="61913" cy="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23" name="Line 44">
              <a:extLst>
                <a:ext uri="{FF2B5EF4-FFF2-40B4-BE49-F238E27FC236}">
                  <a16:creationId xmlns:a16="http://schemas.microsoft.com/office/drawing/2014/main" id="{ED33ED41-BD1B-4394-123B-2BE335C97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5888" y="3041650"/>
              <a:ext cx="63500" cy="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24" name="Freeform 45">
              <a:extLst>
                <a:ext uri="{FF2B5EF4-FFF2-40B4-BE49-F238E27FC236}">
                  <a16:creationId xmlns:a16="http://schemas.microsoft.com/office/drawing/2014/main" id="{22C2AAD7-7E05-6F2B-CA13-A491228ED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888" y="3594100"/>
              <a:ext cx="576263" cy="92075"/>
            </a:xfrm>
            <a:custGeom>
              <a:avLst/>
              <a:gdLst>
                <a:gd name="T0" fmla="*/ 363 w 363"/>
                <a:gd name="T1" fmla="*/ 0 h 58"/>
                <a:gd name="T2" fmla="*/ 363 w 363"/>
                <a:gd name="T3" fmla="*/ 58 h 58"/>
                <a:gd name="T4" fmla="*/ 0 w 363"/>
                <a:gd name="T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58">
                  <a:moveTo>
                    <a:pt x="363" y="0"/>
                  </a:moveTo>
                  <a:lnTo>
                    <a:pt x="363" y="58"/>
                  </a:lnTo>
                  <a:lnTo>
                    <a:pt x="0" y="58"/>
                  </a:lnTo>
                </a:path>
              </a:pathLst>
            </a:cu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25" name="Freeform 46">
              <a:extLst>
                <a:ext uri="{FF2B5EF4-FFF2-40B4-BE49-F238E27FC236}">
                  <a16:creationId xmlns:a16="http://schemas.microsoft.com/office/drawing/2014/main" id="{6012C181-6448-1F57-4579-6A9F79C6D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888" y="3436938"/>
              <a:ext cx="576263" cy="157163"/>
            </a:xfrm>
            <a:custGeom>
              <a:avLst/>
              <a:gdLst>
                <a:gd name="T0" fmla="*/ 0 w 363"/>
                <a:gd name="T1" fmla="*/ 0 h 99"/>
                <a:gd name="T2" fmla="*/ 363 w 363"/>
                <a:gd name="T3" fmla="*/ 0 h 99"/>
                <a:gd name="T4" fmla="*/ 363 w 363"/>
                <a:gd name="T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99">
                  <a:moveTo>
                    <a:pt x="0" y="0"/>
                  </a:moveTo>
                  <a:lnTo>
                    <a:pt x="363" y="0"/>
                  </a:lnTo>
                  <a:lnTo>
                    <a:pt x="363" y="99"/>
                  </a:lnTo>
                </a:path>
              </a:pathLst>
            </a:cu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26" name="Line 47">
              <a:extLst>
                <a:ext uri="{FF2B5EF4-FFF2-40B4-BE49-F238E27FC236}">
                  <a16:creationId xmlns:a16="http://schemas.microsoft.com/office/drawing/2014/main" id="{32C5326A-2406-54FB-70D9-2A684878DC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5888" y="3041650"/>
              <a:ext cx="0" cy="395288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27" name="Line 48">
              <a:extLst>
                <a:ext uri="{FF2B5EF4-FFF2-40B4-BE49-F238E27FC236}">
                  <a16:creationId xmlns:a16="http://schemas.microsoft.com/office/drawing/2014/main" id="{D825EC6F-CEFD-855F-678C-46E17FEA3F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3975" y="3835400"/>
              <a:ext cx="61913" cy="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28" name="Line 49">
              <a:extLst>
                <a:ext uri="{FF2B5EF4-FFF2-40B4-BE49-F238E27FC236}">
                  <a16:creationId xmlns:a16="http://schemas.microsoft.com/office/drawing/2014/main" id="{C38ED90A-DDE4-AE97-345E-A7809C9B33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5888" y="3835400"/>
              <a:ext cx="63500" cy="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29" name="Line 50">
              <a:extLst>
                <a:ext uri="{FF2B5EF4-FFF2-40B4-BE49-F238E27FC236}">
                  <a16:creationId xmlns:a16="http://schemas.microsoft.com/office/drawing/2014/main" id="{AA871131-CBDE-3B05-5EC0-080CBFDE9C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5888" y="3686175"/>
              <a:ext cx="0" cy="149225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0" name="Line 51">
              <a:extLst>
                <a:ext uri="{FF2B5EF4-FFF2-40B4-BE49-F238E27FC236}">
                  <a16:creationId xmlns:a16="http://schemas.microsoft.com/office/drawing/2014/main" id="{2667700D-AA29-0607-352B-988714483C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9625" y="3594100"/>
              <a:ext cx="1152525" cy="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1" name="Line 52">
              <a:extLst>
                <a:ext uri="{FF2B5EF4-FFF2-40B4-BE49-F238E27FC236}">
                  <a16:creationId xmlns:a16="http://schemas.microsoft.com/office/drawing/2014/main" id="{CCF6516F-C95A-23BC-8426-5587777DE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56763" y="2759075"/>
              <a:ext cx="63500" cy="0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2" name="Line 53">
              <a:extLst>
                <a:ext uri="{FF2B5EF4-FFF2-40B4-BE49-F238E27FC236}">
                  <a16:creationId xmlns:a16="http://schemas.microsoft.com/office/drawing/2014/main" id="{20A2A09E-A6B8-353B-6F52-F8B122949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4850" y="2759075"/>
              <a:ext cx="61913" cy="0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3" name="Freeform 54">
              <a:extLst>
                <a:ext uri="{FF2B5EF4-FFF2-40B4-BE49-F238E27FC236}">
                  <a16:creationId xmlns:a16="http://schemas.microsoft.com/office/drawing/2014/main" id="{C4E48537-33DD-78D5-BDCD-9EF46FE3B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763" y="3379788"/>
              <a:ext cx="576263" cy="153988"/>
            </a:xfrm>
            <a:custGeom>
              <a:avLst/>
              <a:gdLst>
                <a:gd name="T0" fmla="*/ 363 w 363"/>
                <a:gd name="T1" fmla="*/ 0 h 97"/>
                <a:gd name="T2" fmla="*/ 363 w 363"/>
                <a:gd name="T3" fmla="*/ 97 h 97"/>
                <a:gd name="T4" fmla="*/ 0 w 363"/>
                <a:gd name="T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97">
                  <a:moveTo>
                    <a:pt x="363" y="0"/>
                  </a:moveTo>
                  <a:lnTo>
                    <a:pt x="363" y="97"/>
                  </a:lnTo>
                  <a:lnTo>
                    <a:pt x="0" y="97"/>
                  </a:lnTo>
                </a:path>
              </a:pathLst>
            </a:cu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4" name="Freeform 55">
              <a:extLst>
                <a:ext uri="{FF2B5EF4-FFF2-40B4-BE49-F238E27FC236}">
                  <a16:creationId xmlns:a16="http://schemas.microsoft.com/office/drawing/2014/main" id="{97BF67CA-4925-9985-34E2-55B43623E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763" y="3227388"/>
              <a:ext cx="576263" cy="152400"/>
            </a:xfrm>
            <a:custGeom>
              <a:avLst/>
              <a:gdLst>
                <a:gd name="T0" fmla="*/ 0 w 363"/>
                <a:gd name="T1" fmla="*/ 0 h 96"/>
                <a:gd name="T2" fmla="*/ 363 w 363"/>
                <a:gd name="T3" fmla="*/ 0 h 96"/>
                <a:gd name="T4" fmla="*/ 363 w 363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96">
                  <a:moveTo>
                    <a:pt x="0" y="0"/>
                  </a:moveTo>
                  <a:lnTo>
                    <a:pt x="363" y="0"/>
                  </a:lnTo>
                  <a:lnTo>
                    <a:pt x="363" y="96"/>
                  </a:lnTo>
                </a:path>
              </a:pathLst>
            </a:cu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5" name="Line 56">
              <a:extLst>
                <a:ext uri="{FF2B5EF4-FFF2-40B4-BE49-F238E27FC236}">
                  <a16:creationId xmlns:a16="http://schemas.microsoft.com/office/drawing/2014/main" id="{F9912353-7F23-0F4C-A150-C7FF17A204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56763" y="3835400"/>
              <a:ext cx="63500" cy="0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6" name="Line 57">
              <a:extLst>
                <a:ext uri="{FF2B5EF4-FFF2-40B4-BE49-F238E27FC236}">
                  <a16:creationId xmlns:a16="http://schemas.microsoft.com/office/drawing/2014/main" id="{511B6434-C18B-0A52-233D-BEBCC9F399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94850" y="3835400"/>
              <a:ext cx="61913" cy="0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7" name="Line 58">
              <a:extLst>
                <a:ext uri="{FF2B5EF4-FFF2-40B4-BE49-F238E27FC236}">
                  <a16:creationId xmlns:a16="http://schemas.microsoft.com/office/drawing/2014/main" id="{96A85FE4-A7A4-287C-32A7-081342DF6A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6763" y="3533775"/>
              <a:ext cx="0" cy="301625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8" name="Line 59">
              <a:extLst>
                <a:ext uri="{FF2B5EF4-FFF2-40B4-BE49-F238E27FC236}">
                  <a16:creationId xmlns:a16="http://schemas.microsoft.com/office/drawing/2014/main" id="{5FD637F7-A887-4FB0-DC6A-E8A6895840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6763" y="2759075"/>
              <a:ext cx="0" cy="468313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9" name="Freeform 60">
              <a:extLst>
                <a:ext uri="{FF2B5EF4-FFF2-40B4-BE49-F238E27FC236}">
                  <a16:creationId xmlns:a16="http://schemas.microsoft.com/office/drawing/2014/main" id="{B37BA48D-660E-369D-D4A2-789984A3A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088" y="3379788"/>
              <a:ext cx="574675" cy="153988"/>
            </a:xfrm>
            <a:custGeom>
              <a:avLst/>
              <a:gdLst>
                <a:gd name="T0" fmla="*/ 0 w 362"/>
                <a:gd name="T1" fmla="*/ 0 h 97"/>
                <a:gd name="T2" fmla="*/ 0 w 362"/>
                <a:gd name="T3" fmla="*/ 97 h 97"/>
                <a:gd name="T4" fmla="*/ 362 w 362"/>
                <a:gd name="T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97">
                  <a:moveTo>
                    <a:pt x="0" y="0"/>
                  </a:moveTo>
                  <a:lnTo>
                    <a:pt x="0" y="97"/>
                  </a:lnTo>
                  <a:lnTo>
                    <a:pt x="362" y="97"/>
                  </a:lnTo>
                </a:path>
              </a:pathLst>
            </a:cu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40" name="Freeform 61">
              <a:extLst>
                <a:ext uri="{FF2B5EF4-FFF2-40B4-BE49-F238E27FC236}">
                  <a16:creationId xmlns:a16="http://schemas.microsoft.com/office/drawing/2014/main" id="{3F475744-62DF-93DA-4205-3C7A6DE47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088" y="3227388"/>
              <a:ext cx="574675" cy="152400"/>
            </a:xfrm>
            <a:custGeom>
              <a:avLst/>
              <a:gdLst>
                <a:gd name="T0" fmla="*/ 362 w 362"/>
                <a:gd name="T1" fmla="*/ 0 h 96"/>
                <a:gd name="T2" fmla="*/ 0 w 362"/>
                <a:gd name="T3" fmla="*/ 0 h 96"/>
                <a:gd name="T4" fmla="*/ 0 w 362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96">
                  <a:moveTo>
                    <a:pt x="362" y="0"/>
                  </a:moveTo>
                  <a:lnTo>
                    <a:pt x="0" y="0"/>
                  </a:lnTo>
                  <a:lnTo>
                    <a:pt x="0" y="96"/>
                  </a:lnTo>
                </a:path>
              </a:pathLst>
            </a:cu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41" name="Line 62">
              <a:extLst>
                <a:ext uri="{FF2B5EF4-FFF2-40B4-BE49-F238E27FC236}">
                  <a16:creationId xmlns:a16="http://schemas.microsoft.com/office/drawing/2014/main" id="{30096B3D-306F-9951-73BF-79CFDE2E30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2088" y="3379788"/>
              <a:ext cx="1150938" cy="0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42" name="Rectangle 63">
              <a:extLst>
                <a:ext uri="{FF2B5EF4-FFF2-40B4-BE49-F238E27FC236}">
                  <a16:creationId xmlns:a16="http://schemas.microsoft.com/office/drawing/2014/main" id="{067A0CF7-2E22-C618-55F9-1AA7C7912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630" y="1725085"/>
              <a:ext cx="73257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Test Wilcoxon</a:t>
              </a:r>
              <a:endParaRPr kumimoji="0" lang="fr-FR" alt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43" name="Rectangle 64">
              <a:extLst>
                <a:ext uri="{FF2B5EF4-FFF2-40B4-BE49-F238E27FC236}">
                  <a16:creationId xmlns:a16="http://schemas.microsoft.com/office/drawing/2014/main" id="{97B52CD9-645A-BCDC-71A3-25B61EE78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690" y="1887068"/>
              <a:ext cx="102592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Médiane : 4,7 jours</a:t>
              </a:r>
              <a:b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</a:br>
              <a: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(EI : 2,8-8,0 jours)</a:t>
              </a:r>
              <a:endParaRPr kumimoji="0" lang="fr-FR" alt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44" name="Rectangle 65">
              <a:extLst>
                <a:ext uri="{FF2B5EF4-FFF2-40B4-BE49-F238E27FC236}">
                  <a16:creationId xmlns:a16="http://schemas.microsoft.com/office/drawing/2014/main" id="{A5E56511-776E-7ED3-44A9-0534D66AA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257" y="1887068"/>
              <a:ext cx="9265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Médiane : 9 jours</a:t>
              </a:r>
              <a:b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</a:br>
              <a: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(EI : 5,8-12 jours)</a:t>
              </a:r>
              <a:endParaRPr kumimoji="0" lang="fr-FR" alt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45" name="Freeform 66">
              <a:extLst>
                <a:ext uri="{FF2B5EF4-FFF2-40B4-BE49-F238E27FC236}">
                  <a16:creationId xmlns:a16="http://schemas.microsoft.com/office/drawing/2014/main" id="{D5853693-31D6-50EA-2341-1D547847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488" y="279558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7 h 24"/>
                <a:gd name="T34" fmla="*/ 2 w 24"/>
                <a:gd name="T35" fmla="*/ 19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46" name="Freeform 67">
              <a:extLst>
                <a:ext uri="{FF2B5EF4-FFF2-40B4-BE49-F238E27FC236}">
                  <a16:creationId xmlns:a16="http://schemas.microsoft.com/office/drawing/2014/main" id="{F045DD07-2F62-4B74-8A22-8AE56B868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825" y="2216150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10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2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4 w 24"/>
                <a:gd name="T73" fmla="*/ 17 h 24"/>
                <a:gd name="T74" fmla="*/ 24 w 24"/>
                <a:gd name="T75" fmla="*/ 16 h 24"/>
                <a:gd name="T76" fmla="*/ 24 w 24"/>
                <a:gd name="T77" fmla="*/ 16 h 24"/>
                <a:gd name="T78" fmla="*/ 24 w 24"/>
                <a:gd name="T79" fmla="*/ 16 h 24"/>
                <a:gd name="T80" fmla="*/ 24 w 24"/>
                <a:gd name="T81" fmla="*/ 16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47" name="Freeform 68">
              <a:extLst>
                <a:ext uri="{FF2B5EF4-FFF2-40B4-BE49-F238E27FC236}">
                  <a16:creationId xmlns:a16="http://schemas.microsoft.com/office/drawing/2014/main" id="{499C3CCE-FEC7-FC73-BD95-92DB3CFDD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000" y="2416175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48" name="Freeform 69">
              <a:extLst>
                <a:ext uri="{FF2B5EF4-FFF2-40B4-BE49-F238E27FC236}">
                  <a16:creationId xmlns:a16="http://schemas.microsoft.com/office/drawing/2014/main" id="{22BD0AF2-B3CF-CB78-3457-C5F683508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875" y="274796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9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4 w 24"/>
                <a:gd name="T47" fmla="*/ 24 h 24"/>
                <a:gd name="T48" fmla="*/ 14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2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4 w 24"/>
                <a:gd name="T73" fmla="*/ 17 h 24"/>
                <a:gd name="T74" fmla="*/ 24 w 24"/>
                <a:gd name="T75" fmla="*/ 16 h 24"/>
                <a:gd name="T76" fmla="*/ 24 w 24"/>
                <a:gd name="T77" fmla="*/ 16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49" name="Freeform 70">
              <a:extLst>
                <a:ext uri="{FF2B5EF4-FFF2-40B4-BE49-F238E27FC236}">
                  <a16:creationId xmlns:a16="http://schemas.microsoft.com/office/drawing/2014/main" id="{7907E046-1183-B49A-F8C6-FA3A042C1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725" y="2906713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50" name="Freeform 71">
              <a:extLst>
                <a:ext uri="{FF2B5EF4-FFF2-40B4-BE49-F238E27FC236}">
                  <a16:creationId xmlns:a16="http://schemas.microsoft.com/office/drawing/2014/main" id="{AD8DC375-3048-752B-2BB6-1F3281ADF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750" y="290671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51" name="Freeform 72">
              <a:extLst>
                <a:ext uri="{FF2B5EF4-FFF2-40B4-BE49-F238E27FC236}">
                  <a16:creationId xmlns:a16="http://schemas.microsoft.com/office/drawing/2014/main" id="{D8E7962F-3EF5-8F12-76A4-3E10D6C9D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763" y="300831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9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4 w 24"/>
                <a:gd name="T47" fmla="*/ 24 h 24"/>
                <a:gd name="T48" fmla="*/ 14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2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4 w 24"/>
                <a:gd name="T73" fmla="*/ 16 h 24"/>
                <a:gd name="T74" fmla="*/ 24 w 24"/>
                <a:gd name="T75" fmla="*/ 16 h 24"/>
                <a:gd name="T76" fmla="*/ 24 w 24"/>
                <a:gd name="T77" fmla="*/ 15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52" name="Freeform 73">
              <a:extLst>
                <a:ext uri="{FF2B5EF4-FFF2-40B4-BE49-F238E27FC236}">
                  <a16:creationId xmlns:a16="http://schemas.microsoft.com/office/drawing/2014/main" id="{672A8E07-7212-4EC9-D01B-665A17FDA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50" y="2947988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53" name="Freeform 74">
              <a:extLst>
                <a:ext uri="{FF2B5EF4-FFF2-40B4-BE49-F238E27FC236}">
                  <a16:creationId xmlns:a16="http://schemas.microsoft.com/office/drawing/2014/main" id="{A3104E28-A6CA-9856-122B-730216EFF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113" y="300037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54" name="Freeform 75">
              <a:extLst>
                <a:ext uri="{FF2B5EF4-FFF2-40B4-BE49-F238E27FC236}">
                  <a16:creationId xmlns:a16="http://schemas.microsoft.com/office/drawing/2014/main" id="{EE23FD51-965A-1AAA-B4EB-2D2A682EC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975" y="3019425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1 h 24"/>
                <a:gd name="T4" fmla="*/ 18 w 25"/>
                <a:gd name="T5" fmla="*/ 1 h 24"/>
                <a:gd name="T6" fmla="*/ 17 w 25"/>
                <a:gd name="T7" fmla="*/ 0 h 24"/>
                <a:gd name="T8" fmla="*/ 15 w 25"/>
                <a:gd name="T9" fmla="*/ 0 h 24"/>
                <a:gd name="T10" fmla="*/ 13 w 25"/>
                <a:gd name="T11" fmla="*/ 0 h 24"/>
                <a:gd name="T12" fmla="*/ 10 w 25"/>
                <a:gd name="T13" fmla="*/ 0 h 24"/>
                <a:gd name="T14" fmla="*/ 8 w 25"/>
                <a:gd name="T15" fmla="*/ 0 h 24"/>
                <a:gd name="T16" fmla="*/ 6 w 25"/>
                <a:gd name="T17" fmla="*/ 1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9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6 h 24"/>
                <a:gd name="T32" fmla="*/ 2 w 25"/>
                <a:gd name="T33" fmla="*/ 17 h 24"/>
                <a:gd name="T34" fmla="*/ 2 w 25"/>
                <a:gd name="T35" fmla="*/ 18 h 24"/>
                <a:gd name="T36" fmla="*/ 4 w 25"/>
                <a:gd name="T37" fmla="*/ 20 h 24"/>
                <a:gd name="T38" fmla="*/ 6 w 25"/>
                <a:gd name="T39" fmla="*/ 22 h 24"/>
                <a:gd name="T40" fmla="*/ 8 w 25"/>
                <a:gd name="T41" fmla="*/ 23 h 24"/>
                <a:gd name="T42" fmla="*/ 10 w 25"/>
                <a:gd name="T43" fmla="*/ 23 h 24"/>
                <a:gd name="T44" fmla="*/ 13 w 25"/>
                <a:gd name="T45" fmla="*/ 24 h 24"/>
                <a:gd name="T46" fmla="*/ 14 w 25"/>
                <a:gd name="T47" fmla="*/ 24 h 24"/>
                <a:gd name="T48" fmla="*/ 14 w 25"/>
                <a:gd name="T49" fmla="*/ 23 h 24"/>
                <a:gd name="T50" fmla="*/ 14 w 25"/>
                <a:gd name="T51" fmla="*/ 23 h 24"/>
                <a:gd name="T52" fmla="*/ 14 w 25"/>
                <a:gd name="T53" fmla="*/ 23 h 24"/>
                <a:gd name="T54" fmla="*/ 15 w 25"/>
                <a:gd name="T55" fmla="*/ 23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0 h 24"/>
                <a:gd name="T66" fmla="*/ 22 w 25"/>
                <a:gd name="T67" fmla="*/ 19 h 24"/>
                <a:gd name="T68" fmla="*/ 22 w 25"/>
                <a:gd name="T69" fmla="*/ 18 h 24"/>
                <a:gd name="T70" fmla="*/ 23 w 25"/>
                <a:gd name="T71" fmla="*/ 17 h 24"/>
                <a:gd name="T72" fmla="*/ 24 w 25"/>
                <a:gd name="T73" fmla="*/ 16 h 24"/>
                <a:gd name="T74" fmla="*/ 24 w 25"/>
                <a:gd name="T75" fmla="*/ 16 h 24"/>
                <a:gd name="T76" fmla="*/ 24 w 25"/>
                <a:gd name="T77" fmla="*/ 15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3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9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55" name="Freeform 76">
              <a:extLst>
                <a:ext uri="{FF2B5EF4-FFF2-40B4-BE49-F238E27FC236}">
                  <a16:creationId xmlns:a16="http://schemas.microsoft.com/office/drawing/2014/main" id="{D115B50B-5FB7-F5D8-D77C-1A574E32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175" y="301942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56" name="Freeform 77">
              <a:extLst>
                <a:ext uri="{FF2B5EF4-FFF2-40B4-BE49-F238E27FC236}">
                  <a16:creationId xmlns:a16="http://schemas.microsoft.com/office/drawing/2014/main" id="{6D390F09-0800-B776-6E7C-B3BBCB166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50" y="3035300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57" name="Freeform 78">
              <a:extLst>
                <a:ext uri="{FF2B5EF4-FFF2-40B4-BE49-F238E27FC236}">
                  <a16:creationId xmlns:a16="http://schemas.microsoft.com/office/drawing/2014/main" id="{9B708740-8ADB-9AAC-56FF-E8700EAA6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50" y="309721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58" name="Freeform 79">
              <a:extLst>
                <a:ext uri="{FF2B5EF4-FFF2-40B4-BE49-F238E27FC236}">
                  <a16:creationId xmlns:a16="http://schemas.microsoft.com/office/drawing/2014/main" id="{30A98751-C4A5-E3C0-D5DA-FDCE4BB99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200" y="3146425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2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59" name="Freeform 80">
              <a:extLst>
                <a:ext uri="{FF2B5EF4-FFF2-40B4-BE49-F238E27FC236}">
                  <a16:creationId xmlns:a16="http://schemas.microsoft.com/office/drawing/2014/main" id="{2155DC71-C231-DF86-1496-3F3557ECD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113" y="3125788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2 h 25"/>
                <a:gd name="T6" fmla="*/ 17 w 24"/>
                <a:gd name="T7" fmla="*/ 1 h 25"/>
                <a:gd name="T8" fmla="*/ 15 w 24"/>
                <a:gd name="T9" fmla="*/ 1 h 25"/>
                <a:gd name="T10" fmla="*/ 12 w 24"/>
                <a:gd name="T11" fmla="*/ 0 h 25"/>
                <a:gd name="T12" fmla="*/ 10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4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3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4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10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4 w 24"/>
                <a:gd name="T53" fmla="*/ 24 h 25"/>
                <a:gd name="T54" fmla="*/ 15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3 w 24"/>
                <a:gd name="T73" fmla="*/ 17 h 25"/>
                <a:gd name="T74" fmla="*/ 23 w 24"/>
                <a:gd name="T75" fmla="*/ 17 h 25"/>
                <a:gd name="T76" fmla="*/ 23 w 24"/>
                <a:gd name="T77" fmla="*/ 16 h 25"/>
                <a:gd name="T78" fmla="*/ 23 w 24"/>
                <a:gd name="T79" fmla="*/ 16 h 25"/>
                <a:gd name="T80" fmla="*/ 24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60" name="Freeform 81">
              <a:extLst>
                <a:ext uri="{FF2B5EF4-FFF2-40B4-BE49-F238E27FC236}">
                  <a16:creationId xmlns:a16="http://schemas.microsoft.com/office/drawing/2014/main" id="{9469FC1D-7D8A-4E48-B867-13742C312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638" y="3157538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2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61" name="Freeform 82">
              <a:extLst>
                <a:ext uri="{FF2B5EF4-FFF2-40B4-BE49-F238E27FC236}">
                  <a16:creationId xmlns:a16="http://schemas.microsoft.com/office/drawing/2014/main" id="{B4767467-1297-993F-518E-83612191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763" y="3184525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1 h 24"/>
                <a:gd name="T10" fmla="*/ 12 w 24"/>
                <a:gd name="T11" fmla="*/ 0 h 24"/>
                <a:gd name="T12" fmla="*/ 10 w 24"/>
                <a:gd name="T13" fmla="*/ 1 h 24"/>
                <a:gd name="T14" fmla="*/ 8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1 w 24"/>
                <a:gd name="T25" fmla="*/ 10 h 24"/>
                <a:gd name="T26" fmla="*/ 0 w 24"/>
                <a:gd name="T27" fmla="*/ 12 h 24"/>
                <a:gd name="T28" fmla="*/ 1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8 w 24"/>
                <a:gd name="T41" fmla="*/ 24 h 24"/>
                <a:gd name="T42" fmla="*/ 10 w 24"/>
                <a:gd name="T43" fmla="*/ 24 h 24"/>
                <a:gd name="T44" fmla="*/ 12 w 24"/>
                <a:gd name="T45" fmla="*/ 24 h 24"/>
                <a:gd name="T46" fmla="*/ 14 w 24"/>
                <a:gd name="T47" fmla="*/ 24 h 24"/>
                <a:gd name="T48" fmla="*/ 14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4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2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4 w 24"/>
                <a:gd name="T73" fmla="*/ 17 h 24"/>
                <a:gd name="T74" fmla="*/ 24 w 24"/>
                <a:gd name="T75" fmla="*/ 16 h 24"/>
                <a:gd name="T76" fmla="*/ 24 w 24"/>
                <a:gd name="T77" fmla="*/ 16 h 24"/>
                <a:gd name="T78" fmla="*/ 24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4 h 24"/>
                <a:gd name="T90" fmla="*/ 24 w 24"/>
                <a:gd name="T91" fmla="*/ 14 h 24"/>
                <a:gd name="T92" fmla="*/ 24 w 24"/>
                <a:gd name="T93" fmla="*/ 12 h 24"/>
                <a:gd name="T94" fmla="*/ 24 w 24"/>
                <a:gd name="T95" fmla="*/ 10 h 24"/>
                <a:gd name="T96" fmla="*/ 24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62" name="Freeform 83">
              <a:extLst>
                <a:ext uri="{FF2B5EF4-FFF2-40B4-BE49-F238E27FC236}">
                  <a16:creationId xmlns:a16="http://schemas.microsoft.com/office/drawing/2014/main" id="{3C98F893-EB0C-7A2A-428B-49041DE94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738" y="313213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7 w 24"/>
                <a:gd name="T57" fmla="*/ 23 h 24"/>
                <a:gd name="T58" fmla="*/ 17 w 24"/>
                <a:gd name="T59" fmla="*/ 22 h 24"/>
                <a:gd name="T60" fmla="*/ 19 w 24"/>
                <a:gd name="T61" fmla="*/ 22 h 24"/>
                <a:gd name="T62" fmla="*/ 19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63" name="Freeform 84">
              <a:extLst>
                <a:ext uri="{FF2B5EF4-FFF2-40B4-BE49-F238E27FC236}">
                  <a16:creationId xmlns:a16="http://schemas.microsoft.com/office/drawing/2014/main" id="{E614A7DF-F4EB-7F50-F38E-8DA59D5AE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725" y="3146425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64" name="Freeform 85">
              <a:extLst>
                <a:ext uri="{FF2B5EF4-FFF2-40B4-BE49-F238E27FC236}">
                  <a16:creationId xmlns:a16="http://schemas.microsoft.com/office/drawing/2014/main" id="{A34302C8-83B7-125A-A0C3-46CF1FA75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738" y="3173413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1 h 24"/>
                <a:gd name="T10" fmla="*/ 12 w 24"/>
                <a:gd name="T11" fmla="*/ 0 h 24"/>
                <a:gd name="T12" fmla="*/ 9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4 h 24"/>
                <a:gd name="T58" fmla="*/ 17 w 24"/>
                <a:gd name="T59" fmla="*/ 23 h 24"/>
                <a:gd name="T60" fmla="*/ 19 w 24"/>
                <a:gd name="T61" fmla="*/ 22 h 24"/>
                <a:gd name="T62" fmla="*/ 19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65" name="Freeform 86">
              <a:extLst>
                <a:ext uri="{FF2B5EF4-FFF2-40B4-BE49-F238E27FC236}">
                  <a16:creationId xmlns:a16="http://schemas.microsoft.com/office/drawing/2014/main" id="{CFA5AFEC-4499-F722-9CAB-C9B099CDB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888" y="31702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7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19 h 24"/>
                <a:gd name="T68" fmla="*/ 22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66" name="Freeform 87">
              <a:extLst>
                <a:ext uri="{FF2B5EF4-FFF2-40B4-BE49-F238E27FC236}">
                  <a16:creationId xmlns:a16="http://schemas.microsoft.com/office/drawing/2014/main" id="{7ECCEE26-4DCE-EF1E-D87D-CDF316C38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663" y="3184525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1 h 24"/>
                <a:gd name="T10" fmla="*/ 12 w 24"/>
                <a:gd name="T11" fmla="*/ 0 h 24"/>
                <a:gd name="T12" fmla="*/ 10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4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4 h 24"/>
                <a:gd name="T90" fmla="*/ 24 w 24"/>
                <a:gd name="T91" fmla="*/ 14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67" name="Freeform 88">
              <a:extLst>
                <a:ext uri="{FF2B5EF4-FFF2-40B4-BE49-F238E27FC236}">
                  <a16:creationId xmlns:a16="http://schemas.microsoft.com/office/drawing/2014/main" id="{4C70F43A-76BD-862B-7FA5-22BF315DA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125" y="3203575"/>
              <a:ext cx="38100" cy="39688"/>
            </a:xfrm>
            <a:custGeom>
              <a:avLst/>
              <a:gdLst>
                <a:gd name="T0" fmla="*/ 20 w 24"/>
                <a:gd name="T1" fmla="*/ 4 h 25"/>
                <a:gd name="T2" fmla="*/ 18 w 24"/>
                <a:gd name="T3" fmla="*/ 2 h 25"/>
                <a:gd name="T4" fmla="*/ 17 w 24"/>
                <a:gd name="T5" fmla="*/ 2 h 25"/>
                <a:gd name="T6" fmla="*/ 16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1 w 24"/>
                <a:gd name="T21" fmla="*/ 6 h 25"/>
                <a:gd name="T22" fmla="*/ 0 w 24"/>
                <a:gd name="T23" fmla="*/ 8 h 25"/>
                <a:gd name="T24" fmla="*/ 0 w 24"/>
                <a:gd name="T25" fmla="*/ 10 h 25"/>
                <a:gd name="T26" fmla="*/ 0 w 24"/>
                <a:gd name="T27" fmla="*/ 12 h 25"/>
                <a:gd name="T28" fmla="*/ 0 w 24"/>
                <a:gd name="T29" fmla="*/ 15 h 25"/>
                <a:gd name="T30" fmla="*/ 0 w 24"/>
                <a:gd name="T31" fmla="*/ 17 h 25"/>
                <a:gd name="T32" fmla="*/ 1 w 24"/>
                <a:gd name="T33" fmla="*/ 18 h 25"/>
                <a:gd name="T34" fmla="*/ 1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3 w 24"/>
                <a:gd name="T53" fmla="*/ 24 h 25"/>
                <a:gd name="T54" fmla="*/ 14 w 24"/>
                <a:gd name="T55" fmla="*/ 24 h 25"/>
                <a:gd name="T56" fmla="*/ 16 w 24"/>
                <a:gd name="T57" fmla="*/ 24 h 25"/>
                <a:gd name="T58" fmla="*/ 17 w 24"/>
                <a:gd name="T59" fmla="*/ 23 h 25"/>
                <a:gd name="T60" fmla="*/ 18 w 24"/>
                <a:gd name="T61" fmla="*/ 22 h 25"/>
                <a:gd name="T62" fmla="*/ 19 w 24"/>
                <a:gd name="T63" fmla="*/ 22 h 25"/>
                <a:gd name="T64" fmla="*/ 20 w 24"/>
                <a:gd name="T65" fmla="*/ 21 h 25"/>
                <a:gd name="T66" fmla="*/ 21 w 24"/>
                <a:gd name="T67" fmla="*/ 20 h 25"/>
                <a:gd name="T68" fmla="*/ 21 w 24"/>
                <a:gd name="T69" fmla="*/ 19 h 25"/>
                <a:gd name="T70" fmla="*/ 22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3 w 24"/>
                <a:gd name="T83" fmla="*/ 15 h 25"/>
                <a:gd name="T84" fmla="*/ 23 w 24"/>
                <a:gd name="T85" fmla="*/ 14 h 25"/>
                <a:gd name="T86" fmla="*/ 23 w 24"/>
                <a:gd name="T87" fmla="*/ 14 h 25"/>
                <a:gd name="T88" fmla="*/ 23 w 24"/>
                <a:gd name="T89" fmla="*/ 14 h 25"/>
                <a:gd name="T90" fmla="*/ 23 w 24"/>
                <a:gd name="T91" fmla="*/ 14 h 25"/>
                <a:gd name="T92" fmla="*/ 24 w 24"/>
                <a:gd name="T93" fmla="*/ 12 h 25"/>
                <a:gd name="T94" fmla="*/ 23 w 24"/>
                <a:gd name="T95" fmla="*/ 10 h 25"/>
                <a:gd name="T96" fmla="*/ 23 w 24"/>
                <a:gd name="T97" fmla="*/ 8 h 25"/>
                <a:gd name="T98" fmla="*/ 21 w 24"/>
                <a:gd name="T99" fmla="*/ 6 h 25"/>
                <a:gd name="T100" fmla="*/ 20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68" name="Freeform 89">
              <a:extLst>
                <a:ext uri="{FF2B5EF4-FFF2-40B4-BE49-F238E27FC236}">
                  <a16:creationId xmlns:a16="http://schemas.microsoft.com/office/drawing/2014/main" id="{94C9FFB1-FF19-BA87-3C55-C68D1A21D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013" y="323532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1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3 w 24"/>
                <a:gd name="T91" fmla="*/ 13 h 24"/>
                <a:gd name="T92" fmla="*/ 24 w 24"/>
                <a:gd name="T93" fmla="*/ 12 h 24"/>
                <a:gd name="T94" fmla="*/ 23 w 24"/>
                <a:gd name="T95" fmla="*/ 10 h 24"/>
                <a:gd name="T96" fmla="*/ 23 w 24"/>
                <a:gd name="T97" fmla="*/ 7 h 24"/>
                <a:gd name="T98" fmla="*/ 21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69" name="Freeform 90">
              <a:extLst>
                <a:ext uri="{FF2B5EF4-FFF2-40B4-BE49-F238E27FC236}">
                  <a16:creationId xmlns:a16="http://schemas.microsoft.com/office/drawing/2014/main" id="{839B65C1-D9CD-EA7D-047D-7D9E9C960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113" y="3236913"/>
              <a:ext cx="38100" cy="39688"/>
            </a:xfrm>
            <a:custGeom>
              <a:avLst/>
              <a:gdLst>
                <a:gd name="T0" fmla="*/ 20 w 24"/>
                <a:gd name="T1" fmla="*/ 4 h 25"/>
                <a:gd name="T2" fmla="*/ 18 w 24"/>
                <a:gd name="T3" fmla="*/ 2 h 25"/>
                <a:gd name="T4" fmla="*/ 17 w 24"/>
                <a:gd name="T5" fmla="*/ 2 h 25"/>
                <a:gd name="T6" fmla="*/ 16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1 w 24"/>
                <a:gd name="T21" fmla="*/ 6 h 25"/>
                <a:gd name="T22" fmla="*/ 0 w 24"/>
                <a:gd name="T23" fmla="*/ 8 h 25"/>
                <a:gd name="T24" fmla="*/ 0 w 24"/>
                <a:gd name="T25" fmla="*/ 10 h 25"/>
                <a:gd name="T26" fmla="*/ 0 w 24"/>
                <a:gd name="T27" fmla="*/ 13 h 25"/>
                <a:gd name="T28" fmla="*/ 0 w 24"/>
                <a:gd name="T29" fmla="*/ 15 h 25"/>
                <a:gd name="T30" fmla="*/ 0 w 24"/>
                <a:gd name="T31" fmla="*/ 17 h 25"/>
                <a:gd name="T32" fmla="*/ 1 w 24"/>
                <a:gd name="T33" fmla="*/ 18 h 25"/>
                <a:gd name="T34" fmla="*/ 1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3 w 24"/>
                <a:gd name="T53" fmla="*/ 24 h 25"/>
                <a:gd name="T54" fmla="*/ 14 w 24"/>
                <a:gd name="T55" fmla="*/ 24 h 25"/>
                <a:gd name="T56" fmla="*/ 16 w 24"/>
                <a:gd name="T57" fmla="*/ 24 h 25"/>
                <a:gd name="T58" fmla="*/ 17 w 24"/>
                <a:gd name="T59" fmla="*/ 23 h 25"/>
                <a:gd name="T60" fmla="*/ 18 w 24"/>
                <a:gd name="T61" fmla="*/ 22 h 25"/>
                <a:gd name="T62" fmla="*/ 19 w 24"/>
                <a:gd name="T63" fmla="*/ 22 h 25"/>
                <a:gd name="T64" fmla="*/ 20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2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3 w 24"/>
                <a:gd name="T83" fmla="*/ 15 h 25"/>
                <a:gd name="T84" fmla="*/ 23 w 24"/>
                <a:gd name="T85" fmla="*/ 14 h 25"/>
                <a:gd name="T86" fmla="*/ 23 w 24"/>
                <a:gd name="T87" fmla="*/ 14 h 25"/>
                <a:gd name="T88" fmla="*/ 23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3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0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0" name="Freeform 91">
              <a:extLst>
                <a:ext uri="{FF2B5EF4-FFF2-40B4-BE49-F238E27FC236}">
                  <a16:creationId xmlns:a16="http://schemas.microsoft.com/office/drawing/2014/main" id="{437C049B-8C3F-E477-4574-F7911BD66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713" y="326231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1" name="Freeform 92">
              <a:extLst>
                <a:ext uri="{FF2B5EF4-FFF2-40B4-BE49-F238E27FC236}">
                  <a16:creationId xmlns:a16="http://schemas.microsoft.com/office/drawing/2014/main" id="{ACE48645-9C9C-5D82-22B2-17B47135A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050" y="3262313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1 w 24"/>
                <a:gd name="T25" fmla="*/ 10 h 24"/>
                <a:gd name="T26" fmla="*/ 0 w 24"/>
                <a:gd name="T27" fmla="*/ 12 h 24"/>
                <a:gd name="T28" fmla="*/ 1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8 w 24"/>
                <a:gd name="T41" fmla="*/ 24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4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2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4 w 24"/>
                <a:gd name="T73" fmla="*/ 17 h 24"/>
                <a:gd name="T74" fmla="*/ 24 w 24"/>
                <a:gd name="T75" fmla="*/ 16 h 24"/>
                <a:gd name="T76" fmla="*/ 24 w 24"/>
                <a:gd name="T77" fmla="*/ 16 h 24"/>
                <a:gd name="T78" fmla="*/ 24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4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2" name="Freeform 93">
              <a:extLst>
                <a:ext uri="{FF2B5EF4-FFF2-40B4-BE49-F238E27FC236}">
                  <a16:creationId xmlns:a16="http://schemas.microsoft.com/office/drawing/2014/main" id="{22305AF0-A09A-07C3-A25D-3DF230C80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450" y="3273425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1 h 24"/>
                <a:gd name="T10" fmla="*/ 12 w 24"/>
                <a:gd name="T11" fmla="*/ 0 h 24"/>
                <a:gd name="T12" fmla="*/ 10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4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3" name="Freeform 94">
              <a:extLst>
                <a:ext uri="{FF2B5EF4-FFF2-40B4-BE49-F238E27FC236}">
                  <a16:creationId xmlns:a16="http://schemas.microsoft.com/office/drawing/2014/main" id="{21B6230C-3838-AE17-1E16-56F0D18F8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438" y="324326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1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1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4" name="Freeform 95">
              <a:extLst>
                <a:ext uri="{FF2B5EF4-FFF2-40B4-BE49-F238E27FC236}">
                  <a16:creationId xmlns:a16="http://schemas.microsoft.com/office/drawing/2014/main" id="{FE12FE6B-0BA9-6AA0-3EC0-B4BFB37C8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875" y="3227388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1 h 24"/>
                <a:gd name="T10" fmla="*/ 12 w 24"/>
                <a:gd name="T11" fmla="*/ 0 h 24"/>
                <a:gd name="T12" fmla="*/ 9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1 w 24"/>
                <a:gd name="T21" fmla="*/ 6 h 24"/>
                <a:gd name="T22" fmla="*/ 0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4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2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3 w 24"/>
                <a:gd name="T83" fmla="*/ 15 h 24"/>
                <a:gd name="T84" fmla="*/ 23 w 24"/>
                <a:gd name="T85" fmla="*/ 14 h 24"/>
                <a:gd name="T86" fmla="*/ 23 w 24"/>
                <a:gd name="T87" fmla="*/ 14 h 24"/>
                <a:gd name="T88" fmla="*/ 23 w 24"/>
                <a:gd name="T89" fmla="*/ 14 h 24"/>
                <a:gd name="T90" fmla="*/ 24 w 24"/>
                <a:gd name="T91" fmla="*/ 14 h 24"/>
                <a:gd name="T92" fmla="*/ 24 w 24"/>
                <a:gd name="T93" fmla="*/ 12 h 24"/>
                <a:gd name="T94" fmla="*/ 23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5" name="Freeform 96">
              <a:extLst>
                <a:ext uri="{FF2B5EF4-FFF2-40B4-BE49-F238E27FC236}">
                  <a16:creationId xmlns:a16="http://schemas.microsoft.com/office/drawing/2014/main" id="{2FA3C124-9651-348E-00B7-A59CC162D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113" y="326231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6" name="Freeform 97">
              <a:extLst>
                <a:ext uri="{FF2B5EF4-FFF2-40B4-BE49-F238E27FC236}">
                  <a16:creationId xmlns:a16="http://schemas.microsoft.com/office/drawing/2014/main" id="{CF3C1063-B1B1-F089-B61F-641899660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100" y="324802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7" name="Freeform 98">
              <a:extLst>
                <a:ext uri="{FF2B5EF4-FFF2-40B4-BE49-F238E27FC236}">
                  <a16:creationId xmlns:a16="http://schemas.microsoft.com/office/drawing/2014/main" id="{476583E6-16F4-268C-AF68-81B539C9D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213" y="3270250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1 h 24"/>
                <a:gd name="T10" fmla="*/ 12 w 24"/>
                <a:gd name="T11" fmla="*/ 0 h 24"/>
                <a:gd name="T12" fmla="*/ 10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4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8" name="Freeform 99">
              <a:extLst>
                <a:ext uri="{FF2B5EF4-FFF2-40B4-BE49-F238E27FC236}">
                  <a16:creationId xmlns:a16="http://schemas.microsoft.com/office/drawing/2014/main" id="{BE1B7B7A-3D87-28BA-94EE-88E30EAC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963" y="324326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7 w 24"/>
                <a:gd name="T5" fmla="*/ 1 h 24"/>
                <a:gd name="T6" fmla="*/ 17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1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7 w 24"/>
                <a:gd name="T57" fmla="*/ 23 h 24"/>
                <a:gd name="T58" fmla="*/ 17 w 24"/>
                <a:gd name="T59" fmla="*/ 22 h 24"/>
                <a:gd name="T60" fmla="*/ 19 w 24"/>
                <a:gd name="T61" fmla="*/ 21 h 24"/>
                <a:gd name="T62" fmla="*/ 19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9" name="Freeform 100">
              <a:extLst>
                <a:ext uri="{FF2B5EF4-FFF2-40B4-BE49-F238E27FC236}">
                  <a16:creationId xmlns:a16="http://schemas.microsoft.com/office/drawing/2014/main" id="{6A9F80A8-57D9-5DA7-C084-DD213E172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375" y="3262313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4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2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80" name="Freeform 101">
              <a:extLst>
                <a:ext uri="{FF2B5EF4-FFF2-40B4-BE49-F238E27FC236}">
                  <a16:creationId xmlns:a16="http://schemas.microsoft.com/office/drawing/2014/main" id="{10C03C76-5D20-6741-4672-39FDE9668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663" y="3278188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1 h 25"/>
                <a:gd name="T6" fmla="*/ 17 w 24"/>
                <a:gd name="T7" fmla="*/ 1 h 25"/>
                <a:gd name="T8" fmla="*/ 15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4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2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4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4 w 24"/>
                <a:gd name="T53" fmla="*/ 24 h 25"/>
                <a:gd name="T54" fmla="*/ 15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4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2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81" name="Freeform 102">
              <a:extLst>
                <a:ext uri="{FF2B5EF4-FFF2-40B4-BE49-F238E27FC236}">
                  <a16:creationId xmlns:a16="http://schemas.microsoft.com/office/drawing/2014/main" id="{19011ED5-430C-392D-5B92-BF59CFD5A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675" y="329247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7 w 24"/>
                <a:gd name="T5" fmla="*/ 1 h 24"/>
                <a:gd name="T6" fmla="*/ 17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7 w 24"/>
                <a:gd name="T57" fmla="*/ 23 h 24"/>
                <a:gd name="T58" fmla="*/ 17 w 24"/>
                <a:gd name="T59" fmla="*/ 22 h 24"/>
                <a:gd name="T60" fmla="*/ 19 w 24"/>
                <a:gd name="T61" fmla="*/ 22 h 24"/>
                <a:gd name="T62" fmla="*/ 19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82" name="Freeform 103">
              <a:extLst>
                <a:ext uri="{FF2B5EF4-FFF2-40B4-BE49-F238E27FC236}">
                  <a16:creationId xmlns:a16="http://schemas.microsoft.com/office/drawing/2014/main" id="{F3CFB0CC-4871-9EFB-186B-A92235C22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888" y="3289300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2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4 w 24"/>
                <a:gd name="T73" fmla="*/ 16 h 24"/>
                <a:gd name="T74" fmla="*/ 24 w 24"/>
                <a:gd name="T75" fmla="*/ 16 h 24"/>
                <a:gd name="T76" fmla="*/ 24 w 24"/>
                <a:gd name="T77" fmla="*/ 15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83" name="Freeform 104">
              <a:extLst>
                <a:ext uri="{FF2B5EF4-FFF2-40B4-BE49-F238E27FC236}">
                  <a16:creationId xmlns:a16="http://schemas.microsoft.com/office/drawing/2014/main" id="{6811557A-8151-40A5-4678-0CBFF043B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050" y="3305175"/>
              <a:ext cx="38100" cy="39688"/>
            </a:xfrm>
            <a:custGeom>
              <a:avLst/>
              <a:gdLst>
                <a:gd name="T0" fmla="*/ 20 w 24"/>
                <a:gd name="T1" fmla="*/ 4 h 25"/>
                <a:gd name="T2" fmla="*/ 18 w 24"/>
                <a:gd name="T3" fmla="*/ 2 h 25"/>
                <a:gd name="T4" fmla="*/ 17 w 24"/>
                <a:gd name="T5" fmla="*/ 2 h 25"/>
                <a:gd name="T6" fmla="*/ 16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1 w 24"/>
                <a:gd name="T21" fmla="*/ 6 h 25"/>
                <a:gd name="T22" fmla="*/ 0 w 24"/>
                <a:gd name="T23" fmla="*/ 8 h 25"/>
                <a:gd name="T24" fmla="*/ 0 w 24"/>
                <a:gd name="T25" fmla="*/ 10 h 25"/>
                <a:gd name="T26" fmla="*/ 0 w 24"/>
                <a:gd name="T27" fmla="*/ 13 h 25"/>
                <a:gd name="T28" fmla="*/ 0 w 24"/>
                <a:gd name="T29" fmla="*/ 15 h 25"/>
                <a:gd name="T30" fmla="*/ 0 w 24"/>
                <a:gd name="T31" fmla="*/ 17 h 25"/>
                <a:gd name="T32" fmla="*/ 1 w 24"/>
                <a:gd name="T33" fmla="*/ 18 h 25"/>
                <a:gd name="T34" fmla="*/ 1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3 w 24"/>
                <a:gd name="T53" fmla="*/ 24 h 25"/>
                <a:gd name="T54" fmla="*/ 14 w 24"/>
                <a:gd name="T55" fmla="*/ 24 h 25"/>
                <a:gd name="T56" fmla="*/ 16 w 24"/>
                <a:gd name="T57" fmla="*/ 24 h 25"/>
                <a:gd name="T58" fmla="*/ 17 w 24"/>
                <a:gd name="T59" fmla="*/ 23 h 25"/>
                <a:gd name="T60" fmla="*/ 18 w 24"/>
                <a:gd name="T61" fmla="*/ 22 h 25"/>
                <a:gd name="T62" fmla="*/ 19 w 24"/>
                <a:gd name="T63" fmla="*/ 22 h 25"/>
                <a:gd name="T64" fmla="*/ 20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2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3 w 24"/>
                <a:gd name="T83" fmla="*/ 15 h 25"/>
                <a:gd name="T84" fmla="*/ 23 w 24"/>
                <a:gd name="T85" fmla="*/ 14 h 25"/>
                <a:gd name="T86" fmla="*/ 23 w 24"/>
                <a:gd name="T87" fmla="*/ 14 h 25"/>
                <a:gd name="T88" fmla="*/ 23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3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0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84" name="Freeform 105">
              <a:extLst>
                <a:ext uri="{FF2B5EF4-FFF2-40B4-BE49-F238E27FC236}">
                  <a16:creationId xmlns:a16="http://schemas.microsoft.com/office/drawing/2014/main" id="{33DCB910-4930-7468-A979-0FA35D160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113" y="333851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85" name="Freeform 106">
              <a:extLst>
                <a:ext uri="{FF2B5EF4-FFF2-40B4-BE49-F238E27FC236}">
                  <a16:creationId xmlns:a16="http://schemas.microsoft.com/office/drawing/2014/main" id="{EC3FFF93-BC9B-8BB4-F683-52EEA4903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888" y="3357563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2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4 w 24"/>
                <a:gd name="T73" fmla="*/ 17 h 24"/>
                <a:gd name="T74" fmla="*/ 24 w 24"/>
                <a:gd name="T75" fmla="*/ 16 h 24"/>
                <a:gd name="T76" fmla="*/ 24 w 24"/>
                <a:gd name="T77" fmla="*/ 16 h 24"/>
                <a:gd name="T78" fmla="*/ 24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4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86" name="Freeform 107">
              <a:extLst>
                <a:ext uri="{FF2B5EF4-FFF2-40B4-BE49-F238E27FC236}">
                  <a16:creationId xmlns:a16="http://schemas.microsoft.com/office/drawing/2014/main" id="{5C149BAC-FE83-817B-89D6-202FD8FC4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225" y="337502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87" name="Freeform 108">
              <a:extLst>
                <a:ext uri="{FF2B5EF4-FFF2-40B4-BE49-F238E27FC236}">
                  <a16:creationId xmlns:a16="http://schemas.microsoft.com/office/drawing/2014/main" id="{93B95BCC-F77C-50C1-DE81-533322F61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863" y="3360738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1 h 24"/>
                <a:gd name="T10" fmla="*/ 12 w 24"/>
                <a:gd name="T11" fmla="*/ 0 h 24"/>
                <a:gd name="T12" fmla="*/ 9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6 w 24"/>
                <a:gd name="T57" fmla="*/ 24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2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4 h 24"/>
                <a:gd name="T90" fmla="*/ 24 w 24"/>
                <a:gd name="T91" fmla="*/ 14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88" name="Freeform 109">
              <a:extLst>
                <a:ext uri="{FF2B5EF4-FFF2-40B4-BE49-F238E27FC236}">
                  <a16:creationId xmlns:a16="http://schemas.microsoft.com/office/drawing/2014/main" id="{0B8F9EC2-79D0-8BEF-70B1-DFFC18B6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975" y="3346450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7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19 h 24"/>
                <a:gd name="T68" fmla="*/ 22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89" name="Freeform 110">
              <a:extLst>
                <a:ext uri="{FF2B5EF4-FFF2-40B4-BE49-F238E27FC236}">
                  <a16:creationId xmlns:a16="http://schemas.microsoft.com/office/drawing/2014/main" id="{A63FB295-BA26-5656-FECD-9C7BB0C66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300" y="3390900"/>
              <a:ext cx="38100" cy="39688"/>
            </a:xfrm>
            <a:custGeom>
              <a:avLst/>
              <a:gdLst>
                <a:gd name="T0" fmla="*/ 20 w 24"/>
                <a:gd name="T1" fmla="*/ 4 h 25"/>
                <a:gd name="T2" fmla="*/ 18 w 24"/>
                <a:gd name="T3" fmla="*/ 2 h 25"/>
                <a:gd name="T4" fmla="*/ 17 w 24"/>
                <a:gd name="T5" fmla="*/ 2 h 25"/>
                <a:gd name="T6" fmla="*/ 16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3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4 w 24"/>
                <a:gd name="T53" fmla="*/ 24 h 25"/>
                <a:gd name="T54" fmla="*/ 14 w 24"/>
                <a:gd name="T55" fmla="*/ 24 h 25"/>
                <a:gd name="T56" fmla="*/ 16 w 24"/>
                <a:gd name="T57" fmla="*/ 24 h 25"/>
                <a:gd name="T58" fmla="*/ 17 w 24"/>
                <a:gd name="T59" fmla="*/ 23 h 25"/>
                <a:gd name="T60" fmla="*/ 18 w 24"/>
                <a:gd name="T61" fmla="*/ 22 h 25"/>
                <a:gd name="T62" fmla="*/ 19 w 24"/>
                <a:gd name="T63" fmla="*/ 22 h 25"/>
                <a:gd name="T64" fmla="*/ 20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2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0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0" name="Freeform 111">
              <a:extLst>
                <a:ext uri="{FF2B5EF4-FFF2-40B4-BE49-F238E27FC236}">
                  <a16:creationId xmlns:a16="http://schemas.microsoft.com/office/drawing/2014/main" id="{BFEB01B7-FA80-D7B4-2799-7E43F85E8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038" y="3367088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2 h 24"/>
                <a:gd name="T4" fmla="*/ 18 w 25"/>
                <a:gd name="T5" fmla="*/ 1 h 24"/>
                <a:gd name="T6" fmla="*/ 17 w 25"/>
                <a:gd name="T7" fmla="*/ 1 h 24"/>
                <a:gd name="T8" fmla="*/ 15 w 25"/>
                <a:gd name="T9" fmla="*/ 0 h 24"/>
                <a:gd name="T10" fmla="*/ 12 w 25"/>
                <a:gd name="T11" fmla="*/ 0 h 24"/>
                <a:gd name="T12" fmla="*/ 10 w 25"/>
                <a:gd name="T13" fmla="*/ 0 h 24"/>
                <a:gd name="T14" fmla="*/ 8 w 25"/>
                <a:gd name="T15" fmla="*/ 1 h 24"/>
                <a:gd name="T16" fmla="*/ 5 w 25"/>
                <a:gd name="T17" fmla="*/ 2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10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7 h 24"/>
                <a:gd name="T32" fmla="*/ 2 w 25"/>
                <a:gd name="T33" fmla="*/ 18 h 24"/>
                <a:gd name="T34" fmla="*/ 2 w 25"/>
                <a:gd name="T35" fmla="*/ 19 h 24"/>
                <a:gd name="T36" fmla="*/ 4 w 25"/>
                <a:gd name="T37" fmla="*/ 21 h 24"/>
                <a:gd name="T38" fmla="*/ 5 w 25"/>
                <a:gd name="T39" fmla="*/ 22 h 24"/>
                <a:gd name="T40" fmla="*/ 8 w 25"/>
                <a:gd name="T41" fmla="*/ 23 h 24"/>
                <a:gd name="T42" fmla="*/ 10 w 25"/>
                <a:gd name="T43" fmla="*/ 24 h 24"/>
                <a:gd name="T44" fmla="*/ 12 w 25"/>
                <a:gd name="T45" fmla="*/ 24 h 24"/>
                <a:gd name="T46" fmla="*/ 14 w 25"/>
                <a:gd name="T47" fmla="*/ 24 h 24"/>
                <a:gd name="T48" fmla="*/ 14 w 25"/>
                <a:gd name="T49" fmla="*/ 24 h 24"/>
                <a:gd name="T50" fmla="*/ 14 w 25"/>
                <a:gd name="T51" fmla="*/ 24 h 24"/>
                <a:gd name="T52" fmla="*/ 14 w 25"/>
                <a:gd name="T53" fmla="*/ 24 h 24"/>
                <a:gd name="T54" fmla="*/ 15 w 25"/>
                <a:gd name="T55" fmla="*/ 24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1 h 24"/>
                <a:gd name="T66" fmla="*/ 22 w 25"/>
                <a:gd name="T67" fmla="*/ 20 h 24"/>
                <a:gd name="T68" fmla="*/ 22 w 25"/>
                <a:gd name="T69" fmla="*/ 19 h 24"/>
                <a:gd name="T70" fmla="*/ 23 w 25"/>
                <a:gd name="T71" fmla="*/ 18 h 24"/>
                <a:gd name="T72" fmla="*/ 24 w 25"/>
                <a:gd name="T73" fmla="*/ 17 h 24"/>
                <a:gd name="T74" fmla="*/ 24 w 25"/>
                <a:gd name="T75" fmla="*/ 16 h 24"/>
                <a:gd name="T76" fmla="*/ 24 w 25"/>
                <a:gd name="T77" fmla="*/ 16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4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10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1" name="Freeform 112">
              <a:extLst>
                <a:ext uri="{FF2B5EF4-FFF2-40B4-BE49-F238E27FC236}">
                  <a16:creationId xmlns:a16="http://schemas.microsoft.com/office/drawing/2014/main" id="{4CCB308C-E7DF-AE32-AE63-B113E1A43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675" y="333692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2" name="Freeform 113">
              <a:extLst>
                <a:ext uri="{FF2B5EF4-FFF2-40B4-BE49-F238E27FC236}">
                  <a16:creationId xmlns:a16="http://schemas.microsoft.com/office/drawing/2014/main" id="{5F2B2AA5-5CEE-C449-89AB-94BF349CA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725" y="3305175"/>
              <a:ext cx="38100" cy="39688"/>
            </a:xfrm>
            <a:custGeom>
              <a:avLst/>
              <a:gdLst>
                <a:gd name="T0" fmla="*/ 20 w 24"/>
                <a:gd name="T1" fmla="*/ 4 h 25"/>
                <a:gd name="T2" fmla="*/ 18 w 24"/>
                <a:gd name="T3" fmla="*/ 2 h 25"/>
                <a:gd name="T4" fmla="*/ 17 w 24"/>
                <a:gd name="T5" fmla="*/ 2 h 25"/>
                <a:gd name="T6" fmla="*/ 16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1 w 24"/>
                <a:gd name="T21" fmla="*/ 6 h 25"/>
                <a:gd name="T22" fmla="*/ 0 w 24"/>
                <a:gd name="T23" fmla="*/ 8 h 25"/>
                <a:gd name="T24" fmla="*/ 0 w 24"/>
                <a:gd name="T25" fmla="*/ 10 h 25"/>
                <a:gd name="T26" fmla="*/ 0 w 24"/>
                <a:gd name="T27" fmla="*/ 13 h 25"/>
                <a:gd name="T28" fmla="*/ 0 w 24"/>
                <a:gd name="T29" fmla="*/ 15 h 25"/>
                <a:gd name="T30" fmla="*/ 0 w 24"/>
                <a:gd name="T31" fmla="*/ 17 h 25"/>
                <a:gd name="T32" fmla="*/ 1 w 24"/>
                <a:gd name="T33" fmla="*/ 18 h 25"/>
                <a:gd name="T34" fmla="*/ 1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3 w 24"/>
                <a:gd name="T53" fmla="*/ 24 h 25"/>
                <a:gd name="T54" fmla="*/ 14 w 24"/>
                <a:gd name="T55" fmla="*/ 24 h 25"/>
                <a:gd name="T56" fmla="*/ 16 w 24"/>
                <a:gd name="T57" fmla="*/ 24 h 25"/>
                <a:gd name="T58" fmla="*/ 17 w 24"/>
                <a:gd name="T59" fmla="*/ 23 h 25"/>
                <a:gd name="T60" fmla="*/ 18 w 24"/>
                <a:gd name="T61" fmla="*/ 22 h 25"/>
                <a:gd name="T62" fmla="*/ 19 w 24"/>
                <a:gd name="T63" fmla="*/ 22 h 25"/>
                <a:gd name="T64" fmla="*/ 20 w 24"/>
                <a:gd name="T65" fmla="*/ 21 h 25"/>
                <a:gd name="T66" fmla="*/ 21 w 24"/>
                <a:gd name="T67" fmla="*/ 20 h 25"/>
                <a:gd name="T68" fmla="*/ 21 w 24"/>
                <a:gd name="T69" fmla="*/ 19 h 25"/>
                <a:gd name="T70" fmla="*/ 22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3 w 24"/>
                <a:gd name="T83" fmla="*/ 15 h 25"/>
                <a:gd name="T84" fmla="*/ 23 w 24"/>
                <a:gd name="T85" fmla="*/ 14 h 25"/>
                <a:gd name="T86" fmla="*/ 23 w 24"/>
                <a:gd name="T87" fmla="*/ 14 h 25"/>
                <a:gd name="T88" fmla="*/ 23 w 24"/>
                <a:gd name="T89" fmla="*/ 14 h 25"/>
                <a:gd name="T90" fmla="*/ 23 w 24"/>
                <a:gd name="T91" fmla="*/ 14 h 25"/>
                <a:gd name="T92" fmla="*/ 24 w 24"/>
                <a:gd name="T93" fmla="*/ 13 h 25"/>
                <a:gd name="T94" fmla="*/ 23 w 24"/>
                <a:gd name="T95" fmla="*/ 10 h 25"/>
                <a:gd name="T96" fmla="*/ 23 w 24"/>
                <a:gd name="T97" fmla="*/ 8 h 25"/>
                <a:gd name="T98" fmla="*/ 21 w 24"/>
                <a:gd name="T99" fmla="*/ 6 h 25"/>
                <a:gd name="T100" fmla="*/ 20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3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3" name="Freeform 114">
              <a:extLst>
                <a:ext uri="{FF2B5EF4-FFF2-40B4-BE49-F238E27FC236}">
                  <a16:creationId xmlns:a16="http://schemas.microsoft.com/office/drawing/2014/main" id="{1AA0D215-53C9-843D-2A2A-CD250721C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663" y="328612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4" name="Freeform 115">
              <a:extLst>
                <a:ext uri="{FF2B5EF4-FFF2-40B4-BE49-F238E27FC236}">
                  <a16:creationId xmlns:a16="http://schemas.microsoft.com/office/drawing/2014/main" id="{2ED67BB1-F3A3-AEA3-81AC-99951B4C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838" y="3322638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5" name="Freeform 116">
              <a:extLst>
                <a:ext uri="{FF2B5EF4-FFF2-40B4-BE49-F238E27FC236}">
                  <a16:creationId xmlns:a16="http://schemas.microsoft.com/office/drawing/2014/main" id="{A3239667-0288-BD1B-3E25-81ABECAD8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888" y="3346450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7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19 h 24"/>
                <a:gd name="T68" fmla="*/ 22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6" name="Freeform 117">
              <a:extLst>
                <a:ext uri="{FF2B5EF4-FFF2-40B4-BE49-F238E27FC236}">
                  <a16:creationId xmlns:a16="http://schemas.microsoft.com/office/drawing/2014/main" id="{C553B71E-DDDE-1481-D321-850F68946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725" y="3381375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1 w 24"/>
                <a:gd name="T21" fmla="*/ 5 h 24"/>
                <a:gd name="T22" fmla="*/ 0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3 w 24"/>
                <a:gd name="T83" fmla="*/ 15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7" name="Freeform 118">
              <a:extLst>
                <a:ext uri="{FF2B5EF4-FFF2-40B4-BE49-F238E27FC236}">
                  <a16:creationId xmlns:a16="http://schemas.microsoft.com/office/drawing/2014/main" id="{0DD02713-E068-6D8E-0010-572AE705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650" y="3390900"/>
              <a:ext cx="38100" cy="39688"/>
            </a:xfrm>
            <a:custGeom>
              <a:avLst/>
              <a:gdLst>
                <a:gd name="T0" fmla="*/ 20 w 24"/>
                <a:gd name="T1" fmla="*/ 4 h 25"/>
                <a:gd name="T2" fmla="*/ 18 w 24"/>
                <a:gd name="T3" fmla="*/ 2 h 25"/>
                <a:gd name="T4" fmla="*/ 17 w 24"/>
                <a:gd name="T5" fmla="*/ 2 h 25"/>
                <a:gd name="T6" fmla="*/ 16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3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3 w 24"/>
                <a:gd name="T53" fmla="*/ 24 h 25"/>
                <a:gd name="T54" fmla="*/ 14 w 24"/>
                <a:gd name="T55" fmla="*/ 24 h 25"/>
                <a:gd name="T56" fmla="*/ 16 w 24"/>
                <a:gd name="T57" fmla="*/ 24 h 25"/>
                <a:gd name="T58" fmla="*/ 17 w 24"/>
                <a:gd name="T59" fmla="*/ 23 h 25"/>
                <a:gd name="T60" fmla="*/ 18 w 24"/>
                <a:gd name="T61" fmla="*/ 22 h 25"/>
                <a:gd name="T62" fmla="*/ 19 w 24"/>
                <a:gd name="T63" fmla="*/ 22 h 25"/>
                <a:gd name="T64" fmla="*/ 20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2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0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8" name="Freeform 119">
              <a:extLst>
                <a:ext uri="{FF2B5EF4-FFF2-40B4-BE49-F238E27FC236}">
                  <a16:creationId xmlns:a16="http://schemas.microsoft.com/office/drawing/2014/main" id="{94B789CD-0D11-3DC8-C6E6-56188809A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550" y="3405188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9" name="Freeform 120">
              <a:extLst>
                <a:ext uri="{FF2B5EF4-FFF2-40B4-BE49-F238E27FC236}">
                  <a16:creationId xmlns:a16="http://schemas.microsoft.com/office/drawing/2014/main" id="{BCB801A9-8DD6-11E0-B439-9A2DD288B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825" y="3419475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1 w 24"/>
                <a:gd name="T25" fmla="*/ 10 h 24"/>
                <a:gd name="T26" fmla="*/ 0 w 24"/>
                <a:gd name="T27" fmla="*/ 12 h 24"/>
                <a:gd name="T28" fmla="*/ 1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2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4 w 24"/>
                <a:gd name="T73" fmla="*/ 17 h 24"/>
                <a:gd name="T74" fmla="*/ 24 w 24"/>
                <a:gd name="T75" fmla="*/ 16 h 24"/>
                <a:gd name="T76" fmla="*/ 24 w 24"/>
                <a:gd name="T77" fmla="*/ 16 h 24"/>
                <a:gd name="T78" fmla="*/ 24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4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00" name="Freeform 121">
              <a:extLst>
                <a:ext uri="{FF2B5EF4-FFF2-40B4-BE49-F238E27FC236}">
                  <a16:creationId xmlns:a16="http://schemas.microsoft.com/office/drawing/2014/main" id="{3107EBEE-41CF-8850-DE1E-12396917D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575" y="342582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1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1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01" name="Freeform 122">
              <a:extLst>
                <a:ext uri="{FF2B5EF4-FFF2-40B4-BE49-F238E27FC236}">
                  <a16:creationId xmlns:a16="http://schemas.microsoft.com/office/drawing/2014/main" id="{EBD1CF4B-9DC5-5DE6-83B8-77381EFF3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738" y="3427413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4 h 24"/>
                <a:gd name="T58" fmla="*/ 17 w 24"/>
                <a:gd name="T59" fmla="*/ 23 h 24"/>
                <a:gd name="T60" fmla="*/ 19 w 24"/>
                <a:gd name="T61" fmla="*/ 22 h 24"/>
                <a:gd name="T62" fmla="*/ 19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02" name="Freeform 123">
              <a:extLst>
                <a:ext uri="{FF2B5EF4-FFF2-40B4-BE49-F238E27FC236}">
                  <a16:creationId xmlns:a16="http://schemas.microsoft.com/office/drawing/2014/main" id="{46652543-1AED-2ADA-736B-670431C9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425" y="341788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03" name="Freeform 124">
              <a:extLst>
                <a:ext uri="{FF2B5EF4-FFF2-40B4-BE49-F238E27FC236}">
                  <a16:creationId xmlns:a16="http://schemas.microsoft.com/office/drawing/2014/main" id="{B316E022-C3A3-E90E-5483-8CFCAA6D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138" y="3443288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04" name="Freeform 125">
              <a:extLst>
                <a:ext uri="{FF2B5EF4-FFF2-40B4-BE49-F238E27FC236}">
                  <a16:creationId xmlns:a16="http://schemas.microsoft.com/office/drawing/2014/main" id="{6046B41C-99A9-7AE5-6411-73A84A28C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975" y="34623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05" name="Freeform 126">
              <a:extLst>
                <a:ext uri="{FF2B5EF4-FFF2-40B4-BE49-F238E27FC236}">
                  <a16:creationId xmlns:a16="http://schemas.microsoft.com/office/drawing/2014/main" id="{C8F06E41-F9F9-66F8-8C68-D84F1981E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575" y="3484563"/>
              <a:ext cx="38100" cy="39688"/>
            </a:xfrm>
            <a:custGeom>
              <a:avLst/>
              <a:gdLst>
                <a:gd name="T0" fmla="*/ 20 w 24"/>
                <a:gd name="T1" fmla="*/ 4 h 25"/>
                <a:gd name="T2" fmla="*/ 18 w 24"/>
                <a:gd name="T3" fmla="*/ 2 h 25"/>
                <a:gd name="T4" fmla="*/ 17 w 24"/>
                <a:gd name="T5" fmla="*/ 2 h 25"/>
                <a:gd name="T6" fmla="*/ 16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3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4 w 24"/>
                <a:gd name="T53" fmla="*/ 24 h 25"/>
                <a:gd name="T54" fmla="*/ 14 w 24"/>
                <a:gd name="T55" fmla="*/ 24 h 25"/>
                <a:gd name="T56" fmla="*/ 16 w 24"/>
                <a:gd name="T57" fmla="*/ 24 h 25"/>
                <a:gd name="T58" fmla="*/ 17 w 24"/>
                <a:gd name="T59" fmla="*/ 23 h 25"/>
                <a:gd name="T60" fmla="*/ 18 w 24"/>
                <a:gd name="T61" fmla="*/ 22 h 25"/>
                <a:gd name="T62" fmla="*/ 19 w 24"/>
                <a:gd name="T63" fmla="*/ 22 h 25"/>
                <a:gd name="T64" fmla="*/ 20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2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0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06" name="Freeform 127">
              <a:extLst>
                <a:ext uri="{FF2B5EF4-FFF2-40B4-BE49-F238E27FC236}">
                  <a16:creationId xmlns:a16="http://schemas.microsoft.com/office/drawing/2014/main" id="{BEA183D9-9163-5CC7-2FCE-AE48A2E15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988" y="3449638"/>
              <a:ext cx="39688" cy="38100"/>
            </a:xfrm>
            <a:custGeom>
              <a:avLst/>
              <a:gdLst>
                <a:gd name="T0" fmla="*/ 21 w 25"/>
                <a:gd name="T1" fmla="*/ 4 h 24"/>
                <a:gd name="T2" fmla="*/ 19 w 25"/>
                <a:gd name="T3" fmla="*/ 2 h 24"/>
                <a:gd name="T4" fmla="*/ 18 w 25"/>
                <a:gd name="T5" fmla="*/ 1 h 24"/>
                <a:gd name="T6" fmla="*/ 17 w 25"/>
                <a:gd name="T7" fmla="*/ 1 h 24"/>
                <a:gd name="T8" fmla="*/ 15 w 25"/>
                <a:gd name="T9" fmla="*/ 1 h 24"/>
                <a:gd name="T10" fmla="*/ 12 w 25"/>
                <a:gd name="T11" fmla="*/ 0 h 24"/>
                <a:gd name="T12" fmla="*/ 10 w 25"/>
                <a:gd name="T13" fmla="*/ 1 h 24"/>
                <a:gd name="T14" fmla="*/ 8 w 25"/>
                <a:gd name="T15" fmla="*/ 1 h 24"/>
                <a:gd name="T16" fmla="*/ 5 w 25"/>
                <a:gd name="T17" fmla="*/ 2 h 24"/>
                <a:gd name="T18" fmla="*/ 4 w 25"/>
                <a:gd name="T19" fmla="*/ 4 h 24"/>
                <a:gd name="T20" fmla="*/ 2 w 25"/>
                <a:gd name="T21" fmla="*/ 6 h 24"/>
                <a:gd name="T22" fmla="*/ 1 w 25"/>
                <a:gd name="T23" fmla="*/ 8 h 24"/>
                <a:gd name="T24" fmla="*/ 1 w 25"/>
                <a:gd name="T25" fmla="*/ 10 h 24"/>
                <a:gd name="T26" fmla="*/ 0 w 25"/>
                <a:gd name="T27" fmla="*/ 12 h 24"/>
                <a:gd name="T28" fmla="*/ 1 w 25"/>
                <a:gd name="T29" fmla="*/ 15 h 24"/>
                <a:gd name="T30" fmla="*/ 1 w 25"/>
                <a:gd name="T31" fmla="*/ 17 h 24"/>
                <a:gd name="T32" fmla="*/ 1 w 25"/>
                <a:gd name="T33" fmla="*/ 18 h 24"/>
                <a:gd name="T34" fmla="*/ 2 w 25"/>
                <a:gd name="T35" fmla="*/ 19 h 24"/>
                <a:gd name="T36" fmla="*/ 4 w 25"/>
                <a:gd name="T37" fmla="*/ 21 h 24"/>
                <a:gd name="T38" fmla="*/ 5 w 25"/>
                <a:gd name="T39" fmla="*/ 22 h 24"/>
                <a:gd name="T40" fmla="*/ 8 w 25"/>
                <a:gd name="T41" fmla="*/ 24 h 24"/>
                <a:gd name="T42" fmla="*/ 10 w 25"/>
                <a:gd name="T43" fmla="*/ 24 h 24"/>
                <a:gd name="T44" fmla="*/ 12 w 25"/>
                <a:gd name="T45" fmla="*/ 24 h 24"/>
                <a:gd name="T46" fmla="*/ 14 w 25"/>
                <a:gd name="T47" fmla="*/ 24 h 24"/>
                <a:gd name="T48" fmla="*/ 14 w 25"/>
                <a:gd name="T49" fmla="*/ 24 h 24"/>
                <a:gd name="T50" fmla="*/ 14 w 25"/>
                <a:gd name="T51" fmla="*/ 24 h 24"/>
                <a:gd name="T52" fmla="*/ 14 w 25"/>
                <a:gd name="T53" fmla="*/ 24 h 24"/>
                <a:gd name="T54" fmla="*/ 15 w 25"/>
                <a:gd name="T55" fmla="*/ 24 h 24"/>
                <a:gd name="T56" fmla="*/ 17 w 25"/>
                <a:gd name="T57" fmla="*/ 24 h 24"/>
                <a:gd name="T58" fmla="*/ 18 w 25"/>
                <a:gd name="T59" fmla="*/ 23 h 24"/>
                <a:gd name="T60" fmla="*/ 19 w 25"/>
                <a:gd name="T61" fmla="*/ 22 h 24"/>
                <a:gd name="T62" fmla="*/ 20 w 25"/>
                <a:gd name="T63" fmla="*/ 22 h 24"/>
                <a:gd name="T64" fmla="*/ 21 w 25"/>
                <a:gd name="T65" fmla="*/ 21 h 24"/>
                <a:gd name="T66" fmla="*/ 22 w 25"/>
                <a:gd name="T67" fmla="*/ 20 h 24"/>
                <a:gd name="T68" fmla="*/ 22 w 25"/>
                <a:gd name="T69" fmla="*/ 19 h 24"/>
                <a:gd name="T70" fmla="*/ 23 w 25"/>
                <a:gd name="T71" fmla="*/ 18 h 24"/>
                <a:gd name="T72" fmla="*/ 24 w 25"/>
                <a:gd name="T73" fmla="*/ 17 h 24"/>
                <a:gd name="T74" fmla="*/ 24 w 25"/>
                <a:gd name="T75" fmla="*/ 16 h 24"/>
                <a:gd name="T76" fmla="*/ 24 w 25"/>
                <a:gd name="T77" fmla="*/ 16 h 24"/>
                <a:gd name="T78" fmla="*/ 24 w 25"/>
                <a:gd name="T79" fmla="*/ 16 h 24"/>
                <a:gd name="T80" fmla="*/ 24 w 25"/>
                <a:gd name="T81" fmla="*/ 16 h 24"/>
                <a:gd name="T82" fmla="*/ 24 w 25"/>
                <a:gd name="T83" fmla="*/ 15 h 24"/>
                <a:gd name="T84" fmla="*/ 24 w 25"/>
                <a:gd name="T85" fmla="*/ 14 h 24"/>
                <a:gd name="T86" fmla="*/ 24 w 25"/>
                <a:gd name="T87" fmla="*/ 14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10 h 24"/>
                <a:gd name="T96" fmla="*/ 24 w 25"/>
                <a:gd name="T97" fmla="*/ 8 h 24"/>
                <a:gd name="T98" fmla="*/ 22 w 25"/>
                <a:gd name="T99" fmla="*/ 6 h 24"/>
                <a:gd name="T100" fmla="*/ 21 w 25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07" name="Freeform 128">
              <a:extLst>
                <a:ext uri="{FF2B5EF4-FFF2-40B4-BE49-F238E27FC236}">
                  <a16:creationId xmlns:a16="http://schemas.microsoft.com/office/drawing/2014/main" id="{6C0A4852-D7DF-E56A-1FB9-A88F864F3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000" y="3449638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1 h 24"/>
                <a:gd name="T10" fmla="*/ 12 w 24"/>
                <a:gd name="T11" fmla="*/ 0 h 24"/>
                <a:gd name="T12" fmla="*/ 10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4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08" name="Freeform 129">
              <a:extLst>
                <a:ext uri="{FF2B5EF4-FFF2-40B4-BE49-F238E27FC236}">
                  <a16:creationId xmlns:a16="http://schemas.microsoft.com/office/drawing/2014/main" id="{A10348F1-4407-B253-3830-7E3D5064E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838" y="3441700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09" name="Freeform 130">
              <a:extLst>
                <a:ext uri="{FF2B5EF4-FFF2-40B4-BE49-F238E27FC236}">
                  <a16:creationId xmlns:a16="http://schemas.microsoft.com/office/drawing/2014/main" id="{8D0C9479-7078-4B7E-4412-FF54C3ABE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438" y="3435350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1 h 24"/>
                <a:gd name="T10" fmla="*/ 12 w 24"/>
                <a:gd name="T11" fmla="*/ 0 h 24"/>
                <a:gd name="T12" fmla="*/ 10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4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10" name="Freeform 131">
              <a:extLst>
                <a:ext uri="{FF2B5EF4-FFF2-40B4-BE49-F238E27FC236}">
                  <a16:creationId xmlns:a16="http://schemas.microsoft.com/office/drawing/2014/main" id="{A90DFC60-493E-D2A9-310E-883C017FF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100" y="343376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1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1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11" name="Freeform 132">
              <a:extLst>
                <a:ext uri="{FF2B5EF4-FFF2-40B4-BE49-F238E27FC236}">
                  <a16:creationId xmlns:a16="http://schemas.microsoft.com/office/drawing/2014/main" id="{A188054F-B449-BD3D-EB57-3A62B16A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700" y="3435350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1 h 24"/>
                <a:gd name="T10" fmla="*/ 12 w 24"/>
                <a:gd name="T11" fmla="*/ 0 h 24"/>
                <a:gd name="T12" fmla="*/ 9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6 w 24"/>
                <a:gd name="T57" fmla="*/ 24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2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12" name="Freeform 133">
              <a:extLst>
                <a:ext uri="{FF2B5EF4-FFF2-40B4-BE49-F238E27FC236}">
                  <a16:creationId xmlns:a16="http://schemas.microsoft.com/office/drawing/2014/main" id="{B476465F-1073-8B22-4352-A93B195CF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825" y="3446463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1 h 24"/>
                <a:gd name="T10" fmla="*/ 12 w 24"/>
                <a:gd name="T11" fmla="*/ 0 h 24"/>
                <a:gd name="T12" fmla="*/ 9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4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2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13" name="Freeform 134">
              <a:extLst>
                <a:ext uri="{FF2B5EF4-FFF2-40B4-BE49-F238E27FC236}">
                  <a16:creationId xmlns:a16="http://schemas.microsoft.com/office/drawing/2014/main" id="{FD9EA7E1-90E6-51C6-6E4A-365E68D90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013" y="343376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1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1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1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3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1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14" name="Freeform 135">
              <a:extLst>
                <a:ext uri="{FF2B5EF4-FFF2-40B4-BE49-F238E27FC236}">
                  <a16:creationId xmlns:a16="http://schemas.microsoft.com/office/drawing/2014/main" id="{562E1FC8-6538-6B96-8228-E8D17B1CF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663" y="347186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15" name="Freeform 136">
              <a:extLst>
                <a:ext uri="{FF2B5EF4-FFF2-40B4-BE49-F238E27FC236}">
                  <a16:creationId xmlns:a16="http://schemas.microsoft.com/office/drawing/2014/main" id="{5B7CE9DC-30AA-6E21-C76A-2A390262D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725" y="349726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7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19 h 24"/>
                <a:gd name="T68" fmla="*/ 22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16" name="Freeform 137">
              <a:extLst>
                <a:ext uri="{FF2B5EF4-FFF2-40B4-BE49-F238E27FC236}">
                  <a16:creationId xmlns:a16="http://schemas.microsoft.com/office/drawing/2014/main" id="{F6064778-F227-9756-B2E8-EA9F63822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725" y="352107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17" name="Freeform 138">
              <a:extLst>
                <a:ext uri="{FF2B5EF4-FFF2-40B4-BE49-F238E27FC236}">
                  <a16:creationId xmlns:a16="http://schemas.microsoft.com/office/drawing/2014/main" id="{B8A5E681-9624-137E-DA58-31AB23B3F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825" y="350361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18" name="Freeform 139">
              <a:extLst>
                <a:ext uri="{FF2B5EF4-FFF2-40B4-BE49-F238E27FC236}">
                  <a16:creationId xmlns:a16="http://schemas.microsoft.com/office/drawing/2014/main" id="{8509542B-3B32-06CC-573C-F36F949EF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588" y="3465513"/>
              <a:ext cx="38100" cy="39688"/>
            </a:xfrm>
            <a:custGeom>
              <a:avLst/>
              <a:gdLst>
                <a:gd name="T0" fmla="*/ 20 w 24"/>
                <a:gd name="T1" fmla="*/ 4 h 25"/>
                <a:gd name="T2" fmla="*/ 18 w 24"/>
                <a:gd name="T3" fmla="*/ 2 h 25"/>
                <a:gd name="T4" fmla="*/ 17 w 24"/>
                <a:gd name="T5" fmla="*/ 1 h 25"/>
                <a:gd name="T6" fmla="*/ 16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2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4 w 24"/>
                <a:gd name="T53" fmla="*/ 24 h 25"/>
                <a:gd name="T54" fmla="*/ 14 w 24"/>
                <a:gd name="T55" fmla="*/ 24 h 25"/>
                <a:gd name="T56" fmla="*/ 16 w 24"/>
                <a:gd name="T57" fmla="*/ 24 h 25"/>
                <a:gd name="T58" fmla="*/ 17 w 24"/>
                <a:gd name="T59" fmla="*/ 23 h 25"/>
                <a:gd name="T60" fmla="*/ 18 w 24"/>
                <a:gd name="T61" fmla="*/ 22 h 25"/>
                <a:gd name="T62" fmla="*/ 19 w 24"/>
                <a:gd name="T63" fmla="*/ 22 h 25"/>
                <a:gd name="T64" fmla="*/ 20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2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2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0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19" name="Freeform 140">
              <a:extLst>
                <a:ext uri="{FF2B5EF4-FFF2-40B4-BE49-F238E27FC236}">
                  <a16:creationId xmlns:a16="http://schemas.microsoft.com/office/drawing/2014/main" id="{ADCEA8F2-261E-6806-26C5-5F561E119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925" y="345916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20" name="Freeform 141">
              <a:extLst>
                <a:ext uri="{FF2B5EF4-FFF2-40B4-BE49-F238E27FC236}">
                  <a16:creationId xmlns:a16="http://schemas.microsoft.com/office/drawing/2014/main" id="{73AB7BAD-0751-25D1-8BA1-6AD86A93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500" y="34623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21" name="Freeform 142">
              <a:extLst>
                <a:ext uri="{FF2B5EF4-FFF2-40B4-BE49-F238E27FC236}">
                  <a16:creationId xmlns:a16="http://schemas.microsoft.com/office/drawing/2014/main" id="{753EC651-64A1-4C55-09D5-28C5F786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88" y="3473450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7 w 24"/>
                <a:gd name="T5" fmla="*/ 2 h 25"/>
                <a:gd name="T6" fmla="*/ 17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3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4 w 24"/>
                <a:gd name="T53" fmla="*/ 24 h 25"/>
                <a:gd name="T54" fmla="*/ 14 w 24"/>
                <a:gd name="T55" fmla="*/ 24 h 25"/>
                <a:gd name="T56" fmla="*/ 17 w 24"/>
                <a:gd name="T57" fmla="*/ 24 h 25"/>
                <a:gd name="T58" fmla="*/ 17 w 24"/>
                <a:gd name="T59" fmla="*/ 23 h 25"/>
                <a:gd name="T60" fmla="*/ 19 w 24"/>
                <a:gd name="T61" fmla="*/ 22 h 25"/>
                <a:gd name="T62" fmla="*/ 19 w 24"/>
                <a:gd name="T63" fmla="*/ 22 h 25"/>
                <a:gd name="T64" fmla="*/ 21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22" name="Freeform 143">
              <a:extLst>
                <a:ext uri="{FF2B5EF4-FFF2-40B4-BE49-F238E27FC236}">
                  <a16:creationId xmlns:a16="http://schemas.microsoft.com/office/drawing/2014/main" id="{16A1A6FF-0541-7F68-36BE-4D4D7AB41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125" y="347186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23" name="Freeform 144">
              <a:extLst>
                <a:ext uri="{FF2B5EF4-FFF2-40B4-BE49-F238E27FC236}">
                  <a16:creationId xmlns:a16="http://schemas.microsoft.com/office/drawing/2014/main" id="{97B5C6F4-E54A-3187-76C2-DB75D48A5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238" y="3484563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2 h 25"/>
                <a:gd name="T6" fmla="*/ 17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4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3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4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4 w 24"/>
                <a:gd name="T53" fmla="*/ 24 h 25"/>
                <a:gd name="T54" fmla="*/ 14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24" name="Freeform 145">
              <a:extLst>
                <a:ext uri="{FF2B5EF4-FFF2-40B4-BE49-F238E27FC236}">
                  <a16:creationId xmlns:a16="http://schemas.microsoft.com/office/drawing/2014/main" id="{9A6EB4EA-8CCC-1098-202F-1AB02894D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600" y="350996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0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9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2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4 w 24"/>
                <a:gd name="T73" fmla="*/ 16 h 24"/>
                <a:gd name="T74" fmla="*/ 24 w 24"/>
                <a:gd name="T75" fmla="*/ 16 h 24"/>
                <a:gd name="T76" fmla="*/ 24 w 24"/>
                <a:gd name="T77" fmla="*/ 15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25" name="Freeform 146">
              <a:extLst>
                <a:ext uri="{FF2B5EF4-FFF2-40B4-BE49-F238E27FC236}">
                  <a16:creationId xmlns:a16="http://schemas.microsoft.com/office/drawing/2014/main" id="{5B9706E7-8536-2699-B547-9A99370C3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550" y="349408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26" name="Freeform 147">
              <a:extLst>
                <a:ext uri="{FF2B5EF4-FFF2-40B4-BE49-F238E27FC236}">
                  <a16:creationId xmlns:a16="http://schemas.microsoft.com/office/drawing/2014/main" id="{23D8D140-B630-5B0B-73A5-EB964ABF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975" y="3505200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1 h 24"/>
                <a:gd name="T4" fmla="*/ 18 w 25"/>
                <a:gd name="T5" fmla="*/ 1 h 24"/>
                <a:gd name="T6" fmla="*/ 17 w 25"/>
                <a:gd name="T7" fmla="*/ 0 h 24"/>
                <a:gd name="T8" fmla="*/ 15 w 25"/>
                <a:gd name="T9" fmla="*/ 0 h 24"/>
                <a:gd name="T10" fmla="*/ 13 w 25"/>
                <a:gd name="T11" fmla="*/ 0 h 24"/>
                <a:gd name="T12" fmla="*/ 10 w 25"/>
                <a:gd name="T13" fmla="*/ 0 h 24"/>
                <a:gd name="T14" fmla="*/ 8 w 25"/>
                <a:gd name="T15" fmla="*/ 0 h 24"/>
                <a:gd name="T16" fmla="*/ 6 w 25"/>
                <a:gd name="T17" fmla="*/ 1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9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6 h 24"/>
                <a:gd name="T32" fmla="*/ 2 w 25"/>
                <a:gd name="T33" fmla="*/ 17 h 24"/>
                <a:gd name="T34" fmla="*/ 2 w 25"/>
                <a:gd name="T35" fmla="*/ 18 h 24"/>
                <a:gd name="T36" fmla="*/ 4 w 25"/>
                <a:gd name="T37" fmla="*/ 20 h 24"/>
                <a:gd name="T38" fmla="*/ 6 w 25"/>
                <a:gd name="T39" fmla="*/ 21 h 24"/>
                <a:gd name="T40" fmla="*/ 8 w 25"/>
                <a:gd name="T41" fmla="*/ 23 h 24"/>
                <a:gd name="T42" fmla="*/ 10 w 25"/>
                <a:gd name="T43" fmla="*/ 23 h 24"/>
                <a:gd name="T44" fmla="*/ 13 w 25"/>
                <a:gd name="T45" fmla="*/ 24 h 24"/>
                <a:gd name="T46" fmla="*/ 14 w 25"/>
                <a:gd name="T47" fmla="*/ 23 h 24"/>
                <a:gd name="T48" fmla="*/ 14 w 25"/>
                <a:gd name="T49" fmla="*/ 23 h 24"/>
                <a:gd name="T50" fmla="*/ 14 w 25"/>
                <a:gd name="T51" fmla="*/ 23 h 24"/>
                <a:gd name="T52" fmla="*/ 14 w 25"/>
                <a:gd name="T53" fmla="*/ 23 h 24"/>
                <a:gd name="T54" fmla="*/ 15 w 25"/>
                <a:gd name="T55" fmla="*/ 23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1 h 24"/>
                <a:gd name="T62" fmla="*/ 20 w 25"/>
                <a:gd name="T63" fmla="*/ 21 h 24"/>
                <a:gd name="T64" fmla="*/ 21 w 25"/>
                <a:gd name="T65" fmla="*/ 20 h 24"/>
                <a:gd name="T66" fmla="*/ 22 w 25"/>
                <a:gd name="T67" fmla="*/ 19 h 24"/>
                <a:gd name="T68" fmla="*/ 22 w 25"/>
                <a:gd name="T69" fmla="*/ 18 h 24"/>
                <a:gd name="T70" fmla="*/ 23 w 25"/>
                <a:gd name="T71" fmla="*/ 17 h 24"/>
                <a:gd name="T72" fmla="*/ 24 w 25"/>
                <a:gd name="T73" fmla="*/ 16 h 24"/>
                <a:gd name="T74" fmla="*/ 24 w 25"/>
                <a:gd name="T75" fmla="*/ 16 h 24"/>
                <a:gd name="T76" fmla="*/ 24 w 25"/>
                <a:gd name="T77" fmla="*/ 15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3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9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27" name="Freeform 148">
              <a:extLst>
                <a:ext uri="{FF2B5EF4-FFF2-40B4-BE49-F238E27FC236}">
                  <a16:creationId xmlns:a16="http://schemas.microsoft.com/office/drawing/2014/main" id="{465338D3-612F-4DFB-86B3-332E5F487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275" y="348297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28" name="Freeform 149">
              <a:extLst>
                <a:ext uri="{FF2B5EF4-FFF2-40B4-BE49-F238E27FC236}">
                  <a16:creationId xmlns:a16="http://schemas.microsoft.com/office/drawing/2014/main" id="{13F3CBF0-3497-7CAB-8757-24B14DBC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988" y="349726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19 h 24"/>
                <a:gd name="T68" fmla="*/ 22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29" name="Freeform 150">
              <a:extLst>
                <a:ext uri="{FF2B5EF4-FFF2-40B4-BE49-F238E27FC236}">
                  <a16:creationId xmlns:a16="http://schemas.microsoft.com/office/drawing/2014/main" id="{3EA36A6A-CC96-DFD7-153B-C9BA7AC3F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988" y="352107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30" name="Freeform 151">
              <a:extLst>
                <a:ext uri="{FF2B5EF4-FFF2-40B4-BE49-F238E27FC236}">
                  <a16:creationId xmlns:a16="http://schemas.microsoft.com/office/drawing/2014/main" id="{41BEA6D6-D323-E45D-9C70-69735A01E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588" y="353218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9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31" name="Freeform 152">
              <a:extLst>
                <a:ext uri="{FF2B5EF4-FFF2-40B4-BE49-F238E27FC236}">
                  <a16:creationId xmlns:a16="http://schemas.microsoft.com/office/drawing/2014/main" id="{109C2D7B-4979-CC74-5207-7EC8DA0D6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775" y="353536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2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32" name="Freeform 153">
              <a:extLst>
                <a:ext uri="{FF2B5EF4-FFF2-40B4-BE49-F238E27FC236}">
                  <a16:creationId xmlns:a16="http://schemas.microsoft.com/office/drawing/2014/main" id="{E22FE9C4-AC21-D08F-D08C-5D2E7C713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313" y="3552825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4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2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33" name="Freeform 154">
              <a:extLst>
                <a:ext uri="{FF2B5EF4-FFF2-40B4-BE49-F238E27FC236}">
                  <a16:creationId xmlns:a16="http://schemas.microsoft.com/office/drawing/2014/main" id="{A5CBCF13-6F9E-97DD-2DFF-1B7238128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650" y="355917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34" name="Freeform 155">
              <a:extLst>
                <a:ext uri="{FF2B5EF4-FFF2-40B4-BE49-F238E27FC236}">
                  <a16:creationId xmlns:a16="http://schemas.microsoft.com/office/drawing/2014/main" id="{E2626116-CB20-1D7F-34F1-1569B7C91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713" y="35893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35" name="Freeform 156">
              <a:extLst>
                <a:ext uri="{FF2B5EF4-FFF2-40B4-BE49-F238E27FC236}">
                  <a16:creationId xmlns:a16="http://schemas.microsoft.com/office/drawing/2014/main" id="{FAAD3EB9-006B-5ACC-D9E9-A20E0F536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663" y="3590925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1 h 25"/>
                <a:gd name="T6" fmla="*/ 17 w 24"/>
                <a:gd name="T7" fmla="*/ 1 h 25"/>
                <a:gd name="T8" fmla="*/ 15 w 24"/>
                <a:gd name="T9" fmla="*/ 1 h 25"/>
                <a:gd name="T10" fmla="*/ 12 w 24"/>
                <a:gd name="T11" fmla="*/ 0 h 25"/>
                <a:gd name="T12" fmla="*/ 10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4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2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4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10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4 w 24"/>
                <a:gd name="T51" fmla="*/ 24 h 25"/>
                <a:gd name="T52" fmla="*/ 14 w 24"/>
                <a:gd name="T53" fmla="*/ 24 h 25"/>
                <a:gd name="T54" fmla="*/ 15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4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2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36" name="Freeform 157">
              <a:extLst>
                <a:ext uri="{FF2B5EF4-FFF2-40B4-BE49-F238E27FC236}">
                  <a16:creationId xmlns:a16="http://schemas.microsoft.com/office/drawing/2014/main" id="{912E0C77-E9EC-ED89-E6FB-CFC4E9828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550" y="3616325"/>
              <a:ext cx="38100" cy="39688"/>
            </a:xfrm>
            <a:custGeom>
              <a:avLst/>
              <a:gdLst>
                <a:gd name="T0" fmla="*/ 20 w 24"/>
                <a:gd name="T1" fmla="*/ 4 h 25"/>
                <a:gd name="T2" fmla="*/ 18 w 24"/>
                <a:gd name="T3" fmla="*/ 2 h 25"/>
                <a:gd name="T4" fmla="*/ 17 w 24"/>
                <a:gd name="T5" fmla="*/ 1 h 25"/>
                <a:gd name="T6" fmla="*/ 16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2 w 24"/>
                <a:gd name="T21" fmla="*/ 6 h 25"/>
                <a:gd name="T22" fmla="*/ 0 w 24"/>
                <a:gd name="T23" fmla="*/ 8 h 25"/>
                <a:gd name="T24" fmla="*/ 0 w 24"/>
                <a:gd name="T25" fmla="*/ 10 h 25"/>
                <a:gd name="T26" fmla="*/ 0 w 24"/>
                <a:gd name="T27" fmla="*/ 12 h 25"/>
                <a:gd name="T28" fmla="*/ 0 w 24"/>
                <a:gd name="T29" fmla="*/ 15 h 25"/>
                <a:gd name="T30" fmla="*/ 0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3 w 24"/>
                <a:gd name="T53" fmla="*/ 24 h 25"/>
                <a:gd name="T54" fmla="*/ 14 w 24"/>
                <a:gd name="T55" fmla="*/ 24 h 25"/>
                <a:gd name="T56" fmla="*/ 16 w 24"/>
                <a:gd name="T57" fmla="*/ 24 h 25"/>
                <a:gd name="T58" fmla="*/ 17 w 24"/>
                <a:gd name="T59" fmla="*/ 23 h 25"/>
                <a:gd name="T60" fmla="*/ 18 w 24"/>
                <a:gd name="T61" fmla="*/ 22 h 25"/>
                <a:gd name="T62" fmla="*/ 19 w 24"/>
                <a:gd name="T63" fmla="*/ 22 h 25"/>
                <a:gd name="T64" fmla="*/ 20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2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3 w 24"/>
                <a:gd name="T83" fmla="*/ 15 h 25"/>
                <a:gd name="T84" fmla="*/ 23 w 24"/>
                <a:gd name="T85" fmla="*/ 14 h 25"/>
                <a:gd name="T86" fmla="*/ 23 w 24"/>
                <a:gd name="T87" fmla="*/ 14 h 25"/>
                <a:gd name="T88" fmla="*/ 23 w 24"/>
                <a:gd name="T89" fmla="*/ 14 h 25"/>
                <a:gd name="T90" fmla="*/ 24 w 24"/>
                <a:gd name="T91" fmla="*/ 14 h 25"/>
                <a:gd name="T92" fmla="*/ 24 w 24"/>
                <a:gd name="T93" fmla="*/ 12 h 25"/>
                <a:gd name="T94" fmla="*/ 23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0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37" name="Freeform 158">
              <a:extLst>
                <a:ext uri="{FF2B5EF4-FFF2-40B4-BE49-F238E27FC236}">
                  <a16:creationId xmlns:a16="http://schemas.microsoft.com/office/drawing/2014/main" id="{40D908A2-EB16-76EF-2851-19F9B3909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075" y="3643313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3 h 24"/>
                <a:gd name="T58" fmla="*/ 17 w 24"/>
                <a:gd name="T59" fmla="*/ 23 h 24"/>
                <a:gd name="T60" fmla="*/ 19 w 24"/>
                <a:gd name="T61" fmla="*/ 22 h 24"/>
                <a:gd name="T62" fmla="*/ 19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38" name="Freeform 159">
              <a:extLst>
                <a:ext uri="{FF2B5EF4-FFF2-40B4-BE49-F238E27FC236}">
                  <a16:creationId xmlns:a16="http://schemas.microsoft.com/office/drawing/2014/main" id="{0FB68468-4040-1924-4B5A-615A7147E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650" y="365601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1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1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39" name="Freeform 160">
              <a:extLst>
                <a:ext uri="{FF2B5EF4-FFF2-40B4-BE49-F238E27FC236}">
                  <a16:creationId xmlns:a16="http://schemas.microsoft.com/office/drawing/2014/main" id="{CFF6AD2C-6CEC-C169-78BB-B153D5A60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950" y="369093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40" name="Freeform 161">
              <a:extLst>
                <a:ext uri="{FF2B5EF4-FFF2-40B4-BE49-F238E27FC236}">
                  <a16:creationId xmlns:a16="http://schemas.microsoft.com/office/drawing/2014/main" id="{5EF7A874-70F4-A3AE-6469-62AB51554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125" y="370998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1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3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1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41" name="Freeform 162">
              <a:extLst>
                <a:ext uri="{FF2B5EF4-FFF2-40B4-BE49-F238E27FC236}">
                  <a16:creationId xmlns:a16="http://schemas.microsoft.com/office/drawing/2014/main" id="{7FB5C19D-ED4E-E76E-A410-0950CC1DA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663" y="3735388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42" name="Freeform 163">
              <a:extLst>
                <a:ext uri="{FF2B5EF4-FFF2-40B4-BE49-F238E27FC236}">
                  <a16:creationId xmlns:a16="http://schemas.microsoft.com/office/drawing/2014/main" id="{D98B17E9-A175-64EB-0EBA-8AE0EE1C8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013" y="374808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7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19 h 24"/>
                <a:gd name="T68" fmla="*/ 21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3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1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43" name="Freeform 164">
              <a:extLst>
                <a:ext uri="{FF2B5EF4-FFF2-40B4-BE49-F238E27FC236}">
                  <a16:creationId xmlns:a16="http://schemas.microsoft.com/office/drawing/2014/main" id="{F2FD0AD4-4BB9-BAF9-4C44-BF9FC4BAD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000" y="37417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10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44" name="Freeform 165">
              <a:extLst>
                <a:ext uri="{FF2B5EF4-FFF2-40B4-BE49-F238E27FC236}">
                  <a16:creationId xmlns:a16="http://schemas.microsoft.com/office/drawing/2014/main" id="{93DBD202-148E-5249-8FCD-C3C8EBB9A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750" y="374808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19 h 24"/>
                <a:gd name="T68" fmla="*/ 22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45" name="Freeform 166">
              <a:extLst>
                <a:ext uri="{FF2B5EF4-FFF2-40B4-BE49-F238E27FC236}">
                  <a16:creationId xmlns:a16="http://schemas.microsoft.com/office/drawing/2014/main" id="{A9439680-8578-136F-DB7C-38CFF6BEC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75" y="3721100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46" name="Freeform 167">
              <a:extLst>
                <a:ext uri="{FF2B5EF4-FFF2-40B4-BE49-F238E27FC236}">
                  <a16:creationId xmlns:a16="http://schemas.microsoft.com/office/drawing/2014/main" id="{6CF11CDD-7284-3B09-2D76-B746D8E1D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113" y="37036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47" name="Freeform 168">
              <a:extLst>
                <a:ext uri="{FF2B5EF4-FFF2-40B4-BE49-F238E27FC236}">
                  <a16:creationId xmlns:a16="http://schemas.microsoft.com/office/drawing/2014/main" id="{B0C40097-BBBA-F765-CD86-A985EB42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275" y="3695700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48" name="Freeform 169">
              <a:extLst>
                <a:ext uri="{FF2B5EF4-FFF2-40B4-BE49-F238E27FC236}">
                  <a16:creationId xmlns:a16="http://schemas.microsoft.com/office/drawing/2014/main" id="{AAAC8519-FCCA-E103-483F-6B6265D27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500" y="368617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49" name="Freeform 170">
              <a:extLst>
                <a:ext uri="{FF2B5EF4-FFF2-40B4-BE49-F238E27FC236}">
                  <a16:creationId xmlns:a16="http://schemas.microsoft.com/office/drawing/2014/main" id="{D856F3AF-FCCC-22DE-6E14-B9753019D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500" y="3657600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50" name="Freeform 171">
              <a:extLst>
                <a:ext uri="{FF2B5EF4-FFF2-40B4-BE49-F238E27FC236}">
                  <a16:creationId xmlns:a16="http://schemas.microsoft.com/office/drawing/2014/main" id="{59D052F7-BCB3-325D-5D48-9E2C823A8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163" y="365283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9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1 h 24"/>
                <a:gd name="T40" fmla="*/ 8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4 w 24"/>
                <a:gd name="T47" fmla="*/ 23 h 24"/>
                <a:gd name="T48" fmla="*/ 14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1 h 24"/>
                <a:gd name="T62" fmla="*/ 20 w 24"/>
                <a:gd name="T63" fmla="*/ 21 h 24"/>
                <a:gd name="T64" fmla="*/ 21 w 24"/>
                <a:gd name="T65" fmla="*/ 20 h 24"/>
                <a:gd name="T66" fmla="*/ 22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4 w 24"/>
                <a:gd name="T73" fmla="*/ 16 h 24"/>
                <a:gd name="T74" fmla="*/ 24 w 24"/>
                <a:gd name="T75" fmla="*/ 16 h 24"/>
                <a:gd name="T76" fmla="*/ 24 w 24"/>
                <a:gd name="T77" fmla="*/ 15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51" name="Freeform 172">
              <a:extLst>
                <a:ext uri="{FF2B5EF4-FFF2-40B4-BE49-F238E27FC236}">
                  <a16:creationId xmlns:a16="http://schemas.microsoft.com/office/drawing/2014/main" id="{5DECAD63-DE5F-D1BC-0CA5-E2B1BCA63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000" y="366871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7 h 24"/>
                <a:gd name="T34" fmla="*/ 1 w 24"/>
                <a:gd name="T35" fmla="*/ 19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52" name="Freeform 173">
              <a:extLst>
                <a:ext uri="{FF2B5EF4-FFF2-40B4-BE49-F238E27FC236}">
                  <a16:creationId xmlns:a16="http://schemas.microsoft.com/office/drawing/2014/main" id="{1BFAA1E4-687F-E371-4FCA-9C74FC890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700" y="363061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53" name="Freeform 174">
              <a:extLst>
                <a:ext uri="{FF2B5EF4-FFF2-40B4-BE49-F238E27FC236}">
                  <a16:creationId xmlns:a16="http://schemas.microsoft.com/office/drawing/2014/main" id="{9DA3121E-3BCD-8B80-9E0F-6F9D7FA5D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713" y="3624263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54" name="Freeform 175">
              <a:extLst>
                <a:ext uri="{FF2B5EF4-FFF2-40B4-BE49-F238E27FC236}">
                  <a16:creationId xmlns:a16="http://schemas.microsoft.com/office/drawing/2014/main" id="{2C0DD445-0113-4A9F-A980-25A3AB0F2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938" y="3602038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1 h 25"/>
                <a:gd name="T6" fmla="*/ 17 w 24"/>
                <a:gd name="T7" fmla="*/ 1 h 25"/>
                <a:gd name="T8" fmla="*/ 15 w 24"/>
                <a:gd name="T9" fmla="*/ 1 h 25"/>
                <a:gd name="T10" fmla="*/ 12 w 24"/>
                <a:gd name="T11" fmla="*/ 0 h 25"/>
                <a:gd name="T12" fmla="*/ 10 w 24"/>
                <a:gd name="T13" fmla="*/ 1 h 25"/>
                <a:gd name="T14" fmla="*/ 8 w 24"/>
                <a:gd name="T15" fmla="*/ 1 h 25"/>
                <a:gd name="T16" fmla="*/ 5 w 24"/>
                <a:gd name="T17" fmla="*/ 2 h 25"/>
                <a:gd name="T18" fmla="*/ 4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1 w 24"/>
                <a:gd name="T25" fmla="*/ 10 h 25"/>
                <a:gd name="T26" fmla="*/ 0 w 24"/>
                <a:gd name="T27" fmla="*/ 12 h 25"/>
                <a:gd name="T28" fmla="*/ 1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4 w 24"/>
                <a:gd name="T37" fmla="*/ 21 h 25"/>
                <a:gd name="T38" fmla="*/ 5 w 24"/>
                <a:gd name="T39" fmla="*/ 22 h 25"/>
                <a:gd name="T40" fmla="*/ 8 w 24"/>
                <a:gd name="T41" fmla="*/ 24 h 25"/>
                <a:gd name="T42" fmla="*/ 10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4 w 24"/>
                <a:gd name="T51" fmla="*/ 24 h 25"/>
                <a:gd name="T52" fmla="*/ 14 w 24"/>
                <a:gd name="T53" fmla="*/ 24 h 25"/>
                <a:gd name="T54" fmla="*/ 15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2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4 w 24"/>
                <a:gd name="T73" fmla="*/ 17 h 25"/>
                <a:gd name="T74" fmla="*/ 24 w 24"/>
                <a:gd name="T75" fmla="*/ 16 h 25"/>
                <a:gd name="T76" fmla="*/ 24 w 24"/>
                <a:gd name="T77" fmla="*/ 16 h 25"/>
                <a:gd name="T78" fmla="*/ 24 w 24"/>
                <a:gd name="T79" fmla="*/ 16 h 25"/>
                <a:gd name="T80" fmla="*/ 24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2 h 25"/>
                <a:gd name="T94" fmla="*/ 24 w 24"/>
                <a:gd name="T95" fmla="*/ 10 h 25"/>
                <a:gd name="T96" fmla="*/ 24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55" name="Freeform 176">
              <a:extLst>
                <a:ext uri="{FF2B5EF4-FFF2-40B4-BE49-F238E27FC236}">
                  <a16:creationId xmlns:a16="http://schemas.microsoft.com/office/drawing/2014/main" id="{1E440B56-5747-3F2C-6D40-DBD52D2F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225" y="3578225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1 w 24"/>
                <a:gd name="T21" fmla="*/ 6 h 24"/>
                <a:gd name="T22" fmla="*/ 0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4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2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3 w 24"/>
                <a:gd name="T83" fmla="*/ 15 h 24"/>
                <a:gd name="T84" fmla="*/ 23 w 24"/>
                <a:gd name="T85" fmla="*/ 14 h 24"/>
                <a:gd name="T86" fmla="*/ 23 w 24"/>
                <a:gd name="T87" fmla="*/ 14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56" name="Freeform 177">
              <a:extLst>
                <a:ext uri="{FF2B5EF4-FFF2-40B4-BE49-F238E27FC236}">
                  <a16:creationId xmlns:a16="http://schemas.microsoft.com/office/drawing/2014/main" id="{7C0CA817-B5A4-A1D6-7738-F96EC8AD0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163" y="355123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9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4 w 24"/>
                <a:gd name="T47" fmla="*/ 24 h 24"/>
                <a:gd name="T48" fmla="*/ 14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2 w 24"/>
                <a:gd name="T67" fmla="*/ 19 h 24"/>
                <a:gd name="T68" fmla="*/ 22 w 24"/>
                <a:gd name="T69" fmla="*/ 19 h 24"/>
                <a:gd name="T70" fmla="*/ 23 w 24"/>
                <a:gd name="T71" fmla="*/ 17 h 24"/>
                <a:gd name="T72" fmla="*/ 24 w 24"/>
                <a:gd name="T73" fmla="*/ 17 h 24"/>
                <a:gd name="T74" fmla="*/ 24 w 24"/>
                <a:gd name="T75" fmla="*/ 16 h 24"/>
                <a:gd name="T76" fmla="*/ 24 w 24"/>
                <a:gd name="T77" fmla="*/ 16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57" name="Freeform 178">
              <a:extLst>
                <a:ext uri="{FF2B5EF4-FFF2-40B4-BE49-F238E27FC236}">
                  <a16:creationId xmlns:a16="http://schemas.microsoft.com/office/drawing/2014/main" id="{28FFF50A-6383-EB29-ADF7-896A08656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150" y="3532188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2 h 24"/>
                <a:gd name="T4" fmla="*/ 18 w 25"/>
                <a:gd name="T5" fmla="*/ 1 h 24"/>
                <a:gd name="T6" fmla="*/ 17 w 25"/>
                <a:gd name="T7" fmla="*/ 1 h 24"/>
                <a:gd name="T8" fmla="*/ 15 w 25"/>
                <a:gd name="T9" fmla="*/ 0 h 24"/>
                <a:gd name="T10" fmla="*/ 13 w 25"/>
                <a:gd name="T11" fmla="*/ 0 h 24"/>
                <a:gd name="T12" fmla="*/ 10 w 25"/>
                <a:gd name="T13" fmla="*/ 0 h 24"/>
                <a:gd name="T14" fmla="*/ 8 w 25"/>
                <a:gd name="T15" fmla="*/ 1 h 24"/>
                <a:gd name="T16" fmla="*/ 5 w 25"/>
                <a:gd name="T17" fmla="*/ 2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9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7 h 24"/>
                <a:gd name="T32" fmla="*/ 2 w 25"/>
                <a:gd name="T33" fmla="*/ 17 h 24"/>
                <a:gd name="T34" fmla="*/ 2 w 25"/>
                <a:gd name="T35" fmla="*/ 19 h 24"/>
                <a:gd name="T36" fmla="*/ 4 w 25"/>
                <a:gd name="T37" fmla="*/ 20 h 24"/>
                <a:gd name="T38" fmla="*/ 5 w 25"/>
                <a:gd name="T39" fmla="*/ 22 h 24"/>
                <a:gd name="T40" fmla="*/ 8 w 25"/>
                <a:gd name="T41" fmla="*/ 23 h 24"/>
                <a:gd name="T42" fmla="*/ 10 w 25"/>
                <a:gd name="T43" fmla="*/ 24 h 24"/>
                <a:gd name="T44" fmla="*/ 13 w 25"/>
                <a:gd name="T45" fmla="*/ 24 h 24"/>
                <a:gd name="T46" fmla="*/ 14 w 25"/>
                <a:gd name="T47" fmla="*/ 24 h 24"/>
                <a:gd name="T48" fmla="*/ 14 w 25"/>
                <a:gd name="T49" fmla="*/ 24 h 24"/>
                <a:gd name="T50" fmla="*/ 14 w 25"/>
                <a:gd name="T51" fmla="*/ 24 h 24"/>
                <a:gd name="T52" fmla="*/ 14 w 25"/>
                <a:gd name="T53" fmla="*/ 24 h 24"/>
                <a:gd name="T54" fmla="*/ 15 w 25"/>
                <a:gd name="T55" fmla="*/ 24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0 h 24"/>
                <a:gd name="T66" fmla="*/ 22 w 25"/>
                <a:gd name="T67" fmla="*/ 19 h 24"/>
                <a:gd name="T68" fmla="*/ 22 w 25"/>
                <a:gd name="T69" fmla="*/ 19 h 24"/>
                <a:gd name="T70" fmla="*/ 23 w 25"/>
                <a:gd name="T71" fmla="*/ 17 h 24"/>
                <a:gd name="T72" fmla="*/ 24 w 25"/>
                <a:gd name="T73" fmla="*/ 17 h 24"/>
                <a:gd name="T74" fmla="*/ 24 w 25"/>
                <a:gd name="T75" fmla="*/ 16 h 24"/>
                <a:gd name="T76" fmla="*/ 24 w 25"/>
                <a:gd name="T77" fmla="*/ 15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3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9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58" name="Freeform 179">
              <a:extLst>
                <a:ext uri="{FF2B5EF4-FFF2-40B4-BE49-F238E27FC236}">
                  <a16:creationId xmlns:a16="http://schemas.microsoft.com/office/drawing/2014/main" id="{4399E37D-0644-687E-17E4-692DDC7F7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88" y="352107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3 h 24"/>
                <a:gd name="T58" fmla="*/ 17 w 24"/>
                <a:gd name="T59" fmla="*/ 22 h 24"/>
                <a:gd name="T60" fmla="*/ 19 w 24"/>
                <a:gd name="T61" fmla="*/ 22 h 24"/>
                <a:gd name="T62" fmla="*/ 19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59" name="Freeform 180">
              <a:extLst>
                <a:ext uri="{FF2B5EF4-FFF2-40B4-BE49-F238E27FC236}">
                  <a16:creationId xmlns:a16="http://schemas.microsoft.com/office/drawing/2014/main" id="{8BCB111D-39F5-C36D-6384-FA50ED8A4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600" y="353853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9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2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4 w 24"/>
                <a:gd name="T73" fmla="*/ 16 h 24"/>
                <a:gd name="T74" fmla="*/ 24 w 24"/>
                <a:gd name="T75" fmla="*/ 16 h 24"/>
                <a:gd name="T76" fmla="*/ 24 w 24"/>
                <a:gd name="T77" fmla="*/ 15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60" name="Freeform 181">
              <a:extLst>
                <a:ext uri="{FF2B5EF4-FFF2-40B4-BE49-F238E27FC236}">
                  <a16:creationId xmlns:a16="http://schemas.microsoft.com/office/drawing/2014/main" id="{46842D5D-5F36-377D-81B5-2C3CA3887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763" y="35131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61" name="Freeform 182">
              <a:extLst>
                <a:ext uri="{FF2B5EF4-FFF2-40B4-BE49-F238E27FC236}">
                  <a16:creationId xmlns:a16="http://schemas.microsoft.com/office/drawing/2014/main" id="{811D26E1-FBE9-5B6D-E644-3091DEA29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400" y="351313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62" name="Freeform 183">
              <a:extLst>
                <a:ext uri="{FF2B5EF4-FFF2-40B4-BE49-F238E27FC236}">
                  <a16:creationId xmlns:a16="http://schemas.microsoft.com/office/drawing/2014/main" id="{FFC0E421-BE06-4A01-F931-41E7BA78F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213" y="352742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63" name="Freeform 184">
              <a:extLst>
                <a:ext uri="{FF2B5EF4-FFF2-40B4-BE49-F238E27FC236}">
                  <a16:creationId xmlns:a16="http://schemas.microsoft.com/office/drawing/2014/main" id="{B44D64FD-2C88-8308-A75A-A199BC6ED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200" y="352107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9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2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4 w 24"/>
                <a:gd name="T73" fmla="*/ 17 h 24"/>
                <a:gd name="T74" fmla="*/ 24 w 24"/>
                <a:gd name="T75" fmla="*/ 16 h 24"/>
                <a:gd name="T76" fmla="*/ 24 w 24"/>
                <a:gd name="T77" fmla="*/ 15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64" name="Freeform 185">
              <a:extLst>
                <a:ext uri="{FF2B5EF4-FFF2-40B4-BE49-F238E27FC236}">
                  <a16:creationId xmlns:a16="http://schemas.microsoft.com/office/drawing/2014/main" id="{FC2FB26E-072E-F8CA-52D0-5F044958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075" y="3540125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65" name="Freeform 186">
              <a:extLst>
                <a:ext uri="{FF2B5EF4-FFF2-40B4-BE49-F238E27FC236}">
                  <a16:creationId xmlns:a16="http://schemas.microsoft.com/office/drawing/2014/main" id="{85C9E81E-EA02-1B92-EF02-9D68BAD2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138" y="355917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66" name="Freeform 187">
              <a:extLst>
                <a:ext uri="{FF2B5EF4-FFF2-40B4-BE49-F238E27FC236}">
                  <a16:creationId xmlns:a16="http://schemas.microsoft.com/office/drawing/2014/main" id="{8C532555-4BB9-16FB-70F3-2CA2166E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200" y="355758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9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2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4 w 24"/>
                <a:gd name="T73" fmla="*/ 16 h 24"/>
                <a:gd name="T74" fmla="*/ 24 w 24"/>
                <a:gd name="T75" fmla="*/ 16 h 24"/>
                <a:gd name="T76" fmla="*/ 24 w 24"/>
                <a:gd name="T77" fmla="*/ 15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67" name="Freeform 188">
              <a:extLst>
                <a:ext uri="{FF2B5EF4-FFF2-40B4-BE49-F238E27FC236}">
                  <a16:creationId xmlns:a16="http://schemas.microsoft.com/office/drawing/2014/main" id="{98B3AF0E-8522-09C0-E16E-E2C9DED7A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213" y="3552825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4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68" name="Freeform 189">
              <a:extLst>
                <a:ext uri="{FF2B5EF4-FFF2-40B4-BE49-F238E27FC236}">
                  <a16:creationId xmlns:a16="http://schemas.microsoft.com/office/drawing/2014/main" id="{120CED8F-19DA-535E-8ABC-728C0C413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813" y="3544888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2 h 24"/>
                <a:gd name="T4" fmla="*/ 18 w 25"/>
                <a:gd name="T5" fmla="*/ 1 h 24"/>
                <a:gd name="T6" fmla="*/ 17 w 25"/>
                <a:gd name="T7" fmla="*/ 0 h 24"/>
                <a:gd name="T8" fmla="*/ 15 w 25"/>
                <a:gd name="T9" fmla="*/ 0 h 24"/>
                <a:gd name="T10" fmla="*/ 12 w 25"/>
                <a:gd name="T11" fmla="*/ 0 h 24"/>
                <a:gd name="T12" fmla="*/ 10 w 25"/>
                <a:gd name="T13" fmla="*/ 0 h 24"/>
                <a:gd name="T14" fmla="*/ 8 w 25"/>
                <a:gd name="T15" fmla="*/ 0 h 24"/>
                <a:gd name="T16" fmla="*/ 5 w 25"/>
                <a:gd name="T17" fmla="*/ 2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9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6 h 24"/>
                <a:gd name="T32" fmla="*/ 2 w 25"/>
                <a:gd name="T33" fmla="*/ 17 h 24"/>
                <a:gd name="T34" fmla="*/ 2 w 25"/>
                <a:gd name="T35" fmla="*/ 18 h 24"/>
                <a:gd name="T36" fmla="*/ 4 w 25"/>
                <a:gd name="T37" fmla="*/ 20 h 24"/>
                <a:gd name="T38" fmla="*/ 5 w 25"/>
                <a:gd name="T39" fmla="*/ 22 h 24"/>
                <a:gd name="T40" fmla="*/ 8 w 25"/>
                <a:gd name="T41" fmla="*/ 23 h 24"/>
                <a:gd name="T42" fmla="*/ 10 w 25"/>
                <a:gd name="T43" fmla="*/ 23 h 24"/>
                <a:gd name="T44" fmla="*/ 12 w 25"/>
                <a:gd name="T45" fmla="*/ 24 h 24"/>
                <a:gd name="T46" fmla="*/ 14 w 25"/>
                <a:gd name="T47" fmla="*/ 24 h 24"/>
                <a:gd name="T48" fmla="*/ 14 w 25"/>
                <a:gd name="T49" fmla="*/ 23 h 24"/>
                <a:gd name="T50" fmla="*/ 14 w 25"/>
                <a:gd name="T51" fmla="*/ 23 h 24"/>
                <a:gd name="T52" fmla="*/ 14 w 25"/>
                <a:gd name="T53" fmla="*/ 23 h 24"/>
                <a:gd name="T54" fmla="*/ 15 w 25"/>
                <a:gd name="T55" fmla="*/ 23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0 h 24"/>
                <a:gd name="T66" fmla="*/ 22 w 25"/>
                <a:gd name="T67" fmla="*/ 19 h 24"/>
                <a:gd name="T68" fmla="*/ 22 w 25"/>
                <a:gd name="T69" fmla="*/ 18 h 24"/>
                <a:gd name="T70" fmla="*/ 23 w 25"/>
                <a:gd name="T71" fmla="*/ 17 h 24"/>
                <a:gd name="T72" fmla="*/ 24 w 25"/>
                <a:gd name="T73" fmla="*/ 16 h 24"/>
                <a:gd name="T74" fmla="*/ 24 w 25"/>
                <a:gd name="T75" fmla="*/ 16 h 24"/>
                <a:gd name="T76" fmla="*/ 24 w 25"/>
                <a:gd name="T77" fmla="*/ 15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3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9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69" name="Freeform 190">
              <a:extLst>
                <a:ext uri="{FF2B5EF4-FFF2-40B4-BE49-F238E27FC236}">
                  <a16:creationId xmlns:a16="http://schemas.microsoft.com/office/drawing/2014/main" id="{1DBC554F-5041-7C6F-9D80-D6A0E3758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588" y="3544888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2 h 24"/>
                <a:gd name="T4" fmla="*/ 18 w 25"/>
                <a:gd name="T5" fmla="*/ 1 h 24"/>
                <a:gd name="T6" fmla="*/ 17 w 25"/>
                <a:gd name="T7" fmla="*/ 0 h 24"/>
                <a:gd name="T8" fmla="*/ 15 w 25"/>
                <a:gd name="T9" fmla="*/ 0 h 24"/>
                <a:gd name="T10" fmla="*/ 12 w 25"/>
                <a:gd name="T11" fmla="*/ 0 h 24"/>
                <a:gd name="T12" fmla="*/ 10 w 25"/>
                <a:gd name="T13" fmla="*/ 0 h 24"/>
                <a:gd name="T14" fmla="*/ 8 w 25"/>
                <a:gd name="T15" fmla="*/ 0 h 24"/>
                <a:gd name="T16" fmla="*/ 5 w 25"/>
                <a:gd name="T17" fmla="*/ 2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9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6 h 24"/>
                <a:gd name="T32" fmla="*/ 1 w 25"/>
                <a:gd name="T33" fmla="*/ 17 h 24"/>
                <a:gd name="T34" fmla="*/ 2 w 25"/>
                <a:gd name="T35" fmla="*/ 18 h 24"/>
                <a:gd name="T36" fmla="*/ 4 w 25"/>
                <a:gd name="T37" fmla="*/ 20 h 24"/>
                <a:gd name="T38" fmla="*/ 5 w 25"/>
                <a:gd name="T39" fmla="*/ 22 h 24"/>
                <a:gd name="T40" fmla="*/ 8 w 25"/>
                <a:gd name="T41" fmla="*/ 23 h 24"/>
                <a:gd name="T42" fmla="*/ 10 w 25"/>
                <a:gd name="T43" fmla="*/ 23 h 24"/>
                <a:gd name="T44" fmla="*/ 12 w 25"/>
                <a:gd name="T45" fmla="*/ 24 h 24"/>
                <a:gd name="T46" fmla="*/ 14 w 25"/>
                <a:gd name="T47" fmla="*/ 24 h 24"/>
                <a:gd name="T48" fmla="*/ 14 w 25"/>
                <a:gd name="T49" fmla="*/ 23 h 24"/>
                <a:gd name="T50" fmla="*/ 14 w 25"/>
                <a:gd name="T51" fmla="*/ 23 h 24"/>
                <a:gd name="T52" fmla="*/ 14 w 25"/>
                <a:gd name="T53" fmla="*/ 23 h 24"/>
                <a:gd name="T54" fmla="*/ 15 w 25"/>
                <a:gd name="T55" fmla="*/ 23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0 h 24"/>
                <a:gd name="T66" fmla="*/ 22 w 25"/>
                <a:gd name="T67" fmla="*/ 19 h 24"/>
                <a:gd name="T68" fmla="*/ 22 w 25"/>
                <a:gd name="T69" fmla="*/ 18 h 24"/>
                <a:gd name="T70" fmla="*/ 23 w 25"/>
                <a:gd name="T71" fmla="*/ 17 h 24"/>
                <a:gd name="T72" fmla="*/ 24 w 25"/>
                <a:gd name="T73" fmla="*/ 16 h 24"/>
                <a:gd name="T74" fmla="*/ 24 w 25"/>
                <a:gd name="T75" fmla="*/ 16 h 24"/>
                <a:gd name="T76" fmla="*/ 24 w 25"/>
                <a:gd name="T77" fmla="*/ 15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3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9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70" name="Freeform 191">
              <a:extLst>
                <a:ext uri="{FF2B5EF4-FFF2-40B4-BE49-F238E27FC236}">
                  <a16:creationId xmlns:a16="http://schemas.microsoft.com/office/drawing/2014/main" id="{058D9BE3-26D3-4514-8CF9-84BCC292F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650" y="3562350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1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1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71" name="Freeform 192">
              <a:extLst>
                <a:ext uri="{FF2B5EF4-FFF2-40B4-BE49-F238E27FC236}">
                  <a16:creationId xmlns:a16="http://schemas.microsoft.com/office/drawing/2014/main" id="{EC3A65CC-918B-C5F5-477E-3A11536CF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900" y="3552825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4 h 24"/>
                <a:gd name="T58" fmla="*/ 17 w 24"/>
                <a:gd name="T59" fmla="*/ 23 h 24"/>
                <a:gd name="T60" fmla="*/ 19 w 24"/>
                <a:gd name="T61" fmla="*/ 22 h 24"/>
                <a:gd name="T62" fmla="*/ 19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72" name="Freeform 193">
              <a:extLst>
                <a:ext uri="{FF2B5EF4-FFF2-40B4-BE49-F238E27FC236}">
                  <a16:creationId xmlns:a16="http://schemas.microsoft.com/office/drawing/2014/main" id="{11055F40-C3B7-BB35-E374-E823AF3AB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263" y="3562350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1 h 24"/>
                <a:gd name="T4" fmla="*/ 18 w 25"/>
                <a:gd name="T5" fmla="*/ 1 h 24"/>
                <a:gd name="T6" fmla="*/ 17 w 25"/>
                <a:gd name="T7" fmla="*/ 0 h 24"/>
                <a:gd name="T8" fmla="*/ 15 w 25"/>
                <a:gd name="T9" fmla="*/ 0 h 24"/>
                <a:gd name="T10" fmla="*/ 13 w 25"/>
                <a:gd name="T11" fmla="*/ 0 h 24"/>
                <a:gd name="T12" fmla="*/ 10 w 25"/>
                <a:gd name="T13" fmla="*/ 0 h 24"/>
                <a:gd name="T14" fmla="*/ 8 w 25"/>
                <a:gd name="T15" fmla="*/ 0 h 24"/>
                <a:gd name="T16" fmla="*/ 6 w 25"/>
                <a:gd name="T17" fmla="*/ 1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9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6 h 24"/>
                <a:gd name="T32" fmla="*/ 2 w 25"/>
                <a:gd name="T33" fmla="*/ 17 h 24"/>
                <a:gd name="T34" fmla="*/ 2 w 25"/>
                <a:gd name="T35" fmla="*/ 18 h 24"/>
                <a:gd name="T36" fmla="*/ 4 w 25"/>
                <a:gd name="T37" fmla="*/ 20 h 24"/>
                <a:gd name="T38" fmla="*/ 6 w 25"/>
                <a:gd name="T39" fmla="*/ 21 h 24"/>
                <a:gd name="T40" fmla="*/ 8 w 25"/>
                <a:gd name="T41" fmla="*/ 23 h 24"/>
                <a:gd name="T42" fmla="*/ 10 w 25"/>
                <a:gd name="T43" fmla="*/ 23 h 24"/>
                <a:gd name="T44" fmla="*/ 13 w 25"/>
                <a:gd name="T45" fmla="*/ 24 h 24"/>
                <a:gd name="T46" fmla="*/ 14 w 25"/>
                <a:gd name="T47" fmla="*/ 23 h 24"/>
                <a:gd name="T48" fmla="*/ 14 w 25"/>
                <a:gd name="T49" fmla="*/ 23 h 24"/>
                <a:gd name="T50" fmla="*/ 14 w 25"/>
                <a:gd name="T51" fmla="*/ 23 h 24"/>
                <a:gd name="T52" fmla="*/ 14 w 25"/>
                <a:gd name="T53" fmla="*/ 23 h 24"/>
                <a:gd name="T54" fmla="*/ 15 w 25"/>
                <a:gd name="T55" fmla="*/ 23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1 h 24"/>
                <a:gd name="T62" fmla="*/ 20 w 25"/>
                <a:gd name="T63" fmla="*/ 21 h 24"/>
                <a:gd name="T64" fmla="*/ 21 w 25"/>
                <a:gd name="T65" fmla="*/ 20 h 24"/>
                <a:gd name="T66" fmla="*/ 22 w 25"/>
                <a:gd name="T67" fmla="*/ 19 h 24"/>
                <a:gd name="T68" fmla="*/ 22 w 25"/>
                <a:gd name="T69" fmla="*/ 18 h 24"/>
                <a:gd name="T70" fmla="*/ 23 w 25"/>
                <a:gd name="T71" fmla="*/ 17 h 24"/>
                <a:gd name="T72" fmla="*/ 24 w 25"/>
                <a:gd name="T73" fmla="*/ 16 h 24"/>
                <a:gd name="T74" fmla="*/ 24 w 25"/>
                <a:gd name="T75" fmla="*/ 16 h 24"/>
                <a:gd name="T76" fmla="*/ 24 w 25"/>
                <a:gd name="T77" fmla="*/ 15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3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9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73" name="Freeform 194">
              <a:extLst>
                <a:ext uri="{FF2B5EF4-FFF2-40B4-BE49-F238E27FC236}">
                  <a16:creationId xmlns:a16="http://schemas.microsoft.com/office/drawing/2014/main" id="{E460F60E-7B21-8F72-1CD2-105E5D824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800" y="35766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7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7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74" name="Freeform 195">
              <a:extLst>
                <a:ext uri="{FF2B5EF4-FFF2-40B4-BE49-F238E27FC236}">
                  <a16:creationId xmlns:a16="http://schemas.microsoft.com/office/drawing/2014/main" id="{42D656DA-2C52-2193-2A96-A9DCC406F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275" y="360521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75" name="Freeform 196">
              <a:extLst>
                <a:ext uri="{FF2B5EF4-FFF2-40B4-BE49-F238E27FC236}">
                  <a16:creationId xmlns:a16="http://schemas.microsoft.com/office/drawing/2014/main" id="{7F3AE68C-47E3-BDB5-AB70-79246ACBF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213" y="36274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0 w 24"/>
                <a:gd name="T23" fmla="*/ 7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10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76" name="Freeform 197">
              <a:extLst>
                <a:ext uri="{FF2B5EF4-FFF2-40B4-BE49-F238E27FC236}">
                  <a16:creationId xmlns:a16="http://schemas.microsoft.com/office/drawing/2014/main" id="{BC5E219E-314B-EFD2-3651-184BD2AFA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88" y="3625850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1 h 24"/>
                <a:gd name="T10" fmla="*/ 12 w 24"/>
                <a:gd name="T11" fmla="*/ 0 h 24"/>
                <a:gd name="T12" fmla="*/ 9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4 h 24"/>
                <a:gd name="T58" fmla="*/ 17 w 24"/>
                <a:gd name="T59" fmla="*/ 23 h 24"/>
                <a:gd name="T60" fmla="*/ 19 w 24"/>
                <a:gd name="T61" fmla="*/ 22 h 24"/>
                <a:gd name="T62" fmla="*/ 19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77" name="Freeform 198">
              <a:extLst>
                <a:ext uri="{FF2B5EF4-FFF2-40B4-BE49-F238E27FC236}">
                  <a16:creationId xmlns:a16="http://schemas.microsoft.com/office/drawing/2014/main" id="{0C0A8510-9F16-8A65-4673-7E83CD07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788" y="359568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7 w 24"/>
                <a:gd name="T57" fmla="*/ 23 h 24"/>
                <a:gd name="T58" fmla="*/ 17 w 24"/>
                <a:gd name="T59" fmla="*/ 22 h 24"/>
                <a:gd name="T60" fmla="*/ 19 w 24"/>
                <a:gd name="T61" fmla="*/ 22 h 24"/>
                <a:gd name="T62" fmla="*/ 19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78" name="Freeform 199">
              <a:extLst>
                <a:ext uri="{FF2B5EF4-FFF2-40B4-BE49-F238E27FC236}">
                  <a16:creationId xmlns:a16="http://schemas.microsoft.com/office/drawing/2014/main" id="{F64EBD54-4CF9-8832-814A-BB3989FD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125" y="3590925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1 h 25"/>
                <a:gd name="T6" fmla="*/ 17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2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4 w 24"/>
                <a:gd name="T53" fmla="*/ 24 h 25"/>
                <a:gd name="T54" fmla="*/ 14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2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79" name="Freeform 200">
              <a:extLst>
                <a:ext uri="{FF2B5EF4-FFF2-40B4-BE49-F238E27FC236}">
                  <a16:creationId xmlns:a16="http://schemas.microsoft.com/office/drawing/2014/main" id="{857A04A6-9F4C-2CC0-9889-2A8678162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113" y="359568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80" name="Freeform 201">
              <a:extLst>
                <a:ext uri="{FF2B5EF4-FFF2-40B4-BE49-F238E27FC236}">
                  <a16:creationId xmlns:a16="http://schemas.microsoft.com/office/drawing/2014/main" id="{66ADD5D9-A00D-2AFF-FB4F-824B2049B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275" y="3587750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1 w 24"/>
                <a:gd name="T21" fmla="*/ 5 h 24"/>
                <a:gd name="T22" fmla="*/ 0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1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3 w 24"/>
                <a:gd name="T83" fmla="*/ 15 h 24"/>
                <a:gd name="T84" fmla="*/ 23 w 24"/>
                <a:gd name="T85" fmla="*/ 14 h 24"/>
                <a:gd name="T86" fmla="*/ 23 w 24"/>
                <a:gd name="T87" fmla="*/ 14 h 24"/>
                <a:gd name="T88" fmla="*/ 23 w 24"/>
                <a:gd name="T89" fmla="*/ 13 h 24"/>
                <a:gd name="T90" fmla="*/ 23 w 24"/>
                <a:gd name="T91" fmla="*/ 13 h 24"/>
                <a:gd name="T92" fmla="*/ 24 w 24"/>
                <a:gd name="T93" fmla="*/ 12 h 24"/>
                <a:gd name="T94" fmla="*/ 23 w 24"/>
                <a:gd name="T95" fmla="*/ 10 h 24"/>
                <a:gd name="T96" fmla="*/ 23 w 24"/>
                <a:gd name="T97" fmla="*/ 8 h 24"/>
                <a:gd name="T98" fmla="*/ 21 w 24"/>
                <a:gd name="T99" fmla="*/ 5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81" name="Freeform 202">
              <a:extLst>
                <a:ext uri="{FF2B5EF4-FFF2-40B4-BE49-F238E27FC236}">
                  <a16:creationId xmlns:a16="http://schemas.microsoft.com/office/drawing/2014/main" id="{5627737A-E243-261C-9E21-7083932A3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738" y="358933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3 h 24"/>
                <a:gd name="T58" fmla="*/ 17 w 24"/>
                <a:gd name="T59" fmla="*/ 22 h 24"/>
                <a:gd name="T60" fmla="*/ 19 w 24"/>
                <a:gd name="T61" fmla="*/ 22 h 24"/>
                <a:gd name="T62" fmla="*/ 19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82" name="Freeform 203">
              <a:extLst>
                <a:ext uri="{FF2B5EF4-FFF2-40B4-BE49-F238E27FC236}">
                  <a16:creationId xmlns:a16="http://schemas.microsoft.com/office/drawing/2014/main" id="{D6BE5FD3-1AB4-5D23-5CDA-6720D4326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988" y="3567113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2 h 24"/>
                <a:gd name="T4" fmla="*/ 18 w 25"/>
                <a:gd name="T5" fmla="*/ 1 h 24"/>
                <a:gd name="T6" fmla="*/ 17 w 25"/>
                <a:gd name="T7" fmla="*/ 1 h 24"/>
                <a:gd name="T8" fmla="*/ 15 w 25"/>
                <a:gd name="T9" fmla="*/ 0 h 24"/>
                <a:gd name="T10" fmla="*/ 12 w 25"/>
                <a:gd name="T11" fmla="*/ 0 h 24"/>
                <a:gd name="T12" fmla="*/ 10 w 25"/>
                <a:gd name="T13" fmla="*/ 0 h 24"/>
                <a:gd name="T14" fmla="*/ 8 w 25"/>
                <a:gd name="T15" fmla="*/ 1 h 24"/>
                <a:gd name="T16" fmla="*/ 5 w 25"/>
                <a:gd name="T17" fmla="*/ 2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9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7 h 24"/>
                <a:gd name="T32" fmla="*/ 1 w 25"/>
                <a:gd name="T33" fmla="*/ 18 h 24"/>
                <a:gd name="T34" fmla="*/ 2 w 25"/>
                <a:gd name="T35" fmla="*/ 19 h 24"/>
                <a:gd name="T36" fmla="*/ 4 w 25"/>
                <a:gd name="T37" fmla="*/ 21 h 24"/>
                <a:gd name="T38" fmla="*/ 5 w 25"/>
                <a:gd name="T39" fmla="*/ 22 h 24"/>
                <a:gd name="T40" fmla="*/ 8 w 25"/>
                <a:gd name="T41" fmla="*/ 23 h 24"/>
                <a:gd name="T42" fmla="*/ 10 w 25"/>
                <a:gd name="T43" fmla="*/ 24 h 24"/>
                <a:gd name="T44" fmla="*/ 12 w 25"/>
                <a:gd name="T45" fmla="*/ 24 h 24"/>
                <a:gd name="T46" fmla="*/ 14 w 25"/>
                <a:gd name="T47" fmla="*/ 24 h 24"/>
                <a:gd name="T48" fmla="*/ 14 w 25"/>
                <a:gd name="T49" fmla="*/ 24 h 24"/>
                <a:gd name="T50" fmla="*/ 14 w 25"/>
                <a:gd name="T51" fmla="*/ 24 h 24"/>
                <a:gd name="T52" fmla="*/ 14 w 25"/>
                <a:gd name="T53" fmla="*/ 24 h 24"/>
                <a:gd name="T54" fmla="*/ 15 w 25"/>
                <a:gd name="T55" fmla="*/ 24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1 h 24"/>
                <a:gd name="T66" fmla="*/ 22 w 25"/>
                <a:gd name="T67" fmla="*/ 20 h 24"/>
                <a:gd name="T68" fmla="*/ 22 w 25"/>
                <a:gd name="T69" fmla="*/ 19 h 24"/>
                <a:gd name="T70" fmla="*/ 23 w 25"/>
                <a:gd name="T71" fmla="*/ 18 h 24"/>
                <a:gd name="T72" fmla="*/ 24 w 25"/>
                <a:gd name="T73" fmla="*/ 17 h 24"/>
                <a:gd name="T74" fmla="*/ 24 w 25"/>
                <a:gd name="T75" fmla="*/ 16 h 24"/>
                <a:gd name="T76" fmla="*/ 24 w 25"/>
                <a:gd name="T77" fmla="*/ 16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4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9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83" name="Freeform 204">
              <a:extLst>
                <a:ext uri="{FF2B5EF4-FFF2-40B4-BE49-F238E27FC236}">
                  <a16:creationId xmlns:a16="http://schemas.microsoft.com/office/drawing/2014/main" id="{761DF438-4212-181F-8FCB-2354DE69E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725" y="3600450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7" name="Group 406">
              <a:extLst>
                <a:ext uri="{FF2B5EF4-FFF2-40B4-BE49-F238E27FC236}">
                  <a16:creationId xmlns:a16="http://schemas.microsoft.com/office/drawing/2014/main" id="{775DA57B-7CB5-788C-FA1B-8530DA1CAD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1587" y="1770063"/>
              <a:ext cx="2184400" cy="2082800"/>
              <a:chOff x="655" y="1115"/>
              <a:chExt cx="1376" cy="1312"/>
            </a:xfrm>
          </p:grpSpPr>
          <p:sp>
            <p:nvSpPr>
              <p:cNvPr id="484" name="Freeform 206">
                <a:extLst>
                  <a:ext uri="{FF2B5EF4-FFF2-40B4-BE49-F238E27FC236}">
                    <a16:creationId xmlns:a16="http://schemas.microsoft.com/office/drawing/2014/main" id="{0F3DA009-CB34-F146-0222-8253E24D2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284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1 h 24"/>
                  <a:gd name="T10" fmla="*/ 12 w 24"/>
                  <a:gd name="T11" fmla="*/ 0 h 24"/>
                  <a:gd name="T12" fmla="*/ 9 w 24"/>
                  <a:gd name="T13" fmla="*/ 1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6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4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4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2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6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85" name="Freeform 207">
                <a:extLst>
                  <a:ext uri="{FF2B5EF4-FFF2-40B4-BE49-F238E27FC236}">
                    <a16:creationId xmlns:a16="http://schemas.microsoft.com/office/drawing/2014/main" id="{4D13E174-47A2-09DD-60A8-08287BE66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2303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1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3 h 24"/>
                  <a:gd name="T48" fmla="*/ 13 w 24"/>
                  <a:gd name="T49" fmla="*/ 23 h 24"/>
                  <a:gd name="T50" fmla="*/ 13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1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86" name="Freeform 208">
                <a:extLst>
                  <a:ext uri="{FF2B5EF4-FFF2-40B4-BE49-F238E27FC236}">
                    <a16:creationId xmlns:a16="http://schemas.microsoft.com/office/drawing/2014/main" id="{E7FDCEDA-2061-E2E4-ED97-3A760B3AB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318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1 h 24"/>
                  <a:gd name="T4" fmla="*/ 17 w 24"/>
                  <a:gd name="T5" fmla="*/ 1 h 24"/>
                  <a:gd name="T6" fmla="*/ 16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3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3 w 24"/>
                  <a:gd name="T51" fmla="*/ 23 h 24"/>
                  <a:gd name="T52" fmla="*/ 13 w 24"/>
                  <a:gd name="T53" fmla="*/ 23 h 24"/>
                  <a:gd name="T54" fmla="*/ 14 w 24"/>
                  <a:gd name="T55" fmla="*/ 23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2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87" name="Freeform 209">
                <a:extLst>
                  <a:ext uri="{FF2B5EF4-FFF2-40B4-BE49-F238E27FC236}">
                    <a16:creationId xmlns:a16="http://schemas.microsoft.com/office/drawing/2014/main" id="{19376E12-80B9-71A0-11A2-8B54315D0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320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88" name="Freeform 210">
                <a:extLst>
                  <a:ext uri="{FF2B5EF4-FFF2-40B4-BE49-F238E27FC236}">
                    <a16:creationId xmlns:a16="http://schemas.microsoft.com/office/drawing/2014/main" id="{68462D6B-32C6-6AEC-F6A2-A6C7B7AC6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319"/>
                <a:ext cx="25" cy="24"/>
              </a:xfrm>
              <a:custGeom>
                <a:avLst/>
                <a:gdLst>
                  <a:gd name="T0" fmla="*/ 21 w 25"/>
                  <a:gd name="T1" fmla="*/ 4 h 24"/>
                  <a:gd name="T2" fmla="*/ 19 w 25"/>
                  <a:gd name="T3" fmla="*/ 2 h 24"/>
                  <a:gd name="T4" fmla="*/ 18 w 25"/>
                  <a:gd name="T5" fmla="*/ 1 h 24"/>
                  <a:gd name="T6" fmla="*/ 17 w 25"/>
                  <a:gd name="T7" fmla="*/ 1 h 24"/>
                  <a:gd name="T8" fmla="*/ 15 w 25"/>
                  <a:gd name="T9" fmla="*/ 0 h 24"/>
                  <a:gd name="T10" fmla="*/ 13 w 25"/>
                  <a:gd name="T11" fmla="*/ 0 h 24"/>
                  <a:gd name="T12" fmla="*/ 10 w 25"/>
                  <a:gd name="T13" fmla="*/ 0 h 24"/>
                  <a:gd name="T14" fmla="*/ 8 w 25"/>
                  <a:gd name="T15" fmla="*/ 1 h 24"/>
                  <a:gd name="T16" fmla="*/ 6 w 25"/>
                  <a:gd name="T17" fmla="*/ 2 h 24"/>
                  <a:gd name="T18" fmla="*/ 4 w 25"/>
                  <a:gd name="T19" fmla="*/ 4 h 24"/>
                  <a:gd name="T20" fmla="*/ 2 w 25"/>
                  <a:gd name="T21" fmla="*/ 5 h 24"/>
                  <a:gd name="T22" fmla="*/ 1 w 25"/>
                  <a:gd name="T23" fmla="*/ 8 h 24"/>
                  <a:gd name="T24" fmla="*/ 1 w 25"/>
                  <a:gd name="T25" fmla="*/ 10 h 24"/>
                  <a:gd name="T26" fmla="*/ 0 w 25"/>
                  <a:gd name="T27" fmla="*/ 12 h 24"/>
                  <a:gd name="T28" fmla="*/ 1 w 25"/>
                  <a:gd name="T29" fmla="*/ 15 h 24"/>
                  <a:gd name="T30" fmla="*/ 1 w 25"/>
                  <a:gd name="T31" fmla="*/ 17 h 24"/>
                  <a:gd name="T32" fmla="*/ 2 w 25"/>
                  <a:gd name="T33" fmla="*/ 18 h 24"/>
                  <a:gd name="T34" fmla="*/ 2 w 25"/>
                  <a:gd name="T35" fmla="*/ 19 h 24"/>
                  <a:gd name="T36" fmla="*/ 4 w 25"/>
                  <a:gd name="T37" fmla="*/ 21 h 24"/>
                  <a:gd name="T38" fmla="*/ 6 w 25"/>
                  <a:gd name="T39" fmla="*/ 22 h 24"/>
                  <a:gd name="T40" fmla="*/ 8 w 25"/>
                  <a:gd name="T41" fmla="*/ 23 h 24"/>
                  <a:gd name="T42" fmla="*/ 10 w 25"/>
                  <a:gd name="T43" fmla="*/ 24 h 24"/>
                  <a:gd name="T44" fmla="*/ 13 w 25"/>
                  <a:gd name="T45" fmla="*/ 24 h 24"/>
                  <a:gd name="T46" fmla="*/ 14 w 25"/>
                  <a:gd name="T47" fmla="*/ 24 h 24"/>
                  <a:gd name="T48" fmla="*/ 14 w 25"/>
                  <a:gd name="T49" fmla="*/ 24 h 24"/>
                  <a:gd name="T50" fmla="*/ 14 w 25"/>
                  <a:gd name="T51" fmla="*/ 24 h 24"/>
                  <a:gd name="T52" fmla="*/ 14 w 25"/>
                  <a:gd name="T53" fmla="*/ 24 h 24"/>
                  <a:gd name="T54" fmla="*/ 15 w 25"/>
                  <a:gd name="T55" fmla="*/ 24 h 24"/>
                  <a:gd name="T56" fmla="*/ 17 w 25"/>
                  <a:gd name="T57" fmla="*/ 23 h 24"/>
                  <a:gd name="T58" fmla="*/ 18 w 25"/>
                  <a:gd name="T59" fmla="*/ 23 h 24"/>
                  <a:gd name="T60" fmla="*/ 19 w 25"/>
                  <a:gd name="T61" fmla="*/ 22 h 24"/>
                  <a:gd name="T62" fmla="*/ 20 w 25"/>
                  <a:gd name="T63" fmla="*/ 21 h 24"/>
                  <a:gd name="T64" fmla="*/ 21 w 25"/>
                  <a:gd name="T65" fmla="*/ 21 h 24"/>
                  <a:gd name="T66" fmla="*/ 22 w 25"/>
                  <a:gd name="T67" fmla="*/ 20 h 24"/>
                  <a:gd name="T68" fmla="*/ 22 w 25"/>
                  <a:gd name="T69" fmla="*/ 19 h 24"/>
                  <a:gd name="T70" fmla="*/ 23 w 25"/>
                  <a:gd name="T71" fmla="*/ 18 h 24"/>
                  <a:gd name="T72" fmla="*/ 24 w 25"/>
                  <a:gd name="T73" fmla="*/ 17 h 24"/>
                  <a:gd name="T74" fmla="*/ 24 w 25"/>
                  <a:gd name="T75" fmla="*/ 16 h 24"/>
                  <a:gd name="T76" fmla="*/ 24 w 25"/>
                  <a:gd name="T77" fmla="*/ 16 h 24"/>
                  <a:gd name="T78" fmla="*/ 24 w 25"/>
                  <a:gd name="T79" fmla="*/ 16 h 24"/>
                  <a:gd name="T80" fmla="*/ 24 w 25"/>
                  <a:gd name="T81" fmla="*/ 16 h 24"/>
                  <a:gd name="T82" fmla="*/ 24 w 25"/>
                  <a:gd name="T83" fmla="*/ 15 h 24"/>
                  <a:gd name="T84" fmla="*/ 24 w 25"/>
                  <a:gd name="T85" fmla="*/ 14 h 24"/>
                  <a:gd name="T86" fmla="*/ 24 w 25"/>
                  <a:gd name="T87" fmla="*/ 14 h 24"/>
                  <a:gd name="T88" fmla="*/ 24 w 25"/>
                  <a:gd name="T89" fmla="*/ 13 h 24"/>
                  <a:gd name="T90" fmla="*/ 24 w 25"/>
                  <a:gd name="T91" fmla="*/ 13 h 24"/>
                  <a:gd name="T92" fmla="*/ 25 w 25"/>
                  <a:gd name="T93" fmla="*/ 12 h 24"/>
                  <a:gd name="T94" fmla="*/ 24 w 25"/>
                  <a:gd name="T95" fmla="*/ 10 h 24"/>
                  <a:gd name="T96" fmla="*/ 24 w 25"/>
                  <a:gd name="T97" fmla="*/ 8 h 24"/>
                  <a:gd name="T98" fmla="*/ 22 w 25"/>
                  <a:gd name="T99" fmla="*/ 5 h 24"/>
                  <a:gd name="T100" fmla="*/ 21 w 25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89" name="Freeform 211">
                <a:extLst>
                  <a:ext uri="{FF2B5EF4-FFF2-40B4-BE49-F238E27FC236}">
                    <a16:creationId xmlns:a16="http://schemas.microsoft.com/office/drawing/2014/main" id="{29E21B64-ED90-2296-48C5-A00AF05F5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300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7 w 24"/>
                  <a:gd name="T5" fmla="*/ 1 h 24"/>
                  <a:gd name="T6" fmla="*/ 17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7 w 24"/>
                  <a:gd name="T57" fmla="*/ 23 h 24"/>
                  <a:gd name="T58" fmla="*/ 17 w 24"/>
                  <a:gd name="T59" fmla="*/ 23 h 24"/>
                  <a:gd name="T60" fmla="*/ 19 w 24"/>
                  <a:gd name="T61" fmla="*/ 22 h 24"/>
                  <a:gd name="T62" fmla="*/ 19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90" name="Freeform 212">
                <a:extLst>
                  <a:ext uri="{FF2B5EF4-FFF2-40B4-BE49-F238E27FC236}">
                    <a16:creationId xmlns:a16="http://schemas.microsoft.com/office/drawing/2014/main" id="{07209FB9-A9D0-B44D-F51D-3985E79D0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281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6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4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4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2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6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91" name="Freeform 213">
                <a:extLst>
                  <a:ext uri="{FF2B5EF4-FFF2-40B4-BE49-F238E27FC236}">
                    <a16:creationId xmlns:a16="http://schemas.microsoft.com/office/drawing/2014/main" id="{4F922461-082A-DA4F-610E-59CE1E85C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278"/>
                <a:ext cx="24" cy="25"/>
              </a:xfrm>
              <a:custGeom>
                <a:avLst/>
                <a:gdLst>
                  <a:gd name="T0" fmla="*/ 20 w 24"/>
                  <a:gd name="T1" fmla="*/ 4 h 25"/>
                  <a:gd name="T2" fmla="*/ 18 w 24"/>
                  <a:gd name="T3" fmla="*/ 2 h 25"/>
                  <a:gd name="T4" fmla="*/ 17 w 24"/>
                  <a:gd name="T5" fmla="*/ 1 h 25"/>
                  <a:gd name="T6" fmla="*/ 16 w 24"/>
                  <a:gd name="T7" fmla="*/ 1 h 25"/>
                  <a:gd name="T8" fmla="*/ 14 w 24"/>
                  <a:gd name="T9" fmla="*/ 1 h 25"/>
                  <a:gd name="T10" fmla="*/ 12 w 24"/>
                  <a:gd name="T11" fmla="*/ 0 h 25"/>
                  <a:gd name="T12" fmla="*/ 9 w 24"/>
                  <a:gd name="T13" fmla="*/ 1 h 25"/>
                  <a:gd name="T14" fmla="*/ 7 w 24"/>
                  <a:gd name="T15" fmla="*/ 1 h 25"/>
                  <a:gd name="T16" fmla="*/ 5 w 24"/>
                  <a:gd name="T17" fmla="*/ 2 h 25"/>
                  <a:gd name="T18" fmla="*/ 3 w 24"/>
                  <a:gd name="T19" fmla="*/ 4 h 25"/>
                  <a:gd name="T20" fmla="*/ 2 w 24"/>
                  <a:gd name="T21" fmla="*/ 6 h 25"/>
                  <a:gd name="T22" fmla="*/ 1 w 24"/>
                  <a:gd name="T23" fmla="*/ 8 h 25"/>
                  <a:gd name="T24" fmla="*/ 0 w 24"/>
                  <a:gd name="T25" fmla="*/ 10 h 25"/>
                  <a:gd name="T26" fmla="*/ 0 w 24"/>
                  <a:gd name="T27" fmla="*/ 12 h 25"/>
                  <a:gd name="T28" fmla="*/ 0 w 24"/>
                  <a:gd name="T29" fmla="*/ 15 h 25"/>
                  <a:gd name="T30" fmla="*/ 1 w 24"/>
                  <a:gd name="T31" fmla="*/ 17 h 25"/>
                  <a:gd name="T32" fmla="*/ 1 w 24"/>
                  <a:gd name="T33" fmla="*/ 18 h 25"/>
                  <a:gd name="T34" fmla="*/ 2 w 24"/>
                  <a:gd name="T35" fmla="*/ 19 h 25"/>
                  <a:gd name="T36" fmla="*/ 3 w 24"/>
                  <a:gd name="T37" fmla="*/ 21 h 25"/>
                  <a:gd name="T38" fmla="*/ 5 w 24"/>
                  <a:gd name="T39" fmla="*/ 22 h 25"/>
                  <a:gd name="T40" fmla="*/ 7 w 24"/>
                  <a:gd name="T41" fmla="*/ 24 h 25"/>
                  <a:gd name="T42" fmla="*/ 9 w 24"/>
                  <a:gd name="T43" fmla="*/ 24 h 25"/>
                  <a:gd name="T44" fmla="*/ 12 w 24"/>
                  <a:gd name="T45" fmla="*/ 25 h 25"/>
                  <a:gd name="T46" fmla="*/ 13 w 24"/>
                  <a:gd name="T47" fmla="*/ 24 h 25"/>
                  <a:gd name="T48" fmla="*/ 13 w 24"/>
                  <a:gd name="T49" fmla="*/ 24 h 25"/>
                  <a:gd name="T50" fmla="*/ 13 w 24"/>
                  <a:gd name="T51" fmla="*/ 24 h 25"/>
                  <a:gd name="T52" fmla="*/ 14 w 24"/>
                  <a:gd name="T53" fmla="*/ 24 h 25"/>
                  <a:gd name="T54" fmla="*/ 14 w 24"/>
                  <a:gd name="T55" fmla="*/ 24 h 25"/>
                  <a:gd name="T56" fmla="*/ 16 w 24"/>
                  <a:gd name="T57" fmla="*/ 24 h 25"/>
                  <a:gd name="T58" fmla="*/ 17 w 24"/>
                  <a:gd name="T59" fmla="*/ 23 h 25"/>
                  <a:gd name="T60" fmla="*/ 18 w 24"/>
                  <a:gd name="T61" fmla="*/ 22 h 25"/>
                  <a:gd name="T62" fmla="*/ 19 w 24"/>
                  <a:gd name="T63" fmla="*/ 22 h 25"/>
                  <a:gd name="T64" fmla="*/ 20 w 24"/>
                  <a:gd name="T65" fmla="*/ 21 h 25"/>
                  <a:gd name="T66" fmla="*/ 21 w 24"/>
                  <a:gd name="T67" fmla="*/ 20 h 25"/>
                  <a:gd name="T68" fmla="*/ 22 w 24"/>
                  <a:gd name="T69" fmla="*/ 19 h 25"/>
                  <a:gd name="T70" fmla="*/ 22 w 24"/>
                  <a:gd name="T71" fmla="*/ 18 h 25"/>
                  <a:gd name="T72" fmla="*/ 23 w 24"/>
                  <a:gd name="T73" fmla="*/ 17 h 25"/>
                  <a:gd name="T74" fmla="*/ 23 w 24"/>
                  <a:gd name="T75" fmla="*/ 16 h 25"/>
                  <a:gd name="T76" fmla="*/ 23 w 24"/>
                  <a:gd name="T77" fmla="*/ 16 h 25"/>
                  <a:gd name="T78" fmla="*/ 23 w 24"/>
                  <a:gd name="T79" fmla="*/ 16 h 25"/>
                  <a:gd name="T80" fmla="*/ 23 w 24"/>
                  <a:gd name="T81" fmla="*/ 16 h 25"/>
                  <a:gd name="T82" fmla="*/ 24 w 24"/>
                  <a:gd name="T83" fmla="*/ 15 h 25"/>
                  <a:gd name="T84" fmla="*/ 24 w 24"/>
                  <a:gd name="T85" fmla="*/ 14 h 25"/>
                  <a:gd name="T86" fmla="*/ 24 w 24"/>
                  <a:gd name="T87" fmla="*/ 14 h 25"/>
                  <a:gd name="T88" fmla="*/ 24 w 24"/>
                  <a:gd name="T89" fmla="*/ 14 h 25"/>
                  <a:gd name="T90" fmla="*/ 24 w 24"/>
                  <a:gd name="T91" fmla="*/ 14 h 25"/>
                  <a:gd name="T92" fmla="*/ 24 w 24"/>
                  <a:gd name="T93" fmla="*/ 12 h 25"/>
                  <a:gd name="T94" fmla="*/ 24 w 24"/>
                  <a:gd name="T95" fmla="*/ 10 h 25"/>
                  <a:gd name="T96" fmla="*/ 23 w 24"/>
                  <a:gd name="T97" fmla="*/ 8 h 25"/>
                  <a:gd name="T98" fmla="*/ 22 w 24"/>
                  <a:gd name="T99" fmla="*/ 6 h 25"/>
                  <a:gd name="T100" fmla="*/ 20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92" name="Freeform 214">
                <a:extLst>
                  <a:ext uri="{FF2B5EF4-FFF2-40B4-BE49-F238E27FC236}">
                    <a16:creationId xmlns:a16="http://schemas.microsoft.com/office/drawing/2014/main" id="{584477BB-E04D-AC53-E735-802F8B4AB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281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6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4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4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2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6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93" name="Freeform 215">
                <a:extLst>
                  <a:ext uri="{FF2B5EF4-FFF2-40B4-BE49-F238E27FC236}">
                    <a16:creationId xmlns:a16="http://schemas.microsoft.com/office/drawing/2014/main" id="{8FBAEDA9-7D68-E729-C527-DF12649D3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2278"/>
                <a:ext cx="24" cy="25"/>
              </a:xfrm>
              <a:custGeom>
                <a:avLst/>
                <a:gdLst>
                  <a:gd name="T0" fmla="*/ 21 w 24"/>
                  <a:gd name="T1" fmla="*/ 4 h 25"/>
                  <a:gd name="T2" fmla="*/ 19 w 24"/>
                  <a:gd name="T3" fmla="*/ 2 h 25"/>
                  <a:gd name="T4" fmla="*/ 18 w 24"/>
                  <a:gd name="T5" fmla="*/ 1 h 25"/>
                  <a:gd name="T6" fmla="*/ 17 w 24"/>
                  <a:gd name="T7" fmla="*/ 1 h 25"/>
                  <a:gd name="T8" fmla="*/ 14 w 24"/>
                  <a:gd name="T9" fmla="*/ 1 h 25"/>
                  <a:gd name="T10" fmla="*/ 12 w 24"/>
                  <a:gd name="T11" fmla="*/ 0 h 25"/>
                  <a:gd name="T12" fmla="*/ 9 w 24"/>
                  <a:gd name="T13" fmla="*/ 1 h 25"/>
                  <a:gd name="T14" fmla="*/ 7 w 24"/>
                  <a:gd name="T15" fmla="*/ 1 h 25"/>
                  <a:gd name="T16" fmla="*/ 5 w 24"/>
                  <a:gd name="T17" fmla="*/ 2 h 25"/>
                  <a:gd name="T18" fmla="*/ 3 w 24"/>
                  <a:gd name="T19" fmla="*/ 4 h 25"/>
                  <a:gd name="T20" fmla="*/ 2 w 24"/>
                  <a:gd name="T21" fmla="*/ 6 h 25"/>
                  <a:gd name="T22" fmla="*/ 1 w 24"/>
                  <a:gd name="T23" fmla="*/ 8 h 25"/>
                  <a:gd name="T24" fmla="*/ 0 w 24"/>
                  <a:gd name="T25" fmla="*/ 10 h 25"/>
                  <a:gd name="T26" fmla="*/ 0 w 24"/>
                  <a:gd name="T27" fmla="*/ 12 h 25"/>
                  <a:gd name="T28" fmla="*/ 0 w 24"/>
                  <a:gd name="T29" fmla="*/ 15 h 25"/>
                  <a:gd name="T30" fmla="*/ 1 w 24"/>
                  <a:gd name="T31" fmla="*/ 17 h 25"/>
                  <a:gd name="T32" fmla="*/ 1 w 24"/>
                  <a:gd name="T33" fmla="*/ 18 h 25"/>
                  <a:gd name="T34" fmla="*/ 2 w 24"/>
                  <a:gd name="T35" fmla="*/ 19 h 25"/>
                  <a:gd name="T36" fmla="*/ 3 w 24"/>
                  <a:gd name="T37" fmla="*/ 21 h 25"/>
                  <a:gd name="T38" fmla="*/ 5 w 24"/>
                  <a:gd name="T39" fmla="*/ 22 h 25"/>
                  <a:gd name="T40" fmla="*/ 7 w 24"/>
                  <a:gd name="T41" fmla="*/ 24 h 25"/>
                  <a:gd name="T42" fmla="*/ 9 w 24"/>
                  <a:gd name="T43" fmla="*/ 24 h 25"/>
                  <a:gd name="T44" fmla="*/ 12 w 24"/>
                  <a:gd name="T45" fmla="*/ 25 h 25"/>
                  <a:gd name="T46" fmla="*/ 13 w 24"/>
                  <a:gd name="T47" fmla="*/ 24 h 25"/>
                  <a:gd name="T48" fmla="*/ 13 w 24"/>
                  <a:gd name="T49" fmla="*/ 24 h 25"/>
                  <a:gd name="T50" fmla="*/ 13 w 24"/>
                  <a:gd name="T51" fmla="*/ 24 h 25"/>
                  <a:gd name="T52" fmla="*/ 14 w 24"/>
                  <a:gd name="T53" fmla="*/ 24 h 25"/>
                  <a:gd name="T54" fmla="*/ 14 w 24"/>
                  <a:gd name="T55" fmla="*/ 24 h 25"/>
                  <a:gd name="T56" fmla="*/ 17 w 24"/>
                  <a:gd name="T57" fmla="*/ 24 h 25"/>
                  <a:gd name="T58" fmla="*/ 18 w 24"/>
                  <a:gd name="T59" fmla="*/ 23 h 25"/>
                  <a:gd name="T60" fmla="*/ 19 w 24"/>
                  <a:gd name="T61" fmla="*/ 22 h 25"/>
                  <a:gd name="T62" fmla="*/ 19 w 24"/>
                  <a:gd name="T63" fmla="*/ 22 h 25"/>
                  <a:gd name="T64" fmla="*/ 21 w 24"/>
                  <a:gd name="T65" fmla="*/ 21 h 25"/>
                  <a:gd name="T66" fmla="*/ 21 w 24"/>
                  <a:gd name="T67" fmla="*/ 20 h 25"/>
                  <a:gd name="T68" fmla="*/ 22 w 24"/>
                  <a:gd name="T69" fmla="*/ 19 h 25"/>
                  <a:gd name="T70" fmla="*/ 23 w 24"/>
                  <a:gd name="T71" fmla="*/ 18 h 25"/>
                  <a:gd name="T72" fmla="*/ 23 w 24"/>
                  <a:gd name="T73" fmla="*/ 17 h 25"/>
                  <a:gd name="T74" fmla="*/ 23 w 24"/>
                  <a:gd name="T75" fmla="*/ 16 h 25"/>
                  <a:gd name="T76" fmla="*/ 23 w 24"/>
                  <a:gd name="T77" fmla="*/ 16 h 25"/>
                  <a:gd name="T78" fmla="*/ 23 w 24"/>
                  <a:gd name="T79" fmla="*/ 16 h 25"/>
                  <a:gd name="T80" fmla="*/ 23 w 24"/>
                  <a:gd name="T81" fmla="*/ 16 h 25"/>
                  <a:gd name="T82" fmla="*/ 24 w 24"/>
                  <a:gd name="T83" fmla="*/ 15 h 25"/>
                  <a:gd name="T84" fmla="*/ 24 w 24"/>
                  <a:gd name="T85" fmla="*/ 14 h 25"/>
                  <a:gd name="T86" fmla="*/ 24 w 24"/>
                  <a:gd name="T87" fmla="*/ 14 h 25"/>
                  <a:gd name="T88" fmla="*/ 24 w 24"/>
                  <a:gd name="T89" fmla="*/ 14 h 25"/>
                  <a:gd name="T90" fmla="*/ 24 w 24"/>
                  <a:gd name="T91" fmla="*/ 14 h 25"/>
                  <a:gd name="T92" fmla="*/ 24 w 24"/>
                  <a:gd name="T93" fmla="*/ 12 h 25"/>
                  <a:gd name="T94" fmla="*/ 24 w 24"/>
                  <a:gd name="T95" fmla="*/ 10 h 25"/>
                  <a:gd name="T96" fmla="*/ 23 w 24"/>
                  <a:gd name="T97" fmla="*/ 8 h 25"/>
                  <a:gd name="T98" fmla="*/ 22 w 24"/>
                  <a:gd name="T99" fmla="*/ 6 h 25"/>
                  <a:gd name="T100" fmla="*/ 21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94" name="Freeform 216">
                <a:extLst>
                  <a:ext uri="{FF2B5EF4-FFF2-40B4-BE49-F238E27FC236}">
                    <a16:creationId xmlns:a16="http://schemas.microsoft.com/office/drawing/2014/main" id="{A926F57B-2EA5-BF14-7CCF-352EBDDAA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298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1 h 24"/>
                  <a:gd name="T10" fmla="*/ 12 w 24"/>
                  <a:gd name="T11" fmla="*/ 0 h 24"/>
                  <a:gd name="T12" fmla="*/ 10 w 24"/>
                  <a:gd name="T13" fmla="*/ 1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6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4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4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2 h 24"/>
                  <a:gd name="T64" fmla="*/ 21 w 24"/>
                  <a:gd name="T65" fmla="*/ 21 h 24"/>
                  <a:gd name="T66" fmla="*/ 22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4 h 24"/>
                  <a:gd name="T90" fmla="*/ 24 w 24"/>
                  <a:gd name="T91" fmla="*/ 14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6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95" name="Freeform 217">
                <a:extLst>
                  <a:ext uri="{FF2B5EF4-FFF2-40B4-BE49-F238E27FC236}">
                    <a16:creationId xmlns:a16="http://schemas.microsoft.com/office/drawing/2014/main" id="{7B6D4306-128D-79F1-1092-60D57BF6F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298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1 h 24"/>
                  <a:gd name="T10" fmla="*/ 12 w 24"/>
                  <a:gd name="T11" fmla="*/ 0 h 24"/>
                  <a:gd name="T12" fmla="*/ 10 w 24"/>
                  <a:gd name="T13" fmla="*/ 1 h 24"/>
                  <a:gd name="T14" fmla="*/ 8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6 h 24"/>
                  <a:gd name="T22" fmla="*/ 1 w 24"/>
                  <a:gd name="T23" fmla="*/ 8 h 24"/>
                  <a:gd name="T24" fmla="*/ 1 w 24"/>
                  <a:gd name="T25" fmla="*/ 10 h 24"/>
                  <a:gd name="T26" fmla="*/ 0 w 24"/>
                  <a:gd name="T27" fmla="*/ 12 h 24"/>
                  <a:gd name="T28" fmla="*/ 1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8 w 24"/>
                  <a:gd name="T41" fmla="*/ 24 h 24"/>
                  <a:gd name="T42" fmla="*/ 10 w 24"/>
                  <a:gd name="T43" fmla="*/ 24 h 24"/>
                  <a:gd name="T44" fmla="*/ 12 w 24"/>
                  <a:gd name="T45" fmla="*/ 24 h 24"/>
                  <a:gd name="T46" fmla="*/ 14 w 24"/>
                  <a:gd name="T47" fmla="*/ 24 h 24"/>
                  <a:gd name="T48" fmla="*/ 14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4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2 h 24"/>
                  <a:gd name="T64" fmla="*/ 21 w 24"/>
                  <a:gd name="T65" fmla="*/ 21 h 24"/>
                  <a:gd name="T66" fmla="*/ 22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4 w 24"/>
                  <a:gd name="T73" fmla="*/ 17 h 24"/>
                  <a:gd name="T74" fmla="*/ 24 w 24"/>
                  <a:gd name="T75" fmla="*/ 16 h 24"/>
                  <a:gd name="T76" fmla="*/ 24 w 24"/>
                  <a:gd name="T77" fmla="*/ 16 h 24"/>
                  <a:gd name="T78" fmla="*/ 24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4 h 24"/>
                  <a:gd name="T90" fmla="*/ 24 w 24"/>
                  <a:gd name="T91" fmla="*/ 14 h 24"/>
                  <a:gd name="T92" fmla="*/ 24 w 24"/>
                  <a:gd name="T93" fmla="*/ 12 h 24"/>
                  <a:gd name="T94" fmla="*/ 24 w 24"/>
                  <a:gd name="T95" fmla="*/ 10 h 24"/>
                  <a:gd name="T96" fmla="*/ 24 w 24"/>
                  <a:gd name="T97" fmla="*/ 8 h 24"/>
                  <a:gd name="T98" fmla="*/ 22 w 24"/>
                  <a:gd name="T99" fmla="*/ 6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96" name="Freeform 218">
                <a:extLst>
                  <a:ext uri="{FF2B5EF4-FFF2-40B4-BE49-F238E27FC236}">
                    <a16:creationId xmlns:a16="http://schemas.microsoft.com/office/drawing/2014/main" id="{D5DDE763-53C7-5919-4DB4-DD253F5CC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2294"/>
                <a:ext cx="25" cy="24"/>
              </a:xfrm>
              <a:custGeom>
                <a:avLst/>
                <a:gdLst>
                  <a:gd name="T0" fmla="*/ 21 w 25"/>
                  <a:gd name="T1" fmla="*/ 3 h 24"/>
                  <a:gd name="T2" fmla="*/ 19 w 25"/>
                  <a:gd name="T3" fmla="*/ 1 h 24"/>
                  <a:gd name="T4" fmla="*/ 18 w 25"/>
                  <a:gd name="T5" fmla="*/ 1 h 24"/>
                  <a:gd name="T6" fmla="*/ 17 w 25"/>
                  <a:gd name="T7" fmla="*/ 0 h 24"/>
                  <a:gd name="T8" fmla="*/ 15 w 25"/>
                  <a:gd name="T9" fmla="*/ 0 h 24"/>
                  <a:gd name="T10" fmla="*/ 12 w 25"/>
                  <a:gd name="T11" fmla="*/ 0 h 24"/>
                  <a:gd name="T12" fmla="*/ 10 w 25"/>
                  <a:gd name="T13" fmla="*/ 0 h 24"/>
                  <a:gd name="T14" fmla="*/ 8 w 25"/>
                  <a:gd name="T15" fmla="*/ 0 h 24"/>
                  <a:gd name="T16" fmla="*/ 5 w 25"/>
                  <a:gd name="T17" fmla="*/ 1 h 24"/>
                  <a:gd name="T18" fmla="*/ 4 w 25"/>
                  <a:gd name="T19" fmla="*/ 3 h 24"/>
                  <a:gd name="T20" fmla="*/ 2 w 25"/>
                  <a:gd name="T21" fmla="*/ 5 h 24"/>
                  <a:gd name="T22" fmla="*/ 1 w 25"/>
                  <a:gd name="T23" fmla="*/ 7 h 24"/>
                  <a:gd name="T24" fmla="*/ 1 w 25"/>
                  <a:gd name="T25" fmla="*/ 9 h 24"/>
                  <a:gd name="T26" fmla="*/ 0 w 25"/>
                  <a:gd name="T27" fmla="*/ 12 h 24"/>
                  <a:gd name="T28" fmla="*/ 1 w 25"/>
                  <a:gd name="T29" fmla="*/ 14 h 24"/>
                  <a:gd name="T30" fmla="*/ 1 w 25"/>
                  <a:gd name="T31" fmla="*/ 16 h 24"/>
                  <a:gd name="T32" fmla="*/ 1 w 25"/>
                  <a:gd name="T33" fmla="*/ 17 h 24"/>
                  <a:gd name="T34" fmla="*/ 2 w 25"/>
                  <a:gd name="T35" fmla="*/ 18 h 24"/>
                  <a:gd name="T36" fmla="*/ 4 w 25"/>
                  <a:gd name="T37" fmla="*/ 20 h 24"/>
                  <a:gd name="T38" fmla="*/ 5 w 25"/>
                  <a:gd name="T39" fmla="*/ 21 h 24"/>
                  <a:gd name="T40" fmla="*/ 8 w 25"/>
                  <a:gd name="T41" fmla="*/ 23 h 24"/>
                  <a:gd name="T42" fmla="*/ 10 w 25"/>
                  <a:gd name="T43" fmla="*/ 23 h 24"/>
                  <a:gd name="T44" fmla="*/ 12 w 25"/>
                  <a:gd name="T45" fmla="*/ 24 h 24"/>
                  <a:gd name="T46" fmla="*/ 14 w 25"/>
                  <a:gd name="T47" fmla="*/ 23 h 24"/>
                  <a:gd name="T48" fmla="*/ 14 w 25"/>
                  <a:gd name="T49" fmla="*/ 23 h 24"/>
                  <a:gd name="T50" fmla="*/ 14 w 25"/>
                  <a:gd name="T51" fmla="*/ 23 h 24"/>
                  <a:gd name="T52" fmla="*/ 14 w 25"/>
                  <a:gd name="T53" fmla="*/ 23 h 24"/>
                  <a:gd name="T54" fmla="*/ 15 w 25"/>
                  <a:gd name="T55" fmla="*/ 23 h 24"/>
                  <a:gd name="T56" fmla="*/ 17 w 25"/>
                  <a:gd name="T57" fmla="*/ 23 h 24"/>
                  <a:gd name="T58" fmla="*/ 18 w 25"/>
                  <a:gd name="T59" fmla="*/ 22 h 24"/>
                  <a:gd name="T60" fmla="*/ 19 w 25"/>
                  <a:gd name="T61" fmla="*/ 21 h 24"/>
                  <a:gd name="T62" fmla="*/ 20 w 25"/>
                  <a:gd name="T63" fmla="*/ 21 h 24"/>
                  <a:gd name="T64" fmla="*/ 21 w 25"/>
                  <a:gd name="T65" fmla="*/ 20 h 24"/>
                  <a:gd name="T66" fmla="*/ 22 w 25"/>
                  <a:gd name="T67" fmla="*/ 19 h 24"/>
                  <a:gd name="T68" fmla="*/ 22 w 25"/>
                  <a:gd name="T69" fmla="*/ 18 h 24"/>
                  <a:gd name="T70" fmla="*/ 23 w 25"/>
                  <a:gd name="T71" fmla="*/ 17 h 24"/>
                  <a:gd name="T72" fmla="*/ 24 w 25"/>
                  <a:gd name="T73" fmla="*/ 16 h 24"/>
                  <a:gd name="T74" fmla="*/ 24 w 25"/>
                  <a:gd name="T75" fmla="*/ 16 h 24"/>
                  <a:gd name="T76" fmla="*/ 24 w 25"/>
                  <a:gd name="T77" fmla="*/ 15 h 24"/>
                  <a:gd name="T78" fmla="*/ 24 w 25"/>
                  <a:gd name="T79" fmla="*/ 15 h 24"/>
                  <a:gd name="T80" fmla="*/ 24 w 25"/>
                  <a:gd name="T81" fmla="*/ 15 h 24"/>
                  <a:gd name="T82" fmla="*/ 24 w 25"/>
                  <a:gd name="T83" fmla="*/ 14 h 24"/>
                  <a:gd name="T84" fmla="*/ 24 w 25"/>
                  <a:gd name="T85" fmla="*/ 13 h 24"/>
                  <a:gd name="T86" fmla="*/ 24 w 25"/>
                  <a:gd name="T87" fmla="*/ 13 h 24"/>
                  <a:gd name="T88" fmla="*/ 24 w 25"/>
                  <a:gd name="T89" fmla="*/ 13 h 24"/>
                  <a:gd name="T90" fmla="*/ 24 w 25"/>
                  <a:gd name="T91" fmla="*/ 13 h 24"/>
                  <a:gd name="T92" fmla="*/ 25 w 25"/>
                  <a:gd name="T93" fmla="*/ 12 h 24"/>
                  <a:gd name="T94" fmla="*/ 24 w 25"/>
                  <a:gd name="T95" fmla="*/ 9 h 24"/>
                  <a:gd name="T96" fmla="*/ 24 w 25"/>
                  <a:gd name="T97" fmla="*/ 7 h 24"/>
                  <a:gd name="T98" fmla="*/ 22 w 25"/>
                  <a:gd name="T99" fmla="*/ 5 h 24"/>
                  <a:gd name="T100" fmla="*/ 21 w 25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97" name="Freeform 219">
                <a:extLst>
                  <a:ext uri="{FF2B5EF4-FFF2-40B4-BE49-F238E27FC236}">
                    <a16:creationId xmlns:a16="http://schemas.microsoft.com/office/drawing/2014/main" id="{09729906-FDDC-3011-1676-0F370861D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311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7 h 24"/>
                  <a:gd name="T34" fmla="*/ 2 w 24"/>
                  <a:gd name="T35" fmla="*/ 19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9 h 24"/>
                  <a:gd name="T70" fmla="*/ 23 w 24"/>
                  <a:gd name="T71" fmla="*/ 17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98" name="Freeform 220">
                <a:extLst>
                  <a:ext uri="{FF2B5EF4-FFF2-40B4-BE49-F238E27FC236}">
                    <a16:creationId xmlns:a16="http://schemas.microsoft.com/office/drawing/2014/main" id="{F18A83E9-AE71-5115-8FA3-30A4C4FCF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331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99" name="Freeform 221">
                <a:extLst>
                  <a:ext uri="{FF2B5EF4-FFF2-40B4-BE49-F238E27FC236}">
                    <a16:creationId xmlns:a16="http://schemas.microsoft.com/office/drawing/2014/main" id="{C6772772-A2D5-A03C-F7A8-D6A39C6F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33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00" name="Freeform 222">
                <a:extLst>
                  <a:ext uri="{FF2B5EF4-FFF2-40B4-BE49-F238E27FC236}">
                    <a16:creationId xmlns:a16="http://schemas.microsoft.com/office/drawing/2014/main" id="{ECF64930-308B-89C6-D5AD-56A2B706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320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2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01" name="Freeform 223">
                <a:extLst>
                  <a:ext uri="{FF2B5EF4-FFF2-40B4-BE49-F238E27FC236}">
                    <a16:creationId xmlns:a16="http://schemas.microsoft.com/office/drawing/2014/main" id="{E55EDD54-8682-4053-65EA-E832A8F1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2349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2 h 24"/>
                  <a:gd name="T18" fmla="*/ 3 w 24"/>
                  <a:gd name="T19" fmla="*/ 3 h 24"/>
                  <a:gd name="T20" fmla="*/ 1 w 24"/>
                  <a:gd name="T21" fmla="*/ 5 h 24"/>
                  <a:gd name="T22" fmla="*/ 0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0 w 24"/>
                  <a:gd name="T31" fmla="*/ 16 h 24"/>
                  <a:gd name="T32" fmla="*/ 1 w 24"/>
                  <a:gd name="T33" fmla="*/ 17 h 24"/>
                  <a:gd name="T34" fmla="*/ 1 w 24"/>
                  <a:gd name="T35" fmla="*/ 18 h 24"/>
                  <a:gd name="T36" fmla="*/ 3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2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3 w 24"/>
                  <a:gd name="T83" fmla="*/ 14 h 24"/>
                  <a:gd name="T84" fmla="*/ 23 w 24"/>
                  <a:gd name="T85" fmla="*/ 13 h 24"/>
                  <a:gd name="T86" fmla="*/ 23 w 24"/>
                  <a:gd name="T87" fmla="*/ 13 h 24"/>
                  <a:gd name="T88" fmla="*/ 23 w 24"/>
                  <a:gd name="T89" fmla="*/ 13 h 24"/>
                  <a:gd name="T90" fmla="*/ 23 w 24"/>
                  <a:gd name="T91" fmla="*/ 13 h 24"/>
                  <a:gd name="T92" fmla="*/ 24 w 24"/>
                  <a:gd name="T93" fmla="*/ 12 h 24"/>
                  <a:gd name="T94" fmla="*/ 23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02" name="Freeform 224">
                <a:extLst>
                  <a:ext uri="{FF2B5EF4-FFF2-40B4-BE49-F238E27FC236}">
                    <a16:creationId xmlns:a16="http://schemas.microsoft.com/office/drawing/2014/main" id="{6D4E602F-056C-3AF0-44F1-457AC76F8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359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4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03" name="Freeform 225">
                <a:extLst>
                  <a:ext uri="{FF2B5EF4-FFF2-40B4-BE49-F238E27FC236}">
                    <a16:creationId xmlns:a16="http://schemas.microsoft.com/office/drawing/2014/main" id="{A3D5E268-5E68-99B6-C619-A7F57FBA3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2355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7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7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04" name="Freeform 226">
                <a:extLst>
                  <a:ext uri="{FF2B5EF4-FFF2-40B4-BE49-F238E27FC236}">
                    <a16:creationId xmlns:a16="http://schemas.microsoft.com/office/drawing/2014/main" id="{FB481F6C-1B79-180F-AFB8-5AED798E2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369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9 w 24"/>
                  <a:gd name="T3" fmla="*/ 2 h 24"/>
                  <a:gd name="T4" fmla="*/ 17 w 24"/>
                  <a:gd name="T5" fmla="*/ 1 h 24"/>
                  <a:gd name="T6" fmla="*/ 17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3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3 w 24"/>
                  <a:gd name="T51" fmla="*/ 23 h 24"/>
                  <a:gd name="T52" fmla="*/ 14 w 24"/>
                  <a:gd name="T53" fmla="*/ 23 h 24"/>
                  <a:gd name="T54" fmla="*/ 14 w 24"/>
                  <a:gd name="T55" fmla="*/ 23 h 24"/>
                  <a:gd name="T56" fmla="*/ 17 w 24"/>
                  <a:gd name="T57" fmla="*/ 23 h 24"/>
                  <a:gd name="T58" fmla="*/ 17 w 24"/>
                  <a:gd name="T59" fmla="*/ 22 h 24"/>
                  <a:gd name="T60" fmla="*/ 19 w 24"/>
                  <a:gd name="T61" fmla="*/ 22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2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9" y="2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05" name="Freeform 227">
                <a:extLst>
                  <a:ext uri="{FF2B5EF4-FFF2-40B4-BE49-F238E27FC236}">
                    <a16:creationId xmlns:a16="http://schemas.microsoft.com/office/drawing/2014/main" id="{3E926E4B-6B8A-138F-073C-64340E24D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374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7 w 24"/>
                  <a:gd name="T5" fmla="*/ 1 h 24"/>
                  <a:gd name="T6" fmla="*/ 17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7 w 24"/>
                  <a:gd name="T57" fmla="*/ 23 h 24"/>
                  <a:gd name="T58" fmla="*/ 17 w 24"/>
                  <a:gd name="T59" fmla="*/ 23 h 24"/>
                  <a:gd name="T60" fmla="*/ 19 w 24"/>
                  <a:gd name="T61" fmla="*/ 22 h 24"/>
                  <a:gd name="T62" fmla="*/ 19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06" name="Freeform 228">
                <a:extLst>
                  <a:ext uri="{FF2B5EF4-FFF2-40B4-BE49-F238E27FC236}">
                    <a16:creationId xmlns:a16="http://schemas.microsoft.com/office/drawing/2014/main" id="{A9AB9437-785A-0577-1464-EDB227097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74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07" name="Freeform 229">
                <a:extLst>
                  <a:ext uri="{FF2B5EF4-FFF2-40B4-BE49-F238E27FC236}">
                    <a16:creationId xmlns:a16="http://schemas.microsoft.com/office/drawing/2014/main" id="{C5CEADC3-1189-886A-63CB-7B47D696E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2388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1 w 24"/>
                  <a:gd name="T21" fmla="*/ 5 h 24"/>
                  <a:gd name="T22" fmla="*/ 0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0 w 24"/>
                  <a:gd name="T31" fmla="*/ 17 h 24"/>
                  <a:gd name="T32" fmla="*/ 1 w 24"/>
                  <a:gd name="T33" fmla="*/ 18 h 24"/>
                  <a:gd name="T34" fmla="*/ 1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3 w 24"/>
                  <a:gd name="T83" fmla="*/ 15 h 24"/>
                  <a:gd name="T84" fmla="*/ 23 w 24"/>
                  <a:gd name="T85" fmla="*/ 14 h 24"/>
                  <a:gd name="T86" fmla="*/ 23 w 24"/>
                  <a:gd name="T87" fmla="*/ 13 h 24"/>
                  <a:gd name="T88" fmla="*/ 23 w 24"/>
                  <a:gd name="T89" fmla="*/ 13 h 24"/>
                  <a:gd name="T90" fmla="*/ 23 w 24"/>
                  <a:gd name="T91" fmla="*/ 13 h 24"/>
                  <a:gd name="T92" fmla="*/ 24 w 24"/>
                  <a:gd name="T93" fmla="*/ 12 h 24"/>
                  <a:gd name="T94" fmla="*/ 23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08" name="Freeform 230">
                <a:extLst>
                  <a:ext uri="{FF2B5EF4-FFF2-40B4-BE49-F238E27FC236}">
                    <a16:creationId xmlns:a16="http://schemas.microsoft.com/office/drawing/2014/main" id="{C9EA4E8C-50A8-17AA-3287-E2702A09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394"/>
                <a:ext cx="24" cy="25"/>
              </a:xfrm>
              <a:custGeom>
                <a:avLst/>
                <a:gdLst>
                  <a:gd name="T0" fmla="*/ 20 w 24"/>
                  <a:gd name="T1" fmla="*/ 4 h 25"/>
                  <a:gd name="T2" fmla="*/ 18 w 24"/>
                  <a:gd name="T3" fmla="*/ 2 h 25"/>
                  <a:gd name="T4" fmla="*/ 17 w 24"/>
                  <a:gd name="T5" fmla="*/ 2 h 25"/>
                  <a:gd name="T6" fmla="*/ 16 w 24"/>
                  <a:gd name="T7" fmla="*/ 1 h 25"/>
                  <a:gd name="T8" fmla="*/ 14 w 24"/>
                  <a:gd name="T9" fmla="*/ 1 h 25"/>
                  <a:gd name="T10" fmla="*/ 12 w 24"/>
                  <a:gd name="T11" fmla="*/ 0 h 25"/>
                  <a:gd name="T12" fmla="*/ 9 w 24"/>
                  <a:gd name="T13" fmla="*/ 1 h 25"/>
                  <a:gd name="T14" fmla="*/ 7 w 24"/>
                  <a:gd name="T15" fmla="*/ 1 h 25"/>
                  <a:gd name="T16" fmla="*/ 5 w 24"/>
                  <a:gd name="T17" fmla="*/ 2 h 25"/>
                  <a:gd name="T18" fmla="*/ 3 w 24"/>
                  <a:gd name="T19" fmla="*/ 4 h 25"/>
                  <a:gd name="T20" fmla="*/ 2 w 24"/>
                  <a:gd name="T21" fmla="*/ 6 h 25"/>
                  <a:gd name="T22" fmla="*/ 0 w 24"/>
                  <a:gd name="T23" fmla="*/ 8 h 25"/>
                  <a:gd name="T24" fmla="*/ 0 w 24"/>
                  <a:gd name="T25" fmla="*/ 10 h 25"/>
                  <a:gd name="T26" fmla="*/ 0 w 24"/>
                  <a:gd name="T27" fmla="*/ 13 h 25"/>
                  <a:gd name="T28" fmla="*/ 0 w 24"/>
                  <a:gd name="T29" fmla="*/ 15 h 25"/>
                  <a:gd name="T30" fmla="*/ 0 w 24"/>
                  <a:gd name="T31" fmla="*/ 17 h 25"/>
                  <a:gd name="T32" fmla="*/ 1 w 24"/>
                  <a:gd name="T33" fmla="*/ 18 h 25"/>
                  <a:gd name="T34" fmla="*/ 2 w 24"/>
                  <a:gd name="T35" fmla="*/ 19 h 25"/>
                  <a:gd name="T36" fmla="*/ 3 w 24"/>
                  <a:gd name="T37" fmla="*/ 21 h 25"/>
                  <a:gd name="T38" fmla="*/ 5 w 24"/>
                  <a:gd name="T39" fmla="*/ 22 h 25"/>
                  <a:gd name="T40" fmla="*/ 7 w 24"/>
                  <a:gd name="T41" fmla="*/ 24 h 25"/>
                  <a:gd name="T42" fmla="*/ 9 w 24"/>
                  <a:gd name="T43" fmla="*/ 24 h 25"/>
                  <a:gd name="T44" fmla="*/ 12 w 24"/>
                  <a:gd name="T45" fmla="*/ 25 h 25"/>
                  <a:gd name="T46" fmla="*/ 13 w 24"/>
                  <a:gd name="T47" fmla="*/ 24 h 25"/>
                  <a:gd name="T48" fmla="*/ 13 w 24"/>
                  <a:gd name="T49" fmla="*/ 24 h 25"/>
                  <a:gd name="T50" fmla="*/ 13 w 24"/>
                  <a:gd name="T51" fmla="*/ 24 h 25"/>
                  <a:gd name="T52" fmla="*/ 13 w 24"/>
                  <a:gd name="T53" fmla="*/ 24 h 25"/>
                  <a:gd name="T54" fmla="*/ 14 w 24"/>
                  <a:gd name="T55" fmla="*/ 24 h 25"/>
                  <a:gd name="T56" fmla="*/ 16 w 24"/>
                  <a:gd name="T57" fmla="*/ 24 h 25"/>
                  <a:gd name="T58" fmla="*/ 17 w 24"/>
                  <a:gd name="T59" fmla="*/ 23 h 25"/>
                  <a:gd name="T60" fmla="*/ 18 w 24"/>
                  <a:gd name="T61" fmla="*/ 22 h 25"/>
                  <a:gd name="T62" fmla="*/ 19 w 24"/>
                  <a:gd name="T63" fmla="*/ 22 h 25"/>
                  <a:gd name="T64" fmla="*/ 20 w 24"/>
                  <a:gd name="T65" fmla="*/ 21 h 25"/>
                  <a:gd name="T66" fmla="*/ 21 w 24"/>
                  <a:gd name="T67" fmla="*/ 20 h 25"/>
                  <a:gd name="T68" fmla="*/ 22 w 24"/>
                  <a:gd name="T69" fmla="*/ 19 h 25"/>
                  <a:gd name="T70" fmla="*/ 22 w 24"/>
                  <a:gd name="T71" fmla="*/ 18 h 25"/>
                  <a:gd name="T72" fmla="*/ 23 w 24"/>
                  <a:gd name="T73" fmla="*/ 17 h 25"/>
                  <a:gd name="T74" fmla="*/ 23 w 24"/>
                  <a:gd name="T75" fmla="*/ 16 h 25"/>
                  <a:gd name="T76" fmla="*/ 23 w 24"/>
                  <a:gd name="T77" fmla="*/ 16 h 25"/>
                  <a:gd name="T78" fmla="*/ 23 w 24"/>
                  <a:gd name="T79" fmla="*/ 16 h 25"/>
                  <a:gd name="T80" fmla="*/ 23 w 24"/>
                  <a:gd name="T81" fmla="*/ 16 h 25"/>
                  <a:gd name="T82" fmla="*/ 23 w 24"/>
                  <a:gd name="T83" fmla="*/ 15 h 25"/>
                  <a:gd name="T84" fmla="*/ 23 w 24"/>
                  <a:gd name="T85" fmla="*/ 14 h 25"/>
                  <a:gd name="T86" fmla="*/ 23 w 24"/>
                  <a:gd name="T87" fmla="*/ 14 h 25"/>
                  <a:gd name="T88" fmla="*/ 23 w 24"/>
                  <a:gd name="T89" fmla="*/ 14 h 25"/>
                  <a:gd name="T90" fmla="*/ 24 w 24"/>
                  <a:gd name="T91" fmla="*/ 14 h 25"/>
                  <a:gd name="T92" fmla="*/ 24 w 24"/>
                  <a:gd name="T93" fmla="*/ 13 h 25"/>
                  <a:gd name="T94" fmla="*/ 23 w 24"/>
                  <a:gd name="T95" fmla="*/ 10 h 25"/>
                  <a:gd name="T96" fmla="*/ 23 w 24"/>
                  <a:gd name="T97" fmla="*/ 8 h 25"/>
                  <a:gd name="T98" fmla="*/ 22 w 24"/>
                  <a:gd name="T99" fmla="*/ 6 h 25"/>
                  <a:gd name="T100" fmla="*/ 20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4"/>
                    </a:moveTo>
                    <a:lnTo>
                      <a:pt x="18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09" name="Freeform 231">
                <a:extLst>
                  <a:ext uri="{FF2B5EF4-FFF2-40B4-BE49-F238E27FC236}">
                    <a16:creationId xmlns:a16="http://schemas.microsoft.com/office/drawing/2014/main" id="{4BAD9156-AC19-D9B1-8BE5-957C94FE6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2403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0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4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10" name="Freeform 232">
                <a:extLst>
                  <a:ext uri="{FF2B5EF4-FFF2-40B4-BE49-F238E27FC236}">
                    <a16:creationId xmlns:a16="http://schemas.microsoft.com/office/drawing/2014/main" id="{6069FF78-E161-353F-34A1-B01079F8F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2394"/>
                <a:ext cx="24" cy="25"/>
              </a:xfrm>
              <a:custGeom>
                <a:avLst/>
                <a:gdLst>
                  <a:gd name="T0" fmla="*/ 21 w 24"/>
                  <a:gd name="T1" fmla="*/ 4 h 25"/>
                  <a:gd name="T2" fmla="*/ 19 w 24"/>
                  <a:gd name="T3" fmla="*/ 2 h 25"/>
                  <a:gd name="T4" fmla="*/ 18 w 24"/>
                  <a:gd name="T5" fmla="*/ 2 h 25"/>
                  <a:gd name="T6" fmla="*/ 17 w 24"/>
                  <a:gd name="T7" fmla="*/ 1 h 25"/>
                  <a:gd name="T8" fmla="*/ 15 w 24"/>
                  <a:gd name="T9" fmla="*/ 1 h 25"/>
                  <a:gd name="T10" fmla="*/ 12 w 24"/>
                  <a:gd name="T11" fmla="*/ 0 h 25"/>
                  <a:gd name="T12" fmla="*/ 10 w 24"/>
                  <a:gd name="T13" fmla="*/ 1 h 25"/>
                  <a:gd name="T14" fmla="*/ 7 w 24"/>
                  <a:gd name="T15" fmla="*/ 1 h 25"/>
                  <a:gd name="T16" fmla="*/ 5 w 24"/>
                  <a:gd name="T17" fmla="*/ 2 h 25"/>
                  <a:gd name="T18" fmla="*/ 4 w 24"/>
                  <a:gd name="T19" fmla="*/ 4 h 25"/>
                  <a:gd name="T20" fmla="*/ 2 w 24"/>
                  <a:gd name="T21" fmla="*/ 6 h 25"/>
                  <a:gd name="T22" fmla="*/ 1 w 24"/>
                  <a:gd name="T23" fmla="*/ 8 h 25"/>
                  <a:gd name="T24" fmla="*/ 0 w 24"/>
                  <a:gd name="T25" fmla="*/ 10 h 25"/>
                  <a:gd name="T26" fmla="*/ 0 w 24"/>
                  <a:gd name="T27" fmla="*/ 13 h 25"/>
                  <a:gd name="T28" fmla="*/ 0 w 24"/>
                  <a:gd name="T29" fmla="*/ 15 h 25"/>
                  <a:gd name="T30" fmla="*/ 1 w 24"/>
                  <a:gd name="T31" fmla="*/ 17 h 25"/>
                  <a:gd name="T32" fmla="*/ 1 w 24"/>
                  <a:gd name="T33" fmla="*/ 18 h 25"/>
                  <a:gd name="T34" fmla="*/ 2 w 24"/>
                  <a:gd name="T35" fmla="*/ 19 h 25"/>
                  <a:gd name="T36" fmla="*/ 4 w 24"/>
                  <a:gd name="T37" fmla="*/ 21 h 25"/>
                  <a:gd name="T38" fmla="*/ 5 w 24"/>
                  <a:gd name="T39" fmla="*/ 22 h 25"/>
                  <a:gd name="T40" fmla="*/ 7 w 24"/>
                  <a:gd name="T41" fmla="*/ 24 h 25"/>
                  <a:gd name="T42" fmla="*/ 10 w 24"/>
                  <a:gd name="T43" fmla="*/ 24 h 25"/>
                  <a:gd name="T44" fmla="*/ 12 w 24"/>
                  <a:gd name="T45" fmla="*/ 25 h 25"/>
                  <a:gd name="T46" fmla="*/ 13 w 24"/>
                  <a:gd name="T47" fmla="*/ 24 h 25"/>
                  <a:gd name="T48" fmla="*/ 13 w 24"/>
                  <a:gd name="T49" fmla="*/ 24 h 25"/>
                  <a:gd name="T50" fmla="*/ 14 w 24"/>
                  <a:gd name="T51" fmla="*/ 24 h 25"/>
                  <a:gd name="T52" fmla="*/ 14 w 24"/>
                  <a:gd name="T53" fmla="*/ 24 h 25"/>
                  <a:gd name="T54" fmla="*/ 15 w 24"/>
                  <a:gd name="T55" fmla="*/ 24 h 25"/>
                  <a:gd name="T56" fmla="*/ 17 w 24"/>
                  <a:gd name="T57" fmla="*/ 24 h 25"/>
                  <a:gd name="T58" fmla="*/ 18 w 24"/>
                  <a:gd name="T59" fmla="*/ 23 h 25"/>
                  <a:gd name="T60" fmla="*/ 19 w 24"/>
                  <a:gd name="T61" fmla="*/ 22 h 25"/>
                  <a:gd name="T62" fmla="*/ 20 w 24"/>
                  <a:gd name="T63" fmla="*/ 22 h 25"/>
                  <a:gd name="T64" fmla="*/ 21 w 24"/>
                  <a:gd name="T65" fmla="*/ 21 h 25"/>
                  <a:gd name="T66" fmla="*/ 21 w 24"/>
                  <a:gd name="T67" fmla="*/ 20 h 25"/>
                  <a:gd name="T68" fmla="*/ 22 w 24"/>
                  <a:gd name="T69" fmla="*/ 19 h 25"/>
                  <a:gd name="T70" fmla="*/ 23 w 24"/>
                  <a:gd name="T71" fmla="*/ 18 h 25"/>
                  <a:gd name="T72" fmla="*/ 23 w 24"/>
                  <a:gd name="T73" fmla="*/ 17 h 25"/>
                  <a:gd name="T74" fmla="*/ 23 w 24"/>
                  <a:gd name="T75" fmla="*/ 16 h 25"/>
                  <a:gd name="T76" fmla="*/ 23 w 24"/>
                  <a:gd name="T77" fmla="*/ 16 h 25"/>
                  <a:gd name="T78" fmla="*/ 23 w 24"/>
                  <a:gd name="T79" fmla="*/ 16 h 25"/>
                  <a:gd name="T80" fmla="*/ 24 w 24"/>
                  <a:gd name="T81" fmla="*/ 16 h 25"/>
                  <a:gd name="T82" fmla="*/ 24 w 24"/>
                  <a:gd name="T83" fmla="*/ 15 h 25"/>
                  <a:gd name="T84" fmla="*/ 24 w 24"/>
                  <a:gd name="T85" fmla="*/ 14 h 25"/>
                  <a:gd name="T86" fmla="*/ 24 w 24"/>
                  <a:gd name="T87" fmla="*/ 14 h 25"/>
                  <a:gd name="T88" fmla="*/ 24 w 24"/>
                  <a:gd name="T89" fmla="*/ 14 h 25"/>
                  <a:gd name="T90" fmla="*/ 24 w 24"/>
                  <a:gd name="T91" fmla="*/ 14 h 25"/>
                  <a:gd name="T92" fmla="*/ 24 w 24"/>
                  <a:gd name="T93" fmla="*/ 13 h 25"/>
                  <a:gd name="T94" fmla="*/ 24 w 24"/>
                  <a:gd name="T95" fmla="*/ 10 h 25"/>
                  <a:gd name="T96" fmla="*/ 23 w 24"/>
                  <a:gd name="T97" fmla="*/ 8 h 25"/>
                  <a:gd name="T98" fmla="*/ 22 w 24"/>
                  <a:gd name="T99" fmla="*/ 6 h 25"/>
                  <a:gd name="T100" fmla="*/ 21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4"/>
                    </a:move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11" name="Freeform 233">
                <a:extLst>
                  <a:ext uri="{FF2B5EF4-FFF2-40B4-BE49-F238E27FC236}">
                    <a16:creationId xmlns:a16="http://schemas.microsoft.com/office/drawing/2014/main" id="{A3617CEA-4064-D74C-2888-4B2DE8B33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403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3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3 w 24"/>
                  <a:gd name="T51" fmla="*/ 23 h 24"/>
                  <a:gd name="T52" fmla="*/ 14 w 24"/>
                  <a:gd name="T53" fmla="*/ 23 h 24"/>
                  <a:gd name="T54" fmla="*/ 14 w 24"/>
                  <a:gd name="T55" fmla="*/ 23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2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12" name="Freeform 234">
                <a:extLst>
                  <a:ext uri="{FF2B5EF4-FFF2-40B4-BE49-F238E27FC236}">
                    <a16:creationId xmlns:a16="http://schemas.microsoft.com/office/drawing/2014/main" id="{3C29755F-E85A-A9CF-959A-214E09B98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2399"/>
                <a:ext cx="24" cy="25"/>
              </a:xfrm>
              <a:custGeom>
                <a:avLst/>
                <a:gdLst>
                  <a:gd name="T0" fmla="*/ 20 w 24"/>
                  <a:gd name="T1" fmla="*/ 4 h 25"/>
                  <a:gd name="T2" fmla="*/ 18 w 24"/>
                  <a:gd name="T3" fmla="*/ 2 h 25"/>
                  <a:gd name="T4" fmla="*/ 17 w 24"/>
                  <a:gd name="T5" fmla="*/ 2 h 25"/>
                  <a:gd name="T6" fmla="*/ 16 w 24"/>
                  <a:gd name="T7" fmla="*/ 1 h 25"/>
                  <a:gd name="T8" fmla="*/ 14 w 24"/>
                  <a:gd name="T9" fmla="*/ 1 h 25"/>
                  <a:gd name="T10" fmla="*/ 12 w 24"/>
                  <a:gd name="T11" fmla="*/ 0 h 25"/>
                  <a:gd name="T12" fmla="*/ 9 w 24"/>
                  <a:gd name="T13" fmla="*/ 1 h 25"/>
                  <a:gd name="T14" fmla="*/ 7 w 24"/>
                  <a:gd name="T15" fmla="*/ 1 h 25"/>
                  <a:gd name="T16" fmla="*/ 5 w 24"/>
                  <a:gd name="T17" fmla="*/ 2 h 25"/>
                  <a:gd name="T18" fmla="*/ 3 w 24"/>
                  <a:gd name="T19" fmla="*/ 4 h 25"/>
                  <a:gd name="T20" fmla="*/ 1 w 24"/>
                  <a:gd name="T21" fmla="*/ 6 h 25"/>
                  <a:gd name="T22" fmla="*/ 0 w 24"/>
                  <a:gd name="T23" fmla="*/ 8 h 25"/>
                  <a:gd name="T24" fmla="*/ 0 w 24"/>
                  <a:gd name="T25" fmla="*/ 10 h 25"/>
                  <a:gd name="T26" fmla="*/ 0 w 24"/>
                  <a:gd name="T27" fmla="*/ 13 h 25"/>
                  <a:gd name="T28" fmla="*/ 0 w 24"/>
                  <a:gd name="T29" fmla="*/ 15 h 25"/>
                  <a:gd name="T30" fmla="*/ 0 w 24"/>
                  <a:gd name="T31" fmla="*/ 17 h 25"/>
                  <a:gd name="T32" fmla="*/ 1 w 24"/>
                  <a:gd name="T33" fmla="*/ 18 h 25"/>
                  <a:gd name="T34" fmla="*/ 1 w 24"/>
                  <a:gd name="T35" fmla="*/ 19 h 25"/>
                  <a:gd name="T36" fmla="*/ 3 w 24"/>
                  <a:gd name="T37" fmla="*/ 21 h 25"/>
                  <a:gd name="T38" fmla="*/ 5 w 24"/>
                  <a:gd name="T39" fmla="*/ 22 h 25"/>
                  <a:gd name="T40" fmla="*/ 7 w 24"/>
                  <a:gd name="T41" fmla="*/ 24 h 25"/>
                  <a:gd name="T42" fmla="*/ 9 w 24"/>
                  <a:gd name="T43" fmla="*/ 24 h 25"/>
                  <a:gd name="T44" fmla="*/ 12 w 24"/>
                  <a:gd name="T45" fmla="*/ 25 h 25"/>
                  <a:gd name="T46" fmla="*/ 13 w 24"/>
                  <a:gd name="T47" fmla="*/ 24 h 25"/>
                  <a:gd name="T48" fmla="*/ 13 w 24"/>
                  <a:gd name="T49" fmla="*/ 24 h 25"/>
                  <a:gd name="T50" fmla="*/ 13 w 24"/>
                  <a:gd name="T51" fmla="*/ 24 h 25"/>
                  <a:gd name="T52" fmla="*/ 13 w 24"/>
                  <a:gd name="T53" fmla="*/ 24 h 25"/>
                  <a:gd name="T54" fmla="*/ 14 w 24"/>
                  <a:gd name="T55" fmla="*/ 24 h 25"/>
                  <a:gd name="T56" fmla="*/ 16 w 24"/>
                  <a:gd name="T57" fmla="*/ 24 h 25"/>
                  <a:gd name="T58" fmla="*/ 17 w 24"/>
                  <a:gd name="T59" fmla="*/ 23 h 25"/>
                  <a:gd name="T60" fmla="*/ 18 w 24"/>
                  <a:gd name="T61" fmla="*/ 22 h 25"/>
                  <a:gd name="T62" fmla="*/ 19 w 24"/>
                  <a:gd name="T63" fmla="*/ 22 h 25"/>
                  <a:gd name="T64" fmla="*/ 20 w 24"/>
                  <a:gd name="T65" fmla="*/ 21 h 25"/>
                  <a:gd name="T66" fmla="*/ 21 w 24"/>
                  <a:gd name="T67" fmla="*/ 20 h 25"/>
                  <a:gd name="T68" fmla="*/ 22 w 24"/>
                  <a:gd name="T69" fmla="*/ 19 h 25"/>
                  <a:gd name="T70" fmla="*/ 22 w 24"/>
                  <a:gd name="T71" fmla="*/ 18 h 25"/>
                  <a:gd name="T72" fmla="*/ 23 w 24"/>
                  <a:gd name="T73" fmla="*/ 17 h 25"/>
                  <a:gd name="T74" fmla="*/ 23 w 24"/>
                  <a:gd name="T75" fmla="*/ 17 h 25"/>
                  <a:gd name="T76" fmla="*/ 23 w 24"/>
                  <a:gd name="T77" fmla="*/ 16 h 25"/>
                  <a:gd name="T78" fmla="*/ 23 w 24"/>
                  <a:gd name="T79" fmla="*/ 16 h 25"/>
                  <a:gd name="T80" fmla="*/ 23 w 24"/>
                  <a:gd name="T81" fmla="*/ 16 h 25"/>
                  <a:gd name="T82" fmla="*/ 23 w 24"/>
                  <a:gd name="T83" fmla="*/ 15 h 25"/>
                  <a:gd name="T84" fmla="*/ 23 w 24"/>
                  <a:gd name="T85" fmla="*/ 14 h 25"/>
                  <a:gd name="T86" fmla="*/ 23 w 24"/>
                  <a:gd name="T87" fmla="*/ 14 h 25"/>
                  <a:gd name="T88" fmla="*/ 23 w 24"/>
                  <a:gd name="T89" fmla="*/ 14 h 25"/>
                  <a:gd name="T90" fmla="*/ 24 w 24"/>
                  <a:gd name="T91" fmla="*/ 14 h 25"/>
                  <a:gd name="T92" fmla="*/ 24 w 24"/>
                  <a:gd name="T93" fmla="*/ 13 h 25"/>
                  <a:gd name="T94" fmla="*/ 23 w 24"/>
                  <a:gd name="T95" fmla="*/ 10 h 25"/>
                  <a:gd name="T96" fmla="*/ 23 w 24"/>
                  <a:gd name="T97" fmla="*/ 8 h 25"/>
                  <a:gd name="T98" fmla="*/ 22 w 24"/>
                  <a:gd name="T99" fmla="*/ 6 h 25"/>
                  <a:gd name="T100" fmla="*/ 20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4"/>
                    </a:moveTo>
                    <a:lnTo>
                      <a:pt x="18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13" name="Freeform 235">
                <a:extLst>
                  <a:ext uri="{FF2B5EF4-FFF2-40B4-BE49-F238E27FC236}">
                    <a16:creationId xmlns:a16="http://schemas.microsoft.com/office/drawing/2014/main" id="{EBB68A8C-2ADF-FB0C-4B63-4641B51D1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2379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1 h 24"/>
                  <a:gd name="T10" fmla="*/ 12 w 24"/>
                  <a:gd name="T11" fmla="*/ 0 h 24"/>
                  <a:gd name="T12" fmla="*/ 9 w 24"/>
                  <a:gd name="T13" fmla="*/ 1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6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4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4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2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6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14" name="Freeform 236">
                <a:extLst>
                  <a:ext uri="{FF2B5EF4-FFF2-40B4-BE49-F238E27FC236}">
                    <a16:creationId xmlns:a16="http://schemas.microsoft.com/office/drawing/2014/main" id="{47FAFB3D-B0B9-4F40-E293-13E4AF8F8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2398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1 w 24"/>
                  <a:gd name="T21" fmla="*/ 5 h 24"/>
                  <a:gd name="T22" fmla="*/ 0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0 w 24"/>
                  <a:gd name="T31" fmla="*/ 17 h 24"/>
                  <a:gd name="T32" fmla="*/ 1 w 24"/>
                  <a:gd name="T33" fmla="*/ 18 h 24"/>
                  <a:gd name="T34" fmla="*/ 1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3 w 24"/>
                  <a:gd name="T83" fmla="*/ 15 h 24"/>
                  <a:gd name="T84" fmla="*/ 23 w 24"/>
                  <a:gd name="T85" fmla="*/ 14 h 24"/>
                  <a:gd name="T86" fmla="*/ 23 w 24"/>
                  <a:gd name="T87" fmla="*/ 14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15" name="Freeform 237">
                <a:extLst>
                  <a:ext uri="{FF2B5EF4-FFF2-40B4-BE49-F238E27FC236}">
                    <a16:creationId xmlns:a16="http://schemas.microsoft.com/office/drawing/2014/main" id="{9BAB9C86-10ED-B023-E5FA-E16832E35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399"/>
                <a:ext cx="25" cy="25"/>
              </a:xfrm>
              <a:custGeom>
                <a:avLst/>
                <a:gdLst>
                  <a:gd name="T0" fmla="*/ 21 w 25"/>
                  <a:gd name="T1" fmla="*/ 4 h 25"/>
                  <a:gd name="T2" fmla="*/ 19 w 25"/>
                  <a:gd name="T3" fmla="*/ 2 h 25"/>
                  <a:gd name="T4" fmla="*/ 18 w 25"/>
                  <a:gd name="T5" fmla="*/ 2 h 25"/>
                  <a:gd name="T6" fmla="*/ 17 w 25"/>
                  <a:gd name="T7" fmla="*/ 1 h 25"/>
                  <a:gd name="T8" fmla="*/ 15 w 25"/>
                  <a:gd name="T9" fmla="*/ 1 h 25"/>
                  <a:gd name="T10" fmla="*/ 12 w 25"/>
                  <a:gd name="T11" fmla="*/ 0 h 25"/>
                  <a:gd name="T12" fmla="*/ 10 w 25"/>
                  <a:gd name="T13" fmla="*/ 1 h 25"/>
                  <a:gd name="T14" fmla="*/ 8 w 25"/>
                  <a:gd name="T15" fmla="*/ 1 h 25"/>
                  <a:gd name="T16" fmla="*/ 5 w 25"/>
                  <a:gd name="T17" fmla="*/ 2 h 25"/>
                  <a:gd name="T18" fmla="*/ 4 w 25"/>
                  <a:gd name="T19" fmla="*/ 4 h 25"/>
                  <a:gd name="T20" fmla="*/ 2 w 25"/>
                  <a:gd name="T21" fmla="*/ 6 h 25"/>
                  <a:gd name="T22" fmla="*/ 1 w 25"/>
                  <a:gd name="T23" fmla="*/ 8 h 25"/>
                  <a:gd name="T24" fmla="*/ 1 w 25"/>
                  <a:gd name="T25" fmla="*/ 10 h 25"/>
                  <a:gd name="T26" fmla="*/ 0 w 25"/>
                  <a:gd name="T27" fmla="*/ 13 h 25"/>
                  <a:gd name="T28" fmla="*/ 1 w 25"/>
                  <a:gd name="T29" fmla="*/ 15 h 25"/>
                  <a:gd name="T30" fmla="*/ 1 w 25"/>
                  <a:gd name="T31" fmla="*/ 17 h 25"/>
                  <a:gd name="T32" fmla="*/ 2 w 25"/>
                  <a:gd name="T33" fmla="*/ 18 h 25"/>
                  <a:gd name="T34" fmla="*/ 2 w 25"/>
                  <a:gd name="T35" fmla="*/ 19 h 25"/>
                  <a:gd name="T36" fmla="*/ 4 w 25"/>
                  <a:gd name="T37" fmla="*/ 21 h 25"/>
                  <a:gd name="T38" fmla="*/ 5 w 25"/>
                  <a:gd name="T39" fmla="*/ 22 h 25"/>
                  <a:gd name="T40" fmla="*/ 8 w 25"/>
                  <a:gd name="T41" fmla="*/ 24 h 25"/>
                  <a:gd name="T42" fmla="*/ 10 w 25"/>
                  <a:gd name="T43" fmla="*/ 24 h 25"/>
                  <a:gd name="T44" fmla="*/ 12 w 25"/>
                  <a:gd name="T45" fmla="*/ 25 h 25"/>
                  <a:gd name="T46" fmla="*/ 14 w 25"/>
                  <a:gd name="T47" fmla="*/ 24 h 25"/>
                  <a:gd name="T48" fmla="*/ 14 w 25"/>
                  <a:gd name="T49" fmla="*/ 24 h 25"/>
                  <a:gd name="T50" fmla="*/ 14 w 25"/>
                  <a:gd name="T51" fmla="*/ 24 h 25"/>
                  <a:gd name="T52" fmla="*/ 14 w 25"/>
                  <a:gd name="T53" fmla="*/ 24 h 25"/>
                  <a:gd name="T54" fmla="*/ 15 w 25"/>
                  <a:gd name="T55" fmla="*/ 24 h 25"/>
                  <a:gd name="T56" fmla="*/ 17 w 25"/>
                  <a:gd name="T57" fmla="*/ 24 h 25"/>
                  <a:gd name="T58" fmla="*/ 18 w 25"/>
                  <a:gd name="T59" fmla="*/ 23 h 25"/>
                  <a:gd name="T60" fmla="*/ 19 w 25"/>
                  <a:gd name="T61" fmla="*/ 22 h 25"/>
                  <a:gd name="T62" fmla="*/ 20 w 25"/>
                  <a:gd name="T63" fmla="*/ 22 h 25"/>
                  <a:gd name="T64" fmla="*/ 21 w 25"/>
                  <a:gd name="T65" fmla="*/ 21 h 25"/>
                  <a:gd name="T66" fmla="*/ 22 w 25"/>
                  <a:gd name="T67" fmla="*/ 20 h 25"/>
                  <a:gd name="T68" fmla="*/ 22 w 25"/>
                  <a:gd name="T69" fmla="*/ 19 h 25"/>
                  <a:gd name="T70" fmla="*/ 23 w 25"/>
                  <a:gd name="T71" fmla="*/ 18 h 25"/>
                  <a:gd name="T72" fmla="*/ 24 w 25"/>
                  <a:gd name="T73" fmla="*/ 17 h 25"/>
                  <a:gd name="T74" fmla="*/ 24 w 25"/>
                  <a:gd name="T75" fmla="*/ 17 h 25"/>
                  <a:gd name="T76" fmla="*/ 24 w 25"/>
                  <a:gd name="T77" fmla="*/ 16 h 25"/>
                  <a:gd name="T78" fmla="*/ 24 w 25"/>
                  <a:gd name="T79" fmla="*/ 16 h 25"/>
                  <a:gd name="T80" fmla="*/ 24 w 25"/>
                  <a:gd name="T81" fmla="*/ 16 h 25"/>
                  <a:gd name="T82" fmla="*/ 24 w 25"/>
                  <a:gd name="T83" fmla="*/ 15 h 25"/>
                  <a:gd name="T84" fmla="*/ 24 w 25"/>
                  <a:gd name="T85" fmla="*/ 14 h 25"/>
                  <a:gd name="T86" fmla="*/ 24 w 25"/>
                  <a:gd name="T87" fmla="*/ 14 h 25"/>
                  <a:gd name="T88" fmla="*/ 24 w 25"/>
                  <a:gd name="T89" fmla="*/ 14 h 25"/>
                  <a:gd name="T90" fmla="*/ 24 w 25"/>
                  <a:gd name="T91" fmla="*/ 14 h 25"/>
                  <a:gd name="T92" fmla="*/ 25 w 25"/>
                  <a:gd name="T93" fmla="*/ 13 h 25"/>
                  <a:gd name="T94" fmla="*/ 24 w 25"/>
                  <a:gd name="T95" fmla="*/ 10 h 25"/>
                  <a:gd name="T96" fmla="*/ 24 w 25"/>
                  <a:gd name="T97" fmla="*/ 8 h 25"/>
                  <a:gd name="T98" fmla="*/ 22 w 25"/>
                  <a:gd name="T99" fmla="*/ 6 h 25"/>
                  <a:gd name="T100" fmla="*/ 21 w 25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5">
                    <a:moveTo>
                      <a:pt x="21" y="4"/>
                    </a:move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5" y="13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16" name="Freeform 238">
                <a:extLst>
                  <a:ext uri="{FF2B5EF4-FFF2-40B4-BE49-F238E27FC236}">
                    <a16:creationId xmlns:a16="http://schemas.microsoft.com/office/drawing/2014/main" id="{CA81D243-71AF-CFB8-228B-0600C506B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377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1 h 24"/>
                  <a:gd name="T10" fmla="*/ 12 w 24"/>
                  <a:gd name="T11" fmla="*/ 0 h 24"/>
                  <a:gd name="T12" fmla="*/ 9 w 24"/>
                  <a:gd name="T13" fmla="*/ 1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6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4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4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2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4 h 24"/>
                  <a:gd name="T90" fmla="*/ 24 w 24"/>
                  <a:gd name="T91" fmla="*/ 14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6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17" name="Freeform 239">
                <a:extLst>
                  <a:ext uri="{FF2B5EF4-FFF2-40B4-BE49-F238E27FC236}">
                    <a16:creationId xmlns:a16="http://schemas.microsoft.com/office/drawing/2014/main" id="{9C23454A-D014-D644-3AEF-18EA469B6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2390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7 w 24"/>
                  <a:gd name="T5" fmla="*/ 1 h 24"/>
                  <a:gd name="T6" fmla="*/ 17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7 w 24"/>
                  <a:gd name="T57" fmla="*/ 23 h 24"/>
                  <a:gd name="T58" fmla="*/ 17 w 24"/>
                  <a:gd name="T59" fmla="*/ 23 h 24"/>
                  <a:gd name="T60" fmla="*/ 19 w 24"/>
                  <a:gd name="T61" fmla="*/ 22 h 24"/>
                  <a:gd name="T62" fmla="*/ 19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18" name="Freeform 240">
                <a:extLst>
                  <a:ext uri="{FF2B5EF4-FFF2-40B4-BE49-F238E27FC236}">
                    <a16:creationId xmlns:a16="http://schemas.microsoft.com/office/drawing/2014/main" id="{625718FD-8BFD-D9AD-AA27-6F0A69E3C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364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19" name="Freeform 241">
                <a:extLst>
                  <a:ext uri="{FF2B5EF4-FFF2-40B4-BE49-F238E27FC236}">
                    <a16:creationId xmlns:a16="http://schemas.microsoft.com/office/drawing/2014/main" id="{CCB52507-BEAF-1C6D-89FD-133810EEA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355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20" name="Freeform 242">
                <a:extLst>
                  <a:ext uri="{FF2B5EF4-FFF2-40B4-BE49-F238E27FC236}">
                    <a16:creationId xmlns:a16="http://schemas.microsoft.com/office/drawing/2014/main" id="{E873ECC6-8027-0A4F-7220-03F0E6AB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2347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8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1 w 24"/>
                  <a:gd name="T25" fmla="*/ 9 h 24"/>
                  <a:gd name="T26" fmla="*/ 0 w 24"/>
                  <a:gd name="T27" fmla="*/ 12 h 24"/>
                  <a:gd name="T28" fmla="*/ 1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8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2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4 w 24"/>
                  <a:gd name="T73" fmla="*/ 17 h 24"/>
                  <a:gd name="T74" fmla="*/ 24 w 24"/>
                  <a:gd name="T75" fmla="*/ 16 h 24"/>
                  <a:gd name="T76" fmla="*/ 24 w 24"/>
                  <a:gd name="T77" fmla="*/ 16 h 24"/>
                  <a:gd name="T78" fmla="*/ 24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4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21" name="Freeform 243">
                <a:extLst>
                  <a:ext uri="{FF2B5EF4-FFF2-40B4-BE49-F238E27FC236}">
                    <a16:creationId xmlns:a16="http://schemas.microsoft.com/office/drawing/2014/main" id="{6F5F8B0F-C978-2B43-33FD-03F936A6A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357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1 w 24"/>
                  <a:gd name="T21" fmla="*/ 5 h 24"/>
                  <a:gd name="T22" fmla="*/ 0 w 24"/>
                  <a:gd name="T23" fmla="*/ 7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4 h 24"/>
                  <a:gd name="T30" fmla="*/ 0 w 24"/>
                  <a:gd name="T31" fmla="*/ 17 h 24"/>
                  <a:gd name="T32" fmla="*/ 1 w 24"/>
                  <a:gd name="T33" fmla="*/ 18 h 24"/>
                  <a:gd name="T34" fmla="*/ 1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1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3 w 24"/>
                  <a:gd name="T83" fmla="*/ 14 h 24"/>
                  <a:gd name="T84" fmla="*/ 23 w 24"/>
                  <a:gd name="T85" fmla="*/ 14 h 24"/>
                  <a:gd name="T86" fmla="*/ 23 w 24"/>
                  <a:gd name="T87" fmla="*/ 13 h 24"/>
                  <a:gd name="T88" fmla="*/ 23 w 24"/>
                  <a:gd name="T89" fmla="*/ 13 h 24"/>
                  <a:gd name="T90" fmla="*/ 23 w 24"/>
                  <a:gd name="T91" fmla="*/ 13 h 24"/>
                  <a:gd name="T92" fmla="*/ 24 w 24"/>
                  <a:gd name="T93" fmla="*/ 12 h 24"/>
                  <a:gd name="T94" fmla="*/ 23 w 24"/>
                  <a:gd name="T95" fmla="*/ 10 h 24"/>
                  <a:gd name="T96" fmla="*/ 23 w 24"/>
                  <a:gd name="T97" fmla="*/ 7 h 24"/>
                  <a:gd name="T98" fmla="*/ 21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22" name="Freeform 244">
                <a:extLst>
                  <a:ext uri="{FF2B5EF4-FFF2-40B4-BE49-F238E27FC236}">
                    <a16:creationId xmlns:a16="http://schemas.microsoft.com/office/drawing/2014/main" id="{2D0DD52A-D385-C30E-5FC6-5FBD53764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353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23" name="Freeform 245">
                <a:extLst>
                  <a:ext uri="{FF2B5EF4-FFF2-40B4-BE49-F238E27FC236}">
                    <a16:creationId xmlns:a16="http://schemas.microsoft.com/office/drawing/2014/main" id="{A096FF5B-38BF-9522-AD41-E6644A59F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359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8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1 w 24"/>
                  <a:gd name="T25" fmla="*/ 9 h 24"/>
                  <a:gd name="T26" fmla="*/ 0 w 24"/>
                  <a:gd name="T27" fmla="*/ 12 h 24"/>
                  <a:gd name="T28" fmla="*/ 1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8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4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2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4 w 24"/>
                  <a:gd name="T73" fmla="*/ 16 h 24"/>
                  <a:gd name="T74" fmla="*/ 24 w 24"/>
                  <a:gd name="T75" fmla="*/ 16 h 24"/>
                  <a:gd name="T76" fmla="*/ 24 w 24"/>
                  <a:gd name="T77" fmla="*/ 15 h 24"/>
                  <a:gd name="T78" fmla="*/ 24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4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24" name="Freeform 246">
                <a:extLst>
                  <a:ext uri="{FF2B5EF4-FFF2-40B4-BE49-F238E27FC236}">
                    <a16:creationId xmlns:a16="http://schemas.microsoft.com/office/drawing/2014/main" id="{57B84BBC-412E-5D58-ACA6-4502569CA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346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2 h 24"/>
                  <a:gd name="T18" fmla="*/ 3 w 24"/>
                  <a:gd name="T19" fmla="*/ 3 h 24"/>
                  <a:gd name="T20" fmla="*/ 1 w 24"/>
                  <a:gd name="T21" fmla="*/ 5 h 24"/>
                  <a:gd name="T22" fmla="*/ 0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0 w 24"/>
                  <a:gd name="T31" fmla="*/ 16 h 24"/>
                  <a:gd name="T32" fmla="*/ 1 w 24"/>
                  <a:gd name="T33" fmla="*/ 17 h 24"/>
                  <a:gd name="T34" fmla="*/ 1 w 24"/>
                  <a:gd name="T35" fmla="*/ 18 h 24"/>
                  <a:gd name="T36" fmla="*/ 3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3 w 24"/>
                  <a:gd name="T51" fmla="*/ 23 h 24"/>
                  <a:gd name="T52" fmla="*/ 13 w 24"/>
                  <a:gd name="T53" fmla="*/ 23 h 24"/>
                  <a:gd name="T54" fmla="*/ 14 w 24"/>
                  <a:gd name="T55" fmla="*/ 23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2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3 w 24"/>
                  <a:gd name="T83" fmla="*/ 14 h 24"/>
                  <a:gd name="T84" fmla="*/ 23 w 24"/>
                  <a:gd name="T85" fmla="*/ 13 h 24"/>
                  <a:gd name="T86" fmla="*/ 23 w 24"/>
                  <a:gd name="T87" fmla="*/ 13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25" name="Freeform 247">
                <a:extLst>
                  <a:ext uri="{FF2B5EF4-FFF2-40B4-BE49-F238E27FC236}">
                    <a16:creationId xmlns:a16="http://schemas.microsoft.com/office/drawing/2014/main" id="{D6666E88-B361-2A1C-1216-9ADB79A22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1115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26" name="Freeform 248">
                <a:extLst>
                  <a:ext uri="{FF2B5EF4-FFF2-40B4-BE49-F238E27FC236}">
                    <a16:creationId xmlns:a16="http://schemas.microsoft.com/office/drawing/2014/main" id="{C118B1EB-1F02-6FF5-AAEA-905E648C4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657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8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1 h 24"/>
                  <a:gd name="T38" fmla="*/ 12 w 24"/>
                  <a:gd name="T39" fmla="*/ 0 h 24"/>
                  <a:gd name="T40" fmla="*/ 10 w 24"/>
                  <a:gd name="T41" fmla="*/ 1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8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4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4 h 24"/>
                  <a:gd name="T88" fmla="*/ 16 w 24"/>
                  <a:gd name="T89" fmla="*/ 24 h 24"/>
                  <a:gd name="T90" fmla="*/ 16 w 24"/>
                  <a:gd name="T91" fmla="*/ 24 h 24"/>
                  <a:gd name="T92" fmla="*/ 17 w 24"/>
                  <a:gd name="T93" fmla="*/ 24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27" name="Freeform 249">
                <a:extLst>
                  <a:ext uri="{FF2B5EF4-FFF2-40B4-BE49-F238E27FC236}">
                    <a16:creationId xmlns:a16="http://schemas.microsoft.com/office/drawing/2014/main" id="{CF5F8B44-E93A-417F-9531-C6FA36157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692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28" name="Freeform 250">
                <a:extLst>
                  <a:ext uri="{FF2B5EF4-FFF2-40B4-BE49-F238E27FC236}">
                    <a16:creationId xmlns:a16="http://schemas.microsoft.com/office/drawing/2014/main" id="{08AE9308-0966-9446-432D-C47F80002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704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4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10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10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4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4 h 24"/>
                  <a:gd name="T88" fmla="*/ 16 w 25"/>
                  <a:gd name="T89" fmla="*/ 24 h 24"/>
                  <a:gd name="T90" fmla="*/ 16 w 25"/>
                  <a:gd name="T91" fmla="*/ 24 h 24"/>
                  <a:gd name="T92" fmla="*/ 17 w 25"/>
                  <a:gd name="T93" fmla="*/ 24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2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29" name="Freeform 251">
                <a:extLst>
                  <a:ext uri="{FF2B5EF4-FFF2-40B4-BE49-F238E27FC236}">
                    <a16:creationId xmlns:a16="http://schemas.microsoft.com/office/drawing/2014/main" id="{CC3409AB-204A-6DB2-5FA8-B93009760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785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30" name="Freeform 252">
                <a:extLst>
                  <a:ext uri="{FF2B5EF4-FFF2-40B4-BE49-F238E27FC236}">
                    <a16:creationId xmlns:a16="http://schemas.microsoft.com/office/drawing/2014/main" id="{9BB4EF58-20CA-D3A4-C30D-7D04D31A4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803"/>
                <a:ext cx="25" cy="25"/>
              </a:xfrm>
              <a:custGeom>
                <a:avLst/>
                <a:gdLst>
                  <a:gd name="T0" fmla="*/ 21 w 25"/>
                  <a:gd name="T1" fmla="*/ 21 h 25"/>
                  <a:gd name="T2" fmla="*/ 22 w 25"/>
                  <a:gd name="T3" fmla="*/ 20 h 25"/>
                  <a:gd name="T4" fmla="*/ 22 w 25"/>
                  <a:gd name="T5" fmla="*/ 19 h 25"/>
                  <a:gd name="T6" fmla="*/ 23 w 25"/>
                  <a:gd name="T7" fmla="*/ 18 h 25"/>
                  <a:gd name="T8" fmla="*/ 24 w 25"/>
                  <a:gd name="T9" fmla="*/ 17 h 25"/>
                  <a:gd name="T10" fmla="*/ 24 w 25"/>
                  <a:gd name="T11" fmla="*/ 15 h 25"/>
                  <a:gd name="T12" fmla="*/ 24 w 25"/>
                  <a:gd name="T13" fmla="*/ 14 h 25"/>
                  <a:gd name="T14" fmla="*/ 24 w 25"/>
                  <a:gd name="T15" fmla="*/ 14 h 25"/>
                  <a:gd name="T16" fmla="*/ 24 w 25"/>
                  <a:gd name="T17" fmla="*/ 14 h 25"/>
                  <a:gd name="T18" fmla="*/ 24 w 25"/>
                  <a:gd name="T19" fmla="*/ 14 h 25"/>
                  <a:gd name="T20" fmla="*/ 25 w 25"/>
                  <a:gd name="T21" fmla="*/ 12 h 25"/>
                  <a:gd name="T22" fmla="*/ 24 w 25"/>
                  <a:gd name="T23" fmla="*/ 10 h 25"/>
                  <a:gd name="T24" fmla="*/ 24 w 25"/>
                  <a:gd name="T25" fmla="*/ 8 h 25"/>
                  <a:gd name="T26" fmla="*/ 22 w 25"/>
                  <a:gd name="T27" fmla="*/ 5 h 25"/>
                  <a:gd name="T28" fmla="*/ 21 w 25"/>
                  <a:gd name="T29" fmla="*/ 4 h 25"/>
                  <a:gd name="T30" fmla="*/ 19 w 25"/>
                  <a:gd name="T31" fmla="*/ 2 h 25"/>
                  <a:gd name="T32" fmla="*/ 18 w 25"/>
                  <a:gd name="T33" fmla="*/ 2 h 25"/>
                  <a:gd name="T34" fmla="*/ 17 w 25"/>
                  <a:gd name="T35" fmla="*/ 1 h 25"/>
                  <a:gd name="T36" fmla="*/ 15 w 25"/>
                  <a:gd name="T37" fmla="*/ 1 h 25"/>
                  <a:gd name="T38" fmla="*/ 12 w 25"/>
                  <a:gd name="T39" fmla="*/ 0 h 25"/>
                  <a:gd name="T40" fmla="*/ 10 w 25"/>
                  <a:gd name="T41" fmla="*/ 1 h 25"/>
                  <a:gd name="T42" fmla="*/ 8 w 25"/>
                  <a:gd name="T43" fmla="*/ 1 h 25"/>
                  <a:gd name="T44" fmla="*/ 6 w 25"/>
                  <a:gd name="T45" fmla="*/ 2 h 25"/>
                  <a:gd name="T46" fmla="*/ 4 w 25"/>
                  <a:gd name="T47" fmla="*/ 4 h 25"/>
                  <a:gd name="T48" fmla="*/ 2 w 25"/>
                  <a:gd name="T49" fmla="*/ 5 h 25"/>
                  <a:gd name="T50" fmla="*/ 1 w 25"/>
                  <a:gd name="T51" fmla="*/ 8 h 25"/>
                  <a:gd name="T52" fmla="*/ 1 w 25"/>
                  <a:gd name="T53" fmla="*/ 10 h 25"/>
                  <a:gd name="T54" fmla="*/ 0 w 25"/>
                  <a:gd name="T55" fmla="*/ 12 h 25"/>
                  <a:gd name="T56" fmla="*/ 1 w 25"/>
                  <a:gd name="T57" fmla="*/ 15 h 25"/>
                  <a:gd name="T58" fmla="*/ 1 w 25"/>
                  <a:gd name="T59" fmla="*/ 17 h 25"/>
                  <a:gd name="T60" fmla="*/ 2 w 25"/>
                  <a:gd name="T61" fmla="*/ 18 h 25"/>
                  <a:gd name="T62" fmla="*/ 2 w 25"/>
                  <a:gd name="T63" fmla="*/ 19 h 25"/>
                  <a:gd name="T64" fmla="*/ 4 w 25"/>
                  <a:gd name="T65" fmla="*/ 21 h 25"/>
                  <a:gd name="T66" fmla="*/ 6 w 25"/>
                  <a:gd name="T67" fmla="*/ 22 h 25"/>
                  <a:gd name="T68" fmla="*/ 8 w 25"/>
                  <a:gd name="T69" fmla="*/ 24 h 25"/>
                  <a:gd name="T70" fmla="*/ 10 w 25"/>
                  <a:gd name="T71" fmla="*/ 24 h 25"/>
                  <a:gd name="T72" fmla="*/ 12 w 25"/>
                  <a:gd name="T73" fmla="*/ 25 h 25"/>
                  <a:gd name="T74" fmla="*/ 14 w 25"/>
                  <a:gd name="T75" fmla="*/ 24 h 25"/>
                  <a:gd name="T76" fmla="*/ 14 w 25"/>
                  <a:gd name="T77" fmla="*/ 24 h 25"/>
                  <a:gd name="T78" fmla="*/ 14 w 25"/>
                  <a:gd name="T79" fmla="*/ 24 h 25"/>
                  <a:gd name="T80" fmla="*/ 14 w 25"/>
                  <a:gd name="T81" fmla="*/ 24 h 25"/>
                  <a:gd name="T82" fmla="*/ 15 w 25"/>
                  <a:gd name="T83" fmla="*/ 24 h 25"/>
                  <a:gd name="T84" fmla="*/ 16 w 25"/>
                  <a:gd name="T85" fmla="*/ 24 h 25"/>
                  <a:gd name="T86" fmla="*/ 16 w 25"/>
                  <a:gd name="T87" fmla="*/ 24 h 25"/>
                  <a:gd name="T88" fmla="*/ 16 w 25"/>
                  <a:gd name="T89" fmla="*/ 24 h 25"/>
                  <a:gd name="T90" fmla="*/ 16 w 25"/>
                  <a:gd name="T91" fmla="*/ 24 h 25"/>
                  <a:gd name="T92" fmla="*/ 17 w 25"/>
                  <a:gd name="T93" fmla="*/ 24 h 25"/>
                  <a:gd name="T94" fmla="*/ 18 w 25"/>
                  <a:gd name="T95" fmla="*/ 23 h 25"/>
                  <a:gd name="T96" fmla="*/ 19 w 25"/>
                  <a:gd name="T97" fmla="*/ 22 h 25"/>
                  <a:gd name="T98" fmla="*/ 20 w 25"/>
                  <a:gd name="T99" fmla="*/ 22 h 25"/>
                  <a:gd name="T100" fmla="*/ 21 w 25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5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31" name="Freeform 253">
                <a:extLst>
                  <a:ext uri="{FF2B5EF4-FFF2-40B4-BE49-F238E27FC236}">
                    <a16:creationId xmlns:a16="http://schemas.microsoft.com/office/drawing/2014/main" id="{D802AE01-569A-78B6-BD52-0698C195D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835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32" name="Freeform 254">
                <a:extLst>
                  <a:ext uri="{FF2B5EF4-FFF2-40B4-BE49-F238E27FC236}">
                    <a16:creationId xmlns:a16="http://schemas.microsoft.com/office/drawing/2014/main" id="{12FE2AB9-FF60-5F84-CFCD-14D70DC48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1838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8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1 h 24"/>
                  <a:gd name="T38" fmla="*/ 12 w 24"/>
                  <a:gd name="T39" fmla="*/ 0 h 24"/>
                  <a:gd name="T40" fmla="*/ 10 w 24"/>
                  <a:gd name="T41" fmla="*/ 1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8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4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4 h 24"/>
                  <a:gd name="T88" fmla="*/ 16 w 24"/>
                  <a:gd name="T89" fmla="*/ 24 h 24"/>
                  <a:gd name="T90" fmla="*/ 16 w 24"/>
                  <a:gd name="T91" fmla="*/ 24 h 24"/>
                  <a:gd name="T92" fmla="*/ 17 w 24"/>
                  <a:gd name="T93" fmla="*/ 24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33" name="Freeform 255">
                <a:extLst>
                  <a:ext uri="{FF2B5EF4-FFF2-40B4-BE49-F238E27FC236}">
                    <a16:creationId xmlns:a16="http://schemas.microsoft.com/office/drawing/2014/main" id="{6DC2A25E-D447-173E-C842-B56408CE6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859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4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34" name="Freeform 256">
                <a:extLst>
                  <a:ext uri="{FF2B5EF4-FFF2-40B4-BE49-F238E27FC236}">
                    <a16:creationId xmlns:a16="http://schemas.microsoft.com/office/drawing/2014/main" id="{1F676600-65E5-A935-AA13-B934F9533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867"/>
                <a:ext cx="25" cy="25"/>
              </a:xfrm>
              <a:custGeom>
                <a:avLst/>
                <a:gdLst>
                  <a:gd name="T0" fmla="*/ 21 w 25"/>
                  <a:gd name="T1" fmla="*/ 21 h 25"/>
                  <a:gd name="T2" fmla="*/ 22 w 25"/>
                  <a:gd name="T3" fmla="*/ 20 h 25"/>
                  <a:gd name="T4" fmla="*/ 22 w 25"/>
                  <a:gd name="T5" fmla="*/ 19 h 25"/>
                  <a:gd name="T6" fmla="*/ 23 w 25"/>
                  <a:gd name="T7" fmla="*/ 18 h 25"/>
                  <a:gd name="T8" fmla="*/ 24 w 25"/>
                  <a:gd name="T9" fmla="*/ 17 h 25"/>
                  <a:gd name="T10" fmla="*/ 24 w 25"/>
                  <a:gd name="T11" fmla="*/ 15 h 25"/>
                  <a:gd name="T12" fmla="*/ 24 w 25"/>
                  <a:gd name="T13" fmla="*/ 14 h 25"/>
                  <a:gd name="T14" fmla="*/ 24 w 25"/>
                  <a:gd name="T15" fmla="*/ 14 h 25"/>
                  <a:gd name="T16" fmla="*/ 24 w 25"/>
                  <a:gd name="T17" fmla="*/ 14 h 25"/>
                  <a:gd name="T18" fmla="*/ 24 w 25"/>
                  <a:gd name="T19" fmla="*/ 14 h 25"/>
                  <a:gd name="T20" fmla="*/ 25 w 25"/>
                  <a:gd name="T21" fmla="*/ 13 h 25"/>
                  <a:gd name="T22" fmla="*/ 24 w 25"/>
                  <a:gd name="T23" fmla="*/ 10 h 25"/>
                  <a:gd name="T24" fmla="*/ 24 w 25"/>
                  <a:gd name="T25" fmla="*/ 8 h 25"/>
                  <a:gd name="T26" fmla="*/ 22 w 25"/>
                  <a:gd name="T27" fmla="*/ 6 h 25"/>
                  <a:gd name="T28" fmla="*/ 21 w 25"/>
                  <a:gd name="T29" fmla="*/ 4 h 25"/>
                  <a:gd name="T30" fmla="*/ 19 w 25"/>
                  <a:gd name="T31" fmla="*/ 2 h 25"/>
                  <a:gd name="T32" fmla="*/ 18 w 25"/>
                  <a:gd name="T33" fmla="*/ 2 h 25"/>
                  <a:gd name="T34" fmla="*/ 17 w 25"/>
                  <a:gd name="T35" fmla="*/ 1 h 25"/>
                  <a:gd name="T36" fmla="*/ 15 w 25"/>
                  <a:gd name="T37" fmla="*/ 1 h 25"/>
                  <a:gd name="T38" fmla="*/ 12 w 25"/>
                  <a:gd name="T39" fmla="*/ 0 h 25"/>
                  <a:gd name="T40" fmla="*/ 10 w 25"/>
                  <a:gd name="T41" fmla="*/ 1 h 25"/>
                  <a:gd name="T42" fmla="*/ 8 w 25"/>
                  <a:gd name="T43" fmla="*/ 1 h 25"/>
                  <a:gd name="T44" fmla="*/ 6 w 25"/>
                  <a:gd name="T45" fmla="*/ 2 h 25"/>
                  <a:gd name="T46" fmla="*/ 4 w 25"/>
                  <a:gd name="T47" fmla="*/ 4 h 25"/>
                  <a:gd name="T48" fmla="*/ 2 w 25"/>
                  <a:gd name="T49" fmla="*/ 6 h 25"/>
                  <a:gd name="T50" fmla="*/ 1 w 25"/>
                  <a:gd name="T51" fmla="*/ 8 h 25"/>
                  <a:gd name="T52" fmla="*/ 1 w 25"/>
                  <a:gd name="T53" fmla="*/ 10 h 25"/>
                  <a:gd name="T54" fmla="*/ 0 w 25"/>
                  <a:gd name="T55" fmla="*/ 13 h 25"/>
                  <a:gd name="T56" fmla="*/ 1 w 25"/>
                  <a:gd name="T57" fmla="*/ 15 h 25"/>
                  <a:gd name="T58" fmla="*/ 1 w 25"/>
                  <a:gd name="T59" fmla="*/ 17 h 25"/>
                  <a:gd name="T60" fmla="*/ 2 w 25"/>
                  <a:gd name="T61" fmla="*/ 18 h 25"/>
                  <a:gd name="T62" fmla="*/ 2 w 25"/>
                  <a:gd name="T63" fmla="*/ 19 h 25"/>
                  <a:gd name="T64" fmla="*/ 4 w 25"/>
                  <a:gd name="T65" fmla="*/ 21 h 25"/>
                  <a:gd name="T66" fmla="*/ 6 w 25"/>
                  <a:gd name="T67" fmla="*/ 22 h 25"/>
                  <a:gd name="T68" fmla="*/ 8 w 25"/>
                  <a:gd name="T69" fmla="*/ 24 h 25"/>
                  <a:gd name="T70" fmla="*/ 10 w 25"/>
                  <a:gd name="T71" fmla="*/ 24 h 25"/>
                  <a:gd name="T72" fmla="*/ 12 w 25"/>
                  <a:gd name="T73" fmla="*/ 25 h 25"/>
                  <a:gd name="T74" fmla="*/ 14 w 25"/>
                  <a:gd name="T75" fmla="*/ 24 h 25"/>
                  <a:gd name="T76" fmla="*/ 14 w 25"/>
                  <a:gd name="T77" fmla="*/ 24 h 25"/>
                  <a:gd name="T78" fmla="*/ 14 w 25"/>
                  <a:gd name="T79" fmla="*/ 24 h 25"/>
                  <a:gd name="T80" fmla="*/ 14 w 25"/>
                  <a:gd name="T81" fmla="*/ 24 h 25"/>
                  <a:gd name="T82" fmla="*/ 15 w 25"/>
                  <a:gd name="T83" fmla="*/ 24 h 25"/>
                  <a:gd name="T84" fmla="*/ 16 w 25"/>
                  <a:gd name="T85" fmla="*/ 24 h 25"/>
                  <a:gd name="T86" fmla="*/ 16 w 25"/>
                  <a:gd name="T87" fmla="*/ 24 h 25"/>
                  <a:gd name="T88" fmla="*/ 16 w 25"/>
                  <a:gd name="T89" fmla="*/ 24 h 25"/>
                  <a:gd name="T90" fmla="*/ 16 w 25"/>
                  <a:gd name="T91" fmla="*/ 24 h 25"/>
                  <a:gd name="T92" fmla="*/ 17 w 25"/>
                  <a:gd name="T93" fmla="*/ 24 h 25"/>
                  <a:gd name="T94" fmla="*/ 18 w 25"/>
                  <a:gd name="T95" fmla="*/ 23 h 25"/>
                  <a:gd name="T96" fmla="*/ 19 w 25"/>
                  <a:gd name="T97" fmla="*/ 22 h 25"/>
                  <a:gd name="T98" fmla="*/ 20 w 25"/>
                  <a:gd name="T99" fmla="*/ 22 h 25"/>
                  <a:gd name="T100" fmla="*/ 21 w 25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5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5" y="13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35" name="Freeform 257">
                <a:extLst>
                  <a:ext uri="{FF2B5EF4-FFF2-40B4-BE49-F238E27FC236}">
                    <a16:creationId xmlns:a16="http://schemas.microsoft.com/office/drawing/2014/main" id="{11D98B49-9926-BBBA-C92B-EFDB0F7EB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187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7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36" name="Freeform 258">
                <a:extLst>
                  <a:ext uri="{FF2B5EF4-FFF2-40B4-BE49-F238E27FC236}">
                    <a16:creationId xmlns:a16="http://schemas.microsoft.com/office/drawing/2014/main" id="{EEE53630-EDE3-F0D6-5AC1-8B258C058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1906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37" name="Freeform 259">
                <a:extLst>
                  <a:ext uri="{FF2B5EF4-FFF2-40B4-BE49-F238E27FC236}">
                    <a16:creationId xmlns:a16="http://schemas.microsoft.com/office/drawing/2014/main" id="{40AA927A-912F-6359-9164-53C7F7D5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918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4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38" name="Freeform 260">
                <a:extLst>
                  <a:ext uri="{FF2B5EF4-FFF2-40B4-BE49-F238E27FC236}">
                    <a16:creationId xmlns:a16="http://schemas.microsoft.com/office/drawing/2014/main" id="{A1D556EB-53E9-F6D7-E64D-D6C23AFEB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933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39" name="Freeform 261">
                <a:extLst>
                  <a:ext uri="{FF2B5EF4-FFF2-40B4-BE49-F238E27FC236}">
                    <a16:creationId xmlns:a16="http://schemas.microsoft.com/office/drawing/2014/main" id="{DB2A3E55-5865-7008-63E5-6D146CBB2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93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40" name="Freeform 262">
                <a:extLst>
                  <a:ext uri="{FF2B5EF4-FFF2-40B4-BE49-F238E27FC236}">
                    <a16:creationId xmlns:a16="http://schemas.microsoft.com/office/drawing/2014/main" id="{3E75FB04-4E99-95E3-474F-EFA43BD31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954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41" name="Freeform 263">
                <a:extLst>
                  <a:ext uri="{FF2B5EF4-FFF2-40B4-BE49-F238E27FC236}">
                    <a16:creationId xmlns:a16="http://schemas.microsoft.com/office/drawing/2014/main" id="{85CCDF8C-420B-D6C6-1531-6EE5CFD0F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863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9 h 24"/>
                  <a:gd name="T6" fmla="*/ 23 w 25"/>
                  <a:gd name="T7" fmla="*/ 17 h 24"/>
                  <a:gd name="T8" fmla="*/ 24 w 25"/>
                  <a:gd name="T9" fmla="*/ 17 h 24"/>
                  <a:gd name="T10" fmla="*/ 24 w 25"/>
                  <a:gd name="T11" fmla="*/ 14 h 24"/>
                  <a:gd name="T12" fmla="*/ 24 w 25"/>
                  <a:gd name="T13" fmla="*/ 14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7 h 24"/>
                  <a:gd name="T60" fmla="*/ 2 w 25"/>
                  <a:gd name="T61" fmla="*/ 17 h 24"/>
                  <a:gd name="T62" fmla="*/ 2 w 25"/>
                  <a:gd name="T63" fmla="*/ 19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42" name="Freeform 264">
                <a:extLst>
                  <a:ext uri="{FF2B5EF4-FFF2-40B4-BE49-F238E27FC236}">
                    <a16:creationId xmlns:a16="http://schemas.microsoft.com/office/drawing/2014/main" id="{A2AD5AFE-8ADC-203D-404D-A115FE62A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805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4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43" name="Freeform 265">
                <a:extLst>
                  <a:ext uri="{FF2B5EF4-FFF2-40B4-BE49-F238E27FC236}">
                    <a16:creationId xmlns:a16="http://schemas.microsoft.com/office/drawing/2014/main" id="{AB068269-B630-4526-AECA-E22C525E2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43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1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4 h 24"/>
                  <a:gd name="T16" fmla="*/ 23 w 24"/>
                  <a:gd name="T17" fmla="*/ 14 h 24"/>
                  <a:gd name="T18" fmla="*/ 23 w 24"/>
                  <a:gd name="T19" fmla="*/ 14 h 24"/>
                  <a:gd name="T20" fmla="*/ 24 w 24"/>
                  <a:gd name="T21" fmla="*/ 12 h 24"/>
                  <a:gd name="T22" fmla="*/ 23 w 24"/>
                  <a:gd name="T23" fmla="*/ 10 h 24"/>
                  <a:gd name="T24" fmla="*/ 23 w 24"/>
                  <a:gd name="T25" fmla="*/ 8 h 24"/>
                  <a:gd name="T26" fmla="*/ 21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1 h 24"/>
                  <a:gd name="T38" fmla="*/ 12 w 24"/>
                  <a:gd name="T39" fmla="*/ 0 h 24"/>
                  <a:gd name="T40" fmla="*/ 9 w 24"/>
                  <a:gd name="T41" fmla="*/ 1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1 w 24"/>
                  <a:gd name="T49" fmla="*/ 5 h 24"/>
                  <a:gd name="T50" fmla="*/ 0 w 24"/>
                  <a:gd name="T51" fmla="*/ 8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0 w 24"/>
                  <a:gd name="T59" fmla="*/ 17 h 24"/>
                  <a:gd name="T60" fmla="*/ 1 w 24"/>
                  <a:gd name="T61" fmla="*/ 18 h 24"/>
                  <a:gd name="T62" fmla="*/ 1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4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4 h 24"/>
                  <a:gd name="T88" fmla="*/ 15 w 24"/>
                  <a:gd name="T89" fmla="*/ 24 h 24"/>
                  <a:gd name="T90" fmla="*/ 16 w 24"/>
                  <a:gd name="T91" fmla="*/ 24 h 24"/>
                  <a:gd name="T92" fmla="*/ 16 w 24"/>
                  <a:gd name="T93" fmla="*/ 24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2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44" name="Freeform 266">
                <a:extLst>
                  <a:ext uri="{FF2B5EF4-FFF2-40B4-BE49-F238E27FC236}">
                    <a16:creationId xmlns:a16="http://schemas.microsoft.com/office/drawing/2014/main" id="{A009B24E-16BE-66D9-9EBC-D5DB45BDE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84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45" name="Freeform 267">
                <a:extLst>
                  <a:ext uri="{FF2B5EF4-FFF2-40B4-BE49-F238E27FC236}">
                    <a16:creationId xmlns:a16="http://schemas.microsoft.com/office/drawing/2014/main" id="{A8A831A8-47F1-BA5C-6826-413443AED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1805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4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10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10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46" name="Freeform 268">
                <a:extLst>
                  <a:ext uri="{FF2B5EF4-FFF2-40B4-BE49-F238E27FC236}">
                    <a16:creationId xmlns:a16="http://schemas.microsoft.com/office/drawing/2014/main" id="{4189A7AA-8DEF-E11D-C291-A29CCF41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783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47" name="Freeform 269">
                <a:extLst>
                  <a:ext uri="{FF2B5EF4-FFF2-40B4-BE49-F238E27FC236}">
                    <a16:creationId xmlns:a16="http://schemas.microsoft.com/office/drawing/2014/main" id="{61E3B86D-56E2-EEA9-D6AC-8D9965DDA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1753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4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10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10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48" name="Freeform 270">
                <a:extLst>
                  <a:ext uri="{FF2B5EF4-FFF2-40B4-BE49-F238E27FC236}">
                    <a16:creationId xmlns:a16="http://schemas.microsoft.com/office/drawing/2014/main" id="{B360EEE0-7879-7BA3-DA07-1E5809453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1895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49" name="Freeform 271">
                <a:extLst>
                  <a:ext uri="{FF2B5EF4-FFF2-40B4-BE49-F238E27FC236}">
                    <a16:creationId xmlns:a16="http://schemas.microsoft.com/office/drawing/2014/main" id="{6C92392F-11FD-FD1C-FDBB-A69801B0B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1909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1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2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4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50" name="Freeform 272">
                <a:extLst>
                  <a:ext uri="{FF2B5EF4-FFF2-40B4-BE49-F238E27FC236}">
                    <a16:creationId xmlns:a16="http://schemas.microsoft.com/office/drawing/2014/main" id="{00A768BF-B438-09C6-B279-DC96A315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1906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51" name="Freeform 273">
                <a:extLst>
                  <a:ext uri="{FF2B5EF4-FFF2-40B4-BE49-F238E27FC236}">
                    <a16:creationId xmlns:a16="http://schemas.microsoft.com/office/drawing/2014/main" id="{1487E4DB-C6F3-37B4-661A-12B6899ED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1925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9 w 24"/>
                  <a:gd name="T31" fmla="*/ 1 h 24"/>
                  <a:gd name="T32" fmla="*/ 17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1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1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52" name="Freeform 274">
                <a:extLst>
                  <a:ext uri="{FF2B5EF4-FFF2-40B4-BE49-F238E27FC236}">
                    <a16:creationId xmlns:a16="http://schemas.microsoft.com/office/drawing/2014/main" id="{A66D8C77-48C0-E3C7-8AB7-6E40AA82D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926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1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3 w 24"/>
                  <a:gd name="T47" fmla="*/ 3 h 24"/>
                  <a:gd name="T48" fmla="*/ 1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1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53" name="Freeform 275">
                <a:extLst>
                  <a:ext uri="{FF2B5EF4-FFF2-40B4-BE49-F238E27FC236}">
                    <a16:creationId xmlns:a16="http://schemas.microsoft.com/office/drawing/2014/main" id="{6B456B2C-344A-C954-4991-82F68FBE8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1947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54" name="Freeform 276">
                <a:extLst>
                  <a:ext uri="{FF2B5EF4-FFF2-40B4-BE49-F238E27FC236}">
                    <a16:creationId xmlns:a16="http://schemas.microsoft.com/office/drawing/2014/main" id="{84D5BA79-5BBF-458C-34EA-B8EE4BC01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1938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55" name="Freeform 277">
                <a:extLst>
                  <a:ext uri="{FF2B5EF4-FFF2-40B4-BE49-F238E27FC236}">
                    <a16:creationId xmlns:a16="http://schemas.microsoft.com/office/drawing/2014/main" id="{5A81C743-751A-2D10-DFD3-680DFA2CD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94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1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1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56" name="Freeform 278">
                <a:extLst>
                  <a:ext uri="{FF2B5EF4-FFF2-40B4-BE49-F238E27FC236}">
                    <a16:creationId xmlns:a16="http://schemas.microsoft.com/office/drawing/2014/main" id="{921CC6F6-4508-FAED-96FA-69F018CD1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1947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6 h 24"/>
                  <a:gd name="T10" fmla="*/ 24 w 25"/>
                  <a:gd name="T11" fmla="*/ 14 h 24"/>
                  <a:gd name="T12" fmla="*/ 24 w 25"/>
                  <a:gd name="T13" fmla="*/ 14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3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6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3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57" name="Freeform 279">
                <a:extLst>
                  <a:ext uri="{FF2B5EF4-FFF2-40B4-BE49-F238E27FC236}">
                    <a16:creationId xmlns:a16="http://schemas.microsoft.com/office/drawing/2014/main" id="{82904F39-7821-DEC2-FD0F-3F709FA8B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1960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58" name="Freeform 280">
                <a:extLst>
                  <a:ext uri="{FF2B5EF4-FFF2-40B4-BE49-F238E27FC236}">
                    <a16:creationId xmlns:a16="http://schemas.microsoft.com/office/drawing/2014/main" id="{C557ACAC-D6B2-78CC-859C-DC742B477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975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4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59" name="Freeform 281">
                <a:extLst>
                  <a:ext uri="{FF2B5EF4-FFF2-40B4-BE49-F238E27FC236}">
                    <a16:creationId xmlns:a16="http://schemas.microsoft.com/office/drawing/2014/main" id="{AD0E127A-6681-9215-3A86-7392AB9A9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967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10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3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10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3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60" name="Freeform 282">
                <a:extLst>
                  <a:ext uri="{FF2B5EF4-FFF2-40B4-BE49-F238E27FC236}">
                    <a16:creationId xmlns:a16="http://schemas.microsoft.com/office/drawing/2014/main" id="{445C96CA-2309-F89E-3E68-48A738BE5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988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61" name="Freeform 283">
                <a:extLst>
                  <a:ext uri="{FF2B5EF4-FFF2-40B4-BE49-F238E27FC236}">
                    <a16:creationId xmlns:a16="http://schemas.microsoft.com/office/drawing/2014/main" id="{7D243D2D-D051-370F-34C3-2F003A103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994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62" name="Freeform 284">
                <a:extLst>
                  <a:ext uri="{FF2B5EF4-FFF2-40B4-BE49-F238E27FC236}">
                    <a16:creationId xmlns:a16="http://schemas.microsoft.com/office/drawing/2014/main" id="{6F2D150C-982C-157E-2AB2-27EEA1EF7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982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63" name="Freeform 285">
                <a:extLst>
                  <a:ext uri="{FF2B5EF4-FFF2-40B4-BE49-F238E27FC236}">
                    <a16:creationId xmlns:a16="http://schemas.microsoft.com/office/drawing/2014/main" id="{D17A7773-10D5-F68E-1582-5EB53B78B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97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64" name="Freeform 286">
                <a:extLst>
                  <a:ext uri="{FF2B5EF4-FFF2-40B4-BE49-F238E27FC236}">
                    <a16:creationId xmlns:a16="http://schemas.microsoft.com/office/drawing/2014/main" id="{29CD2193-D9EB-92E1-1FD8-3778A04FD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1977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65" name="Freeform 287">
                <a:extLst>
                  <a:ext uri="{FF2B5EF4-FFF2-40B4-BE49-F238E27FC236}">
                    <a16:creationId xmlns:a16="http://schemas.microsoft.com/office/drawing/2014/main" id="{42150833-FA2A-4883-C226-035AC318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99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66" name="Freeform 288">
                <a:extLst>
                  <a:ext uri="{FF2B5EF4-FFF2-40B4-BE49-F238E27FC236}">
                    <a16:creationId xmlns:a16="http://schemas.microsoft.com/office/drawing/2014/main" id="{D0C0ECBE-7445-9E50-9B9D-129FE290B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994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67" name="Freeform 289">
                <a:extLst>
                  <a:ext uri="{FF2B5EF4-FFF2-40B4-BE49-F238E27FC236}">
                    <a16:creationId xmlns:a16="http://schemas.microsoft.com/office/drawing/2014/main" id="{656E9113-63F9-08CF-6BB5-5091CA5FD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00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68" name="Freeform 290">
                <a:extLst>
                  <a:ext uri="{FF2B5EF4-FFF2-40B4-BE49-F238E27FC236}">
                    <a16:creationId xmlns:a16="http://schemas.microsoft.com/office/drawing/2014/main" id="{FCB6E11D-287D-1E67-DB67-983D6F49D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2012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69" name="Freeform 291">
                <a:extLst>
                  <a:ext uri="{FF2B5EF4-FFF2-40B4-BE49-F238E27FC236}">
                    <a16:creationId xmlns:a16="http://schemas.microsoft.com/office/drawing/2014/main" id="{A28FBFFF-E1D0-615C-84EB-B08892D1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018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1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1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1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0" name="Freeform 292">
                <a:extLst>
                  <a:ext uri="{FF2B5EF4-FFF2-40B4-BE49-F238E27FC236}">
                    <a16:creationId xmlns:a16="http://schemas.microsoft.com/office/drawing/2014/main" id="{2D0298D9-0280-C6DB-9A70-134A8753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021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1" name="Freeform 293">
                <a:extLst>
                  <a:ext uri="{FF2B5EF4-FFF2-40B4-BE49-F238E27FC236}">
                    <a16:creationId xmlns:a16="http://schemas.microsoft.com/office/drawing/2014/main" id="{02F59AA2-9FF5-11F2-9E07-D1BD1DA76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01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2" name="Freeform 294">
                <a:extLst>
                  <a:ext uri="{FF2B5EF4-FFF2-40B4-BE49-F238E27FC236}">
                    <a16:creationId xmlns:a16="http://schemas.microsoft.com/office/drawing/2014/main" id="{E3D8AA51-784C-38BE-7D12-4C8521F7F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009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3" name="Freeform 295">
                <a:extLst>
                  <a:ext uri="{FF2B5EF4-FFF2-40B4-BE49-F238E27FC236}">
                    <a16:creationId xmlns:a16="http://schemas.microsoft.com/office/drawing/2014/main" id="{C108E1BA-52E0-884A-35E2-C04CC866A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1999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4" name="Freeform 296">
                <a:extLst>
                  <a:ext uri="{FF2B5EF4-FFF2-40B4-BE49-F238E27FC236}">
                    <a16:creationId xmlns:a16="http://schemas.microsoft.com/office/drawing/2014/main" id="{495E0682-DCFC-EA2C-A771-89AB5D4B5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1986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5" name="Freeform 297">
                <a:extLst>
                  <a:ext uri="{FF2B5EF4-FFF2-40B4-BE49-F238E27FC236}">
                    <a16:creationId xmlns:a16="http://schemas.microsoft.com/office/drawing/2014/main" id="{537518F0-EB87-5FBD-6B11-5E036C14D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1975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4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6" name="Freeform 298">
                <a:extLst>
                  <a:ext uri="{FF2B5EF4-FFF2-40B4-BE49-F238E27FC236}">
                    <a16:creationId xmlns:a16="http://schemas.microsoft.com/office/drawing/2014/main" id="{5DE76CD1-1B65-9FA9-2034-105A80DD4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197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7" name="Freeform 299">
                <a:extLst>
                  <a:ext uri="{FF2B5EF4-FFF2-40B4-BE49-F238E27FC236}">
                    <a16:creationId xmlns:a16="http://schemas.microsoft.com/office/drawing/2014/main" id="{1B9EB1BC-8B29-F8A1-5A75-F423DE69B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965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8" name="Freeform 300">
                <a:extLst>
                  <a:ext uri="{FF2B5EF4-FFF2-40B4-BE49-F238E27FC236}">
                    <a16:creationId xmlns:a16="http://schemas.microsoft.com/office/drawing/2014/main" id="{AE385160-D519-534F-56FC-DD531E4A9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196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9" name="Freeform 301">
                <a:extLst>
                  <a:ext uri="{FF2B5EF4-FFF2-40B4-BE49-F238E27FC236}">
                    <a16:creationId xmlns:a16="http://schemas.microsoft.com/office/drawing/2014/main" id="{1835A796-F6A9-61FB-BFA8-FBB956AC9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982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4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2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0" name="Freeform 302">
                <a:extLst>
                  <a:ext uri="{FF2B5EF4-FFF2-40B4-BE49-F238E27FC236}">
                    <a16:creationId xmlns:a16="http://schemas.microsoft.com/office/drawing/2014/main" id="{55680DA9-C1A9-01FA-7813-CA75C377A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999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1" name="Freeform 303">
                <a:extLst>
                  <a:ext uri="{FF2B5EF4-FFF2-40B4-BE49-F238E27FC236}">
                    <a16:creationId xmlns:a16="http://schemas.microsoft.com/office/drawing/2014/main" id="{BDEA91B0-6BE0-6197-056F-1283105BA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015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2" name="Freeform 304">
                <a:extLst>
                  <a:ext uri="{FF2B5EF4-FFF2-40B4-BE49-F238E27FC236}">
                    <a16:creationId xmlns:a16="http://schemas.microsoft.com/office/drawing/2014/main" id="{8CCF1445-642C-CFC9-CF94-DA3F1BEEF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018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5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8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2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8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4 w 24"/>
                  <a:gd name="T79" fmla="*/ 24 h 25"/>
                  <a:gd name="T80" fmla="*/ 14 w 24"/>
                  <a:gd name="T81" fmla="*/ 24 h 25"/>
                  <a:gd name="T82" fmla="*/ 15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3" name="Freeform 305">
                <a:extLst>
                  <a:ext uri="{FF2B5EF4-FFF2-40B4-BE49-F238E27FC236}">
                    <a16:creationId xmlns:a16="http://schemas.microsoft.com/office/drawing/2014/main" id="{7BC2B31D-A3CE-88A6-0BE4-7F5ADE292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00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8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1 h 24"/>
                  <a:gd name="T38" fmla="*/ 12 w 24"/>
                  <a:gd name="T39" fmla="*/ 0 h 24"/>
                  <a:gd name="T40" fmla="*/ 9 w 24"/>
                  <a:gd name="T41" fmla="*/ 1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8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4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4 h 24"/>
                  <a:gd name="T88" fmla="*/ 16 w 24"/>
                  <a:gd name="T89" fmla="*/ 24 h 24"/>
                  <a:gd name="T90" fmla="*/ 16 w 24"/>
                  <a:gd name="T91" fmla="*/ 24 h 24"/>
                  <a:gd name="T92" fmla="*/ 17 w 24"/>
                  <a:gd name="T93" fmla="*/ 24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4" name="Freeform 306">
                <a:extLst>
                  <a:ext uri="{FF2B5EF4-FFF2-40B4-BE49-F238E27FC236}">
                    <a16:creationId xmlns:a16="http://schemas.microsoft.com/office/drawing/2014/main" id="{70547FC5-A123-5EB4-A9D9-84035A208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1984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5" name="Freeform 307">
                <a:extLst>
                  <a:ext uri="{FF2B5EF4-FFF2-40B4-BE49-F238E27FC236}">
                    <a16:creationId xmlns:a16="http://schemas.microsoft.com/office/drawing/2014/main" id="{BB178AA0-E863-F1B4-40E7-65324D065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1991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1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6" name="Freeform 308">
                <a:extLst>
                  <a:ext uri="{FF2B5EF4-FFF2-40B4-BE49-F238E27FC236}">
                    <a16:creationId xmlns:a16="http://schemas.microsoft.com/office/drawing/2014/main" id="{2AFEDE74-7A01-F23B-7376-4C66E577F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000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1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1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1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7" name="Freeform 309">
                <a:extLst>
                  <a:ext uri="{FF2B5EF4-FFF2-40B4-BE49-F238E27FC236}">
                    <a16:creationId xmlns:a16="http://schemas.microsoft.com/office/drawing/2014/main" id="{8CFE5577-7DF8-ABF3-C867-14D34051D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018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2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4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8" name="Freeform 310">
                <a:extLst>
                  <a:ext uri="{FF2B5EF4-FFF2-40B4-BE49-F238E27FC236}">
                    <a16:creationId xmlns:a16="http://schemas.microsoft.com/office/drawing/2014/main" id="{EA06E4A0-DA5C-AA83-288D-0A12982D4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02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2 w 24"/>
                  <a:gd name="T61" fmla="*/ 17 h 24"/>
                  <a:gd name="T62" fmla="*/ 2 w 24"/>
                  <a:gd name="T63" fmla="*/ 19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9" name="Freeform 311">
                <a:extLst>
                  <a:ext uri="{FF2B5EF4-FFF2-40B4-BE49-F238E27FC236}">
                    <a16:creationId xmlns:a16="http://schemas.microsoft.com/office/drawing/2014/main" id="{3996B043-DBE6-9E66-FC51-276D157FE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034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3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90" name="Freeform 312">
                <a:extLst>
                  <a:ext uri="{FF2B5EF4-FFF2-40B4-BE49-F238E27FC236}">
                    <a16:creationId xmlns:a16="http://schemas.microsoft.com/office/drawing/2014/main" id="{BF2812C8-5266-B36F-A914-6D0D4F277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052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91" name="Freeform 313">
                <a:extLst>
                  <a:ext uri="{FF2B5EF4-FFF2-40B4-BE49-F238E27FC236}">
                    <a16:creationId xmlns:a16="http://schemas.microsoft.com/office/drawing/2014/main" id="{CACCE543-0E17-C8FC-3242-DF5E8E2D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072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92" name="Freeform 314">
                <a:extLst>
                  <a:ext uri="{FF2B5EF4-FFF2-40B4-BE49-F238E27FC236}">
                    <a16:creationId xmlns:a16="http://schemas.microsoft.com/office/drawing/2014/main" id="{85B5AB04-8816-A27F-8A9C-AB4449B79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2059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93" name="Freeform 315">
                <a:extLst>
                  <a:ext uri="{FF2B5EF4-FFF2-40B4-BE49-F238E27FC236}">
                    <a16:creationId xmlns:a16="http://schemas.microsoft.com/office/drawing/2014/main" id="{A4376496-AE38-F5C6-AD96-DE99019F2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04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94" name="Freeform 316">
                <a:extLst>
                  <a:ext uri="{FF2B5EF4-FFF2-40B4-BE49-F238E27FC236}">
                    <a16:creationId xmlns:a16="http://schemas.microsoft.com/office/drawing/2014/main" id="{1B932BE7-8697-E0EF-2CAB-6753FA8F0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038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95" name="Freeform 317">
                <a:extLst>
                  <a:ext uri="{FF2B5EF4-FFF2-40B4-BE49-F238E27FC236}">
                    <a16:creationId xmlns:a16="http://schemas.microsoft.com/office/drawing/2014/main" id="{CB766027-839C-62D6-C8C2-8BD0B9CEC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04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96" name="Freeform 318">
                <a:extLst>
                  <a:ext uri="{FF2B5EF4-FFF2-40B4-BE49-F238E27FC236}">
                    <a16:creationId xmlns:a16="http://schemas.microsoft.com/office/drawing/2014/main" id="{9EBC2129-9787-B20C-FC55-02D90086E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03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97" name="Freeform 319">
                <a:extLst>
                  <a:ext uri="{FF2B5EF4-FFF2-40B4-BE49-F238E27FC236}">
                    <a16:creationId xmlns:a16="http://schemas.microsoft.com/office/drawing/2014/main" id="{80936D09-9838-63B6-BDE5-2258CDBED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039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98" name="Freeform 320">
                <a:extLst>
                  <a:ext uri="{FF2B5EF4-FFF2-40B4-BE49-F238E27FC236}">
                    <a16:creationId xmlns:a16="http://schemas.microsoft.com/office/drawing/2014/main" id="{8AE79097-AF8D-3ED3-CE3F-3EAFC5896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034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3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5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8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1 w 24"/>
                  <a:gd name="T59" fmla="*/ 17 h 25"/>
                  <a:gd name="T60" fmla="*/ 2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8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4 w 24"/>
                  <a:gd name="T79" fmla="*/ 24 h 25"/>
                  <a:gd name="T80" fmla="*/ 14 w 24"/>
                  <a:gd name="T81" fmla="*/ 24 h 25"/>
                  <a:gd name="T82" fmla="*/ 15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99" name="Freeform 321">
                <a:extLst>
                  <a:ext uri="{FF2B5EF4-FFF2-40B4-BE49-F238E27FC236}">
                    <a16:creationId xmlns:a16="http://schemas.microsoft.com/office/drawing/2014/main" id="{262A6178-C60A-1C82-9957-3985FC2EF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045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3 h 24"/>
                  <a:gd name="T96" fmla="*/ 19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00" name="Freeform 322">
                <a:extLst>
                  <a:ext uri="{FF2B5EF4-FFF2-40B4-BE49-F238E27FC236}">
                    <a16:creationId xmlns:a16="http://schemas.microsoft.com/office/drawing/2014/main" id="{CFD1ADB0-8E90-3ADA-7DC8-B368E87F0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025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2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4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3 h 25"/>
                  <a:gd name="T22" fmla="*/ 24 w 24"/>
                  <a:gd name="T23" fmla="*/ 10 h 25"/>
                  <a:gd name="T24" fmla="*/ 24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5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8 w 24"/>
                  <a:gd name="T43" fmla="*/ 1 h 25"/>
                  <a:gd name="T44" fmla="*/ 6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1 w 24"/>
                  <a:gd name="T53" fmla="*/ 10 h 25"/>
                  <a:gd name="T54" fmla="*/ 0 w 24"/>
                  <a:gd name="T55" fmla="*/ 13 h 25"/>
                  <a:gd name="T56" fmla="*/ 1 w 24"/>
                  <a:gd name="T57" fmla="*/ 15 h 25"/>
                  <a:gd name="T58" fmla="*/ 1 w 24"/>
                  <a:gd name="T59" fmla="*/ 17 h 25"/>
                  <a:gd name="T60" fmla="*/ 2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6 w 24"/>
                  <a:gd name="T67" fmla="*/ 22 h 25"/>
                  <a:gd name="T68" fmla="*/ 8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4 w 24"/>
                  <a:gd name="T75" fmla="*/ 24 h 25"/>
                  <a:gd name="T76" fmla="*/ 14 w 24"/>
                  <a:gd name="T77" fmla="*/ 24 h 25"/>
                  <a:gd name="T78" fmla="*/ 14 w 24"/>
                  <a:gd name="T79" fmla="*/ 24 h 25"/>
                  <a:gd name="T80" fmla="*/ 14 w 24"/>
                  <a:gd name="T81" fmla="*/ 24 h 25"/>
                  <a:gd name="T82" fmla="*/ 15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01" name="Freeform 323">
                <a:extLst>
                  <a:ext uri="{FF2B5EF4-FFF2-40B4-BE49-F238E27FC236}">
                    <a16:creationId xmlns:a16="http://schemas.microsoft.com/office/drawing/2014/main" id="{6ED0ACAF-424D-15BF-8895-90493D31E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036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02" name="Freeform 324">
                <a:extLst>
                  <a:ext uri="{FF2B5EF4-FFF2-40B4-BE49-F238E27FC236}">
                    <a16:creationId xmlns:a16="http://schemas.microsoft.com/office/drawing/2014/main" id="{3016DEC9-F593-8413-F596-8B948E1EE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052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03" name="Freeform 325">
                <a:extLst>
                  <a:ext uri="{FF2B5EF4-FFF2-40B4-BE49-F238E27FC236}">
                    <a16:creationId xmlns:a16="http://schemas.microsoft.com/office/drawing/2014/main" id="{AAD6B4E7-126C-3FCF-B16D-CC977C884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072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04" name="Freeform 326">
                <a:extLst>
                  <a:ext uri="{FF2B5EF4-FFF2-40B4-BE49-F238E27FC236}">
                    <a16:creationId xmlns:a16="http://schemas.microsoft.com/office/drawing/2014/main" id="{2E46D1A5-1DF2-F6A2-DBE4-E5E307B8E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2083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05" name="Freeform 327">
                <a:extLst>
                  <a:ext uri="{FF2B5EF4-FFF2-40B4-BE49-F238E27FC236}">
                    <a16:creationId xmlns:a16="http://schemas.microsoft.com/office/drawing/2014/main" id="{CA659C96-C85A-3C1B-66AF-BD7609ABD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10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2 w 24"/>
                  <a:gd name="T61" fmla="*/ 17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06" name="Freeform 328">
                <a:extLst>
                  <a:ext uri="{FF2B5EF4-FFF2-40B4-BE49-F238E27FC236}">
                    <a16:creationId xmlns:a16="http://schemas.microsoft.com/office/drawing/2014/main" id="{C4187023-C7A1-0215-6545-12192AD82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11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07" name="Freeform 329">
                <a:extLst>
                  <a:ext uri="{FF2B5EF4-FFF2-40B4-BE49-F238E27FC236}">
                    <a16:creationId xmlns:a16="http://schemas.microsoft.com/office/drawing/2014/main" id="{A68F7A4D-4CB2-93C9-A458-33F65CE09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102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08" name="Freeform 330">
                <a:extLst>
                  <a:ext uri="{FF2B5EF4-FFF2-40B4-BE49-F238E27FC236}">
                    <a16:creationId xmlns:a16="http://schemas.microsoft.com/office/drawing/2014/main" id="{F4064D15-9CD6-5473-C674-BDAEF73AD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084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09" name="Freeform 331">
                <a:extLst>
                  <a:ext uri="{FF2B5EF4-FFF2-40B4-BE49-F238E27FC236}">
                    <a16:creationId xmlns:a16="http://schemas.microsoft.com/office/drawing/2014/main" id="{8B2A5DE0-B703-D81E-1C23-05EDD09C9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060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4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10 h 24"/>
                  <a:gd name="T24" fmla="*/ 24 w 25"/>
                  <a:gd name="T25" fmla="*/ 8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1 h 24"/>
                  <a:gd name="T38" fmla="*/ 12 w 25"/>
                  <a:gd name="T39" fmla="*/ 0 h 24"/>
                  <a:gd name="T40" fmla="*/ 10 w 25"/>
                  <a:gd name="T41" fmla="*/ 1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8 h 24"/>
                  <a:gd name="T52" fmla="*/ 1 w 25"/>
                  <a:gd name="T53" fmla="*/ 10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4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4 h 24"/>
                  <a:gd name="T88" fmla="*/ 16 w 25"/>
                  <a:gd name="T89" fmla="*/ 24 h 24"/>
                  <a:gd name="T90" fmla="*/ 16 w 25"/>
                  <a:gd name="T91" fmla="*/ 24 h 24"/>
                  <a:gd name="T92" fmla="*/ 17 w 25"/>
                  <a:gd name="T93" fmla="*/ 24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2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10" name="Freeform 332">
                <a:extLst>
                  <a:ext uri="{FF2B5EF4-FFF2-40B4-BE49-F238E27FC236}">
                    <a16:creationId xmlns:a16="http://schemas.microsoft.com/office/drawing/2014/main" id="{370CE40F-6D0B-F5F8-920D-769F37D32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057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4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4 h 24"/>
                  <a:gd name="T88" fmla="*/ 16 w 24"/>
                  <a:gd name="T89" fmla="*/ 24 h 24"/>
                  <a:gd name="T90" fmla="*/ 16 w 24"/>
                  <a:gd name="T91" fmla="*/ 24 h 24"/>
                  <a:gd name="T92" fmla="*/ 17 w 24"/>
                  <a:gd name="T93" fmla="*/ 24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11" name="Freeform 333">
                <a:extLst>
                  <a:ext uri="{FF2B5EF4-FFF2-40B4-BE49-F238E27FC236}">
                    <a16:creationId xmlns:a16="http://schemas.microsoft.com/office/drawing/2014/main" id="{557F0F1E-E886-F2E7-CC89-A1E2E4420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070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12" name="Freeform 334">
                <a:extLst>
                  <a:ext uri="{FF2B5EF4-FFF2-40B4-BE49-F238E27FC236}">
                    <a16:creationId xmlns:a16="http://schemas.microsoft.com/office/drawing/2014/main" id="{B096C2D5-25B0-85DC-E8D6-0EBF2DF1B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039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3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6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6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13" name="Freeform 335">
                <a:extLst>
                  <a:ext uri="{FF2B5EF4-FFF2-40B4-BE49-F238E27FC236}">
                    <a16:creationId xmlns:a16="http://schemas.microsoft.com/office/drawing/2014/main" id="{BD1088DC-7465-90CE-13A7-AB3841B5A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057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4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4 h 24"/>
                  <a:gd name="T88" fmla="*/ 16 w 24"/>
                  <a:gd name="T89" fmla="*/ 24 h 24"/>
                  <a:gd name="T90" fmla="*/ 16 w 24"/>
                  <a:gd name="T91" fmla="*/ 24 h 24"/>
                  <a:gd name="T92" fmla="*/ 17 w 24"/>
                  <a:gd name="T93" fmla="*/ 24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14" name="Freeform 336">
                <a:extLst>
                  <a:ext uri="{FF2B5EF4-FFF2-40B4-BE49-F238E27FC236}">
                    <a16:creationId xmlns:a16="http://schemas.microsoft.com/office/drawing/2014/main" id="{596FDFCB-1F19-3956-213A-D7CDDB2E0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055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8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8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4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4 h 24"/>
                  <a:gd name="T88" fmla="*/ 16 w 24"/>
                  <a:gd name="T89" fmla="*/ 24 h 24"/>
                  <a:gd name="T90" fmla="*/ 16 w 24"/>
                  <a:gd name="T91" fmla="*/ 24 h 24"/>
                  <a:gd name="T92" fmla="*/ 17 w 24"/>
                  <a:gd name="T93" fmla="*/ 24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15" name="Freeform 337">
                <a:extLst>
                  <a:ext uri="{FF2B5EF4-FFF2-40B4-BE49-F238E27FC236}">
                    <a16:creationId xmlns:a16="http://schemas.microsoft.com/office/drawing/2014/main" id="{ACE22DCC-CBBE-2E4F-538D-DE528613A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065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16" name="Freeform 338">
                <a:extLst>
                  <a:ext uri="{FF2B5EF4-FFF2-40B4-BE49-F238E27FC236}">
                    <a16:creationId xmlns:a16="http://schemas.microsoft.com/office/drawing/2014/main" id="{4DDCA83F-1C3D-363C-F403-5FE510C6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059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17" name="Freeform 339">
                <a:extLst>
                  <a:ext uri="{FF2B5EF4-FFF2-40B4-BE49-F238E27FC236}">
                    <a16:creationId xmlns:a16="http://schemas.microsoft.com/office/drawing/2014/main" id="{58973876-2B49-6A2D-C954-AF6065733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07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7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18" name="Freeform 340">
                <a:extLst>
                  <a:ext uri="{FF2B5EF4-FFF2-40B4-BE49-F238E27FC236}">
                    <a16:creationId xmlns:a16="http://schemas.microsoft.com/office/drawing/2014/main" id="{83ADDCCE-8674-5E06-5F54-89DC01BD4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2074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19" name="Freeform 341">
                <a:extLst>
                  <a:ext uri="{FF2B5EF4-FFF2-40B4-BE49-F238E27FC236}">
                    <a16:creationId xmlns:a16="http://schemas.microsoft.com/office/drawing/2014/main" id="{BF969C52-3F01-BB78-AE5A-B2DC7DA4C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2079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20" name="Freeform 342">
                <a:extLst>
                  <a:ext uri="{FF2B5EF4-FFF2-40B4-BE49-F238E27FC236}">
                    <a16:creationId xmlns:a16="http://schemas.microsoft.com/office/drawing/2014/main" id="{C4EC95E9-4007-A055-DE7C-B23AEC048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09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21" name="Freeform 343">
                <a:extLst>
                  <a:ext uri="{FF2B5EF4-FFF2-40B4-BE49-F238E27FC236}">
                    <a16:creationId xmlns:a16="http://schemas.microsoft.com/office/drawing/2014/main" id="{3B0017B0-7382-F389-66E5-4CDC66AB2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2079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2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4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22" name="Freeform 344">
                <a:extLst>
                  <a:ext uri="{FF2B5EF4-FFF2-40B4-BE49-F238E27FC236}">
                    <a16:creationId xmlns:a16="http://schemas.microsoft.com/office/drawing/2014/main" id="{FBA680F4-E658-C3DA-8933-583925E6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113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23" name="Freeform 345">
                <a:extLst>
                  <a:ext uri="{FF2B5EF4-FFF2-40B4-BE49-F238E27FC236}">
                    <a16:creationId xmlns:a16="http://schemas.microsoft.com/office/drawing/2014/main" id="{2E45AB94-8133-33B5-544D-0B0B9558A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128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1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24" name="Freeform 346">
                <a:extLst>
                  <a:ext uri="{FF2B5EF4-FFF2-40B4-BE49-F238E27FC236}">
                    <a16:creationId xmlns:a16="http://schemas.microsoft.com/office/drawing/2014/main" id="{A0DEE69A-DE37-809A-4689-5C6CF3A02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145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25" name="Freeform 347">
                <a:extLst>
                  <a:ext uri="{FF2B5EF4-FFF2-40B4-BE49-F238E27FC236}">
                    <a16:creationId xmlns:a16="http://schemas.microsoft.com/office/drawing/2014/main" id="{3A919CAB-9020-A288-57C9-FF8B0765E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150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26" name="Freeform 348">
                <a:extLst>
                  <a:ext uri="{FF2B5EF4-FFF2-40B4-BE49-F238E27FC236}">
                    <a16:creationId xmlns:a16="http://schemas.microsoft.com/office/drawing/2014/main" id="{4DA6F7AE-46B9-D505-BB1D-50C71E6D6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70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27" name="Freeform 349">
                <a:extLst>
                  <a:ext uri="{FF2B5EF4-FFF2-40B4-BE49-F238E27FC236}">
                    <a16:creationId xmlns:a16="http://schemas.microsoft.com/office/drawing/2014/main" id="{BF85A7B9-DE5F-2AF5-9186-B41A05D78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178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4 h 24"/>
                  <a:gd name="T18" fmla="*/ 24 w 24"/>
                  <a:gd name="T19" fmla="*/ 14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8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1 h 24"/>
                  <a:gd name="T38" fmla="*/ 12 w 24"/>
                  <a:gd name="T39" fmla="*/ 0 h 24"/>
                  <a:gd name="T40" fmla="*/ 9 w 24"/>
                  <a:gd name="T41" fmla="*/ 1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8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4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4 h 24"/>
                  <a:gd name="T88" fmla="*/ 16 w 24"/>
                  <a:gd name="T89" fmla="*/ 24 h 24"/>
                  <a:gd name="T90" fmla="*/ 16 w 24"/>
                  <a:gd name="T91" fmla="*/ 24 h 24"/>
                  <a:gd name="T92" fmla="*/ 17 w 24"/>
                  <a:gd name="T93" fmla="*/ 24 h 24"/>
                  <a:gd name="T94" fmla="*/ 17 w 24"/>
                  <a:gd name="T95" fmla="*/ 23 h 24"/>
                  <a:gd name="T96" fmla="*/ 19 w 24"/>
                  <a:gd name="T97" fmla="*/ 22 h 24"/>
                  <a:gd name="T98" fmla="*/ 19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28" name="Freeform 350">
                <a:extLst>
                  <a:ext uri="{FF2B5EF4-FFF2-40B4-BE49-F238E27FC236}">
                    <a16:creationId xmlns:a16="http://schemas.microsoft.com/office/drawing/2014/main" id="{13134E65-B2CE-4A45-B542-845AA31E4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199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29" name="Freeform 351">
                <a:extLst>
                  <a:ext uri="{FF2B5EF4-FFF2-40B4-BE49-F238E27FC236}">
                    <a16:creationId xmlns:a16="http://schemas.microsoft.com/office/drawing/2014/main" id="{F88CCE98-13C2-9F1B-A4B7-FD5861EBF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206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30" name="Freeform 352">
                <a:extLst>
                  <a:ext uri="{FF2B5EF4-FFF2-40B4-BE49-F238E27FC236}">
                    <a16:creationId xmlns:a16="http://schemas.microsoft.com/office/drawing/2014/main" id="{BA4CACF1-220C-1968-D354-0D8105F0F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21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31" name="Freeform 353">
                <a:extLst>
                  <a:ext uri="{FF2B5EF4-FFF2-40B4-BE49-F238E27FC236}">
                    <a16:creationId xmlns:a16="http://schemas.microsoft.com/office/drawing/2014/main" id="{7912A5EB-351F-1915-8CB0-678370ACF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187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32" name="Freeform 354">
                <a:extLst>
                  <a:ext uri="{FF2B5EF4-FFF2-40B4-BE49-F238E27FC236}">
                    <a16:creationId xmlns:a16="http://schemas.microsoft.com/office/drawing/2014/main" id="{75687EC8-E830-8A85-4C8C-E262D0222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190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33" name="Freeform 355">
                <a:extLst>
                  <a:ext uri="{FF2B5EF4-FFF2-40B4-BE49-F238E27FC236}">
                    <a16:creationId xmlns:a16="http://schemas.microsoft.com/office/drawing/2014/main" id="{0D42573D-A021-63B1-C9C6-F3A832F2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2177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6 h 24"/>
                  <a:gd name="T10" fmla="*/ 24 w 25"/>
                  <a:gd name="T11" fmla="*/ 14 h 24"/>
                  <a:gd name="T12" fmla="*/ 24 w 25"/>
                  <a:gd name="T13" fmla="*/ 13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1 h 24"/>
                  <a:gd name="T32" fmla="*/ 18 w 25"/>
                  <a:gd name="T33" fmla="*/ 1 h 24"/>
                  <a:gd name="T34" fmla="*/ 17 w 25"/>
                  <a:gd name="T35" fmla="*/ 0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0 h 24"/>
                  <a:gd name="T44" fmla="*/ 6 w 25"/>
                  <a:gd name="T45" fmla="*/ 1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6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3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3 h 24"/>
                  <a:gd name="T78" fmla="*/ 14 w 25"/>
                  <a:gd name="T79" fmla="*/ 23 h 24"/>
                  <a:gd name="T80" fmla="*/ 14 w 25"/>
                  <a:gd name="T81" fmla="*/ 23 h 24"/>
                  <a:gd name="T82" fmla="*/ 15 w 25"/>
                  <a:gd name="T83" fmla="*/ 23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34" name="Freeform 356">
                <a:extLst>
                  <a:ext uri="{FF2B5EF4-FFF2-40B4-BE49-F238E27FC236}">
                    <a16:creationId xmlns:a16="http://schemas.microsoft.com/office/drawing/2014/main" id="{B6532CB7-7C64-9808-BEDE-82FAD968F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157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35" name="Freeform 357">
                <a:extLst>
                  <a:ext uri="{FF2B5EF4-FFF2-40B4-BE49-F238E27FC236}">
                    <a16:creationId xmlns:a16="http://schemas.microsoft.com/office/drawing/2014/main" id="{F7BA66EC-DA28-AC07-064D-91D720BA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152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36" name="Freeform 358">
                <a:extLst>
                  <a:ext uri="{FF2B5EF4-FFF2-40B4-BE49-F238E27FC236}">
                    <a16:creationId xmlns:a16="http://schemas.microsoft.com/office/drawing/2014/main" id="{F42DE7E6-F92D-FE59-ABBF-928EB3ED9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2163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1 h 24"/>
                  <a:gd name="T68" fmla="*/ 7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1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37" name="Freeform 359">
                <a:extLst>
                  <a:ext uri="{FF2B5EF4-FFF2-40B4-BE49-F238E27FC236}">
                    <a16:creationId xmlns:a16="http://schemas.microsoft.com/office/drawing/2014/main" id="{C86E293C-4A98-AC15-60D8-007D43AD2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130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38" name="Freeform 360">
                <a:extLst>
                  <a:ext uri="{FF2B5EF4-FFF2-40B4-BE49-F238E27FC236}">
                    <a16:creationId xmlns:a16="http://schemas.microsoft.com/office/drawing/2014/main" id="{AC3E50A7-E31D-9F25-7C80-564DA69E1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127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39" name="Freeform 361">
                <a:extLst>
                  <a:ext uri="{FF2B5EF4-FFF2-40B4-BE49-F238E27FC236}">
                    <a16:creationId xmlns:a16="http://schemas.microsoft.com/office/drawing/2014/main" id="{EE3DBD82-FEFF-EE55-CD3C-DF3CC1737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107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40" name="Freeform 362">
                <a:extLst>
                  <a:ext uri="{FF2B5EF4-FFF2-40B4-BE49-F238E27FC236}">
                    <a16:creationId xmlns:a16="http://schemas.microsoft.com/office/drawing/2014/main" id="{8319CF96-A11D-38CD-3979-F3F6498AF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089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41" name="Freeform 363">
                <a:extLst>
                  <a:ext uri="{FF2B5EF4-FFF2-40B4-BE49-F238E27FC236}">
                    <a16:creationId xmlns:a16="http://schemas.microsoft.com/office/drawing/2014/main" id="{9536A7AD-D8D8-BB5A-5DCA-66CCDC91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09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42" name="Freeform 364">
                <a:extLst>
                  <a:ext uri="{FF2B5EF4-FFF2-40B4-BE49-F238E27FC236}">
                    <a16:creationId xmlns:a16="http://schemas.microsoft.com/office/drawing/2014/main" id="{4D1EA3BA-F563-ED50-F8B3-F63D0EC35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087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43" name="Freeform 365">
                <a:extLst>
                  <a:ext uri="{FF2B5EF4-FFF2-40B4-BE49-F238E27FC236}">
                    <a16:creationId xmlns:a16="http://schemas.microsoft.com/office/drawing/2014/main" id="{88161C76-E372-9F7B-13EF-6DE9AEF80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072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6 h 24"/>
                  <a:gd name="T10" fmla="*/ 24 w 25"/>
                  <a:gd name="T11" fmla="*/ 14 h 24"/>
                  <a:gd name="T12" fmla="*/ 24 w 25"/>
                  <a:gd name="T13" fmla="*/ 14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6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44" name="Freeform 366">
                <a:extLst>
                  <a:ext uri="{FF2B5EF4-FFF2-40B4-BE49-F238E27FC236}">
                    <a16:creationId xmlns:a16="http://schemas.microsoft.com/office/drawing/2014/main" id="{A29F2C23-C34D-8DF2-0AE5-D60287B22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077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45" name="Freeform 367">
                <a:extLst>
                  <a:ext uri="{FF2B5EF4-FFF2-40B4-BE49-F238E27FC236}">
                    <a16:creationId xmlns:a16="http://schemas.microsoft.com/office/drawing/2014/main" id="{1944345A-5C06-F267-E6D0-E3EC4BC6C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087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4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7 h 24"/>
                  <a:gd name="T60" fmla="*/ 2 w 24"/>
                  <a:gd name="T61" fmla="*/ 17 h 24"/>
                  <a:gd name="T62" fmla="*/ 2 w 24"/>
                  <a:gd name="T63" fmla="*/ 19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46" name="Freeform 368">
                <a:extLst>
                  <a:ext uri="{FF2B5EF4-FFF2-40B4-BE49-F238E27FC236}">
                    <a16:creationId xmlns:a16="http://schemas.microsoft.com/office/drawing/2014/main" id="{E270AF40-A958-DE88-7139-8CFC4CEAE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07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6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3 h 24"/>
                  <a:gd name="T78" fmla="*/ 14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47" name="Freeform 369">
                <a:extLst>
                  <a:ext uri="{FF2B5EF4-FFF2-40B4-BE49-F238E27FC236}">
                    <a16:creationId xmlns:a16="http://schemas.microsoft.com/office/drawing/2014/main" id="{AFF4E800-3F9F-25AB-A068-7D13D836B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103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7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48" name="Freeform 370">
                <a:extLst>
                  <a:ext uri="{FF2B5EF4-FFF2-40B4-BE49-F238E27FC236}">
                    <a16:creationId xmlns:a16="http://schemas.microsoft.com/office/drawing/2014/main" id="{5CA1B268-32B4-CC62-29BF-12270F007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121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49" name="Freeform 371">
                <a:extLst>
                  <a:ext uri="{FF2B5EF4-FFF2-40B4-BE49-F238E27FC236}">
                    <a16:creationId xmlns:a16="http://schemas.microsoft.com/office/drawing/2014/main" id="{F6BD747A-416B-442D-B399-FEA156637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134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50" name="Freeform 372">
                <a:extLst>
                  <a:ext uri="{FF2B5EF4-FFF2-40B4-BE49-F238E27FC236}">
                    <a16:creationId xmlns:a16="http://schemas.microsoft.com/office/drawing/2014/main" id="{8F7B6F45-EC5F-ADC7-7BD8-C338BF66D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14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51" name="Freeform 373">
                <a:extLst>
                  <a:ext uri="{FF2B5EF4-FFF2-40B4-BE49-F238E27FC236}">
                    <a16:creationId xmlns:a16="http://schemas.microsoft.com/office/drawing/2014/main" id="{8BD7D709-3DF7-A893-815A-A7090246C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165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1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3 h 24"/>
                  <a:gd name="T30" fmla="*/ 18 w 24"/>
                  <a:gd name="T31" fmla="*/ 1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1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1 w 24"/>
                  <a:gd name="T63" fmla="*/ 18 h 24"/>
                  <a:gd name="T64" fmla="*/ 3 w 24"/>
                  <a:gd name="T65" fmla="*/ 20 h 24"/>
                  <a:gd name="T66" fmla="*/ 5 w 24"/>
                  <a:gd name="T67" fmla="*/ 21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1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52" name="Freeform 374">
                <a:extLst>
                  <a:ext uri="{FF2B5EF4-FFF2-40B4-BE49-F238E27FC236}">
                    <a16:creationId xmlns:a16="http://schemas.microsoft.com/office/drawing/2014/main" id="{EC5E6365-9D70-4BB6-77A9-65BB62540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177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6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3 h 24"/>
                  <a:gd name="T78" fmla="*/ 14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53" name="Freeform 375">
                <a:extLst>
                  <a:ext uri="{FF2B5EF4-FFF2-40B4-BE49-F238E27FC236}">
                    <a16:creationId xmlns:a16="http://schemas.microsoft.com/office/drawing/2014/main" id="{4A884682-3C95-1ECC-4A08-5D7FE5467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187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54" name="Freeform 376">
                <a:extLst>
                  <a:ext uri="{FF2B5EF4-FFF2-40B4-BE49-F238E27FC236}">
                    <a16:creationId xmlns:a16="http://schemas.microsoft.com/office/drawing/2014/main" id="{590F015F-E60E-F30B-CF46-47D3E29B5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197"/>
                <a:ext cx="24" cy="25"/>
              </a:xfrm>
              <a:custGeom>
                <a:avLst/>
                <a:gdLst>
                  <a:gd name="T0" fmla="*/ 20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3 w 24"/>
                  <a:gd name="T11" fmla="*/ 15 h 25"/>
                  <a:gd name="T12" fmla="*/ 23 w 24"/>
                  <a:gd name="T13" fmla="*/ 14 h 25"/>
                  <a:gd name="T14" fmla="*/ 23 w 24"/>
                  <a:gd name="T15" fmla="*/ 14 h 25"/>
                  <a:gd name="T16" fmla="*/ 23 w 24"/>
                  <a:gd name="T17" fmla="*/ 14 h 25"/>
                  <a:gd name="T18" fmla="*/ 24 w 24"/>
                  <a:gd name="T19" fmla="*/ 14 h 25"/>
                  <a:gd name="T20" fmla="*/ 24 w 24"/>
                  <a:gd name="T21" fmla="*/ 13 h 25"/>
                  <a:gd name="T22" fmla="*/ 23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0 w 24"/>
                  <a:gd name="T29" fmla="*/ 4 h 25"/>
                  <a:gd name="T30" fmla="*/ 18 w 24"/>
                  <a:gd name="T31" fmla="*/ 2 h 25"/>
                  <a:gd name="T32" fmla="*/ 17 w 24"/>
                  <a:gd name="T33" fmla="*/ 2 h 25"/>
                  <a:gd name="T34" fmla="*/ 16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3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3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3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5 w 24"/>
                  <a:gd name="T89" fmla="*/ 24 h 25"/>
                  <a:gd name="T90" fmla="*/ 16 w 24"/>
                  <a:gd name="T91" fmla="*/ 24 h 25"/>
                  <a:gd name="T92" fmla="*/ 16 w 24"/>
                  <a:gd name="T93" fmla="*/ 24 h 25"/>
                  <a:gd name="T94" fmla="*/ 17 w 24"/>
                  <a:gd name="T95" fmla="*/ 23 h 25"/>
                  <a:gd name="T96" fmla="*/ 18 w 24"/>
                  <a:gd name="T97" fmla="*/ 22 h 25"/>
                  <a:gd name="T98" fmla="*/ 19 w 24"/>
                  <a:gd name="T99" fmla="*/ 22 h 25"/>
                  <a:gd name="T100" fmla="*/ 20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55" name="Freeform 377">
                <a:extLst>
                  <a:ext uri="{FF2B5EF4-FFF2-40B4-BE49-F238E27FC236}">
                    <a16:creationId xmlns:a16="http://schemas.microsoft.com/office/drawing/2014/main" id="{3773973C-598F-0A62-E1BA-0D86B36DF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20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56" name="Freeform 378">
                <a:extLst>
                  <a:ext uri="{FF2B5EF4-FFF2-40B4-BE49-F238E27FC236}">
                    <a16:creationId xmlns:a16="http://schemas.microsoft.com/office/drawing/2014/main" id="{3F11F2F2-4E7D-956F-80D5-C409A8CC0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223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6 h 24"/>
                  <a:gd name="T10" fmla="*/ 24 w 25"/>
                  <a:gd name="T11" fmla="*/ 14 h 24"/>
                  <a:gd name="T12" fmla="*/ 24 w 25"/>
                  <a:gd name="T13" fmla="*/ 13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6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57" name="Freeform 379">
                <a:extLst>
                  <a:ext uri="{FF2B5EF4-FFF2-40B4-BE49-F238E27FC236}">
                    <a16:creationId xmlns:a16="http://schemas.microsoft.com/office/drawing/2014/main" id="{D28CE186-8ECE-0041-E80B-3C0FFA9F4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202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3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6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6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4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58" name="Freeform 380">
                <a:extLst>
                  <a:ext uri="{FF2B5EF4-FFF2-40B4-BE49-F238E27FC236}">
                    <a16:creationId xmlns:a16="http://schemas.microsoft.com/office/drawing/2014/main" id="{22F52016-5EDF-9185-F065-3DA383064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215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59" name="Freeform 381">
                <a:extLst>
                  <a:ext uri="{FF2B5EF4-FFF2-40B4-BE49-F238E27FC236}">
                    <a16:creationId xmlns:a16="http://schemas.microsoft.com/office/drawing/2014/main" id="{CA16AB4A-A77F-7DBA-11C5-49F7D4D4F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216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1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10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1 w 24"/>
                  <a:gd name="T49" fmla="*/ 5 h 24"/>
                  <a:gd name="T50" fmla="*/ 0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0 w 24"/>
                  <a:gd name="T59" fmla="*/ 17 h 24"/>
                  <a:gd name="T60" fmla="*/ 1 w 24"/>
                  <a:gd name="T61" fmla="*/ 18 h 24"/>
                  <a:gd name="T62" fmla="*/ 1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60" name="Freeform 382">
                <a:extLst>
                  <a:ext uri="{FF2B5EF4-FFF2-40B4-BE49-F238E27FC236}">
                    <a16:creationId xmlns:a16="http://schemas.microsoft.com/office/drawing/2014/main" id="{D89FAEFC-FAF8-48DB-1285-D138AD555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196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1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61" name="Freeform 383">
                <a:extLst>
                  <a:ext uri="{FF2B5EF4-FFF2-40B4-BE49-F238E27FC236}">
                    <a16:creationId xmlns:a16="http://schemas.microsoft.com/office/drawing/2014/main" id="{21BD238B-2723-1255-7AC8-AEBE68831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18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62" name="Freeform 384">
                <a:extLst>
                  <a:ext uri="{FF2B5EF4-FFF2-40B4-BE49-F238E27FC236}">
                    <a16:creationId xmlns:a16="http://schemas.microsoft.com/office/drawing/2014/main" id="{020C150D-F705-208D-E4A8-7E6492D43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165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63" name="Freeform 385">
                <a:extLst>
                  <a:ext uri="{FF2B5EF4-FFF2-40B4-BE49-F238E27FC236}">
                    <a16:creationId xmlns:a16="http://schemas.microsoft.com/office/drawing/2014/main" id="{59A6D0E2-CD17-50E6-ACF5-3FC10CAEA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149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4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10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10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64" name="Freeform 386">
                <a:extLst>
                  <a:ext uri="{FF2B5EF4-FFF2-40B4-BE49-F238E27FC236}">
                    <a16:creationId xmlns:a16="http://schemas.microsoft.com/office/drawing/2014/main" id="{1D86D815-7473-DF60-9109-B7E267252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159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3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6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6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65" name="Freeform 387">
                <a:extLst>
                  <a:ext uri="{FF2B5EF4-FFF2-40B4-BE49-F238E27FC236}">
                    <a16:creationId xmlns:a16="http://schemas.microsoft.com/office/drawing/2014/main" id="{D26B4C09-8BC5-B2A9-5A4F-63AD76807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137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1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66" name="Freeform 388">
                <a:extLst>
                  <a:ext uri="{FF2B5EF4-FFF2-40B4-BE49-F238E27FC236}">
                    <a16:creationId xmlns:a16="http://schemas.microsoft.com/office/drawing/2014/main" id="{7C5662A6-06D1-CF86-D17A-F67931642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132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67" name="Freeform 389">
                <a:extLst>
                  <a:ext uri="{FF2B5EF4-FFF2-40B4-BE49-F238E27FC236}">
                    <a16:creationId xmlns:a16="http://schemas.microsoft.com/office/drawing/2014/main" id="{4DF0BD90-3BA5-779E-EFD0-8C52695FA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111"/>
                <a:ext cx="24" cy="25"/>
              </a:xfrm>
              <a:custGeom>
                <a:avLst/>
                <a:gdLst>
                  <a:gd name="T0" fmla="*/ 20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3 w 24"/>
                  <a:gd name="T11" fmla="*/ 15 h 25"/>
                  <a:gd name="T12" fmla="*/ 23 w 24"/>
                  <a:gd name="T13" fmla="*/ 14 h 25"/>
                  <a:gd name="T14" fmla="*/ 23 w 24"/>
                  <a:gd name="T15" fmla="*/ 14 h 25"/>
                  <a:gd name="T16" fmla="*/ 23 w 24"/>
                  <a:gd name="T17" fmla="*/ 14 h 25"/>
                  <a:gd name="T18" fmla="*/ 23 w 24"/>
                  <a:gd name="T19" fmla="*/ 14 h 25"/>
                  <a:gd name="T20" fmla="*/ 24 w 24"/>
                  <a:gd name="T21" fmla="*/ 13 h 25"/>
                  <a:gd name="T22" fmla="*/ 23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0 w 24"/>
                  <a:gd name="T29" fmla="*/ 4 h 25"/>
                  <a:gd name="T30" fmla="*/ 18 w 24"/>
                  <a:gd name="T31" fmla="*/ 2 h 25"/>
                  <a:gd name="T32" fmla="*/ 17 w 24"/>
                  <a:gd name="T33" fmla="*/ 2 h 25"/>
                  <a:gd name="T34" fmla="*/ 16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3 w 24"/>
                  <a:gd name="T47" fmla="*/ 4 h 25"/>
                  <a:gd name="T48" fmla="*/ 2 w 24"/>
                  <a:gd name="T49" fmla="*/ 5 h 25"/>
                  <a:gd name="T50" fmla="*/ 0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0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3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3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5 w 24"/>
                  <a:gd name="T89" fmla="*/ 24 h 25"/>
                  <a:gd name="T90" fmla="*/ 16 w 24"/>
                  <a:gd name="T91" fmla="*/ 24 h 25"/>
                  <a:gd name="T92" fmla="*/ 16 w 24"/>
                  <a:gd name="T93" fmla="*/ 24 h 25"/>
                  <a:gd name="T94" fmla="*/ 17 w 24"/>
                  <a:gd name="T95" fmla="*/ 23 h 25"/>
                  <a:gd name="T96" fmla="*/ 18 w 24"/>
                  <a:gd name="T97" fmla="*/ 22 h 25"/>
                  <a:gd name="T98" fmla="*/ 19 w 24"/>
                  <a:gd name="T99" fmla="*/ 22 h 25"/>
                  <a:gd name="T100" fmla="*/ 20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68" name="Freeform 390">
                <a:extLst>
                  <a:ext uri="{FF2B5EF4-FFF2-40B4-BE49-F238E27FC236}">
                    <a16:creationId xmlns:a16="http://schemas.microsoft.com/office/drawing/2014/main" id="{DCCC1073-D35C-55E2-12AC-543388F9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098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69" name="Freeform 391">
                <a:extLst>
                  <a:ext uri="{FF2B5EF4-FFF2-40B4-BE49-F238E27FC236}">
                    <a16:creationId xmlns:a16="http://schemas.microsoft.com/office/drawing/2014/main" id="{818982A3-6593-6D6F-09DD-B08208A1E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089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1 w 24"/>
                  <a:gd name="T5" fmla="*/ 18 h 24"/>
                  <a:gd name="T6" fmla="*/ 22 w 24"/>
                  <a:gd name="T7" fmla="*/ 17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1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7 h 24"/>
                  <a:gd name="T60" fmla="*/ 1 w 24"/>
                  <a:gd name="T61" fmla="*/ 17 h 24"/>
                  <a:gd name="T62" fmla="*/ 1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0" name="Freeform 392">
                <a:extLst>
                  <a:ext uri="{FF2B5EF4-FFF2-40B4-BE49-F238E27FC236}">
                    <a16:creationId xmlns:a16="http://schemas.microsoft.com/office/drawing/2014/main" id="{0F9F6CA7-AFBA-D0E1-0E8C-3C21473ED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09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1" name="Freeform 393">
                <a:extLst>
                  <a:ext uri="{FF2B5EF4-FFF2-40B4-BE49-F238E27FC236}">
                    <a16:creationId xmlns:a16="http://schemas.microsoft.com/office/drawing/2014/main" id="{AEDE82C4-B055-E94E-87EA-F9EE2D541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104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1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1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2" name="Freeform 394">
                <a:extLst>
                  <a:ext uri="{FF2B5EF4-FFF2-40B4-BE49-F238E27FC236}">
                    <a16:creationId xmlns:a16="http://schemas.microsoft.com/office/drawing/2014/main" id="{FFD0144A-D07C-6715-DA83-4EB56FB1B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109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3" name="Freeform 395">
                <a:extLst>
                  <a:ext uri="{FF2B5EF4-FFF2-40B4-BE49-F238E27FC236}">
                    <a16:creationId xmlns:a16="http://schemas.microsoft.com/office/drawing/2014/main" id="{067E0CD6-A969-D620-79B6-E302F1D7F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12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4" name="Freeform 396">
                <a:extLst>
                  <a:ext uri="{FF2B5EF4-FFF2-40B4-BE49-F238E27FC236}">
                    <a16:creationId xmlns:a16="http://schemas.microsoft.com/office/drawing/2014/main" id="{04D4FB31-8869-0CFB-073D-7E543BB4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13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5" name="Freeform 397">
                <a:extLst>
                  <a:ext uri="{FF2B5EF4-FFF2-40B4-BE49-F238E27FC236}">
                    <a16:creationId xmlns:a16="http://schemas.microsoft.com/office/drawing/2014/main" id="{0C5A7072-9C58-BA41-D217-53A9BA338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146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1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10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0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6" name="Freeform 398">
                <a:extLst>
                  <a:ext uri="{FF2B5EF4-FFF2-40B4-BE49-F238E27FC236}">
                    <a16:creationId xmlns:a16="http://schemas.microsoft.com/office/drawing/2014/main" id="{97266C89-EA2A-4117-7623-EB6EF88DD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61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2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7" name="Freeform 399">
                <a:extLst>
                  <a:ext uri="{FF2B5EF4-FFF2-40B4-BE49-F238E27FC236}">
                    <a16:creationId xmlns:a16="http://schemas.microsoft.com/office/drawing/2014/main" id="{73350531-BE3A-B8FE-15C4-8F435C378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17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8" name="Freeform 400">
                <a:extLst>
                  <a:ext uri="{FF2B5EF4-FFF2-40B4-BE49-F238E27FC236}">
                    <a16:creationId xmlns:a16="http://schemas.microsoft.com/office/drawing/2014/main" id="{C4320266-5DED-2D9A-602E-42E15DC35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192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3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9" name="Freeform 401">
                <a:extLst>
                  <a:ext uri="{FF2B5EF4-FFF2-40B4-BE49-F238E27FC236}">
                    <a16:creationId xmlns:a16="http://schemas.microsoft.com/office/drawing/2014/main" id="{17624808-6953-DD3A-4387-0156F3406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200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1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1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0" name="Freeform 402">
                <a:extLst>
                  <a:ext uri="{FF2B5EF4-FFF2-40B4-BE49-F238E27FC236}">
                    <a16:creationId xmlns:a16="http://schemas.microsoft.com/office/drawing/2014/main" id="{4AC73BDC-38D0-52CA-2F5F-2747C8538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211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1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1" name="Freeform 403">
                <a:extLst>
                  <a:ext uri="{FF2B5EF4-FFF2-40B4-BE49-F238E27FC236}">
                    <a16:creationId xmlns:a16="http://schemas.microsoft.com/office/drawing/2014/main" id="{F8B59AFA-B129-3195-0450-D491A4AB4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222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2" name="Freeform 404">
                <a:extLst>
                  <a:ext uri="{FF2B5EF4-FFF2-40B4-BE49-F238E27FC236}">
                    <a16:creationId xmlns:a16="http://schemas.microsoft.com/office/drawing/2014/main" id="{ABA147F8-4CE1-6FD4-91C9-751857D81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215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3" name="Freeform 405">
                <a:extLst>
                  <a:ext uri="{FF2B5EF4-FFF2-40B4-BE49-F238E27FC236}">
                    <a16:creationId xmlns:a16="http://schemas.microsoft.com/office/drawing/2014/main" id="{8B90D09A-3392-3D71-0DD3-36A773244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230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284" name="Freeform 407">
              <a:extLst>
                <a:ext uri="{FF2B5EF4-FFF2-40B4-BE49-F238E27FC236}">
                  <a16:creationId xmlns:a16="http://schemas.microsoft.com/office/drawing/2014/main" id="{099E82DB-06DE-A579-4AFA-DE47D050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712" y="3519488"/>
              <a:ext cx="39688" cy="38100"/>
            </a:xfrm>
            <a:custGeom>
              <a:avLst/>
              <a:gdLst>
                <a:gd name="T0" fmla="*/ 21 w 25"/>
                <a:gd name="T1" fmla="*/ 20 h 24"/>
                <a:gd name="T2" fmla="*/ 22 w 25"/>
                <a:gd name="T3" fmla="*/ 19 h 24"/>
                <a:gd name="T4" fmla="*/ 22 w 25"/>
                <a:gd name="T5" fmla="*/ 18 h 24"/>
                <a:gd name="T6" fmla="*/ 23 w 25"/>
                <a:gd name="T7" fmla="*/ 17 h 24"/>
                <a:gd name="T8" fmla="*/ 24 w 25"/>
                <a:gd name="T9" fmla="*/ 16 h 24"/>
                <a:gd name="T10" fmla="*/ 24 w 25"/>
                <a:gd name="T11" fmla="*/ 14 h 24"/>
                <a:gd name="T12" fmla="*/ 24 w 25"/>
                <a:gd name="T13" fmla="*/ 13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1 h 24"/>
                <a:gd name="T32" fmla="*/ 18 w 25"/>
                <a:gd name="T33" fmla="*/ 1 h 24"/>
                <a:gd name="T34" fmla="*/ 17 w 25"/>
                <a:gd name="T35" fmla="*/ 0 h 24"/>
                <a:gd name="T36" fmla="*/ 15 w 25"/>
                <a:gd name="T37" fmla="*/ 0 h 24"/>
                <a:gd name="T38" fmla="*/ 12 w 25"/>
                <a:gd name="T39" fmla="*/ 0 h 24"/>
                <a:gd name="T40" fmla="*/ 10 w 25"/>
                <a:gd name="T41" fmla="*/ 0 h 24"/>
                <a:gd name="T42" fmla="*/ 8 w 25"/>
                <a:gd name="T43" fmla="*/ 0 h 24"/>
                <a:gd name="T44" fmla="*/ 6 w 25"/>
                <a:gd name="T45" fmla="*/ 1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6 h 24"/>
                <a:gd name="T60" fmla="*/ 2 w 25"/>
                <a:gd name="T61" fmla="*/ 17 h 24"/>
                <a:gd name="T62" fmla="*/ 2 w 25"/>
                <a:gd name="T63" fmla="*/ 18 h 24"/>
                <a:gd name="T64" fmla="*/ 4 w 25"/>
                <a:gd name="T65" fmla="*/ 20 h 24"/>
                <a:gd name="T66" fmla="*/ 6 w 25"/>
                <a:gd name="T67" fmla="*/ 21 h 24"/>
                <a:gd name="T68" fmla="*/ 8 w 25"/>
                <a:gd name="T69" fmla="*/ 23 h 24"/>
                <a:gd name="T70" fmla="*/ 10 w 25"/>
                <a:gd name="T71" fmla="*/ 23 h 24"/>
                <a:gd name="T72" fmla="*/ 12 w 25"/>
                <a:gd name="T73" fmla="*/ 24 h 24"/>
                <a:gd name="T74" fmla="*/ 14 w 25"/>
                <a:gd name="T75" fmla="*/ 23 h 24"/>
                <a:gd name="T76" fmla="*/ 14 w 25"/>
                <a:gd name="T77" fmla="*/ 23 h 24"/>
                <a:gd name="T78" fmla="*/ 14 w 25"/>
                <a:gd name="T79" fmla="*/ 23 h 24"/>
                <a:gd name="T80" fmla="*/ 14 w 25"/>
                <a:gd name="T81" fmla="*/ 23 h 24"/>
                <a:gd name="T82" fmla="*/ 15 w 25"/>
                <a:gd name="T83" fmla="*/ 23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1 h 24"/>
                <a:gd name="T98" fmla="*/ 20 w 25"/>
                <a:gd name="T99" fmla="*/ 21 h 24"/>
                <a:gd name="T100" fmla="*/ 21 w 25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5" name="Freeform 408">
              <a:extLst>
                <a:ext uri="{FF2B5EF4-FFF2-40B4-BE49-F238E27FC236}">
                  <a16:creationId xmlns:a16="http://schemas.microsoft.com/office/drawing/2014/main" id="{1F4F2622-7C74-9E1C-9CB3-7E33F71B6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000" y="3535363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3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2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6" name="Freeform 409">
              <a:extLst>
                <a:ext uri="{FF2B5EF4-FFF2-40B4-BE49-F238E27FC236}">
                  <a16:creationId xmlns:a16="http://schemas.microsoft.com/office/drawing/2014/main" id="{28F706BC-4171-141A-F4E5-5C3E4F329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762" y="3562350"/>
              <a:ext cx="39688" cy="38100"/>
            </a:xfrm>
            <a:custGeom>
              <a:avLst/>
              <a:gdLst>
                <a:gd name="T0" fmla="*/ 21 w 25"/>
                <a:gd name="T1" fmla="*/ 20 h 24"/>
                <a:gd name="T2" fmla="*/ 22 w 25"/>
                <a:gd name="T3" fmla="*/ 19 h 24"/>
                <a:gd name="T4" fmla="*/ 22 w 25"/>
                <a:gd name="T5" fmla="*/ 18 h 24"/>
                <a:gd name="T6" fmla="*/ 23 w 25"/>
                <a:gd name="T7" fmla="*/ 17 h 24"/>
                <a:gd name="T8" fmla="*/ 24 w 25"/>
                <a:gd name="T9" fmla="*/ 16 h 24"/>
                <a:gd name="T10" fmla="*/ 24 w 25"/>
                <a:gd name="T11" fmla="*/ 14 h 24"/>
                <a:gd name="T12" fmla="*/ 24 w 25"/>
                <a:gd name="T13" fmla="*/ 13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1 h 24"/>
                <a:gd name="T32" fmla="*/ 18 w 25"/>
                <a:gd name="T33" fmla="*/ 1 h 24"/>
                <a:gd name="T34" fmla="*/ 17 w 25"/>
                <a:gd name="T35" fmla="*/ 0 h 24"/>
                <a:gd name="T36" fmla="*/ 15 w 25"/>
                <a:gd name="T37" fmla="*/ 0 h 24"/>
                <a:gd name="T38" fmla="*/ 13 w 25"/>
                <a:gd name="T39" fmla="*/ 0 h 24"/>
                <a:gd name="T40" fmla="*/ 10 w 25"/>
                <a:gd name="T41" fmla="*/ 0 h 24"/>
                <a:gd name="T42" fmla="*/ 8 w 25"/>
                <a:gd name="T43" fmla="*/ 0 h 24"/>
                <a:gd name="T44" fmla="*/ 6 w 25"/>
                <a:gd name="T45" fmla="*/ 1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6 h 24"/>
                <a:gd name="T60" fmla="*/ 2 w 25"/>
                <a:gd name="T61" fmla="*/ 17 h 24"/>
                <a:gd name="T62" fmla="*/ 2 w 25"/>
                <a:gd name="T63" fmla="*/ 18 h 24"/>
                <a:gd name="T64" fmla="*/ 4 w 25"/>
                <a:gd name="T65" fmla="*/ 20 h 24"/>
                <a:gd name="T66" fmla="*/ 6 w 25"/>
                <a:gd name="T67" fmla="*/ 21 h 24"/>
                <a:gd name="T68" fmla="*/ 8 w 25"/>
                <a:gd name="T69" fmla="*/ 23 h 24"/>
                <a:gd name="T70" fmla="*/ 10 w 25"/>
                <a:gd name="T71" fmla="*/ 23 h 24"/>
                <a:gd name="T72" fmla="*/ 13 w 25"/>
                <a:gd name="T73" fmla="*/ 24 h 24"/>
                <a:gd name="T74" fmla="*/ 14 w 25"/>
                <a:gd name="T75" fmla="*/ 23 h 24"/>
                <a:gd name="T76" fmla="*/ 14 w 25"/>
                <a:gd name="T77" fmla="*/ 23 h 24"/>
                <a:gd name="T78" fmla="*/ 14 w 25"/>
                <a:gd name="T79" fmla="*/ 23 h 24"/>
                <a:gd name="T80" fmla="*/ 14 w 25"/>
                <a:gd name="T81" fmla="*/ 23 h 24"/>
                <a:gd name="T82" fmla="*/ 15 w 25"/>
                <a:gd name="T83" fmla="*/ 23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1 h 24"/>
                <a:gd name="T98" fmla="*/ 20 w 25"/>
                <a:gd name="T99" fmla="*/ 21 h 24"/>
                <a:gd name="T100" fmla="*/ 21 w 25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7" name="Freeform 410">
              <a:extLst>
                <a:ext uri="{FF2B5EF4-FFF2-40B4-BE49-F238E27FC236}">
                  <a16:creationId xmlns:a16="http://schemas.microsoft.com/office/drawing/2014/main" id="{06493072-06FD-4EBC-B4E4-8C2CDD33E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575" y="3538538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1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3 h 24"/>
                <a:gd name="T14" fmla="*/ 23 w 24"/>
                <a:gd name="T15" fmla="*/ 13 h 24"/>
                <a:gd name="T16" fmla="*/ 23 w 24"/>
                <a:gd name="T17" fmla="*/ 13 h 24"/>
                <a:gd name="T18" fmla="*/ 23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1 w 24"/>
                <a:gd name="T27" fmla="*/ 5 h 24"/>
                <a:gd name="T28" fmla="*/ 20 w 24"/>
                <a:gd name="T29" fmla="*/ 3 h 24"/>
                <a:gd name="T30" fmla="*/ 18 w 24"/>
                <a:gd name="T31" fmla="*/ 1 h 24"/>
                <a:gd name="T32" fmla="*/ 17 w 24"/>
                <a:gd name="T33" fmla="*/ 1 h 24"/>
                <a:gd name="T34" fmla="*/ 16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3 w 24"/>
                <a:gd name="T47" fmla="*/ 3 h 24"/>
                <a:gd name="T48" fmla="*/ 1 w 24"/>
                <a:gd name="T49" fmla="*/ 5 h 24"/>
                <a:gd name="T50" fmla="*/ 0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0 w 24"/>
                <a:gd name="T59" fmla="*/ 16 h 24"/>
                <a:gd name="T60" fmla="*/ 1 w 24"/>
                <a:gd name="T61" fmla="*/ 17 h 24"/>
                <a:gd name="T62" fmla="*/ 1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3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8" name="Freeform 411">
              <a:extLst>
                <a:ext uri="{FF2B5EF4-FFF2-40B4-BE49-F238E27FC236}">
                  <a16:creationId xmlns:a16="http://schemas.microsoft.com/office/drawing/2014/main" id="{225CCF70-FC8A-4A9D-B064-99A9328F6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450" y="3552825"/>
              <a:ext cx="38100" cy="39688"/>
            </a:xfrm>
            <a:custGeom>
              <a:avLst/>
              <a:gdLst>
                <a:gd name="T0" fmla="*/ 21 w 24"/>
                <a:gd name="T1" fmla="*/ 21 h 25"/>
                <a:gd name="T2" fmla="*/ 22 w 24"/>
                <a:gd name="T3" fmla="*/ 20 h 25"/>
                <a:gd name="T4" fmla="*/ 22 w 24"/>
                <a:gd name="T5" fmla="*/ 19 h 25"/>
                <a:gd name="T6" fmla="*/ 23 w 24"/>
                <a:gd name="T7" fmla="*/ 18 h 25"/>
                <a:gd name="T8" fmla="*/ 24 w 24"/>
                <a:gd name="T9" fmla="*/ 17 h 25"/>
                <a:gd name="T10" fmla="*/ 24 w 24"/>
                <a:gd name="T11" fmla="*/ 15 h 25"/>
                <a:gd name="T12" fmla="*/ 24 w 24"/>
                <a:gd name="T13" fmla="*/ 14 h 25"/>
                <a:gd name="T14" fmla="*/ 24 w 24"/>
                <a:gd name="T15" fmla="*/ 14 h 25"/>
                <a:gd name="T16" fmla="*/ 24 w 24"/>
                <a:gd name="T17" fmla="*/ 14 h 25"/>
                <a:gd name="T18" fmla="*/ 24 w 24"/>
                <a:gd name="T19" fmla="*/ 14 h 25"/>
                <a:gd name="T20" fmla="*/ 24 w 24"/>
                <a:gd name="T21" fmla="*/ 13 h 25"/>
                <a:gd name="T22" fmla="*/ 24 w 24"/>
                <a:gd name="T23" fmla="*/ 10 h 25"/>
                <a:gd name="T24" fmla="*/ 24 w 24"/>
                <a:gd name="T25" fmla="*/ 8 h 25"/>
                <a:gd name="T26" fmla="*/ 22 w 24"/>
                <a:gd name="T27" fmla="*/ 6 h 25"/>
                <a:gd name="T28" fmla="*/ 21 w 24"/>
                <a:gd name="T29" fmla="*/ 4 h 25"/>
                <a:gd name="T30" fmla="*/ 19 w 24"/>
                <a:gd name="T31" fmla="*/ 2 h 25"/>
                <a:gd name="T32" fmla="*/ 18 w 24"/>
                <a:gd name="T33" fmla="*/ 2 h 25"/>
                <a:gd name="T34" fmla="*/ 17 w 24"/>
                <a:gd name="T35" fmla="*/ 1 h 25"/>
                <a:gd name="T36" fmla="*/ 15 w 24"/>
                <a:gd name="T37" fmla="*/ 1 h 25"/>
                <a:gd name="T38" fmla="*/ 12 w 24"/>
                <a:gd name="T39" fmla="*/ 0 h 25"/>
                <a:gd name="T40" fmla="*/ 10 w 24"/>
                <a:gd name="T41" fmla="*/ 1 h 25"/>
                <a:gd name="T42" fmla="*/ 8 w 24"/>
                <a:gd name="T43" fmla="*/ 1 h 25"/>
                <a:gd name="T44" fmla="*/ 6 w 24"/>
                <a:gd name="T45" fmla="*/ 2 h 25"/>
                <a:gd name="T46" fmla="*/ 4 w 24"/>
                <a:gd name="T47" fmla="*/ 4 h 25"/>
                <a:gd name="T48" fmla="*/ 2 w 24"/>
                <a:gd name="T49" fmla="*/ 6 h 25"/>
                <a:gd name="T50" fmla="*/ 1 w 24"/>
                <a:gd name="T51" fmla="*/ 8 h 25"/>
                <a:gd name="T52" fmla="*/ 0 w 24"/>
                <a:gd name="T53" fmla="*/ 10 h 25"/>
                <a:gd name="T54" fmla="*/ 0 w 24"/>
                <a:gd name="T55" fmla="*/ 13 h 25"/>
                <a:gd name="T56" fmla="*/ 0 w 24"/>
                <a:gd name="T57" fmla="*/ 15 h 25"/>
                <a:gd name="T58" fmla="*/ 1 w 24"/>
                <a:gd name="T59" fmla="*/ 17 h 25"/>
                <a:gd name="T60" fmla="*/ 2 w 24"/>
                <a:gd name="T61" fmla="*/ 18 h 25"/>
                <a:gd name="T62" fmla="*/ 2 w 24"/>
                <a:gd name="T63" fmla="*/ 19 h 25"/>
                <a:gd name="T64" fmla="*/ 4 w 24"/>
                <a:gd name="T65" fmla="*/ 21 h 25"/>
                <a:gd name="T66" fmla="*/ 6 w 24"/>
                <a:gd name="T67" fmla="*/ 22 h 25"/>
                <a:gd name="T68" fmla="*/ 8 w 24"/>
                <a:gd name="T69" fmla="*/ 24 h 25"/>
                <a:gd name="T70" fmla="*/ 10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4 w 24"/>
                <a:gd name="T79" fmla="*/ 24 h 25"/>
                <a:gd name="T80" fmla="*/ 14 w 24"/>
                <a:gd name="T81" fmla="*/ 24 h 25"/>
                <a:gd name="T82" fmla="*/ 15 w 24"/>
                <a:gd name="T83" fmla="*/ 24 h 25"/>
                <a:gd name="T84" fmla="*/ 16 w 24"/>
                <a:gd name="T85" fmla="*/ 24 h 25"/>
                <a:gd name="T86" fmla="*/ 16 w 24"/>
                <a:gd name="T87" fmla="*/ 24 h 25"/>
                <a:gd name="T88" fmla="*/ 16 w 24"/>
                <a:gd name="T89" fmla="*/ 24 h 25"/>
                <a:gd name="T90" fmla="*/ 16 w 24"/>
                <a:gd name="T91" fmla="*/ 24 h 25"/>
                <a:gd name="T92" fmla="*/ 17 w 24"/>
                <a:gd name="T93" fmla="*/ 24 h 25"/>
                <a:gd name="T94" fmla="*/ 18 w 24"/>
                <a:gd name="T95" fmla="*/ 23 h 25"/>
                <a:gd name="T96" fmla="*/ 19 w 24"/>
                <a:gd name="T97" fmla="*/ 22 h 25"/>
                <a:gd name="T98" fmla="*/ 20 w 24"/>
                <a:gd name="T99" fmla="*/ 22 h 25"/>
                <a:gd name="T100" fmla="*/ 21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9" name="Freeform 412">
              <a:extLst>
                <a:ext uri="{FF2B5EF4-FFF2-40B4-BE49-F238E27FC236}">
                  <a16:creationId xmlns:a16="http://schemas.microsoft.com/office/drawing/2014/main" id="{9B015AD1-1FCF-64DA-E00B-C1C05E289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337" y="3571875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5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3 w 24"/>
                <a:gd name="T19" fmla="*/ 13 h 24"/>
                <a:gd name="T20" fmla="*/ 24 w 24"/>
                <a:gd name="T21" fmla="*/ 12 h 24"/>
                <a:gd name="T22" fmla="*/ 23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0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0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0" name="Freeform 413">
              <a:extLst>
                <a:ext uri="{FF2B5EF4-FFF2-40B4-BE49-F238E27FC236}">
                  <a16:creationId xmlns:a16="http://schemas.microsoft.com/office/drawing/2014/main" id="{7D436672-12D4-D83F-3479-EC9BFF657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500" y="3562350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3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1 h 24"/>
                <a:gd name="T32" fmla="*/ 17 w 24"/>
                <a:gd name="T33" fmla="*/ 1 h 24"/>
                <a:gd name="T34" fmla="*/ 16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1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3 h 24"/>
                <a:gd name="T76" fmla="*/ 13 w 24"/>
                <a:gd name="T77" fmla="*/ 23 h 24"/>
                <a:gd name="T78" fmla="*/ 13 w 24"/>
                <a:gd name="T79" fmla="*/ 23 h 24"/>
                <a:gd name="T80" fmla="*/ 13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1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1" name="Freeform 414">
              <a:extLst>
                <a:ext uri="{FF2B5EF4-FFF2-40B4-BE49-F238E27FC236}">
                  <a16:creationId xmlns:a16="http://schemas.microsoft.com/office/drawing/2014/main" id="{2025A0F2-2597-F3FB-0F13-E6129857B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375" y="3582988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20 h 24"/>
                <a:gd name="T4" fmla="*/ 22 w 25"/>
                <a:gd name="T5" fmla="*/ 19 h 24"/>
                <a:gd name="T6" fmla="*/ 23 w 25"/>
                <a:gd name="T7" fmla="*/ 18 h 24"/>
                <a:gd name="T8" fmla="*/ 24 w 25"/>
                <a:gd name="T9" fmla="*/ 17 h 24"/>
                <a:gd name="T10" fmla="*/ 24 w 25"/>
                <a:gd name="T11" fmla="*/ 15 h 24"/>
                <a:gd name="T12" fmla="*/ 24 w 25"/>
                <a:gd name="T13" fmla="*/ 14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10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4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2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4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10 h 24"/>
                <a:gd name="T54" fmla="*/ 0 w 25"/>
                <a:gd name="T55" fmla="*/ 12 h 24"/>
                <a:gd name="T56" fmla="*/ 1 w 25"/>
                <a:gd name="T57" fmla="*/ 15 h 24"/>
                <a:gd name="T58" fmla="*/ 1 w 25"/>
                <a:gd name="T59" fmla="*/ 17 h 24"/>
                <a:gd name="T60" fmla="*/ 2 w 25"/>
                <a:gd name="T61" fmla="*/ 18 h 24"/>
                <a:gd name="T62" fmla="*/ 2 w 25"/>
                <a:gd name="T63" fmla="*/ 19 h 24"/>
                <a:gd name="T64" fmla="*/ 4 w 25"/>
                <a:gd name="T65" fmla="*/ 21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2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4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3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2" name="Freeform 415">
              <a:extLst>
                <a:ext uri="{FF2B5EF4-FFF2-40B4-BE49-F238E27FC236}">
                  <a16:creationId xmlns:a16="http://schemas.microsoft.com/office/drawing/2014/main" id="{88FD8550-4FA9-97F4-F9CD-D1994987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175" y="3495675"/>
              <a:ext cx="38100" cy="39688"/>
            </a:xfrm>
            <a:custGeom>
              <a:avLst/>
              <a:gdLst>
                <a:gd name="T0" fmla="*/ 21 w 24"/>
                <a:gd name="T1" fmla="*/ 21 h 25"/>
                <a:gd name="T2" fmla="*/ 21 w 24"/>
                <a:gd name="T3" fmla="*/ 20 h 25"/>
                <a:gd name="T4" fmla="*/ 22 w 24"/>
                <a:gd name="T5" fmla="*/ 19 h 25"/>
                <a:gd name="T6" fmla="*/ 23 w 24"/>
                <a:gd name="T7" fmla="*/ 18 h 25"/>
                <a:gd name="T8" fmla="*/ 23 w 24"/>
                <a:gd name="T9" fmla="*/ 17 h 25"/>
                <a:gd name="T10" fmla="*/ 24 w 24"/>
                <a:gd name="T11" fmla="*/ 15 h 25"/>
                <a:gd name="T12" fmla="*/ 24 w 24"/>
                <a:gd name="T13" fmla="*/ 14 h 25"/>
                <a:gd name="T14" fmla="*/ 24 w 24"/>
                <a:gd name="T15" fmla="*/ 14 h 25"/>
                <a:gd name="T16" fmla="*/ 24 w 24"/>
                <a:gd name="T17" fmla="*/ 14 h 25"/>
                <a:gd name="T18" fmla="*/ 24 w 24"/>
                <a:gd name="T19" fmla="*/ 14 h 25"/>
                <a:gd name="T20" fmla="*/ 24 w 24"/>
                <a:gd name="T21" fmla="*/ 13 h 25"/>
                <a:gd name="T22" fmla="*/ 24 w 24"/>
                <a:gd name="T23" fmla="*/ 10 h 25"/>
                <a:gd name="T24" fmla="*/ 23 w 24"/>
                <a:gd name="T25" fmla="*/ 8 h 25"/>
                <a:gd name="T26" fmla="*/ 22 w 24"/>
                <a:gd name="T27" fmla="*/ 6 h 25"/>
                <a:gd name="T28" fmla="*/ 21 w 24"/>
                <a:gd name="T29" fmla="*/ 4 h 25"/>
                <a:gd name="T30" fmla="*/ 19 w 24"/>
                <a:gd name="T31" fmla="*/ 2 h 25"/>
                <a:gd name="T32" fmla="*/ 18 w 24"/>
                <a:gd name="T33" fmla="*/ 2 h 25"/>
                <a:gd name="T34" fmla="*/ 17 w 24"/>
                <a:gd name="T35" fmla="*/ 1 h 25"/>
                <a:gd name="T36" fmla="*/ 15 w 24"/>
                <a:gd name="T37" fmla="*/ 1 h 25"/>
                <a:gd name="T38" fmla="*/ 12 w 24"/>
                <a:gd name="T39" fmla="*/ 0 h 25"/>
                <a:gd name="T40" fmla="*/ 10 w 24"/>
                <a:gd name="T41" fmla="*/ 1 h 25"/>
                <a:gd name="T42" fmla="*/ 8 w 24"/>
                <a:gd name="T43" fmla="*/ 1 h 25"/>
                <a:gd name="T44" fmla="*/ 5 w 24"/>
                <a:gd name="T45" fmla="*/ 2 h 25"/>
                <a:gd name="T46" fmla="*/ 4 w 24"/>
                <a:gd name="T47" fmla="*/ 4 h 25"/>
                <a:gd name="T48" fmla="*/ 2 w 24"/>
                <a:gd name="T49" fmla="*/ 6 h 25"/>
                <a:gd name="T50" fmla="*/ 1 w 24"/>
                <a:gd name="T51" fmla="*/ 8 h 25"/>
                <a:gd name="T52" fmla="*/ 0 w 24"/>
                <a:gd name="T53" fmla="*/ 10 h 25"/>
                <a:gd name="T54" fmla="*/ 0 w 24"/>
                <a:gd name="T55" fmla="*/ 13 h 25"/>
                <a:gd name="T56" fmla="*/ 0 w 24"/>
                <a:gd name="T57" fmla="*/ 15 h 25"/>
                <a:gd name="T58" fmla="*/ 1 w 24"/>
                <a:gd name="T59" fmla="*/ 17 h 25"/>
                <a:gd name="T60" fmla="*/ 1 w 24"/>
                <a:gd name="T61" fmla="*/ 18 h 25"/>
                <a:gd name="T62" fmla="*/ 2 w 24"/>
                <a:gd name="T63" fmla="*/ 19 h 25"/>
                <a:gd name="T64" fmla="*/ 4 w 24"/>
                <a:gd name="T65" fmla="*/ 21 h 25"/>
                <a:gd name="T66" fmla="*/ 5 w 24"/>
                <a:gd name="T67" fmla="*/ 22 h 25"/>
                <a:gd name="T68" fmla="*/ 8 w 24"/>
                <a:gd name="T69" fmla="*/ 24 h 25"/>
                <a:gd name="T70" fmla="*/ 10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4 w 24"/>
                <a:gd name="T79" fmla="*/ 24 h 25"/>
                <a:gd name="T80" fmla="*/ 14 w 24"/>
                <a:gd name="T81" fmla="*/ 24 h 25"/>
                <a:gd name="T82" fmla="*/ 15 w 24"/>
                <a:gd name="T83" fmla="*/ 24 h 25"/>
                <a:gd name="T84" fmla="*/ 16 w 24"/>
                <a:gd name="T85" fmla="*/ 24 h 25"/>
                <a:gd name="T86" fmla="*/ 16 w 24"/>
                <a:gd name="T87" fmla="*/ 24 h 25"/>
                <a:gd name="T88" fmla="*/ 16 w 24"/>
                <a:gd name="T89" fmla="*/ 24 h 25"/>
                <a:gd name="T90" fmla="*/ 16 w 24"/>
                <a:gd name="T91" fmla="*/ 24 h 25"/>
                <a:gd name="T92" fmla="*/ 17 w 24"/>
                <a:gd name="T93" fmla="*/ 24 h 25"/>
                <a:gd name="T94" fmla="*/ 18 w 24"/>
                <a:gd name="T95" fmla="*/ 23 h 25"/>
                <a:gd name="T96" fmla="*/ 19 w 24"/>
                <a:gd name="T97" fmla="*/ 22 h 25"/>
                <a:gd name="T98" fmla="*/ 20 w 24"/>
                <a:gd name="T99" fmla="*/ 22 h 25"/>
                <a:gd name="T100" fmla="*/ 21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3" name="Freeform 416">
              <a:extLst>
                <a:ext uri="{FF2B5EF4-FFF2-40B4-BE49-F238E27FC236}">
                  <a16:creationId xmlns:a16="http://schemas.microsoft.com/office/drawing/2014/main" id="{A725A024-5C41-DF91-BC31-400364A1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487" y="3490913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20 h 24"/>
                <a:gd name="T4" fmla="*/ 22 w 25"/>
                <a:gd name="T5" fmla="*/ 19 h 24"/>
                <a:gd name="T6" fmla="*/ 23 w 25"/>
                <a:gd name="T7" fmla="*/ 18 h 24"/>
                <a:gd name="T8" fmla="*/ 24 w 25"/>
                <a:gd name="T9" fmla="*/ 17 h 24"/>
                <a:gd name="T10" fmla="*/ 24 w 25"/>
                <a:gd name="T11" fmla="*/ 14 h 24"/>
                <a:gd name="T12" fmla="*/ 24 w 25"/>
                <a:gd name="T13" fmla="*/ 14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2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7 h 24"/>
                <a:gd name="T60" fmla="*/ 2 w 25"/>
                <a:gd name="T61" fmla="*/ 18 h 24"/>
                <a:gd name="T62" fmla="*/ 2 w 25"/>
                <a:gd name="T63" fmla="*/ 19 h 24"/>
                <a:gd name="T64" fmla="*/ 4 w 25"/>
                <a:gd name="T65" fmla="*/ 21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2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3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4" name="Freeform 417">
              <a:extLst>
                <a:ext uri="{FF2B5EF4-FFF2-40B4-BE49-F238E27FC236}">
                  <a16:creationId xmlns:a16="http://schemas.microsoft.com/office/drawing/2014/main" id="{A39723AB-D8DD-677A-B7F0-3BB4B2E6F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487" y="3463925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9 h 24"/>
                <a:gd name="T6" fmla="*/ 22 w 24"/>
                <a:gd name="T7" fmla="*/ 17 h 24"/>
                <a:gd name="T8" fmla="*/ 23 w 24"/>
                <a:gd name="T9" fmla="*/ 17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7 h 24"/>
                <a:gd name="T60" fmla="*/ 1 w 24"/>
                <a:gd name="T61" fmla="*/ 17 h 24"/>
                <a:gd name="T62" fmla="*/ 2 w 24"/>
                <a:gd name="T63" fmla="*/ 19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19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5" name="Freeform 418">
              <a:extLst>
                <a:ext uri="{FF2B5EF4-FFF2-40B4-BE49-F238E27FC236}">
                  <a16:creationId xmlns:a16="http://schemas.microsoft.com/office/drawing/2014/main" id="{B5AA789A-C059-0DFA-5F71-AC2DCDB7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025" y="3436938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19 h 24"/>
                <a:gd name="T4" fmla="*/ 22 w 24"/>
                <a:gd name="T5" fmla="*/ 19 h 24"/>
                <a:gd name="T6" fmla="*/ 23 w 24"/>
                <a:gd name="T7" fmla="*/ 18 h 24"/>
                <a:gd name="T8" fmla="*/ 23 w 24"/>
                <a:gd name="T9" fmla="*/ 17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19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6" name="Freeform 419">
              <a:extLst>
                <a:ext uri="{FF2B5EF4-FFF2-40B4-BE49-F238E27FC236}">
                  <a16:creationId xmlns:a16="http://schemas.microsoft.com/office/drawing/2014/main" id="{BE3F75CE-A8D9-EC08-FBA2-80CF2CE6E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250" y="3430588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7" name="Freeform 420">
              <a:extLst>
                <a:ext uri="{FF2B5EF4-FFF2-40B4-BE49-F238E27FC236}">
                  <a16:creationId xmlns:a16="http://schemas.microsoft.com/office/drawing/2014/main" id="{8DEF1D37-311E-694E-2A18-6B0941AD4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375" y="3405188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7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7 w 24"/>
                <a:gd name="T95" fmla="*/ 23 h 24"/>
                <a:gd name="T96" fmla="*/ 19 w 24"/>
                <a:gd name="T97" fmla="*/ 22 h 24"/>
                <a:gd name="T98" fmla="*/ 19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8" name="Freeform 421">
              <a:extLst>
                <a:ext uri="{FF2B5EF4-FFF2-40B4-BE49-F238E27FC236}">
                  <a16:creationId xmlns:a16="http://schemas.microsoft.com/office/drawing/2014/main" id="{2692C484-700E-191F-A98A-5334F55ED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900" y="3379788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9" name="Freeform 422">
              <a:extLst>
                <a:ext uri="{FF2B5EF4-FFF2-40B4-BE49-F238E27FC236}">
                  <a16:creationId xmlns:a16="http://schemas.microsoft.com/office/drawing/2014/main" id="{DDFACD5A-9AAB-EDAD-0D7D-46218922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500" y="3363913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2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4 w 24"/>
                <a:gd name="T9" fmla="*/ 16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4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1 h 24"/>
                <a:gd name="T44" fmla="*/ 6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1 w 24"/>
                <a:gd name="T53" fmla="*/ 9 h 24"/>
                <a:gd name="T54" fmla="*/ 0 w 24"/>
                <a:gd name="T55" fmla="*/ 12 h 24"/>
                <a:gd name="T56" fmla="*/ 1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6 w 24"/>
                <a:gd name="T67" fmla="*/ 22 h 24"/>
                <a:gd name="T68" fmla="*/ 8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4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0" name="Freeform 423">
              <a:extLst>
                <a:ext uri="{FF2B5EF4-FFF2-40B4-BE49-F238E27FC236}">
                  <a16:creationId xmlns:a16="http://schemas.microsoft.com/office/drawing/2014/main" id="{9211AA4B-FD40-4B8D-9E8E-956228BA7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537" y="3346450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19 h 24"/>
                <a:gd name="T4" fmla="*/ 22 w 25"/>
                <a:gd name="T5" fmla="*/ 19 h 24"/>
                <a:gd name="T6" fmla="*/ 23 w 25"/>
                <a:gd name="T7" fmla="*/ 17 h 24"/>
                <a:gd name="T8" fmla="*/ 24 w 25"/>
                <a:gd name="T9" fmla="*/ 17 h 24"/>
                <a:gd name="T10" fmla="*/ 24 w 25"/>
                <a:gd name="T11" fmla="*/ 14 h 24"/>
                <a:gd name="T12" fmla="*/ 24 w 25"/>
                <a:gd name="T13" fmla="*/ 14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3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7 h 24"/>
                <a:gd name="T60" fmla="*/ 2 w 25"/>
                <a:gd name="T61" fmla="*/ 17 h 24"/>
                <a:gd name="T62" fmla="*/ 2 w 25"/>
                <a:gd name="T63" fmla="*/ 19 h 24"/>
                <a:gd name="T64" fmla="*/ 4 w 25"/>
                <a:gd name="T65" fmla="*/ 21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3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3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19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1" name="Freeform 424">
              <a:extLst>
                <a:ext uri="{FF2B5EF4-FFF2-40B4-BE49-F238E27FC236}">
                  <a16:creationId xmlns:a16="http://schemas.microsoft.com/office/drawing/2014/main" id="{71238DB0-9672-EA45-055C-4973734B5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937" y="3344863"/>
              <a:ext cx="39688" cy="38100"/>
            </a:xfrm>
            <a:custGeom>
              <a:avLst/>
              <a:gdLst>
                <a:gd name="T0" fmla="*/ 21 w 25"/>
                <a:gd name="T1" fmla="*/ 20 h 24"/>
                <a:gd name="T2" fmla="*/ 22 w 25"/>
                <a:gd name="T3" fmla="*/ 19 h 24"/>
                <a:gd name="T4" fmla="*/ 22 w 25"/>
                <a:gd name="T5" fmla="*/ 18 h 24"/>
                <a:gd name="T6" fmla="*/ 23 w 25"/>
                <a:gd name="T7" fmla="*/ 17 h 24"/>
                <a:gd name="T8" fmla="*/ 24 w 25"/>
                <a:gd name="T9" fmla="*/ 16 h 24"/>
                <a:gd name="T10" fmla="*/ 24 w 25"/>
                <a:gd name="T11" fmla="*/ 14 h 24"/>
                <a:gd name="T12" fmla="*/ 24 w 25"/>
                <a:gd name="T13" fmla="*/ 13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0 h 24"/>
                <a:gd name="T36" fmla="*/ 15 w 25"/>
                <a:gd name="T37" fmla="*/ 0 h 24"/>
                <a:gd name="T38" fmla="*/ 13 w 25"/>
                <a:gd name="T39" fmla="*/ 0 h 24"/>
                <a:gd name="T40" fmla="*/ 10 w 25"/>
                <a:gd name="T41" fmla="*/ 0 h 24"/>
                <a:gd name="T42" fmla="*/ 8 w 25"/>
                <a:gd name="T43" fmla="*/ 0 h 24"/>
                <a:gd name="T44" fmla="*/ 6 w 25"/>
                <a:gd name="T45" fmla="*/ 2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6 h 24"/>
                <a:gd name="T60" fmla="*/ 2 w 25"/>
                <a:gd name="T61" fmla="*/ 17 h 24"/>
                <a:gd name="T62" fmla="*/ 2 w 25"/>
                <a:gd name="T63" fmla="*/ 18 h 24"/>
                <a:gd name="T64" fmla="*/ 4 w 25"/>
                <a:gd name="T65" fmla="*/ 20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3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2" name="Freeform 425">
              <a:extLst>
                <a:ext uri="{FF2B5EF4-FFF2-40B4-BE49-F238E27FC236}">
                  <a16:creationId xmlns:a16="http://schemas.microsoft.com/office/drawing/2014/main" id="{6F5B9035-8B29-83D6-D6C1-D259D4870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575" y="3363913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1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3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1 w 24"/>
                <a:gd name="T27" fmla="*/ 5 h 24"/>
                <a:gd name="T28" fmla="*/ 20 w 24"/>
                <a:gd name="T29" fmla="*/ 3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3 h 24"/>
                <a:gd name="T48" fmla="*/ 1 w 24"/>
                <a:gd name="T49" fmla="*/ 5 h 24"/>
                <a:gd name="T50" fmla="*/ 0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0 w 24"/>
                <a:gd name="T59" fmla="*/ 16 h 24"/>
                <a:gd name="T60" fmla="*/ 1 w 24"/>
                <a:gd name="T61" fmla="*/ 17 h 24"/>
                <a:gd name="T62" fmla="*/ 1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3" name="Freeform 426">
              <a:extLst>
                <a:ext uri="{FF2B5EF4-FFF2-40B4-BE49-F238E27FC236}">
                  <a16:creationId xmlns:a16="http://schemas.microsoft.com/office/drawing/2014/main" id="{40A00691-7572-F946-F371-E7716F672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650" y="3381375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20 h 24"/>
                <a:gd name="T4" fmla="*/ 22 w 25"/>
                <a:gd name="T5" fmla="*/ 19 h 24"/>
                <a:gd name="T6" fmla="*/ 23 w 25"/>
                <a:gd name="T7" fmla="*/ 18 h 24"/>
                <a:gd name="T8" fmla="*/ 24 w 25"/>
                <a:gd name="T9" fmla="*/ 17 h 24"/>
                <a:gd name="T10" fmla="*/ 24 w 25"/>
                <a:gd name="T11" fmla="*/ 15 h 24"/>
                <a:gd name="T12" fmla="*/ 24 w 25"/>
                <a:gd name="T13" fmla="*/ 14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10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4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3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4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10 h 24"/>
                <a:gd name="T54" fmla="*/ 0 w 25"/>
                <a:gd name="T55" fmla="*/ 12 h 24"/>
                <a:gd name="T56" fmla="*/ 1 w 25"/>
                <a:gd name="T57" fmla="*/ 15 h 24"/>
                <a:gd name="T58" fmla="*/ 1 w 25"/>
                <a:gd name="T59" fmla="*/ 17 h 24"/>
                <a:gd name="T60" fmla="*/ 2 w 25"/>
                <a:gd name="T61" fmla="*/ 18 h 24"/>
                <a:gd name="T62" fmla="*/ 2 w 25"/>
                <a:gd name="T63" fmla="*/ 19 h 24"/>
                <a:gd name="T64" fmla="*/ 4 w 25"/>
                <a:gd name="T65" fmla="*/ 21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3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4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3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4" name="Freeform 427">
              <a:extLst>
                <a:ext uri="{FF2B5EF4-FFF2-40B4-BE49-F238E27FC236}">
                  <a16:creationId xmlns:a16="http://schemas.microsoft.com/office/drawing/2014/main" id="{10A6589D-5ED7-D91D-E5B6-7EC1E662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887" y="3400425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20 h 24"/>
                <a:gd name="T4" fmla="*/ 22 w 25"/>
                <a:gd name="T5" fmla="*/ 19 h 24"/>
                <a:gd name="T6" fmla="*/ 23 w 25"/>
                <a:gd name="T7" fmla="*/ 18 h 24"/>
                <a:gd name="T8" fmla="*/ 24 w 25"/>
                <a:gd name="T9" fmla="*/ 17 h 24"/>
                <a:gd name="T10" fmla="*/ 24 w 25"/>
                <a:gd name="T11" fmla="*/ 15 h 24"/>
                <a:gd name="T12" fmla="*/ 24 w 25"/>
                <a:gd name="T13" fmla="*/ 14 h 24"/>
                <a:gd name="T14" fmla="*/ 24 w 25"/>
                <a:gd name="T15" fmla="*/ 14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10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4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2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4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10 h 24"/>
                <a:gd name="T54" fmla="*/ 0 w 25"/>
                <a:gd name="T55" fmla="*/ 12 h 24"/>
                <a:gd name="T56" fmla="*/ 1 w 25"/>
                <a:gd name="T57" fmla="*/ 15 h 24"/>
                <a:gd name="T58" fmla="*/ 1 w 25"/>
                <a:gd name="T59" fmla="*/ 17 h 24"/>
                <a:gd name="T60" fmla="*/ 2 w 25"/>
                <a:gd name="T61" fmla="*/ 18 h 24"/>
                <a:gd name="T62" fmla="*/ 2 w 25"/>
                <a:gd name="T63" fmla="*/ 19 h 24"/>
                <a:gd name="T64" fmla="*/ 4 w 25"/>
                <a:gd name="T65" fmla="*/ 21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2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4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3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5" name="Freeform 428">
              <a:extLst>
                <a:ext uri="{FF2B5EF4-FFF2-40B4-BE49-F238E27FC236}">
                  <a16:creationId xmlns:a16="http://schemas.microsoft.com/office/drawing/2014/main" id="{E7B470F3-D0BE-FD52-8DAA-7E0C2341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350" y="3414713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6" name="Freeform 429">
              <a:extLst>
                <a:ext uri="{FF2B5EF4-FFF2-40B4-BE49-F238E27FC236}">
                  <a16:creationId xmlns:a16="http://schemas.microsoft.com/office/drawing/2014/main" id="{6BF20E2E-E22F-4D76-80E7-083B0C7A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650" y="3438525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20 h 24"/>
                <a:gd name="T4" fmla="*/ 22 w 25"/>
                <a:gd name="T5" fmla="*/ 19 h 24"/>
                <a:gd name="T6" fmla="*/ 23 w 25"/>
                <a:gd name="T7" fmla="*/ 18 h 24"/>
                <a:gd name="T8" fmla="*/ 24 w 25"/>
                <a:gd name="T9" fmla="*/ 17 h 24"/>
                <a:gd name="T10" fmla="*/ 24 w 25"/>
                <a:gd name="T11" fmla="*/ 15 h 24"/>
                <a:gd name="T12" fmla="*/ 24 w 25"/>
                <a:gd name="T13" fmla="*/ 14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10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4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3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4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10 h 24"/>
                <a:gd name="T54" fmla="*/ 0 w 25"/>
                <a:gd name="T55" fmla="*/ 12 h 24"/>
                <a:gd name="T56" fmla="*/ 1 w 25"/>
                <a:gd name="T57" fmla="*/ 15 h 24"/>
                <a:gd name="T58" fmla="*/ 1 w 25"/>
                <a:gd name="T59" fmla="*/ 17 h 24"/>
                <a:gd name="T60" fmla="*/ 2 w 25"/>
                <a:gd name="T61" fmla="*/ 18 h 24"/>
                <a:gd name="T62" fmla="*/ 2 w 25"/>
                <a:gd name="T63" fmla="*/ 19 h 24"/>
                <a:gd name="T64" fmla="*/ 4 w 25"/>
                <a:gd name="T65" fmla="*/ 21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3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4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3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7" name="Freeform 430">
              <a:extLst>
                <a:ext uri="{FF2B5EF4-FFF2-40B4-BE49-F238E27FC236}">
                  <a16:creationId xmlns:a16="http://schemas.microsoft.com/office/drawing/2014/main" id="{339CA1EF-610B-FC81-EA21-362E975CB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650" y="3459163"/>
              <a:ext cx="39688" cy="38100"/>
            </a:xfrm>
            <a:custGeom>
              <a:avLst/>
              <a:gdLst>
                <a:gd name="T0" fmla="*/ 21 w 25"/>
                <a:gd name="T1" fmla="*/ 20 h 24"/>
                <a:gd name="T2" fmla="*/ 22 w 25"/>
                <a:gd name="T3" fmla="*/ 19 h 24"/>
                <a:gd name="T4" fmla="*/ 22 w 25"/>
                <a:gd name="T5" fmla="*/ 18 h 24"/>
                <a:gd name="T6" fmla="*/ 23 w 25"/>
                <a:gd name="T7" fmla="*/ 17 h 24"/>
                <a:gd name="T8" fmla="*/ 24 w 25"/>
                <a:gd name="T9" fmla="*/ 16 h 24"/>
                <a:gd name="T10" fmla="*/ 24 w 25"/>
                <a:gd name="T11" fmla="*/ 14 h 24"/>
                <a:gd name="T12" fmla="*/ 24 w 25"/>
                <a:gd name="T13" fmla="*/ 13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0 h 24"/>
                <a:gd name="T36" fmla="*/ 15 w 25"/>
                <a:gd name="T37" fmla="*/ 0 h 24"/>
                <a:gd name="T38" fmla="*/ 13 w 25"/>
                <a:gd name="T39" fmla="*/ 0 h 24"/>
                <a:gd name="T40" fmla="*/ 10 w 25"/>
                <a:gd name="T41" fmla="*/ 0 h 24"/>
                <a:gd name="T42" fmla="*/ 8 w 25"/>
                <a:gd name="T43" fmla="*/ 0 h 24"/>
                <a:gd name="T44" fmla="*/ 6 w 25"/>
                <a:gd name="T45" fmla="*/ 2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6 h 24"/>
                <a:gd name="T60" fmla="*/ 2 w 25"/>
                <a:gd name="T61" fmla="*/ 17 h 24"/>
                <a:gd name="T62" fmla="*/ 2 w 25"/>
                <a:gd name="T63" fmla="*/ 18 h 24"/>
                <a:gd name="T64" fmla="*/ 4 w 25"/>
                <a:gd name="T65" fmla="*/ 20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3 h 24"/>
                <a:gd name="T72" fmla="*/ 13 w 25"/>
                <a:gd name="T73" fmla="*/ 24 h 24"/>
                <a:gd name="T74" fmla="*/ 14 w 25"/>
                <a:gd name="T75" fmla="*/ 24 h 24"/>
                <a:gd name="T76" fmla="*/ 14 w 25"/>
                <a:gd name="T77" fmla="*/ 23 h 24"/>
                <a:gd name="T78" fmla="*/ 14 w 25"/>
                <a:gd name="T79" fmla="*/ 23 h 24"/>
                <a:gd name="T80" fmla="*/ 14 w 25"/>
                <a:gd name="T81" fmla="*/ 23 h 24"/>
                <a:gd name="T82" fmla="*/ 15 w 25"/>
                <a:gd name="T83" fmla="*/ 23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8" name="Freeform 431">
              <a:extLst>
                <a:ext uri="{FF2B5EF4-FFF2-40B4-BE49-F238E27FC236}">
                  <a16:creationId xmlns:a16="http://schemas.microsoft.com/office/drawing/2014/main" id="{B96E6B5C-FCAA-274A-7B2D-B62086F65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825" y="3475038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5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9" name="Freeform 432">
              <a:extLst>
                <a:ext uri="{FF2B5EF4-FFF2-40B4-BE49-F238E27FC236}">
                  <a16:creationId xmlns:a16="http://schemas.microsoft.com/office/drawing/2014/main" id="{515C4A82-F6E7-333E-872B-6432B7BF2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337" y="3460750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19 h 24"/>
                <a:gd name="T4" fmla="*/ 22 w 24"/>
                <a:gd name="T5" fmla="*/ 19 h 24"/>
                <a:gd name="T6" fmla="*/ 22 w 24"/>
                <a:gd name="T7" fmla="*/ 17 h 24"/>
                <a:gd name="T8" fmla="*/ 23 w 24"/>
                <a:gd name="T9" fmla="*/ 17 h 24"/>
                <a:gd name="T10" fmla="*/ 23 w 24"/>
                <a:gd name="T11" fmla="*/ 14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3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3 h 24"/>
                <a:gd name="T48" fmla="*/ 2 w 24"/>
                <a:gd name="T49" fmla="*/ 5 h 24"/>
                <a:gd name="T50" fmla="*/ 0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0 w 24"/>
                <a:gd name="T59" fmla="*/ 17 h 24"/>
                <a:gd name="T60" fmla="*/ 1 w 24"/>
                <a:gd name="T61" fmla="*/ 17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0" name="Freeform 433">
              <a:extLst>
                <a:ext uri="{FF2B5EF4-FFF2-40B4-BE49-F238E27FC236}">
                  <a16:creationId xmlns:a16="http://schemas.microsoft.com/office/drawing/2014/main" id="{5B3CC6F5-04BB-97DD-EC98-19E9FC60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462" y="343693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1 h 24"/>
                <a:gd name="T68" fmla="*/ 7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3 h 24"/>
                <a:gd name="T76" fmla="*/ 13 w 24"/>
                <a:gd name="T77" fmla="*/ 23 h 24"/>
                <a:gd name="T78" fmla="*/ 13 w 24"/>
                <a:gd name="T79" fmla="*/ 23 h 24"/>
                <a:gd name="T80" fmla="*/ 14 w 24"/>
                <a:gd name="T81" fmla="*/ 23 h 24"/>
                <a:gd name="T82" fmla="*/ 14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1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1" name="Freeform 434">
              <a:extLst>
                <a:ext uri="{FF2B5EF4-FFF2-40B4-BE49-F238E27FC236}">
                  <a16:creationId xmlns:a16="http://schemas.microsoft.com/office/drawing/2014/main" id="{48E40EA8-FA21-ECF5-69B0-A083E29A6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625" y="3411538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5 h 24"/>
                <a:gd name="T12" fmla="*/ 23 w 24"/>
                <a:gd name="T13" fmla="*/ 14 h 24"/>
                <a:gd name="T14" fmla="*/ 23 w 24"/>
                <a:gd name="T15" fmla="*/ 14 h 24"/>
                <a:gd name="T16" fmla="*/ 23 w 24"/>
                <a:gd name="T17" fmla="*/ 13 h 24"/>
                <a:gd name="T18" fmla="*/ 23 w 24"/>
                <a:gd name="T19" fmla="*/ 13 h 24"/>
                <a:gd name="T20" fmla="*/ 24 w 24"/>
                <a:gd name="T21" fmla="*/ 12 h 24"/>
                <a:gd name="T22" fmla="*/ 23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0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0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2" name="Freeform 435">
              <a:extLst>
                <a:ext uri="{FF2B5EF4-FFF2-40B4-BE49-F238E27FC236}">
                  <a16:creationId xmlns:a16="http://schemas.microsoft.com/office/drawing/2014/main" id="{79B2ED75-26EF-5762-E9C5-4F3439AD7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050" y="3390900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2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0 h 24"/>
                <a:gd name="T44" fmla="*/ 6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6 w 24"/>
                <a:gd name="T67" fmla="*/ 22 h 24"/>
                <a:gd name="T68" fmla="*/ 8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3 h 24"/>
                <a:gd name="T76" fmla="*/ 13 w 24"/>
                <a:gd name="T77" fmla="*/ 23 h 24"/>
                <a:gd name="T78" fmla="*/ 14 w 24"/>
                <a:gd name="T79" fmla="*/ 23 h 24"/>
                <a:gd name="T80" fmla="*/ 14 w 24"/>
                <a:gd name="T81" fmla="*/ 23 h 24"/>
                <a:gd name="T82" fmla="*/ 15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3" name="Freeform 436">
              <a:extLst>
                <a:ext uri="{FF2B5EF4-FFF2-40B4-BE49-F238E27FC236}">
                  <a16:creationId xmlns:a16="http://schemas.microsoft.com/office/drawing/2014/main" id="{48BABF75-E0FB-7684-662A-FFCF7483C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300" y="3522663"/>
              <a:ext cx="38100" cy="39688"/>
            </a:xfrm>
            <a:custGeom>
              <a:avLst/>
              <a:gdLst>
                <a:gd name="T0" fmla="*/ 21 w 24"/>
                <a:gd name="T1" fmla="*/ 21 h 25"/>
                <a:gd name="T2" fmla="*/ 21 w 24"/>
                <a:gd name="T3" fmla="*/ 20 h 25"/>
                <a:gd name="T4" fmla="*/ 22 w 24"/>
                <a:gd name="T5" fmla="*/ 19 h 25"/>
                <a:gd name="T6" fmla="*/ 23 w 24"/>
                <a:gd name="T7" fmla="*/ 18 h 25"/>
                <a:gd name="T8" fmla="*/ 23 w 24"/>
                <a:gd name="T9" fmla="*/ 17 h 25"/>
                <a:gd name="T10" fmla="*/ 24 w 24"/>
                <a:gd name="T11" fmla="*/ 15 h 25"/>
                <a:gd name="T12" fmla="*/ 24 w 24"/>
                <a:gd name="T13" fmla="*/ 14 h 25"/>
                <a:gd name="T14" fmla="*/ 24 w 24"/>
                <a:gd name="T15" fmla="*/ 14 h 25"/>
                <a:gd name="T16" fmla="*/ 24 w 24"/>
                <a:gd name="T17" fmla="*/ 14 h 25"/>
                <a:gd name="T18" fmla="*/ 24 w 24"/>
                <a:gd name="T19" fmla="*/ 14 h 25"/>
                <a:gd name="T20" fmla="*/ 24 w 24"/>
                <a:gd name="T21" fmla="*/ 12 h 25"/>
                <a:gd name="T22" fmla="*/ 24 w 24"/>
                <a:gd name="T23" fmla="*/ 10 h 25"/>
                <a:gd name="T24" fmla="*/ 23 w 24"/>
                <a:gd name="T25" fmla="*/ 8 h 25"/>
                <a:gd name="T26" fmla="*/ 22 w 24"/>
                <a:gd name="T27" fmla="*/ 5 h 25"/>
                <a:gd name="T28" fmla="*/ 21 w 24"/>
                <a:gd name="T29" fmla="*/ 4 h 25"/>
                <a:gd name="T30" fmla="*/ 19 w 24"/>
                <a:gd name="T31" fmla="*/ 2 h 25"/>
                <a:gd name="T32" fmla="*/ 18 w 24"/>
                <a:gd name="T33" fmla="*/ 1 h 25"/>
                <a:gd name="T34" fmla="*/ 17 w 24"/>
                <a:gd name="T35" fmla="*/ 1 h 25"/>
                <a:gd name="T36" fmla="*/ 15 w 24"/>
                <a:gd name="T37" fmla="*/ 1 h 25"/>
                <a:gd name="T38" fmla="*/ 12 w 24"/>
                <a:gd name="T39" fmla="*/ 0 h 25"/>
                <a:gd name="T40" fmla="*/ 10 w 24"/>
                <a:gd name="T41" fmla="*/ 1 h 25"/>
                <a:gd name="T42" fmla="*/ 8 w 24"/>
                <a:gd name="T43" fmla="*/ 1 h 25"/>
                <a:gd name="T44" fmla="*/ 5 w 24"/>
                <a:gd name="T45" fmla="*/ 2 h 25"/>
                <a:gd name="T46" fmla="*/ 4 w 24"/>
                <a:gd name="T47" fmla="*/ 4 h 25"/>
                <a:gd name="T48" fmla="*/ 2 w 24"/>
                <a:gd name="T49" fmla="*/ 5 h 25"/>
                <a:gd name="T50" fmla="*/ 1 w 24"/>
                <a:gd name="T51" fmla="*/ 8 h 25"/>
                <a:gd name="T52" fmla="*/ 0 w 24"/>
                <a:gd name="T53" fmla="*/ 10 h 25"/>
                <a:gd name="T54" fmla="*/ 0 w 24"/>
                <a:gd name="T55" fmla="*/ 12 h 25"/>
                <a:gd name="T56" fmla="*/ 0 w 24"/>
                <a:gd name="T57" fmla="*/ 15 h 25"/>
                <a:gd name="T58" fmla="*/ 1 w 24"/>
                <a:gd name="T59" fmla="*/ 17 h 25"/>
                <a:gd name="T60" fmla="*/ 1 w 24"/>
                <a:gd name="T61" fmla="*/ 18 h 25"/>
                <a:gd name="T62" fmla="*/ 2 w 24"/>
                <a:gd name="T63" fmla="*/ 19 h 25"/>
                <a:gd name="T64" fmla="*/ 4 w 24"/>
                <a:gd name="T65" fmla="*/ 21 h 25"/>
                <a:gd name="T66" fmla="*/ 5 w 24"/>
                <a:gd name="T67" fmla="*/ 22 h 25"/>
                <a:gd name="T68" fmla="*/ 8 w 24"/>
                <a:gd name="T69" fmla="*/ 24 h 25"/>
                <a:gd name="T70" fmla="*/ 10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3 w 24"/>
                <a:gd name="T79" fmla="*/ 24 h 25"/>
                <a:gd name="T80" fmla="*/ 14 w 24"/>
                <a:gd name="T81" fmla="*/ 24 h 25"/>
                <a:gd name="T82" fmla="*/ 15 w 24"/>
                <a:gd name="T83" fmla="*/ 24 h 25"/>
                <a:gd name="T84" fmla="*/ 16 w 24"/>
                <a:gd name="T85" fmla="*/ 24 h 25"/>
                <a:gd name="T86" fmla="*/ 16 w 24"/>
                <a:gd name="T87" fmla="*/ 24 h 25"/>
                <a:gd name="T88" fmla="*/ 16 w 24"/>
                <a:gd name="T89" fmla="*/ 24 h 25"/>
                <a:gd name="T90" fmla="*/ 16 w 24"/>
                <a:gd name="T91" fmla="*/ 24 h 25"/>
                <a:gd name="T92" fmla="*/ 17 w 24"/>
                <a:gd name="T93" fmla="*/ 24 h 25"/>
                <a:gd name="T94" fmla="*/ 18 w 24"/>
                <a:gd name="T95" fmla="*/ 23 h 25"/>
                <a:gd name="T96" fmla="*/ 19 w 24"/>
                <a:gd name="T97" fmla="*/ 22 h 25"/>
                <a:gd name="T98" fmla="*/ 20 w 24"/>
                <a:gd name="T99" fmla="*/ 22 h 25"/>
                <a:gd name="T100" fmla="*/ 21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4" name="Freeform 437">
              <a:extLst>
                <a:ext uri="{FF2B5EF4-FFF2-40B4-BE49-F238E27FC236}">
                  <a16:creationId xmlns:a16="http://schemas.microsoft.com/office/drawing/2014/main" id="{50954CB9-07E4-0616-AA88-CF093EE8F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062" y="3571875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5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5" name="Freeform 438">
              <a:extLst>
                <a:ext uri="{FF2B5EF4-FFF2-40B4-BE49-F238E27FC236}">
                  <a16:creationId xmlns:a16="http://schemas.microsoft.com/office/drawing/2014/main" id="{5CD44E2B-15C4-7EB8-5960-CD48F8201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112" y="3554413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6" name="Freeform 439">
              <a:extLst>
                <a:ext uri="{FF2B5EF4-FFF2-40B4-BE49-F238E27FC236}">
                  <a16:creationId xmlns:a16="http://schemas.microsoft.com/office/drawing/2014/main" id="{B7F72017-14E9-D691-C60E-6944DD8E0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625" y="354488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0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0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8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4 w 24"/>
                <a:gd name="T79" fmla="*/ 23 h 24"/>
                <a:gd name="T80" fmla="*/ 14 w 24"/>
                <a:gd name="T81" fmla="*/ 23 h 24"/>
                <a:gd name="T82" fmla="*/ 15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7" name="Freeform 440">
              <a:extLst>
                <a:ext uri="{FF2B5EF4-FFF2-40B4-BE49-F238E27FC236}">
                  <a16:creationId xmlns:a16="http://schemas.microsoft.com/office/drawing/2014/main" id="{F79E5F4A-80DB-5974-4240-9F9BAA772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562" y="357663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2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0 h 24"/>
                <a:gd name="T44" fmla="*/ 6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6 w 24"/>
                <a:gd name="T67" fmla="*/ 22 h 24"/>
                <a:gd name="T68" fmla="*/ 8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4 w 24"/>
                <a:gd name="T79" fmla="*/ 23 h 24"/>
                <a:gd name="T80" fmla="*/ 14 w 24"/>
                <a:gd name="T81" fmla="*/ 23 h 24"/>
                <a:gd name="T82" fmla="*/ 15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8" name="Freeform 441">
              <a:extLst>
                <a:ext uri="{FF2B5EF4-FFF2-40B4-BE49-F238E27FC236}">
                  <a16:creationId xmlns:a16="http://schemas.microsoft.com/office/drawing/2014/main" id="{EFC777A9-E58A-34B6-9541-AF642A6B3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962" y="3562350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1 h 24"/>
                <a:gd name="T68" fmla="*/ 7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3 h 24"/>
                <a:gd name="T76" fmla="*/ 13 w 24"/>
                <a:gd name="T77" fmla="*/ 23 h 24"/>
                <a:gd name="T78" fmla="*/ 13 w 24"/>
                <a:gd name="T79" fmla="*/ 23 h 24"/>
                <a:gd name="T80" fmla="*/ 14 w 24"/>
                <a:gd name="T81" fmla="*/ 23 h 24"/>
                <a:gd name="T82" fmla="*/ 15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1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9" name="Freeform 442">
              <a:extLst>
                <a:ext uri="{FF2B5EF4-FFF2-40B4-BE49-F238E27FC236}">
                  <a16:creationId xmlns:a16="http://schemas.microsoft.com/office/drawing/2014/main" id="{8757F125-F214-7210-7514-9585B033B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900" y="3595688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3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2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3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0" name="Freeform 443">
              <a:extLst>
                <a:ext uri="{FF2B5EF4-FFF2-40B4-BE49-F238E27FC236}">
                  <a16:creationId xmlns:a16="http://schemas.microsoft.com/office/drawing/2014/main" id="{4E6688C7-DFAC-039A-24BF-03BF66598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325" y="3608388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2 w 24"/>
                <a:gd name="T3" fmla="*/ 20 h 24"/>
                <a:gd name="T4" fmla="*/ 22 w 24"/>
                <a:gd name="T5" fmla="*/ 19 h 24"/>
                <a:gd name="T6" fmla="*/ 23 w 24"/>
                <a:gd name="T7" fmla="*/ 18 h 24"/>
                <a:gd name="T8" fmla="*/ 24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4 h 24"/>
                <a:gd name="T18" fmla="*/ 24 w 24"/>
                <a:gd name="T19" fmla="*/ 14 h 24"/>
                <a:gd name="T20" fmla="*/ 24 w 24"/>
                <a:gd name="T21" fmla="*/ 12 h 24"/>
                <a:gd name="T22" fmla="*/ 24 w 24"/>
                <a:gd name="T23" fmla="*/ 10 h 24"/>
                <a:gd name="T24" fmla="*/ 24 w 24"/>
                <a:gd name="T25" fmla="*/ 8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1 h 24"/>
                <a:gd name="T38" fmla="*/ 12 w 24"/>
                <a:gd name="T39" fmla="*/ 0 h 24"/>
                <a:gd name="T40" fmla="*/ 10 w 24"/>
                <a:gd name="T41" fmla="*/ 1 h 24"/>
                <a:gd name="T42" fmla="*/ 8 w 24"/>
                <a:gd name="T43" fmla="*/ 1 h 24"/>
                <a:gd name="T44" fmla="*/ 6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8 h 24"/>
                <a:gd name="T52" fmla="*/ 1 w 24"/>
                <a:gd name="T53" fmla="*/ 10 h 24"/>
                <a:gd name="T54" fmla="*/ 0 w 24"/>
                <a:gd name="T55" fmla="*/ 12 h 24"/>
                <a:gd name="T56" fmla="*/ 1 w 24"/>
                <a:gd name="T57" fmla="*/ 15 h 24"/>
                <a:gd name="T58" fmla="*/ 1 w 24"/>
                <a:gd name="T59" fmla="*/ 17 h 24"/>
                <a:gd name="T60" fmla="*/ 2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6 w 24"/>
                <a:gd name="T67" fmla="*/ 22 h 24"/>
                <a:gd name="T68" fmla="*/ 8 w 24"/>
                <a:gd name="T69" fmla="*/ 24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4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4 h 24"/>
                <a:gd name="T86" fmla="*/ 16 w 24"/>
                <a:gd name="T87" fmla="*/ 24 h 24"/>
                <a:gd name="T88" fmla="*/ 16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1" name="Freeform 444">
              <a:extLst>
                <a:ext uri="{FF2B5EF4-FFF2-40B4-BE49-F238E27FC236}">
                  <a16:creationId xmlns:a16="http://schemas.microsoft.com/office/drawing/2014/main" id="{AD246B69-6522-E038-A8C0-1CD653E6B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212" y="3602038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9 w 24"/>
                <a:gd name="T31" fmla="*/ 1 h 24"/>
                <a:gd name="T32" fmla="*/ 17 w 24"/>
                <a:gd name="T33" fmla="*/ 1 h 24"/>
                <a:gd name="T34" fmla="*/ 17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1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3 h 24"/>
                <a:gd name="T76" fmla="*/ 13 w 24"/>
                <a:gd name="T77" fmla="*/ 23 h 24"/>
                <a:gd name="T78" fmla="*/ 13 w 24"/>
                <a:gd name="T79" fmla="*/ 23 h 24"/>
                <a:gd name="T80" fmla="*/ 13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7 w 24"/>
                <a:gd name="T95" fmla="*/ 22 h 24"/>
                <a:gd name="T96" fmla="*/ 19 w 24"/>
                <a:gd name="T97" fmla="*/ 21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2" name="Freeform 445">
              <a:extLst>
                <a:ext uri="{FF2B5EF4-FFF2-40B4-BE49-F238E27FC236}">
                  <a16:creationId xmlns:a16="http://schemas.microsoft.com/office/drawing/2014/main" id="{E46CE760-80A7-9DD7-1759-A38A7DA7F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162" y="3632200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3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1 h 24"/>
                <a:gd name="T32" fmla="*/ 17 w 24"/>
                <a:gd name="T33" fmla="*/ 1 h 24"/>
                <a:gd name="T34" fmla="*/ 16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3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3" name="Freeform 446">
              <a:extLst>
                <a:ext uri="{FF2B5EF4-FFF2-40B4-BE49-F238E27FC236}">
                  <a16:creationId xmlns:a16="http://schemas.microsoft.com/office/drawing/2014/main" id="{50FE8F05-2431-E467-AFE1-2432A586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162" y="3644900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5 h 24"/>
                <a:gd name="T12" fmla="*/ 23 w 24"/>
                <a:gd name="T13" fmla="*/ 14 h 24"/>
                <a:gd name="T14" fmla="*/ 23 w 24"/>
                <a:gd name="T15" fmla="*/ 14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4" name="Freeform 447">
              <a:extLst>
                <a:ext uri="{FF2B5EF4-FFF2-40B4-BE49-F238E27FC236}">
                  <a16:creationId xmlns:a16="http://schemas.microsoft.com/office/drawing/2014/main" id="{D02F1F01-74F2-7F72-49A2-C75F8BC1D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662" y="364013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2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4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4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0 h 24"/>
                <a:gd name="T44" fmla="*/ 6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1 w 24"/>
                <a:gd name="T53" fmla="*/ 9 h 24"/>
                <a:gd name="T54" fmla="*/ 0 w 24"/>
                <a:gd name="T55" fmla="*/ 12 h 24"/>
                <a:gd name="T56" fmla="*/ 1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6 w 24"/>
                <a:gd name="T67" fmla="*/ 22 h 24"/>
                <a:gd name="T68" fmla="*/ 8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4 w 24"/>
                <a:gd name="T75" fmla="*/ 24 h 24"/>
                <a:gd name="T76" fmla="*/ 14 w 24"/>
                <a:gd name="T77" fmla="*/ 23 h 24"/>
                <a:gd name="T78" fmla="*/ 14 w 24"/>
                <a:gd name="T79" fmla="*/ 23 h 24"/>
                <a:gd name="T80" fmla="*/ 14 w 24"/>
                <a:gd name="T81" fmla="*/ 23 h 24"/>
                <a:gd name="T82" fmla="*/ 15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5" name="Freeform 448">
              <a:extLst>
                <a:ext uri="{FF2B5EF4-FFF2-40B4-BE49-F238E27FC236}">
                  <a16:creationId xmlns:a16="http://schemas.microsoft.com/office/drawing/2014/main" id="{7D468437-B355-4F6D-5E50-875513A71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012" y="3659188"/>
              <a:ext cx="38100" cy="39688"/>
            </a:xfrm>
            <a:custGeom>
              <a:avLst/>
              <a:gdLst>
                <a:gd name="T0" fmla="*/ 20 w 24"/>
                <a:gd name="T1" fmla="*/ 21 h 25"/>
                <a:gd name="T2" fmla="*/ 21 w 24"/>
                <a:gd name="T3" fmla="*/ 20 h 25"/>
                <a:gd name="T4" fmla="*/ 22 w 24"/>
                <a:gd name="T5" fmla="*/ 19 h 25"/>
                <a:gd name="T6" fmla="*/ 22 w 24"/>
                <a:gd name="T7" fmla="*/ 18 h 25"/>
                <a:gd name="T8" fmla="*/ 23 w 24"/>
                <a:gd name="T9" fmla="*/ 17 h 25"/>
                <a:gd name="T10" fmla="*/ 23 w 24"/>
                <a:gd name="T11" fmla="*/ 15 h 25"/>
                <a:gd name="T12" fmla="*/ 23 w 24"/>
                <a:gd name="T13" fmla="*/ 14 h 25"/>
                <a:gd name="T14" fmla="*/ 23 w 24"/>
                <a:gd name="T15" fmla="*/ 14 h 25"/>
                <a:gd name="T16" fmla="*/ 23 w 24"/>
                <a:gd name="T17" fmla="*/ 14 h 25"/>
                <a:gd name="T18" fmla="*/ 24 w 24"/>
                <a:gd name="T19" fmla="*/ 14 h 25"/>
                <a:gd name="T20" fmla="*/ 24 w 24"/>
                <a:gd name="T21" fmla="*/ 12 h 25"/>
                <a:gd name="T22" fmla="*/ 23 w 24"/>
                <a:gd name="T23" fmla="*/ 10 h 25"/>
                <a:gd name="T24" fmla="*/ 23 w 24"/>
                <a:gd name="T25" fmla="*/ 8 h 25"/>
                <a:gd name="T26" fmla="*/ 22 w 24"/>
                <a:gd name="T27" fmla="*/ 5 h 25"/>
                <a:gd name="T28" fmla="*/ 20 w 24"/>
                <a:gd name="T29" fmla="*/ 4 h 25"/>
                <a:gd name="T30" fmla="*/ 18 w 24"/>
                <a:gd name="T31" fmla="*/ 2 h 25"/>
                <a:gd name="T32" fmla="*/ 17 w 24"/>
                <a:gd name="T33" fmla="*/ 1 h 25"/>
                <a:gd name="T34" fmla="*/ 16 w 24"/>
                <a:gd name="T35" fmla="*/ 1 h 25"/>
                <a:gd name="T36" fmla="*/ 14 w 24"/>
                <a:gd name="T37" fmla="*/ 1 h 25"/>
                <a:gd name="T38" fmla="*/ 12 w 24"/>
                <a:gd name="T39" fmla="*/ 0 h 25"/>
                <a:gd name="T40" fmla="*/ 9 w 24"/>
                <a:gd name="T41" fmla="*/ 1 h 25"/>
                <a:gd name="T42" fmla="*/ 7 w 24"/>
                <a:gd name="T43" fmla="*/ 1 h 25"/>
                <a:gd name="T44" fmla="*/ 5 w 24"/>
                <a:gd name="T45" fmla="*/ 2 h 25"/>
                <a:gd name="T46" fmla="*/ 3 w 24"/>
                <a:gd name="T47" fmla="*/ 4 h 25"/>
                <a:gd name="T48" fmla="*/ 2 w 24"/>
                <a:gd name="T49" fmla="*/ 5 h 25"/>
                <a:gd name="T50" fmla="*/ 1 w 24"/>
                <a:gd name="T51" fmla="*/ 8 h 25"/>
                <a:gd name="T52" fmla="*/ 0 w 24"/>
                <a:gd name="T53" fmla="*/ 10 h 25"/>
                <a:gd name="T54" fmla="*/ 0 w 24"/>
                <a:gd name="T55" fmla="*/ 12 h 25"/>
                <a:gd name="T56" fmla="*/ 0 w 24"/>
                <a:gd name="T57" fmla="*/ 15 h 25"/>
                <a:gd name="T58" fmla="*/ 1 w 24"/>
                <a:gd name="T59" fmla="*/ 17 h 25"/>
                <a:gd name="T60" fmla="*/ 1 w 24"/>
                <a:gd name="T61" fmla="*/ 18 h 25"/>
                <a:gd name="T62" fmla="*/ 2 w 24"/>
                <a:gd name="T63" fmla="*/ 19 h 25"/>
                <a:gd name="T64" fmla="*/ 3 w 24"/>
                <a:gd name="T65" fmla="*/ 21 h 25"/>
                <a:gd name="T66" fmla="*/ 5 w 24"/>
                <a:gd name="T67" fmla="*/ 22 h 25"/>
                <a:gd name="T68" fmla="*/ 7 w 24"/>
                <a:gd name="T69" fmla="*/ 24 h 25"/>
                <a:gd name="T70" fmla="*/ 9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3 w 24"/>
                <a:gd name="T79" fmla="*/ 24 h 25"/>
                <a:gd name="T80" fmla="*/ 13 w 24"/>
                <a:gd name="T81" fmla="*/ 24 h 25"/>
                <a:gd name="T82" fmla="*/ 14 w 24"/>
                <a:gd name="T83" fmla="*/ 24 h 25"/>
                <a:gd name="T84" fmla="*/ 15 w 24"/>
                <a:gd name="T85" fmla="*/ 24 h 25"/>
                <a:gd name="T86" fmla="*/ 15 w 24"/>
                <a:gd name="T87" fmla="*/ 24 h 25"/>
                <a:gd name="T88" fmla="*/ 15 w 24"/>
                <a:gd name="T89" fmla="*/ 24 h 25"/>
                <a:gd name="T90" fmla="*/ 16 w 24"/>
                <a:gd name="T91" fmla="*/ 24 h 25"/>
                <a:gd name="T92" fmla="*/ 16 w 24"/>
                <a:gd name="T93" fmla="*/ 24 h 25"/>
                <a:gd name="T94" fmla="*/ 17 w 24"/>
                <a:gd name="T95" fmla="*/ 23 h 25"/>
                <a:gd name="T96" fmla="*/ 18 w 24"/>
                <a:gd name="T97" fmla="*/ 22 h 25"/>
                <a:gd name="T98" fmla="*/ 19 w 24"/>
                <a:gd name="T99" fmla="*/ 22 h 25"/>
                <a:gd name="T100" fmla="*/ 20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6" name="Freeform 449">
              <a:extLst>
                <a:ext uri="{FF2B5EF4-FFF2-40B4-BE49-F238E27FC236}">
                  <a16:creationId xmlns:a16="http://schemas.microsoft.com/office/drawing/2014/main" id="{60ED36E5-4982-1A4B-C497-0A82F0618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775" y="3681413"/>
              <a:ext cx="38100" cy="39688"/>
            </a:xfrm>
            <a:custGeom>
              <a:avLst/>
              <a:gdLst>
                <a:gd name="T0" fmla="*/ 20 w 24"/>
                <a:gd name="T1" fmla="*/ 21 h 25"/>
                <a:gd name="T2" fmla="*/ 21 w 24"/>
                <a:gd name="T3" fmla="*/ 20 h 25"/>
                <a:gd name="T4" fmla="*/ 22 w 24"/>
                <a:gd name="T5" fmla="*/ 19 h 25"/>
                <a:gd name="T6" fmla="*/ 22 w 24"/>
                <a:gd name="T7" fmla="*/ 18 h 25"/>
                <a:gd name="T8" fmla="*/ 23 w 24"/>
                <a:gd name="T9" fmla="*/ 17 h 25"/>
                <a:gd name="T10" fmla="*/ 23 w 24"/>
                <a:gd name="T11" fmla="*/ 15 h 25"/>
                <a:gd name="T12" fmla="*/ 23 w 24"/>
                <a:gd name="T13" fmla="*/ 14 h 25"/>
                <a:gd name="T14" fmla="*/ 23 w 24"/>
                <a:gd name="T15" fmla="*/ 14 h 25"/>
                <a:gd name="T16" fmla="*/ 23 w 24"/>
                <a:gd name="T17" fmla="*/ 14 h 25"/>
                <a:gd name="T18" fmla="*/ 24 w 24"/>
                <a:gd name="T19" fmla="*/ 14 h 25"/>
                <a:gd name="T20" fmla="*/ 24 w 24"/>
                <a:gd name="T21" fmla="*/ 12 h 25"/>
                <a:gd name="T22" fmla="*/ 23 w 24"/>
                <a:gd name="T23" fmla="*/ 10 h 25"/>
                <a:gd name="T24" fmla="*/ 23 w 24"/>
                <a:gd name="T25" fmla="*/ 8 h 25"/>
                <a:gd name="T26" fmla="*/ 22 w 24"/>
                <a:gd name="T27" fmla="*/ 5 h 25"/>
                <a:gd name="T28" fmla="*/ 20 w 24"/>
                <a:gd name="T29" fmla="*/ 4 h 25"/>
                <a:gd name="T30" fmla="*/ 18 w 24"/>
                <a:gd name="T31" fmla="*/ 2 h 25"/>
                <a:gd name="T32" fmla="*/ 17 w 24"/>
                <a:gd name="T33" fmla="*/ 2 h 25"/>
                <a:gd name="T34" fmla="*/ 16 w 24"/>
                <a:gd name="T35" fmla="*/ 1 h 25"/>
                <a:gd name="T36" fmla="*/ 14 w 24"/>
                <a:gd name="T37" fmla="*/ 1 h 25"/>
                <a:gd name="T38" fmla="*/ 12 w 24"/>
                <a:gd name="T39" fmla="*/ 0 h 25"/>
                <a:gd name="T40" fmla="*/ 9 w 24"/>
                <a:gd name="T41" fmla="*/ 1 h 25"/>
                <a:gd name="T42" fmla="*/ 7 w 24"/>
                <a:gd name="T43" fmla="*/ 1 h 25"/>
                <a:gd name="T44" fmla="*/ 5 w 24"/>
                <a:gd name="T45" fmla="*/ 2 h 25"/>
                <a:gd name="T46" fmla="*/ 3 w 24"/>
                <a:gd name="T47" fmla="*/ 4 h 25"/>
                <a:gd name="T48" fmla="*/ 2 w 24"/>
                <a:gd name="T49" fmla="*/ 5 h 25"/>
                <a:gd name="T50" fmla="*/ 1 w 24"/>
                <a:gd name="T51" fmla="*/ 8 h 25"/>
                <a:gd name="T52" fmla="*/ 0 w 24"/>
                <a:gd name="T53" fmla="*/ 10 h 25"/>
                <a:gd name="T54" fmla="*/ 0 w 24"/>
                <a:gd name="T55" fmla="*/ 12 h 25"/>
                <a:gd name="T56" fmla="*/ 0 w 24"/>
                <a:gd name="T57" fmla="*/ 15 h 25"/>
                <a:gd name="T58" fmla="*/ 1 w 24"/>
                <a:gd name="T59" fmla="*/ 17 h 25"/>
                <a:gd name="T60" fmla="*/ 1 w 24"/>
                <a:gd name="T61" fmla="*/ 18 h 25"/>
                <a:gd name="T62" fmla="*/ 2 w 24"/>
                <a:gd name="T63" fmla="*/ 19 h 25"/>
                <a:gd name="T64" fmla="*/ 3 w 24"/>
                <a:gd name="T65" fmla="*/ 21 h 25"/>
                <a:gd name="T66" fmla="*/ 5 w 24"/>
                <a:gd name="T67" fmla="*/ 22 h 25"/>
                <a:gd name="T68" fmla="*/ 7 w 24"/>
                <a:gd name="T69" fmla="*/ 24 h 25"/>
                <a:gd name="T70" fmla="*/ 9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3 w 24"/>
                <a:gd name="T79" fmla="*/ 24 h 25"/>
                <a:gd name="T80" fmla="*/ 13 w 24"/>
                <a:gd name="T81" fmla="*/ 24 h 25"/>
                <a:gd name="T82" fmla="*/ 14 w 24"/>
                <a:gd name="T83" fmla="*/ 24 h 25"/>
                <a:gd name="T84" fmla="*/ 15 w 24"/>
                <a:gd name="T85" fmla="*/ 24 h 25"/>
                <a:gd name="T86" fmla="*/ 15 w 24"/>
                <a:gd name="T87" fmla="*/ 24 h 25"/>
                <a:gd name="T88" fmla="*/ 15 w 24"/>
                <a:gd name="T89" fmla="*/ 24 h 25"/>
                <a:gd name="T90" fmla="*/ 16 w 24"/>
                <a:gd name="T91" fmla="*/ 24 h 25"/>
                <a:gd name="T92" fmla="*/ 16 w 24"/>
                <a:gd name="T93" fmla="*/ 24 h 25"/>
                <a:gd name="T94" fmla="*/ 17 w 24"/>
                <a:gd name="T95" fmla="*/ 23 h 25"/>
                <a:gd name="T96" fmla="*/ 18 w 24"/>
                <a:gd name="T97" fmla="*/ 22 h 25"/>
                <a:gd name="T98" fmla="*/ 19 w 24"/>
                <a:gd name="T99" fmla="*/ 22 h 25"/>
                <a:gd name="T100" fmla="*/ 20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7" name="Freeform 450">
              <a:extLst>
                <a:ext uri="{FF2B5EF4-FFF2-40B4-BE49-F238E27FC236}">
                  <a16:creationId xmlns:a16="http://schemas.microsoft.com/office/drawing/2014/main" id="{CEEAC6E1-5A3D-3912-15B1-231B09723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700" y="3641725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0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4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8" name="Freeform 451">
              <a:extLst>
                <a:ext uri="{FF2B5EF4-FFF2-40B4-BE49-F238E27FC236}">
                  <a16:creationId xmlns:a16="http://schemas.microsoft.com/office/drawing/2014/main" id="{739E904F-C369-C817-31A9-F8E04DE12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812" y="3621088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9 w 24"/>
                <a:gd name="T31" fmla="*/ 2 h 24"/>
                <a:gd name="T32" fmla="*/ 17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4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4 h 24"/>
                <a:gd name="T88" fmla="*/ 15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7 w 24"/>
                <a:gd name="T95" fmla="*/ 23 h 24"/>
                <a:gd name="T96" fmla="*/ 19 w 24"/>
                <a:gd name="T97" fmla="*/ 22 h 24"/>
                <a:gd name="T98" fmla="*/ 19 w 24"/>
                <a:gd name="T99" fmla="*/ 22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9" name="Freeform 452">
              <a:extLst>
                <a:ext uri="{FF2B5EF4-FFF2-40B4-BE49-F238E27FC236}">
                  <a16:creationId xmlns:a16="http://schemas.microsoft.com/office/drawing/2014/main" id="{6CDF0230-7AE9-F145-23D2-358DFD795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162" y="3665538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0" name="Freeform 453">
              <a:extLst>
                <a:ext uri="{FF2B5EF4-FFF2-40B4-BE49-F238E27FC236}">
                  <a16:creationId xmlns:a16="http://schemas.microsoft.com/office/drawing/2014/main" id="{67A6B7C8-3C28-C2E3-65C1-7EC58FC4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262" y="3621088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20 h 24"/>
                <a:gd name="T4" fmla="*/ 22 w 25"/>
                <a:gd name="T5" fmla="*/ 19 h 24"/>
                <a:gd name="T6" fmla="*/ 23 w 25"/>
                <a:gd name="T7" fmla="*/ 18 h 24"/>
                <a:gd name="T8" fmla="*/ 24 w 25"/>
                <a:gd name="T9" fmla="*/ 17 h 24"/>
                <a:gd name="T10" fmla="*/ 24 w 25"/>
                <a:gd name="T11" fmla="*/ 15 h 24"/>
                <a:gd name="T12" fmla="*/ 24 w 25"/>
                <a:gd name="T13" fmla="*/ 14 h 24"/>
                <a:gd name="T14" fmla="*/ 24 w 25"/>
                <a:gd name="T15" fmla="*/ 14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10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4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2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4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10 h 24"/>
                <a:gd name="T54" fmla="*/ 0 w 25"/>
                <a:gd name="T55" fmla="*/ 12 h 24"/>
                <a:gd name="T56" fmla="*/ 1 w 25"/>
                <a:gd name="T57" fmla="*/ 15 h 24"/>
                <a:gd name="T58" fmla="*/ 1 w 25"/>
                <a:gd name="T59" fmla="*/ 17 h 24"/>
                <a:gd name="T60" fmla="*/ 2 w 25"/>
                <a:gd name="T61" fmla="*/ 18 h 24"/>
                <a:gd name="T62" fmla="*/ 2 w 25"/>
                <a:gd name="T63" fmla="*/ 19 h 24"/>
                <a:gd name="T64" fmla="*/ 4 w 25"/>
                <a:gd name="T65" fmla="*/ 21 h 24"/>
                <a:gd name="T66" fmla="*/ 6 w 25"/>
                <a:gd name="T67" fmla="*/ 22 h 24"/>
                <a:gd name="T68" fmla="*/ 8 w 25"/>
                <a:gd name="T69" fmla="*/ 24 h 24"/>
                <a:gd name="T70" fmla="*/ 10 w 25"/>
                <a:gd name="T71" fmla="*/ 24 h 24"/>
                <a:gd name="T72" fmla="*/ 12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4 h 24"/>
                <a:gd name="T86" fmla="*/ 16 w 25"/>
                <a:gd name="T87" fmla="*/ 24 h 24"/>
                <a:gd name="T88" fmla="*/ 16 w 25"/>
                <a:gd name="T89" fmla="*/ 24 h 24"/>
                <a:gd name="T90" fmla="*/ 16 w 25"/>
                <a:gd name="T91" fmla="*/ 24 h 24"/>
                <a:gd name="T92" fmla="*/ 17 w 25"/>
                <a:gd name="T93" fmla="*/ 24 h 24"/>
                <a:gd name="T94" fmla="*/ 18 w 25"/>
                <a:gd name="T95" fmla="*/ 23 h 24"/>
                <a:gd name="T96" fmla="*/ 19 w 25"/>
                <a:gd name="T97" fmla="*/ 22 h 24"/>
                <a:gd name="T98" fmla="*/ 20 w 25"/>
                <a:gd name="T99" fmla="*/ 22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1" name="Freeform 454">
              <a:extLst>
                <a:ext uri="{FF2B5EF4-FFF2-40B4-BE49-F238E27FC236}">
                  <a16:creationId xmlns:a16="http://schemas.microsoft.com/office/drawing/2014/main" id="{79448DB1-E271-7E75-27DF-87D167590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262" y="3703638"/>
              <a:ext cx="39688" cy="38100"/>
            </a:xfrm>
            <a:custGeom>
              <a:avLst/>
              <a:gdLst>
                <a:gd name="T0" fmla="*/ 21 w 25"/>
                <a:gd name="T1" fmla="*/ 20 h 24"/>
                <a:gd name="T2" fmla="*/ 22 w 25"/>
                <a:gd name="T3" fmla="*/ 19 h 24"/>
                <a:gd name="T4" fmla="*/ 22 w 25"/>
                <a:gd name="T5" fmla="*/ 18 h 24"/>
                <a:gd name="T6" fmla="*/ 23 w 25"/>
                <a:gd name="T7" fmla="*/ 17 h 24"/>
                <a:gd name="T8" fmla="*/ 24 w 25"/>
                <a:gd name="T9" fmla="*/ 16 h 24"/>
                <a:gd name="T10" fmla="*/ 24 w 25"/>
                <a:gd name="T11" fmla="*/ 14 h 24"/>
                <a:gd name="T12" fmla="*/ 24 w 25"/>
                <a:gd name="T13" fmla="*/ 14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2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6 h 24"/>
                <a:gd name="T60" fmla="*/ 2 w 25"/>
                <a:gd name="T61" fmla="*/ 17 h 24"/>
                <a:gd name="T62" fmla="*/ 2 w 25"/>
                <a:gd name="T63" fmla="*/ 18 h 24"/>
                <a:gd name="T64" fmla="*/ 4 w 25"/>
                <a:gd name="T65" fmla="*/ 20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2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2" name="Freeform 455">
              <a:extLst>
                <a:ext uri="{FF2B5EF4-FFF2-40B4-BE49-F238E27FC236}">
                  <a16:creationId xmlns:a16="http://schemas.microsoft.com/office/drawing/2014/main" id="{073B18B5-492D-EFE0-AC21-40D9234EC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675" y="3730625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5 h 24"/>
                <a:gd name="T12" fmla="*/ 23 w 24"/>
                <a:gd name="T13" fmla="*/ 14 h 24"/>
                <a:gd name="T14" fmla="*/ 23 w 24"/>
                <a:gd name="T15" fmla="*/ 14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3" name="Freeform 456">
              <a:extLst>
                <a:ext uri="{FF2B5EF4-FFF2-40B4-BE49-F238E27FC236}">
                  <a16:creationId xmlns:a16="http://schemas.microsoft.com/office/drawing/2014/main" id="{3B6599B4-BCCE-2B66-FD8C-4809D6926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100" y="3729038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9 w 24"/>
                <a:gd name="T31" fmla="*/ 1 h 24"/>
                <a:gd name="T32" fmla="*/ 17 w 24"/>
                <a:gd name="T33" fmla="*/ 1 h 24"/>
                <a:gd name="T34" fmla="*/ 17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3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7 w 24"/>
                <a:gd name="T95" fmla="*/ 22 h 24"/>
                <a:gd name="T96" fmla="*/ 19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4" name="Freeform 457">
              <a:extLst>
                <a:ext uri="{FF2B5EF4-FFF2-40B4-BE49-F238E27FC236}">
                  <a16:creationId xmlns:a16="http://schemas.microsoft.com/office/drawing/2014/main" id="{D8F9E9F2-60F8-E06A-A864-6FF1023B9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587" y="3714750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8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8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4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4 h 24"/>
                <a:gd name="T88" fmla="*/ 16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5" name="Freeform 458">
              <a:extLst>
                <a:ext uri="{FF2B5EF4-FFF2-40B4-BE49-F238E27FC236}">
                  <a16:creationId xmlns:a16="http://schemas.microsoft.com/office/drawing/2014/main" id="{AA92A39A-8F32-3A3C-C672-F53EC1D9D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762" y="3738563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20 h 24"/>
                <a:gd name="T4" fmla="*/ 22 w 25"/>
                <a:gd name="T5" fmla="*/ 19 h 24"/>
                <a:gd name="T6" fmla="*/ 23 w 25"/>
                <a:gd name="T7" fmla="*/ 18 h 24"/>
                <a:gd name="T8" fmla="*/ 24 w 25"/>
                <a:gd name="T9" fmla="*/ 17 h 24"/>
                <a:gd name="T10" fmla="*/ 24 w 25"/>
                <a:gd name="T11" fmla="*/ 15 h 24"/>
                <a:gd name="T12" fmla="*/ 24 w 25"/>
                <a:gd name="T13" fmla="*/ 14 h 24"/>
                <a:gd name="T14" fmla="*/ 24 w 25"/>
                <a:gd name="T15" fmla="*/ 14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10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4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3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4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10 h 24"/>
                <a:gd name="T54" fmla="*/ 0 w 25"/>
                <a:gd name="T55" fmla="*/ 12 h 24"/>
                <a:gd name="T56" fmla="*/ 1 w 25"/>
                <a:gd name="T57" fmla="*/ 15 h 24"/>
                <a:gd name="T58" fmla="*/ 1 w 25"/>
                <a:gd name="T59" fmla="*/ 17 h 24"/>
                <a:gd name="T60" fmla="*/ 2 w 25"/>
                <a:gd name="T61" fmla="*/ 18 h 24"/>
                <a:gd name="T62" fmla="*/ 2 w 25"/>
                <a:gd name="T63" fmla="*/ 19 h 24"/>
                <a:gd name="T64" fmla="*/ 4 w 25"/>
                <a:gd name="T65" fmla="*/ 21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3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4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3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6" name="Freeform 459">
              <a:extLst>
                <a:ext uri="{FF2B5EF4-FFF2-40B4-BE49-F238E27FC236}">
                  <a16:creationId xmlns:a16="http://schemas.microsoft.com/office/drawing/2014/main" id="{09DC9084-EC7C-0EF6-0980-987A7B16C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762" y="3759200"/>
              <a:ext cx="39688" cy="38100"/>
            </a:xfrm>
            <a:custGeom>
              <a:avLst/>
              <a:gdLst>
                <a:gd name="T0" fmla="*/ 21 w 25"/>
                <a:gd name="T1" fmla="*/ 20 h 24"/>
                <a:gd name="T2" fmla="*/ 22 w 25"/>
                <a:gd name="T3" fmla="*/ 19 h 24"/>
                <a:gd name="T4" fmla="*/ 22 w 25"/>
                <a:gd name="T5" fmla="*/ 18 h 24"/>
                <a:gd name="T6" fmla="*/ 23 w 25"/>
                <a:gd name="T7" fmla="*/ 17 h 24"/>
                <a:gd name="T8" fmla="*/ 24 w 25"/>
                <a:gd name="T9" fmla="*/ 16 h 24"/>
                <a:gd name="T10" fmla="*/ 24 w 25"/>
                <a:gd name="T11" fmla="*/ 14 h 24"/>
                <a:gd name="T12" fmla="*/ 24 w 25"/>
                <a:gd name="T13" fmla="*/ 14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3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6 h 24"/>
                <a:gd name="T60" fmla="*/ 2 w 25"/>
                <a:gd name="T61" fmla="*/ 17 h 24"/>
                <a:gd name="T62" fmla="*/ 2 w 25"/>
                <a:gd name="T63" fmla="*/ 18 h 24"/>
                <a:gd name="T64" fmla="*/ 4 w 25"/>
                <a:gd name="T65" fmla="*/ 20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3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7" name="Freeform 460">
              <a:extLst>
                <a:ext uri="{FF2B5EF4-FFF2-40B4-BE49-F238E27FC236}">
                  <a16:creationId xmlns:a16="http://schemas.microsoft.com/office/drawing/2014/main" id="{25B71749-33F5-22F5-501B-A6616BF62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700" y="3786188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8" name="Freeform 461">
              <a:extLst>
                <a:ext uri="{FF2B5EF4-FFF2-40B4-BE49-F238E27FC236}">
                  <a16:creationId xmlns:a16="http://schemas.microsoft.com/office/drawing/2014/main" id="{D4008307-D1C3-383C-C5ED-951760237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650" y="3806825"/>
              <a:ext cx="39688" cy="39688"/>
            </a:xfrm>
            <a:custGeom>
              <a:avLst/>
              <a:gdLst>
                <a:gd name="T0" fmla="*/ 21 w 25"/>
                <a:gd name="T1" fmla="*/ 21 h 25"/>
                <a:gd name="T2" fmla="*/ 22 w 25"/>
                <a:gd name="T3" fmla="*/ 20 h 25"/>
                <a:gd name="T4" fmla="*/ 22 w 25"/>
                <a:gd name="T5" fmla="*/ 19 h 25"/>
                <a:gd name="T6" fmla="*/ 23 w 25"/>
                <a:gd name="T7" fmla="*/ 18 h 25"/>
                <a:gd name="T8" fmla="*/ 24 w 25"/>
                <a:gd name="T9" fmla="*/ 17 h 25"/>
                <a:gd name="T10" fmla="*/ 24 w 25"/>
                <a:gd name="T11" fmla="*/ 15 h 25"/>
                <a:gd name="T12" fmla="*/ 24 w 25"/>
                <a:gd name="T13" fmla="*/ 14 h 25"/>
                <a:gd name="T14" fmla="*/ 24 w 25"/>
                <a:gd name="T15" fmla="*/ 14 h 25"/>
                <a:gd name="T16" fmla="*/ 24 w 25"/>
                <a:gd name="T17" fmla="*/ 14 h 25"/>
                <a:gd name="T18" fmla="*/ 24 w 25"/>
                <a:gd name="T19" fmla="*/ 14 h 25"/>
                <a:gd name="T20" fmla="*/ 25 w 25"/>
                <a:gd name="T21" fmla="*/ 12 h 25"/>
                <a:gd name="T22" fmla="*/ 24 w 25"/>
                <a:gd name="T23" fmla="*/ 10 h 25"/>
                <a:gd name="T24" fmla="*/ 24 w 25"/>
                <a:gd name="T25" fmla="*/ 8 h 25"/>
                <a:gd name="T26" fmla="*/ 22 w 25"/>
                <a:gd name="T27" fmla="*/ 5 h 25"/>
                <a:gd name="T28" fmla="*/ 21 w 25"/>
                <a:gd name="T29" fmla="*/ 4 h 25"/>
                <a:gd name="T30" fmla="*/ 19 w 25"/>
                <a:gd name="T31" fmla="*/ 2 h 25"/>
                <a:gd name="T32" fmla="*/ 18 w 25"/>
                <a:gd name="T33" fmla="*/ 1 h 25"/>
                <a:gd name="T34" fmla="*/ 17 w 25"/>
                <a:gd name="T35" fmla="*/ 1 h 25"/>
                <a:gd name="T36" fmla="*/ 15 w 25"/>
                <a:gd name="T37" fmla="*/ 1 h 25"/>
                <a:gd name="T38" fmla="*/ 13 w 25"/>
                <a:gd name="T39" fmla="*/ 0 h 25"/>
                <a:gd name="T40" fmla="*/ 10 w 25"/>
                <a:gd name="T41" fmla="*/ 1 h 25"/>
                <a:gd name="T42" fmla="*/ 8 w 25"/>
                <a:gd name="T43" fmla="*/ 1 h 25"/>
                <a:gd name="T44" fmla="*/ 6 w 25"/>
                <a:gd name="T45" fmla="*/ 2 h 25"/>
                <a:gd name="T46" fmla="*/ 4 w 25"/>
                <a:gd name="T47" fmla="*/ 4 h 25"/>
                <a:gd name="T48" fmla="*/ 2 w 25"/>
                <a:gd name="T49" fmla="*/ 5 h 25"/>
                <a:gd name="T50" fmla="*/ 1 w 25"/>
                <a:gd name="T51" fmla="*/ 8 h 25"/>
                <a:gd name="T52" fmla="*/ 1 w 25"/>
                <a:gd name="T53" fmla="*/ 10 h 25"/>
                <a:gd name="T54" fmla="*/ 0 w 25"/>
                <a:gd name="T55" fmla="*/ 12 h 25"/>
                <a:gd name="T56" fmla="*/ 1 w 25"/>
                <a:gd name="T57" fmla="*/ 15 h 25"/>
                <a:gd name="T58" fmla="*/ 1 w 25"/>
                <a:gd name="T59" fmla="*/ 17 h 25"/>
                <a:gd name="T60" fmla="*/ 2 w 25"/>
                <a:gd name="T61" fmla="*/ 18 h 25"/>
                <a:gd name="T62" fmla="*/ 2 w 25"/>
                <a:gd name="T63" fmla="*/ 19 h 25"/>
                <a:gd name="T64" fmla="*/ 4 w 25"/>
                <a:gd name="T65" fmla="*/ 21 h 25"/>
                <a:gd name="T66" fmla="*/ 6 w 25"/>
                <a:gd name="T67" fmla="*/ 22 h 25"/>
                <a:gd name="T68" fmla="*/ 8 w 25"/>
                <a:gd name="T69" fmla="*/ 24 h 25"/>
                <a:gd name="T70" fmla="*/ 10 w 25"/>
                <a:gd name="T71" fmla="*/ 24 h 25"/>
                <a:gd name="T72" fmla="*/ 13 w 25"/>
                <a:gd name="T73" fmla="*/ 25 h 25"/>
                <a:gd name="T74" fmla="*/ 14 w 25"/>
                <a:gd name="T75" fmla="*/ 24 h 25"/>
                <a:gd name="T76" fmla="*/ 14 w 25"/>
                <a:gd name="T77" fmla="*/ 24 h 25"/>
                <a:gd name="T78" fmla="*/ 14 w 25"/>
                <a:gd name="T79" fmla="*/ 24 h 25"/>
                <a:gd name="T80" fmla="*/ 14 w 25"/>
                <a:gd name="T81" fmla="*/ 24 h 25"/>
                <a:gd name="T82" fmla="*/ 15 w 25"/>
                <a:gd name="T83" fmla="*/ 24 h 25"/>
                <a:gd name="T84" fmla="*/ 16 w 25"/>
                <a:gd name="T85" fmla="*/ 24 h 25"/>
                <a:gd name="T86" fmla="*/ 16 w 25"/>
                <a:gd name="T87" fmla="*/ 24 h 25"/>
                <a:gd name="T88" fmla="*/ 16 w 25"/>
                <a:gd name="T89" fmla="*/ 24 h 25"/>
                <a:gd name="T90" fmla="*/ 16 w 25"/>
                <a:gd name="T91" fmla="*/ 24 h 25"/>
                <a:gd name="T92" fmla="*/ 17 w 25"/>
                <a:gd name="T93" fmla="*/ 24 h 25"/>
                <a:gd name="T94" fmla="*/ 18 w 25"/>
                <a:gd name="T95" fmla="*/ 23 h 25"/>
                <a:gd name="T96" fmla="*/ 19 w 25"/>
                <a:gd name="T97" fmla="*/ 22 h 25"/>
                <a:gd name="T98" fmla="*/ 20 w 25"/>
                <a:gd name="T99" fmla="*/ 22 h 25"/>
                <a:gd name="T100" fmla="*/ 21 w 25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5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9" name="Freeform 462">
              <a:extLst>
                <a:ext uri="{FF2B5EF4-FFF2-40B4-BE49-F238E27FC236}">
                  <a16:creationId xmlns:a16="http://schemas.microsoft.com/office/drawing/2014/main" id="{CAF54D75-EA71-218D-073E-BA8E4DFB6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250" y="3794125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0" name="Freeform 463">
              <a:extLst>
                <a:ext uri="{FF2B5EF4-FFF2-40B4-BE49-F238E27FC236}">
                  <a16:creationId xmlns:a16="http://schemas.microsoft.com/office/drawing/2014/main" id="{18BDE4B8-FFF2-07B8-3C9B-FB2535740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550" y="380523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2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4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4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1 h 24"/>
                <a:gd name="T44" fmla="*/ 6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1 w 24"/>
                <a:gd name="T53" fmla="*/ 9 h 24"/>
                <a:gd name="T54" fmla="*/ 0 w 24"/>
                <a:gd name="T55" fmla="*/ 12 h 24"/>
                <a:gd name="T56" fmla="*/ 1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6 w 24"/>
                <a:gd name="T67" fmla="*/ 22 h 24"/>
                <a:gd name="T68" fmla="*/ 8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4 w 24"/>
                <a:gd name="T75" fmla="*/ 24 h 24"/>
                <a:gd name="T76" fmla="*/ 14 w 24"/>
                <a:gd name="T77" fmla="*/ 24 h 24"/>
                <a:gd name="T78" fmla="*/ 14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1" name="Freeform 464">
              <a:extLst>
                <a:ext uri="{FF2B5EF4-FFF2-40B4-BE49-F238E27FC236}">
                  <a16:creationId xmlns:a16="http://schemas.microsoft.com/office/drawing/2014/main" id="{8BFA9A9A-BFF3-BBC2-F53E-CCE94FE25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500" y="3794125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2 w 24"/>
                <a:gd name="T3" fmla="*/ 20 h 24"/>
                <a:gd name="T4" fmla="*/ 22 w 24"/>
                <a:gd name="T5" fmla="*/ 19 h 24"/>
                <a:gd name="T6" fmla="*/ 23 w 24"/>
                <a:gd name="T7" fmla="*/ 18 h 24"/>
                <a:gd name="T8" fmla="*/ 24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4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1 h 24"/>
                <a:gd name="T44" fmla="*/ 6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1 w 24"/>
                <a:gd name="T53" fmla="*/ 9 h 24"/>
                <a:gd name="T54" fmla="*/ 0 w 24"/>
                <a:gd name="T55" fmla="*/ 12 h 24"/>
                <a:gd name="T56" fmla="*/ 1 w 24"/>
                <a:gd name="T57" fmla="*/ 15 h 24"/>
                <a:gd name="T58" fmla="*/ 1 w 24"/>
                <a:gd name="T59" fmla="*/ 17 h 24"/>
                <a:gd name="T60" fmla="*/ 2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6 w 24"/>
                <a:gd name="T67" fmla="*/ 22 h 24"/>
                <a:gd name="T68" fmla="*/ 8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4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4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2" name="Freeform 465">
              <a:extLst>
                <a:ext uri="{FF2B5EF4-FFF2-40B4-BE49-F238E27FC236}">
                  <a16:creationId xmlns:a16="http://schemas.microsoft.com/office/drawing/2014/main" id="{60E4456B-F718-4786-AED6-1F3387153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862" y="3810000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4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3" name="Freeform 466">
              <a:extLst>
                <a:ext uri="{FF2B5EF4-FFF2-40B4-BE49-F238E27FC236}">
                  <a16:creationId xmlns:a16="http://schemas.microsoft.com/office/drawing/2014/main" id="{AC21AF12-6817-75EB-0ADF-F5FF772D2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637" y="3806825"/>
              <a:ext cx="38100" cy="39688"/>
            </a:xfrm>
            <a:custGeom>
              <a:avLst/>
              <a:gdLst>
                <a:gd name="T0" fmla="*/ 21 w 24"/>
                <a:gd name="T1" fmla="*/ 21 h 25"/>
                <a:gd name="T2" fmla="*/ 21 w 24"/>
                <a:gd name="T3" fmla="*/ 20 h 25"/>
                <a:gd name="T4" fmla="*/ 22 w 24"/>
                <a:gd name="T5" fmla="*/ 19 h 25"/>
                <a:gd name="T6" fmla="*/ 22 w 24"/>
                <a:gd name="T7" fmla="*/ 18 h 25"/>
                <a:gd name="T8" fmla="*/ 23 w 24"/>
                <a:gd name="T9" fmla="*/ 17 h 25"/>
                <a:gd name="T10" fmla="*/ 24 w 24"/>
                <a:gd name="T11" fmla="*/ 15 h 25"/>
                <a:gd name="T12" fmla="*/ 24 w 24"/>
                <a:gd name="T13" fmla="*/ 14 h 25"/>
                <a:gd name="T14" fmla="*/ 24 w 24"/>
                <a:gd name="T15" fmla="*/ 14 h 25"/>
                <a:gd name="T16" fmla="*/ 24 w 24"/>
                <a:gd name="T17" fmla="*/ 14 h 25"/>
                <a:gd name="T18" fmla="*/ 24 w 24"/>
                <a:gd name="T19" fmla="*/ 14 h 25"/>
                <a:gd name="T20" fmla="*/ 24 w 24"/>
                <a:gd name="T21" fmla="*/ 12 h 25"/>
                <a:gd name="T22" fmla="*/ 24 w 24"/>
                <a:gd name="T23" fmla="*/ 10 h 25"/>
                <a:gd name="T24" fmla="*/ 23 w 24"/>
                <a:gd name="T25" fmla="*/ 8 h 25"/>
                <a:gd name="T26" fmla="*/ 22 w 24"/>
                <a:gd name="T27" fmla="*/ 5 h 25"/>
                <a:gd name="T28" fmla="*/ 21 w 24"/>
                <a:gd name="T29" fmla="*/ 4 h 25"/>
                <a:gd name="T30" fmla="*/ 19 w 24"/>
                <a:gd name="T31" fmla="*/ 2 h 25"/>
                <a:gd name="T32" fmla="*/ 18 w 24"/>
                <a:gd name="T33" fmla="*/ 1 h 25"/>
                <a:gd name="T34" fmla="*/ 17 w 24"/>
                <a:gd name="T35" fmla="*/ 1 h 25"/>
                <a:gd name="T36" fmla="*/ 14 w 24"/>
                <a:gd name="T37" fmla="*/ 1 h 25"/>
                <a:gd name="T38" fmla="*/ 12 w 24"/>
                <a:gd name="T39" fmla="*/ 0 h 25"/>
                <a:gd name="T40" fmla="*/ 10 w 24"/>
                <a:gd name="T41" fmla="*/ 1 h 25"/>
                <a:gd name="T42" fmla="*/ 7 w 24"/>
                <a:gd name="T43" fmla="*/ 1 h 25"/>
                <a:gd name="T44" fmla="*/ 5 w 24"/>
                <a:gd name="T45" fmla="*/ 2 h 25"/>
                <a:gd name="T46" fmla="*/ 4 w 24"/>
                <a:gd name="T47" fmla="*/ 4 h 25"/>
                <a:gd name="T48" fmla="*/ 2 w 24"/>
                <a:gd name="T49" fmla="*/ 5 h 25"/>
                <a:gd name="T50" fmla="*/ 1 w 24"/>
                <a:gd name="T51" fmla="*/ 8 h 25"/>
                <a:gd name="T52" fmla="*/ 0 w 24"/>
                <a:gd name="T53" fmla="*/ 10 h 25"/>
                <a:gd name="T54" fmla="*/ 0 w 24"/>
                <a:gd name="T55" fmla="*/ 12 h 25"/>
                <a:gd name="T56" fmla="*/ 0 w 24"/>
                <a:gd name="T57" fmla="*/ 15 h 25"/>
                <a:gd name="T58" fmla="*/ 1 w 24"/>
                <a:gd name="T59" fmla="*/ 17 h 25"/>
                <a:gd name="T60" fmla="*/ 1 w 24"/>
                <a:gd name="T61" fmla="*/ 18 h 25"/>
                <a:gd name="T62" fmla="*/ 2 w 24"/>
                <a:gd name="T63" fmla="*/ 19 h 25"/>
                <a:gd name="T64" fmla="*/ 4 w 24"/>
                <a:gd name="T65" fmla="*/ 21 h 25"/>
                <a:gd name="T66" fmla="*/ 5 w 24"/>
                <a:gd name="T67" fmla="*/ 22 h 25"/>
                <a:gd name="T68" fmla="*/ 7 w 24"/>
                <a:gd name="T69" fmla="*/ 24 h 25"/>
                <a:gd name="T70" fmla="*/ 10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3 w 24"/>
                <a:gd name="T79" fmla="*/ 24 h 25"/>
                <a:gd name="T80" fmla="*/ 14 w 24"/>
                <a:gd name="T81" fmla="*/ 24 h 25"/>
                <a:gd name="T82" fmla="*/ 14 w 24"/>
                <a:gd name="T83" fmla="*/ 24 h 25"/>
                <a:gd name="T84" fmla="*/ 15 w 24"/>
                <a:gd name="T85" fmla="*/ 24 h 25"/>
                <a:gd name="T86" fmla="*/ 15 w 24"/>
                <a:gd name="T87" fmla="*/ 24 h 25"/>
                <a:gd name="T88" fmla="*/ 16 w 24"/>
                <a:gd name="T89" fmla="*/ 24 h 25"/>
                <a:gd name="T90" fmla="*/ 16 w 24"/>
                <a:gd name="T91" fmla="*/ 24 h 25"/>
                <a:gd name="T92" fmla="*/ 17 w 24"/>
                <a:gd name="T93" fmla="*/ 24 h 25"/>
                <a:gd name="T94" fmla="*/ 18 w 24"/>
                <a:gd name="T95" fmla="*/ 23 h 25"/>
                <a:gd name="T96" fmla="*/ 19 w 24"/>
                <a:gd name="T97" fmla="*/ 22 h 25"/>
                <a:gd name="T98" fmla="*/ 20 w 24"/>
                <a:gd name="T99" fmla="*/ 22 h 25"/>
                <a:gd name="T100" fmla="*/ 21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4" name="Freeform 467">
              <a:extLst>
                <a:ext uri="{FF2B5EF4-FFF2-40B4-BE49-F238E27FC236}">
                  <a16:creationId xmlns:a16="http://schemas.microsoft.com/office/drawing/2014/main" id="{273384FD-41EF-D734-6729-C0FE3B7E3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775" y="3776663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8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7 w 24"/>
                <a:gd name="T33" fmla="*/ 1 h 24"/>
                <a:gd name="T34" fmla="*/ 17 w 24"/>
                <a:gd name="T35" fmla="*/ 1 h 24"/>
                <a:gd name="T36" fmla="*/ 14 w 24"/>
                <a:gd name="T37" fmla="*/ 1 h 24"/>
                <a:gd name="T38" fmla="*/ 12 w 24"/>
                <a:gd name="T39" fmla="*/ 0 h 24"/>
                <a:gd name="T40" fmla="*/ 9 w 24"/>
                <a:gd name="T41" fmla="*/ 1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8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4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4 h 24"/>
                <a:gd name="T88" fmla="*/ 15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7 w 24"/>
                <a:gd name="T95" fmla="*/ 23 h 24"/>
                <a:gd name="T96" fmla="*/ 19 w 24"/>
                <a:gd name="T97" fmla="*/ 22 h 24"/>
                <a:gd name="T98" fmla="*/ 19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5" name="Freeform 468">
              <a:extLst>
                <a:ext uri="{FF2B5EF4-FFF2-40B4-BE49-F238E27FC236}">
                  <a16:creationId xmlns:a16="http://schemas.microsoft.com/office/drawing/2014/main" id="{AD8498A4-9416-4CB7-1B18-5856777AE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837" y="3738563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5 h 24"/>
                <a:gd name="T12" fmla="*/ 23 w 24"/>
                <a:gd name="T13" fmla="*/ 14 h 24"/>
                <a:gd name="T14" fmla="*/ 23 w 24"/>
                <a:gd name="T15" fmla="*/ 14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6" name="Freeform 469">
              <a:extLst>
                <a:ext uri="{FF2B5EF4-FFF2-40B4-BE49-F238E27FC236}">
                  <a16:creationId xmlns:a16="http://schemas.microsoft.com/office/drawing/2014/main" id="{692A4197-5A17-E1DC-6D4A-7379035D0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475" y="3752850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19 h 24"/>
                <a:gd name="T4" fmla="*/ 22 w 24"/>
                <a:gd name="T5" fmla="*/ 19 h 24"/>
                <a:gd name="T6" fmla="*/ 23 w 24"/>
                <a:gd name="T7" fmla="*/ 18 h 24"/>
                <a:gd name="T8" fmla="*/ 23 w 24"/>
                <a:gd name="T9" fmla="*/ 17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19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7" name="Freeform 470">
              <a:extLst>
                <a:ext uri="{FF2B5EF4-FFF2-40B4-BE49-F238E27FC236}">
                  <a16:creationId xmlns:a16="http://schemas.microsoft.com/office/drawing/2014/main" id="{E8F2B7F7-4CA4-95A3-619A-416EE12EB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300" y="3706813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1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8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8" name="Freeform 471">
              <a:extLst>
                <a:ext uri="{FF2B5EF4-FFF2-40B4-BE49-F238E27FC236}">
                  <a16:creationId xmlns:a16="http://schemas.microsoft.com/office/drawing/2014/main" id="{E912B1B0-FB39-8E42-D7DC-88B7D939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937" y="372268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9" name="Freeform 472">
              <a:extLst>
                <a:ext uri="{FF2B5EF4-FFF2-40B4-BE49-F238E27FC236}">
                  <a16:creationId xmlns:a16="http://schemas.microsoft.com/office/drawing/2014/main" id="{9497F243-4114-A46E-1A40-36DA2482C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637" y="369093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0" name="Freeform 473">
              <a:extLst>
                <a:ext uri="{FF2B5EF4-FFF2-40B4-BE49-F238E27FC236}">
                  <a16:creationId xmlns:a16="http://schemas.microsoft.com/office/drawing/2014/main" id="{070098CB-F288-B497-2AD6-E192E79D5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325" y="3730625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2 w 24"/>
                <a:gd name="T3" fmla="*/ 20 h 24"/>
                <a:gd name="T4" fmla="*/ 22 w 24"/>
                <a:gd name="T5" fmla="*/ 19 h 24"/>
                <a:gd name="T6" fmla="*/ 23 w 24"/>
                <a:gd name="T7" fmla="*/ 18 h 24"/>
                <a:gd name="T8" fmla="*/ 24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4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1 h 24"/>
                <a:gd name="T44" fmla="*/ 6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1 w 24"/>
                <a:gd name="T53" fmla="*/ 10 h 24"/>
                <a:gd name="T54" fmla="*/ 0 w 24"/>
                <a:gd name="T55" fmla="*/ 12 h 24"/>
                <a:gd name="T56" fmla="*/ 1 w 24"/>
                <a:gd name="T57" fmla="*/ 15 h 24"/>
                <a:gd name="T58" fmla="*/ 1 w 24"/>
                <a:gd name="T59" fmla="*/ 17 h 24"/>
                <a:gd name="T60" fmla="*/ 2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6 w 24"/>
                <a:gd name="T67" fmla="*/ 22 h 24"/>
                <a:gd name="T68" fmla="*/ 8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4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4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1" name="Freeform 474">
              <a:extLst>
                <a:ext uri="{FF2B5EF4-FFF2-40B4-BE49-F238E27FC236}">
                  <a16:creationId xmlns:a16="http://schemas.microsoft.com/office/drawing/2014/main" id="{508A30F7-88F0-710F-C152-98997553A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337" y="3810000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3 h 24"/>
                <a:gd name="T14" fmla="*/ 23 w 24"/>
                <a:gd name="T15" fmla="*/ 13 h 24"/>
                <a:gd name="T16" fmla="*/ 23 w 24"/>
                <a:gd name="T17" fmla="*/ 13 h 24"/>
                <a:gd name="T18" fmla="*/ 23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1 h 24"/>
                <a:gd name="T32" fmla="*/ 17 w 24"/>
                <a:gd name="T33" fmla="*/ 1 h 24"/>
                <a:gd name="T34" fmla="*/ 16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3 w 24"/>
                <a:gd name="T47" fmla="*/ 3 h 24"/>
                <a:gd name="T48" fmla="*/ 2 w 24"/>
                <a:gd name="T49" fmla="*/ 5 h 24"/>
                <a:gd name="T50" fmla="*/ 0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0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3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2" name="Freeform 475">
              <a:extLst>
                <a:ext uri="{FF2B5EF4-FFF2-40B4-BE49-F238E27FC236}">
                  <a16:creationId xmlns:a16="http://schemas.microsoft.com/office/drawing/2014/main" id="{BB9CEBBC-6FE5-1172-D9BF-BC30CEFE6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150" y="380523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2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4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4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1 h 24"/>
                <a:gd name="T44" fmla="*/ 6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1 w 24"/>
                <a:gd name="T53" fmla="*/ 9 h 24"/>
                <a:gd name="T54" fmla="*/ 0 w 24"/>
                <a:gd name="T55" fmla="*/ 12 h 24"/>
                <a:gd name="T56" fmla="*/ 1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6 w 24"/>
                <a:gd name="T67" fmla="*/ 22 h 24"/>
                <a:gd name="T68" fmla="*/ 8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4 w 24"/>
                <a:gd name="T75" fmla="*/ 24 h 24"/>
                <a:gd name="T76" fmla="*/ 14 w 24"/>
                <a:gd name="T77" fmla="*/ 24 h 24"/>
                <a:gd name="T78" fmla="*/ 14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3" name="Freeform 476">
              <a:extLst>
                <a:ext uri="{FF2B5EF4-FFF2-40B4-BE49-F238E27FC236}">
                  <a16:creationId xmlns:a16="http://schemas.microsoft.com/office/drawing/2014/main" id="{FF18828F-6BC4-89BB-ED08-AAE62CB9E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200" y="3814763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4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4" name="Freeform 477">
              <a:extLst>
                <a:ext uri="{FF2B5EF4-FFF2-40B4-BE49-F238E27FC236}">
                  <a16:creationId xmlns:a16="http://schemas.microsoft.com/office/drawing/2014/main" id="{07A9F772-85DB-7A01-48AC-EC7689CC6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600" y="3787775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19 h 24"/>
                <a:gd name="T4" fmla="*/ 22 w 25"/>
                <a:gd name="T5" fmla="*/ 19 h 24"/>
                <a:gd name="T6" fmla="*/ 23 w 25"/>
                <a:gd name="T7" fmla="*/ 17 h 24"/>
                <a:gd name="T8" fmla="*/ 24 w 25"/>
                <a:gd name="T9" fmla="*/ 17 h 24"/>
                <a:gd name="T10" fmla="*/ 24 w 25"/>
                <a:gd name="T11" fmla="*/ 14 h 24"/>
                <a:gd name="T12" fmla="*/ 24 w 25"/>
                <a:gd name="T13" fmla="*/ 14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2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7 h 24"/>
                <a:gd name="T60" fmla="*/ 2 w 25"/>
                <a:gd name="T61" fmla="*/ 17 h 24"/>
                <a:gd name="T62" fmla="*/ 2 w 25"/>
                <a:gd name="T63" fmla="*/ 19 h 24"/>
                <a:gd name="T64" fmla="*/ 4 w 25"/>
                <a:gd name="T65" fmla="*/ 21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2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19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02" name="Rectangle 39">
              <a:extLst>
                <a:ext uri="{FF2B5EF4-FFF2-40B4-BE49-F238E27FC236}">
                  <a16:creationId xmlns:a16="http://schemas.microsoft.com/office/drawing/2014/main" id="{5F5036B3-420C-C40D-FB30-995D3BD205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638167" y="2672901"/>
              <a:ext cx="165750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Durée d’antibiothérapie (jours)</a:t>
              </a:r>
              <a:endParaRPr kumimoji="0" lang="fr-FR" altLang="fr-F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E488A84B-BE8A-F1FC-630D-97E8F78A641D}"/>
              </a:ext>
            </a:extLst>
          </p:cNvPr>
          <p:cNvGrpSpPr/>
          <p:nvPr/>
        </p:nvGrpSpPr>
        <p:grpSpPr>
          <a:xfrm>
            <a:off x="3888862" y="1695450"/>
            <a:ext cx="3713029" cy="2382858"/>
            <a:chOff x="3888862" y="1695450"/>
            <a:chExt cx="3713029" cy="2382858"/>
          </a:xfrm>
        </p:grpSpPr>
        <p:sp>
          <p:nvSpPr>
            <p:cNvPr id="900" name="Rectangle 899">
              <a:extLst>
                <a:ext uri="{FF2B5EF4-FFF2-40B4-BE49-F238E27FC236}">
                  <a16:creationId xmlns:a16="http://schemas.microsoft.com/office/drawing/2014/main" id="{9CE08C10-B1D3-533F-82D4-B406479B4EC3}"/>
                </a:ext>
              </a:extLst>
            </p:cNvPr>
            <p:cNvSpPr/>
            <p:nvPr/>
          </p:nvSpPr>
          <p:spPr>
            <a:xfrm>
              <a:off x="4435213" y="3600398"/>
              <a:ext cx="1149873" cy="141338"/>
            </a:xfrm>
            <a:prstGeom prst="rect">
              <a:avLst/>
            </a:prstGeom>
            <a:solidFill>
              <a:srgbClr val="003366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99" name="Rectangle 898">
              <a:extLst>
                <a:ext uri="{FF2B5EF4-FFF2-40B4-BE49-F238E27FC236}">
                  <a16:creationId xmlns:a16="http://schemas.microsoft.com/office/drawing/2014/main" id="{868A8907-0C24-B32B-B00A-24ECC33ED083}"/>
                </a:ext>
              </a:extLst>
            </p:cNvPr>
            <p:cNvSpPr/>
            <p:nvPr/>
          </p:nvSpPr>
          <p:spPr>
            <a:xfrm>
              <a:off x="6357415" y="3456783"/>
              <a:ext cx="1149873" cy="215106"/>
            </a:xfrm>
            <a:prstGeom prst="rect">
              <a:avLst/>
            </a:prstGeom>
            <a:solidFill>
              <a:srgbClr val="99000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5" name="Freeform 478">
              <a:extLst>
                <a:ext uri="{FF2B5EF4-FFF2-40B4-BE49-F238E27FC236}">
                  <a16:creationId xmlns:a16="http://schemas.microsoft.com/office/drawing/2014/main" id="{E03B691F-CFF0-DBB3-15C7-CBCE88E5C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612" y="1865313"/>
              <a:ext cx="1920875" cy="47625"/>
            </a:xfrm>
            <a:custGeom>
              <a:avLst/>
              <a:gdLst>
                <a:gd name="T0" fmla="*/ 0 w 1210"/>
                <a:gd name="T1" fmla="*/ 30 h 30"/>
                <a:gd name="T2" fmla="*/ 0 w 1210"/>
                <a:gd name="T3" fmla="*/ 0 h 30"/>
                <a:gd name="T4" fmla="*/ 1210 w 1210"/>
                <a:gd name="T5" fmla="*/ 0 h 30"/>
                <a:gd name="T6" fmla="*/ 1210 w 1210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0" h="30">
                  <a:moveTo>
                    <a:pt x="0" y="30"/>
                  </a:moveTo>
                  <a:lnTo>
                    <a:pt x="0" y="0"/>
                  </a:lnTo>
                  <a:lnTo>
                    <a:pt x="1210" y="0"/>
                  </a:lnTo>
                  <a:lnTo>
                    <a:pt x="1210" y="3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9" name="Line 482">
              <a:extLst>
                <a:ext uri="{FF2B5EF4-FFF2-40B4-BE49-F238E27FC236}">
                  <a16:creationId xmlns:a16="http://schemas.microsoft.com/office/drawing/2014/main" id="{54430E3A-F8E1-C5A7-4FBC-08953590D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6637" y="1768475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0" name="Line 483">
              <a:extLst>
                <a:ext uri="{FF2B5EF4-FFF2-40B4-BE49-F238E27FC236}">
                  <a16:creationId xmlns:a16="http://schemas.microsoft.com/office/drawing/2014/main" id="{8F3A472D-3292-E0CB-A52D-00EDD03B61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6637" y="1954213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2" name="Line 485">
              <a:extLst>
                <a:ext uri="{FF2B5EF4-FFF2-40B4-BE49-F238E27FC236}">
                  <a16:creationId xmlns:a16="http://schemas.microsoft.com/office/drawing/2014/main" id="{F76F3846-1D67-D7F4-4EE5-97EF083081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6637" y="2141538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4" name="Line 487">
              <a:extLst>
                <a:ext uri="{FF2B5EF4-FFF2-40B4-BE49-F238E27FC236}">
                  <a16:creationId xmlns:a16="http://schemas.microsoft.com/office/drawing/2014/main" id="{573DB15A-AC3D-69C1-E3D6-312B3B118C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6637" y="2700338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5" name="Line 488">
              <a:extLst>
                <a:ext uri="{FF2B5EF4-FFF2-40B4-BE49-F238E27FC236}">
                  <a16:creationId xmlns:a16="http://schemas.microsoft.com/office/drawing/2014/main" id="{A5D79AD0-0E64-2054-DFD4-DE0B5BCACA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6637" y="2327275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7" name="Line 490">
              <a:extLst>
                <a:ext uri="{FF2B5EF4-FFF2-40B4-BE49-F238E27FC236}">
                  <a16:creationId xmlns:a16="http://schemas.microsoft.com/office/drawing/2014/main" id="{E094294C-019F-2189-4CF9-BE0CA9BB2E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6637" y="2513013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0" name="Line 493">
              <a:extLst>
                <a:ext uri="{FF2B5EF4-FFF2-40B4-BE49-F238E27FC236}">
                  <a16:creationId xmlns:a16="http://schemas.microsoft.com/office/drawing/2014/main" id="{4DA2D34C-E42C-65F6-4092-12BB07869B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6637" y="2886075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2" name="Line 495">
              <a:extLst>
                <a:ext uri="{FF2B5EF4-FFF2-40B4-BE49-F238E27FC236}">
                  <a16:creationId xmlns:a16="http://schemas.microsoft.com/office/drawing/2014/main" id="{BDD207FE-F907-97FC-B20C-69A55BD239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6637" y="3073400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4" name="Line 497">
              <a:extLst>
                <a:ext uri="{FF2B5EF4-FFF2-40B4-BE49-F238E27FC236}">
                  <a16:creationId xmlns:a16="http://schemas.microsoft.com/office/drawing/2014/main" id="{3610D214-7821-D2B1-1245-45206AB2F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6637" y="3259138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5" name="Line 498">
              <a:extLst>
                <a:ext uri="{FF2B5EF4-FFF2-40B4-BE49-F238E27FC236}">
                  <a16:creationId xmlns:a16="http://schemas.microsoft.com/office/drawing/2014/main" id="{5C61CACE-F566-0AAD-2C4D-4483543EAB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6637" y="3444875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7" name="Line 500">
              <a:extLst>
                <a:ext uri="{FF2B5EF4-FFF2-40B4-BE49-F238E27FC236}">
                  <a16:creationId xmlns:a16="http://schemas.microsoft.com/office/drawing/2014/main" id="{910DCB56-475F-132D-F135-4A52E9555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6637" y="3632200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9" name="Line 502">
              <a:extLst>
                <a:ext uri="{FF2B5EF4-FFF2-40B4-BE49-F238E27FC236}">
                  <a16:creationId xmlns:a16="http://schemas.microsoft.com/office/drawing/2014/main" id="{DFB48C30-B97E-61D0-454E-F3241E644D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6637" y="3817938"/>
              <a:ext cx="476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86" name="Rectangle 509">
              <a:extLst>
                <a:ext uri="{FF2B5EF4-FFF2-40B4-BE49-F238E27FC236}">
                  <a16:creationId xmlns:a16="http://schemas.microsoft.com/office/drawing/2014/main" id="{4A1B3463-904C-6084-8304-5249EEA8B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7966" y="1887010"/>
              <a:ext cx="48410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p &lt; 0,001</a:t>
              </a:r>
              <a:endParaRPr kumimoji="0" lang="fr-FR" alt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87" name="Rectangle 510">
              <a:extLst>
                <a:ext uri="{FF2B5EF4-FFF2-40B4-BE49-F238E27FC236}">
                  <a16:creationId xmlns:a16="http://schemas.microsoft.com/office/drawing/2014/main" id="{9D80BE21-F3EA-26D8-B1F4-3EBD6024A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533" y="1695450"/>
              <a:ext cx="19716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110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88" name="Rectangle 511">
              <a:extLst>
                <a:ext uri="{FF2B5EF4-FFF2-40B4-BE49-F238E27FC236}">
                  <a16:creationId xmlns:a16="http://schemas.microsoft.com/office/drawing/2014/main" id="{9FE15CCA-979F-7292-6DA7-EDEA5D968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533" y="1882775"/>
              <a:ext cx="19716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100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89" name="Rectangle 512">
              <a:extLst>
                <a:ext uri="{FF2B5EF4-FFF2-40B4-BE49-F238E27FC236}">
                  <a16:creationId xmlns:a16="http://schemas.microsoft.com/office/drawing/2014/main" id="{4D8C5513-2734-3681-C13D-2769B70E6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844" y="2068513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90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90" name="Rectangle 513">
              <a:extLst>
                <a:ext uri="{FF2B5EF4-FFF2-40B4-BE49-F238E27FC236}">
                  <a16:creationId xmlns:a16="http://schemas.microsoft.com/office/drawing/2014/main" id="{36CF6E45-2D2A-BBDB-37BB-734E019BE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844" y="2627313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60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91" name="Rectangle 514">
              <a:extLst>
                <a:ext uri="{FF2B5EF4-FFF2-40B4-BE49-F238E27FC236}">
                  <a16:creationId xmlns:a16="http://schemas.microsoft.com/office/drawing/2014/main" id="{AD82E588-50F9-BA08-0400-CC42D567F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844" y="30003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40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92" name="Rectangle 515">
              <a:extLst>
                <a:ext uri="{FF2B5EF4-FFF2-40B4-BE49-F238E27FC236}">
                  <a16:creationId xmlns:a16="http://schemas.microsoft.com/office/drawing/2014/main" id="{76AF70E8-3F0B-F3DF-157A-05343DFCD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844" y="3186113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30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93" name="Rectangle 516">
              <a:extLst>
                <a:ext uri="{FF2B5EF4-FFF2-40B4-BE49-F238E27FC236}">
                  <a16:creationId xmlns:a16="http://schemas.microsoft.com/office/drawing/2014/main" id="{F5C800F5-FE36-C288-4215-716F8753E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844" y="3373438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20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94" name="Rectangle 517">
              <a:extLst>
                <a:ext uri="{FF2B5EF4-FFF2-40B4-BE49-F238E27FC236}">
                  <a16:creationId xmlns:a16="http://schemas.microsoft.com/office/drawing/2014/main" id="{FCD84E3A-9818-E982-ADCA-7FFD3FD15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844" y="35591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10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95" name="Rectangle 518">
              <a:extLst>
                <a:ext uri="{FF2B5EF4-FFF2-40B4-BE49-F238E27FC236}">
                  <a16:creationId xmlns:a16="http://schemas.microsoft.com/office/drawing/2014/main" id="{E4B56CC0-8511-4289-6420-EDB9113CB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567" y="3746500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98" name="Rectangle 521">
              <a:extLst>
                <a:ext uri="{FF2B5EF4-FFF2-40B4-BE49-F238E27FC236}">
                  <a16:creationId xmlns:a16="http://schemas.microsoft.com/office/drawing/2014/main" id="{3BE8FF25-446F-B632-F28F-E451282CA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1202" y="1725085"/>
              <a:ext cx="89287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Test de Wilcoxon</a:t>
              </a:r>
              <a:endParaRPr kumimoji="0" lang="fr-FR" alt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99" name="Rectangle 522">
              <a:extLst>
                <a:ext uri="{FF2B5EF4-FFF2-40B4-BE49-F238E27FC236}">
                  <a16:creationId xmlns:a16="http://schemas.microsoft.com/office/drawing/2014/main" id="{BC71CBCB-0E37-6468-92C9-9B09A8868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827" y="1943630"/>
              <a:ext cx="102592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Médiane : 7,2 jours</a:t>
              </a:r>
              <a:b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</a:br>
              <a: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(EI : 3,9-12,2 jours)</a:t>
              </a:r>
              <a:endParaRPr kumimoji="0" lang="fr-FR" alt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0" name="Rectangle 523">
              <a:extLst>
                <a:ext uri="{FF2B5EF4-FFF2-40B4-BE49-F238E27FC236}">
                  <a16:creationId xmlns:a16="http://schemas.microsoft.com/office/drawing/2014/main" id="{779299B4-063B-7409-DFCD-3F0754C53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428" y="1943630"/>
              <a:ext cx="10916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Médiane : 13,2 jours</a:t>
              </a:r>
              <a:b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</a:br>
              <a: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(EI : 7,8-19,8 jours)</a:t>
              </a:r>
              <a:endParaRPr kumimoji="0" lang="fr-FR" altLang="fr-F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1" name="Rectangle 524">
              <a:extLst>
                <a:ext uri="{FF2B5EF4-FFF2-40B4-BE49-F238E27FC236}">
                  <a16:creationId xmlns:a16="http://schemas.microsoft.com/office/drawing/2014/main" id="{B394E91F-A268-2D97-168C-5BF051CC2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844" y="2254250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80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2" name="Rectangle 525">
              <a:extLst>
                <a:ext uri="{FF2B5EF4-FFF2-40B4-BE49-F238E27FC236}">
                  <a16:creationId xmlns:a16="http://schemas.microsoft.com/office/drawing/2014/main" id="{131C50AE-76CB-2D5F-9DC6-E9B191B9E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844" y="24415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70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3" name="Rectangle 526">
              <a:extLst>
                <a:ext uri="{FF2B5EF4-FFF2-40B4-BE49-F238E27FC236}">
                  <a16:creationId xmlns:a16="http://schemas.microsoft.com/office/drawing/2014/main" id="{1CD6A9A3-9326-1A65-EEF0-957C65362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844" y="2814638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50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" name="Freeform 527">
              <a:extLst>
                <a:ext uri="{FF2B5EF4-FFF2-40B4-BE49-F238E27FC236}">
                  <a16:creationId xmlns:a16="http://schemas.microsoft.com/office/drawing/2014/main" id="{66E9167E-39D2-954E-2715-92F610FFF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350" y="3594100"/>
              <a:ext cx="576263" cy="92075"/>
            </a:xfrm>
            <a:custGeom>
              <a:avLst/>
              <a:gdLst>
                <a:gd name="T0" fmla="*/ 363 w 363"/>
                <a:gd name="T1" fmla="*/ 0 h 58"/>
                <a:gd name="T2" fmla="*/ 0 w 363"/>
                <a:gd name="T3" fmla="*/ 0 h 58"/>
                <a:gd name="T4" fmla="*/ 0 w 363"/>
                <a:gd name="T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58">
                  <a:moveTo>
                    <a:pt x="363" y="0"/>
                  </a:moveTo>
                  <a:lnTo>
                    <a:pt x="0" y="0"/>
                  </a:lnTo>
                  <a:lnTo>
                    <a:pt x="0" y="58"/>
                  </a:lnTo>
                </a:path>
              </a:pathLst>
            </a:cu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05" name="Freeform 528">
              <a:extLst>
                <a:ext uri="{FF2B5EF4-FFF2-40B4-BE49-F238E27FC236}">
                  <a16:creationId xmlns:a16="http://schemas.microsoft.com/office/drawing/2014/main" id="{04489CD1-6021-D6FF-5326-0F44D67B4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350" y="3686175"/>
              <a:ext cx="576263" cy="60325"/>
            </a:xfrm>
            <a:custGeom>
              <a:avLst/>
              <a:gdLst>
                <a:gd name="T0" fmla="*/ 0 w 363"/>
                <a:gd name="T1" fmla="*/ 0 h 38"/>
                <a:gd name="T2" fmla="*/ 0 w 363"/>
                <a:gd name="T3" fmla="*/ 38 h 38"/>
                <a:gd name="T4" fmla="*/ 363 w 363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38">
                  <a:moveTo>
                    <a:pt x="0" y="0"/>
                  </a:moveTo>
                  <a:lnTo>
                    <a:pt x="0" y="38"/>
                  </a:lnTo>
                  <a:lnTo>
                    <a:pt x="363" y="38"/>
                  </a:lnTo>
                </a:path>
              </a:pathLst>
            </a:cu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06" name="Line 529">
              <a:extLst>
                <a:ext uri="{FF2B5EF4-FFF2-40B4-BE49-F238E27FC236}">
                  <a16:creationId xmlns:a16="http://schemas.microsoft.com/office/drawing/2014/main" id="{B09E1C0C-D57B-232A-DAFF-838D515C36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5612" y="3359150"/>
              <a:ext cx="61913" cy="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07" name="Line 530">
              <a:extLst>
                <a:ext uri="{FF2B5EF4-FFF2-40B4-BE49-F238E27FC236}">
                  <a16:creationId xmlns:a16="http://schemas.microsoft.com/office/drawing/2014/main" id="{4E49764B-4CA5-3673-361A-62CD82C9D0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2112" y="3359150"/>
              <a:ext cx="63500" cy="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08" name="Line 531">
              <a:extLst>
                <a:ext uri="{FF2B5EF4-FFF2-40B4-BE49-F238E27FC236}">
                  <a16:creationId xmlns:a16="http://schemas.microsoft.com/office/drawing/2014/main" id="{E40B4A00-7DB8-CFFB-D6AA-488210326C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5612" y="3359150"/>
              <a:ext cx="0" cy="23495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09" name="Freeform 532">
              <a:extLst>
                <a:ext uri="{FF2B5EF4-FFF2-40B4-BE49-F238E27FC236}">
                  <a16:creationId xmlns:a16="http://schemas.microsoft.com/office/drawing/2014/main" id="{006669D9-4514-3B97-7820-F0BFB75CB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612" y="3686175"/>
              <a:ext cx="576263" cy="60325"/>
            </a:xfrm>
            <a:custGeom>
              <a:avLst/>
              <a:gdLst>
                <a:gd name="T0" fmla="*/ 363 w 363"/>
                <a:gd name="T1" fmla="*/ 0 h 38"/>
                <a:gd name="T2" fmla="*/ 363 w 363"/>
                <a:gd name="T3" fmla="*/ 38 h 38"/>
                <a:gd name="T4" fmla="*/ 0 w 363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38">
                  <a:moveTo>
                    <a:pt x="363" y="0"/>
                  </a:moveTo>
                  <a:lnTo>
                    <a:pt x="363" y="38"/>
                  </a:lnTo>
                  <a:lnTo>
                    <a:pt x="0" y="38"/>
                  </a:lnTo>
                </a:path>
              </a:pathLst>
            </a:cu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10" name="Freeform 533">
              <a:extLst>
                <a:ext uri="{FF2B5EF4-FFF2-40B4-BE49-F238E27FC236}">
                  <a16:creationId xmlns:a16="http://schemas.microsoft.com/office/drawing/2014/main" id="{2D544C80-6A0F-5752-4FD4-874719DCB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612" y="3594100"/>
              <a:ext cx="576263" cy="92075"/>
            </a:xfrm>
            <a:custGeom>
              <a:avLst/>
              <a:gdLst>
                <a:gd name="T0" fmla="*/ 0 w 363"/>
                <a:gd name="T1" fmla="*/ 0 h 58"/>
                <a:gd name="T2" fmla="*/ 363 w 363"/>
                <a:gd name="T3" fmla="*/ 0 h 58"/>
                <a:gd name="T4" fmla="*/ 363 w 363"/>
                <a:gd name="T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58">
                  <a:moveTo>
                    <a:pt x="0" y="0"/>
                  </a:moveTo>
                  <a:lnTo>
                    <a:pt x="363" y="0"/>
                  </a:lnTo>
                  <a:lnTo>
                    <a:pt x="363" y="58"/>
                  </a:lnTo>
                </a:path>
              </a:pathLst>
            </a:cu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11" name="Line 534">
              <a:extLst>
                <a:ext uri="{FF2B5EF4-FFF2-40B4-BE49-F238E27FC236}">
                  <a16:creationId xmlns:a16="http://schemas.microsoft.com/office/drawing/2014/main" id="{1213A6DB-E1F2-8E5C-2657-852B027541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5612" y="3835400"/>
              <a:ext cx="61913" cy="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12" name="Line 535">
              <a:extLst>
                <a:ext uri="{FF2B5EF4-FFF2-40B4-BE49-F238E27FC236}">
                  <a16:creationId xmlns:a16="http://schemas.microsoft.com/office/drawing/2014/main" id="{554147F1-5FEB-1AE7-D012-55833891AC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52112" y="3835400"/>
              <a:ext cx="63500" cy="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13" name="Line 536">
              <a:extLst>
                <a:ext uri="{FF2B5EF4-FFF2-40B4-BE49-F238E27FC236}">
                  <a16:creationId xmlns:a16="http://schemas.microsoft.com/office/drawing/2014/main" id="{1805A9A1-4C9A-7B77-8F8F-5F4B4992A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5612" y="3746500"/>
              <a:ext cx="0" cy="8890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14" name="Line 537">
              <a:extLst>
                <a:ext uri="{FF2B5EF4-FFF2-40B4-BE49-F238E27FC236}">
                  <a16:creationId xmlns:a16="http://schemas.microsoft.com/office/drawing/2014/main" id="{6D1064F5-11F1-4A49-D335-9164CA9582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9350" y="3686175"/>
              <a:ext cx="1152525" cy="0"/>
            </a:xfrm>
            <a:prstGeom prst="line">
              <a:avLst/>
            </a:prstGeom>
            <a:noFill/>
            <a:ln w="9525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15" name="Freeform 538">
              <a:extLst>
                <a:ext uri="{FF2B5EF4-FFF2-40B4-BE49-F238E27FC236}">
                  <a16:creationId xmlns:a16="http://schemas.microsoft.com/office/drawing/2014/main" id="{3FA8EA77-F3A5-68E0-9CA8-70D17A43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6487" y="3573463"/>
              <a:ext cx="576263" cy="101600"/>
            </a:xfrm>
            <a:custGeom>
              <a:avLst/>
              <a:gdLst>
                <a:gd name="T0" fmla="*/ 363 w 363"/>
                <a:gd name="T1" fmla="*/ 0 h 64"/>
                <a:gd name="T2" fmla="*/ 363 w 363"/>
                <a:gd name="T3" fmla="*/ 64 h 64"/>
                <a:gd name="T4" fmla="*/ 0 w 363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64">
                  <a:moveTo>
                    <a:pt x="363" y="0"/>
                  </a:moveTo>
                  <a:lnTo>
                    <a:pt x="363" y="64"/>
                  </a:lnTo>
                  <a:lnTo>
                    <a:pt x="0" y="64"/>
                  </a:lnTo>
                </a:path>
              </a:pathLst>
            </a:cu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16" name="Freeform 539">
              <a:extLst>
                <a:ext uri="{FF2B5EF4-FFF2-40B4-BE49-F238E27FC236}">
                  <a16:creationId xmlns:a16="http://schemas.microsoft.com/office/drawing/2014/main" id="{4F2B92EA-7BA2-AB63-D4A8-97AC9DFAB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6487" y="3452813"/>
              <a:ext cx="576263" cy="120650"/>
            </a:xfrm>
            <a:custGeom>
              <a:avLst/>
              <a:gdLst>
                <a:gd name="T0" fmla="*/ 0 w 363"/>
                <a:gd name="T1" fmla="*/ 0 h 76"/>
                <a:gd name="T2" fmla="*/ 363 w 363"/>
                <a:gd name="T3" fmla="*/ 0 h 76"/>
                <a:gd name="T4" fmla="*/ 363 w 363"/>
                <a:gd name="T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76">
                  <a:moveTo>
                    <a:pt x="0" y="0"/>
                  </a:moveTo>
                  <a:lnTo>
                    <a:pt x="363" y="0"/>
                  </a:lnTo>
                  <a:lnTo>
                    <a:pt x="363" y="76"/>
                  </a:lnTo>
                </a:path>
              </a:pathLst>
            </a:cu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17" name="Line 540">
              <a:extLst>
                <a:ext uri="{FF2B5EF4-FFF2-40B4-BE49-F238E27FC236}">
                  <a16:creationId xmlns:a16="http://schemas.microsoft.com/office/drawing/2014/main" id="{60E9B97B-A9C6-390D-F0E8-2E747BBF64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36487" y="3114675"/>
              <a:ext cx="63500" cy="0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18" name="Line 541">
              <a:extLst>
                <a:ext uri="{FF2B5EF4-FFF2-40B4-BE49-F238E27FC236}">
                  <a16:creationId xmlns:a16="http://schemas.microsoft.com/office/drawing/2014/main" id="{3832097A-250A-EE5C-6536-B603A6BABD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36487" y="3114675"/>
              <a:ext cx="0" cy="338138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19" name="Line 542">
              <a:extLst>
                <a:ext uri="{FF2B5EF4-FFF2-40B4-BE49-F238E27FC236}">
                  <a16:creationId xmlns:a16="http://schemas.microsoft.com/office/drawing/2014/main" id="{2E011A00-5CA7-DFD8-4291-3ACEF955B0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74575" y="3114675"/>
              <a:ext cx="61913" cy="0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20" name="Line 543">
              <a:extLst>
                <a:ext uri="{FF2B5EF4-FFF2-40B4-BE49-F238E27FC236}">
                  <a16:creationId xmlns:a16="http://schemas.microsoft.com/office/drawing/2014/main" id="{AD2C95A0-F7C1-289A-1FA4-AB2A957B9D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36487" y="3822700"/>
              <a:ext cx="63500" cy="0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21" name="Line 544">
              <a:extLst>
                <a:ext uri="{FF2B5EF4-FFF2-40B4-BE49-F238E27FC236}">
                  <a16:creationId xmlns:a16="http://schemas.microsoft.com/office/drawing/2014/main" id="{3679BA2F-6D45-5C43-1EFE-C20E5E5ED9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74575" y="3822700"/>
              <a:ext cx="61913" cy="0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22" name="Line 545">
              <a:extLst>
                <a:ext uri="{FF2B5EF4-FFF2-40B4-BE49-F238E27FC236}">
                  <a16:creationId xmlns:a16="http://schemas.microsoft.com/office/drawing/2014/main" id="{150F133A-D786-2C0C-580C-DEEE1A5AF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36487" y="3675063"/>
              <a:ext cx="0" cy="147638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23" name="Freeform 546">
              <a:extLst>
                <a:ext uri="{FF2B5EF4-FFF2-40B4-BE49-F238E27FC236}">
                  <a16:creationId xmlns:a16="http://schemas.microsoft.com/office/drawing/2014/main" id="{18420736-CF6F-7663-B90C-DD2083EFC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0225" y="3573463"/>
              <a:ext cx="576263" cy="101600"/>
            </a:xfrm>
            <a:custGeom>
              <a:avLst/>
              <a:gdLst>
                <a:gd name="T0" fmla="*/ 363 w 363"/>
                <a:gd name="T1" fmla="*/ 64 h 64"/>
                <a:gd name="T2" fmla="*/ 0 w 363"/>
                <a:gd name="T3" fmla="*/ 64 h 64"/>
                <a:gd name="T4" fmla="*/ 0 w 363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64">
                  <a:moveTo>
                    <a:pt x="363" y="64"/>
                  </a:move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24" name="Freeform 547">
              <a:extLst>
                <a:ext uri="{FF2B5EF4-FFF2-40B4-BE49-F238E27FC236}">
                  <a16:creationId xmlns:a16="http://schemas.microsoft.com/office/drawing/2014/main" id="{A3611545-E408-C130-CE18-80CBD574F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0225" y="3452813"/>
              <a:ext cx="576263" cy="120650"/>
            </a:xfrm>
            <a:custGeom>
              <a:avLst/>
              <a:gdLst>
                <a:gd name="T0" fmla="*/ 0 w 363"/>
                <a:gd name="T1" fmla="*/ 76 h 76"/>
                <a:gd name="T2" fmla="*/ 0 w 363"/>
                <a:gd name="T3" fmla="*/ 0 h 76"/>
                <a:gd name="T4" fmla="*/ 363 w 363"/>
                <a:gd name="T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3" h="76">
                  <a:moveTo>
                    <a:pt x="0" y="76"/>
                  </a:moveTo>
                  <a:lnTo>
                    <a:pt x="0" y="0"/>
                  </a:lnTo>
                  <a:lnTo>
                    <a:pt x="363" y="0"/>
                  </a:lnTo>
                </a:path>
              </a:pathLst>
            </a:cu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25" name="Line 548">
              <a:extLst>
                <a:ext uri="{FF2B5EF4-FFF2-40B4-BE49-F238E27FC236}">
                  <a16:creationId xmlns:a16="http://schemas.microsoft.com/office/drawing/2014/main" id="{F8DB7BAB-54E4-38B8-2E65-80141F5AC9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60225" y="3573463"/>
              <a:ext cx="1152525" cy="0"/>
            </a:xfrm>
            <a:prstGeom prst="line">
              <a:avLst/>
            </a:prstGeom>
            <a:noFill/>
            <a:ln w="9525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26" name="Freeform 549">
              <a:extLst>
                <a:ext uri="{FF2B5EF4-FFF2-40B4-BE49-F238E27FC236}">
                  <a16:creationId xmlns:a16="http://schemas.microsoft.com/office/drawing/2014/main" id="{67C0F931-E521-6F7B-F76E-BCD7681D5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325" y="277177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3 h 24"/>
                <a:gd name="T58" fmla="*/ 17 w 24"/>
                <a:gd name="T59" fmla="*/ 22 h 24"/>
                <a:gd name="T60" fmla="*/ 19 w 24"/>
                <a:gd name="T61" fmla="*/ 22 h 24"/>
                <a:gd name="T62" fmla="*/ 19 w 24"/>
                <a:gd name="T63" fmla="*/ 21 h 24"/>
                <a:gd name="T64" fmla="*/ 21 w 24"/>
                <a:gd name="T65" fmla="*/ 21 h 24"/>
                <a:gd name="T66" fmla="*/ 21 w 24"/>
                <a:gd name="T67" fmla="*/ 19 h 24"/>
                <a:gd name="T68" fmla="*/ 22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27" name="Freeform 550">
              <a:extLst>
                <a:ext uri="{FF2B5EF4-FFF2-40B4-BE49-F238E27FC236}">
                  <a16:creationId xmlns:a16="http://schemas.microsoft.com/office/drawing/2014/main" id="{87A7ED0F-387D-5288-3261-2F0AF3A3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575" y="2736850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28" name="Freeform 551">
              <a:extLst>
                <a:ext uri="{FF2B5EF4-FFF2-40B4-BE49-F238E27FC236}">
                  <a16:creationId xmlns:a16="http://schemas.microsoft.com/office/drawing/2014/main" id="{49BDA2A1-6642-8248-E9A2-74C03DB93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737" y="294163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9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2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4 w 24"/>
                <a:gd name="T73" fmla="*/ 16 h 24"/>
                <a:gd name="T74" fmla="*/ 24 w 24"/>
                <a:gd name="T75" fmla="*/ 16 h 24"/>
                <a:gd name="T76" fmla="*/ 24 w 24"/>
                <a:gd name="T77" fmla="*/ 15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29" name="Freeform 552">
              <a:extLst>
                <a:ext uri="{FF2B5EF4-FFF2-40B4-BE49-F238E27FC236}">
                  <a16:creationId xmlns:a16="http://schemas.microsoft.com/office/drawing/2014/main" id="{715ECBC3-C350-E266-9851-E8986F81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475" y="309562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1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1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30" name="Freeform 553">
              <a:extLst>
                <a:ext uri="{FF2B5EF4-FFF2-40B4-BE49-F238E27FC236}">
                  <a16:creationId xmlns:a16="http://schemas.microsoft.com/office/drawing/2014/main" id="{7EAF383F-8751-FAD8-8CF4-245D16F18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700" y="312896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31" name="Freeform 554">
              <a:extLst>
                <a:ext uri="{FF2B5EF4-FFF2-40B4-BE49-F238E27FC236}">
                  <a16:creationId xmlns:a16="http://schemas.microsoft.com/office/drawing/2014/main" id="{0421B74C-9B25-FCC6-94B8-938255CF7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475" y="31448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10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32" name="Freeform 555">
              <a:extLst>
                <a:ext uri="{FF2B5EF4-FFF2-40B4-BE49-F238E27FC236}">
                  <a16:creationId xmlns:a16="http://schemas.microsoft.com/office/drawing/2014/main" id="{64AC0B21-84E5-283D-1D5D-B0C5C3CC0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400" y="3181350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2 h 24"/>
                <a:gd name="T4" fmla="*/ 18 w 25"/>
                <a:gd name="T5" fmla="*/ 1 h 24"/>
                <a:gd name="T6" fmla="*/ 17 w 25"/>
                <a:gd name="T7" fmla="*/ 1 h 24"/>
                <a:gd name="T8" fmla="*/ 15 w 25"/>
                <a:gd name="T9" fmla="*/ 0 h 24"/>
                <a:gd name="T10" fmla="*/ 13 w 25"/>
                <a:gd name="T11" fmla="*/ 0 h 24"/>
                <a:gd name="T12" fmla="*/ 10 w 25"/>
                <a:gd name="T13" fmla="*/ 0 h 24"/>
                <a:gd name="T14" fmla="*/ 8 w 25"/>
                <a:gd name="T15" fmla="*/ 1 h 24"/>
                <a:gd name="T16" fmla="*/ 5 w 25"/>
                <a:gd name="T17" fmla="*/ 2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9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7 h 24"/>
                <a:gd name="T32" fmla="*/ 2 w 25"/>
                <a:gd name="T33" fmla="*/ 17 h 24"/>
                <a:gd name="T34" fmla="*/ 2 w 25"/>
                <a:gd name="T35" fmla="*/ 19 h 24"/>
                <a:gd name="T36" fmla="*/ 4 w 25"/>
                <a:gd name="T37" fmla="*/ 21 h 24"/>
                <a:gd name="T38" fmla="*/ 5 w 25"/>
                <a:gd name="T39" fmla="*/ 22 h 24"/>
                <a:gd name="T40" fmla="*/ 8 w 25"/>
                <a:gd name="T41" fmla="*/ 23 h 24"/>
                <a:gd name="T42" fmla="*/ 10 w 25"/>
                <a:gd name="T43" fmla="*/ 24 h 24"/>
                <a:gd name="T44" fmla="*/ 13 w 25"/>
                <a:gd name="T45" fmla="*/ 24 h 24"/>
                <a:gd name="T46" fmla="*/ 14 w 25"/>
                <a:gd name="T47" fmla="*/ 24 h 24"/>
                <a:gd name="T48" fmla="*/ 14 w 25"/>
                <a:gd name="T49" fmla="*/ 24 h 24"/>
                <a:gd name="T50" fmla="*/ 14 w 25"/>
                <a:gd name="T51" fmla="*/ 24 h 24"/>
                <a:gd name="T52" fmla="*/ 14 w 25"/>
                <a:gd name="T53" fmla="*/ 24 h 24"/>
                <a:gd name="T54" fmla="*/ 15 w 25"/>
                <a:gd name="T55" fmla="*/ 24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1 h 24"/>
                <a:gd name="T66" fmla="*/ 22 w 25"/>
                <a:gd name="T67" fmla="*/ 19 h 24"/>
                <a:gd name="T68" fmla="*/ 22 w 25"/>
                <a:gd name="T69" fmla="*/ 19 h 24"/>
                <a:gd name="T70" fmla="*/ 23 w 25"/>
                <a:gd name="T71" fmla="*/ 17 h 24"/>
                <a:gd name="T72" fmla="*/ 24 w 25"/>
                <a:gd name="T73" fmla="*/ 17 h 24"/>
                <a:gd name="T74" fmla="*/ 24 w 25"/>
                <a:gd name="T75" fmla="*/ 16 h 24"/>
                <a:gd name="T76" fmla="*/ 24 w 25"/>
                <a:gd name="T77" fmla="*/ 16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4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9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33" name="Freeform 556">
              <a:extLst>
                <a:ext uri="{FF2B5EF4-FFF2-40B4-BE49-F238E27FC236}">
                  <a16:creationId xmlns:a16="http://schemas.microsoft.com/office/drawing/2014/main" id="{F1CA0368-8C58-0430-6AA2-EB0A0490E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637" y="3295650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1 w 24"/>
                <a:gd name="T21" fmla="*/ 5 h 24"/>
                <a:gd name="T22" fmla="*/ 0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3 w 24"/>
                <a:gd name="T83" fmla="*/ 15 h 24"/>
                <a:gd name="T84" fmla="*/ 23 w 24"/>
                <a:gd name="T85" fmla="*/ 14 h 24"/>
                <a:gd name="T86" fmla="*/ 23 w 24"/>
                <a:gd name="T87" fmla="*/ 14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34" name="Freeform 557">
              <a:extLst>
                <a:ext uri="{FF2B5EF4-FFF2-40B4-BE49-F238E27FC236}">
                  <a16:creationId xmlns:a16="http://schemas.microsoft.com/office/drawing/2014/main" id="{39C00F17-3AD4-7DFC-E0CF-2978A451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375" y="327818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7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19 h 24"/>
                <a:gd name="T68" fmla="*/ 21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3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1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35" name="Freeform 558">
              <a:extLst>
                <a:ext uri="{FF2B5EF4-FFF2-40B4-BE49-F238E27FC236}">
                  <a16:creationId xmlns:a16="http://schemas.microsoft.com/office/drawing/2014/main" id="{8CEB191B-30EE-BB94-9040-CE7BB77E0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450" y="3276600"/>
              <a:ext cx="39688" cy="38100"/>
            </a:xfrm>
            <a:custGeom>
              <a:avLst/>
              <a:gdLst>
                <a:gd name="T0" fmla="*/ 21 w 25"/>
                <a:gd name="T1" fmla="*/ 4 h 24"/>
                <a:gd name="T2" fmla="*/ 19 w 25"/>
                <a:gd name="T3" fmla="*/ 2 h 24"/>
                <a:gd name="T4" fmla="*/ 18 w 25"/>
                <a:gd name="T5" fmla="*/ 1 h 24"/>
                <a:gd name="T6" fmla="*/ 17 w 25"/>
                <a:gd name="T7" fmla="*/ 1 h 24"/>
                <a:gd name="T8" fmla="*/ 15 w 25"/>
                <a:gd name="T9" fmla="*/ 0 h 24"/>
                <a:gd name="T10" fmla="*/ 13 w 25"/>
                <a:gd name="T11" fmla="*/ 0 h 24"/>
                <a:gd name="T12" fmla="*/ 10 w 25"/>
                <a:gd name="T13" fmla="*/ 0 h 24"/>
                <a:gd name="T14" fmla="*/ 8 w 25"/>
                <a:gd name="T15" fmla="*/ 1 h 24"/>
                <a:gd name="T16" fmla="*/ 6 w 25"/>
                <a:gd name="T17" fmla="*/ 2 h 24"/>
                <a:gd name="T18" fmla="*/ 4 w 25"/>
                <a:gd name="T19" fmla="*/ 4 h 24"/>
                <a:gd name="T20" fmla="*/ 2 w 25"/>
                <a:gd name="T21" fmla="*/ 5 h 24"/>
                <a:gd name="T22" fmla="*/ 1 w 25"/>
                <a:gd name="T23" fmla="*/ 8 h 24"/>
                <a:gd name="T24" fmla="*/ 1 w 25"/>
                <a:gd name="T25" fmla="*/ 10 h 24"/>
                <a:gd name="T26" fmla="*/ 0 w 25"/>
                <a:gd name="T27" fmla="*/ 12 h 24"/>
                <a:gd name="T28" fmla="*/ 1 w 25"/>
                <a:gd name="T29" fmla="*/ 15 h 24"/>
                <a:gd name="T30" fmla="*/ 1 w 25"/>
                <a:gd name="T31" fmla="*/ 17 h 24"/>
                <a:gd name="T32" fmla="*/ 2 w 25"/>
                <a:gd name="T33" fmla="*/ 18 h 24"/>
                <a:gd name="T34" fmla="*/ 2 w 25"/>
                <a:gd name="T35" fmla="*/ 19 h 24"/>
                <a:gd name="T36" fmla="*/ 4 w 25"/>
                <a:gd name="T37" fmla="*/ 21 h 24"/>
                <a:gd name="T38" fmla="*/ 6 w 25"/>
                <a:gd name="T39" fmla="*/ 22 h 24"/>
                <a:gd name="T40" fmla="*/ 8 w 25"/>
                <a:gd name="T41" fmla="*/ 23 h 24"/>
                <a:gd name="T42" fmla="*/ 10 w 25"/>
                <a:gd name="T43" fmla="*/ 24 h 24"/>
                <a:gd name="T44" fmla="*/ 13 w 25"/>
                <a:gd name="T45" fmla="*/ 24 h 24"/>
                <a:gd name="T46" fmla="*/ 14 w 25"/>
                <a:gd name="T47" fmla="*/ 24 h 24"/>
                <a:gd name="T48" fmla="*/ 14 w 25"/>
                <a:gd name="T49" fmla="*/ 24 h 24"/>
                <a:gd name="T50" fmla="*/ 14 w 25"/>
                <a:gd name="T51" fmla="*/ 24 h 24"/>
                <a:gd name="T52" fmla="*/ 14 w 25"/>
                <a:gd name="T53" fmla="*/ 24 h 24"/>
                <a:gd name="T54" fmla="*/ 15 w 25"/>
                <a:gd name="T55" fmla="*/ 24 h 24"/>
                <a:gd name="T56" fmla="*/ 17 w 25"/>
                <a:gd name="T57" fmla="*/ 23 h 24"/>
                <a:gd name="T58" fmla="*/ 18 w 25"/>
                <a:gd name="T59" fmla="*/ 23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1 h 24"/>
                <a:gd name="T66" fmla="*/ 22 w 25"/>
                <a:gd name="T67" fmla="*/ 20 h 24"/>
                <a:gd name="T68" fmla="*/ 22 w 25"/>
                <a:gd name="T69" fmla="*/ 19 h 24"/>
                <a:gd name="T70" fmla="*/ 23 w 25"/>
                <a:gd name="T71" fmla="*/ 18 h 24"/>
                <a:gd name="T72" fmla="*/ 24 w 25"/>
                <a:gd name="T73" fmla="*/ 17 h 24"/>
                <a:gd name="T74" fmla="*/ 24 w 25"/>
                <a:gd name="T75" fmla="*/ 16 h 24"/>
                <a:gd name="T76" fmla="*/ 24 w 25"/>
                <a:gd name="T77" fmla="*/ 16 h 24"/>
                <a:gd name="T78" fmla="*/ 24 w 25"/>
                <a:gd name="T79" fmla="*/ 16 h 24"/>
                <a:gd name="T80" fmla="*/ 24 w 25"/>
                <a:gd name="T81" fmla="*/ 16 h 24"/>
                <a:gd name="T82" fmla="*/ 24 w 25"/>
                <a:gd name="T83" fmla="*/ 15 h 24"/>
                <a:gd name="T84" fmla="*/ 24 w 25"/>
                <a:gd name="T85" fmla="*/ 14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10 h 24"/>
                <a:gd name="T96" fmla="*/ 24 w 25"/>
                <a:gd name="T97" fmla="*/ 8 h 24"/>
                <a:gd name="T98" fmla="*/ 22 w 25"/>
                <a:gd name="T99" fmla="*/ 5 h 24"/>
                <a:gd name="T100" fmla="*/ 21 w 25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36" name="Freeform 559">
              <a:extLst>
                <a:ext uri="{FF2B5EF4-FFF2-40B4-BE49-F238E27FC236}">
                  <a16:creationId xmlns:a16="http://schemas.microsoft.com/office/drawing/2014/main" id="{89218664-CD96-E84B-806F-7758D3AEE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800" y="3303588"/>
              <a:ext cx="39688" cy="38100"/>
            </a:xfrm>
            <a:custGeom>
              <a:avLst/>
              <a:gdLst>
                <a:gd name="T0" fmla="*/ 21 w 25"/>
                <a:gd name="T1" fmla="*/ 4 h 24"/>
                <a:gd name="T2" fmla="*/ 19 w 25"/>
                <a:gd name="T3" fmla="*/ 2 h 24"/>
                <a:gd name="T4" fmla="*/ 18 w 25"/>
                <a:gd name="T5" fmla="*/ 1 h 24"/>
                <a:gd name="T6" fmla="*/ 17 w 25"/>
                <a:gd name="T7" fmla="*/ 1 h 24"/>
                <a:gd name="T8" fmla="*/ 15 w 25"/>
                <a:gd name="T9" fmla="*/ 0 h 24"/>
                <a:gd name="T10" fmla="*/ 12 w 25"/>
                <a:gd name="T11" fmla="*/ 0 h 24"/>
                <a:gd name="T12" fmla="*/ 10 w 25"/>
                <a:gd name="T13" fmla="*/ 0 h 24"/>
                <a:gd name="T14" fmla="*/ 8 w 25"/>
                <a:gd name="T15" fmla="*/ 1 h 24"/>
                <a:gd name="T16" fmla="*/ 5 w 25"/>
                <a:gd name="T17" fmla="*/ 2 h 24"/>
                <a:gd name="T18" fmla="*/ 4 w 25"/>
                <a:gd name="T19" fmla="*/ 4 h 24"/>
                <a:gd name="T20" fmla="*/ 2 w 25"/>
                <a:gd name="T21" fmla="*/ 5 h 24"/>
                <a:gd name="T22" fmla="*/ 1 w 25"/>
                <a:gd name="T23" fmla="*/ 8 h 24"/>
                <a:gd name="T24" fmla="*/ 1 w 25"/>
                <a:gd name="T25" fmla="*/ 10 h 24"/>
                <a:gd name="T26" fmla="*/ 0 w 25"/>
                <a:gd name="T27" fmla="*/ 12 h 24"/>
                <a:gd name="T28" fmla="*/ 1 w 25"/>
                <a:gd name="T29" fmla="*/ 15 h 24"/>
                <a:gd name="T30" fmla="*/ 1 w 25"/>
                <a:gd name="T31" fmla="*/ 17 h 24"/>
                <a:gd name="T32" fmla="*/ 2 w 25"/>
                <a:gd name="T33" fmla="*/ 18 h 24"/>
                <a:gd name="T34" fmla="*/ 2 w 25"/>
                <a:gd name="T35" fmla="*/ 19 h 24"/>
                <a:gd name="T36" fmla="*/ 4 w 25"/>
                <a:gd name="T37" fmla="*/ 21 h 24"/>
                <a:gd name="T38" fmla="*/ 5 w 25"/>
                <a:gd name="T39" fmla="*/ 22 h 24"/>
                <a:gd name="T40" fmla="*/ 8 w 25"/>
                <a:gd name="T41" fmla="*/ 23 h 24"/>
                <a:gd name="T42" fmla="*/ 10 w 25"/>
                <a:gd name="T43" fmla="*/ 24 h 24"/>
                <a:gd name="T44" fmla="*/ 12 w 25"/>
                <a:gd name="T45" fmla="*/ 24 h 24"/>
                <a:gd name="T46" fmla="*/ 14 w 25"/>
                <a:gd name="T47" fmla="*/ 24 h 24"/>
                <a:gd name="T48" fmla="*/ 14 w 25"/>
                <a:gd name="T49" fmla="*/ 24 h 24"/>
                <a:gd name="T50" fmla="*/ 14 w 25"/>
                <a:gd name="T51" fmla="*/ 24 h 24"/>
                <a:gd name="T52" fmla="*/ 14 w 25"/>
                <a:gd name="T53" fmla="*/ 24 h 24"/>
                <a:gd name="T54" fmla="*/ 15 w 25"/>
                <a:gd name="T55" fmla="*/ 24 h 24"/>
                <a:gd name="T56" fmla="*/ 17 w 25"/>
                <a:gd name="T57" fmla="*/ 23 h 24"/>
                <a:gd name="T58" fmla="*/ 18 w 25"/>
                <a:gd name="T59" fmla="*/ 23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1 h 24"/>
                <a:gd name="T66" fmla="*/ 22 w 25"/>
                <a:gd name="T67" fmla="*/ 20 h 24"/>
                <a:gd name="T68" fmla="*/ 22 w 25"/>
                <a:gd name="T69" fmla="*/ 19 h 24"/>
                <a:gd name="T70" fmla="*/ 23 w 25"/>
                <a:gd name="T71" fmla="*/ 18 h 24"/>
                <a:gd name="T72" fmla="*/ 24 w 25"/>
                <a:gd name="T73" fmla="*/ 17 h 24"/>
                <a:gd name="T74" fmla="*/ 24 w 25"/>
                <a:gd name="T75" fmla="*/ 16 h 24"/>
                <a:gd name="T76" fmla="*/ 24 w 25"/>
                <a:gd name="T77" fmla="*/ 16 h 24"/>
                <a:gd name="T78" fmla="*/ 24 w 25"/>
                <a:gd name="T79" fmla="*/ 16 h 24"/>
                <a:gd name="T80" fmla="*/ 24 w 25"/>
                <a:gd name="T81" fmla="*/ 16 h 24"/>
                <a:gd name="T82" fmla="*/ 24 w 25"/>
                <a:gd name="T83" fmla="*/ 15 h 24"/>
                <a:gd name="T84" fmla="*/ 24 w 25"/>
                <a:gd name="T85" fmla="*/ 14 h 24"/>
                <a:gd name="T86" fmla="*/ 24 w 25"/>
                <a:gd name="T87" fmla="*/ 14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10 h 24"/>
                <a:gd name="T96" fmla="*/ 24 w 25"/>
                <a:gd name="T97" fmla="*/ 8 h 24"/>
                <a:gd name="T98" fmla="*/ 22 w 25"/>
                <a:gd name="T99" fmla="*/ 5 h 24"/>
                <a:gd name="T100" fmla="*/ 21 w 25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37" name="Freeform 560">
              <a:extLst>
                <a:ext uri="{FF2B5EF4-FFF2-40B4-BE49-F238E27FC236}">
                  <a16:creationId xmlns:a16="http://schemas.microsoft.com/office/drawing/2014/main" id="{3CE6DB98-58D7-D4A7-8860-01C663CE7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625" y="3225800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2 h 25"/>
                <a:gd name="T6" fmla="*/ 17 w 24"/>
                <a:gd name="T7" fmla="*/ 1 h 25"/>
                <a:gd name="T8" fmla="*/ 15 w 24"/>
                <a:gd name="T9" fmla="*/ 1 h 25"/>
                <a:gd name="T10" fmla="*/ 12 w 24"/>
                <a:gd name="T11" fmla="*/ 0 h 25"/>
                <a:gd name="T12" fmla="*/ 10 w 24"/>
                <a:gd name="T13" fmla="*/ 1 h 25"/>
                <a:gd name="T14" fmla="*/ 8 w 24"/>
                <a:gd name="T15" fmla="*/ 1 h 25"/>
                <a:gd name="T16" fmla="*/ 5 w 24"/>
                <a:gd name="T17" fmla="*/ 2 h 25"/>
                <a:gd name="T18" fmla="*/ 4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1 w 24"/>
                <a:gd name="T25" fmla="*/ 10 h 25"/>
                <a:gd name="T26" fmla="*/ 0 w 24"/>
                <a:gd name="T27" fmla="*/ 13 h 25"/>
                <a:gd name="T28" fmla="*/ 1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4 w 24"/>
                <a:gd name="T37" fmla="*/ 21 h 25"/>
                <a:gd name="T38" fmla="*/ 5 w 24"/>
                <a:gd name="T39" fmla="*/ 22 h 25"/>
                <a:gd name="T40" fmla="*/ 8 w 24"/>
                <a:gd name="T41" fmla="*/ 24 h 25"/>
                <a:gd name="T42" fmla="*/ 10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4 w 24"/>
                <a:gd name="T51" fmla="*/ 24 h 25"/>
                <a:gd name="T52" fmla="*/ 14 w 24"/>
                <a:gd name="T53" fmla="*/ 24 h 25"/>
                <a:gd name="T54" fmla="*/ 15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2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4 w 24"/>
                <a:gd name="T73" fmla="*/ 17 h 25"/>
                <a:gd name="T74" fmla="*/ 24 w 24"/>
                <a:gd name="T75" fmla="*/ 16 h 25"/>
                <a:gd name="T76" fmla="*/ 24 w 24"/>
                <a:gd name="T77" fmla="*/ 16 h 25"/>
                <a:gd name="T78" fmla="*/ 24 w 24"/>
                <a:gd name="T79" fmla="*/ 16 h 25"/>
                <a:gd name="T80" fmla="*/ 24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4 w 24"/>
                <a:gd name="T95" fmla="*/ 10 h 25"/>
                <a:gd name="T96" fmla="*/ 24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38" name="Freeform 561">
              <a:extLst>
                <a:ext uri="{FF2B5EF4-FFF2-40B4-BE49-F238E27FC236}">
                  <a16:creationId xmlns:a16="http://schemas.microsoft.com/office/drawing/2014/main" id="{5DEC55EB-FCB6-B147-861C-F0A4C55FE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162" y="32845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9 w 24"/>
                <a:gd name="T3" fmla="*/ 1 h 24"/>
                <a:gd name="T4" fmla="*/ 17 w 24"/>
                <a:gd name="T5" fmla="*/ 1 h 24"/>
                <a:gd name="T6" fmla="*/ 17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7 w 24"/>
                <a:gd name="T57" fmla="*/ 23 h 24"/>
                <a:gd name="T58" fmla="*/ 17 w 24"/>
                <a:gd name="T59" fmla="*/ 22 h 24"/>
                <a:gd name="T60" fmla="*/ 19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9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39" name="Freeform 562">
              <a:extLst>
                <a:ext uri="{FF2B5EF4-FFF2-40B4-BE49-F238E27FC236}">
                  <a16:creationId xmlns:a16="http://schemas.microsoft.com/office/drawing/2014/main" id="{FA3DAA1C-CAC1-1553-514A-AF26D5722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100" y="3367088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1 h 24"/>
                <a:gd name="T10" fmla="*/ 12 w 24"/>
                <a:gd name="T11" fmla="*/ 0 h 24"/>
                <a:gd name="T12" fmla="*/ 9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4 h 24"/>
                <a:gd name="T58" fmla="*/ 17 w 24"/>
                <a:gd name="T59" fmla="*/ 23 h 24"/>
                <a:gd name="T60" fmla="*/ 19 w 24"/>
                <a:gd name="T61" fmla="*/ 22 h 24"/>
                <a:gd name="T62" fmla="*/ 19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0" name="Freeform 563">
              <a:extLst>
                <a:ext uri="{FF2B5EF4-FFF2-40B4-BE49-F238E27FC236}">
                  <a16:creationId xmlns:a16="http://schemas.microsoft.com/office/drawing/2014/main" id="{DC5726FB-538A-0095-B742-9A3B5836D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637" y="3382963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2 h 25"/>
                <a:gd name="T6" fmla="*/ 17 w 24"/>
                <a:gd name="T7" fmla="*/ 1 h 25"/>
                <a:gd name="T8" fmla="*/ 15 w 24"/>
                <a:gd name="T9" fmla="*/ 1 h 25"/>
                <a:gd name="T10" fmla="*/ 12 w 24"/>
                <a:gd name="T11" fmla="*/ 0 h 25"/>
                <a:gd name="T12" fmla="*/ 10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4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2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4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10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4 w 24"/>
                <a:gd name="T51" fmla="*/ 24 h 25"/>
                <a:gd name="T52" fmla="*/ 14 w 24"/>
                <a:gd name="T53" fmla="*/ 24 h 25"/>
                <a:gd name="T54" fmla="*/ 15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4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2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1" name="Freeform 564">
              <a:extLst>
                <a:ext uri="{FF2B5EF4-FFF2-40B4-BE49-F238E27FC236}">
                  <a16:creationId xmlns:a16="http://schemas.microsoft.com/office/drawing/2014/main" id="{E6D8CFA0-8698-7833-A8E2-27AC65C72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800" y="338613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2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2" name="Freeform 565">
              <a:extLst>
                <a:ext uri="{FF2B5EF4-FFF2-40B4-BE49-F238E27FC236}">
                  <a16:creationId xmlns:a16="http://schemas.microsoft.com/office/drawing/2014/main" id="{2575A20C-1D02-CEDD-9F88-0D602B1B9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412" y="339566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10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4 w 24"/>
                <a:gd name="T47" fmla="*/ 24 h 24"/>
                <a:gd name="T48" fmla="*/ 14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2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4 w 24"/>
                <a:gd name="T73" fmla="*/ 17 h 24"/>
                <a:gd name="T74" fmla="*/ 24 w 24"/>
                <a:gd name="T75" fmla="*/ 16 h 24"/>
                <a:gd name="T76" fmla="*/ 24 w 24"/>
                <a:gd name="T77" fmla="*/ 16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3" name="Freeform 566">
              <a:extLst>
                <a:ext uri="{FF2B5EF4-FFF2-40B4-BE49-F238E27FC236}">
                  <a16:creationId xmlns:a16="http://schemas.microsoft.com/office/drawing/2014/main" id="{7C55A469-389B-FD11-FC3A-FC7174B2D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600" y="3378200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4" name="Freeform 567">
              <a:extLst>
                <a:ext uri="{FF2B5EF4-FFF2-40B4-BE49-F238E27FC236}">
                  <a16:creationId xmlns:a16="http://schemas.microsoft.com/office/drawing/2014/main" id="{E20322C9-1D2F-28C4-E8D0-E803528C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675" y="3378200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5" name="Freeform 568">
              <a:extLst>
                <a:ext uri="{FF2B5EF4-FFF2-40B4-BE49-F238E27FC236}">
                  <a16:creationId xmlns:a16="http://schemas.microsoft.com/office/drawing/2014/main" id="{9C2B7ACB-397C-8DCC-4488-F5E3DD23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625" y="3398838"/>
              <a:ext cx="39688" cy="38100"/>
            </a:xfrm>
            <a:custGeom>
              <a:avLst/>
              <a:gdLst>
                <a:gd name="T0" fmla="*/ 21 w 25"/>
                <a:gd name="T1" fmla="*/ 4 h 24"/>
                <a:gd name="T2" fmla="*/ 19 w 25"/>
                <a:gd name="T3" fmla="*/ 2 h 24"/>
                <a:gd name="T4" fmla="*/ 18 w 25"/>
                <a:gd name="T5" fmla="*/ 1 h 24"/>
                <a:gd name="T6" fmla="*/ 17 w 25"/>
                <a:gd name="T7" fmla="*/ 1 h 24"/>
                <a:gd name="T8" fmla="*/ 15 w 25"/>
                <a:gd name="T9" fmla="*/ 0 h 24"/>
                <a:gd name="T10" fmla="*/ 13 w 25"/>
                <a:gd name="T11" fmla="*/ 0 h 24"/>
                <a:gd name="T12" fmla="*/ 10 w 25"/>
                <a:gd name="T13" fmla="*/ 0 h 24"/>
                <a:gd name="T14" fmla="*/ 8 w 25"/>
                <a:gd name="T15" fmla="*/ 1 h 24"/>
                <a:gd name="T16" fmla="*/ 6 w 25"/>
                <a:gd name="T17" fmla="*/ 2 h 24"/>
                <a:gd name="T18" fmla="*/ 4 w 25"/>
                <a:gd name="T19" fmla="*/ 4 h 24"/>
                <a:gd name="T20" fmla="*/ 2 w 25"/>
                <a:gd name="T21" fmla="*/ 6 h 24"/>
                <a:gd name="T22" fmla="*/ 1 w 25"/>
                <a:gd name="T23" fmla="*/ 8 h 24"/>
                <a:gd name="T24" fmla="*/ 1 w 25"/>
                <a:gd name="T25" fmla="*/ 10 h 24"/>
                <a:gd name="T26" fmla="*/ 0 w 25"/>
                <a:gd name="T27" fmla="*/ 12 h 24"/>
                <a:gd name="T28" fmla="*/ 1 w 25"/>
                <a:gd name="T29" fmla="*/ 15 h 24"/>
                <a:gd name="T30" fmla="*/ 1 w 25"/>
                <a:gd name="T31" fmla="*/ 17 h 24"/>
                <a:gd name="T32" fmla="*/ 2 w 25"/>
                <a:gd name="T33" fmla="*/ 18 h 24"/>
                <a:gd name="T34" fmla="*/ 2 w 25"/>
                <a:gd name="T35" fmla="*/ 19 h 24"/>
                <a:gd name="T36" fmla="*/ 4 w 25"/>
                <a:gd name="T37" fmla="*/ 21 h 24"/>
                <a:gd name="T38" fmla="*/ 6 w 25"/>
                <a:gd name="T39" fmla="*/ 22 h 24"/>
                <a:gd name="T40" fmla="*/ 8 w 25"/>
                <a:gd name="T41" fmla="*/ 24 h 24"/>
                <a:gd name="T42" fmla="*/ 10 w 25"/>
                <a:gd name="T43" fmla="*/ 24 h 24"/>
                <a:gd name="T44" fmla="*/ 13 w 25"/>
                <a:gd name="T45" fmla="*/ 24 h 24"/>
                <a:gd name="T46" fmla="*/ 14 w 25"/>
                <a:gd name="T47" fmla="*/ 24 h 24"/>
                <a:gd name="T48" fmla="*/ 14 w 25"/>
                <a:gd name="T49" fmla="*/ 24 h 24"/>
                <a:gd name="T50" fmla="*/ 14 w 25"/>
                <a:gd name="T51" fmla="*/ 24 h 24"/>
                <a:gd name="T52" fmla="*/ 14 w 25"/>
                <a:gd name="T53" fmla="*/ 24 h 24"/>
                <a:gd name="T54" fmla="*/ 15 w 25"/>
                <a:gd name="T55" fmla="*/ 24 h 24"/>
                <a:gd name="T56" fmla="*/ 17 w 25"/>
                <a:gd name="T57" fmla="*/ 24 h 24"/>
                <a:gd name="T58" fmla="*/ 18 w 25"/>
                <a:gd name="T59" fmla="*/ 23 h 24"/>
                <a:gd name="T60" fmla="*/ 19 w 25"/>
                <a:gd name="T61" fmla="*/ 22 h 24"/>
                <a:gd name="T62" fmla="*/ 20 w 25"/>
                <a:gd name="T63" fmla="*/ 22 h 24"/>
                <a:gd name="T64" fmla="*/ 21 w 25"/>
                <a:gd name="T65" fmla="*/ 21 h 24"/>
                <a:gd name="T66" fmla="*/ 22 w 25"/>
                <a:gd name="T67" fmla="*/ 20 h 24"/>
                <a:gd name="T68" fmla="*/ 22 w 25"/>
                <a:gd name="T69" fmla="*/ 19 h 24"/>
                <a:gd name="T70" fmla="*/ 23 w 25"/>
                <a:gd name="T71" fmla="*/ 18 h 24"/>
                <a:gd name="T72" fmla="*/ 24 w 25"/>
                <a:gd name="T73" fmla="*/ 17 h 24"/>
                <a:gd name="T74" fmla="*/ 24 w 25"/>
                <a:gd name="T75" fmla="*/ 16 h 24"/>
                <a:gd name="T76" fmla="*/ 24 w 25"/>
                <a:gd name="T77" fmla="*/ 16 h 24"/>
                <a:gd name="T78" fmla="*/ 24 w 25"/>
                <a:gd name="T79" fmla="*/ 16 h 24"/>
                <a:gd name="T80" fmla="*/ 24 w 25"/>
                <a:gd name="T81" fmla="*/ 16 h 24"/>
                <a:gd name="T82" fmla="*/ 24 w 25"/>
                <a:gd name="T83" fmla="*/ 15 h 24"/>
                <a:gd name="T84" fmla="*/ 24 w 25"/>
                <a:gd name="T85" fmla="*/ 14 h 24"/>
                <a:gd name="T86" fmla="*/ 24 w 25"/>
                <a:gd name="T87" fmla="*/ 14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10 h 24"/>
                <a:gd name="T96" fmla="*/ 24 w 25"/>
                <a:gd name="T97" fmla="*/ 8 h 24"/>
                <a:gd name="T98" fmla="*/ 22 w 25"/>
                <a:gd name="T99" fmla="*/ 6 h 24"/>
                <a:gd name="T100" fmla="*/ 21 w 25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6" name="Freeform 569">
              <a:extLst>
                <a:ext uri="{FF2B5EF4-FFF2-40B4-BE49-F238E27FC236}">
                  <a16:creationId xmlns:a16="http://schemas.microsoft.com/office/drawing/2014/main" id="{0803891E-002C-61AB-63D3-C9E42E601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487" y="3409950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1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3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1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7" name="Freeform 570">
              <a:extLst>
                <a:ext uri="{FF2B5EF4-FFF2-40B4-BE49-F238E27FC236}">
                  <a16:creationId xmlns:a16="http://schemas.microsoft.com/office/drawing/2014/main" id="{E0AFC0F6-DD60-D103-8076-844BC911A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600" y="3436938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2 h 25"/>
                <a:gd name="T6" fmla="*/ 17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4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2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4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4 w 24"/>
                <a:gd name="T53" fmla="*/ 24 h 25"/>
                <a:gd name="T54" fmla="*/ 14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2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8" name="Freeform 571">
              <a:extLst>
                <a:ext uri="{FF2B5EF4-FFF2-40B4-BE49-F238E27FC236}">
                  <a16:creationId xmlns:a16="http://schemas.microsoft.com/office/drawing/2014/main" id="{F15D1E0B-485E-B908-3793-F6210EB9B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737" y="3416300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9" name="Freeform 572">
              <a:extLst>
                <a:ext uri="{FF2B5EF4-FFF2-40B4-BE49-F238E27FC236}">
                  <a16:creationId xmlns:a16="http://schemas.microsoft.com/office/drawing/2014/main" id="{5F9D0184-3565-CD63-B5DF-8E4E2926A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212" y="3341688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7 w 24"/>
                <a:gd name="T5" fmla="*/ 1 h 24"/>
                <a:gd name="T6" fmla="*/ 17 w 24"/>
                <a:gd name="T7" fmla="*/ 1 h 24"/>
                <a:gd name="T8" fmla="*/ 14 w 24"/>
                <a:gd name="T9" fmla="*/ 1 h 24"/>
                <a:gd name="T10" fmla="*/ 12 w 24"/>
                <a:gd name="T11" fmla="*/ 0 h 24"/>
                <a:gd name="T12" fmla="*/ 9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4 h 24"/>
                <a:gd name="T58" fmla="*/ 17 w 24"/>
                <a:gd name="T59" fmla="*/ 23 h 24"/>
                <a:gd name="T60" fmla="*/ 19 w 24"/>
                <a:gd name="T61" fmla="*/ 22 h 24"/>
                <a:gd name="T62" fmla="*/ 19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50" name="Freeform 573">
              <a:extLst>
                <a:ext uri="{FF2B5EF4-FFF2-40B4-BE49-F238E27FC236}">
                  <a16:creationId xmlns:a16="http://schemas.microsoft.com/office/drawing/2014/main" id="{2E6C8F4B-CD66-82B9-85D7-6B9EDD891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075" y="3413125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0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9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2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4 w 24"/>
                <a:gd name="T73" fmla="*/ 17 h 24"/>
                <a:gd name="T74" fmla="*/ 24 w 24"/>
                <a:gd name="T75" fmla="*/ 16 h 24"/>
                <a:gd name="T76" fmla="*/ 24 w 24"/>
                <a:gd name="T77" fmla="*/ 15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51" name="Freeform 574">
              <a:extLst>
                <a:ext uri="{FF2B5EF4-FFF2-40B4-BE49-F238E27FC236}">
                  <a16:creationId xmlns:a16="http://schemas.microsoft.com/office/drawing/2014/main" id="{1F1DF316-B228-5562-5D9F-68B2904ED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725" y="3441700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52" name="Freeform 575">
              <a:extLst>
                <a:ext uri="{FF2B5EF4-FFF2-40B4-BE49-F238E27FC236}">
                  <a16:creationId xmlns:a16="http://schemas.microsoft.com/office/drawing/2014/main" id="{7DB44CEB-34FD-6712-0CB4-40EDF8702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075" y="3468688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1 h 25"/>
                <a:gd name="T6" fmla="*/ 17 w 24"/>
                <a:gd name="T7" fmla="*/ 1 h 25"/>
                <a:gd name="T8" fmla="*/ 15 w 24"/>
                <a:gd name="T9" fmla="*/ 1 h 25"/>
                <a:gd name="T10" fmla="*/ 12 w 24"/>
                <a:gd name="T11" fmla="*/ 0 h 25"/>
                <a:gd name="T12" fmla="*/ 10 w 24"/>
                <a:gd name="T13" fmla="*/ 1 h 25"/>
                <a:gd name="T14" fmla="*/ 8 w 24"/>
                <a:gd name="T15" fmla="*/ 1 h 25"/>
                <a:gd name="T16" fmla="*/ 5 w 24"/>
                <a:gd name="T17" fmla="*/ 2 h 25"/>
                <a:gd name="T18" fmla="*/ 4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1 w 24"/>
                <a:gd name="T25" fmla="*/ 10 h 25"/>
                <a:gd name="T26" fmla="*/ 0 w 24"/>
                <a:gd name="T27" fmla="*/ 12 h 25"/>
                <a:gd name="T28" fmla="*/ 1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4 w 24"/>
                <a:gd name="T37" fmla="*/ 21 h 25"/>
                <a:gd name="T38" fmla="*/ 5 w 24"/>
                <a:gd name="T39" fmla="*/ 22 h 25"/>
                <a:gd name="T40" fmla="*/ 8 w 24"/>
                <a:gd name="T41" fmla="*/ 24 h 25"/>
                <a:gd name="T42" fmla="*/ 10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4 w 24"/>
                <a:gd name="T51" fmla="*/ 24 h 25"/>
                <a:gd name="T52" fmla="*/ 14 w 24"/>
                <a:gd name="T53" fmla="*/ 24 h 25"/>
                <a:gd name="T54" fmla="*/ 15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2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4 w 24"/>
                <a:gd name="T73" fmla="*/ 17 h 25"/>
                <a:gd name="T74" fmla="*/ 24 w 24"/>
                <a:gd name="T75" fmla="*/ 16 h 25"/>
                <a:gd name="T76" fmla="*/ 24 w 24"/>
                <a:gd name="T77" fmla="*/ 16 h 25"/>
                <a:gd name="T78" fmla="*/ 24 w 24"/>
                <a:gd name="T79" fmla="*/ 16 h 25"/>
                <a:gd name="T80" fmla="*/ 24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2 h 25"/>
                <a:gd name="T94" fmla="*/ 24 w 24"/>
                <a:gd name="T95" fmla="*/ 10 h 25"/>
                <a:gd name="T96" fmla="*/ 24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53" name="Freeform 576">
              <a:extLst>
                <a:ext uri="{FF2B5EF4-FFF2-40B4-BE49-F238E27FC236}">
                  <a16:creationId xmlns:a16="http://schemas.microsoft.com/office/drawing/2014/main" id="{CFFD03D3-51A4-BE09-1233-B012EA04B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537" y="348138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54" name="Freeform 577">
              <a:extLst>
                <a:ext uri="{FF2B5EF4-FFF2-40B4-BE49-F238E27FC236}">
                  <a16:creationId xmlns:a16="http://schemas.microsoft.com/office/drawing/2014/main" id="{6FE03B1C-9775-0702-2C63-0D0BADA5A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487" y="350678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55" name="Freeform 578">
              <a:extLst>
                <a:ext uri="{FF2B5EF4-FFF2-40B4-BE49-F238E27FC236}">
                  <a16:creationId xmlns:a16="http://schemas.microsoft.com/office/drawing/2014/main" id="{1177B32C-22C4-DC0F-DB60-B80650C8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825" y="3505200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1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1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56" name="Freeform 579">
              <a:extLst>
                <a:ext uri="{FF2B5EF4-FFF2-40B4-BE49-F238E27FC236}">
                  <a16:creationId xmlns:a16="http://schemas.microsoft.com/office/drawing/2014/main" id="{2101D2BA-B81C-6639-37AA-4BBF36249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950" y="352742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4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57" name="Freeform 580">
              <a:extLst>
                <a:ext uri="{FF2B5EF4-FFF2-40B4-BE49-F238E27FC236}">
                  <a16:creationId xmlns:a16="http://schemas.microsoft.com/office/drawing/2014/main" id="{9085464D-8FA1-EDFD-9311-96F7AED5D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962" y="353853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0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9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2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4 w 24"/>
                <a:gd name="T73" fmla="*/ 16 h 24"/>
                <a:gd name="T74" fmla="*/ 24 w 24"/>
                <a:gd name="T75" fmla="*/ 16 h 24"/>
                <a:gd name="T76" fmla="*/ 24 w 24"/>
                <a:gd name="T77" fmla="*/ 15 h 24"/>
                <a:gd name="T78" fmla="*/ 24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58" name="Freeform 581">
              <a:extLst>
                <a:ext uri="{FF2B5EF4-FFF2-40B4-BE49-F238E27FC236}">
                  <a16:creationId xmlns:a16="http://schemas.microsoft.com/office/drawing/2014/main" id="{8EB84D44-E450-1C71-932B-084C2B49C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487" y="3554413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4 w 24"/>
                <a:gd name="T9" fmla="*/ 1 h 24"/>
                <a:gd name="T10" fmla="*/ 12 w 24"/>
                <a:gd name="T11" fmla="*/ 0 h 24"/>
                <a:gd name="T12" fmla="*/ 9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7 w 24"/>
                <a:gd name="T57" fmla="*/ 24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4 h 24"/>
                <a:gd name="T90" fmla="*/ 24 w 24"/>
                <a:gd name="T91" fmla="*/ 14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59" name="Freeform 582">
              <a:extLst>
                <a:ext uri="{FF2B5EF4-FFF2-40B4-BE49-F238E27FC236}">
                  <a16:creationId xmlns:a16="http://schemas.microsoft.com/office/drawing/2014/main" id="{1634E336-42F7-93C1-8745-48B151197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587" y="3560763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60" name="Freeform 583">
              <a:extLst>
                <a:ext uri="{FF2B5EF4-FFF2-40B4-BE49-F238E27FC236}">
                  <a16:creationId xmlns:a16="http://schemas.microsoft.com/office/drawing/2014/main" id="{76D8C2DE-69ED-E306-43B0-7C3FB6F1E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450" y="356711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61" name="Freeform 584">
              <a:extLst>
                <a:ext uri="{FF2B5EF4-FFF2-40B4-BE49-F238E27FC236}">
                  <a16:creationId xmlns:a16="http://schemas.microsoft.com/office/drawing/2014/main" id="{BC8775B0-9512-2DFB-296A-7EE0951F2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800" y="3516313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2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62" name="Freeform 585">
              <a:extLst>
                <a:ext uri="{FF2B5EF4-FFF2-40B4-BE49-F238E27FC236}">
                  <a16:creationId xmlns:a16="http://schemas.microsoft.com/office/drawing/2014/main" id="{1BA2FC84-CAA3-CA58-BA62-94F71F07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625" y="354488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63" name="Freeform 586">
              <a:extLst>
                <a:ext uri="{FF2B5EF4-FFF2-40B4-BE49-F238E27FC236}">
                  <a16:creationId xmlns:a16="http://schemas.microsoft.com/office/drawing/2014/main" id="{F05DD576-F84A-8677-5248-5C70C3546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350" y="3527425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1 h 24"/>
                <a:gd name="T4" fmla="*/ 18 w 25"/>
                <a:gd name="T5" fmla="*/ 1 h 24"/>
                <a:gd name="T6" fmla="*/ 17 w 25"/>
                <a:gd name="T7" fmla="*/ 0 h 24"/>
                <a:gd name="T8" fmla="*/ 15 w 25"/>
                <a:gd name="T9" fmla="*/ 0 h 24"/>
                <a:gd name="T10" fmla="*/ 12 w 25"/>
                <a:gd name="T11" fmla="*/ 0 h 24"/>
                <a:gd name="T12" fmla="*/ 10 w 25"/>
                <a:gd name="T13" fmla="*/ 0 h 24"/>
                <a:gd name="T14" fmla="*/ 8 w 25"/>
                <a:gd name="T15" fmla="*/ 0 h 24"/>
                <a:gd name="T16" fmla="*/ 5 w 25"/>
                <a:gd name="T17" fmla="*/ 1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9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6 h 24"/>
                <a:gd name="T32" fmla="*/ 1 w 25"/>
                <a:gd name="T33" fmla="*/ 17 h 24"/>
                <a:gd name="T34" fmla="*/ 2 w 25"/>
                <a:gd name="T35" fmla="*/ 18 h 24"/>
                <a:gd name="T36" fmla="*/ 4 w 25"/>
                <a:gd name="T37" fmla="*/ 20 h 24"/>
                <a:gd name="T38" fmla="*/ 5 w 25"/>
                <a:gd name="T39" fmla="*/ 22 h 24"/>
                <a:gd name="T40" fmla="*/ 8 w 25"/>
                <a:gd name="T41" fmla="*/ 23 h 24"/>
                <a:gd name="T42" fmla="*/ 10 w 25"/>
                <a:gd name="T43" fmla="*/ 23 h 24"/>
                <a:gd name="T44" fmla="*/ 12 w 25"/>
                <a:gd name="T45" fmla="*/ 24 h 24"/>
                <a:gd name="T46" fmla="*/ 14 w 25"/>
                <a:gd name="T47" fmla="*/ 23 h 24"/>
                <a:gd name="T48" fmla="*/ 14 w 25"/>
                <a:gd name="T49" fmla="*/ 23 h 24"/>
                <a:gd name="T50" fmla="*/ 14 w 25"/>
                <a:gd name="T51" fmla="*/ 23 h 24"/>
                <a:gd name="T52" fmla="*/ 14 w 25"/>
                <a:gd name="T53" fmla="*/ 23 h 24"/>
                <a:gd name="T54" fmla="*/ 15 w 25"/>
                <a:gd name="T55" fmla="*/ 23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0 h 24"/>
                <a:gd name="T66" fmla="*/ 22 w 25"/>
                <a:gd name="T67" fmla="*/ 19 h 24"/>
                <a:gd name="T68" fmla="*/ 22 w 25"/>
                <a:gd name="T69" fmla="*/ 18 h 24"/>
                <a:gd name="T70" fmla="*/ 23 w 25"/>
                <a:gd name="T71" fmla="*/ 17 h 24"/>
                <a:gd name="T72" fmla="*/ 24 w 25"/>
                <a:gd name="T73" fmla="*/ 16 h 24"/>
                <a:gd name="T74" fmla="*/ 24 w 25"/>
                <a:gd name="T75" fmla="*/ 16 h 24"/>
                <a:gd name="T76" fmla="*/ 24 w 25"/>
                <a:gd name="T77" fmla="*/ 15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3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9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64" name="Freeform 587">
              <a:extLst>
                <a:ext uri="{FF2B5EF4-FFF2-40B4-BE49-F238E27FC236}">
                  <a16:creationId xmlns:a16="http://schemas.microsoft.com/office/drawing/2014/main" id="{58C689F3-B3B1-39D9-733A-A5772175B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125" y="3519488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8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1 w 24"/>
                <a:gd name="T25" fmla="*/ 10 h 24"/>
                <a:gd name="T26" fmla="*/ 0 w 24"/>
                <a:gd name="T27" fmla="*/ 12 h 24"/>
                <a:gd name="T28" fmla="*/ 1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8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4 w 24"/>
                <a:gd name="T47" fmla="*/ 24 h 24"/>
                <a:gd name="T48" fmla="*/ 14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2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4 w 24"/>
                <a:gd name="T73" fmla="*/ 17 h 24"/>
                <a:gd name="T74" fmla="*/ 24 w 24"/>
                <a:gd name="T75" fmla="*/ 16 h 24"/>
                <a:gd name="T76" fmla="*/ 24 w 24"/>
                <a:gd name="T77" fmla="*/ 16 h 24"/>
                <a:gd name="T78" fmla="*/ 24 w 24"/>
                <a:gd name="T79" fmla="*/ 16 h 24"/>
                <a:gd name="T80" fmla="*/ 24 w 24"/>
                <a:gd name="T81" fmla="*/ 16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4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65" name="Freeform 588">
              <a:extLst>
                <a:ext uri="{FF2B5EF4-FFF2-40B4-BE49-F238E27FC236}">
                  <a16:creationId xmlns:a16="http://schemas.microsoft.com/office/drawing/2014/main" id="{51027095-9E46-32AD-778C-716275D77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425" y="349567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3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66" name="Freeform 589">
              <a:extLst>
                <a:ext uri="{FF2B5EF4-FFF2-40B4-BE49-F238E27FC236}">
                  <a16:creationId xmlns:a16="http://schemas.microsoft.com/office/drawing/2014/main" id="{2DBA63F0-50A0-D3C1-D02A-F5C6A55E2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62" y="3468688"/>
              <a:ext cx="38100" cy="39688"/>
            </a:xfrm>
            <a:custGeom>
              <a:avLst/>
              <a:gdLst>
                <a:gd name="T0" fmla="*/ 20 w 24"/>
                <a:gd name="T1" fmla="*/ 4 h 25"/>
                <a:gd name="T2" fmla="*/ 18 w 24"/>
                <a:gd name="T3" fmla="*/ 2 h 25"/>
                <a:gd name="T4" fmla="*/ 17 w 24"/>
                <a:gd name="T5" fmla="*/ 1 h 25"/>
                <a:gd name="T6" fmla="*/ 16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2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3 w 24"/>
                <a:gd name="T53" fmla="*/ 24 h 25"/>
                <a:gd name="T54" fmla="*/ 14 w 24"/>
                <a:gd name="T55" fmla="*/ 24 h 25"/>
                <a:gd name="T56" fmla="*/ 16 w 24"/>
                <a:gd name="T57" fmla="*/ 24 h 25"/>
                <a:gd name="T58" fmla="*/ 17 w 24"/>
                <a:gd name="T59" fmla="*/ 23 h 25"/>
                <a:gd name="T60" fmla="*/ 18 w 24"/>
                <a:gd name="T61" fmla="*/ 22 h 25"/>
                <a:gd name="T62" fmla="*/ 19 w 24"/>
                <a:gd name="T63" fmla="*/ 22 h 25"/>
                <a:gd name="T64" fmla="*/ 20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2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2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0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67" name="Freeform 590">
              <a:extLst>
                <a:ext uri="{FF2B5EF4-FFF2-40B4-BE49-F238E27FC236}">
                  <a16:creationId xmlns:a16="http://schemas.microsoft.com/office/drawing/2014/main" id="{357B1DE5-1F87-0CDC-5566-600D4829A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912" y="3484563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68" name="Freeform 591">
              <a:extLst>
                <a:ext uri="{FF2B5EF4-FFF2-40B4-BE49-F238E27FC236}">
                  <a16:creationId xmlns:a16="http://schemas.microsoft.com/office/drawing/2014/main" id="{CF74C0FA-2EF6-9212-82BA-32A121A26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375" y="350837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1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1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1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3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1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69" name="Freeform 592">
              <a:extLst>
                <a:ext uri="{FF2B5EF4-FFF2-40B4-BE49-F238E27FC236}">
                  <a16:creationId xmlns:a16="http://schemas.microsoft.com/office/drawing/2014/main" id="{7CECB2FE-2DF4-173E-4E54-F21551391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737" y="3529013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2 h 24"/>
                <a:gd name="T4" fmla="*/ 18 w 25"/>
                <a:gd name="T5" fmla="*/ 1 h 24"/>
                <a:gd name="T6" fmla="*/ 17 w 25"/>
                <a:gd name="T7" fmla="*/ 1 h 24"/>
                <a:gd name="T8" fmla="*/ 15 w 25"/>
                <a:gd name="T9" fmla="*/ 0 h 24"/>
                <a:gd name="T10" fmla="*/ 13 w 25"/>
                <a:gd name="T11" fmla="*/ 0 h 24"/>
                <a:gd name="T12" fmla="*/ 10 w 25"/>
                <a:gd name="T13" fmla="*/ 0 h 24"/>
                <a:gd name="T14" fmla="*/ 8 w 25"/>
                <a:gd name="T15" fmla="*/ 1 h 24"/>
                <a:gd name="T16" fmla="*/ 6 w 25"/>
                <a:gd name="T17" fmla="*/ 2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9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7 h 24"/>
                <a:gd name="T32" fmla="*/ 2 w 25"/>
                <a:gd name="T33" fmla="*/ 17 h 24"/>
                <a:gd name="T34" fmla="*/ 2 w 25"/>
                <a:gd name="T35" fmla="*/ 19 h 24"/>
                <a:gd name="T36" fmla="*/ 4 w 25"/>
                <a:gd name="T37" fmla="*/ 21 h 24"/>
                <a:gd name="T38" fmla="*/ 6 w 25"/>
                <a:gd name="T39" fmla="*/ 22 h 24"/>
                <a:gd name="T40" fmla="*/ 8 w 25"/>
                <a:gd name="T41" fmla="*/ 23 h 24"/>
                <a:gd name="T42" fmla="*/ 10 w 25"/>
                <a:gd name="T43" fmla="*/ 24 h 24"/>
                <a:gd name="T44" fmla="*/ 13 w 25"/>
                <a:gd name="T45" fmla="*/ 24 h 24"/>
                <a:gd name="T46" fmla="*/ 14 w 25"/>
                <a:gd name="T47" fmla="*/ 24 h 24"/>
                <a:gd name="T48" fmla="*/ 14 w 25"/>
                <a:gd name="T49" fmla="*/ 24 h 24"/>
                <a:gd name="T50" fmla="*/ 14 w 25"/>
                <a:gd name="T51" fmla="*/ 24 h 24"/>
                <a:gd name="T52" fmla="*/ 14 w 25"/>
                <a:gd name="T53" fmla="*/ 24 h 24"/>
                <a:gd name="T54" fmla="*/ 15 w 25"/>
                <a:gd name="T55" fmla="*/ 24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1 h 24"/>
                <a:gd name="T66" fmla="*/ 22 w 25"/>
                <a:gd name="T67" fmla="*/ 19 h 24"/>
                <a:gd name="T68" fmla="*/ 22 w 25"/>
                <a:gd name="T69" fmla="*/ 19 h 24"/>
                <a:gd name="T70" fmla="*/ 23 w 25"/>
                <a:gd name="T71" fmla="*/ 17 h 24"/>
                <a:gd name="T72" fmla="*/ 24 w 25"/>
                <a:gd name="T73" fmla="*/ 17 h 24"/>
                <a:gd name="T74" fmla="*/ 24 w 25"/>
                <a:gd name="T75" fmla="*/ 16 h 24"/>
                <a:gd name="T76" fmla="*/ 24 w 25"/>
                <a:gd name="T77" fmla="*/ 15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3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9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0" name="Freeform 593">
              <a:extLst>
                <a:ext uri="{FF2B5EF4-FFF2-40B4-BE49-F238E27FC236}">
                  <a16:creationId xmlns:a16="http://schemas.microsoft.com/office/drawing/2014/main" id="{E3AC81C1-2B5B-83BB-ED99-976F0CD1C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037" y="3554413"/>
              <a:ext cx="38100" cy="38100"/>
            </a:xfrm>
            <a:custGeom>
              <a:avLst/>
              <a:gdLst>
                <a:gd name="T0" fmla="*/ 21 w 24"/>
                <a:gd name="T1" fmla="*/ 4 h 24"/>
                <a:gd name="T2" fmla="*/ 19 w 24"/>
                <a:gd name="T3" fmla="*/ 2 h 24"/>
                <a:gd name="T4" fmla="*/ 18 w 24"/>
                <a:gd name="T5" fmla="*/ 1 h 24"/>
                <a:gd name="T6" fmla="*/ 17 w 24"/>
                <a:gd name="T7" fmla="*/ 1 h 24"/>
                <a:gd name="T8" fmla="*/ 15 w 24"/>
                <a:gd name="T9" fmla="*/ 1 h 24"/>
                <a:gd name="T10" fmla="*/ 12 w 24"/>
                <a:gd name="T11" fmla="*/ 0 h 24"/>
                <a:gd name="T12" fmla="*/ 10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4 w 24"/>
                <a:gd name="T19" fmla="*/ 4 h 24"/>
                <a:gd name="T20" fmla="*/ 2 w 24"/>
                <a:gd name="T21" fmla="*/ 6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4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10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4 w 24"/>
                <a:gd name="T53" fmla="*/ 24 h 24"/>
                <a:gd name="T54" fmla="*/ 15 w 24"/>
                <a:gd name="T55" fmla="*/ 24 h 24"/>
                <a:gd name="T56" fmla="*/ 17 w 24"/>
                <a:gd name="T57" fmla="*/ 24 h 24"/>
                <a:gd name="T58" fmla="*/ 18 w 24"/>
                <a:gd name="T59" fmla="*/ 23 h 24"/>
                <a:gd name="T60" fmla="*/ 19 w 24"/>
                <a:gd name="T61" fmla="*/ 22 h 24"/>
                <a:gd name="T62" fmla="*/ 20 w 24"/>
                <a:gd name="T63" fmla="*/ 22 h 24"/>
                <a:gd name="T64" fmla="*/ 21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3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4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4 h 24"/>
                <a:gd name="T88" fmla="*/ 24 w 24"/>
                <a:gd name="T89" fmla="*/ 14 h 24"/>
                <a:gd name="T90" fmla="*/ 24 w 24"/>
                <a:gd name="T91" fmla="*/ 14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1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4"/>
                  </a:move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1" name="Freeform 594">
              <a:extLst>
                <a:ext uri="{FF2B5EF4-FFF2-40B4-BE49-F238E27FC236}">
                  <a16:creationId xmlns:a16="http://schemas.microsoft.com/office/drawing/2014/main" id="{5987615C-5B81-2F01-47A2-FAA0CE04F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962" y="3557588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2 w 24"/>
                <a:gd name="T21" fmla="*/ 5 h 24"/>
                <a:gd name="T22" fmla="*/ 1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4 w 24"/>
                <a:gd name="T83" fmla="*/ 15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8 h 24"/>
                <a:gd name="T98" fmla="*/ 22 w 24"/>
                <a:gd name="T99" fmla="*/ 5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2" name="Freeform 595">
              <a:extLst>
                <a:ext uri="{FF2B5EF4-FFF2-40B4-BE49-F238E27FC236}">
                  <a16:creationId xmlns:a16="http://schemas.microsoft.com/office/drawing/2014/main" id="{B005AA9B-ABFD-6935-665B-79C1DE039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600" y="3540125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7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19 h 24"/>
                <a:gd name="T68" fmla="*/ 21 w 24"/>
                <a:gd name="T69" fmla="*/ 19 h 24"/>
                <a:gd name="T70" fmla="*/ 22 w 24"/>
                <a:gd name="T71" fmla="*/ 17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3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1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3" name="Freeform 596">
              <a:extLst>
                <a:ext uri="{FF2B5EF4-FFF2-40B4-BE49-F238E27FC236}">
                  <a16:creationId xmlns:a16="http://schemas.microsoft.com/office/drawing/2014/main" id="{E29BF394-95BB-91C0-518C-FEC9999B9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587" y="3554413"/>
              <a:ext cx="38100" cy="38100"/>
            </a:xfrm>
            <a:custGeom>
              <a:avLst/>
              <a:gdLst>
                <a:gd name="T0" fmla="*/ 20 w 24"/>
                <a:gd name="T1" fmla="*/ 4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1 h 24"/>
                <a:gd name="T10" fmla="*/ 12 w 24"/>
                <a:gd name="T11" fmla="*/ 0 h 24"/>
                <a:gd name="T12" fmla="*/ 9 w 24"/>
                <a:gd name="T13" fmla="*/ 1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4 h 24"/>
                <a:gd name="T20" fmla="*/ 1 w 24"/>
                <a:gd name="T21" fmla="*/ 6 h 24"/>
                <a:gd name="T22" fmla="*/ 0 w 24"/>
                <a:gd name="T23" fmla="*/ 8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5 h 24"/>
                <a:gd name="T30" fmla="*/ 0 w 24"/>
                <a:gd name="T31" fmla="*/ 17 h 24"/>
                <a:gd name="T32" fmla="*/ 1 w 24"/>
                <a:gd name="T33" fmla="*/ 18 h 24"/>
                <a:gd name="T34" fmla="*/ 1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4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4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2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6 h 24"/>
                <a:gd name="T80" fmla="*/ 23 w 24"/>
                <a:gd name="T81" fmla="*/ 16 h 24"/>
                <a:gd name="T82" fmla="*/ 23 w 24"/>
                <a:gd name="T83" fmla="*/ 15 h 24"/>
                <a:gd name="T84" fmla="*/ 23 w 24"/>
                <a:gd name="T85" fmla="*/ 14 h 24"/>
                <a:gd name="T86" fmla="*/ 23 w 24"/>
                <a:gd name="T87" fmla="*/ 14 h 24"/>
                <a:gd name="T88" fmla="*/ 23 w 24"/>
                <a:gd name="T89" fmla="*/ 14 h 24"/>
                <a:gd name="T90" fmla="*/ 24 w 24"/>
                <a:gd name="T91" fmla="*/ 14 h 24"/>
                <a:gd name="T92" fmla="*/ 24 w 24"/>
                <a:gd name="T93" fmla="*/ 12 h 24"/>
                <a:gd name="T94" fmla="*/ 23 w 24"/>
                <a:gd name="T95" fmla="*/ 10 h 24"/>
                <a:gd name="T96" fmla="*/ 23 w 24"/>
                <a:gd name="T97" fmla="*/ 8 h 24"/>
                <a:gd name="T98" fmla="*/ 22 w 24"/>
                <a:gd name="T99" fmla="*/ 6 h 24"/>
                <a:gd name="T100" fmla="*/ 20 w 24"/>
                <a:gd name="T10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4" name="Freeform 597">
              <a:extLst>
                <a:ext uri="{FF2B5EF4-FFF2-40B4-BE49-F238E27FC236}">
                  <a16:creationId xmlns:a16="http://schemas.microsoft.com/office/drawing/2014/main" id="{79A71DFF-3786-DBD8-4CC1-02EE55E41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150" y="3592513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2 h 25"/>
                <a:gd name="T6" fmla="*/ 17 w 24"/>
                <a:gd name="T7" fmla="*/ 1 h 25"/>
                <a:gd name="T8" fmla="*/ 15 w 24"/>
                <a:gd name="T9" fmla="*/ 1 h 25"/>
                <a:gd name="T10" fmla="*/ 12 w 24"/>
                <a:gd name="T11" fmla="*/ 0 h 25"/>
                <a:gd name="T12" fmla="*/ 10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4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0 w 24"/>
                <a:gd name="T25" fmla="*/ 10 h 25"/>
                <a:gd name="T26" fmla="*/ 0 w 24"/>
                <a:gd name="T27" fmla="*/ 13 h 25"/>
                <a:gd name="T28" fmla="*/ 0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4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10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4 w 24"/>
                <a:gd name="T51" fmla="*/ 24 h 25"/>
                <a:gd name="T52" fmla="*/ 14 w 24"/>
                <a:gd name="T53" fmla="*/ 24 h 25"/>
                <a:gd name="T54" fmla="*/ 15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4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4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5" name="Freeform 598">
              <a:extLst>
                <a:ext uri="{FF2B5EF4-FFF2-40B4-BE49-F238E27FC236}">
                  <a16:creationId xmlns:a16="http://schemas.microsoft.com/office/drawing/2014/main" id="{FC791E96-C078-F992-A6FD-E55C17B62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137" y="3592513"/>
              <a:ext cx="38100" cy="39688"/>
            </a:xfrm>
            <a:custGeom>
              <a:avLst/>
              <a:gdLst>
                <a:gd name="T0" fmla="*/ 20 w 24"/>
                <a:gd name="T1" fmla="*/ 4 h 25"/>
                <a:gd name="T2" fmla="*/ 18 w 24"/>
                <a:gd name="T3" fmla="*/ 2 h 25"/>
                <a:gd name="T4" fmla="*/ 17 w 24"/>
                <a:gd name="T5" fmla="*/ 2 h 25"/>
                <a:gd name="T6" fmla="*/ 16 w 24"/>
                <a:gd name="T7" fmla="*/ 1 h 25"/>
                <a:gd name="T8" fmla="*/ 14 w 24"/>
                <a:gd name="T9" fmla="*/ 1 h 25"/>
                <a:gd name="T10" fmla="*/ 12 w 24"/>
                <a:gd name="T11" fmla="*/ 0 h 25"/>
                <a:gd name="T12" fmla="*/ 9 w 24"/>
                <a:gd name="T13" fmla="*/ 1 h 25"/>
                <a:gd name="T14" fmla="*/ 7 w 24"/>
                <a:gd name="T15" fmla="*/ 1 h 25"/>
                <a:gd name="T16" fmla="*/ 5 w 24"/>
                <a:gd name="T17" fmla="*/ 2 h 25"/>
                <a:gd name="T18" fmla="*/ 3 w 24"/>
                <a:gd name="T19" fmla="*/ 4 h 25"/>
                <a:gd name="T20" fmla="*/ 2 w 24"/>
                <a:gd name="T21" fmla="*/ 6 h 25"/>
                <a:gd name="T22" fmla="*/ 0 w 24"/>
                <a:gd name="T23" fmla="*/ 8 h 25"/>
                <a:gd name="T24" fmla="*/ 0 w 24"/>
                <a:gd name="T25" fmla="*/ 10 h 25"/>
                <a:gd name="T26" fmla="*/ 0 w 24"/>
                <a:gd name="T27" fmla="*/ 13 h 25"/>
                <a:gd name="T28" fmla="*/ 0 w 24"/>
                <a:gd name="T29" fmla="*/ 15 h 25"/>
                <a:gd name="T30" fmla="*/ 0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3 w 24"/>
                <a:gd name="T37" fmla="*/ 21 h 25"/>
                <a:gd name="T38" fmla="*/ 5 w 24"/>
                <a:gd name="T39" fmla="*/ 22 h 25"/>
                <a:gd name="T40" fmla="*/ 7 w 24"/>
                <a:gd name="T41" fmla="*/ 24 h 25"/>
                <a:gd name="T42" fmla="*/ 9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3 w 24"/>
                <a:gd name="T51" fmla="*/ 24 h 25"/>
                <a:gd name="T52" fmla="*/ 13 w 24"/>
                <a:gd name="T53" fmla="*/ 24 h 25"/>
                <a:gd name="T54" fmla="*/ 14 w 24"/>
                <a:gd name="T55" fmla="*/ 24 h 25"/>
                <a:gd name="T56" fmla="*/ 16 w 24"/>
                <a:gd name="T57" fmla="*/ 24 h 25"/>
                <a:gd name="T58" fmla="*/ 17 w 24"/>
                <a:gd name="T59" fmla="*/ 23 h 25"/>
                <a:gd name="T60" fmla="*/ 18 w 24"/>
                <a:gd name="T61" fmla="*/ 22 h 25"/>
                <a:gd name="T62" fmla="*/ 19 w 24"/>
                <a:gd name="T63" fmla="*/ 22 h 25"/>
                <a:gd name="T64" fmla="*/ 20 w 24"/>
                <a:gd name="T65" fmla="*/ 21 h 25"/>
                <a:gd name="T66" fmla="*/ 21 w 24"/>
                <a:gd name="T67" fmla="*/ 20 h 25"/>
                <a:gd name="T68" fmla="*/ 22 w 24"/>
                <a:gd name="T69" fmla="*/ 19 h 25"/>
                <a:gd name="T70" fmla="*/ 22 w 24"/>
                <a:gd name="T71" fmla="*/ 18 h 25"/>
                <a:gd name="T72" fmla="*/ 23 w 24"/>
                <a:gd name="T73" fmla="*/ 17 h 25"/>
                <a:gd name="T74" fmla="*/ 23 w 24"/>
                <a:gd name="T75" fmla="*/ 16 h 25"/>
                <a:gd name="T76" fmla="*/ 23 w 24"/>
                <a:gd name="T77" fmla="*/ 16 h 25"/>
                <a:gd name="T78" fmla="*/ 23 w 24"/>
                <a:gd name="T79" fmla="*/ 16 h 25"/>
                <a:gd name="T80" fmla="*/ 23 w 24"/>
                <a:gd name="T81" fmla="*/ 16 h 25"/>
                <a:gd name="T82" fmla="*/ 23 w 24"/>
                <a:gd name="T83" fmla="*/ 15 h 25"/>
                <a:gd name="T84" fmla="*/ 23 w 24"/>
                <a:gd name="T85" fmla="*/ 14 h 25"/>
                <a:gd name="T86" fmla="*/ 23 w 24"/>
                <a:gd name="T87" fmla="*/ 14 h 25"/>
                <a:gd name="T88" fmla="*/ 23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3 w 24"/>
                <a:gd name="T95" fmla="*/ 10 h 25"/>
                <a:gd name="T96" fmla="*/ 23 w 24"/>
                <a:gd name="T97" fmla="*/ 8 h 25"/>
                <a:gd name="T98" fmla="*/ 22 w 24"/>
                <a:gd name="T99" fmla="*/ 6 h 25"/>
                <a:gd name="T100" fmla="*/ 20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4"/>
                  </a:move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6" name="Freeform 599">
              <a:extLst>
                <a:ext uri="{FF2B5EF4-FFF2-40B4-BE49-F238E27FC236}">
                  <a16:creationId xmlns:a16="http://schemas.microsoft.com/office/drawing/2014/main" id="{F2B7A4D7-184D-40E2-615C-ED408D768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300" y="3592513"/>
              <a:ext cx="38100" cy="39688"/>
            </a:xfrm>
            <a:custGeom>
              <a:avLst/>
              <a:gdLst>
                <a:gd name="T0" fmla="*/ 21 w 24"/>
                <a:gd name="T1" fmla="*/ 4 h 25"/>
                <a:gd name="T2" fmla="*/ 19 w 24"/>
                <a:gd name="T3" fmla="*/ 2 h 25"/>
                <a:gd name="T4" fmla="*/ 18 w 24"/>
                <a:gd name="T5" fmla="*/ 2 h 25"/>
                <a:gd name="T6" fmla="*/ 17 w 24"/>
                <a:gd name="T7" fmla="*/ 1 h 25"/>
                <a:gd name="T8" fmla="*/ 15 w 24"/>
                <a:gd name="T9" fmla="*/ 1 h 25"/>
                <a:gd name="T10" fmla="*/ 12 w 24"/>
                <a:gd name="T11" fmla="*/ 0 h 25"/>
                <a:gd name="T12" fmla="*/ 10 w 24"/>
                <a:gd name="T13" fmla="*/ 1 h 25"/>
                <a:gd name="T14" fmla="*/ 8 w 24"/>
                <a:gd name="T15" fmla="*/ 1 h 25"/>
                <a:gd name="T16" fmla="*/ 5 w 24"/>
                <a:gd name="T17" fmla="*/ 2 h 25"/>
                <a:gd name="T18" fmla="*/ 4 w 24"/>
                <a:gd name="T19" fmla="*/ 4 h 25"/>
                <a:gd name="T20" fmla="*/ 2 w 24"/>
                <a:gd name="T21" fmla="*/ 6 h 25"/>
                <a:gd name="T22" fmla="*/ 1 w 24"/>
                <a:gd name="T23" fmla="*/ 8 h 25"/>
                <a:gd name="T24" fmla="*/ 1 w 24"/>
                <a:gd name="T25" fmla="*/ 10 h 25"/>
                <a:gd name="T26" fmla="*/ 0 w 24"/>
                <a:gd name="T27" fmla="*/ 13 h 25"/>
                <a:gd name="T28" fmla="*/ 1 w 24"/>
                <a:gd name="T29" fmla="*/ 15 h 25"/>
                <a:gd name="T30" fmla="*/ 1 w 24"/>
                <a:gd name="T31" fmla="*/ 17 h 25"/>
                <a:gd name="T32" fmla="*/ 1 w 24"/>
                <a:gd name="T33" fmla="*/ 18 h 25"/>
                <a:gd name="T34" fmla="*/ 2 w 24"/>
                <a:gd name="T35" fmla="*/ 19 h 25"/>
                <a:gd name="T36" fmla="*/ 4 w 24"/>
                <a:gd name="T37" fmla="*/ 21 h 25"/>
                <a:gd name="T38" fmla="*/ 5 w 24"/>
                <a:gd name="T39" fmla="*/ 22 h 25"/>
                <a:gd name="T40" fmla="*/ 8 w 24"/>
                <a:gd name="T41" fmla="*/ 24 h 25"/>
                <a:gd name="T42" fmla="*/ 10 w 24"/>
                <a:gd name="T43" fmla="*/ 24 h 25"/>
                <a:gd name="T44" fmla="*/ 12 w 24"/>
                <a:gd name="T45" fmla="*/ 25 h 25"/>
                <a:gd name="T46" fmla="*/ 13 w 24"/>
                <a:gd name="T47" fmla="*/ 24 h 25"/>
                <a:gd name="T48" fmla="*/ 13 w 24"/>
                <a:gd name="T49" fmla="*/ 24 h 25"/>
                <a:gd name="T50" fmla="*/ 14 w 24"/>
                <a:gd name="T51" fmla="*/ 24 h 25"/>
                <a:gd name="T52" fmla="*/ 14 w 24"/>
                <a:gd name="T53" fmla="*/ 24 h 25"/>
                <a:gd name="T54" fmla="*/ 15 w 24"/>
                <a:gd name="T55" fmla="*/ 24 h 25"/>
                <a:gd name="T56" fmla="*/ 17 w 24"/>
                <a:gd name="T57" fmla="*/ 24 h 25"/>
                <a:gd name="T58" fmla="*/ 18 w 24"/>
                <a:gd name="T59" fmla="*/ 23 h 25"/>
                <a:gd name="T60" fmla="*/ 19 w 24"/>
                <a:gd name="T61" fmla="*/ 22 h 25"/>
                <a:gd name="T62" fmla="*/ 20 w 24"/>
                <a:gd name="T63" fmla="*/ 22 h 25"/>
                <a:gd name="T64" fmla="*/ 21 w 24"/>
                <a:gd name="T65" fmla="*/ 21 h 25"/>
                <a:gd name="T66" fmla="*/ 22 w 24"/>
                <a:gd name="T67" fmla="*/ 20 h 25"/>
                <a:gd name="T68" fmla="*/ 22 w 24"/>
                <a:gd name="T69" fmla="*/ 19 h 25"/>
                <a:gd name="T70" fmla="*/ 23 w 24"/>
                <a:gd name="T71" fmla="*/ 18 h 25"/>
                <a:gd name="T72" fmla="*/ 24 w 24"/>
                <a:gd name="T73" fmla="*/ 17 h 25"/>
                <a:gd name="T74" fmla="*/ 24 w 24"/>
                <a:gd name="T75" fmla="*/ 16 h 25"/>
                <a:gd name="T76" fmla="*/ 24 w 24"/>
                <a:gd name="T77" fmla="*/ 16 h 25"/>
                <a:gd name="T78" fmla="*/ 24 w 24"/>
                <a:gd name="T79" fmla="*/ 16 h 25"/>
                <a:gd name="T80" fmla="*/ 24 w 24"/>
                <a:gd name="T81" fmla="*/ 16 h 25"/>
                <a:gd name="T82" fmla="*/ 24 w 24"/>
                <a:gd name="T83" fmla="*/ 15 h 25"/>
                <a:gd name="T84" fmla="*/ 24 w 24"/>
                <a:gd name="T85" fmla="*/ 14 h 25"/>
                <a:gd name="T86" fmla="*/ 24 w 24"/>
                <a:gd name="T87" fmla="*/ 14 h 25"/>
                <a:gd name="T88" fmla="*/ 24 w 24"/>
                <a:gd name="T89" fmla="*/ 14 h 25"/>
                <a:gd name="T90" fmla="*/ 24 w 24"/>
                <a:gd name="T91" fmla="*/ 14 h 25"/>
                <a:gd name="T92" fmla="*/ 24 w 24"/>
                <a:gd name="T93" fmla="*/ 13 h 25"/>
                <a:gd name="T94" fmla="*/ 24 w 24"/>
                <a:gd name="T95" fmla="*/ 10 h 25"/>
                <a:gd name="T96" fmla="*/ 24 w 24"/>
                <a:gd name="T97" fmla="*/ 8 h 25"/>
                <a:gd name="T98" fmla="*/ 22 w 24"/>
                <a:gd name="T99" fmla="*/ 6 h 25"/>
                <a:gd name="T100" fmla="*/ 21 w 24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7" name="Freeform 600">
              <a:extLst>
                <a:ext uri="{FF2B5EF4-FFF2-40B4-BE49-F238E27FC236}">
                  <a16:creationId xmlns:a16="http://schemas.microsoft.com/office/drawing/2014/main" id="{C012A2D9-AC29-15C7-92D7-3DDBAAAFC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237" y="360838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4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4 w 24"/>
                <a:gd name="T83" fmla="*/ 14 h 24"/>
                <a:gd name="T84" fmla="*/ 24 w 24"/>
                <a:gd name="T85" fmla="*/ 14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10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8" name="Freeform 601">
              <a:extLst>
                <a:ext uri="{FF2B5EF4-FFF2-40B4-BE49-F238E27FC236}">
                  <a16:creationId xmlns:a16="http://schemas.microsoft.com/office/drawing/2014/main" id="{5A04E1B9-0D92-6565-14F7-28DEAF0A6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487" y="362426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1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3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1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9" name="Freeform 602">
              <a:extLst>
                <a:ext uri="{FF2B5EF4-FFF2-40B4-BE49-F238E27FC236}">
                  <a16:creationId xmlns:a16="http://schemas.microsoft.com/office/drawing/2014/main" id="{F5073F66-D4B4-AB4B-D963-3DA7BE45E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912" y="3632200"/>
              <a:ext cx="38100" cy="38100"/>
            </a:xfrm>
            <a:custGeom>
              <a:avLst/>
              <a:gdLst>
                <a:gd name="T0" fmla="*/ 21 w 24"/>
                <a:gd name="T1" fmla="*/ 3 h 24"/>
                <a:gd name="T2" fmla="*/ 19 w 24"/>
                <a:gd name="T3" fmla="*/ 1 h 24"/>
                <a:gd name="T4" fmla="*/ 18 w 24"/>
                <a:gd name="T5" fmla="*/ 1 h 24"/>
                <a:gd name="T6" fmla="*/ 17 w 24"/>
                <a:gd name="T7" fmla="*/ 0 h 24"/>
                <a:gd name="T8" fmla="*/ 15 w 24"/>
                <a:gd name="T9" fmla="*/ 0 h 24"/>
                <a:gd name="T10" fmla="*/ 12 w 24"/>
                <a:gd name="T11" fmla="*/ 0 h 24"/>
                <a:gd name="T12" fmla="*/ 10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4 w 24"/>
                <a:gd name="T19" fmla="*/ 3 h 24"/>
                <a:gd name="T20" fmla="*/ 2 w 24"/>
                <a:gd name="T21" fmla="*/ 5 h 24"/>
                <a:gd name="T22" fmla="*/ 1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1 w 24"/>
                <a:gd name="T31" fmla="*/ 16 h 24"/>
                <a:gd name="T32" fmla="*/ 1 w 24"/>
                <a:gd name="T33" fmla="*/ 17 h 24"/>
                <a:gd name="T34" fmla="*/ 2 w 24"/>
                <a:gd name="T35" fmla="*/ 18 h 24"/>
                <a:gd name="T36" fmla="*/ 4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10 w 24"/>
                <a:gd name="T43" fmla="*/ 23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3 h 24"/>
                <a:gd name="T50" fmla="*/ 14 w 24"/>
                <a:gd name="T51" fmla="*/ 23 h 24"/>
                <a:gd name="T52" fmla="*/ 14 w 24"/>
                <a:gd name="T53" fmla="*/ 23 h 24"/>
                <a:gd name="T54" fmla="*/ 15 w 24"/>
                <a:gd name="T55" fmla="*/ 23 h 24"/>
                <a:gd name="T56" fmla="*/ 17 w 24"/>
                <a:gd name="T57" fmla="*/ 23 h 24"/>
                <a:gd name="T58" fmla="*/ 18 w 24"/>
                <a:gd name="T59" fmla="*/ 22 h 24"/>
                <a:gd name="T60" fmla="*/ 19 w 24"/>
                <a:gd name="T61" fmla="*/ 22 h 24"/>
                <a:gd name="T62" fmla="*/ 20 w 24"/>
                <a:gd name="T63" fmla="*/ 21 h 24"/>
                <a:gd name="T64" fmla="*/ 21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3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4 w 24"/>
                <a:gd name="T81" fmla="*/ 15 h 24"/>
                <a:gd name="T82" fmla="*/ 24 w 24"/>
                <a:gd name="T83" fmla="*/ 14 h 24"/>
                <a:gd name="T84" fmla="*/ 24 w 24"/>
                <a:gd name="T85" fmla="*/ 13 h 24"/>
                <a:gd name="T86" fmla="*/ 24 w 24"/>
                <a:gd name="T87" fmla="*/ 13 h 24"/>
                <a:gd name="T88" fmla="*/ 24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4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1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80" name="Freeform 603">
              <a:extLst>
                <a:ext uri="{FF2B5EF4-FFF2-40B4-BE49-F238E27FC236}">
                  <a16:creationId xmlns:a16="http://schemas.microsoft.com/office/drawing/2014/main" id="{35AA9B46-3F57-3AAC-1941-E63A394E6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862" y="3624263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1 h 24"/>
                <a:gd name="T4" fmla="*/ 17 w 24"/>
                <a:gd name="T5" fmla="*/ 1 h 24"/>
                <a:gd name="T6" fmla="*/ 16 w 24"/>
                <a:gd name="T7" fmla="*/ 0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0 h 24"/>
                <a:gd name="T16" fmla="*/ 5 w 24"/>
                <a:gd name="T17" fmla="*/ 1 h 24"/>
                <a:gd name="T18" fmla="*/ 3 w 24"/>
                <a:gd name="T19" fmla="*/ 3 h 24"/>
                <a:gd name="T20" fmla="*/ 1 w 24"/>
                <a:gd name="T21" fmla="*/ 5 h 24"/>
                <a:gd name="T22" fmla="*/ 0 w 24"/>
                <a:gd name="T23" fmla="*/ 7 h 24"/>
                <a:gd name="T24" fmla="*/ 0 w 24"/>
                <a:gd name="T25" fmla="*/ 9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6 h 24"/>
                <a:gd name="T32" fmla="*/ 1 w 24"/>
                <a:gd name="T33" fmla="*/ 17 h 24"/>
                <a:gd name="T34" fmla="*/ 1 w 24"/>
                <a:gd name="T35" fmla="*/ 18 h 24"/>
                <a:gd name="T36" fmla="*/ 3 w 24"/>
                <a:gd name="T37" fmla="*/ 20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3 h 24"/>
                <a:gd name="T44" fmla="*/ 12 w 24"/>
                <a:gd name="T45" fmla="*/ 24 h 24"/>
                <a:gd name="T46" fmla="*/ 13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3 w 24"/>
                <a:gd name="T53" fmla="*/ 23 h 24"/>
                <a:gd name="T54" fmla="*/ 14 w 24"/>
                <a:gd name="T55" fmla="*/ 23 h 24"/>
                <a:gd name="T56" fmla="*/ 16 w 24"/>
                <a:gd name="T57" fmla="*/ 23 h 24"/>
                <a:gd name="T58" fmla="*/ 17 w 24"/>
                <a:gd name="T59" fmla="*/ 22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0 h 24"/>
                <a:gd name="T66" fmla="*/ 21 w 24"/>
                <a:gd name="T67" fmla="*/ 19 h 24"/>
                <a:gd name="T68" fmla="*/ 22 w 24"/>
                <a:gd name="T69" fmla="*/ 18 h 24"/>
                <a:gd name="T70" fmla="*/ 22 w 24"/>
                <a:gd name="T71" fmla="*/ 17 h 24"/>
                <a:gd name="T72" fmla="*/ 23 w 24"/>
                <a:gd name="T73" fmla="*/ 16 h 24"/>
                <a:gd name="T74" fmla="*/ 23 w 24"/>
                <a:gd name="T75" fmla="*/ 16 h 24"/>
                <a:gd name="T76" fmla="*/ 23 w 24"/>
                <a:gd name="T77" fmla="*/ 15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3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9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81" name="Freeform 604">
              <a:extLst>
                <a:ext uri="{FF2B5EF4-FFF2-40B4-BE49-F238E27FC236}">
                  <a16:creationId xmlns:a16="http://schemas.microsoft.com/office/drawing/2014/main" id="{D4CD90F0-347F-74E0-F4F5-27C34FCDA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800" y="3651250"/>
              <a:ext cx="39688" cy="38100"/>
            </a:xfrm>
            <a:custGeom>
              <a:avLst/>
              <a:gdLst>
                <a:gd name="T0" fmla="*/ 21 w 25"/>
                <a:gd name="T1" fmla="*/ 3 h 24"/>
                <a:gd name="T2" fmla="*/ 19 w 25"/>
                <a:gd name="T3" fmla="*/ 1 h 24"/>
                <a:gd name="T4" fmla="*/ 18 w 25"/>
                <a:gd name="T5" fmla="*/ 1 h 24"/>
                <a:gd name="T6" fmla="*/ 17 w 25"/>
                <a:gd name="T7" fmla="*/ 0 h 24"/>
                <a:gd name="T8" fmla="*/ 15 w 25"/>
                <a:gd name="T9" fmla="*/ 0 h 24"/>
                <a:gd name="T10" fmla="*/ 12 w 25"/>
                <a:gd name="T11" fmla="*/ 0 h 24"/>
                <a:gd name="T12" fmla="*/ 10 w 25"/>
                <a:gd name="T13" fmla="*/ 0 h 24"/>
                <a:gd name="T14" fmla="*/ 8 w 25"/>
                <a:gd name="T15" fmla="*/ 0 h 24"/>
                <a:gd name="T16" fmla="*/ 5 w 25"/>
                <a:gd name="T17" fmla="*/ 1 h 24"/>
                <a:gd name="T18" fmla="*/ 4 w 25"/>
                <a:gd name="T19" fmla="*/ 3 h 24"/>
                <a:gd name="T20" fmla="*/ 2 w 25"/>
                <a:gd name="T21" fmla="*/ 5 h 24"/>
                <a:gd name="T22" fmla="*/ 1 w 25"/>
                <a:gd name="T23" fmla="*/ 7 h 24"/>
                <a:gd name="T24" fmla="*/ 1 w 25"/>
                <a:gd name="T25" fmla="*/ 9 h 24"/>
                <a:gd name="T26" fmla="*/ 0 w 25"/>
                <a:gd name="T27" fmla="*/ 12 h 24"/>
                <a:gd name="T28" fmla="*/ 1 w 25"/>
                <a:gd name="T29" fmla="*/ 14 h 24"/>
                <a:gd name="T30" fmla="*/ 1 w 25"/>
                <a:gd name="T31" fmla="*/ 16 h 24"/>
                <a:gd name="T32" fmla="*/ 2 w 25"/>
                <a:gd name="T33" fmla="*/ 17 h 24"/>
                <a:gd name="T34" fmla="*/ 2 w 25"/>
                <a:gd name="T35" fmla="*/ 18 h 24"/>
                <a:gd name="T36" fmla="*/ 4 w 25"/>
                <a:gd name="T37" fmla="*/ 20 h 24"/>
                <a:gd name="T38" fmla="*/ 5 w 25"/>
                <a:gd name="T39" fmla="*/ 22 h 24"/>
                <a:gd name="T40" fmla="*/ 8 w 25"/>
                <a:gd name="T41" fmla="*/ 23 h 24"/>
                <a:gd name="T42" fmla="*/ 10 w 25"/>
                <a:gd name="T43" fmla="*/ 23 h 24"/>
                <a:gd name="T44" fmla="*/ 12 w 25"/>
                <a:gd name="T45" fmla="*/ 24 h 24"/>
                <a:gd name="T46" fmla="*/ 14 w 25"/>
                <a:gd name="T47" fmla="*/ 24 h 24"/>
                <a:gd name="T48" fmla="*/ 14 w 25"/>
                <a:gd name="T49" fmla="*/ 23 h 24"/>
                <a:gd name="T50" fmla="*/ 14 w 25"/>
                <a:gd name="T51" fmla="*/ 23 h 24"/>
                <a:gd name="T52" fmla="*/ 14 w 25"/>
                <a:gd name="T53" fmla="*/ 23 h 24"/>
                <a:gd name="T54" fmla="*/ 15 w 25"/>
                <a:gd name="T55" fmla="*/ 23 h 24"/>
                <a:gd name="T56" fmla="*/ 17 w 25"/>
                <a:gd name="T57" fmla="*/ 23 h 24"/>
                <a:gd name="T58" fmla="*/ 18 w 25"/>
                <a:gd name="T59" fmla="*/ 22 h 24"/>
                <a:gd name="T60" fmla="*/ 19 w 25"/>
                <a:gd name="T61" fmla="*/ 22 h 24"/>
                <a:gd name="T62" fmla="*/ 20 w 25"/>
                <a:gd name="T63" fmla="*/ 21 h 24"/>
                <a:gd name="T64" fmla="*/ 21 w 25"/>
                <a:gd name="T65" fmla="*/ 20 h 24"/>
                <a:gd name="T66" fmla="*/ 22 w 25"/>
                <a:gd name="T67" fmla="*/ 19 h 24"/>
                <a:gd name="T68" fmla="*/ 22 w 25"/>
                <a:gd name="T69" fmla="*/ 18 h 24"/>
                <a:gd name="T70" fmla="*/ 23 w 25"/>
                <a:gd name="T71" fmla="*/ 17 h 24"/>
                <a:gd name="T72" fmla="*/ 24 w 25"/>
                <a:gd name="T73" fmla="*/ 16 h 24"/>
                <a:gd name="T74" fmla="*/ 24 w 25"/>
                <a:gd name="T75" fmla="*/ 16 h 24"/>
                <a:gd name="T76" fmla="*/ 24 w 25"/>
                <a:gd name="T77" fmla="*/ 15 h 24"/>
                <a:gd name="T78" fmla="*/ 24 w 25"/>
                <a:gd name="T79" fmla="*/ 15 h 24"/>
                <a:gd name="T80" fmla="*/ 24 w 25"/>
                <a:gd name="T81" fmla="*/ 15 h 24"/>
                <a:gd name="T82" fmla="*/ 24 w 25"/>
                <a:gd name="T83" fmla="*/ 14 h 24"/>
                <a:gd name="T84" fmla="*/ 24 w 25"/>
                <a:gd name="T85" fmla="*/ 13 h 24"/>
                <a:gd name="T86" fmla="*/ 24 w 25"/>
                <a:gd name="T87" fmla="*/ 13 h 24"/>
                <a:gd name="T88" fmla="*/ 24 w 25"/>
                <a:gd name="T89" fmla="*/ 13 h 24"/>
                <a:gd name="T90" fmla="*/ 24 w 25"/>
                <a:gd name="T91" fmla="*/ 13 h 24"/>
                <a:gd name="T92" fmla="*/ 25 w 25"/>
                <a:gd name="T93" fmla="*/ 12 h 24"/>
                <a:gd name="T94" fmla="*/ 24 w 25"/>
                <a:gd name="T95" fmla="*/ 9 h 24"/>
                <a:gd name="T96" fmla="*/ 24 w 25"/>
                <a:gd name="T97" fmla="*/ 7 h 24"/>
                <a:gd name="T98" fmla="*/ 22 w 25"/>
                <a:gd name="T99" fmla="*/ 5 h 24"/>
                <a:gd name="T100" fmla="*/ 21 w 25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3"/>
                  </a:move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82" name="Freeform 605">
              <a:extLst>
                <a:ext uri="{FF2B5EF4-FFF2-40B4-BE49-F238E27FC236}">
                  <a16:creationId xmlns:a16="http://schemas.microsoft.com/office/drawing/2014/main" id="{3134869B-B2B4-1D1C-4430-E400FC476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737" y="3667125"/>
              <a:ext cx="39688" cy="39688"/>
            </a:xfrm>
            <a:custGeom>
              <a:avLst/>
              <a:gdLst>
                <a:gd name="T0" fmla="*/ 21 w 25"/>
                <a:gd name="T1" fmla="*/ 4 h 25"/>
                <a:gd name="T2" fmla="*/ 19 w 25"/>
                <a:gd name="T3" fmla="*/ 2 h 25"/>
                <a:gd name="T4" fmla="*/ 18 w 25"/>
                <a:gd name="T5" fmla="*/ 2 h 25"/>
                <a:gd name="T6" fmla="*/ 17 w 25"/>
                <a:gd name="T7" fmla="*/ 1 h 25"/>
                <a:gd name="T8" fmla="*/ 15 w 25"/>
                <a:gd name="T9" fmla="*/ 1 h 25"/>
                <a:gd name="T10" fmla="*/ 13 w 25"/>
                <a:gd name="T11" fmla="*/ 0 h 25"/>
                <a:gd name="T12" fmla="*/ 10 w 25"/>
                <a:gd name="T13" fmla="*/ 1 h 25"/>
                <a:gd name="T14" fmla="*/ 8 w 25"/>
                <a:gd name="T15" fmla="*/ 1 h 25"/>
                <a:gd name="T16" fmla="*/ 6 w 25"/>
                <a:gd name="T17" fmla="*/ 2 h 25"/>
                <a:gd name="T18" fmla="*/ 4 w 25"/>
                <a:gd name="T19" fmla="*/ 4 h 25"/>
                <a:gd name="T20" fmla="*/ 2 w 25"/>
                <a:gd name="T21" fmla="*/ 6 h 25"/>
                <a:gd name="T22" fmla="*/ 1 w 25"/>
                <a:gd name="T23" fmla="*/ 8 h 25"/>
                <a:gd name="T24" fmla="*/ 1 w 25"/>
                <a:gd name="T25" fmla="*/ 10 h 25"/>
                <a:gd name="T26" fmla="*/ 0 w 25"/>
                <a:gd name="T27" fmla="*/ 12 h 25"/>
                <a:gd name="T28" fmla="*/ 1 w 25"/>
                <a:gd name="T29" fmla="*/ 15 h 25"/>
                <a:gd name="T30" fmla="*/ 1 w 25"/>
                <a:gd name="T31" fmla="*/ 17 h 25"/>
                <a:gd name="T32" fmla="*/ 2 w 25"/>
                <a:gd name="T33" fmla="*/ 18 h 25"/>
                <a:gd name="T34" fmla="*/ 2 w 25"/>
                <a:gd name="T35" fmla="*/ 19 h 25"/>
                <a:gd name="T36" fmla="*/ 4 w 25"/>
                <a:gd name="T37" fmla="*/ 21 h 25"/>
                <a:gd name="T38" fmla="*/ 6 w 25"/>
                <a:gd name="T39" fmla="*/ 22 h 25"/>
                <a:gd name="T40" fmla="*/ 8 w 25"/>
                <a:gd name="T41" fmla="*/ 24 h 25"/>
                <a:gd name="T42" fmla="*/ 10 w 25"/>
                <a:gd name="T43" fmla="*/ 24 h 25"/>
                <a:gd name="T44" fmla="*/ 13 w 25"/>
                <a:gd name="T45" fmla="*/ 25 h 25"/>
                <a:gd name="T46" fmla="*/ 14 w 25"/>
                <a:gd name="T47" fmla="*/ 24 h 25"/>
                <a:gd name="T48" fmla="*/ 14 w 25"/>
                <a:gd name="T49" fmla="*/ 24 h 25"/>
                <a:gd name="T50" fmla="*/ 14 w 25"/>
                <a:gd name="T51" fmla="*/ 24 h 25"/>
                <a:gd name="T52" fmla="*/ 14 w 25"/>
                <a:gd name="T53" fmla="*/ 24 h 25"/>
                <a:gd name="T54" fmla="*/ 15 w 25"/>
                <a:gd name="T55" fmla="*/ 24 h 25"/>
                <a:gd name="T56" fmla="*/ 17 w 25"/>
                <a:gd name="T57" fmla="*/ 24 h 25"/>
                <a:gd name="T58" fmla="*/ 18 w 25"/>
                <a:gd name="T59" fmla="*/ 23 h 25"/>
                <a:gd name="T60" fmla="*/ 19 w 25"/>
                <a:gd name="T61" fmla="*/ 22 h 25"/>
                <a:gd name="T62" fmla="*/ 20 w 25"/>
                <a:gd name="T63" fmla="*/ 22 h 25"/>
                <a:gd name="T64" fmla="*/ 21 w 25"/>
                <a:gd name="T65" fmla="*/ 21 h 25"/>
                <a:gd name="T66" fmla="*/ 22 w 25"/>
                <a:gd name="T67" fmla="*/ 20 h 25"/>
                <a:gd name="T68" fmla="*/ 22 w 25"/>
                <a:gd name="T69" fmla="*/ 19 h 25"/>
                <a:gd name="T70" fmla="*/ 23 w 25"/>
                <a:gd name="T71" fmla="*/ 18 h 25"/>
                <a:gd name="T72" fmla="*/ 24 w 25"/>
                <a:gd name="T73" fmla="*/ 17 h 25"/>
                <a:gd name="T74" fmla="*/ 24 w 25"/>
                <a:gd name="T75" fmla="*/ 16 h 25"/>
                <a:gd name="T76" fmla="*/ 24 w 25"/>
                <a:gd name="T77" fmla="*/ 16 h 25"/>
                <a:gd name="T78" fmla="*/ 24 w 25"/>
                <a:gd name="T79" fmla="*/ 16 h 25"/>
                <a:gd name="T80" fmla="*/ 24 w 25"/>
                <a:gd name="T81" fmla="*/ 16 h 25"/>
                <a:gd name="T82" fmla="*/ 24 w 25"/>
                <a:gd name="T83" fmla="*/ 15 h 25"/>
                <a:gd name="T84" fmla="*/ 24 w 25"/>
                <a:gd name="T85" fmla="*/ 14 h 25"/>
                <a:gd name="T86" fmla="*/ 24 w 25"/>
                <a:gd name="T87" fmla="*/ 14 h 25"/>
                <a:gd name="T88" fmla="*/ 24 w 25"/>
                <a:gd name="T89" fmla="*/ 14 h 25"/>
                <a:gd name="T90" fmla="*/ 24 w 25"/>
                <a:gd name="T91" fmla="*/ 14 h 25"/>
                <a:gd name="T92" fmla="*/ 25 w 25"/>
                <a:gd name="T93" fmla="*/ 12 h 25"/>
                <a:gd name="T94" fmla="*/ 24 w 25"/>
                <a:gd name="T95" fmla="*/ 10 h 25"/>
                <a:gd name="T96" fmla="*/ 24 w 25"/>
                <a:gd name="T97" fmla="*/ 8 h 25"/>
                <a:gd name="T98" fmla="*/ 22 w 25"/>
                <a:gd name="T99" fmla="*/ 6 h 25"/>
                <a:gd name="T100" fmla="*/ 21 w 25"/>
                <a:gd name="T10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5">
                  <a:moveTo>
                    <a:pt x="21" y="4"/>
                  </a:move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83" name="Freeform 606">
              <a:extLst>
                <a:ext uri="{FF2B5EF4-FFF2-40B4-BE49-F238E27FC236}">
                  <a16:creationId xmlns:a16="http://schemas.microsoft.com/office/drawing/2014/main" id="{1A269189-1DDC-EE25-5970-2A8DC53AA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975" y="3690938"/>
              <a:ext cx="38100" cy="38100"/>
            </a:xfrm>
            <a:custGeom>
              <a:avLst/>
              <a:gdLst>
                <a:gd name="T0" fmla="*/ 20 w 24"/>
                <a:gd name="T1" fmla="*/ 3 h 24"/>
                <a:gd name="T2" fmla="*/ 18 w 24"/>
                <a:gd name="T3" fmla="*/ 2 h 24"/>
                <a:gd name="T4" fmla="*/ 17 w 24"/>
                <a:gd name="T5" fmla="*/ 1 h 24"/>
                <a:gd name="T6" fmla="*/ 16 w 24"/>
                <a:gd name="T7" fmla="*/ 1 h 24"/>
                <a:gd name="T8" fmla="*/ 14 w 24"/>
                <a:gd name="T9" fmla="*/ 0 h 24"/>
                <a:gd name="T10" fmla="*/ 12 w 24"/>
                <a:gd name="T11" fmla="*/ 0 h 24"/>
                <a:gd name="T12" fmla="*/ 9 w 24"/>
                <a:gd name="T13" fmla="*/ 0 h 24"/>
                <a:gd name="T14" fmla="*/ 7 w 24"/>
                <a:gd name="T15" fmla="*/ 1 h 24"/>
                <a:gd name="T16" fmla="*/ 5 w 24"/>
                <a:gd name="T17" fmla="*/ 2 h 24"/>
                <a:gd name="T18" fmla="*/ 3 w 24"/>
                <a:gd name="T19" fmla="*/ 3 h 24"/>
                <a:gd name="T20" fmla="*/ 2 w 24"/>
                <a:gd name="T21" fmla="*/ 5 h 24"/>
                <a:gd name="T22" fmla="*/ 0 w 24"/>
                <a:gd name="T23" fmla="*/ 7 h 24"/>
                <a:gd name="T24" fmla="*/ 0 w 24"/>
                <a:gd name="T25" fmla="*/ 10 h 24"/>
                <a:gd name="T26" fmla="*/ 0 w 24"/>
                <a:gd name="T27" fmla="*/ 12 h 24"/>
                <a:gd name="T28" fmla="*/ 0 w 24"/>
                <a:gd name="T29" fmla="*/ 14 h 24"/>
                <a:gd name="T30" fmla="*/ 0 w 24"/>
                <a:gd name="T31" fmla="*/ 17 h 24"/>
                <a:gd name="T32" fmla="*/ 1 w 24"/>
                <a:gd name="T33" fmla="*/ 18 h 24"/>
                <a:gd name="T34" fmla="*/ 2 w 24"/>
                <a:gd name="T35" fmla="*/ 19 h 24"/>
                <a:gd name="T36" fmla="*/ 3 w 24"/>
                <a:gd name="T37" fmla="*/ 21 h 24"/>
                <a:gd name="T38" fmla="*/ 5 w 24"/>
                <a:gd name="T39" fmla="*/ 22 h 24"/>
                <a:gd name="T40" fmla="*/ 7 w 24"/>
                <a:gd name="T41" fmla="*/ 23 h 24"/>
                <a:gd name="T42" fmla="*/ 9 w 24"/>
                <a:gd name="T43" fmla="*/ 24 h 24"/>
                <a:gd name="T44" fmla="*/ 12 w 24"/>
                <a:gd name="T45" fmla="*/ 24 h 24"/>
                <a:gd name="T46" fmla="*/ 13 w 24"/>
                <a:gd name="T47" fmla="*/ 24 h 24"/>
                <a:gd name="T48" fmla="*/ 13 w 24"/>
                <a:gd name="T49" fmla="*/ 24 h 24"/>
                <a:gd name="T50" fmla="*/ 13 w 24"/>
                <a:gd name="T51" fmla="*/ 24 h 24"/>
                <a:gd name="T52" fmla="*/ 13 w 24"/>
                <a:gd name="T53" fmla="*/ 24 h 24"/>
                <a:gd name="T54" fmla="*/ 14 w 24"/>
                <a:gd name="T55" fmla="*/ 24 h 24"/>
                <a:gd name="T56" fmla="*/ 16 w 24"/>
                <a:gd name="T57" fmla="*/ 23 h 24"/>
                <a:gd name="T58" fmla="*/ 17 w 24"/>
                <a:gd name="T59" fmla="*/ 23 h 24"/>
                <a:gd name="T60" fmla="*/ 18 w 24"/>
                <a:gd name="T61" fmla="*/ 22 h 24"/>
                <a:gd name="T62" fmla="*/ 19 w 24"/>
                <a:gd name="T63" fmla="*/ 21 h 24"/>
                <a:gd name="T64" fmla="*/ 20 w 24"/>
                <a:gd name="T65" fmla="*/ 21 h 24"/>
                <a:gd name="T66" fmla="*/ 21 w 24"/>
                <a:gd name="T67" fmla="*/ 20 h 24"/>
                <a:gd name="T68" fmla="*/ 22 w 24"/>
                <a:gd name="T69" fmla="*/ 19 h 24"/>
                <a:gd name="T70" fmla="*/ 22 w 24"/>
                <a:gd name="T71" fmla="*/ 18 h 24"/>
                <a:gd name="T72" fmla="*/ 23 w 24"/>
                <a:gd name="T73" fmla="*/ 17 h 24"/>
                <a:gd name="T74" fmla="*/ 23 w 24"/>
                <a:gd name="T75" fmla="*/ 16 h 24"/>
                <a:gd name="T76" fmla="*/ 23 w 24"/>
                <a:gd name="T77" fmla="*/ 16 h 24"/>
                <a:gd name="T78" fmla="*/ 23 w 24"/>
                <a:gd name="T79" fmla="*/ 15 h 24"/>
                <a:gd name="T80" fmla="*/ 23 w 24"/>
                <a:gd name="T81" fmla="*/ 15 h 24"/>
                <a:gd name="T82" fmla="*/ 23 w 24"/>
                <a:gd name="T83" fmla="*/ 14 h 24"/>
                <a:gd name="T84" fmla="*/ 23 w 24"/>
                <a:gd name="T85" fmla="*/ 14 h 24"/>
                <a:gd name="T86" fmla="*/ 23 w 24"/>
                <a:gd name="T87" fmla="*/ 13 h 24"/>
                <a:gd name="T88" fmla="*/ 23 w 24"/>
                <a:gd name="T89" fmla="*/ 13 h 24"/>
                <a:gd name="T90" fmla="*/ 24 w 24"/>
                <a:gd name="T91" fmla="*/ 13 h 24"/>
                <a:gd name="T92" fmla="*/ 24 w 24"/>
                <a:gd name="T93" fmla="*/ 12 h 24"/>
                <a:gd name="T94" fmla="*/ 23 w 24"/>
                <a:gd name="T95" fmla="*/ 10 h 24"/>
                <a:gd name="T96" fmla="*/ 23 w 24"/>
                <a:gd name="T97" fmla="*/ 7 h 24"/>
                <a:gd name="T98" fmla="*/ 22 w 24"/>
                <a:gd name="T99" fmla="*/ 5 h 24"/>
                <a:gd name="T100" fmla="*/ 20 w 24"/>
                <a:gd name="T10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3"/>
                  </a:move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9" name="Group 808">
              <a:extLst>
                <a:ext uri="{FF2B5EF4-FFF2-40B4-BE49-F238E27FC236}">
                  <a16:creationId xmlns:a16="http://schemas.microsoft.com/office/drawing/2014/main" id="{D0F47C87-2867-1F1D-06F6-E204716987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58450" y="1808163"/>
              <a:ext cx="2233613" cy="2041525"/>
              <a:chOff x="3318" y="1139"/>
              <a:chExt cx="1407" cy="1286"/>
            </a:xfrm>
          </p:grpSpPr>
          <p:sp>
            <p:nvSpPr>
              <p:cNvPr id="84" name="Freeform 608">
                <a:extLst>
                  <a:ext uri="{FF2B5EF4-FFF2-40B4-BE49-F238E27FC236}">
                    <a16:creationId xmlns:a16="http://schemas.microsoft.com/office/drawing/2014/main" id="{8E3A995B-61F2-8691-64AC-6FC960FE4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335"/>
                <a:ext cx="25" cy="24"/>
              </a:xfrm>
              <a:custGeom>
                <a:avLst/>
                <a:gdLst>
                  <a:gd name="T0" fmla="*/ 21 w 25"/>
                  <a:gd name="T1" fmla="*/ 3 h 24"/>
                  <a:gd name="T2" fmla="*/ 19 w 25"/>
                  <a:gd name="T3" fmla="*/ 1 h 24"/>
                  <a:gd name="T4" fmla="*/ 18 w 25"/>
                  <a:gd name="T5" fmla="*/ 1 h 24"/>
                  <a:gd name="T6" fmla="*/ 17 w 25"/>
                  <a:gd name="T7" fmla="*/ 0 h 24"/>
                  <a:gd name="T8" fmla="*/ 15 w 25"/>
                  <a:gd name="T9" fmla="*/ 0 h 24"/>
                  <a:gd name="T10" fmla="*/ 13 w 25"/>
                  <a:gd name="T11" fmla="*/ 0 h 24"/>
                  <a:gd name="T12" fmla="*/ 10 w 25"/>
                  <a:gd name="T13" fmla="*/ 0 h 24"/>
                  <a:gd name="T14" fmla="*/ 8 w 25"/>
                  <a:gd name="T15" fmla="*/ 0 h 24"/>
                  <a:gd name="T16" fmla="*/ 6 w 25"/>
                  <a:gd name="T17" fmla="*/ 1 h 24"/>
                  <a:gd name="T18" fmla="*/ 4 w 25"/>
                  <a:gd name="T19" fmla="*/ 3 h 24"/>
                  <a:gd name="T20" fmla="*/ 2 w 25"/>
                  <a:gd name="T21" fmla="*/ 5 h 24"/>
                  <a:gd name="T22" fmla="*/ 1 w 25"/>
                  <a:gd name="T23" fmla="*/ 7 h 24"/>
                  <a:gd name="T24" fmla="*/ 1 w 25"/>
                  <a:gd name="T25" fmla="*/ 9 h 24"/>
                  <a:gd name="T26" fmla="*/ 0 w 25"/>
                  <a:gd name="T27" fmla="*/ 12 h 24"/>
                  <a:gd name="T28" fmla="*/ 1 w 25"/>
                  <a:gd name="T29" fmla="*/ 14 h 24"/>
                  <a:gd name="T30" fmla="*/ 1 w 25"/>
                  <a:gd name="T31" fmla="*/ 16 h 24"/>
                  <a:gd name="T32" fmla="*/ 2 w 25"/>
                  <a:gd name="T33" fmla="*/ 17 h 24"/>
                  <a:gd name="T34" fmla="*/ 2 w 25"/>
                  <a:gd name="T35" fmla="*/ 18 h 24"/>
                  <a:gd name="T36" fmla="*/ 4 w 25"/>
                  <a:gd name="T37" fmla="*/ 20 h 24"/>
                  <a:gd name="T38" fmla="*/ 6 w 25"/>
                  <a:gd name="T39" fmla="*/ 21 h 24"/>
                  <a:gd name="T40" fmla="*/ 8 w 25"/>
                  <a:gd name="T41" fmla="*/ 23 h 24"/>
                  <a:gd name="T42" fmla="*/ 10 w 25"/>
                  <a:gd name="T43" fmla="*/ 23 h 24"/>
                  <a:gd name="T44" fmla="*/ 13 w 25"/>
                  <a:gd name="T45" fmla="*/ 24 h 24"/>
                  <a:gd name="T46" fmla="*/ 14 w 25"/>
                  <a:gd name="T47" fmla="*/ 23 h 24"/>
                  <a:gd name="T48" fmla="*/ 14 w 25"/>
                  <a:gd name="T49" fmla="*/ 23 h 24"/>
                  <a:gd name="T50" fmla="*/ 14 w 25"/>
                  <a:gd name="T51" fmla="*/ 23 h 24"/>
                  <a:gd name="T52" fmla="*/ 14 w 25"/>
                  <a:gd name="T53" fmla="*/ 23 h 24"/>
                  <a:gd name="T54" fmla="*/ 15 w 25"/>
                  <a:gd name="T55" fmla="*/ 23 h 24"/>
                  <a:gd name="T56" fmla="*/ 17 w 25"/>
                  <a:gd name="T57" fmla="*/ 23 h 24"/>
                  <a:gd name="T58" fmla="*/ 18 w 25"/>
                  <a:gd name="T59" fmla="*/ 22 h 24"/>
                  <a:gd name="T60" fmla="*/ 19 w 25"/>
                  <a:gd name="T61" fmla="*/ 21 h 24"/>
                  <a:gd name="T62" fmla="*/ 20 w 25"/>
                  <a:gd name="T63" fmla="*/ 21 h 24"/>
                  <a:gd name="T64" fmla="*/ 21 w 25"/>
                  <a:gd name="T65" fmla="*/ 20 h 24"/>
                  <a:gd name="T66" fmla="*/ 22 w 25"/>
                  <a:gd name="T67" fmla="*/ 19 h 24"/>
                  <a:gd name="T68" fmla="*/ 22 w 25"/>
                  <a:gd name="T69" fmla="*/ 18 h 24"/>
                  <a:gd name="T70" fmla="*/ 23 w 25"/>
                  <a:gd name="T71" fmla="*/ 17 h 24"/>
                  <a:gd name="T72" fmla="*/ 24 w 25"/>
                  <a:gd name="T73" fmla="*/ 16 h 24"/>
                  <a:gd name="T74" fmla="*/ 24 w 25"/>
                  <a:gd name="T75" fmla="*/ 16 h 24"/>
                  <a:gd name="T76" fmla="*/ 24 w 25"/>
                  <a:gd name="T77" fmla="*/ 15 h 24"/>
                  <a:gd name="T78" fmla="*/ 24 w 25"/>
                  <a:gd name="T79" fmla="*/ 15 h 24"/>
                  <a:gd name="T80" fmla="*/ 24 w 25"/>
                  <a:gd name="T81" fmla="*/ 15 h 24"/>
                  <a:gd name="T82" fmla="*/ 24 w 25"/>
                  <a:gd name="T83" fmla="*/ 14 h 24"/>
                  <a:gd name="T84" fmla="*/ 24 w 25"/>
                  <a:gd name="T85" fmla="*/ 13 h 24"/>
                  <a:gd name="T86" fmla="*/ 24 w 25"/>
                  <a:gd name="T87" fmla="*/ 13 h 24"/>
                  <a:gd name="T88" fmla="*/ 24 w 25"/>
                  <a:gd name="T89" fmla="*/ 13 h 24"/>
                  <a:gd name="T90" fmla="*/ 24 w 25"/>
                  <a:gd name="T91" fmla="*/ 13 h 24"/>
                  <a:gd name="T92" fmla="*/ 25 w 25"/>
                  <a:gd name="T93" fmla="*/ 12 h 24"/>
                  <a:gd name="T94" fmla="*/ 24 w 25"/>
                  <a:gd name="T95" fmla="*/ 9 h 24"/>
                  <a:gd name="T96" fmla="*/ 24 w 25"/>
                  <a:gd name="T97" fmla="*/ 7 h 24"/>
                  <a:gd name="T98" fmla="*/ 22 w 25"/>
                  <a:gd name="T99" fmla="*/ 5 h 24"/>
                  <a:gd name="T100" fmla="*/ 21 w 25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5" name="Freeform 609">
                <a:extLst>
                  <a:ext uri="{FF2B5EF4-FFF2-40B4-BE49-F238E27FC236}">
                    <a16:creationId xmlns:a16="http://schemas.microsoft.com/office/drawing/2014/main" id="{1063CE62-4CB5-64CB-29A4-37B0766CA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2339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6" name="Freeform 610">
                <a:extLst>
                  <a:ext uri="{FF2B5EF4-FFF2-40B4-BE49-F238E27FC236}">
                    <a16:creationId xmlns:a16="http://schemas.microsoft.com/office/drawing/2014/main" id="{50309160-BB75-4174-669A-E42243403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327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1 w 24"/>
                  <a:gd name="T21" fmla="*/ 5 h 24"/>
                  <a:gd name="T22" fmla="*/ 0 w 24"/>
                  <a:gd name="T23" fmla="*/ 7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4 h 24"/>
                  <a:gd name="T30" fmla="*/ 0 w 24"/>
                  <a:gd name="T31" fmla="*/ 17 h 24"/>
                  <a:gd name="T32" fmla="*/ 1 w 24"/>
                  <a:gd name="T33" fmla="*/ 18 h 24"/>
                  <a:gd name="T34" fmla="*/ 1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5 h 24"/>
                  <a:gd name="T80" fmla="*/ 23 w 24"/>
                  <a:gd name="T81" fmla="*/ 15 h 24"/>
                  <a:gd name="T82" fmla="*/ 23 w 24"/>
                  <a:gd name="T83" fmla="*/ 14 h 24"/>
                  <a:gd name="T84" fmla="*/ 23 w 24"/>
                  <a:gd name="T85" fmla="*/ 14 h 24"/>
                  <a:gd name="T86" fmla="*/ 23 w 24"/>
                  <a:gd name="T87" fmla="*/ 13 h 24"/>
                  <a:gd name="T88" fmla="*/ 23 w 24"/>
                  <a:gd name="T89" fmla="*/ 13 h 24"/>
                  <a:gd name="T90" fmla="*/ 23 w 24"/>
                  <a:gd name="T91" fmla="*/ 13 h 24"/>
                  <a:gd name="T92" fmla="*/ 24 w 24"/>
                  <a:gd name="T93" fmla="*/ 12 h 24"/>
                  <a:gd name="T94" fmla="*/ 23 w 24"/>
                  <a:gd name="T95" fmla="*/ 10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7" name="Freeform 611">
                <a:extLst>
                  <a:ext uri="{FF2B5EF4-FFF2-40B4-BE49-F238E27FC236}">
                    <a16:creationId xmlns:a16="http://schemas.microsoft.com/office/drawing/2014/main" id="{5C9B81F7-479A-A7F9-01E2-45D7C2CF0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2316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1 h 24"/>
                  <a:gd name="T10" fmla="*/ 12 w 24"/>
                  <a:gd name="T11" fmla="*/ 0 h 24"/>
                  <a:gd name="T12" fmla="*/ 9 w 24"/>
                  <a:gd name="T13" fmla="*/ 1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6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4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4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2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4 h 24"/>
                  <a:gd name="T90" fmla="*/ 24 w 24"/>
                  <a:gd name="T91" fmla="*/ 14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6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8" name="Freeform 612">
                <a:extLst>
                  <a:ext uri="{FF2B5EF4-FFF2-40B4-BE49-F238E27FC236}">
                    <a16:creationId xmlns:a16="http://schemas.microsoft.com/office/drawing/2014/main" id="{E81AFE32-FEA7-45E1-EE6B-23FFC9342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2293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1 h 24"/>
                  <a:gd name="T10" fmla="*/ 12 w 24"/>
                  <a:gd name="T11" fmla="*/ 0 h 24"/>
                  <a:gd name="T12" fmla="*/ 9 w 24"/>
                  <a:gd name="T13" fmla="*/ 1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1 w 24"/>
                  <a:gd name="T21" fmla="*/ 6 h 24"/>
                  <a:gd name="T22" fmla="*/ 0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0 w 24"/>
                  <a:gd name="T31" fmla="*/ 17 h 24"/>
                  <a:gd name="T32" fmla="*/ 1 w 24"/>
                  <a:gd name="T33" fmla="*/ 18 h 24"/>
                  <a:gd name="T34" fmla="*/ 1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4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4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2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3 w 24"/>
                  <a:gd name="T83" fmla="*/ 15 h 24"/>
                  <a:gd name="T84" fmla="*/ 23 w 24"/>
                  <a:gd name="T85" fmla="*/ 14 h 24"/>
                  <a:gd name="T86" fmla="*/ 23 w 24"/>
                  <a:gd name="T87" fmla="*/ 14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10 h 24"/>
                  <a:gd name="T96" fmla="*/ 23 w 24"/>
                  <a:gd name="T97" fmla="*/ 8 h 24"/>
                  <a:gd name="T98" fmla="*/ 22 w 24"/>
                  <a:gd name="T99" fmla="*/ 6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9" name="Freeform 613">
                <a:extLst>
                  <a:ext uri="{FF2B5EF4-FFF2-40B4-BE49-F238E27FC236}">
                    <a16:creationId xmlns:a16="http://schemas.microsoft.com/office/drawing/2014/main" id="{CE13D74E-1C06-3F36-A7BF-23B4C3FCF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300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8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8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4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2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4 w 24"/>
                  <a:gd name="T73" fmla="*/ 16 h 24"/>
                  <a:gd name="T74" fmla="*/ 24 w 24"/>
                  <a:gd name="T75" fmla="*/ 16 h 24"/>
                  <a:gd name="T76" fmla="*/ 24 w 24"/>
                  <a:gd name="T77" fmla="*/ 15 h 24"/>
                  <a:gd name="T78" fmla="*/ 24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4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0" name="Freeform 614">
                <a:extLst>
                  <a:ext uri="{FF2B5EF4-FFF2-40B4-BE49-F238E27FC236}">
                    <a16:creationId xmlns:a16="http://schemas.microsoft.com/office/drawing/2014/main" id="{E0B55BEA-4957-0C99-25BE-112C4E51C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308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8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1 w 24"/>
                  <a:gd name="T25" fmla="*/ 9 h 24"/>
                  <a:gd name="T26" fmla="*/ 0 w 24"/>
                  <a:gd name="T27" fmla="*/ 12 h 24"/>
                  <a:gd name="T28" fmla="*/ 1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8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4 w 24"/>
                  <a:gd name="T47" fmla="*/ 24 h 24"/>
                  <a:gd name="T48" fmla="*/ 14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2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4 w 24"/>
                  <a:gd name="T73" fmla="*/ 17 h 24"/>
                  <a:gd name="T74" fmla="*/ 24 w 24"/>
                  <a:gd name="T75" fmla="*/ 16 h 24"/>
                  <a:gd name="T76" fmla="*/ 24 w 24"/>
                  <a:gd name="T77" fmla="*/ 16 h 24"/>
                  <a:gd name="T78" fmla="*/ 24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4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1" name="Freeform 615">
                <a:extLst>
                  <a:ext uri="{FF2B5EF4-FFF2-40B4-BE49-F238E27FC236}">
                    <a16:creationId xmlns:a16="http://schemas.microsoft.com/office/drawing/2014/main" id="{079FE2E8-EFCE-8EDA-4760-7BBB2F7E1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321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8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1 w 24"/>
                  <a:gd name="T25" fmla="*/ 9 h 24"/>
                  <a:gd name="T26" fmla="*/ 0 w 24"/>
                  <a:gd name="T27" fmla="*/ 12 h 24"/>
                  <a:gd name="T28" fmla="*/ 1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1 h 24"/>
                  <a:gd name="T40" fmla="*/ 8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4 w 24"/>
                  <a:gd name="T47" fmla="*/ 23 h 24"/>
                  <a:gd name="T48" fmla="*/ 14 w 24"/>
                  <a:gd name="T49" fmla="*/ 23 h 24"/>
                  <a:gd name="T50" fmla="*/ 14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1 h 24"/>
                  <a:gd name="T62" fmla="*/ 20 w 24"/>
                  <a:gd name="T63" fmla="*/ 21 h 24"/>
                  <a:gd name="T64" fmla="*/ 21 w 24"/>
                  <a:gd name="T65" fmla="*/ 20 h 24"/>
                  <a:gd name="T66" fmla="*/ 22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4 w 24"/>
                  <a:gd name="T73" fmla="*/ 16 h 24"/>
                  <a:gd name="T74" fmla="*/ 24 w 24"/>
                  <a:gd name="T75" fmla="*/ 16 h 24"/>
                  <a:gd name="T76" fmla="*/ 24 w 24"/>
                  <a:gd name="T77" fmla="*/ 15 h 24"/>
                  <a:gd name="T78" fmla="*/ 24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4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2" name="Freeform 616">
                <a:extLst>
                  <a:ext uri="{FF2B5EF4-FFF2-40B4-BE49-F238E27FC236}">
                    <a16:creationId xmlns:a16="http://schemas.microsoft.com/office/drawing/2014/main" id="{0939A84A-1300-4EB1-6B7A-45C8E0523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340"/>
                <a:ext cx="24" cy="25"/>
              </a:xfrm>
              <a:custGeom>
                <a:avLst/>
                <a:gdLst>
                  <a:gd name="T0" fmla="*/ 21 w 24"/>
                  <a:gd name="T1" fmla="*/ 4 h 25"/>
                  <a:gd name="T2" fmla="*/ 19 w 24"/>
                  <a:gd name="T3" fmla="*/ 2 h 25"/>
                  <a:gd name="T4" fmla="*/ 18 w 24"/>
                  <a:gd name="T5" fmla="*/ 2 h 25"/>
                  <a:gd name="T6" fmla="*/ 17 w 24"/>
                  <a:gd name="T7" fmla="*/ 1 h 25"/>
                  <a:gd name="T8" fmla="*/ 15 w 24"/>
                  <a:gd name="T9" fmla="*/ 1 h 25"/>
                  <a:gd name="T10" fmla="*/ 12 w 24"/>
                  <a:gd name="T11" fmla="*/ 0 h 25"/>
                  <a:gd name="T12" fmla="*/ 10 w 24"/>
                  <a:gd name="T13" fmla="*/ 1 h 25"/>
                  <a:gd name="T14" fmla="*/ 8 w 24"/>
                  <a:gd name="T15" fmla="*/ 1 h 25"/>
                  <a:gd name="T16" fmla="*/ 5 w 24"/>
                  <a:gd name="T17" fmla="*/ 2 h 25"/>
                  <a:gd name="T18" fmla="*/ 4 w 24"/>
                  <a:gd name="T19" fmla="*/ 4 h 25"/>
                  <a:gd name="T20" fmla="*/ 2 w 24"/>
                  <a:gd name="T21" fmla="*/ 6 h 25"/>
                  <a:gd name="T22" fmla="*/ 1 w 24"/>
                  <a:gd name="T23" fmla="*/ 8 h 25"/>
                  <a:gd name="T24" fmla="*/ 1 w 24"/>
                  <a:gd name="T25" fmla="*/ 10 h 25"/>
                  <a:gd name="T26" fmla="*/ 0 w 24"/>
                  <a:gd name="T27" fmla="*/ 13 h 25"/>
                  <a:gd name="T28" fmla="*/ 1 w 24"/>
                  <a:gd name="T29" fmla="*/ 15 h 25"/>
                  <a:gd name="T30" fmla="*/ 1 w 24"/>
                  <a:gd name="T31" fmla="*/ 17 h 25"/>
                  <a:gd name="T32" fmla="*/ 1 w 24"/>
                  <a:gd name="T33" fmla="*/ 18 h 25"/>
                  <a:gd name="T34" fmla="*/ 2 w 24"/>
                  <a:gd name="T35" fmla="*/ 19 h 25"/>
                  <a:gd name="T36" fmla="*/ 4 w 24"/>
                  <a:gd name="T37" fmla="*/ 21 h 25"/>
                  <a:gd name="T38" fmla="*/ 5 w 24"/>
                  <a:gd name="T39" fmla="*/ 22 h 25"/>
                  <a:gd name="T40" fmla="*/ 8 w 24"/>
                  <a:gd name="T41" fmla="*/ 24 h 25"/>
                  <a:gd name="T42" fmla="*/ 10 w 24"/>
                  <a:gd name="T43" fmla="*/ 24 h 25"/>
                  <a:gd name="T44" fmla="*/ 12 w 24"/>
                  <a:gd name="T45" fmla="*/ 25 h 25"/>
                  <a:gd name="T46" fmla="*/ 14 w 24"/>
                  <a:gd name="T47" fmla="*/ 24 h 25"/>
                  <a:gd name="T48" fmla="*/ 14 w 24"/>
                  <a:gd name="T49" fmla="*/ 24 h 25"/>
                  <a:gd name="T50" fmla="*/ 14 w 24"/>
                  <a:gd name="T51" fmla="*/ 24 h 25"/>
                  <a:gd name="T52" fmla="*/ 14 w 24"/>
                  <a:gd name="T53" fmla="*/ 24 h 25"/>
                  <a:gd name="T54" fmla="*/ 15 w 24"/>
                  <a:gd name="T55" fmla="*/ 24 h 25"/>
                  <a:gd name="T56" fmla="*/ 17 w 24"/>
                  <a:gd name="T57" fmla="*/ 24 h 25"/>
                  <a:gd name="T58" fmla="*/ 18 w 24"/>
                  <a:gd name="T59" fmla="*/ 23 h 25"/>
                  <a:gd name="T60" fmla="*/ 19 w 24"/>
                  <a:gd name="T61" fmla="*/ 22 h 25"/>
                  <a:gd name="T62" fmla="*/ 20 w 24"/>
                  <a:gd name="T63" fmla="*/ 22 h 25"/>
                  <a:gd name="T64" fmla="*/ 21 w 24"/>
                  <a:gd name="T65" fmla="*/ 21 h 25"/>
                  <a:gd name="T66" fmla="*/ 22 w 24"/>
                  <a:gd name="T67" fmla="*/ 20 h 25"/>
                  <a:gd name="T68" fmla="*/ 22 w 24"/>
                  <a:gd name="T69" fmla="*/ 19 h 25"/>
                  <a:gd name="T70" fmla="*/ 23 w 24"/>
                  <a:gd name="T71" fmla="*/ 18 h 25"/>
                  <a:gd name="T72" fmla="*/ 24 w 24"/>
                  <a:gd name="T73" fmla="*/ 17 h 25"/>
                  <a:gd name="T74" fmla="*/ 24 w 24"/>
                  <a:gd name="T75" fmla="*/ 16 h 25"/>
                  <a:gd name="T76" fmla="*/ 24 w 24"/>
                  <a:gd name="T77" fmla="*/ 16 h 25"/>
                  <a:gd name="T78" fmla="*/ 24 w 24"/>
                  <a:gd name="T79" fmla="*/ 16 h 25"/>
                  <a:gd name="T80" fmla="*/ 24 w 24"/>
                  <a:gd name="T81" fmla="*/ 16 h 25"/>
                  <a:gd name="T82" fmla="*/ 24 w 24"/>
                  <a:gd name="T83" fmla="*/ 15 h 25"/>
                  <a:gd name="T84" fmla="*/ 24 w 24"/>
                  <a:gd name="T85" fmla="*/ 14 h 25"/>
                  <a:gd name="T86" fmla="*/ 24 w 24"/>
                  <a:gd name="T87" fmla="*/ 14 h 25"/>
                  <a:gd name="T88" fmla="*/ 24 w 24"/>
                  <a:gd name="T89" fmla="*/ 14 h 25"/>
                  <a:gd name="T90" fmla="*/ 24 w 24"/>
                  <a:gd name="T91" fmla="*/ 14 h 25"/>
                  <a:gd name="T92" fmla="*/ 24 w 24"/>
                  <a:gd name="T93" fmla="*/ 13 h 25"/>
                  <a:gd name="T94" fmla="*/ 24 w 24"/>
                  <a:gd name="T95" fmla="*/ 10 h 25"/>
                  <a:gd name="T96" fmla="*/ 24 w 24"/>
                  <a:gd name="T97" fmla="*/ 8 h 25"/>
                  <a:gd name="T98" fmla="*/ 22 w 24"/>
                  <a:gd name="T99" fmla="*/ 6 h 25"/>
                  <a:gd name="T100" fmla="*/ 21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4"/>
                    </a:move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3" name="Freeform 617">
                <a:extLst>
                  <a:ext uri="{FF2B5EF4-FFF2-40B4-BE49-F238E27FC236}">
                    <a16:creationId xmlns:a16="http://schemas.microsoft.com/office/drawing/2014/main" id="{82DF6703-EC27-27A2-12E6-59136F57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360"/>
                <a:ext cx="24" cy="25"/>
              </a:xfrm>
              <a:custGeom>
                <a:avLst/>
                <a:gdLst>
                  <a:gd name="T0" fmla="*/ 21 w 24"/>
                  <a:gd name="T1" fmla="*/ 4 h 25"/>
                  <a:gd name="T2" fmla="*/ 19 w 24"/>
                  <a:gd name="T3" fmla="*/ 2 h 25"/>
                  <a:gd name="T4" fmla="*/ 18 w 24"/>
                  <a:gd name="T5" fmla="*/ 2 h 25"/>
                  <a:gd name="T6" fmla="*/ 17 w 24"/>
                  <a:gd name="T7" fmla="*/ 1 h 25"/>
                  <a:gd name="T8" fmla="*/ 14 w 24"/>
                  <a:gd name="T9" fmla="*/ 1 h 25"/>
                  <a:gd name="T10" fmla="*/ 12 w 24"/>
                  <a:gd name="T11" fmla="*/ 0 h 25"/>
                  <a:gd name="T12" fmla="*/ 9 w 24"/>
                  <a:gd name="T13" fmla="*/ 1 h 25"/>
                  <a:gd name="T14" fmla="*/ 7 w 24"/>
                  <a:gd name="T15" fmla="*/ 1 h 25"/>
                  <a:gd name="T16" fmla="*/ 5 w 24"/>
                  <a:gd name="T17" fmla="*/ 2 h 25"/>
                  <a:gd name="T18" fmla="*/ 4 w 24"/>
                  <a:gd name="T19" fmla="*/ 4 h 25"/>
                  <a:gd name="T20" fmla="*/ 2 w 24"/>
                  <a:gd name="T21" fmla="*/ 6 h 25"/>
                  <a:gd name="T22" fmla="*/ 1 w 24"/>
                  <a:gd name="T23" fmla="*/ 8 h 25"/>
                  <a:gd name="T24" fmla="*/ 0 w 24"/>
                  <a:gd name="T25" fmla="*/ 10 h 25"/>
                  <a:gd name="T26" fmla="*/ 0 w 24"/>
                  <a:gd name="T27" fmla="*/ 13 h 25"/>
                  <a:gd name="T28" fmla="*/ 0 w 24"/>
                  <a:gd name="T29" fmla="*/ 15 h 25"/>
                  <a:gd name="T30" fmla="*/ 1 w 24"/>
                  <a:gd name="T31" fmla="*/ 17 h 25"/>
                  <a:gd name="T32" fmla="*/ 1 w 24"/>
                  <a:gd name="T33" fmla="*/ 18 h 25"/>
                  <a:gd name="T34" fmla="*/ 2 w 24"/>
                  <a:gd name="T35" fmla="*/ 19 h 25"/>
                  <a:gd name="T36" fmla="*/ 4 w 24"/>
                  <a:gd name="T37" fmla="*/ 21 h 25"/>
                  <a:gd name="T38" fmla="*/ 5 w 24"/>
                  <a:gd name="T39" fmla="*/ 22 h 25"/>
                  <a:gd name="T40" fmla="*/ 7 w 24"/>
                  <a:gd name="T41" fmla="*/ 24 h 25"/>
                  <a:gd name="T42" fmla="*/ 9 w 24"/>
                  <a:gd name="T43" fmla="*/ 24 h 25"/>
                  <a:gd name="T44" fmla="*/ 12 w 24"/>
                  <a:gd name="T45" fmla="*/ 25 h 25"/>
                  <a:gd name="T46" fmla="*/ 13 w 24"/>
                  <a:gd name="T47" fmla="*/ 24 h 25"/>
                  <a:gd name="T48" fmla="*/ 13 w 24"/>
                  <a:gd name="T49" fmla="*/ 24 h 25"/>
                  <a:gd name="T50" fmla="*/ 13 w 24"/>
                  <a:gd name="T51" fmla="*/ 24 h 25"/>
                  <a:gd name="T52" fmla="*/ 14 w 24"/>
                  <a:gd name="T53" fmla="*/ 24 h 25"/>
                  <a:gd name="T54" fmla="*/ 14 w 24"/>
                  <a:gd name="T55" fmla="*/ 24 h 25"/>
                  <a:gd name="T56" fmla="*/ 17 w 24"/>
                  <a:gd name="T57" fmla="*/ 24 h 25"/>
                  <a:gd name="T58" fmla="*/ 18 w 24"/>
                  <a:gd name="T59" fmla="*/ 23 h 25"/>
                  <a:gd name="T60" fmla="*/ 19 w 24"/>
                  <a:gd name="T61" fmla="*/ 22 h 25"/>
                  <a:gd name="T62" fmla="*/ 20 w 24"/>
                  <a:gd name="T63" fmla="*/ 22 h 25"/>
                  <a:gd name="T64" fmla="*/ 21 w 24"/>
                  <a:gd name="T65" fmla="*/ 21 h 25"/>
                  <a:gd name="T66" fmla="*/ 21 w 24"/>
                  <a:gd name="T67" fmla="*/ 20 h 25"/>
                  <a:gd name="T68" fmla="*/ 22 w 24"/>
                  <a:gd name="T69" fmla="*/ 19 h 25"/>
                  <a:gd name="T70" fmla="*/ 23 w 24"/>
                  <a:gd name="T71" fmla="*/ 18 h 25"/>
                  <a:gd name="T72" fmla="*/ 23 w 24"/>
                  <a:gd name="T73" fmla="*/ 17 h 25"/>
                  <a:gd name="T74" fmla="*/ 23 w 24"/>
                  <a:gd name="T75" fmla="*/ 16 h 25"/>
                  <a:gd name="T76" fmla="*/ 23 w 24"/>
                  <a:gd name="T77" fmla="*/ 16 h 25"/>
                  <a:gd name="T78" fmla="*/ 23 w 24"/>
                  <a:gd name="T79" fmla="*/ 16 h 25"/>
                  <a:gd name="T80" fmla="*/ 23 w 24"/>
                  <a:gd name="T81" fmla="*/ 16 h 25"/>
                  <a:gd name="T82" fmla="*/ 24 w 24"/>
                  <a:gd name="T83" fmla="*/ 15 h 25"/>
                  <a:gd name="T84" fmla="*/ 24 w 24"/>
                  <a:gd name="T85" fmla="*/ 14 h 25"/>
                  <a:gd name="T86" fmla="*/ 24 w 24"/>
                  <a:gd name="T87" fmla="*/ 14 h 25"/>
                  <a:gd name="T88" fmla="*/ 24 w 24"/>
                  <a:gd name="T89" fmla="*/ 14 h 25"/>
                  <a:gd name="T90" fmla="*/ 24 w 24"/>
                  <a:gd name="T91" fmla="*/ 14 h 25"/>
                  <a:gd name="T92" fmla="*/ 24 w 24"/>
                  <a:gd name="T93" fmla="*/ 13 h 25"/>
                  <a:gd name="T94" fmla="*/ 24 w 24"/>
                  <a:gd name="T95" fmla="*/ 10 h 25"/>
                  <a:gd name="T96" fmla="*/ 23 w 24"/>
                  <a:gd name="T97" fmla="*/ 8 h 25"/>
                  <a:gd name="T98" fmla="*/ 22 w 24"/>
                  <a:gd name="T99" fmla="*/ 6 h 25"/>
                  <a:gd name="T100" fmla="*/ 21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4"/>
                    </a:move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4" name="Freeform 618">
                <a:extLst>
                  <a:ext uri="{FF2B5EF4-FFF2-40B4-BE49-F238E27FC236}">
                    <a16:creationId xmlns:a16="http://schemas.microsoft.com/office/drawing/2014/main" id="{E0951592-8422-481A-84A4-09B4CB81D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2373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1 h 24"/>
                  <a:gd name="T4" fmla="*/ 17 w 24"/>
                  <a:gd name="T5" fmla="*/ 1 h 24"/>
                  <a:gd name="T6" fmla="*/ 16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3 w 24"/>
                  <a:gd name="T37" fmla="*/ 20 h 24"/>
                  <a:gd name="T38" fmla="*/ 5 w 24"/>
                  <a:gd name="T39" fmla="*/ 21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3 h 24"/>
                  <a:gd name="T48" fmla="*/ 13 w 24"/>
                  <a:gd name="T49" fmla="*/ 23 h 24"/>
                  <a:gd name="T50" fmla="*/ 13 w 24"/>
                  <a:gd name="T51" fmla="*/ 23 h 24"/>
                  <a:gd name="T52" fmla="*/ 13 w 24"/>
                  <a:gd name="T53" fmla="*/ 23 h 24"/>
                  <a:gd name="T54" fmla="*/ 14 w 24"/>
                  <a:gd name="T55" fmla="*/ 23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1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2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5" name="Freeform 619">
                <a:extLst>
                  <a:ext uri="{FF2B5EF4-FFF2-40B4-BE49-F238E27FC236}">
                    <a16:creationId xmlns:a16="http://schemas.microsoft.com/office/drawing/2014/main" id="{5EF3FB85-63FA-AA12-76CC-08FA418A0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359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4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2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6" name="Freeform 620">
                <a:extLst>
                  <a:ext uri="{FF2B5EF4-FFF2-40B4-BE49-F238E27FC236}">
                    <a16:creationId xmlns:a16="http://schemas.microsoft.com/office/drawing/2014/main" id="{7E7A7F00-FC82-7289-6F22-3C380487B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357"/>
                <a:ext cx="25" cy="25"/>
              </a:xfrm>
              <a:custGeom>
                <a:avLst/>
                <a:gdLst>
                  <a:gd name="T0" fmla="*/ 21 w 25"/>
                  <a:gd name="T1" fmla="*/ 4 h 25"/>
                  <a:gd name="T2" fmla="*/ 19 w 25"/>
                  <a:gd name="T3" fmla="*/ 2 h 25"/>
                  <a:gd name="T4" fmla="*/ 18 w 25"/>
                  <a:gd name="T5" fmla="*/ 1 h 25"/>
                  <a:gd name="T6" fmla="*/ 17 w 25"/>
                  <a:gd name="T7" fmla="*/ 1 h 25"/>
                  <a:gd name="T8" fmla="*/ 15 w 25"/>
                  <a:gd name="T9" fmla="*/ 1 h 25"/>
                  <a:gd name="T10" fmla="*/ 13 w 25"/>
                  <a:gd name="T11" fmla="*/ 0 h 25"/>
                  <a:gd name="T12" fmla="*/ 10 w 25"/>
                  <a:gd name="T13" fmla="*/ 1 h 25"/>
                  <a:gd name="T14" fmla="*/ 8 w 25"/>
                  <a:gd name="T15" fmla="*/ 1 h 25"/>
                  <a:gd name="T16" fmla="*/ 6 w 25"/>
                  <a:gd name="T17" fmla="*/ 2 h 25"/>
                  <a:gd name="T18" fmla="*/ 4 w 25"/>
                  <a:gd name="T19" fmla="*/ 4 h 25"/>
                  <a:gd name="T20" fmla="*/ 2 w 25"/>
                  <a:gd name="T21" fmla="*/ 6 h 25"/>
                  <a:gd name="T22" fmla="*/ 1 w 25"/>
                  <a:gd name="T23" fmla="*/ 8 h 25"/>
                  <a:gd name="T24" fmla="*/ 1 w 25"/>
                  <a:gd name="T25" fmla="*/ 10 h 25"/>
                  <a:gd name="T26" fmla="*/ 0 w 25"/>
                  <a:gd name="T27" fmla="*/ 12 h 25"/>
                  <a:gd name="T28" fmla="*/ 1 w 25"/>
                  <a:gd name="T29" fmla="*/ 15 h 25"/>
                  <a:gd name="T30" fmla="*/ 1 w 25"/>
                  <a:gd name="T31" fmla="*/ 17 h 25"/>
                  <a:gd name="T32" fmla="*/ 2 w 25"/>
                  <a:gd name="T33" fmla="*/ 18 h 25"/>
                  <a:gd name="T34" fmla="*/ 2 w 25"/>
                  <a:gd name="T35" fmla="*/ 19 h 25"/>
                  <a:gd name="T36" fmla="*/ 4 w 25"/>
                  <a:gd name="T37" fmla="*/ 21 h 25"/>
                  <a:gd name="T38" fmla="*/ 6 w 25"/>
                  <a:gd name="T39" fmla="*/ 22 h 25"/>
                  <a:gd name="T40" fmla="*/ 8 w 25"/>
                  <a:gd name="T41" fmla="*/ 24 h 25"/>
                  <a:gd name="T42" fmla="*/ 10 w 25"/>
                  <a:gd name="T43" fmla="*/ 24 h 25"/>
                  <a:gd name="T44" fmla="*/ 13 w 25"/>
                  <a:gd name="T45" fmla="*/ 25 h 25"/>
                  <a:gd name="T46" fmla="*/ 14 w 25"/>
                  <a:gd name="T47" fmla="*/ 24 h 25"/>
                  <a:gd name="T48" fmla="*/ 14 w 25"/>
                  <a:gd name="T49" fmla="*/ 24 h 25"/>
                  <a:gd name="T50" fmla="*/ 14 w 25"/>
                  <a:gd name="T51" fmla="*/ 24 h 25"/>
                  <a:gd name="T52" fmla="*/ 14 w 25"/>
                  <a:gd name="T53" fmla="*/ 24 h 25"/>
                  <a:gd name="T54" fmla="*/ 15 w 25"/>
                  <a:gd name="T55" fmla="*/ 24 h 25"/>
                  <a:gd name="T56" fmla="*/ 17 w 25"/>
                  <a:gd name="T57" fmla="*/ 24 h 25"/>
                  <a:gd name="T58" fmla="*/ 18 w 25"/>
                  <a:gd name="T59" fmla="*/ 23 h 25"/>
                  <a:gd name="T60" fmla="*/ 19 w 25"/>
                  <a:gd name="T61" fmla="*/ 22 h 25"/>
                  <a:gd name="T62" fmla="*/ 20 w 25"/>
                  <a:gd name="T63" fmla="*/ 22 h 25"/>
                  <a:gd name="T64" fmla="*/ 21 w 25"/>
                  <a:gd name="T65" fmla="*/ 21 h 25"/>
                  <a:gd name="T66" fmla="*/ 22 w 25"/>
                  <a:gd name="T67" fmla="*/ 20 h 25"/>
                  <a:gd name="T68" fmla="*/ 22 w 25"/>
                  <a:gd name="T69" fmla="*/ 19 h 25"/>
                  <a:gd name="T70" fmla="*/ 23 w 25"/>
                  <a:gd name="T71" fmla="*/ 18 h 25"/>
                  <a:gd name="T72" fmla="*/ 24 w 25"/>
                  <a:gd name="T73" fmla="*/ 17 h 25"/>
                  <a:gd name="T74" fmla="*/ 24 w 25"/>
                  <a:gd name="T75" fmla="*/ 16 h 25"/>
                  <a:gd name="T76" fmla="*/ 24 w 25"/>
                  <a:gd name="T77" fmla="*/ 16 h 25"/>
                  <a:gd name="T78" fmla="*/ 24 w 25"/>
                  <a:gd name="T79" fmla="*/ 16 h 25"/>
                  <a:gd name="T80" fmla="*/ 24 w 25"/>
                  <a:gd name="T81" fmla="*/ 16 h 25"/>
                  <a:gd name="T82" fmla="*/ 24 w 25"/>
                  <a:gd name="T83" fmla="*/ 15 h 25"/>
                  <a:gd name="T84" fmla="*/ 24 w 25"/>
                  <a:gd name="T85" fmla="*/ 14 h 25"/>
                  <a:gd name="T86" fmla="*/ 24 w 25"/>
                  <a:gd name="T87" fmla="*/ 14 h 25"/>
                  <a:gd name="T88" fmla="*/ 24 w 25"/>
                  <a:gd name="T89" fmla="*/ 14 h 25"/>
                  <a:gd name="T90" fmla="*/ 24 w 25"/>
                  <a:gd name="T91" fmla="*/ 14 h 25"/>
                  <a:gd name="T92" fmla="*/ 25 w 25"/>
                  <a:gd name="T93" fmla="*/ 12 h 25"/>
                  <a:gd name="T94" fmla="*/ 24 w 25"/>
                  <a:gd name="T95" fmla="*/ 10 h 25"/>
                  <a:gd name="T96" fmla="*/ 24 w 25"/>
                  <a:gd name="T97" fmla="*/ 8 h 25"/>
                  <a:gd name="T98" fmla="*/ 22 w 25"/>
                  <a:gd name="T99" fmla="*/ 6 h 25"/>
                  <a:gd name="T100" fmla="*/ 21 w 25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5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3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" name="Freeform 621">
                <a:extLst>
                  <a:ext uri="{FF2B5EF4-FFF2-40B4-BE49-F238E27FC236}">
                    <a16:creationId xmlns:a16="http://schemas.microsoft.com/office/drawing/2014/main" id="{969FAC4A-DC7D-7E5D-EE55-B06623748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376"/>
                <a:ext cx="24" cy="25"/>
              </a:xfrm>
              <a:custGeom>
                <a:avLst/>
                <a:gdLst>
                  <a:gd name="T0" fmla="*/ 20 w 24"/>
                  <a:gd name="T1" fmla="*/ 4 h 25"/>
                  <a:gd name="T2" fmla="*/ 18 w 24"/>
                  <a:gd name="T3" fmla="*/ 2 h 25"/>
                  <a:gd name="T4" fmla="*/ 17 w 24"/>
                  <a:gd name="T5" fmla="*/ 2 h 25"/>
                  <a:gd name="T6" fmla="*/ 16 w 24"/>
                  <a:gd name="T7" fmla="*/ 1 h 25"/>
                  <a:gd name="T8" fmla="*/ 14 w 24"/>
                  <a:gd name="T9" fmla="*/ 1 h 25"/>
                  <a:gd name="T10" fmla="*/ 12 w 24"/>
                  <a:gd name="T11" fmla="*/ 0 h 25"/>
                  <a:gd name="T12" fmla="*/ 9 w 24"/>
                  <a:gd name="T13" fmla="*/ 1 h 25"/>
                  <a:gd name="T14" fmla="*/ 7 w 24"/>
                  <a:gd name="T15" fmla="*/ 1 h 25"/>
                  <a:gd name="T16" fmla="*/ 5 w 24"/>
                  <a:gd name="T17" fmla="*/ 2 h 25"/>
                  <a:gd name="T18" fmla="*/ 3 w 24"/>
                  <a:gd name="T19" fmla="*/ 4 h 25"/>
                  <a:gd name="T20" fmla="*/ 2 w 24"/>
                  <a:gd name="T21" fmla="*/ 6 h 25"/>
                  <a:gd name="T22" fmla="*/ 0 w 24"/>
                  <a:gd name="T23" fmla="*/ 8 h 25"/>
                  <a:gd name="T24" fmla="*/ 0 w 24"/>
                  <a:gd name="T25" fmla="*/ 10 h 25"/>
                  <a:gd name="T26" fmla="*/ 0 w 24"/>
                  <a:gd name="T27" fmla="*/ 13 h 25"/>
                  <a:gd name="T28" fmla="*/ 0 w 24"/>
                  <a:gd name="T29" fmla="*/ 15 h 25"/>
                  <a:gd name="T30" fmla="*/ 0 w 24"/>
                  <a:gd name="T31" fmla="*/ 17 h 25"/>
                  <a:gd name="T32" fmla="*/ 1 w 24"/>
                  <a:gd name="T33" fmla="*/ 18 h 25"/>
                  <a:gd name="T34" fmla="*/ 2 w 24"/>
                  <a:gd name="T35" fmla="*/ 19 h 25"/>
                  <a:gd name="T36" fmla="*/ 3 w 24"/>
                  <a:gd name="T37" fmla="*/ 21 h 25"/>
                  <a:gd name="T38" fmla="*/ 5 w 24"/>
                  <a:gd name="T39" fmla="*/ 22 h 25"/>
                  <a:gd name="T40" fmla="*/ 7 w 24"/>
                  <a:gd name="T41" fmla="*/ 24 h 25"/>
                  <a:gd name="T42" fmla="*/ 9 w 24"/>
                  <a:gd name="T43" fmla="*/ 24 h 25"/>
                  <a:gd name="T44" fmla="*/ 12 w 24"/>
                  <a:gd name="T45" fmla="*/ 25 h 25"/>
                  <a:gd name="T46" fmla="*/ 13 w 24"/>
                  <a:gd name="T47" fmla="*/ 24 h 25"/>
                  <a:gd name="T48" fmla="*/ 13 w 24"/>
                  <a:gd name="T49" fmla="*/ 24 h 25"/>
                  <a:gd name="T50" fmla="*/ 13 w 24"/>
                  <a:gd name="T51" fmla="*/ 24 h 25"/>
                  <a:gd name="T52" fmla="*/ 13 w 24"/>
                  <a:gd name="T53" fmla="*/ 24 h 25"/>
                  <a:gd name="T54" fmla="*/ 14 w 24"/>
                  <a:gd name="T55" fmla="*/ 24 h 25"/>
                  <a:gd name="T56" fmla="*/ 16 w 24"/>
                  <a:gd name="T57" fmla="*/ 24 h 25"/>
                  <a:gd name="T58" fmla="*/ 17 w 24"/>
                  <a:gd name="T59" fmla="*/ 23 h 25"/>
                  <a:gd name="T60" fmla="*/ 18 w 24"/>
                  <a:gd name="T61" fmla="*/ 22 h 25"/>
                  <a:gd name="T62" fmla="*/ 19 w 24"/>
                  <a:gd name="T63" fmla="*/ 22 h 25"/>
                  <a:gd name="T64" fmla="*/ 20 w 24"/>
                  <a:gd name="T65" fmla="*/ 21 h 25"/>
                  <a:gd name="T66" fmla="*/ 21 w 24"/>
                  <a:gd name="T67" fmla="*/ 20 h 25"/>
                  <a:gd name="T68" fmla="*/ 22 w 24"/>
                  <a:gd name="T69" fmla="*/ 19 h 25"/>
                  <a:gd name="T70" fmla="*/ 22 w 24"/>
                  <a:gd name="T71" fmla="*/ 18 h 25"/>
                  <a:gd name="T72" fmla="*/ 23 w 24"/>
                  <a:gd name="T73" fmla="*/ 17 h 25"/>
                  <a:gd name="T74" fmla="*/ 23 w 24"/>
                  <a:gd name="T75" fmla="*/ 16 h 25"/>
                  <a:gd name="T76" fmla="*/ 23 w 24"/>
                  <a:gd name="T77" fmla="*/ 16 h 25"/>
                  <a:gd name="T78" fmla="*/ 23 w 24"/>
                  <a:gd name="T79" fmla="*/ 16 h 25"/>
                  <a:gd name="T80" fmla="*/ 23 w 24"/>
                  <a:gd name="T81" fmla="*/ 16 h 25"/>
                  <a:gd name="T82" fmla="*/ 23 w 24"/>
                  <a:gd name="T83" fmla="*/ 15 h 25"/>
                  <a:gd name="T84" fmla="*/ 23 w 24"/>
                  <a:gd name="T85" fmla="*/ 14 h 25"/>
                  <a:gd name="T86" fmla="*/ 23 w 24"/>
                  <a:gd name="T87" fmla="*/ 14 h 25"/>
                  <a:gd name="T88" fmla="*/ 23 w 24"/>
                  <a:gd name="T89" fmla="*/ 14 h 25"/>
                  <a:gd name="T90" fmla="*/ 24 w 24"/>
                  <a:gd name="T91" fmla="*/ 14 h 25"/>
                  <a:gd name="T92" fmla="*/ 24 w 24"/>
                  <a:gd name="T93" fmla="*/ 13 h 25"/>
                  <a:gd name="T94" fmla="*/ 23 w 24"/>
                  <a:gd name="T95" fmla="*/ 10 h 25"/>
                  <a:gd name="T96" fmla="*/ 23 w 24"/>
                  <a:gd name="T97" fmla="*/ 8 h 25"/>
                  <a:gd name="T98" fmla="*/ 22 w 24"/>
                  <a:gd name="T99" fmla="*/ 6 h 25"/>
                  <a:gd name="T100" fmla="*/ 20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4"/>
                    </a:moveTo>
                    <a:lnTo>
                      <a:pt x="18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8" name="Freeform 622">
                <a:extLst>
                  <a:ext uri="{FF2B5EF4-FFF2-40B4-BE49-F238E27FC236}">
                    <a16:creationId xmlns:a16="http://schemas.microsoft.com/office/drawing/2014/main" id="{2C97773B-8129-D9FD-6E9A-53F183E08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392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7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7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9" name="Freeform 623">
                <a:extLst>
                  <a:ext uri="{FF2B5EF4-FFF2-40B4-BE49-F238E27FC236}">
                    <a16:creationId xmlns:a16="http://schemas.microsoft.com/office/drawing/2014/main" id="{EA0EBACC-68F2-3A98-115E-FAB0F8BB8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392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0" name="Freeform 624">
                <a:extLst>
                  <a:ext uri="{FF2B5EF4-FFF2-40B4-BE49-F238E27FC236}">
                    <a16:creationId xmlns:a16="http://schemas.microsoft.com/office/drawing/2014/main" id="{52E54BD4-C90D-FF97-64AF-FF4B2A7B0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2392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8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1 w 24"/>
                  <a:gd name="T25" fmla="*/ 9 h 24"/>
                  <a:gd name="T26" fmla="*/ 0 w 24"/>
                  <a:gd name="T27" fmla="*/ 12 h 24"/>
                  <a:gd name="T28" fmla="*/ 1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8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2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4 w 24"/>
                  <a:gd name="T73" fmla="*/ 17 h 24"/>
                  <a:gd name="T74" fmla="*/ 24 w 24"/>
                  <a:gd name="T75" fmla="*/ 16 h 24"/>
                  <a:gd name="T76" fmla="*/ 24 w 24"/>
                  <a:gd name="T77" fmla="*/ 16 h 24"/>
                  <a:gd name="T78" fmla="*/ 24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4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1" name="Freeform 625">
                <a:extLst>
                  <a:ext uri="{FF2B5EF4-FFF2-40B4-BE49-F238E27FC236}">
                    <a16:creationId xmlns:a16="http://schemas.microsoft.com/office/drawing/2014/main" id="{7062ED67-8277-4D6F-38F7-06505FA89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2392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1 w 24"/>
                  <a:gd name="T21" fmla="*/ 5 h 24"/>
                  <a:gd name="T22" fmla="*/ 0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0 w 24"/>
                  <a:gd name="T31" fmla="*/ 17 h 24"/>
                  <a:gd name="T32" fmla="*/ 1 w 24"/>
                  <a:gd name="T33" fmla="*/ 18 h 24"/>
                  <a:gd name="T34" fmla="*/ 1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5 h 24"/>
                  <a:gd name="T80" fmla="*/ 23 w 24"/>
                  <a:gd name="T81" fmla="*/ 15 h 24"/>
                  <a:gd name="T82" fmla="*/ 23 w 24"/>
                  <a:gd name="T83" fmla="*/ 14 h 24"/>
                  <a:gd name="T84" fmla="*/ 23 w 24"/>
                  <a:gd name="T85" fmla="*/ 14 h 24"/>
                  <a:gd name="T86" fmla="*/ 23 w 24"/>
                  <a:gd name="T87" fmla="*/ 13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2" name="Freeform 626">
                <a:extLst>
                  <a:ext uri="{FF2B5EF4-FFF2-40B4-BE49-F238E27FC236}">
                    <a16:creationId xmlns:a16="http://schemas.microsoft.com/office/drawing/2014/main" id="{F262B129-837B-5F0C-3DCA-98588BA01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392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3" name="Freeform 627">
                <a:extLst>
                  <a:ext uri="{FF2B5EF4-FFF2-40B4-BE49-F238E27FC236}">
                    <a16:creationId xmlns:a16="http://schemas.microsoft.com/office/drawing/2014/main" id="{79411074-FFC4-E21F-D2CB-CF2993981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381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4" name="Freeform 628">
                <a:extLst>
                  <a:ext uri="{FF2B5EF4-FFF2-40B4-BE49-F238E27FC236}">
                    <a16:creationId xmlns:a16="http://schemas.microsoft.com/office/drawing/2014/main" id="{5F120801-14E2-3A76-1EC9-9EBCF3440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373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1 h 24"/>
                  <a:gd name="T4" fmla="*/ 17 w 24"/>
                  <a:gd name="T5" fmla="*/ 1 h 24"/>
                  <a:gd name="T6" fmla="*/ 16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3 w 24"/>
                  <a:gd name="T19" fmla="*/ 3 h 24"/>
                  <a:gd name="T20" fmla="*/ 1 w 24"/>
                  <a:gd name="T21" fmla="*/ 5 h 24"/>
                  <a:gd name="T22" fmla="*/ 0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0 w 24"/>
                  <a:gd name="T31" fmla="*/ 16 h 24"/>
                  <a:gd name="T32" fmla="*/ 1 w 24"/>
                  <a:gd name="T33" fmla="*/ 17 h 24"/>
                  <a:gd name="T34" fmla="*/ 1 w 24"/>
                  <a:gd name="T35" fmla="*/ 18 h 24"/>
                  <a:gd name="T36" fmla="*/ 3 w 24"/>
                  <a:gd name="T37" fmla="*/ 20 h 24"/>
                  <a:gd name="T38" fmla="*/ 5 w 24"/>
                  <a:gd name="T39" fmla="*/ 21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3 h 24"/>
                  <a:gd name="T48" fmla="*/ 13 w 24"/>
                  <a:gd name="T49" fmla="*/ 23 h 24"/>
                  <a:gd name="T50" fmla="*/ 13 w 24"/>
                  <a:gd name="T51" fmla="*/ 23 h 24"/>
                  <a:gd name="T52" fmla="*/ 13 w 24"/>
                  <a:gd name="T53" fmla="*/ 23 h 24"/>
                  <a:gd name="T54" fmla="*/ 14 w 24"/>
                  <a:gd name="T55" fmla="*/ 23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1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2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3 w 24"/>
                  <a:gd name="T83" fmla="*/ 14 h 24"/>
                  <a:gd name="T84" fmla="*/ 23 w 24"/>
                  <a:gd name="T85" fmla="*/ 13 h 24"/>
                  <a:gd name="T86" fmla="*/ 23 w 24"/>
                  <a:gd name="T87" fmla="*/ 13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5" name="Freeform 629">
                <a:extLst>
                  <a:ext uri="{FF2B5EF4-FFF2-40B4-BE49-F238E27FC236}">
                    <a16:creationId xmlns:a16="http://schemas.microsoft.com/office/drawing/2014/main" id="{16547CCB-BAC1-E18B-3A9D-3D9EE36B9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2375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6" name="Freeform 630">
                <a:extLst>
                  <a:ext uri="{FF2B5EF4-FFF2-40B4-BE49-F238E27FC236}">
                    <a16:creationId xmlns:a16="http://schemas.microsoft.com/office/drawing/2014/main" id="{D5CD72D3-4004-6DAF-DC54-E669B198C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363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7" name="Freeform 631">
                <a:extLst>
                  <a:ext uri="{FF2B5EF4-FFF2-40B4-BE49-F238E27FC236}">
                    <a16:creationId xmlns:a16="http://schemas.microsoft.com/office/drawing/2014/main" id="{6DF591EA-45DC-4AA1-A019-BE9DEA853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349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8" name="Freeform 632">
                <a:extLst>
                  <a:ext uri="{FF2B5EF4-FFF2-40B4-BE49-F238E27FC236}">
                    <a16:creationId xmlns:a16="http://schemas.microsoft.com/office/drawing/2014/main" id="{C30C88EC-EF1D-0C58-3655-AA52BE0E9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354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8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1 w 24"/>
                  <a:gd name="T25" fmla="*/ 9 h 24"/>
                  <a:gd name="T26" fmla="*/ 0 w 24"/>
                  <a:gd name="T27" fmla="*/ 12 h 24"/>
                  <a:gd name="T28" fmla="*/ 1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8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4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2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4 w 24"/>
                  <a:gd name="T73" fmla="*/ 16 h 24"/>
                  <a:gd name="T74" fmla="*/ 24 w 24"/>
                  <a:gd name="T75" fmla="*/ 16 h 24"/>
                  <a:gd name="T76" fmla="*/ 24 w 24"/>
                  <a:gd name="T77" fmla="*/ 15 h 24"/>
                  <a:gd name="T78" fmla="*/ 24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4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09" name="Freeform 633">
                <a:extLst>
                  <a:ext uri="{FF2B5EF4-FFF2-40B4-BE49-F238E27FC236}">
                    <a16:creationId xmlns:a16="http://schemas.microsoft.com/office/drawing/2014/main" id="{A3ADCA28-7253-B85A-1509-3E05A67D2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370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0" name="Freeform 634">
                <a:extLst>
                  <a:ext uri="{FF2B5EF4-FFF2-40B4-BE49-F238E27FC236}">
                    <a16:creationId xmlns:a16="http://schemas.microsoft.com/office/drawing/2014/main" id="{CEB30842-A9A9-FB28-58B2-1EED7EB56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387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8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1 w 24"/>
                  <a:gd name="T25" fmla="*/ 10 h 24"/>
                  <a:gd name="T26" fmla="*/ 0 w 24"/>
                  <a:gd name="T27" fmla="*/ 12 h 24"/>
                  <a:gd name="T28" fmla="*/ 1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8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2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4 w 24"/>
                  <a:gd name="T73" fmla="*/ 17 h 24"/>
                  <a:gd name="T74" fmla="*/ 24 w 24"/>
                  <a:gd name="T75" fmla="*/ 16 h 24"/>
                  <a:gd name="T76" fmla="*/ 24 w 24"/>
                  <a:gd name="T77" fmla="*/ 16 h 24"/>
                  <a:gd name="T78" fmla="*/ 24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4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1" name="Freeform 635">
                <a:extLst>
                  <a:ext uri="{FF2B5EF4-FFF2-40B4-BE49-F238E27FC236}">
                    <a16:creationId xmlns:a16="http://schemas.microsoft.com/office/drawing/2014/main" id="{73259439-0C0A-1B79-2E3A-8D9F64D5A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394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8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5 h 24"/>
                  <a:gd name="T22" fmla="*/ 1 w 24"/>
                  <a:gd name="T23" fmla="*/ 7 h 24"/>
                  <a:gd name="T24" fmla="*/ 1 w 24"/>
                  <a:gd name="T25" fmla="*/ 10 h 24"/>
                  <a:gd name="T26" fmla="*/ 0 w 24"/>
                  <a:gd name="T27" fmla="*/ 12 h 24"/>
                  <a:gd name="T28" fmla="*/ 1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8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2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4 w 24"/>
                  <a:gd name="T73" fmla="*/ 17 h 24"/>
                  <a:gd name="T74" fmla="*/ 24 w 24"/>
                  <a:gd name="T75" fmla="*/ 16 h 24"/>
                  <a:gd name="T76" fmla="*/ 24 w 24"/>
                  <a:gd name="T77" fmla="*/ 16 h 24"/>
                  <a:gd name="T78" fmla="*/ 24 w 24"/>
                  <a:gd name="T79" fmla="*/ 16 h 24"/>
                  <a:gd name="T80" fmla="*/ 24 w 24"/>
                  <a:gd name="T81" fmla="*/ 16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4 w 24"/>
                  <a:gd name="T97" fmla="*/ 7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2" name="Freeform 636">
                <a:extLst>
                  <a:ext uri="{FF2B5EF4-FFF2-40B4-BE49-F238E27FC236}">
                    <a16:creationId xmlns:a16="http://schemas.microsoft.com/office/drawing/2014/main" id="{48E8B127-D40F-F0A8-9BA3-81EE2563E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392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1 w 24"/>
                  <a:gd name="T21" fmla="*/ 5 h 24"/>
                  <a:gd name="T22" fmla="*/ 0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0 w 24"/>
                  <a:gd name="T31" fmla="*/ 17 h 24"/>
                  <a:gd name="T32" fmla="*/ 1 w 24"/>
                  <a:gd name="T33" fmla="*/ 18 h 24"/>
                  <a:gd name="T34" fmla="*/ 1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5 h 24"/>
                  <a:gd name="T80" fmla="*/ 23 w 24"/>
                  <a:gd name="T81" fmla="*/ 15 h 24"/>
                  <a:gd name="T82" fmla="*/ 23 w 24"/>
                  <a:gd name="T83" fmla="*/ 14 h 24"/>
                  <a:gd name="T84" fmla="*/ 23 w 24"/>
                  <a:gd name="T85" fmla="*/ 14 h 24"/>
                  <a:gd name="T86" fmla="*/ 23 w 24"/>
                  <a:gd name="T87" fmla="*/ 13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3" name="Freeform 637">
                <a:extLst>
                  <a:ext uri="{FF2B5EF4-FFF2-40B4-BE49-F238E27FC236}">
                    <a16:creationId xmlns:a16="http://schemas.microsoft.com/office/drawing/2014/main" id="{360C01A5-12E3-90A3-EA97-A355AF73E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87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4" name="Freeform 638">
                <a:extLst>
                  <a:ext uri="{FF2B5EF4-FFF2-40B4-BE49-F238E27FC236}">
                    <a16:creationId xmlns:a16="http://schemas.microsoft.com/office/drawing/2014/main" id="{F8D6E024-B732-7D90-B18A-7B48B9FD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92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0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0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5 h 24"/>
                  <a:gd name="T80" fmla="*/ 23 w 24"/>
                  <a:gd name="T81" fmla="*/ 15 h 24"/>
                  <a:gd name="T82" fmla="*/ 23 w 24"/>
                  <a:gd name="T83" fmla="*/ 14 h 24"/>
                  <a:gd name="T84" fmla="*/ 23 w 24"/>
                  <a:gd name="T85" fmla="*/ 14 h 24"/>
                  <a:gd name="T86" fmla="*/ 23 w 24"/>
                  <a:gd name="T87" fmla="*/ 13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" name="Freeform 639">
                <a:extLst>
                  <a:ext uri="{FF2B5EF4-FFF2-40B4-BE49-F238E27FC236}">
                    <a16:creationId xmlns:a16="http://schemas.microsoft.com/office/drawing/2014/main" id="{9FCE29FB-3C33-CA0A-F755-13DB72823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394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" name="Freeform 640">
                <a:extLst>
                  <a:ext uri="{FF2B5EF4-FFF2-40B4-BE49-F238E27FC236}">
                    <a16:creationId xmlns:a16="http://schemas.microsoft.com/office/drawing/2014/main" id="{D3FE3087-B52B-7A44-0161-C8E0EC25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78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3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3 w 24"/>
                  <a:gd name="T51" fmla="*/ 23 h 24"/>
                  <a:gd name="T52" fmla="*/ 14 w 24"/>
                  <a:gd name="T53" fmla="*/ 23 h 24"/>
                  <a:gd name="T54" fmla="*/ 14 w 24"/>
                  <a:gd name="T55" fmla="*/ 23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2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" name="Freeform 641">
                <a:extLst>
                  <a:ext uri="{FF2B5EF4-FFF2-40B4-BE49-F238E27FC236}">
                    <a16:creationId xmlns:a16="http://schemas.microsoft.com/office/drawing/2014/main" id="{65403772-ACA9-2FA6-EE95-418F9CA19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376"/>
                <a:ext cx="24" cy="25"/>
              </a:xfrm>
              <a:custGeom>
                <a:avLst/>
                <a:gdLst>
                  <a:gd name="T0" fmla="*/ 20 w 24"/>
                  <a:gd name="T1" fmla="*/ 4 h 25"/>
                  <a:gd name="T2" fmla="*/ 18 w 24"/>
                  <a:gd name="T3" fmla="*/ 2 h 25"/>
                  <a:gd name="T4" fmla="*/ 17 w 24"/>
                  <a:gd name="T5" fmla="*/ 2 h 25"/>
                  <a:gd name="T6" fmla="*/ 16 w 24"/>
                  <a:gd name="T7" fmla="*/ 1 h 25"/>
                  <a:gd name="T8" fmla="*/ 14 w 24"/>
                  <a:gd name="T9" fmla="*/ 1 h 25"/>
                  <a:gd name="T10" fmla="*/ 12 w 24"/>
                  <a:gd name="T11" fmla="*/ 0 h 25"/>
                  <a:gd name="T12" fmla="*/ 9 w 24"/>
                  <a:gd name="T13" fmla="*/ 1 h 25"/>
                  <a:gd name="T14" fmla="*/ 7 w 24"/>
                  <a:gd name="T15" fmla="*/ 1 h 25"/>
                  <a:gd name="T16" fmla="*/ 5 w 24"/>
                  <a:gd name="T17" fmla="*/ 2 h 25"/>
                  <a:gd name="T18" fmla="*/ 3 w 24"/>
                  <a:gd name="T19" fmla="*/ 4 h 25"/>
                  <a:gd name="T20" fmla="*/ 2 w 24"/>
                  <a:gd name="T21" fmla="*/ 6 h 25"/>
                  <a:gd name="T22" fmla="*/ 0 w 24"/>
                  <a:gd name="T23" fmla="*/ 8 h 25"/>
                  <a:gd name="T24" fmla="*/ 0 w 24"/>
                  <a:gd name="T25" fmla="*/ 10 h 25"/>
                  <a:gd name="T26" fmla="*/ 0 w 24"/>
                  <a:gd name="T27" fmla="*/ 13 h 25"/>
                  <a:gd name="T28" fmla="*/ 0 w 24"/>
                  <a:gd name="T29" fmla="*/ 15 h 25"/>
                  <a:gd name="T30" fmla="*/ 0 w 24"/>
                  <a:gd name="T31" fmla="*/ 17 h 25"/>
                  <a:gd name="T32" fmla="*/ 1 w 24"/>
                  <a:gd name="T33" fmla="*/ 18 h 25"/>
                  <a:gd name="T34" fmla="*/ 2 w 24"/>
                  <a:gd name="T35" fmla="*/ 19 h 25"/>
                  <a:gd name="T36" fmla="*/ 3 w 24"/>
                  <a:gd name="T37" fmla="*/ 21 h 25"/>
                  <a:gd name="T38" fmla="*/ 5 w 24"/>
                  <a:gd name="T39" fmla="*/ 22 h 25"/>
                  <a:gd name="T40" fmla="*/ 7 w 24"/>
                  <a:gd name="T41" fmla="*/ 24 h 25"/>
                  <a:gd name="T42" fmla="*/ 9 w 24"/>
                  <a:gd name="T43" fmla="*/ 24 h 25"/>
                  <a:gd name="T44" fmla="*/ 12 w 24"/>
                  <a:gd name="T45" fmla="*/ 25 h 25"/>
                  <a:gd name="T46" fmla="*/ 13 w 24"/>
                  <a:gd name="T47" fmla="*/ 24 h 25"/>
                  <a:gd name="T48" fmla="*/ 13 w 24"/>
                  <a:gd name="T49" fmla="*/ 24 h 25"/>
                  <a:gd name="T50" fmla="*/ 13 w 24"/>
                  <a:gd name="T51" fmla="*/ 24 h 25"/>
                  <a:gd name="T52" fmla="*/ 13 w 24"/>
                  <a:gd name="T53" fmla="*/ 24 h 25"/>
                  <a:gd name="T54" fmla="*/ 14 w 24"/>
                  <a:gd name="T55" fmla="*/ 24 h 25"/>
                  <a:gd name="T56" fmla="*/ 16 w 24"/>
                  <a:gd name="T57" fmla="*/ 24 h 25"/>
                  <a:gd name="T58" fmla="*/ 17 w 24"/>
                  <a:gd name="T59" fmla="*/ 23 h 25"/>
                  <a:gd name="T60" fmla="*/ 18 w 24"/>
                  <a:gd name="T61" fmla="*/ 22 h 25"/>
                  <a:gd name="T62" fmla="*/ 19 w 24"/>
                  <a:gd name="T63" fmla="*/ 22 h 25"/>
                  <a:gd name="T64" fmla="*/ 20 w 24"/>
                  <a:gd name="T65" fmla="*/ 21 h 25"/>
                  <a:gd name="T66" fmla="*/ 21 w 24"/>
                  <a:gd name="T67" fmla="*/ 20 h 25"/>
                  <a:gd name="T68" fmla="*/ 22 w 24"/>
                  <a:gd name="T69" fmla="*/ 19 h 25"/>
                  <a:gd name="T70" fmla="*/ 22 w 24"/>
                  <a:gd name="T71" fmla="*/ 18 h 25"/>
                  <a:gd name="T72" fmla="*/ 23 w 24"/>
                  <a:gd name="T73" fmla="*/ 17 h 25"/>
                  <a:gd name="T74" fmla="*/ 23 w 24"/>
                  <a:gd name="T75" fmla="*/ 16 h 25"/>
                  <a:gd name="T76" fmla="*/ 23 w 24"/>
                  <a:gd name="T77" fmla="*/ 16 h 25"/>
                  <a:gd name="T78" fmla="*/ 23 w 24"/>
                  <a:gd name="T79" fmla="*/ 16 h 25"/>
                  <a:gd name="T80" fmla="*/ 23 w 24"/>
                  <a:gd name="T81" fmla="*/ 16 h 25"/>
                  <a:gd name="T82" fmla="*/ 23 w 24"/>
                  <a:gd name="T83" fmla="*/ 15 h 25"/>
                  <a:gd name="T84" fmla="*/ 23 w 24"/>
                  <a:gd name="T85" fmla="*/ 14 h 25"/>
                  <a:gd name="T86" fmla="*/ 23 w 24"/>
                  <a:gd name="T87" fmla="*/ 14 h 25"/>
                  <a:gd name="T88" fmla="*/ 23 w 24"/>
                  <a:gd name="T89" fmla="*/ 14 h 25"/>
                  <a:gd name="T90" fmla="*/ 24 w 24"/>
                  <a:gd name="T91" fmla="*/ 14 h 25"/>
                  <a:gd name="T92" fmla="*/ 24 w 24"/>
                  <a:gd name="T93" fmla="*/ 13 h 25"/>
                  <a:gd name="T94" fmla="*/ 23 w 24"/>
                  <a:gd name="T95" fmla="*/ 10 h 25"/>
                  <a:gd name="T96" fmla="*/ 23 w 24"/>
                  <a:gd name="T97" fmla="*/ 8 h 25"/>
                  <a:gd name="T98" fmla="*/ 22 w 24"/>
                  <a:gd name="T99" fmla="*/ 6 h 25"/>
                  <a:gd name="T100" fmla="*/ 20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4"/>
                    </a:moveTo>
                    <a:lnTo>
                      <a:pt x="18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" name="Freeform 642">
                <a:extLst>
                  <a:ext uri="{FF2B5EF4-FFF2-40B4-BE49-F238E27FC236}">
                    <a16:creationId xmlns:a16="http://schemas.microsoft.com/office/drawing/2014/main" id="{04A14460-F711-D62E-EBE0-DFFE4D79B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366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2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" name="Freeform 643">
                <a:extLst>
                  <a:ext uri="{FF2B5EF4-FFF2-40B4-BE49-F238E27FC236}">
                    <a16:creationId xmlns:a16="http://schemas.microsoft.com/office/drawing/2014/main" id="{2B655B59-C57F-279E-B959-532515578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346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" name="Freeform 644">
                <a:extLst>
                  <a:ext uri="{FF2B5EF4-FFF2-40B4-BE49-F238E27FC236}">
                    <a16:creationId xmlns:a16="http://schemas.microsoft.com/office/drawing/2014/main" id="{68A74599-4D0C-9B71-7651-D4A3D402E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348"/>
                <a:ext cx="24" cy="25"/>
              </a:xfrm>
              <a:custGeom>
                <a:avLst/>
                <a:gdLst>
                  <a:gd name="T0" fmla="*/ 21 w 24"/>
                  <a:gd name="T1" fmla="*/ 4 h 25"/>
                  <a:gd name="T2" fmla="*/ 19 w 24"/>
                  <a:gd name="T3" fmla="*/ 2 h 25"/>
                  <a:gd name="T4" fmla="*/ 17 w 24"/>
                  <a:gd name="T5" fmla="*/ 1 h 25"/>
                  <a:gd name="T6" fmla="*/ 17 w 24"/>
                  <a:gd name="T7" fmla="*/ 1 h 25"/>
                  <a:gd name="T8" fmla="*/ 14 w 24"/>
                  <a:gd name="T9" fmla="*/ 1 h 25"/>
                  <a:gd name="T10" fmla="*/ 12 w 24"/>
                  <a:gd name="T11" fmla="*/ 0 h 25"/>
                  <a:gd name="T12" fmla="*/ 9 w 24"/>
                  <a:gd name="T13" fmla="*/ 1 h 25"/>
                  <a:gd name="T14" fmla="*/ 7 w 24"/>
                  <a:gd name="T15" fmla="*/ 1 h 25"/>
                  <a:gd name="T16" fmla="*/ 5 w 24"/>
                  <a:gd name="T17" fmla="*/ 2 h 25"/>
                  <a:gd name="T18" fmla="*/ 3 w 24"/>
                  <a:gd name="T19" fmla="*/ 4 h 25"/>
                  <a:gd name="T20" fmla="*/ 2 w 24"/>
                  <a:gd name="T21" fmla="*/ 6 h 25"/>
                  <a:gd name="T22" fmla="*/ 1 w 24"/>
                  <a:gd name="T23" fmla="*/ 8 h 25"/>
                  <a:gd name="T24" fmla="*/ 0 w 24"/>
                  <a:gd name="T25" fmla="*/ 10 h 25"/>
                  <a:gd name="T26" fmla="*/ 0 w 24"/>
                  <a:gd name="T27" fmla="*/ 12 h 25"/>
                  <a:gd name="T28" fmla="*/ 0 w 24"/>
                  <a:gd name="T29" fmla="*/ 15 h 25"/>
                  <a:gd name="T30" fmla="*/ 1 w 24"/>
                  <a:gd name="T31" fmla="*/ 17 h 25"/>
                  <a:gd name="T32" fmla="*/ 1 w 24"/>
                  <a:gd name="T33" fmla="*/ 18 h 25"/>
                  <a:gd name="T34" fmla="*/ 2 w 24"/>
                  <a:gd name="T35" fmla="*/ 19 h 25"/>
                  <a:gd name="T36" fmla="*/ 3 w 24"/>
                  <a:gd name="T37" fmla="*/ 21 h 25"/>
                  <a:gd name="T38" fmla="*/ 5 w 24"/>
                  <a:gd name="T39" fmla="*/ 22 h 25"/>
                  <a:gd name="T40" fmla="*/ 7 w 24"/>
                  <a:gd name="T41" fmla="*/ 24 h 25"/>
                  <a:gd name="T42" fmla="*/ 9 w 24"/>
                  <a:gd name="T43" fmla="*/ 24 h 25"/>
                  <a:gd name="T44" fmla="*/ 12 w 24"/>
                  <a:gd name="T45" fmla="*/ 25 h 25"/>
                  <a:gd name="T46" fmla="*/ 13 w 24"/>
                  <a:gd name="T47" fmla="*/ 24 h 25"/>
                  <a:gd name="T48" fmla="*/ 13 w 24"/>
                  <a:gd name="T49" fmla="*/ 24 h 25"/>
                  <a:gd name="T50" fmla="*/ 13 w 24"/>
                  <a:gd name="T51" fmla="*/ 24 h 25"/>
                  <a:gd name="T52" fmla="*/ 14 w 24"/>
                  <a:gd name="T53" fmla="*/ 24 h 25"/>
                  <a:gd name="T54" fmla="*/ 14 w 24"/>
                  <a:gd name="T55" fmla="*/ 24 h 25"/>
                  <a:gd name="T56" fmla="*/ 17 w 24"/>
                  <a:gd name="T57" fmla="*/ 24 h 25"/>
                  <a:gd name="T58" fmla="*/ 17 w 24"/>
                  <a:gd name="T59" fmla="*/ 23 h 25"/>
                  <a:gd name="T60" fmla="*/ 19 w 24"/>
                  <a:gd name="T61" fmla="*/ 22 h 25"/>
                  <a:gd name="T62" fmla="*/ 19 w 24"/>
                  <a:gd name="T63" fmla="*/ 22 h 25"/>
                  <a:gd name="T64" fmla="*/ 21 w 24"/>
                  <a:gd name="T65" fmla="*/ 21 h 25"/>
                  <a:gd name="T66" fmla="*/ 21 w 24"/>
                  <a:gd name="T67" fmla="*/ 20 h 25"/>
                  <a:gd name="T68" fmla="*/ 22 w 24"/>
                  <a:gd name="T69" fmla="*/ 19 h 25"/>
                  <a:gd name="T70" fmla="*/ 23 w 24"/>
                  <a:gd name="T71" fmla="*/ 18 h 25"/>
                  <a:gd name="T72" fmla="*/ 23 w 24"/>
                  <a:gd name="T73" fmla="*/ 17 h 25"/>
                  <a:gd name="T74" fmla="*/ 23 w 24"/>
                  <a:gd name="T75" fmla="*/ 16 h 25"/>
                  <a:gd name="T76" fmla="*/ 23 w 24"/>
                  <a:gd name="T77" fmla="*/ 16 h 25"/>
                  <a:gd name="T78" fmla="*/ 23 w 24"/>
                  <a:gd name="T79" fmla="*/ 16 h 25"/>
                  <a:gd name="T80" fmla="*/ 23 w 24"/>
                  <a:gd name="T81" fmla="*/ 16 h 25"/>
                  <a:gd name="T82" fmla="*/ 24 w 24"/>
                  <a:gd name="T83" fmla="*/ 15 h 25"/>
                  <a:gd name="T84" fmla="*/ 24 w 24"/>
                  <a:gd name="T85" fmla="*/ 14 h 25"/>
                  <a:gd name="T86" fmla="*/ 24 w 24"/>
                  <a:gd name="T87" fmla="*/ 14 h 25"/>
                  <a:gd name="T88" fmla="*/ 24 w 24"/>
                  <a:gd name="T89" fmla="*/ 14 h 25"/>
                  <a:gd name="T90" fmla="*/ 24 w 24"/>
                  <a:gd name="T91" fmla="*/ 14 h 25"/>
                  <a:gd name="T92" fmla="*/ 24 w 24"/>
                  <a:gd name="T93" fmla="*/ 12 h 25"/>
                  <a:gd name="T94" fmla="*/ 24 w 24"/>
                  <a:gd name="T95" fmla="*/ 10 h 25"/>
                  <a:gd name="T96" fmla="*/ 23 w 24"/>
                  <a:gd name="T97" fmla="*/ 8 h 25"/>
                  <a:gd name="T98" fmla="*/ 22 w 24"/>
                  <a:gd name="T99" fmla="*/ 6 h 25"/>
                  <a:gd name="T100" fmla="*/ 21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4"/>
                    </a:move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1" name="Freeform 645">
                <a:extLst>
                  <a:ext uri="{FF2B5EF4-FFF2-40B4-BE49-F238E27FC236}">
                    <a16:creationId xmlns:a16="http://schemas.microsoft.com/office/drawing/2014/main" id="{00CD9619-29E2-CECC-8087-AC860CFB7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346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2" name="Freeform 646">
                <a:extLst>
                  <a:ext uri="{FF2B5EF4-FFF2-40B4-BE49-F238E27FC236}">
                    <a16:creationId xmlns:a16="http://schemas.microsoft.com/office/drawing/2014/main" id="{A22A7F1F-9C93-5578-0B45-C1B1DB86D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340"/>
                <a:ext cx="24" cy="25"/>
              </a:xfrm>
              <a:custGeom>
                <a:avLst/>
                <a:gdLst>
                  <a:gd name="T0" fmla="*/ 21 w 24"/>
                  <a:gd name="T1" fmla="*/ 4 h 25"/>
                  <a:gd name="T2" fmla="*/ 19 w 24"/>
                  <a:gd name="T3" fmla="*/ 2 h 25"/>
                  <a:gd name="T4" fmla="*/ 18 w 24"/>
                  <a:gd name="T5" fmla="*/ 2 h 25"/>
                  <a:gd name="T6" fmla="*/ 17 w 24"/>
                  <a:gd name="T7" fmla="*/ 1 h 25"/>
                  <a:gd name="T8" fmla="*/ 14 w 24"/>
                  <a:gd name="T9" fmla="*/ 1 h 25"/>
                  <a:gd name="T10" fmla="*/ 12 w 24"/>
                  <a:gd name="T11" fmla="*/ 0 h 25"/>
                  <a:gd name="T12" fmla="*/ 9 w 24"/>
                  <a:gd name="T13" fmla="*/ 1 h 25"/>
                  <a:gd name="T14" fmla="*/ 7 w 24"/>
                  <a:gd name="T15" fmla="*/ 1 h 25"/>
                  <a:gd name="T16" fmla="*/ 5 w 24"/>
                  <a:gd name="T17" fmla="*/ 2 h 25"/>
                  <a:gd name="T18" fmla="*/ 4 w 24"/>
                  <a:gd name="T19" fmla="*/ 4 h 25"/>
                  <a:gd name="T20" fmla="*/ 2 w 24"/>
                  <a:gd name="T21" fmla="*/ 6 h 25"/>
                  <a:gd name="T22" fmla="*/ 1 w 24"/>
                  <a:gd name="T23" fmla="*/ 8 h 25"/>
                  <a:gd name="T24" fmla="*/ 0 w 24"/>
                  <a:gd name="T25" fmla="*/ 10 h 25"/>
                  <a:gd name="T26" fmla="*/ 0 w 24"/>
                  <a:gd name="T27" fmla="*/ 13 h 25"/>
                  <a:gd name="T28" fmla="*/ 0 w 24"/>
                  <a:gd name="T29" fmla="*/ 15 h 25"/>
                  <a:gd name="T30" fmla="*/ 1 w 24"/>
                  <a:gd name="T31" fmla="*/ 17 h 25"/>
                  <a:gd name="T32" fmla="*/ 1 w 24"/>
                  <a:gd name="T33" fmla="*/ 18 h 25"/>
                  <a:gd name="T34" fmla="*/ 2 w 24"/>
                  <a:gd name="T35" fmla="*/ 19 h 25"/>
                  <a:gd name="T36" fmla="*/ 4 w 24"/>
                  <a:gd name="T37" fmla="*/ 21 h 25"/>
                  <a:gd name="T38" fmla="*/ 5 w 24"/>
                  <a:gd name="T39" fmla="*/ 22 h 25"/>
                  <a:gd name="T40" fmla="*/ 7 w 24"/>
                  <a:gd name="T41" fmla="*/ 24 h 25"/>
                  <a:gd name="T42" fmla="*/ 9 w 24"/>
                  <a:gd name="T43" fmla="*/ 24 h 25"/>
                  <a:gd name="T44" fmla="*/ 12 w 24"/>
                  <a:gd name="T45" fmla="*/ 25 h 25"/>
                  <a:gd name="T46" fmla="*/ 13 w 24"/>
                  <a:gd name="T47" fmla="*/ 24 h 25"/>
                  <a:gd name="T48" fmla="*/ 13 w 24"/>
                  <a:gd name="T49" fmla="*/ 24 h 25"/>
                  <a:gd name="T50" fmla="*/ 13 w 24"/>
                  <a:gd name="T51" fmla="*/ 24 h 25"/>
                  <a:gd name="T52" fmla="*/ 14 w 24"/>
                  <a:gd name="T53" fmla="*/ 24 h 25"/>
                  <a:gd name="T54" fmla="*/ 14 w 24"/>
                  <a:gd name="T55" fmla="*/ 24 h 25"/>
                  <a:gd name="T56" fmla="*/ 17 w 24"/>
                  <a:gd name="T57" fmla="*/ 24 h 25"/>
                  <a:gd name="T58" fmla="*/ 18 w 24"/>
                  <a:gd name="T59" fmla="*/ 23 h 25"/>
                  <a:gd name="T60" fmla="*/ 19 w 24"/>
                  <a:gd name="T61" fmla="*/ 22 h 25"/>
                  <a:gd name="T62" fmla="*/ 20 w 24"/>
                  <a:gd name="T63" fmla="*/ 22 h 25"/>
                  <a:gd name="T64" fmla="*/ 21 w 24"/>
                  <a:gd name="T65" fmla="*/ 21 h 25"/>
                  <a:gd name="T66" fmla="*/ 21 w 24"/>
                  <a:gd name="T67" fmla="*/ 20 h 25"/>
                  <a:gd name="T68" fmla="*/ 22 w 24"/>
                  <a:gd name="T69" fmla="*/ 19 h 25"/>
                  <a:gd name="T70" fmla="*/ 23 w 24"/>
                  <a:gd name="T71" fmla="*/ 18 h 25"/>
                  <a:gd name="T72" fmla="*/ 23 w 24"/>
                  <a:gd name="T73" fmla="*/ 17 h 25"/>
                  <a:gd name="T74" fmla="*/ 23 w 24"/>
                  <a:gd name="T75" fmla="*/ 16 h 25"/>
                  <a:gd name="T76" fmla="*/ 23 w 24"/>
                  <a:gd name="T77" fmla="*/ 16 h 25"/>
                  <a:gd name="T78" fmla="*/ 23 w 24"/>
                  <a:gd name="T79" fmla="*/ 16 h 25"/>
                  <a:gd name="T80" fmla="*/ 23 w 24"/>
                  <a:gd name="T81" fmla="*/ 16 h 25"/>
                  <a:gd name="T82" fmla="*/ 24 w 24"/>
                  <a:gd name="T83" fmla="*/ 15 h 25"/>
                  <a:gd name="T84" fmla="*/ 24 w 24"/>
                  <a:gd name="T85" fmla="*/ 14 h 25"/>
                  <a:gd name="T86" fmla="*/ 24 w 24"/>
                  <a:gd name="T87" fmla="*/ 14 h 25"/>
                  <a:gd name="T88" fmla="*/ 24 w 24"/>
                  <a:gd name="T89" fmla="*/ 14 h 25"/>
                  <a:gd name="T90" fmla="*/ 24 w 24"/>
                  <a:gd name="T91" fmla="*/ 14 h 25"/>
                  <a:gd name="T92" fmla="*/ 24 w 24"/>
                  <a:gd name="T93" fmla="*/ 13 h 25"/>
                  <a:gd name="T94" fmla="*/ 24 w 24"/>
                  <a:gd name="T95" fmla="*/ 10 h 25"/>
                  <a:gd name="T96" fmla="*/ 23 w 24"/>
                  <a:gd name="T97" fmla="*/ 8 h 25"/>
                  <a:gd name="T98" fmla="*/ 22 w 24"/>
                  <a:gd name="T99" fmla="*/ 6 h 25"/>
                  <a:gd name="T100" fmla="*/ 21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4"/>
                    </a:move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3" name="Freeform 647">
                <a:extLst>
                  <a:ext uri="{FF2B5EF4-FFF2-40B4-BE49-F238E27FC236}">
                    <a16:creationId xmlns:a16="http://schemas.microsoft.com/office/drawing/2014/main" id="{882E1649-BA41-3FDB-7C95-9947B23F6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333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1 w 24"/>
                  <a:gd name="T21" fmla="*/ 6 h 24"/>
                  <a:gd name="T22" fmla="*/ 0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0 w 24"/>
                  <a:gd name="T31" fmla="*/ 17 h 24"/>
                  <a:gd name="T32" fmla="*/ 1 w 24"/>
                  <a:gd name="T33" fmla="*/ 18 h 24"/>
                  <a:gd name="T34" fmla="*/ 1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2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3 w 24"/>
                  <a:gd name="T83" fmla="*/ 15 h 24"/>
                  <a:gd name="T84" fmla="*/ 23 w 24"/>
                  <a:gd name="T85" fmla="*/ 14 h 24"/>
                  <a:gd name="T86" fmla="*/ 23 w 24"/>
                  <a:gd name="T87" fmla="*/ 14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10 h 24"/>
                  <a:gd name="T96" fmla="*/ 23 w 24"/>
                  <a:gd name="T97" fmla="*/ 8 h 24"/>
                  <a:gd name="T98" fmla="*/ 22 w 24"/>
                  <a:gd name="T99" fmla="*/ 6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4" name="Freeform 648">
                <a:extLst>
                  <a:ext uri="{FF2B5EF4-FFF2-40B4-BE49-F238E27FC236}">
                    <a16:creationId xmlns:a16="http://schemas.microsoft.com/office/drawing/2014/main" id="{3015227F-30BB-DCD7-2FDF-D0CBD7EAD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2336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1 h 24"/>
                  <a:gd name="T10" fmla="*/ 12 w 24"/>
                  <a:gd name="T11" fmla="*/ 0 h 24"/>
                  <a:gd name="T12" fmla="*/ 9 w 24"/>
                  <a:gd name="T13" fmla="*/ 1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6 h 24"/>
                  <a:gd name="T22" fmla="*/ 0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0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4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4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2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3 w 24"/>
                  <a:gd name="T83" fmla="*/ 15 h 24"/>
                  <a:gd name="T84" fmla="*/ 23 w 24"/>
                  <a:gd name="T85" fmla="*/ 14 h 24"/>
                  <a:gd name="T86" fmla="*/ 23 w 24"/>
                  <a:gd name="T87" fmla="*/ 14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10 h 24"/>
                  <a:gd name="T96" fmla="*/ 23 w 24"/>
                  <a:gd name="T97" fmla="*/ 8 h 24"/>
                  <a:gd name="T98" fmla="*/ 22 w 24"/>
                  <a:gd name="T99" fmla="*/ 6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5" name="Freeform 649">
                <a:extLst>
                  <a:ext uri="{FF2B5EF4-FFF2-40B4-BE49-F238E27FC236}">
                    <a16:creationId xmlns:a16="http://schemas.microsoft.com/office/drawing/2014/main" id="{8F09D9F8-82B8-0AF8-DA53-894618E63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332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6" name="Freeform 650">
                <a:extLst>
                  <a:ext uri="{FF2B5EF4-FFF2-40B4-BE49-F238E27FC236}">
                    <a16:creationId xmlns:a16="http://schemas.microsoft.com/office/drawing/2014/main" id="{288577AA-CDA0-088E-3FE4-080D11C69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315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0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7" name="Freeform 651">
                <a:extLst>
                  <a:ext uri="{FF2B5EF4-FFF2-40B4-BE49-F238E27FC236}">
                    <a16:creationId xmlns:a16="http://schemas.microsoft.com/office/drawing/2014/main" id="{89CE2F0C-AF59-2439-9D69-184DC962D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322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1 w 24"/>
                  <a:gd name="T21" fmla="*/ 5 h 24"/>
                  <a:gd name="T22" fmla="*/ 0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0 w 24"/>
                  <a:gd name="T31" fmla="*/ 17 h 24"/>
                  <a:gd name="T32" fmla="*/ 1 w 24"/>
                  <a:gd name="T33" fmla="*/ 18 h 24"/>
                  <a:gd name="T34" fmla="*/ 1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1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3 w 24"/>
                  <a:gd name="T83" fmla="*/ 15 h 24"/>
                  <a:gd name="T84" fmla="*/ 23 w 24"/>
                  <a:gd name="T85" fmla="*/ 14 h 24"/>
                  <a:gd name="T86" fmla="*/ 23 w 24"/>
                  <a:gd name="T87" fmla="*/ 13 h 24"/>
                  <a:gd name="T88" fmla="*/ 23 w 24"/>
                  <a:gd name="T89" fmla="*/ 13 h 24"/>
                  <a:gd name="T90" fmla="*/ 23 w 24"/>
                  <a:gd name="T91" fmla="*/ 13 h 24"/>
                  <a:gd name="T92" fmla="*/ 24 w 24"/>
                  <a:gd name="T93" fmla="*/ 12 h 24"/>
                  <a:gd name="T94" fmla="*/ 23 w 24"/>
                  <a:gd name="T95" fmla="*/ 10 h 24"/>
                  <a:gd name="T96" fmla="*/ 23 w 24"/>
                  <a:gd name="T97" fmla="*/ 8 h 24"/>
                  <a:gd name="T98" fmla="*/ 21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" name="Freeform 652">
                <a:extLst>
                  <a:ext uri="{FF2B5EF4-FFF2-40B4-BE49-F238E27FC236}">
                    <a16:creationId xmlns:a16="http://schemas.microsoft.com/office/drawing/2014/main" id="{DAB3D1CD-6308-38F5-6E9A-409DEA1ED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15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9" name="Freeform 653">
                <a:extLst>
                  <a:ext uri="{FF2B5EF4-FFF2-40B4-BE49-F238E27FC236}">
                    <a16:creationId xmlns:a16="http://schemas.microsoft.com/office/drawing/2014/main" id="{7F982532-C705-C002-C982-DBE1DFE1D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321"/>
                <a:ext cx="25" cy="24"/>
              </a:xfrm>
              <a:custGeom>
                <a:avLst/>
                <a:gdLst>
                  <a:gd name="T0" fmla="*/ 21 w 25"/>
                  <a:gd name="T1" fmla="*/ 3 h 24"/>
                  <a:gd name="T2" fmla="*/ 19 w 25"/>
                  <a:gd name="T3" fmla="*/ 1 h 24"/>
                  <a:gd name="T4" fmla="*/ 18 w 25"/>
                  <a:gd name="T5" fmla="*/ 1 h 24"/>
                  <a:gd name="T6" fmla="*/ 17 w 25"/>
                  <a:gd name="T7" fmla="*/ 0 h 24"/>
                  <a:gd name="T8" fmla="*/ 15 w 25"/>
                  <a:gd name="T9" fmla="*/ 0 h 24"/>
                  <a:gd name="T10" fmla="*/ 13 w 25"/>
                  <a:gd name="T11" fmla="*/ 0 h 24"/>
                  <a:gd name="T12" fmla="*/ 10 w 25"/>
                  <a:gd name="T13" fmla="*/ 0 h 24"/>
                  <a:gd name="T14" fmla="*/ 8 w 25"/>
                  <a:gd name="T15" fmla="*/ 0 h 24"/>
                  <a:gd name="T16" fmla="*/ 5 w 25"/>
                  <a:gd name="T17" fmla="*/ 1 h 24"/>
                  <a:gd name="T18" fmla="*/ 4 w 25"/>
                  <a:gd name="T19" fmla="*/ 3 h 24"/>
                  <a:gd name="T20" fmla="*/ 2 w 25"/>
                  <a:gd name="T21" fmla="*/ 5 h 24"/>
                  <a:gd name="T22" fmla="*/ 1 w 25"/>
                  <a:gd name="T23" fmla="*/ 7 h 24"/>
                  <a:gd name="T24" fmla="*/ 1 w 25"/>
                  <a:gd name="T25" fmla="*/ 9 h 24"/>
                  <a:gd name="T26" fmla="*/ 0 w 25"/>
                  <a:gd name="T27" fmla="*/ 12 h 24"/>
                  <a:gd name="T28" fmla="*/ 1 w 25"/>
                  <a:gd name="T29" fmla="*/ 14 h 24"/>
                  <a:gd name="T30" fmla="*/ 1 w 25"/>
                  <a:gd name="T31" fmla="*/ 16 h 24"/>
                  <a:gd name="T32" fmla="*/ 2 w 25"/>
                  <a:gd name="T33" fmla="*/ 17 h 24"/>
                  <a:gd name="T34" fmla="*/ 2 w 25"/>
                  <a:gd name="T35" fmla="*/ 18 h 24"/>
                  <a:gd name="T36" fmla="*/ 4 w 25"/>
                  <a:gd name="T37" fmla="*/ 20 h 24"/>
                  <a:gd name="T38" fmla="*/ 5 w 25"/>
                  <a:gd name="T39" fmla="*/ 21 h 24"/>
                  <a:gd name="T40" fmla="*/ 8 w 25"/>
                  <a:gd name="T41" fmla="*/ 23 h 24"/>
                  <a:gd name="T42" fmla="*/ 10 w 25"/>
                  <a:gd name="T43" fmla="*/ 23 h 24"/>
                  <a:gd name="T44" fmla="*/ 13 w 25"/>
                  <a:gd name="T45" fmla="*/ 24 h 24"/>
                  <a:gd name="T46" fmla="*/ 14 w 25"/>
                  <a:gd name="T47" fmla="*/ 23 h 24"/>
                  <a:gd name="T48" fmla="*/ 14 w 25"/>
                  <a:gd name="T49" fmla="*/ 23 h 24"/>
                  <a:gd name="T50" fmla="*/ 14 w 25"/>
                  <a:gd name="T51" fmla="*/ 23 h 24"/>
                  <a:gd name="T52" fmla="*/ 14 w 25"/>
                  <a:gd name="T53" fmla="*/ 23 h 24"/>
                  <a:gd name="T54" fmla="*/ 15 w 25"/>
                  <a:gd name="T55" fmla="*/ 23 h 24"/>
                  <a:gd name="T56" fmla="*/ 17 w 25"/>
                  <a:gd name="T57" fmla="*/ 23 h 24"/>
                  <a:gd name="T58" fmla="*/ 18 w 25"/>
                  <a:gd name="T59" fmla="*/ 22 h 24"/>
                  <a:gd name="T60" fmla="*/ 19 w 25"/>
                  <a:gd name="T61" fmla="*/ 21 h 24"/>
                  <a:gd name="T62" fmla="*/ 20 w 25"/>
                  <a:gd name="T63" fmla="*/ 21 h 24"/>
                  <a:gd name="T64" fmla="*/ 21 w 25"/>
                  <a:gd name="T65" fmla="*/ 20 h 24"/>
                  <a:gd name="T66" fmla="*/ 22 w 25"/>
                  <a:gd name="T67" fmla="*/ 19 h 24"/>
                  <a:gd name="T68" fmla="*/ 22 w 25"/>
                  <a:gd name="T69" fmla="*/ 18 h 24"/>
                  <a:gd name="T70" fmla="*/ 23 w 25"/>
                  <a:gd name="T71" fmla="*/ 17 h 24"/>
                  <a:gd name="T72" fmla="*/ 24 w 25"/>
                  <a:gd name="T73" fmla="*/ 16 h 24"/>
                  <a:gd name="T74" fmla="*/ 24 w 25"/>
                  <a:gd name="T75" fmla="*/ 16 h 24"/>
                  <a:gd name="T76" fmla="*/ 24 w 25"/>
                  <a:gd name="T77" fmla="*/ 15 h 24"/>
                  <a:gd name="T78" fmla="*/ 24 w 25"/>
                  <a:gd name="T79" fmla="*/ 15 h 24"/>
                  <a:gd name="T80" fmla="*/ 24 w 25"/>
                  <a:gd name="T81" fmla="*/ 15 h 24"/>
                  <a:gd name="T82" fmla="*/ 24 w 25"/>
                  <a:gd name="T83" fmla="*/ 14 h 24"/>
                  <a:gd name="T84" fmla="*/ 24 w 25"/>
                  <a:gd name="T85" fmla="*/ 13 h 24"/>
                  <a:gd name="T86" fmla="*/ 24 w 25"/>
                  <a:gd name="T87" fmla="*/ 13 h 24"/>
                  <a:gd name="T88" fmla="*/ 24 w 25"/>
                  <a:gd name="T89" fmla="*/ 13 h 24"/>
                  <a:gd name="T90" fmla="*/ 24 w 25"/>
                  <a:gd name="T91" fmla="*/ 13 h 24"/>
                  <a:gd name="T92" fmla="*/ 25 w 25"/>
                  <a:gd name="T93" fmla="*/ 12 h 24"/>
                  <a:gd name="T94" fmla="*/ 24 w 25"/>
                  <a:gd name="T95" fmla="*/ 9 h 24"/>
                  <a:gd name="T96" fmla="*/ 24 w 25"/>
                  <a:gd name="T97" fmla="*/ 7 h 24"/>
                  <a:gd name="T98" fmla="*/ 22 w 25"/>
                  <a:gd name="T99" fmla="*/ 5 h 24"/>
                  <a:gd name="T100" fmla="*/ 21 w 25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" name="Freeform 654">
                <a:extLst>
                  <a:ext uri="{FF2B5EF4-FFF2-40B4-BE49-F238E27FC236}">
                    <a16:creationId xmlns:a16="http://schemas.microsoft.com/office/drawing/2014/main" id="{BCEB1F30-0A0C-92A0-750F-A3FE15212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327"/>
                <a:ext cx="25" cy="24"/>
              </a:xfrm>
              <a:custGeom>
                <a:avLst/>
                <a:gdLst>
                  <a:gd name="T0" fmla="*/ 21 w 25"/>
                  <a:gd name="T1" fmla="*/ 3 h 24"/>
                  <a:gd name="T2" fmla="*/ 19 w 25"/>
                  <a:gd name="T3" fmla="*/ 2 h 24"/>
                  <a:gd name="T4" fmla="*/ 18 w 25"/>
                  <a:gd name="T5" fmla="*/ 1 h 24"/>
                  <a:gd name="T6" fmla="*/ 17 w 25"/>
                  <a:gd name="T7" fmla="*/ 1 h 24"/>
                  <a:gd name="T8" fmla="*/ 15 w 25"/>
                  <a:gd name="T9" fmla="*/ 0 h 24"/>
                  <a:gd name="T10" fmla="*/ 12 w 25"/>
                  <a:gd name="T11" fmla="*/ 0 h 24"/>
                  <a:gd name="T12" fmla="*/ 10 w 25"/>
                  <a:gd name="T13" fmla="*/ 0 h 24"/>
                  <a:gd name="T14" fmla="*/ 8 w 25"/>
                  <a:gd name="T15" fmla="*/ 1 h 24"/>
                  <a:gd name="T16" fmla="*/ 5 w 25"/>
                  <a:gd name="T17" fmla="*/ 2 h 24"/>
                  <a:gd name="T18" fmla="*/ 4 w 25"/>
                  <a:gd name="T19" fmla="*/ 3 h 24"/>
                  <a:gd name="T20" fmla="*/ 2 w 25"/>
                  <a:gd name="T21" fmla="*/ 5 h 24"/>
                  <a:gd name="T22" fmla="*/ 1 w 25"/>
                  <a:gd name="T23" fmla="*/ 7 h 24"/>
                  <a:gd name="T24" fmla="*/ 1 w 25"/>
                  <a:gd name="T25" fmla="*/ 10 h 24"/>
                  <a:gd name="T26" fmla="*/ 0 w 25"/>
                  <a:gd name="T27" fmla="*/ 12 h 24"/>
                  <a:gd name="T28" fmla="*/ 1 w 25"/>
                  <a:gd name="T29" fmla="*/ 14 h 24"/>
                  <a:gd name="T30" fmla="*/ 1 w 25"/>
                  <a:gd name="T31" fmla="*/ 17 h 24"/>
                  <a:gd name="T32" fmla="*/ 2 w 25"/>
                  <a:gd name="T33" fmla="*/ 18 h 24"/>
                  <a:gd name="T34" fmla="*/ 2 w 25"/>
                  <a:gd name="T35" fmla="*/ 19 h 24"/>
                  <a:gd name="T36" fmla="*/ 4 w 25"/>
                  <a:gd name="T37" fmla="*/ 21 h 24"/>
                  <a:gd name="T38" fmla="*/ 5 w 25"/>
                  <a:gd name="T39" fmla="*/ 22 h 24"/>
                  <a:gd name="T40" fmla="*/ 8 w 25"/>
                  <a:gd name="T41" fmla="*/ 23 h 24"/>
                  <a:gd name="T42" fmla="*/ 10 w 25"/>
                  <a:gd name="T43" fmla="*/ 24 h 24"/>
                  <a:gd name="T44" fmla="*/ 12 w 25"/>
                  <a:gd name="T45" fmla="*/ 24 h 24"/>
                  <a:gd name="T46" fmla="*/ 14 w 25"/>
                  <a:gd name="T47" fmla="*/ 24 h 24"/>
                  <a:gd name="T48" fmla="*/ 14 w 25"/>
                  <a:gd name="T49" fmla="*/ 24 h 24"/>
                  <a:gd name="T50" fmla="*/ 14 w 25"/>
                  <a:gd name="T51" fmla="*/ 24 h 24"/>
                  <a:gd name="T52" fmla="*/ 14 w 25"/>
                  <a:gd name="T53" fmla="*/ 24 h 24"/>
                  <a:gd name="T54" fmla="*/ 15 w 25"/>
                  <a:gd name="T55" fmla="*/ 24 h 24"/>
                  <a:gd name="T56" fmla="*/ 17 w 25"/>
                  <a:gd name="T57" fmla="*/ 23 h 24"/>
                  <a:gd name="T58" fmla="*/ 18 w 25"/>
                  <a:gd name="T59" fmla="*/ 22 h 24"/>
                  <a:gd name="T60" fmla="*/ 19 w 25"/>
                  <a:gd name="T61" fmla="*/ 22 h 24"/>
                  <a:gd name="T62" fmla="*/ 20 w 25"/>
                  <a:gd name="T63" fmla="*/ 21 h 24"/>
                  <a:gd name="T64" fmla="*/ 21 w 25"/>
                  <a:gd name="T65" fmla="*/ 21 h 24"/>
                  <a:gd name="T66" fmla="*/ 22 w 25"/>
                  <a:gd name="T67" fmla="*/ 20 h 24"/>
                  <a:gd name="T68" fmla="*/ 22 w 25"/>
                  <a:gd name="T69" fmla="*/ 19 h 24"/>
                  <a:gd name="T70" fmla="*/ 23 w 25"/>
                  <a:gd name="T71" fmla="*/ 18 h 24"/>
                  <a:gd name="T72" fmla="*/ 24 w 25"/>
                  <a:gd name="T73" fmla="*/ 17 h 24"/>
                  <a:gd name="T74" fmla="*/ 24 w 25"/>
                  <a:gd name="T75" fmla="*/ 16 h 24"/>
                  <a:gd name="T76" fmla="*/ 24 w 25"/>
                  <a:gd name="T77" fmla="*/ 16 h 24"/>
                  <a:gd name="T78" fmla="*/ 24 w 25"/>
                  <a:gd name="T79" fmla="*/ 15 h 24"/>
                  <a:gd name="T80" fmla="*/ 24 w 25"/>
                  <a:gd name="T81" fmla="*/ 15 h 24"/>
                  <a:gd name="T82" fmla="*/ 24 w 25"/>
                  <a:gd name="T83" fmla="*/ 14 h 24"/>
                  <a:gd name="T84" fmla="*/ 24 w 25"/>
                  <a:gd name="T85" fmla="*/ 14 h 24"/>
                  <a:gd name="T86" fmla="*/ 24 w 25"/>
                  <a:gd name="T87" fmla="*/ 13 h 24"/>
                  <a:gd name="T88" fmla="*/ 24 w 25"/>
                  <a:gd name="T89" fmla="*/ 13 h 24"/>
                  <a:gd name="T90" fmla="*/ 24 w 25"/>
                  <a:gd name="T91" fmla="*/ 13 h 24"/>
                  <a:gd name="T92" fmla="*/ 25 w 25"/>
                  <a:gd name="T93" fmla="*/ 12 h 24"/>
                  <a:gd name="T94" fmla="*/ 24 w 25"/>
                  <a:gd name="T95" fmla="*/ 10 h 24"/>
                  <a:gd name="T96" fmla="*/ 24 w 25"/>
                  <a:gd name="T97" fmla="*/ 7 h 24"/>
                  <a:gd name="T98" fmla="*/ 22 w 25"/>
                  <a:gd name="T99" fmla="*/ 5 h 24"/>
                  <a:gd name="T100" fmla="*/ 21 w 25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" name="Freeform 655">
                <a:extLst>
                  <a:ext uri="{FF2B5EF4-FFF2-40B4-BE49-F238E27FC236}">
                    <a16:creationId xmlns:a16="http://schemas.microsoft.com/office/drawing/2014/main" id="{9877D4B3-A0EB-A112-E220-AD839822D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329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7 h 24"/>
                  <a:gd name="T34" fmla="*/ 2 w 24"/>
                  <a:gd name="T35" fmla="*/ 19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9 h 24"/>
                  <a:gd name="T70" fmla="*/ 23 w 24"/>
                  <a:gd name="T71" fmla="*/ 17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" name="Freeform 656">
                <a:extLst>
                  <a:ext uri="{FF2B5EF4-FFF2-40B4-BE49-F238E27FC236}">
                    <a16:creationId xmlns:a16="http://schemas.microsoft.com/office/drawing/2014/main" id="{BAA3423A-FB62-40DD-55BF-CF57C5E30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317"/>
                <a:ext cx="24" cy="25"/>
              </a:xfrm>
              <a:custGeom>
                <a:avLst/>
                <a:gdLst>
                  <a:gd name="T0" fmla="*/ 20 w 24"/>
                  <a:gd name="T1" fmla="*/ 4 h 25"/>
                  <a:gd name="T2" fmla="*/ 18 w 24"/>
                  <a:gd name="T3" fmla="*/ 2 h 25"/>
                  <a:gd name="T4" fmla="*/ 17 w 24"/>
                  <a:gd name="T5" fmla="*/ 2 h 25"/>
                  <a:gd name="T6" fmla="*/ 16 w 24"/>
                  <a:gd name="T7" fmla="*/ 1 h 25"/>
                  <a:gd name="T8" fmla="*/ 14 w 24"/>
                  <a:gd name="T9" fmla="*/ 1 h 25"/>
                  <a:gd name="T10" fmla="*/ 12 w 24"/>
                  <a:gd name="T11" fmla="*/ 0 h 25"/>
                  <a:gd name="T12" fmla="*/ 9 w 24"/>
                  <a:gd name="T13" fmla="*/ 1 h 25"/>
                  <a:gd name="T14" fmla="*/ 7 w 24"/>
                  <a:gd name="T15" fmla="*/ 1 h 25"/>
                  <a:gd name="T16" fmla="*/ 5 w 24"/>
                  <a:gd name="T17" fmla="*/ 2 h 25"/>
                  <a:gd name="T18" fmla="*/ 3 w 24"/>
                  <a:gd name="T19" fmla="*/ 4 h 25"/>
                  <a:gd name="T20" fmla="*/ 2 w 24"/>
                  <a:gd name="T21" fmla="*/ 6 h 25"/>
                  <a:gd name="T22" fmla="*/ 1 w 24"/>
                  <a:gd name="T23" fmla="*/ 8 h 25"/>
                  <a:gd name="T24" fmla="*/ 0 w 24"/>
                  <a:gd name="T25" fmla="*/ 10 h 25"/>
                  <a:gd name="T26" fmla="*/ 0 w 24"/>
                  <a:gd name="T27" fmla="*/ 13 h 25"/>
                  <a:gd name="T28" fmla="*/ 0 w 24"/>
                  <a:gd name="T29" fmla="*/ 15 h 25"/>
                  <a:gd name="T30" fmla="*/ 1 w 24"/>
                  <a:gd name="T31" fmla="*/ 17 h 25"/>
                  <a:gd name="T32" fmla="*/ 1 w 24"/>
                  <a:gd name="T33" fmla="*/ 18 h 25"/>
                  <a:gd name="T34" fmla="*/ 2 w 24"/>
                  <a:gd name="T35" fmla="*/ 19 h 25"/>
                  <a:gd name="T36" fmla="*/ 3 w 24"/>
                  <a:gd name="T37" fmla="*/ 21 h 25"/>
                  <a:gd name="T38" fmla="*/ 5 w 24"/>
                  <a:gd name="T39" fmla="*/ 22 h 25"/>
                  <a:gd name="T40" fmla="*/ 7 w 24"/>
                  <a:gd name="T41" fmla="*/ 24 h 25"/>
                  <a:gd name="T42" fmla="*/ 9 w 24"/>
                  <a:gd name="T43" fmla="*/ 24 h 25"/>
                  <a:gd name="T44" fmla="*/ 12 w 24"/>
                  <a:gd name="T45" fmla="*/ 25 h 25"/>
                  <a:gd name="T46" fmla="*/ 13 w 24"/>
                  <a:gd name="T47" fmla="*/ 24 h 25"/>
                  <a:gd name="T48" fmla="*/ 13 w 24"/>
                  <a:gd name="T49" fmla="*/ 24 h 25"/>
                  <a:gd name="T50" fmla="*/ 13 w 24"/>
                  <a:gd name="T51" fmla="*/ 24 h 25"/>
                  <a:gd name="T52" fmla="*/ 13 w 24"/>
                  <a:gd name="T53" fmla="*/ 24 h 25"/>
                  <a:gd name="T54" fmla="*/ 14 w 24"/>
                  <a:gd name="T55" fmla="*/ 24 h 25"/>
                  <a:gd name="T56" fmla="*/ 16 w 24"/>
                  <a:gd name="T57" fmla="*/ 24 h 25"/>
                  <a:gd name="T58" fmla="*/ 17 w 24"/>
                  <a:gd name="T59" fmla="*/ 23 h 25"/>
                  <a:gd name="T60" fmla="*/ 18 w 24"/>
                  <a:gd name="T61" fmla="*/ 22 h 25"/>
                  <a:gd name="T62" fmla="*/ 19 w 24"/>
                  <a:gd name="T63" fmla="*/ 22 h 25"/>
                  <a:gd name="T64" fmla="*/ 20 w 24"/>
                  <a:gd name="T65" fmla="*/ 21 h 25"/>
                  <a:gd name="T66" fmla="*/ 21 w 24"/>
                  <a:gd name="T67" fmla="*/ 20 h 25"/>
                  <a:gd name="T68" fmla="*/ 22 w 24"/>
                  <a:gd name="T69" fmla="*/ 19 h 25"/>
                  <a:gd name="T70" fmla="*/ 22 w 24"/>
                  <a:gd name="T71" fmla="*/ 18 h 25"/>
                  <a:gd name="T72" fmla="*/ 23 w 24"/>
                  <a:gd name="T73" fmla="*/ 17 h 25"/>
                  <a:gd name="T74" fmla="*/ 23 w 24"/>
                  <a:gd name="T75" fmla="*/ 16 h 25"/>
                  <a:gd name="T76" fmla="*/ 23 w 24"/>
                  <a:gd name="T77" fmla="*/ 16 h 25"/>
                  <a:gd name="T78" fmla="*/ 23 w 24"/>
                  <a:gd name="T79" fmla="*/ 16 h 25"/>
                  <a:gd name="T80" fmla="*/ 23 w 24"/>
                  <a:gd name="T81" fmla="*/ 16 h 25"/>
                  <a:gd name="T82" fmla="*/ 24 w 24"/>
                  <a:gd name="T83" fmla="*/ 15 h 25"/>
                  <a:gd name="T84" fmla="*/ 24 w 24"/>
                  <a:gd name="T85" fmla="*/ 14 h 25"/>
                  <a:gd name="T86" fmla="*/ 24 w 24"/>
                  <a:gd name="T87" fmla="*/ 14 h 25"/>
                  <a:gd name="T88" fmla="*/ 24 w 24"/>
                  <a:gd name="T89" fmla="*/ 14 h 25"/>
                  <a:gd name="T90" fmla="*/ 24 w 24"/>
                  <a:gd name="T91" fmla="*/ 14 h 25"/>
                  <a:gd name="T92" fmla="*/ 24 w 24"/>
                  <a:gd name="T93" fmla="*/ 13 h 25"/>
                  <a:gd name="T94" fmla="*/ 24 w 24"/>
                  <a:gd name="T95" fmla="*/ 10 h 25"/>
                  <a:gd name="T96" fmla="*/ 23 w 24"/>
                  <a:gd name="T97" fmla="*/ 8 h 25"/>
                  <a:gd name="T98" fmla="*/ 22 w 24"/>
                  <a:gd name="T99" fmla="*/ 6 h 25"/>
                  <a:gd name="T100" fmla="*/ 20 w 24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4"/>
                    </a:moveTo>
                    <a:lnTo>
                      <a:pt x="18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" name="Freeform 657">
                <a:extLst>
                  <a:ext uri="{FF2B5EF4-FFF2-40B4-BE49-F238E27FC236}">
                    <a16:creationId xmlns:a16="http://schemas.microsoft.com/office/drawing/2014/main" id="{DD59F5F5-EA23-B717-3B35-243E133B9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09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0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0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3 w 24"/>
                  <a:gd name="T83" fmla="*/ 15 h 24"/>
                  <a:gd name="T84" fmla="*/ 23 w 24"/>
                  <a:gd name="T85" fmla="*/ 14 h 24"/>
                  <a:gd name="T86" fmla="*/ 23 w 24"/>
                  <a:gd name="T87" fmla="*/ 13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" name="Freeform 658">
                <a:extLst>
                  <a:ext uri="{FF2B5EF4-FFF2-40B4-BE49-F238E27FC236}">
                    <a16:creationId xmlns:a16="http://schemas.microsoft.com/office/drawing/2014/main" id="{D707D5A6-AE4D-A310-7462-BA8A28978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295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" name="Freeform 659">
                <a:extLst>
                  <a:ext uri="{FF2B5EF4-FFF2-40B4-BE49-F238E27FC236}">
                    <a16:creationId xmlns:a16="http://schemas.microsoft.com/office/drawing/2014/main" id="{4AAFC947-DAF3-BAEF-801F-020243C36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279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8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1 w 24"/>
                  <a:gd name="T25" fmla="*/ 9 h 24"/>
                  <a:gd name="T26" fmla="*/ 0 w 24"/>
                  <a:gd name="T27" fmla="*/ 12 h 24"/>
                  <a:gd name="T28" fmla="*/ 1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8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4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2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4 w 24"/>
                  <a:gd name="T73" fmla="*/ 16 h 24"/>
                  <a:gd name="T74" fmla="*/ 24 w 24"/>
                  <a:gd name="T75" fmla="*/ 16 h 24"/>
                  <a:gd name="T76" fmla="*/ 24 w 24"/>
                  <a:gd name="T77" fmla="*/ 15 h 24"/>
                  <a:gd name="T78" fmla="*/ 24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4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" name="Freeform 660">
                <a:extLst>
                  <a:ext uri="{FF2B5EF4-FFF2-40B4-BE49-F238E27FC236}">
                    <a16:creationId xmlns:a16="http://schemas.microsoft.com/office/drawing/2014/main" id="{80A8EC88-26DD-EA88-7E42-0502F40D2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97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" name="Freeform 661">
                <a:extLst>
                  <a:ext uri="{FF2B5EF4-FFF2-40B4-BE49-F238E27FC236}">
                    <a16:creationId xmlns:a16="http://schemas.microsoft.com/office/drawing/2014/main" id="{9D2D8EFE-9F49-D83B-3C20-66C39BA71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283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1 h 24"/>
                  <a:gd name="T4" fmla="*/ 17 w 24"/>
                  <a:gd name="T5" fmla="*/ 1 h 24"/>
                  <a:gd name="T6" fmla="*/ 16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3 w 24"/>
                  <a:gd name="T19" fmla="*/ 3 h 24"/>
                  <a:gd name="T20" fmla="*/ 2 w 24"/>
                  <a:gd name="T21" fmla="*/ 5 h 24"/>
                  <a:gd name="T22" fmla="*/ 0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0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3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3 h 24"/>
                  <a:gd name="T48" fmla="*/ 13 w 24"/>
                  <a:gd name="T49" fmla="*/ 23 h 24"/>
                  <a:gd name="T50" fmla="*/ 13 w 24"/>
                  <a:gd name="T51" fmla="*/ 23 h 24"/>
                  <a:gd name="T52" fmla="*/ 13 w 24"/>
                  <a:gd name="T53" fmla="*/ 23 h 24"/>
                  <a:gd name="T54" fmla="*/ 14 w 24"/>
                  <a:gd name="T55" fmla="*/ 23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2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3 w 24"/>
                  <a:gd name="T83" fmla="*/ 14 h 24"/>
                  <a:gd name="T84" fmla="*/ 23 w 24"/>
                  <a:gd name="T85" fmla="*/ 13 h 24"/>
                  <a:gd name="T86" fmla="*/ 23 w 24"/>
                  <a:gd name="T87" fmla="*/ 13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" name="Freeform 662">
                <a:extLst>
                  <a:ext uri="{FF2B5EF4-FFF2-40B4-BE49-F238E27FC236}">
                    <a16:creationId xmlns:a16="http://schemas.microsoft.com/office/drawing/2014/main" id="{29A4EAF2-E5AF-05F0-0640-F0ECFF30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265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7 w 24"/>
                  <a:gd name="T5" fmla="*/ 1 h 24"/>
                  <a:gd name="T6" fmla="*/ 17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7 w 24"/>
                  <a:gd name="T57" fmla="*/ 23 h 24"/>
                  <a:gd name="T58" fmla="*/ 17 w 24"/>
                  <a:gd name="T59" fmla="*/ 23 h 24"/>
                  <a:gd name="T60" fmla="*/ 19 w 24"/>
                  <a:gd name="T61" fmla="*/ 22 h 24"/>
                  <a:gd name="T62" fmla="*/ 19 w 24"/>
                  <a:gd name="T63" fmla="*/ 22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" name="Freeform 663">
                <a:extLst>
                  <a:ext uri="{FF2B5EF4-FFF2-40B4-BE49-F238E27FC236}">
                    <a16:creationId xmlns:a16="http://schemas.microsoft.com/office/drawing/2014/main" id="{F7141392-E9AC-3156-53C2-EBFF44576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259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4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" name="Freeform 664">
                <a:extLst>
                  <a:ext uri="{FF2B5EF4-FFF2-40B4-BE49-F238E27FC236}">
                    <a16:creationId xmlns:a16="http://schemas.microsoft.com/office/drawing/2014/main" id="{937EC703-3299-36D7-766F-4BB835199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261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" name="Freeform 665">
                <a:extLst>
                  <a:ext uri="{FF2B5EF4-FFF2-40B4-BE49-F238E27FC236}">
                    <a16:creationId xmlns:a16="http://schemas.microsoft.com/office/drawing/2014/main" id="{645FDCF0-81CE-677D-2956-146E204B0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271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4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2" name="Freeform 666">
                <a:extLst>
                  <a:ext uri="{FF2B5EF4-FFF2-40B4-BE49-F238E27FC236}">
                    <a16:creationId xmlns:a16="http://schemas.microsoft.com/office/drawing/2014/main" id="{CA60A73C-F5C4-46B4-9ED4-3EAAEFF2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286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1 h 24"/>
                  <a:gd name="T10" fmla="*/ 12 w 24"/>
                  <a:gd name="T11" fmla="*/ 0 h 24"/>
                  <a:gd name="T12" fmla="*/ 9 w 24"/>
                  <a:gd name="T13" fmla="*/ 1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6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4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4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2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6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3" name="Freeform 667">
                <a:extLst>
                  <a:ext uri="{FF2B5EF4-FFF2-40B4-BE49-F238E27FC236}">
                    <a16:creationId xmlns:a16="http://schemas.microsoft.com/office/drawing/2014/main" id="{67069426-BA2D-06EC-0683-2058AE30B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297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4" name="Freeform 668">
                <a:extLst>
                  <a:ext uri="{FF2B5EF4-FFF2-40B4-BE49-F238E27FC236}">
                    <a16:creationId xmlns:a16="http://schemas.microsoft.com/office/drawing/2014/main" id="{8E93B85B-409B-F362-29B3-4BC5E9A00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303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0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3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5" name="Freeform 669">
                <a:extLst>
                  <a:ext uri="{FF2B5EF4-FFF2-40B4-BE49-F238E27FC236}">
                    <a16:creationId xmlns:a16="http://schemas.microsoft.com/office/drawing/2014/main" id="{2946EFCB-56F4-E934-4132-219C09A4E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295"/>
                <a:ext cx="24" cy="24"/>
              </a:xfrm>
              <a:custGeom>
                <a:avLst/>
                <a:gdLst>
                  <a:gd name="T0" fmla="*/ 21 w 24"/>
                  <a:gd name="T1" fmla="*/ 4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4 h 24"/>
                  <a:gd name="T20" fmla="*/ 2 w 24"/>
                  <a:gd name="T21" fmla="*/ 5 h 24"/>
                  <a:gd name="T22" fmla="*/ 1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1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3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3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4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1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6" name="Freeform 670">
                <a:extLst>
                  <a:ext uri="{FF2B5EF4-FFF2-40B4-BE49-F238E27FC236}">
                    <a16:creationId xmlns:a16="http://schemas.microsoft.com/office/drawing/2014/main" id="{5CE25B7D-BDF4-7A7E-90E4-4E6554D98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2296"/>
                <a:ext cx="25" cy="25"/>
              </a:xfrm>
              <a:custGeom>
                <a:avLst/>
                <a:gdLst>
                  <a:gd name="T0" fmla="*/ 21 w 25"/>
                  <a:gd name="T1" fmla="*/ 4 h 25"/>
                  <a:gd name="T2" fmla="*/ 19 w 25"/>
                  <a:gd name="T3" fmla="*/ 2 h 25"/>
                  <a:gd name="T4" fmla="*/ 18 w 25"/>
                  <a:gd name="T5" fmla="*/ 1 h 25"/>
                  <a:gd name="T6" fmla="*/ 17 w 25"/>
                  <a:gd name="T7" fmla="*/ 1 h 25"/>
                  <a:gd name="T8" fmla="*/ 15 w 25"/>
                  <a:gd name="T9" fmla="*/ 1 h 25"/>
                  <a:gd name="T10" fmla="*/ 13 w 25"/>
                  <a:gd name="T11" fmla="*/ 0 h 25"/>
                  <a:gd name="T12" fmla="*/ 10 w 25"/>
                  <a:gd name="T13" fmla="*/ 1 h 25"/>
                  <a:gd name="T14" fmla="*/ 8 w 25"/>
                  <a:gd name="T15" fmla="*/ 1 h 25"/>
                  <a:gd name="T16" fmla="*/ 6 w 25"/>
                  <a:gd name="T17" fmla="*/ 2 h 25"/>
                  <a:gd name="T18" fmla="*/ 4 w 25"/>
                  <a:gd name="T19" fmla="*/ 4 h 25"/>
                  <a:gd name="T20" fmla="*/ 2 w 25"/>
                  <a:gd name="T21" fmla="*/ 6 h 25"/>
                  <a:gd name="T22" fmla="*/ 1 w 25"/>
                  <a:gd name="T23" fmla="*/ 8 h 25"/>
                  <a:gd name="T24" fmla="*/ 1 w 25"/>
                  <a:gd name="T25" fmla="*/ 10 h 25"/>
                  <a:gd name="T26" fmla="*/ 0 w 25"/>
                  <a:gd name="T27" fmla="*/ 12 h 25"/>
                  <a:gd name="T28" fmla="*/ 1 w 25"/>
                  <a:gd name="T29" fmla="*/ 15 h 25"/>
                  <a:gd name="T30" fmla="*/ 1 w 25"/>
                  <a:gd name="T31" fmla="*/ 17 h 25"/>
                  <a:gd name="T32" fmla="*/ 2 w 25"/>
                  <a:gd name="T33" fmla="*/ 18 h 25"/>
                  <a:gd name="T34" fmla="*/ 2 w 25"/>
                  <a:gd name="T35" fmla="*/ 19 h 25"/>
                  <a:gd name="T36" fmla="*/ 4 w 25"/>
                  <a:gd name="T37" fmla="*/ 21 h 25"/>
                  <a:gd name="T38" fmla="*/ 6 w 25"/>
                  <a:gd name="T39" fmla="*/ 22 h 25"/>
                  <a:gd name="T40" fmla="*/ 8 w 25"/>
                  <a:gd name="T41" fmla="*/ 24 h 25"/>
                  <a:gd name="T42" fmla="*/ 10 w 25"/>
                  <a:gd name="T43" fmla="*/ 24 h 25"/>
                  <a:gd name="T44" fmla="*/ 13 w 25"/>
                  <a:gd name="T45" fmla="*/ 25 h 25"/>
                  <a:gd name="T46" fmla="*/ 14 w 25"/>
                  <a:gd name="T47" fmla="*/ 24 h 25"/>
                  <a:gd name="T48" fmla="*/ 14 w 25"/>
                  <a:gd name="T49" fmla="*/ 24 h 25"/>
                  <a:gd name="T50" fmla="*/ 14 w 25"/>
                  <a:gd name="T51" fmla="*/ 24 h 25"/>
                  <a:gd name="T52" fmla="*/ 14 w 25"/>
                  <a:gd name="T53" fmla="*/ 24 h 25"/>
                  <a:gd name="T54" fmla="*/ 15 w 25"/>
                  <a:gd name="T55" fmla="*/ 24 h 25"/>
                  <a:gd name="T56" fmla="*/ 17 w 25"/>
                  <a:gd name="T57" fmla="*/ 24 h 25"/>
                  <a:gd name="T58" fmla="*/ 18 w 25"/>
                  <a:gd name="T59" fmla="*/ 23 h 25"/>
                  <a:gd name="T60" fmla="*/ 19 w 25"/>
                  <a:gd name="T61" fmla="*/ 22 h 25"/>
                  <a:gd name="T62" fmla="*/ 20 w 25"/>
                  <a:gd name="T63" fmla="*/ 22 h 25"/>
                  <a:gd name="T64" fmla="*/ 21 w 25"/>
                  <a:gd name="T65" fmla="*/ 21 h 25"/>
                  <a:gd name="T66" fmla="*/ 22 w 25"/>
                  <a:gd name="T67" fmla="*/ 20 h 25"/>
                  <a:gd name="T68" fmla="*/ 22 w 25"/>
                  <a:gd name="T69" fmla="*/ 19 h 25"/>
                  <a:gd name="T70" fmla="*/ 23 w 25"/>
                  <a:gd name="T71" fmla="*/ 18 h 25"/>
                  <a:gd name="T72" fmla="*/ 24 w 25"/>
                  <a:gd name="T73" fmla="*/ 17 h 25"/>
                  <a:gd name="T74" fmla="*/ 24 w 25"/>
                  <a:gd name="T75" fmla="*/ 16 h 25"/>
                  <a:gd name="T76" fmla="*/ 24 w 25"/>
                  <a:gd name="T77" fmla="*/ 16 h 25"/>
                  <a:gd name="T78" fmla="*/ 24 w 25"/>
                  <a:gd name="T79" fmla="*/ 16 h 25"/>
                  <a:gd name="T80" fmla="*/ 24 w 25"/>
                  <a:gd name="T81" fmla="*/ 16 h 25"/>
                  <a:gd name="T82" fmla="*/ 24 w 25"/>
                  <a:gd name="T83" fmla="*/ 15 h 25"/>
                  <a:gd name="T84" fmla="*/ 24 w 25"/>
                  <a:gd name="T85" fmla="*/ 14 h 25"/>
                  <a:gd name="T86" fmla="*/ 24 w 25"/>
                  <a:gd name="T87" fmla="*/ 14 h 25"/>
                  <a:gd name="T88" fmla="*/ 24 w 25"/>
                  <a:gd name="T89" fmla="*/ 14 h 25"/>
                  <a:gd name="T90" fmla="*/ 24 w 25"/>
                  <a:gd name="T91" fmla="*/ 14 h 25"/>
                  <a:gd name="T92" fmla="*/ 25 w 25"/>
                  <a:gd name="T93" fmla="*/ 12 h 25"/>
                  <a:gd name="T94" fmla="*/ 24 w 25"/>
                  <a:gd name="T95" fmla="*/ 10 h 25"/>
                  <a:gd name="T96" fmla="*/ 24 w 25"/>
                  <a:gd name="T97" fmla="*/ 8 h 25"/>
                  <a:gd name="T98" fmla="*/ 22 w 25"/>
                  <a:gd name="T99" fmla="*/ 6 h 25"/>
                  <a:gd name="T100" fmla="*/ 21 w 25"/>
                  <a:gd name="T101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5">
                    <a:moveTo>
                      <a:pt x="21" y="4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3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7" name="Freeform 671">
                <a:extLst>
                  <a:ext uri="{FF2B5EF4-FFF2-40B4-BE49-F238E27FC236}">
                    <a16:creationId xmlns:a16="http://schemas.microsoft.com/office/drawing/2014/main" id="{4EB1D917-4679-08C6-5769-8B6837685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291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1 h 24"/>
                  <a:gd name="T4" fmla="*/ 17 w 24"/>
                  <a:gd name="T5" fmla="*/ 1 h 24"/>
                  <a:gd name="T6" fmla="*/ 16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3 w 24"/>
                  <a:gd name="T19" fmla="*/ 3 h 24"/>
                  <a:gd name="T20" fmla="*/ 1 w 24"/>
                  <a:gd name="T21" fmla="*/ 5 h 24"/>
                  <a:gd name="T22" fmla="*/ 0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0 w 24"/>
                  <a:gd name="T31" fmla="*/ 16 h 24"/>
                  <a:gd name="T32" fmla="*/ 1 w 24"/>
                  <a:gd name="T33" fmla="*/ 17 h 24"/>
                  <a:gd name="T34" fmla="*/ 1 w 24"/>
                  <a:gd name="T35" fmla="*/ 18 h 24"/>
                  <a:gd name="T36" fmla="*/ 3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3 w 24"/>
                  <a:gd name="T51" fmla="*/ 23 h 24"/>
                  <a:gd name="T52" fmla="*/ 13 w 24"/>
                  <a:gd name="T53" fmla="*/ 23 h 24"/>
                  <a:gd name="T54" fmla="*/ 14 w 24"/>
                  <a:gd name="T55" fmla="*/ 23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2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3 w 24"/>
                  <a:gd name="T83" fmla="*/ 14 h 24"/>
                  <a:gd name="T84" fmla="*/ 23 w 24"/>
                  <a:gd name="T85" fmla="*/ 13 h 24"/>
                  <a:gd name="T86" fmla="*/ 23 w 24"/>
                  <a:gd name="T87" fmla="*/ 13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8" name="Freeform 672">
                <a:extLst>
                  <a:ext uri="{FF2B5EF4-FFF2-40B4-BE49-F238E27FC236}">
                    <a16:creationId xmlns:a16="http://schemas.microsoft.com/office/drawing/2014/main" id="{0E7C7A7B-20A3-AFA9-AA33-C9C8D4388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276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1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3 h 24"/>
                  <a:gd name="T48" fmla="*/ 13 w 24"/>
                  <a:gd name="T49" fmla="*/ 23 h 24"/>
                  <a:gd name="T50" fmla="*/ 13 w 24"/>
                  <a:gd name="T51" fmla="*/ 23 h 24"/>
                  <a:gd name="T52" fmla="*/ 14 w 24"/>
                  <a:gd name="T53" fmla="*/ 23 h 24"/>
                  <a:gd name="T54" fmla="*/ 14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1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9" name="Freeform 673">
                <a:extLst>
                  <a:ext uri="{FF2B5EF4-FFF2-40B4-BE49-F238E27FC236}">
                    <a16:creationId xmlns:a16="http://schemas.microsoft.com/office/drawing/2014/main" id="{DAB06402-8E73-16F0-9120-B404F07FB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262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1 h 24"/>
                  <a:gd name="T4" fmla="*/ 17 w 24"/>
                  <a:gd name="T5" fmla="*/ 1 h 24"/>
                  <a:gd name="T6" fmla="*/ 16 w 24"/>
                  <a:gd name="T7" fmla="*/ 0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3 w 24"/>
                  <a:gd name="T19" fmla="*/ 3 h 24"/>
                  <a:gd name="T20" fmla="*/ 1 w 24"/>
                  <a:gd name="T21" fmla="*/ 5 h 24"/>
                  <a:gd name="T22" fmla="*/ 0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0 w 24"/>
                  <a:gd name="T31" fmla="*/ 16 h 24"/>
                  <a:gd name="T32" fmla="*/ 1 w 24"/>
                  <a:gd name="T33" fmla="*/ 17 h 24"/>
                  <a:gd name="T34" fmla="*/ 1 w 24"/>
                  <a:gd name="T35" fmla="*/ 18 h 24"/>
                  <a:gd name="T36" fmla="*/ 3 w 24"/>
                  <a:gd name="T37" fmla="*/ 20 h 24"/>
                  <a:gd name="T38" fmla="*/ 5 w 24"/>
                  <a:gd name="T39" fmla="*/ 21 h 24"/>
                  <a:gd name="T40" fmla="*/ 7 w 24"/>
                  <a:gd name="T41" fmla="*/ 23 h 24"/>
                  <a:gd name="T42" fmla="*/ 9 w 24"/>
                  <a:gd name="T43" fmla="*/ 23 h 24"/>
                  <a:gd name="T44" fmla="*/ 12 w 24"/>
                  <a:gd name="T45" fmla="*/ 24 h 24"/>
                  <a:gd name="T46" fmla="*/ 13 w 24"/>
                  <a:gd name="T47" fmla="*/ 23 h 24"/>
                  <a:gd name="T48" fmla="*/ 13 w 24"/>
                  <a:gd name="T49" fmla="*/ 23 h 24"/>
                  <a:gd name="T50" fmla="*/ 13 w 24"/>
                  <a:gd name="T51" fmla="*/ 23 h 24"/>
                  <a:gd name="T52" fmla="*/ 13 w 24"/>
                  <a:gd name="T53" fmla="*/ 23 h 24"/>
                  <a:gd name="T54" fmla="*/ 14 w 24"/>
                  <a:gd name="T55" fmla="*/ 23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1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2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3 w 24"/>
                  <a:gd name="T83" fmla="*/ 14 h 24"/>
                  <a:gd name="T84" fmla="*/ 23 w 24"/>
                  <a:gd name="T85" fmla="*/ 13 h 24"/>
                  <a:gd name="T86" fmla="*/ 23 w 24"/>
                  <a:gd name="T87" fmla="*/ 13 h 24"/>
                  <a:gd name="T88" fmla="*/ 23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3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0" name="Freeform 674">
                <a:extLst>
                  <a:ext uri="{FF2B5EF4-FFF2-40B4-BE49-F238E27FC236}">
                    <a16:creationId xmlns:a16="http://schemas.microsoft.com/office/drawing/2014/main" id="{7D76D5F4-E4DC-7C0A-FA1C-BEECC3DFE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259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4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1" name="Freeform 675">
                <a:extLst>
                  <a:ext uri="{FF2B5EF4-FFF2-40B4-BE49-F238E27FC236}">
                    <a16:creationId xmlns:a16="http://schemas.microsoft.com/office/drawing/2014/main" id="{A0C2896F-C3AE-3DB7-44AE-D221582DF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2259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3 h 24"/>
                  <a:gd name="T50" fmla="*/ 13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2" name="Freeform 676">
                <a:extLst>
                  <a:ext uri="{FF2B5EF4-FFF2-40B4-BE49-F238E27FC236}">
                    <a16:creationId xmlns:a16="http://schemas.microsoft.com/office/drawing/2014/main" id="{5BEB302F-02A1-7E42-6C39-13DEF7863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2276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1 h 24"/>
                  <a:gd name="T4" fmla="*/ 18 w 24"/>
                  <a:gd name="T5" fmla="*/ 1 h 24"/>
                  <a:gd name="T6" fmla="*/ 17 w 24"/>
                  <a:gd name="T7" fmla="*/ 0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0 h 24"/>
                  <a:gd name="T16" fmla="*/ 5 w 24"/>
                  <a:gd name="T17" fmla="*/ 1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6 h 24"/>
                  <a:gd name="T32" fmla="*/ 1 w 24"/>
                  <a:gd name="T33" fmla="*/ 17 h 24"/>
                  <a:gd name="T34" fmla="*/ 2 w 24"/>
                  <a:gd name="T35" fmla="*/ 18 h 24"/>
                  <a:gd name="T36" fmla="*/ 4 w 24"/>
                  <a:gd name="T37" fmla="*/ 20 h 24"/>
                  <a:gd name="T38" fmla="*/ 5 w 24"/>
                  <a:gd name="T39" fmla="*/ 21 h 24"/>
                  <a:gd name="T40" fmla="*/ 7 w 24"/>
                  <a:gd name="T41" fmla="*/ 23 h 24"/>
                  <a:gd name="T42" fmla="*/ 10 w 24"/>
                  <a:gd name="T43" fmla="*/ 23 h 24"/>
                  <a:gd name="T44" fmla="*/ 12 w 24"/>
                  <a:gd name="T45" fmla="*/ 24 h 24"/>
                  <a:gd name="T46" fmla="*/ 13 w 24"/>
                  <a:gd name="T47" fmla="*/ 23 h 24"/>
                  <a:gd name="T48" fmla="*/ 13 w 24"/>
                  <a:gd name="T49" fmla="*/ 23 h 24"/>
                  <a:gd name="T50" fmla="*/ 13 w 24"/>
                  <a:gd name="T51" fmla="*/ 23 h 24"/>
                  <a:gd name="T52" fmla="*/ 14 w 24"/>
                  <a:gd name="T53" fmla="*/ 23 h 24"/>
                  <a:gd name="T54" fmla="*/ 15 w 24"/>
                  <a:gd name="T55" fmla="*/ 23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1 h 24"/>
                  <a:gd name="T62" fmla="*/ 20 w 24"/>
                  <a:gd name="T63" fmla="*/ 21 h 24"/>
                  <a:gd name="T64" fmla="*/ 21 w 24"/>
                  <a:gd name="T65" fmla="*/ 20 h 24"/>
                  <a:gd name="T66" fmla="*/ 21 w 24"/>
                  <a:gd name="T67" fmla="*/ 19 h 24"/>
                  <a:gd name="T68" fmla="*/ 22 w 24"/>
                  <a:gd name="T69" fmla="*/ 18 h 24"/>
                  <a:gd name="T70" fmla="*/ 23 w 24"/>
                  <a:gd name="T71" fmla="*/ 17 h 24"/>
                  <a:gd name="T72" fmla="*/ 23 w 24"/>
                  <a:gd name="T73" fmla="*/ 16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3" name="Freeform 677">
                <a:extLst>
                  <a:ext uri="{FF2B5EF4-FFF2-40B4-BE49-F238E27FC236}">
                    <a16:creationId xmlns:a16="http://schemas.microsoft.com/office/drawing/2014/main" id="{16BC7CBC-3500-39EB-3F17-62A118555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274"/>
                <a:ext cx="24" cy="24"/>
              </a:xfrm>
              <a:custGeom>
                <a:avLst/>
                <a:gdLst>
                  <a:gd name="T0" fmla="*/ 20 w 24"/>
                  <a:gd name="T1" fmla="*/ 4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4 h 24"/>
                  <a:gd name="T20" fmla="*/ 2 w 24"/>
                  <a:gd name="T21" fmla="*/ 5 h 24"/>
                  <a:gd name="T22" fmla="*/ 0 w 24"/>
                  <a:gd name="T23" fmla="*/ 8 h 24"/>
                  <a:gd name="T24" fmla="*/ 0 w 24"/>
                  <a:gd name="T25" fmla="*/ 10 h 24"/>
                  <a:gd name="T26" fmla="*/ 0 w 24"/>
                  <a:gd name="T27" fmla="*/ 12 h 24"/>
                  <a:gd name="T28" fmla="*/ 0 w 24"/>
                  <a:gd name="T29" fmla="*/ 15 h 24"/>
                  <a:gd name="T30" fmla="*/ 0 w 24"/>
                  <a:gd name="T31" fmla="*/ 17 h 24"/>
                  <a:gd name="T32" fmla="*/ 1 w 24"/>
                  <a:gd name="T33" fmla="*/ 18 h 24"/>
                  <a:gd name="T34" fmla="*/ 2 w 24"/>
                  <a:gd name="T35" fmla="*/ 19 h 24"/>
                  <a:gd name="T36" fmla="*/ 3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3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3 h 24"/>
                  <a:gd name="T60" fmla="*/ 18 w 24"/>
                  <a:gd name="T61" fmla="*/ 22 h 24"/>
                  <a:gd name="T62" fmla="*/ 19 w 24"/>
                  <a:gd name="T63" fmla="*/ 22 h 24"/>
                  <a:gd name="T64" fmla="*/ 20 w 24"/>
                  <a:gd name="T65" fmla="*/ 21 h 24"/>
                  <a:gd name="T66" fmla="*/ 21 w 24"/>
                  <a:gd name="T67" fmla="*/ 20 h 24"/>
                  <a:gd name="T68" fmla="*/ 22 w 24"/>
                  <a:gd name="T69" fmla="*/ 19 h 24"/>
                  <a:gd name="T70" fmla="*/ 22 w 24"/>
                  <a:gd name="T71" fmla="*/ 18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6 h 24"/>
                  <a:gd name="T78" fmla="*/ 23 w 24"/>
                  <a:gd name="T79" fmla="*/ 16 h 24"/>
                  <a:gd name="T80" fmla="*/ 23 w 24"/>
                  <a:gd name="T81" fmla="*/ 16 h 24"/>
                  <a:gd name="T82" fmla="*/ 24 w 24"/>
                  <a:gd name="T83" fmla="*/ 15 h 24"/>
                  <a:gd name="T84" fmla="*/ 24 w 24"/>
                  <a:gd name="T85" fmla="*/ 14 h 24"/>
                  <a:gd name="T86" fmla="*/ 24 w 24"/>
                  <a:gd name="T87" fmla="*/ 14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10 h 24"/>
                  <a:gd name="T96" fmla="*/ 23 w 24"/>
                  <a:gd name="T97" fmla="*/ 8 h 24"/>
                  <a:gd name="T98" fmla="*/ 22 w 24"/>
                  <a:gd name="T99" fmla="*/ 5 h 24"/>
                  <a:gd name="T100" fmla="*/ 20 w 24"/>
                  <a:gd name="T101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4" name="Freeform 678">
                <a:extLst>
                  <a:ext uri="{FF2B5EF4-FFF2-40B4-BE49-F238E27FC236}">
                    <a16:creationId xmlns:a16="http://schemas.microsoft.com/office/drawing/2014/main" id="{4BA74766-B813-827B-9100-9E52A55C0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277"/>
                <a:ext cx="24" cy="24"/>
              </a:xfrm>
              <a:custGeom>
                <a:avLst/>
                <a:gdLst>
                  <a:gd name="T0" fmla="*/ 20 w 24"/>
                  <a:gd name="T1" fmla="*/ 3 h 24"/>
                  <a:gd name="T2" fmla="*/ 18 w 24"/>
                  <a:gd name="T3" fmla="*/ 2 h 24"/>
                  <a:gd name="T4" fmla="*/ 17 w 24"/>
                  <a:gd name="T5" fmla="*/ 1 h 24"/>
                  <a:gd name="T6" fmla="*/ 16 w 24"/>
                  <a:gd name="T7" fmla="*/ 1 h 24"/>
                  <a:gd name="T8" fmla="*/ 14 w 24"/>
                  <a:gd name="T9" fmla="*/ 0 h 24"/>
                  <a:gd name="T10" fmla="*/ 12 w 24"/>
                  <a:gd name="T11" fmla="*/ 0 h 24"/>
                  <a:gd name="T12" fmla="*/ 9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3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7 h 24"/>
                  <a:gd name="T34" fmla="*/ 2 w 24"/>
                  <a:gd name="T35" fmla="*/ 19 h 24"/>
                  <a:gd name="T36" fmla="*/ 3 w 24"/>
                  <a:gd name="T37" fmla="*/ 20 h 24"/>
                  <a:gd name="T38" fmla="*/ 5 w 24"/>
                  <a:gd name="T39" fmla="*/ 22 h 24"/>
                  <a:gd name="T40" fmla="*/ 7 w 24"/>
                  <a:gd name="T41" fmla="*/ 23 h 24"/>
                  <a:gd name="T42" fmla="*/ 9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3 w 24"/>
                  <a:gd name="T51" fmla="*/ 24 h 24"/>
                  <a:gd name="T52" fmla="*/ 14 w 24"/>
                  <a:gd name="T53" fmla="*/ 24 h 24"/>
                  <a:gd name="T54" fmla="*/ 14 w 24"/>
                  <a:gd name="T55" fmla="*/ 24 h 24"/>
                  <a:gd name="T56" fmla="*/ 16 w 24"/>
                  <a:gd name="T57" fmla="*/ 23 h 24"/>
                  <a:gd name="T58" fmla="*/ 17 w 24"/>
                  <a:gd name="T59" fmla="*/ 22 h 24"/>
                  <a:gd name="T60" fmla="*/ 18 w 24"/>
                  <a:gd name="T61" fmla="*/ 22 h 24"/>
                  <a:gd name="T62" fmla="*/ 19 w 24"/>
                  <a:gd name="T63" fmla="*/ 21 h 24"/>
                  <a:gd name="T64" fmla="*/ 20 w 24"/>
                  <a:gd name="T65" fmla="*/ 20 h 24"/>
                  <a:gd name="T66" fmla="*/ 21 w 24"/>
                  <a:gd name="T67" fmla="*/ 19 h 24"/>
                  <a:gd name="T68" fmla="*/ 22 w 24"/>
                  <a:gd name="T69" fmla="*/ 19 h 24"/>
                  <a:gd name="T70" fmla="*/ 22 w 24"/>
                  <a:gd name="T71" fmla="*/ 17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3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0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5" name="Freeform 679">
                <a:extLst>
                  <a:ext uri="{FF2B5EF4-FFF2-40B4-BE49-F238E27FC236}">
                    <a16:creationId xmlns:a16="http://schemas.microsoft.com/office/drawing/2014/main" id="{48F6440B-1D49-A4DA-EA44-899949955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1139"/>
                <a:ext cx="24" cy="24"/>
              </a:xfrm>
              <a:custGeom>
                <a:avLst/>
                <a:gdLst>
                  <a:gd name="T0" fmla="*/ 21 w 24"/>
                  <a:gd name="T1" fmla="*/ 3 h 24"/>
                  <a:gd name="T2" fmla="*/ 19 w 24"/>
                  <a:gd name="T3" fmla="*/ 2 h 24"/>
                  <a:gd name="T4" fmla="*/ 18 w 24"/>
                  <a:gd name="T5" fmla="*/ 1 h 24"/>
                  <a:gd name="T6" fmla="*/ 17 w 24"/>
                  <a:gd name="T7" fmla="*/ 1 h 24"/>
                  <a:gd name="T8" fmla="*/ 15 w 24"/>
                  <a:gd name="T9" fmla="*/ 0 h 24"/>
                  <a:gd name="T10" fmla="*/ 12 w 24"/>
                  <a:gd name="T11" fmla="*/ 0 h 24"/>
                  <a:gd name="T12" fmla="*/ 10 w 24"/>
                  <a:gd name="T13" fmla="*/ 0 h 24"/>
                  <a:gd name="T14" fmla="*/ 7 w 24"/>
                  <a:gd name="T15" fmla="*/ 1 h 24"/>
                  <a:gd name="T16" fmla="*/ 5 w 24"/>
                  <a:gd name="T17" fmla="*/ 2 h 24"/>
                  <a:gd name="T18" fmla="*/ 4 w 24"/>
                  <a:gd name="T19" fmla="*/ 3 h 24"/>
                  <a:gd name="T20" fmla="*/ 2 w 24"/>
                  <a:gd name="T21" fmla="*/ 5 h 24"/>
                  <a:gd name="T22" fmla="*/ 1 w 24"/>
                  <a:gd name="T23" fmla="*/ 7 h 24"/>
                  <a:gd name="T24" fmla="*/ 0 w 24"/>
                  <a:gd name="T25" fmla="*/ 9 h 24"/>
                  <a:gd name="T26" fmla="*/ 0 w 24"/>
                  <a:gd name="T27" fmla="*/ 12 h 24"/>
                  <a:gd name="T28" fmla="*/ 0 w 24"/>
                  <a:gd name="T29" fmla="*/ 14 h 24"/>
                  <a:gd name="T30" fmla="*/ 1 w 24"/>
                  <a:gd name="T31" fmla="*/ 17 h 24"/>
                  <a:gd name="T32" fmla="*/ 1 w 24"/>
                  <a:gd name="T33" fmla="*/ 17 h 24"/>
                  <a:gd name="T34" fmla="*/ 2 w 24"/>
                  <a:gd name="T35" fmla="*/ 19 h 24"/>
                  <a:gd name="T36" fmla="*/ 4 w 24"/>
                  <a:gd name="T37" fmla="*/ 21 h 24"/>
                  <a:gd name="T38" fmla="*/ 5 w 24"/>
                  <a:gd name="T39" fmla="*/ 22 h 24"/>
                  <a:gd name="T40" fmla="*/ 7 w 24"/>
                  <a:gd name="T41" fmla="*/ 23 h 24"/>
                  <a:gd name="T42" fmla="*/ 10 w 24"/>
                  <a:gd name="T43" fmla="*/ 24 h 24"/>
                  <a:gd name="T44" fmla="*/ 12 w 24"/>
                  <a:gd name="T45" fmla="*/ 24 h 24"/>
                  <a:gd name="T46" fmla="*/ 13 w 24"/>
                  <a:gd name="T47" fmla="*/ 24 h 24"/>
                  <a:gd name="T48" fmla="*/ 13 w 24"/>
                  <a:gd name="T49" fmla="*/ 24 h 24"/>
                  <a:gd name="T50" fmla="*/ 14 w 24"/>
                  <a:gd name="T51" fmla="*/ 24 h 24"/>
                  <a:gd name="T52" fmla="*/ 14 w 24"/>
                  <a:gd name="T53" fmla="*/ 24 h 24"/>
                  <a:gd name="T54" fmla="*/ 15 w 24"/>
                  <a:gd name="T55" fmla="*/ 24 h 24"/>
                  <a:gd name="T56" fmla="*/ 17 w 24"/>
                  <a:gd name="T57" fmla="*/ 23 h 24"/>
                  <a:gd name="T58" fmla="*/ 18 w 24"/>
                  <a:gd name="T59" fmla="*/ 22 h 24"/>
                  <a:gd name="T60" fmla="*/ 19 w 24"/>
                  <a:gd name="T61" fmla="*/ 22 h 24"/>
                  <a:gd name="T62" fmla="*/ 20 w 24"/>
                  <a:gd name="T63" fmla="*/ 21 h 24"/>
                  <a:gd name="T64" fmla="*/ 21 w 24"/>
                  <a:gd name="T65" fmla="*/ 21 h 24"/>
                  <a:gd name="T66" fmla="*/ 22 w 24"/>
                  <a:gd name="T67" fmla="*/ 19 h 24"/>
                  <a:gd name="T68" fmla="*/ 22 w 24"/>
                  <a:gd name="T69" fmla="*/ 19 h 24"/>
                  <a:gd name="T70" fmla="*/ 23 w 24"/>
                  <a:gd name="T71" fmla="*/ 17 h 24"/>
                  <a:gd name="T72" fmla="*/ 23 w 24"/>
                  <a:gd name="T73" fmla="*/ 17 h 24"/>
                  <a:gd name="T74" fmla="*/ 23 w 24"/>
                  <a:gd name="T75" fmla="*/ 16 h 24"/>
                  <a:gd name="T76" fmla="*/ 23 w 24"/>
                  <a:gd name="T77" fmla="*/ 15 h 24"/>
                  <a:gd name="T78" fmla="*/ 23 w 24"/>
                  <a:gd name="T79" fmla="*/ 15 h 24"/>
                  <a:gd name="T80" fmla="*/ 24 w 24"/>
                  <a:gd name="T81" fmla="*/ 15 h 24"/>
                  <a:gd name="T82" fmla="*/ 24 w 24"/>
                  <a:gd name="T83" fmla="*/ 14 h 24"/>
                  <a:gd name="T84" fmla="*/ 24 w 24"/>
                  <a:gd name="T85" fmla="*/ 13 h 24"/>
                  <a:gd name="T86" fmla="*/ 24 w 24"/>
                  <a:gd name="T87" fmla="*/ 13 h 24"/>
                  <a:gd name="T88" fmla="*/ 24 w 24"/>
                  <a:gd name="T89" fmla="*/ 13 h 24"/>
                  <a:gd name="T90" fmla="*/ 24 w 24"/>
                  <a:gd name="T91" fmla="*/ 13 h 24"/>
                  <a:gd name="T92" fmla="*/ 24 w 24"/>
                  <a:gd name="T93" fmla="*/ 12 h 24"/>
                  <a:gd name="T94" fmla="*/ 24 w 24"/>
                  <a:gd name="T95" fmla="*/ 9 h 24"/>
                  <a:gd name="T96" fmla="*/ 23 w 24"/>
                  <a:gd name="T97" fmla="*/ 7 h 24"/>
                  <a:gd name="T98" fmla="*/ 22 w 24"/>
                  <a:gd name="T99" fmla="*/ 5 h 24"/>
                  <a:gd name="T100" fmla="*/ 21 w 24"/>
                  <a:gd name="T10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3"/>
                    </a:move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3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6" name="Freeform 680">
                <a:extLst>
                  <a:ext uri="{FF2B5EF4-FFF2-40B4-BE49-F238E27FC236}">
                    <a16:creationId xmlns:a16="http://schemas.microsoft.com/office/drawing/2014/main" id="{1FE24AE2-2E1E-D11C-6519-B7F4C07DA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394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7" name="Freeform 681">
                <a:extLst>
                  <a:ext uri="{FF2B5EF4-FFF2-40B4-BE49-F238E27FC236}">
                    <a16:creationId xmlns:a16="http://schemas.microsoft.com/office/drawing/2014/main" id="{FB7975CE-5395-585E-D759-56E95211C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39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1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1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8" name="Freeform 682">
                <a:extLst>
                  <a:ext uri="{FF2B5EF4-FFF2-40B4-BE49-F238E27FC236}">
                    <a16:creationId xmlns:a16="http://schemas.microsoft.com/office/drawing/2014/main" id="{DDE5BD0E-6E50-3409-1E60-355AFBB64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398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19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4 h 24"/>
                  <a:gd name="T12" fmla="*/ 24 w 25"/>
                  <a:gd name="T13" fmla="*/ 14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3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3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7 w 25"/>
                  <a:gd name="T91" fmla="*/ 23 h 24"/>
                  <a:gd name="T92" fmla="*/ 17 w 25"/>
                  <a:gd name="T93" fmla="*/ 23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19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9" name="Freeform 683">
                <a:extLst>
                  <a:ext uri="{FF2B5EF4-FFF2-40B4-BE49-F238E27FC236}">
                    <a16:creationId xmlns:a16="http://schemas.microsoft.com/office/drawing/2014/main" id="{96DCEB4B-6AFE-5A2C-3CC7-8986E698D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394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60" name="Freeform 684">
                <a:extLst>
                  <a:ext uri="{FF2B5EF4-FFF2-40B4-BE49-F238E27FC236}">
                    <a16:creationId xmlns:a16="http://schemas.microsoft.com/office/drawing/2014/main" id="{69483C15-EA8D-889A-5186-362F8ACCA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40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7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61" name="Freeform 685">
                <a:extLst>
                  <a:ext uri="{FF2B5EF4-FFF2-40B4-BE49-F238E27FC236}">
                    <a16:creationId xmlns:a16="http://schemas.microsoft.com/office/drawing/2014/main" id="{5E87DBBF-B561-7E27-532B-315A262F1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392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62" name="Freeform 686">
                <a:extLst>
                  <a:ext uri="{FF2B5EF4-FFF2-40B4-BE49-F238E27FC236}">
                    <a16:creationId xmlns:a16="http://schemas.microsoft.com/office/drawing/2014/main" id="{60155237-DD0A-FD55-FC0C-D6119DC74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98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63" name="Freeform 687">
                <a:extLst>
                  <a:ext uri="{FF2B5EF4-FFF2-40B4-BE49-F238E27FC236}">
                    <a16:creationId xmlns:a16="http://schemas.microsoft.com/office/drawing/2014/main" id="{2A28DDB9-746E-9C81-DD3C-49F246130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391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6 h 24"/>
                  <a:gd name="T10" fmla="*/ 24 w 25"/>
                  <a:gd name="T11" fmla="*/ 14 h 24"/>
                  <a:gd name="T12" fmla="*/ 24 w 25"/>
                  <a:gd name="T13" fmla="*/ 13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1 h 24"/>
                  <a:gd name="T32" fmla="*/ 18 w 25"/>
                  <a:gd name="T33" fmla="*/ 1 h 24"/>
                  <a:gd name="T34" fmla="*/ 17 w 25"/>
                  <a:gd name="T35" fmla="*/ 0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0 h 24"/>
                  <a:gd name="T44" fmla="*/ 6 w 25"/>
                  <a:gd name="T45" fmla="*/ 1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6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1 h 24"/>
                  <a:gd name="T68" fmla="*/ 8 w 25"/>
                  <a:gd name="T69" fmla="*/ 23 h 24"/>
                  <a:gd name="T70" fmla="*/ 10 w 25"/>
                  <a:gd name="T71" fmla="*/ 23 h 24"/>
                  <a:gd name="T72" fmla="*/ 12 w 25"/>
                  <a:gd name="T73" fmla="*/ 24 h 24"/>
                  <a:gd name="T74" fmla="*/ 14 w 25"/>
                  <a:gd name="T75" fmla="*/ 23 h 24"/>
                  <a:gd name="T76" fmla="*/ 14 w 25"/>
                  <a:gd name="T77" fmla="*/ 23 h 24"/>
                  <a:gd name="T78" fmla="*/ 14 w 25"/>
                  <a:gd name="T79" fmla="*/ 23 h 24"/>
                  <a:gd name="T80" fmla="*/ 14 w 25"/>
                  <a:gd name="T81" fmla="*/ 23 h 24"/>
                  <a:gd name="T82" fmla="*/ 15 w 25"/>
                  <a:gd name="T83" fmla="*/ 23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1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64" name="Freeform 688">
                <a:extLst>
                  <a:ext uri="{FF2B5EF4-FFF2-40B4-BE49-F238E27FC236}">
                    <a16:creationId xmlns:a16="http://schemas.microsoft.com/office/drawing/2014/main" id="{8193EEC6-C0F1-3D8B-7AD4-FEF91EC27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398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65" name="Freeform 689">
                <a:extLst>
                  <a:ext uri="{FF2B5EF4-FFF2-40B4-BE49-F238E27FC236}">
                    <a16:creationId xmlns:a16="http://schemas.microsoft.com/office/drawing/2014/main" id="{2890899A-10F2-0D61-1F1A-B898747F2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392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66" name="Freeform 690">
                <a:extLst>
                  <a:ext uri="{FF2B5EF4-FFF2-40B4-BE49-F238E27FC236}">
                    <a16:creationId xmlns:a16="http://schemas.microsoft.com/office/drawing/2014/main" id="{611866FF-7379-8314-75D7-3729E5088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398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67" name="Freeform 691">
                <a:extLst>
                  <a:ext uri="{FF2B5EF4-FFF2-40B4-BE49-F238E27FC236}">
                    <a16:creationId xmlns:a16="http://schemas.microsoft.com/office/drawing/2014/main" id="{4A496CEB-9CCE-2892-AA9B-EA25651E3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2387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68" name="Freeform 692">
                <a:extLst>
                  <a:ext uri="{FF2B5EF4-FFF2-40B4-BE49-F238E27FC236}">
                    <a16:creationId xmlns:a16="http://schemas.microsoft.com/office/drawing/2014/main" id="{C225E970-2141-A118-6A42-C2B6E149D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39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6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1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4 w 24"/>
                  <a:gd name="T75" fmla="*/ 23 h 24"/>
                  <a:gd name="T76" fmla="*/ 14 w 24"/>
                  <a:gd name="T77" fmla="*/ 23 h 24"/>
                  <a:gd name="T78" fmla="*/ 14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1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69" name="Freeform 693">
                <a:extLst>
                  <a:ext uri="{FF2B5EF4-FFF2-40B4-BE49-F238E27FC236}">
                    <a16:creationId xmlns:a16="http://schemas.microsoft.com/office/drawing/2014/main" id="{1549F60B-C8B3-C11D-8A12-4CA2B32CD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394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70" name="Freeform 694">
                <a:extLst>
                  <a:ext uri="{FF2B5EF4-FFF2-40B4-BE49-F238E27FC236}">
                    <a16:creationId xmlns:a16="http://schemas.microsoft.com/office/drawing/2014/main" id="{957BB849-00E7-4996-DD03-8FACB84BA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36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71" name="Freeform 695">
                <a:extLst>
                  <a:ext uri="{FF2B5EF4-FFF2-40B4-BE49-F238E27FC236}">
                    <a16:creationId xmlns:a16="http://schemas.microsoft.com/office/drawing/2014/main" id="{A0035782-74E7-945B-5588-DA08316B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366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2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4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4 w 24"/>
                  <a:gd name="T23" fmla="*/ 10 h 25"/>
                  <a:gd name="T24" fmla="*/ 24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1 h 25"/>
                  <a:gd name="T34" fmla="*/ 17 w 24"/>
                  <a:gd name="T35" fmla="*/ 1 h 25"/>
                  <a:gd name="T36" fmla="*/ 15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8 w 24"/>
                  <a:gd name="T43" fmla="*/ 1 h 25"/>
                  <a:gd name="T44" fmla="*/ 6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1 w 24"/>
                  <a:gd name="T53" fmla="*/ 10 h 25"/>
                  <a:gd name="T54" fmla="*/ 0 w 24"/>
                  <a:gd name="T55" fmla="*/ 12 h 25"/>
                  <a:gd name="T56" fmla="*/ 1 w 24"/>
                  <a:gd name="T57" fmla="*/ 15 h 25"/>
                  <a:gd name="T58" fmla="*/ 1 w 24"/>
                  <a:gd name="T59" fmla="*/ 17 h 25"/>
                  <a:gd name="T60" fmla="*/ 2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6 w 24"/>
                  <a:gd name="T67" fmla="*/ 22 h 25"/>
                  <a:gd name="T68" fmla="*/ 8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4 w 24"/>
                  <a:gd name="T79" fmla="*/ 24 h 25"/>
                  <a:gd name="T80" fmla="*/ 14 w 24"/>
                  <a:gd name="T81" fmla="*/ 24 h 25"/>
                  <a:gd name="T82" fmla="*/ 15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72" name="Freeform 696">
                <a:extLst>
                  <a:ext uri="{FF2B5EF4-FFF2-40B4-BE49-F238E27FC236}">
                    <a16:creationId xmlns:a16="http://schemas.microsoft.com/office/drawing/2014/main" id="{6D215905-CA09-4F82-1101-DE1C07934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380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1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3 w 24"/>
                  <a:gd name="T47" fmla="*/ 3 h 24"/>
                  <a:gd name="T48" fmla="*/ 1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1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73" name="Freeform 697">
                <a:extLst>
                  <a:ext uri="{FF2B5EF4-FFF2-40B4-BE49-F238E27FC236}">
                    <a16:creationId xmlns:a16="http://schemas.microsoft.com/office/drawing/2014/main" id="{5A2465A6-D309-06DF-2C58-0AC97BBB2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375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74" name="Freeform 698">
                <a:extLst>
                  <a:ext uri="{FF2B5EF4-FFF2-40B4-BE49-F238E27FC236}">
                    <a16:creationId xmlns:a16="http://schemas.microsoft.com/office/drawing/2014/main" id="{8C3B11DB-1BFE-44A7-B6D1-507A06453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59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6 h 24"/>
                  <a:gd name="T10" fmla="*/ 24 w 25"/>
                  <a:gd name="T11" fmla="*/ 14 h 24"/>
                  <a:gd name="T12" fmla="*/ 24 w 25"/>
                  <a:gd name="T13" fmla="*/ 13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1 h 24"/>
                  <a:gd name="T32" fmla="*/ 18 w 25"/>
                  <a:gd name="T33" fmla="*/ 1 h 24"/>
                  <a:gd name="T34" fmla="*/ 17 w 25"/>
                  <a:gd name="T35" fmla="*/ 0 h 24"/>
                  <a:gd name="T36" fmla="*/ 15 w 25"/>
                  <a:gd name="T37" fmla="*/ 0 h 24"/>
                  <a:gd name="T38" fmla="*/ 13 w 25"/>
                  <a:gd name="T39" fmla="*/ 0 h 24"/>
                  <a:gd name="T40" fmla="*/ 10 w 25"/>
                  <a:gd name="T41" fmla="*/ 0 h 24"/>
                  <a:gd name="T42" fmla="*/ 8 w 25"/>
                  <a:gd name="T43" fmla="*/ 0 h 24"/>
                  <a:gd name="T44" fmla="*/ 6 w 25"/>
                  <a:gd name="T45" fmla="*/ 1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6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3 h 24"/>
                  <a:gd name="T72" fmla="*/ 13 w 25"/>
                  <a:gd name="T73" fmla="*/ 24 h 24"/>
                  <a:gd name="T74" fmla="*/ 14 w 25"/>
                  <a:gd name="T75" fmla="*/ 24 h 24"/>
                  <a:gd name="T76" fmla="*/ 14 w 25"/>
                  <a:gd name="T77" fmla="*/ 23 h 24"/>
                  <a:gd name="T78" fmla="*/ 14 w 25"/>
                  <a:gd name="T79" fmla="*/ 23 h 24"/>
                  <a:gd name="T80" fmla="*/ 14 w 25"/>
                  <a:gd name="T81" fmla="*/ 23 h 24"/>
                  <a:gd name="T82" fmla="*/ 15 w 25"/>
                  <a:gd name="T83" fmla="*/ 23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75" name="Freeform 699">
                <a:extLst>
                  <a:ext uri="{FF2B5EF4-FFF2-40B4-BE49-F238E27FC236}">
                    <a16:creationId xmlns:a16="http://schemas.microsoft.com/office/drawing/2014/main" id="{B9AEEB40-9F74-DA11-B8C5-7A0FE93F6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2376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3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6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5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8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6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8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5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76" name="Freeform 700">
                <a:extLst>
                  <a:ext uri="{FF2B5EF4-FFF2-40B4-BE49-F238E27FC236}">
                    <a16:creationId xmlns:a16="http://schemas.microsoft.com/office/drawing/2014/main" id="{722EEBCB-AD2A-D2DD-4E7A-66300DB43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237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77" name="Freeform 701">
                <a:extLst>
                  <a:ext uri="{FF2B5EF4-FFF2-40B4-BE49-F238E27FC236}">
                    <a16:creationId xmlns:a16="http://schemas.microsoft.com/office/drawing/2014/main" id="{A30D7C52-9202-3095-067C-5E8EC23FD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383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1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78" name="Freeform 702">
                <a:extLst>
                  <a:ext uri="{FF2B5EF4-FFF2-40B4-BE49-F238E27FC236}">
                    <a16:creationId xmlns:a16="http://schemas.microsoft.com/office/drawing/2014/main" id="{8C68912A-004B-1BE5-AB26-A8C5C670D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37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79" name="Freeform 703">
                <a:extLst>
                  <a:ext uri="{FF2B5EF4-FFF2-40B4-BE49-F238E27FC236}">
                    <a16:creationId xmlns:a16="http://schemas.microsoft.com/office/drawing/2014/main" id="{26F97101-39B1-4A34-C2B3-83DD575AD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37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0" name="Freeform 704">
                <a:extLst>
                  <a:ext uri="{FF2B5EF4-FFF2-40B4-BE49-F238E27FC236}">
                    <a16:creationId xmlns:a16="http://schemas.microsoft.com/office/drawing/2014/main" id="{58A0FFD7-03D2-ECEF-DFF6-E47B09ED2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36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1" name="Freeform 705">
                <a:extLst>
                  <a:ext uri="{FF2B5EF4-FFF2-40B4-BE49-F238E27FC236}">
                    <a16:creationId xmlns:a16="http://schemas.microsoft.com/office/drawing/2014/main" id="{716EBE2A-6007-7804-95DA-07D0C3DF6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35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2" name="Freeform 706">
                <a:extLst>
                  <a:ext uri="{FF2B5EF4-FFF2-40B4-BE49-F238E27FC236}">
                    <a16:creationId xmlns:a16="http://schemas.microsoft.com/office/drawing/2014/main" id="{A734833A-F67A-9E25-C3F0-70F66D27A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337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1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1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3" name="Freeform 707">
                <a:extLst>
                  <a:ext uri="{FF2B5EF4-FFF2-40B4-BE49-F238E27FC236}">
                    <a16:creationId xmlns:a16="http://schemas.microsoft.com/office/drawing/2014/main" id="{71A2742B-029F-62D9-13F0-F585E8B85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342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6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4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4" name="Freeform 708">
                <a:extLst>
                  <a:ext uri="{FF2B5EF4-FFF2-40B4-BE49-F238E27FC236}">
                    <a16:creationId xmlns:a16="http://schemas.microsoft.com/office/drawing/2014/main" id="{51C2A01E-EF1C-06B6-8A07-CA2339473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324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" name="Freeform 709">
                <a:extLst>
                  <a:ext uri="{FF2B5EF4-FFF2-40B4-BE49-F238E27FC236}">
                    <a16:creationId xmlns:a16="http://schemas.microsoft.com/office/drawing/2014/main" id="{572E9AEB-68ED-C64A-5FFD-D050E70DC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322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" name="Freeform 710">
                <a:extLst>
                  <a:ext uri="{FF2B5EF4-FFF2-40B4-BE49-F238E27FC236}">
                    <a16:creationId xmlns:a16="http://schemas.microsoft.com/office/drawing/2014/main" id="{72ED90D5-60AC-7510-2D07-19DDC84BA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2339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" name="Freeform 711">
                <a:extLst>
                  <a:ext uri="{FF2B5EF4-FFF2-40B4-BE49-F238E27FC236}">
                    <a16:creationId xmlns:a16="http://schemas.microsoft.com/office/drawing/2014/main" id="{59DB096D-B218-773E-52E9-51B142E29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2342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2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" name="Freeform 712">
                <a:extLst>
                  <a:ext uri="{FF2B5EF4-FFF2-40B4-BE49-F238E27FC236}">
                    <a16:creationId xmlns:a16="http://schemas.microsoft.com/office/drawing/2014/main" id="{184F5461-52D0-F356-46FB-6C3ACA915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327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9" name="Freeform 713">
                <a:extLst>
                  <a:ext uri="{FF2B5EF4-FFF2-40B4-BE49-F238E27FC236}">
                    <a16:creationId xmlns:a16="http://schemas.microsoft.com/office/drawing/2014/main" id="{9B67D61E-6D13-F73C-291F-0DD1AB7AB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2319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2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4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90" name="Freeform 714">
                <a:extLst>
                  <a:ext uri="{FF2B5EF4-FFF2-40B4-BE49-F238E27FC236}">
                    <a16:creationId xmlns:a16="http://schemas.microsoft.com/office/drawing/2014/main" id="{32878B09-E650-8258-232B-723E4F762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305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1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91" name="Freeform 715">
                <a:extLst>
                  <a:ext uri="{FF2B5EF4-FFF2-40B4-BE49-F238E27FC236}">
                    <a16:creationId xmlns:a16="http://schemas.microsoft.com/office/drawing/2014/main" id="{90DAD474-DC49-FCBA-D9B0-AF1A52EF2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297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92" name="Freeform 716">
                <a:extLst>
                  <a:ext uri="{FF2B5EF4-FFF2-40B4-BE49-F238E27FC236}">
                    <a16:creationId xmlns:a16="http://schemas.microsoft.com/office/drawing/2014/main" id="{0BDEF11E-34A6-EEE1-C8AB-74579F749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288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6 h 24"/>
                  <a:gd name="T10" fmla="*/ 24 w 25"/>
                  <a:gd name="T11" fmla="*/ 14 h 24"/>
                  <a:gd name="T12" fmla="*/ 24 w 25"/>
                  <a:gd name="T13" fmla="*/ 13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1 h 24"/>
                  <a:gd name="T32" fmla="*/ 18 w 25"/>
                  <a:gd name="T33" fmla="*/ 1 h 24"/>
                  <a:gd name="T34" fmla="*/ 17 w 25"/>
                  <a:gd name="T35" fmla="*/ 0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0 h 24"/>
                  <a:gd name="T44" fmla="*/ 6 w 25"/>
                  <a:gd name="T45" fmla="*/ 1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6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3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3 h 24"/>
                  <a:gd name="T78" fmla="*/ 14 w 25"/>
                  <a:gd name="T79" fmla="*/ 23 h 24"/>
                  <a:gd name="T80" fmla="*/ 14 w 25"/>
                  <a:gd name="T81" fmla="*/ 23 h 24"/>
                  <a:gd name="T82" fmla="*/ 15 w 25"/>
                  <a:gd name="T83" fmla="*/ 23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93" name="Freeform 717">
                <a:extLst>
                  <a:ext uri="{FF2B5EF4-FFF2-40B4-BE49-F238E27FC236}">
                    <a16:creationId xmlns:a16="http://schemas.microsoft.com/office/drawing/2014/main" id="{F2C95923-3BAA-F4F6-430F-FD995A084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274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4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10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10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2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94" name="Freeform 718">
                <a:extLst>
                  <a:ext uri="{FF2B5EF4-FFF2-40B4-BE49-F238E27FC236}">
                    <a16:creationId xmlns:a16="http://schemas.microsoft.com/office/drawing/2014/main" id="{7B77919E-A42B-2CBA-5662-1C84A77BF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259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95" name="Freeform 719">
                <a:extLst>
                  <a:ext uri="{FF2B5EF4-FFF2-40B4-BE49-F238E27FC236}">
                    <a16:creationId xmlns:a16="http://schemas.microsoft.com/office/drawing/2014/main" id="{B4D48289-0C8D-F39C-62E6-AC0777E89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24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8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1 h 24"/>
                  <a:gd name="T38" fmla="*/ 12 w 24"/>
                  <a:gd name="T39" fmla="*/ 0 h 24"/>
                  <a:gd name="T40" fmla="*/ 10 w 24"/>
                  <a:gd name="T41" fmla="*/ 1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8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4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4 h 24"/>
                  <a:gd name="T88" fmla="*/ 16 w 24"/>
                  <a:gd name="T89" fmla="*/ 24 h 24"/>
                  <a:gd name="T90" fmla="*/ 16 w 24"/>
                  <a:gd name="T91" fmla="*/ 24 h 24"/>
                  <a:gd name="T92" fmla="*/ 17 w 24"/>
                  <a:gd name="T93" fmla="*/ 24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96" name="Freeform 720">
                <a:extLst>
                  <a:ext uri="{FF2B5EF4-FFF2-40B4-BE49-F238E27FC236}">
                    <a16:creationId xmlns:a16="http://schemas.microsoft.com/office/drawing/2014/main" id="{E0F4EA9E-898F-E80B-4CDD-1B90A770C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227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8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8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4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4 h 24"/>
                  <a:gd name="T88" fmla="*/ 16 w 24"/>
                  <a:gd name="T89" fmla="*/ 24 h 24"/>
                  <a:gd name="T90" fmla="*/ 16 w 24"/>
                  <a:gd name="T91" fmla="*/ 24 h 24"/>
                  <a:gd name="T92" fmla="*/ 17 w 24"/>
                  <a:gd name="T93" fmla="*/ 24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97" name="Freeform 721">
                <a:extLst>
                  <a:ext uri="{FF2B5EF4-FFF2-40B4-BE49-F238E27FC236}">
                    <a16:creationId xmlns:a16="http://schemas.microsoft.com/office/drawing/2014/main" id="{60F28B46-8B14-C327-84D8-90AB48C98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212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4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7 h 24"/>
                  <a:gd name="T60" fmla="*/ 2 w 24"/>
                  <a:gd name="T61" fmla="*/ 17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98" name="Freeform 722">
                <a:extLst>
                  <a:ext uri="{FF2B5EF4-FFF2-40B4-BE49-F238E27FC236}">
                    <a16:creationId xmlns:a16="http://schemas.microsoft.com/office/drawing/2014/main" id="{1DBAA2A6-0BC2-5E8C-F8AF-DC90EFF41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197"/>
                <a:ext cx="24" cy="25"/>
              </a:xfrm>
              <a:custGeom>
                <a:avLst/>
                <a:gdLst>
                  <a:gd name="T0" fmla="*/ 20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3 w 24"/>
                  <a:gd name="T11" fmla="*/ 15 h 25"/>
                  <a:gd name="T12" fmla="*/ 23 w 24"/>
                  <a:gd name="T13" fmla="*/ 14 h 25"/>
                  <a:gd name="T14" fmla="*/ 23 w 24"/>
                  <a:gd name="T15" fmla="*/ 14 h 25"/>
                  <a:gd name="T16" fmla="*/ 23 w 24"/>
                  <a:gd name="T17" fmla="*/ 14 h 25"/>
                  <a:gd name="T18" fmla="*/ 24 w 24"/>
                  <a:gd name="T19" fmla="*/ 14 h 25"/>
                  <a:gd name="T20" fmla="*/ 24 w 24"/>
                  <a:gd name="T21" fmla="*/ 13 h 25"/>
                  <a:gd name="T22" fmla="*/ 23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0 w 24"/>
                  <a:gd name="T29" fmla="*/ 4 h 25"/>
                  <a:gd name="T30" fmla="*/ 18 w 24"/>
                  <a:gd name="T31" fmla="*/ 2 h 25"/>
                  <a:gd name="T32" fmla="*/ 17 w 24"/>
                  <a:gd name="T33" fmla="*/ 2 h 25"/>
                  <a:gd name="T34" fmla="*/ 16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3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3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3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5 w 24"/>
                  <a:gd name="T89" fmla="*/ 24 h 25"/>
                  <a:gd name="T90" fmla="*/ 16 w 24"/>
                  <a:gd name="T91" fmla="*/ 24 h 25"/>
                  <a:gd name="T92" fmla="*/ 16 w 24"/>
                  <a:gd name="T93" fmla="*/ 24 h 25"/>
                  <a:gd name="T94" fmla="*/ 17 w 24"/>
                  <a:gd name="T95" fmla="*/ 23 h 25"/>
                  <a:gd name="T96" fmla="*/ 18 w 24"/>
                  <a:gd name="T97" fmla="*/ 22 h 25"/>
                  <a:gd name="T98" fmla="*/ 19 w 24"/>
                  <a:gd name="T99" fmla="*/ 22 h 25"/>
                  <a:gd name="T100" fmla="*/ 20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99" name="Freeform 723">
                <a:extLst>
                  <a:ext uri="{FF2B5EF4-FFF2-40B4-BE49-F238E27FC236}">
                    <a16:creationId xmlns:a16="http://schemas.microsoft.com/office/drawing/2014/main" id="{079DA39E-79E0-FE46-5DED-1558D5C0F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185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1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3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2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3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19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0" name="Freeform 724">
                <a:extLst>
                  <a:ext uri="{FF2B5EF4-FFF2-40B4-BE49-F238E27FC236}">
                    <a16:creationId xmlns:a16="http://schemas.microsoft.com/office/drawing/2014/main" id="{EA19FE1A-DC93-AA13-E32A-A2C697954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17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1" name="Freeform 725">
                <a:extLst>
                  <a:ext uri="{FF2B5EF4-FFF2-40B4-BE49-F238E27FC236}">
                    <a16:creationId xmlns:a16="http://schemas.microsoft.com/office/drawing/2014/main" id="{00DFE58E-17AA-5904-3A92-B8C7D210E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45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2" name="Freeform 726">
                <a:extLst>
                  <a:ext uri="{FF2B5EF4-FFF2-40B4-BE49-F238E27FC236}">
                    <a16:creationId xmlns:a16="http://schemas.microsoft.com/office/drawing/2014/main" id="{C0D87979-1672-F2AC-BBAE-13A0D17C6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3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3" name="Freeform 727">
                <a:extLst>
                  <a:ext uri="{FF2B5EF4-FFF2-40B4-BE49-F238E27FC236}">
                    <a16:creationId xmlns:a16="http://schemas.microsoft.com/office/drawing/2014/main" id="{0478A31A-87D7-2D65-2641-C73E499B9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2305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6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4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4" name="Freeform 728">
                <a:extLst>
                  <a:ext uri="{FF2B5EF4-FFF2-40B4-BE49-F238E27FC236}">
                    <a16:creationId xmlns:a16="http://schemas.microsoft.com/office/drawing/2014/main" id="{22A88B10-267F-FCF4-153A-95E97E737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2307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1 h 24"/>
                  <a:gd name="T32" fmla="*/ 17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5" name="Freeform 729">
                <a:extLst>
                  <a:ext uri="{FF2B5EF4-FFF2-40B4-BE49-F238E27FC236}">
                    <a16:creationId xmlns:a16="http://schemas.microsoft.com/office/drawing/2014/main" id="{CC0C95F4-7D9E-3F62-D129-5986CBFBC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09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6" name="Freeform 730">
                <a:extLst>
                  <a:ext uri="{FF2B5EF4-FFF2-40B4-BE49-F238E27FC236}">
                    <a16:creationId xmlns:a16="http://schemas.microsoft.com/office/drawing/2014/main" id="{C73CCA25-A19B-EB04-1933-61EE1E2FF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323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4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10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10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7" name="Freeform 731">
                <a:extLst>
                  <a:ext uri="{FF2B5EF4-FFF2-40B4-BE49-F238E27FC236}">
                    <a16:creationId xmlns:a16="http://schemas.microsoft.com/office/drawing/2014/main" id="{C60EC51E-29FC-23A3-A3D9-EB1AC6514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41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6 h 24"/>
                  <a:gd name="T10" fmla="*/ 24 w 25"/>
                  <a:gd name="T11" fmla="*/ 14 h 24"/>
                  <a:gd name="T12" fmla="*/ 24 w 25"/>
                  <a:gd name="T13" fmla="*/ 13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1 h 24"/>
                  <a:gd name="T32" fmla="*/ 18 w 25"/>
                  <a:gd name="T33" fmla="*/ 1 h 24"/>
                  <a:gd name="T34" fmla="*/ 17 w 25"/>
                  <a:gd name="T35" fmla="*/ 0 h 24"/>
                  <a:gd name="T36" fmla="*/ 15 w 25"/>
                  <a:gd name="T37" fmla="*/ 0 h 24"/>
                  <a:gd name="T38" fmla="*/ 13 w 25"/>
                  <a:gd name="T39" fmla="*/ 0 h 24"/>
                  <a:gd name="T40" fmla="*/ 10 w 25"/>
                  <a:gd name="T41" fmla="*/ 0 h 24"/>
                  <a:gd name="T42" fmla="*/ 8 w 25"/>
                  <a:gd name="T43" fmla="*/ 0 h 24"/>
                  <a:gd name="T44" fmla="*/ 6 w 25"/>
                  <a:gd name="T45" fmla="*/ 1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6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3 h 24"/>
                  <a:gd name="T72" fmla="*/ 13 w 25"/>
                  <a:gd name="T73" fmla="*/ 24 h 24"/>
                  <a:gd name="T74" fmla="*/ 14 w 25"/>
                  <a:gd name="T75" fmla="*/ 24 h 24"/>
                  <a:gd name="T76" fmla="*/ 14 w 25"/>
                  <a:gd name="T77" fmla="*/ 23 h 24"/>
                  <a:gd name="T78" fmla="*/ 14 w 25"/>
                  <a:gd name="T79" fmla="*/ 23 h 24"/>
                  <a:gd name="T80" fmla="*/ 14 w 25"/>
                  <a:gd name="T81" fmla="*/ 23 h 24"/>
                  <a:gd name="T82" fmla="*/ 15 w 25"/>
                  <a:gd name="T83" fmla="*/ 23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8" name="Freeform 732">
                <a:extLst>
                  <a:ext uri="{FF2B5EF4-FFF2-40B4-BE49-F238E27FC236}">
                    <a16:creationId xmlns:a16="http://schemas.microsoft.com/office/drawing/2014/main" id="{D421796B-39C0-3512-3082-3D459516F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349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9" name="Freeform 733">
                <a:extLst>
                  <a:ext uri="{FF2B5EF4-FFF2-40B4-BE49-F238E27FC236}">
                    <a16:creationId xmlns:a16="http://schemas.microsoft.com/office/drawing/2014/main" id="{7691F3AC-46BA-E1D8-5945-9E598D438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349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10" name="Freeform 734">
                <a:extLst>
                  <a:ext uri="{FF2B5EF4-FFF2-40B4-BE49-F238E27FC236}">
                    <a16:creationId xmlns:a16="http://schemas.microsoft.com/office/drawing/2014/main" id="{1D039926-E7F8-F396-E5C1-A8199E12E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2331"/>
                <a:ext cx="24" cy="25"/>
              </a:xfrm>
              <a:custGeom>
                <a:avLst/>
                <a:gdLst>
                  <a:gd name="T0" fmla="*/ 20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3 w 24"/>
                  <a:gd name="T11" fmla="*/ 15 h 25"/>
                  <a:gd name="T12" fmla="*/ 23 w 24"/>
                  <a:gd name="T13" fmla="*/ 14 h 25"/>
                  <a:gd name="T14" fmla="*/ 23 w 24"/>
                  <a:gd name="T15" fmla="*/ 14 h 25"/>
                  <a:gd name="T16" fmla="*/ 23 w 24"/>
                  <a:gd name="T17" fmla="*/ 14 h 25"/>
                  <a:gd name="T18" fmla="*/ 24 w 24"/>
                  <a:gd name="T19" fmla="*/ 14 h 25"/>
                  <a:gd name="T20" fmla="*/ 24 w 24"/>
                  <a:gd name="T21" fmla="*/ 13 h 25"/>
                  <a:gd name="T22" fmla="*/ 23 w 24"/>
                  <a:gd name="T23" fmla="*/ 10 h 25"/>
                  <a:gd name="T24" fmla="*/ 23 w 24"/>
                  <a:gd name="T25" fmla="*/ 8 h 25"/>
                  <a:gd name="T26" fmla="*/ 22 w 24"/>
                  <a:gd name="T27" fmla="*/ 6 h 25"/>
                  <a:gd name="T28" fmla="*/ 20 w 24"/>
                  <a:gd name="T29" fmla="*/ 4 h 25"/>
                  <a:gd name="T30" fmla="*/ 18 w 24"/>
                  <a:gd name="T31" fmla="*/ 2 h 25"/>
                  <a:gd name="T32" fmla="*/ 17 w 24"/>
                  <a:gd name="T33" fmla="*/ 2 h 25"/>
                  <a:gd name="T34" fmla="*/ 16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3 w 24"/>
                  <a:gd name="T47" fmla="*/ 4 h 25"/>
                  <a:gd name="T48" fmla="*/ 2 w 24"/>
                  <a:gd name="T49" fmla="*/ 6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3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3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5 w 24"/>
                  <a:gd name="T89" fmla="*/ 24 h 25"/>
                  <a:gd name="T90" fmla="*/ 16 w 24"/>
                  <a:gd name="T91" fmla="*/ 24 h 25"/>
                  <a:gd name="T92" fmla="*/ 16 w 24"/>
                  <a:gd name="T93" fmla="*/ 24 h 25"/>
                  <a:gd name="T94" fmla="*/ 17 w 24"/>
                  <a:gd name="T95" fmla="*/ 23 h 25"/>
                  <a:gd name="T96" fmla="*/ 18 w 24"/>
                  <a:gd name="T97" fmla="*/ 22 h 25"/>
                  <a:gd name="T98" fmla="*/ 19 w 24"/>
                  <a:gd name="T99" fmla="*/ 22 h 25"/>
                  <a:gd name="T100" fmla="*/ 20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11" name="Freeform 735">
                <a:extLst>
                  <a:ext uri="{FF2B5EF4-FFF2-40B4-BE49-F238E27FC236}">
                    <a16:creationId xmlns:a16="http://schemas.microsoft.com/office/drawing/2014/main" id="{94CF7B12-20A3-2320-5BAA-6D66258FE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33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12" name="Freeform 736">
                <a:extLst>
                  <a:ext uri="{FF2B5EF4-FFF2-40B4-BE49-F238E27FC236}">
                    <a16:creationId xmlns:a16="http://schemas.microsoft.com/office/drawing/2014/main" id="{FA3E236D-194C-ECBA-80B8-AEB9228A5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329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1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1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1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13" name="Freeform 737">
                <a:extLst>
                  <a:ext uri="{FF2B5EF4-FFF2-40B4-BE49-F238E27FC236}">
                    <a16:creationId xmlns:a16="http://schemas.microsoft.com/office/drawing/2014/main" id="{EE119707-BCBD-42CF-0B88-F83E20352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312"/>
                <a:ext cx="24" cy="25"/>
              </a:xfrm>
              <a:custGeom>
                <a:avLst/>
                <a:gdLst>
                  <a:gd name="T0" fmla="*/ 20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3 w 24"/>
                  <a:gd name="T11" fmla="*/ 15 h 25"/>
                  <a:gd name="T12" fmla="*/ 23 w 24"/>
                  <a:gd name="T13" fmla="*/ 14 h 25"/>
                  <a:gd name="T14" fmla="*/ 23 w 24"/>
                  <a:gd name="T15" fmla="*/ 14 h 25"/>
                  <a:gd name="T16" fmla="*/ 23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3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0 w 24"/>
                  <a:gd name="T29" fmla="*/ 4 h 25"/>
                  <a:gd name="T30" fmla="*/ 18 w 24"/>
                  <a:gd name="T31" fmla="*/ 2 h 25"/>
                  <a:gd name="T32" fmla="*/ 17 w 24"/>
                  <a:gd name="T33" fmla="*/ 1 h 25"/>
                  <a:gd name="T34" fmla="*/ 16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3 w 24"/>
                  <a:gd name="T47" fmla="*/ 4 h 25"/>
                  <a:gd name="T48" fmla="*/ 2 w 24"/>
                  <a:gd name="T49" fmla="*/ 5 h 25"/>
                  <a:gd name="T50" fmla="*/ 0 w 24"/>
                  <a:gd name="T51" fmla="*/ 8 h 25"/>
                  <a:gd name="T52" fmla="*/ 0 w 24"/>
                  <a:gd name="T53" fmla="*/ 10 h 25"/>
                  <a:gd name="T54" fmla="*/ 0 w 24"/>
                  <a:gd name="T55" fmla="*/ 12 h 25"/>
                  <a:gd name="T56" fmla="*/ 0 w 24"/>
                  <a:gd name="T57" fmla="*/ 15 h 25"/>
                  <a:gd name="T58" fmla="*/ 0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3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3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5 w 24"/>
                  <a:gd name="T89" fmla="*/ 24 h 25"/>
                  <a:gd name="T90" fmla="*/ 16 w 24"/>
                  <a:gd name="T91" fmla="*/ 24 h 25"/>
                  <a:gd name="T92" fmla="*/ 16 w 24"/>
                  <a:gd name="T93" fmla="*/ 24 h 25"/>
                  <a:gd name="T94" fmla="*/ 17 w 24"/>
                  <a:gd name="T95" fmla="*/ 23 h 25"/>
                  <a:gd name="T96" fmla="*/ 18 w 24"/>
                  <a:gd name="T97" fmla="*/ 22 h 25"/>
                  <a:gd name="T98" fmla="*/ 19 w 24"/>
                  <a:gd name="T99" fmla="*/ 22 h 25"/>
                  <a:gd name="T100" fmla="*/ 20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14" name="Freeform 738">
                <a:extLst>
                  <a:ext uri="{FF2B5EF4-FFF2-40B4-BE49-F238E27FC236}">
                    <a16:creationId xmlns:a16="http://schemas.microsoft.com/office/drawing/2014/main" id="{22106A97-CEBF-D4C9-F7ED-FDC327C8B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309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3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15" name="Freeform 739">
                <a:extLst>
                  <a:ext uri="{FF2B5EF4-FFF2-40B4-BE49-F238E27FC236}">
                    <a16:creationId xmlns:a16="http://schemas.microsoft.com/office/drawing/2014/main" id="{BE10DA2D-1C79-45B9-9189-7B4104586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07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4 h 24"/>
                  <a:gd name="T16" fmla="*/ 24 w 25"/>
                  <a:gd name="T17" fmla="*/ 14 h 24"/>
                  <a:gd name="T18" fmla="*/ 24 w 25"/>
                  <a:gd name="T19" fmla="*/ 14 h 24"/>
                  <a:gd name="T20" fmla="*/ 25 w 25"/>
                  <a:gd name="T21" fmla="*/ 12 h 24"/>
                  <a:gd name="T22" fmla="*/ 24 w 25"/>
                  <a:gd name="T23" fmla="*/ 10 h 24"/>
                  <a:gd name="T24" fmla="*/ 24 w 25"/>
                  <a:gd name="T25" fmla="*/ 8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1 h 24"/>
                  <a:gd name="T38" fmla="*/ 12 w 25"/>
                  <a:gd name="T39" fmla="*/ 0 h 24"/>
                  <a:gd name="T40" fmla="*/ 10 w 25"/>
                  <a:gd name="T41" fmla="*/ 1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8 h 24"/>
                  <a:gd name="T52" fmla="*/ 1 w 25"/>
                  <a:gd name="T53" fmla="*/ 10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4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4 h 24"/>
                  <a:gd name="T88" fmla="*/ 16 w 25"/>
                  <a:gd name="T89" fmla="*/ 24 h 24"/>
                  <a:gd name="T90" fmla="*/ 16 w 25"/>
                  <a:gd name="T91" fmla="*/ 24 h 24"/>
                  <a:gd name="T92" fmla="*/ 17 w 25"/>
                  <a:gd name="T93" fmla="*/ 24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2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16" name="Freeform 740">
                <a:extLst>
                  <a:ext uri="{FF2B5EF4-FFF2-40B4-BE49-F238E27FC236}">
                    <a16:creationId xmlns:a16="http://schemas.microsoft.com/office/drawing/2014/main" id="{74F71A90-F4A2-DAD4-64EB-C5D43734F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292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4 h 24"/>
                  <a:gd name="T12" fmla="*/ 24 w 25"/>
                  <a:gd name="T13" fmla="*/ 14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17" name="Freeform 741">
                <a:extLst>
                  <a:ext uri="{FF2B5EF4-FFF2-40B4-BE49-F238E27FC236}">
                    <a16:creationId xmlns:a16="http://schemas.microsoft.com/office/drawing/2014/main" id="{93475B3A-BE01-2D37-6F67-696704EF6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28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18" name="Freeform 742">
                <a:extLst>
                  <a:ext uri="{FF2B5EF4-FFF2-40B4-BE49-F238E27FC236}">
                    <a16:creationId xmlns:a16="http://schemas.microsoft.com/office/drawing/2014/main" id="{2EDBB3A4-5E0D-1BBF-8A2A-69B2CBEC2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266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19" name="Freeform 743">
                <a:extLst>
                  <a:ext uri="{FF2B5EF4-FFF2-40B4-BE49-F238E27FC236}">
                    <a16:creationId xmlns:a16="http://schemas.microsoft.com/office/drawing/2014/main" id="{AE186C8D-67A0-B597-80E1-DD00C1117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251"/>
                <a:ext cx="24" cy="25"/>
              </a:xfrm>
              <a:custGeom>
                <a:avLst/>
                <a:gdLst>
                  <a:gd name="T0" fmla="*/ 20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3 w 24"/>
                  <a:gd name="T11" fmla="*/ 15 h 25"/>
                  <a:gd name="T12" fmla="*/ 23 w 24"/>
                  <a:gd name="T13" fmla="*/ 14 h 25"/>
                  <a:gd name="T14" fmla="*/ 23 w 24"/>
                  <a:gd name="T15" fmla="*/ 14 h 25"/>
                  <a:gd name="T16" fmla="*/ 23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3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0 w 24"/>
                  <a:gd name="T29" fmla="*/ 4 h 25"/>
                  <a:gd name="T30" fmla="*/ 18 w 24"/>
                  <a:gd name="T31" fmla="*/ 2 h 25"/>
                  <a:gd name="T32" fmla="*/ 17 w 24"/>
                  <a:gd name="T33" fmla="*/ 2 h 25"/>
                  <a:gd name="T34" fmla="*/ 16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3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2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3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3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5 w 24"/>
                  <a:gd name="T89" fmla="*/ 24 h 25"/>
                  <a:gd name="T90" fmla="*/ 16 w 24"/>
                  <a:gd name="T91" fmla="*/ 24 h 25"/>
                  <a:gd name="T92" fmla="*/ 16 w 24"/>
                  <a:gd name="T93" fmla="*/ 24 h 25"/>
                  <a:gd name="T94" fmla="*/ 17 w 24"/>
                  <a:gd name="T95" fmla="*/ 23 h 25"/>
                  <a:gd name="T96" fmla="*/ 18 w 24"/>
                  <a:gd name="T97" fmla="*/ 22 h 25"/>
                  <a:gd name="T98" fmla="*/ 19 w 24"/>
                  <a:gd name="T99" fmla="*/ 22 h 25"/>
                  <a:gd name="T100" fmla="*/ 20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0" name="Freeform 744">
                <a:extLst>
                  <a:ext uri="{FF2B5EF4-FFF2-40B4-BE49-F238E27FC236}">
                    <a16:creationId xmlns:a16="http://schemas.microsoft.com/office/drawing/2014/main" id="{58152CE8-7CCD-7006-7BD1-0ED76B011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251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2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4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4 w 24"/>
                  <a:gd name="T23" fmla="*/ 10 h 25"/>
                  <a:gd name="T24" fmla="*/ 24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5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8 w 24"/>
                  <a:gd name="T43" fmla="*/ 1 h 25"/>
                  <a:gd name="T44" fmla="*/ 6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1 w 24"/>
                  <a:gd name="T53" fmla="*/ 10 h 25"/>
                  <a:gd name="T54" fmla="*/ 0 w 24"/>
                  <a:gd name="T55" fmla="*/ 12 h 25"/>
                  <a:gd name="T56" fmla="*/ 1 w 24"/>
                  <a:gd name="T57" fmla="*/ 15 h 25"/>
                  <a:gd name="T58" fmla="*/ 1 w 24"/>
                  <a:gd name="T59" fmla="*/ 17 h 25"/>
                  <a:gd name="T60" fmla="*/ 2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6 w 24"/>
                  <a:gd name="T67" fmla="*/ 22 h 25"/>
                  <a:gd name="T68" fmla="*/ 8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4 w 24"/>
                  <a:gd name="T75" fmla="*/ 24 h 25"/>
                  <a:gd name="T76" fmla="*/ 14 w 24"/>
                  <a:gd name="T77" fmla="*/ 24 h 25"/>
                  <a:gd name="T78" fmla="*/ 14 w 24"/>
                  <a:gd name="T79" fmla="*/ 24 h 25"/>
                  <a:gd name="T80" fmla="*/ 14 w 24"/>
                  <a:gd name="T81" fmla="*/ 24 h 25"/>
                  <a:gd name="T82" fmla="*/ 15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1" name="Freeform 745">
                <a:extLst>
                  <a:ext uri="{FF2B5EF4-FFF2-40B4-BE49-F238E27FC236}">
                    <a16:creationId xmlns:a16="http://schemas.microsoft.com/office/drawing/2014/main" id="{F5237BEE-CFDC-C194-41DB-58175BD5D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271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2" name="Freeform 746">
                <a:extLst>
                  <a:ext uri="{FF2B5EF4-FFF2-40B4-BE49-F238E27FC236}">
                    <a16:creationId xmlns:a16="http://schemas.microsoft.com/office/drawing/2014/main" id="{A608E37D-2673-656B-280B-25F424482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286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8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1 h 24"/>
                  <a:gd name="T38" fmla="*/ 12 w 24"/>
                  <a:gd name="T39" fmla="*/ 0 h 24"/>
                  <a:gd name="T40" fmla="*/ 10 w 24"/>
                  <a:gd name="T41" fmla="*/ 1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8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4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6 w 24"/>
                  <a:gd name="T85" fmla="*/ 24 h 24"/>
                  <a:gd name="T86" fmla="*/ 16 w 24"/>
                  <a:gd name="T87" fmla="*/ 24 h 24"/>
                  <a:gd name="T88" fmla="*/ 16 w 24"/>
                  <a:gd name="T89" fmla="*/ 24 h 24"/>
                  <a:gd name="T90" fmla="*/ 16 w 24"/>
                  <a:gd name="T91" fmla="*/ 24 h 24"/>
                  <a:gd name="T92" fmla="*/ 17 w 24"/>
                  <a:gd name="T93" fmla="*/ 24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3" name="Freeform 747">
                <a:extLst>
                  <a:ext uri="{FF2B5EF4-FFF2-40B4-BE49-F238E27FC236}">
                    <a16:creationId xmlns:a16="http://schemas.microsoft.com/office/drawing/2014/main" id="{09A55164-EAC2-5359-7EC9-386CEF762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295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1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4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10 h 24"/>
                  <a:gd name="T24" fmla="*/ 23 w 24"/>
                  <a:gd name="T25" fmla="*/ 8 h 24"/>
                  <a:gd name="T26" fmla="*/ 21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1 h 24"/>
                  <a:gd name="T38" fmla="*/ 12 w 24"/>
                  <a:gd name="T39" fmla="*/ 0 h 24"/>
                  <a:gd name="T40" fmla="*/ 9 w 24"/>
                  <a:gd name="T41" fmla="*/ 1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1 w 24"/>
                  <a:gd name="T49" fmla="*/ 5 h 24"/>
                  <a:gd name="T50" fmla="*/ 0 w 24"/>
                  <a:gd name="T51" fmla="*/ 8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0 w 24"/>
                  <a:gd name="T59" fmla="*/ 17 h 24"/>
                  <a:gd name="T60" fmla="*/ 1 w 24"/>
                  <a:gd name="T61" fmla="*/ 18 h 24"/>
                  <a:gd name="T62" fmla="*/ 1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4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4 h 24"/>
                  <a:gd name="T88" fmla="*/ 15 w 24"/>
                  <a:gd name="T89" fmla="*/ 24 h 24"/>
                  <a:gd name="T90" fmla="*/ 16 w 24"/>
                  <a:gd name="T91" fmla="*/ 24 h 24"/>
                  <a:gd name="T92" fmla="*/ 16 w 24"/>
                  <a:gd name="T93" fmla="*/ 24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2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4" name="Freeform 748">
                <a:extLst>
                  <a:ext uri="{FF2B5EF4-FFF2-40B4-BE49-F238E27FC236}">
                    <a16:creationId xmlns:a16="http://schemas.microsoft.com/office/drawing/2014/main" id="{23C9DA45-B868-E40B-C8A7-E0DDC91BF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29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5" name="Freeform 749">
                <a:extLst>
                  <a:ext uri="{FF2B5EF4-FFF2-40B4-BE49-F238E27FC236}">
                    <a16:creationId xmlns:a16="http://schemas.microsoft.com/office/drawing/2014/main" id="{DCC19173-0597-99DE-6A1D-514DC42A1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95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8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1 h 24"/>
                  <a:gd name="T38" fmla="*/ 12 w 24"/>
                  <a:gd name="T39" fmla="*/ 0 h 24"/>
                  <a:gd name="T40" fmla="*/ 10 w 24"/>
                  <a:gd name="T41" fmla="*/ 1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8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4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4 h 24"/>
                  <a:gd name="T88" fmla="*/ 16 w 24"/>
                  <a:gd name="T89" fmla="*/ 24 h 24"/>
                  <a:gd name="T90" fmla="*/ 16 w 24"/>
                  <a:gd name="T91" fmla="*/ 24 h 24"/>
                  <a:gd name="T92" fmla="*/ 17 w 24"/>
                  <a:gd name="T93" fmla="*/ 24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2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6" name="Freeform 750">
                <a:extLst>
                  <a:ext uri="{FF2B5EF4-FFF2-40B4-BE49-F238E27FC236}">
                    <a16:creationId xmlns:a16="http://schemas.microsoft.com/office/drawing/2014/main" id="{0EB80D4F-E9E0-DAA1-CB09-88372C489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2284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7" name="Freeform 751">
                <a:extLst>
                  <a:ext uri="{FF2B5EF4-FFF2-40B4-BE49-F238E27FC236}">
                    <a16:creationId xmlns:a16="http://schemas.microsoft.com/office/drawing/2014/main" id="{9B5AF400-AF04-45F5-4A14-60F8DF29C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292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8" name="Freeform 752">
                <a:extLst>
                  <a:ext uri="{FF2B5EF4-FFF2-40B4-BE49-F238E27FC236}">
                    <a16:creationId xmlns:a16="http://schemas.microsoft.com/office/drawing/2014/main" id="{27E00B6A-FFF9-A0C4-E86E-83DDA392B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281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9" name="Freeform 753">
                <a:extLst>
                  <a:ext uri="{FF2B5EF4-FFF2-40B4-BE49-F238E27FC236}">
                    <a16:creationId xmlns:a16="http://schemas.microsoft.com/office/drawing/2014/main" id="{00C4666E-A2E0-6E55-3027-9EBC8C3F8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265"/>
                <a:ext cx="25" cy="25"/>
              </a:xfrm>
              <a:custGeom>
                <a:avLst/>
                <a:gdLst>
                  <a:gd name="T0" fmla="*/ 21 w 25"/>
                  <a:gd name="T1" fmla="*/ 21 h 25"/>
                  <a:gd name="T2" fmla="*/ 22 w 25"/>
                  <a:gd name="T3" fmla="*/ 20 h 25"/>
                  <a:gd name="T4" fmla="*/ 22 w 25"/>
                  <a:gd name="T5" fmla="*/ 19 h 25"/>
                  <a:gd name="T6" fmla="*/ 23 w 25"/>
                  <a:gd name="T7" fmla="*/ 18 h 25"/>
                  <a:gd name="T8" fmla="*/ 24 w 25"/>
                  <a:gd name="T9" fmla="*/ 17 h 25"/>
                  <a:gd name="T10" fmla="*/ 24 w 25"/>
                  <a:gd name="T11" fmla="*/ 15 h 25"/>
                  <a:gd name="T12" fmla="*/ 24 w 25"/>
                  <a:gd name="T13" fmla="*/ 14 h 25"/>
                  <a:gd name="T14" fmla="*/ 24 w 25"/>
                  <a:gd name="T15" fmla="*/ 14 h 25"/>
                  <a:gd name="T16" fmla="*/ 24 w 25"/>
                  <a:gd name="T17" fmla="*/ 14 h 25"/>
                  <a:gd name="T18" fmla="*/ 24 w 25"/>
                  <a:gd name="T19" fmla="*/ 14 h 25"/>
                  <a:gd name="T20" fmla="*/ 25 w 25"/>
                  <a:gd name="T21" fmla="*/ 13 h 25"/>
                  <a:gd name="T22" fmla="*/ 24 w 25"/>
                  <a:gd name="T23" fmla="*/ 10 h 25"/>
                  <a:gd name="T24" fmla="*/ 24 w 25"/>
                  <a:gd name="T25" fmla="*/ 8 h 25"/>
                  <a:gd name="T26" fmla="*/ 22 w 25"/>
                  <a:gd name="T27" fmla="*/ 5 h 25"/>
                  <a:gd name="T28" fmla="*/ 21 w 25"/>
                  <a:gd name="T29" fmla="*/ 4 h 25"/>
                  <a:gd name="T30" fmla="*/ 19 w 25"/>
                  <a:gd name="T31" fmla="*/ 2 h 25"/>
                  <a:gd name="T32" fmla="*/ 18 w 25"/>
                  <a:gd name="T33" fmla="*/ 2 h 25"/>
                  <a:gd name="T34" fmla="*/ 17 w 25"/>
                  <a:gd name="T35" fmla="*/ 1 h 25"/>
                  <a:gd name="T36" fmla="*/ 15 w 25"/>
                  <a:gd name="T37" fmla="*/ 1 h 25"/>
                  <a:gd name="T38" fmla="*/ 13 w 25"/>
                  <a:gd name="T39" fmla="*/ 0 h 25"/>
                  <a:gd name="T40" fmla="*/ 10 w 25"/>
                  <a:gd name="T41" fmla="*/ 1 h 25"/>
                  <a:gd name="T42" fmla="*/ 8 w 25"/>
                  <a:gd name="T43" fmla="*/ 1 h 25"/>
                  <a:gd name="T44" fmla="*/ 6 w 25"/>
                  <a:gd name="T45" fmla="*/ 2 h 25"/>
                  <a:gd name="T46" fmla="*/ 4 w 25"/>
                  <a:gd name="T47" fmla="*/ 4 h 25"/>
                  <a:gd name="T48" fmla="*/ 2 w 25"/>
                  <a:gd name="T49" fmla="*/ 5 h 25"/>
                  <a:gd name="T50" fmla="*/ 1 w 25"/>
                  <a:gd name="T51" fmla="*/ 8 h 25"/>
                  <a:gd name="T52" fmla="*/ 1 w 25"/>
                  <a:gd name="T53" fmla="*/ 10 h 25"/>
                  <a:gd name="T54" fmla="*/ 0 w 25"/>
                  <a:gd name="T55" fmla="*/ 13 h 25"/>
                  <a:gd name="T56" fmla="*/ 1 w 25"/>
                  <a:gd name="T57" fmla="*/ 15 h 25"/>
                  <a:gd name="T58" fmla="*/ 1 w 25"/>
                  <a:gd name="T59" fmla="*/ 17 h 25"/>
                  <a:gd name="T60" fmla="*/ 2 w 25"/>
                  <a:gd name="T61" fmla="*/ 18 h 25"/>
                  <a:gd name="T62" fmla="*/ 2 w 25"/>
                  <a:gd name="T63" fmla="*/ 19 h 25"/>
                  <a:gd name="T64" fmla="*/ 4 w 25"/>
                  <a:gd name="T65" fmla="*/ 21 h 25"/>
                  <a:gd name="T66" fmla="*/ 6 w 25"/>
                  <a:gd name="T67" fmla="*/ 22 h 25"/>
                  <a:gd name="T68" fmla="*/ 8 w 25"/>
                  <a:gd name="T69" fmla="*/ 24 h 25"/>
                  <a:gd name="T70" fmla="*/ 10 w 25"/>
                  <a:gd name="T71" fmla="*/ 24 h 25"/>
                  <a:gd name="T72" fmla="*/ 13 w 25"/>
                  <a:gd name="T73" fmla="*/ 25 h 25"/>
                  <a:gd name="T74" fmla="*/ 14 w 25"/>
                  <a:gd name="T75" fmla="*/ 24 h 25"/>
                  <a:gd name="T76" fmla="*/ 14 w 25"/>
                  <a:gd name="T77" fmla="*/ 24 h 25"/>
                  <a:gd name="T78" fmla="*/ 14 w 25"/>
                  <a:gd name="T79" fmla="*/ 24 h 25"/>
                  <a:gd name="T80" fmla="*/ 14 w 25"/>
                  <a:gd name="T81" fmla="*/ 24 h 25"/>
                  <a:gd name="T82" fmla="*/ 15 w 25"/>
                  <a:gd name="T83" fmla="*/ 24 h 25"/>
                  <a:gd name="T84" fmla="*/ 16 w 25"/>
                  <a:gd name="T85" fmla="*/ 24 h 25"/>
                  <a:gd name="T86" fmla="*/ 16 w 25"/>
                  <a:gd name="T87" fmla="*/ 24 h 25"/>
                  <a:gd name="T88" fmla="*/ 16 w 25"/>
                  <a:gd name="T89" fmla="*/ 24 h 25"/>
                  <a:gd name="T90" fmla="*/ 16 w 25"/>
                  <a:gd name="T91" fmla="*/ 24 h 25"/>
                  <a:gd name="T92" fmla="*/ 17 w 25"/>
                  <a:gd name="T93" fmla="*/ 24 h 25"/>
                  <a:gd name="T94" fmla="*/ 18 w 25"/>
                  <a:gd name="T95" fmla="*/ 23 h 25"/>
                  <a:gd name="T96" fmla="*/ 19 w 25"/>
                  <a:gd name="T97" fmla="*/ 22 h 25"/>
                  <a:gd name="T98" fmla="*/ 20 w 25"/>
                  <a:gd name="T99" fmla="*/ 22 h 25"/>
                  <a:gd name="T100" fmla="*/ 21 w 25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5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5" y="13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3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30" name="Freeform 754">
                <a:extLst>
                  <a:ext uri="{FF2B5EF4-FFF2-40B4-BE49-F238E27FC236}">
                    <a16:creationId xmlns:a16="http://schemas.microsoft.com/office/drawing/2014/main" id="{FBAA738C-E2D2-E8BA-9FB9-34FD7DD8B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251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2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31" name="Freeform 755">
                <a:extLst>
                  <a:ext uri="{FF2B5EF4-FFF2-40B4-BE49-F238E27FC236}">
                    <a16:creationId xmlns:a16="http://schemas.microsoft.com/office/drawing/2014/main" id="{DD509075-2D7B-F858-297D-EDEF42CBE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24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4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32" name="Freeform 756">
                <a:extLst>
                  <a:ext uri="{FF2B5EF4-FFF2-40B4-BE49-F238E27FC236}">
                    <a16:creationId xmlns:a16="http://schemas.microsoft.com/office/drawing/2014/main" id="{5CF05A9B-48B5-A474-073F-ABA656F9A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2263"/>
                <a:ext cx="24" cy="25"/>
              </a:xfrm>
              <a:custGeom>
                <a:avLst/>
                <a:gdLst>
                  <a:gd name="T0" fmla="*/ 20 w 24"/>
                  <a:gd name="T1" fmla="*/ 21 h 25"/>
                  <a:gd name="T2" fmla="*/ 21 w 24"/>
                  <a:gd name="T3" fmla="*/ 20 h 25"/>
                  <a:gd name="T4" fmla="*/ 21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3 w 24"/>
                  <a:gd name="T11" fmla="*/ 15 h 25"/>
                  <a:gd name="T12" fmla="*/ 23 w 24"/>
                  <a:gd name="T13" fmla="*/ 14 h 25"/>
                  <a:gd name="T14" fmla="*/ 23 w 24"/>
                  <a:gd name="T15" fmla="*/ 14 h 25"/>
                  <a:gd name="T16" fmla="*/ 23 w 24"/>
                  <a:gd name="T17" fmla="*/ 14 h 25"/>
                  <a:gd name="T18" fmla="*/ 23 w 24"/>
                  <a:gd name="T19" fmla="*/ 14 h 25"/>
                  <a:gd name="T20" fmla="*/ 24 w 24"/>
                  <a:gd name="T21" fmla="*/ 13 h 25"/>
                  <a:gd name="T22" fmla="*/ 23 w 24"/>
                  <a:gd name="T23" fmla="*/ 10 h 25"/>
                  <a:gd name="T24" fmla="*/ 23 w 24"/>
                  <a:gd name="T25" fmla="*/ 8 h 25"/>
                  <a:gd name="T26" fmla="*/ 21 w 24"/>
                  <a:gd name="T27" fmla="*/ 6 h 25"/>
                  <a:gd name="T28" fmla="*/ 20 w 24"/>
                  <a:gd name="T29" fmla="*/ 4 h 25"/>
                  <a:gd name="T30" fmla="*/ 18 w 24"/>
                  <a:gd name="T31" fmla="*/ 2 h 25"/>
                  <a:gd name="T32" fmla="*/ 17 w 24"/>
                  <a:gd name="T33" fmla="*/ 2 h 25"/>
                  <a:gd name="T34" fmla="*/ 16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3 w 24"/>
                  <a:gd name="T47" fmla="*/ 4 h 25"/>
                  <a:gd name="T48" fmla="*/ 2 w 24"/>
                  <a:gd name="T49" fmla="*/ 6 h 25"/>
                  <a:gd name="T50" fmla="*/ 0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0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3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3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5 w 24"/>
                  <a:gd name="T89" fmla="*/ 24 h 25"/>
                  <a:gd name="T90" fmla="*/ 16 w 24"/>
                  <a:gd name="T91" fmla="*/ 24 h 25"/>
                  <a:gd name="T92" fmla="*/ 16 w 24"/>
                  <a:gd name="T93" fmla="*/ 24 h 25"/>
                  <a:gd name="T94" fmla="*/ 17 w 24"/>
                  <a:gd name="T95" fmla="*/ 23 h 25"/>
                  <a:gd name="T96" fmla="*/ 18 w 24"/>
                  <a:gd name="T97" fmla="*/ 22 h 25"/>
                  <a:gd name="T98" fmla="*/ 19 w 24"/>
                  <a:gd name="T99" fmla="*/ 22 h 25"/>
                  <a:gd name="T100" fmla="*/ 20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0" y="21"/>
                    </a:moveTo>
                    <a:lnTo>
                      <a:pt x="21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33" name="Freeform 757">
                <a:extLst>
                  <a:ext uri="{FF2B5EF4-FFF2-40B4-BE49-F238E27FC236}">
                    <a16:creationId xmlns:a16="http://schemas.microsoft.com/office/drawing/2014/main" id="{AA8945FC-C623-C1F7-27DC-3F38D80A0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269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34" name="Freeform 758">
                <a:extLst>
                  <a:ext uri="{FF2B5EF4-FFF2-40B4-BE49-F238E27FC236}">
                    <a16:creationId xmlns:a16="http://schemas.microsoft.com/office/drawing/2014/main" id="{6A1E0750-3CBB-185B-0ECF-E14F53D9B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2283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4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35" name="Freeform 759">
                <a:extLst>
                  <a:ext uri="{FF2B5EF4-FFF2-40B4-BE49-F238E27FC236}">
                    <a16:creationId xmlns:a16="http://schemas.microsoft.com/office/drawing/2014/main" id="{53F9E839-4FE6-EEC9-4057-C8EBC97AF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76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1 h 24"/>
                  <a:gd name="T32" fmla="*/ 17 w 24"/>
                  <a:gd name="T33" fmla="*/ 1 h 24"/>
                  <a:gd name="T34" fmla="*/ 16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1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3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1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36" name="Freeform 760">
                <a:extLst>
                  <a:ext uri="{FF2B5EF4-FFF2-40B4-BE49-F238E27FC236}">
                    <a16:creationId xmlns:a16="http://schemas.microsoft.com/office/drawing/2014/main" id="{BA759105-EB4C-6523-9B77-17E812A6C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271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19 h 24"/>
                  <a:gd name="T4" fmla="*/ 21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1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19"/>
                    </a:lnTo>
                    <a:lnTo>
                      <a:pt x="21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37" name="Freeform 761">
                <a:extLst>
                  <a:ext uri="{FF2B5EF4-FFF2-40B4-BE49-F238E27FC236}">
                    <a16:creationId xmlns:a16="http://schemas.microsoft.com/office/drawing/2014/main" id="{1275238E-1112-2A6E-57F2-1C7E8DBF2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273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2 w 24"/>
                  <a:gd name="T61" fmla="*/ 17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38" name="Freeform 762">
                <a:extLst>
                  <a:ext uri="{FF2B5EF4-FFF2-40B4-BE49-F238E27FC236}">
                    <a16:creationId xmlns:a16="http://schemas.microsoft.com/office/drawing/2014/main" id="{B0A059A3-DBFB-1AFB-5934-13118ADBF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261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7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39" name="Freeform 763">
                <a:extLst>
                  <a:ext uri="{FF2B5EF4-FFF2-40B4-BE49-F238E27FC236}">
                    <a16:creationId xmlns:a16="http://schemas.microsoft.com/office/drawing/2014/main" id="{E56BE62F-FF0F-074C-ACCD-B6C929997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242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40" name="Freeform 764">
                <a:extLst>
                  <a:ext uri="{FF2B5EF4-FFF2-40B4-BE49-F238E27FC236}">
                    <a16:creationId xmlns:a16="http://schemas.microsoft.com/office/drawing/2014/main" id="{E1BB0B6E-E169-0B9B-AB8D-75359F489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253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4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2 w 24"/>
                  <a:gd name="T61" fmla="*/ 17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41" name="Freeform 765">
                <a:extLst>
                  <a:ext uri="{FF2B5EF4-FFF2-40B4-BE49-F238E27FC236}">
                    <a16:creationId xmlns:a16="http://schemas.microsoft.com/office/drawing/2014/main" id="{BC0AF504-EBB3-EDFF-1F20-D8C29909A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44"/>
                <a:ext cx="25" cy="25"/>
              </a:xfrm>
              <a:custGeom>
                <a:avLst/>
                <a:gdLst>
                  <a:gd name="T0" fmla="*/ 21 w 25"/>
                  <a:gd name="T1" fmla="*/ 21 h 25"/>
                  <a:gd name="T2" fmla="*/ 22 w 25"/>
                  <a:gd name="T3" fmla="*/ 20 h 25"/>
                  <a:gd name="T4" fmla="*/ 22 w 25"/>
                  <a:gd name="T5" fmla="*/ 19 h 25"/>
                  <a:gd name="T6" fmla="*/ 23 w 25"/>
                  <a:gd name="T7" fmla="*/ 18 h 25"/>
                  <a:gd name="T8" fmla="*/ 24 w 25"/>
                  <a:gd name="T9" fmla="*/ 17 h 25"/>
                  <a:gd name="T10" fmla="*/ 24 w 25"/>
                  <a:gd name="T11" fmla="*/ 15 h 25"/>
                  <a:gd name="T12" fmla="*/ 24 w 25"/>
                  <a:gd name="T13" fmla="*/ 14 h 25"/>
                  <a:gd name="T14" fmla="*/ 24 w 25"/>
                  <a:gd name="T15" fmla="*/ 14 h 25"/>
                  <a:gd name="T16" fmla="*/ 24 w 25"/>
                  <a:gd name="T17" fmla="*/ 14 h 25"/>
                  <a:gd name="T18" fmla="*/ 24 w 25"/>
                  <a:gd name="T19" fmla="*/ 14 h 25"/>
                  <a:gd name="T20" fmla="*/ 25 w 25"/>
                  <a:gd name="T21" fmla="*/ 12 h 25"/>
                  <a:gd name="T22" fmla="*/ 24 w 25"/>
                  <a:gd name="T23" fmla="*/ 10 h 25"/>
                  <a:gd name="T24" fmla="*/ 24 w 25"/>
                  <a:gd name="T25" fmla="*/ 8 h 25"/>
                  <a:gd name="T26" fmla="*/ 22 w 25"/>
                  <a:gd name="T27" fmla="*/ 5 h 25"/>
                  <a:gd name="T28" fmla="*/ 21 w 25"/>
                  <a:gd name="T29" fmla="*/ 4 h 25"/>
                  <a:gd name="T30" fmla="*/ 19 w 25"/>
                  <a:gd name="T31" fmla="*/ 2 h 25"/>
                  <a:gd name="T32" fmla="*/ 18 w 25"/>
                  <a:gd name="T33" fmla="*/ 1 h 25"/>
                  <a:gd name="T34" fmla="*/ 17 w 25"/>
                  <a:gd name="T35" fmla="*/ 1 h 25"/>
                  <a:gd name="T36" fmla="*/ 15 w 25"/>
                  <a:gd name="T37" fmla="*/ 1 h 25"/>
                  <a:gd name="T38" fmla="*/ 12 w 25"/>
                  <a:gd name="T39" fmla="*/ 0 h 25"/>
                  <a:gd name="T40" fmla="*/ 10 w 25"/>
                  <a:gd name="T41" fmla="*/ 1 h 25"/>
                  <a:gd name="T42" fmla="*/ 8 w 25"/>
                  <a:gd name="T43" fmla="*/ 1 h 25"/>
                  <a:gd name="T44" fmla="*/ 6 w 25"/>
                  <a:gd name="T45" fmla="*/ 2 h 25"/>
                  <a:gd name="T46" fmla="*/ 4 w 25"/>
                  <a:gd name="T47" fmla="*/ 4 h 25"/>
                  <a:gd name="T48" fmla="*/ 2 w 25"/>
                  <a:gd name="T49" fmla="*/ 5 h 25"/>
                  <a:gd name="T50" fmla="*/ 1 w 25"/>
                  <a:gd name="T51" fmla="*/ 8 h 25"/>
                  <a:gd name="T52" fmla="*/ 1 w 25"/>
                  <a:gd name="T53" fmla="*/ 10 h 25"/>
                  <a:gd name="T54" fmla="*/ 0 w 25"/>
                  <a:gd name="T55" fmla="*/ 12 h 25"/>
                  <a:gd name="T56" fmla="*/ 1 w 25"/>
                  <a:gd name="T57" fmla="*/ 15 h 25"/>
                  <a:gd name="T58" fmla="*/ 1 w 25"/>
                  <a:gd name="T59" fmla="*/ 17 h 25"/>
                  <a:gd name="T60" fmla="*/ 2 w 25"/>
                  <a:gd name="T61" fmla="*/ 18 h 25"/>
                  <a:gd name="T62" fmla="*/ 2 w 25"/>
                  <a:gd name="T63" fmla="*/ 19 h 25"/>
                  <a:gd name="T64" fmla="*/ 4 w 25"/>
                  <a:gd name="T65" fmla="*/ 21 h 25"/>
                  <a:gd name="T66" fmla="*/ 6 w 25"/>
                  <a:gd name="T67" fmla="*/ 22 h 25"/>
                  <a:gd name="T68" fmla="*/ 8 w 25"/>
                  <a:gd name="T69" fmla="*/ 24 h 25"/>
                  <a:gd name="T70" fmla="*/ 10 w 25"/>
                  <a:gd name="T71" fmla="*/ 24 h 25"/>
                  <a:gd name="T72" fmla="*/ 12 w 25"/>
                  <a:gd name="T73" fmla="*/ 25 h 25"/>
                  <a:gd name="T74" fmla="*/ 14 w 25"/>
                  <a:gd name="T75" fmla="*/ 24 h 25"/>
                  <a:gd name="T76" fmla="*/ 14 w 25"/>
                  <a:gd name="T77" fmla="*/ 24 h 25"/>
                  <a:gd name="T78" fmla="*/ 14 w 25"/>
                  <a:gd name="T79" fmla="*/ 24 h 25"/>
                  <a:gd name="T80" fmla="*/ 14 w 25"/>
                  <a:gd name="T81" fmla="*/ 24 h 25"/>
                  <a:gd name="T82" fmla="*/ 15 w 25"/>
                  <a:gd name="T83" fmla="*/ 24 h 25"/>
                  <a:gd name="T84" fmla="*/ 16 w 25"/>
                  <a:gd name="T85" fmla="*/ 24 h 25"/>
                  <a:gd name="T86" fmla="*/ 16 w 25"/>
                  <a:gd name="T87" fmla="*/ 24 h 25"/>
                  <a:gd name="T88" fmla="*/ 16 w 25"/>
                  <a:gd name="T89" fmla="*/ 24 h 25"/>
                  <a:gd name="T90" fmla="*/ 16 w 25"/>
                  <a:gd name="T91" fmla="*/ 24 h 25"/>
                  <a:gd name="T92" fmla="*/ 17 w 25"/>
                  <a:gd name="T93" fmla="*/ 24 h 25"/>
                  <a:gd name="T94" fmla="*/ 18 w 25"/>
                  <a:gd name="T95" fmla="*/ 23 h 25"/>
                  <a:gd name="T96" fmla="*/ 19 w 25"/>
                  <a:gd name="T97" fmla="*/ 22 h 25"/>
                  <a:gd name="T98" fmla="*/ 20 w 25"/>
                  <a:gd name="T99" fmla="*/ 22 h 25"/>
                  <a:gd name="T100" fmla="*/ 21 w 25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5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42" name="Freeform 766">
                <a:extLst>
                  <a:ext uri="{FF2B5EF4-FFF2-40B4-BE49-F238E27FC236}">
                    <a16:creationId xmlns:a16="http://schemas.microsoft.com/office/drawing/2014/main" id="{72AF7E59-3328-2B65-2B45-7EB18699A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61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7 h 24"/>
                  <a:gd name="T10" fmla="*/ 24 w 25"/>
                  <a:gd name="T11" fmla="*/ 14 h 24"/>
                  <a:gd name="T12" fmla="*/ 24 w 25"/>
                  <a:gd name="T13" fmla="*/ 14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7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43" name="Freeform 767">
                <a:extLst>
                  <a:ext uri="{FF2B5EF4-FFF2-40B4-BE49-F238E27FC236}">
                    <a16:creationId xmlns:a16="http://schemas.microsoft.com/office/drawing/2014/main" id="{A5E90597-23F4-E71A-9AEE-C99696DAA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24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7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1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44" name="Freeform 768">
                <a:extLst>
                  <a:ext uri="{FF2B5EF4-FFF2-40B4-BE49-F238E27FC236}">
                    <a16:creationId xmlns:a16="http://schemas.microsoft.com/office/drawing/2014/main" id="{5AC3A4DD-6224-B513-2751-96034F686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230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45" name="Freeform 769">
                <a:extLst>
                  <a:ext uri="{FF2B5EF4-FFF2-40B4-BE49-F238E27FC236}">
                    <a16:creationId xmlns:a16="http://schemas.microsoft.com/office/drawing/2014/main" id="{FE496B64-234A-8DCB-A3F9-F564B9A52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230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46" name="Freeform 770">
                <a:extLst>
                  <a:ext uri="{FF2B5EF4-FFF2-40B4-BE49-F238E27FC236}">
                    <a16:creationId xmlns:a16="http://schemas.microsoft.com/office/drawing/2014/main" id="{100E80E0-1413-628D-9EC5-9DDDF2972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226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47" name="Freeform 771">
                <a:extLst>
                  <a:ext uri="{FF2B5EF4-FFF2-40B4-BE49-F238E27FC236}">
                    <a16:creationId xmlns:a16="http://schemas.microsoft.com/office/drawing/2014/main" id="{4D5FB66E-118D-AA23-8489-3D8587A30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209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48" name="Freeform 772">
                <a:extLst>
                  <a:ext uri="{FF2B5EF4-FFF2-40B4-BE49-F238E27FC236}">
                    <a16:creationId xmlns:a16="http://schemas.microsoft.com/office/drawing/2014/main" id="{807F6C83-D4CE-82A1-A051-2F4846D78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215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49" name="Freeform 773">
                <a:extLst>
                  <a:ext uri="{FF2B5EF4-FFF2-40B4-BE49-F238E27FC236}">
                    <a16:creationId xmlns:a16="http://schemas.microsoft.com/office/drawing/2014/main" id="{2E5AECF9-C86B-1121-1986-87E5A1169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212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50" name="Freeform 774">
                <a:extLst>
                  <a:ext uri="{FF2B5EF4-FFF2-40B4-BE49-F238E27FC236}">
                    <a16:creationId xmlns:a16="http://schemas.microsoft.com/office/drawing/2014/main" id="{B5B8299F-952C-2FDB-B204-FFA860187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2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5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3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51" name="Freeform 775">
                <a:extLst>
                  <a:ext uri="{FF2B5EF4-FFF2-40B4-BE49-F238E27FC236}">
                    <a16:creationId xmlns:a16="http://schemas.microsoft.com/office/drawing/2014/main" id="{3BD8805A-07F9-229C-3D26-FBC1AD532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20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6 h 24"/>
                  <a:gd name="T10" fmla="*/ 24 w 25"/>
                  <a:gd name="T11" fmla="*/ 14 h 24"/>
                  <a:gd name="T12" fmla="*/ 24 w 25"/>
                  <a:gd name="T13" fmla="*/ 13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0 h 24"/>
                  <a:gd name="T36" fmla="*/ 15 w 25"/>
                  <a:gd name="T37" fmla="*/ 0 h 24"/>
                  <a:gd name="T38" fmla="*/ 12 w 25"/>
                  <a:gd name="T39" fmla="*/ 0 h 24"/>
                  <a:gd name="T40" fmla="*/ 10 w 25"/>
                  <a:gd name="T41" fmla="*/ 0 h 24"/>
                  <a:gd name="T42" fmla="*/ 8 w 25"/>
                  <a:gd name="T43" fmla="*/ 0 h 24"/>
                  <a:gd name="T44" fmla="*/ 6 w 25"/>
                  <a:gd name="T45" fmla="*/ 2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6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52" name="Freeform 776">
                <a:extLst>
                  <a:ext uri="{FF2B5EF4-FFF2-40B4-BE49-F238E27FC236}">
                    <a16:creationId xmlns:a16="http://schemas.microsoft.com/office/drawing/2014/main" id="{72CAEDC1-632A-6F87-8A42-3D56BFE13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226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53" name="Freeform 777">
                <a:extLst>
                  <a:ext uri="{FF2B5EF4-FFF2-40B4-BE49-F238E27FC236}">
                    <a16:creationId xmlns:a16="http://schemas.microsoft.com/office/drawing/2014/main" id="{63B92097-DD11-088F-7ABF-045F87CC2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225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54" name="Freeform 778">
                <a:extLst>
                  <a:ext uri="{FF2B5EF4-FFF2-40B4-BE49-F238E27FC236}">
                    <a16:creationId xmlns:a16="http://schemas.microsoft.com/office/drawing/2014/main" id="{98BB7392-9C4D-A741-7DD1-F671CA8F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225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3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0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55" name="Freeform 779">
                <a:extLst>
                  <a:ext uri="{FF2B5EF4-FFF2-40B4-BE49-F238E27FC236}">
                    <a16:creationId xmlns:a16="http://schemas.microsoft.com/office/drawing/2014/main" id="{FAE5AE11-8658-CCF9-E1C4-DBD185BC8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227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4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10 h 24"/>
                  <a:gd name="T24" fmla="*/ 23 w 24"/>
                  <a:gd name="T25" fmla="*/ 8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8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4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4 h 24"/>
                  <a:gd name="T88" fmla="*/ 15 w 24"/>
                  <a:gd name="T89" fmla="*/ 24 h 24"/>
                  <a:gd name="T90" fmla="*/ 16 w 24"/>
                  <a:gd name="T91" fmla="*/ 24 h 24"/>
                  <a:gd name="T92" fmla="*/ 16 w 24"/>
                  <a:gd name="T93" fmla="*/ 24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2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56" name="Freeform 780">
                <a:extLst>
                  <a:ext uri="{FF2B5EF4-FFF2-40B4-BE49-F238E27FC236}">
                    <a16:creationId xmlns:a16="http://schemas.microsoft.com/office/drawing/2014/main" id="{A34F200F-957B-59E6-2921-19D5F2B90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2219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3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57" name="Freeform 781">
                <a:extLst>
                  <a:ext uri="{FF2B5EF4-FFF2-40B4-BE49-F238E27FC236}">
                    <a16:creationId xmlns:a16="http://schemas.microsoft.com/office/drawing/2014/main" id="{3CDC4AE0-9800-B966-943D-35B8F2AF8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2202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7 h 24"/>
                  <a:gd name="T10" fmla="*/ 24 w 25"/>
                  <a:gd name="T11" fmla="*/ 14 h 24"/>
                  <a:gd name="T12" fmla="*/ 24 w 25"/>
                  <a:gd name="T13" fmla="*/ 14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3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7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3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58" name="Freeform 782">
                <a:extLst>
                  <a:ext uri="{FF2B5EF4-FFF2-40B4-BE49-F238E27FC236}">
                    <a16:creationId xmlns:a16="http://schemas.microsoft.com/office/drawing/2014/main" id="{8282A3FC-C015-B4F1-B0E4-FDEB4BD92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2191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59" name="Freeform 783">
                <a:extLst>
                  <a:ext uri="{FF2B5EF4-FFF2-40B4-BE49-F238E27FC236}">
                    <a16:creationId xmlns:a16="http://schemas.microsoft.com/office/drawing/2014/main" id="{B1AB5A1E-BF1E-1082-AC4F-22D5894B6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17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60" name="Freeform 784">
                <a:extLst>
                  <a:ext uri="{FF2B5EF4-FFF2-40B4-BE49-F238E27FC236}">
                    <a16:creationId xmlns:a16="http://schemas.microsoft.com/office/drawing/2014/main" id="{047A5D7D-8FAF-031E-C347-E77EE0166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173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4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10 h 24"/>
                  <a:gd name="T24" fmla="*/ 24 w 25"/>
                  <a:gd name="T25" fmla="*/ 8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1 h 24"/>
                  <a:gd name="T38" fmla="*/ 12 w 25"/>
                  <a:gd name="T39" fmla="*/ 0 h 24"/>
                  <a:gd name="T40" fmla="*/ 10 w 25"/>
                  <a:gd name="T41" fmla="*/ 1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8 h 24"/>
                  <a:gd name="T52" fmla="*/ 1 w 25"/>
                  <a:gd name="T53" fmla="*/ 10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4 h 24"/>
                  <a:gd name="T70" fmla="*/ 10 w 25"/>
                  <a:gd name="T71" fmla="*/ 24 h 24"/>
                  <a:gd name="T72" fmla="*/ 12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4 h 24"/>
                  <a:gd name="T88" fmla="*/ 16 w 25"/>
                  <a:gd name="T89" fmla="*/ 24 h 24"/>
                  <a:gd name="T90" fmla="*/ 16 w 25"/>
                  <a:gd name="T91" fmla="*/ 24 h 24"/>
                  <a:gd name="T92" fmla="*/ 17 w 25"/>
                  <a:gd name="T93" fmla="*/ 24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2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61" name="Freeform 785">
                <a:extLst>
                  <a:ext uri="{FF2B5EF4-FFF2-40B4-BE49-F238E27FC236}">
                    <a16:creationId xmlns:a16="http://schemas.microsoft.com/office/drawing/2014/main" id="{0EBBCC18-9C3B-7F32-8E80-1E40AE7D3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190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1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6 w 24"/>
                  <a:gd name="T45" fmla="*/ 1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1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4 w 24"/>
                  <a:gd name="T75" fmla="*/ 23 h 24"/>
                  <a:gd name="T76" fmla="*/ 14 w 24"/>
                  <a:gd name="T77" fmla="*/ 23 h 24"/>
                  <a:gd name="T78" fmla="*/ 14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1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62" name="Freeform 786">
                <a:extLst>
                  <a:ext uri="{FF2B5EF4-FFF2-40B4-BE49-F238E27FC236}">
                    <a16:creationId xmlns:a16="http://schemas.microsoft.com/office/drawing/2014/main" id="{B5BD8CC4-21AB-A407-6F00-11E093AE7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195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63" name="Freeform 787">
                <a:extLst>
                  <a:ext uri="{FF2B5EF4-FFF2-40B4-BE49-F238E27FC236}">
                    <a16:creationId xmlns:a16="http://schemas.microsoft.com/office/drawing/2014/main" id="{18569625-E179-6147-9193-836BB8787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209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7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64" name="Freeform 788">
                <a:extLst>
                  <a:ext uri="{FF2B5EF4-FFF2-40B4-BE49-F238E27FC236}">
                    <a16:creationId xmlns:a16="http://schemas.microsoft.com/office/drawing/2014/main" id="{362DED8B-60A0-A590-A5C8-A218C2735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20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0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4 w 24"/>
                  <a:gd name="T79" fmla="*/ 23 h 24"/>
                  <a:gd name="T80" fmla="*/ 14 w 24"/>
                  <a:gd name="T81" fmla="*/ 23 h 24"/>
                  <a:gd name="T82" fmla="*/ 15 w 24"/>
                  <a:gd name="T83" fmla="*/ 23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65" name="Freeform 789">
                <a:extLst>
                  <a:ext uri="{FF2B5EF4-FFF2-40B4-BE49-F238E27FC236}">
                    <a16:creationId xmlns:a16="http://schemas.microsoft.com/office/drawing/2014/main" id="{21318E07-B37A-944D-D007-C1A5FFBC3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195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6 h 24"/>
                  <a:gd name="T10" fmla="*/ 24 w 25"/>
                  <a:gd name="T11" fmla="*/ 14 h 24"/>
                  <a:gd name="T12" fmla="*/ 24 w 25"/>
                  <a:gd name="T13" fmla="*/ 14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3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6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3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66" name="Freeform 790">
                <a:extLst>
                  <a:ext uri="{FF2B5EF4-FFF2-40B4-BE49-F238E27FC236}">
                    <a16:creationId xmlns:a16="http://schemas.microsoft.com/office/drawing/2014/main" id="{72591CA1-3B33-999C-8D62-5C4C4E986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2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67" name="Freeform 791">
                <a:extLst>
                  <a:ext uri="{FF2B5EF4-FFF2-40B4-BE49-F238E27FC236}">
                    <a16:creationId xmlns:a16="http://schemas.microsoft.com/office/drawing/2014/main" id="{22F630A2-F1D7-D737-959D-964583E39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189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2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4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10 h 24"/>
                  <a:gd name="T54" fmla="*/ 0 w 24"/>
                  <a:gd name="T55" fmla="*/ 12 h 24"/>
                  <a:gd name="T56" fmla="*/ 1 w 24"/>
                  <a:gd name="T57" fmla="*/ 15 h 24"/>
                  <a:gd name="T58" fmla="*/ 1 w 24"/>
                  <a:gd name="T59" fmla="*/ 17 h 24"/>
                  <a:gd name="T60" fmla="*/ 2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4 w 24"/>
                  <a:gd name="T75" fmla="*/ 24 h 24"/>
                  <a:gd name="T76" fmla="*/ 14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68" name="Freeform 792">
                <a:extLst>
                  <a:ext uri="{FF2B5EF4-FFF2-40B4-BE49-F238E27FC236}">
                    <a16:creationId xmlns:a16="http://schemas.microsoft.com/office/drawing/2014/main" id="{02DC1925-CD69-7692-5F76-779FC55D4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197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2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3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7 w 24"/>
                  <a:gd name="T33" fmla="*/ 2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9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3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3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3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9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3 w 24"/>
                  <a:gd name="T81" fmla="*/ 24 h 25"/>
                  <a:gd name="T82" fmla="*/ 14 w 24"/>
                  <a:gd name="T83" fmla="*/ 24 h 25"/>
                  <a:gd name="T84" fmla="*/ 15 w 24"/>
                  <a:gd name="T85" fmla="*/ 24 h 25"/>
                  <a:gd name="T86" fmla="*/ 15 w 24"/>
                  <a:gd name="T87" fmla="*/ 24 h 25"/>
                  <a:gd name="T88" fmla="*/ 15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7 w 24"/>
                  <a:gd name="T95" fmla="*/ 23 h 25"/>
                  <a:gd name="T96" fmla="*/ 19 w 24"/>
                  <a:gd name="T97" fmla="*/ 22 h 25"/>
                  <a:gd name="T98" fmla="*/ 19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69" name="Freeform 793">
                <a:extLst>
                  <a:ext uri="{FF2B5EF4-FFF2-40B4-BE49-F238E27FC236}">
                    <a16:creationId xmlns:a16="http://schemas.microsoft.com/office/drawing/2014/main" id="{9198F266-893C-E4F9-2A10-E4859D26F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2196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3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4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6 w 24"/>
                  <a:gd name="T85" fmla="*/ 24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3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70" name="Freeform 794">
                <a:extLst>
                  <a:ext uri="{FF2B5EF4-FFF2-40B4-BE49-F238E27FC236}">
                    <a16:creationId xmlns:a16="http://schemas.microsoft.com/office/drawing/2014/main" id="{F6DBEFFA-1F3E-785D-7047-15BF09E50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187"/>
                <a:ext cx="25" cy="24"/>
              </a:xfrm>
              <a:custGeom>
                <a:avLst/>
                <a:gdLst>
                  <a:gd name="T0" fmla="*/ 21 w 25"/>
                  <a:gd name="T1" fmla="*/ 20 h 24"/>
                  <a:gd name="T2" fmla="*/ 22 w 25"/>
                  <a:gd name="T3" fmla="*/ 19 h 24"/>
                  <a:gd name="T4" fmla="*/ 22 w 25"/>
                  <a:gd name="T5" fmla="*/ 18 h 24"/>
                  <a:gd name="T6" fmla="*/ 23 w 25"/>
                  <a:gd name="T7" fmla="*/ 17 h 24"/>
                  <a:gd name="T8" fmla="*/ 24 w 25"/>
                  <a:gd name="T9" fmla="*/ 16 h 24"/>
                  <a:gd name="T10" fmla="*/ 24 w 25"/>
                  <a:gd name="T11" fmla="*/ 14 h 24"/>
                  <a:gd name="T12" fmla="*/ 24 w 25"/>
                  <a:gd name="T13" fmla="*/ 13 h 24"/>
                  <a:gd name="T14" fmla="*/ 24 w 25"/>
                  <a:gd name="T15" fmla="*/ 13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9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3 h 24"/>
                  <a:gd name="T30" fmla="*/ 19 w 25"/>
                  <a:gd name="T31" fmla="*/ 1 h 24"/>
                  <a:gd name="T32" fmla="*/ 18 w 25"/>
                  <a:gd name="T33" fmla="*/ 1 h 24"/>
                  <a:gd name="T34" fmla="*/ 17 w 25"/>
                  <a:gd name="T35" fmla="*/ 0 h 24"/>
                  <a:gd name="T36" fmla="*/ 15 w 25"/>
                  <a:gd name="T37" fmla="*/ 0 h 24"/>
                  <a:gd name="T38" fmla="*/ 13 w 25"/>
                  <a:gd name="T39" fmla="*/ 0 h 24"/>
                  <a:gd name="T40" fmla="*/ 10 w 25"/>
                  <a:gd name="T41" fmla="*/ 0 h 24"/>
                  <a:gd name="T42" fmla="*/ 8 w 25"/>
                  <a:gd name="T43" fmla="*/ 0 h 24"/>
                  <a:gd name="T44" fmla="*/ 6 w 25"/>
                  <a:gd name="T45" fmla="*/ 1 h 24"/>
                  <a:gd name="T46" fmla="*/ 4 w 25"/>
                  <a:gd name="T47" fmla="*/ 3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9 h 24"/>
                  <a:gd name="T54" fmla="*/ 0 w 25"/>
                  <a:gd name="T55" fmla="*/ 12 h 24"/>
                  <a:gd name="T56" fmla="*/ 1 w 25"/>
                  <a:gd name="T57" fmla="*/ 14 h 24"/>
                  <a:gd name="T58" fmla="*/ 1 w 25"/>
                  <a:gd name="T59" fmla="*/ 16 h 24"/>
                  <a:gd name="T60" fmla="*/ 2 w 25"/>
                  <a:gd name="T61" fmla="*/ 17 h 24"/>
                  <a:gd name="T62" fmla="*/ 2 w 25"/>
                  <a:gd name="T63" fmla="*/ 18 h 24"/>
                  <a:gd name="T64" fmla="*/ 4 w 25"/>
                  <a:gd name="T65" fmla="*/ 20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3 h 24"/>
                  <a:gd name="T72" fmla="*/ 13 w 25"/>
                  <a:gd name="T73" fmla="*/ 24 h 24"/>
                  <a:gd name="T74" fmla="*/ 14 w 25"/>
                  <a:gd name="T75" fmla="*/ 24 h 24"/>
                  <a:gd name="T76" fmla="*/ 14 w 25"/>
                  <a:gd name="T77" fmla="*/ 23 h 24"/>
                  <a:gd name="T78" fmla="*/ 14 w 25"/>
                  <a:gd name="T79" fmla="*/ 23 h 24"/>
                  <a:gd name="T80" fmla="*/ 14 w 25"/>
                  <a:gd name="T81" fmla="*/ 23 h 24"/>
                  <a:gd name="T82" fmla="*/ 15 w 25"/>
                  <a:gd name="T83" fmla="*/ 23 h 24"/>
                  <a:gd name="T84" fmla="*/ 16 w 25"/>
                  <a:gd name="T85" fmla="*/ 23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2 h 24"/>
                  <a:gd name="T96" fmla="*/ 19 w 25"/>
                  <a:gd name="T97" fmla="*/ 22 h 24"/>
                  <a:gd name="T98" fmla="*/ 20 w 25"/>
                  <a:gd name="T99" fmla="*/ 21 h 24"/>
                  <a:gd name="T100" fmla="*/ 21 w 25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71" name="Freeform 795">
                <a:extLst>
                  <a:ext uri="{FF2B5EF4-FFF2-40B4-BE49-F238E27FC236}">
                    <a16:creationId xmlns:a16="http://schemas.microsoft.com/office/drawing/2014/main" id="{3CB5275F-F248-9A41-7B64-108652C1B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171"/>
                <a:ext cx="24" cy="24"/>
              </a:xfrm>
              <a:custGeom>
                <a:avLst/>
                <a:gdLst>
                  <a:gd name="T0" fmla="*/ 20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3 w 24"/>
                  <a:gd name="T11" fmla="*/ 14 h 24"/>
                  <a:gd name="T12" fmla="*/ 23 w 24"/>
                  <a:gd name="T13" fmla="*/ 13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72" name="Freeform 796">
                <a:extLst>
                  <a:ext uri="{FF2B5EF4-FFF2-40B4-BE49-F238E27FC236}">
                    <a16:creationId xmlns:a16="http://schemas.microsoft.com/office/drawing/2014/main" id="{63BB626E-ACDB-1FFF-21BF-38E08EE22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2165"/>
                <a:ext cx="24" cy="25"/>
              </a:xfrm>
              <a:custGeom>
                <a:avLst/>
                <a:gdLst>
                  <a:gd name="T0" fmla="*/ 21 w 24"/>
                  <a:gd name="T1" fmla="*/ 21 h 25"/>
                  <a:gd name="T2" fmla="*/ 21 w 24"/>
                  <a:gd name="T3" fmla="*/ 20 h 25"/>
                  <a:gd name="T4" fmla="*/ 22 w 24"/>
                  <a:gd name="T5" fmla="*/ 19 h 25"/>
                  <a:gd name="T6" fmla="*/ 23 w 24"/>
                  <a:gd name="T7" fmla="*/ 18 h 25"/>
                  <a:gd name="T8" fmla="*/ 23 w 24"/>
                  <a:gd name="T9" fmla="*/ 17 h 25"/>
                  <a:gd name="T10" fmla="*/ 24 w 24"/>
                  <a:gd name="T11" fmla="*/ 15 h 25"/>
                  <a:gd name="T12" fmla="*/ 24 w 24"/>
                  <a:gd name="T13" fmla="*/ 14 h 25"/>
                  <a:gd name="T14" fmla="*/ 24 w 24"/>
                  <a:gd name="T15" fmla="*/ 14 h 25"/>
                  <a:gd name="T16" fmla="*/ 24 w 24"/>
                  <a:gd name="T17" fmla="*/ 14 h 25"/>
                  <a:gd name="T18" fmla="*/ 24 w 24"/>
                  <a:gd name="T19" fmla="*/ 14 h 25"/>
                  <a:gd name="T20" fmla="*/ 24 w 24"/>
                  <a:gd name="T21" fmla="*/ 12 h 25"/>
                  <a:gd name="T22" fmla="*/ 24 w 24"/>
                  <a:gd name="T23" fmla="*/ 10 h 25"/>
                  <a:gd name="T24" fmla="*/ 23 w 24"/>
                  <a:gd name="T25" fmla="*/ 8 h 25"/>
                  <a:gd name="T26" fmla="*/ 22 w 24"/>
                  <a:gd name="T27" fmla="*/ 5 h 25"/>
                  <a:gd name="T28" fmla="*/ 21 w 24"/>
                  <a:gd name="T29" fmla="*/ 4 h 25"/>
                  <a:gd name="T30" fmla="*/ 19 w 24"/>
                  <a:gd name="T31" fmla="*/ 2 h 25"/>
                  <a:gd name="T32" fmla="*/ 18 w 24"/>
                  <a:gd name="T33" fmla="*/ 2 h 25"/>
                  <a:gd name="T34" fmla="*/ 17 w 24"/>
                  <a:gd name="T35" fmla="*/ 1 h 25"/>
                  <a:gd name="T36" fmla="*/ 14 w 24"/>
                  <a:gd name="T37" fmla="*/ 1 h 25"/>
                  <a:gd name="T38" fmla="*/ 12 w 24"/>
                  <a:gd name="T39" fmla="*/ 0 h 25"/>
                  <a:gd name="T40" fmla="*/ 10 w 24"/>
                  <a:gd name="T41" fmla="*/ 1 h 25"/>
                  <a:gd name="T42" fmla="*/ 7 w 24"/>
                  <a:gd name="T43" fmla="*/ 1 h 25"/>
                  <a:gd name="T44" fmla="*/ 5 w 24"/>
                  <a:gd name="T45" fmla="*/ 2 h 25"/>
                  <a:gd name="T46" fmla="*/ 4 w 24"/>
                  <a:gd name="T47" fmla="*/ 4 h 25"/>
                  <a:gd name="T48" fmla="*/ 2 w 24"/>
                  <a:gd name="T49" fmla="*/ 5 h 25"/>
                  <a:gd name="T50" fmla="*/ 1 w 24"/>
                  <a:gd name="T51" fmla="*/ 8 h 25"/>
                  <a:gd name="T52" fmla="*/ 0 w 24"/>
                  <a:gd name="T53" fmla="*/ 10 h 25"/>
                  <a:gd name="T54" fmla="*/ 0 w 24"/>
                  <a:gd name="T55" fmla="*/ 12 h 25"/>
                  <a:gd name="T56" fmla="*/ 0 w 24"/>
                  <a:gd name="T57" fmla="*/ 15 h 25"/>
                  <a:gd name="T58" fmla="*/ 1 w 24"/>
                  <a:gd name="T59" fmla="*/ 17 h 25"/>
                  <a:gd name="T60" fmla="*/ 1 w 24"/>
                  <a:gd name="T61" fmla="*/ 18 h 25"/>
                  <a:gd name="T62" fmla="*/ 2 w 24"/>
                  <a:gd name="T63" fmla="*/ 19 h 25"/>
                  <a:gd name="T64" fmla="*/ 4 w 24"/>
                  <a:gd name="T65" fmla="*/ 21 h 25"/>
                  <a:gd name="T66" fmla="*/ 5 w 24"/>
                  <a:gd name="T67" fmla="*/ 22 h 25"/>
                  <a:gd name="T68" fmla="*/ 7 w 24"/>
                  <a:gd name="T69" fmla="*/ 24 h 25"/>
                  <a:gd name="T70" fmla="*/ 10 w 24"/>
                  <a:gd name="T71" fmla="*/ 24 h 25"/>
                  <a:gd name="T72" fmla="*/ 12 w 24"/>
                  <a:gd name="T73" fmla="*/ 25 h 25"/>
                  <a:gd name="T74" fmla="*/ 13 w 24"/>
                  <a:gd name="T75" fmla="*/ 24 h 25"/>
                  <a:gd name="T76" fmla="*/ 13 w 24"/>
                  <a:gd name="T77" fmla="*/ 24 h 25"/>
                  <a:gd name="T78" fmla="*/ 13 w 24"/>
                  <a:gd name="T79" fmla="*/ 24 h 25"/>
                  <a:gd name="T80" fmla="*/ 14 w 24"/>
                  <a:gd name="T81" fmla="*/ 24 h 25"/>
                  <a:gd name="T82" fmla="*/ 14 w 24"/>
                  <a:gd name="T83" fmla="*/ 24 h 25"/>
                  <a:gd name="T84" fmla="*/ 16 w 24"/>
                  <a:gd name="T85" fmla="*/ 24 h 25"/>
                  <a:gd name="T86" fmla="*/ 16 w 24"/>
                  <a:gd name="T87" fmla="*/ 24 h 25"/>
                  <a:gd name="T88" fmla="*/ 16 w 24"/>
                  <a:gd name="T89" fmla="*/ 24 h 25"/>
                  <a:gd name="T90" fmla="*/ 16 w 24"/>
                  <a:gd name="T91" fmla="*/ 24 h 25"/>
                  <a:gd name="T92" fmla="*/ 17 w 24"/>
                  <a:gd name="T93" fmla="*/ 24 h 25"/>
                  <a:gd name="T94" fmla="*/ 18 w 24"/>
                  <a:gd name="T95" fmla="*/ 23 h 25"/>
                  <a:gd name="T96" fmla="*/ 19 w 24"/>
                  <a:gd name="T97" fmla="*/ 22 h 25"/>
                  <a:gd name="T98" fmla="*/ 20 w 24"/>
                  <a:gd name="T99" fmla="*/ 22 h 25"/>
                  <a:gd name="T100" fmla="*/ 21 w 24"/>
                  <a:gd name="T10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5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73" name="Freeform 797">
                <a:extLst>
                  <a:ext uri="{FF2B5EF4-FFF2-40B4-BE49-F238E27FC236}">
                    <a16:creationId xmlns:a16="http://schemas.microsoft.com/office/drawing/2014/main" id="{CE8F47CF-5436-459F-0623-9D12708F1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2180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74" name="Freeform 798">
                <a:extLst>
                  <a:ext uri="{FF2B5EF4-FFF2-40B4-BE49-F238E27FC236}">
                    <a16:creationId xmlns:a16="http://schemas.microsoft.com/office/drawing/2014/main" id="{7EB5243C-6CC2-4F93-3076-5BC0F4672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176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75" name="Freeform 799">
                <a:extLst>
                  <a:ext uri="{FF2B5EF4-FFF2-40B4-BE49-F238E27FC236}">
                    <a16:creationId xmlns:a16="http://schemas.microsoft.com/office/drawing/2014/main" id="{D1894C47-5C9F-02B6-18C2-F2424C1D9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163"/>
                <a:ext cx="24" cy="24"/>
              </a:xfrm>
              <a:custGeom>
                <a:avLst/>
                <a:gdLst>
                  <a:gd name="T0" fmla="*/ 21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4 w 24"/>
                  <a:gd name="T11" fmla="*/ 15 h 24"/>
                  <a:gd name="T12" fmla="*/ 24 w 24"/>
                  <a:gd name="T13" fmla="*/ 14 h 24"/>
                  <a:gd name="T14" fmla="*/ 24 w 24"/>
                  <a:gd name="T15" fmla="*/ 14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4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1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3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76" name="Freeform 800">
                <a:extLst>
                  <a:ext uri="{FF2B5EF4-FFF2-40B4-BE49-F238E27FC236}">
                    <a16:creationId xmlns:a16="http://schemas.microsoft.com/office/drawing/2014/main" id="{12332F0A-87F3-0253-1D5E-BBCE26AD1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172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3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0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0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3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3 h 24"/>
                  <a:gd name="T78" fmla="*/ 13 w 24"/>
                  <a:gd name="T79" fmla="*/ 23 h 24"/>
                  <a:gd name="T80" fmla="*/ 14 w 24"/>
                  <a:gd name="T81" fmla="*/ 23 h 24"/>
                  <a:gd name="T82" fmla="*/ 14 w 24"/>
                  <a:gd name="T83" fmla="*/ 23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77" name="Freeform 801">
                <a:extLst>
                  <a:ext uri="{FF2B5EF4-FFF2-40B4-BE49-F238E27FC236}">
                    <a16:creationId xmlns:a16="http://schemas.microsoft.com/office/drawing/2014/main" id="{5A87C641-66A8-33C7-B940-12C69DEA3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161"/>
                <a:ext cx="25" cy="24"/>
              </a:xfrm>
              <a:custGeom>
                <a:avLst/>
                <a:gdLst>
                  <a:gd name="T0" fmla="*/ 21 w 25"/>
                  <a:gd name="T1" fmla="*/ 21 h 24"/>
                  <a:gd name="T2" fmla="*/ 22 w 25"/>
                  <a:gd name="T3" fmla="*/ 20 h 24"/>
                  <a:gd name="T4" fmla="*/ 22 w 25"/>
                  <a:gd name="T5" fmla="*/ 19 h 24"/>
                  <a:gd name="T6" fmla="*/ 23 w 25"/>
                  <a:gd name="T7" fmla="*/ 18 h 24"/>
                  <a:gd name="T8" fmla="*/ 24 w 25"/>
                  <a:gd name="T9" fmla="*/ 17 h 24"/>
                  <a:gd name="T10" fmla="*/ 24 w 25"/>
                  <a:gd name="T11" fmla="*/ 15 h 24"/>
                  <a:gd name="T12" fmla="*/ 24 w 25"/>
                  <a:gd name="T13" fmla="*/ 14 h 24"/>
                  <a:gd name="T14" fmla="*/ 24 w 25"/>
                  <a:gd name="T15" fmla="*/ 14 h 24"/>
                  <a:gd name="T16" fmla="*/ 24 w 25"/>
                  <a:gd name="T17" fmla="*/ 13 h 24"/>
                  <a:gd name="T18" fmla="*/ 24 w 25"/>
                  <a:gd name="T19" fmla="*/ 13 h 24"/>
                  <a:gd name="T20" fmla="*/ 25 w 25"/>
                  <a:gd name="T21" fmla="*/ 12 h 24"/>
                  <a:gd name="T22" fmla="*/ 24 w 25"/>
                  <a:gd name="T23" fmla="*/ 10 h 24"/>
                  <a:gd name="T24" fmla="*/ 24 w 25"/>
                  <a:gd name="T25" fmla="*/ 7 h 24"/>
                  <a:gd name="T26" fmla="*/ 22 w 25"/>
                  <a:gd name="T27" fmla="*/ 5 h 24"/>
                  <a:gd name="T28" fmla="*/ 21 w 25"/>
                  <a:gd name="T29" fmla="*/ 4 h 24"/>
                  <a:gd name="T30" fmla="*/ 19 w 25"/>
                  <a:gd name="T31" fmla="*/ 2 h 24"/>
                  <a:gd name="T32" fmla="*/ 18 w 25"/>
                  <a:gd name="T33" fmla="*/ 1 h 24"/>
                  <a:gd name="T34" fmla="*/ 17 w 25"/>
                  <a:gd name="T35" fmla="*/ 1 h 24"/>
                  <a:gd name="T36" fmla="*/ 15 w 25"/>
                  <a:gd name="T37" fmla="*/ 0 h 24"/>
                  <a:gd name="T38" fmla="*/ 13 w 25"/>
                  <a:gd name="T39" fmla="*/ 0 h 24"/>
                  <a:gd name="T40" fmla="*/ 10 w 25"/>
                  <a:gd name="T41" fmla="*/ 0 h 24"/>
                  <a:gd name="T42" fmla="*/ 8 w 25"/>
                  <a:gd name="T43" fmla="*/ 1 h 24"/>
                  <a:gd name="T44" fmla="*/ 6 w 25"/>
                  <a:gd name="T45" fmla="*/ 2 h 24"/>
                  <a:gd name="T46" fmla="*/ 4 w 25"/>
                  <a:gd name="T47" fmla="*/ 4 h 24"/>
                  <a:gd name="T48" fmla="*/ 2 w 25"/>
                  <a:gd name="T49" fmla="*/ 5 h 24"/>
                  <a:gd name="T50" fmla="*/ 1 w 25"/>
                  <a:gd name="T51" fmla="*/ 7 h 24"/>
                  <a:gd name="T52" fmla="*/ 1 w 25"/>
                  <a:gd name="T53" fmla="*/ 10 h 24"/>
                  <a:gd name="T54" fmla="*/ 0 w 25"/>
                  <a:gd name="T55" fmla="*/ 12 h 24"/>
                  <a:gd name="T56" fmla="*/ 1 w 25"/>
                  <a:gd name="T57" fmla="*/ 15 h 24"/>
                  <a:gd name="T58" fmla="*/ 1 w 25"/>
                  <a:gd name="T59" fmla="*/ 17 h 24"/>
                  <a:gd name="T60" fmla="*/ 2 w 25"/>
                  <a:gd name="T61" fmla="*/ 18 h 24"/>
                  <a:gd name="T62" fmla="*/ 2 w 25"/>
                  <a:gd name="T63" fmla="*/ 19 h 24"/>
                  <a:gd name="T64" fmla="*/ 4 w 25"/>
                  <a:gd name="T65" fmla="*/ 21 h 24"/>
                  <a:gd name="T66" fmla="*/ 6 w 25"/>
                  <a:gd name="T67" fmla="*/ 22 h 24"/>
                  <a:gd name="T68" fmla="*/ 8 w 25"/>
                  <a:gd name="T69" fmla="*/ 23 h 24"/>
                  <a:gd name="T70" fmla="*/ 10 w 25"/>
                  <a:gd name="T71" fmla="*/ 24 h 24"/>
                  <a:gd name="T72" fmla="*/ 13 w 25"/>
                  <a:gd name="T73" fmla="*/ 24 h 24"/>
                  <a:gd name="T74" fmla="*/ 14 w 25"/>
                  <a:gd name="T75" fmla="*/ 24 h 24"/>
                  <a:gd name="T76" fmla="*/ 14 w 25"/>
                  <a:gd name="T77" fmla="*/ 24 h 24"/>
                  <a:gd name="T78" fmla="*/ 14 w 25"/>
                  <a:gd name="T79" fmla="*/ 24 h 24"/>
                  <a:gd name="T80" fmla="*/ 14 w 25"/>
                  <a:gd name="T81" fmla="*/ 24 h 24"/>
                  <a:gd name="T82" fmla="*/ 15 w 25"/>
                  <a:gd name="T83" fmla="*/ 24 h 24"/>
                  <a:gd name="T84" fmla="*/ 16 w 25"/>
                  <a:gd name="T85" fmla="*/ 24 h 24"/>
                  <a:gd name="T86" fmla="*/ 16 w 25"/>
                  <a:gd name="T87" fmla="*/ 23 h 24"/>
                  <a:gd name="T88" fmla="*/ 16 w 25"/>
                  <a:gd name="T89" fmla="*/ 23 h 24"/>
                  <a:gd name="T90" fmla="*/ 16 w 25"/>
                  <a:gd name="T91" fmla="*/ 23 h 24"/>
                  <a:gd name="T92" fmla="*/ 17 w 25"/>
                  <a:gd name="T93" fmla="*/ 23 h 24"/>
                  <a:gd name="T94" fmla="*/ 18 w 25"/>
                  <a:gd name="T95" fmla="*/ 23 h 24"/>
                  <a:gd name="T96" fmla="*/ 19 w 25"/>
                  <a:gd name="T97" fmla="*/ 22 h 24"/>
                  <a:gd name="T98" fmla="*/ 20 w 25"/>
                  <a:gd name="T99" fmla="*/ 22 h 24"/>
                  <a:gd name="T100" fmla="*/ 21 w 25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4">
                    <a:moveTo>
                      <a:pt x="21" y="21"/>
                    </a:moveTo>
                    <a:lnTo>
                      <a:pt x="22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78" name="Freeform 802">
                <a:extLst>
                  <a:ext uri="{FF2B5EF4-FFF2-40B4-BE49-F238E27FC236}">
                    <a16:creationId xmlns:a16="http://schemas.microsoft.com/office/drawing/2014/main" id="{F198201B-43C2-04A1-C7AA-5E1983DE9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169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79" name="Freeform 803">
                <a:extLst>
                  <a:ext uri="{FF2B5EF4-FFF2-40B4-BE49-F238E27FC236}">
                    <a16:creationId xmlns:a16="http://schemas.microsoft.com/office/drawing/2014/main" id="{AC59E5D9-D966-21ED-83D3-A259887C9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17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4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80" name="Freeform 804">
                <a:extLst>
                  <a:ext uri="{FF2B5EF4-FFF2-40B4-BE49-F238E27FC236}">
                    <a16:creationId xmlns:a16="http://schemas.microsoft.com/office/drawing/2014/main" id="{1E7EB9B4-35D3-977D-A2AE-D6D435A15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85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1 w 24"/>
                  <a:gd name="T3" fmla="*/ 19 h 24"/>
                  <a:gd name="T4" fmla="*/ 22 w 24"/>
                  <a:gd name="T5" fmla="*/ 18 h 24"/>
                  <a:gd name="T6" fmla="*/ 22 w 24"/>
                  <a:gd name="T7" fmla="*/ 17 h 24"/>
                  <a:gd name="T8" fmla="*/ 23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7 w 24"/>
                  <a:gd name="T33" fmla="*/ 1 h 24"/>
                  <a:gd name="T34" fmla="*/ 17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6 h 24"/>
                  <a:gd name="T60" fmla="*/ 1 w 24"/>
                  <a:gd name="T61" fmla="*/ 17 h 24"/>
                  <a:gd name="T62" fmla="*/ 2 w 24"/>
                  <a:gd name="T63" fmla="*/ 18 h 24"/>
                  <a:gd name="T64" fmla="*/ 3 w 24"/>
                  <a:gd name="T65" fmla="*/ 20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7 w 24"/>
                  <a:gd name="T95" fmla="*/ 22 h 24"/>
                  <a:gd name="T96" fmla="*/ 19 w 24"/>
                  <a:gd name="T97" fmla="*/ 22 h 24"/>
                  <a:gd name="T98" fmla="*/ 19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1" y="19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81" name="Freeform 805">
                <a:extLst>
                  <a:ext uri="{FF2B5EF4-FFF2-40B4-BE49-F238E27FC236}">
                    <a16:creationId xmlns:a16="http://schemas.microsoft.com/office/drawing/2014/main" id="{03DEE96D-D75C-A095-D64F-3B3AB6489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178"/>
                <a:ext cx="24" cy="24"/>
              </a:xfrm>
              <a:custGeom>
                <a:avLst/>
                <a:gdLst>
                  <a:gd name="T0" fmla="*/ 21 w 24"/>
                  <a:gd name="T1" fmla="*/ 20 h 24"/>
                  <a:gd name="T2" fmla="*/ 22 w 24"/>
                  <a:gd name="T3" fmla="*/ 19 h 24"/>
                  <a:gd name="T4" fmla="*/ 22 w 24"/>
                  <a:gd name="T5" fmla="*/ 18 h 24"/>
                  <a:gd name="T6" fmla="*/ 23 w 24"/>
                  <a:gd name="T7" fmla="*/ 17 h 24"/>
                  <a:gd name="T8" fmla="*/ 24 w 24"/>
                  <a:gd name="T9" fmla="*/ 16 h 24"/>
                  <a:gd name="T10" fmla="*/ 24 w 24"/>
                  <a:gd name="T11" fmla="*/ 14 h 24"/>
                  <a:gd name="T12" fmla="*/ 24 w 24"/>
                  <a:gd name="T13" fmla="*/ 14 h 24"/>
                  <a:gd name="T14" fmla="*/ 24 w 24"/>
                  <a:gd name="T15" fmla="*/ 13 h 24"/>
                  <a:gd name="T16" fmla="*/ 24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4 w 24"/>
                  <a:gd name="T23" fmla="*/ 9 h 24"/>
                  <a:gd name="T24" fmla="*/ 24 w 24"/>
                  <a:gd name="T25" fmla="*/ 7 h 24"/>
                  <a:gd name="T26" fmla="*/ 22 w 24"/>
                  <a:gd name="T27" fmla="*/ 5 h 24"/>
                  <a:gd name="T28" fmla="*/ 21 w 24"/>
                  <a:gd name="T29" fmla="*/ 3 h 24"/>
                  <a:gd name="T30" fmla="*/ 19 w 24"/>
                  <a:gd name="T31" fmla="*/ 2 h 24"/>
                  <a:gd name="T32" fmla="*/ 18 w 24"/>
                  <a:gd name="T33" fmla="*/ 1 h 24"/>
                  <a:gd name="T34" fmla="*/ 17 w 24"/>
                  <a:gd name="T35" fmla="*/ 1 h 24"/>
                  <a:gd name="T36" fmla="*/ 15 w 24"/>
                  <a:gd name="T37" fmla="*/ 0 h 24"/>
                  <a:gd name="T38" fmla="*/ 12 w 24"/>
                  <a:gd name="T39" fmla="*/ 0 h 24"/>
                  <a:gd name="T40" fmla="*/ 10 w 24"/>
                  <a:gd name="T41" fmla="*/ 0 h 24"/>
                  <a:gd name="T42" fmla="*/ 8 w 24"/>
                  <a:gd name="T43" fmla="*/ 1 h 24"/>
                  <a:gd name="T44" fmla="*/ 6 w 24"/>
                  <a:gd name="T45" fmla="*/ 2 h 24"/>
                  <a:gd name="T46" fmla="*/ 4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1 w 24"/>
                  <a:gd name="T53" fmla="*/ 9 h 24"/>
                  <a:gd name="T54" fmla="*/ 0 w 24"/>
                  <a:gd name="T55" fmla="*/ 12 h 24"/>
                  <a:gd name="T56" fmla="*/ 1 w 24"/>
                  <a:gd name="T57" fmla="*/ 14 h 24"/>
                  <a:gd name="T58" fmla="*/ 1 w 24"/>
                  <a:gd name="T59" fmla="*/ 16 h 24"/>
                  <a:gd name="T60" fmla="*/ 2 w 24"/>
                  <a:gd name="T61" fmla="*/ 17 h 24"/>
                  <a:gd name="T62" fmla="*/ 2 w 24"/>
                  <a:gd name="T63" fmla="*/ 18 h 24"/>
                  <a:gd name="T64" fmla="*/ 4 w 24"/>
                  <a:gd name="T65" fmla="*/ 20 h 24"/>
                  <a:gd name="T66" fmla="*/ 6 w 24"/>
                  <a:gd name="T67" fmla="*/ 22 h 24"/>
                  <a:gd name="T68" fmla="*/ 8 w 24"/>
                  <a:gd name="T69" fmla="*/ 23 h 24"/>
                  <a:gd name="T70" fmla="*/ 10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4 w 24"/>
                  <a:gd name="T79" fmla="*/ 24 h 24"/>
                  <a:gd name="T80" fmla="*/ 14 w 24"/>
                  <a:gd name="T81" fmla="*/ 24 h 24"/>
                  <a:gd name="T82" fmla="*/ 15 w 24"/>
                  <a:gd name="T83" fmla="*/ 24 h 24"/>
                  <a:gd name="T84" fmla="*/ 16 w 24"/>
                  <a:gd name="T85" fmla="*/ 23 h 24"/>
                  <a:gd name="T86" fmla="*/ 16 w 24"/>
                  <a:gd name="T87" fmla="*/ 23 h 24"/>
                  <a:gd name="T88" fmla="*/ 16 w 24"/>
                  <a:gd name="T89" fmla="*/ 23 h 24"/>
                  <a:gd name="T90" fmla="*/ 16 w 24"/>
                  <a:gd name="T91" fmla="*/ 23 h 24"/>
                  <a:gd name="T92" fmla="*/ 17 w 24"/>
                  <a:gd name="T93" fmla="*/ 23 h 24"/>
                  <a:gd name="T94" fmla="*/ 18 w 24"/>
                  <a:gd name="T95" fmla="*/ 22 h 24"/>
                  <a:gd name="T96" fmla="*/ 19 w 24"/>
                  <a:gd name="T97" fmla="*/ 22 h 24"/>
                  <a:gd name="T98" fmla="*/ 20 w 24"/>
                  <a:gd name="T99" fmla="*/ 21 h 24"/>
                  <a:gd name="T100" fmla="*/ 21 w 24"/>
                  <a:gd name="T10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1" y="20"/>
                    </a:move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3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82" name="Freeform 806">
                <a:extLst>
                  <a:ext uri="{FF2B5EF4-FFF2-40B4-BE49-F238E27FC236}">
                    <a16:creationId xmlns:a16="http://schemas.microsoft.com/office/drawing/2014/main" id="{2B76D38C-272B-50FC-4A4B-BB070B002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2167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19 h 24"/>
                  <a:gd name="T4" fmla="*/ 22 w 24"/>
                  <a:gd name="T5" fmla="*/ 19 h 24"/>
                  <a:gd name="T6" fmla="*/ 22 w 24"/>
                  <a:gd name="T7" fmla="*/ 17 h 24"/>
                  <a:gd name="T8" fmla="*/ 23 w 24"/>
                  <a:gd name="T9" fmla="*/ 17 h 24"/>
                  <a:gd name="T10" fmla="*/ 23 w 24"/>
                  <a:gd name="T11" fmla="*/ 14 h 24"/>
                  <a:gd name="T12" fmla="*/ 23 w 24"/>
                  <a:gd name="T13" fmla="*/ 14 h 24"/>
                  <a:gd name="T14" fmla="*/ 23 w 24"/>
                  <a:gd name="T15" fmla="*/ 13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9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3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3 h 24"/>
                  <a:gd name="T48" fmla="*/ 2 w 24"/>
                  <a:gd name="T49" fmla="*/ 5 h 24"/>
                  <a:gd name="T50" fmla="*/ 1 w 24"/>
                  <a:gd name="T51" fmla="*/ 7 h 24"/>
                  <a:gd name="T52" fmla="*/ 0 w 24"/>
                  <a:gd name="T53" fmla="*/ 9 h 24"/>
                  <a:gd name="T54" fmla="*/ 0 w 24"/>
                  <a:gd name="T55" fmla="*/ 12 h 24"/>
                  <a:gd name="T56" fmla="*/ 0 w 24"/>
                  <a:gd name="T57" fmla="*/ 14 h 24"/>
                  <a:gd name="T58" fmla="*/ 1 w 24"/>
                  <a:gd name="T59" fmla="*/ 17 h 24"/>
                  <a:gd name="T60" fmla="*/ 1 w 24"/>
                  <a:gd name="T61" fmla="*/ 17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3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83" name="Freeform 807">
                <a:extLst>
                  <a:ext uri="{FF2B5EF4-FFF2-40B4-BE49-F238E27FC236}">
                    <a16:creationId xmlns:a16="http://schemas.microsoft.com/office/drawing/2014/main" id="{13160EBA-56BA-8B91-848D-9D92402F0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149"/>
                <a:ext cx="24" cy="24"/>
              </a:xfrm>
              <a:custGeom>
                <a:avLst/>
                <a:gdLst>
                  <a:gd name="T0" fmla="*/ 20 w 24"/>
                  <a:gd name="T1" fmla="*/ 21 h 24"/>
                  <a:gd name="T2" fmla="*/ 21 w 24"/>
                  <a:gd name="T3" fmla="*/ 20 h 24"/>
                  <a:gd name="T4" fmla="*/ 22 w 24"/>
                  <a:gd name="T5" fmla="*/ 19 h 24"/>
                  <a:gd name="T6" fmla="*/ 22 w 24"/>
                  <a:gd name="T7" fmla="*/ 18 h 24"/>
                  <a:gd name="T8" fmla="*/ 23 w 24"/>
                  <a:gd name="T9" fmla="*/ 17 h 24"/>
                  <a:gd name="T10" fmla="*/ 23 w 24"/>
                  <a:gd name="T11" fmla="*/ 15 h 24"/>
                  <a:gd name="T12" fmla="*/ 23 w 24"/>
                  <a:gd name="T13" fmla="*/ 14 h 24"/>
                  <a:gd name="T14" fmla="*/ 23 w 24"/>
                  <a:gd name="T15" fmla="*/ 14 h 24"/>
                  <a:gd name="T16" fmla="*/ 23 w 24"/>
                  <a:gd name="T17" fmla="*/ 13 h 24"/>
                  <a:gd name="T18" fmla="*/ 24 w 24"/>
                  <a:gd name="T19" fmla="*/ 13 h 24"/>
                  <a:gd name="T20" fmla="*/ 24 w 24"/>
                  <a:gd name="T21" fmla="*/ 12 h 24"/>
                  <a:gd name="T22" fmla="*/ 23 w 24"/>
                  <a:gd name="T23" fmla="*/ 10 h 24"/>
                  <a:gd name="T24" fmla="*/ 23 w 24"/>
                  <a:gd name="T25" fmla="*/ 7 h 24"/>
                  <a:gd name="T26" fmla="*/ 22 w 24"/>
                  <a:gd name="T27" fmla="*/ 5 h 24"/>
                  <a:gd name="T28" fmla="*/ 20 w 24"/>
                  <a:gd name="T29" fmla="*/ 4 h 24"/>
                  <a:gd name="T30" fmla="*/ 18 w 24"/>
                  <a:gd name="T31" fmla="*/ 2 h 24"/>
                  <a:gd name="T32" fmla="*/ 17 w 24"/>
                  <a:gd name="T33" fmla="*/ 1 h 24"/>
                  <a:gd name="T34" fmla="*/ 16 w 24"/>
                  <a:gd name="T35" fmla="*/ 1 h 24"/>
                  <a:gd name="T36" fmla="*/ 14 w 24"/>
                  <a:gd name="T37" fmla="*/ 0 h 24"/>
                  <a:gd name="T38" fmla="*/ 12 w 24"/>
                  <a:gd name="T39" fmla="*/ 0 h 24"/>
                  <a:gd name="T40" fmla="*/ 9 w 24"/>
                  <a:gd name="T41" fmla="*/ 0 h 24"/>
                  <a:gd name="T42" fmla="*/ 7 w 24"/>
                  <a:gd name="T43" fmla="*/ 1 h 24"/>
                  <a:gd name="T44" fmla="*/ 5 w 24"/>
                  <a:gd name="T45" fmla="*/ 2 h 24"/>
                  <a:gd name="T46" fmla="*/ 3 w 24"/>
                  <a:gd name="T47" fmla="*/ 4 h 24"/>
                  <a:gd name="T48" fmla="*/ 2 w 24"/>
                  <a:gd name="T49" fmla="*/ 5 h 24"/>
                  <a:gd name="T50" fmla="*/ 0 w 24"/>
                  <a:gd name="T51" fmla="*/ 7 h 24"/>
                  <a:gd name="T52" fmla="*/ 0 w 24"/>
                  <a:gd name="T53" fmla="*/ 10 h 24"/>
                  <a:gd name="T54" fmla="*/ 0 w 24"/>
                  <a:gd name="T55" fmla="*/ 12 h 24"/>
                  <a:gd name="T56" fmla="*/ 0 w 24"/>
                  <a:gd name="T57" fmla="*/ 15 h 24"/>
                  <a:gd name="T58" fmla="*/ 0 w 24"/>
                  <a:gd name="T59" fmla="*/ 17 h 24"/>
                  <a:gd name="T60" fmla="*/ 1 w 24"/>
                  <a:gd name="T61" fmla="*/ 18 h 24"/>
                  <a:gd name="T62" fmla="*/ 2 w 24"/>
                  <a:gd name="T63" fmla="*/ 19 h 24"/>
                  <a:gd name="T64" fmla="*/ 3 w 24"/>
                  <a:gd name="T65" fmla="*/ 21 h 24"/>
                  <a:gd name="T66" fmla="*/ 5 w 24"/>
                  <a:gd name="T67" fmla="*/ 22 h 24"/>
                  <a:gd name="T68" fmla="*/ 7 w 24"/>
                  <a:gd name="T69" fmla="*/ 23 h 24"/>
                  <a:gd name="T70" fmla="*/ 9 w 24"/>
                  <a:gd name="T71" fmla="*/ 24 h 24"/>
                  <a:gd name="T72" fmla="*/ 12 w 24"/>
                  <a:gd name="T73" fmla="*/ 24 h 24"/>
                  <a:gd name="T74" fmla="*/ 13 w 24"/>
                  <a:gd name="T75" fmla="*/ 24 h 24"/>
                  <a:gd name="T76" fmla="*/ 13 w 24"/>
                  <a:gd name="T77" fmla="*/ 24 h 24"/>
                  <a:gd name="T78" fmla="*/ 13 w 24"/>
                  <a:gd name="T79" fmla="*/ 24 h 24"/>
                  <a:gd name="T80" fmla="*/ 13 w 24"/>
                  <a:gd name="T81" fmla="*/ 24 h 24"/>
                  <a:gd name="T82" fmla="*/ 14 w 24"/>
                  <a:gd name="T83" fmla="*/ 24 h 24"/>
                  <a:gd name="T84" fmla="*/ 15 w 24"/>
                  <a:gd name="T85" fmla="*/ 24 h 24"/>
                  <a:gd name="T86" fmla="*/ 15 w 24"/>
                  <a:gd name="T87" fmla="*/ 23 h 24"/>
                  <a:gd name="T88" fmla="*/ 15 w 24"/>
                  <a:gd name="T89" fmla="*/ 23 h 24"/>
                  <a:gd name="T90" fmla="*/ 16 w 24"/>
                  <a:gd name="T91" fmla="*/ 23 h 24"/>
                  <a:gd name="T92" fmla="*/ 16 w 24"/>
                  <a:gd name="T93" fmla="*/ 23 h 24"/>
                  <a:gd name="T94" fmla="*/ 17 w 24"/>
                  <a:gd name="T95" fmla="*/ 23 h 24"/>
                  <a:gd name="T96" fmla="*/ 18 w 24"/>
                  <a:gd name="T97" fmla="*/ 22 h 24"/>
                  <a:gd name="T98" fmla="*/ 19 w 24"/>
                  <a:gd name="T99" fmla="*/ 21 h 24"/>
                  <a:gd name="T100" fmla="*/ 20 w 24"/>
                  <a:gd name="T10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" h="24">
                    <a:moveTo>
                      <a:pt x="20" y="21"/>
                    </a:moveTo>
                    <a:lnTo>
                      <a:pt x="21" y="20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4" y="13"/>
                    </a:lnTo>
                    <a:lnTo>
                      <a:pt x="24" y="12"/>
                    </a:lnTo>
                    <a:lnTo>
                      <a:pt x="23" y="10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1"/>
                    </a:lnTo>
                    <a:lnTo>
                      <a:pt x="20" y="2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20" name="Freeform 809">
              <a:extLst>
                <a:ext uri="{FF2B5EF4-FFF2-40B4-BE49-F238E27FC236}">
                  <a16:creationId xmlns:a16="http://schemas.microsoft.com/office/drawing/2014/main" id="{042B6FD6-3BC6-9C90-00CE-8E0CE12B7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7450" y="3424238"/>
              <a:ext cx="39688" cy="38100"/>
            </a:xfrm>
            <a:custGeom>
              <a:avLst/>
              <a:gdLst>
                <a:gd name="T0" fmla="*/ 21 w 25"/>
                <a:gd name="T1" fmla="*/ 20 h 24"/>
                <a:gd name="T2" fmla="*/ 22 w 25"/>
                <a:gd name="T3" fmla="*/ 19 h 24"/>
                <a:gd name="T4" fmla="*/ 22 w 25"/>
                <a:gd name="T5" fmla="*/ 18 h 24"/>
                <a:gd name="T6" fmla="*/ 23 w 25"/>
                <a:gd name="T7" fmla="*/ 17 h 24"/>
                <a:gd name="T8" fmla="*/ 24 w 25"/>
                <a:gd name="T9" fmla="*/ 16 h 24"/>
                <a:gd name="T10" fmla="*/ 24 w 25"/>
                <a:gd name="T11" fmla="*/ 14 h 24"/>
                <a:gd name="T12" fmla="*/ 24 w 25"/>
                <a:gd name="T13" fmla="*/ 13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2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6 h 24"/>
                <a:gd name="T60" fmla="*/ 2 w 25"/>
                <a:gd name="T61" fmla="*/ 17 h 24"/>
                <a:gd name="T62" fmla="*/ 2 w 25"/>
                <a:gd name="T63" fmla="*/ 18 h 24"/>
                <a:gd name="T64" fmla="*/ 4 w 25"/>
                <a:gd name="T65" fmla="*/ 20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2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1" name="Freeform 810">
              <a:extLst>
                <a:ext uri="{FF2B5EF4-FFF2-40B4-BE49-F238E27FC236}">
                  <a16:creationId xmlns:a16="http://schemas.microsoft.com/office/drawing/2014/main" id="{6F67AF93-D639-12D0-8918-13EE1F84C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912" y="3409950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0 h 24"/>
                <a:gd name="T44" fmla="*/ 5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8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4 w 24"/>
                <a:gd name="T79" fmla="*/ 23 h 24"/>
                <a:gd name="T80" fmla="*/ 14 w 24"/>
                <a:gd name="T81" fmla="*/ 23 h 24"/>
                <a:gd name="T82" fmla="*/ 15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6" name="Freeform 811">
              <a:extLst>
                <a:ext uri="{FF2B5EF4-FFF2-40B4-BE49-F238E27FC236}">
                  <a16:creationId xmlns:a16="http://schemas.microsoft.com/office/drawing/2014/main" id="{2787C2A1-AF5B-B10E-77BF-95E333594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6337" y="3389313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4 h 24"/>
                <a:gd name="T18" fmla="*/ 24 w 24"/>
                <a:gd name="T19" fmla="*/ 14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8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1 h 24"/>
                <a:gd name="T38" fmla="*/ 12 w 24"/>
                <a:gd name="T39" fmla="*/ 0 h 24"/>
                <a:gd name="T40" fmla="*/ 9 w 24"/>
                <a:gd name="T41" fmla="*/ 1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8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4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4 h 24"/>
                <a:gd name="T88" fmla="*/ 16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8 w 24"/>
                <a:gd name="T95" fmla="*/ 23 h 24"/>
                <a:gd name="T96" fmla="*/ 19 w 24"/>
                <a:gd name="T97" fmla="*/ 22 h 24"/>
                <a:gd name="T98" fmla="*/ 19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7" name="Freeform 812">
              <a:extLst>
                <a:ext uri="{FF2B5EF4-FFF2-40B4-BE49-F238E27FC236}">
                  <a16:creationId xmlns:a16="http://schemas.microsoft.com/office/drawing/2014/main" id="{F882270F-998A-C1EF-BDDD-A58AE5524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500" y="3378200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20 h 24"/>
                <a:gd name="T4" fmla="*/ 22 w 25"/>
                <a:gd name="T5" fmla="*/ 19 h 24"/>
                <a:gd name="T6" fmla="*/ 23 w 25"/>
                <a:gd name="T7" fmla="*/ 18 h 24"/>
                <a:gd name="T8" fmla="*/ 24 w 25"/>
                <a:gd name="T9" fmla="*/ 17 h 24"/>
                <a:gd name="T10" fmla="*/ 24 w 25"/>
                <a:gd name="T11" fmla="*/ 15 h 24"/>
                <a:gd name="T12" fmla="*/ 24 w 25"/>
                <a:gd name="T13" fmla="*/ 14 h 24"/>
                <a:gd name="T14" fmla="*/ 24 w 25"/>
                <a:gd name="T15" fmla="*/ 14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10 h 24"/>
                <a:gd name="T24" fmla="*/ 24 w 25"/>
                <a:gd name="T25" fmla="*/ 8 h 24"/>
                <a:gd name="T26" fmla="*/ 22 w 25"/>
                <a:gd name="T27" fmla="*/ 5 h 24"/>
                <a:gd name="T28" fmla="*/ 21 w 25"/>
                <a:gd name="T29" fmla="*/ 4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1 h 24"/>
                <a:gd name="T38" fmla="*/ 13 w 25"/>
                <a:gd name="T39" fmla="*/ 0 h 24"/>
                <a:gd name="T40" fmla="*/ 10 w 25"/>
                <a:gd name="T41" fmla="*/ 1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4 h 24"/>
                <a:gd name="T48" fmla="*/ 2 w 25"/>
                <a:gd name="T49" fmla="*/ 5 h 24"/>
                <a:gd name="T50" fmla="*/ 1 w 25"/>
                <a:gd name="T51" fmla="*/ 8 h 24"/>
                <a:gd name="T52" fmla="*/ 1 w 25"/>
                <a:gd name="T53" fmla="*/ 10 h 24"/>
                <a:gd name="T54" fmla="*/ 0 w 25"/>
                <a:gd name="T55" fmla="*/ 12 h 24"/>
                <a:gd name="T56" fmla="*/ 1 w 25"/>
                <a:gd name="T57" fmla="*/ 15 h 24"/>
                <a:gd name="T58" fmla="*/ 1 w 25"/>
                <a:gd name="T59" fmla="*/ 17 h 24"/>
                <a:gd name="T60" fmla="*/ 2 w 25"/>
                <a:gd name="T61" fmla="*/ 18 h 24"/>
                <a:gd name="T62" fmla="*/ 2 w 25"/>
                <a:gd name="T63" fmla="*/ 19 h 24"/>
                <a:gd name="T64" fmla="*/ 4 w 25"/>
                <a:gd name="T65" fmla="*/ 21 h 24"/>
                <a:gd name="T66" fmla="*/ 6 w 25"/>
                <a:gd name="T67" fmla="*/ 22 h 24"/>
                <a:gd name="T68" fmla="*/ 8 w 25"/>
                <a:gd name="T69" fmla="*/ 24 h 24"/>
                <a:gd name="T70" fmla="*/ 10 w 25"/>
                <a:gd name="T71" fmla="*/ 24 h 24"/>
                <a:gd name="T72" fmla="*/ 13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4 h 24"/>
                <a:gd name="T86" fmla="*/ 16 w 25"/>
                <a:gd name="T87" fmla="*/ 24 h 24"/>
                <a:gd name="T88" fmla="*/ 16 w 25"/>
                <a:gd name="T89" fmla="*/ 24 h 24"/>
                <a:gd name="T90" fmla="*/ 16 w 25"/>
                <a:gd name="T91" fmla="*/ 24 h 24"/>
                <a:gd name="T92" fmla="*/ 17 w 25"/>
                <a:gd name="T93" fmla="*/ 24 h 24"/>
                <a:gd name="T94" fmla="*/ 18 w 25"/>
                <a:gd name="T95" fmla="*/ 23 h 24"/>
                <a:gd name="T96" fmla="*/ 19 w 25"/>
                <a:gd name="T97" fmla="*/ 22 h 24"/>
                <a:gd name="T98" fmla="*/ 20 w 25"/>
                <a:gd name="T99" fmla="*/ 22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" name="Freeform 813">
              <a:extLst>
                <a:ext uri="{FF2B5EF4-FFF2-40B4-BE49-F238E27FC236}">
                  <a16:creationId xmlns:a16="http://schemas.microsoft.com/office/drawing/2014/main" id="{C6424DBE-B246-9D7D-B358-95E083F8A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100" y="3359150"/>
              <a:ext cx="38100" cy="39688"/>
            </a:xfrm>
            <a:custGeom>
              <a:avLst/>
              <a:gdLst>
                <a:gd name="T0" fmla="*/ 21 w 24"/>
                <a:gd name="T1" fmla="*/ 21 h 25"/>
                <a:gd name="T2" fmla="*/ 21 w 24"/>
                <a:gd name="T3" fmla="*/ 20 h 25"/>
                <a:gd name="T4" fmla="*/ 22 w 24"/>
                <a:gd name="T5" fmla="*/ 19 h 25"/>
                <a:gd name="T6" fmla="*/ 23 w 24"/>
                <a:gd name="T7" fmla="*/ 18 h 25"/>
                <a:gd name="T8" fmla="*/ 23 w 24"/>
                <a:gd name="T9" fmla="*/ 17 h 25"/>
                <a:gd name="T10" fmla="*/ 24 w 24"/>
                <a:gd name="T11" fmla="*/ 15 h 25"/>
                <a:gd name="T12" fmla="*/ 24 w 24"/>
                <a:gd name="T13" fmla="*/ 14 h 25"/>
                <a:gd name="T14" fmla="*/ 24 w 24"/>
                <a:gd name="T15" fmla="*/ 14 h 25"/>
                <a:gd name="T16" fmla="*/ 24 w 24"/>
                <a:gd name="T17" fmla="*/ 14 h 25"/>
                <a:gd name="T18" fmla="*/ 24 w 24"/>
                <a:gd name="T19" fmla="*/ 14 h 25"/>
                <a:gd name="T20" fmla="*/ 24 w 24"/>
                <a:gd name="T21" fmla="*/ 13 h 25"/>
                <a:gd name="T22" fmla="*/ 24 w 24"/>
                <a:gd name="T23" fmla="*/ 10 h 25"/>
                <a:gd name="T24" fmla="*/ 23 w 24"/>
                <a:gd name="T25" fmla="*/ 8 h 25"/>
                <a:gd name="T26" fmla="*/ 22 w 24"/>
                <a:gd name="T27" fmla="*/ 6 h 25"/>
                <a:gd name="T28" fmla="*/ 21 w 24"/>
                <a:gd name="T29" fmla="*/ 4 h 25"/>
                <a:gd name="T30" fmla="*/ 19 w 24"/>
                <a:gd name="T31" fmla="*/ 2 h 25"/>
                <a:gd name="T32" fmla="*/ 18 w 24"/>
                <a:gd name="T33" fmla="*/ 2 h 25"/>
                <a:gd name="T34" fmla="*/ 17 w 24"/>
                <a:gd name="T35" fmla="*/ 1 h 25"/>
                <a:gd name="T36" fmla="*/ 15 w 24"/>
                <a:gd name="T37" fmla="*/ 1 h 25"/>
                <a:gd name="T38" fmla="*/ 12 w 24"/>
                <a:gd name="T39" fmla="*/ 0 h 25"/>
                <a:gd name="T40" fmla="*/ 10 w 24"/>
                <a:gd name="T41" fmla="*/ 1 h 25"/>
                <a:gd name="T42" fmla="*/ 8 w 24"/>
                <a:gd name="T43" fmla="*/ 1 h 25"/>
                <a:gd name="T44" fmla="*/ 5 w 24"/>
                <a:gd name="T45" fmla="*/ 2 h 25"/>
                <a:gd name="T46" fmla="*/ 4 w 24"/>
                <a:gd name="T47" fmla="*/ 4 h 25"/>
                <a:gd name="T48" fmla="*/ 2 w 24"/>
                <a:gd name="T49" fmla="*/ 6 h 25"/>
                <a:gd name="T50" fmla="*/ 1 w 24"/>
                <a:gd name="T51" fmla="*/ 8 h 25"/>
                <a:gd name="T52" fmla="*/ 0 w 24"/>
                <a:gd name="T53" fmla="*/ 10 h 25"/>
                <a:gd name="T54" fmla="*/ 0 w 24"/>
                <a:gd name="T55" fmla="*/ 13 h 25"/>
                <a:gd name="T56" fmla="*/ 0 w 24"/>
                <a:gd name="T57" fmla="*/ 15 h 25"/>
                <a:gd name="T58" fmla="*/ 1 w 24"/>
                <a:gd name="T59" fmla="*/ 17 h 25"/>
                <a:gd name="T60" fmla="*/ 1 w 24"/>
                <a:gd name="T61" fmla="*/ 18 h 25"/>
                <a:gd name="T62" fmla="*/ 2 w 24"/>
                <a:gd name="T63" fmla="*/ 19 h 25"/>
                <a:gd name="T64" fmla="*/ 4 w 24"/>
                <a:gd name="T65" fmla="*/ 21 h 25"/>
                <a:gd name="T66" fmla="*/ 5 w 24"/>
                <a:gd name="T67" fmla="*/ 22 h 25"/>
                <a:gd name="T68" fmla="*/ 8 w 24"/>
                <a:gd name="T69" fmla="*/ 24 h 25"/>
                <a:gd name="T70" fmla="*/ 10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3 w 24"/>
                <a:gd name="T79" fmla="*/ 24 h 25"/>
                <a:gd name="T80" fmla="*/ 14 w 24"/>
                <a:gd name="T81" fmla="*/ 24 h 25"/>
                <a:gd name="T82" fmla="*/ 15 w 24"/>
                <a:gd name="T83" fmla="*/ 24 h 25"/>
                <a:gd name="T84" fmla="*/ 16 w 24"/>
                <a:gd name="T85" fmla="*/ 24 h 25"/>
                <a:gd name="T86" fmla="*/ 16 w 24"/>
                <a:gd name="T87" fmla="*/ 24 h 25"/>
                <a:gd name="T88" fmla="*/ 16 w 24"/>
                <a:gd name="T89" fmla="*/ 24 h 25"/>
                <a:gd name="T90" fmla="*/ 16 w 24"/>
                <a:gd name="T91" fmla="*/ 24 h 25"/>
                <a:gd name="T92" fmla="*/ 17 w 24"/>
                <a:gd name="T93" fmla="*/ 24 h 25"/>
                <a:gd name="T94" fmla="*/ 18 w 24"/>
                <a:gd name="T95" fmla="*/ 23 h 25"/>
                <a:gd name="T96" fmla="*/ 19 w 24"/>
                <a:gd name="T97" fmla="*/ 22 h 25"/>
                <a:gd name="T98" fmla="*/ 20 w 24"/>
                <a:gd name="T99" fmla="*/ 22 h 25"/>
                <a:gd name="T100" fmla="*/ 21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9" name="Freeform 814">
              <a:extLst>
                <a:ext uri="{FF2B5EF4-FFF2-40B4-BE49-F238E27FC236}">
                  <a16:creationId xmlns:a16="http://schemas.microsoft.com/office/drawing/2014/main" id="{0BF240EF-3822-F2F2-E078-66C9501DD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012" y="3394075"/>
              <a:ext cx="39688" cy="39688"/>
            </a:xfrm>
            <a:custGeom>
              <a:avLst/>
              <a:gdLst>
                <a:gd name="T0" fmla="*/ 21 w 25"/>
                <a:gd name="T1" fmla="*/ 21 h 25"/>
                <a:gd name="T2" fmla="*/ 22 w 25"/>
                <a:gd name="T3" fmla="*/ 20 h 25"/>
                <a:gd name="T4" fmla="*/ 22 w 25"/>
                <a:gd name="T5" fmla="*/ 19 h 25"/>
                <a:gd name="T6" fmla="*/ 23 w 25"/>
                <a:gd name="T7" fmla="*/ 18 h 25"/>
                <a:gd name="T8" fmla="*/ 24 w 25"/>
                <a:gd name="T9" fmla="*/ 17 h 25"/>
                <a:gd name="T10" fmla="*/ 24 w 25"/>
                <a:gd name="T11" fmla="*/ 15 h 25"/>
                <a:gd name="T12" fmla="*/ 24 w 25"/>
                <a:gd name="T13" fmla="*/ 14 h 25"/>
                <a:gd name="T14" fmla="*/ 24 w 25"/>
                <a:gd name="T15" fmla="*/ 14 h 25"/>
                <a:gd name="T16" fmla="*/ 24 w 25"/>
                <a:gd name="T17" fmla="*/ 14 h 25"/>
                <a:gd name="T18" fmla="*/ 24 w 25"/>
                <a:gd name="T19" fmla="*/ 14 h 25"/>
                <a:gd name="T20" fmla="*/ 25 w 25"/>
                <a:gd name="T21" fmla="*/ 12 h 25"/>
                <a:gd name="T22" fmla="*/ 24 w 25"/>
                <a:gd name="T23" fmla="*/ 10 h 25"/>
                <a:gd name="T24" fmla="*/ 24 w 25"/>
                <a:gd name="T25" fmla="*/ 8 h 25"/>
                <a:gd name="T26" fmla="*/ 22 w 25"/>
                <a:gd name="T27" fmla="*/ 5 h 25"/>
                <a:gd name="T28" fmla="*/ 21 w 25"/>
                <a:gd name="T29" fmla="*/ 4 h 25"/>
                <a:gd name="T30" fmla="*/ 19 w 25"/>
                <a:gd name="T31" fmla="*/ 2 h 25"/>
                <a:gd name="T32" fmla="*/ 18 w 25"/>
                <a:gd name="T33" fmla="*/ 2 h 25"/>
                <a:gd name="T34" fmla="*/ 17 w 25"/>
                <a:gd name="T35" fmla="*/ 1 h 25"/>
                <a:gd name="T36" fmla="*/ 15 w 25"/>
                <a:gd name="T37" fmla="*/ 1 h 25"/>
                <a:gd name="T38" fmla="*/ 13 w 25"/>
                <a:gd name="T39" fmla="*/ 0 h 25"/>
                <a:gd name="T40" fmla="*/ 10 w 25"/>
                <a:gd name="T41" fmla="*/ 1 h 25"/>
                <a:gd name="T42" fmla="*/ 8 w 25"/>
                <a:gd name="T43" fmla="*/ 1 h 25"/>
                <a:gd name="T44" fmla="*/ 6 w 25"/>
                <a:gd name="T45" fmla="*/ 2 h 25"/>
                <a:gd name="T46" fmla="*/ 4 w 25"/>
                <a:gd name="T47" fmla="*/ 4 h 25"/>
                <a:gd name="T48" fmla="*/ 2 w 25"/>
                <a:gd name="T49" fmla="*/ 5 h 25"/>
                <a:gd name="T50" fmla="*/ 1 w 25"/>
                <a:gd name="T51" fmla="*/ 8 h 25"/>
                <a:gd name="T52" fmla="*/ 1 w 25"/>
                <a:gd name="T53" fmla="*/ 10 h 25"/>
                <a:gd name="T54" fmla="*/ 0 w 25"/>
                <a:gd name="T55" fmla="*/ 12 h 25"/>
                <a:gd name="T56" fmla="*/ 1 w 25"/>
                <a:gd name="T57" fmla="*/ 15 h 25"/>
                <a:gd name="T58" fmla="*/ 1 w 25"/>
                <a:gd name="T59" fmla="*/ 17 h 25"/>
                <a:gd name="T60" fmla="*/ 2 w 25"/>
                <a:gd name="T61" fmla="*/ 18 h 25"/>
                <a:gd name="T62" fmla="*/ 2 w 25"/>
                <a:gd name="T63" fmla="*/ 19 h 25"/>
                <a:gd name="T64" fmla="*/ 4 w 25"/>
                <a:gd name="T65" fmla="*/ 21 h 25"/>
                <a:gd name="T66" fmla="*/ 6 w 25"/>
                <a:gd name="T67" fmla="*/ 22 h 25"/>
                <a:gd name="T68" fmla="*/ 8 w 25"/>
                <a:gd name="T69" fmla="*/ 24 h 25"/>
                <a:gd name="T70" fmla="*/ 10 w 25"/>
                <a:gd name="T71" fmla="*/ 24 h 25"/>
                <a:gd name="T72" fmla="*/ 13 w 25"/>
                <a:gd name="T73" fmla="*/ 25 h 25"/>
                <a:gd name="T74" fmla="*/ 14 w 25"/>
                <a:gd name="T75" fmla="*/ 24 h 25"/>
                <a:gd name="T76" fmla="*/ 14 w 25"/>
                <a:gd name="T77" fmla="*/ 24 h 25"/>
                <a:gd name="T78" fmla="*/ 14 w 25"/>
                <a:gd name="T79" fmla="*/ 24 h 25"/>
                <a:gd name="T80" fmla="*/ 14 w 25"/>
                <a:gd name="T81" fmla="*/ 24 h 25"/>
                <a:gd name="T82" fmla="*/ 15 w 25"/>
                <a:gd name="T83" fmla="*/ 24 h 25"/>
                <a:gd name="T84" fmla="*/ 16 w 25"/>
                <a:gd name="T85" fmla="*/ 24 h 25"/>
                <a:gd name="T86" fmla="*/ 16 w 25"/>
                <a:gd name="T87" fmla="*/ 24 h 25"/>
                <a:gd name="T88" fmla="*/ 16 w 25"/>
                <a:gd name="T89" fmla="*/ 24 h 25"/>
                <a:gd name="T90" fmla="*/ 16 w 25"/>
                <a:gd name="T91" fmla="*/ 24 h 25"/>
                <a:gd name="T92" fmla="*/ 17 w 25"/>
                <a:gd name="T93" fmla="*/ 24 h 25"/>
                <a:gd name="T94" fmla="*/ 18 w 25"/>
                <a:gd name="T95" fmla="*/ 23 h 25"/>
                <a:gd name="T96" fmla="*/ 19 w 25"/>
                <a:gd name="T97" fmla="*/ 22 h 25"/>
                <a:gd name="T98" fmla="*/ 20 w 25"/>
                <a:gd name="T99" fmla="*/ 22 h 25"/>
                <a:gd name="T100" fmla="*/ 21 w 25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5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0" name="Freeform 815">
              <a:extLst>
                <a:ext uri="{FF2B5EF4-FFF2-40B4-BE49-F238E27FC236}">
                  <a16:creationId xmlns:a16="http://schemas.microsoft.com/office/drawing/2014/main" id="{A7CB0CEA-DEF9-4DDA-A803-A79CF5F5D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787" y="3422650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1" name="Freeform 816">
              <a:extLst>
                <a:ext uri="{FF2B5EF4-FFF2-40B4-BE49-F238E27FC236}">
                  <a16:creationId xmlns:a16="http://schemas.microsoft.com/office/drawing/2014/main" id="{DC454FCE-F5F0-916F-6C9A-0E0EF5CBB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0612" y="3378200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8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1 h 24"/>
                <a:gd name="T38" fmla="*/ 12 w 24"/>
                <a:gd name="T39" fmla="*/ 0 h 24"/>
                <a:gd name="T40" fmla="*/ 9 w 24"/>
                <a:gd name="T41" fmla="*/ 1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8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4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4 h 24"/>
                <a:gd name="T88" fmla="*/ 16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" name="Freeform 817">
              <a:extLst>
                <a:ext uri="{FF2B5EF4-FFF2-40B4-BE49-F238E27FC236}">
                  <a16:creationId xmlns:a16="http://schemas.microsoft.com/office/drawing/2014/main" id="{3041CDF9-6876-A23A-2C66-98CD1A88B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100" y="3416300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0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" name="Freeform 818">
              <a:extLst>
                <a:ext uri="{FF2B5EF4-FFF2-40B4-BE49-F238E27FC236}">
                  <a16:creationId xmlns:a16="http://schemas.microsoft.com/office/drawing/2014/main" id="{6D81D771-CDB5-F3E6-FA73-BC268F459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750" y="3389313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4 h 24"/>
                <a:gd name="T18" fmla="*/ 24 w 24"/>
                <a:gd name="T19" fmla="*/ 14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8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7 w 24"/>
                <a:gd name="T35" fmla="*/ 1 h 24"/>
                <a:gd name="T36" fmla="*/ 14 w 24"/>
                <a:gd name="T37" fmla="*/ 1 h 24"/>
                <a:gd name="T38" fmla="*/ 12 w 24"/>
                <a:gd name="T39" fmla="*/ 0 h 24"/>
                <a:gd name="T40" fmla="*/ 9 w 24"/>
                <a:gd name="T41" fmla="*/ 1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8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4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4 h 24"/>
                <a:gd name="T88" fmla="*/ 15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2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" name="Freeform 819">
              <a:extLst>
                <a:ext uri="{FF2B5EF4-FFF2-40B4-BE49-F238E27FC236}">
                  <a16:creationId xmlns:a16="http://schemas.microsoft.com/office/drawing/2014/main" id="{F408E15A-BE29-CDB7-A104-A31F76FEA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4412" y="3422650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3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1 h 24"/>
                <a:gd name="T32" fmla="*/ 17 w 24"/>
                <a:gd name="T33" fmla="*/ 1 h 24"/>
                <a:gd name="T34" fmla="*/ 16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1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3 h 24"/>
                <a:gd name="T76" fmla="*/ 13 w 24"/>
                <a:gd name="T77" fmla="*/ 23 h 24"/>
                <a:gd name="T78" fmla="*/ 13 w 24"/>
                <a:gd name="T79" fmla="*/ 23 h 24"/>
                <a:gd name="T80" fmla="*/ 13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1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" name="Freeform 820">
              <a:extLst>
                <a:ext uri="{FF2B5EF4-FFF2-40B4-BE49-F238E27FC236}">
                  <a16:creationId xmlns:a16="http://schemas.microsoft.com/office/drawing/2014/main" id="{8D28B880-2046-A4C9-4E9A-AC7B225E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237" y="3387725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20 h 24"/>
                <a:gd name="T4" fmla="*/ 22 w 25"/>
                <a:gd name="T5" fmla="*/ 19 h 24"/>
                <a:gd name="T6" fmla="*/ 23 w 25"/>
                <a:gd name="T7" fmla="*/ 18 h 24"/>
                <a:gd name="T8" fmla="*/ 24 w 25"/>
                <a:gd name="T9" fmla="*/ 17 h 24"/>
                <a:gd name="T10" fmla="*/ 24 w 25"/>
                <a:gd name="T11" fmla="*/ 15 h 24"/>
                <a:gd name="T12" fmla="*/ 24 w 25"/>
                <a:gd name="T13" fmla="*/ 14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4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3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4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5 h 24"/>
                <a:gd name="T58" fmla="*/ 1 w 25"/>
                <a:gd name="T59" fmla="*/ 17 h 24"/>
                <a:gd name="T60" fmla="*/ 2 w 25"/>
                <a:gd name="T61" fmla="*/ 18 h 24"/>
                <a:gd name="T62" fmla="*/ 2 w 25"/>
                <a:gd name="T63" fmla="*/ 19 h 24"/>
                <a:gd name="T64" fmla="*/ 4 w 25"/>
                <a:gd name="T65" fmla="*/ 21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3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4 h 24"/>
                <a:gd name="T86" fmla="*/ 16 w 25"/>
                <a:gd name="T87" fmla="*/ 23 h 24"/>
                <a:gd name="T88" fmla="*/ 16 w 25"/>
                <a:gd name="T89" fmla="*/ 23 h 24"/>
                <a:gd name="T90" fmla="*/ 17 w 25"/>
                <a:gd name="T91" fmla="*/ 23 h 24"/>
                <a:gd name="T92" fmla="*/ 17 w 25"/>
                <a:gd name="T93" fmla="*/ 23 h 24"/>
                <a:gd name="T94" fmla="*/ 18 w 25"/>
                <a:gd name="T95" fmla="*/ 23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" name="Freeform 821">
              <a:extLst>
                <a:ext uri="{FF2B5EF4-FFF2-40B4-BE49-F238E27FC236}">
                  <a16:creationId xmlns:a16="http://schemas.microsoft.com/office/drawing/2014/main" id="{F59A354F-6958-4A70-27F9-C53FA6484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4250" y="3413125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7 h 24"/>
                <a:gd name="T10" fmla="*/ 23 w 24"/>
                <a:gd name="T11" fmla="*/ 14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7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" name="Freeform 822">
              <a:extLst>
                <a:ext uri="{FF2B5EF4-FFF2-40B4-BE49-F238E27FC236}">
                  <a16:creationId xmlns:a16="http://schemas.microsoft.com/office/drawing/2014/main" id="{B06BCC5C-2899-0525-D8F4-04FBF10A9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0437" y="3395663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3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8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4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8" name="Freeform 823">
              <a:extLst>
                <a:ext uri="{FF2B5EF4-FFF2-40B4-BE49-F238E27FC236}">
                  <a16:creationId xmlns:a16="http://schemas.microsoft.com/office/drawing/2014/main" id="{54D7769B-D02D-77F4-6E13-1EAEBC2CF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4250" y="3386138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3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1 h 24"/>
                <a:gd name="T32" fmla="*/ 17 w 24"/>
                <a:gd name="T33" fmla="*/ 1 h 24"/>
                <a:gd name="T34" fmla="*/ 16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3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9" name="Freeform 824">
              <a:extLst>
                <a:ext uri="{FF2B5EF4-FFF2-40B4-BE49-F238E27FC236}">
                  <a16:creationId xmlns:a16="http://schemas.microsoft.com/office/drawing/2014/main" id="{693CCE4B-C7F2-27E7-1D8D-77506A03C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962" y="3373438"/>
              <a:ext cx="39688" cy="38100"/>
            </a:xfrm>
            <a:custGeom>
              <a:avLst/>
              <a:gdLst>
                <a:gd name="T0" fmla="*/ 21 w 25"/>
                <a:gd name="T1" fmla="*/ 20 h 24"/>
                <a:gd name="T2" fmla="*/ 22 w 25"/>
                <a:gd name="T3" fmla="*/ 19 h 24"/>
                <a:gd name="T4" fmla="*/ 22 w 25"/>
                <a:gd name="T5" fmla="*/ 18 h 24"/>
                <a:gd name="T6" fmla="*/ 23 w 25"/>
                <a:gd name="T7" fmla="*/ 17 h 24"/>
                <a:gd name="T8" fmla="*/ 24 w 25"/>
                <a:gd name="T9" fmla="*/ 16 h 24"/>
                <a:gd name="T10" fmla="*/ 24 w 25"/>
                <a:gd name="T11" fmla="*/ 14 h 24"/>
                <a:gd name="T12" fmla="*/ 24 w 25"/>
                <a:gd name="T13" fmla="*/ 13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1 h 24"/>
                <a:gd name="T32" fmla="*/ 18 w 25"/>
                <a:gd name="T33" fmla="*/ 1 h 24"/>
                <a:gd name="T34" fmla="*/ 17 w 25"/>
                <a:gd name="T35" fmla="*/ 0 h 24"/>
                <a:gd name="T36" fmla="*/ 15 w 25"/>
                <a:gd name="T37" fmla="*/ 0 h 24"/>
                <a:gd name="T38" fmla="*/ 12 w 25"/>
                <a:gd name="T39" fmla="*/ 0 h 24"/>
                <a:gd name="T40" fmla="*/ 10 w 25"/>
                <a:gd name="T41" fmla="*/ 0 h 24"/>
                <a:gd name="T42" fmla="*/ 8 w 25"/>
                <a:gd name="T43" fmla="*/ 0 h 24"/>
                <a:gd name="T44" fmla="*/ 6 w 25"/>
                <a:gd name="T45" fmla="*/ 1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6 h 24"/>
                <a:gd name="T60" fmla="*/ 2 w 25"/>
                <a:gd name="T61" fmla="*/ 17 h 24"/>
                <a:gd name="T62" fmla="*/ 2 w 25"/>
                <a:gd name="T63" fmla="*/ 18 h 24"/>
                <a:gd name="T64" fmla="*/ 4 w 25"/>
                <a:gd name="T65" fmla="*/ 20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3 h 24"/>
                <a:gd name="T72" fmla="*/ 12 w 25"/>
                <a:gd name="T73" fmla="*/ 24 h 24"/>
                <a:gd name="T74" fmla="*/ 14 w 25"/>
                <a:gd name="T75" fmla="*/ 24 h 24"/>
                <a:gd name="T76" fmla="*/ 14 w 25"/>
                <a:gd name="T77" fmla="*/ 23 h 24"/>
                <a:gd name="T78" fmla="*/ 14 w 25"/>
                <a:gd name="T79" fmla="*/ 23 h 24"/>
                <a:gd name="T80" fmla="*/ 14 w 25"/>
                <a:gd name="T81" fmla="*/ 23 h 24"/>
                <a:gd name="T82" fmla="*/ 15 w 25"/>
                <a:gd name="T83" fmla="*/ 23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0" name="Freeform 825">
              <a:extLst>
                <a:ext uri="{FF2B5EF4-FFF2-40B4-BE49-F238E27FC236}">
                  <a16:creationId xmlns:a16="http://schemas.microsoft.com/office/drawing/2014/main" id="{CF0867EF-132D-E35D-0A97-CA6227C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0437" y="3351213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3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8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4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1" name="Freeform 826">
              <a:extLst>
                <a:ext uri="{FF2B5EF4-FFF2-40B4-BE49-F238E27FC236}">
                  <a16:creationId xmlns:a16="http://schemas.microsoft.com/office/drawing/2014/main" id="{48AFF64D-803B-CCD3-935D-C6C73DFB2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2187" y="3344863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8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8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4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4 h 24"/>
                <a:gd name="T88" fmla="*/ 16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2" name="Freeform 827">
              <a:extLst>
                <a:ext uri="{FF2B5EF4-FFF2-40B4-BE49-F238E27FC236}">
                  <a16:creationId xmlns:a16="http://schemas.microsoft.com/office/drawing/2014/main" id="{39F937E7-5983-027F-F382-4A07DE98A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6475" y="3365500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4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3" name="Freeform 828">
              <a:extLst>
                <a:ext uri="{FF2B5EF4-FFF2-40B4-BE49-F238E27FC236}">
                  <a16:creationId xmlns:a16="http://schemas.microsoft.com/office/drawing/2014/main" id="{CDC86783-19D4-E0AA-36BF-00B5F9E34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9175" y="334803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4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" name="Freeform 829">
              <a:extLst>
                <a:ext uri="{FF2B5EF4-FFF2-40B4-BE49-F238E27FC236}">
                  <a16:creationId xmlns:a16="http://schemas.microsoft.com/office/drawing/2014/main" id="{F8A4D5D9-4D9F-7641-FD68-4F4AB10B3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0600" y="3314700"/>
              <a:ext cx="38100" cy="39688"/>
            </a:xfrm>
            <a:custGeom>
              <a:avLst/>
              <a:gdLst>
                <a:gd name="T0" fmla="*/ 21 w 24"/>
                <a:gd name="T1" fmla="*/ 21 h 25"/>
                <a:gd name="T2" fmla="*/ 21 w 24"/>
                <a:gd name="T3" fmla="*/ 20 h 25"/>
                <a:gd name="T4" fmla="*/ 22 w 24"/>
                <a:gd name="T5" fmla="*/ 19 h 25"/>
                <a:gd name="T6" fmla="*/ 23 w 24"/>
                <a:gd name="T7" fmla="*/ 18 h 25"/>
                <a:gd name="T8" fmla="*/ 23 w 24"/>
                <a:gd name="T9" fmla="*/ 17 h 25"/>
                <a:gd name="T10" fmla="*/ 24 w 24"/>
                <a:gd name="T11" fmla="*/ 15 h 25"/>
                <a:gd name="T12" fmla="*/ 24 w 24"/>
                <a:gd name="T13" fmla="*/ 14 h 25"/>
                <a:gd name="T14" fmla="*/ 24 w 24"/>
                <a:gd name="T15" fmla="*/ 14 h 25"/>
                <a:gd name="T16" fmla="*/ 24 w 24"/>
                <a:gd name="T17" fmla="*/ 14 h 25"/>
                <a:gd name="T18" fmla="*/ 24 w 24"/>
                <a:gd name="T19" fmla="*/ 14 h 25"/>
                <a:gd name="T20" fmla="*/ 24 w 24"/>
                <a:gd name="T21" fmla="*/ 12 h 25"/>
                <a:gd name="T22" fmla="*/ 24 w 24"/>
                <a:gd name="T23" fmla="*/ 10 h 25"/>
                <a:gd name="T24" fmla="*/ 23 w 24"/>
                <a:gd name="T25" fmla="*/ 8 h 25"/>
                <a:gd name="T26" fmla="*/ 22 w 24"/>
                <a:gd name="T27" fmla="*/ 5 h 25"/>
                <a:gd name="T28" fmla="*/ 21 w 24"/>
                <a:gd name="T29" fmla="*/ 4 h 25"/>
                <a:gd name="T30" fmla="*/ 19 w 24"/>
                <a:gd name="T31" fmla="*/ 2 h 25"/>
                <a:gd name="T32" fmla="*/ 18 w 24"/>
                <a:gd name="T33" fmla="*/ 2 h 25"/>
                <a:gd name="T34" fmla="*/ 17 w 24"/>
                <a:gd name="T35" fmla="*/ 1 h 25"/>
                <a:gd name="T36" fmla="*/ 15 w 24"/>
                <a:gd name="T37" fmla="*/ 1 h 25"/>
                <a:gd name="T38" fmla="*/ 12 w 24"/>
                <a:gd name="T39" fmla="*/ 0 h 25"/>
                <a:gd name="T40" fmla="*/ 10 w 24"/>
                <a:gd name="T41" fmla="*/ 1 h 25"/>
                <a:gd name="T42" fmla="*/ 8 w 24"/>
                <a:gd name="T43" fmla="*/ 1 h 25"/>
                <a:gd name="T44" fmla="*/ 5 w 24"/>
                <a:gd name="T45" fmla="*/ 2 h 25"/>
                <a:gd name="T46" fmla="*/ 4 w 24"/>
                <a:gd name="T47" fmla="*/ 4 h 25"/>
                <a:gd name="T48" fmla="*/ 2 w 24"/>
                <a:gd name="T49" fmla="*/ 5 h 25"/>
                <a:gd name="T50" fmla="*/ 1 w 24"/>
                <a:gd name="T51" fmla="*/ 8 h 25"/>
                <a:gd name="T52" fmla="*/ 0 w 24"/>
                <a:gd name="T53" fmla="*/ 10 h 25"/>
                <a:gd name="T54" fmla="*/ 0 w 24"/>
                <a:gd name="T55" fmla="*/ 12 h 25"/>
                <a:gd name="T56" fmla="*/ 0 w 24"/>
                <a:gd name="T57" fmla="*/ 15 h 25"/>
                <a:gd name="T58" fmla="*/ 1 w 24"/>
                <a:gd name="T59" fmla="*/ 17 h 25"/>
                <a:gd name="T60" fmla="*/ 1 w 24"/>
                <a:gd name="T61" fmla="*/ 18 h 25"/>
                <a:gd name="T62" fmla="*/ 2 w 24"/>
                <a:gd name="T63" fmla="*/ 19 h 25"/>
                <a:gd name="T64" fmla="*/ 4 w 24"/>
                <a:gd name="T65" fmla="*/ 21 h 25"/>
                <a:gd name="T66" fmla="*/ 5 w 24"/>
                <a:gd name="T67" fmla="*/ 22 h 25"/>
                <a:gd name="T68" fmla="*/ 8 w 24"/>
                <a:gd name="T69" fmla="*/ 24 h 25"/>
                <a:gd name="T70" fmla="*/ 10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3 w 24"/>
                <a:gd name="T79" fmla="*/ 24 h 25"/>
                <a:gd name="T80" fmla="*/ 14 w 24"/>
                <a:gd name="T81" fmla="*/ 24 h 25"/>
                <a:gd name="T82" fmla="*/ 15 w 24"/>
                <a:gd name="T83" fmla="*/ 24 h 25"/>
                <a:gd name="T84" fmla="*/ 16 w 24"/>
                <a:gd name="T85" fmla="*/ 24 h 25"/>
                <a:gd name="T86" fmla="*/ 16 w 24"/>
                <a:gd name="T87" fmla="*/ 24 h 25"/>
                <a:gd name="T88" fmla="*/ 16 w 24"/>
                <a:gd name="T89" fmla="*/ 24 h 25"/>
                <a:gd name="T90" fmla="*/ 16 w 24"/>
                <a:gd name="T91" fmla="*/ 24 h 25"/>
                <a:gd name="T92" fmla="*/ 17 w 24"/>
                <a:gd name="T93" fmla="*/ 24 h 25"/>
                <a:gd name="T94" fmla="*/ 18 w 24"/>
                <a:gd name="T95" fmla="*/ 23 h 25"/>
                <a:gd name="T96" fmla="*/ 19 w 24"/>
                <a:gd name="T97" fmla="*/ 22 h 25"/>
                <a:gd name="T98" fmla="*/ 20 w 24"/>
                <a:gd name="T99" fmla="*/ 22 h 25"/>
                <a:gd name="T100" fmla="*/ 21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5" name="Freeform 830">
              <a:extLst>
                <a:ext uri="{FF2B5EF4-FFF2-40B4-BE49-F238E27FC236}">
                  <a16:creationId xmlns:a16="http://schemas.microsoft.com/office/drawing/2014/main" id="{BB338877-AFA5-C263-2CF8-EE82AC8E5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237" y="3303588"/>
              <a:ext cx="39688" cy="39688"/>
            </a:xfrm>
            <a:custGeom>
              <a:avLst/>
              <a:gdLst>
                <a:gd name="T0" fmla="*/ 21 w 25"/>
                <a:gd name="T1" fmla="*/ 21 h 25"/>
                <a:gd name="T2" fmla="*/ 22 w 25"/>
                <a:gd name="T3" fmla="*/ 20 h 25"/>
                <a:gd name="T4" fmla="*/ 22 w 25"/>
                <a:gd name="T5" fmla="*/ 19 h 25"/>
                <a:gd name="T6" fmla="*/ 23 w 25"/>
                <a:gd name="T7" fmla="*/ 18 h 25"/>
                <a:gd name="T8" fmla="*/ 24 w 25"/>
                <a:gd name="T9" fmla="*/ 17 h 25"/>
                <a:gd name="T10" fmla="*/ 24 w 25"/>
                <a:gd name="T11" fmla="*/ 15 h 25"/>
                <a:gd name="T12" fmla="*/ 24 w 25"/>
                <a:gd name="T13" fmla="*/ 14 h 25"/>
                <a:gd name="T14" fmla="*/ 24 w 25"/>
                <a:gd name="T15" fmla="*/ 14 h 25"/>
                <a:gd name="T16" fmla="*/ 24 w 25"/>
                <a:gd name="T17" fmla="*/ 14 h 25"/>
                <a:gd name="T18" fmla="*/ 24 w 25"/>
                <a:gd name="T19" fmla="*/ 14 h 25"/>
                <a:gd name="T20" fmla="*/ 25 w 25"/>
                <a:gd name="T21" fmla="*/ 12 h 25"/>
                <a:gd name="T22" fmla="*/ 24 w 25"/>
                <a:gd name="T23" fmla="*/ 10 h 25"/>
                <a:gd name="T24" fmla="*/ 24 w 25"/>
                <a:gd name="T25" fmla="*/ 8 h 25"/>
                <a:gd name="T26" fmla="*/ 22 w 25"/>
                <a:gd name="T27" fmla="*/ 5 h 25"/>
                <a:gd name="T28" fmla="*/ 21 w 25"/>
                <a:gd name="T29" fmla="*/ 4 h 25"/>
                <a:gd name="T30" fmla="*/ 19 w 25"/>
                <a:gd name="T31" fmla="*/ 2 h 25"/>
                <a:gd name="T32" fmla="*/ 18 w 25"/>
                <a:gd name="T33" fmla="*/ 1 h 25"/>
                <a:gd name="T34" fmla="*/ 17 w 25"/>
                <a:gd name="T35" fmla="*/ 1 h 25"/>
                <a:gd name="T36" fmla="*/ 15 w 25"/>
                <a:gd name="T37" fmla="*/ 1 h 25"/>
                <a:gd name="T38" fmla="*/ 13 w 25"/>
                <a:gd name="T39" fmla="*/ 0 h 25"/>
                <a:gd name="T40" fmla="*/ 10 w 25"/>
                <a:gd name="T41" fmla="*/ 1 h 25"/>
                <a:gd name="T42" fmla="*/ 8 w 25"/>
                <a:gd name="T43" fmla="*/ 1 h 25"/>
                <a:gd name="T44" fmla="*/ 6 w 25"/>
                <a:gd name="T45" fmla="*/ 2 h 25"/>
                <a:gd name="T46" fmla="*/ 4 w 25"/>
                <a:gd name="T47" fmla="*/ 4 h 25"/>
                <a:gd name="T48" fmla="*/ 2 w 25"/>
                <a:gd name="T49" fmla="*/ 5 h 25"/>
                <a:gd name="T50" fmla="*/ 1 w 25"/>
                <a:gd name="T51" fmla="*/ 8 h 25"/>
                <a:gd name="T52" fmla="*/ 1 w 25"/>
                <a:gd name="T53" fmla="*/ 10 h 25"/>
                <a:gd name="T54" fmla="*/ 0 w 25"/>
                <a:gd name="T55" fmla="*/ 12 h 25"/>
                <a:gd name="T56" fmla="*/ 1 w 25"/>
                <a:gd name="T57" fmla="*/ 15 h 25"/>
                <a:gd name="T58" fmla="*/ 1 w 25"/>
                <a:gd name="T59" fmla="*/ 17 h 25"/>
                <a:gd name="T60" fmla="*/ 2 w 25"/>
                <a:gd name="T61" fmla="*/ 18 h 25"/>
                <a:gd name="T62" fmla="*/ 2 w 25"/>
                <a:gd name="T63" fmla="*/ 19 h 25"/>
                <a:gd name="T64" fmla="*/ 4 w 25"/>
                <a:gd name="T65" fmla="*/ 21 h 25"/>
                <a:gd name="T66" fmla="*/ 6 w 25"/>
                <a:gd name="T67" fmla="*/ 22 h 25"/>
                <a:gd name="T68" fmla="*/ 8 w 25"/>
                <a:gd name="T69" fmla="*/ 24 h 25"/>
                <a:gd name="T70" fmla="*/ 10 w 25"/>
                <a:gd name="T71" fmla="*/ 24 h 25"/>
                <a:gd name="T72" fmla="*/ 13 w 25"/>
                <a:gd name="T73" fmla="*/ 25 h 25"/>
                <a:gd name="T74" fmla="*/ 14 w 25"/>
                <a:gd name="T75" fmla="*/ 24 h 25"/>
                <a:gd name="T76" fmla="*/ 14 w 25"/>
                <a:gd name="T77" fmla="*/ 24 h 25"/>
                <a:gd name="T78" fmla="*/ 14 w 25"/>
                <a:gd name="T79" fmla="*/ 24 h 25"/>
                <a:gd name="T80" fmla="*/ 14 w 25"/>
                <a:gd name="T81" fmla="*/ 24 h 25"/>
                <a:gd name="T82" fmla="*/ 15 w 25"/>
                <a:gd name="T83" fmla="*/ 24 h 25"/>
                <a:gd name="T84" fmla="*/ 16 w 25"/>
                <a:gd name="T85" fmla="*/ 24 h 25"/>
                <a:gd name="T86" fmla="*/ 16 w 25"/>
                <a:gd name="T87" fmla="*/ 24 h 25"/>
                <a:gd name="T88" fmla="*/ 16 w 25"/>
                <a:gd name="T89" fmla="*/ 24 h 25"/>
                <a:gd name="T90" fmla="*/ 17 w 25"/>
                <a:gd name="T91" fmla="*/ 24 h 25"/>
                <a:gd name="T92" fmla="*/ 17 w 25"/>
                <a:gd name="T93" fmla="*/ 24 h 25"/>
                <a:gd name="T94" fmla="*/ 18 w 25"/>
                <a:gd name="T95" fmla="*/ 23 h 25"/>
                <a:gd name="T96" fmla="*/ 19 w 25"/>
                <a:gd name="T97" fmla="*/ 22 h 25"/>
                <a:gd name="T98" fmla="*/ 20 w 25"/>
                <a:gd name="T99" fmla="*/ 22 h 25"/>
                <a:gd name="T100" fmla="*/ 21 w 25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5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6" name="Freeform 831">
              <a:extLst>
                <a:ext uri="{FF2B5EF4-FFF2-40B4-BE49-F238E27FC236}">
                  <a16:creationId xmlns:a16="http://schemas.microsoft.com/office/drawing/2014/main" id="{FD940984-E409-23D0-7AD2-9BA946E28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875" y="3311525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0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0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8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4 w 24"/>
                <a:gd name="T79" fmla="*/ 23 h 24"/>
                <a:gd name="T80" fmla="*/ 14 w 24"/>
                <a:gd name="T81" fmla="*/ 23 h 24"/>
                <a:gd name="T82" fmla="*/ 15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" name="Freeform 832">
              <a:extLst>
                <a:ext uri="{FF2B5EF4-FFF2-40B4-BE49-F238E27FC236}">
                  <a16:creationId xmlns:a16="http://schemas.microsoft.com/office/drawing/2014/main" id="{8B22E0F5-C843-5D05-D916-D9677E498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162" y="332263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0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4 w 24"/>
                <a:gd name="T81" fmla="*/ 23 h 24"/>
                <a:gd name="T82" fmla="*/ 14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8" name="Freeform 833">
              <a:extLst>
                <a:ext uri="{FF2B5EF4-FFF2-40B4-BE49-F238E27FC236}">
                  <a16:creationId xmlns:a16="http://schemas.microsoft.com/office/drawing/2014/main" id="{90C4D6ED-34BE-BD96-AF4C-1795D118E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6475" y="3279775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5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9" name="Freeform 834">
              <a:extLst>
                <a:ext uri="{FF2B5EF4-FFF2-40B4-BE49-F238E27FC236}">
                  <a16:creationId xmlns:a16="http://schemas.microsoft.com/office/drawing/2014/main" id="{E9F93F51-B058-979B-709E-6C93F5C42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087" y="3284538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2 w 24"/>
                <a:gd name="T3" fmla="*/ 20 h 24"/>
                <a:gd name="T4" fmla="*/ 22 w 24"/>
                <a:gd name="T5" fmla="*/ 19 h 24"/>
                <a:gd name="T6" fmla="*/ 23 w 24"/>
                <a:gd name="T7" fmla="*/ 18 h 24"/>
                <a:gd name="T8" fmla="*/ 24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4 w 24"/>
                <a:gd name="T25" fmla="*/ 8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1 h 24"/>
                <a:gd name="T38" fmla="*/ 12 w 24"/>
                <a:gd name="T39" fmla="*/ 0 h 24"/>
                <a:gd name="T40" fmla="*/ 10 w 24"/>
                <a:gd name="T41" fmla="*/ 1 h 24"/>
                <a:gd name="T42" fmla="*/ 8 w 24"/>
                <a:gd name="T43" fmla="*/ 1 h 24"/>
                <a:gd name="T44" fmla="*/ 6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8 h 24"/>
                <a:gd name="T52" fmla="*/ 1 w 24"/>
                <a:gd name="T53" fmla="*/ 10 h 24"/>
                <a:gd name="T54" fmla="*/ 0 w 24"/>
                <a:gd name="T55" fmla="*/ 12 h 24"/>
                <a:gd name="T56" fmla="*/ 1 w 24"/>
                <a:gd name="T57" fmla="*/ 15 h 24"/>
                <a:gd name="T58" fmla="*/ 1 w 24"/>
                <a:gd name="T59" fmla="*/ 17 h 24"/>
                <a:gd name="T60" fmla="*/ 2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6 w 24"/>
                <a:gd name="T67" fmla="*/ 22 h 24"/>
                <a:gd name="T68" fmla="*/ 8 w 24"/>
                <a:gd name="T69" fmla="*/ 24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4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4 h 24"/>
                <a:gd name="T86" fmla="*/ 16 w 24"/>
                <a:gd name="T87" fmla="*/ 24 h 24"/>
                <a:gd name="T88" fmla="*/ 16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0" name="Freeform 835">
              <a:extLst>
                <a:ext uri="{FF2B5EF4-FFF2-40B4-BE49-F238E27FC236}">
                  <a16:creationId xmlns:a16="http://schemas.microsoft.com/office/drawing/2014/main" id="{5B40C8D1-23D2-DCDF-33CF-9FE37E328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9325" y="3244850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9 h 24"/>
                <a:gd name="T6" fmla="*/ 23 w 24"/>
                <a:gd name="T7" fmla="*/ 17 h 24"/>
                <a:gd name="T8" fmla="*/ 23 w 24"/>
                <a:gd name="T9" fmla="*/ 17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7 h 24"/>
                <a:gd name="T60" fmla="*/ 1 w 24"/>
                <a:gd name="T61" fmla="*/ 17 h 24"/>
                <a:gd name="T62" fmla="*/ 2 w 24"/>
                <a:gd name="T63" fmla="*/ 19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1" name="Freeform 836">
              <a:extLst>
                <a:ext uri="{FF2B5EF4-FFF2-40B4-BE49-F238E27FC236}">
                  <a16:creationId xmlns:a16="http://schemas.microsoft.com/office/drawing/2014/main" id="{DE94D2B8-B339-EC81-E4BC-16C66D6CC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2362" y="3344863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3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8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8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2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8 w 24"/>
                <a:gd name="T69" fmla="*/ 24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4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4 h 24"/>
                <a:gd name="T86" fmla="*/ 16 w 24"/>
                <a:gd name="T87" fmla="*/ 24 h 24"/>
                <a:gd name="T88" fmla="*/ 16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2" name="Freeform 837">
              <a:extLst>
                <a:ext uri="{FF2B5EF4-FFF2-40B4-BE49-F238E27FC236}">
                  <a16:creationId xmlns:a16="http://schemas.microsoft.com/office/drawing/2014/main" id="{43F2067C-125C-0F37-2FD2-024F9929E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762" y="3336925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3" name="Freeform 838">
              <a:extLst>
                <a:ext uri="{FF2B5EF4-FFF2-40B4-BE49-F238E27FC236}">
                  <a16:creationId xmlns:a16="http://schemas.microsoft.com/office/drawing/2014/main" id="{C930C76C-8764-A7D0-0C41-CC7FA943B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937" y="3303588"/>
              <a:ext cx="38100" cy="39688"/>
            </a:xfrm>
            <a:custGeom>
              <a:avLst/>
              <a:gdLst>
                <a:gd name="T0" fmla="*/ 21 w 24"/>
                <a:gd name="T1" fmla="*/ 21 h 25"/>
                <a:gd name="T2" fmla="*/ 21 w 24"/>
                <a:gd name="T3" fmla="*/ 20 h 25"/>
                <a:gd name="T4" fmla="*/ 22 w 24"/>
                <a:gd name="T5" fmla="*/ 19 h 25"/>
                <a:gd name="T6" fmla="*/ 23 w 24"/>
                <a:gd name="T7" fmla="*/ 18 h 25"/>
                <a:gd name="T8" fmla="*/ 23 w 24"/>
                <a:gd name="T9" fmla="*/ 17 h 25"/>
                <a:gd name="T10" fmla="*/ 24 w 24"/>
                <a:gd name="T11" fmla="*/ 15 h 25"/>
                <a:gd name="T12" fmla="*/ 24 w 24"/>
                <a:gd name="T13" fmla="*/ 14 h 25"/>
                <a:gd name="T14" fmla="*/ 24 w 24"/>
                <a:gd name="T15" fmla="*/ 14 h 25"/>
                <a:gd name="T16" fmla="*/ 24 w 24"/>
                <a:gd name="T17" fmla="*/ 14 h 25"/>
                <a:gd name="T18" fmla="*/ 24 w 24"/>
                <a:gd name="T19" fmla="*/ 14 h 25"/>
                <a:gd name="T20" fmla="*/ 24 w 24"/>
                <a:gd name="T21" fmla="*/ 12 h 25"/>
                <a:gd name="T22" fmla="*/ 24 w 24"/>
                <a:gd name="T23" fmla="*/ 10 h 25"/>
                <a:gd name="T24" fmla="*/ 23 w 24"/>
                <a:gd name="T25" fmla="*/ 8 h 25"/>
                <a:gd name="T26" fmla="*/ 22 w 24"/>
                <a:gd name="T27" fmla="*/ 5 h 25"/>
                <a:gd name="T28" fmla="*/ 21 w 24"/>
                <a:gd name="T29" fmla="*/ 4 h 25"/>
                <a:gd name="T30" fmla="*/ 19 w 24"/>
                <a:gd name="T31" fmla="*/ 2 h 25"/>
                <a:gd name="T32" fmla="*/ 18 w 24"/>
                <a:gd name="T33" fmla="*/ 1 h 25"/>
                <a:gd name="T34" fmla="*/ 17 w 24"/>
                <a:gd name="T35" fmla="*/ 1 h 25"/>
                <a:gd name="T36" fmla="*/ 14 w 24"/>
                <a:gd name="T37" fmla="*/ 1 h 25"/>
                <a:gd name="T38" fmla="*/ 12 w 24"/>
                <a:gd name="T39" fmla="*/ 0 h 25"/>
                <a:gd name="T40" fmla="*/ 10 w 24"/>
                <a:gd name="T41" fmla="*/ 1 h 25"/>
                <a:gd name="T42" fmla="*/ 7 w 24"/>
                <a:gd name="T43" fmla="*/ 1 h 25"/>
                <a:gd name="T44" fmla="*/ 5 w 24"/>
                <a:gd name="T45" fmla="*/ 2 h 25"/>
                <a:gd name="T46" fmla="*/ 4 w 24"/>
                <a:gd name="T47" fmla="*/ 4 h 25"/>
                <a:gd name="T48" fmla="*/ 2 w 24"/>
                <a:gd name="T49" fmla="*/ 5 h 25"/>
                <a:gd name="T50" fmla="*/ 1 w 24"/>
                <a:gd name="T51" fmla="*/ 8 h 25"/>
                <a:gd name="T52" fmla="*/ 0 w 24"/>
                <a:gd name="T53" fmla="*/ 10 h 25"/>
                <a:gd name="T54" fmla="*/ 0 w 24"/>
                <a:gd name="T55" fmla="*/ 12 h 25"/>
                <a:gd name="T56" fmla="*/ 0 w 24"/>
                <a:gd name="T57" fmla="*/ 15 h 25"/>
                <a:gd name="T58" fmla="*/ 1 w 24"/>
                <a:gd name="T59" fmla="*/ 17 h 25"/>
                <a:gd name="T60" fmla="*/ 1 w 24"/>
                <a:gd name="T61" fmla="*/ 18 h 25"/>
                <a:gd name="T62" fmla="*/ 2 w 24"/>
                <a:gd name="T63" fmla="*/ 19 h 25"/>
                <a:gd name="T64" fmla="*/ 4 w 24"/>
                <a:gd name="T65" fmla="*/ 21 h 25"/>
                <a:gd name="T66" fmla="*/ 5 w 24"/>
                <a:gd name="T67" fmla="*/ 22 h 25"/>
                <a:gd name="T68" fmla="*/ 7 w 24"/>
                <a:gd name="T69" fmla="*/ 24 h 25"/>
                <a:gd name="T70" fmla="*/ 10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3 w 24"/>
                <a:gd name="T79" fmla="*/ 24 h 25"/>
                <a:gd name="T80" fmla="*/ 14 w 24"/>
                <a:gd name="T81" fmla="*/ 24 h 25"/>
                <a:gd name="T82" fmla="*/ 14 w 24"/>
                <a:gd name="T83" fmla="*/ 24 h 25"/>
                <a:gd name="T84" fmla="*/ 16 w 24"/>
                <a:gd name="T85" fmla="*/ 24 h 25"/>
                <a:gd name="T86" fmla="*/ 16 w 24"/>
                <a:gd name="T87" fmla="*/ 24 h 25"/>
                <a:gd name="T88" fmla="*/ 16 w 24"/>
                <a:gd name="T89" fmla="*/ 24 h 25"/>
                <a:gd name="T90" fmla="*/ 16 w 24"/>
                <a:gd name="T91" fmla="*/ 24 h 25"/>
                <a:gd name="T92" fmla="*/ 17 w 24"/>
                <a:gd name="T93" fmla="*/ 24 h 25"/>
                <a:gd name="T94" fmla="*/ 18 w 24"/>
                <a:gd name="T95" fmla="*/ 23 h 25"/>
                <a:gd name="T96" fmla="*/ 19 w 24"/>
                <a:gd name="T97" fmla="*/ 22 h 25"/>
                <a:gd name="T98" fmla="*/ 20 w 24"/>
                <a:gd name="T99" fmla="*/ 22 h 25"/>
                <a:gd name="T100" fmla="*/ 21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4" name="Freeform 839">
              <a:extLst>
                <a:ext uri="{FF2B5EF4-FFF2-40B4-BE49-F238E27FC236}">
                  <a16:creationId xmlns:a16="http://schemas.microsoft.com/office/drawing/2014/main" id="{DB43D50E-DA5C-DCB7-19CE-8E743C55C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4437" y="3333750"/>
              <a:ext cx="38100" cy="39688"/>
            </a:xfrm>
            <a:custGeom>
              <a:avLst/>
              <a:gdLst>
                <a:gd name="T0" fmla="*/ 21 w 24"/>
                <a:gd name="T1" fmla="*/ 21 h 25"/>
                <a:gd name="T2" fmla="*/ 21 w 24"/>
                <a:gd name="T3" fmla="*/ 20 h 25"/>
                <a:gd name="T4" fmla="*/ 22 w 24"/>
                <a:gd name="T5" fmla="*/ 19 h 25"/>
                <a:gd name="T6" fmla="*/ 22 w 24"/>
                <a:gd name="T7" fmla="*/ 18 h 25"/>
                <a:gd name="T8" fmla="*/ 23 w 24"/>
                <a:gd name="T9" fmla="*/ 17 h 25"/>
                <a:gd name="T10" fmla="*/ 24 w 24"/>
                <a:gd name="T11" fmla="*/ 15 h 25"/>
                <a:gd name="T12" fmla="*/ 24 w 24"/>
                <a:gd name="T13" fmla="*/ 14 h 25"/>
                <a:gd name="T14" fmla="*/ 24 w 24"/>
                <a:gd name="T15" fmla="*/ 14 h 25"/>
                <a:gd name="T16" fmla="*/ 24 w 24"/>
                <a:gd name="T17" fmla="*/ 14 h 25"/>
                <a:gd name="T18" fmla="*/ 24 w 24"/>
                <a:gd name="T19" fmla="*/ 14 h 25"/>
                <a:gd name="T20" fmla="*/ 24 w 24"/>
                <a:gd name="T21" fmla="*/ 13 h 25"/>
                <a:gd name="T22" fmla="*/ 24 w 24"/>
                <a:gd name="T23" fmla="*/ 10 h 25"/>
                <a:gd name="T24" fmla="*/ 23 w 24"/>
                <a:gd name="T25" fmla="*/ 8 h 25"/>
                <a:gd name="T26" fmla="*/ 22 w 24"/>
                <a:gd name="T27" fmla="*/ 6 h 25"/>
                <a:gd name="T28" fmla="*/ 21 w 24"/>
                <a:gd name="T29" fmla="*/ 4 h 25"/>
                <a:gd name="T30" fmla="*/ 19 w 24"/>
                <a:gd name="T31" fmla="*/ 2 h 25"/>
                <a:gd name="T32" fmla="*/ 18 w 24"/>
                <a:gd name="T33" fmla="*/ 2 h 25"/>
                <a:gd name="T34" fmla="*/ 17 w 24"/>
                <a:gd name="T35" fmla="*/ 1 h 25"/>
                <a:gd name="T36" fmla="*/ 14 w 24"/>
                <a:gd name="T37" fmla="*/ 1 h 25"/>
                <a:gd name="T38" fmla="*/ 12 w 24"/>
                <a:gd name="T39" fmla="*/ 0 h 25"/>
                <a:gd name="T40" fmla="*/ 10 w 24"/>
                <a:gd name="T41" fmla="*/ 1 h 25"/>
                <a:gd name="T42" fmla="*/ 7 w 24"/>
                <a:gd name="T43" fmla="*/ 1 h 25"/>
                <a:gd name="T44" fmla="*/ 5 w 24"/>
                <a:gd name="T45" fmla="*/ 2 h 25"/>
                <a:gd name="T46" fmla="*/ 4 w 24"/>
                <a:gd name="T47" fmla="*/ 4 h 25"/>
                <a:gd name="T48" fmla="*/ 2 w 24"/>
                <a:gd name="T49" fmla="*/ 6 h 25"/>
                <a:gd name="T50" fmla="*/ 1 w 24"/>
                <a:gd name="T51" fmla="*/ 8 h 25"/>
                <a:gd name="T52" fmla="*/ 0 w 24"/>
                <a:gd name="T53" fmla="*/ 10 h 25"/>
                <a:gd name="T54" fmla="*/ 0 w 24"/>
                <a:gd name="T55" fmla="*/ 13 h 25"/>
                <a:gd name="T56" fmla="*/ 0 w 24"/>
                <a:gd name="T57" fmla="*/ 15 h 25"/>
                <a:gd name="T58" fmla="*/ 1 w 24"/>
                <a:gd name="T59" fmla="*/ 17 h 25"/>
                <a:gd name="T60" fmla="*/ 1 w 24"/>
                <a:gd name="T61" fmla="*/ 18 h 25"/>
                <a:gd name="T62" fmla="*/ 2 w 24"/>
                <a:gd name="T63" fmla="*/ 19 h 25"/>
                <a:gd name="T64" fmla="*/ 4 w 24"/>
                <a:gd name="T65" fmla="*/ 21 h 25"/>
                <a:gd name="T66" fmla="*/ 5 w 24"/>
                <a:gd name="T67" fmla="*/ 22 h 25"/>
                <a:gd name="T68" fmla="*/ 7 w 24"/>
                <a:gd name="T69" fmla="*/ 24 h 25"/>
                <a:gd name="T70" fmla="*/ 10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3 w 24"/>
                <a:gd name="T79" fmla="*/ 24 h 25"/>
                <a:gd name="T80" fmla="*/ 14 w 24"/>
                <a:gd name="T81" fmla="*/ 24 h 25"/>
                <a:gd name="T82" fmla="*/ 14 w 24"/>
                <a:gd name="T83" fmla="*/ 24 h 25"/>
                <a:gd name="T84" fmla="*/ 15 w 24"/>
                <a:gd name="T85" fmla="*/ 24 h 25"/>
                <a:gd name="T86" fmla="*/ 15 w 24"/>
                <a:gd name="T87" fmla="*/ 24 h 25"/>
                <a:gd name="T88" fmla="*/ 16 w 24"/>
                <a:gd name="T89" fmla="*/ 24 h 25"/>
                <a:gd name="T90" fmla="*/ 16 w 24"/>
                <a:gd name="T91" fmla="*/ 24 h 25"/>
                <a:gd name="T92" fmla="*/ 17 w 24"/>
                <a:gd name="T93" fmla="*/ 24 h 25"/>
                <a:gd name="T94" fmla="*/ 18 w 24"/>
                <a:gd name="T95" fmla="*/ 23 h 25"/>
                <a:gd name="T96" fmla="*/ 19 w 24"/>
                <a:gd name="T97" fmla="*/ 22 h 25"/>
                <a:gd name="T98" fmla="*/ 20 w 24"/>
                <a:gd name="T99" fmla="*/ 22 h 25"/>
                <a:gd name="T100" fmla="*/ 21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5" name="Freeform 840">
              <a:extLst>
                <a:ext uri="{FF2B5EF4-FFF2-40B4-BE49-F238E27FC236}">
                  <a16:creationId xmlns:a16="http://schemas.microsoft.com/office/drawing/2014/main" id="{FEFD8070-C64B-9216-83B7-A02D33B8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0312" y="3308350"/>
              <a:ext cx="38100" cy="39688"/>
            </a:xfrm>
            <a:custGeom>
              <a:avLst/>
              <a:gdLst>
                <a:gd name="T0" fmla="*/ 20 w 24"/>
                <a:gd name="T1" fmla="*/ 21 h 25"/>
                <a:gd name="T2" fmla="*/ 21 w 24"/>
                <a:gd name="T3" fmla="*/ 20 h 25"/>
                <a:gd name="T4" fmla="*/ 21 w 24"/>
                <a:gd name="T5" fmla="*/ 19 h 25"/>
                <a:gd name="T6" fmla="*/ 22 w 24"/>
                <a:gd name="T7" fmla="*/ 18 h 25"/>
                <a:gd name="T8" fmla="*/ 23 w 24"/>
                <a:gd name="T9" fmla="*/ 17 h 25"/>
                <a:gd name="T10" fmla="*/ 23 w 24"/>
                <a:gd name="T11" fmla="*/ 15 h 25"/>
                <a:gd name="T12" fmla="*/ 23 w 24"/>
                <a:gd name="T13" fmla="*/ 14 h 25"/>
                <a:gd name="T14" fmla="*/ 23 w 24"/>
                <a:gd name="T15" fmla="*/ 14 h 25"/>
                <a:gd name="T16" fmla="*/ 23 w 24"/>
                <a:gd name="T17" fmla="*/ 14 h 25"/>
                <a:gd name="T18" fmla="*/ 23 w 24"/>
                <a:gd name="T19" fmla="*/ 14 h 25"/>
                <a:gd name="T20" fmla="*/ 24 w 24"/>
                <a:gd name="T21" fmla="*/ 13 h 25"/>
                <a:gd name="T22" fmla="*/ 23 w 24"/>
                <a:gd name="T23" fmla="*/ 10 h 25"/>
                <a:gd name="T24" fmla="*/ 23 w 24"/>
                <a:gd name="T25" fmla="*/ 8 h 25"/>
                <a:gd name="T26" fmla="*/ 21 w 24"/>
                <a:gd name="T27" fmla="*/ 6 h 25"/>
                <a:gd name="T28" fmla="*/ 20 w 24"/>
                <a:gd name="T29" fmla="*/ 4 h 25"/>
                <a:gd name="T30" fmla="*/ 18 w 24"/>
                <a:gd name="T31" fmla="*/ 2 h 25"/>
                <a:gd name="T32" fmla="*/ 17 w 24"/>
                <a:gd name="T33" fmla="*/ 2 h 25"/>
                <a:gd name="T34" fmla="*/ 16 w 24"/>
                <a:gd name="T35" fmla="*/ 1 h 25"/>
                <a:gd name="T36" fmla="*/ 14 w 24"/>
                <a:gd name="T37" fmla="*/ 1 h 25"/>
                <a:gd name="T38" fmla="*/ 12 w 24"/>
                <a:gd name="T39" fmla="*/ 0 h 25"/>
                <a:gd name="T40" fmla="*/ 9 w 24"/>
                <a:gd name="T41" fmla="*/ 1 h 25"/>
                <a:gd name="T42" fmla="*/ 7 w 24"/>
                <a:gd name="T43" fmla="*/ 1 h 25"/>
                <a:gd name="T44" fmla="*/ 5 w 24"/>
                <a:gd name="T45" fmla="*/ 2 h 25"/>
                <a:gd name="T46" fmla="*/ 3 w 24"/>
                <a:gd name="T47" fmla="*/ 4 h 25"/>
                <a:gd name="T48" fmla="*/ 1 w 24"/>
                <a:gd name="T49" fmla="*/ 6 h 25"/>
                <a:gd name="T50" fmla="*/ 0 w 24"/>
                <a:gd name="T51" fmla="*/ 8 h 25"/>
                <a:gd name="T52" fmla="*/ 0 w 24"/>
                <a:gd name="T53" fmla="*/ 10 h 25"/>
                <a:gd name="T54" fmla="*/ 0 w 24"/>
                <a:gd name="T55" fmla="*/ 13 h 25"/>
                <a:gd name="T56" fmla="*/ 0 w 24"/>
                <a:gd name="T57" fmla="*/ 15 h 25"/>
                <a:gd name="T58" fmla="*/ 0 w 24"/>
                <a:gd name="T59" fmla="*/ 17 h 25"/>
                <a:gd name="T60" fmla="*/ 1 w 24"/>
                <a:gd name="T61" fmla="*/ 18 h 25"/>
                <a:gd name="T62" fmla="*/ 1 w 24"/>
                <a:gd name="T63" fmla="*/ 19 h 25"/>
                <a:gd name="T64" fmla="*/ 3 w 24"/>
                <a:gd name="T65" fmla="*/ 21 h 25"/>
                <a:gd name="T66" fmla="*/ 5 w 24"/>
                <a:gd name="T67" fmla="*/ 22 h 25"/>
                <a:gd name="T68" fmla="*/ 7 w 24"/>
                <a:gd name="T69" fmla="*/ 24 h 25"/>
                <a:gd name="T70" fmla="*/ 9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3 w 24"/>
                <a:gd name="T79" fmla="*/ 24 h 25"/>
                <a:gd name="T80" fmla="*/ 13 w 24"/>
                <a:gd name="T81" fmla="*/ 24 h 25"/>
                <a:gd name="T82" fmla="*/ 14 w 24"/>
                <a:gd name="T83" fmla="*/ 24 h 25"/>
                <a:gd name="T84" fmla="*/ 15 w 24"/>
                <a:gd name="T85" fmla="*/ 24 h 25"/>
                <a:gd name="T86" fmla="*/ 15 w 24"/>
                <a:gd name="T87" fmla="*/ 24 h 25"/>
                <a:gd name="T88" fmla="*/ 15 w 24"/>
                <a:gd name="T89" fmla="*/ 24 h 25"/>
                <a:gd name="T90" fmla="*/ 16 w 24"/>
                <a:gd name="T91" fmla="*/ 24 h 25"/>
                <a:gd name="T92" fmla="*/ 16 w 24"/>
                <a:gd name="T93" fmla="*/ 24 h 25"/>
                <a:gd name="T94" fmla="*/ 17 w 24"/>
                <a:gd name="T95" fmla="*/ 23 h 25"/>
                <a:gd name="T96" fmla="*/ 18 w 24"/>
                <a:gd name="T97" fmla="*/ 22 h 25"/>
                <a:gd name="T98" fmla="*/ 19 w 24"/>
                <a:gd name="T99" fmla="*/ 22 h 25"/>
                <a:gd name="T100" fmla="*/ 20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0" y="21"/>
                  </a:move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3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" name="Freeform 841">
              <a:extLst>
                <a:ext uri="{FF2B5EF4-FFF2-40B4-BE49-F238E27FC236}">
                  <a16:creationId xmlns:a16="http://schemas.microsoft.com/office/drawing/2014/main" id="{B6005E1D-2763-1B2C-9431-574A6B625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912" y="3292475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0 h 24"/>
                <a:gd name="T44" fmla="*/ 5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8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4 w 24"/>
                <a:gd name="T79" fmla="*/ 23 h 24"/>
                <a:gd name="T80" fmla="*/ 14 w 24"/>
                <a:gd name="T81" fmla="*/ 23 h 24"/>
                <a:gd name="T82" fmla="*/ 15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" name="Freeform 842">
              <a:extLst>
                <a:ext uri="{FF2B5EF4-FFF2-40B4-BE49-F238E27FC236}">
                  <a16:creationId xmlns:a16="http://schemas.microsoft.com/office/drawing/2014/main" id="{D527A495-CF9A-F177-7617-FBB6618C2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862" y="3276600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5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8" name="Freeform 843">
              <a:extLst>
                <a:ext uri="{FF2B5EF4-FFF2-40B4-BE49-F238E27FC236}">
                  <a16:creationId xmlns:a16="http://schemas.microsoft.com/office/drawing/2014/main" id="{0C447947-7514-B33B-2095-20685D165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2687" y="324643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2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4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4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0 h 24"/>
                <a:gd name="T44" fmla="*/ 6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1 w 24"/>
                <a:gd name="T53" fmla="*/ 9 h 24"/>
                <a:gd name="T54" fmla="*/ 0 w 24"/>
                <a:gd name="T55" fmla="*/ 12 h 24"/>
                <a:gd name="T56" fmla="*/ 1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6 w 24"/>
                <a:gd name="T67" fmla="*/ 21 h 24"/>
                <a:gd name="T68" fmla="*/ 8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4 w 24"/>
                <a:gd name="T75" fmla="*/ 23 h 24"/>
                <a:gd name="T76" fmla="*/ 14 w 24"/>
                <a:gd name="T77" fmla="*/ 23 h 24"/>
                <a:gd name="T78" fmla="*/ 14 w 24"/>
                <a:gd name="T79" fmla="*/ 23 h 24"/>
                <a:gd name="T80" fmla="*/ 14 w 24"/>
                <a:gd name="T81" fmla="*/ 23 h 24"/>
                <a:gd name="T82" fmla="*/ 15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1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9" name="Freeform 844">
              <a:extLst>
                <a:ext uri="{FF2B5EF4-FFF2-40B4-BE49-F238E27FC236}">
                  <a16:creationId xmlns:a16="http://schemas.microsoft.com/office/drawing/2014/main" id="{1C8D6D67-8CAD-A455-6238-EA51107E0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862" y="3265488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5 h 24"/>
                <a:gd name="T12" fmla="*/ 23 w 24"/>
                <a:gd name="T13" fmla="*/ 14 h 24"/>
                <a:gd name="T14" fmla="*/ 23 w 24"/>
                <a:gd name="T15" fmla="*/ 14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4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4 h 24"/>
                <a:gd name="T88" fmla="*/ 15 w 24"/>
                <a:gd name="T89" fmla="*/ 24 h 24"/>
                <a:gd name="T90" fmla="*/ 16 w 24"/>
                <a:gd name="T91" fmla="*/ 24 h 24"/>
                <a:gd name="T92" fmla="*/ 16 w 24"/>
                <a:gd name="T93" fmla="*/ 24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2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0" name="Freeform 845">
              <a:extLst>
                <a:ext uri="{FF2B5EF4-FFF2-40B4-BE49-F238E27FC236}">
                  <a16:creationId xmlns:a16="http://schemas.microsoft.com/office/drawing/2014/main" id="{66925D85-5FB0-EA92-3056-815B8A261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8387" y="3241675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19 h 24"/>
                <a:gd name="T4" fmla="*/ 22 w 24"/>
                <a:gd name="T5" fmla="*/ 19 h 24"/>
                <a:gd name="T6" fmla="*/ 23 w 24"/>
                <a:gd name="T7" fmla="*/ 17 h 24"/>
                <a:gd name="T8" fmla="*/ 23 w 24"/>
                <a:gd name="T9" fmla="*/ 17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7 h 24"/>
                <a:gd name="T60" fmla="*/ 1 w 24"/>
                <a:gd name="T61" fmla="*/ 17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19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1" name="Freeform 846">
              <a:extLst>
                <a:ext uri="{FF2B5EF4-FFF2-40B4-BE49-F238E27FC236}">
                  <a16:creationId xmlns:a16="http://schemas.microsoft.com/office/drawing/2014/main" id="{0FAC65F6-9F4E-D2F1-30E1-C4AF3CC6E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2512" y="3213100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7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7 w 24"/>
                <a:gd name="T95" fmla="*/ 22 h 24"/>
                <a:gd name="T96" fmla="*/ 19 w 24"/>
                <a:gd name="T97" fmla="*/ 22 h 24"/>
                <a:gd name="T98" fmla="*/ 19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2" name="Freeform 847">
              <a:extLst>
                <a:ext uri="{FF2B5EF4-FFF2-40B4-BE49-F238E27FC236}">
                  <a16:creationId xmlns:a16="http://schemas.microsoft.com/office/drawing/2014/main" id="{FBC6F689-21F8-CECB-4742-B34CC2C73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6637" y="3187700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2 w 24"/>
                <a:gd name="T3" fmla="*/ 20 h 24"/>
                <a:gd name="T4" fmla="*/ 22 w 24"/>
                <a:gd name="T5" fmla="*/ 19 h 24"/>
                <a:gd name="T6" fmla="*/ 23 w 24"/>
                <a:gd name="T7" fmla="*/ 18 h 24"/>
                <a:gd name="T8" fmla="*/ 24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4 w 24"/>
                <a:gd name="T25" fmla="*/ 8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1 h 24"/>
                <a:gd name="T38" fmla="*/ 12 w 24"/>
                <a:gd name="T39" fmla="*/ 0 h 24"/>
                <a:gd name="T40" fmla="*/ 10 w 24"/>
                <a:gd name="T41" fmla="*/ 1 h 24"/>
                <a:gd name="T42" fmla="*/ 8 w 24"/>
                <a:gd name="T43" fmla="*/ 1 h 24"/>
                <a:gd name="T44" fmla="*/ 6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8 h 24"/>
                <a:gd name="T52" fmla="*/ 1 w 24"/>
                <a:gd name="T53" fmla="*/ 10 h 24"/>
                <a:gd name="T54" fmla="*/ 0 w 24"/>
                <a:gd name="T55" fmla="*/ 12 h 24"/>
                <a:gd name="T56" fmla="*/ 1 w 24"/>
                <a:gd name="T57" fmla="*/ 15 h 24"/>
                <a:gd name="T58" fmla="*/ 1 w 24"/>
                <a:gd name="T59" fmla="*/ 17 h 24"/>
                <a:gd name="T60" fmla="*/ 2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6 w 24"/>
                <a:gd name="T67" fmla="*/ 22 h 24"/>
                <a:gd name="T68" fmla="*/ 8 w 24"/>
                <a:gd name="T69" fmla="*/ 24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4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4 h 24"/>
                <a:gd name="T86" fmla="*/ 16 w 24"/>
                <a:gd name="T87" fmla="*/ 24 h 24"/>
                <a:gd name="T88" fmla="*/ 16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3" name="Freeform 848">
              <a:extLst>
                <a:ext uri="{FF2B5EF4-FFF2-40B4-BE49-F238E27FC236}">
                  <a16:creationId xmlns:a16="http://schemas.microsoft.com/office/drawing/2014/main" id="{831CC914-2A4E-8468-570B-889EAA0A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937" y="3157538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1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3 h 24"/>
                <a:gd name="T14" fmla="*/ 23 w 24"/>
                <a:gd name="T15" fmla="*/ 13 h 24"/>
                <a:gd name="T16" fmla="*/ 23 w 24"/>
                <a:gd name="T17" fmla="*/ 13 h 24"/>
                <a:gd name="T18" fmla="*/ 23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1 w 24"/>
                <a:gd name="T27" fmla="*/ 5 h 24"/>
                <a:gd name="T28" fmla="*/ 20 w 24"/>
                <a:gd name="T29" fmla="*/ 3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2 h 24"/>
                <a:gd name="T46" fmla="*/ 3 w 24"/>
                <a:gd name="T47" fmla="*/ 3 h 24"/>
                <a:gd name="T48" fmla="*/ 1 w 24"/>
                <a:gd name="T49" fmla="*/ 5 h 24"/>
                <a:gd name="T50" fmla="*/ 0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0 w 24"/>
                <a:gd name="T59" fmla="*/ 16 h 24"/>
                <a:gd name="T60" fmla="*/ 1 w 24"/>
                <a:gd name="T61" fmla="*/ 17 h 24"/>
                <a:gd name="T62" fmla="*/ 1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3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4" name="Freeform 849">
              <a:extLst>
                <a:ext uri="{FF2B5EF4-FFF2-40B4-BE49-F238E27FC236}">
                  <a16:creationId xmlns:a16="http://schemas.microsoft.com/office/drawing/2014/main" id="{C9151799-2AEE-1001-AF40-0E36A5A3A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062" y="3130550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5" name="Freeform 850">
              <a:extLst>
                <a:ext uri="{FF2B5EF4-FFF2-40B4-BE49-F238E27FC236}">
                  <a16:creationId xmlns:a16="http://schemas.microsoft.com/office/drawing/2014/main" id="{A95E731B-6F25-A071-4C65-2AB491AF8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075" y="3138488"/>
              <a:ext cx="39688" cy="38100"/>
            </a:xfrm>
            <a:custGeom>
              <a:avLst/>
              <a:gdLst>
                <a:gd name="T0" fmla="*/ 21 w 25"/>
                <a:gd name="T1" fmla="*/ 20 h 24"/>
                <a:gd name="T2" fmla="*/ 22 w 25"/>
                <a:gd name="T3" fmla="*/ 19 h 24"/>
                <a:gd name="T4" fmla="*/ 22 w 25"/>
                <a:gd name="T5" fmla="*/ 18 h 24"/>
                <a:gd name="T6" fmla="*/ 23 w 25"/>
                <a:gd name="T7" fmla="*/ 17 h 24"/>
                <a:gd name="T8" fmla="*/ 24 w 25"/>
                <a:gd name="T9" fmla="*/ 16 h 24"/>
                <a:gd name="T10" fmla="*/ 24 w 25"/>
                <a:gd name="T11" fmla="*/ 14 h 24"/>
                <a:gd name="T12" fmla="*/ 24 w 25"/>
                <a:gd name="T13" fmla="*/ 13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1 h 24"/>
                <a:gd name="T32" fmla="*/ 18 w 25"/>
                <a:gd name="T33" fmla="*/ 1 h 24"/>
                <a:gd name="T34" fmla="*/ 17 w 25"/>
                <a:gd name="T35" fmla="*/ 0 h 24"/>
                <a:gd name="T36" fmla="*/ 15 w 25"/>
                <a:gd name="T37" fmla="*/ 0 h 24"/>
                <a:gd name="T38" fmla="*/ 12 w 25"/>
                <a:gd name="T39" fmla="*/ 0 h 24"/>
                <a:gd name="T40" fmla="*/ 10 w 25"/>
                <a:gd name="T41" fmla="*/ 0 h 24"/>
                <a:gd name="T42" fmla="*/ 8 w 25"/>
                <a:gd name="T43" fmla="*/ 0 h 24"/>
                <a:gd name="T44" fmla="*/ 6 w 25"/>
                <a:gd name="T45" fmla="*/ 1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6 h 24"/>
                <a:gd name="T60" fmla="*/ 2 w 25"/>
                <a:gd name="T61" fmla="*/ 17 h 24"/>
                <a:gd name="T62" fmla="*/ 2 w 25"/>
                <a:gd name="T63" fmla="*/ 18 h 24"/>
                <a:gd name="T64" fmla="*/ 4 w 25"/>
                <a:gd name="T65" fmla="*/ 20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3 h 24"/>
                <a:gd name="T72" fmla="*/ 12 w 25"/>
                <a:gd name="T73" fmla="*/ 24 h 24"/>
                <a:gd name="T74" fmla="*/ 14 w 25"/>
                <a:gd name="T75" fmla="*/ 24 h 24"/>
                <a:gd name="T76" fmla="*/ 14 w 25"/>
                <a:gd name="T77" fmla="*/ 23 h 24"/>
                <a:gd name="T78" fmla="*/ 14 w 25"/>
                <a:gd name="T79" fmla="*/ 23 h 24"/>
                <a:gd name="T80" fmla="*/ 14 w 25"/>
                <a:gd name="T81" fmla="*/ 23 h 24"/>
                <a:gd name="T82" fmla="*/ 15 w 25"/>
                <a:gd name="T83" fmla="*/ 23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6" name="Freeform 851">
              <a:extLst>
                <a:ext uri="{FF2B5EF4-FFF2-40B4-BE49-F238E27FC236}">
                  <a16:creationId xmlns:a16="http://schemas.microsoft.com/office/drawing/2014/main" id="{E0938FC5-106A-2FEF-DF5E-85D56B0B8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8375" y="3170238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19 h 24"/>
                <a:gd name="T4" fmla="*/ 22 w 24"/>
                <a:gd name="T5" fmla="*/ 19 h 24"/>
                <a:gd name="T6" fmla="*/ 22 w 24"/>
                <a:gd name="T7" fmla="*/ 17 h 24"/>
                <a:gd name="T8" fmla="*/ 23 w 24"/>
                <a:gd name="T9" fmla="*/ 17 h 24"/>
                <a:gd name="T10" fmla="*/ 23 w 24"/>
                <a:gd name="T11" fmla="*/ 14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7 h 24"/>
                <a:gd name="T60" fmla="*/ 1 w 24"/>
                <a:gd name="T61" fmla="*/ 17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7" name="Freeform 852">
              <a:extLst>
                <a:ext uri="{FF2B5EF4-FFF2-40B4-BE49-F238E27FC236}">
                  <a16:creationId xmlns:a16="http://schemas.microsoft.com/office/drawing/2014/main" id="{6E4B9D5A-CCF6-973A-E159-EA0DBCE37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125" y="3059113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10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8" name="Freeform 853">
              <a:extLst>
                <a:ext uri="{FF2B5EF4-FFF2-40B4-BE49-F238E27FC236}">
                  <a16:creationId xmlns:a16="http://schemas.microsoft.com/office/drawing/2014/main" id="{9661CD66-885C-A58C-A366-C12EA6F65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1250" y="3079750"/>
              <a:ext cx="39688" cy="38100"/>
            </a:xfrm>
            <a:custGeom>
              <a:avLst/>
              <a:gdLst>
                <a:gd name="T0" fmla="*/ 21 w 25"/>
                <a:gd name="T1" fmla="*/ 21 h 24"/>
                <a:gd name="T2" fmla="*/ 22 w 25"/>
                <a:gd name="T3" fmla="*/ 20 h 24"/>
                <a:gd name="T4" fmla="*/ 22 w 25"/>
                <a:gd name="T5" fmla="*/ 19 h 24"/>
                <a:gd name="T6" fmla="*/ 23 w 25"/>
                <a:gd name="T7" fmla="*/ 18 h 24"/>
                <a:gd name="T8" fmla="*/ 24 w 25"/>
                <a:gd name="T9" fmla="*/ 17 h 24"/>
                <a:gd name="T10" fmla="*/ 24 w 25"/>
                <a:gd name="T11" fmla="*/ 16 h 24"/>
                <a:gd name="T12" fmla="*/ 24 w 25"/>
                <a:gd name="T13" fmla="*/ 16 h 24"/>
                <a:gd name="T14" fmla="*/ 24 w 25"/>
                <a:gd name="T15" fmla="*/ 15 h 24"/>
                <a:gd name="T16" fmla="*/ 24 w 25"/>
                <a:gd name="T17" fmla="*/ 15 h 24"/>
                <a:gd name="T18" fmla="*/ 24 w 25"/>
                <a:gd name="T19" fmla="*/ 14 h 24"/>
                <a:gd name="T20" fmla="*/ 24 w 25"/>
                <a:gd name="T21" fmla="*/ 14 h 24"/>
                <a:gd name="T22" fmla="*/ 24 w 25"/>
                <a:gd name="T23" fmla="*/ 13 h 24"/>
                <a:gd name="T24" fmla="*/ 24 w 25"/>
                <a:gd name="T25" fmla="*/ 13 h 24"/>
                <a:gd name="T26" fmla="*/ 24 w 25"/>
                <a:gd name="T27" fmla="*/ 13 h 24"/>
                <a:gd name="T28" fmla="*/ 25 w 25"/>
                <a:gd name="T29" fmla="*/ 12 h 24"/>
                <a:gd name="T30" fmla="*/ 24 w 25"/>
                <a:gd name="T31" fmla="*/ 10 h 24"/>
                <a:gd name="T32" fmla="*/ 24 w 25"/>
                <a:gd name="T33" fmla="*/ 7 h 24"/>
                <a:gd name="T34" fmla="*/ 22 w 25"/>
                <a:gd name="T35" fmla="*/ 5 h 24"/>
                <a:gd name="T36" fmla="*/ 21 w 25"/>
                <a:gd name="T37" fmla="*/ 4 h 24"/>
                <a:gd name="T38" fmla="*/ 19 w 25"/>
                <a:gd name="T39" fmla="*/ 2 h 24"/>
                <a:gd name="T40" fmla="*/ 18 w 25"/>
                <a:gd name="T41" fmla="*/ 1 h 24"/>
                <a:gd name="T42" fmla="*/ 17 w 25"/>
                <a:gd name="T43" fmla="*/ 1 h 24"/>
                <a:gd name="T44" fmla="*/ 15 w 25"/>
                <a:gd name="T45" fmla="*/ 0 h 24"/>
                <a:gd name="T46" fmla="*/ 12 w 25"/>
                <a:gd name="T47" fmla="*/ 0 h 24"/>
                <a:gd name="T48" fmla="*/ 10 w 25"/>
                <a:gd name="T49" fmla="*/ 0 h 24"/>
                <a:gd name="T50" fmla="*/ 8 w 25"/>
                <a:gd name="T51" fmla="*/ 1 h 24"/>
                <a:gd name="T52" fmla="*/ 6 w 25"/>
                <a:gd name="T53" fmla="*/ 2 h 24"/>
                <a:gd name="T54" fmla="*/ 4 w 25"/>
                <a:gd name="T55" fmla="*/ 4 h 24"/>
                <a:gd name="T56" fmla="*/ 2 w 25"/>
                <a:gd name="T57" fmla="*/ 5 h 24"/>
                <a:gd name="T58" fmla="*/ 1 w 25"/>
                <a:gd name="T59" fmla="*/ 7 h 24"/>
                <a:gd name="T60" fmla="*/ 1 w 25"/>
                <a:gd name="T61" fmla="*/ 10 h 24"/>
                <a:gd name="T62" fmla="*/ 0 w 25"/>
                <a:gd name="T63" fmla="*/ 12 h 24"/>
                <a:gd name="T64" fmla="*/ 1 w 25"/>
                <a:gd name="T65" fmla="*/ 14 h 24"/>
                <a:gd name="T66" fmla="*/ 1 w 25"/>
                <a:gd name="T67" fmla="*/ 17 h 24"/>
                <a:gd name="T68" fmla="*/ 2 w 25"/>
                <a:gd name="T69" fmla="*/ 18 h 24"/>
                <a:gd name="T70" fmla="*/ 2 w 25"/>
                <a:gd name="T71" fmla="*/ 19 h 24"/>
                <a:gd name="T72" fmla="*/ 4 w 25"/>
                <a:gd name="T73" fmla="*/ 21 h 24"/>
                <a:gd name="T74" fmla="*/ 6 w 25"/>
                <a:gd name="T75" fmla="*/ 22 h 24"/>
                <a:gd name="T76" fmla="*/ 8 w 25"/>
                <a:gd name="T77" fmla="*/ 23 h 24"/>
                <a:gd name="T78" fmla="*/ 10 w 25"/>
                <a:gd name="T79" fmla="*/ 24 h 24"/>
                <a:gd name="T80" fmla="*/ 12 w 25"/>
                <a:gd name="T81" fmla="*/ 24 h 24"/>
                <a:gd name="T82" fmla="*/ 14 w 25"/>
                <a:gd name="T83" fmla="*/ 24 h 24"/>
                <a:gd name="T84" fmla="*/ 14 w 25"/>
                <a:gd name="T85" fmla="*/ 24 h 24"/>
                <a:gd name="T86" fmla="*/ 14 w 25"/>
                <a:gd name="T87" fmla="*/ 24 h 24"/>
                <a:gd name="T88" fmla="*/ 14 w 25"/>
                <a:gd name="T89" fmla="*/ 24 h 24"/>
                <a:gd name="T90" fmla="*/ 15 w 25"/>
                <a:gd name="T91" fmla="*/ 24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69" name="Freeform 854">
              <a:extLst>
                <a:ext uri="{FF2B5EF4-FFF2-40B4-BE49-F238E27FC236}">
                  <a16:creationId xmlns:a16="http://schemas.microsoft.com/office/drawing/2014/main" id="{66132EAB-7575-6D3A-6E2F-BFB3F5EA8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787" y="311943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4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0" name="Freeform 855">
              <a:extLst>
                <a:ext uri="{FF2B5EF4-FFF2-40B4-BE49-F238E27FC236}">
                  <a16:creationId xmlns:a16="http://schemas.microsoft.com/office/drawing/2014/main" id="{39190FCC-C0E1-E0B2-1516-2134477E9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4587" y="3100388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2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1 h 24"/>
                <a:gd name="T32" fmla="*/ 18 w 24"/>
                <a:gd name="T33" fmla="*/ 1 h 24"/>
                <a:gd name="T34" fmla="*/ 17 w 24"/>
                <a:gd name="T35" fmla="*/ 0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0 h 24"/>
                <a:gd name="T44" fmla="*/ 6 w 24"/>
                <a:gd name="T45" fmla="*/ 1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6 w 24"/>
                <a:gd name="T67" fmla="*/ 22 h 24"/>
                <a:gd name="T68" fmla="*/ 8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4 w 24"/>
                <a:gd name="T79" fmla="*/ 23 h 24"/>
                <a:gd name="T80" fmla="*/ 14 w 24"/>
                <a:gd name="T81" fmla="*/ 23 h 24"/>
                <a:gd name="T82" fmla="*/ 15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1" name="Freeform 856">
              <a:extLst>
                <a:ext uri="{FF2B5EF4-FFF2-40B4-BE49-F238E27FC236}">
                  <a16:creationId xmlns:a16="http://schemas.microsoft.com/office/drawing/2014/main" id="{39C29F54-7C56-A4C8-CCEC-07EE1FC2C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3637" y="3127375"/>
              <a:ext cx="38100" cy="38100"/>
            </a:xfrm>
            <a:custGeom>
              <a:avLst/>
              <a:gdLst>
                <a:gd name="T0" fmla="*/ 20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3 w 24"/>
                <a:gd name="T11" fmla="*/ 14 h 24"/>
                <a:gd name="T12" fmla="*/ 23 w 24"/>
                <a:gd name="T13" fmla="*/ 13 h 24"/>
                <a:gd name="T14" fmla="*/ 23 w 24"/>
                <a:gd name="T15" fmla="*/ 13 h 24"/>
                <a:gd name="T16" fmla="*/ 23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0 w 24"/>
                <a:gd name="T29" fmla="*/ 3 h 24"/>
                <a:gd name="T30" fmla="*/ 18 w 24"/>
                <a:gd name="T31" fmla="*/ 1 h 24"/>
                <a:gd name="T32" fmla="*/ 17 w 24"/>
                <a:gd name="T33" fmla="*/ 1 h 24"/>
                <a:gd name="T34" fmla="*/ 16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1 h 24"/>
                <a:gd name="T46" fmla="*/ 3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3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3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2" name="Freeform 857">
              <a:extLst>
                <a:ext uri="{FF2B5EF4-FFF2-40B4-BE49-F238E27FC236}">
                  <a16:creationId xmlns:a16="http://schemas.microsoft.com/office/drawing/2014/main" id="{0DFEC678-9144-9BA7-A3A9-4E5E01F9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712" y="3144838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19 h 24"/>
                <a:gd name="T4" fmla="*/ 21 w 24"/>
                <a:gd name="T5" fmla="*/ 19 h 24"/>
                <a:gd name="T6" fmla="*/ 22 w 24"/>
                <a:gd name="T7" fmla="*/ 17 h 24"/>
                <a:gd name="T8" fmla="*/ 23 w 24"/>
                <a:gd name="T9" fmla="*/ 17 h 24"/>
                <a:gd name="T10" fmla="*/ 23 w 24"/>
                <a:gd name="T11" fmla="*/ 14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3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1 w 24"/>
                <a:gd name="T27" fmla="*/ 5 h 24"/>
                <a:gd name="T28" fmla="*/ 20 w 24"/>
                <a:gd name="T29" fmla="*/ 3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3 h 24"/>
                <a:gd name="T48" fmla="*/ 1 w 24"/>
                <a:gd name="T49" fmla="*/ 5 h 24"/>
                <a:gd name="T50" fmla="*/ 0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0 w 24"/>
                <a:gd name="T59" fmla="*/ 17 h 24"/>
                <a:gd name="T60" fmla="*/ 1 w 24"/>
                <a:gd name="T61" fmla="*/ 17 h 24"/>
                <a:gd name="T62" fmla="*/ 1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3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3" name="Freeform 858">
              <a:extLst>
                <a:ext uri="{FF2B5EF4-FFF2-40B4-BE49-F238E27FC236}">
                  <a16:creationId xmlns:a16="http://schemas.microsoft.com/office/drawing/2014/main" id="{B722D837-6A11-9875-A5B9-02A9F6494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850" y="3182938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1 w 24"/>
                <a:gd name="T3" fmla="*/ 20 h 24"/>
                <a:gd name="T4" fmla="*/ 22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5 h 24"/>
                <a:gd name="T58" fmla="*/ 1 w 24"/>
                <a:gd name="T59" fmla="*/ 17 h 24"/>
                <a:gd name="T60" fmla="*/ 1 w 24"/>
                <a:gd name="T61" fmla="*/ 18 h 24"/>
                <a:gd name="T62" fmla="*/ 2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4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19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4" name="Freeform 859">
              <a:extLst>
                <a:ext uri="{FF2B5EF4-FFF2-40B4-BE49-F238E27FC236}">
                  <a16:creationId xmlns:a16="http://schemas.microsoft.com/office/drawing/2014/main" id="{F1EA2FB3-1053-5E6F-7816-11CF6BA85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6487" y="3206750"/>
              <a:ext cx="38100" cy="39688"/>
            </a:xfrm>
            <a:custGeom>
              <a:avLst/>
              <a:gdLst>
                <a:gd name="T0" fmla="*/ 21 w 24"/>
                <a:gd name="T1" fmla="*/ 21 h 25"/>
                <a:gd name="T2" fmla="*/ 21 w 24"/>
                <a:gd name="T3" fmla="*/ 20 h 25"/>
                <a:gd name="T4" fmla="*/ 22 w 24"/>
                <a:gd name="T5" fmla="*/ 19 h 25"/>
                <a:gd name="T6" fmla="*/ 23 w 24"/>
                <a:gd name="T7" fmla="*/ 18 h 25"/>
                <a:gd name="T8" fmla="*/ 23 w 24"/>
                <a:gd name="T9" fmla="*/ 17 h 25"/>
                <a:gd name="T10" fmla="*/ 24 w 24"/>
                <a:gd name="T11" fmla="*/ 15 h 25"/>
                <a:gd name="T12" fmla="*/ 24 w 24"/>
                <a:gd name="T13" fmla="*/ 14 h 25"/>
                <a:gd name="T14" fmla="*/ 24 w 24"/>
                <a:gd name="T15" fmla="*/ 14 h 25"/>
                <a:gd name="T16" fmla="*/ 24 w 24"/>
                <a:gd name="T17" fmla="*/ 14 h 25"/>
                <a:gd name="T18" fmla="*/ 24 w 24"/>
                <a:gd name="T19" fmla="*/ 14 h 25"/>
                <a:gd name="T20" fmla="*/ 24 w 24"/>
                <a:gd name="T21" fmla="*/ 12 h 25"/>
                <a:gd name="T22" fmla="*/ 24 w 24"/>
                <a:gd name="T23" fmla="*/ 10 h 25"/>
                <a:gd name="T24" fmla="*/ 23 w 24"/>
                <a:gd name="T25" fmla="*/ 8 h 25"/>
                <a:gd name="T26" fmla="*/ 22 w 24"/>
                <a:gd name="T27" fmla="*/ 5 h 25"/>
                <a:gd name="T28" fmla="*/ 21 w 24"/>
                <a:gd name="T29" fmla="*/ 4 h 25"/>
                <a:gd name="T30" fmla="*/ 19 w 24"/>
                <a:gd name="T31" fmla="*/ 2 h 25"/>
                <a:gd name="T32" fmla="*/ 18 w 24"/>
                <a:gd name="T33" fmla="*/ 1 h 25"/>
                <a:gd name="T34" fmla="*/ 17 w 24"/>
                <a:gd name="T35" fmla="*/ 1 h 25"/>
                <a:gd name="T36" fmla="*/ 15 w 24"/>
                <a:gd name="T37" fmla="*/ 1 h 25"/>
                <a:gd name="T38" fmla="*/ 12 w 24"/>
                <a:gd name="T39" fmla="*/ 0 h 25"/>
                <a:gd name="T40" fmla="*/ 10 w 24"/>
                <a:gd name="T41" fmla="*/ 1 h 25"/>
                <a:gd name="T42" fmla="*/ 8 w 24"/>
                <a:gd name="T43" fmla="*/ 1 h 25"/>
                <a:gd name="T44" fmla="*/ 5 w 24"/>
                <a:gd name="T45" fmla="*/ 2 h 25"/>
                <a:gd name="T46" fmla="*/ 4 w 24"/>
                <a:gd name="T47" fmla="*/ 4 h 25"/>
                <a:gd name="T48" fmla="*/ 2 w 24"/>
                <a:gd name="T49" fmla="*/ 5 h 25"/>
                <a:gd name="T50" fmla="*/ 1 w 24"/>
                <a:gd name="T51" fmla="*/ 8 h 25"/>
                <a:gd name="T52" fmla="*/ 0 w 24"/>
                <a:gd name="T53" fmla="*/ 10 h 25"/>
                <a:gd name="T54" fmla="*/ 0 w 24"/>
                <a:gd name="T55" fmla="*/ 12 h 25"/>
                <a:gd name="T56" fmla="*/ 0 w 24"/>
                <a:gd name="T57" fmla="*/ 15 h 25"/>
                <a:gd name="T58" fmla="*/ 1 w 24"/>
                <a:gd name="T59" fmla="*/ 17 h 25"/>
                <a:gd name="T60" fmla="*/ 1 w 24"/>
                <a:gd name="T61" fmla="*/ 18 h 25"/>
                <a:gd name="T62" fmla="*/ 2 w 24"/>
                <a:gd name="T63" fmla="*/ 19 h 25"/>
                <a:gd name="T64" fmla="*/ 4 w 24"/>
                <a:gd name="T65" fmla="*/ 21 h 25"/>
                <a:gd name="T66" fmla="*/ 5 w 24"/>
                <a:gd name="T67" fmla="*/ 22 h 25"/>
                <a:gd name="T68" fmla="*/ 8 w 24"/>
                <a:gd name="T69" fmla="*/ 24 h 25"/>
                <a:gd name="T70" fmla="*/ 10 w 24"/>
                <a:gd name="T71" fmla="*/ 24 h 25"/>
                <a:gd name="T72" fmla="*/ 12 w 24"/>
                <a:gd name="T73" fmla="*/ 25 h 25"/>
                <a:gd name="T74" fmla="*/ 13 w 24"/>
                <a:gd name="T75" fmla="*/ 24 h 25"/>
                <a:gd name="T76" fmla="*/ 13 w 24"/>
                <a:gd name="T77" fmla="*/ 24 h 25"/>
                <a:gd name="T78" fmla="*/ 14 w 24"/>
                <a:gd name="T79" fmla="*/ 24 h 25"/>
                <a:gd name="T80" fmla="*/ 14 w 24"/>
                <a:gd name="T81" fmla="*/ 24 h 25"/>
                <a:gd name="T82" fmla="*/ 15 w 24"/>
                <a:gd name="T83" fmla="*/ 24 h 25"/>
                <a:gd name="T84" fmla="*/ 16 w 24"/>
                <a:gd name="T85" fmla="*/ 24 h 25"/>
                <a:gd name="T86" fmla="*/ 16 w 24"/>
                <a:gd name="T87" fmla="*/ 24 h 25"/>
                <a:gd name="T88" fmla="*/ 16 w 24"/>
                <a:gd name="T89" fmla="*/ 24 h 25"/>
                <a:gd name="T90" fmla="*/ 16 w 24"/>
                <a:gd name="T91" fmla="*/ 24 h 25"/>
                <a:gd name="T92" fmla="*/ 17 w 24"/>
                <a:gd name="T93" fmla="*/ 24 h 25"/>
                <a:gd name="T94" fmla="*/ 18 w 24"/>
                <a:gd name="T95" fmla="*/ 23 h 25"/>
                <a:gd name="T96" fmla="*/ 19 w 24"/>
                <a:gd name="T97" fmla="*/ 22 h 25"/>
                <a:gd name="T98" fmla="*/ 20 w 24"/>
                <a:gd name="T99" fmla="*/ 22 h 25"/>
                <a:gd name="T100" fmla="*/ 21 w 24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21" y="21"/>
                  </a:moveTo>
                  <a:lnTo>
                    <a:pt x="21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5" name="Freeform 860">
              <a:extLst>
                <a:ext uri="{FF2B5EF4-FFF2-40B4-BE49-F238E27FC236}">
                  <a16:creationId xmlns:a16="http://schemas.microsoft.com/office/drawing/2014/main" id="{1B17E6F0-25A5-F9E5-E1A4-E243A81D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5537" y="3181350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4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1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8 w 24"/>
                <a:gd name="T69" fmla="*/ 23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4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6" name="Freeform 861">
              <a:extLst>
                <a:ext uri="{FF2B5EF4-FFF2-40B4-BE49-F238E27FC236}">
                  <a16:creationId xmlns:a16="http://schemas.microsoft.com/office/drawing/2014/main" id="{78533990-756D-57D8-FE7A-3E2202C93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825" y="3208338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1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5 h 24"/>
                <a:gd name="T12" fmla="*/ 23 w 24"/>
                <a:gd name="T13" fmla="*/ 14 h 24"/>
                <a:gd name="T14" fmla="*/ 23 w 24"/>
                <a:gd name="T15" fmla="*/ 13 h 24"/>
                <a:gd name="T16" fmla="*/ 23 w 24"/>
                <a:gd name="T17" fmla="*/ 13 h 24"/>
                <a:gd name="T18" fmla="*/ 23 w 24"/>
                <a:gd name="T19" fmla="*/ 13 h 24"/>
                <a:gd name="T20" fmla="*/ 24 w 24"/>
                <a:gd name="T21" fmla="*/ 12 h 24"/>
                <a:gd name="T22" fmla="*/ 23 w 24"/>
                <a:gd name="T23" fmla="*/ 9 h 24"/>
                <a:gd name="T24" fmla="*/ 23 w 24"/>
                <a:gd name="T25" fmla="*/ 7 h 24"/>
                <a:gd name="T26" fmla="*/ 21 w 24"/>
                <a:gd name="T27" fmla="*/ 5 h 24"/>
                <a:gd name="T28" fmla="*/ 20 w 24"/>
                <a:gd name="T29" fmla="*/ 4 h 24"/>
                <a:gd name="T30" fmla="*/ 18 w 24"/>
                <a:gd name="T31" fmla="*/ 2 h 24"/>
                <a:gd name="T32" fmla="*/ 17 w 24"/>
                <a:gd name="T33" fmla="*/ 1 h 24"/>
                <a:gd name="T34" fmla="*/ 16 w 24"/>
                <a:gd name="T35" fmla="*/ 1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1 h 24"/>
                <a:gd name="T44" fmla="*/ 5 w 24"/>
                <a:gd name="T45" fmla="*/ 2 h 24"/>
                <a:gd name="T46" fmla="*/ 3 w 24"/>
                <a:gd name="T47" fmla="*/ 4 h 24"/>
                <a:gd name="T48" fmla="*/ 1 w 24"/>
                <a:gd name="T49" fmla="*/ 5 h 24"/>
                <a:gd name="T50" fmla="*/ 0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5 h 24"/>
                <a:gd name="T58" fmla="*/ 0 w 24"/>
                <a:gd name="T59" fmla="*/ 17 h 24"/>
                <a:gd name="T60" fmla="*/ 1 w 24"/>
                <a:gd name="T61" fmla="*/ 18 h 24"/>
                <a:gd name="T62" fmla="*/ 1 w 24"/>
                <a:gd name="T63" fmla="*/ 19 h 24"/>
                <a:gd name="T64" fmla="*/ 3 w 24"/>
                <a:gd name="T65" fmla="*/ 21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3 w 24"/>
                <a:gd name="T79" fmla="*/ 24 h 24"/>
                <a:gd name="T80" fmla="*/ 13 w 24"/>
                <a:gd name="T81" fmla="*/ 24 h 24"/>
                <a:gd name="T82" fmla="*/ 14 w 24"/>
                <a:gd name="T83" fmla="*/ 24 h 24"/>
                <a:gd name="T84" fmla="*/ 15 w 24"/>
                <a:gd name="T85" fmla="*/ 24 h 24"/>
                <a:gd name="T86" fmla="*/ 15 w 24"/>
                <a:gd name="T87" fmla="*/ 23 h 24"/>
                <a:gd name="T88" fmla="*/ 15 w 24"/>
                <a:gd name="T89" fmla="*/ 23 h 24"/>
                <a:gd name="T90" fmla="*/ 16 w 24"/>
                <a:gd name="T91" fmla="*/ 23 h 24"/>
                <a:gd name="T92" fmla="*/ 16 w 24"/>
                <a:gd name="T93" fmla="*/ 23 h 24"/>
                <a:gd name="T94" fmla="*/ 17 w 24"/>
                <a:gd name="T95" fmla="*/ 23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7" name="Freeform 862">
              <a:extLst>
                <a:ext uri="{FF2B5EF4-FFF2-40B4-BE49-F238E27FC236}">
                  <a16:creationId xmlns:a16="http://schemas.microsoft.com/office/drawing/2014/main" id="{78383610-8057-F214-C249-90FC3EB2A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5537" y="3228975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3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0 h 24"/>
                <a:gd name="T36" fmla="*/ 15 w 24"/>
                <a:gd name="T37" fmla="*/ 0 h 24"/>
                <a:gd name="T38" fmla="*/ 12 w 24"/>
                <a:gd name="T39" fmla="*/ 0 h 24"/>
                <a:gd name="T40" fmla="*/ 10 w 24"/>
                <a:gd name="T41" fmla="*/ 0 h 24"/>
                <a:gd name="T42" fmla="*/ 8 w 24"/>
                <a:gd name="T43" fmla="*/ 0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2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8 w 24"/>
                <a:gd name="T69" fmla="*/ 23 h 24"/>
                <a:gd name="T70" fmla="*/ 10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4 w 24"/>
                <a:gd name="T79" fmla="*/ 23 h 24"/>
                <a:gd name="T80" fmla="*/ 14 w 24"/>
                <a:gd name="T81" fmla="*/ 23 h 24"/>
                <a:gd name="T82" fmla="*/ 15 w 24"/>
                <a:gd name="T83" fmla="*/ 23 h 24"/>
                <a:gd name="T84" fmla="*/ 16 w 24"/>
                <a:gd name="T85" fmla="*/ 23 h 24"/>
                <a:gd name="T86" fmla="*/ 16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8" name="Freeform 863">
              <a:extLst>
                <a:ext uri="{FF2B5EF4-FFF2-40B4-BE49-F238E27FC236}">
                  <a16:creationId xmlns:a16="http://schemas.microsoft.com/office/drawing/2014/main" id="{F77DF603-4732-FE5F-CDF2-F1F481F2E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2525" y="3190875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2 w 24"/>
                <a:gd name="T3" fmla="*/ 20 h 24"/>
                <a:gd name="T4" fmla="*/ 22 w 24"/>
                <a:gd name="T5" fmla="*/ 19 h 24"/>
                <a:gd name="T6" fmla="*/ 23 w 24"/>
                <a:gd name="T7" fmla="*/ 18 h 24"/>
                <a:gd name="T8" fmla="*/ 24 w 24"/>
                <a:gd name="T9" fmla="*/ 17 h 24"/>
                <a:gd name="T10" fmla="*/ 24 w 24"/>
                <a:gd name="T11" fmla="*/ 15 h 24"/>
                <a:gd name="T12" fmla="*/ 24 w 24"/>
                <a:gd name="T13" fmla="*/ 14 h 24"/>
                <a:gd name="T14" fmla="*/ 24 w 24"/>
                <a:gd name="T15" fmla="*/ 14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10 h 24"/>
                <a:gd name="T24" fmla="*/ 24 w 24"/>
                <a:gd name="T25" fmla="*/ 8 h 24"/>
                <a:gd name="T26" fmla="*/ 22 w 24"/>
                <a:gd name="T27" fmla="*/ 5 h 24"/>
                <a:gd name="T28" fmla="*/ 21 w 24"/>
                <a:gd name="T29" fmla="*/ 4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1 h 24"/>
                <a:gd name="T36" fmla="*/ 15 w 24"/>
                <a:gd name="T37" fmla="*/ 1 h 24"/>
                <a:gd name="T38" fmla="*/ 12 w 24"/>
                <a:gd name="T39" fmla="*/ 0 h 24"/>
                <a:gd name="T40" fmla="*/ 10 w 24"/>
                <a:gd name="T41" fmla="*/ 1 h 24"/>
                <a:gd name="T42" fmla="*/ 8 w 24"/>
                <a:gd name="T43" fmla="*/ 1 h 24"/>
                <a:gd name="T44" fmla="*/ 6 w 24"/>
                <a:gd name="T45" fmla="*/ 2 h 24"/>
                <a:gd name="T46" fmla="*/ 4 w 24"/>
                <a:gd name="T47" fmla="*/ 4 h 24"/>
                <a:gd name="T48" fmla="*/ 2 w 24"/>
                <a:gd name="T49" fmla="*/ 5 h 24"/>
                <a:gd name="T50" fmla="*/ 1 w 24"/>
                <a:gd name="T51" fmla="*/ 8 h 24"/>
                <a:gd name="T52" fmla="*/ 1 w 24"/>
                <a:gd name="T53" fmla="*/ 10 h 24"/>
                <a:gd name="T54" fmla="*/ 0 w 24"/>
                <a:gd name="T55" fmla="*/ 12 h 24"/>
                <a:gd name="T56" fmla="*/ 1 w 24"/>
                <a:gd name="T57" fmla="*/ 15 h 24"/>
                <a:gd name="T58" fmla="*/ 1 w 24"/>
                <a:gd name="T59" fmla="*/ 17 h 24"/>
                <a:gd name="T60" fmla="*/ 2 w 24"/>
                <a:gd name="T61" fmla="*/ 18 h 24"/>
                <a:gd name="T62" fmla="*/ 2 w 24"/>
                <a:gd name="T63" fmla="*/ 19 h 24"/>
                <a:gd name="T64" fmla="*/ 4 w 24"/>
                <a:gd name="T65" fmla="*/ 21 h 24"/>
                <a:gd name="T66" fmla="*/ 6 w 24"/>
                <a:gd name="T67" fmla="*/ 22 h 24"/>
                <a:gd name="T68" fmla="*/ 8 w 24"/>
                <a:gd name="T69" fmla="*/ 24 h 24"/>
                <a:gd name="T70" fmla="*/ 10 w 24"/>
                <a:gd name="T71" fmla="*/ 24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4 h 24"/>
                <a:gd name="T78" fmla="*/ 14 w 24"/>
                <a:gd name="T79" fmla="*/ 24 h 24"/>
                <a:gd name="T80" fmla="*/ 14 w 24"/>
                <a:gd name="T81" fmla="*/ 24 h 24"/>
                <a:gd name="T82" fmla="*/ 15 w 24"/>
                <a:gd name="T83" fmla="*/ 24 h 24"/>
                <a:gd name="T84" fmla="*/ 16 w 24"/>
                <a:gd name="T85" fmla="*/ 24 h 24"/>
                <a:gd name="T86" fmla="*/ 16 w 24"/>
                <a:gd name="T87" fmla="*/ 24 h 24"/>
                <a:gd name="T88" fmla="*/ 16 w 24"/>
                <a:gd name="T89" fmla="*/ 24 h 24"/>
                <a:gd name="T90" fmla="*/ 16 w 24"/>
                <a:gd name="T91" fmla="*/ 24 h 24"/>
                <a:gd name="T92" fmla="*/ 17 w 24"/>
                <a:gd name="T93" fmla="*/ 24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2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" name="Freeform 864">
              <a:extLst>
                <a:ext uri="{FF2B5EF4-FFF2-40B4-BE49-F238E27FC236}">
                  <a16:creationId xmlns:a16="http://schemas.microsoft.com/office/drawing/2014/main" id="{D43A2322-4995-4C5C-2D03-F8A212105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500" y="3203575"/>
              <a:ext cx="39688" cy="38100"/>
            </a:xfrm>
            <a:custGeom>
              <a:avLst/>
              <a:gdLst>
                <a:gd name="T0" fmla="*/ 21 w 25"/>
                <a:gd name="T1" fmla="*/ 20 h 24"/>
                <a:gd name="T2" fmla="*/ 22 w 25"/>
                <a:gd name="T3" fmla="*/ 19 h 24"/>
                <a:gd name="T4" fmla="*/ 22 w 25"/>
                <a:gd name="T5" fmla="*/ 18 h 24"/>
                <a:gd name="T6" fmla="*/ 23 w 25"/>
                <a:gd name="T7" fmla="*/ 17 h 24"/>
                <a:gd name="T8" fmla="*/ 24 w 25"/>
                <a:gd name="T9" fmla="*/ 16 h 24"/>
                <a:gd name="T10" fmla="*/ 24 w 25"/>
                <a:gd name="T11" fmla="*/ 14 h 24"/>
                <a:gd name="T12" fmla="*/ 24 w 25"/>
                <a:gd name="T13" fmla="*/ 14 h 24"/>
                <a:gd name="T14" fmla="*/ 24 w 25"/>
                <a:gd name="T15" fmla="*/ 13 h 24"/>
                <a:gd name="T16" fmla="*/ 24 w 25"/>
                <a:gd name="T17" fmla="*/ 13 h 24"/>
                <a:gd name="T18" fmla="*/ 24 w 25"/>
                <a:gd name="T19" fmla="*/ 13 h 24"/>
                <a:gd name="T20" fmla="*/ 25 w 25"/>
                <a:gd name="T21" fmla="*/ 12 h 24"/>
                <a:gd name="T22" fmla="*/ 24 w 25"/>
                <a:gd name="T23" fmla="*/ 9 h 24"/>
                <a:gd name="T24" fmla="*/ 24 w 25"/>
                <a:gd name="T25" fmla="*/ 7 h 24"/>
                <a:gd name="T26" fmla="*/ 22 w 25"/>
                <a:gd name="T27" fmla="*/ 5 h 24"/>
                <a:gd name="T28" fmla="*/ 21 w 25"/>
                <a:gd name="T29" fmla="*/ 3 h 24"/>
                <a:gd name="T30" fmla="*/ 19 w 25"/>
                <a:gd name="T31" fmla="*/ 2 h 24"/>
                <a:gd name="T32" fmla="*/ 18 w 25"/>
                <a:gd name="T33" fmla="*/ 1 h 24"/>
                <a:gd name="T34" fmla="*/ 17 w 25"/>
                <a:gd name="T35" fmla="*/ 1 h 24"/>
                <a:gd name="T36" fmla="*/ 15 w 25"/>
                <a:gd name="T37" fmla="*/ 0 h 24"/>
                <a:gd name="T38" fmla="*/ 13 w 25"/>
                <a:gd name="T39" fmla="*/ 0 h 24"/>
                <a:gd name="T40" fmla="*/ 10 w 25"/>
                <a:gd name="T41" fmla="*/ 0 h 24"/>
                <a:gd name="T42" fmla="*/ 8 w 25"/>
                <a:gd name="T43" fmla="*/ 1 h 24"/>
                <a:gd name="T44" fmla="*/ 6 w 25"/>
                <a:gd name="T45" fmla="*/ 2 h 24"/>
                <a:gd name="T46" fmla="*/ 4 w 25"/>
                <a:gd name="T47" fmla="*/ 3 h 24"/>
                <a:gd name="T48" fmla="*/ 2 w 25"/>
                <a:gd name="T49" fmla="*/ 5 h 24"/>
                <a:gd name="T50" fmla="*/ 1 w 25"/>
                <a:gd name="T51" fmla="*/ 7 h 24"/>
                <a:gd name="T52" fmla="*/ 1 w 25"/>
                <a:gd name="T53" fmla="*/ 9 h 24"/>
                <a:gd name="T54" fmla="*/ 0 w 25"/>
                <a:gd name="T55" fmla="*/ 12 h 24"/>
                <a:gd name="T56" fmla="*/ 1 w 25"/>
                <a:gd name="T57" fmla="*/ 14 h 24"/>
                <a:gd name="T58" fmla="*/ 1 w 25"/>
                <a:gd name="T59" fmla="*/ 16 h 24"/>
                <a:gd name="T60" fmla="*/ 2 w 25"/>
                <a:gd name="T61" fmla="*/ 17 h 24"/>
                <a:gd name="T62" fmla="*/ 2 w 25"/>
                <a:gd name="T63" fmla="*/ 18 h 24"/>
                <a:gd name="T64" fmla="*/ 4 w 25"/>
                <a:gd name="T65" fmla="*/ 20 h 24"/>
                <a:gd name="T66" fmla="*/ 6 w 25"/>
                <a:gd name="T67" fmla="*/ 22 h 24"/>
                <a:gd name="T68" fmla="*/ 8 w 25"/>
                <a:gd name="T69" fmla="*/ 23 h 24"/>
                <a:gd name="T70" fmla="*/ 10 w 25"/>
                <a:gd name="T71" fmla="*/ 24 h 24"/>
                <a:gd name="T72" fmla="*/ 13 w 25"/>
                <a:gd name="T73" fmla="*/ 24 h 24"/>
                <a:gd name="T74" fmla="*/ 14 w 25"/>
                <a:gd name="T75" fmla="*/ 24 h 24"/>
                <a:gd name="T76" fmla="*/ 14 w 25"/>
                <a:gd name="T77" fmla="*/ 24 h 24"/>
                <a:gd name="T78" fmla="*/ 14 w 25"/>
                <a:gd name="T79" fmla="*/ 24 h 24"/>
                <a:gd name="T80" fmla="*/ 14 w 25"/>
                <a:gd name="T81" fmla="*/ 24 h 24"/>
                <a:gd name="T82" fmla="*/ 15 w 25"/>
                <a:gd name="T83" fmla="*/ 24 h 24"/>
                <a:gd name="T84" fmla="*/ 16 w 25"/>
                <a:gd name="T85" fmla="*/ 23 h 24"/>
                <a:gd name="T86" fmla="*/ 16 w 25"/>
                <a:gd name="T87" fmla="*/ 23 h 24"/>
                <a:gd name="T88" fmla="*/ 16 w 25"/>
                <a:gd name="T89" fmla="*/ 23 h 24"/>
                <a:gd name="T90" fmla="*/ 16 w 25"/>
                <a:gd name="T91" fmla="*/ 23 h 24"/>
                <a:gd name="T92" fmla="*/ 17 w 25"/>
                <a:gd name="T93" fmla="*/ 23 h 24"/>
                <a:gd name="T94" fmla="*/ 18 w 25"/>
                <a:gd name="T95" fmla="*/ 22 h 24"/>
                <a:gd name="T96" fmla="*/ 19 w 25"/>
                <a:gd name="T97" fmla="*/ 22 h 24"/>
                <a:gd name="T98" fmla="*/ 20 w 25"/>
                <a:gd name="T99" fmla="*/ 21 h 24"/>
                <a:gd name="T100" fmla="*/ 21 w 25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21" y="20"/>
                  </a:move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0" name="Freeform 865">
              <a:extLst>
                <a:ext uri="{FF2B5EF4-FFF2-40B4-BE49-F238E27FC236}">
                  <a16:creationId xmlns:a16="http://schemas.microsoft.com/office/drawing/2014/main" id="{78800A9B-5F43-712F-2635-4F9F8E1D2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9675" y="3175000"/>
              <a:ext cx="38100" cy="38100"/>
            </a:xfrm>
            <a:custGeom>
              <a:avLst/>
              <a:gdLst>
                <a:gd name="T0" fmla="*/ 21 w 24"/>
                <a:gd name="T1" fmla="*/ 20 h 24"/>
                <a:gd name="T2" fmla="*/ 21 w 24"/>
                <a:gd name="T3" fmla="*/ 19 h 24"/>
                <a:gd name="T4" fmla="*/ 22 w 24"/>
                <a:gd name="T5" fmla="*/ 18 h 24"/>
                <a:gd name="T6" fmla="*/ 22 w 24"/>
                <a:gd name="T7" fmla="*/ 17 h 24"/>
                <a:gd name="T8" fmla="*/ 23 w 24"/>
                <a:gd name="T9" fmla="*/ 16 h 24"/>
                <a:gd name="T10" fmla="*/ 24 w 24"/>
                <a:gd name="T11" fmla="*/ 14 h 24"/>
                <a:gd name="T12" fmla="*/ 24 w 24"/>
                <a:gd name="T13" fmla="*/ 13 h 24"/>
                <a:gd name="T14" fmla="*/ 24 w 24"/>
                <a:gd name="T15" fmla="*/ 13 h 24"/>
                <a:gd name="T16" fmla="*/ 24 w 24"/>
                <a:gd name="T17" fmla="*/ 13 h 24"/>
                <a:gd name="T18" fmla="*/ 24 w 24"/>
                <a:gd name="T19" fmla="*/ 13 h 24"/>
                <a:gd name="T20" fmla="*/ 24 w 24"/>
                <a:gd name="T21" fmla="*/ 12 h 24"/>
                <a:gd name="T22" fmla="*/ 24 w 24"/>
                <a:gd name="T23" fmla="*/ 9 h 24"/>
                <a:gd name="T24" fmla="*/ 23 w 24"/>
                <a:gd name="T25" fmla="*/ 7 h 24"/>
                <a:gd name="T26" fmla="*/ 22 w 24"/>
                <a:gd name="T27" fmla="*/ 5 h 24"/>
                <a:gd name="T28" fmla="*/ 21 w 24"/>
                <a:gd name="T29" fmla="*/ 3 h 24"/>
                <a:gd name="T30" fmla="*/ 19 w 24"/>
                <a:gd name="T31" fmla="*/ 2 h 24"/>
                <a:gd name="T32" fmla="*/ 18 w 24"/>
                <a:gd name="T33" fmla="*/ 1 h 24"/>
                <a:gd name="T34" fmla="*/ 17 w 24"/>
                <a:gd name="T35" fmla="*/ 0 h 24"/>
                <a:gd name="T36" fmla="*/ 14 w 24"/>
                <a:gd name="T37" fmla="*/ 0 h 24"/>
                <a:gd name="T38" fmla="*/ 12 w 24"/>
                <a:gd name="T39" fmla="*/ 0 h 24"/>
                <a:gd name="T40" fmla="*/ 9 w 24"/>
                <a:gd name="T41" fmla="*/ 0 h 24"/>
                <a:gd name="T42" fmla="*/ 7 w 24"/>
                <a:gd name="T43" fmla="*/ 0 h 24"/>
                <a:gd name="T44" fmla="*/ 5 w 24"/>
                <a:gd name="T45" fmla="*/ 2 h 24"/>
                <a:gd name="T46" fmla="*/ 4 w 24"/>
                <a:gd name="T47" fmla="*/ 3 h 24"/>
                <a:gd name="T48" fmla="*/ 2 w 24"/>
                <a:gd name="T49" fmla="*/ 5 h 24"/>
                <a:gd name="T50" fmla="*/ 1 w 24"/>
                <a:gd name="T51" fmla="*/ 7 h 24"/>
                <a:gd name="T52" fmla="*/ 0 w 24"/>
                <a:gd name="T53" fmla="*/ 9 h 24"/>
                <a:gd name="T54" fmla="*/ 0 w 24"/>
                <a:gd name="T55" fmla="*/ 12 h 24"/>
                <a:gd name="T56" fmla="*/ 0 w 24"/>
                <a:gd name="T57" fmla="*/ 14 h 24"/>
                <a:gd name="T58" fmla="*/ 1 w 24"/>
                <a:gd name="T59" fmla="*/ 16 h 24"/>
                <a:gd name="T60" fmla="*/ 1 w 24"/>
                <a:gd name="T61" fmla="*/ 17 h 24"/>
                <a:gd name="T62" fmla="*/ 2 w 24"/>
                <a:gd name="T63" fmla="*/ 18 h 24"/>
                <a:gd name="T64" fmla="*/ 4 w 24"/>
                <a:gd name="T65" fmla="*/ 20 h 24"/>
                <a:gd name="T66" fmla="*/ 5 w 24"/>
                <a:gd name="T67" fmla="*/ 22 h 24"/>
                <a:gd name="T68" fmla="*/ 7 w 24"/>
                <a:gd name="T69" fmla="*/ 23 h 24"/>
                <a:gd name="T70" fmla="*/ 9 w 24"/>
                <a:gd name="T71" fmla="*/ 23 h 24"/>
                <a:gd name="T72" fmla="*/ 12 w 24"/>
                <a:gd name="T73" fmla="*/ 24 h 24"/>
                <a:gd name="T74" fmla="*/ 13 w 24"/>
                <a:gd name="T75" fmla="*/ 24 h 24"/>
                <a:gd name="T76" fmla="*/ 13 w 24"/>
                <a:gd name="T77" fmla="*/ 23 h 24"/>
                <a:gd name="T78" fmla="*/ 13 w 24"/>
                <a:gd name="T79" fmla="*/ 23 h 24"/>
                <a:gd name="T80" fmla="*/ 14 w 24"/>
                <a:gd name="T81" fmla="*/ 23 h 24"/>
                <a:gd name="T82" fmla="*/ 14 w 24"/>
                <a:gd name="T83" fmla="*/ 23 h 24"/>
                <a:gd name="T84" fmla="*/ 15 w 24"/>
                <a:gd name="T85" fmla="*/ 23 h 24"/>
                <a:gd name="T86" fmla="*/ 15 w 24"/>
                <a:gd name="T87" fmla="*/ 23 h 24"/>
                <a:gd name="T88" fmla="*/ 16 w 24"/>
                <a:gd name="T89" fmla="*/ 23 h 24"/>
                <a:gd name="T90" fmla="*/ 16 w 24"/>
                <a:gd name="T91" fmla="*/ 23 h 24"/>
                <a:gd name="T92" fmla="*/ 17 w 24"/>
                <a:gd name="T93" fmla="*/ 23 h 24"/>
                <a:gd name="T94" fmla="*/ 18 w 24"/>
                <a:gd name="T95" fmla="*/ 22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1" name="Freeform 866">
              <a:extLst>
                <a:ext uri="{FF2B5EF4-FFF2-40B4-BE49-F238E27FC236}">
                  <a16:creationId xmlns:a16="http://schemas.microsoft.com/office/drawing/2014/main" id="{7B65A2EC-0020-E9E2-F54E-F2AECA004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8562" y="3140075"/>
              <a:ext cx="39688" cy="39688"/>
            </a:xfrm>
            <a:custGeom>
              <a:avLst/>
              <a:gdLst>
                <a:gd name="T0" fmla="*/ 21 w 25"/>
                <a:gd name="T1" fmla="*/ 21 h 25"/>
                <a:gd name="T2" fmla="*/ 22 w 25"/>
                <a:gd name="T3" fmla="*/ 20 h 25"/>
                <a:gd name="T4" fmla="*/ 22 w 25"/>
                <a:gd name="T5" fmla="*/ 19 h 25"/>
                <a:gd name="T6" fmla="*/ 23 w 25"/>
                <a:gd name="T7" fmla="*/ 18 h 25"/>
                <a:gd name="T8" fmla="*/ 24 w 25"/>
                <a:gd name="T9" fmla="*/ 17 h 25"/>
                <a:gd name="T10" fmla="*/ 24 w 25"/>
                <a:gd name="T11" fmla="*/ 15 h 25"/>
                <a:gd name="T12" fmla="*/ 24 w 25"/>
                <a:gd name="T13" fmla="*/ 14 h 25"/>
                <a:gd name="T14" fmla="*/ 24 w 25"/>
                <a:gd name="T15" fmla="*/ 14 h 25"/>
                <a:gd name="T16" fmla="*/ 24 w 25"/>
                <a:gd name="T17" fmla="*/ 14 h 25"/>
                <a:gd name="T18" fmla="*/ 24 w 25"/>
                <a:gd name="T19" fmla="*/ 14 h 25"/>
                <a:gd name="T20" fmla="*/ 25 w 25"/>
                <a:gd name="T21" fmla="*/ 13 h 25"/>
                <a:gd name="T22" fmla="*/ 24 w 25"/>
                <a:gd name="T23" fmla="*/ 10 h 25"/>
                <a:gd name="T24" fmla="*/ 24 w 25"/>
                <a:gd name="T25" fmla="*/ 8 h 25"/>
                <a:gd name="T26" fmla="*/ 22 w 25"/>
                <a:gd name="T27" fmla="*/ 6 h 25"/>
                <a:gd name="T28" fmla="*/ 21 w 25"/>
                <a:gd name="T29" fmla="*/ 4 h 25"/>
                <a:gd name="T30" fmla="*/ 19 w 25"/>
                <a:gd name="T31" fmla="*/ 2 h 25"/>
                <a:gd name="T32" fmla="*/ 18 w 25"/>
                <a:gd name="T33" fmla="*/ 2 h 25"/>
                <a:gd name="T34" fmla="*/ 17 w 25"/>
                <a:gd name="T35" fmla="*/ 1 h 25"/>
                <a:gd name="T36" fmla="*/ 15 w 25"/>
                <a:gd name="T37" fmla="*/ 1 h 25"/>
                <a:gd name="T38" fmla="*/ 13 w 25"/>
                <a:gd name="T39" fmla="*/ 0 h 25"/>
                <a:gd name="T40" fmla="*/ 10 w 25"/>
                <a:gd name="T41" fmla="*/ 1 h 25"/>
                <a:gd name="T42" fmla="*/ 8 w 25"/>
                <a:gd name="T43" fmla="*/ 1 h 25"/>
                <a:gd name="T44" fmla="*/ 6 w 25"/>
                <a:gd name="T45" fmla="*/ 2 h 25"/>
                <a:gd name="T46" fmla="*/ 4 w 25"/>
                <a:gd name="T47" fmla="*/ 4 h 25"/>
                <a:gd name="T48" fmla="*/ 2 w 25"/>
                <a:gd name="T49" fmla="*/ 6 h 25"/>
                <a:gd name="T50" fmla="*/ 1 w 25"/>
                <a:gd name="T51" fmla="*/ 8 h 25"/>
                <a:gd name="T52" fmla="*/ 1 w 25"/>
                <a:gd name="T53" fmla="*/ 10 h 25"/>
                <a:gd name="T54" fmla="*/ 0 w 25"/>
                <a:gd name="T55" fmla="*/ 13 h 25"/>
                <a:gd name="T56" fmla="*/ 1 w 25"/>
                <a:gd name="T57" fmla="*/ 15 h 25"/>
                <a:gd name="T58" fmla="*/ 1 w 25"/>
                <a:gd name="T59" fmla="*/ 17 h 25"/>
                <a:gd name="T60" fmla="*/ 2 w 25"/>
                <a:gd name="T61" fmla="*/ 18 h 25"/>
                <a:gd name="T62" fmla="*/ 2 w 25"/>
                <a:gd name="T63" fmla="*/ 19 h 25"/>
                <a:gd name="T64" fmla="*/ 4 w 25"/>
                <a:gd name="T65" fmla="*/ 21 h 25"/>
                <a:gd name="T66" fmla="*/ 6 w 25"/>
                <a:gd name="T67" fmla="*/ 22 h 25"/>
                <a:gd name="T68" fmla="*/ 8 w 25"/>
                <a:gd name="T69" fmla="*/ 24 h 25"/>
                <a:gd name="T70" fmla="*/ 10 w 25"/>
                <a:gd name="T71" fmla="*/ 24 h 25"/>
                <a:gd name="T72" fmla="*/ 13 w 25"/>
                <a:gd name="T73" fmla="*/ 25 h 25"/>
                <a:gd name="T74" fmla="*/ 14 w 25"/>
                <a:gd name="T75" fmla="*/ 24 h 25"/>
                <a:gd name="T76" fmla="*/ 14 w 25"/>
                <a:gd name="T77" fmla="*/ 24 h 25"/>
                <a:gd name="T78" fmla="*/ 14 w 25"/>
                <a:gd name="T79" fmla="*/ 24 h 25"/>
                <a:gd name="T80" fmla="*/ 14 w 25"/>
                <a:gd name="T81" fmla="*/ 24 h 25"/>
                <a:gd name="T82" fmla="*/ 15 w 25"/>
                <a:gd name="T83" fmla="*/ 24 h 25"/>
                <a:gd name="T84" fmla="*/ 16 w 25"/>
                <a:gd name="T85" fmla="*/ 24 h 25"/>
                <a:gd name="T86" fmla="*/ 16 w 25"/>
                <a:gd name="T87" fmla="*/ 24 h 25"/>
                <a:gd name="T88" fmla="*/ 16 w 25"/>
                <a:gd name="T89" fmla="*/ 24 h 25"/>
                <a:gd name="T90" fmla="*/ 16 w 25"/>
                <a:gd name="T91" fmla="*/ 24 h 25"/>
                <a:gd name="T92" fmla="*/ 17 w 25"/>
                <a:gd name="T93" fmla="*/ 24 h 25"/>
                <a:gd name="T94" fmla="*/ 18 w 25"/>
                <a:gd name="T95" fmla="*/ 23 h 25"/>
                <a:gd name="T96" fmla="*/ 19 w 25"/>
                <a:gd name="T97" fmla="*/ 22 h 25"/>
                <a:gd name="T98" fmla="*/ 20 w 25"/>
                <a:gd name="T99" fmla="*/ 22 h 25"/>
                <a:gd name="T100" fmla="*/ 21 w 25"/>
                <a:gd name="T10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5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3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2" name="Freeform 867">
              <a:extLst>
                <a:ext uri="{FF2B5EF4-FFF2-40B4-BE49-F238E27FC236}">
                  <a16:creationId xmlns:a16="http://schemas.microsoft.com/office/drawing/2014/main" id="{8BFDAA42-C1DA-28A4-4C81-6E5C1EB9D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937" y="2998788"/>
              <a:ext cx="38100" cy="38100"/>
            </a:xfrm>
            <a:custGeom>
              <a:avLst/>
              <a:gdLst>
                <a:gd name="T0" fmla="*/ 20 w 24"/>
                <a:gd name="T1" fmla="*/ 21 h 24"/>
                <a:gd name="T2" fmla="*/ 21 w 24"/>
                <a:gd name="T3" fmla="*/ 20 h 24"/>
                <a:gd name="T4" fmla="*/ 21 w 24"/>
                <a:gd name="T5" fmla="*/ 19 h 24"/>
                <a:gd name="T6" fmla="*/ 22 w 24"/>
                <a:gd name="T7" fmla="*/ 18 h 24"/>
                <a:gd name="T8" fmla="*/ 23 w 24"/>
                <a:gd name="T9" fmla="*/ 17 h 24"/>
                <a:gd name="T10" fmla="*/ 23 w 24"/>
                <a:gd name="T11" fmla="*/ 16 h 24"/>
                <a:gd name="T12" fmla="*/ 23 w 24"/>
                <a:gd name="T13" fmla="*/ 16 h 24"/>
                <a:gd name="T14" fmla="*/ 23 w 24"/>
                <a:gd name="T15" fmla="*/ 15 h 24"/>
                <a:gd name="T16" fmla="*/ 23 w 24"/>
                <a:gd name="T17" fmla="*/ 15 h 24"/>
                <a:gd name="T18" fmla="*/ 23 w 24"/>
                <a:gd name="T19" fmla="*/ 14 h 24"/>
                <a:gd name="T20" fmla="*/ 23 w 24"/>
                <a:gd name="T21" fmla="*/ 14 h 24"/>
                <a:gd name="T22" fmla="*/ 23 w 24"/>
                <a:gd name="T23" fmla="*/ 13 h 24"/>
                <a:gd name="T24" fmla="*/ 23 w 24"/>
                <a:gd name="T25" fmla="*/ 13 h 24"/>
                <a:gd name="T26" fmla="*/ 23 w 24"/>
                <a:gd name="T27" fmla="*/ 13 h 24"/>
                <a:gd name="T28" fmla="*/ 24 w 24"/>
                <a:gd name="T29" fmla="*/ 12 h 24"/>
                <a:gd name="T30" fmla="*/ 23 w 24"/>
                <a:gd name="T31" fmla="*/ 9 h 24"/>
                <a:gd name="T32" fmla="*/ 23 w 24"/>
                <a:gd name="T33" fmla="*/ 7 h 24"/>
                <a:gd name="T34" fmla="*/ 21 w 24"/>
                <a:gd name="T35" fmla="*/ 5 h 24"/>
                <a:gd name="T36" fmla="*/ 20 w 24"/>
                <a:gd name="T37" fmla="*/ 3 h 24"/>
                <a:gd name="T38" fmla="*/ 18 w 24"/>
                <a:gd name="T39" fmla="*/ 2 h 24"/>
                <a:gd name="T40" fmla="*/ 17 w 24"/>
                <a:gd name="T41" fmla="*/ 1 h 24"/>
                <a:gd name="T42" fmla="*/ 16 w 24"/>
                <a:gd name="T43" fmla="*/ 1 h 24"/>
                <a:gd name="T44" fmla="*/ 14 w 24"/>
                <a:gd name="T45" fmla="*/ 0 h 24"/>
                <a:gd name="T46" fmla="*/ 12 w 24"/>
                <a:gd name="T47" fmla="*/ 0 h 24"/>
                <a:gd name="T48" fmla="*/ 9 w 24"/>
                <a:gd name="T49" fmla="*/ 0 h 24"/>
                <a:gd name="T50" fmla="*/ 7 w 24"/>
                <a:gd name="T51" fmla="*/ 1 h 24"/>
                <a:gd name="T52" fmla="*/ 5 w 24"/>
                <a:gd name="T53" fmla="*/ 2 h 24"/>
                <a:gd name="T54" fmla="*/ 3 w 24"/>
                <a:gd name="T55" fmla="*/ 3 h 24"/>
                <a:gd name="T56" fmla="*/ 1 w 24"/>
                <a:gd name="T57" fmla="*/ 5 h 24"/>
                <a:gd name="T58" fmla="*/ 0 w 24"/>
                <a:gd name="T59" fmla="*/ 7 h 24"/>
                <a:gd name="T60" fmla="*/ 0 w 24"/>
                <a:gd name="T61" fmla="*/ 9 h 24"/>
                <a:gd name="T62" fmla="*/ 0 w 24"/>
                <a:gd name="T63" fmla="*/ 12 h 24"/>
                <a:gd name="T64" fmla="*/ 0 w 24"/>
                <a:gd name="T65" fmla="*/ 14 h 24"/>
                <a:gd name="T66" fmla="*/ 0 w 24"/>
                <a:gd name="T67" fmla="*/ 17 h 24"/>
                <a:gd name="T68" fmla="*/ 1 w 24"/>
                <a:gd name="T69" fmla="*/ 18 h 24"/>
                <a:gd name="T70" fmla="*/ 1 w 24"/>
                <a:gd name="T71" fmla="*/ 19 h 24"/>
                <a:gd name="T72" fmla="*/ 3 w 24"/>
                <a:gd name="T73" fmla="*/ 21 h 24"/>
                <a:gd name="T74" fmla="*/ 5 w 24"/>
                <a:gd name="T75" fmla="*/ 22 h 24"/>
                <a:gd name="T76" fmla="*/ 7 w 24"/>
                <a:gd name="T77" fmla="*/ 23 h 24"/>
                <a:gd name="T78" fmla="*/ 9 w 24"/>
                <a:gd name="T79" fmla="*/ 24 h 24"/>
                <a:gd name="T80" fmla="*/ 12 w 24"/>
                <a:gd name="T81" fmla="*/ 24 h 24"/>
                <a:gd name="T82" fmla="*/ 13 w 24"/>
                <a:gd name="T83" fmla="*/ 24 h 24"/>
                <a:gd name="T84" fmla="*/ 13 w 24"/>
                <a:gd name="T85" fmla="*/ 24 h 24"/>
                <a:gd name="T86" fmla="*/ 13 w 24"/>
                <a:gd name="T87" fmla="*/ 24 h 24"/>
                <a:gd name="T88" fmla="*/ 13 w 24"/>
                <a:gd name="T89" fmla="*/ 24 h 24"/>
                <a:gd name="T90" fmla="*/ 14 w 24"/>
                <a:gd name="T91" fmla="*/ 24 h 24"/>
                <a:gd name="T92" fmla="*/ 16 w 24"/>
                <a:gd name="T93" fmla="*/ 23 h 24"/>
                <a:gd name="T94" fmla="*/ 17 w 24"/>
                <a:gd name="T95" fmla="*/ 22 h 24"/>
                <a:gd name="T96" fmla="*/ 18 w 24"/>
                <a:gd name="T97" fmla="*/ 22 h 24"/>
                <a:gd name="T98" fmla="*/ 19 w 24"/>
                <a:gd name="T99" fmla="*/ 21 h 24"/>
                <a:gd name="T100" fmla="*/ 20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lnTo>
                    <a:pt x="21" y="20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3" name="Freeform 868">
              <a:extLst>
                <a:ext uri="{FF2B5EF4-FFF2-40B4-BE49-F238E27FC236}">
                  <a16:creationId xmlns:a16="http://schemas.microsoft.com/office/drawing/2014/main" id="{3E3007BC-E764-FA46-9955-DD07275FF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137" y="2854325"/>
              <a:ext cx="38100" cy="38100"/>
            </a:xfrm>
            <a:custGeom>
              <a:avLst/>
              <a:gdLst>
                <a:gd name="T0" fmla="*/ 21 w 24"/>
                <a:gd name="T1" fmla="*/ 21 h 24"/>
                <a:gd name="T2" fmla="*/ 22 w 24"/>
                <a:gd name="T3" fmla="*/ 20 h 24"/>
                <a:gd name="T4" fmla="*/ 22 w 24"/>
                <a:gd name="T5" fmla="*/ 19 h 24"/>
                <a:gd name="T6" fmla="*/ 23 w 24"/>
                <a:gd name="T7" fmla="*/ 18 h 24"/>
                <a:gd name="T8" fmla="*/ 24 w 24"/>
                <a:gd name="T9" fmla="*/ 17 h 24"/>
                <a:gd name="T10" fmla="*/ 24 w 24"/>
                <a:gd name="T11" fmla="*/ 16 h 24"/>
                <a:gd name="T12" fmla="*/ 24 w 24"/>
                <a:gd name="T13" fmla="*/ 16 h 24"/>
                <a:gd name="T14" fmla="*/ 24 w 24"/>
                <a:gd name="T15" fmla="*/ 16 h 24"/>
                <a:gd name="T16" fmla="*/ 24 w 24"/>
                <a:gd name="T17" fmla="*/ 16 h 24"/>
                <a:gd name="T18" fmla="*/ 24 w 24"/>
                <a:gd name="T19" fmla="*/ 15 h 24"/>
                <a:gd name="T20" fmla="*/ 24 w 24"/>
                <a:gd name="T21" fmla="*/ 14 h 24"/>
                <a:gd name="T22" fmla="*/ 24 w 24"/>
                <a:gd name="T23" fmla="*/ 14 h 24"/>
                <a:gd name="T24" fmla="*/ 24 w 24"/>
                <a:gd name="T25" fmla="*/ 13 h 24"/>
                <a:gd name="T26" fmla="*/ 24 w 24"/>
                <a:gd name="T27" fmla="*/ 13 h 24"/>
                <a:gd name="T28" fmla="*/ 24 w 24"/>
                <a:gd name="T29" fmla="*/ 12 h 24"/>
                <a:gd name="T30" fmla="*/ 24 w 24"/>
                <a:gd name="T31" fmla="*/ 10 h 24"/>
                <a:gd name="T32" fmla="*/ 24 w 24"/>
                <a:gd name="T33" fmla="*/ 8 h 24"/>
                <a:gd name="T34" fmla="*/ 22 w 24"/>
                <a:gd name="T35" fmla="*/ 5 h 24"/>
                <a:gd name="T36" fmla="*/ 21 w 24"/>
                <a:gd name="T37" fmla="*/ 4 h 24"/>
                <a:gd name="T38" fmla="*/ 19 w 24"/>
                <a:gd name="T39" fmla="*/ 2 h 24"/>
                <a:gd name="T40" fmla="*/ 18 w 24"/>
                <a:gd name="T41" fmla="*/ 1 h 24"/>
                <a:gd name="T42" fmla="*/ 17 w 24"/>
                <a:gd name="T43" fmla="*/ 1 h 24"/>
                <a:gd name="T44" fmla="*/ 15 w 24"/>
                <a:gd name="T45" fmla="*/ 0 h 24"/>
                <a:gd name="T46" fmla="*/ 12 w 24"/>
                <a:gd name="T47" fmla="*/ 0 h 24"/>
                <a:gd name="T48" fmla="*/ 10 w 24"/>
                <a:gd name="T49" fmla="*/ 0 h 24"/>
                <a:gd name="T50" fmla="*/ 8 w 24"/>
                <a:gd name="T51" fmla="*/ 1 h 24"/>
                <a:gd name="T52" fmla="*/ 6 w 24"/>
                <a:gd name="T53" fmla="*/ 2 h 24"/>
                <a:gd name="T54" fmla="*/ 4 w 24"/>
                <a:gd name="T55" fmla="*/ 4 h 24"/>
                <a:gd name="T56" fmla="*/ 2 w 24"/>
                <a:gd name="T57" fmla="*/ 5 h 24"/>
                <a:gd name="T58" fmla="*/ 1 w 24"/>
                <a:gd name="T59" fmla="*/ 8 h 24"/>
                <a:gd name="T60" fmla="*/ 1 w 24"/>
                <a:gd name="T61" fmla="*/ 10 h 24"/>
                <a:gd name="T62" fmla="*/ 0 w 24"/>
                <a:gd name="T63" fmla="*/ 12 h 24"/>
                <a:gd name="T64" fmla="*/ 1 w 24"/>
                <a:gd name="T65" fmla="*/ 15 h 24"/>
                <a:gd name="T66" fmla="*/ 1 w 24"/>
                <a:gd name="T67" fmla="*/ 17 h 24"/>
                <a:gd name="T68" fmla="*/ 1 w 24"/>
                <a:gd name="T69" fmla="*/ 18 h 24"/>
                <a:gd name="T70" fmla="*/ 2 w 24"/>
                <a:gd name="T71" fmla="*/ 19 h 24"/>
                <a:gd name="T72" fmla="*/ 4 w 24"/>
                <a:gd name="T73" fmla="*/ 21 h 24"/>
                <a:gd name="T74" fmla="*/ 6 w 24"/>
                <a:gd name="T75" fmla="*/ 22 h 24"/>
                <a:gd name="T76" fmla="*/ 8 w 24"/>
                <a:gd name="T77" fmla="*/ 23 h 24"/>
                <a:gd name="T78" fmla="*/ 10 w 24"/>
                <a:gd name="T79" fmla="*/ 24 h 24"/>
                <a:gd name="T80" fmla="*/ 12 w 24"/>
                <a:gd name="T81" fmla="*/ 24 h 24"/>
                <a:gd name="T82" fmla="*/ 14 w 24"/>
                <a:gd name="T83" fmla="*/ 24 h 24"/>
                <a:gd name="T84" fmla="*/ 14 w 24"/>
                <a:gd name="T85" fmla="*/ 24 h 24"/>
                <a:gd name="T86" fmla="*/ 14 w 24"/>
                <a:gd name="T87" fmla="*/ 24 h 24"/>
                <a:gd name="T88" fmla="*/ 14 w 24"/>
                <a:gd name="T89" fmla="*/ 24 h 24"/>
                <a:gd name="T90" fmla="*/ 15 w 24"/>
                <a:gd name="T91" fmla="*/ 24 h 24"/>
                <a:gd name="T92" fmla="*/ 17 w 24"/>
                <a:gd name="T93" fmla="*/ 23 h 24"/>
                <a:gd name="T94" fmla="*/ 18 w 24"/>
                <a:gd name="T95" fmla="*/ 23 h 24"/>
                <a:gd name="T96" fmla="*/ 19 w 24"/>
                <a:gd name="T97" fmla="*/ 22 h 24"/>
                <a:gd name="T98" fmla="*/ 20 w 24"/>
                <a:gd name="T99" fmla="*/ 21 h 24"/>
                <a:gd name="T100" fmla="*/ 21 w 24"/>
                <a:gd name="T10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21" y="21"/>
                  </a:moveTo>
                  <a:lnTo>
                    <a:pt x="22" y="20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91" name="Line 6">
              <a:extLst>
                <a:ext uri="{FF2B5EF4-FFF2-40B4-BE49-F238E27FC236}">
                  <a16:creationId xmlns:a16="http://schemas.microsoft.com/office/drawing/2014/main" id="{0B00C230-694C-9EF8-4044-13B4DD772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31991" y="3879970"/>
              <a:ext cx="0" cy="571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92" name="Freeform 23">
              <a:extLst>
                <a:ext uri="{FF2B5EF4-FFF2-40B4-BE49-F238E27FC236}">
                  <a16:creationId xmlns:a16="http://schemas.microsoft.com/office/drawing/2014/main" id="{A7211B9B-98D9-B863-B30F-39D27A5A4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352" y="1744667"/>
              <a:ext cx="3230539" cy="2135304"/>
            </a:xfrm>
            <a:custGeom>
              <a:avLst/>
              <a:gdLst>
                <a:gd name="T0" fmla="*/ 0 w 403"/>
                <a:gd name="T1" fmla="*/ 0 h 38"/>
                <a:gd name="T2" fmla="*/ 0 w 403"/>
                <a:gd name="T3" fmla="*/ 38 h 38"/>
                <a:gd name="T4" fmla="*/ 403 w 403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3" h="38">
                  <a:moveTo>
                    <a:pt x="0" y="0"/>
                  </a:moveTo>
                  <a:lnTo>
                    <a:pt x="0" y="38"/>
                  </a:lnTo>
                  <a:lnTo>
                    <a:pt x="403" y="38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93" name="Line 26">
              <a:extLst>
                <a:ext uri="{FF2B5EF4-FFF2-40B4-BE49-F238E27FC236}">
                  <a16:creationId xmlns:a16="http://schemas.microsoft.com/office/drawing/2014/main" id="{56394378-C734-F096-1005-FDDCE3C066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1116" y="3879970"/>
              <a:ext cx="0" cy="571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96" name="Rectangle 39">
              <a:extLst>
                <a:ext uri="{FF2B5EF4-FFF2-40B4-BE49-F238E27FC236}">
                  <a16:creationId xmlns:a16="http://schemas.microsoft.com/office/drawing/2014/main" id="{01EBD550-04DD-DAFA-78C1-F859F8B2B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805" y="3924420"/>
              <a:ext cx="76302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Procalcitonine</a:t>
              </a:r>
              <a:endParaRPr kumimoji="0" lang="fr-FR" altLang="fr-F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97" name="Rectangle 40">
              <a:extLst>
                <a:ext uri="{FF2B5EF4-FFF2-40B4-BE49-F238E27FC236}">
                  <a16:creationId xmlns:a16="http://schemas.microsoft.com/office/drawing/2014/main" id="{AB9E024D-B15E-4A83-6316-20D37C66F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0957" y="3924420"/>
              <a:ext cx="4600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Contrôle</a:t>
              </a:r>
              <a:endParaRPr kumimoji="0" lang="fr-FR" altLang="fr-F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03" name="Rectangle 39">
              <a:extLst>
                <a:ext uri="{FF2B5EF4-FFF2-40B4-BE49-F238E27FC236}">
                  <a16:creationId xmlns:a16="http://schemas.microsoft.com/office/drawing/2014/main" id="{010C9EBC-C057-6F2A-3B81-AF770ADECA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470478" y="2673021"/>
              <a:ext cx="99065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Jour de traitement</a:t>
              </a:r>
              <a:endParaRPr kumimoji="0" lang="fr-FR" altLang="fr-F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DF516263-F6B1-8FC7-7026-524C86AA588B}"/>
              </a:ext>
            </a:extLst>
          </p:cNvPr>
          <p:cNvSpPr txBox="1">
            <a:spLocks/>
          </p:cNvSpPr>
          <p:nvPr/>
        </p:nvSpPr>
        <p:spPr>
          <a:xfrm>
            <a:off x="10042271" y="6612836"/>
            <a:ext cx="2134512" cy="246011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Chowduhry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F, ESCMID 2026, L0049</a:t>
            </a:r>
          </a:p>
        </p:txBody>
      </p:sp>
    </p:spTree>
    <p:extLst>
      <p:ext uri="{BB962C8B-B14F-4D97-AF65-F5344CB8AC3E}">
        <p14:creationId xmlns:p14="http://schemas.microsoft.com/office/powerpoint/2010/main" val="336699699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EA992B9-5C88-6972-D16E-692E29A7A7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235579" cy="962634"/>
          </a:xfrm>
        </p:spPr>
        <p:txBody>
          <a:bodyPr>
            <a:normAutofit fontScale="90000"/>
          </a:bodyPr>
          <a:lstStyle/>
          <a:p>
            <a:r>
              <a:rPr lang="en-US" dirty="0"/>
              <a:t>En direct du JAMA : </a:t>
            </a:r>
            <a:r>
              <a:rPr lang="en-US" dirty="0" err="1"/>
              <a:t>antibiogramme</a:t>
            </a:r>
            <a:r>
              <a:rPr lang="en-US" dirty="0"/>
              <a:t> </a:t>
            </a:r>
            <a:r>
              <a:rPr lang="en-US" dirty="0" err="1"/>
              <a:t>rapide</a:t>
            </a:r>
            <a:r>
              <a:rPr lang="en-US" dirty="0"/>
              <a:t> au </a:t>
            </a:r>
            <a:r>
              <a:rPr lang="en-US" dirty="0" err="1"/>
              <a:t>cours</a:t>
            </a:r>
            <a:r>
              <a:rPr lang="en-US" dirty="0"/>
              <a:t> des </a:t>
            </a:r>
            <a:r>
              <a:rPr lang="en-US" dirty="0" err="1"/>
              <a:t>bactériémies</a:t>
            </a:r>
            <a:r>
              <a:rPr lang="en-US" dirty="0"/>
              <a:t> </a:t>
            </a:r>
            <a:br>
              <a:rPr lang="en-US" dirty="0"/>
            </a:br>
            <a:r>
              <a:rPr lang="en-US" dirty="0"/>
              <a:t>à Gram </a:t>
            </a:r>
            <a:r>
              <a:rPr lang="en-US" dirty="0" err="1"/>
              <a:t>négatif</a:t>
            </a:r>
            <a:r>
              <a:rPr lang="en-US" dirty="0"/>
              <a:t> – Essai </a:t>
            </a:r>
            <a:r>
              <a:rPr lang="en-US" dirty="0" err="1"/>
              <a:t>clinique</a:t>
            </a:r>
            <a:r>
              <a:rPr lang="en-US" dirty="0"/>
              <a:t> </a:t>
            </a:r>
            <a:r>
              <a:rPr lang="en-US" dirty="0" err="1"/>
              <a:t>randomisé</a:t>
            </a:r>
            <a:r>
              <a:rPr lang="en-US" dirty="0"/>
              <a:t> FAST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96BD62A-9DFC-CEE6-BE4A-063DAC6B66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90389"/>
            <a:ext cx="3977401" cy="4786574"/>
          </a:xfrm>
        </p:spPr>
        <p:txBody>
          <a:bodyPr>
            <a:normAutofit/>
          </a:bodyPr>
          <a:lstStyle/>
          <a:p>
            <a:r>
              <a:rPr lang="en-US" sz="1800" dirty="0"/>
              <a:t>Essai </a:t>
            </a:r>
            <a:r>
              <a:rPr lang="en-US" sz="1800" dirty="0" err="1"/>
              <a:t>randomisé</a:t>
            </a:r>
            <a:r>
              <a:rPr lang="en-US" sz="1800" dirty="0"/>
              <a:t> </a:t>
            </a:r>
            <a:r>
              <a:rPr lang="en-US" sz="1800" dirty="0" err="1"/>
              <a:t>multicentrique</a:t>
            </a:r>
            <a:r>
              <a:rPr lang="en-US" sz="1800" dirty="0"/>
              <a:t>, pays à haute incidence de BMR/BHRE : </a:t>
            </a:r>
            <a:r>
              <a:rPr lang="en-US" sz="1800" dirty="0" err="1"/>
              <a:t>Espagne</a:t>
            </a:r>
            <a:r>
              <a:rPr lang="en-US" sz="1800" dirty="0"/>
              <a:t>, </a:t>
            </a:r>
            <a:r>
              <a:rPr lang="en-US" sz="1800" dirty="0" err="1"/>
              <a:t>Grèce</a:t>
            </a:r>
            <a:r>
              <a:rPr lang="en-US" sz="1800" dirty="0"/>
              <a:t>, Israël, Inde</a:t>
            </a:r>
          </a:p>
          <a:p>
            <a:r>
              <a:rPr lang="en-US" sz="1800" dirty="0"/>
              <a:t>MALDI-TOF ID + Rapid AST (VITEK-Reveal®)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1800" dirty="0"/>
              <a:t>vs</a:t>
            </a:r>
          </a:p>
          <a:p>
            <a:r>
              <a:rPr lang="en-US" sz="1800" dirty="0"/>
              <a:t>Std ID + Std AST</a:t>
            </a:r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50D3A72E-638D-1E3C-B004-294E97BAFB65}"/>
              </a:ext>
            </a:extLst>
          </p:cNvPr>
          <p:cNvSpPr txBox="1">
            <a:spLocks/>
          </p:cNvSpPr>
          <p:nvPr/>
        </p:nvSpPr>
        <p:spPr>
          <a:xfrm>
            <a:off x="9672994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Banerjee R, ESCMID 2026, JS001 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8A2F89FD-735C-C451-DFF6-B12520D4E1CD}"/>
              </a:ext>
            </a:extLst>
          </p:cNvPr>
          <p:cNvSpPr txBox="1"/>
          <p:nvPr/>
        </p:nvSpPr>
        <p:spPr>
          <a:xfrm flipH="1">
            <a:off x="155838" y="3725488"/>
            <a:ext cx="46548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Distribution (DOOR)</a:t>
            </a:r>
            <a:endParaRPr kumimoji="0" lang="es-419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10BC59E3-DA3D-49E9-1979-2A1819EA611D}"/>
              </a:ext>
            </a:extLst>
          </p:cNvPr>
          <p:cNvGrpSpPr/>
          <p:nvPr/>
        </p:nvGrpSpPr>
        <p:grpSpPr>
          <a:xfrm>
            <a:off x="319968" y="3881454"/>
            <a:ext cx="4097233" cy="2416339"/>
            <a:chOff x="319968" y="3900337"/>
            <a:chExt cx="4097233" cy="2835458"/>
          </a:xfrm>
        </p:grpSpPr>
        <p:grpSp>
          <p:nvGrpSpPr>
            <p:cNvPr id="26" name="Groupe 25">
              <a:extLst>
                <a:ext uri="{FF2B5EF4-FFF2-40B4-BE49-F238E27FC236}">
                  <a16:creationId xmlns:a16="http://schemas.microsoft.com/office/drawing/2014/main" id="{B27931E4-1063-8D19-8B64-CAD8C1788397}"/>
                </a:ext>
              </a:extLst>
            </p:cNvPr>
            <p:cNvGrpSpPr/>
            <p:nvPr/>
          </p:nvGrpSpPr>
          <p:grpSpPr>
            <a:xfrm>
              <a:off x="319968" y="3900337"/>
              <a:ext cx="4097233" cy="2524559"/>
              <a:chOff x="-236186" y="4290366"/>
              <a:chExt cx="4755300" cy="2524559"/>
            </a:xfrm>
          </p:grpSpPr>
          <p:graphicFrame>
            <p:nvGraphicFramePr>
              <p:cNvPr id="15" name="Graphique 14">
                <a:extLst>
                  <a:ext uri="{FF2B5EF4-FFF2-40B4-BE49-F238E27FC236}">
                    <a16:creationId xmlns:a16="http://schemas.microsoft.com/office/drawing/2014/main" id="{112F2DED-2B1C-E83C-9B4D-4A8D9E90C043}"/>
                  </a:ext>
                </a:extLst>
              </p:cNvPr>
              <p:cNvGraphicFramePr/>
              <p:nvPr/>
            </p:nvGraphicFramePr>
            <p:xfrm>
              <a:off x="531314" y="4290366"/>
              <a:ext cx="3987800" cy="2524559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sp>
            <p:nvSpPr>
              <p:cNvPr id="18" name="ZoneTexte 17">
                <a:extLst>
                  <a:ext uri="{FF2B5EF4-FFF2-40B4-BE49-F238E27FC236}">
                    <a16:creationId xmlns:a16="http://schemas.microsoft.com/office/drawing/2014/main" id="{4E2EC3C0-7E77-6140-D3AE-11596A734C0D}"/>
                  </a:ext>
                </a:extLst>
              </p:cNvPr>
              <p:cNvSpPr txBox="1"/>
              <p:nvPr/>
            </p:nvSpPr>
            <p:spPr>
              <a:xfrm>
                <a:off x="-236186" y="4708079"/>
                <a:ext cx="832279" cy="5232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Rapide </a:t>
                </a:r>
                <a:br>
                  <a:rPr kumimoji="0" lang="fr-FR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(n = 413)</a:t>
                </a:r>
                <a:endParaRPr kumimoji="0" lang="es-419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ZoneTexte 18">
                <a:extLst>
                  <a:ext uri="{FF2B5EF4-FFF2-40B4-BE49-F238E27FC236}">
                    <a16:creationId xmlns:a16="http://schemas.microsoft.com/office/drawing/2014/main" id="{79CC8766-D3CF-3329-7B89-BE6842CE032B}"/>
                  </a:ext>
                </a:extLst>
              </p:cNvPr>
              <p:cNvSpPr txBox="1"/>
              <p:nvPr/>
            </p:nvSpPr>
            <p:spPr>
              <a:xfrm>
                <a:off x="-197005" y="5822976"/>
                <a:ext cx="84209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Standard</a:t>
                </a:r>
                <a:br>
                  <a:rPr kumimoji="0" lang="fr-FR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fr-FR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(n = 437)</a:t>
                </a:r>
                <a:endParaRPr kumimoji="0" lang="es-419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ZoneTexte 19">
                <a:extLst>
                  <a:ext uri="{FF2B5EF4-FFF2-40B4-BE49-F238E27FC236}">
                    <a16:creationId xmlns:a16="http://schemas.microsoft.com/office/drawing/2014/main" id="{19B739E6-CB16-4AF6-BE48-C5541756A64C}"/>
                  </a:ext>
                </a:extLst>
              </p:cNvPr>
              <p:cNvSpPr txBox="1"/>
              <p:nvPr/>
            </p:nvSpPr>
            <p:spPr>
              <a:xfrm>
                <a:off x="1237130" y="4826977"/>
                <a:ext cx="538930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47 %</a:t>
                </a:r>
                <a:endParaRPr kumimoji="0" lang="es-419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ZoneTexte 20">
                <a:extLst>
                  <a:ext uri="{FF2B5EF4-FFF2-40B4-BE49-F238E27FC236}">
                    <a16:creationId xmlns:a16="http://schemas.microsoft.com/office/drawing/2014/main" id="{7419E588-3764-01C8-1697-1024E49E2989}"/>
                  </a:ext>
                </a:extLst>
              </p:cNvPr>
              <p:cNvSpPr txBox="1"/>
              <p:nvPr/>
            </p:nvSpPr>
            <p:spPr>
              <a:xfrm>
                <a:off x="2629213" y="4826977"/>
                <a:ext cx="538930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28 %</a:t>
                </a:r>
                <a:endParaRPr kumimoji="0" lang="es-419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ZoneTexte 21">
                <a:extLst>
                  <a:ext uri="{FF2B5EF4-FFF2-40B4-BE49-F238E27FC236}">
                    <a16:creationId xmlns:a16="http://schemas.microsoft.com/office/drawing/2014/main" id="{2F0D8BC0-1D38-040E-FC56-99ACB195C9E2}"/>
                  </a:ext>
                </a:extLst>
              </p:cNvPr>
              <p:cNvSpPr txBox="1"/>
              <p:nvPr/>
            </p:nvSpPr>
            <p:spPr>
              <a:xfrm>
                <a:off x="3638373" y="4826977"/>
                <a:ext cx="538930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24 %</a:t>
                </a:r>
                <a:endParaRPr kumimoji="0" lang="es-419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ZoneTexte 22">
                <a:extLst>
                  <a:ext uri="{FF2B5EF4-FFF2-40B4-BE49-F238E27FC236}">
                    <a16:creationId xmlns:a16="http://schemas.microsoft.com/office/drawing/2014/main" id="{BADA6EE4-624E-E42B-B92F-70CB2DDD01ED}"/>
                  </a:ext>
                </a:extLst>
              </p:cNvPr>
              <p:cNvSpPr txBox="1"/>
              <p:nvPr/>
            </p:nvSpPr>
            <p:spPr>
              <a:xfrm>
                <a:off x="1237130" y="5946287"/>
                <a:ext cx="538930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49 %</a:t>
                </a:r>
                <a:endParaRPr kumimoji="0" lang="es-419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ZoneTexte 23">
                <a:extLst>
                  <a:ext uri="{FF2B5EF4-FFF2-40B4-BE49-F238E27FC236}">
                    <a16:creationId xmlns:a16="http://schemas.microsoft.com/office/drawing/2014/main" id="{FE167A09-4EB8-7997-7C5E-D8ECC6E476E8}"/>
                  </a:ext>
                </a:extLst>
              </p:cNvPr>
              <p:cNvSpPr txBox="1"/>
              <p:nvPr/>
            </p:nvSpPr>
            <p:spPr>
              <a:xfrm>
                <a:off x="2629213" y="5946287"/>
                <a:ext cx="538930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28 %</a:t>
                </a:r>
                <a:endParaRPr kumimoji="0" lang="es-419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ZoneTexte 24">
                <a:extLst>
                  <a:ext uri="{FF2B5EF4-FFF2-40B4-BE49-F238E27FC236}">
                    <a16:creationId xmlns:a16="http://schemas.microsoft.com/office/drawing/2014/main" id="{386833E3-F136-DA51-4984-26A01892FBCA}"/>
                  </a:ext>
                </a:extLst>
              </p:cNvPr>
              <p:cNvSpPr txBox="1"/>
              <p:nvPr/>
            </p:nvSpPr>
            <p:spPr>
              <a:xfrm>
                <a:off x="3638373" y="5946287"/>
                <a:ext cx="538930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23 %</a:t>
                </a:r>
                <a:endParaRPr kumimoji="0" lang="es-419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582C1E93-AB79-28F7-208E-8EFBC64A864E}"/>
                </a:ext>
              </a:extLst>
            </p:cNvPr>
            <p:cNvSpPr txBox="1"/>
            <p:nvPr/>
          </p:nvSpPr>
          <p:spPr>
            <a:xfrm>
              <a:off x="1561456" y="5997132"/>
              <a:ext cx="2791726" cy="738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Vivant sans évènement délétère</a:t>
              </a:r>
              <a:b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Vivant ≥ 1 évènement(s) délétère(s)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Décès</a:t>
              </a:r>
              <a:endParaRPr kumimoji="0" lang="es-419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4FB59EA8-31F5-7250-132C-25678008050F}"/>
                </a:ext>
              </a:extLst>
            </p:cNvPr>
            <p:cNvSpPr/>
            <p:nvPr/>
          </p:nvSpPr>
          <p:spPr>
            <a:xfrm>
              <a:off x="1429833" y="6128316"/>
              <a:ext cx="150520" cy="15052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0A1706E4-AF17-9D1D-1CD0-620E309CDD1E}"/>
                </a:ext>
              </a:extLst>
            </p:cNvPr>
            <p:cNvSpPr/>
            <p:nvPr/>
          </p:nvSpPr>
          <p:spPr>
            <a:xfrm>
              <a:off x="1429833" y="6349636"/>
              <a:ext cx="150520" cy="15052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4D50BD95-4E7A-C472-74ED-6C772F7C3198}"/>
                </a:ext>
              </a:extLst>
            </p:cNvPr>
            <p:cNvSpPr/>
            <p:nvPr/>
          </p:nvSpPr>
          <p:spPr>
            <a:xfrm>
              <a:off x="1429833" y="6570955"/>
              <a:ext cx="150520" cy="15052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graphicFrame>
        <p:nvGraphicFramePr>
          <p:cNvPr id="31" name="Tableau 30">
            <a:extLst>
              <a:ext uri="{FF2B5EF4-FFF2-40B4-BE49-F238E27FC236}">
                <a16:creationId xmlns:a16="http://schemas.microsoft.com/office/drawing/2014/main" id="{C48CC917-8E9E-C05D-D25F-D4A54F648C9D}"/>
              </a:ext>
            </a:extLst>
          </p:cNvPr>
          <p:cNvGraphicFramePr>
            <a:graphicFrameLocks noGrp="1"/>
          </p:cNvGraphicFramePr>
          <p:nvPr/>
        </p:nvGraphicFramePr>
        <p:xfrm>
          <a:off x="4647853" y="1443860"/>
          <a:ext cx="7342650" cy="215320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00074">
                  <a:extLst>
                    <a:ext uri="{9D8B030D-6E8A-4147-A177-3AD203B41FA5}">
                      <a16:colId xmlns:a16="http://schemas.microsoft.com/office/drawing/2014/main" val="394314270"/>
                    </a:ext>
                  </a:extLst>
                </a:gridCol>
                <a:gridCol w="1340903">
                  <a:extLst>
                    <a:ext uri="{9D8B030D-6E8A-4147-A177-3AD203B41FA5}">
                      <a16:colId xmlns:a16="http://schemas.microsoft.com/office/drawing/2014/main" val="1139746314"/>
                    </a:ext>
                  </a:extLst>
                </a:gridCol>
                <a:gridCol w="1343590">
                  <a:extLst>
                    <a:ext uri="{9D8B030D-6E8A-4147-A177-3AD203B41FA5}">
                      <a16:colId xmlns:a16="http://schemas.microsoft.com/office/drawing/2014/main" val="1841730649"/>
                    </a:ext>
                  </a:extLst>
                </a:gridCol>
                <a:gridCol w="1558083">
                  <a:extLst>
                    <a:ext uri="{9D8B030D-6E8A-4147-A177-3AD203B41FA5}">
                      <a16:colId xmlns:a16="http://schemas.microsoft.com/office/drawing/2014/main" val="438929622"/>
                    </a:ext>
                  </a:extLst>
                </a:gridCol>
              </a:tblGrid>
              <a:tr h="626203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Critère de jugement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Antibiogramme rapide</a:t>
                      </a:r>
                    </a:p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413)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Antibiogramme standard</a:t>
                      </a:r>
                    </a:p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437)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Différence </a:t>
                      </a:r>
                      <a:b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de proportions </a:t>
                      </a:r>
                      <a:b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de médianes </a:t>
                      </a:r>
                    </a:p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fr-FR" sz="12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95 %)</a:t>
                      </a:r>
                      <a:endParaRPr lang="fr-FR" sz="1400" noProof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300187"/>
                  </a:ext>
                </a:extLst>
              </a:tr>
              <a:tr h="351075">
                <a:tc>
                  <a:txBody>
                    <a:bodyPr/>
                    <a:lstStyle/>
                    <a:p>
                      <a:pPr algn="l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Antibiothérapie et conseil de bon usage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endParaRPr lang="fr-FR" sz="14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endParaRPr lang="fr-FR" sz="14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endParaRPr lang="fr-FR" sz="14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83516590"/>
                  </a:ext>
                </a:extLst>
              </a:tr>
              <a:tr h="444407">
                <a:tc>
                  <a:txBody>
                    <a:bodyPr/>
                    <a:lstStyle/>
                    <a:p>
                      <a:pPr algn="l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Délai médian incrémentation/désescalade, h (IQR)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22 (14 ; 25)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36 (30 ; 45)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-14 (-22 ; -6)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20422188"/>
                  </a:ext>
                </a:extLst>
              </a:tr>
              <a:tr h="351075">
                <a:tc>
                  <a:txBody>
                    <a:bodyPr/>
                    <a:lstStyle/>
                    <a:p>
                      <a:pPr algn="l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Conseil(s) de bon usage émis, n (%)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314 (76,0)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255 (58,4)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17,7 (11,5 ; 23,9)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8239775"/>
                  </a:ext>
                </a:extLst>
              </a:tr>
              <a:tr h="351075">
                <a:tc>
                  <a:txBody>
                    <a:bodyPr/>
                    <a:lstStyle/>
                    <a:p>
                      <a:pPr algn="l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Suivi conseil(s) de bon usage, n (%)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287 (69,5)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239 (54,7)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14,8 (8,4 ; 21,2)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2506640"/>
                  </a:ext>
                </a:extLst>
              </a:tr>
            </a:tbl>
          </a:graphicData>
        </a:graphic>
      </p:graphicFrame>
      <p:graphicFrame>
        <p:nvGraphicFramePr>
          <p:cNvPr id="32" name="Tableau 31">
            <a:extLst>
              <a:ext uri="{FF2B5EF4-FFF2-40B4-BE49-F238E27FC236}">
                <a16:creationId xmlns:a16="http://schemas.microsoft.com/office/drawing/2014/main" id="{D9E8026B-DF14-852A-6251-AD018F19A4B4}"/>
              </a:ext>
            </a:extLst>
          </p:cNvPr>
          <p:cNvGraphicFramePr>
            <a:graphicFrameLocks noGrp="1"/>
          </p:cNvGraphicFramePr>
          <p:nvPr/>
        </p:nvGraphicFramePr>
        <p:xfrm>
          <a:off x="4647853" y="3881451"/>
          <a:ext cx="7485295" cy="274204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89905">
                  <a:extLst>
                    <a:ext uri="{9D8B030D-6E8A-4147-A177-3AD203B41FA5}">
                      <a16:colId xmlns:a16="http://schemas.microsoft.com/office/drawing/2014/main" val="2092830956"/>
                    </a:ext>
                  </a:extLst>
                </a:gridCol>
                <a:gridCol w="906780">
                  <a:extLst>
                    <a:ext uri="{9D8B030D-6E8A-4147-A177-3AD203B41FA5}">
                      <a16:colId xmlns:a16="http://schemas.microsoft.com/office/drawing/2014/main" val="2459284881"/>
                    </a:ext>
                  </a:extLst>
                </a:gridCol>
                <a:gridCol w="997358">
                  <a:extLst>
                    <a:ext uri="{9D8B030D-6E8A-4147-A177-3AD203B41FA5}">
                      <a16:colId xmlns:a16="http://schemas.microsoft.com/office/drawing/2014/main" val="1922128379"/>
                    </a:ext>
                  </a:extLst>
                </a:gridCol>
                <a:gridCol w="1174449">
                  <a:extLst>
                    <a:ext uri="{9D8B030D-6E8A-4147-A177-3AD203B41FA5}">
                      <a16:colId xmlns:a16="http://schemas.microsoft.com/office/drawing/2014/main" val="723118010"/>
                    </a:ext>
                  </a:extLst>
                </a:gridCol>
                <a:gridCol w="1005733">
                  <a:extLst>
                    <a:ext uri="{9D8B030D-6E8A-4147-A177-3AD203B41FA5}">
                      <a16:colId xmlns:a16="http://schemas.microsoft.com/office/drawing/2014/main" val="614931268"/>
                    </a:ext>
                  </a:extLst>
                </a:gridCol>
                <a:gridCol w="967740">
                  <a:extLst>
                    <a:ext uri="{9D8B030D-6E8A-4147-A177-3AD203B41FA5}">
                      <a16:colId xmlns:a16="http://schemas.microsoft.com/office/drawing/2014/main" val="2173371187"/>
                    </a:ext>
                  </a:extLst>
                </a:gridCol>
                <a:gridCol w="1243330">
                  <a:extLst>
                    <a:ext uri="{9D8B030D-6E8A-4147-A177-3AD203B41FA5}">
                      <a16:colId xmlns:a16="http://schemas.microsoft.com/office/drawing/2014/main" val="3602999650"/>
                    </a:ext>
                  </a:extLst>
                </a:gridCol>
              </a:tblGrid>
              <a:tr h="347649">
                <a:tc>
                  <a:txBody>
                    <a:bodyPr/>
                    <a:lstStyle/>
                    <a:p>
                      <a:pPr algn="l" fontAlgn="b">
                        <a:lnSpc>
                          <a:spcPts val="1100"/>
                        </a:lnSpc>
                        <a:buNone/>
                      </a:pPr>
                      <a:endParaRPr lang="fr-FR" sz="1400" b="1" i="0" u="none" strike="noStrike" noProof="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 err="1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Cephalosporine</a:t>
                      </a: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-R</a:t>
                      </a:r>
                    </a:p>
                  </a:txBody>
                  <a:tcPr anchor="ctr"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b">
                        <a:buNone/>
                      </a:pPr>
                      <a:endParaRPr lang="es-419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b"/>
                </a:tc>
                <a:tc hMerge="1">
                  <a:txBody>
                    <a:bodyPr/>
                    <a:lstStyle/>
                    <a:p>
                      <a:pPr algn="l" fontAlgn="b">
                        <a:buNone/>
                      </a:pPr>
                      <a:endParaRPr lang="es-419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b"/>
                </a:tc>
                <a:tc gridSpan="3"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 err="1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Carbapeneme</a:t>
                      </a: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-R</a:t>
                      </a:r>
                    </a:p>
                  </a:txBody>
                  <a:tcPr anchor="ctr"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b">
                        <a:buNone/>
                      </a:pPr>
                      <a:endParaRPr lang="es-419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b"/>
                </a:tc>
                <a:tc hMerge="1">
                  <a:txBody>
                    <a:bodyPr/>
                    <a:lstStyle/>
                    <a:p>
                      <a:pPr algn="l" fontAlgn="b">
                        <a:buNone/>
                      </a:pPr>
                      <a:endParaRPr lang="es-419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b"/>
                </a:tc>
                <a:extLst>
                  <a:ext uri="{0D108BD9-81ED-4DB2-BD59-A6C34878D82A}">
                    <a16:rowId xmlns:a16="http://schemas.microsoft.com/office/drawing/2014/main" val="393030345"/>
                  </a:ext>
                </a:extLst>
              </a:tr>
              <a:tr h="866889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fr-FR" sz="1400" b="1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Critère de jugement</a:t>
                      </a:r>
                    </a:p>
                  </a:txBody>
                  <a:tcPr anchor="ctr"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 err="1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ATBgram</a:t>
                      </a: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-me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rapide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164)</a:t>
                      </a:r>
                    </a:p>
                  </a:txBody>
                  <a:tcPr anchor="ctr"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 err="1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ATBgram</a:t>
                      </a: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-me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standard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154)</a:t>
                      </a:r>
                    </a:p>
                  </a:txBody>
                  <a:tcPr anchor="ctr"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Différence </a:t>
                      </a:r>
                      <a:br>
                        <a:rPr lang="fr-FR" sz="1400" b="1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b="1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de proportions de médianes </a:t>
                      </a:r>
                      <a:b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95 %)</a:t>
                      </a:r>
                      <a:endParaRPr lang="fr-FR" sz="1400" b="1" i="0" u="none" strike="noStrike" noProof="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 err="1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ATBgram</a:t>
                      </a: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-me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rapide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86)</a:t>
                      </a:r>
                    </a:p>
                  </a:txBody>
                  <a:tcPr anchor="ctr"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 err="1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ATBgram</a:t>
                      </a: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-me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standard</a:t>
                      </a:r>
                      <a:b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75)</a:t>
                      </a:r>
                    </a:p>
                  </a:txBody>
                  <a:tcPr anchor="ctr"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Différence </a:t>
                      </a:r>
                      <a:br>
                        <a:rPr lang="fr-FR" sz="1400" b="1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b="1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de proportions</a:t>
                      </a:r>
                      <a:br>
                        <a:rPr lang="fr-FR" sz="1400" b="1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b="1" noProof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de médianes </a:t>
                      </a:r>
                      <a:b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95 %)</a:t>
                      </a:r>
                      <a:endParaRPr lang="fr-FR" sz="1400" b="1" i="0" u="none" strike="noStrike" noProof="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560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6433695"/>
                  </a:ext>
                </a:extLst>
              </a:tr>
              <a:tr h="406964">
                <a:tc>
                  <a:txBody>
                    <a:bodyPr/>
                    <a:lstStyle/>
                    <a:p>
                      <a:pPr algn="l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Mortalité, </a:t>
                      </a:r>
                    </a:p>
                    <a:p>
                      <a:pPr algn="l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 (%)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52 (31,7)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43 (27,9)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3,8 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(-6,3 ; 13,8)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41 (47,7)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30 (40,0)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7,7 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(-7,6 ; 2,0)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4498743"/>
                  </a:ext>
                </a:extLst>
              </a:tr>
              <a:tr h="713581">
                <a:tc>
                  <a:txBody>
                    <a:bodyPr/>
                    <a:lstStyle/>
                    <a:p>
                      <a:pPr algn="l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Durée de séjour médiane, j </a:t>
                      </a:r>
                    </a:p>
                    <a:p>
                      <a:pPr algn="l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 (7 ; 12)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11 (9 ; 13)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-3 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(-6 ; 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11 (6 ; 14)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13 (8 ; 18)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-2 (-9 ; 5)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96546541"/>
                  </a:ext>
                </a:extLst>
              </a:tr>
              <a:tr h="406964">
                <a:tc>
                  <a:txBody>
                    <a:bodyPr/>
                    <a:lstStyle/>
                    <a:p>
                      <a:pPr algn="l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Hospitalisés j30, n (%)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20 (12,2)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26 (16,9)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-4,7 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(-12,4 ; 3,1)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13 (15,1)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21 (28,0)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-12,9 </a:t>
                      </a:r>
                    </a:p>
                    <a:p>
                      <a:pPr algn="ctr" fontAlgn="b">
                        <a:lnSpc>
                          <a:spcPts val="1100"/>
                        </a:lnSpc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(-25,6 ; -0,2)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141024108"/>
                  </a:ext>
                </a:extLst>
              </a:tr>
            </a:tbl>
          </a:graphicData>
        </a:graphic>
      </p:graphicFrame>
      <p:pic>
        <p:nvPicPr>
          <p:cNvPr id="8" name="Espace réservé du contenu 56">
            <a:extLst>
              <a:ext uri="{FF2B5EF4-FFF2-40B4-BE49-F238E27FC236}">
                <a16:creationId xmlns:a16="http://schemas.microsoft.com/office/drawing/2014/main" id="{84D17E83-582D-9B33-520B-AF85131FA6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695375" y="119564"/>
            <a:ext cx="658425" cy="451143"/>
          </a:xfrm>
          <a:prstGeom prst="rect">
            <a:avLst/>
          </a:prstGeom>
        </p:spPr>
      </p:pic>
      <p:pic>
        <p:nvPicPr>
          <p:cNvPr id="10" name="Espace réservé du contenu 5">
            <a:extLst>
              <a:ext uri="{FF2B5EF4-FFF2-40B4-BE49-F238E27FC236}">
                <a16:creationId xmlns:a16="http://schemas.microsoft.com/office/drawing/2014/main" id="{B25F2D99-9CBB-1598-E344-7900C69DB3B1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5"/>
          <a:stretch>
            <a:fillRect/>
          </a:stretch>
        </p:blipFill>
        <p:spPr>
          <a:xfrm>
            <a:off x="10695375" y="622235"/>
            <a:ext cx="658425" cy="438950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11" name="Espace réservé du contenu 33">
            <a:extLst>
              <a:ext uri="{FF2B5EF4-FFF2-40B4-BE49-F238E27FC236}">
                <a16:creationId xmlns:a16="http://schemas.microsoft.com/office/drawing/2014/main" id="{9F418A0D-87BE-6163-15FB-3DAA34FD586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91508" y="121292"/>
            <a:ext cx="662935" cy="468312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1EC0EBA6-2304-1438-A0AB-CEFBF950D62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437815" y="628633"/>
            <a:ext cx="641366" cy="428433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7" name="ZoneTexte 6">
            <a:extLst>
              <a:ext uri="{FF2B5EF4-FFF2-40B4-BE49-F238E27FC236}">
                <a16:creationId xmlns:a16="http://schemas.microsoft.com/office/drawing/2014/main" id="{152C43BA-EB7A-DC52-8868-E63A9EE98CAB}"/>
              </a:ext>
            </a:extLst>
          </p:cNvPr>
          <p:cNvSpPr txBox="1"/>
          <p:nvPr/>
        </p:nvSpPr>
        <p:spPr>
          <a:xfrm>
            <a:off x="0" y="6604042"/>
            <a:ext cx="9563100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fr-FR" sz="105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ID : identification ; AST : test de sensibilité ; DOOR : </a:t>
            </a:r>
            <a:r>
              <a:rPr kumimoji="0" lang="fr-FR" sz="105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Desirability</a:t>
            </a:r>
            <a:r>
              <a:rPr kumimoji="0" lang="fr-FR" sz="105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Of </a:t>
            </a:r>
            <a:r>
              <a:rPr kumimoji="0" lang="fr-FR" sz="105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Outcome</a:t>
            </a:r>
            <a:r>
              <a:rPr kumimoji="0" lang="fr-FR" sz="105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05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Ranking</a:t>
            </a:r>
            <a:r>
              <a:rPr kumimoji="0" lang="fr-FR" sz="105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; </a:t>
            </a:r>
            <a:r>
              <a:rPr lang="en-US" sz="1050" dirty="0"/>
              <a:t>Std ID : identification standard ; Std AST : </a:t>
            </a:r>
            <a:r>
              <a:rPr lang="en-US" sz="1050" dirty="0" err="1"/>
              <a:t>antibiogramme</a:t>
            </a:r>
            <a:r>
              <a:rPr lang="en-US" sz="1050" dirty="0"/>
              <a:t> standard </a:t>
            </a:r>
          </a:p>
          <a:p>
            <a:r>
              <a:rPr kumimoji="0" lang="fr-FR" sz="105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305161959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C178D2-1C5F-277E-2636-8496E4626B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0C986E01-8587-6651-6450-E24173B9A0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Infections bactériennes</a:t>
            </a:r>
          </a:p>
        </p:txBody>
      </p:sp>
      <p:sp>
        <p:nvSpPr>
          <p:cNvPr id="5" name="Sous-titre 4">
            <a:extLst>
              <a:ext uri="{FF2B5EF4-FFF2-40B4-BE49-F238E27FC236}">
                <a16:creationId xmlns:a16="http://schemas.microsoft.com/office/drawing/2014/main" id="{F129CE83-229E-735A-CF00-DDCE355F37F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fr-FR" sz="2800"/>
              <a:t>Nouvelles molécules</a:t>
            </a:r>
            <a:endParaRPr lang="fr-FR" sz="2800" dirty="0"/>
          </a:p>
        </p:txBody>
      </p:sp>
    </p:spTree>
    <p:extLst>
      <p:ext uri="{BB962C8B-B14F-4D97-AF65-F5344CB8AC3E}">
        <p14:creationId xmlns:p14="http://schemas.microsoft.com/office/powerpoint/2010/main" val="352986795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626937-ACFA-26C0-1FC7-C8D80E2D6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Espace réservé du contenu 10">
            <a:extLst>
              <a:ext uri="{FF2B5EF4-FFF2-40B4-BE49-F238E27FC236}">
                <a16:creationId xmlns:a16="http://schemas.microsoft.com/office/drawing/2014/main" id="{6017C276-410E-82E5-A192-39F8EA472CB6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21250"/>
            <a:ext cx="665163" cy="441787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99277A82-62D9-5FFA-20FF-344B2B07FE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fr-FR" sz="2400" dirty="0"/>
              <a:t>C</a:t>
            </a:r>
            <a:r>
              <a:rPr lang="fr-FR" sz="2400" noProof="0" dirty="0" err="1"/>
              <a:t>eftazidime</a:t>
            </a:r>
            <a:r>
              <a:rPr lang="fr-FR" sz="2400" noProof="0" dirty="0"/>
              <a:t>/</a:t>
            </a:r>
            <a:r>
              <a:rPr lang="fr-FR" sz="2400" noProof="0" dirty="0" err="1"/>
              <a:t>avibactam</a:t>
            </a:r>
            <a:r>
              <a:rPr lang="fr-FR" sz="2400" noProof="0" dirty="0"/>
              <a:t> augmente t-il le risque d’émergence </a:t>
            </a:r>
            <a:r>
              <a:rPr lang="fr-FR" sz="2400" i="1" noProof="0" dirty="0"/>
              <a:t>in vivo</a:t>
            </a:r>
            <a:r>
              <a:rPr lang="fr-FR" sz="2400" noProof="0" dirty="0"/>
              <a:t> de </a:t>
            </a:r>
            <a:r>
              <a:rPr lang="fr-FR" sz="2400" noProof="0" dirty="0" err="1"/>
              <a:t>résist</a:t>
            </a:r>
            <a:r>
              <a:rPr lang="fr-FR" sz="2400" dirty="0" err="1"/>
              <a:t>ance</a:t>
            </a:r>
            <a:r>
              <a:rPr lang="fr-FR" sz="2400" dirty="0"/>
              <a:t> croisée </a:t>
            </a:r>
            <a:r>
              <a:rPr lang="fr-FR" sz="2400" noProof="0" dirty="0"/>
              <a:t>avec le céfidérocol en cas d’infection à </a:t>
            </a:r>
            <a:r>
              <a:rPr lang="fr-FR" sz="2400" i="1" noProof="0" dirty="0"/>
              <a:t>Klebsiella </a:t>
            </a:r>
            <a:r>
              <a:rPr lang="fr-FR" sz="2400" i="1" noProof="0" dirty="0" err="1"/>
              <a:t>pneumoniae</a:t>
            </a:r>
            <a:r>
              <a:rPr lang="fr-FR" sz="2400" i="1" noProof="0" dirty="0"/>
              <a:t> </a:t>
            </a:r>
            <a:r>
              <a:rPr lang="fr-FR" sz="2400" noProof="0" dirty="0"/>
              <a:t>productrices </a:t>
            </a:r>
            <a:br>
              <a:rPr lang="fr-FR" sz="2400" noProof="0" dirty="0"/>
            </a:br>
            <a:r>
              <a:rPr lang="fr-FR" sz="2400" noProof="0" dirty="0"/>
              <a:t>de</a:t>
            </a:r>
            <a:r>
              <a:rPr lang="fr-FR" sz="2400" i="1" noProof="0" dirty="0"/>
              <a:t> </a:t>
            </a:r>
            <a:r>
              <a:rPr lang="fr-FR" sz="2400" dirty="0"/>
              <a:t>KPC : étude</a:t>
            </a:r>
            <a:r>
              <a:rPr lang="fr-FR" sz="2400" noProof="0" dirty="0"/>
              <a:t> cas-témoin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0C3A1AC-0807-4994-A968-309CE45C50E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FR" sz="2000" noProof="0" dirty="0"/>
              <a:t>Etude cas–contrôle Taipei</a:t>
            </a:r>
          </a:p>
          <a:p>
            <a:r>
              <a:rPr lang="fr-FR" sz="2000" noProof="0" dirty="0"/>
              <a:t>Souches séquentielles </a:t>
            </a:r>
            <a:r>
              <a:rPr lang="fr-FR" sz="2000" noProof="0" dirty="0" err="1"/>
              <a:t>Kp-KPCs</a:t>
            </a:r>
            <a:r>
              <a:rPr lang="fr-FR" sz="2000" noProof="0" dirty="0"/>
              <a:t> </a:t>
            </a:r>
          </a:p>
          <a:p>
            <a:r>
              <a:rPr lang="fr-FR" sz="2000" noProof="0" dirty="0"/>
              <a:t>Chez des patients sous </a:t>
            </a:r>
            <a:r>
              <a:rPr lang="fr-FR" sz="2000" noProof="0" dirty="0" err="1"/>
              <a:t>ceftazidime</a:t>
            </a:r>
            <a:r>
              <a:rPr lang="fr-FR" sz="2000" noProof="0" dirty="0"/>
              <a:t>/</a:t>
            </a:r>
            <a:r>
              <a:rPr lang="fr-FR" sz="2000" noProof="0" dirty="0" err="1"/>
              <a:t>avibactam</a:t>
            </a:r>
            <a:r>
              <a:rPr lang="fr-FR" sz="2000" noProof="0" dirty="0"/>
              <a:t> (CZA)</a:t>
            </a:r>
          </a:p>
          <a:p>
            <a:r>
              <a:rPr lang="fr-FR" sz="2000" noProof="0" dirty="0"/>
              <a:t>Régression logistique</a:t>
            </a:r>
          </a:p>
          <a:p>
            <a:endParaRPr lang="fr-FR" sz="2000" noProof="0" dirty="0"/>
          </a:p>
          <a:p>
            <a:r>
              <a:rPr lang="fr-FR" sz="2000" noProof="0" dirty="0"/>
              <a:t>Facteurs de risque d’émergence de :</a:t>
            </a:r>
          </a:p>
          <a:p>
            <a:pPr lvl="1"/>
            <a:r>
              <a:rPr lang="fr-FR" sz="2000" dirty="0"/>
              <a:t>R</a:t>
            </a:r>
            <a:r>
              <a:rPr lang="fr-FR" sz="2000" noProof="0" dirty="0"/>
              <a:t> à </a:t>
            </a:r>
            <a:r>
              <a:rPr lang="fr-FR" sz="2000" noProof="0" dirty="0" err="1"/>
              <a:t>ceftazidime</a:t>
            </a:r>
            <a:r>
              <a:rPr lang="fr-FR" sz="2000" noProof="0" dirty="0"/>
              <a:t>/</a:t>
            </a:r>
            <a:r>
              <a:rPr lang="fr-FR" sz="2000" noProof="0" dirty="0" err="1"/>
              <a:t>avibactam</a:t>
            </a:r>
            <a:endParaRPr lang="fr-FR" sz="2000" noProof="0" dirty="0"/>
          </a:p>
          <a:p>
            <a:pPr lvl="1"/>
            <a:r>
              <a:rPr lang="fr-FR" sz="2000" noProof="0" dirty="0"/>
              <a:t>R croisée au </a:t>
            </a:r>
            <a:r>
              <a:rPr lang="fr-FR" sz="2000" noProof="0" dirty="0" err="1"/>
              <a:t>cefiderocol</a:t>
            </a:r>
            <a:endParaRPr lang="fr-FR" sz="2000" noProof="0" dirty="0"/>
          </a:p>
          <a:p>
            <a:endParaRPr lang="fr-FR" sz="2000" noProof="0" dirty="0"/>
          </a:p>
          <a:p>
            <a:pPr marL="0" indent="0">
              <a:buNone/>
            </a:pPr>
            <a:endParaRPr lang="fr-FR" sz="2000" noProof="0" dirty="0"/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8ED375B2-68B2-524E-4E7C-4FAF5C15AC16}"/>
              </a:ext>
            </a:extLst>
          </p:cNvPr>
          <p:cNvSpPr txBox="1">
            <a:spLocks/>
          </p:cNvSpPr>
          <p:nvPr/>
        </p:nvSpPr>
        <p:spPr>
          <a:xfrm>
            <a:off x="9672998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Lin YT, ESCMID 2026, E0380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092FB8B-F728-01E3-E728-D11242E0A9BE}"/>
              </a:ext>
            </a:extLst>
          </p:cNvPr>
          <p:cNvGrpSpPr/>
          <p:nvPr/>
        </p:nvGrpSpPr>
        <p:grpSpPr>
          <a:xfrm>
            <a:off x="6700461" y="1602516"/>
            <a:ext cx="4126814" cy="1476861"/>
            <a:chOff x="6705838" y="1255550"/>
            <a:chExt cx="4126814" cy="1476861"/>
          </a:xfrm>
        </p:grpSpPr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C87825FE-FEB4-BDD1-A333-801F19EBCFFB}"/>
                </a:ext>
              </a:extLst>
            </p:cNvPr>
            <p:cNvSpPr txBox="1"/>
            <p:nvPr/>
          </p:nvSpPr>
          <p:spPr>
            <a:xfrm>
              <a:off x="8290957" y="1255550"/>
              <a:ext cx="1005660" cy="30777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fr-FR" sz="1400" b="1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</a:t>
              </a:r>
              <a:r>
                <a:rPr lang="fr-FR" sz="1400" b="1" baseline="300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ère</a:t>
              </a:r>
              <a:r>
                <a:rPr lang="fr-FR" sz="1400" b="1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souche</a:t>
              </a:r>
            </a:p>
          </p:txBody>
        </p:sp>
        <p:sp>
          <p:nvSpPr>
            <p:cNvPr id="9" name="ZoneTexte 8">
              <a:extLst>
                <a:ext uri="{FF2B5EF4-FFF2-40B4-BE49-F238E27FC236}">
                  <a16:creationId xmlns:a16="http://schemas.microsoft.com/office/drawing/2014/main" id="{0116C7AA-79FA-DCA5-40EE-4B388B5C041E}"/>
                </a:ext>
              </a:extLst>
            </p:cNvPr>
            <p:cNvSpPr txBox="1"/>
            <p:nvPr/>
          </p:nvSpPr>
          <p:spPr>
            <a:xfrm>
              <a:off x="9694810" y="1255550"/>
              <a:ext cx="1088760" cy="30777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</a:t>
              </a:r>
              <a:r>
                <a:rPr kumimoji="0" lang="fr-FR" sz="1400" b="1" i="0" u="none" strike="noStrike" kern="1200" cap="none" spc="0" normalizeH="0" baseline="3000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ème </a:t>
              </a: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souche</a:t>
              </a:r>
            </a:p>
          </p:txBody>
        </p:sp>
        <p:sp>
          <p:nvSpPr>
            <p:cNvPr id="10" name="ZoneTexte 9">
              <a:extLst>
                <a:ext uri="{FF2B5EF4-FFF2-40B4-BE49-F238E27FC236}">
                  <a16:creationId xmlns:a16="http://schemas.microsoft.com/office/drawing/2014/main" id="{4A51D88E-3C20-D9A9-1F06-A38E995FCE9C}"/>
                </a:ext>
              </a:extLst>
            </p:cNvPr>
            <p:cNvSpPr txBox="1"/>
            <p:nvPr/>
          </p:nvSpPr>
          <p:spPr>
            <a:xfrm>
              <a:off x="6705838" y="2368034"/>
              <a:ext cx="91762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Contrôle</a:t>
              </a:r>
            </a:p>
          </p:txBody>
        </p:sp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id="{E2C6A653-66E5-080E-D97F-C8941695E3A6}"/>
                </a:ext>
              </a:extLst>
            </p:cNvPr>
            <p:cNvSpPr txBox="1"/>
            <p:nvPr/>
          </p:nvSpPr>
          <p:spPr>
            <a:xfrm>
              <a:off x="7044457" y="1736332"/>
              <a:ext cx="47641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Cas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FBE5FDAB-9E2C-6E7C-54F2-777C7ADE591B}"/>
                </a:ext>
              </a:extLst>
            </p:cNvPr>
            <p:cNvSpPr txBox="1"/>
            <p:nvPr/>
          </p:nvSpPr>
          <p:spPr>
            <a:xfrm>
              <a:off x="8131391" y="1651439"/>
              <a:ext cx="132478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CZA-S KPC-</a:t>
              </a:r>
              <a:r>
                <a:rPr kumimoji="0" lang="fr-FR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Kp</a:t>
              </a:r>
              <a:b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FDC-S/I KPC-</a:t>
              </a:r>
              <a:r>
                <a:rPr kumimoji="0" lang="fr-FR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Kp</a:t>
              </a:r>
              <a:endPara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9966AADB-B7BB-5229-A20A-BBFCA699988A}"/>
                </a:ext>
              </a:extLst>
            </p:cNvPr>
            <p:cNvSpPr txBox="1"/>
            <p:nvPr/>
          </p:nvSpPr>
          <p:spPr>
            <a:xfrm>
              <a:off x="8131391" y="2209191"/>
              <a:ext cx="132478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CZA-S KPC-</a:t>
              </a:r>
              <a:r>
                <a:rPr kumimoji="0" lang="fr-FR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Kp</a:t>
              </a:r>
              <a:b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FDC-S/I KPC-</a:t>
              </a:r>
              <a:r>
                <a:rPr kumimoji="0" lang="fr-FR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Kp</a:t>
              </a:r>
              <a:endPara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BF9E3F4F-FBCE-D4D2-891D-24212ABEABDE}"/>
                </a:ext>
              </a:extLst>
            </p:cNvPr>
            <p:cNvSpPr txBox="1"/>
            <p:nvPr/>
          </p:nvSpPr>
          <p:spPr>
            <a:xfrm>
              <a:off x="9645724" y="1651439"/>
              <a:ext cx="118692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CZA-R </a:t>
              </a: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KPC-</a:t>
              </a:r>
              <a:r>
                <a:rPr kumimoji="0" lang="fr-FR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Kp</a:t>
              </a:r>
              <a:endPara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FDC-R</a:t>
              </a: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KPC-</a:t>
              </a:r>
              <a:r>
                <a:rPr kumimoji="0" lang="fr-FR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Kp</a:t>
              </a:r>
              <a:endPara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8223EFE9-0766-291F-5252-CB810D9C77F3}"/>
                </a:ext>
              </a:extLst>
            </p:cNvPr>
            <p:cNvSpPr txBox="1"/>
            <p:nvPr/>
          </p:nvSpPr>
          <p:spPr>
            <a:xfrm>
              <a:off x="9653739" y="2209191"/>
              <a:ext cx="117089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CZA-S</a:t>
              </a: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KPC-</a:t>
              </a:r>
              <a:r>
                <a:rPr kumimoji="0" lang="fr-FR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Kp</a:t>
              </a:r>
              <a:endPara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FDC-S KPC-</a:t>
              </a:r>
              <a:r>
                <a:rPr kumimoji="0" lang="fr-FR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Kp</a:t>
              </a:r>
              <a:endPara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2" name="Graphique 21" descr="Utilisateur">
              <a:extLst>
                <a:ext uri="{FF2B5EF4-FFF2-40B4-BE49-F238E27FC236}">
                  <a16:creationId xmlns:a16="http://schemas.microsoft.com/office/drawing/2014/main" id="{B2E9C47C-8E66-CFFC-7616-46F1E29F1A8F}"/>
                </a:ext>
              </a:extLst>
            </p:cNvPr>
            <p:cNvPicPr>
              <a:picLocks noChangeAspect="1"/>
            </p:cNvPicPr>
            <p:nvPr/>
          </p:nvPicPr>
          <p:blipFill>
            <a:blip cstate="print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7555722" y="2312641"/>
              <a:ext cx="384086" cy="384086"/>
            </a:xfrm>
            <a:prstGeom prst="rect">
              <a:avLst/>
            </a:prstGeom>
          </p:spPr>
        </p:pic>
        <p:pic>
          <p:nvPicPr>
            <p:cNvPr id="23" name="Graphique 22" descr="Utilisateur">
              <a:extLst>
                <a:ext uri="{FF2B5EF4-FFF2-40B4-BE49-F238E27FC236}">
                  <a16:creationId xmlns:a16="http://schemas.microsoft.com/office/drawing/2014/main" id="{4E4A4D88-6B10-753B-822D-51D1BF6EDD70}"/>
                </a:ext>
              </a:extLst>
            </p:cNvPr>
            <p:cNvPicPr>
              <a:picLocks noChangeAspect="1"/>
            </p:cNvPicPr>
            <p:nvPr/>
          </p:nvPicPr>
          <p:blipFill>
            <a:blip cstate="print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555722" y="1710932"/>
              <a:ext cx="384086" cy="384086"/>
            </a:xfrm>
            <a:prstGeom prst="rect">
              <a:avLst/>
            </a:prstGeom>
          </p:spPr>
        </p:pic>
      </p:grpSp>
      <p:graphicFrame>
        <p:nvGraphicFramePr>
          <p:cNvPr id="26" name="Tableau 25">
            <a:extLst>
              <a:ext uri="{FF2B5EF4-FFF2-40B4-BE49-F238E27FC236}">
                <a16:creationId xmlns:a16="http://schemas.microsoft.com/office/drawing/2014/main" id="{CB7EE812-867D-EA1A-BCE8-4E84C45831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7317212"/>
              </p:ext>
            </p:extLst>
          </p:nvPr>
        </p:nvGraphicFramePr>
        <p:xfrm>
          <a:off x="6479169" y="3376208"/>
          <a:ext cx="5207212" cy="2103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00446">
                  <a:extLst>
                    <a:ext uri="{9D8B030D-6E8A-4147-A177-3AD203B41FA5}">
                      <a16:colId xmlns:a16="http://schemas.microsoft.com/office/drawing/2014/main" val="1390920815"/>
                    </a:ext>
                  </a:extLst>
                </a:gridCol>
                <a:gridCol w="1101222">
                  <a:extLst>
                    <a:ext uri="{9D8B030D-6E8A-4147-A177-3AD203B41FA5}">
                      <a16:colId xmlns:a16="http://schemas.microsoft.com/office/drawing/2014/main" val="314909207"/>
                    </a:ext>
                  </a:extLst>
                </a:gridCol>
                <a:gridCol w="1394275">
                  <a:extLst>
                    <a:ext uri="{9D8B030D-6E8A-4147-A177-3AD203B41FA5}">
                      <a16:colId xmlns:a16="http://schemas.microsoft.com/office/drawing/2014/main" val="1788184976"/>
                    </a:ext>
                  </a:extLst>
                </a:gridCol>
                <a:gridCol w="711269">
                  <a:extLst>
                    <a:ext uri="{9D8B030D-6E8A-4147-A177-3AD203B41FA5}">
                      <a16:colId xmlns:a16="http://schemas.microsoft.com/office/drawing/2014/main" val="2419628706"/>
                    </a:ext>
                  </a:extLst>
                </a:gridCol>
              </a:tblGrid>
              <a:tr h="359363">
                <a:tc>
                  <a:txBody>
                    <a:bodyPr/>
                    <a:lstStyle/>
                    <a:p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Variable</a:t>
                      </a:r>
                    </a:p>
                  </a:txBody>
                  <a:tcPr marL="62455" marR="6245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Cas </a:t>
                      </a:r>
                      <a:b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13)</a:t>
                      </a:r>
                    </a:p>
                  </a:txBody>
                  <a:tcPr marL="62455" marR="62455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Contrôle </a:t>
                      </a:r>
                      <a:b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13)</a:t>
                      </a:r>
                    </a:p>
                  </a:txBody>
                  <a:tcPr marL="62455" marR="62455" anchor="ctr">
                    <a:solidFill>
                      <a:srgbClr val="4E95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</a:t>
                      </a:r>
                    </a:p>
                  </a:txBody>
                  <a:tcPr marL="62455" marR="62455" anchor="ctr"/>
                </a:tc>
                <a:extLst>
                  <a:ext uri="{0D108BD9-81ED-4DB2-BD59-A6C34878D82A}">
                    <a16:rowId xmlns:a16="http://schemas.microsoft.com/office/drawing/2014/main" val="3139908950"/>
                  </a:ext>
                </a:extLst>
              </a:tr>
              <a:tr h="1535909">
                <a:tc>
                  <a:txBody>
                    <a:bodyPr/>
                    <a:lstStyle/>
                    <a:p>
                      <a:r>
                        <a:rPr lang="fr-FR" sz="1400" b="0" i="0" u="none" strike="noStrike" baseline="0" noProof="0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Antibiotic</a:t>
                      </a:r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use	</a:t>
                      </a:r>
                    </a:p>
                    <a:p>
                      <a:pPr marL="180975" indent="0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Fluoroquinolone</a:t>
                      </a:r>
                    </a:p>
                    <a:p>
                      <a:pPr marL="180975" indent="0"/>
                      <a:r>
                        <a:rPr lang="fr-FR" sz="1400" b="1" i="0" u="none" strike="noStrike" baseline="0" noProof="0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Carbapenem</a:t>
                      </a:r>
                      <a:endParaRPr lang="fr-FR" sz="1400" b="1" i="0" u="none" strike="noStrike" baseline="0" noProof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180975" indent="0"/>
                      <a:r>
                        <a:rPr lang="fr-FR" sz="1400" b="0" i="0" u="none" strike="noStrike" baseline="0" noProof="0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Colistin</a:t>
                      </a:r>
                      <a:endParaRPr lang="fr-FR" sz="1400" b="0" i="0" u="none" strike="noStrike" baseline="0" noProof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180975" indent="0"/>
                      <a:r>
                        <a:rPr lang="fr-FR" sz="1400" b="0" i="0" u="none" strike="noStrike" baseline="0" noProof="0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Tigecycline</a:t>
                      </a:r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	</a:t>
                      </a:r>
                    </a:p>
                    <a:p>
                      <a:pPr marL="180975" indent="0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Aminoglycosides</a:t>
                      </a:r>
                    </a:p>
                    <a:p>
                      <a:pPr marL="180975" indent="0"/>
                      <a:r>
                        <a:rPr lang="fr-FR" sz="1400" b="1" i="0" u="none" strike="noStrike" baseline="0" noProof="0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Ceftazidime-avibactam</a:t>
                      </a:r>
                      <a:endParaRPr lang="fr-FR" sz="1400" b="1" i="0" u="none" strike="noStrike" baseline="0" noProof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2455" marR="62455" anchor="ctr"/>
                </a:tc>
                <a:tc>
                  <a:txBody>
                    <a:bodyPr/>
                    <a:lstStyle/>
                    <a:p>
                      <a:pPr algn="ctr"/>
                      <a:endParaRPr lang="fr-FR" sz="1400" b="0" i="0" u="none" strike="noStrike" baseline="0" noProof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 (23,1 %)</a:t>
                      </a: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 (15,4 %)</a:t>
                      </a: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 (15,4 %)</a:t>
                      </a: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 (15,4 %)</a:t>
                      </a: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 (0 %)</a:t>
                      </a:r>
                    </a:p>
                    <a:p>
                      <a:pPr algn="ctr"/>
                      <a:r>
                        <a:rPr lang="fr-FR" sz="1400" b="1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12 (92,3 %)</a:t>
                      </a:r>
                    </a:p>
                  </a:txBody>
                  <a:tcPr marL="62455" marR="62455" anchor="ctr"/>
                </a:tc>
                <a:tc>
                  <a:txBody>
                    <a:bodyPr/>
                    <a:lstStyle/>
                    <a:p>
                      <a:pPr algn="ctr"/>
                      <a:endParaRPr lang="fr-FR" sz="1400" b="0" i="0" u="none" strike="noStrike" baseline="0" noProof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 (15,4 %)</a:t>
                      </a: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 (69,2 %)</a:t>
                      </a: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 (30,8 %)</a:t>
                      </a: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 (53,8 %)</a:t>
                      </a: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 (7,7 %)</a:t>
                      </a:r>
                    </a:p>
                    <a:p>
                      <a:pPr algn="ctr"/>
                      <a:r>
                        <a:rPr lang="fr-FR" sz="1400" b="1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 (38,5 %)</a:t>
                      </a:r>
                    </a:p>
                  </a:txBody>
                  <a:tcPr marL="62455" marR="62455" anchor="ctr"/>
                </a:tc>
                <a:tc>
                  <a:txBody>
                    <a:bodyPr/>
                    <a:lstStyle/>
                    <a:p>
                      <a:pPr algn="ctr"/>
                      <a:endParaRPr lang="fr-FR" sz="1400" b="0" i="0" u="none" strike="noStrike" baseline="0" noProof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1,000</a:t>
                      </a:r>
                    </a:p>
                    <a:p>
                      <a:pPr algn="ctr"/>
                      <a:r>
                        <a:rPr lang="fr-FR" sz="1400" b="1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0,005</a:t>
                      </a: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0,645</a:t>
                      </a: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0,097</a:t>
                      </a:r>
                    </a:p>
                    <a:p>
                      <a:pPr algn="ctr"/>
                      <a:r>
                        <a:rPr lang="fr-FR" sz="1400" b="0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0,864</a:t>
                      </a:r>
                    </a:p>
                    <a:p>
                      <a:pPr algn="ctr"/>
                      <a:r>
                        <a:rPr lang="fr-FR" sz="1400" b="1" i="0" u="none" strike="noStrike" baseline="0" noProof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0,011</a:t>
                      </a:r>
                    </a:p>
                  </a:txBody>
                  <a:tcPr marL="62455" marR="62455" anchor="ctr"/>
                </a:tc>
                <a:extLst>
                  <a:ext uri="{0D108BD9-81ED-4DB2-BD59-A6C34878D82A}">
                    <a16:rowId xmlns:a16="http://schemas.microsoft.com/office/drawing/2014/main" val="1675678596"/>
                  </a:ext>
                </a:extLst>
              </a:tr>
            </a:tbl>
          </a:graphicData>
        </a:graphic>
      </p:graphicFrame>
      <p:sp>
        <p:nvSpPr>
          <p:cNvPr id="18" name="ZoneTexte 17">
            <a:extLst>
              <a:ext uri="{FF2B5EF4-FFF2-40B4-BE49-F238E27FC236}">
                <a16:creationId xmlns:a16="http://schemas.microsoft.com/office/drawing/2014/main" id="{2FE0B701-CB59-6716-C7E5-DEEFBC7BE47D}"/>
              </a:ext>
            </a:extLst>
          </p:cNvPr>
          <p:cNvSpPr txBox="1"/>
          <p:nvPr/>
        </p:nvSpPr>
        <p:spPr>
          <a:xfrm>
            <a:off x="856648" y="5688207"/>
            <a:ext cx="9921545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dirty="0"/>
              <a:t>C</a:t>
            </a:r>
            <a:r>
              <a:rPr lang="fr-FR" sz="1800" b="1" noProof="0" dirty="0" err="1"/>
              <a:t>eftazidime</a:t>
            </a:r>
            <a:r>
              <a:rPr lang="fr-FR" sz="1800" b="1" noProof="0" dirty="0"/>
              <a:t>/</a:t>
            </a:r>
            <a:r>
              <a:rPr lang="fr-FR" sz="1800" b="1" noProof="0" dirty="0" err="1"/>
              <a:t>avibactam</a:t>
            </a:r>
            <a:r>
              <a:rPr lang="fr-FR" sz="1800" b="1" dirty="0"/>
              <a:t> = </a:t>
            </a:r>
            <a:r>
              <a:rPr lang="fr-FR" sz="1800" b="1" noProof="0" dirty="0" err="1"/>
              <a:t>FdR</a:t>
            </a:r>
            <a:r>
              <a:rPr lang="fr-FR" sz="1800" b="1" noProof="0" dirty="0"/>
              <a:t> indépendant de résistance croisée au </a:t>
            </a:r>
            <a:r>
              <a:rPr lang="fr-FR" sz="1800" b="1" noProof="0" dirty="0" err="1"/>
              <a:t>cefiderocol</a:t>
            </a:r>
            <a:endParaRPr lang="fr-FR" sz="1800" b="1" noProof="0" dirty="0"/>
          </a:p>
          <a:p>
            <a:pPr algn="ctr"/>
            <a:r>
              <a:rPr lang="fr-FR" sz="1000" b="1" noProof="0" dirty="0"/>
              <a:t> </a:t>
            </a:r>
          </a:p>
          <a:p>
            <a:pPr marL="463550" indent="0" algn="ctr">
              <a:buNone/>
            </a:pPr>
            <a:r>
              <a:rPr lang="fr-FR" sz="1800" b="1" dirty="0">
                <a:solidFill>
                  <a:srgbClr val="C00000"/>
                </a:solidFill>
              </a:rPr>
              <a:t>O</a:t>
            </a:r>
            <a:r>
              <a:rPr lang="fr-FR" sz="1800" b="1" noProof="0" dirty="0" err="1">
                <a:solidFill>
                  <a:srgbClr val="C00000"/>
                </a:solidFill>
              </a:rPr>
              <a:t>dds</a:t>
            </a:r>
            <a:r>
              <a:rPr lang="fr-FR" sz="1800" b="1" noProof="0" dirty="0">
                <a:solidFill>
                  <a:srgbClr val="C00000"/>
                </a:solidFill>
              </a:rPr>
              <a:t> ratio (OR)  = 27,00</a:t>
            </a:r>
            <a:r>
              <a:rPr lang="fr-FR" b="1" dirty="0">
                <a:solidFill>
                  <a:srgbClr val="C00000"/>
                </a:solidFill>
              </a:rPr>
              <a:t> ;</a:t>
            </a:r>
            <a:r>
              <a:rPr lang="fr-FR" sz="1800" b="1" noProof="0" dirty="0">
                <a:solidFill>
                  <a:srgbClr val="C00000"/>
                </a:solidFill>
              </a:rPr>
              <a:t> </a:t>
            </a:r>
            <a:r>
              <a:rPr lang="fr-FR" sz="1800" noProof="0" dirty="0">
                <a:solidFill>
                  <a:srgbClr val="C00000"/>
                </a:solidFill>
              </a:rPr>
              <a:t>IC 95 % </a:t>
            </a:r>
            <a:r>
              <a:rPr lang="fr-FR" sz="1800" dirty="0">
                <a:solidFill>
                  <a:srgbClr val="C00000"/>
                </a:solidFill>
              </a:rPr>
              <a:t>= </a:t>
            </a:r>
            <a:r>
              <a:rPr lang="fr-FR" sz="1800" noProof="0" dirty="0">
                <a:solidFill>
                  <a:srgbClr val="C00000"/>
                </a:solidFill>
              </a:rPr>
              <a:t>2,22-329,04 ; </a:t>
            </a:r>
            <a:r>
              <a:rPr lang="fr-FR" sz="1800" b="1" noProof="0" dirty="0">
                <a:solidFill>
                  <a:srgbClr val="C00000"/>
                </a:solidFill>
              </a:rPr>
              <a:t>p = 0,010)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BC3A09F8-31CE-E888-645C-FC5F155BA2C1}"/>
              </a:ext>
            </a:extLst>
          </p:cNvPr>
          <p:cNvSpPr txBox="1"/>
          <p:nvPr/>
        </p:nvSpPr>
        <p:spPr>
          <a:xfrm>
            <a:off x="4205" y="6611363"/>
            <a:ext cx="9844035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 err="1">
                <a:latin typeface="+mn-lt"/>
              </a:rPr>
              <a:t>FdR</a:t>
            </a:r>
            <a:r>
              <a:rPr lang="fr-FR" sz="1050" dirty="0">
                <a:latin typeface="+mn-lt"/>
              </a:rPr>
              <a:t> = facteur de risque ; CZA = </a:t>
            </a:r>
            <a:r>
              <a:rPr lang="fr-FR" sz="1050" dirty="0" err="1">
                <a:latin typeface="+mn-lt"/>
              </a:rPr>
              <a:t>ceftazidime</a:t>
            </a:r>
            <a:r>
              <a:rPr lang="fr-FR" sz="1050" dirty="0">
                <a:latin typeface="+mn-lt"/>
              </a:rPr>
              <a:t>/</a:t>
            </a:r>
            <a:r>
              <a:rPr lang="fr-FR" sz="1050" dirty="0" err="1">
                <a:latin typeface="+mn-lt"/>
              </a:rPr>
              <a:t>avibactam</a:t>
            </a:r>
            <a:r>
              <a:rPr lang="fr-FR" sz="1050" dirty="0">
                <a:latin typeface="+mn-lt"/>
              </a:rPr>
              <a:t> ; FDC = </a:t>
            </a:r>
            <a:r>
              <a:rPr lang="fr-FR" sz="1050" dirty="0" err="1">
                <a:latin typeface="+mn-lt"/>
              </a:rPr>
              <a:t>cefiderocol</a:t>
            </a:r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3101870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D9D1CB-C154-F17D-AAC0-628BA0F4AA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FCB84E1F-DF71-ED14-BA82-83E08BED731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Infections bactériennes</a:t>
            </a:r>
          </a:p>
        </p:txBody>
      </p:sp>
      <p:sp>
        <p:nvSpPr>
          <p:cNvPr id="5" name="Sous-titre 4">
            <a:extLst>
              <a:ext uri="{FF2B5EF4-FFF2-40B4-BE49-F238E27FC236}">
                <a16:creationId xmlns:a16="http://schemas.microsoft.com/office/drawing/2014/main" id="{4BCA70A1-CC33-DD9E-2CED-7BFDDD0106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fr-FR" sz="2800" dirty="0"/>
              <a:t>Bactériémies /  Endocardites </a:t>
            </a:r>
          </a:p>
        </p:txBody>
      </p:sp>
    </p:spTree>
    <p:extLst>
      <p:ext uri="{BB962C8B-B14F-4D97-AF65-F5344CB8AC3E}">
        <p14:creationId xmlns:p14="http://schemas.microsoft.com/office/powerpoint/2010/main" val="99619413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"/>
          <p:cNvSpPr txBox="1">
            <a:spLocks noGrp="1"/>
          </p:cNvSpPr>
          <p:nvPr>
            <p:ph type="title"/>
          </p:nvPr>
        </p:nvSpPr>
        <p:spPr>
          <a:xfrm>
            <a:off x="375782" y="136525"/>
            <a:ext cx="10816094" cy="9626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ct val="100000"/>
              <a:buFont typeface="Calibri"/>
              <a:buNone/>
            </a:pPr>
            <a:r>
              <a:rPr lang="en-US" dirty="0"/>
              <a:t>Réponse </a:t>
            </a:r>
            <a:r>
              <a:rPr lang="en-US" dirty="0" err="1"/>
              <a:t>globale</a:t>
            </a:r>
            <a:r>
              <a:rPr lang="en-US" dirty="0"/>
              <a:t> et </a:t>
            </a:r>
            <a:r>
              <a:rPr lang="en-US" dirty="0" err="1"/>
              <a:t>éradication</a:t>
            </a:r>
            <a:r>
              <a:rPr lang="en-US" dirty="0"/>
              <a:t> </a:t>
            </a:r>
            <a:r>
              <a:rPr lang="en-US" dirty="0" err="1"/>
              <a:t>microbiologique</a:t>
            </a:r>
            <a:r>
              <a:rPr lang="en-US" dirty="0"/>
              <a:t>, cefepime/</a:t>
            </a:r>
            <a:r>
              <a:rPr lang="en-US" dirty="0" err="1"/>
              <a:t>enmetazobactam</a:t>
            </a:r>
            <a:r>
              <a:rPr lang="en-US" dirty="0"/>
              <a:t> versus </a:t>
            </a:r>
            <a:r>
              <a:rPr lang="en-US" dirty="0" err="1"/>
              <a:t>piperacilline</a:t>
            </a:r>
            <a:r>
              <a:rPr lang="en-US" dirty="0"/>
              <a:t>/tazobactam : </a:t>
            </a:r>
            <a:r>
              <a:rPr lang="en-US" dirty="0" err="1"/>
              <a:t>analyse</a:t>
            </a:r>
            <a:r>
              <a:rPr lang="en-US" dirty="0"/>
              <a:t> de sous-</a:t>
            </a:r>
            <a:r>
              <a:rPr lang="en-US" dirty="0" err="1"/>
              <a:t>groupe</a:t>
            </a:r>
            <a:r>
              <a:rPr lang="en-US" dirty="0"/>
              <a:t> post-hoc </a:t>
            </a:r>
            <a:r>
              <a:rPr lang="en-US" dirty="0" err="1"/>
              <a:t>pyélonéphrite</a:t>
            </a:r>
            <a:r>
              <a:rPr lang="en-US" dirty="0"/>
              <a:t> </a:t>
            </a:r>
            <a:r>
              <a:rPr lang="en-US" dirty="0" err="1"/>
              <a:t>aiguë</a:t>
            </a:r>
            <a:r>
              <a:rPr lang="en-US" dirty="0"/>
              <a:t> de </a:t>
            </a:r>
            <a:r>
              <a:rPr lang="en-US" dirty="0" err="1"/>
              <a:t>l’essai</a:t>
            </a:r>
            <a:r>
              <a:rPr lang="en-US" dirty="0"/>
              <a:t> de phase III ALLIUM</a:t>
            </a:r>
            <a:endParaRPr dirty="0"/>
          </a:p>
        </p:txBody>
      </p:sp>
      <p:sp>
        <p:nvSpPr>
          <p:cNvPr id="66" name="Google Shape;66;p1"/>
          <p:cNvSpPr txBox="1">
            <a:spLocks noGrp="1"/>
          </p:cNvSpPr>
          <p:nvPr>
            <p:ph type="body" idx="2"/>
          </p:nvPr>
        </p:nvSpPr>
        <p:spPr>
          <a:xfrm>
            <a:off x="375781" y="1570272"/>
            <a:ext cx="6469192" cy="3801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Pts val="2000"/>
              <a:buChar char="•"/>
            </a:pPr>
            <a:r>
              <a:rPr lang="fr-FR" sz="2000" noProof="0" dirty="0"/>
              <a:t>Essai randomisé contrôlé de phase III (d’AMM) ALLIUM</a:t>
            </a:r>
            <a:endParaRPr lang="fr-FR" noProof="0" dirty="0"/>
          </a:p>
          <a:p>
            <a:pPr marL="228600" lvl="0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</a:pPr>
            <a:r>
              <a:rPr lang="fr-FR" sz="2000" noProof="0" dirty="0" err="1"/>
              <a:t>cefepime-enmetazobactam</a:t>
            </a:r>
            <a:r>
              <a:rPr lang="fr-FR" sz="2000" noProof="0" dirty="0"/>
              <a:t> (FEP-ENM) </a:t>
            </a:r>
            <a:endParaRPr lang="fr-FR" noProof="0" dirty="0"/>
          </a:p>
          <a:p>
            <a:pPr marL="0" lvl="0" indent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</a:pPr>
            <a:r>
              <a:rPr lang="fr-FR" sz="2000" i="1" noProof="0" dirty="0"/>
              <a:t>vs</a:t>
            </a:r>
            <a:endParaRPr lang="fr-FR" i="1" noProof="0" dirty="0"/>
          </a:p>
          <a:p>
            <a:pPr marL="228600" lvl="0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</a:pPr>
            <a:r>
              <a:rPr lang="fr-FR" sz="2000" noProof="0" dirty="0" err="1"/>
              <a:t>piperacilline-tazobactam</a:t>
            </a:r>
            <a:r>
              <a:rPr lang="fr-FR" sz="2000" noProof="0" dirty="0"/>
              <a:t> (PIP-TAZ)</a:t>
            </a:r>
            <a:endParaRPr lang="fr-FR" noProof="0" dirty="0"/>
          </a:p>
          <a:p>
            <a:pPr marL="228600" lvl="0" indent="-101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Pts val="2000"/>
              <a:buNone/>
            </a:pPr>
            <a:endParaRPr lang="fr-FR" sz="2000" noProof="0" dirty="0"/>
          </a:p>
          <a:p>
            <a:pPr marL="2286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Pts val="2000"/>
              <a:buChar char="•"/>
            </a:pPr>
            <a:r>
              <a:rPr lang="fr-FR" sz="2000" noProof="0" dirty="0"/>
              <a:t>Analyse post-hoc pyélonéphrites aiguës</a:t>
            </a:r>
          </a:p>
          <a:p>
            <a:pPr marL="2286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Pts val="2000"/>
              <a:buChar char="•"/>
            </a:pPr>
            <a:r>
              <a:rPr lang="fr-FR" sz="2000" noProof="0" dirty="0">
                <a:latin typeface="Calibri"/>
                <a:ea typeface="Calibri"/>
                <a:cs typeface="Calibri"/>
                <a:sym typeface="Calibri"/>
              </a:rPr>
              <a:t>sous-analyses par :</a:t>
            </a:r>
            <a:endParaRPr lang="fr-FR" noProof="0" dirty="0"/>
          </a:p>
          <a:p>
            <a:pPr marL="6858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</a:pPr>
            <a:r>
              <a:rPr lang="fr-FR" sz="1800" noProof="0" dirty="0">
                <a:latin typeface="Calibri"/>
                <a:ea typeface="Calibri"/>
                <a:cs typeface="Calibri"/>
                <a:sym typeface="Calibri"/>
              </a:rPr>
              <a:t>genre : 82 % femmes</a:t>
            </a:r>
            <a:endParaRPr lang="fr-FR" noProof="0" dirty="0"/>
          </a:p>
          <a:p>
            <a:pPr marL="6858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</a:pPr>
            <a:r>
              <a:rPr lang="fr-FR" sz="1800" b="1" noProof="0" dirty="0"/>
              <a:t>BLSE : 6,6 %</a:t>
            </a:r>
            <a:endParaRPr lang="fr-FR" b="1" noProof="0" dirty="0"/>
          </a:p>
          <a:p>
            <a:pPr marL="685800" lvl="1" indent="-228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</a:pPr>
            <a:r>
              <a:rPr lang="fr-FR" sz="1800" i="1" noProof="0" dirty="0">
                <a:latin typeface="Calibri"/>
                <a:ea typeface="Calibri"/>
                <a:cs typeface="Calibri"/>
                <a:sym typeface="Calibri"/>
              </a:rPr>
              <a:t>Escherichia coli </a:t>
            </a:r>
            <a:r>
              <a:rPr lang="fr-FR" sz="1800" noProof="0" dirty="0">
                <a:latin typeface="Calibri"/>
                <a:ea typeface="Calibri"/>
                <a:cs typeface="Calibri"/>
                <a:sym typeface="Calibri"/>
              </a:rPr>
              <a:t>: 92 %</a:t>
            </a:r>
            <a:endParaRPr lang="fr-FR" sz="1800" noProof="0" dirty="0"/>
          </a:p>
          <a:p>
            <a:pPr marL="228600" lvl="0" indent="-101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Pts val="2000"/>
              <a:buNone/>
            </a:pPr>
            <a:endParaRPr lang="fr-FR" sz="2000" noProof="0" dirty="0"/>
          </a:p>
          <a:p>
            <a:pPr marL="228600" lvl="0" indent="-50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Pts val="2800"/>
              <a:buNone/>
            </a:pPr>
            <a:endParaRPr lang="fr-FR" sz="2800" noProof="0" dirty="0"/>
          </a:p>
        </p:txBody>
      </p:sp>
      <p:pic>
        <p:nvPicPr>
          <p:cNvPr id="67" name="Google Shape;67;p1" descr="Une image contenant symbole, Symétrie, ligne, drapeau&#10;&#10;Le contenu généré par l’IA peut être incorrect.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/>
          <a:stretch/>
        </p:blipFill>
        <p:spPr>
          <a:xfrm>
            <a:off x="11402881" y="407988"/>
            <a:ext cx="567000" cy="468312"/>
          </a:xfrm>
          <a:prstGeom prst="rect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pic>
      <p:graphicFrame>
        <p:nvGraphicFramePr>
          <p:cNvPr id="68" name="Google Shape;68;p1"/>
          <p:cNvGraphicFramePr/>
          <p:nvPr/>
        </p:nvGraphicFramePr>
        <p:xfrm>
          <a:off x="5690414" y="3429000"/>
          <a:ext cx="3153656" cy="2818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9" name="Google Shape;69;p1"/>
          <p:cNvGraphicFramePr/>
          <p:nvPr/>
        </p:nvGraphicFramePr>
        <p:xfrm>
          <a:off x="8662563" y="3429000"/>
          <a:ext cx="3153656" cy="2818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0" name="Google Shape;70;p1"/>
          <p:cNvSpPr txBox="1"/>
          <p:nvPr/>
        </p:nvSpPr>
        <p:spPr>
          <a:xfrm>
            <a:off x="6741391" y="2967335"/>
            <a:ext cx="1609736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19,2 %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(IC 95 % : 9 % - 28,8 %)</a:t>
            </a: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" name="Google Shape;71;p1"/>
          <p:cNvSpPr/>
          <p:nvPr/>
        </p:nvSpPr>
        <p:spPr>
          <a:xfrm rot="5400000">
            <a:off x="7490292" y="2895068"/>
            <a:ext cx="45719" cy="1113584"/>
          </a:xfrm>
          <a:prstGeom prst="leftBracket">
            <a:avLst>
              <a:gd name="adj" fmla="val 8333"/>
            </a:avLst>
          </a:prstGeom>
          <a:noFill/>
          <a:ln w="1905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" name="Google Shape;72;p1"/>
          <p:cNvSpPr txBox="1"/>
          <p:nvPr/>
        </p:nvSpPr>
        <p:spPr>
          <a:xfrm>
            <a:off x="6770201" y="3647855"/>
            <a:ext cx="60465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83,7 %</a:t>
            </a:r>
            <a:endParaRPr kumimoji="0" sz="1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" name="Google Shape;73;p1"/>
          <p:cNvSpPr txBox="1"/>
          <p:nvPr/>
        </p:nvSpPr>
        <p:spPr>
          <a:xfrm>
            <a:off x="7495379" y="4127132"/>
            <a:ext cx="60785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64,6 %</a:t>
            </a:r>
            <a:endParaRPr kumimoji="0" sz="1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" name="Google Shape;74;p1"/>
          <p:cNvSpPr txBox="1"/>
          <p:nvPr/>
        </p:nvSpPr>
        <p:spPr>
          <a:xfrm>
            <a:off x="9695534" y="3664640"/>
            <a:ext cx="60785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83,9 %</a:t>
            </a:r>
            <a:endParaRPr kumimoji="0" sz="1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" name="Google Shape;75;p1"/>
          <p:cNvSpPr txBox="1"/>
          <p:nvPr/>
        </p:nvSpPr>
        <p:spPr>
          <a:xfrm>
            <a:off x="10447773" y="4265631"/>
            <a:ext cx="60785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58,8 %</a:t>
            </a:r>
            <a:endParaRPr kumimoji="0" sz="1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1"/>
          <p:cNvSpPr txBox="1"/>
          <p:nvPr/>
        </p:nvSpPr>
        <p:spPr>
          <a:xfrm>
            <a:off x="9637024" y="2967335"/>
            <a:ext cx="1726756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26,4 %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(IC 95 % : 2,3 % - 45,4 %)</a:t>
            </a: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1"/>
          <p:cNvSpPr/>
          <p:nvPr/>
        </p:nvSpPr>
        <p:spPr>
          <a:xfrm rot="5400000">
            <a:off x="10444435" y="2895068"/>
            <a:ext cx="45719" cy="1113584"/>
          </a:xfrm>
          <a:prstGeom prst="leftBracket">
            <a:avLst>
              <a:gd name="adj" fmla="val 8333"/>
            </a:avLst>
          </a:prstGeom>
          <a:noFill/>
          <a:ln w="1905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" name="Google Shape;78;p1"/>
          <p:cNvSpPr txBox="1"/>
          <p:nvPr/>
        </p:nvSpPr>
        <p:spPr>
          <a:xfrm>
            <a:off x="6390208" y="2656430"/>
            <a:ext cx="1363134" cy="5001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FEP-ENM</a:t>
            </a:r>
            <a:endParaRPr kumimoji="0" sz="1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PIP-TAZ</a:t>
            </a:r>
            <a:endParaRPr kumimoji="0" sz="1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" name="Google Shape;79;p1"/>
          <p:cNvSpPr/>
          <p:nvPr/>
        </p:nvSpPr>
        <p:spPr>
          <a:xfrm>
            <a:off x="6193406" y="2735407"/>
            <a:ext cx="235358" cy="168789"/>
          </a:xfrm>
          <a:prstGeom prst="rect">
            <a:avLst/>
          </a:prstGeom>
          <a:solidFill>
            <a:srgbClr val="43D6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" name="Google Shape;80;p1"/>
          <p:cNvSpPr/>
          <p:nvPr/>
        </p:nvSpPr>
        <p:spPr>
          <a:xfrm>
            <a:off x="6193406" y="2912969"/>
            <a:ext cx="235358" cy="168789"/>
          </a:xfrm>
          <a:prstGeom prst="rect">
            <a:avLst/>
          </a:prstGeom>
          <a:solidFill>
            <a:srgbClr val="D86EC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" name="Google Shape;81;p1"/>
          <p:cNvSpPr txBox="1"/>
          <p:nvPr/>
        </p:nvSpPr>
        <p:spPr>
          <a:xfrm>
            <a:off x="6876855" y="2218879"/>
            <a:ext cx="1272592" cy="3385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r-FR" sz="1600" b="1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Sexe féminin</a:t>
            </a:r>
          </a:p>
        </p:txBody>
      </p:sp>
      <p:sp>
        <p:nvSpPr>
          <p:cNvPr id="82" name="Google Shape;82;p1"/>
          <p:cNvSpPr txBox="1"/>
          <p:nvPr/>
        </p:nvSpPr>
        <p:spPr>
          <a:xfrm>
            <a:off x="10011486" y="2231319"/>
            <a:ext cx="583814" cy="3385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BLSE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69BAD799-2AC2-7547-14AA-A212619F1D6E}"/>
              </a:ext>
            </a:extLst>
          </p:cNvPr>
          <p:cNvSpPr txBox="1">
            <a:spLocks/>
          </p:cNvSpPr>
          <p:nvPr/>
        </p:nvSpPr>
        <p:spPr>
          <a:xfrm>
            <a:off x="9663568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Arial"/>
              </a:rPr>
              <a:t>Quevedo Marin JL, ESCMID 2026, O0110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8B57319-8B04-2924-88CA-700AC54293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noProof="0" dirty="0" err="1"/>
              <a:t>Nacubactam</a:t>
            </a:r>
            <a:r>
              <a:rPr lang="fr-FR" noProof="0" dirty="0"/>
              <a:t> - Essais randomisés contrôlés de phase III  </a:t>
            </a:r>
            <a:br>
              <a:rPr lang="fr-FR" noProof="0" dirty="0"/>
            </a:br>
            <a:r>
              <a:rPr lang="fr-FR" noProof="0" dirty="0"/>
              <a:t>(Integral-1, Integral-2)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D5CB3D5A-FD28-FC0E-276D-9126F1B7EF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18758"/>
            <a:ext cx="10978019" cy="4858205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FR" sz="2000" b="1" noProof="0" dirty="0">
                <a:latin typeface="+mj-lt"/>
                <a:sym typeface="Symbol" panose="05050102010706020507" pitchFamily="18" charset="2"/>
              </a:rPr>
              <a:t>Deux modes d’action du </a:t>
            </a:r>
            <a:r>
              <a:rPr lang="fr-FR" sz="2000" b="1" noProof="0" dirty="0" err="1">
                <a:latin typeface="+mj-lt"/>
                <a:sym typeface="Symbol" panose="05050102010706020507" pitchFamily="18" charset="2"/>
              </a:rPr>
              <a:t>nacubactam</a:t>
            </a:r>
            <a:r>
              <a:rPr lang="fr-FR" sz="2000" b="1" noProof="0" dirty="0">
                <a:latin typeface="+mj-lt"/>
                <a:sym typeface="Symbol" panose="05050102010706020507" pitchFamily="18" charset="2"/>
              </a:rPr>
              <a:t> (NAC)</a:t>
            </a:r>
          </a:p>
          <a:p>
            <a:pPr marL="457200" indent="-457200">
              <a:buFont typeface="+mj-lt"/>
              <a:buAutoNum type="arabicPeriod"/>
            </a:pPr>
            <a:r>
              <a:rPr lang="fr-FR" sz="2000" b="1" noProof="0" dirty="0">
                <a:latin typeface="+mj-lt"/>
                <a:sym typeface="Symbol" panose="05050102010706020507" pitchFamily="18" charset="2"/>
              </a:rPr>
              <a:t>inhibiteur de </a:t>
            </a:r>
            <a:r>
              <a:rPr lang="fr-FR" sz="2000" b="1" noProof="0" dirty="0">
                <a:latin typeface="+mj-lt"/>
              </a:rPr>
              <a:t>-lactamase</a:t>
            </a:r>
          </a:p>
          <a:p>
            <a:pPr lvl="1"/>
            <a:r>
              <a:rPr lang="fr-FR" sz="1800" dirty="0">
                <a:sym typeface="Symbol" panose="05050102010706020507" pitchFamily="18" charset="2"/>
              </a:rPr>
              <a:t></a:t>
            </a:r>
            <a:r>
              <a:rPr lang="fr-FR" sz="1800" b="1" dirty="0">
                <a:sym typeface="Symbol" panose="05050102010706020507" pitchFamily="18" charset="2"/>
              </a:rPr>
              <a:t> </a:t>
            </a:r>
            <a:r>
              <a:rPr lang="fr-FR" sz="1800" dirty="0"/>
              <a:t>-lactamases </a:t>
            </a:r>
            <a:r>
              <a:rPr lang="fr-FR" sz="1800" dirty="0">
                <a:latin typeface="+mj-lt"/>
              </a:rPr>
              <a:t>c</a:t>
            </a:r>
            <a:r>
              <a:rPr lang="fr-FR" sz="1800" noProof="0" dirty="0">
                <a:latin typeface="+mj-lt"/>
              </a:rPr>
              <a:t>lasse A et C (+ certaines classes D)</a:t>
            </a:r>
          </a:p>
          <a:p>
            <a:pPr marL="457200" indent="-457200">
              <a:buFont typeface="+mj-lt"/>
              <a:buAutoNum type="arabicPeriod"/>
            </a:pPr>
            <a:r>
              <a:rPr lang="fr-FR" sz="2000" b="1" noProof="0" dirty="0">
                <a:latin typeface="+mj-lt"/>
              </a:rPr>
              <a:t>potentialisation (« </a:t>
            </a:r>
            <a:r>
              <a:rPr lang="fr-FR" sz="2000" b="1" noProof="0" dirty="0" err="1">
                <a:latin typeface="+mj-lt"/>
              </a:rPr>
              <a:t>enhancer</a:t>
            </a:r>
            <a:r>
              <a:rPr lang="fr-FR" sz="2000" b="1" noProof="0" dirty="0">
                <a:latin typeface="+mj-lt"/>
              </a:rPr>
              <a:t> ») de l’activité antibiotique</a:t>
            </a:r>
            <a:endParaRPr lang="fr-FR" sz="2000" b="1" noProof="0" dirty="0">
              <a:latin typeface="+mj-lt"/>
              <a:sym typeface="Wingdings" panose="05000000000000000000" pitchFamily="2" charset="2"/>
            </a:endParaRPr>
          </a:p>
          <a:p>
            <a:pPr lvl="1"/>
            <a:r>
              <a:rPr lang="fr-FR" sz="1800" noProof="0" dirty="0">
                <a:latin typeface="+mj-lt"/>
              </a:rPr>
              <a:t>inhibition </a:t>
            </a:r>
            <a:r>
              <a:rPr lang="fr-FR" sz="1800" b="1" noProof="0" dirty="0">
                <a:latin typeface="+mj-lt"/>
              </a:rPr>
              <a:t>directe PBP2 </a:t>
            </a:r>
            <a:r>
              <a:rPr lang="fr-FR" sz="1800" noProof="0" dirty="0">
                <a:latin typeface="+mj-lt"/>
              </a:rPr>
              <a:t>des </a:t>
            </a:r>
            <a:r>
              <a:rPr lang="fr-FR" sz="1800" dirty="0">
                <a:latin typeface="+mj-lt"/>
              </a:rPr>
              <a:t>e</a:t>
            </a:r>
            <a:r>
              <a:rPr lang="fr-FR" sz="1800" noProof="0" dirty="0" err="1">
                <a:latin typeface="+mj-lt"/>
              </a:rPr>
              <a:t>ntérobacterales</a:t>
            </a:r>
            <a:r>
              <a:rPr lang="fr-FR" sz="1800" noProof="0" dirty="0">
                <a:latin typeface="+mj-lt"/>
              </a:rPr>
              <a:t> </a:t>
            </a:r>
          </a:p>
          <a:p>
            <a:pPr lvl="1"/>
            <a:r>
              <a:rPr lang="fr-FR" sz="1800" noProof="0" dirty="0">
                <a:latin typeface="+mj-lt"/>
                <a:sym typeface="Wingdings" panose="05000000000000000000" pitchFamily="2" charset="2"/>
              </a:rPr>
              <a:t> </a:t>
            </a:r>
            <a:r>
              <a:rPr lang="fr-FR" sz="1800" dirty="0">
                <a:latin typeface="+mj-lt"/>
                <a:sym typeface="Wingdings" panose="05000000000000000000" pitchFamily="2" charset="2"/>
              </a:rPr>
              <a:t>potentialise les</a:t>
            </a:r>
            <a:r>
              <a:rPr lang="fr-FR" sz="1800" noProof="0" dirty="0">
                <a:latin typeface="+mj-lt"/>
              </a:rPr>
              <a:t> </a:t>
            </a:r>
            <a:r>
              <a:rPr lang="fr-FR" sz="1800" dirty="0">
                <a:latin typeface="+mj-lt"/>
                <a:sym typeface="Symbol" panose="05050102010706020507" pitchFamily="18" charset="2"/>
              </a:rPr>
              <a:t></a:t>
            </a:r>
            <a:r>
              <a:rPr lang="fr-FR" sz="1800" noProof="0" dirty="0">
                <a:latin typeface="+mj-lt"/>
              </a:rPr>
              <a:t>-lactamines actives via P</a:t>
            </a:r>
            <a:r>
              <a:rPr lang="fr-FR" sz="1800" dirty="0"/>
              <a:t>BP3 (double inhibition PBP2/PBP3)</a:t>
            </a:r>
            <a:endParaRPr lang="fr-FR" sz="2000" noProof="0" dirty="0">
              <a:latin typeface="+mj-lt"/>
            </a:endParaRPr>
          </a:p>
        </p:txBody>
      </p: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81695A8C-C9FD-1D0D-7564-3083C3E2B398}"/>
              </a:ext>
            </a:extLst>
          </p:cNvPr>
          <p:cNvSpPr txBox="1">
            <a:spLocks/>
          </p:cNvSpPr>
          <p:nvPr/>
        </p:nvSpPr>
        <p:spPr>
          <a:xfrm>
            <a:off x="9663569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Takaya R, ESCMID 2026, O0107</a:t>
            </a: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4CD92792-6BE5-90BA-F161-7517BB1E7859}"/>
              </a:ext>
            </a:extLst>
          </p:cNvPr>
          <p:cNvGrpSpPr/>
          <p:nvPr/>
        </p:nvGrpSpPr>
        <p:grpSpPr>
          <a:xfrm>
            <a:off x="297678" y="3551703"/>
            <a:ext cx="3623953" cy="3200550"/>
            <a:chOff x="297678" y="3551703"/>
            <a:chExt cx="3623953" cy="3200550"/>
          </a:xfrm>
        </p:grpSpPr>
        <p:pic>
          <p:nvPicPr>
            <p:cNvPr id="15" name="Image 14">
              <a:extLst>
                <a:ext uri="{FF2B5EF4-FFF2-40B4-BE49-F238E27FC236}">
                  <a16:creationId xmlns:a16="http://schemas.microsoft.com/office/drawing/2014/main" id="{4C4A7771-7DAD-9067-151B-BE72CADB47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7678" y="3551703"/>
              <a:ext cx="1957899" cy="962634"/>
            </a:xfrm>
            <a:prstGeom prst="rect">
              <a:avLst/>
            </a:prstGeom>
          </p:spPr>
        </p:pic>
        <p:pic>
          <p:nvPicPr>
            <p:cNvPr id="17" name="Image 16">
              <a:extLst>
                <a:ext uri="{FF2B5EF4-FFF2-40B4-BE49-F238E27FC236}">
                  <a16:creationId xmlns:a16="http://schemas.microsoft.com/office/drawing/2014/main" id="{334367AE-06AB-9FFC-7877-654B2F1D6D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77917" y="4682322"/>
              <a:ext cx="2436864" cy="1447923"/>
            </a:xfrm>
            <a:prstGeom prst="rect">
              <a:avLst/>
            </a:prstGeom>
          </p:spPr>
        </p:pic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A96752A0-684F-C374-D1E6-392C9F2347BB}"/>
                </a:ext>
              </a:extLst>
            </p:cNvPr>
            <p:cNvSpPr txBox="1"/>
            <p:nvPr/>
          </p:nvSpPr>
          <p:spPr>
            <a:xfrm>
              <a:off x="1104029" y="4441897"/>
              <a:ext cx="111748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 err="1">
                  <a:latin typeface="+mj-lt"/>
                </a:rPr>
                <a:t>Nacubactam</a:t>
              </a:r>
              <a:endParaRPr lang="es-419" sz="1400" b="1" dirty="0">
                <a:latin typeface="+mj-lt"/>
              </a:endParaRP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0B2941FF-AD4B-F424-3874-588799D1D241}"/>
                </a:ext>
              </a:extLst>
            </p:cNvPr>
            <p:cNvSpPr txBox="1"/>
            <p:nvPr/>
          </p:nvSpPr>
          <p:spPr>
            <a:xfrm>
              <a:off x="2193337" y="4441897"/>
              <a:ext cx="172829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 err="1">
                  <a:latin typeface="+mj-lt"/>
                </a:rPr>
                <a:t>Cefepime</a:t>
              </a:r>
              <a:r>
                <a:rPr lang="fr-FR" sz="1400" b="1" dirty="0">
                  <a:latin typeface="+mj-lt"/>
                </a:rPr>
                <a:t> </a:t>
              </a:r>
              <a:r>
                <a:rPr lang="fr-FR" sz="1400" b="1" dirty="0" err="1">
                  <a:latin typeface="+mj-lt"/>
                </a:rPr>
                <a:t>aztreonam</a:t>
              </a:r>
              <a:endParaRPr lang="es-419" sz="1400" b="1" dirty="0">
                <a:latin typeface="+mj-lt"/>
              </a:endParaRPr>
            </a:p>
          </p:txBody>
        </p:sp>
        <p:cxnSp>
          <p:nvCxnSpPr>
            <p:cNvPr id="21" name="Connecteur droit avec flèche 20">
              <a:extLst>
                <a:ext uri="{FF2B5EF4-FFF2-40B4-BE49-F238E27FC236}">
                  <a16:creationId xmlns:a16="http://schemas.microsoft.com/office/drawing/2014/main" id="{9F7F27E0-3B06-9CA5-B80D-7B8CF5AE40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60101" y="5046837"/>
              <a:ext cx="352425" cy="359446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necteur droit avec flèche 21">
              <a:extLst>
                <a:ext uri="{FF2B5EF4-FFF2-40B4-BE49-F238E27FC236}">
                  <a16:creationId xmlns:a16="http://schemas.microsoft.com/office/drawing/2014/main" id="{F03C165F-4205-E274-6F8E-19671CB6713F}"/>
                </a:ext>
              </a:extLst>
            </p:cNvPr>
            <p:cNvCxnSpPr>
              <a:cxnSpLocks/>
            </p:cNvCxnSpPr>
            <p:nvPr/>
          </p:nvCxnSpPr>
          <p:spPr>
            <a:xfrm>
              <a:off x="1869726" y="5046837"/>
              <a:ext cx="226623" cy="37147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necteur droit avec flèche 24">
              <a:extLst>
                <a:ext uri="{FF2B5EF4-FFF2-40B4-BE49-F238E27FC236}">
                  <a16:creationId xmlns:a16="http://schemas.microsoft.com/office/drawing/2014/main" id="{B63B568A-3D12-29D3-CB39-85B04EC34E46}"/>
                </a:ext>
              </a:extLst>
            </p:cNvPr>
            <p:cNvCxnSpPr>
              <a:cxnSpLocks/>
            </p:cNvCxnSpPr>
            <p:nvPr/>
          </p:nvCxnSpPr>
          <p:spPr>
            <a:xfrm>
              <a:off x="1123001" y="6035763"/>
              <a:ext cx="226623" cy="37147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necteur droit avec flèche 25">
              <a:extLst>
                <a:ext uri="{FF2B5EF4-FFF2-40B4-BE49-F238E27FC236}">
                  <a16:creationId xmlns:a16="http://schemas.microsoft.com/office/drawing/2014/main" id="{BAEA6472-C314-8FB8-F962-C75B901ED2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58768" y="6020785"/>
              <a:ext cx="352425" cy="359446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9555664A-2C66-B114-534F-F583744C1C03}"/>
                </a:ext>
              </a:extLst>
            </p:cNvPr>
            <p:cNvSpPr txBox="1"/>
            <p:nvPr/>
          </p:nvSpPr>
          <p:spPr>
            <a:xfrm>
              <a:off x="877917" y="6444476"/>
              <a:ext cx="20392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400" dirty="0">
                  <a:latin typeface="+mj-lt"/>
                </a:rPr>
                <a:t>Effet antibiotique sur EPC</a:t>
              </a:r>
              <a:endParaRPr lang="es-419" sz="1400" dirty="0">
                <a:latin typeface="+mj-lt"/>
              </a:endParaRPr>
            </a:p>
          </p:txBody>
        </p: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A7BD6346-773E-ABB5-C36C-816D06B60C76}"/>
              </a:ext>
            </a:extLst>
          </p:cNvPr>
          <p:cNvGrpSpPr/>
          <p:nvPr/>
        </p:nvGrpSpPr>
        <p:grpSpPr>
          <a:xfrm>
            <a:off x="4523925" y="3614816"/>
            <a:ext cx="5795232" cy="3071184"/>
            <a:chOff x="4523925" y="3614816"/>
            <a:chExt cx="5795232" cy="3071184"/>
          </a:xfrm>
        </p:grpSpPr>
        <p:sp>
          <p:nvSpPr>
            <p:cNvPr id="28" name="Rectangle : coins arrondis 27">
              <a:extLst>
                <a:ext uri="{FF2B5EF4-FFF2-40B4-BE49-F238E27FC236}">
                  <a16:creationId xmlns:a16="http://schemas.microsoft.com/office/drawing/2014/main" id="{9553103B-B581-6D83-54A5-C6989523C4A0}"/>
                </a:ext>
              </a:extLst>
            </p:cNvPr>
            <p:cNvSpPr/>
            <p:nvPr/>
          </p:nvSpPr>
          <p:spPr>
            <a:xfrm>
              <a:off x="4579182" y="3614816"/>
              <a:ext cx="1728294" cy="468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>
                  <a:solidFill>
                    <a:schemeClr val="tx1"/>
                  </a:solidFill>
                </a:rPr>
                <a:t>Classe A</a:t>
              </a:r>
              <a:endParaRPr lang="es-419" sz="16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Rectangle : coins arrondis 28">
              <a:extLst>
                <a:ext uri="{FF2B5EF4-FFF2-40B4-BE49-F238E27FC236}">
                  <a16:creationId xmlns:a16="http://schemas.microsoft.com/office/drawing/2014/main" id="{275656BE-19FD-8346-1A2C-897C8A9EFE44}"/>
                </a:ext>
              </a:extLst>
            </p:cNvPr>
            <p:cNvSpPr/>
            <p:nvPr/>
          </p:nvSpPr>
          <p:spPr>
            <a:xfrm>
              <a:off x="4579182" y="4353476"/>
              <a:ext cx="1728294" cy="468000"/>
            </a:xfrm>
            <a:prstGeom prst="roundRect">
              <a:avLst/>
            </a:prstGeom>
            <a:solidFill>
              <a:srgbClr val="FFFF6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>
                  <a:solidFill>
                    <a:schemeClr val="tx1"/>
                  </a:solidFill>
                </a:rPr>
                <a:t>Classe C</a:t>
              </a:r>
              <a:endParaRPr lang="es-419" sz="16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 : coins arrondis 29">
              <a:extLst>
                <a:ext uri="{FF2B5EF4-FFF2-40B4-BE49-F238E27FC236}">
                  <a16:creationId xmlns:a16="http://schemas.microsoft.com/office/drawing/2014/main" id="{C48FD308-4DC3-8160-F3AA-ECC0FD7B7DD8}"/>
                </a:ext>
              </a:extLst>
            </p:cNvPr>
            <p:cNvSpPr/>
            <p:nvPr/>
          </p:nvSpPr>
          <p:spPr>
            <a:xfrm>
              <a:off x="4579182" y="5164222"/>
              <a:ext cx="1728294" cy="4680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>
                  <a:solidFill>
                    <a:schemeClr val="tx1"/>
                  </a:solidFill>
                </a:rPr>
                <a:t>Classe D</a:t>
              </a:r>
              <a:endParaRPr lang="es-419" sz="1600" b="1" dirty="0">
                <a:solidFill>
                  <a:schemeClr val="tx1"/>
                </a:solidFill>
              </a:endParaRPr>
            </a:p>
          </p:txBody>
        </p:sp>
        <p:sp>
          <p:nvSpPr>
            <p:cNvPr id="31" name="Rectangle : coins arrondis 30">
              <a:extLst>
                <a:ext uri="{FF2B5EF4-FFF2-40B4-BE49-F238E27FC236}">
                  <a16:creationId xmlns:a16="http://schemas.microsoft.com/office/drawing/2014/main" id="{09A0B40D-88AF-A60C-B28C-62F0AC8AB777}"/>
                </a:ext>
              </a:extLst>
            </p:cNvPr>
            <p:cNvSpPr/>
            <p:nvPr/>
          </p:nvSpPr>
          <p:spPr>
            <a:xfrm>
              <a:off x="4579182" y="5940321"/>
              <a:ext cx="1728294" cy="46800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600" b="1" dirty="0">
                  <a:solidFill>
                    <a:schemeClr val="tx1"/>
                  </a:solidFill>
                </a:rPr>
                <a:t>Classe B</a:t>
              </a:r>
              <a:endParaRPr lang="es-419" sz="1600" b="1" dirty="0">
                <a:solidFill>
                  <a:schemeClr val="tx1"/>
                </a:solidFill>
              </a:endParaRP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8A601887-5CEC-C71B-FD08-5113C94FB1EF}"/>
                </a:ext>
              </a:extLst>
            </p:cNvPr>
            <p:cNvSpPr txBox="1"/>
            <p:nvPr/>
          </p:nvSpPr>
          <p:spPr>
            <a:xfrm>
              <a:off x="4523925" y="4046250"/>
              <a:ext cx="1755374" cy="2483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lnSpc>
                  <a:spcPts val="1200"/>
                </a:lnSpc>
              </a:pPr>
              <a:r>
                <a:rPr lang="fr-FR" sz="1200" b="1" dirty="0">
                  <a:latin typeface="+mj-lt"/>
                </a:rPr>
                <a:t>CTX-M, TEM, SHV, </a:t>
              </a:r>
              <a:r>
                <a:rPr lang="fr-FR" sz="1200" b="1" dirty="0">
                  <a:solidFill>
                    <a:srgbClr val="C00000"/>
                  </a:solidFill>
                  <a:latin typeface="+mj-lt"/>
                </a:rPr>
                <a:t>KPC</a:t>
              </a:r>
              <a:endParaRPr lang="es-419" sz="1200" b="1" dirty="0">
                <a:solidFill>
                  <a:srgbClr val="C00000"/>
                </a:solidFill>
                <a:latin typeface="+mj-lt"/>
              </a:endParaRP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37B25231-3B81-8C76-E036-5D78ACF9CBF7}"/>
                </a:ext>
              </a:extLst>
            </p:cNvPr>
            <p:cNvSpPr txBox="1"/>
            <p:nvPr/>
          </p:nvSpPr>
          <p:spPr>
            <a:xfrm>
              <a:off x="4523925" y="4839016"/>
              <a:ext cx="1406154" cy="2484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>
                <a:lnSpc>
                  <a:spcPts val="1200"/>
                </a:lnSpc>
              </a:pPr>
              <a:r>
                <a:rPr lang="fr-FR" sz="1200" b="1" dirty="0" err="1">
                  <a:latin typeface="+mj-lt"/>
                </a:rPr>
                <a:t>AmpC</a:t>
              </a:r>
              <a:r>
                <a:rPr lang="fr-FR" sz="1200" b="1" dirty="0">
                  <a:latin typeface="+mj-lt"/>
                </a:rPr>
                <a:t>  Non-CP-CRE</a:t>
              </a:r>
              <a:endParaRPr lang="es-419" sz="1200" b="1" dirty="0">
                <a:solidFill>
                  <a:srgbClr val="C00000"/>
                </a:solidFill>
                <a:latin typeface="+mj-lt"/>
              </a:endParaRP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E7AFB51E-9B4E-52FC-9CD3-719E47A04D03}"/>
                </a:ext>
              </a:extLst>
            </p:cNvPr>
            <p:cNvSpPr txBox="1"/>
            <p:nvPr/>
          </p:nvSpPr>
          <p:spPr>
            <a:xfrm>
              <a:off x="4523925" y="5633600"/>
              <a:ext cx="461537" cy="2484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>
                <a:lnSpc>
                  <a:spcPts val="1200"/>
                </a:lnSpc>
              </a:pPr>
              <a:r>
                <a:rPr lang="fr-FR" sz="1200" b="1" dirty="0">
                  <a:solidFill>
                    <a:srgbClr val="C00000"/>
                  </a:solidFill>
                  <a:latin typeface="+mj-lt"/>
                </a:rPr>
                <a:t>OXA</a:t>
              </a:r>
              <a:endParaRPr lang="es-419" sz="1200" b="1" dirty="0">
                <a:solidFill>
                  <a:srgbClr val="C00000"/>
                </a:solidFill>
                <a:latin typeface="+mj-lt"/>
              </a:endParaRP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F3EA6ABD-2497-B768-E7CE-EA60810FD3B4}"/>
                </a:ext>
              </a:extLst>
            </p:cNvPr>
            <p:cNvSpPr txBox="1"/>
            <p:nvPr/>
          </p:nvSpPr>
          <p:spPr>
            <a:xfrm>
              <a:off x="4523925" y="6437599"/>
              <a:ext cx="1177630" cy="2484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>
                <a:lnSpc>
                  <a:spcPts val="1200"/>
                </a:lnSpc>
              </a:pPr>
              <a:r>
                <a:rPr lang="fr-FR" sz="1200" b="1" dirty="0">
                  <a:solidFill>
                    <a:srgbClr val="C00000"/>
                  </a:solidFill>
                  <a:latin typeface="+mj-lt"/>
                </a:rPr>
                <a:t>NDM, IMP, VIM</a:t>
              </a:r>
              <a:endParaRPr lang="es-419" sz="1200" b="1" dirty="0">
                <a:solidFill>
                  <a:srgbClr val="C00000"/>
                </a:solidFill>
                <a:latin typeface="+mj-lt"/>
              </a:endParaRPr>
            </a:p>
          </p:txBody>
        </p:sp>
        <p:sp>
          <p:nvSpPr>
            <p:cNvPr id="37" name="Accolade fermante 36">
              <a:extLst>
                <a:ext uri="{FF2B5EF4-FFF2-40B4-BE49-F238E27FC236}">
                  <a16:creationId xmlns:a16="http://schemas.microsoft.com/office/drawing/2014/main" id="{A53C1E11-0F3F-1C5D-0B41-9430E54A2A58}"/>
                </a:ext>
              </a:extLst>
            </p:cNvPr>
            <p:cNvSpPr/>
            <p:nvPr/>
          </p:nvSpPr>
          <p:spPr>
            <a:xfrm>
              <a:off x="6452541" y="3614816"/>
              <a:ext cx="197581" cy="2077775"/>
            </a:xfrm>
            <a:prstGeom prst="rightBrac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38" name="Accolade fermante 37">
              <a:extLst>
                <a:ext uri="{FF2B5EF4-FFF2-40B4-BE49-F238E27FC236}">
                  <a16:creationId xmlns:a16="http://schemas.microsoft.com/office/drawing/2014/main" id="{F0F4BAF3-FB54-FF7A-2F48-A8FA2A812515}"/>
                </a:ext>
              </a:extLst>
            </p:cNvPr>
            <p:cNvSpPr/>
            <p:nvPr/>
          </p:nvSpPr>
          <p:spPr>
            <a:xfrm>
              <a:off x="6458050" y="5965719"/>
              <a:ext cx="192072" cy="667341"/>
            </a:xfrm>
            <a:prstGeom prst="rightBrace">
              <a:avLst>
                <a:gd name="adj1" fmla="val 8333"/>
                <a:gd name="adj2" fmla="val 51301"/>
              </a:avLst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80DE0DA2-656D-4D07-5094-0DA38C1CE1F0}"/>
                </a:ext>
              </a:extLst>
            </p:cNvPr>
            <p:cNvSpPr txBox="1"/>
            <p:nvPr/>
          </p:nvSpPr>
          <p:spPr>
            <a:xfrm>
              <a:off x="8947307" y="4387421"/>
              <a:ext cx="126367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2000" b="1" dirty="0">
                  <a:latin typeface="+mj-lt"/>
                </a:rPr>
                <a:t>FEP + </a:t>
              </a:r>
              <a:r>
                <a:rPr lang="fr-FR" sz="2000" b="1" dirty="0">
                  <a:solidFill>
                    <a:srgbClr val="C00000"/>
                  </a:solidFill>
                  <a:latin typeface="+mj-lt"/>
                </a:rPr>
                <a:t>NAC</a:t>
              </a:r>
              <a:endParaRPr lang="es-419" sz="2000" b="1" dirty="0">
                <a:solidFill>
                  <a:srgbClr val="C00000"/>
                </a:solidFill>
                <a:latin typeface="+mj-lt"/>
              </a:endParaRP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8030C7DE-5F87-E681-7E53-4A19EF65FD48}"/>
                </a:ext>
              </a:extLst>
            </p:cNvPr>
            <p:cNvSpPr txBox="1"/>
            <p:nvPr/>
          </p:nvSpPr>
          <p:spPr>
            <a:xfrm>
              <a:off x="8947307" y="5961629"/>
              <a:ext cx="137185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2000" b="1" dirty="0">
                  <a:latin typeface="+mj-lt"/>
                </a:rPr>
                <a:t>ATM + </a:t>
              </a:r>
              <a:r>
                <a:rPr lang="fr-FR" sz="2000" b="1" dirty="0">
                  <a:solidFill>
                    <a:srgbClr val="C00000"/>
                  </a:solidFill>
                  <a:latin typeface="+mj-lt"/>
                </a:rPr>
                <a:t>NAC</a:t>
              </a:r>
              <a:endParaRPr lang="es-419" sz="2000" b="1" dirty="0">
                <a:solidFill>
                  <a:srgbClr val="C00000"/>
                </a:solidFill>
                <a:latin typeface="+mj-lt"/>
              </a:endParaRP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9902B0CF-B6F6-9AD9-E59F-9BED82EA4C17}"/>
                </a:ext>
              </a:extLst>
            </p:cNvPr>
            <p:cNvSpPr txBox="1"/>
            <p:nvPr/>
          </p:nvSpPr>
          <p:spPr>
            <a:xfrm>
              <a:off x="6748630" y="3982096"/>
              <a:ext cx="2255617" cy="25545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buClr>
                  <a:srgbClr val="C00000"/>
                </a:buClr>
              </a:pPr>
              <a:r>
                <a:rPr lang="es-419" sz="1600" b="1" dirty="0"/>
                <a:t>NAC </a:t>
              </a:r>
              <a:r>
                <a:rPr lang="es-419" sz="1600" dirty="0"/>
                <a:t>inhibe </a:t>
              </a:r>
              <a:r>
                <a:rPr lang="en-US" sz="1600" dirty="0">
                  <a:sym typeface="Symbol" panose="05050102010706020507" pitchFamily="18" charset="2"/>
                </a:rPr>
                <a:t></a:t>
              </a:r>
              <a:r>
                <a:rPr lang="en-US" sz="1600" dirty="0"/>
                <a:t>-lactamases</a:t>
              </a:r>
              <a:endParaRPr lang="es-419" sz="1600" dirty="0"/>
            </a:p>
            <a:p>
              <a:pPr algn="ctr">
                <a:buClr>
                  <a:srgbClr val="C00000"/>
                </a:buClr>
              </a:pPr>
              <a:r>
                <a:rPr lang="es-419" sz="1600" b="1" dirty="0"/>
                <a:t>classes A et </a:t>
              </a:r>
              <a:r>
                <a:rPr lang="en-US" sz="1600" b="1" dirty="0"/>
                <a:t>C</a:t>
              </a:r>
              <a:endParaRPr lang="en-US" sz="1600" dirty="0"/>
            </a:p>
            <a:p>
              <a:pPr marL="285750" indent="-285750">
                <a:buClr>
                  <a:srgbClr val="C00000"/>
                </a:buClr>
                <a:buFont typeface="Arial" panose="020B0604020202020204" pitchFamily="34" charset="0"/>
                <a:buChar char="•"/>
              </a:pPr>
              <a:endParaRPr lang="en-US" sz="1600" dirty="0"/>
            </a:p>
            <a:p>
              <a:pPr algn="ctr">
                <a:buClr>
                  <a:srgbClr val="C00000"/>
                </a:buClr>
              </a:pPr>
              <a:r>
                <a:rPr lang="en-US" sz="1600" b="1" dirty="0"/>
                <a:t>+ cefepime (FEP)</a:t>
              </a:r>
            </a:p>
            <a:p>
              <a:pPr algn="ctr">
                <a:buClr>
                  <a:srgbClr val="C00000"/>
                </a:buClr>
              </a:pPr>
              <a:r>
                <a:rPr lang="en-US" sz="1600" dirty="0"/>
                <a:t>non </a:t>
              </a:r>
              <a:r>
                <a:rPr lang="en-US" sz="1600" dirty="0" err="1"/>
                <a:t>lysé</a:t>
              </a:r>
              <a:r>
                <a:rPr lang="en-US" sz="1600" dirty="0"/>
                <a:t> par </a:t>
              </a:r>
              <a:r>
                <a:rPr lang="en-US" sz="1600" b="1" dirty="0"/>
                <a:t>classes D</a:t>
              </a:r>
              <a:br>
                <a:rPr lang="en-US" sz="1600" b="1" dirty="0"/>
              </a:br>
              <a:endParaRPr lang="en-US" sz="1600" b="1" dirty="0"/>
            </a:p>
            <a:p>
              <a:pPr algn="ctr">
                <a:buClr>
                  <a:srgbClr val="C00000"/>
                </a:buClr>
              </a:pPr>
              <a:r>
                <a:rPr lang="en-US" sz="1600" b="1" dirty="0" err="1"/>
                <a:t>ou</a:t>
              </a:r>
              <a:endParaRPr lang="en-US" sz="1600" dirty="0"/>
            </a:p>
            <a:p>
              <a:pPr marL="285750" indent="-285750">
                <a:buClr>
                  <a:srgbClr val="C00000"/>
                </a:buClr>
                <a:buFont typeface="Arial" panose="020B0604020202020204" pitchFamily="34" charset="0"/>
                <a:buChar char="•"/>
              </a:pPr>
              <a:endParaRPr lang="en-US" sz="1600" dirty="0"/>
            </a:p>
            <a:p>
              <a:pPr algn="ctr">
                <a:buClr>
                  <a:srgbClr val="C00000"/>
                </a:buClr>
              </a:pPr>
              <a:r>
                <a:rPr lang="en-US" sz="1600" b="1" dirty="0"/>
                <a:t>+ aztreonam (ATM)</a:t>
              </a:r>
            </a:p>
            <a:p>
              <a:pPr algn="ctr">
                <a:buClr>
                  <a:srgbClr val="C00000"/>
                </a:buClr>
              </a:pPr>
              <a:r>
                <a:rPr lang="en-US" sz="1600" dirty="0"/>
                <a:t>non </a:t>
              </a:r>
              <a:r>
                <a:rPr lang="en-US" sz="1600" dirty="0" err="1"/>
                <a:t>lysé</a:t>
              </a:r>
              <a:r>
                <a:rPr lang="en-US" sz="1600" dirty="0"/>
                <a:t> par </a:t>
              </a:r>
              <a:r>
                <a:rPr lang="en-US" sz="1600" b="1" dirty="0"/>
                <a:t>classes B</a:t>
              </a:r>
            </a:p>
          </p:txBody>
        </p:sp>
      </p:grpSp>
      <p:pic>
        <p:nvPicPr>
          <p:cNvPr id="1026" name="Picture 2" descr="Drapeau du Japon — Wikipédia">
            <a:extLst>
              <a:ext uri="{FF2B5EF4-FFF2-40B4-BE49-F238E27FC236}">
                <a16:creationId xmlns:a16="http://schemas.microsoft.com/office/drawing/2014/main" id="{C8D85D42-0CBE-4091-DFD4-09707AED959C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3800" y="419980"/>
            <a:ext cx="665163" cy="4443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712854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E149CB78-5A7D-C9BA-F313-16EF42279DA5}"/>
              </a:ext>
            </a:extLst>
          </p:cNvPr>
          <p:cNvSpPr txBox="1">
            <a:spLocks/>
          </p:cNvSpPr>
          <p:nvPr/>
        </p:nvSpPr>
        <p:spPr>
          <a:xfrm>
            <a:off x="9663570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Sumiya M, ESCMID 2026, P2857</a:t>
            </a:r>
            <a:endParaRPr lang="fr-FR" b="1" dirty="0">
              <a:latin typeface="+mn-lt"/>
            </a:endParaRPr>
          </a:p>
        </p:txBody>
      </p:sp>
      <p:pic>
        <p:nvPicPr>
          <p:cNvPr id="4" name="Picture 2" descr="Drapeau du Japon — Wikipédia">
            <a:extLst>
              <a:ext uri="{FF2B5EF4-FFF2-40B4-BE49-F238E27FC236}">
                <a16:creationId xmlns:a16="http://schemas.microsoft.com/office/drawing/2014/main" id="{4D12378E-CC9A-AA05-13C9-CA8B909C9178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3800" y="364895"/>
            <a:ext cx="665163" cy="4443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Espace réservé du contenu 5">
            <a:extLst>
              <a:ext uri="{FF2B5EF4-FFF2-40B4-BE49-F238E27FC236}">
                <a16:creationId xmlns:a16="http://schemas.microsoft.com/office/drawing/2014/main" id="{491CCED4-5DC4-BFFA-9E00-1D7DD6788EF8}"/>
              </a:ext>
            </a:extLst>
          </p:cNvPr>
          <p:cNvSpPr txBox="1">
            <a:spLocks/>
          </p:cNvSpPr>
          <p:nvPr/>
        </p:nvSpPr>
        <p:spPr>
          <a:xfrm>
            <a:off x="309109" y="1665471"/>
            <a:ext cx="6454047" cy="469012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z="2000" noProof="0" dirty="0"/>
              <a:t>Essai randomisé contrôlé, multicentrique, mondial</a:t>
            </a:r>
          </a:p>
          <a:p>
            <a:r>
              <a:rPr lang="fr-FR" sz="2000" noProof="0" dirty="0"/>
              <a:t>n = 614 patients</a:t>
            </a:r>
          </a:p>
          <a:p>
            <a:r>
              <a:rPr lang="fr-FR" sz="2000" noProof="0" dirty="0"/>
              <a:t>Infection urinaire compliquée (</a:t>
            </a:r>
            <a:r>
              <a:rPr lang="fr-FR" sz="2000" noProof="0" dirty="0" err="1"/>
              <a:t>IUc</a:t>
            </a:r>
            <a:r>
              <a:rPr lang="fr-FR" sz="2000" noProof="0" dirty="0"/>
              <a:t>)</a:t>
            </a:r>
          </a:p>
          <a:p>
            <a:r>
              <a:rPr lang="fr-FR" sz="2000" noProof="0" dirty="0"/>
              <a:t>Pyélonéphrite aiguë (PNA)</a:t>
            </a:r>
          </a:p>
          <a:p>
            <a:r>
              <a:rPr lang="fr-FR" sz="2000" noProof="0" dirty="0"/>
              <a:t>Randomisation 2:1:1</a:t>
            </a:r>
          </a:p>
          <a:p>
            <a:pPr lvl="1">
              <a:lnSpc>
                <a:spcPct val="100000"/>
              </a:lnSpc>
              <a:buFont typeface="System Font Regular"/>
              <a:buChar char="-"/>
            </a:pPr>
            <a:r>
              <a:rPr lang="fr-FR" sz="1800" noProof="0" dirty="0" err="1"/>
              <a:t>cefepime</a:t>
            </a:r>
            <a:r>
              <a:rPr lang="fr-FR" sz="1800" noProof="0" dirty="0"/>
              <a:t> FEP (2 g) / </a:t>
            </a:r>
            <a:r>
              <a:rPr lang="fr-FR" sz="1800" noProof="0" dirty="0" err="1"/>
              <a:t>nacubactam</a:t>
            </a:r>
            <a:r>
              <a:rPr lang="fr-FR" sz="1800" noProof="0" dirty="0"/>
              <a:t> NAC (1 g) : n = 309</a:t>
            </a:r>
          </a:p>
          <a:p>
            <a:pPr lvl="1">
              <a:lnSpc>
                <a:spcPct val="100000"/>
              </a:lnSpc>
              <a:buFont typeface="System Font Regular"/>
              <a:buChar char="-"/>
            </a:pPr>
            <a:r>
              <a:rPr lang="fr-FR" sz="1800" noProof="0" dirty="0" err="1"/>
              <a:t>aztreonam</a:t>
            </a:r>
            <a:r>
              <a:rPr lang="fr-FR" sz="1800" noProof="0" dirty="0"/>
              <a:t> AZT (2 g)/ </a:t>
            </a:r>
            <a:r>
              <a:rPr lang="fr-FR" sz="1800" noProof="0" dirty="0" err="1"/>
              <a:t>nacubactam</a:t>
            </a:r>
            <a:r>
              <a:rPr lang="fr-FR" sz="1800" noProof="0" dirty="0"/>
              <a:t> NAC (1 g) : n = 154 </a:t>
            </a:r>
          </a:p>
          <a:p>
            <a:pPr lvl="1">
              <a:lnSpc>
                <a:spcPct val="100000"/>
              </a:lnSpc>
              <a:buFont typeface="System Font Regular"/>
              <a:buChar char="-"/>
            </a:pPr>
            <a:r>
              <a:rPr lang="fr-FR" sz="1800" noProof="0" dirty="0" err="1"/>
              <a:t>imipenem</a:t>
            </a:r>
            <a:r>
              <a:rPr lang="fr-FR" sz="1800" noProof="0" dirty="0"/>
              <a:t> IMP (1 g) / </a:t>
            </a:r>
            <a:r>
              <a:rPr lang="fr-FR" sz="1800" noProof="0" dirty="0" err="1"/>
              <a:t>cilastatine</a:t>
            </a:r>
            <a:r>
              <a:rPr lang="fr-FR" sz="1800" noProof="0" dirty="0"/>
              <a:t> CS (1 g) : n = 151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7588531-6040-0974-3123-D0BC7109C61D}"/>
              </a:ext>
            </a:extLst>
          </p:cNvPr>
          <p:cNvGraphicFramePr>
            <a:graphicFrameLocks noGrp="1"/>
          </p:cNvGraphicFramePr>
          <p:nvPr/>
        </p:nvGraphicFramePr>
        <p:xfrm>
          <a:off x="6267450" y="1665471"/>
          <a:ext cx="5615440" cy="43882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31653">
                  <a:extLst>
                    <a:ext uri="{9D8B030D-6E8A-4147-A177-3AD203B41FA5}">
                      <a16:colId xmlns:a16="http://schemas.microsoft.com/office/drawing/2014/main" val="28546647"/>
                    </a:ext>
                  </a:extLst>
                </a:gridCol>
                <a:gridCol w="1127929">
                  <a:extLst>
                    <a:ext uri="{9D8B030D-6E8A-4147-A177-3AD203B41FA5}">
                      <a16:colId xmlns:a16="http://schemas.microsoft.com/office/drawing/2014/main" val="2862773193"/>
                    </a:ext>
                  </a:extLst>
                </a:gridCol>
                <a:gridCol w="1127929">
                  <a:extLst>
                    <a:ext uri="{9D8B030D-6E8A-4147-A177-3AD203B41FA5}">
                      <a16:colId xmlns:a16="http://schemas.microsoft.com/office/drawing/2014/main" val="57439658"/>
                    </a:ext>
                  </a:extLst>
                </a:gridCol>
                <a:gridCol w="1127929">
                  <a:extLst>
                    <a:ext uri="{9D8B030D-6E8A-4147-A177-3AD203B41FA5}">
                      <a16:colId xmlns:a16="http://schemas.microsoft.com/office/drawing/2014/main" val="3721184350"/>
                    </a:ext>
                  </a:extLst>
                </a:gridCol>
              </a:tblGrid>
              <a:tr h="39087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br>
                        <a:rPr lang="fr-FR" sz="1400" noProof="0" dirty="0">
                          <a:effectLst/>
                          <a:latin typeface="+mn-lt"/>
                        </a:rPr>
                      </a:br>
                      <a:endParaRPr lang="fr-FR" sz="1400" noProof="0" dirty="0">
                        <a:effectLst/>
                        <a:latin typeface="+mn-lt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FEP/NAC </a:t>
                      </a:r>
                    </a:p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(n = 214)</a:t>
                      </a:r>
                    </a:p>
                  </a:txBody>
                  <a:tcPr marL="0" marR="0" marT="0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ATM/NAC </a:t>
                      </a:r>
                    </a:p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(n = 112)</a:t>
                      </a:r>
                    </a:p>
                  </a:txBody>
                  <a:tcPr marL="0" marR="0" marT="0" marB="0" anchor="ctr"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IPM/CS</a:t>
                      </a:r>
                    </a:p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(n = 105)</a:t>
                      </a:r>
                    </a:p>
                  </a:txBody>
                  <a:tcPr marL="0" marR="0" marT="0" marB="0"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5836377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Age (années, moyenne)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63,6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66,4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65,5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722063440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Sexe male 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111 (52)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61 (54)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56 (53)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204036704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r>
                        <a:rPr lang="fr-FR" sz="1400" noProof="0" dirty="0" err="1">
                          <a:effectLst/>
                          <a:latin typeface="+mn-lt"/>
                        </a:rPr>
                        <a:t>IUc</a:t>
                      </a:r>
                      <a:r>
                        <a:rPr lang="fr-FR" sz="1400" noProof="0" dirty="0">
                          <a:effectLst/>
                          <a:latin typeface="+mn-lt"/>
                        </a:rPr>
                        <a:t> 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137 (64)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76(68)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73 (70)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819768442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PNA 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77 (36)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36(32)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32 (30)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200786175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r>
                        <a:rPr lang="fr-FR" sz="1400" noProof="0" dirty="0" err="1">
                          <a:effectLst/>
                          <a:latin typeface="+mn-lt"/>
                        </a:rPr>
                        <a:t>ClCr</a:t>
                      </a:r>
                      <a:r>
                        <a:rPr lang="fr-FR" sz="1400" noProof="0" dirty="0">
                          <a:effectLst/>
                          <a:latin typeface="+mn-lt"/>
                        </a:rPr>
                        <a:t> (ml/min, moyenne)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86,9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87,8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82,0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613324240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548640" lvl="1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&lt; 30 ml/min 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1 (&lt; 1)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3(3)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0 (0)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55698107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548640" lvl="1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30 - &lt; 60 ml/min 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46 (21)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30 (27)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27 (26)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70058577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548640" lvl="1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60 - &lt; 90 ml/min 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77 (36)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30 (27)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44 (42)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412697898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548640" lvl="1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90 - &lt; 240 ml/min 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88 (41)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49 (44)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33 (31)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303547756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Bactériémie 2</a:t>
                      </a:r>
                      <a:r>
                        <a:rPr lang="fr-FR" sz="1400" baseline="30000" noProof="0" dirty="0">
                          <a:effectLst/>
                          <a:latin typeface="+mn-lt"/>
                        </a:rPr>
                        <a:t>aire</a:t>
                      </a:r>
                      <a:r>
                        <a:rPr lang="fr-FR" sz="1400" noProof="0" dirty="0">
                          <a:effectLst/>
                          <a:latin typeface="+mn-lt"/>
                        </a:rPr>
                        <a:t> 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15 (7)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9 (8)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10 (10)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988832114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Antibiothérapie préalable 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18 (8)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12 (11)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12 (11)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19428480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BLSE 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48 (22)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34(30)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27 (26)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751798576"/>
                  </a:ext>
                </a:extLst>
              </a:tr>
              <a:tr h="39087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Pathogène isolé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br>
                        <a:rPr lang="fr-FR" sz="1400" noProof="0" dirty="0">
                          <a:effectLst/>
                          <a:latin typeface="+mn-lt"/>
                        </a:rPr>
                      </a:br>
                      <a:endParaRPr lang="fr-FR" sz="1400" noProof="0" dirty="0">
                        <a:effectLst/>
                        <a:latin typeface="+mn-lt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br>
                        <a:rPr lang="fr-FR" sz="1400" noProof="0" dirty="0">
                          <a:effectLst/>
                          <a:latin typeface="+mn-lt"/>
                        </a:rPr>
                      </a:br>
                      <a:endParaRPr lang="fr-FR" sz="1400" noProof="0" dirty="0">
                        <a:effectLst/>
                        <a:latin typeface="+mn-lt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br>
                        <a:rPr lang="fr-FR" sz="1400" noProof="0" dirty="0">
                          <a:effectLst/>
                          <a:latin typeface="+mn-lt"/>
                        </a:rPr>
                      </a:br>
                      <a:endParaRPr lang="fr-FR" sz="1400" noProof="0" dirty="0">
                        <a:effectLst/>
                        <a:latin typeface="+mn-lt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416737883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r>
                        <a:rPr lang="fr-FR" sz="1400" i="1" noProof="0" dirty="0">
                          <a:effectLst/>
                          <a:latin typeface="+mn-lt"/>
                        </a:rPr>
                        <a:t>Escherichia coli </a:t>
                      </a:r>
                      <a:r>
                        <a:rPr lang="fr-FR" sz="1400" noProof="0" dirty="0">
                          <a:effectLst/>
                          <a:latin typeface="+mn-lt"/>
                        </a:rPr>
                        <a:t>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162 (76)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89 (80)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76 (72)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498606344"/>
                  </a:ext>
                </a:extLst>
              </a:tr>
              <a:tr h="239085">
                <a:tc>
                  <a:txBody>
                    <a:bodyPr/>
                    <a:lstStyle/>
                    <a:p>
                      <a:pPr marL="91440">
                        <a:buNone/>
                      </a:pPr>
                      <a:r>
                        <a:rPr lang="fr-FR" sz="1400" i="1" noProof="0" dirty="0">
                          <a:effectLst/>
                          <a:latin typeface="+mn-lt"/>
                        </a:rPr>
                        <a:t>Klebsiella </a:t>
                      </a:r>
                      <a:r>
                        <a:rPr lang="fr-FR" sz="1400" i="1" noProof="0" dirty="0" err="1">
                          <a:effectLst/>
                          <a:latin typeface="+mn-lt"/>
                        </a:rPr>
                        <a:t>pneumoniae</a:t>
                      </a:r>
                      <a:r>
                        <a:rPr lang="fr-FR" sz="1400" i="1" noProof="0" dirty="0">
                          <a:effectLst/>
                          <a:latin typeface="+mn-lt"/>
                        </a:rPr>
                        <a:t> </a:t>
                      </a:r>
                      <a:r>
                        <a:rPr lang="fr-FR" sz="1400" noProof="0" dirty="0">
                          <a:effectLst/>
                          <a:latin typeface="+mn-lt"/>
                        </a:rPr>
                        <a:t>(%)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32 (15)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12 (11)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400" noProof="0" dirty="0">
                          <a:effectLst/>
                          <a:latin typeface="+mn-lt"/>
                        </a:rPr>
                        <a:t>16 (15)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35532384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1203B92-7FE8-CBA5-5C62-A614447ED753}"/>
              </a:ext>
            </a:extLst>
          </p:cNvPr>
          <p:cNvSpPr txBox="1"/>
          <p:nvPr/>
        </p:nvSpPr>
        <p:spPr>
          <a:xfrm>
            <a:off x="6096000" y="1248994"/>
            <a:ext cx="59913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600" b="1" noProof="0" dirty="0">
                <a:solidFill>
                  <a:srgbClr val="C00000"/>
                </a:solidFill>
                <a:latin typeface="+mj-lt"/>
              </a:rPr>
              <a:t>Population en intention de traiter microbiologique modifiée m-MITT</a:t>
            </a:r>
          </a:p>
        </p:txBody>
      </p:sp>
      <p:sp>
        <p:nvSpPr>
          <p:cNvPr id="8" name="Title 2">
            <a:extLst>
              <a:ext uri="{FF2B5EF4-FFF2-40B4-BE49-F238E27FC236}">
                <a16:creationId xmlns:a16="http://schemas.microsoft.com/office/drawing/2014/main" id="{59BC8040-4B59-7CA6-9970-6170E19847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10269542" cy="962634"/>
          </a:xfrm>
        </p:spPr>
        <p:txBody>
          <a:bodyPr>
            <a:noAutofit/>
          </a:bodyPr>
          <a:lstStyle/>
          <a:p>
            <a:r>
              <a:rPr lang="en-US" sz="2400" dirty="0" err="1"/>
              <a:t>Efficacité</a:t>
            </a:r>
            <a:r>
              <a:rPr lang="en-US" sz="2400" dirty="0"/>
              <a:t> et sécurité du cefepime/</a:t>
            </a:r>
            <a:r>
              <a:rPr lang="en-US" sz="2400" dirty="0" err="1"/>
              <a:t>nacubactam</a:t>
            </a:r>
            <a:r>
              <a:rPr lang="en-US" sz="2400" dirty="0"/>
              <a:t> et de </a:t>
            </a:r>
            <a:r>
              <a:rPr lang="en-US" sz="2400" dirty="0" err="1"/>
              <a:t>l’aztreonam</a:t>
            </a:r>
            <a:r>
              <a:rPr lang="en-US" sz="2400" dirty="0"/>
              <a:t>/</a:t>
            </a:r>
            <a:r>
              <a:rPr lang="en-US" sz="2400" dirty="0" err="1"/>
              <a:t>nacubactam</a:t>
            </a:r>
            <a:r>
              <a:rPr lang="en-US" sz="2400" dirty="0"/>
              <a:t> vs imipenem/</a:t>
            </a:r>
            <a:r>
              <a:rPr lang="en-US" sz="2400" dirty="0" err="1"/>
              <a:t>cilastatine</a:t>
            </a:r>
            <a:r>
              <a:rPr lang="en-US" sz="2400" dirty="0"/>
              <a:t> dans les </a:t>
            </a:r>
            <a:r>
              <a:rPr lang="en-US" sz="2400" dirty="0" err="1"/>
              <a:t>IUc</a:t>
            </a:r>
            <a:r>
              <a:rPr lang="en-US" sz="2400" dirty="0"/>
              <a:t> </a:t>
            </a:r>
            <a:r>
              <a:rPr lang="en-US" sz="2400" dirty="0" err="1"/>
              <a:t>ou</a:t>
            </a:r>
            <a:r>
              <a:rPr lang="en-US" sz="2400" dirty="0"/>
              <a:t> PNA non </a:t>
            </a:r>
            <a:r>
              <a:rPr lang="en-US" sz="2400" dirty="0" err="1"/>
              <a:t>compliquées</a:t>
            </a:r>
            <a:r>
              <a:rPr lang="en-US" sz="2400" dirty="0"/>
              <a:t> : Integral-1 </a:t>
            </a:r>
            <a:r>
              <a:rPr lang="en-US" sz="2400" i="1" dirty="0"/>
              <a:t>(1)</a:t>
            </a:r>
          </a:p>
        </p:txBody>
      </p:sp>
      <p:sp>
        <p:nvSpPr>
          <p:cNvPr id="3" name="Espace réservé du contenu 9">
            <a:extLst>
              <a:ext uri="{FF2B5EF4-FFF2-40B4-BE49-F238E27FC236}">
                <a16:creationId xmlns:a16="http://schemas.microsoft.com/office/drawing/2014/main" id="{46075A83-CAA2-2AAB-E42B-955AB0BB1E31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3858749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IUc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: infections urinaires compliquées ; PNA : pyélonéphrites aiguës</a:t>
            </a:r>
          </a:p>
        </p:txBody>
      </p:sp>
    </p:spTree>
    <p:extLst>
      <p:ext uri="{BB962C8B-B14F-4D97-AF65-F5344CB8AC3E}">
        <p14:creationId xmlns:p14="http://schemas.microsoft.com/office/powerpoint/2010/main" val="383172239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FB3C80-5F4B-4667-5533-BE5427C435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F17EFFD8-84B6-B441-8661-0D919AA23B13}"/>
              </a:ext>
            </a:extLst>
          </p:cNvPr>
          <p:cNvSpPr txBox="1"/>
          <p:nvPr/>
        </p:nvSpPr>
        <p:spPr>
          <a:xfrm>
            <a:off x="1126932" y="5724634"/>
            <a:ext cx="576079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2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cefepime</a:t>
            </a:r>
            <a:r>
              <a:rPr lang="fr-FR" sz="2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/</a:t>
            </a:r>
            <a:r>
              <a:rPr lang="fr-FR" sz="2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nacubactam</a:t>
            </a:r>
            <a:r>
              <a:rPr lang="fr-FR" sz="2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non inférieur ET supérieur</a:t>
            </a:r>
          </a:p>
          <a:p>
            <a:pPr marL="342900" indent="-34290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2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aztreonam</a:t>
            </a:r>
            <a:r>
              <a:rPr lang="fr-FR" sz="2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/</a:t>
            </a:r>
            <a:r>
              <a:rPr lang="fr-FR" sz="2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nacubactam</a:t>
            </a:r>
            <a:r>
              <a:rPr lang="fr-FR" sz="2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non inférieur</a:t>
            </a:r>
          </a:p>
        </p:txBody>
      </p:sp>
      <p:pic>
        <p:nvPicPr>
          <p:cNvPr id="4" name="Picture 2" descr="Drapeau du Japon — Wikipédia">
            <a:extLst>
              <a:ext uri="{FF2B5EF4-FFF2-40B4-BE49-F238E27FC236}">
                <a16:creationId xmlns:a16="http://schemas.microsoft.com/office/drawing/2014/main" id="{68F8DB1A-38ED-FD9B-DD72-FFFD8113DF16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3800" y="419980"/>
            <a:ext cx="665163" cy="4443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ZoneTexte 4">
            <a:extLst>
              <a:ext uri="{FF2B5EF4-FFF2-40B4-BE49-F238E27FC236}">
                <a16:creationId xmlns:a16="http://schemas.microsoft.com/office/drawing/2014/main" id="{304B6470-5B5A-AE5D-17DC-A4F3BE0ECAE1}"/>
              </a:ext>
            </a:extLst>
          </p:cNvPr>
          <p:cNvSpPr txBox="1"/>
          <p:nvPr/>
        </p:nvSpPr>
        <p:spPr>
          <a:xfrm>
            <a:off x="1546678" y="1305480"/>
            <a:ext cx="90986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b="1" dirty="0">
                <a:solidFill>
                  <a:srgbClr val="C00000"/>
                </a:solidFill>
                <a:latin typeface="+mj-lt"/>
              </a:rPr>
              <a:t>Taux de succès clinique et microbiologique lors du test de guérison (TOC) (population m-MITT)</a:t>
            </a:r>
            <a:endParaRPr lang="es-419" b="1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CF1666A-BF09-C538-0863-82D7572CAE57}"/>
              </a:ext>
            </a:extLst>
          </p:cNvPr>
          <p:cNvSpPr txBox="1"/>
          <p:nvPr/>
        </p:nvSpPr>
        <p:spPr>
          <a:xfrm>
            <a:off x="2020235" y="1721405"/>
            <a:ext cx="30833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b="1" dirty="0">
                <a:latin typeface="+mj-lt"/>
              </a:rPr>
              <a:t>Composite : clinique + microbiologique</a:t>
            </a:r>
            <a:br>
              <a:rPr lang="fr-FR" sz="1400" b="1" dirty="0">
                <a:latin typeface="+mj-lt"/>
              </a:rPr>
            </a:br>
            <a:r>
              <a:rPr lang="fr-FR" sz="1400" b="1" dirty="0">
                <a:latin typeface="+mj-lt"/>
              </a:rPr>
              <a:t>succès à la visite TOC en </a:t>
            </a:r>
            <a:r>
              <a:rPr lang="fr-FR" sz="1400" b="1" dirty="0" err="1">
                <a:latin typeface="+mj-lt"/>
              </a:rPr>
              <a:t>ITTm</a:t>
            </a:r>
            <a:endParaRPr lang="es-419" sz="1400" b="1" dirty="0">
              <a:latin typeface="+mj-lt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0DCEF6C-D5C3-912E-D189-DC36FFF6A90D}"/>
              </a:ext>
            </a:extLst>
          </p:cNvPr>
          <p:cNvGrpSpPr/>
          <p:nvPr/>
        </p:nvGrpSpPr>
        <p:grpSpPr>
          <a:xfrm>
            <a:off x="820266" y="2408402"/>
            <a:ext cx="5262848" cy="3172541"/>
            <a:chOff x="1175473" y="2411721"/>
            <a:chExt cx="5262848" cy="3172541"/>
          </a:xfrm>
        </p:grpSpPr>
        <p:graphicFrame>
          <p:nvGraphicFramePr>
            <p:cNvPr id="12" name="Graphique 11">
              <a:extLst>
                <a:ext uri="{FF2B5EF4-FFF2-40B4-BE49-F238E27FC236}">
                  <a16:creationId xmlns:a16="http://schemas.microsoft.com/office/drawing/2014/main" id="{47B5E124-B9E0-EEED-87E6-7DA857480456}"/>
                </a:ext>
              </a:extLst>
            </p:cNvPr>
            <p:cNvGraphicFramePr/>
            <p:nvPr/>
          </p:nvGraphicFramePr>
          <p:xfrm>
            <a:off x="1175473" y="2765831"/>
            <a:ext cx="5262848" cy="281843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B18BA609-2C82-B0D3-C8DF-DDC848FD4617}"/>
                </a:ext>
              </a:extLst>
            </p:cNvPr>
            <p:cNvSpPr txBox="1"/>
            <p:nvPr/>
          </p:nvSpPr>
          <p:spPr>
            <a:xfrm>
              <a:off x="2106592" y="4992908"/>
              <a:ext cx="6286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176/214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7C5F08D2-5D80-ADF4-EDDC-AE1E2FDBD696}"/>
                </a:ext>
              </a:extLst>
            </p:cNvPr>
            <p:cNvSpPr txBox="1"/>
            <p:nvPr/>
          </p:nvSpPr>
          <p:spPr>
            <a:xfrm>
              <a:off x="3658997" y="4992908"/>
              <a:ext cx="56297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81/112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B0181CBD-98D8-A29F-82F1-EEC63CAC8A3E}"/>
                </a:ext>
              </a:extLst>
            </p:cNvPr>
            <p:cNvSpPr txBox="1"/>
            <p:nvPr/>
          </p:nvSpPr>
          <p:spPr>
            <a:xfrm>
              <a:off x="5249615" y="4992908"/>
              <a:ext cx="56297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64/105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5E6B8E25-BB25-47AC-F1BC-EF17312F22F1}"/>
                </a:ext>
              </a:extLst>
            </p:cNvPr>
            <p:cNvSpPr txBox="1"/>
            <p:nvPr/>
          </p:nvSpPr>
          <p:spPr>
            <a:xfrm>
              <a:off x="3204706" y="2411721"/>
              <a:ext cx="159851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>
                  <a:latin typeface="+mj-lt"/>
                </a:rPr>
                <a:t>Différence: 21,3 %</a:t>
              </a:r>
              <a:br>
                <a:rPr lang="fr-FR" sz="1200" dirty="0">
                  <a:latin typeface="+mj-lt"/>
                </a:rPr>
              </a:br>
              <a:r>
                <a:rPr lang="fr-FR" sz="1200" dirty="0">
                  <a:latin typeface="+mj-lt"/>
                </a:rPr>
                <a:t>IC 95 % : </a:t>
              </a:r>
              <a:r>
                <a:rPr lang="fr-FR" sz="1200" b="1" dirty="0">
                  <a:solidFill>
                    <a:srgbClr val="C00000"/>
                  </a:solidFill>
                  <a:latin typeface="+mj-lt"/>
                </a:rPr>
                <a:t>10,9 % </a:t>
              </a:r>
              <a:r>
                <a:rPr lang="fr-FR" sz="1200" dirty="0">
                  <a:latin typeface="+mj-lt"/>
                </a:rPr>
                <a:t>- 32 %</a:t>
              </a:r>
              <a:endParaRPr lang="es-419" sz="1200" dirty="0">
                <a:latin typeface="+mj-lt"/>
              </a:endParaRP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D6608D8F-6ADE-0A75-C5A5-82D6914334BE}"/>
                </a:ext>
              </a:extLst>
            </p:cNvPr>
            <p:cNvSpPr txBox="1"/>
            <p:nvPr/>
          </p:nvSpPr>
          <p:spPr>
            <a:xfrm>
              <a:off x="3917115" y="2865428"/>
              <a:ext cx="168347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dirty="0">
                  <a:latin typeface="+mj-lt"/>
                </a:rPr>
                <a:t>Différence: 11,4 %</a:t>
              </a:r>
              <a:br>
                <a:rPr lang="fr-FR" sz="1200" dirty="0">
                  <a:latin typeface="+mj-lt"/>
                </a:rPr>
              </a:br>
              <a:r>
                <a:rPr lang="fr-FR" sz="1200" dirty="0">
                  <a:latin typeface="+mj-lt"/>
                </a:rPr>
                <a:t>IC 95 % : </a:t>
              </a:r>
              <a:r>
                <a:rPr lang="fr-FR" sz="1200" b="1" dirty="0">
                  <a:solidFill>
                    <a:srgbClr val="C00000"/>
                  </a:solidFill>
                  <a:latin typeface="+mj-lt"/>
                </a:rPr>
                <a:t>-1,2 % </a:t>
              </a:r>
              <a:r>
                <a:rPr lang="fr-FR" sz="1200" dirty="0">
                  <a:latin typeface="+mj-lt"/>
                </a:rPr>
                <a:t>- 23,7 %</a:t>
              </a:r>
              <a:endParaRPr lang="es-419" sz="1200" dirty="0">
                <a:latin typeface="+mj-lt"/>
              </a:endParaRPr>
            </a:p>
          </p:txBody>
        </p:sp>
        <p:sp>
          <p:nvSpPr>
            <p:cNvPr id="20" name="Parenthèse ouvrante 19">
              <a:extLst>
                <a:ext uri="{FF2B5EF4-FFF2-40B4-BE49-F238E27FC236}">
                  <a16:creationId xmlns:a16="http://schemas.microsoft.com/office/drawing/2014/main" id="{F92CB3BD-A656-F620-0432-AC82FC999350}"/>
                </a:ext>
              </a:extLst>
            </p:cNvPr>
            <p:cNvSpPr/>
            <p:nvPr/>
          </p:nvSpPr>
          <p:spPr>
            <a:xfrm rot="5400000">
              <a:off x="4745675" y="2311911"/>
              <a:ext cx="103467" cy="2030364"/>
            </a:xfrm>
            <a:prstGeom prst="leftBracket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21" name="Parenthèse ouvrante 20">
              <a:extLst>
                <a:ext uri="{FF2B5EF4-FFF2-40B4-BE49-F238E27FC236}">
                  <a16:creationId xmlns:a16="http://schemas.microsoft.com/office/drawing/2014/main" id="{FBB0B527-D5FD-56A5-D648-86D8E1D62AAC}"/>
                </a:ext>
              </a:extLst>
            </p:cNvPr>
            <p:cNvSpPr/>
            <p:nvPr/>
          </p:nvSpPr>
          <p:spPr>
            <a:xfrm rot="5400000">
              <a:off x="3920317" y="1221498"/>
              <a:ext cx="145895" cy="3379808"/>
            </a:xfrm>
            <a:prstGeom prst="leftBracket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B258220A-937B-43F4-F76A-473BB5D22989}"/>
                </a:ext>
              </a:extLst>
            </p:cNvPr>
            <p:cNvSpPr txBox="1"/>
            <p:nvPr/>
          </p:nvSpPr>
          <p:spPr>
            <a:xfrm>
              <a:off x="2118614" y="3056973"/>
              <a:ext cx="60465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82,2 %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867F4E27-07ED-999F-DCA4-6608946398A7}"/>
                </a:ext>
              </a:extLst>
            </p:cNvPr>
            <p:cNvSpPr txBox="1"/>
            <p:nvPr/>
          </p:nvSpPr>
          <p:spPr>
            <a:xfrm>
              <a:off x="3690937" y="3311904"/>
              <a:ext cx="60785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72,3 %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48FDD450-A78D-0722-8A61-1DA8C67FBA97}"/>
                </a:ext>
              </a:extLst>
            </p:cNvPr>
            <p:cNvSpPr txBox="1"/>
            <p:nvPr/>
          </p:nvSpPr>
          <p:spPr>
            <a:xfrm>
              <a:off x="5249615" y="3568458"/>
              <a:ext cx="60785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61,0 %</a:t>
              </a:r>
              <a:endParaRPr lang="es-419" sz="1200" b="1" dirty="0">
                <a:latin typeface="+mj-lt"/>
              </a:endParaRPr>
            </a:p>
          </p:txBody>
        </p:sp>
      </p:grpSp>
      <p:grpSp>
        <p:nvGrpSpPr>
          <p:cNvPr id="9" name="Groupe 8">
            <a:extLst>
              <a:ext uri="{FF2B5EF4-FFF2-40B4-BE49-F238E27FC236}">
                <a16:creationId xmlns:a16="http://schemas.microsoft.com/office/drawing/2014/main" id="{A1BCC40B-ED25-6785-E295-6AA11C662C6C}"/>
              </a:ext>
            </a:extLst>
          </p:cNvPr>
          <p:cNvGrpSpPr/>
          <p:nvPr/>
        </p:nvGrpSpPr>
        <p:grpSpPr>
          <a:xfrm>
            <a:off x="6519723" y="2489900"/>
            <a:ext cx="5262848" cy="3051538"/>
            <a:chOff x="6519723" y="2489900"/>
            <a:chExt cx="5262848" cy="3051538"/>
          </a:xfrm>
        </p:grpSpPr>
        <p:graphicFrame>
          <p:nvGraphicFramePr>
            <p:cNvPr id="25" name="Graphique 24">
              <a:extLst>
                <a:ext uri="{FF2B5EF4-FFF2-40B4-BE49-F238E27FC236}">
                  <a16:creationId xmlns:a16="http://schemas.microsoft.com/office/drawing/2014/main" id="{AE80E9C2-979B-ED7B-335D-BB501C3FCAAE}"/>
                </a:ext>
              </a:extLst>
            </p:cNvPr>
            <p:cNvGraphicFramePr/>
            <p:nvPr/>
          </p:nvGraphicFramePr>
          <p:xfrm>
            <a:off x="6519723" y="2723007"/>
            <a:ext cx="5262848" cy="281843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70188A84-0E3E-5B6A-0DBA-8E5FB571F96C}"/>
                </a:ext>
              </a:extLst>
            </p:cNvPr>
            <p:cNvSpPr txBox="1"/>
            <p:nvPr/>
          </p:nvSpPr>
          <p:spPr>
            <a:xfrm>
              <a:off x="7240710" y="2812992"/>
              <a:ext cx="60785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91,1 %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D129CE9D-9FA8-0A73-7017-567B0E2256DA}"/>
                </a:ext>
              </a:extLst>
            </p:cNvPr>
            <p:cNvSpPr txBox="1"/>
            <p:nvPr/>
          </p:nvSpPr>
          <p:spPr>
            <a:xfrm>
              <a:off x="7734372" y="2927381"/>
              <a:ext cx="60785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86,0 %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06BC230A-649D-1FE9-395E-E024550BA06D}"/>
                </a:ext>
              </a:extLst>
            </p:cNvPr>
            <p:cNvSpPr txBox="1"/>
            <p:nvPr/>
          </p:nvSpPr>
          <p:spPr>
            <a:xfrm>
              <a:off x="8855484" y="2814302"/>
              <a:ext cx="60785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92,0 %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A013ECFB-0E16-257D-A1E3-7C7A6E4FE220}"/>
                </a:ext>
              </a:extLst>
            </p:cNvPr>
            <p:cNvSpPr txBox="1"/>
            <p:nvPr/>
          </p:nvSpPr>
          <p:spPr>
            <a:xfrm>
              <a:off x="9252950" y="3204380"/>
              <a:ext cx="60785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74,1 %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63B6C1B4-8B17-AA95-B85C-4275905E4B97}"/>
                </a:ext>
              </a:extLst>
            </p:cNvPr>
            <p:cNvSpPr txBox="1"/>
            <p:nvPr/>
          </p:nvSpPr>
          <p:spPr>
            <a:xfrm>
              <a:off x="10430099" y="2869961"/>
              <a:ext cx="60785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87,6 %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7FB4ABF7-A0B7-5DA8-0C24-472B25B9E3A2}"/>
                </a:ext>
              </a:extLst>
            </p:cNvPr>
            <p:cNvSpPr txBox="1"/>
            <p:nvPr/>
          </p:nvSpPr>
          <p:spPr>
            <a:xfrm>
              <a:off x="10823708" y="3398144"/>
              <a:ext cx="60785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63,8 %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53602AF8-8834-46D4-8185-3BFA7664D6CA}"/>
                </a:ext>
              </a:extLst>
            </p:cNvPr>
            <p:cNvSpPr txBox="1"/>
            <p:nvPr/>
          </p:nvSpPr>
          <p:spPr>
            <a:xfrm>
              <a:off x="10921303" y="4808241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67/</a:t>
              </a:r>
              <a:br>
                <a:rPr lang="fr-FR" sz="1000" dirty="0">
                  <a:solidFill>
                    <a:schemeClr val="bg1"/>
                  </a:solidFill>
                  <a:latin typeface="+mj-lt"/>
                </a:rPr>
              </a:br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105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44FD6225-EE88-4AF3-2903-36EBEFA2C7AD}"/>
                </a:ext>
              </a:extLst>
            </p:cNvPr>
            <p:cNvSpPr txBox="1"/>
            <p:nvPr/>
          </p:nvSpPr>
          <p:spPr>
            <a:xfrm>
              <a:off x="10441872" y="4808241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92/</a:t>
              </a:r>
              <a:br>
                <a:rPr lang="fr-FR" sz="1000" dirty="0">
                  <a:solidFill>
                    <a:schemeClr val="bg1"/>
                  </a:solidFill>
                  <a:latin typeface="+mj-lt"/>
                </a:rPr>
              </a:br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105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DA11345C-C171-C56C-EE7C-9B58FFBA3D35}"/>
                </a:ext>
              </a:extLst>
            </p:cNvPr>
            <p:cNvSpPr txBox="1"/>
            <p:nvPr/>
          </p:nvSpPr>
          <p:spPr>
            <a:xfrm>
              <a:off x="9352903" y="4808241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83/</a:t>
              </a:r>
              <a:br>
                <a:rPr lang="fr-FR" sz="1000" dirty="0">
                  <a:solidFill>
                    <a:schemeClr val="bg1"/>
                  </a:solidFill>
                  <a:latin typeface="+mj-lt"/>
                </a:rPr>
              </a:br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112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388056AD-C91B-83C7-FE03-D953F4285FB7}"/>
                </a:ext>
              </a:extLst>
            </p:cNvPr>
            <p:cNvSpPr txBox="1"/>
            <p:nvPr/>
          </p:nvSpPr>
          <p:spPr>
            <a:xfrm>
              <a:off x="8871734" y="4808241"/>
              <a:ext cx="43152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103/</a:t>
              </a:r>
              <a:br>
                <a:rPr lang="fr-FR" sz="1000" dirty="0">
                  <a:solidFill>
                    <a:schemeClr val="bg1"/>
                  </a:solidFill>
                  <a:latin typeface="+mj-lt"/>
                </a:rPr>
              </a:br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112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3BF0958F-4FF3-ECCA-9AEA-700F1ED7CBBD}"/>
                </a:ext>
              </a:extLst>
            </p:cNvPr>
            <p:cNvSpPr txBox="1"/>
            <p:nvPr/>
          </p:nvSpPr>
          <p:spPr>
            <a:xfrm>
              <a:off x="7767525" y="4808241"/>
              <a:ext cx="43152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103/</a:t>
              </a:r>
              <a:br>
                <a:rPr lang="fr-FR" sz="1000" dirty="0">
                  <a:solidFill>
                    <a:schemeClr val="bg1"/>
                  </a:solidFill>
                  <a:latin typeface="+mj-lt"/>
                </a:rPr>
              </a:br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112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8DD9EE94-055C-EC73-F28E-FB1CAF92877F}"/>
                </a:ext>
              </a:extLst>
            </p:cNvPr>
            <p:cNvSpPr txBox="1"/>
            <p:nvPr/>
          </p:nvSpPr>
          <p:spPr>
            <a:xfrm>
              <a:off x="7330731" y="4808241"/>
              <a:ext cx="43152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195/</a:t>
              </a:r>
              <a:br>
                <a:rPr lang="fr-FR" sz="1000" dirty="0">
                  <a:solidFill>
                    <a:schemeClr val="bg1"/>
                  </a:solidFill>
                  <a:latin typeface="+mj-lt"/>
                </a:rPr>
              </a:br>
              <a:r>
                <a:rPr lang="fr-FR" sz="1000" dirty="0">
                  <a:solidFill>
                    <a:schemeClr val="bg1"/>
                  </a:solidFill>
                  <a:latin typeface="+mj-lt"/>
                </a:rPr>
                <a:t>214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A759496D-664A-7035-1C08-5D0003D2A824}"/>
                </a:ext>
              </a:extLst>
            </p:cNvPr>
            <p:cNvSpPr txBox="1"/>
            <p:nvPr/>
          </p:nvSpPr>
          <p:spPr>
            <a:xfrm>
              <a:off x="7641822" y="2489900"/>
              <a:ext cx="27882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Clinique 	                Microbiologique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15327B6B-5E08-39D7-BCDD-3AB8B1FE7670}"/>
                </a:ext>
              </a:extLst>
            </p:cNvPr>
            <p:cNvSpPr/>
            <p:nvPr/>
          </p:nvSpPr>
          <p:spPr>
            <a:xfrm>
              <a:off x="7406465" y="2535259"/>
              <a:ext cx="235358" cy="16878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7D02F5F9-A417-E400-9AFD-D47BBD066C2B}"/>
                </a:ext>
              </a:extLst>
            </p:cNvPr>
            <p:cNvSpPr/>
            <p:nvPr/>
          </p:nvSpPr>
          <p:spPr>
            <a:xfrm>
              <a:off x="8819348" y="2535259"/>
              <a:ext cx="235358" cy="168789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</p:grpSp>
      <p:sp>
        <p:nvSpPr>
          <p:cNvPr id="7" name="ZoneTexte 7">
            <a:extLst>
              <a:ext uri="{FF2B5EF4-FFF2-40B4-BE49-F238E27FC236}">
                <a16:creationId xmlns:a16="http://schemas.microsoft.com/office/drawing/2014/main" id="{0BDDD325-BF27-BB16-4A19-6613D755B77E}"/>
              </a:ext>
            </a:extLst>
          </p:cNvPr>
          <p:cNvSpPr txBox="1"/>
          <p:nvPr/>
        </p:nvSpPr>
        <p:spPr>
          <a:xfrm>
            <a:off x="7964081" y="1787891"/>
            <a:ext cx="26783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b="1" dirty="0">
                <a:latin typeface="+mj-lt"/>
              </a:rPr>
              <a:t>Succès clinique / microbiologique</a:t>
            </a:r>
            <a:br>
              <a:rPr lang="fr-FR" sz="1400" b="1" dirty="0">
                <a:latin typeface="+mj-lt"/>
              </a:rPr>
            </a:br>
            <a:r>
              <a:rPr lang="fr-FR" sz="1400" b="1" dirty="0">
                <a:latin typeface="+mj-lt"/>
              </a:rPr>
              <a:t>à la visite TOC en </a:t>
            </a:r>
            <a:r>
              <a:rPr lang="fr-FR" sz="1400" b="1" dirty="0" err="1">
                <a:latin typeface="+mj-lt"/>
              </a:rPr>
              <a:t>ITTm</a:t>
            </a:r>
            <a:endParaRPr lang="es-419" sz="1400" b="1" dirty="0"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AC8134E-FF6A-5C37-7B30-5A6FF3842B16}"/>
              </a:ext>
            </a:extLst>
          </p:cNvPr>
          <p:cNvSpPr txBox="1"/>
          <p:nvPr/>
        </p:nvSpPr>
        <p:spPr>
          <a:xfrm>
            <a:off x="7005892" y="5911229"/>
            <a:ext cx="28118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2000" b="1" i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Vs  </a:t>
            </a:r>
            <a:r>
              <a:rPr lang="en-US" sz="2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imipenem/</a:t>
            </a:r>
            <a:r>
              <a:rPr lang="en-US" sz="2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cilastatine</a:t>
            </a:r>
            <a:endParaRPr lang="en-US" sz="2000" b="1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708C8CDB-59D7-CE92-0A12-659B90B08279}"/>
              </a:ext>
            </a:extLst>
          </p:cNvPr>
          <p:cNvSpPr txBox="1">
            <a:spLocks/>
          </p:cNvSpPr>
          <p:nvPr/>
        </p:nvSpPr>
        <p:spPr>
          <a:xfrm>
            <a:off x="9663570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Sumiya M, ESCMID 2026, P2857</a:t>
            </a:r>
            <a:endParaRPr lang="fr-FR" b="1" dirty="0">
              <a:latin typeface="+mn-lt"/>
            </a:endParaRPr>
          </a:p>
        </p:txBody>
      </p:sp>
      <p:sp>
        <p:nvSpPr>
          <p:cNvPr id="32" name="Title 2">
            <a:extLst>
              <a:ext uri="{FF2B5EF4-FFF2-40B4-BE49-F238E27FC236}">
                <a16:creationId xmlns:a16="http://schemas.microsoft.com/office/drawing/2014/main" id="{BFB132C8-3557-690D-B3E5-C750BB4566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10269542" cy="962634"/>
          </a:xfrm>
        </p:spPr>
        <p:txBody>
          <a:bodyPr>
            <a:noAutofit/>
          </a:bodyPr>
          <a:lstStyle/>
          <a:p>
            <a:r>
              <a:rPr lang="en-US" sz="2400" dirty="0" err="1"/>
              <a:t>Efficacité</a:t>
            </a:r>
            <a:r>
              <a:rPr lang="en-US" sz="2400" dirty="0"/>
              <a:t> et sécurité du cefepime/</a:t>
            </a:r>
            <a:r>
              <a:rPr lang="en-US" sz="2400" dirty="0" err="1"/>
              <a:t>nacubactam</a:t>
            </a:r>
            <a:r>
              <a:rPr lang="en-US" sz="2400" dirty="0"/>
              <a:t> et de </a:t>
            </a:r>
            <a:r>
              <a:rPr lang="en-US" sz="2400" dirty="0" err="1"/>
              <a:t>l’aztreonam</a:t>
            </a:r>
            <a:r>
              <a:rPr lang="en-US" sz="2400" dirty="0"/>
              <a:t>/</a:t>
            </a:r>
            <a:r>
              <a:rPr lang="en-US" sz="2400" dirty="0" err="1"/>
              <a:t>nacubactam</a:t>
            </a:r>
            <a:r>
              <a:rPr lang="en-US" sz="2400" dirty="0"/>
              <a:t> vs imipenem/</a:t>
            </a:r>
            <a:r>
              <a:rPr lang="en-US" sz="2400" dirty="0" err="1"/>
              <a:t>cilastatine</a:t>
            </a:r>
            <a:r>
              <a:rPr lang="en-US" sz="2400" dirty="0"/>
              <a:t> dans les </a:t>
            </a:r>
            <a:r>
              <a:rPr lang="en-US" sz="2400" dirty="0" err="1"/>
              <a:t>IUc</a:t>
            </a:r>
            <a:r>
              <a:rPr lang="en-US" sz="2400" dirty="0"/>
              <a:t> </a:t>
            </a:r>
            <a:r>
              <a:rPr lang="en-US" sz="2400" dirty="0" err="1"/>
              <a:t>ou</a:t>
            </a:r>
            <a:r>
              <a:rPr lang="en-US" sz="2400" dirty="0"/>
              <a:t> PNA non </a:t>
            </a:r>
            <a:r>
              <a:rPr lang="en-US" sz="2400" dirty="0" err="1"/>
              <a:t>compliquées</a:t>
            </a:r>
            <a:r>
              <a:rPr lang="en-US" sz="2400" dirty="0"/>
              <a:t> : Integral-1 </a:t>
            </a:r>
            <a:r>
              <a:rPr lang="en-US" sz="2400" i="1" dirty="0"/>
              <a:t>(2)</a:t>
            </a:r>
          </a:p>
        </p:txBody>
      </p:sp>
      <p:sp>
        <p:nvSpPr>
          <p:cNvPr id="3" name="Espace réservé du contenu 9">
            <a:extLst>
              <a:ext uri="{FF2B5EF4-FFF2-40B4-BE49-F238E27FC236}">
                <a16:creationId xmlns:a16="http://schemas.microsoft.com/office/drawing/2014/main" id="{4A89404A-A6CD-A17B-FF05-913C7EE5E5F3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3858749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IUc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: infections urinaires compliquées ; PNA : pyélonéphrites aiguës</a:t>
            </a:r>
          </a:p>
        </p:txBody>
      </p:sp>
    </p:spTree>
    <p:extLst>
      <p:ext uri="{BB962C8B-B14F-4D97-AF65-F5344CB8AC3E}">
        <p14:creationId xmlns:p14="http://schemas.microsoft.com/office/powerpoint/2010/main" val="41459733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Content Placeholder 2" descr="Drapeau du Japon — Wikipédia">
            <a:extLst>
              <a:ext uri="{FF2B5EF4-FFF2-40B4-BE49-F238E27FC236}">
                <a16:creationId xmlns:a16="http://schemas.microsoft.com/office/drawing/2014/main" id="{FF14BD77-FD80-726C-8991-F05D8D99F056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353800" y="419980"/>
            <a:ext cx="665163" cy="4443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758023BE-0D2E-146B-5CFE-BFB976EC1A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10673300" cy="962634"/>
          </a:xfrm>
        </p:spPr>
        <p:txBody>
          <a:bodyPr>
            <a:noAutofit/>
          </a:bodyPr>
          <a:lstStyle/>
          <a:p>
            <a:r>
              <a:rPr lang="fr-FR" sz="2400" noProof="0" dirty="0"/>
              <a:t>Efficacité du </a:t>
            </a:r>
            <a:r>
              <a:rPr lang="fr-FR" sz="2400" noProof="0" dirty="0" err="1"/>
              <a:t>cefepime</a:t>
            </a:r>
            <a:r>
              <a:rPr lang="fr-FR" sz="2400" noProof="0" dirty="0"/>
              <a:t>/</a:t>
            </a:r>
            <a:r>
              <a:rPr lang="fr-FR" sz="2400" noProof="0" dirty="0" err="1"/>
              <a:t>nacubactam</a:t>
            </a:r>
            <a:r>
              <a:rPr lang="fr-FR" sz="2400" noProof="0" dirty="0"/>
              <a:t> ou </a:t>
            </a:r>
            <a:r>
              <a:rPr lang="fr-FR" sz="2400" noProof="0" dirty="0" err="1"/>
              <a:t>aztreonam</a:t>
            </a:r>
            <a:r>
              <a:rPr lang="fr-FR" sz="2400" noProof="0" dirty="0"/>
              <a:t>/</a:t>
            </a:r>
            <a:r>
              <a:rPr lang="fr-FR" sz="2400" noProof="0" dirty="0" err="1"/>
              <a:t>nacubactam</a:t>
            </a:r>
            <a:r>
              <a:rPr lang="fr-FR" sz="2400" noProof="0" dirty="0"/>
              <a:t> sur les entérobactéries BLSE dans les </a:t>
            </a:r>
            <a:r>
              <a:rPr lang="en-US" sz="2400" dirty="0" err="1"/>
              <a:t>IUc</a:t>
            </a:r>
            <a:r>
              <a:rPr lang="en-US" sz="2400" dirty="0"/>
              <a:t> </a:t>
            </a:r>
            <a:r>
              <a:rPr lang="en-US" sz="2400" dirty="0" err="1"/>
              <a:t>ou</a:t>
            </a:r>
            <a:r>
              <a:rPr lang="en-US" sz="2400" dirty="0"/>
              <a:t> PNA </a:t>
            </a:r>
            <a:r>
              <a:rPr lang="fr-FR" sz="2400" noProof="0" dirty="0"/>
              <a:t>: sous-groupe de l’essai Integral-1</a:t>
            </a:r>
          </a:p>
        </p:txBody>
      </p:sp>
      <p:sp>
        <p:nvSpPr>
          <p:cNvPr id="7" name="Espace réservé du contenu 6">
            <a:extLst>
              <a:ext uri="{FF2B5EF4-FFF2-40B4-BE49-F238E27FC236}">
                <a16:creationId xmlns:a16="http://schemas.microsoft.com/office/drawing/2014/main" id="{2CA08E07-9A01-1A6A-6EDD-58F5895FDBC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27463"/>
            <a:ext cx="7525155" cy="2038611"/>
          </a:xfrm>
        </p:spPr>
        <p:txBody>
          <a:bodyPr>
            <a:normAutofit/>
          </a:bodyPr>
          <a:lstStyle/>
          <a:p>
            <a:r>
              <a:rPr lang="fr-FR" sz="2000" dirty="0"/>
              <a:t>Essai randomisé de phase III</a:t>
            </a:r>
          </a:p>
          <a:p>
            <a:r>
              <a:rPr lang="fr-FR" sz="2000" dirty="0"/>
              <a:t>S</a:t>
            </a:r>
            <a:r>
              <a:rPr lang="fr-FR" sz="2000" noProof="0" dirty="0" err="1"/>
              <a:t>ous-groupe</a:t>
            </a:r>
            <a:r>
              <a:rPr lang="fr-FR" sz="2000" noProof="0" dirty="0"/>
              <a:t> de 109 patients avec isolats EBLSE</a:t>
            </a:r>
          </a:p>
          <a:p>
            <a:r>
              <a:rPr lang="fr-FR" sz="2000" dirty="0"/>
              <a:t>D</a:t>
            </a:r>
            <a:r>
              <a:rPr lang="fr-FR" sz="2000" noProof="0" dirty="0"/>
              <a:t>ans la population en ITT microbiologique modifiée (ITTM-m)</a:t>
            </a:r>
          </a:p>
          <a:p>
            <a:endParaRPr lang="fr-FR" sz="2000" noProof="0" dirty="0"/>
          </a:p>
          <a:p>
            <a:endParaRPr lang="fr-FR" sz="2000" noProof="0" dirty="0"/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016C5A0F-84D4-5ACE-144A-8F54ABF90483}"/>
              </a:ext>
            </a:extLst>
          </p:cNvPr>
          <p:cNvSpPr txBox="1">
            <a:spLocks/>
          </p:cNvSpPr>
          <p:nvPr/>
        </p:nvSpPr>
        <p:spPr>
          <a:xfrm>
            <a:off x="9663568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Sumiya M, ESCMID 2026, P2864</a:t>
            </a: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35C09A53-F96D-CDF8-17A5-8C77C1CFE512}"/>
              </a:ext>
            </a:extLst>
          </p:cNvPr>
          <p:cNvGraphicFramePr>
            <a:graphicFrameLocks noGrp="1"/>
          </p:cNvGraphicFramePr>
          <p:nvPr/>
        </p:nvGraphicFramePr>
        <p:xfrm>
          <a:off x="375781" y="3491927"/>
          <a:ext cx="5638614" cy="25047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94604">
                  <a:extLst>
                    <a:ext uri="{9D8B030D-6E8A-4147-A177-3AD203B41FA5}">
                      <a16:colId xmlns:a16="http://schemas.microsoft.com/office/drawing/2014/main" val="1156511701"/>
                    </a:ext>
                  </a:extLst>
                </a:gridCol>
                <a:gridCol w="1114670">
                  <a:extLst>
                    <a:ext uri="{9D8B030D-6E8A-4147-A177-3AD203B41FA5}">
                      <a16:colId xmlns:a16="http://schemas.microsoft.com/office/drawing/2014/main" val="3376216343"/>
                    </a:ext>
                  </a:extLst>
                </a:gridCol>
                <a:gridCol w="1114670">
                  <a:extLst>
                    <a:ext uri="{9D8B030D-6E8A-4147-A177-3AD203B41FA5}">
                      <a16:colId xmlns:a16="http://schemas.microsoft.com/office/drawing/2014/main" val="2238835993"/>
                    </a:ext>
                  </a:extLst>
                </a:gridCol>
                <a:gridCol w="1114670">
                  <a:extLst>
                    <a:ext uri="{9D8B030D-6E8A-4147-A177-3AD203B41FA5}">
                      <a16:colId xmlns:a16="http://schemas.microsoft.com/office/drawing/2014/main" val="71624056"/>
                    </a:ext>
                  </a:extLst>
                </a:gridCol>
              </a:tblGrid>
              <a:tr h="708825">
                <a:tc>
                  <a:txBody>
                    <a:bodyPr/>
                    <a:lstStyle/>
                    <a:p>
                      <a:pPr algn="ctr"/>
                      <a:r>
                        <a:rPr lang="fr-FR" sz="1400" noProof="0" dirty="0">
                          <a:latin typeface="+mn-lt"/>
                        </a:rPr>
                        <a:t>Espèce EBLSE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FEP/NAC</a:t>
                      </a:r>
                    </a:p>
                  </a:txBody>
                  <a:tcPr marL="7620" marR="7620" marT="7620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ATM/NAC</a:t>
                      </a:r>
                    </a:p>
                  </a:txBody>
                  <a:tcPr marL="7620" marR="7620" marT="7620" marB="0" anchor="ctr"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IPM/CS</a:t>
                      </a:r>
                    </a:p>
                  </a:txBody>
                  <a:tcPr marL="7620" marR="7620" marT="7620" marB="0"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768011"/>
                  </a:ext>
                </a:extLst>
              </a:tr>
              <a:tr h="598647">
                <a:tc>
                  <a:txBody>
                    <a:bodyPr/>
                    <a:lstStyle/>
                    <a:p>
                      <a:r>
                        <a:rPr lang="fr-FR" sz="1400" i="1" noProof="0" dirty="0">
                          <a:latin typeface="+mn-lt"/>
                        </a:rPr>
                        <a:t>Escherichia coli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34 (69,4 %)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 (73,5 %)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 (77,8 %)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534141624"/>
                  </a:ext>
                </a:extLst>
              </a:tr>
              <a:tr h="598647">
                <a:tc>
                  <a:txBody>
                    <a:bodyPr/>
                    <a:lstStyle/>
                    <a:p>
                      <a:r>
                        <a:rPr lang="fr-FR" sz="1400" i="1" noProof="0" dirty="0">
                          <a:latin typeface="+mn-lt"/>
                        </a:rPr>
                        <a:t>Klebsiella </a:t>
                      </a:r>
                      <a:r>
                        <a:rPr lang="fr-FR" sz="1400" i="1" noProof="0" dirty="0" err="1">
                          <a:latin typeface="+mn-lt"/>
                        </a:rPr>
                        <a:t>pneumoniae</a:t>
                      </a:r>
                      <a:endParaRPr lang="fr-FR" sz="1400" i="1" noProof="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(30,6 %)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(23,5 %)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(22,2 %)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393231641"/>
                  </a:ext>
                </a:extLst>
              </a:tr>
              <a:tr h="598647">
                <a:tc>
                  <a:txBody>
                    <a:bodyPr/>
                    <a:lstStyle/>
                    <a:p>
                      <a:r>
                        <a:rPr lang="fr-FR" sz="1400" i="1" noProof="0" dirty="0">
                          <a:latin typeface="+mn-lt"/>
                        </a:rPr>
                        <a:t>Proteus mirabilis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(0,0 %)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(2,9 %)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(0,0 %)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719614734"/>
                  </a:ext>
                </a:extLst>
              </a:tr>
            </a:tbl>
          </a:graphicData>
        </a:graphic>
      </p:graphicFrame>
      <p:grpSp>
        <p:nvGrpSpPr>
          <p:cNvPr id="9" name="Group 8">
            <a:extLst>
              <a:ext uri="{FF2B5EF4-FFF2-40B4-BE49-F238E27FC236}">
                <a16:creationId xmlns:a16="http://schemas.microsoft.com/office/drawing/2014/main" id="{E08F4DAB-15C2-198D-C761-13546A4CD80E}"/>
              </a:ext>
            </a:extLst>
          </p:cNvPr>
          <p:cNvGrpSpPr/>
          <p:nvPr/>
        </p:nvGrpSpPr>
        <p:grpSpPr>
          <a:xfrm>
            <a:off x="6548142" y="2346768"/>
            <a:ext cx="5262848" cy="3881425"/>
            <a:chOff x="6556046" y="2006589"/>
            <a:chExt cx="5262848" cy="3881425"/>
          </a:xfrm>
        </p:grpSpPr>
        <p:graphicFrame>
          <p:nvGraphicFramePr>
            <p:cNvPr id="11" name="Graphique 10">
              <a:extLst>
                <a:ext uri="{FF2B5EF4-FFF2-40B4-BE49-F238E27FC236}">
                  <a16:creationId xmlns:a16="http://schemas.microsoft.com/office/drawing/2014/main" id="{CEFE8E85-FAE1-3EA8-F47F-1E5E29B88C88}"/>
                </a:ext>
              </a:extLst>
            </p:cNvPr>
            <p:cNvGraphicFramePr/>
            <p:nvPr/>
          </p:nvGraphicFramePr>
          <p:xfrm>
            <a:off x="6556046" y="3069583"/>
            <a:ext cx="5262848" cy="281843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0BB40CBC-328D-2511-A969-34F275F75FE9}"/>
                </a:ext>
              </a:extLst>
            </p:cNvPr>
            <p:cNvSpPr txBox="1"/>
            <p:nvPr/>
          </p:nvSpPr>
          <p:spPr>
            <a:xfrm>
              <a:off x="6847181" y="2006589"/>
              <a:ext cx="483395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600" b="1" dirty="0">
                  <a:solidFill>
                    <a:srgbClr val="C00000"/>
                  </a:solidFill>
                  <a:latin typeface="+mj-lt"/>
                </a:rPr>
                <a:t>Critère de jugement composite</a:t>
              </a:r>
            </a:p>
            <a:p>
              <a:pPr algn="ctr"/>
              <a:r>
                <a:rPr lang="fr-FR" sz="1600" b="1" dirty="0">
                  <a:solidFill>
                    <a:srgbClr val="C00000"/>
                  </a:solidFill>
                  <a:latin typeface="+mj-lt"/>
                </a:rPr>
                <a:t>clinique et microbiologique au test de guérison (TOC)</a:t>
              </a:r>
              <a:endParaRPr lang="es-419" sz="1600" b="1" dirty="0">
                <a:solidFill>
                  <a:srgbClr val="C00000"/>
                </a:solidFill>
                <a:latin typeface="+mj-lt"/>
              </a:endParaRP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003F9419-945A-37BC-9FB0-7664E54901B9}"/>
                </a:ext>
              </a:extLst>
            </p:cNvPr>
            <p:cNvSpPr txBox="1"/>
            <p:nvPr/>
          </p:nvSpPr>
          <p:spPr>
            <a:xfrm>
              <a:off x="7948733" y="2758774"/>
              <a:ext cx="26759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      BLSE	non-BLSE	    ITTM-m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6B21ADCF-9B64-5055-51F3-16DB17F4FEE2}"/>
                </a:ext>
              </a:extLst>
            </p:cNvPr>
            <p:cNvSpPr/>
            <p:nvPr/>
          </p:nvSpPr>
          <p:spPr>
            <a:xfrm>
              <a:off x="7915402" y="2812879"/>
              <a:ext cx="235358" cy="168789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3537E0C-BCFA-15D9-C466-0A699C4D5835}"/>
                </a:ext>
              </a:extLst>
            </p:cNvPr>
            <p:cNvSpPr/>
            <p:nvPr/>
          </p:nvSpPr>
          <p:spPr>
            <a:xfrm>
              <a:off x="8648146" y="2812879"/>
              <a:ext cx="235358" cy="168789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9CEF7E36-B8C9-5D31-3E12-62BAB5A4257B}"/>
                </a:ext>
              </a:extLst>
            </p:cNvPr>
            <p:cNvSpPr/>
            <p:nvPr/>
          </p:nvSpPr>
          <p:spPr>
            <a:xfrm>
              <a:off x="9629275" y="2812879"/>
              <a:ext cx="235358" cy="168789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EF008482-8B5D-7AAA-CC5F-E73E05EB8AEC}"/>
                </a:ext>
              </a:extLst>
            </p:cNvPr>
            <p:cNvSpPr txBox="1"/>
            <p:nvPr/>
          </p:nvSpPr>
          <p:spPr>
            <a:xfrm>
              <a:off x="7207975" y="3605184"/>
              <a:ext cx="489236" cy="238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100"/>
                </a:lnSpc>
              </a:pPr>
              <a:r>
                <a:rPr lang="fr-FR" sz="1200" b="1" dirty="0">
                  <a:latin typeface="+mj-lt"/>
                </a:rPr>
                <a:t>75 %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E39B60CD-88CB-46BD-08C9-2206FCFED995}"/>
                </a:ext>
              </a:extLst>
            </p:cNvPr>
            <p:cNvSpPr txBox="1"/>
            <p:nvPr/>
          </p:nvSpPr>
          <p:spPr>
            <a:xfrm>
              <a:off x="7471967" y="3338775"/>
              <a:ext cx="607859" cy="238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100"/>
                </a:lnSpc>
              </a:pPr>
              <a:r>
                <a:rPr lang="fr-FR" sz="1200" b="1" dirty="0">
                  <a:latin typeface="+mj-lt"/>
                </a:rPr>
                <a:t>84,3 %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3BB2CBF3-E11C-F23C-BE30-FAF39FF40ADC}"/>
                </a:ext>
              </a:extLst>
            </p:cNvPr>
            <p:cNvSpPr txBox="1"/>
            <p:nvPr/>
          </p:nvSpPr>
          <p:spPr>
            <a:xfrm>
              <a:off x="7900936" y="3443991"/>
              <a:ext cx="607859" cy="238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100"/>
                </a:lnSpc>
              </a:pPr>
              <a:r>
                <a:rPr lang="fr-FR" sz="1200" b="1" dirty="0">
                  <a:latin typeface="+mj-lt"/>
                </a:rPr>
                <a:t>82,2 %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F182A1A0-A27E-1B32-4087-0C5E375AD0A2}"/>
                </a:ext>
              </a:extLst>
            </p:cNvPr>
            <p:cNvSpPr txBox="1"/>
            <p:nvPr/>
          </p:nvSpPr>
          <p:spPr>
            <a:xfrm>
              <a:off x="8649373" y="3725897"/>
              <a:ext cx="607859" cy="238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100"/>
                </a:lnSpc>
              </a:pPr>
              <a:r>
                <a:rPr lang="fr-FR" sz="1200" b="1" dirty="0">
                  <a:latin typeface="+mj-lt"/>
                </a:rPr>
                <a:t>67,6 %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3C36EF8A-EEA4-1034-4B32-9345D67CBEEC}"/>
                </a:ext>
              </a:extLst>
            </p:cNvPr>
            <p:cNvSpPr txBox="1"/>
            <p:nvPr/>
          </p:nvSpPr>
          <p:spPr>
            <a:xfrm>
              <a:off x="9061184" y="3615482"/>
              <a:ext cx="607859" cy="238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100"/>
                </a:lnSpc>
              </a:pPr>
              <a:r>
                <a:rPr lang="fr-FR" sz="1200" b="1" dirty="0">
                  <a:latin typeface="+mj-lt"/>
                </a:rPr>
                <a:t>74,4 %</a:t>
              </a:r>
              <a:endParaRPr lang="es-419" sz="1200" b="1" dirty="0">
                <a:latin typeface="+mj-lt"/>
              </a:endParaRP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A94164C1-1C79-7298-59B9-C74C0ADB9EA3}"/>
                </a:ext>
              </a:extLst>
            </p:cNvPr>
            <p:cNvSpPr txBox="1"/>
            <p:nvPr/>
          </p:nvSpPr>
          <p:spPr>
            <a:xfrm>
              <a:off x="9505691" y="3649292"/>
              <a:ext cx="607859" cy="238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100"/>
                </a:lnSpc>
              </a:pPr>
              <a:r>
                <a:rPr lang="fr-FR" sz="1200" b="1" dirty="0">
                  <a:latin typeface="+mj-lt"/>
                </a:rPr>
                <a:t>72,3 %</a:t>
              </a: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CF496E9E-09F2-A6C9-682A-CA2C122166F4}"/>
                </a:ext>
              </a:extLst>
            </p:cNvPr>
            <p:cNvSpPr txBox="1"/>
            <p:nvPr/>
          </p:nvSpPr>
          <p:spPr>
            <a:xfrm>
              <a:off x="7254638" y="5086982"/>
              <a:ext cx="365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>
                  <a:solidFill>
                    <a:schemeClr val="bg1"/>
                  </a:solidFill>
                </a:rPr>
                <a:t>36/</a:t>
              </a:r>
              <a:br>
                <a:rPr lang="fr-FR" sz="1000" dirty="0">
                  <a:solidFill>
                    <a:schemeClr val="bg1"/>
                  </a:solidFill>
                </a:rPr>
              </a:br>
              <a:r>
                <a:rPr lang="fr-FR" sz="1000" dirty="0">
                  <a:solidFill>
                    <a:schemeClr val="bg1"/>
                  </a:solidFill>
                </a:rPr>
                <a:t>48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5C26A0BE-EC83-AED6-2DF0-C6DB2D5176FC}"/>
                </a:ext>
              </a:extLst>
            </p:cNvPr>
            <p:cNvSpPr txBox="1"/>
            <p:nvPr/>
          </p:nvSpPr>
          <p:spPr>
            <a:xfrm>
              <a:off x="7582699" y="5086982"/>
              <a:ext cx="43152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>
                  <a:solidFill>
                    <a:schemeClr val="bg1"/>
                  </a:solidFill>
                </a:rPr>
                <a:t>140/</a:t>
              </a:r>
              <a:br>
                <a:rPr lang="fr-FR" sz="1000" dirty="0">
                  <a:solidFill>
                    <a:schemeClr val="bg1"/>
                  </a:solidFill>
                </a:rPr>
              </a:br>
              <a:r>
                <a:rPr lang="fr-FR" sz="1000" dirty="0">
                  <a:solidFill>
                    <a:schemeClr val="bg1"/>
                  </a:solidFill>
                </a:rPr>
                <a:t>166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FA5874E5-4E5B-6920-5660-F2879E745F67}"/>
                </a:ext>
              </a:extLst>
            </p:cNvPr>
            <p:cNvSpPr txBox="1"/>
            <p:nvPr/>
          </p:nvSpPr>
          <p:spPr>
            <a:xfrm>
              <a:off x="7915402" y="5086982"/>
              <a:ext cx="43152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>
                  <a:solidFill>
                    <a:schemeClr val="bg1"/>
                  </a:solidFill>
                </a:rPr>
                <a:t>176/</a:t>
              </a:r>
              <a:br>
                <a:rPr lang="fr-FR" sz="1000" dirty="0">
                  <a:solidFill>
                    <a:schemeClr val="bg1"/>
                  </a:solidFill>
                </a:rPr>
              </a:br>
              <a:r>
                <a:rPr lang="fr-FR" sz="1000" dirty="0">
                  <a:solidFill>
                    <a:schemeClr val="bg1"/>
                  </a:solidFill>
                </a:rPr>
                <a:t>214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A8B22F1B-135C-6D08-284E-68B898CD220E}"/>
                </a:ext>
              </a:extLst>
            </p:cNvPr>
            <p:cNvSpPr txBox="1"/>
            <p:nvPr/>
          </p:nvSpPr>
          <p:spPr>
            <a:xfrm>
              <a:off x="8810784" y="5086982"/>
              <a:ext cx="365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>
                  <a:solidFill>
                    <a:schemeClr val="bg1"/>
                  </a:solidFill>
                </a:rPr>
                <a:t>23/</a:t>
              </a:r>
              <a:br>
                <a:rPr lang="fr-FR" sz="1000" dirty="0">
                  <a:solidFill>
                    <a:schemeClr val="bg1"/>
                  </a:solidFill>
                </a:rPr>
              </a:br>
              <a:r>
                <a:rPr lang="fr-FR" sz="1000" dirty="0">
                  <a:solidFill>
                    <a:schemeClr val="bg1"/>
                  </a:solidFill>
                </a:rPr>
                <a:t>34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299CDA92-E0D6-298B-3EFA-799763861610}"/>
                </a:ext>
              </a:extLst>
            </p:cNvPr>
            <p:cNvSpPr txBox="1"/>
            <p:nvPr/>
          </p:nvSpPr>
          <p:spPr>
            <a:xfrm>
              <a:off x="9170744" y="5086982"/>
              <a:ext cx="365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>
                  <a:solidFill>
                    <a:schemeClr val="bg1"/>
                  </a:solidFill>
                </a:rPr>
                <a:t>58/</a:t>
              </a:r>
              <a:br>
                <a:rPr lang="fr-FR" sz="1000" dirty="0">
                  <a:solidFill>
                    <a:schemeClr val="bg1"/>
                  </a:solidFill>
                </a:rPr>
              </a:br>
              <a:r>
                <a:rPr lang="fr-FR" sz="1000" dirty="0">
                  <a:solidFill>
                    <a:schemeClr val="bg1"/>
                  </a:solidFill>
                </a:rPr>
                <a:t>78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B4E75840-6C86-5D64-BB4E-7AC537ACAE60}"/>
                </a:ext>
              </a:extLst>
            </p:cNvPr>
            <p:cNvSpPr txBox="1"/>
            <p:nvPr/>
          </p:nvSpPr>
          <p:spPr>
            <a:xfrm>
              <a:off x="9503447" y="5086982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>
                  <a:solidFill>
                    <a:schemeClr val="bg1"/>
                  </a:solidFill>
                </a:rPr>
                <a:t>81/</a:t>
              </a:r>
              <a:br>
                <a:rPr lang="fr-FR" sz="1000" dirty="0">
                  <a:solidFill>
                    <a:schemeClr val="bg1"/>
                  </a:solidFill>
                </a:rPr>
              </a:br>
              <a:r>
                <a:rPr lang="fr-FR" sz="1000" dirty="0">
                  <a:solidFill>
                    <a:schemeClr val="bg1"/>
                  </a:solidFill>
                </a:rPr>
                <a:t>112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9E7841F4-D656-DC2D-596D-115EE41EBBB7}"/>
                </a:ext>
              </a:extLst>
            </p:cNvPr>
            <p:cNvSpPr txBox="1"/>
            <p:nvPr/>
          </p:nvSpPr>
          <p:spPr>
            <a:xfrm>
              <a:off x="10396221" y="5086982"/>
              <a:ext cx="365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>
                  <a:solidFill>
                    <a:schemeClr val="bg1"/>
                  </a:solidFill>
                </a:rPr>
                <a:t>15/</a:t>
              </a:r>
              <a:br>
                <a:rPr lang="fr-FR" sz="1000" dirty="0">
                  <a:solidFill>
                    <a:schemeClr val="bg1"/>
                  </a:solidFill>
                </a:rPr>
              </a:br>
              <a:r>
                <a:rPr lang="fr-FR" sz="1000" dirty="0">
                  <a:solidFill>
                    <a:schemeClr val="bg1"/>
                  </a:solidFill>
                </a:rPr>
                <a:t>27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A40488C9-A09B-93EF-F955-2F53E54ADA88}"/>
                </a:ext>
              </a:extLst>
            </p:cNvPr>
            <p:cNvSpPr txBox="1"/>
            <p:nvPr/>
          </p:nvSpPr>
          <p:spPr>
            <a:xfrm>
              <a:off x="10724282" y="5086982"/>
              <a:ext cx="365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>
                  <a:solidFill>
                    <a:schemeClr val="bg1"/>
                  </a:solidFill>
                </a:rPr>
                <a:t>49/</a:t>
              </a:r>
              <a:br>
                <a:rPr lang="fr-FR" sz="1000" dirty="0">
                  <a:solidFill>
                    <a:schemeClr val="bg1"/>
                  </a:solidFill>
                </a:rPr>
              </a:br>
              <a:r>
                <a:rPr lang="fr-FR" sz="1000" dirty="0">
                  <a:solidFill>
                    <a:schemeClr val="bg1"/>
                  </a:solidFill>
                </a:rPr>
                <a:t>78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55C735A5-22E1-37D4-4CE5-376BD6E622CE}"/>
                </a:ext>
              </a:extLst>
            </p:cNvPr>
            <p:cNvSpPr txBox="1"/>
            <p:nvPr/>
          </p:nvSpPr>
          <p:spPr>
            <a:xfrm>
              <a:off x="11056985" y="5086982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000" dirty="0">
                  <a:solidFill>
                    <a:schemeClr val="bg1"/>
                  </a:solidFill>
                </a:rPr>
                <a:t>64/</a:t>
              </a:r>
              <a:br>
                <a:rPr lang="fr-FR" sz="1000" dirty="0">
                  <a:solidFill>
                    <a:schemeClr val="bg1"/>
                  </a:solidFill>
                </a:rPr>
              </a:br>
              <a:r>
                <a:rPr lang="fr-FR" sz="1000" dirty="0">
                  <a:solidFill>
                    <a:schemeClr val="bg1"/>
                  </a:solidFill>
                </a:rPr>
                <a:t>105</a:t>
              </a:r>
              <a:endParaRPr lang="es-419" sz="10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11092BF2-F4DF-7EA9-EAE0-74661C4049D4}"/>
                </a:ext>
              </a:extLst>
            </p:cNvPr>
            <p:cNvSpPr txBox="1"/>
            <p:nvPr/>
          </p:nvSpPr>
          <p:spPr>
            <a:xfrm>
              <a:off x="10232661" y="4056117"/>
              <a:ext cx="607860" cy="238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100"/>
                </a:lnSpc>
              </a:pPr>
              <a:r>
                <a:rPr lang="fr-FR" sz="1200" b="1" dirty="0">
                  <a:latin typeface="+mj-lt"/>
                </a:rPr>
                <a:t>55,6 %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6C65BE62-B22C-7064-388A-30A1B9D41B03}"/>
                </a:ext>
              </a:extLst>
            </p:cNvPr>
            <p:cNvSpPr txBox="1"/>
            <p:nvPr/>
          </p:nvSpPr>
          <p:spPr>
            <a:xfrm>
              <a:off x="10604252" y="3871249"/>
              <a:ext cx="607860" cy="238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100"/>
                </a:lnSpc>
              </a:pPr>
              <a:r>
                <a:rPr lang="fr-FR" sz="1200" b="1" dirty="0">
                  <a:latin typeface="+mj-lt"/>
                </a:rPr>
                <a:t>62,8 %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2AA57D0D-C228-D34A-F55D-E15258AC2CFC}"/>
                </a:ext>
              </a:extLst>
            </p:cNvPr>
            <p:cNvSpPr txBox="1"/>
            <p:nvPr/>
          </p:nvSpPr>
          <p:spPr>
            <a:xfrm>
              <a:off x="11090646" y="3936725"/>
              <a:ext cx="489236" cy="238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100"/>
                </a:lnSpc>
              </a:pPr>
              <a:r>
                <a:rPr lang="fr-FR" sz="1200" b="1" dirty="0">
                  <a:latin typeface="+mj-lt"/>
                </a:rPr>
                <a:t>61 %</a:t>
              </a:r>
            </a:p>
          </p:txBody>
        </p:sp>
      </p:grp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2AA3D3FC-65F1-F7E0-5FB2-1B7BD2254C2A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10093678" cy="218128"/>
          </a:xfrm>
          <a:prstGeom prst="rect">
            <a:avLst/>
          </a:prstGeom>
        </p:spPr>
        <p:txBody>
          <a:bodyPr vert="horz" wrap="squar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  <a:defRPr/>
            </a:pP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EBLSE : Entérobactéries productrices de bêta-lactamase à spectre étendu ; FEP /NAC : </a:t>
            </a:r>
            <a:r>
              <a:rPr lang="fr-FR" dirty="0" err="1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cefepime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dirty="0" err="1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nacubactam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; AZT/NAC  </a:t>
            </a:r>
            <a:r>
              <a:rPr lang="fr-FR" dirty="0" err="1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aztreonam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dirty="0" err="1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nacubactam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; IMP/CS : </a:t>
            </a:r>
            <a:r>
              <a:rPr lang="fr-FR" dirty="0" err="1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imipenem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dirty="0" err="1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cilastatine</a:t>
            </a:r>
            <a:endParaRPr kumimoji="0" lang="fr-F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90814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" name="Google Shape;93;p1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/>
          <a:stretch/>
        </p:blipFill>
        <p:spPr>
          <a:xfrm>
            <a:off x="11354120" y="428765"/>
            <a:ext cx="664522" cy="42675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"/>
          <p:cNvSpPr txBox="1"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>
              <a:buSzPts val="2520"/>
            </a:pPr>
            <a:r>
              <a:rPr lang="fr-FR" sz="2320" noProof="0" dirty="0"/>
              <a:t>Efficacité et sécurité du </a:t>
            </a:r>
            <a:r>
              <a:rPr lang="fr-FR" sz="2320" noProof="0" dirty="0" err="1"/>
              <a:t>cefepime</a:t>
            </a:r>
            <a:r>
              <a:rPr lang="fr-FR" sz="2320" noProof="0" dirty="0"/>
              <a:t>/</a:t>
            </a:r>
            <a:r>
              <a:rPr lang="fr-FR" sz="2320" noProof="0" dirty="0" err="1"/>
              <a:t>nacubactam</a:t>
            </a:r>
            <a:r>
              <a:rPr lang="fr-FR" sz="2320" noProof="0" dirty="0"/>
              <a:t> et de l’</a:t>
            </a:r>
            <a:r>
              <a:rPr lang="fr-FR" sz="2320" noProof="0" dirty="0" err="1"/>
              <a:t>aztreonam</a:t>
            </a:r>
            <a:r>
              <a:rPr lang="fr-FR" sz="2320" noProof="0" dirty="0"/>
              <a:t>/</a:t>
            </a:r>
            <a:r>
              <a:rPr lang="fr-FR" sz="2320" noProof="0" dirty="0" err="1"/>
              <a:t>nacubactam</a:t>
            </a:r>
            <a:r>
              <a:rPr lang="fr-FR" sz="2320" noProof="0" dirty="0"/>
              <a:t> </a:t>
            </a:r>
            <a:r>
              <a:rPr lang="fr-FR" sz="2320" i="1" noProof="0" dirty="0"/>
              <a:t>vs</a:t>
            </a:r>
            <a:r>
              <a:rPr lang="fr-FR" sz="2320" noProof="0" dirty="0"/>
              <a:t> meilleur traitement disponible (MTD) chez l’adulte avec </a:t>
            </a:r>
            <a:r>
              <a:rPr lang="fr-FR" sz="2320" noProof="0" dirty="0" err="1"/>
              <a:t>IUc</a:t>
            </a:r>
            <a:r>
              <a:rPr lang="fr-FR" sz="2320" noProof="0" dirty="0"/>
              <a:t>/PNA, PN/PAVM, </a:t>
            </a:r>
            <a:r>
              <a:rPr lang="fr-FR" sz="2320" noProof="0" dirty="0" err="1"/>
              <a:t>IIAc</a:t>
            </a:r>
            <a:r>
              <a:rPr lang="fr-FR" sz="2320" noProof="0" dirty="0"/>
              <a:t> </a:t>
            </a:r>
            <a:br>
              <a:rPr lang="fr-FR" sz="2320" noProof="0" dirty="0"/>
            </a:br>
            <a:r>
              <a:rPr lang="fr-FR" sz="2320" noProof="0" dirty="0"/>
              <a:t>à </a:t>
            </a:r>
            <a:r>
              <a:rPr lang="fr-FR" sz="2320" i="1" noProof="0" dirty="0" err="1"/>
              <a:t>Enterobacterales</a:t>
            </a:r>
            <a:r>
              <a:rPr lang="fr-FR" sz="2320" i="1" noProof="0" dirty="0"/>
              <a:t> </a:t>
            </a:r>
            <a:r>
              <a:rPr lang="fr-FR" sz="2320" noProof="0" dirty="0"/>
              <a:t>RC</a:t>
            </a:r>
            <a:r>
              <a:rPr lang="fr-FR" sz="2320" i="1" noProof="0" dirty="0"/>
              <a:t> </a:t>
            </a:r>
            <a:r>
              <a:rPr lang="fr-FR" sz="2320" noProof="0" dirty="0"/>
              <a:t>: INTEGRAL-2 </a:t>
            </a:r>
            <a:r>
              <a:rPr lang="fr-FR" sz="2320" i="1" noProof="0" dirty="0"/>
              <a:t>(1)</a:t>
            </a:r>
            <a:endParaRPr lang="fr-FR" sz="2320" noProof="0" dirty="0"/>
          </a:p>
        </p:txBody>
      </p:sp>
      <p:sp>
        <p:nvSpPr>
          <p:cNvPr id="95" name="Google Shape;95;p1"/>
          <p:cNvSpPr txBox="1">
            <a:spLocks noGrp="1"/>
          </p:cNvSpPr>
          <p:nvPr>
            <p:ph type="body" idx="2"/>
          </p:nvPr>
        </p:nvSpPr>
        <p:spPr>
          <a:xfrm>
            <a:off x="375781" y="1390389"/>
            <a:ext cx="10978019" cy="9152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Pts val="2400"/>
              <a:buChar char="•"/>
            </a:pPr>
            <a:r>
              <a:rPr lang="fr-FR" sz="2000" noProof="0" dirty="0"/>
              <a:t>Essai contrôlé randomisé multicentrique en simple aveugle de phase III</a:t>
            </a:r>
          </a:p>
          <a:p>
            <a:pPr marL="22860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Pts val="2400"/>
              <a:buChar char="•"/>
            </a:pPr>
            <a:r>
              <a:rPr lang="fr-FR" sz="2000" noProof="0" dirty="0"/>
              <a:t>126 patients atteints d’</a:t>
            </a:r>
            <a:r>
              <a:rPr lang="fr-FR" sz="2000" noProof="0" dirty="0" err="1"/>
              <a:t>IUc</a:t>
            </a:r>
            <a:r>
              <a:rPr lang="fr-FR" sz="2000" noProof="0" dirty="0"/>
              <a:t>/PNA, de PN/PAVM ou d’</a:t>
            </a:r>
            <a:r>
              <a:rPr lang="fr-FR" sz="2000" noProof="0" dirty="0" err="1"/>
              <a:t>IIAc</a:t>
            </a:r>
            <a:endParaRPr lang="fr-FR" sz="2000" noProof="0" dirty="0"/>
          </a:p>
        </p:txBody>
      </p:sp>
      <p:sp>
        <p:nvSpPr>
          <p:cNvPr id="96" name="Google Shape;96;p1"/>
          <p:cNvSpPr txBox="1"/>
          <p:nvPr/>
        </p:nvSpPr>
        <p:spPr>
          <a:xfrm>
            <a:off x="9663568" y="6634999"/>
            <a:ext cx="2513216" cy="223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36000" rIns="91425" bIns="36000" anchor="b" anchorCtr="0">
            <a:noAutofit/>
          </a:bodyPr>
          <a:lstStyle/>
          <a:p>
            <a:pPr marL="228600" marR="0" lvl="0" indent="-22860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None/>
            </a:pPr>
            <a:r>
              <a:rPr lang="fr-FR" sz="1050" b="0" i="0" u="none" strike="noStrike" cap="none" noProof="0" dirty="0" err="1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Takaya</a:t>
            </a:r>
            <a:r>
              <a:rPr lang="fr-FR" sz="105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R, ESCMID 2026, O0107</a:t>
            </a:r>
            <a:endParaRPr lang="fr-FR" noProof="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7" name="Google Shape;97;p1"/>
          <p:cNvSpPr txBox="1"/>
          <p:nvPr/>
        </p:nvSpPr>
        <p:spPr>
          <a:xfrm>
            <a:off x="1358846" y="2519025"/>
            <a:ext cx="2949846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2000" b="1" i="0" u="none" strike="noStrike" cap="none" noProof="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Schéma de randomisation</a:t>
            </a:r>
            <a:endParaRPr lang="fr-FR" noProof="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DA4D6A9A-14D4-243B-F738-40BF53EEEDB0}"/>
              </a:ext>
            </a:extLst>
          </p:cNvPr>
          <p:cNvGrpSpPr/>
          <p:nvPr/>
        </p:nvGrpSpPr>
        <p:grpSpPr>
          <a:xfrm>
            <a:off x="37572" y="3155053"/>
            <a:ext cx="6101948" cy="2289622"/>
            <a:chOff x="37572" y="3155053"/>
            <a:chExt cx="6101948" cy="2289622"/>
          </a:xfrm>
        </p:grpSpPr>
        <p:sp>
          <p:nvSpPr>
            <p:cNvPr id="98" name="Google Shape;98;p1"/>
            <p:cNvSpPr/>
            <p:nvPr/>
          </p:nvSpPr>
          <p:spPr>
            <a:xfrm>
              <a:off x="37572" y="3776829"/>
              <a:ext cx="804187" cy="1295102"/>
            </a:xfrm>
            <a:prstGeom prst="roundRect">
              <a:avLst>
                <a:gd name="adj" fmla="val 8905"/>
              </a:avLst>
            </a:prstGeom>
            <a:solidFill>
              <a:srgbClr val="C0E4F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Patients</a:t>
              </a:r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960450" y="3722625"/>
              <a:ext cx="1111200" cy="426600"/>
            </a:xfrm>
            <a:prstGeom prst="roundRect">
              <a:avLst>
                <a:gd name="adj" fmla="val 8905"/>
              </a:avLst>
            </a:prstGeom>
            <a:solidFill>
              <a:srgbClr val="C0E4F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ERC documentée</a:t>
              </a:r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993258" y="4659271"/>
              <a:ext cx="1038052" cy="412660"/>
            </a:xfrm>
            <a:prstGeom prst="roundRect">
              <a:avLst>
                <a:gd name="adj" fmla="val 8905"/>
              </a:avLst>
            </a:prstGeom>
            <a:solidFill>
              <a:srgbClr val="C0E4F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ERC suspectée</a:t>
              </a:r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2302160" y="3511619"/>
              <a:ext cx="907597" cy="310038"/>
            </a:xfrm>
            <a:prstGeom prst="roundRect">
              <a:avLst>
                <a:gd name="adj" fmla="val 8905"/>
              </a:avLst>
            </a:pr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Classe B</a:t>
              </a:r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2302160" y="3964690"/>
              <a:ext cx="907597" cy="375146"/>
            </a:xfrm>
            <a:prstGeom prst="roundRect">
              <a:avLst>
                <a:gd name="adj" fmla="val 8905"/>
              </a:avLst>
            </a:pr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Autre que</a:t>
              </a:r>
              <a:b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</a:br>
              <a: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classe B</a:t>
              </a:r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2302160" y="5069529"/>
              <a:ext cx="907597" cy="375146"/>
            </a:xfrm>
            <a:prstGeom prst="roundRect">
              <a:avLst>
                <a:gd name="adj" fmla="val 8905"/>
              </a:avLst>
            </a:prstGeom>
            <a:solidFill>
              <a:srgbClr val="FF898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MTD</a:t>
              </a:r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1890288" y="5065694"/>
              <a:ext cx="378981" cy="37898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800"/>
                <a:buFont typeface="Arial"/>
                <a:buNone/>
              </a:pPr>
              <a:r>
                <a:rPr lang="fr-FR" sz="1800" b="1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R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3459043" y="4510620"/>
              <a:ext cx="828556" cy="281853"/>
            </a:xfrm>
            <a:prstGeom prst="roundRect">
              <a:avLst>
                <a:gd name="adj" fmla="val 8905"/>
              </a:avLst>
            </a:prstGeom>
            <a:solidFill>
              <a:srgbClr val="FF898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ATM/NAC</a:t>
              </a:r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3459043" y="4937408"/>
              <a:ext cx="828556" cy="281853"/>
            </a:xfrm>
            <a:prstGeom prst="roundRect">
              <a:avLst>
                <a:gd name="adj" fmla="val 8905"/>
              </a:avLst>
            </a:prstGeom>
            <a:solidFill>
              <a:srgbClr val="FF898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FEP/NAC</a:t>
              </a:r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476318" y="3539053"/>
              <a:ext cx="828556" cy="281853"/>
            </a:xfrm>
            <a:prstGeom prst="roundRect">
              <a:avLst>
                <a:gd name="adj" fmla="val 8905"/>
              </a:avLst>
            </a:prstGeom>
            <a:solidFill>
              <a:srgbClr val="FF898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ATM/NAC</a:t>
              </a:r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476318" y="3965840"/>
              <a:ext cx="828556" cy="281853"/>
            </a:xfrm>
            <a:prstGeom prst="roundRect">
              <a:avLst>
                <a:gd name="adj" fmla="val 8905"/>
              </a:avLst>
            </a:prstGeom>
            <a:solidFill>
              <a:srgbClr val="FF898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FEP/NAC</a:t>
              </a:r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4954877" y="3539053"/>
              <a:ext cx="828556" cy="281853"/>
            </a:xfrm>
            <a:prstGeom prst="roundRect">
              <a:avLst>
                <a:gd name="adj" fmla="val 8905"/>
              </a:avLst>
            </a:prstGeom>
            <a:solidFill>
              <a:srgbClr val="FF898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MTD</a:t>
              </a:r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4954877" y="3965840"/>
              <a:ext cx="828556" cy="281853"/>
            </a:xfrm>
            <a:prstGeom prst="roundRect">
              <a:avLst>
                <a:gd name="adj" fmla="val 8905"/>
              </a:avLst>
            </a:prstGeom>
            <a:solidFill>
              <a:srgbClr val="FF898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MTD</a:t>
              </a:r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4257350" y="3497640"/>
              <a:ext cx="378981" cy="37898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800"/>
                <a:buFont typeface="Arial"/>
                <a:buNone/>
              </a:pPr>
              <a:r>
                <a:rPr lang="fr-FR" sz="1800" b="1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2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4750953" y="3497640"/>
              <a:ext cx="378981" cy="37898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800"/>
                <a:buFont typeface="Arial"/>
                <a:buNone/>
              </a:pPr>
              <a:r>
                <a:rPr lang="fr-FR" sz="1800" b="1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1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3" name="Google Shape;113;p1"/>
            <p:cNvSpPr txBox="1"/>
            <p:nvPr/>
          </p:nvSpPr>
          <p:spPr>
            <a:xfrm>
              <a:off x="4287600" y="4583318"/>
              <a:ext cx="1851920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Selon données antérieures</a:t>
              </a:r>
              <a:b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</a:br>
              <a:r>
                <a:rPr lang="fr-FR" sz="12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ou épidémiologie locale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4" name="Google Shape;114;p1"/>
            <p:cNvSpPr txBox="1"/>
            <p:nvPr/>
          </p:nvSpPr>
          <p:spPr>
            <a:xfrm>
              <a:off x="4575896" y="3493089"/>
              <a:ext cx="229320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2000" b="1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:</a:t>
              </a:r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4257350" y="3912576"/>
              <a:ext cx="378981" cy="37898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800"/>
                <a:buFont typeface="Arial"/>
                <a:buNone/>
              </a:pPr>
              <a:r>
                <a:rPr lang="fr-FR" sz="1800" b="1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2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4750953" y="3912576"/>
              <a:ext cx="378981" cy="37898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800"/>
                <a:buFont typeface="Arial"/>
                <a:buNone/>
              </a:pPr>
              <a:r>
                <a:rPr lang="fr-FR" sz="1800" b="1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1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7" name="Google Shape;117;p1"/>
            <p:cNvSpPr txBox="1"/>
            <p:nvPr/>
          </p:nvSpPr>
          <p:spPr>
            <a:xfrm>
              <a:off x="4575896" y="3908026"/>
              <a:ext cx="229320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2000" b="1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:</a:t>
              </a:r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4505529" y="3155053"/>
              <a:ext cx="378981" cy="37898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800"/>
                <a:buFont typeface="Arial"/>
                <a:buNone/>
              </a:pPr>
              <a:r>
                <a:rPr lang="fr-FR" sz="1800" b="1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R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119" name="Google Shape;119;p1"/>
            <p:cNvCxnSpPr/>
            <p:nvPr/>
          </p:nvCxnSpPr>
          <p:spPr>
            <a:xfrm>
              <a:off x="841759" y="3915515"/>
              <a:ext cx="162466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120" name="Google Shape;120;p1"/>
            <p:cNvCxnSpPr/>
            <p:nvPr/>
          </p:nvCxnSpPr>
          <p:spPr>
            <a:xfrm>
              <a:off x="841759" y="4866411"/>
              <a:ext cx="162466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121" name="Google Shape;121;p1"/>
            <p:cNvCxnSpPr/>
            <p:nvPr/>
          </p:nvCxnSpPr>
          <p:spPr>
            <a:xfrm rot="10800000" flipH="1">
              <a:off x="3171831" y="4576941"/>
              <a:ext cx="271172" cy="26231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122" name="Google Shape;122;p1"/>
            <p:cNvCxnSpPr/>
            <p:nvPr/>
          </p:nvCxnSpPr>
          <p:spPr>
            <a:xfrm>
              <a:off x="3171831" y="4839251"/>
              <a:ext cx="271172" cy="223314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123" name="Google Shape;123;p1"/>
            <p:cNvCxnSpPr/>
            <p:nvPr/>
          </p:nvCxnSpPr>
          <p:spPr>
            <a:xfrm rot="10800000" flipH="1">
              <a:off x="2034889" y="3667388"/>
              <a:ext cx="271172" cy="26231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124" name="Google Shape;124;p1"/>
            <p:cNvCxnSpPr/>
            <p:nvPr/>
          </p:nvCxnSpPr>
          <p:spPr>
            <a:xfrm>
              <a:off x="2034889" y="3929699"/>
              <a:ext cx="271172" cy="223314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sp>
          <p:nvSpPr>
            <p:cNvPr id="125" name="Google Shape;125;p1"/>
            <p:cNvSpPr/>
            <p:nvPr/>
          </p:nvSpPr>
          <p:spPr>
            <a:xfrm>
              <a:off x="3212652" y="3581245"/>
              <a:ext cx="228013" cy="170785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chemeClr val="accent1"/>
            </a:solidFill>
            <a:ln w="1905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3212652" y="4036123"/>
              <a:ext cx="228013" cy="170785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chemeClr val="accent1"/>
            </a:solidFill>
            <a:ln w="1905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041257" y="4773412"/>
              <a:ext cx="228013" cy="170785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chemeClr val="accent1"/>
            </a:solidFill>
            <a:ln w="1905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302160" y="4659271"/>
              <a:ext cx="907597" cy="310038"/>
            </a:xfrm>
            <a:prstGeom prst="roundRect">
              <a:avLst>
                <a:gd name="adj" fmla="val 8905"/>
              </a:avLst>
            </a:prstGeom>
            <a:solidFill>
              <a:srgbClr val="C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200"/>
                <a:buFont typeface="Arial"/>
                <a:buNone/>
              </a:pPr>
              <a:r>
                <a:rPr lang="fr-FR" sz="1200" noProof="0" dirty="0">
                  <a:solidFill>
                    <a:schemeClr val="lt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NAC</a:t>
              </a:r>
              <a:endParaRPr lang="fr-FR" sz="120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129" name="Google Shape;129;p1"/>
            <p:cNvSpPr txBox="1"/>
            <p:nvPr/>
          </p:nvSpPr>
          <p:spPr>
            <a:xfrm rot="16200000">
              <a:off x="2250678" y="4829316"/>
              <a:ext cx="229320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2000" b="1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:</a:t>
              </a:r>
            </a:p>
          </p:txBody>
        </p:sp>
      </p:grpSp>
      <p:sp>
        <p:nvSpPr>
          <p:cNvPr id="199" name="Google Shape;199;p1"/>
          <p:cNvSpPr txBox="1"/>
          <p:nvPr/>
        </p:nvSpPr>
        <p:spPr>
          <a:xfrm>
            <a:off x="8132951" y="2519025"/>
            <a:ext cx="25935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2000" b="1" noProof="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Caractéristiques</a:t>
            </a:r>
            <a:endParaRPr lang="fr-FR" noProof="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0" name="Google Shape;200;p1"/>
          <p:cNvSpPr txBox="1"/>
          <p:nvPr/>
        </p:nvSpPr>
        <p:spPr>
          <a:xfrm>
            <a:off x="5433875" y="5626325"/>
            <a:ext cx="67647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1800" b="1" i="1" noProof="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Klebsiella </a:t>
            </a:r>
            <a:r>
              <a:rPr lang="fr-FR" sz="1800" b="1" i="1" noProof="0" dirty="0" err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pneumoniae</a:t>
            </a:r>
            <a:r>
              <a:rPr lang="fr-FR" sz="1800" b="1" noProof="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= espèce la plus fréquemment isolée (73 %)</a:t>
            </a:r>
            <a:endParaRPr lang="fr-FR" sz="1800" b="1" noProof="0" dirty="0"/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1815C028-A36F-3461-FE8A-EF1478D28F6A}"/>
              </a:ext>
            </a:extLst>
          </p:cNvPr>
          <p:cNvGrpSpPr/>
          <p:nvPr/>
        </p:nvGrpSpPr>
        <p:grpSpPr>
          <a:xfrm>
            <a:off x="6043762" y="2937395"/>
            <a:ext cx="6108528" cy="2650723"/>
            <a:chOff x="6043762" y="2937395"/>
            <a:chExt cx="6108528" cy="2650723"/>
          </a:xfrm>
        </p:grpSpPr>
        <p:sp>
          <p:nvSpPr>
            <p:cNvPr id="134" name="Google Shape;134;p1"/>
            <p:cNvSpPr txBox="1"/>
            <p:nvPr/>
          </p:nvSpPr>
          <p:spPr>
            <a:xfrm>
              <a:off x="7018581" y="3012800"/>
              <a:ext cx="829073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Âge moyen</a:t>
              </a:r>
              <a:endParaRPr lang="fr-FR" noProof="0" dirty="0"/>
            </a:p>
          </p:txBody>
        </p:sp>
        <p:sp>
          <p:nvSpPr>
            <p:cNvPr id="135" name="Google Shape;135;p1"/>
            <p:cNvSpPr txBox="1"/>
            <p:nvPr/>
          </p:nvSpPr>
          <p:spPr>
            <a:xfrm>
              <a:off x="10808696" y="2937395"/>
              <a:ext cx="1338828" cy="43084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Traitement </a:t>
              </a:r>
              <a:br>
                <a:rPr lang="fr-FR" sz="1100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</a:br>
              <a:r>
                <a:rPr lang="fr-FR" sz="1100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anti-ERC préalable</a:t>
              </a:r>
              <a:endParaRPr lang="fr-FR" noProof="0" dirty="0"/>
            </a:p>
          </p:txBody>
        </p:sp>
        <p:sp>
          <p:nvSpPr>
            <p:cNvPr id="136" name="Google Shape;136;p1"/>
            <p:cNvSpPr txBox="1"/>
            <p:nvPr/>
          </p:nvSpPr>
          <p:spPr>
            <a:xfrm>
              <a:off x="7897123" y="3012800"/>
              <a:ext cx="1107996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Type d’infection</a:t>
              </a:r>
              <a:endParaRPr lang="fr-FR" noProof="0" dirty="0"/>
            </a:p>
          </p:txBody>
        </p:sp>
        <p:sp>
          <p:nvSpPr>
            <p:cNvPr id="137" name="Google Shape;137;p1"/>
            <p:cNvSpPr txBox="1"/>
            <p:nvPr/>
          </p:nvSpPr>
          <p:spPr>
            <a:xfrm>
              <a:off x="9016392" y="3012800"/>
              <a:ext cx="1111202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noProof="0" dirty="0" err="1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Carbapenemase</a:t>
              </a:r>
              <a:endParaRPr lang="fr-FR" sz="1100" noProof="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1"/>
            <p:cNvSpPr txBox="1"/>
            <p:nvPr/>
          </p:nvSpPr>
          <p:spPr>
            <a:xfrm>
              <a:off x="10155404" y="2939104"/>
              <a:ext cx="80021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Durée de</a:t>
              </a:r>
              <a:br>
                <a:rPr lang="fr-FR" sz="1100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</a:br>
              <a:r>
                <a:rPr lang="fr-FR" sz="1100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traitement</a:t>
              </a:r>
              <a:endParaRPr lang="fr-FR" noProof="0" dirty="0"/>
            </a:p>
          </p:txBody>
        </p:sp>
        <p:grpSp>
          <p:nvGrpSpPr>
            <p:cNvPr id="4" name="Groupe 3">
              <a:extLst>
                <a:ext uri="{FF2B5EF4-FFF2-40B4-BE49-F238E27FC236}">
                  <a16:creationId xmlns:a16="http://schemas.microsoft.com/office/drawing/2014/main" id="{413621F9-8F79-AF40-364F-47982AE5C61F}"/>
                </a:ext>
              </a:extLst>
            </p:cNvPr>
            <p:cNvGrpSpPr/>
            <p:nvPr/>
          </p:nvGrpSpPr>
          <p:grpSpPr>
            <a:xfrm>
              <a:off x="6043762" y="3408813"/>
              <a:ext cx="6108528" cy="2179305"/>
              <a:chOff x="6043762" y="3408813"/>
              <a:chExt cx="6108528" cy="2179305"/>
            </a:xfrm>
          </p:grpSpPr>
          <p:sp>
            <p:nvSpPr>
              <p:cNvPr id="131" name="Google Shape;131;p1"/>
              <p:cNvSpPr/>
              <p:nvPr/>
            </p:nvSpPr>
            <p:spPr>
              <a:xfrm>
                <a:off x="6085398" y="3408813"/>
                <a:ext cx="6066892" cy="731503"/>
              </a:xfrm>
              <a:prstGeom prst="rect">
                <a:avLst/>
              </a:prstGeom>
              <a:solidFill>
                <a:srgbClr val="D8E2F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fr-FR" sz="1400" noProof="0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1"/>
              <p:cNvSpPr/>
              <p:nvPr/>
            </p:nvSpPr>
            <p:spPr>
              <a:xfrm>
                <a:off x="6085398" y="4142441"/>
                <a:ext cx="6066892" cy="731503"/>
              </a:xfrm>
              <a:prstGeom prst="rect">
                <a:avLst/>
              </a:prstGeom>
              <a:solidFill>
                <a:srgbClr val="FECCC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fr-FR" sz="1400" noProof="0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33;p1"/>
              <p:cNvSpPr/>
              <p:nvPr/>
            </p:nvSpPr>
            <p:spPr>
              <a:xfrm>
                <a:off x="6085398" y="4856615"/>
                <a:ext cx="6066892" cy="731503"/>
              </a:xfrm>
              <a:prstGeom prst="rect">
                <a:avLst/>
              </a:prstGeom>
              <a:solidFill>
                <a:srgbClr val="D8F2C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fr-FR" sz="1400" noProof="0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1"/>
              <p:cNvSpPr txBox="1"/>
              <p:nvPr/>
            </p:nvSpPr>
            <p:spPr>
              <a:xfrm>
                <a:off x="7000538" y="3630666"/>
                <a:ext cx="891591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8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71,8</a:t>
                </a:r>
                <a:r>
                  <a:rPr lang="fr-FR" sz="14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 ans</a:t>
                </a:r>
                <a:endParaRPr lang="fr-FR" sz="1800" b="1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" name="Google Shape;140;p1"/>
              <p:cNvSpPr txBox="1"/>
              <p:nvPr/>
            </p:nvSpPr>
            <p:spPr>
              <a:xfrm>
                <a:off x="11079601" y="3630666"/>
                <a:ext cx="797013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8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51,9 </a:t>
                </a:r>
                <a:r>
                  <a:rPr lang="fr-FR" sz="14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%</a:t>
                </a:r>
                <a:endParaRPr lang="fr-FR" sz="1800" b="1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" name="Google Shape;141;p1"/>
              <p:cNvSpPr txBox="1"/>
              <p:nvPr/>
            </p:nvSpPr>
            <p:spPr>
              <a:xfrm>
                <a:off x="10129238" y="3630666"/>
                <a:ext cx="903837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Calibri"/>
                  <a:buNone/>
                </a:pPr>
                <a:r>
                  <a:rPr lang="fr-FR" sz="1800" b="1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9,9 </a:t>
                </a:r>
                <a:r>
                  <a:rPr lang="fr-FR" sz="1400" b="1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jours</a:t>
                </a:r>
                <a:endParaRPr lang="fr-FR" sz="1800" b="1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" name="Google Shape;142;p1"/>
              <p:cNvSpPr txBox="1"/>
              <p:nvPr/>
            </p:nvSpPr>
            <p:spPr>
              <a:xfrm>
                <a:off x="6994126" y="4347404"/>
                <a:ext cx="904415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8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68,3 </a:t>
                </a:r>
                <a:r>
                  <a:rPr lang="fr-FR" sz="14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ans</a:t>
                </a:r>
                <a:endParaRPr lang="fr-FR" sz="1800" b="1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" name="Google Shape;143;p1"/>
              <p:cNvSpPr txBox="1"/>
              <p:nvPr/>
            </p:nvSpPr>
            <p:spPr>
              <a:xfrm>
                <a:off x="11079601" y="4347404"/>
                <a:ext cx="797013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8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70,9 </a:t>
                </a:r>
                <a:r>
                  <a:rPr lang="fr-FR" sz="14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%</a:t>
                </a:r>
                <a:endParaRPr lang="fr-FR" sz="1800" b="1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" name="Google Shape;144;p1"/>
              <p:cNvSpPr txBox="1"/>
              <p:nvPr/>
            </p:nvSpPr>
            <p:spPr>
              <a:xfrm>
                <a:off x="10070729" y="4347404"/>
                <a:ext cx="1020857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Calibri"/>
                  <a:buNone/>
                </a:pPr>
                <a:r>
                  <a:rPr lang="fr-FR" sz="1800" b="1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10,7 </a:t>
                </a:r>
                <a:r>
                  <a:rPr lang="fr-FR" sz="1400" b="1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jours</a:t>
                </a:r>
                <a:endParaRPr lang="fr-FR" sz="1800" b="1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" name="Google Shape;145;p1"/>
              <p:cNvSpPr txBox="1"/>
              <p:nvPr/>
            </p:nvSpPr>
            <p:spPr>
              <a:xfrm>
                <a:off x="7000537" y="5060783"/>
                <a:ext cx="891591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8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65,5</a:t>
                </a:r>
                <a:r>
                  <a:rPr lang="fr-FR" sz="14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 ans</a:t>
                </a:r>
                <a:endParaRPr lang="fr-FR" sz="1800" b="1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" name="Google Shape;146;p1"/>
              <p:cNvSpPr txBox="1"/>
              <p:nvPr/>
            </p:nvSpPr>
            <p:spPr>
              <a:xfrm>
                <a:off x="11079601" y="5060783"/>
                <a:ext cx="797013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8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65,2 </a:t>
                </a:r>
                <a:r>
                  <a:rPr lang="fr-FR" sz="14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%</a:t>
                </a:r>
                <a:endParaRPr lang="fr-FR" sz="1800" b="1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" name="Google Shape;147;p1"/>
              <p:cNvSpPr txBox="1"/>
              <p:nvPr/>
            </p:nvSpPr>
            <p:spPr>
              <a:xfrm>
                <a:off x="10129238" y="5060783"/>
                <a:ext cx="903837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Calibri"/>
                  <a:buNone/>
                </a:pPr>
                <a:r>
                  <a:rPr lang="fr-FR" sz="1800" b="1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9,3 </a:t>
                </a:r>
                <a:r>
                  <a:rPr lang="fr-FR" sz="1400" b="1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jours</a:t>
                </a:r>
                <a:endParaRPr lang="fr-FR" sz="1800" b="1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" name="Google Shape;148;p1"/>
              <p:cNvSpPr txBox="1"/>
              <p:nvPr/>
            </p:nvSpPr>
            <p:spPr>
              <a:xfrm>
                <a:off x="6043762" y="3643366"/>
                <a:ext cx="933525" cy="32312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5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FEP/NAC</a:t>
                </a:r>
                <a:endParaRPr lang="fr-FR" sz="1500" noProof="0" dirty="0"/>
              </a:p>
            </p:txBody>
          </p:sp>
          <p:sp>
            <p:nvSpPr>
              <p:cNvPr id="149" name="Google Shape;149;p1"/>
              <p:cNvSpPr txBox="1"/>
              <p:nvPr/>
            </p:nvSpPr>
            <p:spPr>
              <a:xfrm>
                <a:off x="6053210" y="4360104"/>
                <a:ext cx="1028615" cy="32312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500" b="1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ATM/NAC</a:t>
                </a:r>
                <a:endParaRPr lang="fr-FR" sz="1500" noProof="0" dirty="0"/>
              </a:p>
            </p:txBody>
          </p:sp>
          <p:sp>
            <p:nvSpPr>
              <p:cNvPr id="150" name="Google Shape;150;p1"/>
              <p:cNvSpPr txBox="1"/>
              <p:nvPr/>
            </p:nvSpPr>
            <p:spPr>
              <a:xfrm>
                <a:off x="6053210" y="5073483"/>
                <a:ext cx="595035" cy="32312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500" b="1" noProof="0" dirty="0">
                    <a:solidFill>
                      <a:schemeClr val="dk1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MTD</a:t>
                </a:r>
                <a:endParaRPr lang="fr-FR" sz="15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51" name="Google Shape;151;p1"/>
              <p:cNvGrpSpPr/>
              <p:nvPr/>
            </p:nvGrpSpPr>
            <p:grpSpPr>
              <a:xfrm>
                <a:off x="9232761" y="3464317"/>
                <a:ext cx="574517" cy="2019143"/>
                <a:chOff x="6259513" y="1943100"/>
                <a:chExt cx="820738" cy="2884488"/>
              </a:xfrm>
            </p:grpSpPr>
            <p:sp>
              <p:nvSpPr>
                <p:cNvPr id="152" name="Google Shape;152;p1"/>
                <p:cNvSpPr/>
                <p:nvPr/>
              </p:nvSpPr>
              <p:spPr>
                <a:xfrm>
                  <a:off x="6273800" y="3011488"/>
                  <a:ext cx="407988" cy="404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" h="764" extrusionOk="0">
                      <a:moveTo>
                        <a:pt x="772" y="1"/>
                      </a:moveTo>
                      <a:lnTo>
                        <a:pt x="748" y="0"/>
                      </a:lnTo>
                      <a:lnTo>
                        <a:pt x="668" y="2"/>
                      </a:lnTo>
                      <a:lnTo>
                        <a:pt x="592" y="13"/>
                      </a:lnTo>
                      <a:lnTo>
                        <a:pt x="519" y="31"/>
                      </a:lnTo>
                      <a:lnTo>
                        <a:pt x="483" y="42"/>
                      </a:lnTo>
                      <a:lnTo>
                        <a:pt x="450" y="56"/>
                      </a:lnTo>
                      <a:lnTo>
                        <a:pt x="382" y="87"/>
                      </a:lnTo>
                      <a:lnTo>
                        <a:pt x="318" y="126"/>
                      </a:lnTo>
                      <a:lnTo>
                        <a:pt x="257" y="173"/>
                      </a:lnTo>
                      <a:lnTo>
                        <a:pt x="227" y="198"/>
                      </a:lnTo>
                      <a:lnTo>
                        <a:pt x="200" y="227"/>
                      </a:lnTo>
                      <a:lnTo>
                        <a:pt x="164" y="264"/>
                      </a:lnTo>
                      <a:lnTo>
                        <a:pt x="132" y="303"/>
                      </a:lnTo>
                      <a:lnTo>
                        <a:pt x="102" y="343"/>
                      </a:lnTo>
                      <a:lnTo>
                        <a:pt x="76" y="385"/>
                      </a:lnTo>
                      <a:lnTo>
                        <a:pt x="52" y="427"/>
                      </a:lnTo>
                      <a:lnTo>
                        <a:pt x="31" y="471"/>
                      </a:lnTo>
                      <a:lnTo>
                        <a:pt x="13" y="515"/>
                      </a:lnTo>
                      <a:lnTo>
                        <a:pt x="0" y="562"/>
                      </a:lnTo>
                      <a:lnTo>
                        <a:pt x="772" y="764"/>
                      </a:lnTo>
                      <a:lnTo>
                        <a:pt x="772" y="1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" name="Google Shape;153;p1"/>
                <p:cNvSpPr/>
                <p:nvPr/>
              </p:nvSpPr>
              <p:spPr>
                <a:xfrm>
                  <a:off x="6259513" y="3011488"/>
                  <a:ext cx="820738" cy="81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1548" extrusionOk="0">
                      <a:moveTo>
                        <a:pt x="1323" y="226"/>
                      </a:moveTo>
                      <a:lnTo>
                        <a:pt x="1294" y="198"/>
                      </a:lnTo>
                      <a:lnTo>
                        <a:pt x="1265" y="173"/>
                      </a:lnTo>
                      <a:lnTo>
                        <a:pt x="1235" y="149"/>
                      </a:lnTo>
                      <a:lnTo>
                        <a:pt x="1207" y="129"/>
                      </a:lnTo>
                      <a:lnTo>
                        <a:pt x="1176" y="108"/>
                      </a:lnTo>
                      <a:lnTo>
                        <a:pt x="1145" y="90"/>
                      </a:lnTo>
                      <a:lnTo>
                        <a:pt x="1112" y="73"/>
                      </a:lnTo>
                      <a:lnTo>
                        <a:pt x="1081" y="60"/>
                      </a:lnTo>
                      <a:lnTo>
                        <a:pt x="1046" y="45"/>
                      </a:lnTo>
                      <a:lnTo>
                        <a:pt x="1013" y="33"/>
                      </a:lnTo>
                      <a:lnTo>
                        <a:pt x="978" y="23"/>
                      </a:lnTo>
                      <a:lnTo>
                        <a:pt x="945" y="16"/>
                      </a:lnTo>
                      <a:lnTo>
                        <a:pt x="908" y="8"/>
                      </a:lnTo>
                      <a:lnTo>
                        <a:pt x="872" y="4"/>
                      </a:lnTo>
                      <a:lnTo>
                        <a:pt x="835" y="0"/>
                      </a:lnTo>
                      <a:lnTo>
                        <a:pt x="799" y="0"/>
                      </a:lnTo>
                      <a:lnTo>
                        <a:pt x="799" y="763"/>
                      </a:lnTo>
                      <a:lnTo>
                        <a:pt x="27" y="561"/>
                      </a:lnTo>
                      <a:lnTo>
                        <a:pt x="14" y="611"/>
                      </a:lnTo>
                      <a:lnTo>
                        <a:pt x="6" y="663"/>
                      </a:lnTo>
                      <a:lnTo>
                        <a:pt x="1" y="717"/>
                      </a:lnTo>
                      <a:lnTo>
                        <a:pt x="0" y="773"/>
                      </a:lnTo>
                      <a:lnTo>
                        <a:pt x="0" y="812"/>
                      </a:lnTo>
                      <a:lnTo>
                        <a:pt x="2" y="851"/>
                      </a:lnTo>
                      <a:lnTo>
                        <a:pt x="6" y="889"/>
                      </a:lnTo>
                      <a:lnTo>
                        <a:pt x="13" y="928"/>
                      </a:lnTo>
                      <a:lnTo>
                        <a:pt x="20" y="963"/>
                      </a:lnTo>
                      <a:lnTo>
                        <a:pt x="31" y="999"/>
                      </a:lnTo>
                      <a:lnTo>
                        <a:pt x="42" y="1034"/>
                      </a:lnTo>
                      <a:lnTo>
                        <a:pt x="56" y="1070"/>
                      </a:lnTo>
                      <a:lnTo>
                        <a:pt x="70" y="1102"/>
                      </a:lnTo>
                      <a:lnTo>
                        <a:pt x="87" y="1136"/>
                      </a:lnTo>
                      <a:lnTo>
                        <a:pt x="105" y="1168"/>
                      </a:lnTo>
                      <a:lnTo>
                        <a:pt x="126" y="1200"/>
                      </a:lnTo>
                      <a:lnTo>
                        <a:pt x="148" y="1230"/>
                      </a:lnTo>
                      <a:lnTo>
                        <a:pt x="173" y="1261"/>
                      </a:lnTo>
                      <a:lnTo>
                        <a:pt x="198" y="1291"/>
                      </a:lnTo>
                      <a:lnTo>
                        <a:pt x="227" y="1321"/>
                      </a:lnTo>
                      <a:lnTo>
                        <a:pt x="254" y="1347"/>
                      </a:lnTo>
                      <a:lnTo>
                        <a:pt x="284" y="1372"/>
                      </a:lnTo>
                      <a:lnTo>
                        <a:pt x="314" y="1396"/>
                      </a:lnTo>
                      <a:lnTo>
                        <a:pt x="345" y="1419"/>
                      </a:lnTo>
                      <a:lnTo>
                        <a:pt x="376" y="1439"/>
                      </a:lnTo>
                      <a:lnTo>
                        <a:pt x="409" y="1458"/>
                      </a:lnTo>
                      <a:lnTo>
                        <a:pt x="442" y="1475"/>
                      </a:lnTo>
                      <a:lnTo>
                        <a:pt x="477" y="1491"/>
                      </a:lnTo>
                      <a:lnTo>
                        <a:pt x="510" y="1504"/>
                      </a:lnTo>
                      <a:lnTo>
                        <a:pt x="546" y="1516"/>
                      </a:lnTo>
                      <a:lnTo>
                        <a:pt x="582" y="1525"/>
                      </a:lnTo>
                      <a:lnTo>
                        <a:pt x="619" y="1534"/>
                      </a:lnTo>
                      <a:lnTo>
                        <a:pt x="656" y="1540"/>
                      </a:lnTo>
                      <a:lnTo>
                        <a:pt x="695" y="1544"/>
                      </a:lnTo>
                      <a:lnTo>
                        <a:pt x="734" y="1547"/>
                      </a:lnTo>
                      <a:lnTo>
                        <a:pt x="775" y="1548"/>
                      </a:lnTo>
                      <a:lnTo>
                        <a:pt x="813" y="1547"/>
                      </a:lnTo>
                      <a:lnTo>
                        <a:pt x="853" y="1544"/>
                      </a:lnTo>
                      <a:lnTo>
                        <a:pt x="891" y="1540"/>
                      </a:lnTo>
                      <a:lnTo>
                        <a:pt x="929" y="1534"/>
                      </a:lnTo>
                      <a:lnTo>
                        <a:pt x="965" y="1525"/>
                      </a:lnTo>
                      <a:lnTo>
                        <a:pt x="1001" y="1516"/>
                      </a:lnTo>
                      <a:lnTo>
                        <a:pt x="1036" y="1504"/>
                      </a:lnTo>
                      <a:lnTo>
                        <a:pt x="1072" y="1491"/>
                      </a:lnTo>
                      <a:lnTo>
                        <a:pt x="1079" y="1486"/>
                      </a:lnTo>
                      <a:lnTo>
                        <a:pt x="1082" y="1483"/>
                      </a:lnTo>
                      <a:lnTo>
                        <a:pt x="1087" y="1482"/>
                      </a:lnTo>
                      <a:lnTo>
                        <a:pt x="1104" y="1475"/>
                      </a:lnTo>
                      <a:lnTo>
                        <a:pt x="1137" y="1458"/>
                      </a:lnTo>
                      <a:lnTo>
                        <a:pt x="1170" y="1439"/>
                      </a:lnTo>
                      <a:lnTo>
                        <a:pt x="1177" y="1433"/>
                      </a:lnTo>
                      <a:lnTo>
                        <a:pt x="1185" y="1428"/>
                      </a:lnTo>
                      <a:lnTo>
                        <a:pt x="1202" y="1419"/>
                      </a:lnTo>
                      <a:lnTo>
                        <a:pt x="1216" y="1407"/>
                      </a:lnTo>
                      <a:lnTo>
                        <a:pt x="1223" y="1401"/>
                      </a:lnTo>
                      <a:lnTo>
                        <a:pt x="1232" y="1396"/>
                      </a:lnTo>
                      <a:lnTo>
                        <a:pt x="1263" y="1372"/>
                      </a:lnTo>
                      <a:lnTo>
                        <a:pt x="1277" y="1359"/>
                      </a:lnTo>
                      <a:lnTo>
                        <a:pt x="1293" y="1347"/>
                      </a:lnTo>
                      <a:lnTo>
                        <a:pt x="1323" y="1321"/>
                      </a:lnTo>
                      <a:lnTo>
                        <a:pt x="1349" y="1291"/>
                      </a:lnTo>
                      <a:lnTo>
                        <a:pt x="1361" y="1275"/>
                      </a:lnTo>
                      <a:lnTo>
                        <a:pt x="1374" y="1261"/>
                      </a:lnTo>
                      <a:lnTo>
                        <a:pt x="1398" y="1230"/>
                      </a:lnTo>
                      <a:lnTo>
                        <a:pt x="1403" y="1222"/>
                      </a:lnTo>
                      <a:lnTo>
                        <a:pt x="1409" y="1214"/>
                      </a:lnTo>
                      <a:lnTo>
                        <a:pt x="1421" y="1200"/>
                      </a:lnTo>
                      <a:lnTo>
                        <a:pt x="1430" y="1183"/>
                      </a:lnTo>
                      <a:lnTo>
                        <a:pt x="1435" y="1175"/>
                      </a:lnTo>
                      <a:lnTo>
                        <a:pt x="1441" y="1168"/>
                      </a:lnTo>
                      <a:lnTo>
                        <a:pt x="1460" y="1136"/>
                      </a:lnTo>
                      <a:lnTo>
                        <a:pt x="1477" y="1102"/>
                      </a:lnTo>
                      <a:lnTo>
                        <a:pt x="1484" y="1085"/>
                      </a:lnTo>
                      <a:lnTo>
                        <a:pt x="1485" y="1081"/>
                      </a:lnTo>
                      <a:lnTo>
                        <a:pt x="1488" y="1077"/>
                      </a:lnTo>
                      <a:lnTo>
                        <a:pt x="1493" y="1070"/>
                      </a:lnTo>
                      <a:lnTo>
                        <a:pt x="1506" y="1034"/>
                      </a:lnTo>
                      <a:lnTo>
                        <a:pt x="1518" y="999"/>
                      </a:lnTo>
                      <a:lnTo>
                        <a:pt x="1527" y="963"/>
                      </a:lnTo>
                      <a:lnTo>
                        <a:pt x="1536" y="928"/>
                      </a:lnTo>
                      <a:lnTo>
                        <a:pt x="1542" y="889"/>
                      </a:lnTo>
                      <a:lnTo>
                        <a:pt x="1546" y="851"/>
                      </a:lnTo>
                      <a:lnTo>
                        <a:pt x="1549" y="812"/>
                      </a:lnTo>
                      <a:lnTo>
                        <a:pt x="1550" y="773"/>
                      </a:lnTo>
                      <a:lnTo>
                        <a:pt x="1549" y="733"/>
                      </a:lnTo>
                      <a:lnTo>
                        <a:pt x="1546" y="693"/>
                      </a:lnTo>
                      <a:lnTo>
                        <a:pt x="1542" y="655"/>
                      </a:lnTo>
                      <a:lnTo>
                        <a:pt x="1536" y="618"/>
                      </a:lnTo>
                      <a:lnTo>
                        <a:pt x="1527" y="581"/>
                      </a:lnTo>
                      <a:lnTo>
                        <a:pt x="1518" y="545"/>
                      </a:lnTo>
                      <a:lnTo>
                        <a:pt x="1506" y="509"/>
                      </a:lnTo>
                      <a:lnTo>
                        <a:pt x="1493" y="476"/>
                      </a:lnTo>
                      <a:lnTo>
                        <a:pt x="1477" y="441"/>
                      </a:lnTo>
                      <a:lnTo>
                        <a:pt x="1460" y="408"/>
                      </a:lnTo>
                      <a:lnTo>
                        <a:pt x="1441" y="375"/>
                      </a:lnTo>
                      <a:lnTo>
                        <a:pt x="1421" y="344"/>
                      </a:lnTo>
                      <a:lnTo>
                        <a:pt x="1398" y="313"/>
                      </a:lnTo>
                      <a:lnTo>
                        <a:pt x="1374" y="283"/>
                      </a:lnTo>
                      <a:lnTo>
                        <a:pt x="1349" y="253"/>
                      </a:lnTo>
                      <a:lnTo>
                        <a:pt x="1323" y="226"/>
                      </a:ln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;p1"/>
                <p:cNvSpPr/>
                <p:nvPr/>
              </p:nvSpPr>
              <p:spPr>
                <a:xfrm>
                  <a:off x="6259513" y="1943100"/>
                  <a:ext cx="820738" cy="81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1549" extrusionOk="0">
                      <a:moveTo>
                        <a:pt x="1550" y="774"/>
                      </a:moveTo>
                      <a:lnTo>
                        <a:pt x="1548" y="712"/>
                      </a:lnTo>
                      <a:lnTo>
                        <a:pt x="1542" y="654"/>
                      </a:lnTo>
                      <a:lnTo>
                        <a:pt x="771" y="803"/>
                      </a:lnTo>
                      <a:lnTo>
                        <a:pt x="771" y="0"/>
                      </a:lnTo>
                      <a:lnTo>
                        <a:pt x="731" y="0"/>
                      </a:lnTo>
                      <a:lnTo>
                        <a:pt x="692" y="2"/>
                      </a:lnTo>
                      <a:lnTo>
                        <a:pt x="617" y="13"/>
                      </a:lnTo>
                      <a:lnTo>
                        <a:pt x="544" y="31"/>
                      </a:lnTo>
                      <a:lnTo>
                        <a:pt x="476" y="56"/>
                      </a:lnTo>
                      <a:lnTo>
                        <a:pt x="441" y="70"/>
                      </a:lnTo>
                      <a:lnTo>
                        <a:pt x="409" y="87"/>
                      </a:lnTo>
                      <a:lnTo>
                        <a:pt x="345" y="126"/>
                      </a:lnTo>
                      <a:lnTo>
                        <a:pt x="284" y="173"/>
                      </a:lnTo>
                      <a:lnTo>
                        <a:pt x="254" y="198"/>
                      </a:lnTo>
                      <a:lnTo>
                        <a:pt x="227" y="227"/>
                      </a:lnTo>
                      <a:lnTo>
                        <a:pt x="198" y="254"/>
                      </a:lnTo>
                      <a:lnTo>
                        <a:pt x="173" y="284"/>
                      </a:lnTo>
                      <a:lnTo>
                        <a:pt x="126" y="345"/>
                      </a:lnTo>
                      <a:lnTo>
                        <a:pt x="87" y="409"/>
                      </a:lnTo>
                      <a:lnTo>
                        <a:pt x="56" y="477"/>
                      </a:lnTo>
                      <a:lnTo>
                        <a:pt x="42" y="510"/>
                      </a:lnTo>
                      <a:lnTo>
                        <a:pt x="31" y="546"/>
                      </a:lnTo>
                      <a:lnTo>
                        <a:pt x="13" y="619"/>
                      </a:lnTo>
                      <a:lnTo>
                        <a:pt x="2" y="694"/>
                      </a:lnTo>
                      <a:lnTo>
                        <a:pt x="0" y="774"/>
                      </a:lnTo>
                      <a:lnTo>
                        <a:pt x="0" y="813"/>
                      </a:lnTo>
                      <a:lnTo>
                        <a:pt x="2" y="852"/>
                      </a:lnTo>
                      <a:lnTo>
                        <a:pt x="6" y="890"/>
                      </a:lnTo>
                      <a:lnTo>
                        <a:pt x="13" y="928"/>
                      </a:lnTo>
                      <a:lnTo>
                        <a:pt x="20" y="964"/>
                      </a:lnTo>
                      <a:lnTo>
                        <a:pt x="31" y="1000"/>
                      </a:lnTo>
                      <a:lnTo>
                        <a:pt x="42" y="1035"/>
                      </a:lnTo>
                      <a:lnTo>
                        <a:pt x="56" y="1071"/>
                      </a:lnTo>
                      <a:lnTo>
                        <a:pt x="70" y="1103"/>
                      </a:lnTo>
                      <a:lnTo>
                        <a:pt x="87" y="1136"/>
                      </a:lnTo>
                      <a:lnTo>
                        <a:pt x="105" y="1169"/>
                      </a:lnTo>
                      <a:lnTo>
                        <a:pt x="126" y="1201"/>
                      </a:lnTo>
                      <a:lnTo>
                        <a:pt x="148" y="1231"/>
                      </a:lnTo>
                      <a:lnTo>
                        <a:pt x="173" y="1262"/>
                      </a:lnTo>
                      <a:lnTo>
                        <a:pt x="198" y="1292"/>
                      </a:lnTo>
                      <a:lnTo>
                        <a:pt x="227" y="1322"/>
                      </a:lnTo>
                      <a:lnTo>
                        <a:pt x="254" y="1348"/>
                      </a:lnTo>
                      <a:lnTo>
                        <a:pt x="284" y="1373"/>
                      </a:lnTo>
                      <a:lnTo>
                        <a:pt x="314" y="1397"/>
                      </a:lnTo>
                      <a:lnTo>
                        <a:pt x="345" y="1420"/>
                      </a:lnTo>
                      <a:lnTo>
                        <a:pt x="409" y="1458"/>
                      </a:lnTo>
                      <a:lnTo>
                        <a:pt x="441" y="1475"/>
                      </a:lnTo>
                      <a:lnTo>
                        <a:pt x="476" y="1490"/>
                      </a:lnTo>
                      <a:lnTo>
                        <a:pt x="509" y="1503"/>
                      </a:lnTo>
                      <a:lnTo>
                        <a:pt x="544" y="1515"/>
                      </a:lnTo>
                      <a:lnTo>
                        <a:pt x="580" y="1525"/>
                      </a:lnTo>
                      <a:lnTo>
                        <a:pt x="617" y="1533"/>
                      </a:lnTo>
                      <a:lnTo>
                        <a:pt x="654" y="1539"/>
                      </a:lnTo>
                      <a:lnTo>
                        <a:pt x="692" y="1544"/>
                      </a:lnTo>
                      <a:lnTo>
                        <a:pt x="731" y="1546"/>
                      </a:lnTo>
                      <a:lnTo>
                        <a:pt x="771" y="1549"/>
                      </a:lnTo>
                      <a:lnTo>
                        <a:pt x="775" y="1549"/>
                      </a:lnTo>
                      <a:lnTo>
                        <a:pt x="813" y="1548"/>
                      </a:lnTo>
                      <a:lnTo>
                        <a:pt x="853" y="1545"/>
                      </a:lnTo>
                      <a:lnTo>
                        <a:pt x="891" y="1540"/>
                      </a:lnTo>
                      <a:lnTo>
                        <a:pt x="929" y="1534"/>
                      </a:lnTo>
                      <a:lnTo>
                        <a:pt x="965" y="1526"/>
                      </a:lnTo>
                      <a:lnTo>
                        <a:pt x="1001" y="1517"/>
                      </a:lnTo>
                      <a:lnTo>
                        <a:pt x="1036" y="1505"/>
                      </a:lnTo>
                      <a:lnTo>
                        <a:pt x="1072" y="1491"/>
                      </a:lnTo>
                      <a:lnTo>
                        <a:pt x="1079" y="1487"/>
                      </a:lnTo>
                      <a:lnTo>
                        <a:pt x="1082" y="1484"/>
                      </a:lnTo>
                      <a:lnTo>
                        <a:pt x="1087" y="1483"/>
                      </a:lnTo>
                      <a:lnTo>
                        <a:pt x="1104" y="1476"/>
                      </a:lnTo>
                      <a:lnTo>
                        <a:pt x="1137" y="1459"/>
                      </a:lnTo>
                      <a:lnTo>
                        <a:pt x="1170" y="1440"/>
                      </a:lnTo>
                      <a:lnTo>
                        <a:pt x="1177" y="1434"/>
                      </a:lnTo>
                      <a:lnTo>
                        <a:pt x="1185" y="1429"/>
                      </a:lnTo>
                      <a:lnTo>
                        <a:pt x="1202" y="1420"/>
                      </a:lnTo>
                      <a:lnTo>
                        <a:pt x="1216" y="1408"/>
                      </a:lnTo>
                      <a:lnTo>
                        <a:pt x="1223" y="1402"/>
                      </a:lnTo>
                      <a:lnTo>
                        <a:pt x="1232" y="1397"/>
                      </a:lnTo>
                      <a:lnTo>
                        <a:pt x="1263" y="1373"/>
                      </a:lnTo>
                      <a:lnTo>
                        <a:pt x="1277" y="1360"/>
                      </a:lnTo>
                      <a:lnTo>
                        <a:pt x="1293" y="1348"/>
                      </a:lnTo>
                      <a:lnTo>
                        <a:pt x="1323" y="1322"/>
                      </a:lnTo>
                      <a:lnTo>
                        <a:pt x="1349" y="1292"/>
                      </a:lnTo>
                      <a:lnTo>
                        <a:pt x="1361" y="1276"/>
                      </a:lnTo>
                      <a:lnTo>
                        <a:pt x="1374" y="1262"/>
                      </a:lnTo>
                      <a:lnTo>
                        <a:pt x="1398" y="1231"/>
                      </a:lnTo>
                      <a:lnTo>
                        <a:pt x="1403" y="1223"/>
                      </a:lnTo>
                      <a:lnTo>
                        <a:pt x="1409" y="1215"/>
                      </a:lnTo>
                      <a:lnTo>
                        <a:pt x="1421" y="1201"/>
                      </a:lnTo>
                      <a:lnTo>
                        <a:pt x="1430" y="1184"/>
                      </a:lnTo>
                      <a:lnTo>
                        <a:pt x="1435" y="1176"/>
                      </a:lnTo>
                      <a:lnTo>
                        <a:pt x="1441" y="1169"/>
                      </a:lnTo>
                      <a:lnTo>
                        <a:pt x="1460" y="1136"/>
                      </a:lnTo>
                      <a:lnTo>
                        <a:pt x="1477" y="1103"/>
                      </a:lnTo>
                      <a:lnTo>
                        <a:pt x="1484" y="1086"/>
                      </a:lnTo>
                      <a:lnTo>
                        <a:pt x="1485" y="1081"/>
                      </a:lnTo>
                      <a:lnTo>
                        <a:pt x="1488" y="1078"/>
                      </a:lnTo>
                      <a:lnTo>
                        <a:pt x="1493" y="1071"/>
                      </a:lnTo>
                      <a:lnTo>
                        <a:pt x="1506" y="1035"/>
                      </a:lnTo>
                      <a:lnTo>
                        <a:pt x="1518" y="1000"/>
                      </a:lnTo>
                      <a:lnTo>
                        <a:pt x="1527" y="964"/>
                      </a:lnTo>
                      <a:lnTo>
                        <a:pt x="1536" y="928"/>
                      </a:lnTo>
                      <a:lnTo>
                        <a:pt x="1542" y="890"/>
                      </a:lnTo>
                      <a:lnTo>
                        <a:pt x="1546" y="852"/>
                      </a:lnTo>
                      <a:lnTo>
                        <a:pt x="1549" y="813"/>
                      </a:lnTo>
                      <a:lnTo>
                        <a:pt x="1550" y="774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5;p1"/>
                <p:cNvSpPr/>
                <p:nvPr/>
              </p:nvSpPr>
              <p:spPr>
                <a:xfrm>
                  <a:off x="6667500" y="1943100"/>
                  <a:ext cx="407988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" h="803" extrusionOk="0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803"/>
                      </a:lnTo>
                      <a:lnTo>
                        <a:pt x="771" y="654"/>
                      </a:lnTo>
                      <a:lnTo>
                        <a:pt x="759" y="593"/>
                      </a:lnTo>
                      <a:lnTo>
                        <a:pt x="743" y="535"/>
                      </a:lnTo>
                      <a:lnTo>
                        <a:pt x="722" y="478"/>
                      </a:lnTo>
                      <a:lnTo>
                        <a:pt x="698" y="424"/>
                      </a:lnTo>
                      <a:lnTo>
                        <a:pt x="667" y="370"/>
                      </a:lnTo>
                      <a:lnTo>
                        <a:pt x="633" y="321"/>
                      </a:lnTo>
                      <a:lnTo>
                        <a:pt x="595" y="272"/>
                      </a:lnTo>
                      <a:lnTo>
                        <a:pt x="552" y="227"/>
                      </a:lnTo>
                      <a:lnTo>
                        <a:pt x="522" y="198"/>
                      </a:lnTo>
                      <a:lnTo>
                        <a:pt x="492" y="173"/>
                      </a:lnTo>
                      <a:lnTo>
                        <a:pt x="461" y="148"/>
                      </a:lnTo>
                      <a:lnTo>
                        <a:pt x="431" y="126"/>
                      </a:lnTo>
                      <a:lnTo>
                        <a:pt x="399" y="105"/>
                      </a:lnTo>
                      <a:lnTo>
                        <a:pt x="366" y="87"/>
                      </a:lnTo>
                      <a:lnTo>
                        <a:pt x="333" y="70"/>
                      </a:lnTo>
                      <a:lnTo>
                        <a:pt x="301" y="56"/>
                      </a:lnTo>
                      <a:lnTo>
                        <a:pt x="265" y="42"/>
                      </a:lnTo>
                      <a:lnTo>
                        <a:pt x="230" y="31"/>
                      </a:lnTo>
                      <a:lnTo>
                        <a:pt x="194" y="20"/>
                      </a:lnTo>
                      <a:lnTo>
                        <a:pt x="158" y="13"/>
                      </a:lnTo>
                      <a:lnTo>
                        <a:pt x="120" y="6"/>
                      </a:lnTo>
                      <a:lnTo>
                        <a:pt x="82" y="2"/>
                      </a:lnTo>
                      <a:lnTo>
                        <a:pt x="4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" name="Google Shape;156;p1"/>
                <p:cNvSpPr/>
                <p:nvPr/>
              </p:nvSpPr>
              <p:spPr>
                <a:xfrm>
                  <a:off x="6259513" y="4006850"/>
                  <a:ext cx="696913" cy="820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" h="1550" extrusionOk="0">
                      <a:moveTo>
                        <a:pt x="787" y="0"/>
                      </a:moveTo>
                      <a:lnTo>
                        <a:pt x="775" y="0"/>
                      </a:lnTo>
                      <a:lnTo>
                        <a:pt x="695" y="3"/>
                      </a:lnTo>
                      <a:lnTo>
                        <a:pt x="619" y="14"/>
                      </a:lnTo>
                      <a:lnTo>
                        <a:pt x="546" y="31"/>
                      </a:lnTo>
                      <a:lnTo>
                        <a:pt x="510" y="42"/>
                      </a:lnTo>
                      <a:lnTo>
                        <a:pt x="477" y="57"/>
                      </a:lnTo>
                      <a:lnTo>
                        <a:pt x="409" y="88"/>
                      </a:lnTo>
                      <a:lnTo>
                        <a:pt x="345" y="127"/>
                      </a:lnTo>
                      <a:lnTo>
                        <a:pt x="284" y="174"/>
                      </a:lnTo>
                      <a:lnTo>
                        <a:pt x="254" y="199"/>
                      </a:lnTo>
                      <a:lnTo>
                        <a:pt x="227" y="228"/>
                      </a:lnTo>
                      <a:lnTo>
                        <a:pt x="198" y="255"/>
                      </a:lnTo>
                      <a:lnTo>
                        <a:pt x="173" y="285"/>
                      </a:lnTo>
                      <a:lnTo>
                        <a:pt x="126" y="346"/>
                      </a:lnTo>
                      <a:lnTo>
                        <a:pt x="87" y="409"/>
                      </a:lnTo>
                      <a:lnTo>
                        <a:pt x="56" y="477"/>
                      </a:lnTo>
                      <a:lnTo>
                        <a:pt x="42" y="511"/>
                      </a:lnTo>
                      <a:lnTo>
                        <a:pt x="31" y="547"/>
                      </a:lnTo>
                      <a:lnTo>
                        <a:pt x="13" y="620"/>
                      </a:lnTo>
                      <a:lnTo>
                        <a:pt x="2" y="695"/>
                      </a:lnTo>
                      <a:lnTo>
                        <a:pt x="0" y="775"/>
                      </a:lnTo>
                      <a:lnTo>
                        <a:pt x="0" y="813"/>
                      </a:lnTo>
                      <a:lnTo>
                        <a:pt x="2" y="853"/>
                      </a:lnTo>
                      <a:lnTo>
                        <a:pt x="6" y="891"/>
                      </a:lnTo>
                      <a:lnTo>
                        <a:pt x="13" y="929"/>
                      </a:lnTo>
                      <a:lnTo>
                        <a:pt x="20" y="965"/>
                      </a:lnTo>
                      <a:lnTo>
                        <a:pt x="31" y="1001"/>
                      </a:lnTo>
                      <a:lnTo>
                        <a:pt x="42" y="1036"/>
                      </a:lnTo>
                      <a:lnTo>
                        <a:pt x="56" y="1071"/>
                      </a:lnTo>
                      <a:lnTo>
                        <a:pt x="70" y="1104"/>
                      </a:lnTo>
                      <a:lnTo>
                        <a:pt x="87" y="1137"/>
                      </a:lnTo>
                      <a:lnTo>
                        <a:pt x="105" y="1169"/>
                      </a:lnTo>
                      <a:lnTo>
                        <a:pt x="126" y="1202"/>
                      </a:lnTo>
                      <a:lnTo>
                        <a:pt x="148" y="1232"/>
                      </a:lnTo>
                      <a:lnTo>
                        <a:pt x="173" y="1263"/>
                      </a:lnTo>
                      <a:lnTo>
                        <a:pt x="198" y="1293"/>
                      </a:lnTo>
                      <a:lnTo>
                        <a:pt x="227" y="1322"/>
                      </a:lnTo>
                      <a:lnTo>
                        <a:pt x="254" y="1349"/>
                      </a:lnTo>
                      <a:lnTo>
                        <a:pt x="284" y="1374"/>
                      </a:lnTo>
                      <a:lnTo>
                        <a:pt x="314" y="1398"/>
                      </a:lnTo>
                      <a:lnTo>
                        <a:pt x="345" y="1420"/>
                      </a:lnTo>
                      <a:lnTo>
                        <a:pt x="376" y="1441"/>
                      </a:lnTo>
                      <a:lnTo>
                        <a:pt x="409" y="1460"/>
                      </a:lnTo>
                      <a:lnTo>
                        <a:pt x="442" y="1477"/>
                      </a:lnTo>
                      <a:lnTo>
                        <a:pt x="477" y="1492"/>
                      </a:lnTo>
                      <a:lnTo>
                        <a:pt x="510" y="1505"/>
                      </a:lnTo>
                      <a:lnTo>
                        <a:pt x="546" y="1517"/>
                      </a:lnTo>
                      <a:lnTo>
                        <a:pt x="582" y="1527"/>
                      </a:lnTo>
                      <a:lnTo>
                        <a:pt x="619" y="1535"/>
                      </a:lnTo>
                      <a:lnTo>
                        <a:pt x="656" y="1541"/>
                      </a:lnTo>
                      <a:lnTo>
                        <a:pt x="695" y="1546"/>
                      </a:lnTo>
                      <a:lnTo>
                        <a:pt x="734" y="1548"/>
                      </a:lnTo>
                      <a:lnTo>
                        <a:pt x="775" y="1550"/>
                      </a:lnTo>
                      <a:lnTo>
                        <a:pt x="787" y="1550"/>
                      </a:lnTo>
                      <a:lnTo>
                        <a:pt x="824" y="1547"/>
                      </a:lnTo>
                      <a:lnTo>
                        <a:pt x="862" y="1544"/>
                      </a:lnTo>
                      <a:lnTo>
                        <a:pt x="898" y="1539"/>
                      </a:lnTo>
                      <a:lnTo>
                        <a:pt x="906" y="1536"/>
                      </a:lnTo>
                      <a:lnTo>
                        <a:pt x="916" y="1535"/>
                      </a:lnTo>
                      <a:lnTo>
                        <a:pt x="935" y="1533"/>
                      </a:lnTo>
                      <a:lnTo>
                        <a:pt x="952" y="1528"/>
                      </a:lnTo>
                      <a:lnTo>
                        <a:pt x="960" y="1526"/>
                      </a:lnTo>
                      <a:lnTo>
                        <a:pt x="970" y="1524"/>
                      </a:lnTo>
                      <a:lnTo>
                        <a:pt x="1006" y="1515"/>
                      </a:lnTo>
                      <a:lnTo>
                        <a:pt x="1039" y="1503"/>
                      </a:lnTo>
                      <a:lnTo>
                        <a:pt x="1074" y="1491"/>
                      </a:lnTo>
                      <a:lnTo>
                        <a:pt x="1105" y="1475"/>
                      </a:lnTo>
                      <a:lnTo>
                        <a:pt x="1137" y="1459"/>
                      </a:lnTo>
                      <a:lnTo>
                        <a:pt x="1168" y="1441"/>
                      </a:lnTo>
                      <a:lnTo>
                        <a:pt x="1201" y="1422"/>
                      </a:lnTo>
                      <a:lnTo>
                        <a:pt x="1229" y="1400"/>
                      </a:lnTo>
                      <a:lnTo>
                        <a:pt x="1244" y="1388"/>
                      </a:lnTo>
                      <a:lnTo>
                        <a:pt x="1251" y="1382"/>
                      </a:lnTo>
                      <a:lnTo>
                        <a:pt x="1259" y="1377"/>
                      </a:lnTo>
                      <a:lnTo>
                        <a:pt x="1288" y="1352"/>
                      </a:lnTo>
                      <a:lnTo>
                        <a:pt x="1302" y="1339"/>
                      </a:lnTo>
                      <a:lnTo>
                        <a:pt x="1318" y="1327"/>
                      </a:lnTo>
                      <a:lnTo>
                        <a:pt x="787" y="733"/>
                      </a:lnTo>
                      <a:lnTo>
                        <a:pt x="787" y="0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7;p1"/>
                <p:cNvSpPr/>
                <p:nvPr/>
              </p:nvSpPr>
              <p:spPr>
                <a:xfrm>
                  <a:off x="6675438" y="4006850"/>
                  <a:ext cx="404813" cy="7032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" h="1327" extrusionOk="0">
                      <a:moveTo>
                        <a:pt x="763" y="775"/>
                      </a:moveTo>
                      <a:lnTo>
                        <a:pt x="762" y="734"/>
                      </a:lnTo>
                      <a:lnTo>
                        <a:pt x="759" y="695"/>
                      </a:lnTo>
                      <a:lnTo>
                        <a:pt x="755" y="657"/>
                      </a:lnTo>
                      <a:lnTo>
                        <a:pt x="749" y="620"/>
                      </a:lnTo>
                      <a:lnTo>
                        <a:pt x="740" y="583"/>
                      </a:lnTo>
                      <a:lnTo>
                        <a:pt x="731" y="547"/>
                      </a:lnTo>
                      <a:lnTo>
                        <a:pt x="719" y="511"/>
                      </a:lnTo>
                      <a:lnTo>
                        <a:pt x="706" y="477"/>
                      </a:lnTo>
                      <a:lnTo>
                        <a:pt x="690" y="443"/>
                      </a:lnTo>
                      <a:lnTo>
                        <a:pt x="673" y="409"/>
                      </a:lnTo>
                      <a:lnTo>
                        <a:pt x="654" y="377"/>
                      </a:lnTo>
                      <a:lnTo>
                        <a:pt x="634" y="346"/>
                      </a:lnTo>
                      <a:lnTo>
                        <a:pt x="611" y="315"/>
                      </a:lnTo>
                      <a:lnTo>
                        <a:pt x="587" y="285"/>
                      </a:lnTo>
                      <a:lnTo>
                        <a:pt x="562" y="255"/>
                      </a:lnTo>
                      <a:lnTo>
                        <a:pt x="536" y="228"/>
                      </a:lnTo>
                      <a:lnTo>
                        <a:pt x="506" y="199"/>
                      </a:lnTo>
                      <a:lnTo>
                        <a:pt x="477" y="174"/>
                      </a:lnTo>
                      <a:lnTo>
                        <a:pt x="447" y="150"/>
                      </a:lnTo>
                      <a:lnTo>
                        <a:pt x="419" y="130"/>
                      </a:lnTo>
                      <a:lnTo>
                        <a:pt x="386" y="108"/>
                      </a:lnTo>
                      <a:lnTo>
                        <a:pt x="355" y="90"/>
                      </a:lnTo>
                      <a:lnTo>
                        <a:pt x="323" y="73"/>
                      </a:lnTo>
                      <a:lnTo>
                        <a:pt x="291" y="59"/>
                      </a:lnTo>
                      <a:lnTo>
                        <a:pt x="256" y="45"/>
                      </a:lnTo>
                      <a:lnTo>
                        <a:pt x="221" y="34"/>
                      </a:lnTo>
                      <a:lnTo>
                        <a:pt x="185" y="23"/>
                      </a:lnTo>
                      <a:lnTo>
                        <a:pt x="151" y="16"/>
                      </a:lnTo>
                      <a:lnTo>
                        <a:pt x="112" y="9"/>
                      </a:lnTo>
                      <a:lnTo>
                        <a:pt x="75" y="4"/>
                      </a:lnTo>
                      <a:lnTo>
                        <a:pt x="37" y="0"/>
                      </a:lnTo>
                      <a:lnTo>
                        <a:pt x="0" y="0"/>
                      </a:lnTo>
                      <a:lnTo>
                        <a:pt x="0" y="733"/>
                      </a:lnTo>
                      <a:lnTo>
                        <a:pt x="531" y="1327"/>
                      </a:lnTo>
                      <a:lnTo>
                        <a:pt x="536" y="1322"/>
                      </a:lnTo>
                      <a:lnTo>
                        <a:pt x="562" y="1293"/>
                      </a:lnTo>
                      <a:lnTo>
                        <a:pt x="574" y="1277"/>
                      </a:lnTo>
                      <a:lnTo>
                        <a:pt x="587" y="1263"/>
                      </a:lnTo>
                      <a:lnTo>
                        <a:pt x="611" y="1232"/>
                      </a:lnTo>
                      <a:lnTo>
                        <a:pt x="616" y="1223"/>
                      </a:lnTo>
                      <a:lnTo>
                        <a:pt x="622" y="1216"/>
                      </a:lnTo>
                      <a:lnTo>
                        <a:pt x="634" y="1202"/>
                      </a:lnTo>
                      <a:lnTo>
                        <a:pt x="643" y="1185"/>
                      </a:lnTo>
                      <a:lnTo>
                        <a:pt x="648" y="1177"/>
                      </a:lnTo>
                      <a:lnTo>
                        <a:pt x="654" y="1169"/>
                      </a:lnTo>
                      <a:lnTo>
                        <a:pt x="673" y="1137"/>
                      </a:lnTo>
                      <a:lnTo>
                        <a:pt x="690" y="1104"/>
                      </a:lnTo>
                      <a:lnTo>
                        <a:pt x="697" y="1087"/>
                      </a:lnTo>
                      <a:lnTo>
                        <a:pt x="698" y="1082"/>
                      </a:lnTo>
                      <a:lnTo>
                        <a:pt x="701" y="1079"/>
                      </a:lnTo>
                      <a:lnTo>
                        <a:pt x="706" y="1071"/>
                      </a:lnTo>
                      <a:lnTo>
                        <a:pt x="719" y="1036"/>
                      </a:lnTo>
                      <a:lnTo>
                        <a:pt x="731" y="1001"/>
                      </a:lnTo>
                      <a:lnTo>
                        <a:pt x="740" y="965"/>
                      </a:lnTo>
                      <a:lnTo>
                        <a:pt x="749" y="929"/>
                      </a:lnTo>
                      <a:lnTo>
                        <a:pt x="755" y="891"/>
                      </a:lnTo>
                      <a:lnTo>
                        <a:pt x="759" y="853"/>
                      </a:lnTo>
                      <a:lnTo>
                        <a:pt x="762" y="813"/>
                      </a:lnTo>
                      <a:lnTo>
                        <a:pt x="763" y="775"/>
                      </a:ln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8;p1"/>
                <p:cNvSpPr/>
                <p:nvPr/>
              </p:nvSpPr>
              <p:spPr>
                <a:xfrm>
                  <a:off x="6667500" y="1943100"/>
                  <a:ext cx="407988" cy="34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" h="654" extrusionOk="0">
                      <a:moveTo>
                        <a:pt x="771" y="654"/>
                      </a:moveTo>
                      <a:lnTo>
                        <a:pt x="759" y="593"/>
                      </a:lnTo>
                      <a:lnTo>
                        <a:pt x="743" y="535"/>
                      </a:lnTo>
                      <a:lnTo>
                        <a:pt x="722" y="478"/>
                      </a:lnTo>
                      <a:lnTo>
                        <a:pt x="698" y="424"/>
                      </a:lnTo>
                      <a:lnTo>
                        <a:pt x="667" y="370"/>
                      </a:lnTo>
                      <a:lnTo>
                        <a:pt x="633" y="321"/>
                      </a:lnTo>
                      <a:lnTo>
                        <a:pt x="595" y="272"/>
                      </a:lnTo>
                      <a:lnTo>
                        <a:pt x="552" y="227"/>
                      </a:lnTo>
                      <a:lnTo>
                        <a:pt x="522" y="198"/>
                      </a:lnTo>
                      <a:lnTo>
                        <a:pt x="492" y="173"/>
                      </a:lnTo>
                      <a:lnTo>
                        <a:pt x="461" y="148"/>
                      </a:lnTo>
                      <a:lnTo>
                        <a:pt x="431" y="126"/>
                      </a:lnTo>
                      <a:lnTo>
                        <a:pt x="399" y="105"/>
                      </a:lnTo>
                      <a:lnTo>
                        <a:pt x="366" y="87"/>
                      </a:lnTo>
                      <a:lnTo>
                        <a:pt x="333" y="70"/>
                      </a:lnTo>
                      <a:lnTo>
                        <a:pt x="301" y="56"/>
                      </a:lnTo>
                      <a:lnTo>
                        <a:pt x="265" y="42"/>
                      </a:lnTo>
                      <a:lnTo>
                        <a:pt x="230" y="31"/>
                      </a:lnTo>
                      <a:lnTo>
                        <a:pt x="194" y="20"/>
                      </a:lnTo>
                      <a:lnTo>
                        <a:pt x="158" y="13"/>
                      </a:lnTo>
                      <a:lnTo>
                        <a:pt x="120" y="6"/>
                      </a:lnTo>
                      <a:lnTo>
                        <a:pt x="82" y="2"/>
                      </a:lnTo>
                      <a:lnTo>
                        <a:pt x="42" y="0"/>
                      </a:lnTo>
                      <a:lnTo>
                        <a:pt x="4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" name="Google Shape;159;p1"/>
                <p:cNvSpPr/>
                <p:nvPr/>
              </p:nvSpPr>
              <p:spPr>
                <a:xfrm>
                  <a:off x="6259513" y="1943100"/>
                  <a:ext cx="820738" cy="81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1549" extrusionOk="0">
                      <a:moveTo>
                        <a:pt x="771" y="0"/>
                      </a:moveTo>
                      <a:lnTo>
                        <a:pt x="731" y="0"/>
                      </a:lnTo>
                      <a:lnTo>
                        <a:pt x="692" y="2"/>
                      </a:lnTo>
                      <a:lnTo>
                        <a:pt x="617" y="13"/>
                      </a:lnTo>
                      <a:lnTo>
                        <a:pt x="544" y="31"/>
                      </a:lnTo>
                      <a:lnTo>
                        <a:pt x="476" y="56"/>
                      </a:lnTo>
                      <a:lnTo>
                        <a:pt x="441" y="70"/>
                      </a:lnTo>
                      <a:lnTo>
                        <a:pt x="409" y="87"/>
                      </a:lnTo>
                      <a:lnTo>
                        <a:pt x="345" y="126"/>
                      </a:lnTo>
                      <a:lnTo>
                        <a:pt x="284" y="173"/>
                      </a:lnTo>
                      <a:lnTo>
                        <a:pt x="254" y="198"/>
                      </a:lnTo>
                      <a:lnTo>
                        <a:pt x="227" y="227"/>
                      </a:lnTo>
                      <a:lnTo>
                        <a:pt x="198" y="254"/>
                      </a:lnTo>
                      <a:lnTo>
                        <a:pt x="173" y="284"/>
                      </a:lnTo>
                      <a:lnTo>
                        <a:pt x="126" y="345"/>
                      </a:lnTo>
                      <a:lnTo>
                        <a:pt x="87" y="409"/>
                      </a:lnTo>
                      <a:lnTo>
                        <a:pt x="56" y="477"/>
                      </a:lnTo>
                      <a:lnTo>
                        <a:pt x="42" y="510"/>
                      </a:lnTo>
                      <a:lnTo>
                        <a:pt x="31" y="546"/>
                      </a:lnTo>
                      <a:lnTo>
                        <a:pt x="13" y="619"/>
                      </a:lnTo>
                      <a:lnTo>
                        <a:pt x="2" y="694"/>
                      </a:lnTo>
                      <a:lnTo>
                        <a:pt x="0" y="774"/>
                      </a:lnTo>
                      <a:lnTo>
                        <a:pt x="0" y="813"/>
                      </a:lnTo>
                      <a:lnTo>
                        <a:pt x="2" y="852"/>
                      </a:lnTo>
                      <a:lnTo>
                        <a:pt x="6" y="890"/>
                      </a:lnTo>
                      <a:lnTo>
                        <a:pt x="13" y="928"/>
                      </a:lnTo>
                      <a:lnTo>
                        <a:pt x="20" y="964"/>
                      </a:lnTo>
                      <a:lnTo>
                        <a:pt x="31" y="1000"/>
                      </a:lnTo>
                      <a:lnTo>
                        <a:pt x="42" y="1035"/>
                      </a:lnTo>
                      <a:lnTo>
                        <a:pt x="56" y="1071"/>
                      </a:lnTo>
                      <a:lnTo>
                        <a:pt x="70" y="1103"/>
                      </a:lnTo>
                      <a:lnTo>
                        <a:pt x="87" y="1136"/>
                      </a:lnTo>
                      <a:lnTo>
                        <a:pt x="105" y="1169"/>
                      </a:lnTo>
                      <a:lnTo>
                        <a:pt x="126" y="1201"/>
                      </a:lnTo>
                      <a:lnTo>
                        <a:pt x="148" y="1231"/>
                      </a:lnTo>
                      <a:lnTo>
                        <a:pt x="173" y="1262"/>
                      </a:lnTo>
                      <a:lnTo>
                        <a:pt x="198" y="1292"/>
                      </a:lnTo>
                      <a:lnTo>
                        <a:pt x="227" y="1322"/>
                      </a:lnTo>
                      <a:lnTo>
                        <a:pt x="254" y="1348"/>
                      </a:lnTo>
                      <a:lnTo>
                        <a:pt x="284" y="1373"/>
                      </a:lnTo>
                      <a:lnTo>
                        <a:pt x="314" y="1397"/>
                      </a:lnTo>
                      <a:lnTo>
                        <a:pt x="345" y="1420"/>
                      </a:lnTo>
                      <a:lnTo>
                        <a:pt x="409" y="1458"/>
                      </a:lnTo>
                      <a:lnTo>
                        <a:pt x="441" y="1475"/>
                      </a:lnTo>
                      <a:lnTo>
                        <a:pt x="476" y="1490"/>
                      </a:lnTo>
                      <a:lnTo>
                        <a:pt x="509" y="1503"/>
                      </a:lnTo>
                      <a:lnTo>
                        <a:pt x="544" y="1515"/>
                      </a:lnTo>
                      <a:lnTo>
                        <a:pt x="580" y="1525"/>
                      </a:lnTo>
                      <a:lnTo>
                        <a:pt x="617" y="1533"/>
                      </a:lnTo>
                      <a:lnTo>
                        <a:pt x="654" y="1539"/>
                      </a:lnTo>
                      <a:lnTo>
                        <a:pt x="692" y="1544"/>
                      </a:lnTo>
                      <a:lnTo>
                        <a:pt x="731" y="1546"/>
                      </a:lnTo>
                      <a:lnTo>
                        <a:pt x="771" y="1549"/>
                      </a:lnTo>
                      <a:lnTo>
                        <a:pt x="775" y="1549"/>
                      </a:lnTo>
                      <a:lnTo>
                        <a:pt x="813" y="1548"/>
                      </a:lnTo>
                      <a:lnTo>
                        <a:pt x="853" y="1545"/>
                      </a:lnTo>
                      <a:lnTo>
                        <a:pt x="891" y="1540"/>
                      </a:lnTo>
                      <a:lnTo>
                        <a:pt x="929" y="1534"/>
                      </a:lnTo>
                      <a:lnTo>
                        <a:pt x="965" y="1526"/>
                      </a:lnTo>
                      <a:lnTo>
                        <a:pt x="1001" y="1517"/>
                      </a:lnTo>
                      <a:lnTo>
                        <a:pt x="1036" y="1505"/>
                      </a:lnTo>
                      <a:lnTo>
                        <a:pt x="1072" y="1491"/>
                      </a:lnTo>
                      <a:lnTo>
                        <a:pt x="1079" y="1487"/>
                      </a:lnTo>
                      <a:lnTo>
                        <a:pt x="1082" y="1484"/>
                      </a:lnTo>
                      <a:lnTo>
                        <a:pt x="1087" y="1483"/>
                      </a:lnTo>
                      <a:lnTo>
                        <a:pt x="1104" y="1476"/>
                      </a:lnTo>
                      <a:lnTo>
                        <a:pt x="1137" y="1459"/>
                      </a:lnTo>
                      <a:lnTo>
                        <a:pt x="1170" y="1440"/>
                      </a:lnTo>
                      <a:lnTo>
                        <a:pt x="1177" y="1434"/>
                      </a:lnTo>
                      <a:lnTo>
                        <a:pt x="1185" y="1429"/>
                      </a:lnTo>
                      <a:lnTo>
                        <a:pt x="1202" y="1420"/>
                      </a:lnTo>
                      <a:lnTo>
                        <a:pt x="1216" y="1408"/>
                      </a:lnTo>
                      <a:lnTo>
                        <a:pt x="1223" y="1402"/>
                      </a:lnTo>
                      <a:lnTo>
                        <a:pt x="1232" y="1397"/>
                      </a:lnTo>
                      <a:lnTo>
                        <a:pt x="1263" y="1373"/>
                      </a:lnTo>
                      <a:lnTo>
                        <a:pt x="1277" y="1360"/>
                      </a:lnTo>
                      <a:lnTo>
                        <a:pt x="1293" y="1348"/>
                      </a:lnTo>
                      <a:lnTo>
                        <a:pt x="1323" y="1322"/>
                      </a:lnTo>
                      <a:lnTo>
                        <a:pt x="1349" y="1292"/>
                      </a:lnTo>
                      <a:lnTo>
                        <a:pt x="1361" y="1276"/>
                      </a:lnTo>
                      <a:lnTo>
                        <a:pt x="1374" y="1262"/>
                      </a:lnTo>
                      <a:lnTo>
                        <a:pt x="1398" y="1231"/>
                      </a:lnTo>
                      <a:lnTo>
                        <a:pt x="1403" y="1223"/>
                      </a:lnTo>
                      <a:lnTo>
                        <a:pt x="1409" y="1215"/>
                      </a:lnTo>
                      <a:lnTo>
                        <a:pt x="1421" y="1201"/>
                      </a:lnTo>
                      <a:lnTo>
                        <a:pt x="1430" y="1184"/>
                      </a:lnTo>
                      <a:lnTo>
                        <a:pt x="1435" y="1176"/>
                      </a:lnTo>
                      <a:lnTo>
                        <a:pt x="1441" y="1169"/>
                      </a:lnTo>
                      <a:lnTo>
                        <a:pt x="1460" y="1136"/>
                      </a:lnTo>
                      <a:lnTo>
                        <a:pt x="1477" y="1103"/>
                      </a:lnTo>
                      <a:lnTo>
                        <a:pt x="1484" y="1086"/>
                      </a:lnTo>
                      <a:lnTo>
                        <a:pt x="1485" y="1081"/>
                      </a:lnTo>
                      <a:lnTo>
                        <a:pt x="1488" y="1078"/>
                      </a:lnTo>
                      <a:lnTo>
                        <a:pt x="1493" y="1071"/>
                      </a:lnTo>
                      <a:lnTo>
                        <a:pt x="1506" y="1035"/>
                      </a:lnTo>
                      <a:lnTo>
                        <a:pt x="1518" y="1000"/>
                      </a:lnTo>
                      <a:lnTo>
                        <a:pt x="1527" y="964"/>
                      </a:lnTo>
                      <a:lnTo>
                        <a:pt x="1536" y="928"/>
                      </a:lnTo>
                      <a:lnTo>
                        <a:pt x="1542" y="890"/>
                      </a:lnTo>
                      <a:lnTo>
                        <a:pt x="1546" y="852"/>
                      </a:lnTo>
                      <a:lnTo>
                        <a:pt x="1549" y="813"/>
                      </a:lnTo>
                      <a:lnTo>
                        <a:pt x="1550" y="774"/>
                      </a:lnTo>
                      <a:lnTo>
                        <a:pt x="1548" y="712"/>
                      </a:lnTo>
                      <a:lnTo>
                        <a:pt x="1542" y="654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60;p1"/>
                <p:cNvSpPr/>
                <p:nvPr/>
              </p:nvSpPr>
              <p:spPr>
                <a:xfrm>
                  <a:off x="6273800" y="3011488"/>
                  <a:ext cx="407988" cy="296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" h="562" extrusionOk="0">
                      <a:moveTo>
                        <a:pt x="772" y="1"/>
                      </a:moveTo>
                      <a:lnTo>
                        <a:pt x="748" y="0"/>
                      </a:lnTo>
                      <a:lnTo>
                        <a:pt x="668" y="2"/>
                      </a:lnTo>
                      <a:lnTo>
                        <a:pt x="592" y="13"/>
                      </a:lnTo>
                      <a:lnTo>
                        <a:pt x="519" y="31"/>
                      </a:lnTo>
                      <a:lnTo>
                        <a:pt x="483" y="42"/>
                      </a:lnTo>
                      <a:lnTo>
                        <a:pt x="450" y="56"/>
                      </a:lnTo>
                      <a:lnTo>
                        <a:pt x="382" y="87"/>
                      </a:lnTo>
                      <a:lnTo>
                        <a:pt x="318" y="126"/>
                      </a:lnTo>
                      <a:lnTo>
                        <a:pt x="257" y="173"/>
                      </a:lnTo>
                      <a:lnTo>
                        <a:pt x="227" y="198"/>
                      </a:lnTo>
                      <a:lnTo>
                        <a:pt x="200" y="227"/>
                      </a:lnTo>
                      <a:lnTo>
                        <a:pt x="164" y="264"/>
                      </a:lnTo>
                      <a:lnTo>
                        <a:pt x="132" y="303"/>
                      </a:lnTo>
                      <a:lnTo>
                        <a:pt x="102" y="343"/>
                      </a:lnTo>
                      <a:lnTo>
                        <a:pt x="76" y="385"/>
                      </a:lnTo>
                      <a:lnTo>
                        <a:pt x="52" y="427"/>
                      </a:lnTo>
                      <a:lnTo>
                        <a:pt x="31" y="471"/>
                      </a:lnTo>
                      <a:lnTo>
                        <a:pt x="13" y="515"/>
                      </a:lnTo>
                      <a:lnTo>
                        <a:pt x="0" y="562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61;p1"/>
                <p:cNvSpPr/>
                <p:nvPr/>
              </p:nvSpPr>
              <p:spPr>
                <a:xfrm>
                  <a:off x="6259513" y="3011488"/>
                  <a:ext cx="820738" cy="81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0" h="1548" extrusionOk="0">
                      <a:moveTo>
                        <a:pt x="27" y="561"/>
                      </a:moveTo>
                      <a:lnTo>
                        <a:pt x="14" y="611"/>
                      </a:lnTo>
                      <a:lnTo>
                        <a:pt x="6" y="663"/>
                      </a:lnTo>
                      <a:lnTo>
                        <a:pt x="1" y="717"/>
                      </a:lnTo>
                      <a:lnTo>
                        <a:pt x="0" y="773"/>
                      </a:lnTo>
                      <a:lnTo>
                        <a:pt x="0" y="812"/>
                      </a:lnTo>
                      <a:lnTo>
                        <a:pt x="2" y="851"/>
                      </a:lnTo>
                      <a:lnTo>
                        <a:pt x="6" y="889"/>
                      </a:lnTo>
                      <a:lnTo>
                        <a:pt x="13" y="928"/>
                      </a:lnTo>
                      <a:lnTo>
                        <a:pt x="20" y="963"/>
                      </a:lnTo>
                      <a:lnTo>
                        <a:pt x="31" y="999"/>
                      </a:lnTo>
                      <a:lnTo>
                        <a:pt x="42" y="1034"/>
                      </a:lnTo>
                      <a:lnTo>
                        <a:pt x="56" y="1070"/>
                      </a:lnTo>
                      <a:lnTo>
                        <a:pt x="70" y="1102"/>
                      </a:lnTo>
                      <a:lnTo>
                        <a:pt x="87" y="1136"/>
                      </a:lnTo>
                      <a:lnTo>
                        <a:pt x="105" y="1168"/>
                      </a:lnTo>
                      <a:lnTo>
                        <a:pt x="126" y="1200"/>
                      </a:lnTo>
                      <a:lnTo>
                        <a:pt x="148" y="1230"/>
                      </a:lnTo>
                      <a:lnTo>
                        <a:pt x="173" y="1261"/>
                      </a:lnTo>
                      <a:lnTo>
                        <a:pt x="198" y="1291"/>
                      </a:lnTo>
                      <a:lnTo>
                        <a:pt x="227" y="1321"/>
                      </a:lnTo>
                      <a:lnTo>
                        <a:pt x="254" y="1347"/>
                      </a:lnTo>
                      <a:lnTo>
                        <a:pt x="284" y="1372"/>
                      </a:lnTo>
                      <a:lnTo>
                        <a:pt x="314" y="1396"/>
                      </a:lnTo>
                      <a:lnTo>
                        <a:pt x="345" y="1419"/>
                      </a:lnTo>
                      <a:lnTo>
                        <a:pt x="376" y="1439"/>
                      </a:lnTo>
                      <a:lnTo>
                        <a:pt x="409" y="1458"/>
                      </a:lnTo>
                      <a:lnTo>
                        <a:pt x="442" y="1475"/>
                      </a:lnTo>
                      <a:lnTo>
                        <a:pt x="477" y="1491"/>
                      </a:lnTo>
                      <a:lnTo>
                        <a:pt x="510" y="1504"/>
                      </a:lnTo>
                      <a:lnTo>
                        <a:pt x="546" y="1516"/>
                      </a:lnTo>
                      <a:lnTo>
                        <a:pt x="582" y="1525"/>
                      </a:lnTo>
                      <a:lnTo>
                        <a:pt x="619" y="1534"/>
                      </a:lnTo>
                      <a:lnTo>
                        <a:pt x="656" y="1540"/>
                      </a:lnTo>
                      <a:lnTo>
                        <a:pt x="695" y="1544"/>
                      </a:lnTo>
                      <a:lnTo>
                        <a:pt x="734" y="1547"/>
                      </a:lnTo>
                      <a:lnTo>
                        <a:pt x="775" y="1548"/>
                      </a:lnTo>
                      <a:lnTo>
                        <a:pt x="813" y="1547"/>
                      </a:lnTo>
                      <a:lnTo>
                        <a:pt x="853" y="1544"/>
                      </a:lnTo>
                      <a:lnTo>
                        <a:pt x="891" y="1540"/>
                      </a:lnTo>
                      <a:lnTo>
                        <a:pt x="929" y="1534"/>
                      </a:lnTo>
                      <a:lnTo>
                        <a:pt x="965" y="1525"/>
                      </a:lnTo>
                      <a:lnTo>
                        <a:pt x="1001" y="1516"/>
                      </a:lnTo>
                      <a:lnTo>
                        <a:pt x="1036" y="1504"/>
                      </a:lnTo>
                      <a:lnTo>
                        <a:pt x="1072" y="1491"/>
                      </a:lnTo>
                      <a:lnTo>
                        <a:pt x="1079" y="1486"/>
                      </a:lnTo>
                      <a:lnTo>
                        <a:pt x="1082" y="1483"/>
                      </a:lnTo>
                      <a:lnTo>
                        <a:pt x="1087" y="1482"/>
                      </a:lnTo>
                      <a:lnTo>
                        <a:pt x="1104" y="1475"/>
                      </a:lnTo>
                      <a:lnTo>
                        <a:pt x="1137" y="1458"/>
                      </a:lnTo>
                      <a:lnTo>
                        <a:pt x="1170" y="1439"/>
                      </a:lnTo>
                      <a:lnTo>
                        <a:pt x="1177" y="1433"/>
                      </a:lnTo>
                      <a:lnTo>
                        <a:pt x="1185" y="1428"/>
                      </a:lnTo>
                      <a:lnTo>
                        <a:pt x="1202" y="1419"/>
                      </a:lnTo>
                      <a:lnTo>
                        <a:pt x="1216" y="1407"/>
                      </a:lnTo>
                      <a:lnTo>
                        <a:pt x="1223" y="1401"/>
                      </a:lnTo>
                      <a:lnTo>
                        <a:pt x="1232" y="1396"/>
                      </a:lnTo>
                      <a:lnTo>
                        <a:pt x="1263" y="1372"/>
                      </a:lnTo>
                      <a:lnTo>
                        <a:pt x="1277" y="1359"/>
                      </a:lnTo>
                      <a:lnTo>
                        <a:pt x="1293" y="1347"/>
                      </a:lnTo>
                      <a:lnTo>
                        <a:pt x="1323" y="1321"/>
                      </a:lnTo>
                      <a:lnTo>
                        <a:pt x="1349" y="1291"/>
                      </a:lnTo>
                      <a:lnTo>
                        <a:pt x="1361" y="1275"/>
                      </a:lnTo>
                      <a:lnTo>
                        <a:pt x="1374" y="1261"/>
                      </a:lnTo>
                      <a:lnTo>
                        <a:pt x="1398" y="1230"/>
                      </a:lnTo>
                      <a:lnTo>
                        <a:pt x="1403" y="1222"/>
                      </a:lnTo>
                      <a:lnTo>
                        <a:pt x="1409" y="1214"/>
                      </a:lnTo>
                      <a:lnTo>
                        <a:pt x="1421" y="1200"/>
                      </a:lnTo>
                      <a:lnTo>
                        <a:pt x="1430" y="1183"/>
                      </a:lnTo>
                      <a:lnTo>
                        <a:pt x="1435" y="1175"/>
                      </a:lnTo>
                      <a:lnTo>
                        <a:pt x="1441" y="1168"/>
                      </a:lnTo>
                      <a:lnTo>
                        <a:pt x="1460" y="1136"/>
                      </a:lnTo>
                      <a:lnTo>
                        <a:pt x="1477" y="1102"/>
                      </a:lnTo>
                      <a:lnTo>
                        <a:pt x="1484" y="1085"/>
                      </a:lnTo>
                      <a:lnTo>
                        <a:pt x="1485" y="1081"/>
                      </a:lnTo>
                      <a:lnTo>
                        <a:pt x="1488" y="1077"/>
                      </a:lnTo>
                      <a:lnTo>
                        <a:pt x="1493" y="1070"/>
                      </a:lnTo>
                      <a:lnTo>
                        <a:pt x="1506" y="1034"/>
                      </a:lnTo>
                      <a:lnTo>
                        <a:pt x="1518" y="999"/>
                      </a:lnTo>
                      <a:lnTo>
                        <a:pt x="1527" y="963"/>
                      </a:lnTo>
                      <a:lnTo>
                        <a:pt x="1536" y="928"/>
                      </a:lnTo>
                      <a:lnTo>
                        <a:pt x="1542" y="889"/>
                      </a:lnTo>
                      <a:lnTo>
                        <a:pt x="1546" y="851"/>
                      </a:lnTo>
                      <a:lnTo>
                        <a:pt x="1549" y="812"/>
                      </a:lnTo>
                      <a:lnTo>
                        <a:pt x="1550" y="773"/>
                      </a:lnTo>
                      <a:lnTo>
                        <a:pt x="1549" y="733"/>
                      </a:lnTo>
                      <a:lnTo>
                        <a:pt x="1546" y="693"/>
                      </a:lnTo>
                      <a:lnTo>
                        <a:pt x="1542" y="655"/>
                      </a:lnTo>
                      <a:lnTo>
                        <a:pt x="1536" y="618"/>
                      </a:lnTo>
                      <a:lnTo>
                        <a:pt x="1527" y="581"/>
                      </a:lnTo>
                      <a:lnTo>
                        <a:pt x="1518" y="545"/>
                      </a:lnTo>
                      <a:lnTo>
                        <a:pt x="1506" y="509"/>
                      </a:lnTo>
                      <a:lnTo>
                        <a:pt x="1493" y="476"/>
                      </a:lnTo>
                      <a:lnTo>
                        <a:pt x="1477" y="441"/>
                      </a:lnTo>
                      <a:lnTo>
                        <a:pt x="1460" y="408"/>
                      </a:lnTo>
                      <a:lnTo>
                        <a:pt x="1441" y="375"/>
                      </a:lnTo>
                      <a:lnTo>
                        <a:pt x="1421" y="344"/>
                      </a:lnTo>
                      <a:lnTo>
                        <a:pt x="1398" y="313"/>
                      </a:lnTo>
                      <a:lnTo>
                        <a:pt x="1374" y="283"/>
                      </a:lnTo>
                      <a:lnTo>
                        <a:pt x="1349" y="253"/>
                      </a:lnTo>
                      <a:lnTo>
                        <a:pt x="1323" y="226"/>
                      </a:lnTo>
                      <a:lnTo>
                        <a:pt x="1294" y="198"/>
                      </a:lnTo>
                      <a:lnTo>
                        <a:pt x="1265" y="173"/>
                      </a:lnTo>
                      <a:lnTo>
                        <a:pt x="1235" y="149"/>
                      </a:lnTo>
                      <a:lnTo>
                        <a:pt x="1207" y="129"/>
                      </a:lnTo>
                      <a:lnTo>
                        <a:pt x="1176" y="108"/>
                      </a:lnTo>
                      <a:lnTo>
                        <a:pt x="1145" y="90"/>
                      </a:lnTo>
                      <a:lnTo>
                        <a:pt x="1112" y="73"/>
                      </a:lnTo>
                      <a:lnTo>
                        <a:pt x="1081" y="60"/>
                      </a:lnTo>
                      <a:lnTo>
                        <a:pt x="1046" y="45"/>
                      </a:lnTo>
                      <a:lnTo>
                        <a:pt x="1013" y="33"/>
                      </a:lnTo>
                      <a:lnTo>
                        <a:pt x="978" y="23"/>
                      </a:lnTo>
                      <a:lnTo>
                        <a:pt x="945" y="16"/>
                      </a:lnTo>
                      <a:lnTo>
                        <a:pt x="908" y="8"/>
                      </a:lnTo>
                      <a:lnTo>
                        <a:pt x="872" y="4"/>
                      </a:lnTo>
                      <a:lnTo>
                        <a:pt x="835" y="0"/>
                      </a:lnTo>
                      <a:lnTo>
                        <a:pt x="799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" name="Google Shape;162;p1"/>
                <p:cNvSpPr/>
                <p:nvPr/>
              </p:nvSpPr>
              <p:spPr>
                <a:xfrm>
                  <a:off x="6667500" y="1943100"/>
                  <a:ext cx="407988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" h="803" extrusionOk="0">
                      <a:moveTo>
                        <a:pt x="771" y="654"/>
                      </a:moveTo>
                      <a:lnTo>
                        <a:pt x="0" y="80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3" name="Google Shape;163;p1"/>
                <p:cNvSpPr/>
                <p:nvPr/>
              </p:nvSpPr>
              <p:spPr>
                <a:xfrm>
                  <a:off x="6259513" y="4006850"/>
                  <a:ext cx="696913" cy="820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" h="1550" extrusionOk="0">
                      <a:moveTo>
                        <a:pt x="787" y="0"/>
                      </a:moveTo>
                      <a:lnTo>
                        <a:pt x="775" y="0"/>
                      </a:lnTo>
                      <a:lnTo>
                        <a:pt x="695" y="3"/>
                      </a:lnTo>
                      <a:lnTo>
                        <a:pt x="619" y="14"/>
                      </a:lnTo>
                      <a:lnTo>
                        <a:pt x="546" y="31"/>
                      </a:lnTo>
                      <a:lnTo>
                        <a:pt x="510" y="42"/>
                      </a:lnTo>
                      <a:lnTo>
                        <a:pt x="477" y="57"/>
                      </a:lnTo>
                      <a:lnTo>
                        <a:pt x="409" y="88"/>
                      </a:lnTo>
                      <a:lnTo>
                        <a:pt x="345" y="127"/>
                      </a:lnTo>
                      <a:lnTo>
                        <a:pt x="284" y="174"/>
                      </a:lnTo>
                      <a:lnTo>
                        <a:pt x="254" y="199"/>
                      </a:lnTo>
                      <a:lnTo>
                        <a:pt x="227" y="228"/>
                      </a:lnTo>
                      <a:lnTo>
                        <a:pt x="198" y="255"/>
                      </a:lnTo>
                      <a:lnTo>
                        <a:pt x="173" y="285"/>
                      </a:lnTo>
                      <a:lnTo>
                        <a:pt x="126" y="346"/>
                      </a:lnTo>
                      <a:lnTo>
                        <a:pt x="87" y="409"/>
                      </a:lnTo>
                      <a:lnTo>
                        <a:pt x="56" y="477"/>
                      </a:lnTo>
                      <a:lnTo>
                        <a:pt x="42" y="511"/>
                      </a:lnTo>
                      <a:lnTo>
                        <a:pt x="31" y="547"/>
                      </a:lnTo>
                      <a:lnTo>
                        <a:pt x="13" y="620"/>
                      </a:lnTo>
                      <a:lnTo>
                        <a:pt x="2" y="695"/>
                      </a:lnTo>
                      <a:lnTo>
                        <a:pt x="0" y="775"/>
                      </a:lnTo>
                      <a:lnTo>
                        <a:pt x="0" y="813"/>
                      </a:lnTo>
                      <a:lnTo>
                        <a:pt x="2" y="853"/>
                      </a:lnTo>
                      <a:lnTo>
                        <a:pt x="6" y="891"/>
                      </a:lnTo>
                      <a:lnTo>
                        <a:pt x="13" y="929"/>
                      </a:lnTo>
                      <a:lnTo>
                        <a:pt x="20" y="965"/>
                      </a:lnTo>
                      <a:lnTo>
                        <a:pt x="31" y="1001"/>
                      </a:lnTo>
                      <a:lnTo>
                        <a:pt x="42" y="1036"/>
                      </a:lnTo>
                      <a:lnTo>
                        <a:pt x="56" y="1071"/>
                      </a:lnTo>
                      <a:lnTo>
                        <a:pt x="70" y="1104"/>
                      </a:lnTo>
                      <a:lnTo>
                        <a:pt x="87" y="1137"/>
                      </a:lnTo>
                      <a:lnTo>
                        <a:pt x="105" y="1169"/>
                      </a:lnTo>
                      <a:lnTo>
                        <a:pt x="126" y="1202"/>
                      </a:lnTo>
                      <a:lnTo>
                        <a:pt x="148" y="1232"/>
                      </a:lnTo>
                      <a:lnTo>
                        <a:pt x="173" y="1263"/>
                      </a:lnTo>
                      <a:lnTo>
                        <a:pt x="198" y="1293"/>
                      </a:lnTo>
                      <a:lnTo>
                        <a:pt x="227" y="1322"/>
                      </a:lnTo>
                      <a:lnTo>
                        <a:pt x="254" y="1349"/>
                      </a:lnTo>
                      <a:lnTo>
                        <a:pt x="284" y="1374"/>
                      </a:lnTo>
                      <a:lnTo>
                        <a:pt x="314" y="1398"/>
                      </a:lnTo>
                      <a:lnTo>
                        <a:pt x="345" y="1420"/>
                      </a:lnTo>
                      <a:lnTo>
                        <a:pt x="376" y="1441"/>
                      </a:lnTo>
                      <a:lnTo>
                        <a:pt x="409" y="1460"/>
                      </a:lnTo>
                      <a:lnTo>
                        <a:pt x="442" y="1477"/>
                      </a:lnTo>
                      <a:lnTo>
                        <a:pt x="477" y="1492"/>
                      </a:lnTo>
                      <a:lnTo>
                        <a:pt x="510" y="1505"/>
                      </a:lnTo>
                      <a:lnTo>
                        <a:pt x="546" y="1517"/>
                      </a:lnTo>
                      <a:lnTo>
                        <a:pt x="582" y="1527"/>
                      </a:lnTo>
                      <a:lnTo>
                        <a:pt x="619" y="1535"/>
                      </a:lnTo>
                      <a:lnTo>
                        <a:pt x="656" y="1541"/>
                      </a:lnTo>
                      <a:lnTo>
                        <a:pt x="695" y="1546"/>
                      </a:lnTo>
                      <a:lnTo>
                        <a:pt x="734" y="1548"/>
                      </a:lnTo>
                      <a:lnTo>
                        <a:pt x="775" y="1550"/>
                      </a:lnTo>
                      <a:lnTo>
                        <a:pt x="787" y="1550"/>
                      </a:lnTo>
                      <a:lnTo>
                        <a:pt x="824" y="1547"/>
                      </a:lnTo>
                      <a:lnTo>
                        <a:pt x="862" y="1544"/>
                      </a:lnTo>
                      <a:lnTo>
                        <a:pt x="898" y="1539"/>
                      </a:lnTo>
                      <a:lnTo>
                        <a:pt x="906" y="1536"/>
                      </a:lnTo>
                      <a:lnTo>
                        <a:pt x="916" y="1535"/>
                      </a:lnTo>
                      <a:lnTo>
                        <a:pt x="935" y="1533"/>
                      </a:lnTo>
                      <a:lnTo>
                        <a:pt x="952" y="1528"/>
                      </a:lnTo>
                      <a:lnTo>
                        <a:pt x="960" y="1526"/>
                      </a:lnTo>
                      <a:lnTo>
                        <a:pt x="970" y="1524"/>
                      </a:lnTo>
                      <a:lnTo>
                        <a:pt x="1006" y="1515"/>
                      </a:lnTo>
                      <a:lnTo>
                        <a:pt x="1039" y="1503"/>
                      </a:lnTo>
                      <a:lnTo>
                        <a:pt x="1074" y="1491"/>
                      </a:lnTo>
                      <a:lnTo>
                        <a:pt x="1105" y="1475"/>
                      </a:lnTo>
                      <a:lnTo>
                        <a:pt x="1137" y="1459"/>
                      </a:lnTo>
                      <a:lnTo>
                        <a:pt x="1168" y="1441"/>
                      </a:lnTo>
                      <a:lnTo>
                        <a:pt x="1201" y="1422"/>
                      </a:lnTo>
                      <a:lnTo>
                        <a:pt x="1229" y="1400"/>
                      </a:lnTo>
                      <a:lnTo>
                        <a:pt x="1244" y="1388"/>
                      </a:lnTo>
                      <a:lnTo>
                        <a:pt x="1251" y="1382"/>
                      </a:lnTo>
                      <a:lnTo>
                        <a:pt x="1259" y="1377"/>
                      </a:lnTo>
                      <a:lnTo>
                        <a:pt x="1288" y="1352"/>
                      </a:lnTo>
                      <a:lnTo>
                        <a:pt x="1302" y="1339"/>
                      </a:lnTo>
                      <a:lnTo>
                        <a:pt x="1318" y="1327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" name="Google Shape;164;p1"/>
                <p:cNvSpPr/>
                <p:nvPr/>
              </p:nvSpPr>
              <p:spPr>
                <a:xfrm>
                  <a:off x="6675438" y="4006850"/>
                  <a:ext cx="404813" cy="7032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" h="1327" extrusionOk="0">
                      <a:moveTo>
                        <a:pt x="531" y="1327"/>
                      </a:moveTo>
                      <a:lnTo>
                        <a:pt x="536" y="1322"/>
                      </a:lnTo>
                      <a:lnTo>
                        <a:pt x="562" y="1293"/>
                      </a:lnTo>
                      <a:lnTo>
                        <a:pt x="574" y="1277"/>
                      </a:lnTo>
                      <a:lnTo>
                        <a:pt x="587" y="1263"/>
                      </a:lnTo>
                      <a:lnTo>
                        <a:pt x="611" y="1232"/>
                      </a:lnTo>
                      <a:lnTo>
                        <a:pt x="616" y="1223"/>
                      </a:lnTo>
                      <a:lnTo>
                        <a:pt x="622" y="1216"/>
                      </a:lnTo>
                      <a:lnTo>
                        <a:pt x="634" y="1202"/>
                      </a:lnTo>
                      <a:lnTo>
                        <a:pt x="643" y="1185"/>
                      </a:lnTo>
                      <a:lnTo>
                        <a:pt x="648" y="1177"/>
                      </a:lnTo>
                      <a:lnTo>
                        <a:pt x="654" y="1169"/>
                      </a:lnTo>
                      <a:lnTo>
                        <a:pt x="673" y="1137"/>
                      </a:lnTo>
                      <a:lnTo>
                        <a:pt x="690" y="1104"/>
                      </a:lnTo>
                      <a:lnTo>
                        <a:pt x="697" y="1087"/>
                      </a:lnTo>
                      <a:lnTo>
                        <a:pt x="698" y="1082"/>
                      </a:lnTo>
                      <a:lnTo>
                        <a:pt x="701" y="1079"/>
                      </a:lnTo>
                      <a:lnTo>
                        <a:pt x="706" y="1071"/>
                      </a:lnTo>
                      <a:lnTo>
                        <a:pt x="719" y="1036"/>
                      </a:lnTo>
                      <a:lnTo>
                        <a:pt x="731" y="1001"/>
                      </a:lnTo>
                      <a:lnTo>
                        <a:pt x="740" y="965"/>
                      </a:lnTo>
                      <a:lnTo>
                        <a:pt x="749" y="929"/>
                      </a:lnTo>
                      <a:lnTo>
                        <a:pt x="755" y="891"/>
                      </a:lnTo>
                      <a:lnTo>
                        <a:pt x="759" y="853"/>
                      </a:lnTo>
                      <a:lnTo>
                        <a:pt x="762" y="813"/>
                      </a:lnTo>
                      <a:lnTo>
                        <a:pt x="763" y="775"/>
                      </a:lnTo>
                      <a:lnTo>
                        <a:pt x="762" y="734"/>
                      </a:lnTo>
                      <a:lnTo>
                        <a:pt x="759" y="695"/>
                      </a:lnTo>
                      <a:lnTo>
                        <a:pt x="755" y="657"/>
                      </a:lnTo>
                      <a:lnTo>
                        <a:pt x="749" y="620"/>
                      </a:lnTo>
                      <a:lnTo>
                        <a:pt x="740" y="583"/>
                      </a:lnTo>
                      <a:lnTo>
                        <a:pt x="731" y="547"/>
                      </a:lnTo>
                      <a:lnTo>
                        <a:pt x="719" y="511"/>
                      </a:lnTo>
                      <a:lnTo>
                        <a:pt x="706" y="477"/>
                      </a:lnTo>
                      <a:lnTo>
                        <a:pt x="690" y="443"/>
                      </a:lnTo>
                      <a:lnTo>
                        <a:pt x="673" y="409"/>
                      </a:lnTo>
                      <a:lnTo>
                        <a:pt x="654" y="377"/>
                      </a:lnTo>
                      <a:lnTo>
                        <a:pt x="634" y="346"/>
                      </a:lnTo>
                      <a:lnTo>
                        <a:pt x="611" y="315"/>
                      </a:lnTo>
                      <a:lnTo>
                        <a:pt x="587" y="285"/>
                      </a:lnTo>
                      <a:lnTo>
                        <a:pt x="562" y="255"/>
                      </a:lnTo>
                      <a:lnTo>
                        <a:pt x="536" y="228"/>
                      </a:lnTo>
                      <a:lnTo>
                        <a:pt x="506" y="199"/>
                      </a:lnTo>
                      <a:lnTo>
                        <a:pt x="477" y="174"/>
                      </a:lnTo>
                      <a:lnTo>
                        <a:pt x="447" y="150"/>
                      </a:lnTo>
                      <a:lnTo>
                        <a:pt x="419" y="130"/>
                      </a:lnTo>
                      <a:lnTo>
                        <a:pt x="386" y="108"/>
                      </a:lnTo>
                      <a:lnTo>
                        <a:pt x="355" y="90"/>
                      </a:lnTo>
                      <a:lnTo>
                        <a:pt x="323" y="73"/>
                      </a:lnTo>
                      <a:lnTo>
                        <a:pt x="291" y="59"/>
                      </a:lnTo>
                      <a:lnTo>
                        <a:pt x="256" y="45"/>
                      </a:lnTo>
                      <a:lnTo>
                        <a:pt x="221" y="34"/>
                      </a:lnTo>
                      <a:lnTo>
                        <a:pt x="185" y="23"/>
                      </a:lnTo>
                      <a:lnTo>
                        <a:pt x="151" y="16"/>
                      </a:lnTo>
                      <a:lnTo>
                        <a:pt x="112" y="9"/>
                      </a:lnTo>
                      <a:lnTo>
                        <a:pt x="75" y="4"/>
                      </a:lnTo>
                      <a:lnTo>
                        <a:pt x="37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" name="Google Shape;165;p1"/>
                <p:cNvSpPr/>
                <p:nvPr/>
              </p:nvSpPr>
              <p:spPr>
                <a:xfrm>
                  <a:off x="6675438" y="4006850"/>
                  <a:ext cx="280988" cy="7032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" h="1327" extrusionOk="0">
                      <a:moveTo>
                        <a:pt x="531" y="1327"/>
                      </a:moveTo>
                      <a:lnTo>
                        <a:pt x="0" y="73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" name="Google Shape;166;p1"/>
                <p:cNvSpPr/>
                <p:nvPr/>
              </p:nvSpPr>
              <p:spPr>
                <a:xfrm>
                  <a:off x="6273800" y="3011488"/>
                  <a:ext cx="407988" cy="404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" h="763" extrusionOk="0">
                      <a:moveTo>
                        <a:pt x="0" y="561"/>
                      </a:moveTo>
                      <a:lnTo>
                        <a:pt x="772" y="763"/>
                      </a:lnTo>
                      <a:lnTo>
                        <a:pt x="772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7" name="Google Shape;167;p1"/>
              <p:cNvGrpSpPr/>
              <p:nvPr/>
            </p:nvGrpSpPr>
            <p:grpSpPr>
              <a:xfrm>
                <a:off x="8142625" y="3464317"/>
                <a:ext cx="574517" cy="2019143"/>
                <a:chOff x="4702175" y="1943100"/>
                <a:chExt cx="820738" cy="2884488"/>
              </a:xfrm>
            </p:grpSpPr>
            <p:sp>
              <p:nvSpPr>
                <p:cNvPr id="168" name="Google Shape;168;p1"/>
                <p:cNvSpPr/>
                <p:nvPr/>
              </p:nvSpPr>
              <p:spPr>
                <a:xfrm>
                  <a:off x="4919663" y="1943100"/>
                  <a:ext cx="192088" cy="409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774" extrusionOk="0">
                      <a:moveTo>
                        <a:pt x="365" y="0"/>
                      </a:moveTo>
                      <a:lnTo>
                        <a:pt x="315" y="1"/>
                      </a:lnTo>
                      <a:lnTo>
                        <a:pt x="266" y="4"/>
                      </a:lnTo>
                      <a:lnTo>
                        <a:pt x="218" y="10"/>
                      </a:lnTo>
                      <a:lnTo>
                        <a:pt x="172" y="21"/>
                      </a:lnTo>
                      <a:lnTo>
                        <a:pt x="127" y="33"/>
                      </a:lnTo>
                      <a:lnTo>
                        <a:pt x="84" y="49"/>
                      </a:lnTo>
                      <a:lnTo>
                        <a:pt x="41" y="67"/>
                      </a:lnTo>
                      <a:lnTo>
                        <a:pt x="0" y="89"/>
                      </a:lnTo>
                      <a:lnTo>
                        <a:pt x="365" y="774"/>
                      </a:lnTo>
                      <a:lnTo>
                        <a:pt x="365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9" name="Google Shape;169;p1"/>
                <p:cNvSpPr/>
                <p:nvPr/>
              </p:nvSpPr>
              <p:spPr>
                <a:xfrm>
                  <a:off x="4702175" y="1989138"/>
                  <a:ext cx="409575" cy="56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" h="1067" extrusionOk="0">
                      <a:moveTo>
                        <a:pt x="410" y="0"/>
                      </a:moveTo>
                      <a:lnTo>
                        <a:pt x="361" y="28"/>
                      </a:lnTo>
                      <a:lnTo>
                        <a:pt x="314" y="60"/>
                      </a:lnTo>
                      <a:lnTo>
                        <a:pt x="269" y="96"/>
                      </a:lnTo>
                      <a:lnTo>
                        <a:pt x="227" y="138"/>
                      </a:lnTo>
                      <a:lnTo>
                        <a:pt x="198" y="165"/>
                      </a:lnTo>
                      <a:lnTo>
                        <a:pt x="173" y="195"/>
                      </a:lnTo>
                      <a:lnTo>
                        <a:pt x="127" y="256"/>
                      </a:lnTo>
                      <a:lnTo>
                        <a:pt x="87" y="320"/>
                      </a:lnTo>
                      <a:lnTo>
                        <a:pt x="56" y="388"/>
                      </a:lnTo>
                      <a:lnTo>
                        <a:pt x="42" y="421"/>
                      </a:lnTo>
                      <a:lnTo>
                        <a:pt x="31" y="457"/>
                      </a:lnTo>
                      <a:lnTo>
                        <a:pt x="13" y="530"/>
                      </a:lnTo>
                      <a:lnTo>
                        <a:pt x="2" y="605"/>
                      </a:lnTo>
                      <a:lnTo>
                        <a:pt x="0" y="685"/>
                      </a:lnTo>
                      <a:lnTo>
                        <a:pt x="1" y="737"/>
                      </a:lnTo>
                      <a:lnTo>
                        <a:pt x="6" y="787"/>
                      </a:lnTo>
                      <a:lnTo>
                        <a:pt x="8" y="811"/>
                      </a:lnTo>
                      <a:lnTo>
                        <a:pt x="13" y="836"/>
                      </a:lnTo>
                      <a:lnTo>
                        <a:pt x="24" y="885"/>
                      </a:lnTo>
                      <a:lnTo>
                        <a:pt x="37" y="932"/>
                      </a:lnTo>
                      <a:lnTo>
                        <a:pt x="44" y="954"/>
                      </a:lnTo>
                      <a:lnTo>
                        <a:pt x="54" y="978"/>
                      </a:lnTo>
                      <a:lnTo>
                        <a:pt x="74" y="1022"/>
                      </a:lnTo>
                      <a:lnTo>
                        <a:pt x="85" y="1044"/>
                      </a:lnTo>
                      <a:lnTo>
                        <a:pt x="98" y="1067"/>
                      </a:lnTo>
                      <a:lnTo>
                        <a:pt x="775" y="685"/>
                      </a:lnTo>
                      <a:lnTo>
                        <a:pt x="410" y="0"/>
                      </a:lnTo>
                      <a:close/>
                    </a:path>
                  </a:pathLst>
                </a:custGeom>
                <a:solidFill>
                  <a:srgbClr val="9966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70;p1"/>
                <p:cNvSpPr/>
                <p:nvPr/>
              </p:nvSpPr>
              <p:spPr>
                <a:xfrm>
                  <a:off x="4754563" y="1943100"/>
                  <a:ext cx="768350" cy="81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2" h="1549" extrusionOk="0">
                      <a:moveTo>
                        <a:pt x="0" y="1156"/>
                      </a:moveTo>
                      <a:lnTo>
                        <a:pt x="26" y="1199"/>
                      </a:lnTo>
                      <a:lnTo>
                        <a:pt x="41" y="1219"/>
                      </a:lnTo>
                      <a:lnTo>
                        <a:pt x="57" y="1240"/>
                      </a:lnTo>
                      <a:lnTo>
                        <a:pt x="91" y="1281"/>
                      </a:lnTo>
                      <a:lnTo>
                        <a:pt x="129" y="1322"/>
                      </a:lnTo>
                      <a:lnTo>
                        <a:pt x="157" y="1348"/>
                      </a:lnTo>
                      <a:lnTo>
                        <a:pt x="186" y="1373"/>
                      </a:lnTo>
                      <a:lnTo>
                        <a:pt x="216" y="1397"/>
                      </a:lnTo>
                      <a:lnTo>
                        <a:pt x="247" y="1420"/>
                      </a:lnTo>
                      <a:lnTo>
                        <a:pt x="279" y="1440"/>
                      </a:lnTo>
                      <a:lnTo>
                        <a:pt x="311" y="1459"/>
                      </a:lnTo>
                      <a:lnTo>
                        <a:pt x="344" y="1476"/>
                      </a:lnTo>
                      <a:lnTo>
                        <a:pt x="379" y="1491"/>
                      </a:lnTo>
                      <a:lnTo>
                        <a:pt x="413" y="1505"/>
                      </a:lnTo>
                      <a:lnTo>
                        <a:pt x="448" y="1517"/>
                      </a:lnTo>
                      <a:lnTo>
                        <a:pt x="484" y="1526"/>
                      </a:lnTo>
                      <a:lnTo>
                        <a:pt x="521" y="1534"/>
                      </a:lnTo>
                      <a:lnTo>
                        <a:pt x="559" y="1540"/>
                      </a:lnTo>
                      <a:lnTo>
                        <a:pt x="597" y="1545"/>
                      </a:lnTo>
                      <a:lnTo>
                        <a:pt x="636" y="1548"/>
                      </a:lnTo>
                      <a:lnTo>
                        <a:pt x="677" y="1549"/>
                      </a:lnTo>
                      <a:lnTo>
                        <a:pt x="715" y="1548"/>
                      </a:lnTo>
                      <a:lnTo>
                        <a:pt x="755" y="1545"/>
                      </a:lnTo>
                      <a:lnTo>
                        <a:pt x="793" y="1540"/>
                      </a:lnTo>
                      <a:lnTo>
                        <a:pt x="831" y="1534"/>
                      </a:lnTo>
                      <a:lnTo>
                        <a:pt x="867" y="1526"/>
                      </a:lnTo>
                      <a:lnTo>
                        <a:pt x="903" y="1517"/>
                      </a:lnTo>
                      <a:lnTo>
                        <a:pt x="938" y="1505"/>
                      </a:lnTo>
                      <a:lnTo>
                        <a:pt x="974" y="1491"/>
                      </a:lnTo>
                      <a:lnTo>
                        <a:pt x="981" y="1487"/>
                      </a:lnTo>
                      <a:lnTo>
                        <a:pt x="984" y="1484"/>
                      </a:lnTo>
                      <a:lnTo>
                        <a:pt x="989" y="1483"/>
                      </a:lnTo>
                      <a:lnTo>
                        <a:pt x="1006" y="1476"/>
                      </a:lnTo>
                      <a:lnTo>
                        <a:pt x="1039" y="1459"/>
                      </a:lnTo>
                      <a:lnTo>
                        <a:pt x="1072" y="1440"/>
                      </a:lnTo>
                      <a:lnTo>
                        <a:pt x="1079" y="1434"/>
                      </a:lnTo>
                      <a:lnTo>
                        <a:pt x="1087" y="1429"/>
                      </a:lnTo>
                      <a:lnTo>
                        <a:pt x="1104" y="1420"/>
                      </a:lnTo>
                      <a:lnTo>
                        <a:pt x="1118" y="1408"/>
                      </a:lnTo>
                      <a:lnTo>
                        <a:pt x="1126" y="1402"/>
                      </a:lnTo>
                      <a:lnTo>
                        <a:pt x="1134" y="1397"/>
                      </a:lnTo>
                      <a:lnTo>
                        <a:pt x="1165" y="1373"/>
                      </a:lnTo>
                      <a:lnTo>
                        <a:pt x="1179" y="1360"/>
                      </a:lnTo>
                      <a:lnTo>
                        <a:pt x="1195" y="1348"/>
                      </a:lnTo>
                      <a:lnTo>
                        <a:pt x="1225" y="1322"/>
                      </a:lnTo>
                      <a:lnTo>
                        <a:pt x="1251" y="1292"/>
                      </a:lnTo>
                      <a:lnTo>
                        <a:pt x="1263" y="1276"/>
                      </a:lnTo>
                      <a:lnTo>
                        <a:pt x="1276" y="1262"/>
                      </a:lnTo>
                      <a:lnTo>
                        <a:pt x="1300" y="1231"/>
                      </a:lnTo>
                      <a:lnTo>
                        <a:pt x="1305" y="1223"/>
                      </a:lnTo>
                      <a:lnTo>
                        <a:pt x="1311" y="1215"/>
                      </a:lnTo>
                      <a:lnTo>
                        <a:pt x="1323" y="1201"/>
                      </a:lnTo>
                      <a:lnTo>
                        <a:pt x="1333" y="1184"/>
                      </a:lnTo>
                      <a:lnTo>
                        <a:pt x="1337" y="1176"/>
                      </a:lnTo>
                      <a:lnTo>
                        <a:pt x="1343" y="1169"/>
                      </a:lnTo>
                      <a:lnTo>
                        <a:pt x="1362" y="1136"/>
                      </a:lnTo>
                      <a:lnTo>
                        <a:pt x="1379" y="1103"/>
                      </a:lnTo>
                      <a:lnTo>
                        <a:pt x="1386" y="1086"/>
                      </a:lnTo>
                      <a:lnTo>
                        <a:pt x="1388" y="1081"/>
                      </a:lnTo>
                      <a:lnTo>
                        <a:pt x="1390" y="1078"/>
                      </a:lnTo>
                      <a:lnTo>
                        <a:pt x="1395" y="1071"/>
                      </a:lnTo>
                      <a:lnTo>
                        <a:pt x="1408" y="1035"/>
                      </a:lnTo>
                      <a:lnTo>
                        <a:pt x="1420" y="1000"/>
                      </a:lnTo>
                      <a:lnTo>
                        <a:pt x="1429" y="964"/>
                      </a:lnTo>
                      <a:lnTo>
                        <a:pt x="1438" y="928"/>
                      </a:lnTo>
                      <a:lnTo>
                        <a:pt x="1444" y="890"/>
                      </a:lnTo>
                      <a:lnTo>
                        <a:pt x="1449" y="852"/>
                      </a:lnTo>
                      <a:lnTo>
                        <a:pt x="1451" y="813"/>
                      </a:lnTo>
                      <a:lnTo>
                        <a:pt x="1452" y="774"/>
                      </a:lnTo>
                      <a:lnTo>
                        <a:pt x="1451" y="734"/>
                      </a:lnTo>
                      <a:lnTo>
                        <a:pt x="1449" y="694"/>
                      </a:lnTo>
                      <a:lnTo>
                        <a:pt x="1444" y="656"/>
                      </a:lnTo>
                      <a:lnTo>
                        <a:pt x="1438" y="619"/>
                      </a:lnTo>
                      <a:lnTo>
                        <a:pt x="1429" y="582"/>
                      </a:lnTo>
                      <a:lnTo>
                        <a:pt x="1420" y="546"/>
                      </a:lnTo>
                      <a:lnTo>
                        <a:pt x="1408" y="510"/>
                      </a:lnTo>
                      <a:lnTo>
                        <a:pt x="1395" y="477"/>
                      </a:lnTo>
                      <a:lnTo>
                        <a:pt x="1379" y="442"/>
                      </a:lnTo>
                      <a:lnTo>
                        <a:pt x="1362" y="409"/>
                      </a:lnTo>
                      <a:lnTo>
                        <a:pt x="1343" y="376"/>
                      </a:lnTo>
                      <a:lnTo>
                        <a:pt x="1323" y="345"/>
                      </a:lnTo>
                      <a:lnTo>
                        <a:pt x="1300" y="314"/>
                      </a:lnTo>
                      <a:lnTo>
                        <a:pt x="1276" y="284"/>
                      </a:lnTo>
                      <a:lnTo>
                        <a:pt x="1251" y="254"/>
                      </a:lnTo>
                      <a:lnTo>
                        <a:pt x="1225" y="227"/>
                      </a:lnTo>
                      <a:lnTo>
                        <a:pt x="1195" y="198"/>
                      </a:lnTo>
                      <a:lnTo>
                        <a:pt x="1165" y="173"/>
                      </a:lnTo>
                      <a:lnTo>
                        <a:pt x="1134" y="148"/>
                      </a:lnTo>
                      <a:lnTo>
                        <a:pt x="1104" y="126"/>
                      </a:lnTo>
                      <a:lnTo>
                        <a:pt x="1072" y="105"/>
                      </a:lnTo>
                      <a:lnTo>
                        <a:pt x="1039" y="87"/>
                      </a:lnTo>
                      <a:lnTo>
                        <a:pt x="1006" y="70"/>
                      </a:lnTo>
                      <a:lnTo>
                        <a:pt x="974" y="56"/>
                      </a:lnTo>
                      <a:lnTo>
                        <a:pt x="938" y="42"/>
                      </a:lnTo>
                      <a:lnTo>
                        <a:pt x="903" y="31"/>
                      </a:lnTo>
                      <a:lnTo>
                        <a:pt x="867" y="20"/>
                      </a:lnTo>
                      <a:lnTo>
                        <a:pt x="831" y="13"/>
                      </a:lnTo>
                      <a:lnTo>
                        <a:pt x="793" y="6"/>
                      </a:lnTo>
                      <a:lnTo>
                        <a:pt x="755" y="2"/>
                      </a:lnTo>
                      <a:lnTo>
                        <a:pt x="715" y="0"/>
                      </a:lnTo>
                      <a:lnTo>
                        <a:pt x="677" y="0"/>
                      </a:lnTo>
                      <a:lnTo>
                        <a:pt x="677" y="774"/>
                      </a:lnTo>
                      <a:lnTo>
                        <a:pt x="0" y="1156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71;p1"/>
                <p:cNvSpPr/>
                <p:nvPr/>
              </p:nvSpPr>
              <p:spPr>
                <a:xfrm>
                  <a:off x="4702175" y="3011488"/>
                  <a:ext cx="407988" cy="414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" h="782" extrusionOk="0">
                      <a:moveTo>
                        <a:pt x="771" y="0"/>
                      </a:moveTo>
                      <a:lnTo>
                        <a:pt x="731" y="0"/>
                      </a:lnTo>
                      <a:lnTo>
                        <a:pt x="692" y="2"/>
                      </a:lnTo>
                      <a:lnTo>
                        <a:pt x="617" y="13"/>
                      </a:lnTo>
                      <a:lnTo>
                        <a:pt x="544" y="31"/>
                      </a:lnTo>
                      <a:lnTo>
                        <a:pt x="476" y="56"/>
                      </a:lnTo>
                      <a:lnTo>
                        <a:pt x="441" y="70"/>
                      </a:lnTo>
                      <a:lnTo>
                        <a:pt x="409" y="87"/>
                      </a:lnTo>
                      <a:lnTo>
                        <a:pt x="345" y="126"/>
                      </a:lnTo>
                      <a:lnTo>
                        <a:pt x="284" y="173"/>
                      </a:lnTo>
                      <a:lnTo>
                        <a:pt x="255" y="198"/>
                      </a:lnTo>
                      <a:lnTo>
                        <a:pt x="227" y="227"/>
                      </a:lnTo>
                      <a:lnTo>
                        <a:pt x="198" y="254"/>
                      </a:lnTo>
                      <a:lnTo>
                        <a:pt x="173" y="284"/>
                      </a:lnTo>
                      <a:lnTo>
                        <a:pt x="127" y="345"/>
                      </a:lnTo>
                      <a:lnTo>
                        <a:pt x="87" y="409"/>
                      </a:lnTo>
                      <a:lnTo>
                        <a:pt x="56" y="477"/>
                      </a:lnTo>
                      <a:lnTo>
                        <a:pt x="42" y="510"/>
                      </a:lnTo>
                      <a:lnTo>
                        <a:pt x="31" y="546"/>
                      </a:lnTo>
                      <a:lnTo>
                        <a:pt x="13" y="619"/>
                      </a:lnTo>
                      <a:lnTo>
                        <a:pt x="2" y="694"/>
                      </a:lnTo>
                      <a:lnTo>
                        <a:pt x="0" y="774"/>
                      </a:lnTo>
                      <a:lnTo>
                        <a:pt x="0" y="782"/>
                      </a:lnTo>
                      <a:lnTo>
                        <a:pt x="771" y="782"/>
                      </a:lnTo>
                      <a:lnTo>
                        <a:pt x="771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1"/>
                <p:cNvSpPr/>
                <p:nvPr/>
              </p:nvSpPr>
              <p:spPr>
                <a:xfrm>
                  <a:off x="4702175" y="3425825"/>
                  <a:ext cx="612775" cy="404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9" h="767" extrusionOk="0">
                      <a:moveTo>
                        <a:pt x="1159" y="668"/>
                      </a:moveTo>
                      <a:lnTo>
                        <a:pt x="771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3" y="76"/>
                      </a:lnTo>
                      <a:lnTo>
                        <a:pt x="7" y="113"/>
                      </a:lnTo>
                      <a:lnTo>
                        <a:pt x="14" y="151"/>
                      </a:lnTo>
                      <a:lnTo>
                        <a:pt x="21" y="186"/>
                      </a:lnTo>
                      <a:lnTo>
                        <a:pt x="32" y="222"/>
                      </a:lnTo>
                      <a:lnTo>
                        <a:pt x="43" y="257"/>
                      </a:lnTo>
                      <a:lnTo>
                        <a:pt x="57" y="292"/>
                      </a:lnTo>
                      <a:lnTo>
                        <a:pt x="72" y="325"/>
                      </a:lnTo>
                      <a:lnTo>
                        <a:pt x="88" y="358"/>
                      </a:lnTo>
                      <a:lnTo>
                        <a:pt x="106" y="389"/>
                      </a:lnTo>
                      <a:lnTo>
                        <a:pt x="128" y="421"/>
                      </a:lnTo>
                      <a:lnTo>
                        <a:pt x="149" y="451"/>
                      </a:lnTo>
                      <a:lnTo>
                        <a:pt x="173" y="481"/>
                      </a:lnTo>
                      <a:lnTo>
                        <a:pt x="198" y="510"/>
                      </a:lnTo>
                      <a:lnTo>
                        <a:pt x="227" y="540"/>
                      </a:lnTo>
                      <a:lnTo>
                        <a:pt x="255" y="566"/>
                      </a:lnTo>
                      <a:lnTo>
                        <a:pt x="284" y="591"/>
                      </a:lnTo>
                      <a:lnTo>
                        <a:pt x="314" y="615"/>
                      </a:lnTo>
                      <a:lnTo>
                        <a:pt x="345" y="638"/>
                      </a:lnTo>
                      <a:lnTo>
                        <a:pt x="409" y="676"/>
                      </a:lnTo>
                      <a:lnTo>
                        <a:pt x="441" y="693"/>
                      </a:lnTo>
                      <a:lnTo>
                        <a:pt x="476" y="708"/>
                      </a:lnTo>
                      <a:lnTo>
                        <a:pt x="509" y="721"/>
                      </a:lnTo>
                      <a:lnTo>
                        <a:pt x="544" y="733"/>
                      </a:lnTo>
                      <a:lnTo>
                        <a:pt x="580" y="743"/>
                      </a:lnTo>
                      <a:lnTo>
                        <a:pt x="617" y="751"/>
                      </a:lnTo>
                      <a:lnTo>
                        <a:pt x="654" y="757"/>
                      </a:lnTo>
                      <a:lnTo>
                        <a:pt x="692" y="762"/>
                      </a:lnTo>
                      <a:lnTo>
                        <a:pt x="731" y="765"/>
                      </a:lnTo>
                      <a:lnTo>
                        <a:pt x="771" y="767"/>
                      </a:lnTo>
                      <a:lnTo>
                        <a:pt x="775" y="767"/>
                      </a:lnTo>
                      <a:lnTo>
                        <a:pt x="787" y="766"/>
                      </a:lnTo>
                      <a:lnTo>
                        <a:pt x="800" y="766"/>
                      </a:lnTo>
                      <a:lnTo>
                        <a:pt x="826" y="765"/>
                      </a:lnTo>
                      <a:lnTo>
                        <a:pt x="852" y="762"/>
                      </a:lnTo>
                      <a:lnTo>
                        <a:pt x="878" y="760"/>
                      </a:lnTo>
                      <a:lnTo>
                        <a:pt x="928" y="751"/>
                      </a:lnTo>
                      <a:lnTo>
                        <a:pt x="952" y="747"/>
                      </a:lnTo>
                      <a:lnTo>
                        <a:pt x="977" y="742"/>
                      </a:lnTo>
                      <a:lnTo>
                        <a:pt x="988" y="737"/>
                      </a:lnTo>
                      <a:lnTo>
                        <a:pt x="1000" y="733"/>
                      </a:lnTo>
                      <a:lnTo>
                        <a:pt x="1024" y="726"/>
                      </a:lnTo>
                      <a:lnTo>
                        <a:pt x="1035" y="721"/>
                      </a:lnTo>
                      <a:lnTo>
                        <a:pt x="1047" y="718"/>
                      </a:lnTo>
                      <a:lnTo>
                        <a:pt x="1070" y="710"/>
                      </a:lnTo>
                      <a:lnTo>
                        <a:pt x="1092" y="699"/>
                      </a:lnTo>
                      <a:lnTo>
                        <a:pt x="1115" y="689"/>
                      </a:lnTo>
                      <a:lnTo>
                        <a:pt x="1136" y="678"/>
                      </a:lnTo>
                      <a:lnTo>
                        <a:pt x="1141" y="675"/>
                      </a:lnTo>
                      <a:lnTo>
                        <a:pt x="1147" y="672"/>
                      </a:lnTo>
                      <a:lnTo>
                        <a:pt x="1159" y="668"/>
                      </a:lnTo>
                      <a:close/>
                    </a:path>
                  </a:pathLst>
                </a:custGeom>
                <a:solidFill>
                  <a:srgbClr val="9966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1"/>
                <p:cNvSpPr/>
                <p:nvPr/>
              </p:nvSpPr>
              <p:spPr>
                <a:xfrm>
                  <a:off x="5110163" y="3011488"/>
                  <a:ext cx="412750" cy="766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9" h="1450" extrusionOk="0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782"/>
                      </a:lnTo>
                      <a:lnTo>
                        <a:pt x="388" y="1450"/>
                      </a:lnTo>
                      <a:lnTo>
                        <a:pt x="408" y="1435"/>
                      </a:lnTo>
                      <a:lnTo>
                        <a:pt x="430" y="1421"/>
                      </a:lnTo>
                      <a:lnTo>
                        <a:pt x="439" y="1413"/>
                      </a:lnTo>
                      <a:lnTo>
                        <a:pt x="450" y="1405"/>
                      </a:lnTo>
                      <a:lnTo>
                        <a:pt x="472" y="1391"/>
                      </a:lnTo>
                      <a:lnTo>
                        <a:pt x="512" y="1358"/>
                      </a:lnTo>
                      <a:lnTo>
                        <a:pt x="532" y="1340"/>
                      </a:lnTo>
                      <a:lnTo>
                        <a:pt x="541" y="1330"/>
                      </a:lnTo>
                      <a:lnTo>
                        <a:pt x="546" y="1325"/>
                      </a:lnTo>
                      <a:lnTo>
                        <a:pt x="548" y="1323"/>
                      </a:lnTo>
                      <a:lnTo>
                        <a:pt x="549" y="1322"/>
                      </a:lnTo>
                      <a:lnTo>
                        <a:pt x="552" y="1322"/>
                      </a:lnTo>
                      <a:lnTo>
                        <a:pt x="578" y="1292"/>
                      </a:lnTo>
                      <a:lnTo>
                        <a:pt x="603" y="1263"/>
                      </a:lnTo>
                      <a:lnTo>
                        <a:pt x="627" y="1233"/>
                      </a:lnTo>
                      <a:lnTo>
                        <a:pt x="632" y="1225"/>
                      </a:lnTo>
                      <a:lnTo>
                        <a:pt x="638" y="1218"/>
                      </a:lnTo>
                      <a:lnTo>
                        <a:pt x="650" y="1203"/>
                      </a:lnTo>
                      <a:lnTo>
                        <a:pt x="669" y="1171"/>
                      </a:lnTo>
                      <a:lnTo>
                        <a:pt x="688" y="1140"/>
                      </a:lnTo>
                      <a:lnTo>
                        <a:pt x="705" y="1107"/>
                      </a:lnTo>
                      <a:lnTo>
                        <a:pt x="712" y="1090"/>
                      </a:lnTo>
                      <a:lnTo>
                        <a:pt x="713" y="1085"/>
                      </a:lnTo>
                      <a:lnTo>
                        <a:pt x="716" y="1082"/>
                      </a:lnTo>
                      <a:lnTo>
                        <a:pt x="721" y="1074"/>
                      </a:lnTo>
                      <a:lnTo>
                        <a:pt x="734" y="1039"/>
                      </a:lnTo>
                      <a:lnTo>
                        <a:pt x="746" y="1004"/>
                      </a:lnTo>
                      <a:lnTo>
                        <a:pt x="755" y="968"/>
                      </a:lnTo>
                      <a:lnTo>
                        <a:pt x="756" y="958"/>
                      </a:lnTo>
                      <a:lnTo>
                        <a:pt x="759" y="950"/>
                      </a:lnTo>
                      <a:lnTo>
                        <a:pt x="764" y="933"/>
                      </a:lnTo>
                      <a:lnTo>
                        <a:pt x="770" y="895"/>
                      </a:lnTo>
                      <a:lnTo>
                        <a:pt x="774" y="858"/>
                      </a:lnTo>
                      <a:lnTo>
                        <a:pt x="777" y="820"/>
                      </a:lnTo>
                      <a:lnTo>
                        <a:pt x="779" y="782"/>
                      </a:lnTo>
                      <a:lnTo>
                        <a:pt x="779" y="774"/>
                      </a:lnTo>
                      <a:lnTo>
                        <a:pt x="778" y="734"/>
                      </a:lnTo>
                      <a:lnTo>
                        <a:pt x="776" y="694"/>
                      </a:lnTo>
                      <a:lnTo>
                        <a:pt x="771" y="656"/>
                      </a:lnTo>
                      <a:lnTo>
                        <a:pt x="765" y="619"/>
                      </a:lnTo>
                      <a:lnTo>
                        <a:pt x="756" y="582"/>
                      </a:lnTo>
                      <a:lnTo>
                        <a:pt x="747" y="546"/>
                      </a:lnTo>
                      <a:lnTo>
                        <a:pt x="735" y="510"/>
                      </a:lnTo>
                      <a:lnTo>
                        <a:pt x="722" y="477"/>
                      </a:lnTo>
                      <a:lnTo>
                        <a:pt x="706" y="442"/>
                      </a:lnTo>
                      <a:lnTo>
                        <a:pt x="689" y="409"/>
                      </a:lnTo>
                      <a:lnTo>
                        <a:pt x="670" y="376"/>
                      </a:lnTo>
                      <a:lnTo>
                        <a:pt x="650" y="345"/>
                      </a:lnTo>
                      <a:lnTo>
                        <a:pt x="627" y="314"/>
                      </a:lnTo>
                      <a:lnTo>
                        <a:pt x="603" y="284"/>
                      </a:lnTo>
                      <a:lnTo>
                        <a:pt x="578" y="254"/>
                      </a:lnTo>
                      <a:lnTo>
                        <a:pt x="552" y="227"/>
                      </a:lnTo>
                      <a:lnTo>
                        <a:pt x="522" y="198"/>
                      </a:lnTo>
                      <a:lnTo>
                        <a:pt x="492" y="173"/>
                      </a:lnTo>
                      <a:lnTo>
                        <a:pt x="461" y="148"/>
                      </a:lnTo>
                      <a:lnTo>
                        <a:pt x="431" y="126"/>
                      </a:lnTo>
                      <a:lnTo>
                        <a:pt x="399" y="105"/>
                      </a:lnTo>
                      <a:lnTo>
                        <a:pt x="366" y="87"/>
                      </a:lnTo>
                      <a:lnTo>
                        <a:pt x="333" y="70"/>
                      </a:lnTo>
                      <a:lnTo>
                        <a:pt x="301" y="56"/>
                      </a:lnTo>
                      <a:lnTo>
                        <a:pt x="265" y="42"/>
                      </a:lnTo>
                      <a:lnTo>
                        <a:pt x="230" y="31"/>
                      </a:lnTo>
                      <a:lnTo>
                        <a:pt x="194" y="20"/>
                      </a:lnTo>
                      <a:lnTo>
                        <a:pt x="158" y="13"/>
                      </a:lnTo>
                      <a:lnTo>
                        <a:pt x="120" y="6"/>
                      </a:lnTo>
                      <a:lnTo>
                        <a:pt x="82" y="2"/>
                      </a:lnTo>
                      <a:lnTo>
                        <a:pt x="4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1"/>
                <p:cNvSpPr/>
                <p:nvPr/>
              </p:nvSpPr>
              <p:spPr>
                <a:xfrm>
                  <a:off x="4702175" y="4222750"/>
                  <a:ext cx="420688" cy="60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" h="1139" extrusionOk="0">
                      <a:moveTo>
                        <a:pt x="92" y="0"/>
                      </a:moveTo>
                      <a:lnTo>
                        <a:pt x="69" y="40"/>
                      </a:lnTo>
                      <a:lnTo>
                        <a:pt x="50" y="83"/>
                      </a:lnTo>
                      <a:lnTo>
                        <a:pt x="34" y="128"/>
                      </a:lnTo>
                      <a:lnTo>
                        <a:pt x="22" y="174"/>
                      </a:lnTo>
                      <a:lnTo>
                        <a:pt x="12" y="220"/>
                      </a:lnTo>
                      <a:lnTo>
                        <a:pt x="5" y="268"/>
                      </a:lnTo>
                      <a:lnTo>
                        <a:pt x="1" y="317"/>
                      </a:lnTo>
                      <a:lnTo>
                        <a:pt x="0" y="368"/>
                      </a:lnTo>
                      <a:lnTo>
                        <a:pt x="0" y="406"/>
                      </a:lnTo>
                      <a:lnTo>
                        <a:pt x="2" y="446"/>
                      </a:lnTo>
                      <a:lnTo>
                        <a:pt x="6" y="484"/>
                      </a:lnTo>
                      <a:lnTo>
                        <a:pt x="13" y="522"/>
                      </a:lnTo>
                      <a:lnTo>
                        <a:pt x="20" y="558"/>
                      </a:lnTo>
                      <a:lnTo>
                        <a:pt x="31" y="594"/>
                      </a:lnTo>
                      <a:lnTo>
                        <a:pt x="42" y="629"/>
                      </a:lnTo>
                      <a:lnTo>
                        <a:pt x="56" y="664"/>
                      </a:lnTo>
                      <a:lnTo>
                        <a:pt x="70" y="697"/>
                      </a:lnTo>
                      <a:lnTo>
                        <a:pt x="87" y="730"/>
                      </a:lnTo>
                      <a:lnTo>
                        <a:pt x="105" y="762"/>
                      </a:lnTo>
                      <a:lnTo>
                        <a:pt x="127" y="795"/>
                      </a:lnTo>
                      <a:lnTo>
                        <a:pt x="148" y="825"/>
                      </a:lnTo>
                      <a:lnTo>
                        <a:pt x="173" y="856"/>
                      </a:lnTo>
                      <a:lnTo>
                        <a:pt x="198" y="886"/>
                      </a:lnTo>
                      <a:lnTo>
                        <a:pt x="227" y="915"/>
                      </a:lnTo>
                      <a:lnTo>
                        <a:pt x="276" y="961"/>
                      </a:lnTo>
                      <a:lnTo>
                        <a:pt x="302" y="982"/>
                      </a:lnTo>
                      <a:lnTo>
                        <a:pt x="329" y="1003"/>
                      </a:lnTo>
                      <a:lnTo>
                        <a:pt x="355" y="1021"/>
                      </a:lnTo>
                      <a:lnTo>
                        <a:pt x="383" y="1037"/>
                      </a:lnTo>
                      <a:lnTo>
                        <a:pt x="440" y="1068"/>
                      </a:lnTo>
                      <a:lnTo>
                        <a:pt x="499" y="1092"/>
                      </a:lnTo>
                      <a:lnTo>
                        <a:pt x="560" y="1114"/>
                      </a:lnTo>
                      <a:lnTo>
                        <a:pt x="623" y="1128"/>
                      </a:lnTo>
                      <a:lnTo>
                        <a:pt x="657" y="1134"/>
                      </a:lnTo>
                      <a:lnTo>
                        <a:pt x="690" y="1139"/>
                      </a:lnTo>
                      <a:lnTo>
                        <a:pt x="796" y="368"/>
                      </a:lnTo>
                      <a:lnTo>
                        <a:pt x="92" y="0"/>
                      </a:lnTo>
                      <a:close/>
                    </a:path>
                  </a:pathLst>
                </a:custGeom>
                <a:solidFill>
                  <a:srgbClr val="9966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1"/>
                <p:cNvSpPr/>
                <p:nvPr/>
              </p:nvSpPr>
              <p:spPr>
                <a:xfrm>
                  <a:off x="5067300" y="4006850"/>
                  <a:ext cx="455613" cy="820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" h="1550" extrusionOk="0">
                      <a:moveTo>
                        <a:pt x="860" y="775"/>
                      </a:moveTo>
                      <a:lnTo>
                        <a:pt x="859" y="734"/>
                      </a:lnTo>
                      <a:lnTo>
                        <a:pt x="857" y="695"/>
                      </a:lnTo>
                      <a:lnTo>
                        <a:pt x="852" y="657"/>
                      </a:lnTo>
                      <a:lnTo>
                        <a:pt x="846" y="620"/>
                      </a:lnTo>
                      <a:lnTo>
                        <a:pt x="837" y="583"/>
                      </a:lnTo>
                      <a:lnTo>
                        <a:pt x="828" y="547"/>
                      </a:lnTo>
                      <a:lnTo>
                        <a:pt x="816" y="511"/>
                      </a:lnTo>
                      <a:lnTo>
                        <a:pt x="803" y="477"/>
                      </a:lnTo>
                      <a:lnTo>
                        <a:pt x="787" y="443"/>
                      </a:lnTo>
                      <a:lnTo>
                        <a:pt x="770" y="409"/>
                      </a:lnTo>
                      <a:lnTo>
                        <a:pt x="751" y="377"/>
                      </a:lnTo>
                      <a:lnTo>
                        <a:pt x="731" y="346"/>
                      </a:lnTo>
                      <a:lnTo>
                        <a:pt x="708" y="315"/>
                      </a:lnTo>
                      <a:lnTo>
                        <a:pt x="684" y="285"/>
                      </a:lnTo>
                      <a:lnTo>
                        <a:pt x="659" y="255"/>
                      </a:lnTo>
                      <a:lnTo>
                        <a:pt x="633" y="228"/>
                      </a:lnTo>
                      <a:lnTo>
                        <a:pt x="604" y="200"/>
                      </a:lnTo>
                      <a:lnTo>
                        <a:pt x="575" y="175"/>
                      </a:lnTo>
                      <a:lnTo>
                        <a:pt x="546" y="151"/>
                      </a:lnTo>
                      <a:lnTo>
                        <a:pt x="517" y="131"/>
                      </a:lnTo>
                      <a:lnTo>
                        <a:pt x="486" y="109"/>
                      </a:lnTo>
                      <a:lnTo>
                        <a:pt x="455" y="91"/>
                      </a:lnTo>
                      <a:lnTo>
                        <a:pt x="422" y="75"/>
                      </a:lnTo>
                      <a:lnTo>
                        <a:pt x="391" y="60"/>
                      </a:lnTo>
                      <a:lnTo>
                        <a:pt x="357" y="46"/>
                      </a:lnTo>
                      <a:lnTo>
                        <a:pt x="323" y="34"/>
                      </a:lnTo>
                      <a:lnTo>
                        <a:pt x="288" y="23"/>
                      </a:lnTo>
                      <a:lnTo>
                        <a:pt x="254" y="16"/>
                      </a:lnTo>
                      <a:lnTo>
                        <a:pt x="217" y="9"/>
                      </a:lnTo>
                      <a:lnTo>
                        <a:pt x="181" y="4"/>
                      </a:lnTo>
                      <a:lnTo>
                        <a:pt x="144" y="0"/>
                      </a:lnTo>
                      <a:lnTo>
                        <a:pt x="106" y="0"/>
                      </a:lnTo>
                      <a:lnTo>
                        <a:pt x="106" y="775"/>
                      </a:lnTo>
                      <a:lnTo>
                        <a:pt x="0" y="1546"/>
                      </a:lnTo>
                      <a:lnTo>
                        <a:pt x="42" y="1548"/>
                      </a:lnTo>
                      <a:lnTo>
                        <a:pt x="85" y="1550"/>
                      </a:lnTo>
                      <a:lnTo>
                        <a:pt x="106" y="1550"/>
                      </a:lnTo>
                      <a:lnTo>
                        <a:pt x="144" y="1547"/>
                      </a:lnTo>
                      <a:lnTo>
                        <a:pt x="162" y="1545"/>
                      </a:lnTo>
                      <a:lnTo>
                        <a:pt x="181" y="1544"/>
                      </a:lnTo>
                      <a:lnTo>
                        <a:pt x="217" y="1538"/>
                      </a:lnTo>
                      <a:lnTo>
                        <a:pt x="225" y="1535"/>
                      </a:lnTo>
                      <a:lnTo>
                        <a:pt x="234" y="1534"/>
                      </a:lnTo>
                      <a:lnTo>
                        <a:pt x="254" y="1532"/>
                      </a:lnTo>
                      <a:lnTo>
                        <a:pt x="270" y="1527"/>
                      </a:lnTo>
                      <a:lnTo>
                        <a:pt x="279" y="1524"/>
                      </a:lnTo>
                      <a:lnTo>
                        <a:pt x="288" y="1523"/>
                      </a:lnTo>
                      <a:lnTo>
                        <a:pt x="323" y="1514"/>
                      </a:lnTo>
                      <a:lnTo>
                        <a:pt x="357" y="1502"/>
                      </a:lnTo>
                      <a:lnTo>
                        <a:pt x="373" y="1495"/>
                      </a:lnTo>
                      <a:lnTo>
                        <a:pt x="377" y="1492"/>
                      </a:lnTo>
                      <a:lnTo>
                        <a:pt x="382" y="1491"/>
                      </a:lnTo>
                      <a:lnTo>
                        <a:pt x="391" y="1489"/>
                      </a:lnTo>
                      <a:lnTo>
                        <a:pt x="422" y="1473"/>
                      </a:lnTo>
                      <a:lnTo>
                        <a:pt x="455" y="1456"/>
                      </a:lnTo>
                      <a:lnTo>
                        <a:pt x="486" y="1437"/>
                      </a:lnTo>
                      <a:lnTo>
                        <a:pt x="517" y="1418"/>
                      </a:lnTo>
                      <a:lnTo>
                        <a:pt x="546" y="1397"/>
                      </a:lnTo>
                      <a:lnTo>
                        <a:pt x="560" y="1385"/>
                      </a:lnTo>
                      <a:lnTo>
                        <a:pt x="567" y="1379"/>
                      </a:lnTo>
                      <a:lnTo>
                        <a:pt x="575" y="1374"/>
                      </a:lnTo>
                      <a:lnTo>
                        <a:pt x="604" y="1349"/>
                      </a:lnTo>
                      <a:lnTo>
                        <a:pt x="633" y="1322"/>
                      </a:lnTo>
                      <a:lnTo>
                        <a:pt x="659" y="1293"/>
                      </a:lnTo>
                      <a:lnTo>
                        <a:pt x="671" y="1277"/>
                      </a:lnTo>
                      <a:lnTo>
                        <a:pt x="684" y="1263"/>
                      </a:lnTo>
                      <a:lnTo>
                        <a:pt x="708" y="1232"/>
                      </a:lnTo>
                      <a:lnTo>
                        <a:pt x="713" y="1223"/>
                      </a:lnTo>
                      <a:lnTo>
                        <a:pt x="719" y="1216"/>
                      </a:lnTo>
                      <a:lnTo>
                        <a:pt x="731" y="1202"/>
                      </a:lnTo>
                      <a:lnTo>
                        <a:pt x="741" y="1185"/>
                      </a:lnTo>
                      <a:lnTo>
                        <a:pt x="745" y="1177"/>
                      </a:lnTo>
                      <a:lnTo>
                        <a:pt x="751" y="1169"/>
                      </a:lnTo>
                      <a:lnTo>
                        <a:pt x="770" y="1137"/>
                      </a:lnTo>
                      <a:lnTo>
                        <a:pt x="787" y="1104"/>
                      </a:lnTo>
                      <a:lnTo>
                        <a:pt x="794" y="1087"/>
                      </a:lnTo>
                      <a:lnTo>
                        <a:pt x="796" y="1082"/>
                      </a:lnTo>
                      <a:lnTo>
                        <a:pt x="798" y="1079"/>
                      </a:lnTo>
                      <a:lnTo>
                        <a:pt x="803" y="1071"/>
                      </a:lnTo>
                      <a:lnTo>
                        <a:pt x="816" y="1036"/>
                      </a:lnTo>
                      <a:lnTo>
                        <a:pt x="828" y="1001"/>
                      </a:lnTo>
                      <a:lnTo>
                        <a:pt x="837" y="965"/>
                      </a:lnTo>
                      <a:lnTo>
                        <a:pt x="846" y="929"/>
                      </a:lnTo>
                      <a:lnTo>
                        <a:pt x="852" y="891"/>
                      </a:lnTo>
                      <a:lnTo>
                        <a:pt x="857" y="853"/>
                      </a:lnTo>
                      <a:lnTo>
                        <a:pt x="859" y="813"/>
                      </a:lnTo>
                      <a:lnTo>
                        <a:pt x="860" y="775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1"/>
                <p:cNvSpPr/>
                <p:nvPr/>
              </p:nvSpPr>
              <p:spPr>
                <a:xfrm>
                  <a:off x="4751388" y="4006850"/>
                  <a:ext cx="371475" cy="411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775" extrusionOk="0">
                      <a:moveTo>
                        <a:pt x="704" y="0"/>
                      </a:moveTo>
                      <a:lnTo>
                        <a:pt x="683" y="0"/>
                      </a:lnTo>
                      <a:lnTo>
                        <a:pt x="603" y="3"/>
                      </a:lnTo>
                      <a:lnTo>
                        <a:pt x="527" y="14"/>
                      </a:lnTo>
                      <a:lnTo>
                        <a:pt x="454" y="31"/>
                      </a:lnTo>
                      <a:lnTo>
                        <a:pt x="419" y="42"/>
                      </a:lnTo>
                      <a:lnTo>
                        <a:pt x="385" y="57"/>
                      </a:lnTo>
                      <a:lnTo>
                        <a:pt x="317" y="88"/>
                      </a:lnTo>
                      <a:lnTo>
                        <a:pt x="253" y="127"/>
                      </a:lnTo>
                      <a:lnTo>
                        <a:pt x="192" y="174"/>
                      </a:lnTo>
                      <a:lnTo>
                        <a:pt x="163" y="199"/>
                      </a:lnTo>
                      <a:lnTo>
                        <a:pt x="135" y="228"/>
                      </a:lnTo>
                      <a:lnTo>
                        <a:pt x="94" y="268"/>
                      </a:lnTo>
                      <a:lnTo>
                        <a:pt x="60" y="312"/>
                      </a:lnTo>
                      <a:lnTo>
                        <a:pt x="27" y="358"/>
                      </a:lnTo>
                      <a:lnTo>
                        <a:pt x="0" y="407"/>
                      </a:lnTo>
                      <a:lnTo>
                        <a:pt x="704" y="775"/>
                      </a:lnTo>
                      <a:lnTo>
                        <a:pt x="704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1"/>
                <p:cNvSpPr/>
                <p:nvPr/>
              </p:nvSpPr>
              <p:spPr>
                <a:xfrm>
                  <a:off x="4919663" y="1943100"/>
                  <a:ext cx="192088" cy="46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89" extrusionOk="0">
                      <a:moveTo>
                        <a:pt x="365" y="0"/>
                      </a:moveTo>
                      <a:lnTo>
                        <a:pt x="315" y="1"/>
                      </a:lnTo>
                      <a:lnTo>
                        <a:pt x="266" y="4"/>
                      </a:lnTo>
                      <a:lnTo>
                        <a:pt x="218" y="10"/>
                      </a:lnTo>
                      <a:lnTo>
                        <a:pt x="172" y="21"/>
                      </a:lnTo>
                      <a:lnTo>
                        <a:pt x="127" y="33"/>
                      </a:lnTo>
                      <a:lnTo>
                        <a:pt x="84" y="49"/>
                      </a:lnTo>
                      <a:lnTo>
                        <a:pt x="41" y="67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1"/>
                <p:cNvSpPr/>
                <p:nvPr/>
              </p:nvSpPr>
              <p:spPr>
                <a:xfrm>
                  <a:off x="4702175" y="1989138"/>
                  <a:ext cx="217488" cy="56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" h="1067" extrusionOk="0">
                      <a:moveTo>
                        <a:pt x="410" y="0"/>
                      </a:moveTo>
                      <a:lnTo>
                        <a:pt x="361" y="28"/>
                      </a:lnTo>
                      <a:lnTo>
                        <a:pt x="314" y="60"/>
                      </a:lnTo>
                      <a:lnTo>
                        <a:pt x="269" y="96"/>
                      </a:lnTo>
                      <a:lnTo>
                        <a:pt x="227" y="138"/>
                      </a:lnTo>
                      <a:lnTo>
                        <a:pt x="198" y="165"/>
                      </a:lnTo>
                      <a:lnTo>
                        <a:pt x="173" y="195"/>
                      </a:lnTo>
                      <a:lnTo>
                        <a:pt x="127" y="256"/>
                      </a:lnTo>
                      <a:lnTo>
                        <a:pt x="87" y="320"/>
                      </a:lnTo>
                      <a:lnTo>
                        <a:pt x="56" y="388"/>
                      </a:lnTo>
                      <a:lnTo>
                        <a:pt x="42" y="421"/>
                      </a:lnTo>
                      <a:lnTo>
                        <a:pt x="31" y="457"/>
                      </a:lnTo>
                      <a:lnTo>
                        <a:pt x="13" y="530"/>
                      </a:lnTo>
                      <a:lnTo>
                        <a:pt x="2" y="605"/>
                      </a:lnTo>
                      <a:lnTo>
                        <a:pt x="0" y="685"/>
                      </a:lnTo>
                      <a:lnTo>
                        <a:pt x="1" y="737"/>
                      </a:lnTo>
                      <a:lnTo>
                        <a:pt x="6" y="787"/>
                      </a:lnTo>
                      <a:lnTo>
                        <a:pt x="8" y="811"/>
                      </a:lnTo>
                      <a:lnTo>
                        <a:pt x="13" y="836"/>
                      </a:lnTo>
                      <a:lnTo>
                        <a:pt x="24" y="885"/>
                      </a:lnTo>
                      <a:lnTo>
                        <a:pt x="37" y="932"/>
                      </a:lnTo>
                      <a:lnTo>
                        <a:pt x="44" y="954"/>
                      </a:lnTo>
                      <a:lnTo>
                        <a:pt x="54" y="978"/>
                      </a:lnTo>
                      <a:lnTo>
                        <a:pt x="74" y="1022"/>
                      </a:lnTo>
                      <a:lnTo>
                        <a:pt x="85" y="1044"/>
                      </a:lnTo>
                      <a:lnTo>
                        <a:pt x="98" y="1067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1"/>
                <p:cNvSpPr/>
                <p:nvPr/>
              </p:nvSpPr>
              <p:spPr>
                <a:xfrm>
                  <a:off x="4754563" y="1943100"/>
                  <a:ext cx="768350" cy="819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2" h="1549" extrusionOk="0">
                      <a:moveTo>
                        <a:pt x="0" y="1156"/>
                      </a:moveTo>
                      <a:lnTo>
                        <a:pt x="26" y="1199"/>
                      </a:lnTo>
                      <a:lnTo>
                        <a:pt x="41" y="1219"/>
                      </a:lnTo>
                      <a:lnTo>
                        <a:pt x="57" y="1240"/>
                      </a:lnTo>
                      <a:lnTo>
                        <a:pt x="91" y="1281"/>
                      </a:lnTo>
                      <a:lnTo>
                        <a:pt x="129" y="1322"/>
                      </a:lnTo>
                      <a:lnTo>
                        <a:pt x="157" y="1348"/>
                      </a:lnTo>
                      <a:lnTo>
                        <a:pt x="186" y="1373"/>
                      </a:lnTo>
                      <a:lnTo>
                        <a:pt x="216" y="1397"/>
                      </a:lnTo>
                      <a:lnTo>
                        <a:pt x="247" y="1420"/>
                      </a:lnTo>
                      <a:lnTo>
                        <a:pt x="279" y="1440"/>
                      </a:lnTo>
                      <a:lnTo>
                        <a:pt x="311" y="1459"/>
                      </a:lnTo>
                      <a:lnTo>
                        <a:pt x="344" y="1476"/>
                      </a:lnTo>
                      <a:lnTo>
                        <a:pt x="379" y="1491"/>
                      </a:lnTo>
                      <a:lnTo>
                        <a:pt x="413" y="1505"/>
                      </a:lnTo>
                      <a:lnTo>
                        <a:pt x="448" y="1517"/>
                      </a:lnTo>
                      <a:lnTo>
                        <a:pt x="484" y="1526"/>
                      </a:lnTo>
                      <a:lnTo>
                        <a:pt x="521" y="1534"/>
                      </a:lnTo>
                      <a:lnTo>
                        <a:pt x="559" y="1540"/>
                      </a:lnTo>
                      <a:lnTo>
                        <a:pt x="597" y="1545"/>
                      </a:lnTo>
                      <a:lnTo>
                        <a:pt x="636" y="1548"/>
                      </a:lnTo>
                      <a:lnTo>
                        <a:pt x="677" y="1549"/>
                      </a:lnTo>
                      <a:lnTo>
                        <a:pt x="715" y="1548"/>
                      </a:lnTo>
                      <a:lnTo>
                        <a:pt x="755" y="1545"/>
                      </a:lnTo>
                      <a:lnTo>
                        <a:pt x="793" y="1540"/>
                      </a:lnTo>
                      <a:lnTo>
                        <a:pt x="831" y="1534"/>
                      </a:lnTo>
                      <a:lnTo>
                        <a:pt x="867" y="1526"/>
                      </a:lnTo>
                      <a:lnTo>
                        <a:pt x="903" y="1517"/>
                      </a:lnTo>
                      <a:lnTo>
                        <a:pt x="938" y="1505"/>
                      </a:lnTo>
                      <a:lnTo>
                        <a:pt x="974" y="1491"/>
                      </a:lnTo>
                      <a:lnTo>
                        <a:pt x="981" y="1487"/>
                      </a:lnTo>
                      <a:lnTo>
                        <a:pt x="984" y="1484"/>
                      </a:lnTo>
                      <a:lnTo>
                        <a:pt x="989" y="1483"/>
                      </a:lnTo>
                      <a:lnTo>
                        <a:pt x="1006" y="1476"/>
                      </a:lnTo>
                      <a:lnTo>
                        <a:pt x="1039" y="1459"/>
                      </a:lnTo>
                      <a:lnTo>
                        <a:pt x="1072" y="1440"/>
                      </a:lnTo>
                      <a:lnTo>
                        <a:pt x="1079" y="1434"/>
                      </a:lnTo>
                      <a:lnTo>
                        <a:pt x="1087" y="1429"/>
                      </a:lnTo>
                      <a:lnTo>
                        <a:pt x="1104" y="1420"/>
                      </a:lnTo>
                      <a:lnTo>
                        <a:pt x="1118" y="1408"/>
                      </a:lnTo>
                      <a:lnTo>
                        <a:pt x="1126" y="1402"/>
                      </a:lnTo>
                      <a:lnTo>
                        <a:pt x="1134" y="1397"/>
                      </a:lnTo>
                      <a:lnTo>
                        <a:pt x="1165" y="1373"/>
                      </a:lnTo>
                      <a:lnTo>
                        <a:pt x="1179" y="1360"/>
                      </a:lnTo>
                      <a:lnTo>
                        <a:pt x="1195" y="1348"/>
                      </a:lnTo>
                      <a:lnTo>
                        <a:pt x="1225" y="1322"/>
                      </a:lnTo>
                      <a:lnTo>
                        <a:pt x="1251" y="1292"/>
                      </a:lnTo>
                      <a:lnTo>
                        <a:pt x="1263" y="1276"/>
                      </a:lnTo>
                      <a:lnTo>
                        <a:pt x="1276" y="1262"/>
                      </a:lnTo>
                      <a:lnTo>
                        <a:pt x="1300" y="1231"/>
                      </a:lnTo>
                      <a:lnTo>
                        <a:pt x="1305" y="1223"/>
                      </a:lnTo>
                      <a:lnTo>
                        <a:pt x="1311" y="1215"/>
                      </a:lnTo>
                      <a:lnTo>
                        <a:pt x="1323" y="1201"/>
                      </a:lnTo>
                      <a:lnTo>
                        <a:pt x="1333" y="1184"/>
                      </a:lnTo>
                      <a:lnTo>
                        <a:pt x="1337" y="1176"/>
                      </a:lnTo>
                      <a:lnTo>
                        <a:pt x="1343" y="1169"/>
                      </a:lnTo>
                      <a:lnTo>
                        <a:pt x="1362" y="1136"/>
                      </a:lnTo>
                      <a:lnTo>
                        <a:pt x="1379" y="1103"/>
                      </a:lnTo>
                      <a:lnTo>
                        <a:pt x="1386" y="1086"/>
                      </a:lnTo>
                      <a:lnTo>
                        <a:pt x="1388" y="1081"/>
                      </a:lnTo>
                      <a:lnTo>
                        <a:pt x="1390" y="1078"/>
                      </a:lnTo>
                      <a:lnTo>
                        <a:pt x="1395" y="1071"/>
                      </a:lnTo>
                      <a:lnTo>
                        <a:pt x="1408" y="1035"/>
                      </a:lnTo>
                      <a:lnTo>
                        <a:pt x="1420" y="1000"/>
                      </a:lnTo>
                      <a:lnTo>
                        <a:pt x="1429" y="964"/>
                      </a:lnTo>
                      <a:lnTo>
                        <a:pt x="1438" y="928"/>
                      </a:lnTo>
                      <a:lnTo>
                        <a:pt x="1444" y="890"/>
                      </a:lnTo>
                      <a:lnTo>
                        <a:pt x="1449" y="852"/>
                      </a:lnTo>
                      <a:lnTo>
                        <a:pt x="1451" y="813"/>
                      </a:lnTo>
                      <a:lnTo>
                        <a:pt x="1452" y="774"/>
                      </a:lnTo>
                      <a:lnTo>
                        <a:pt x="1451" y="734"/>
                      </a:lnTo>
                      <a:lnTo>
                        <a:pt x="1449" y="694"/>
                      </a:lnTo>
                      <a:lnTo>
                        <a:pt x="1444" y="656"/>
                      </a:lnTo>
                      <a:lnTo>
                        <a:pt x="1438" y="619"/>
                      </a:lnTo>
                      <a:lnTo>
                        <a:pt x="1429" y="582"/>
                      </a:lnTo>
                      <a:lnTo>
                        <a:pt x="1420" y="546"/>
                      </a:lnTo>
                      <a:lnTo>
                        <a:pt x="1408" y="510"/>
                      </a:lnTo>
                      <a:lnTo>
                        <a:pt x="1395" y="477"/>
                      </a:lnTo>
                      <a:lnTo>
                        <a:pt x="1379" y="442"/>
                      </a:lnTo>
                      <a:lnTo>
                        <a:pt x="1362" y="409"/>
                      </a:lnTo>
                      <a:lnTo>
                        <a:pt x="1343" y="376"/>
                      </a:lnTo>
                      <a:lnTo>
                        <a:pt x="1323" y="345"/>
                      </a:lnTo>
                      <a:lnTo>
                        <a:pt x="1300" y="314"/>
                      </a:lnTo>
                      <a:lnTo>
                        <a:pt x="1276" y="284"/>
                      </a:lnTo>
                      <a:lnTo>
                        <a:pt x="1251" y="254"/>
                      </a:lnTo>
                      <a:lnTo>
                        <a:pt x="1225" y="227"/>
                      </a:lnTo>
                      <a:lnTo>
                        <a:pt x="1195" y="198"/>
                      </a:lnTo>
                      <a:lnTo>
                        <a:pt x="1165" y="173"/>
                      </a:lnTo>
                      <a:lnTo>
                        <a:pt x="1134" y="148"/>
                      </a:lnTo>
                      <a:lnTo>
                        <a:pt x="1104" y="126"/>
                      </a:lnTo>
                      <a:lnTo>
                        <a:pt x="1072" y="105"/>
                      </a:lnTo>
                      <a:lnTo>
                        <a:pt x="1039" y="87"/>
                      </a:lnTo>
                      <a:lnTo>
                        <a:pt x="1006" y="70"/>
                      </a:lnTo>
                      <a:lnTo>
                        <a:pt x="974" y="56"/>
                      </a:lnTo>
                      <a:lnTo>
                        <a:pt x="938" y="42"/>
                      </a:lnTo>
                      <a:lnTo>
                        <a:pt x="903" y="31"/>
                      </a:lnTo>
                      <a:lnTo>
                        <a:pt x="867" y="20"/>
                      </a:lnTo>
                      <a:lnTo>
                        <a:pt x="831" y="13"/>
                      </a:lnTo>
                      <a:lnTo>
                        <a:pt x="793" y="6"/>
                      </a:lnTo>
                      <a:lnTo>
                        <a:pt x="755" y="2"/>
                      </a:lnTo>
                      <a:lnTo>
                        <a:pt x="715" y="0"/>
                      </a:lnTo>
                      <a:lnTo>
                        <a:pt x="677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1"/>
                <p:cNvSpPr/>
                <p:nvPr/>
              </p:nvSpPr>
              <p:spPr>
                <a:xfrm>
                  <a:off x="5110163" y="3011488"/>
                  <a:ext cx="412750" cy="766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9" h="1450" extrusionOk="0">
                      <a:moveTo>
                        <a:pt x="388" y="1450"/>
                      </a:moveTo>
                      <a:lnTo>
                        <a:pt x="408" y="1435"/>
                      </a:lnTo>
                      <a:lnTo>
                        <a:pt x="430" y="1421"/>
                      </a:lnTo>
                      <a:lnTo>
                        <a:pt x="439" y="1413"/>
                      </a:lnTo>
                      <a:lnTo>
                        <a:pt x="450" y="1405"/>
                      </a:lnTo>
                      <a:lnTo>
                        <a:pt x="472" y="1391"/>
                      </a:lnTo>
                      <a:lnTo>
                        <a:pt x="512" y="1358"/>
                      </a:lnTo>
                      <a:lnTo>
                        <a:pt x="532" y="1340"/>
                      </a:lnTo>
                      <a:lnTo>
                        <a:pt x="541" y="1330"/>
                      </a:lnTo>
                      <a:lnTo>
                        <a:pt x="546" y="1325"/>
                      </a:lnTo>
                      <a:lnTo>
                        <a:pt x="548" y="1323"/>
                      </a:lnTo>
                      <a:lnTo>
                        <a:pt x="549" y="1322"/>
                      </a:lnTo>
                      <a:lnTo>
                        <a:pt x="552" y="1322"/>
                      </a:lnTo>
                      <a:lnTo>
                        <a:pt x="578" y="1292"/>
                      </a:lnTo>
                      <a:lnTo>
                        <a:pt x="603" y="1263"/>
                      </a:lnTo>
                      <a:lnTo>
                        <a:pt x="627" y="1233"/>
                      </a:lnTo>
                      <a:lnTo>
                        <a:pt x="632" y="1225"/>
                      </a:lnTo>
                      <a:lnTo>
                        <a:pt x="638" y="1218"/>
                      </a:lnTo>
                      <a:lnTo>
                        <a:pt x="650" y="1203"/>
                      </a:lnTo>
                      <a:lnTo>
                        <a:pt x="669" y="1171"/>
                      </a:lnTo>
                      <a:lnTo>
                        <a:pt x="688" y="1140"/>
                      </a:lnTo>
                      <a:lnTo>
                        <a:pt x="705" y="1107"/>
                      </a:lnTo>
                      <a:lnTo>
                        <a:pt x="712" y="1090"/>
                      </a:lnTo>
                      <a:lnTo>
                        <a:pt x="713" y="1085"/>
                      </a:lnTo>
                      <a:lnTo>
                        <a:pt x="716" y="1082"/>
                      </a:lnTo>
                      <a:lnTo>
                        <a:pt x="721" y="1074"/>
                      </a:lnTo>
                      <a:lnTo>
                        <a:pt x="734" y="1039"/>
                      </a:lnTo>
                      <a:lnTo>
                        <a:pt x="746" y="1004"/>
                      </a:lnTo>
                      <a:lnTo>
                        <a:pt x="755" y="968"/>
                      </a:lnTo>
                      <a:lnTo>
                        <a:pt x="756" y="958"/>
                      </a:lnTo>
                      <a:lnTo>
                        <a:pt x="759" y="950"/>
                      </a:lnTo>
                      <a:lnTo>
                        <a:pt x="764" y="933"/>
                      </a:lnTo>
                      <a:lnTo>
                        <a:pt x="770" y="895"/>
                      </a:lnTo>
                      <a:lnTo>
                        <a:pt x="774" y="858"/>
                      </a:lnTo>
                      <a:lnTo>
                        <a:pt x="777" y="820"/>
                      </a:lnTo>
                      <a:lnTo>
                        <a:pt x="779" y="782"/>
                      </a:lnTo>
                      <a:lnTo>
                        <a:pt x="779" y="774"/>
                      </a:lnTo>
                      <a:lnTo>
                        <a:pt x="778" y="734"/>
                      </a:lnTo>
                      <a:lnTo>
                        <a:pt x="776" y="694"/>
                      </a:lnTo>
                      <a:lnTo>
                        <a:pt x="771" y="656"/>
                      </a:lnTo>
                      <a:lnTo>
                        <a:pt x="765" y="619"/>
                      </a:lnTo>
                      <a:lnTo>
                        <a:pt x="756" y="582"/>
                      </a:lnTo>
                      <a:lnTo>
                        <a:pt x="747" y="546"/>
                      </a:lnTo>
                      <a:lnTo>
                        <a:pt x="735" y="510"/>
                      </a:lnTo>
                      <a:lnTo>
                        <a:pt x="722" y="477"/>
                      </a:lnTo>
                      <a:lnTo>
                        <a:pt x="706" y="442"/>
                      </a:lnTo>
                      <a:lnTo>
                        <a:pt x="689" y="409"/>
                      </a:lnTo>
                      <a:lnTo>
                        <a:pt x="670" y="376"/>
                      </a:lnTo>
                      <a:lnTo>
                        <a:pt x="650" y="345"/>
                      </a:lnTo>
                      <a:lnTo>
                        <a:pt x="627" y="314"/>
                      </a:lnTo>
                      <a:lnTo>
                        <a:pt x="603" y="284"/>
                      </a:lnTo>
                      <a:lnTo>
                        <a:pt x="578" y="254"/>
                      </a:lnTo>
                      <a:lnTo>
                        <a:pt x="552" y="227"/>
                      </a:lnTo>
                      <a:lnTo>
                        <a:pt x="522" y="198"/>
                      </a:lnTo>
                      <a:lnTo>
                        <a:pt x="492" y="173"/>
                      </a:lnTo>
                      <a:lnTo>
                        <a:pt x="461" y="148"/>
                      </a:lnTo>
                      <a:lnTo>
                        <a:pt x="431" y="126"/>
                      </a:lnTo>
                      <a:lnTo>
                        <a:pt x="399" y="105"/>
                      </a:lnTo>
                      <a:lnTo>
                        <a:pt x="366" y="87"/>
                      </a:lnTo>
                      <a:lnTo>
                        <a:pt x="333" y="70"/>
                      </a:lnTo>
                      <a:lnTo>
                        <a:pt x="301" y="56"/>
                      </a:lnTo>
                      <a:lnTo>
                        <a:pt x="265" y="42"/>
                      </a:lnTo>
                      <a:lnTo>
                        <a:pt x="230" y="31"/>
                      </a:lnTo>
                      <a:lnTo>
                        <a:pt x="194" y="20"/>
                      </a:lnTo>
                      <a:lnTo>
                        <a:pt x="158" y="13"/>
                      </a:lnTo>
                      <a:lnTo>
                        <a:pt x="120" y="6"/>
                      </a:lnTo>
                      <a:lnTo>
                        <a:pt x="82" y="2"/>
                      </a:lnTo>
                      <a:lnTo>
                        <a:pt x="42" y="0"/>
                      </a:lnTo>
                      <a:lnTo>
                        <a:pt x="4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81" name="Google Shape;181;p1"/>
                <p:cNvCxnSpPr/>
                <p:nvPr/>
              </p:nvCxnSpPr>
              <p:spPr>
                <a:xfrm rot="10800000" flipH="1">
                  <a:off x="4754563" y="2352675"/>
                  <a:ext cx="357188" cy="201613"/>
                </a:xfrm>
                <a:prstGeom prst="straightConnector1">
                  <a:avLst/>
                </a:prstGeom>
                <a:noFill/>
                <a:ln>
                  <a:noFill/>
                </a:ln>
              </p:spPr>
            </p:cxnSp>
            <p:sp>
              <p:nvSpPr>
                <p:cNvPr id="182" name="Google Shape;182;p1"/>
                <p:cNvSpPr/>
                <p:nvPr/>
              </p:nvSpPr>
              <p:spPr>
                <a:xfrm>
                  <a:off x="4702175" y="3011488"/>
                  <a:ext cx="407988" cy="414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" h="782" extrusionOk="0">
                      <a:moveTo>
                        <a:pt x="771" y="0"/>
                      </a:moveTo>
                      <a:lnTo>
                        <a:pt x="731" y="0"/>
                      </a:lnTo>
                      <a:lnTo>
                        <a:pt x="692" y="2"/>
                      </a:lnTo>
                      <a:lnTo>
                        <a:pt x="617" y="13"/>
                      </a:lnTo>
                      <a:lnTo>
                        <a:pt x="544" y="31"/>
                      </a:lnTo>
                      <a:lnTo>
                        <a:pt x="476" y="56"/>
                      </a:lnTo>
                      <a:lnTo>
                        <a:pt x="441" y="70"/>
                      </a:lnTo>
                      <a:lnTo>
                        <a:pt x="409" y="87"/>
                      </a:lnTo>
                      <a:lnTo>
                        <a:pt x="345" y="126"/>
                      </a:lnTo>
                      <a:lnTo>
                        <a:pt x="284" y="173"/>
                      </a:lnTo>
                      <a:lnTo>
                        <a:pt x="255" y="198"/>
                      </a:lnTo>
                      <a:lnTo>
                        <a:pt x="227" y="227"/>
                      </a:lnTo>
                      <a:lnTo>
                        <a:pt x="198" y="254"/>
                      </a:lnTo>
                      <a:lnTo>
                        <a:pt x="173" y="284"/>
                      </a:lnTo>
                      <a:lnTo>
                        <a:pt x="127" y="345"/>
                      </a:lnTo>
                      <a:lnTo>
                        <a:pt x="87" y="409"/>
                      </a:lnTo>
                      <a:lnTo>
                        <a:pt x="56" y="477"/>
                      </a:lnTo>
                      <a:lnTo>
                        <a:pt x="42" y="510"/>
                      </a:lnTo>
                      <a:lnTo>
                        <a:pt x="31" y="546"/>
                      </a:lnTo>
                      <a:lnTo>
                        <a:pt x="13" y="619"/>
                      </a:lnTo>
                      <a:lnTo>
                        <a:pt x="2" y="694"/>
                      </a:lnTo>
                      <a:lnTo>
                        <a:pt x="0" y="774"/>
                      </a:lnTo>
                      <a:lnTo>
                        <a:pt x="0" y="782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83" name="Google Shape;183;p1"/>
                <p:cNvCxnSpPr/>
                <p:nvPr/>
              </p:nvCxnSpPr>
              <p:spPr>
                <a:xfrm>
                  <a:off x="4919663" y="1989138"/>
                  <a:ext cx="192088" cy="363538"/>
                </a:xfrm>
                <a:prstGeom prst="straightConnector1">
                  <a:avLst/>
                </a:prstGeom>
                <a:noFill/>
                <a:ln>
                  <a:noFill/>
                </a:ln>
              </p:spPr>
            </p:cxnSp>
            <p:cxnSp>
              <p:nvCxnSpPr>
                <p:cNvPr id="184" name="Google Shape;184;p1"/>
                <p:cNvCxnSpPr/>
                <p:nvPr/>
              </p:nvCxnSpPr>
              <p:spPr>
                <a:xfrm rot="10800000">
                  <a:off x="5111750" y="1943100"/>
                  <a:ext cx="0" cy="409575"/>
                </a:xfrm>
                <a:prstGeom prst="straightConnector1">
                  <a:avLst/>
                </a:prstGeom>
                <a:noFill/>
                <a:ln>
                  <a:noFill/>
                </a:ln>
              </p:spPr>
            </p:cxnSp>
            <p:sp>
              <p:nvSpPr>
                <p:cNvPr id="185" name="Google Shape;185;p1"/>
                <p:cNvSpPr/>
                <p:nvPr/>
              </p:nvSpPr>
              <p:spPr>
                <a:xfrm>
                  <a:off x="5067300" y="4006850"/>
                  <a:ext cx="455613" cy="820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" h="1550" extrusionOk="0">
                      <a:moveTo>
                        <a:pt x="0" y="1546"/>
                      </a:moveTo>
                      <a:lnTo>
                        <a:pt x="42" y="1548"/>
                      </a:lnTo>
                      <a:lnTo>
                        <a:pt x="85" y="1550"/>
                      </a:lnTo>
                      <a:lnTo>
                        <a:pt x="106" y="1550"/>
                      </a:lnTo>
                      <a:lnTo>
                        <a:pt x="144" y="1547"/>
                      </a:lnTo>
                      <a:lnTo>
                        <a:pt x="162" y="1545"/>
                      </a:lnTo>
                      <a:lnTo>
                        <a:pt x="181" y="1544"/>
                      </a:lnTo>
                      <a:lnTo>
                        <a:pt x="217" y="1538"/>
                      </a:lnTo>
                      <a:lnTo>
                        <a:pt x="225" y="1535"/>
                      </a:lnTo>
                      <a:lnTo>
                        <a:pt x="234" y="1534"/>
                      </a:lnTo>
                      <a:lnTo>
                        <a:pt x="254" y="1532"/>
                      </a:lnTo>
                      <a:lnTo>
                        <a:pt x="270" y="1527"/>
                      </a:lnTo>
                      <a:lnTo>
                        <a:pt x="279" y="1524"/>
                      </a:lnTo>
                      <a:lnTo>
                        <a:pt x="288" y="1523"/>
                      </a:lnTo>
                      <a:lnTo>
                        <a:pt x="323" y="1514"/>
                      </a:lnTo>
                      <a:lnTo>
                        <a:pt x="357" y="1502"/>
                      </a:lnTo>
                      <a:lnTo>
                        <a:pt x="373" y="1495"/>
                      </a:lnTo>
                      <a:lnTo>
                        <a:pt x="377" y="1492"/>
                      </a:lnTo>
                      <a:lnTo>
                        <a:pt x="382" y="1491"/>
                      </a:lnTo>
                      <a:lnTo>
                        <a:pt x="391" y="1489"/>
                      </a:lnTo>
                      <a:lnTo>
                        <a:pt x="422" y="1473"/>
                      </a:lnTo>
                      <a:lnTo>
                        <a:pt x="455" y="1456"/>
                      </a:lnTo>
                      <a:lnTo>
                        <a:pt x="486" y="1437"/>
                      </a:lnTo>
                      <a:lnTo>
                        <a:pt x="517" y="1418"/>
                      </a:lnTo>
                      <a:lnTo>
                        <a:pt x="546" y="1397"/>
                      </a:lnTo>
                      <a:lnTo>
                        <a:pt x="560" y="1385"/>
                      </a:lnTo>
                      <a:lnTo>
                        <a:pt x="567" y="1379"/>
                      </a:lnTo>
                      <a:lnTo>
                        <a:pt x="575" y="1374"/>
                      </a:lnTo>
                      <a:lnTo>
                        <a:pt x="604" y="1349"/>
                      </a:lnTo>
                      <a:lnTo>
                        <a:pt x="633" y="1322"/>
                      </a:lnTo>
                      <a:lnTo>
                        <a:pt x="659" y="1293"/>
                      </a:lnTo>
                      <a:lnTo>
                        <a:pt x="671" y="1277"/>
                      </a:lnTo>
                      <a:lnTo>
                        <a:pt x="684" y="1263"/>
                      </a:lnTo>
                      <a:lnTo>
                        <a:pt x="708" y="1232"/>
                      </a:lnTo>
                      <a:lnTo>
                        <a:pt x="713" y="1223"/>
                      </a:lnTo>
                      <a:lnTo>
                        <a:pt x="719" y="1216"/>
                      </a:lnTo>
                      <a:lnTo>
                        <a:pt x="731" y="1202"/>
                      </a:lnTo>
                      <a:lnTo>
                        <a:pt x="741" y="1185"/>
                      </a:lnTo>
                      <a:lnTo>
                        <a:pt x="745" y="1177"/>
                      </a:lnTo>
                      <a:lnTo>
                        <a:pt x="751" y="1169"/>
                      </a:lnTo>
                      <a:lnTo>
                        <a:pt x="770" y="1137"/>
                      </a:lnTo>
                      <a:lnTo>
                        <a:pt x="787" y="1104"/>
                      </a:lnTo>
                      <a:lnTo>
                        <a:pt x="794" y="1087"/>
                      </a:lnTo>
                      <a:lnTo>
                        <a:pt x="796" y="1082"/>
                      </a:lnTo>
                      <a:lnTo>
                        <a:pt x="798" y="1079"/>
                      </a:lnTo>
                      <a:lnTo>
                        <a:pt x="803" y="1071"/>
                      </a:lnTo>
                      <a:lnTo>
                        <a:pt x="816" y="1036"/>
                      </a:lnTo>
                      <a:lnTo>
                        <a:pt x="828" y="1001"/>
                      </a:lnTo>
                      <a:lnTo>
                        <a:pt x="837" y="965"/>
                      </a:lnTo>
                      <a:lnTo>
                        <a:pt x="846" y="929"/>
                      </a:lnTo>
                      <a:lnTo>
                        <a:pt x="852" y="891"/>
                      </a:lnTo>
                      <a:lnTo>
                        <a:pt x="857" y="853"/>
                      </a:lnTo>
                      <a:lnTo>
                        <a:pt x="859" y="813"/>
                      </a:lnTo>
                      <a:lnTo>
                        <a:pt x="860" y="775"/>
                      </a:lnTo>
                      <a:lnTo>
                        <a:pt x="859" y="734"/>
                      </a:lnTo>
                      <a:lnTo>
                        <a:pt x="857" y="695"/>
                      </a:lnTo>
                      <a:lnTo>
                        <a:pt x="852" y="657"/>
                      </a:lnTo>
                      <a:lnTo>
                        <a:pt x="846" y="620"/>
                      </a:lnTo>
                      <a:lnTo>
                        <a:pt x="837" y="583"/>
                      </a:lnTo>
                      <a:lnTo>
                        <a:pt x="828" y="547"/>
                      </a:lnTo>
                      <a:lnTo>
                        <a:pt x="816" y="511"/>
                      </a:lnTo>
                      <a:lnTo>
                        <a:pt x="803" y="477"/>
                      </a:lnTo>
                      <a:lnTo>
                        <a:pt x="787" y="443"/>
                      </a:lnTo>
                      <a:lnTo>
                        <a:pt x="770" y="409"/>
                      </a:lnTo>
                      <a:lnTo>
                        <a:pt x="751" y="377"/>
                      </a:lnTo>
                      <a:lnTo>
                        <a:pt x="731" y="346"/>
                      </a:lnTo>
                      <a:lnTo>
                        <a:pt x="708" y="315"/>
                      </a:lnTo>
                      <a:lnTo>
                        <a:pt x="684" y="285"/>
                      </a:lnTo>
                      <a:lnTo>
                        <a:pt x="659" y="255"/>
                      </a:lnTo>
                      <a:lnTo>
                        <a:pt x="633" y="228"/>
                      </a:lnTo>
                      <a:lnTo>
                        <a:pt x="604" y="200"/>
                      </a:lnTo>
                      <a:lnTo>
                        <a:pt x="575" y="175"/>
                      </a:lnTo>
                      <a:lnTo>
                        <a:pt x="546" y="151"/>
                      </a:lnTo>
                      <a:lnTo>
                        <a:pt x="517" y="131"/>
                      </a:lnTo>
                      <a:lnTo>
                        <a:pt x="486" y="109"/>
                      </a:lnTo>
                      <a:lnTo>
                        <a:pt x="455" y="91"/>
                      </a:lnTo>
                      <a:lnTo>
                        <a:pt x="422" y="75"/>
                      </a:lnTo>
                      <a:lnTo>
                        <a:pt x="391" y="60"/>
                      </a:lnTo>
                      <a:lnTo>
                        <a:pt x="357" y="46"/>
                      </a:lnTo>
                      <a:lnTo>
                        <a:pt x="323" y="34"/>
                      </a:lnTo>
                      <a:lnTo>
                        <a:pt x="288" y="23"/>
                      </a:lnTo>
                      <a:lnTo>
                        <a:pt x="254" y="16"/>
                      </a:lnTo>
                      <a:lnTo>
                        <a:pt x="217" y="9"/>
                      </a:lnTo>
                      <a:lnTo>
                        <a:pt x="181" y="4"/>
                      </a:lnTo>
                      <a:lnTo>
                        <a:pt x="144" y="0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86" name="Google Shape;186;p1"/>
                <p:cNvCxnSpPr/>
                <p:nvPr/>
              </p:nvCxnSpPr>
              <p:spPr>
                <a:xfrm rot="10800000">
                  <a:off x="5110163" y="3425825"/>
                  <a:ext cx="204788" cy="352425"/>
                </a:xfrm>
                <a:prstGeom prst="straightConnector1">
                  <a:avLst/>
                </a:prstGeom>
                <a:noFill/>
                <a:ln>
                  <a:noFill/>
                </a:ln>
              </p:spPr>
            </p:cxnSp>
            <p:sp>
              <p:nvSpPr>
                <p:cNvPr id="187" name="Google Shape;187;p1"/>
                <p:cNvSpPr/>
                <p:nvPr/>
              </p:nvSpPr>
              <p:spPr>
                <a:xfrm>
                  <a:off x="4702175" y="3425825"/>
                  <a:ext cx="612775" cy="404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9" h="767" extrusionOk="0">
                      <a:moveTo>
                        <a:pt x="0" y="0"/>
                      </a:moveTo>
                      <a:lnTo>
                        <a:pt x="0" y="38"/>
                      </a:lnTo>
                      <a:lnTo>
                        <a:pt x="3" y="76"/>
                      </a:lnTo>
                      <a:lnTo>
                        <a:pt x="7" y="113"/>
                      </a:lnTo>
                      <a:lnTo>
                        <a:pt x="14" y="151"/>
                      </a:lnTo>
                      <a:lnTo>
                        <a:pt x="21" y="186"/>
                      </a:lnTo>
                      <a:lnTo>
                        <a:pt x="32" y="222"/>
                      </a:lnTo>
                      <a:lnTo>
                        <a:pt x="43" y="257"/>
                      </a:lnTo>
                      <a:lnTo>
                        <a:pt x="57" y="292"/>
                      </a:lnTo>
                      <a:lnTo>
                        <a:pt x="72" y="325"/>
                      </a:lnTo>
                      <a:lnTo>
                        <a:pt x="88" y="358"/>
                      </a:lnTo>
                      <a:lnTo>
                        <a:pt x="106" y="389"/>
                      </a:lnTo>
                      <a:lnTo>
                        <a:pt x="128" y="421"/>
                      </a:lnTo>
                      <a:lnTo>
                        <a:pt x="149" y="451"/>
                      </a:lnTo>
                      <a:lnTo>
                        <a:pt x="173" y="481"/>
                      </a:lnTo>
                      <a:lnTo>
                        <a:pt x="198" y="510"/>
                      </a:lnTo>
                      <a:lnTo>
                        <a:pt x="227" y="540"/>
                      </a:lnTo>
                      <a:lnTo>
                        <a:pt x="255" y="566"/>
                      </a:lnTo>
                      <a:lnTo>
                        <a:pt x="284" y="591"/>
                      </a:lnTo>
                      <a:lnTo>
                        <a:pt x="314" y="615"/>
                      </a:lnTo>
                      <a:lnTo>
                        <a:pt x="345" y="638"/>
                      </a:lnTo>
                      <a:lnTo>
                        <a:pt x="409" y="676"/>
                      </a:lnTo>
                      <a:lnTo>
                        <a:pt x="441" y="693"/>
                      </a:lnTo>
                      <a:lnTo>
                        <a:pt x="476" y="708"/>
                      </a:lnTo>
                      <a:lnTo>
                        <a:pt x="509" y="721"/>
                      </a:lnTo>
                      <a:lnTo>
                        <a:pt x="544" y="733"/>
                      </a:lnTo>
                      <a:lnTo>
                        <a:pt x="580" y="743"/>
                      </a:lnTo>
                      <a:lnTo>
                        <a:pt x="617" y="751"/>
                      </a:lnTo>
                      <a:lnTo>
                        <a:pt x="654" y="757"/>
                      </a:lnTo>
                      <a:lnTo>
                        <a:pt x="692" y="762"/>
                      </a:lnTo>
                      <a:lnTo>
                        <a:pt x="731" y="765"/>
                      </a:lnTo>
                      <a:lnTo>
                        <a:pt x="771" y="767"/>
                      </a:lnTo>
                      <a:lnTo>
                        <a:pt x="775" y="767"/>
                      </a:lnTo>
                      <a:lnTo>
                        <a:pt x="787" y="766"/>
                      </a:lnTo>
                      <a:lnTo>
                        <a:pt x="800" y="766"/>
                      </a:lnTo>
                      <a:lnTo>
                        <a:pt x="826" y="765"/>
                      </a:lnTo>
                      <a:lnTo>
                        <a:pt x="852" y="762"/>
                      </a:lnTo>
                      <a:lnTo>
                        <a:pt x="878" y="760"/>
                      </a:lnTo>
                      <a:lnTo>
                        <a:pt x="928" y="751"/>
                      </a:lnTo>
                      <a:lnTo>
                        <a:pt x="952" y="747"/>
                      </a:lnTo>
                      <a:lnTo>
                        <a:pt x="977" y="742"/>
                      </a:lnTo>
                      <a:lnTo>
                        <a:pt x="988" y="737"/>
                      </a:lnTo>
                      <a:lnTo>
                        <a:pt x="1000" y="733"/>
                      </a:lnTo>
                      <a:lnTo>
                        <a:pt x="1024" y="726"/>
                      </a:lnTo>
                      <a:lnTo>
                        <a:pt x="1035" y="721"/>
                      </a:lnTo>
                      <a:lnTo>
                        <a:pt x="1047" y="718"/>
                      </a:lnTo>
                      <a:lnTo>
                        <a:pt x="1070" y="710"/>
                      </a:lnTo>
                      <a:lnTo>
                        <a:pt x="1092" y="699"/>
                      </a:lnTo>
                      <a:lnTo>
                        <a:pt x="1115" y="689"/>
                      </a:lnTo>
                      <a:lnTo>
                        <a:pt x="1136" y="678"/>
                      </a:lnTo>
                      <a:lnTo>
                        <a:pt x="1141" y="675"/>
                      </a:lnTo>
                      <a:lnTo>
                        <a:pt x="1147" y="672"/>
                      </a:lnTo>
                      <a:lnTo>
                        <a:pt x="1159" y="668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1"/>
                <p:cNvSpPr/>
                <p:nvPr/>
              </p:nvSpPr>
              <p:spPr>
                <a:xfrm>
                  <a:off x="4751388" y="4006850"/>
                  <a:ext cx="371475" cy="21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407" extrusionOk="0">
                      <a:moveTo>
                        <a:pt x="704" y="0"/>
                      </a:moveTo>
                      <a:lnTo>
                        <a:pt x="683" y="0"/>
                      </a:lnTo>
                      <a:lnTo>
                        <a:pt x="603" y="3"/>
                      </a:lnTo>
                      <a:lnTo>
                        <a:pt x="527" y="14"/>
                      </a:lnTo>
                      <a:lnTo>
                        <a:pt x="454" y="31"/>
                      </a:lnTo>
                      <a:lnTo>
                        <a:pt x="419" y="42"/>
                      </a:lnTo>
                      <a:lnTo>
                        <a:pt x="385" y="57"/>
                      </a:lnTo>
                      <a:lnTo>
                        <a:pt x="317" y="88"/>
                      </a:lnTo>
                      <a:lnTo>
                        <a:pt x="253" y="127"/>
                      </a:lnTo>
                      <a:lnTo>
                        <a:pt x="192" y="174"/>
                      </a:lnTo>
                      <a:lnTo>
                        <a:pt x="163" y="199"/>
                      </a:lnTo>
                      <a:lnTo>
                        <a:pt x="135" y="228"/>
                      </a:lnTo>
                      <a:lnTo>
                        <a:pt x="94" y="268"/>
                      </a:lnTo>
                      <a:lnTo>
                        <a:pt x="60" y="312"/>
                      </a:lnTo>
                      <a:lnTo>
                        <a:pt x="27" y="358"/>
                      </a:lnTo>
                      <a:lnTo>
                        <a:pt x="0" y="407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1"/>
                <p:cNvSpPr/>
                <p:nvPr/>
              </p:nvSpPr>
              <p:spPr>
                <a:xfrm>
                  <a:off x="4702175" y="4222750"/>
                  <a:ext cx="365125" cy="60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" h="1139" extrusionOk="0">
                      <a:moveTo>
                        <a:pt x="92" y="0"/>
                      </a:moveTo>
                      <a:lnTo>
                        <a:pt x="69" y="40"/>
                      </a:lnTo>
                      <a:lnTo>
                        <a:pt x="50" y="83"/>
                      </a:lnTo>
                      <a:lnTo>
                        <a:pt x="34" y="128"/>
                      </a:lnTo>
                      <a:lnTo>
                        <a:pt x="22" y="174"/>
                      </a:lnTo>
                      <a:lnTo>
                        <a:pt x="12" y="220"/>
                      </a:lnTo>
                      <a:lnTo>
                        <a:pt x="5" y="268"/>
                      </a:lnTo>
                      <a:lnTo>
                        <a:pt x="1" y="317"/>
                      </a:lnTo>
                      <a:lnTo>
                        <a:pt x="0" y="368"/>
                      </a:lnTo>
                      <a:lnTo>
                        <a:pt x="0" y="406"/>
                      </a:lnTo>
                      <a:lnTo>
                        <a:pt x="2" y="446"/>
                      </a:lnTo>
                      <a:lnTo>
                        <a:pt x="6" y="484"/>
                      </a:lnTo>
                      <a:lnTo>
                        <a:pt x="13" y="522"/>
                      </a:lnTo>
                      <a:lnTo>
                        <a:pt x="20" y="558"/>
                      </a:lnTo>
                      <a:lnTo>
                        <a:pt x="31" y="594"/>
                      </a:lnTo>
                      <a:lnTo>
                        <a:pt x="42" y="629"/>
                      </a:lnTo>
                      <a:lnTo>
                        <a:pt x="56" y="664"/>
                      </a:lnTo>
                      <a:lnTo>
                        <a:pt x="70" y="697"/>
                      </a:lnTo>
                      <a:lnTo>
                        <a:pt x="87" y="730"/>
                      </a:lnTo>
                      <a:lnTo>
                        <a:pt x="105" y="762"/>
                      </a:lnTo>
                      <a:lnTo>
                        <a:pt x="127" y="795"/>
                      </a:lnTo>
                      <a:lnTo>
                        <a:pt x="148" y="825"/>
                      </a:lnTo>
                      <a:lnTo>
                        <a:pt x="173" y="856"/>
                      </a:lnTo>
                      <a:lnTo>
                        <a:pt x="198" y="886"/>
                      </a:lnTo>
                      <a:lnTo>
                        <a:pt x="227" y="915"/>
                      </a:lnTo>
                      <a:lnTo>
                        <a:pt x="276" y="961"/>
                      </a:lnTo>
                      <a:lnTo>
                        <a:pt x="302" y="982"/>
                      </a:lnTo>
                      <a:lnTo>
                        <a:pt x="329" y="1003"/>
                      </a:lnTo>
                      <a:lnTo>
                        <a:pt x="355" y="1021"/>
                      </a:lnTo>
                      <a:lnTo>
                        <a:pt x="383" y="1037"/>
                      </a:lnTo>
                      <a:lnTo>
                        <a:pt x="440" y="1068"/>
                      </a:lnTo>
                      <a:lnTo>
                        <a:pt x="499" y="1092"/>
                      </a:lnTo>
                      <a:lnTo>
                        <a:pt x="560" y="1114"/>
                      </a:lnTo>
                      <a:lnTo>
                        <a:pt x="623" y="1128"/>
                      </a:lnTo>
                      <a:lnTo>
                        <a:pt x="657" y="1134"/>
                      </a:lnTo>
                      <a:lnTo>
                        <a:pt x="690" y="1139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lang="fr-FR" sz="1400" noProof="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0" name="Google Shape;190;p1"/>
                <p:cNvCxnSpPr/>
                <p:nvPr/>
              </p:nvCxnSpPr>
              <p:spPr>
                <a:xfrm rot="10800000">
                  <a:off x="4702175" y="3425825"/>
                  <a:ext cx="407988" cy="0"/>
                </a:xfrm>
                <a:prstGeom prst="straightConnector1">
                  <a:avLst/>
                </a:prstGeom>
                <a:noFill/>
                <a:ln>
                  <a:noFill/>
                </a:ln>
              </p:spPr>
            </p:cxnSp>
            <p:cxnSp>
              <p:nvCxnSpPr>
                <p:cNvPr id="191" name="Google Shape;191;p1"/>
                <p:cNvCxnSpPr/>
                <p:nvPr/>
              </p:nvCxnSpPr>
              <p:spPr>
                <a:xfrm>
                  <a:off x="4751388" y="4222750"/>
                  <a:ext cx="371475" cy="195263"/>
                </a:xfrm>
                <a:prstGeom prst="straightConnector1">
                  <a:avLst/>
                </a:prstGeom>
                <a:noFill/>
                <a:ln>
                  <a:noFill/>
                </a:ln>
              </p:spPr>
            </p:cxnSp>
            <p:cxnSp>
              <p:nvCxnSpPr>
                <p:cNvPr id="192" name="Google Shape;192;p1"/>
                <p:cNvCxnSpPr/>
                <p:nvPr/>
              </p:nvCxnSpPr>
              <p:spPr>
                <a:xfrm rot="10800000">
                  <a:off x="5122863" y="4006850"/>
                  <a:ext cx="0" cy="411163"/>
                </a:xfrm>
                <a:prstGeom prst="straightConnector1">
                  <a:avLst/>
                </a:prstGeom>
                <a:noFill/>
                <a:ln>
                  <a:noFill/>
                </a:ln>
              </p:spPr>
            </p:cxnSp>
            <p:cxnSp>
              <p:nvCxnSpPr>
                <p:cNvPr id="193" name="Google Shape;193;p1"/>
                <p:cNvCxnSpPr/>
                <p:nvPr/>
              </p:nvCxnSpPr>
              <p:spPr>
                <a:xfrm flipH="1">
                  <a:off x="5067300" y="4418013"/>
                  <a:ext cx="55563" cy="407988"/>
                </a:xfrm>
                <a:prstGeom prst="straightConnector1">
                  <a:avLst/>
                </a:prstGeom>
                <a:noFill/>
                <a:ln>
                  <a:noFill/>
                </a:ln>
              </p:spPr>
            </p:cxnSp>
            <p:cxnSp>
              <p:nvCxnSpPr>
                <p:cNvPr id="194" name="Google Shape;194;p1"/>
                <p:cNvCxnSpPr/>
                <p:nvPr/>
              </p:nvCxnSpPr>
              <p:spPr>
                <a:xfrm rot="10800000">
                  <a:off x="5110163" y="3011488"/>
                  <a:ext cx="0" cy="414338"/>
                </a:xfrm>
                <a:prstGeom prst="straightConnector1">
                  <a:avLst/>
                </a:prstGeom>
                <a:noFill/>
                <a:ln>
                  <a:noFill/>
                </a:ln>
              </p:spPr>
            </p:cxnSp>
          </p:grpSp>
          <p:sp>
            <p:nvSpPr>
              <p:cNvPr id="195" name="Google Shape;195;p1"/>
              <p:cNvSpPr txBox="1"/>
              <p:nvPr/>
            </p:nvSpPr>
            <p:spPr>
              <a:xfrm>
                <a:off x="8847770" y="3747025"/>
                <a:ext cx="1338900" cy="246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000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Classe A, D, ENPC</a:t>
                </a:r>
                <a:endParaRPr lang="fr-FR" noProof="0" dirty="0"/>
              </a:p>
            </p:txBody>
          </p:sp>
          <p:sp>
            <p:nvSpPr>
              <p:cNvPr id="196" name="Google Shape;196;p1"/>
              <p:cNvSpPr txBox="1"/>
              <p:nvPr/>
            </p:nvSpPr>
            <p:spPr>
              <a:xfrm>
                <a:off x="9200928" y="4512517"/>
                <a:ext cx="628800" cy="246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000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Classe B</a:t>
                </a:r>
                <a:endParaRPr lang="fr-FR" noProof="0" dirty="0"/>
              </a:p>
            </p:txBody>
          </p:sp>
          <p:sp>
            <p:nvSpPr>
              <p:cNvPr id="197" name="Google Shape;197;p1"/>
              <p:cNvSpPr txBox="1"/>
              <p:nvPr/>
            </p:nvSpPr>
            <p:spPr>
              <a:xfrm>
                <a:off x="7938154" y="5085074"/>
                <a:ext cx="594900" cy="400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000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PN</a:t>
                </a:r>
                <a:br>
                  <a:rPr lang="fr-FR" sz="1000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</a:br>
                <a:r>
                  <a:rPr lang="fr-FR" sz="1000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PAVM</a:t>
                </a:r>
                <a:endParaRPr lang="fr-FR" noProof="0" dirty="0"/>
              </a:p>
            </p:txBody>
          </p:sp>
          <p:sp>
            <p:nvSpPr>
              <p:cNvPr id="198" name="Google Shape;198;p1"/>
              <p:cNvSpPr txBox="1"/>
              <p:nvPr/>
            </p:nvSpPr>
            <p:spPr>
              <a:xfrm>
                <a:off x="8370676" y="3575550"/>
                <a:ext cx="628800" cy="400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000" noProof="0" dirty="0" err="1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IUc</a:t>
                </a:r>
                <a:r>
                  <a:rPr lang="fr-FR" sz="1000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/</a:t>
                </a:r>
              </a:p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000" noProof="0" dirty="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PNA</a:t>
                </a:r>
                <a:endParaRPr lang="fr-FR" noProof="0" dirty="0"/>
              </a:p>
            </p:txBody>
          </p:sp>
          <p:sp>
            <p:nvSpPr>
              <p:cNvPr id="201" name="Google Shape;201;p1"/>
              <p:cNvSpPr txBox="1"/>
              <p:nvPr/>
            </p:nvSpPr>
            <p:spPr>
              <a:xfrm>
                <a:off x="8122397" y="4251236"/>
                <a:ext cx="388200" cy="246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r-FR" sz="1000" noProof="0" dirty="0" err="1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IIAc</a:t>
                </a:r>
                <a:endParaRPr lang="fr-FR" sz="1000" noProof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" name="Google Shape;130;p1">
            <a:extLst>
              <a:ext uri="{FF2B5EF4-FFF2-40B4-BE49-F238E27FC236}">
                <a16:creationId xmlns:a16="http://schemas.microsoft.com/office/drawing/2014/main" id="{434E8DBF-6924-54A9-F203-FF84D150D66C}"/>
              </a:ext>
            </a:extLst>
          </p:cNvPr>
          <p:cNvSpPr txBox="1"/>
          <p:nvPr/>
        </p:nvSpPr>
        <p:spPr>
          <a:xfrm>
            <a:off x="0" y="6343403"/>
            <a:ext cx="9702458" cy="508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36000" rIns="91425" bIns="36000" anchor="b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prstClr val="black"/>
              </a:buClr>
              <a:buSzPts val="1050"/>
              <a:buFont typeface="Arial"/>
              <a:buNone/>
              <a:tabLst/>
              <a:defRPr/>
            </a:pP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IUc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: infection urinaire compliquée ; PNA : pyélonéphrite aiguë ; PN : pneumonie nosocomiale ; PAVM : pneumonie acquise sous ventilation mécanique ; </a:t>
            </a: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IIAc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: infection intra-abdominale compliquée ; ERC : </a:t>
            </a:r>
            <a:r>
              <a:rPr kumimoji="0" lang="fr-FR" sz="1050" b="0" i="1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Enterobacterales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résistantes aux carbapénèmes ; FEP : céfépime ; ATM : </a:t>
            </a: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avibactam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; NAC : </a:t>
            </a: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nacubactam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; MTD : meilleur traitement disponible ; ENPC : </a:t>
            </a:r>
            <a:r>
              <a:rPr lang="fr-FR" sz="1050" i="1" kern="0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e</a:t>
            </a:r>
            <a:r>
              <a:rPr kumimoji="0" lang="fr-FR" sz="1050" b="0" i="1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nterobacterales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non </a:t>
            </a: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produtrices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de </a:t>
            </a: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carbapenemase</a:t>
            </a:r>
            <a:endParaRPr kumimoji="0" sz="105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9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" name="Google Shape;231;p2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tretch/>
        </p:blipFill>
        <p:spPr>
          <a:xfrm>
            <a:off x="11353800" y="428560"/>
            <a:ext cx="665163" cy="427168"/>
          </a:xfrm>
          <a:prstGeom prst="rect">
            <a:avLst/>
          </a:prstGeom>
          <a:noFill/>
          <a:ln>
            <a:noFill/>
          </a:ln>
        </p:spPr>
      </p:pic>
      <p:sp>
        <p:nvSpPr>
          <p:cNvPr id="209" name="Google Shape;209;p2"/>
          <p:cNvSpPr txBox="1">
            <a:spLocks noGrp="1"/>
          </p:cNvSpPr>
          <p:nvPr>
            <p:ph type="body" idx="2"/>
          </p:nvPr>
        </p:nvSpPr>
        <p:spPr>
          <a:xfrm>
            <a:off x="157350" y="1307383"/>
            <a:ext cx="11877300" cy="69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</a:pPr>
            <a:r>
              <a:rPr lang="fr-FR" sz="2050" b="1" dirty="0">
                <a:solidFill>
                  <a:srgbClr val="C00000"/>
                </a:solidFill>
              </a:rPr>
              <a:t>Taux de succès global plus élevé dans les groupes FEP/NAC et ATM/NAC en comparaison au groupe MTD,</a:t>
            </a:r>
            <a:br>
              <a:rPr lang="fr-FR" sz="2050" b="1" dirty="0">
                <a:solidFill>
                  <a:srgbClr val="C00000"/>
                </a:solidFill>
              </a:rPr>
            </a:br>
            <a:r>
              <a:rPr lang="fr-FR" sz="2050" b="1" dirty="0">
                <a:solidFill>
                  <a:srgbClr val="C00000"/>
                </a:solidFill>
              </a:rPr>
              <a:t>y compris en comparaison avec le sous-groupe MTD traité par </a:t>
            </a:r>
            <a:r>
              <a:rPr lang="fr-FR" sz="2050" b="1" dirty="0" err="1">
                <a:solidFill>
                  <a:srgbClr val="C00000"/>
                </a:solidFill>
              </a:rPr>
              <a:t>ceftazidime</a:t>
            </a:r>
            <a:r>
              <a:rPr lang="fr-FR" sz="2050" b="1" dirty="0">
                <a:solidFill>
                  <a:srgbClr val="C00000"/>
                </a:solidFill>
              </a:rPr>
              <a:t>/</a:t>
            </a:r>
            <a:r>
              <a:rPr lang="fr-FR" sz="2050" b="1" dirty="0" err="1">
                <a:solidFill>
                  <a:srgbClr val="C00000"/>
                </a:solidFill>
              </a:rPr>
              <a:t>avibactam</a:t>
            </a:r>
            <a:r>
              <a:rPr lang="fr-FR" sz="2050" b="1" dirty="0">
                <a:solidFill>
                  <a:srgbClr val="C00000"/>
                </a:solidFill>
              </a:rPr>
              <a:t> ou par </a:t>
            </a:r>
            <a:r>
              <a:rPr lang="fr-FR" sz="2050" b="1" dirty="0" err="1">
                <a:solidFill>
                  <a:srgbClr val="C00000"/>
                </a:solidFill>
              </a:rPr>
              <a:t>cefiderocol</a:t>
            </a:r>
            <a:endParaRPr sz="2050" b="1" dirty="0">
              <a:solidFill>
                <a:srgbClr val="C00000"/>
              </a:solidFill>
            </a:endParaRP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141DD8C3-4D1C-0602-C027-E4303465D453}"/>
              </a:ext>
            </a:extLst>
          </p:cNvPr>
          <p:cNvGrpSpPr/>
          <p:nvPr/>
        </p:nvGrpSpPr>
        <p:grpSpPr>
          <a:xfrm>
            <a:off x="1918037" y="2254096"/>
            <a:ext cx="8426112" cy="4073412"/>
            <a:chOff x="1918037" y="2254096"/>
            <a:chExt cx="8426112" cy="4073412"/>
          </a:xfrm>
        </p:grpSpPr>
        <p:sp>
          <p:nvSpPr>
            <p:cNvPr id="210" name="Google Shape;210;p2"/>
            <p:cNvSpPr txBox="1"/>
            <p:nvPr/>
          </p:nvSpPr>
          <p:spPr>
            <a:xfrm>
              <a:off x="3184495" y="2254096"/>
              <a:ext cx="2241115" cy="3385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fr-FR" sz="1600" b="1" kern="0" dirty="0">
                  <a:solidFill>
                    <a:prstClr val="black"/>
                  </a:solidFill>
                  <a:ea typeface="Calibri"/>
                  <a:cs typeface="Calibri"/>
                  <a:sym typeface="Calibri"/>
                </a:rPr>
                <a:t>Taux de s</a:t>
              </a:r>
              <a:r>
                <a:rPr kumimoji="0" lang="fr-FR" sz="1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uccès</a:t>
              </a:r>
              <a:r>
                <a:rPr kumimoji="0" lang="fr-FR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 global</a:t>
              </a:r>
              <a:endParaRPr kumimoji="0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Calibri"/>
                <a:cs typeface="Calibri"/>
                <a:sym typeface="Calibri"/>
              </a:endParaRPr>
            </a:p>
          </p:txBody>
        </p:sp>
        <p:graphicFrame>
          <p:nvGraphicFramePr>
            <p:cNvPr id="211" name="Google Shape;211;p2"/>
            <p:cNvGraphicFramePr/>
            <p:nvPr/>
          </p:nvGraphicFramePr>
          <p:xfrm>
            <a:off x="1918037" y="2731218"/>
            <a:ext cx="4936121" cy="275272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212" name="Google Shape;212;p2"/>
            <p:cNvSpPr txBox="1"/>
            <p:nvPr/>
          </p:nvSpPr>
          <p:spPr>
            <a:xfrm>
              <a:off x="2713732" y="5341076"/>
              <a:ext cx="915300" cy="27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black"/>
                </a:buClr>
                <a:buSzPts val="1200"/>
                <a:buFont typeface="Arial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FEP/NAC</a:t>
              </a:r>
              <a:endParaRPr kumimoji="0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 txBox="1"/>
            <p:nvPr/>
          </p:nvSpPr>
          <p:spPr>
            <a:xfrm>
              <a:off x="4021558" y="5341076"/>
              <a:ext cx="915300" cy="27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black"/>
                </a:buClr>
                <a:buSzPts val="1200"/>
                <a:buFont typeface="Arial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ATM/NAC</a:t>
              </a:r>
              <a:endParaRPr kumimoji="0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 txBox="1"/>
            <p:nvPr/>
          </p:nvSpPr>
          <p:spPr>
            <a:xfrm>
              <a:off x="5422431" y="5341076"/>
              <a:ext cx="816900" cy="27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black"/>
                </a:buClr>
                <a:buSzPts val="1200"/>
                <a:buFont typeface="Arial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MTD</a:t>
              </a:r>
              <a:endParaRPr kumimoji="0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 txBox="1"/>
            <p:nvPr/>
          </p:nvSpPr>
          <p:spPr>
            <a:xfrm>
              <a:off x="2762932" y="4912113"/>
              <a:ext cx="816900" cy="27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white"/>
                </a:buClr>
                <a:buSzPts val="1200"/>
                <a:buFont typeface="Arial"/>
                <a:buNone/>
                <a:tabLst/>
                <a:defRPr/>
              </a:pPr>
              <a:r>
                <a:rPr kumimoji="0" lang="fr-FR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12/27</a:t>
              </a: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 txBox="1"/>
            <p:nvPr/>
          </p:nvSpPr>
          <p:spPr>
            <a:xfrm>
              <a:off x="4146958" y="4912113"/>
              <a:ext cx="664500" cy="27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white"/>
                </a:buClr>
                <a:buSzPts val="1200"/>
                <a:buFont typeface="Arial"/>
                <a:buNone/>
                <a:tabLst/>
                <a:defRPr/>
              </a:pPr>
              <a:r>
                <a:rPr kumimoji="0" lang="fr-FR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12/24</a:t>
              </a: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 txBox="1"/>
            <p:nvPr/>
          </p:nvSpPr>
          <p:spPr>
            <a:xfrm>
              <a:off x="5591031" y="4912113"/>
              <a:ext cx="479700" cy="27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white"/>
                </a:buClr>
                <a:buSzPts val="1200"/>
                <a:buFont typeface="Arial"/>
                <a:buNone/>
                <a:tabLst/>
                <a:defRPr/>
              </a:pPr>
              <a:r>
                <a:rPr kumimoji="0" lang="fr-FR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6/23</a:t>
              </a: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 txBox="1"/>
            <p:nvPr/>
          </p:nvSpPr>
          <p:spPr>
            <a:xfrm>
              <a:off x="3647429" y="3209808"/>
              <a:ext cx="30162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Différence : 23,9 % ; IC 95 % : [4,6 % - 50,0 %]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 txBox="1"/>
            <p:nvPr/>
          </p:nvSpPr>
          <p:spPr>
            <a:xfrm>
              <a:off x="2997189" y="2681849"/>
              <a:ext cx="30162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Différence : 18,4 % ; IC 95 % : [9,2 % - 44,6 %]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 txBox="1"/>
            <p:nvPr/>
          </p:nvSpPr>
          <p:spPr>
            <a:xfrm>
              <a:off x="2129632" y="2511884"/>
              <a:ext cx="316112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4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%</a:t>
              </a:r>
              <a:endParaRPr kumimoji="0" sz="14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 rot="16200000">
              <a:off x="5113709" y="2829241"/>
              <a:ext cx="83653" cy="1341121"/>
            </a:xfrm>
            <a:prstGeom prst="rightBracket">
              <a:avLst>
                <a:gd name="adj" fmla="val 8333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 rot="16200000">
              <a:off x="4463469" y="1659362"/>
              <a:ext cx="83653" cy="2641600"/>
            </a:xfrm>
            <a:prstGeom prst="rightBracket">
              <a:avLst>
                <a:gd name="adj" fmla="val 8333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296346" y="4172045"/>
              <a:ext cx="1124100" cy="1478400"/>
            </a:xfrm>
            <a:prstGeom prst="roundRect">
              <a:avLst>
                <a:gd name="adj" fmla="val 16667"/>
              </a:avLst>
            </a:prstGeom>
            <a:noFill/>
            <a:ln w="19050" cap="flat" cmpd="sng">
              <a:solidFill>
                <a:srgbClr val="082836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Arial"/>
                <a:cs typeface="Arial"/>
                <a:sym typeface="Arial"/>
              </a:endParaRPr>
            </a:p>
          </p:txBody>
        </p:sp>
        <p:graphicFrame>
          <p:nvGraphicFramePr>
            <p:cNvPr id="224" name="Google Shape;224;p2"/>
            <p:cNvGraphicFramePr/>
            <p:nvPr/>
          </p:nvGraphicFramePr>
          <p:xfrm>
            <a:off x="6881163" y="2731218"/>
            <a:ext cx="2794566" cy="275272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225" name="Google Shape;225;p2"/>
            <p:cNvSpPr txBox="1"/>
            <p:nvPr/>
          </p:nvSpPr>
          <p:spPr>
            <a:xfrm>
              <a:off x="6989210" y="5341068"/>
              <a:ext cx="1445524" cy="6462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black"/>
                </a:buClr>
                <a:buSzPts val="1200"/>
                <a:buFont typeface="Arial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MTD avec nouveaux</a:t>
              </a:r>
              <a:b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</a:br>
              <a: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antibiotiques</a:t>
              </a:r>
              <a:endParaRPr kumimoji="0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7728846" y="3284593"/>
              <a:ext cx="2615303" cy="578837"/>
            </a:xfrm>
            <a:prstGeom prst="wedgeRoundRectCallout">
              <a:avLst>
                <a:gd name="adj1" fmla="val -43922"/>
                <a:gd name="adj2" fmla="val 83890"/>
                <a:gd name="adj3" fmla="val 16667"/>
              </a:avLst>
            </a:prstGeom>
            <a:solidFill>
              <a:srgbClr val="BEF2C7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4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Ceftadizime</a:t>
              </a:r>
              <a:r>
                <a:rPr kumimoji="0" lang="fr-FR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/</a:t>
              </a:r>
              <a:r>
                <a:rPr kumimoji="0" lang="fr-FR" sz="14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avibactam</a:t>
              </a:r>
              <a:r>
                <a:rPr kumimoji="0" lang="fr-FR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 (n = 3) </a:t>
              </a:r>
              <a:r>
                <a:rPr kumimoji="0" lang="fr-FR" sz="14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cefiderocol</a:t>
              </a:r>
              <a:r>
                <a:rPr kumimoji="0" lang="fr-FR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Calibri"/>
                  <a:cs typeface="Calibri"/>
                  <a:sym typeface="Calibri"/>
                </a:rPr>
                <a:t> (n =1)</a:t>
              </a: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"/>
            <p:cNvSpPr txBox="1"/>
            <p:nvPr/>
          </p:nvSpPr>
          <p:spPr>
            <a:xfrm>
              <a:off x="8170360" y="5341076"/>
              <a:ext cx="1286700" cy="46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black"/>
                </a:buClr>
                <a:buSzPts val="1200"/>
                <a:buFont typeface="Arial"/>
                <a:buNone/>
                <a:tabLst/>
                <a:defRPr/>
              </a:pPr>
              <a: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MTD</a:t>
              </a:r>
              <a:b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</a:br>
              <a:r>
                <a:rPr kumimoji="0" lang="fr-FR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conventionnel</a:t>
              </a:r>
              <a:endParaRPr kumimoji="0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 txBox="1"/>
            <p:nvPr/>
          </p:nvSpPr>
          <p:spPr>
            <a:xfrm>
              <a:off x="7508926" y="4912113"/>
              <a:ext cx="479700" cy="27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white"/>
                </a:buClr>
                <a:buSzPts val="1200"/>
                <a:buFont typeface="Arial"/>
                <a:buNone/>
                <a:tabLst/>
                <a:defRPr/>
              </a:pPr>
              <a:r>
                <a: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4/14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 txBox="1"/>
            <p:nvPr/>
          </p:nvSpPr>
          <p:spPr>
            <a:xfrm>
              <a:off x="8613160" y="4912113"/>
              <a:ext cx="401100" cy="27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prstClr val="white"/>
                </a:buClr>
                <a:buSzPts val="1200"/>
                <a:buFont typeface="Arial"/>
                <a:buNone/>
                <a:tabLst/>
                <a:defRPr/>
              </a:pPr>
              <a:r>
                <a: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Arial"/>
                  <a:cs typeface="Arial"/>
                  <a:sym typeface="Arial"/>
                </a:rPr>
                <a:t>2/9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969833" y="5865808"/>
              <a:ext cx="1286700" cy="461700"/>
            </a:xfrm>
            <a:prstGeom prst="curvedUpArrow">
              <a:avLst>
                <a:gd name="adj1" fmla="val 25000"/>
                <a:gd name="adj2" fmla="val 50000"/>
                <a:gd name="adj3" fmla="val 25000"/>
              </a:avLst>
            </a:prstGeom>
            <a:solidFill>
              <a:schemeClr val="accent1"/>
            </a:solidFill>
            <a:ln w="19050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Google Shape;130;p1">
            <a:extLst>
              <a:ext uri="{FF2B5EF4-FFF2-40B4-BE49-F238E27FC236}">
                <a16:creationId xmlns:a16="http://schemas.microsoft.com/office/drawing/2014/main" id="{750C1C88-D108-9946-8F2A-1F5AE9126322}"/>
              </a:ext>
            </a:extLst>
          </p:cNvPr>
          <p:cNvSpPr txBox="1"/>
          <p:nvPr/>
        </p:nvSpPr>
        <p:spPr>
          <a:xfrm>
            <a:off x="0" y="6488827"/>
            <a:ext cx="9702458" cy="3635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36000" rIns="91425" bIns="36000" anchor="b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prstClr val="black"/>
              </a:buClr>
              <a:buSzPts val="1050"/>
              <a:buFont typeface="Arial"/>
              <a:buNone/>
              <a:tabLst/>
              <a:defRPr/>
            </a:pP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IUc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: infection urinaire compliquée ; PNA : pyélonéphrite aiguë ; PN : pneumonie nosocomiale ; PAVM : pneumonie acquise sous ventilation mécanique ; </a:t>
            </a: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IIAc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: infection intra-abdominale compliquée ; ERC : </a:t>
            </a:r>
            <a:r>
              <a:rPr kumimoji="0" lang="fr-FR" sz="1050" b="0" i="1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Enterobacterales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résistantes aux carbapénèmes ; FEP : céfépime ; ATM : </a:t>
            </a: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aztréonam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; NAC : </a:t>
            </a:r>
            <a:r>
              <a:rPr kumimoji="0" lang="fr-FR" sz="105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nacubactam</a:t>
            </a:r>
            <a:r>
              <a:rPr kumimoji="0" lang="fr-FR" sz="105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; MTD : meilleur traitement disponible </a:t>
            </a:r>
            <a:endParaRPr kumimoji="0" sz="105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4" name="Google Shape;96;p1">
            <a:extLst>
              <a:ext uri="{FF2B5EF4-FFF2-40B4-BE49-F238E27FC236}">
                <a16:creationId xmlns:a16="http://schemas.microsoft.com/office/drawing/2014/main" id="{DB92AD5F-3D7D-E6DB-907F-72BFADF6E295}"/>
              </a:ext>
            </a:extLst>
          </p:cNvPr>
          <p:cNvSpPr txBox="1"/>
          <p:nvPr/>
        </p:nvSpPr>
        <p:spPr>
          <a:xfrm>
            <a:off x="9663568" y="6634999"/>
            <a:ext cx="2513216" cy="223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36000" rIns="91425" bIns="36000" anchor="b" anchorCtr="0">
            <a:noAutofit/>
          </a:bodyPr>
          <a:lstStyle/>
          <a:p>
            <a:pPr marL="228600" marR="0" lvl="0" indent="-22860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None/>
            </a:pPr>
            <a:r>
              <a:rPr lang="fr-FR" sz="1050" b="0" i="0" u="none" strike="noStrike" cap="none" noProof="0" dirty="0" err="1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Takaya</a:t>
            </a:r>
            <a:r>
              <a:rPr lang="fr-FR" sz="105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R, ESCMID 2026, O0107</a:t>
            </a:r>
            <a:endParaRPr lang="fr-FR" noProof="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Google Shape;94;p1">
            <a:extLst>
              <a:ext uri="{FF2B5EF4-FFF2-40B4-BE49-F238E27FC236}">
                <a16:creationId xmlns:a16="http://schemas.microsoft.com/office/drawing/2014/main" id="{ECD92954-CB1D-BB9B-5726-FA0B7A062E8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>
              <a:buSzPts val="2520"/>
            </a:pPr>
            <a:r>
              <a:rPr lang="fr-FR" sz="2320" noProof="0" dirty="0"/>
              <a:t>Efficacité et sécurité du </a:t>
            </a:r>
            <a:r>
              <a:rPr lang="fr-FR" sz="2320" noProof="0" dirty="0" err="1"/>
              <a:t>cefepime</a:t>
            </a:r>
            <a:r>
              <a:rPr lang="fr-FR" sz="2320" noProof="0" dirty="0"/>
              <a:t>/</a:t>
            </a:r>
            <a:r>
              <a:rPr lang="fr-FR" sz="2320" noProof="0" dirty="0" err="1"/>
              <a:t>nacubactam</a:t>
            </a:r>
            <a:r>
              <a:rPr lang="fr-FR" sz="2320" noProof="0" dirty="0"/>
              <a:t> et de l’</a:t>
            </a:r>
            <a:r>
              <a:rPr lang="fr-FR" sz="2320" noProof="0" dirty="0" err="1"/>
              <a:t>aztreonam</a:t>
            </a:r>
            <a:r>
              <a:rPr lang="fr-FR" sz="2320" noProof="0" dirty="0"/>
              <a:t>/</a:t>
            </a:r>
            <a:r>
              <a:rPr lang="fr-FR" sz="2320" noProof="0" dirty="0" err="1"/>
              <a:t>nacubactam</a:t>
            </a:r>
            <a:r>
              <a:rPr lang="fr-FR" sz="2320" noProof="0" dirty="0"/>
              <a:t> </a:t>
            </a:r>
            <a:r>
              <a:rPr lang="fr-FR" sz="2320" i="1" noProof="0" dirty="0"/>
              <a:t>vs</a:t>
            </a:r>
            <a:r>
              <a:rPr lang="fr-FR" sz="2320" noProof="0" dirty="0"/>
              <a:t> meilleur traitement disponible (MTD) chez l’adulte avec </a:t>
            </a:r>
            <a:r>
              <a:rPr lang="fr-FR" sz="2320" noProof="0" dirty="0" err="1"/>
              <a:t>IUc</a:t>
            </a:r>
            <a:r>
              <a:rPr lang="fr-FR" sz="2320" noProof="0" dirty="0"/>
              <a:t>/PNA, PN/PAVM, </a:t>
            </a:r>
            <a:r>
              <a:rPr lang="fr-FR" sz="2320" noProof="0" dirty="0" err="1"/>
              <a:t>IIAc</a:t>
            </a:r>
            <a:r>
              <a:rPr lang="fr-FR" sz="2320" noProof="0" dirty="0"/>
              <a:t> </a:t>
            </a:r>
            <a:br>
              <a:rPr lang="fr-FR" sz="2320" noProof="0" dirty="0"/>
            </a:br>
            <a:r>
              <a:rPr lang="fr-FR" sz="2320" noProof="0" dirty="0"/>
              <a:t>à </a:t>
            </a:r>
            <a:r>
              <a:rPr lang="fr-FR" sz="2320" i="1" noProof="0" dirty="0" err="1"/>
              <a:t>Enterobacterales</a:t>
            </a:r>
            <a:r>
              <a:rPr lang="fr-FR" sz="2320" i="1" noProof="0" dirty="0"/>
              <a:t> </a:t>
            </a:r>
            <a:r>
              <a:rPr lang="fr-FR" sz="2320" noProof="0" dirty="0"/>
              <a:t>RC</a:t>
            </a:r>
            <a:r>
              <a:rPr lang="fr-FR" sz="2320" i="1" noProof="0" dirty="0"/>
              <a:t> </a:t>
            </a:r>
            <a:r>
              <a:rPr lang="fr-FR" sz="2320" noProof="0" dirty="0"/>
              <a:t>: INTEGRAL-2 </a:t>
            </a:r>
            <a:r>
              <a:rPr lang="fr-FR" sz="2320" i="1" noProof="0" dirty="0"/>
              <a:t>(2)</a:t>
            </a:r>
            <a:endParaRPr lang="fr-FR" sz="2320" noProof="0" dirty="0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Drapeau">
            <a:extLst>
              <a:ext uri="{FF2B5EF4-FFF2-40B4-BE49-F238E27FC236}">
                <a16:creationId xmlns:a16="http://schemas.microsoft.com/office/drawing/2014/main" id="{EA191903-27C7-81EC-20C5-EFB6475334FC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353800" y="420250"/>
            <a:ext cx="665163" cy="443788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D2B3868D-BC2A-8795-D354-583B3EDA03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 err="1"/>
              <a:t>Imipeneme</a:t>
            </a:r>
            <a:r>
              <a:rPr lang="fr-FR" dirty="0"/>
              <a:t>/</a:t>
            </a:r>
            <a:r>
              <a:rPr lang="fr-FR" dirty="0" err="1"/>
              <a:t>cilastatine-funobactam</a:t>
            </a:r>
            <a:r>
              <a:rPr lang="fr-FR" dirty="0"/>
              <a:t> pour les pneumonies bactériennes communautaires ou acquises sous ventilation mécanique (REITAB-2) </a:t>
            </a:r>
            <a:r>
              <a:rPr lang="fr-FR" i="1" dirty="0"/>
              <a:t>(1)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C3454032-220F-757F-1283-72EBF5D478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72721" y="1286692"/>
            <a:ext cx="5094604" cy="4786574"/>
          </a:xfrm>
        </p:spPr>
        <p:txBody>
          <a:bodyPr>
            <a:noAutofit/>
          </a:bodyPr>
          <a:lstStyle/>
          <a:p>
            <a:r>
              <a:rPr lang="fr-FR" sz="2000" b="1" dirty="0" err="1">
                <a:solidFill>
                  <a:srgbClr val="C00000"/>
                </a:solidFill>
              </a:rPr>
              <a:t>Funobactam</a:t>
            </a:r>
            <a:r>
              <a:rPr lang="fr-FR" sz="2000" b="1" dirty="0">
                <a:solidFill>
                  <a:srgbClr val="C00000"/>
                </a:solidFill>
              </a:rPr>
              <a:t> </a:t>
            </a:r>
          </a:p>
          <a:p>
            <a:pPr lvl="1">
              <a:buFont typeface="Calibri" panose="020F0502020204030204" pitchFamily="34" charset="0"/>
              <a:buChar char="–"/>
            </a:pPr>
            <a:r>
              <a:rPr lang="fr-FR" sz="1800" dirty="0"/>
              <a:t>Nouvel IBL de structure </a:t>
            </a:r>
            <a:r>
              <a:rPr lang="fr-FR" sz="1800" b="1" dirty="0"/>
              <a:t>DBO</a:t>
            </a:r>
            <a:r>
              <a:rPr lang="fr-FR" sz="1800" dirty="0"/>
              <a:t>, actif sur enzymes de classes A, C et D dont OXA-23 </a:t>
            </a:r>
            <a:br>
              <a:rPr lang="fr-FR" sz="1800" dirty="0"/>
            </a:br>
            <a:r>
              <a:rPr lang="fr-FR" sz="1800" dirty="0"/>
              <a:t>et OXA-24 d’</a:t>
            </a:r>
            <a:r>
              <a:rPr lang="fr-FR" sz="1800" i="1" dirty="0"/>
              <a:t>Acinetobacter </a:t>
            </a:r>
            <a:r>
              <a:rPr lang="fr-FR" sz="1800" i="1" dirty="0" err="1"/>
              <a:t>baumannii</a:t>
            </a:r>
            <a:endParaRPr lang="fr-FR" sz="1800" i="1" dirty="0"/>
          </a:p>
          <a:p>
            <a:pPr lvl="1">
              <a:buFont typeface="Calibri" panose="020F0502020204030204" pitchFamily="34" charset="0"/>
              <a:buChar char="–"/>
            </a:pPr>
            <a:r>
              <a:rPr lang="fr-FR" sz="1800" dirty="0"/>
              <a:t>6,3 % de résistance chez </a:t>
            </a:r>
            <a:r>
              <a:rPr lang="fr-FR" sz="1800" i="1" dirty="0"/>
              <a:t>A. </a:t>
            </a:r>
            <a:r>
              <a:rPr lang="fr-FR" sz="1800" i="1" dirty="0" err="1"/>
              <a:t>baumannii</a:t>
            </a:r>
            <a:r>
              <a:rPr lang="fr-FR" sz="1800" i="1" dirty="0"/>
              <a:t> ;</a:t>
            </a:r>
            <a:r>
              <a:rPr lang="fr-FR" sz="1800" dirty="0"/>
              <a:t>       9,0 % chez </a:t>
            </a:r>
            <a:r>
              <a:rPr lang="fr-FR" sz="1800" i="1" dirty="0"/>
              <a:t>P. </a:t>
            </a:r>
            <a:r>
              <a:rPr lang="fr-FR" sz="1800" i="1" dirty="0" err="1"/>
              <a:t>aeruginosa</a:t>
            </a:r>
            <a:r>
              <a:rPr lang="fr-FR" sz="1800" dirty="0"/>
              <a:t> </a:t>
            </a:r>
            <a:r>
              <a:rPr lang="fr-FR" sz="1800" dirty="0">
                <a:sym typeface="Wingdings" panose="05000000000000000000" pitchFamily="2" charset="2"/>
              </a:rPr>
              <a:t> option thérapeutique potentielle</a:t>
            </a:r>
            <a:endParaRPr lang="fr-FR" sz="1800" dirty="0"/>
          </a:p>
          <a:p>
            <a:endParaRPr lang="fr-FR" sz="2000" dirty="0"/>
          </a:p>
          <a:p>
            <a:r>
              <a:rPr lang="fr-FR" sz="2000" b="1" dirty="0">
                <a:solidFill>
                  <a:srgbClr val="C00000"/>
                </a:solidFill>
              </a:rPr>
              <a:t>REITAB-2 </a:t>
            </a:r>
          </a:p>
          <a:p>
            <a:pPr lvl="1">
              <a:buFont typeface="Calibri" panose="020F0502020204030204" pitchFamily="34" charset="0"/>
              <a:buChar char="–"/>
            </a:pPr>
            <a:r>
              <a:rPr lang="fr-FR" sz="1800" dirty="0"/>
              <a:t>Essai de </a:t>
            </a:r>
            <a:r>
              <a:rPr lang="fr-FR" sz="1800" b="1" dirty="0"/>
              <a:t>phase III </a:t>
            </a:r>
            <a:r>
              <a:rPr lang="fr-FR" sz="1800" dirty="0"/>
              <a:t>de non-infériorité multicentrique en double aveugle</a:t>
            </a:r>
          </a:p>
          <a:p>
            <a:pPr lvl="1">
              <a:buFont typeface="Calibri" panose="020F0502020204030204" pitchFamily="34" charset="0"/>
              <a:buChar char="–"/>
            </a:pPr>
            <a:r>
              <a:rPr lang="fr-FR" sz="1800" b="1" dirty="0"/>
              <a:t>449 </a:t>
            </a:r>
            <a:r>
              <a:rPr lang="fr-FR" sz="1800" dirty="0"/>
              <a:t>adultes avec PN/PAVM à BGN suspectée ou documentée</a:t>
            </a:r>
          </a:p>
          <a:p>
            <a:pPr lvl="1">
              <a:buFont typeface="Calibri" panose="020F0502020204030204" pitchFamily="34" charset="0"/>
              <a:buChar char="–"/>
            </a:pPr>
            <a:r>
              <a:rPr lang="fr-FR" sz="1800" dirty="0"/>
              <a:t>Randomisation 2:1 (IMI-FUN contre IMI-REL)</a:t>
            </a:r>
          </a:p>
          <a:p>
            <a:pPr lvl="1">
              <a:buFont typeface="Calibri" panose="020F0502020204030204" pitchFamily="34" charset="0"/>
              <a:buChar char="–"/>
            </a:pPr>
            <a:r>
              <a:rPr lang="fr-FR" sz="1800" dirty="0"/>
              <a:t>CJP : mortalité toute cause à J14, marge </a:t>
            </a:r>
            <a:br>
              <a:rPr lang="fr-FR" sz="1800" dirty="0"/>
            </a:br>
            <a:r>
              <a:rPr lang="fr-FR" sz="1800" dirty="0"/>
              <a:t>pré-spécifiée de 10 %</a:t>
            </a:r>
          </a:p>
        </p:txBody>
      </p: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575C647E-9D1D-AB8E-978B-875B7E1DB918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Chang K, ESCMID 2026, L0046</a:t>
            </a:r>
          </a:p>
        </p:txBody>
      </p:sp>
      <p:graphicFrame>
        <p:nvGraphicFramePr>
          <p:cNvPr id="10" name="Espace réservé du contenu 4">
            <a:extLst>
              <a:ext uri="{FF2B5EF4-FFF2-40B4-BE49-F238E27FC236}">
                <a16:creationId xmlns:a16="http://schemas.microsoft.com/office/drawing/2014/main" id="{26012D4D-018C-4F93-B004-7DEDF65F906E}"/>
              </a:ext>
            </a:extLst>
          </p:cNvPr>
          <p:cNvGraphicFramePr>
            <a:graphicFrameLocks/>
          </p:cNvGraphicFramePr>
          <p:nvPr/>
        </p:nvGraphicFramePr>
        <p:xfrm>
          <a:off x="5864790" y="1587612"/>
          <a:ext cx="6273799" cy="4759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5440">
                  <a:extLst>
                    <a:ext uri="{9D8B030D-6E8A-4147-A177-3AD203B41FA5}">
                      <a16:colId xmlns:a16="http://schemas.microsoft.com/office/drawing/2014/main" val="4232256994"/>
                    </a:ext>
                  </a:extLst>
                </a:gridCol>
                <a:gridCol w="1076960">
                  <a:extLst>
                    <a:ext uri="{9D8B030D-6E8A-4147-A177-3AD203B41FA5}">
                      <a16:colId xmlns:a16="http://schemas.microsoft.com/office/drawing/2014/main" val="99629793"/>
                    </a:ext>
                  </a:extLst>
                </a:gridCol>
                <a:gridCol w="1041399">
                  <a:extLst>
                    <a:ext uri="{9D8B030D-6E8A-4147-A177-3AD203B41FA5}">
                      <a16:colId xmlns:a16="http://schemas.microsoft.com/office/drawing/2014/main" val="3577050634"/>
                    </a:ext>
                  </a:extLst>
                </a:gridCol>
              </a:tblGrid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1800" dirty="0"/>
                        <a:t>Caractéristiques principales</a:t>
                      </a:r>
                    </a:p>
                  </a:txBody>
                  <a:tcPr anchor="ctr">
                    <a:solidFill>
                      <a:srgbClr val="15608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38564053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1400" dirty="0"/>
                    </a:p>
                  </a:txBody>
                  <a:tcPr anchor="ctr">
                    <a:lnTlToB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IMI-FUN</a:t>
                      </a:r>
                    </a:p>
                    <a:p>
                      <a:pPr algn="ctr"/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(n = 299)</a:t>
                      </a:r>
                    </a:p>
                  </a:txBody>
                  <a:tcPr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IMI-REL</a:t>
                      </a:r>
                    </a:p>
                    <a:p>
                      <a:pPr algn="ctr"/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(n = 150)</a:t>
                      </a:r>
                    </a:p>
                  </a:txBody>
                  <a:tcPr anchor="ctr">
                    <a:solidFill>
                      <a:srgbClr val="7030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5292374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dirty="0"/>
                        <a:t>Sexe féminin, n (%)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86 (28,8)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50  (33,3)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4289945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dirty="0"/>
                        <a:t>Âge en années, moyenne (écart-type)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61,3 (14,1)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59,8 (13,4)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8349468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dirty="0" err="1"/>
                        <a:t>PNnv</a:t>
                      </a:r>
                      <a:r>
                        <a:rPr lang="fr-FR" sz="1400" dirty="0"/>
                        <a:t>, n (%)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143 (47,8)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73 (48,7)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8821181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r>
                        <a:rPr lang="fr-FR" sz="1400" dirty="0" err="1"/>
                        <a:t>PNv</a:t>
                      </a:r>
                      <a:r>
                        <a:rPr lang="fr-FR" sz="1400" dirty="0"/>
                        <a:t>, n (%)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67 (22,4)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26 (17,3)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4406669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dirty="0"/>
                        <a:t>PAVM, n (%)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89 (29,8)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51 (34,0)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808165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r>
                        <a:rPr lang="fr-FR" sz="1400" dirty="0"/>
                        <a:t>Score APACHE II, moyenne (écart-type)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15,0 (5,3)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14,9 (5,0)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570687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i="1" dirty="0"/>
                        <a:t>Klebsiella</a:t>
                      </a:r>
                      <a:r>
                        <a:rPr lang="fr-FR" sz="1400" dirty="0"/>
                        <a:t> complexe </a:t>
                      </a:r>
                      <a:r>
                        <a:rPr lang="fr-FR" sz="1400" i="1" dirty="0" err="1"/>
                        <a:t>pneumoniae</a:t>
                      </a:r>
                      <a:r>
                        <a:rPr lang="fr-FR" sz="1400" dirty="0"/>
                        <a:t>, n (%)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94 (31,4)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50 (33,3)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0234206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i="1" dirty="0"/>
                        <a:t>Acinetobacter</a:t>
                      </a:r>
                      <a:r>
                        <a:rPr lang="fr-FR" sz="1400" dirty="0"/>
                        <a:t> complexe </a:t>
                      </a:r>
                      <a:r>
                        <a:rPr lang="fr-FR" sz="1400" i="1" dirty="0" err="1"/>
                        <a:t>calcoaceticus</a:t>
                      </a:r>
                      <a:r>
                        <a:rPr lang="fr-FR" sz="1400" dirty="0" err="1"/>
                        <a:t>-</a:t>
                      </a:r>
                      <a:r>
                        <a:rPr lang="fr-FR" sz="1400" i="1" dirty="0" err="1"/>
                        <a:t>baumanii</a:t>
                      </a:r>
                      <a:r>
                        <a:rPr lang="fr-FR" sz="1400" dirty="0"/>
                        <a:t>, n (%)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41 (13,7)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28 (18,7)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1693173"/>
                  </a:ext>
                </a:extLst>
              </a:tr>
              <a:tr h="123190">
                <a:tc>
                  <a:txBody>
                    <a:bodyPr/>
                    <a:lstStyle/>
                    <a:p>
                      <a:r>
                        <a:rPr lang="fr-FR" sz="1400" i="1" dirty="0"/>
                        <a:t>Pseudomonas </a:t>
                      </a:r>
                      <a:r>
                        <a:rPr lang="fr-FR" sz="1400" i="1" dirty="0" err="1"/>
                        <a:t>aeruginosa</a:t>
                      </a:r>
                      <a:r>
                        <a:rPr lang="fr-FR" sz="1400" dirty="0"/>
                        <a:t>, n (%)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35 (11,7)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15 (10,0)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3893186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r>
                        <a:rPr lang="fr-FR" sz="1400" i="1" dirty="0"/>
                        <a:t>Haemophilus influenzae</a:t>
                      </a:r>
                      <a:r>
                        <a:rPr lang="fr-FR" sz="1400" dirty="0"/>
                        <a:t>, n (%)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11 (3,7)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2 (1,3)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1926775"/>
                  </a:ext>
                </a:extLst>
              </a:tr>
              <a:tr h="173990">
                <a:tc>
                  <a:txBody>
                    <a:bodyPr/>
                    <a:lstStyle/>
                    <a:p>
                      <a:r>
                        <a:rPr lang="fr-FR" sz="1400" i="1" dirty="0" err="1"/>
                        <a:t>Burkholderia</a:t>
                      </a:r>
                      <a:r>
                        <a:rPr lang="fr-FR" sz="1400" dirty="0"/>
                        <a:t> complexe </a:t>
                      </a:r>
                      <a:r>
                        <a:rPr lang="fr-FR" sz="1400" i="1" dirty="0" err="1"/>
                        <a:t>cepacia</a:t>
                      </a:r>
                      <a:r>
                        <a:rPr lang="fr-FR" sz="1400" dirty="0"/>
                        <a:t>, n (%)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8 (2,7)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3 (2,0)</a:t>
                      </a:r>
                    </a:p>
                  </a:txBody>
                  <a:tcPr anchor="ctr"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6230094"/>
                  </a:ext>
                </a:extLst>
              </a:tr>
              <a:tr h="148590">
                <a:tc>
                  <a:txBody>
                    <a:bodyPr/>
                    <a:lstStyle/>
                    <a:p>
                      <a:r>
                        <a:rPr lang="fr-FR" sz="1400" dirty="0"/>
                        <a:t>Résistance aux carbapénèmes, n (%)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53 (17,7)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23 (15,3)</a:t>
                      </a:r>
                    </a:p>
                  </a:txBody>
                  <a:tcPr anchor="ctr"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6574622"/>
                  </a:ext>
                </a:extLst>
              </a:tr>
            </a:tbl>
          </a:graphicData>
        </a:graphic>
      </p:graphicFrame>
      <p:sp>
        <p:nvSpPr>
          <p:cNvPr id="11" name="Espace réservé du contenu 9">
            <a:extLst>
              <a:ext uri="{FF2B5EF4-FFF2-40B4-BE49-F238E27FC236}">
                <a16:creationId xmlns:a16="http://schemas.microsoft.com/office/drawing/2014/main" id="{18B19760-DC35-FEC8-9351-BC42B74B9147}"/>
              </a:ext>
            </a:extLst>
          </p:cNvPr>
          <p:cNvSpPr txBox="1">
            <a:spLocks/>
          </p:cNvSpPr>
          <p:nvPr/>
        </p:nvSpPr>
        <p:spPr>
          <a:xfrm>
            <a:off x="11968" y="6494448"/>
            <a:ext cx="7609498" cy="363552"/>
          </a:xfrm>
          <a:prstGeom prst="rect">
            <a:avLst/>
          </a:prstGeom>
        </p:spPr>
        <p:txBody>
          <a:bodyPr vert="horz" wrap="squar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IBL : inhibiteur de β-lactamase ; DBO : </a:t>
            </a:r>
            <a:r>
              <a:rPr lang="fr-FR" dirty="0" err="1">
                <a:latin typeface="+mn-lt"/>
              </a:rPr>
              <a:t>diazabicyclooctane</a:t>
            </a:r>
            <a:r>
              <a:rPr lang="fr-FR" dirty="0">
                <a:latin typeface="+mn-lt"/>
              </a:rPr>
              <a:t> ; OXA : </a:t>
            </a:r>
            <a:r>
              <a:rPr lang="fr-FR" dirty="0" err="1">
                <a:latin typeface="+mn-lt"/>
              </a:rPr>
              <a:t>oxacillinase</a:t>
            </a:r>
            <a:r>
              <a:rPr lang="fr-FR" dirty="0">
                <a:latin typeface="+mn-lt"/>
              </a:rPr>
              <a:t> ; PN : pneumonie nosocomiale ; PAVM : pneumonie acquise sous ventilation mécanique ; </a:t>
            </a:r>
            <a:r>
              <a:rPr lang="fr-FR" dirty="0" err="1">
                <a:latin typeface="+mn-lt"/>
              </a:rPr>
              <a:t>PNnv</a:t>
            </a:r>
            <a:r>
              <a:rPr lang="fr-FR" dirty="0">
                <a:latin typeface="+mn-lt"/>
              </a:rPr>
              <a:t> : pneumonie nosocomiale non ventilée ; </a:t>
            </a:r>
            <a:r>
              <a:rPr lang="fr-FR" dirty="0" err="1">
                <a:latin typeface="+mn-lt"/>
              </a:rPr>
              <a:t>PNv</a:t>
            </a:r>
            <a:r>
              <a:rPr lang="fr-FR" dirty="0">
                <a:latin typeface="+mn-lt"/>
              </a:rPr>
              <a:t> : pneumonie nosocomiale ventilée</a:t>
            </a:r>
          </a:p>
        </p:txBody>
      </p:sp>
    </p:spTree>
    <p:extLst>
      <p:ext uri="{BB962C8B-B14F-4D97-AF65-F5344CB8AC3E}">
        <p14:creationId xmlns:p14="http://schemas.microsoft.com/office/powerpoint/2010/main" val="1754671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Espace réservé du contenu 17">
            <a:extLst>
              <a:ext uri="{FF2B5EF4-FFF2-40B4-BE49-F238E27FC236}">
                <a16:creationId xmlns:a16="http://schemas.microsoft.com/office/drawing/2014/main" id="{1F02A0B5-B4DB-9F21-6589-FAF9DE716D99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20329"/>
            <a:ext cx="665163" cy="443630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D2B3868D-BC2A-8795-D354-583B3EDA03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 err="1"/>
              <a:t>Imipeneme</a:t>
            </a:r>
            <a:r>
              <a:rPr lang="fr-FR" dirty="0"/>
              <a:t>/</a:t>
            </a:r>
            <a:r>
              <a:rPr lang="fr-FR" dirty="0" err="1"/>
              <a:t>cilastatine-funobactam</a:t>
            </a:r>
            <a:r>
              <a:rPr lang="fr-FR" dirty="0"/>
              <a:t> pour les pneumonies bactériennes communautaires ou acquises sous ventilation mécanique (REITAB-2) </a:t>
            </a:r>
            <a:r>
              <a:rPr lang="fr-FR" i="1" dirty="0"/>
              <a:t>(2)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33C7C67C-6EB6-5C16-1DF8-E455519FD40F}"/>
              </a:ext>
            </a:extLst>
          </p:cNvPr>
          <p:cNvSpPr txBox="1"/>
          <p:nvPr/>
        </p:nvSpPr>
        <p:spPr>
          <a:xfrm>
            <a:off x="477520" y="5070064"/>
            <a:ext cx="36880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b="1" dirty="0">
                <a:solidFill>
                  <a:srgbClr val="C00000"/>
                </a:solidFill>
                <a:latin typeface="+mj-lt"/>
              </a:rPr>
              <a:t>CJP : non-infériorité démontrée à J14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4CE1034B-D854-E92B-7918-EC42B39E5225}"/>
              </a:ext>
            </a:extLst>
          </p:cNvPr>
          <p:cNvSpPr txBox="1"/>
          <p:nvPr/>
        </p:nvSpPr>
        <p:spPr>
          <a:xfrm>
            <a:off x="6935282" y="4928330"/>
            <a:ext cx="504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b="1" dirty="0">
                <a:solidFill>
                  <a:srgbClr val="C00000"/>
                </a:solidFill>
                <a:latin typeface="+mj-lt"/>
              </a:rPr>
              <a:t>Analyse multivariée : tendance supériorité </a:t>
            </a:r>
            <a:br>
              <a:rPr lang="fr-FR" b="1" dirty="0">
                <a:solidFill>
                  <a:srgbClr val="C00000"/>
                </a:solidFill>
                <a:latin typeface="+mj-lt"/>
              </a:rPr>
            </a:br>
            <a:r>
              <a:rPr lang="fr-FR" b="1" dirty="0">
                <a:solidFill>
                  <a:srgbClr val="C00000"/>
                </a:solidFill>
                <a:latin typeface="+mj-lt"/>
              </a:rPr>
              <a:t>sur CRE mais manque de puissance 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B3DFA022-1D8B-F1B0-0C61-F1021A850A97}"/>
              </a:ext>
            </a:extLst>
          </p:cNvPr>
          <p:cNvSpPr txBox="1"/>
          <p:nvPr/>
        </p:nvSpPr>
        <p:spPr>
          <a:xfrm>
            <a:off x="3170991" y="5696032"/>
            <a:ext cx="548361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b="1" dirty="0">
                <a:solidFill>
                  <a:srgbClr val="C00000"/>
                </a:solidFill>
                <a:latin typeface="+mj-lt"/>
              </a:rPr>
              <a:t>Effets secondaires liés au traitement :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b="1" dirty="0">
                <a:latin typeface="+mj-lt"/>
              </a:rPr>
              <a:t>Tout grade : 37,8 % (IMI-FUN) - 44,7 % (IMI-REL)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b="1" dirty="0">
                <a:latin typeface="+mj-lt"/>
              </a:rPr>
              <a:t>Grade ≥ 3 : 7,4 % (IMI-FUN) - 10,7 % (IMI-REL)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8829F881-A2EE-571F-A144-F09ABF08A732}"/>
              </a:ext>
            </a:extLst>
          </p:cNvPr>
          <p:cNvSpPr txBox="1"/>
          <p:nvPr/>
        </p:nvSpPr>
        <p:spPr>
          <a:xfrm>
            <a:off x="70548" y="1336085"/>
            <a:ext cx="41995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b="1" dirty="0">
                <a:solidFill>
                  <a:srgbClr val="C00000"/>
                </a:solidFill>
              </a:rPr>
              <a:t>Différence de traitement (IMI-FUN vs IMI-REL) = 0,2 %</a:t>
            </a:r>
            <a:br>
              <a:rPr lang="fr-FR" sz="1400" b="1" dirty="0">
                <a:solidFill>
                  <a:srgbClr val="C00000"/>
                </a:solidFill>
              </a:rPr>
            </a:br>
            <a:r>
              <a:rPr lang="it-IT" sz="1400" b="1" dirty="0">
                <a:solidFill>
                  <a:srgbClr val="C00000"/>
                </a:solidFill>
              </a:rPr>
              <a:t>IC 95 % (-3,5% - 4,0%)</a:t>
            </a:r>
            <a:endParaRPr lang="fr-FR" sz="1400" b="1" dirty="0">
              <a:solidFill>
                <a:srgbClr val="C00000"/>
              </a:solidFill>
            </a:endParaRP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ADF10C59-F1CD-B006-3FCF-C0F73839A386}"/>
              </a:ext>
            </a:extLst>
          </p:cNvPr>
          <p:cNvGrpSpPr/>
          <p:nvPr/>
        </p:nvGrpSpPr>
        <p:grpSpPr>
          <a:xfrm>
            <a:off x="57260" y="1848565"/>
            <a:ext cx="3086444" cy="3259067"/>
            <a:chOff x="57260" y="1848565"/>
            <a:chExt cx="3086444" cy="3259067"/>
          </a:xfrm>
        </p:grpSpPr>
        <p:sp>
          <p:nvSpPr>
            <p:cNvPr id="4" name="ZoneTexte 3">
              <a:extLst>
                <a:ext uri="{FF2B5EF4-FFF2-40B4-BE49-F238E27FC236}">
                  <a16:creationId xmlns:a16="http://schemas.microsoft.com/office/drawing/2014/main" id="{C3C3D054-EBF6-A1FA-E746-450AF4CCE2F4}"/>
                </a:ext>
              </a:extLst>
            </p:cNvPr>
            <p:cNvSpPr txBox="1"/>
            <p:nvPr/>
          </p:nvSpPr>
          <p:spPr>
            <a:xfrm rot="16200000">
              <a:off x="-1204624" y="3110449"/>
              <a:ext cx="280076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b="1" dirty="0"/>
                <a:t>Taux de mortalité toutes causes à J14 (%)</a:t>
              </a:r>
              <a:endParaRPr lang="fr-FR" sz="1200" b="1" dirty="0">
                <a:latin typeface="+mj-lt"/>
              </a:endParaRP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CC8CD006-AF2F-2F00-F25E-AB19E4CA4CB3}"/>
                </a:ext>
              </a:extLst>
            </p:cNvPr>
            <p:cNvSpPr txBox="1"/>
            <p:nvPr/>
          </p:nvSpPr>
          <p:spPr>
            <a:xfrm>
              <a:off x="1183166" y="4645967"/>
              <a:ext cx="74731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t-IT" sz="1200" b="1" dirty="0">
                  <a:latin typeface="+mj-lt"/>
                </a:rPr>
                <a:t>IMI-FUN</a:t>
              </a:r>
              <a:br>
                <a:rPr lang="it-IT" sz="1200" b="1" dirty="0">
                  <a:latin typeface="+mj-lt"/>
                </a:rPr>
              </a:br>
              <a:r>
                <a:rPr lang="it-IT" sz="1200" b="1" dirty="0">
                  <a:latin typeface="+mj-lt"/>
                </a:rPr>
                <a:t>(n = 299)</a:t>
              </a:r>
              <a:endParaRPr lang="fr-FR" sz="1200" b="1" dirty="0">
                <a:latin typeface="+mj-lt"/>
              </a:endParaRP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0A1D178C-303E-D174-C31F-76793AEF0909}"/>
                </a:ext>
              </a:extLst>
            </p:cNvPr>
            <p:cNvSpPr txBox="1"/>
            <p:nvPr/>
          </p:nvSpPr>
          <p:spPr>
            <a:xfrm>
              <a:off x="2208458" y="4645967"/>
              <a:ext cx="7473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t-IT" sz="1200" b="1" dirty="0">
                  <a:latin typeface="+mj-lt"/>
                </a:rPr>
                <a:t>IMI-REL</a:t>
              </a:r>
              <a:br>
                <a:rPr lang="it-IT" sz="1200" b="1" dirty="0">
                  <a:latin typeface="+mj-lt"/>
                </a:rPr>
              </a:br>
              <a:r>
                <a:rPr lang="it-IT" sz="1200" b="1" dirty="0">
                  <a:latin typeface="+mj-lt"/>
                </a:rPr>
                <a:t>(n = 150)</a:t>
              </a:r>
              <a:endParaRPr lang="fr-FR" sz="1200" b="1" dirty="0">
                <a:latin typeface="+mj-lt"/>
              </a:endParaRP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204A7877-3C98-B927-C137-FA7643565E3E}"/>
                </a:ext>
              </a:extLst>
            </p:cNvPr>
            <p:cNvSpPr txBox="1"/>
            <p:nvPr/>
          </p:nvSpPr>
          <p:spPr>
            <a:xfrm>
              <a:off x="1292170" y="2363046"/>
              <a:ext cx="52931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t-IT" sz="1200" b="1" dirty="0">
                  <a:latin typeface="+mj-lt"/>
                </a:rPr>
                <a:t>3,0 %</a:t>
              </a:r>
              <a:endParaRPr lang="fr-FR" sz="1200" b="1" dirty="0">
                <a:latin typeface="+mj-lt"/>
              </a:endParaRP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F787B592-F46A-00AA-55CD-DC0998A8F561}"/>
                </a:ext>
              </a:extLst>
            </p:cNvPr>
            <p:cNvSpPr txBox="1"/>
            <p:nvPr/>
          </p:nvSpPr>
          <p:spPr>
            <a:xfrm>
              <a:off x="2317463" y="2567912"/>
              <a:ext cx="52931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it-IT" sz="1200" b="1" dirty="0">
                  <a:latin typeface="+mj-lt"/>
                </a:rPr>
                <a:t>2,7 %</a:t>
              </a:r>
              <a:endParaRPr lang="fr-FR" sz="1200" b="1" dirty="0">
                <a:latin typeface="+mj-lt"/>
              </a:endParaRPr>
            </a:p>
          </p:txBody>
        </p:sp>
        <p:sp>
          <p:nvSpPr>
            <p:cNvPr id="25" name="Forme libre 10">
              <a:extLst>
                <a:ext uri="{FF2B5EF4-FFF2-40B4-BE49-F238E27FC236}">
                  <a16:creationId xmlns:a16="http://schemas.microsoft.com/office/drawing/2014/main" id="{0485B456-2A89-5035-D64C-F46647E7C363}"/>
                </a:ext>
              </a:extLst>
            </p:cNvPr>
            <p:cNvSpPr/>
            <p:nvPr/>
          </p:nvSpPr>
          <p:spPr>
            <a:xfrm>
              <a:off x="670587" y="1952953"/>
              <a:ext cx="2473117" cy="2647848"/>
            </a:xfrm>
            <a:custGeom>
              <a:avLst/>
              <a:gdLst>
                <a:gd name="connsiteX0" fmla="*/ 0 w 3364433"/>
                <a:gd name="connsiteY0" fmla="*/ 0 h 1535634"/>
                <a:gd name="connsiteX1" fmla="*/ 0 w 3364433"/>
                <a:gd name="connsiteY1" fmla="*/ 1535634 h 1535634"/>
                <a:gd name="connsiteX2" fmla="*/ 3364433 w 3364433"/>
                <a:gd name="connsiteY2" fmla="*/ 1535634 h 153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4433" h="1535634">
                  <a:moveTo>
                    <a:pt x="0" y="0"/>
                  </a:moveTo>
                  <a:lnTo>
                    <a:pt x="0" y="1535634"/>
                  </a:lnTo>
                  <a:lnTo>
                    <a:pt x="3364433" y="1535634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utiger" panose="020B0500000000000000" pitchFamily="34" charset="0"/>
                <a:ea typeface="+mn-ea"/>
                <a:cs typeface="+mn-cs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0A383F4-B5ED-8F5B-9CEB-C9ACAFB6030B}"/>
                </a:ext>
              </a:extLst>
            </p:cNvPr>
            <p:cNvSpPr/>
            <p:nvPr/>
          </p:nvSpPr>
          <p:spPr>
            <a:xfrm>
              <a:off x="1309969" y="2659381"/>
              <a:ext cx="457877" cy="194142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utiger" panose="020B0500000000000000" pitchFamily="34" charset="0"/>
                <a:ea typeface="+mn-ea"/>
                <a:cs typeface="+mn-cs"/>
              </a:endParaRPr>
            </a:p>
          </p:txBody>
        </p:sp>
        <p:grpSp>
          <p:nvGrpSpPr>
            <p:cNvPr id="27" name="Groupe 26">
              <a:extLst>
                <a:ext uri="{FF2B5EF4-FFF2-40B4-BE49-F238E27FC236}">
                  <a16:creationId xmlns:a16="http://schemas.microsoft.com/office/drawing/2014/main" id="{63B3E8FE-7F82-69CE-5A60-1F479DF36AFD}"/>
                </a:ext>
              </a:extLst>
            </p:cNvPr>
            <p:cNvGrpSpPr/>
            <p:nvPr/>
          </p:nvGrpSpPr>
          <p:grpSpPr>
            <a:xfrm>
              <a:off x="290354" y="2535623"/>
              <a:ext cx="380232" cy="276999"/>
              <a:chOff x="1933339" y="2104448"/>
              <a:chExt cx="476875" cy="276999"/>
            </a:xfrm>
          </p:grpSpPr>
          <p:sp>
            <p:nvSpPr>
              <p:cNvPr id="28" name="ZoneTexte 27">
                <a:extLst>
                  <a:ext uri="{FF2B5EF4-FFF2-40B4-BE49-F238E27FC236}">
                    <a16:creationId xmlns:a16="http://schemas.microsoft.com/office/drawing/2014/main" id="{6E20DC1D-3556-7740-1C52-4DAEDB5E1E06}"/>
                  </a:ext>
                </a:extLst>
              </p:cNvPr>
              <p:cNvSpPr txBox="1"/>
              <p:nvPr/>
            </p:nvSpPr>
            <p:spPr>
              <a:xfrm>
                <a:off x="1933339" y="2104448"/>
                <a:ext cx="47687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Frutiger" panose="020B0500000000000000" pitchFamily="34" charset="0"/>
                    <a:ea typeface="+mn-ea"/>
                    <a:cs typeface="+mn-cs"/>
                  </a:rPr>
                  <a:t>3,0</a:t>
                </a:r>
              </a:p>
            </p:txBody>
          </p:sp>
          <p:cxnSp>
            <p:nvCxnSpPr>
              <p:cNvPr id="29" name="Connecteur droit 28">
                <a:extLst>
                  <a:ext uri="{FF2B5EF4-FFF2-40B4-BE49-F238E27FC236}">
                    <a16:creationId xmlns:a16="http://schemas.microsoft.com/office/drawing/2014/main" id="{AE33880A-C6DE-7742-9B97-2FBE6C6B8965}"/>
                  </a:ext>
                </a:extLst>
              </p:cNvPr>
              <p:cNvCxnSpPr/>
              <p:nvPr/>
            </p:nvCxnSpPr>
            <p:spPr>
              <a:xfrm>
                <a:off x="2361545" y="2243877"/>
                <a:ext cx="4866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" name="Groupe 29">
              <a:extLst>
                <a:ext uri="{FF2B5EF4-FFF2-40B4-BE49-F238E27FC236}">
                  <a16:creationId xmlns:a16="http://schemas.microsoft.com/office/drawing/2014/main" id="{37C9E39D-888C-9627-FD58-D6A975F00CFD}"/>
                </a:ext>
              </a:extLst>
            </p:cNvPr>
            <p:cNvGrpSpPr/>
            <p:nvPr/>
          </p:nvGrpSpPr>
          <p:grpSpPr>
            <a:xfrm>
              <a:off x="290354" y="3163500"/>
              <a:ext cx="380232" cy="276999"/>
              <a:chOff x="1933339" y="2104448"/>
              <a:chExt cx="476875" cy="276999"/>
            </a:xfrm>
          </p:grpSpPr>
          <p:sp>
            <p:nvSpPr>
              <p:cNvPr id="31" name="ZoneTexte 30">
                <a:extLst>
                  <a:ext uri="{FF2B5EF4-FFF2-40B4-BE49-F238E27FC236}">
                    <a16:creationId xmlns:a16="http://schemas.microsoft.com/office/drawing/2014/main" id="{592C8242-52AC-26D5-4C1B-311352470A91}"/>
                  </a:ext>
                </a:extLst>
              </p:cNvPr>
              <p:cNvSpPr txBox="1"/>
              <p:nvPr/>
            </p:nvSpPr>
            <p:spPr>
              <a:xfrm>
                <a:off x="1933339" y="2104448"/>
                <a:ext cx="47687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Frutiger" panose="020B0500000000000000" pitchFamily="34" charset="0"/>
                    <a:ea typeface="+mn-ea"/>
                    <a:cs typeface="+mn-cs"/>
                  </a:rPr>
                  <a:t>2,0</a:t>
                </a:r>
              </a:p>
            </p:txBody>
          </p:sp>
          <p:cxnSp>
            <p:nvCxnSpPr>
              <p:cNvPr id="32" name="Connecteur droit 31">
                <a:extLst>
                  <a:ext uri="{FF2B5EF4-FFF2-40B4-BE49-F238E27FC236}">
                    <a16:creationId xmlns:a16="http://schemas.microsoft.com/office/drawing/2014/main" id="{24E70C8F-1577-F31C-0807-0D0CCE172C34}"/>
                  </a:ext>
                </a:extLst>
              </p:cNvPr>
              <p:cNvCxnSpPr/>
              <p:nvPr/>
            </p:nvCxnSpPr>
            <p:spPr>
              <a:xfrm>
                <a:off x="2361545" y="2243877"/>
                <a:ext cx="4866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Groupe 35">
              <a:extLst>
                <a:ext uri="{FF2B5EF4-FFF2-40B4-BE49-F238E27FC236}">
                  <a16:creationId xmlns:a16="http://schemas.microsoft.com/office/drawing/2014/main" id="{1FFDE11D-0F4E-3BB8-182D-9925060D8D44}"/>
                </a:ext>
              </a:extLst>
            </p:cNvPr>
            <p:cNvGrpSpPr/>
            <p:nvPr/>
          </p:nvGrpSpPr>
          <p:grpSpPr>
            <a:xfrm>
              <a:off x="302725" y="1870865"/>
              <a:ext cx="380232" cy="276999"/>
              <a:chOff x="1933339" y="2104448"/>
              <a:chExt cx="476875" cy="276999"/>
            </a:xfrm>
          </p:grpSpPr>
          <p:sp>
            <p:nvSpPr>
              <p:cNvPr id="37" name="ZoneTexte 36">
                <a:extLst>
                  <a:ext uri="{FF2B5EF4-FFF2-40B4-BE49-F238E27FC236}">
                    <a16:creationId xmlns:a16="http://schemas.microsoft.com/office/drawing/2014/main" id="{46A7A61D-0F6E-97A2-9F18-687DF4561DBD}"/>
                  </a:ext>
                </a:extLst>
              </p:cNvPr>
              <p:cNvSpPr txBox="1"/>
              <p:nvPr/>
            </p:nvSpPr>
            <p:spPr>
              <a:xfrm>
                <a:off x="1933339" y="2104448"/>
                <a:ext cx="47687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Frutiger" panose="020B0500000000000000" pitchFamily="34" charset="0"/>
                    <a:ea typeface="+mn-ea"/>
                    <a:cs typeface="+mn-cs"/>
                  </a:rPr>
                  <a:t>4,0</a:t>
                </a:r>
              </a:p>
            </p:txBody>
          </p:sp>
          <p:cxnSp>
            <p:nvCxnSpPr>
              <p:cNvPr id="38" name="Connecteur droit 37">
                <a:extLst>
                  <a:ext uri="{FF2B5EF4-FFF2-40B4-BE49-F238E27FC236}">
                    <a16:creationId xmlns:a16="http://schemas.microsoft.com/office/drawing/2014/main" id="{B0AF37EE-B942-5DEC-0C13-0BAF1599449D}"/>
                  </a:ext>
                </a:extLst>
              </p:cNvPr>
              <p:cNvCxnSpPr/>
              <p:nvPr/>
            </p:nvCxnSpPr>
            <p:spPr>
              <a:xfrm>
                <a:off x="2361545" y="2243877"/>
                <a:ext cx="4866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" name="Groupe 38">
              <a:extLst>
                <a:ext uri="{FF2B5EF4-FFF2-40B4-BE49-F238E27FC236}">
                  <a16:creationId xmlns:a16="http://schemas.microsoft.com/office/drawing/2014/main" id="{2843C150-DA32-B009-7EA6-C3AC3722D4D0}"/>
                </a:ext>
              </a:extLst>
            </p:cNvPr>
            <p:cNvGrpSpPr/>
            <p:nvPr/>
          </p:nvGrpSpPr>
          <p:grpSpPr>
            <a:xfrm>
              <a:off x="302725" y="3811591"/>
              <a:ext cx="380232" cy="276999"/>
              <a:chOff x="1933339" y="2104448"/>
              <a:chExt cx="476875" cy="276999"/>
            </a:xfrm>
          </p:grpSpPr>
          <p:sp>
            <p:nvSpPr>
              <p:cNvPr id="40" name="ZoneTexte 39">
                <a:extLst>
                  <a:ext uri="{FF2B5EF4-FFF2-40B4-BE49-F238E27FC236}">
                    <a16:creationId xmlns:a16="http://schemas.microsoft.com/office/drawing/2014/main" id="{1840309E-7B94-C116-BCC0-916B74C8D5AB}"/>
                  </a:ext>
                </a:extLst>
              </p:cNvPr>
              <p:cNvSpPr txBox="1"/>
              <p:nvPr/>
            </p:nvSpPr>
            <p:spPr>
              <a:xfrm>
                <a:off x="1933339" y="2104448"/>
                <a:ext cx="47687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Frutiger" panose="020B0500000000000000" pitchFamily="34" charset="0"/>
                    <a:ea typeface="+mn-ea"/>
                    <a:cs typeface="+mn-cs"/>
                  </a:rPr>
                  <a:t>1,0</a:t>
                </a:r>
              </a:p>
            </p:txBody>
          </p:sp>
          <p:cxnSp>
            <p:nvCxnSpPr>
              <p:cNvPr id="41" name="Connecteur droit 40">
                <a:extLst>
                  <a:ext uri="{FF2B5EF4-FFF2-40B4-BE49-F238E27FC236}">
                    <a16:creationId xmlns:a16="http://schemas.microsoft.com/office/drawing/2014/main" id="{00C9235A-F4A2-76DC-F331-B8A4A376BC62}"/>
                  </a:ext>
                </a:extLst>
              </p:cNvPr>
              <p:cNvCxnSpPr/>
              <p:nvPr/>
            </p:nvCxnSpPr>
            <p:spPr>
              <a:xfrm>
                <a:off x="2361545" y="2243877"/>
                <a:ext cx="4866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" name="Groupe 41">
              <a:extLst>
                <a:ext uri="{FF2B5EF4-FFF2-40B4-BE49-F238E27FC236}">
                  <a16:creationId xmlns:a16="http://schemas.microsoft.com/office/drawing/2014/main" id="{AC9B854D-1F85-E3B4-9EDF-BEA3932524EB}"/>
                </a:ext>
              </a:extLst>
            </p:cNvPr>
            <p:cNvGrpSpPr/>
            <p:nvPr/>
          </p:nvGrpSpPr>
          <p:grpSpPr>
            <a:xfrm>
              <a:off x="302725" y="4465982"/>
              <a:ext cx="380232" cy="276999"/>
              <a:chOff x="1933339" y="2104448"/>
              <a:chExt cx="476875" cy="276999"/>
            </a:xfrm>
          </p:grpSpPr>
          <p:sp>
            <p:nvSpPr>
              <p:cNvPr id="43" name="ZoneTexte 42">
                <a:extLst>
                  <a:ext uri="{FF2B5EF4-FFF2-40B4-BE49-F238E27FC236}">
                    <a16:creationId xmlns:a16="http://schemas.microsoft.com/office/drawing/2014/main" id="{AFAD65ED-72F2-D2AC-D742-83AD5F42DE7D}"/>
                  </a:ext>
                </a:extLst>
              </p:cNvPr>
              <p:cNvSpPr txBox="1"/>
              <p:nvPr/>
            </p:nvSpPr>
            <p:spPr>
              <a:xfrm>
                <a:off x="1933339" y="2104448"/>
                <a:ext cx="47687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Frutiger" panose="020B0500000000000000" pitchFamily="34" charset="0"/>
                    <a:ea typeface="+mn-ea"/>
                    <a:cs typeface="+mn-cs"/>
                  </a:rPr>
                  <a:t>0,0</a:t>
                </a:r>
              </a:p>
            </p:txBody>
          </p:sp>
          <p:cxnSp>
            <p:nvCxnSpPr>
              <p:cNvPr id="44" name="Connecteur droit 43">
                <a:extLst>
                  <a:ext uri="{FF2B5EF4-FFF2-40B4-BE49-F238E27FC236}">
                    <a16:creationId xmlns:a16="http://schemas.microsoft.com/office/drawing/2014/main" id="{2EAA656A-F741-184B-DA0B-2030949E19DF}"/>
                  </a:ext>
                </a:extLst>
              </p:cNvPr>
              <p:cNvCxnSpPr/>
              <p:nvPr/>
            </p:nvCxnSpPr>
            <p:spPr>
              <a:xfrm>
                <a:off x="2361545" y="2243877"/>
                <a:ext cx="4866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B43724F8-F3F7-C279-57F9-3FA4CA73B26F}"/>
                </a:ext>
              </a:extLst>
            </p:cNvPr>
            <p:cNvSpPr/>
            <p:nvPr/>
          </p:nvSpPr>
          <p:spPr>
            <a:xfrm>
              <a:off x="2335262" y="2865119"/>
              <a:ext cx="457877" cy="1735681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utiger" panose="020B0500000000000000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8" name="Groupe 7">
            <a:extLst>
              <a:ext uri="{FF2B5EF4-FFF2-40B4-BE49-F238E27FC236}">
                <a16:creationId xmlns:a16="http://schemas.microsoft.com/office/drawing/2014/main" id="{90F0BB0A-D36D-7C77-2121-633A3277205A}"/>
              </a:ext>
            </a:extLst>
          </p:cNvPr>
          <p:cNvGrpSpPr/>
          <p:nvPr/>
        </p:nvGrpSpPr>
        <p:grpSpPr>
          <a:xfrm>
            <a:off x="7229892" y="1799670"/>
            <a:ext cx="5000199" cy="3033785"/>
            <a:chOff x="7229892" y="1799670"/>
            <a:chExt cx="5000199" cy="3033785"/>
          </a:xfrm>
        </p:grpSpPr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CDD04535-9BB3-5710-B35C-E72BF3794A24}"/>
                </a:ext>
              </a:extLst>
            </p:cNvPr>
            <p:cNvSpPr txBox="1"/>
            <p:nvPr/>
          </p:nvSpPr>
          <p:spPr>
            <a:xfrm>
              <a:off x="10382918" y="1799670"/>
              <a:ext cx="1847173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fr-FR" sz="1200" b="1" dirty="0"/>
                <a:t>Différence entre groupes </a:t>
              </a:r>
              <a:br>
                <a:rPr lang="fr-FR" sz="1200" b="1" dirty="0"/>
              </a:br>
              <a:r>
                <a:rPr lang="fr-FR" sz="1200" b="1" dirty="0"/>
                <a:t>% (IC 95 %)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4FAA2534-22DA-4B71-90AD-5FA6D77B39B9}"/>
                </a:ext>
              </a:extLst>
            </p:cNvPr>
            <p:cNvSpPr txBox="1"/>
            <p:nvPr/>
          </p:nvSpPr>
          <p:spPr>
            <a:xfrm>
              <a:off x="8422885" y="4258835"/>
              <a:ext cx="1598836" cy="27699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fr-FR" sz="1200" b="1" dirty="0"/>
                <a:t>En faveur IMI-FUN (%)</a:t>
              </a:r>
              <a:endParaRPr lang="fr-FR" sz="1200" dirty="0"/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1592309D-C81D-2FEC-3B14-EBA4AB666D11}"/>
                </a:ext>
              </a:extLst>
            </p:cNvPr>
            <p:cNvSpPr txBox="1"/>
            <p:nvPr/>
          </p:nvSpPr>
          <p:spPr>
            <a:xfrm>
              <a:off x="10197649" y="4258835"/>
              <a:ext cx="1553952" cy="27699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fr-FR" sz="1200" b="1" dirty="0"/>
                <a:t>En faveur IMI-REL (%)</a:t>
              </a:r>
              <a:endParaRPr lang="fr-FR" sz="1200" dirty="0"/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AF746C94-630B-3DCD-EACE-4D47A8D50835}"/>
                </a:ext>
              </a:extLst>
            </p:cNvPr>
            <p:cNvSpPr txBox="1"/>
            <p:nvPr/>
          </p:nvSpPr>
          <p:spPr>
            <a:xfrm>
              <a:off x="8480505" y="4556456"/>
              <a:ext cx="3257816" cy="27699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fr-FR" sz="1200" b="1" dirty="0"/>
                <a:t>IC à 95 % de la différence par rapport à IMI-REL</a:t>
              </a:r>
            </a:p>
          </p:txBody>
        </p: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AF5479D1-B857-7DDA-D521-1FAC3EC42C5D}"/>
                </a:ext>
              </a:extLst>
            </p:cNvPr>
            <p:cNvSpPr txBox="1"/>
            <p:nvPr/>
          </p:nvSpPr>
          <p:spPr>
            <a:xfrm>
              <a:off x="10853169" y="2147864"/>
              <a:ext cx="1367794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endParaRPr lang="fr-FR" sz="1200" b="1" dirty="0"/>
            </a:p>
            <a:p>
              <a:pPr algn="ctr"/>
              <a:r>
                <a:rPr lang="fr-FR" sz="1200" dirty="0"/>
                <a:t>0,2 (-3,5-4,0)</a:t>
              </a:r>
            </a:p>
            <a:p>
              <a:pPr algn="ctr"/>
              <a:endParaRPr lang="fr-FR" sz="1200" dirty="0"/>
            </a:p>
            <a:p>
              <a:pPr algn="ctr"/>
              <a:endParaRPr lang="fr-FR" sz="1200" dirty="0"/>
            </a:p>
            <a:p>
              <a:pPr algn="ctr"/>
              <a:r>
                <a:rPr lang="fr-FR" sz="1200" dirty="0"/>
                <a:t>3,2 (-3,0-9,4)</a:t>
              </a:r>
            </a:p>
            <a:p>
              <a:pPr algn="ctr"/>
              <a:r>
                <a:rPr lang="fr-FR" sz="1200" dirty="0"/>
                <a:t>-0,8 (-4,9-3,3)</a:t>
              </a:r>
            </a:p>
            <a:p>
              <a:pPr algn="ctr"/>
              <a:r>
                <a:rPr lang="fr-FR" sz="1200" dirty="0"/>
                <a:t>2,1 (-4,7-8,9)</a:t>
              </a:r>
            </a:p>
            <a:p>
              <a:pPr algn="ctr"/>
              <a:r>
                <a:rPr lang="fr-FR" sz="1200" dirty="0"/>
                <a:t>-7,8 (-25,3-9,7)</a:t>
              </a:r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4F2340F2-934A-573C-E2E3-BCD7172CDE40}"/>
                </a:ext>
              </a:extLst>
            </p:cNvPr>
            <p:cNvSpPr txBox="1"/>
            <p:nvPr/>
          </p:nvSpPr>
          <p:spPr>
            <a:xfrm>
              <a:off x="8255418" y="1799670"/>
              <a:ext cx="712053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fr-FR" sz="1200" b="1" dirty="0"/>
                <a:t>IMI-REL</a:t>
              </a:r>
              <a:br>
                <a:rPr lang="fr-FR" sz="1200" b="1" dirty="0"/>
              </a:br>
              <a:r>
                <a:rPr lang="fr-FR" sz="1200" b="1" dirty="0"/>
                <a:t>n/M (%)</a:t>
              </a:r>
              <a:endParaRPr lang="fr-FR" sz="1200" dirty="0"/>
            </a:p>
          </p:txBody>
        </p:sp>
        <p:sp>
          <p:nvSpPr>
            <p:cNvPr id="53" name="ZoneTexte 52">
              <a:extLst>
                <a:ext uri="{FF2B5EF4-FFF2-40B4-BE49-F238E27FC236}">
                  <a16:creationId xmlns:a16="http://schemas.microsoft.com/office/drawing/2014/main" id="{73728203-17F4-8174-AEF9-41D97F9B95CA}"/>
                </a:ext>
              </a:extLst>
            </p:cNvPr>
            <p:cNvSpPr txBox="1"/>
            <p:nvPr/>
          </p:nvSpPr>
          <p:spPr>
            <a:xfrm>
              <a:off x="8054610" y="2147864"/>
              <a:ext cx="1120119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endParaRPr lang="fr-FR" sz="1200" b="1" dirty="0"/>
            </a:p>
            <a:p>
              <a:pPr algn="ctr"/>
              <a:r>
                <a:rPr lang="fr-FR" sz="1200" dirty="0"/>
                <a:t>4/150 (2,7)</a:t>
              </a:r>
            </a:p>
            <a:p>
              <a:pPr algn="ctr"/>
              <a:endParaRPr lang="fr-FR" sz="1200" dirty="0"/>
            </a:p>
            <a:p>
              <a:pPr algn="ctr"/>
              <a:endParaRPr lang="fr-FR" sz="1200" dirty="0"/>
            </a:p>
            <a:p>
              <a:pPr algn="ctr"/>
              <a:r>
                <a:rPr lang="fr-FR" sz="1200" dirty="0"/>
                <a:t>0/57 (0,0)</a:t>
              </a:r>
            </a:p>
            <a:p>
              <a:pPr algn="ctr"/>
              <a:r>
                <a:rPr lang="fr-FR" sz="1200" dirty="0"/>
                <a:t>3/120 (2,5)</a:t>
              </a:r>
            </a:p>
            <a:p>
              <a:pPr algn="ctr"/>
              <a:r>
                <a:rPr lang="fr-FR" sz="1200" dirty="0"/>
                <a:t>0/51 (0,0)</a:t>
              </a:r>
            </a:p>
            <a:p>
              <a:pPr algn="ctr"/>
              <a:r>
                <a:rPr lang="fr-FR" sz="1200" dirty="0"/>
                <a:t>2/23 (8,7)</a:t>
              </a: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CEFB2BE7-1692-045F-AA33-3DD8C9249F7B}"/>
                </a:ext>
              </a:extLst>
            </p:cNvPr>
            <p:cNvSpPr txBox="1"/>
            <p:nvPr/>
          </p:nvSpPr>
          <p:spPr>
            <a:xfrm>
              <a:off x="7440387" y="1799670"/>
              <a:ext cx="721672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fr-FR" sz="1200" b="1" dirty="0"/>
                <a:t>IMI-FUN</a:t>
              </a:r>
              <a:br>
                <a:rPr lang="fr-FR" sz="1200" b="1" dirty="0"/>
              </a:br>
              <a:r>
                <a:rPr lang="fr-FR" sz="1200" b="1" dirty="0"/>
                <a:t>n/M (%)</a:t>
              </a:r>
              <a:endParaRPr lang="fr-FR" sz="1200" dirty="0"/>
            </a:p>
          </p:txBody>
        </p: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7BB7E643-9545-895B-D5AC-2703900AB315}"/>
                </a:ext>
              </a:extLst>
            </p:cNvPr>
            <p:cNvSpPr txBox="1"/>
            <p:nvPr/>
          </p:nvSpPr>
          <p:spPr>
            <a:xfrm>
              <a:off x="7229892" y="2147864"/>
              <a:ext cx="1120119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endParaRPr lang="fr-FR" sz="1200" b="1" dirty="0"/>
            </a:p>
            <a:p>
              <a:pPr algn="ctr"/>
              <a:r>
                <a:rPr lang="fr-FR" sz="1200" dirty="0"/>
                <a:t>9/299 (3,0)</a:t>
              </a:r>
            </a:p>
            <a:p>
              <a:pPr algn="ctr"/>
              <a:endParaRPr lang="fr-FR" sz="1200" dirty="0"/>
            </a:p>
            <a:p>
              <a:pPr algn="ctr"/>
              <a:endParaRPr lang="fr-FR" sz="1200" dirty="0"/>
            </a:p>
            <a:p>
              <a:pPr algn="ctr"/>
              <a:r>
                <a:rPr lang="fr-FR" sz="1200" dirty="0"/>
                <a:t>4/113 (3,5)</a:t>
              </a:r>
            </a:p>
            <a:p>
              <a:pPr algn="ctr"/>
              <a:r>
                <a:rPr lang="fr-FR" sz="1200" dirty="0"/>
                <a:t>4/233 (1,7)</a:t>
              </a:r>
            </a:p>
            <a:p>
              <a:pPr algn="ctr"/>
              <a:r>
                <a:rPr lang="fr-FR" sz="1200" dirty="0"/>
                <a:t>2/96 (2,1)</a:t>
              </a:r>
            </a:p>
            <a:p>
              <a:pPr algn="ctr"/>
              <a:r>
                <a:rPr lang="fr-FR" sz="1200" dirty="0"/>
                <a:t>1/53 (1,9)</a:t>
              </a:r>
            </a:p>
          </p:txBody>
        </p:sp>
        <p:cxnSp>
          <p:nvCxnSpPr>
            <p:cNvPr id="56" name="Connecteur droit 55">
              <a:extLst>
                <a:ext uri="{FF2B5EF4-FFF2-40B4-BE49-F238E27FC236}">
                  <a16:creationId xmlns:a16="http://schemas.microsoft.com/office/drawing/2014/main" id="{8439C0B2-34FB-91B7-C4CA-49AF571E586F}"/>
                </a:ext>
              </a:extLst>
            </p:cNvPr>
            <p:cNvCxnSpPr/>
            <p:nvPr/>
          </p:nvCxnSpPr>
          <p:spPr>
            <a:xfrm>
              <a:off x="8751569" y="3928931"/>
              <a:ext cx="2635250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7" name="Groupe 56">
              <a:extLst>
                <a:ext uri="{FF2B5EF4-FFF2-40B4-BE49-F238E27FC236}">
                  <a16:creationId xmlns:a16="http://schemas.microsoft.com/office/drawing/2014/main" id="{2AE3BEB9-CA59-F46F-7E44-51E088AD915A}"/>
                </a:ext>
              </a:extLst>
            </p:cNvPr>
            <p:cNvGrpSpPr/>
            <p:nvPr/>
          </p:nvGrpSpPr>
          <p:grpSpPr>
            <a:xfrm>
              <a:off x="10056495" y="2268898"/>
              <a:ext cx="431800" cy="1666386"/>
              <a:chOff x="8994776" y="1099159"/>
              <a:chExt cx="431800" cy="2279004"/>
            </a:xfrm>
          </p:grpSpPr>
          <p:cxnSp>
            <p:nvCxnSpPr>
              <p:cNvPr id="58" name="Connecteur droit 57">
                <a:extLst>
                  <a:ext uri="{FF2B5EF4-FFF2-40B4-BE49-F238E27FC236}">
                    <a16:creationId xmlns:a16="http://schemas.microsoft.com/office/drawing/2014/main" id="{3848190C-9169-4355-2663-DF5BDFFA8D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94776" y="1099159"/>
                <a:ext cx="0" cy="2279004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Connecteur droit 58">
                <a:extLst>
                  <a:ext uri="{FF2B5EF4-FFF2-40B4-BE49-F238E27FC236}">
                    <a16:creationId xmlns:a16="http://schemas.microsoft.com/office/drawing/2014/main" id="{F1B60FCA-AAE1-5825-8A44-58861215B9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26576" y="1099159"/>
                <a:ext cx="0" cy="227900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" name="Groupe 59">
              <a:extLst>
                <a:ext uri="{FF2B5EF4-FFF2-40B4-BE49-F238E27FC236}">
                  <a16:creationId xmlns:a16="http://schemas.microsoft.com/office/drawing/2014/main" id="{272A3ECE-DBC3-02FB-30D5-F2ED3FE2A725}"/>
                </a:ext>
              </a:extLst>
            </p:cNvPr>
            <p:cNvGrpSpPr/>
            <p:nvPr/>
          </p:nvGrpSpPr>
          <p:grpSpPr>
            <a:xfrm>
              <a:off x="9985094" y="3927423"/>
              <a:ext cx="151251" cy="310790"/>
              <a:chOff x="2027394" y="4885446"/>
              <a:chExt cx="166376" cy="341869"/>
            </a:xfrm>
          </p:grpSpPr>
          <p:sp>
            <p:nvSpPr>
              <p:cNvPr id="61" name="Line 19">
                <a:extLst>
                  <a:ext uri="{FF2B5EF4-FFF2-40B4-BE49-F238E27FC236}">
                    <a16:creationId xmlns:a16="http://schemas.microsoft.com/office/drawing/2014/main" id="{3CD95F79-98FF-B2F3-E437-B2BD412E3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Rectangle 49">
                <a:extLst>
                  <a:ext uri="{FF2B5EF4-FFF2-40B4-BE49-F238E27FC236}">
                    <a16:creationId xmlns:a16="http://schemas.microsoft.com/office/drawing/2014/main" id="{9E888EFC-E72A-D05F-53DF-E0446CB74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394" y="4944209"/>
                <a:ext cx="166376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63" name="Groupe 62">
              <a:extLst>
                <a:ext uri="{FF2B5EF4-FFF2-40B4-BE49-F238E27FC236}">
                  <a16:creationId xmlns:a16="http://schemas.microsoft.com/office/drawing/2014/main" id="{AC798CCE-DD82-564E-0437-4D2B30D9C9C2}"/>
                </a:ext>
              </a:extLst>
            </p:cNvPr>
            <p:cNvGrpSpPr/>
            <p:nvPr/>
          </p:nvGrpSpPr>
          <p:grpSpPr>
            <a:xfrm>
              <a:off x="10382918" y="3927423"/>
              <a:ext cx="229797" cy="310790"/>
              <a:chOff x="1984194" y="4885446"/>
              <a:chExt cx="252777" cy="341869"/>
            </a:xfrm>
          </p:grpSpPr>
          <p:sp>
            <p:nvSpPr>
              <p:cNvPr id="64" name="Line 19">
                <a:extLst>
                  <a:ext uri="{FF2B5EF4-FFF2-40B4-BE49-F238E27FC236}">
                    <a16:creationId xmlns:a16="http://schemas.microsoft.com/office/drawing/2014/main" id="{3D4E056E-C6B3-2965-9203-17CF58D56F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Rectangle 49">
                <a:extLst>
                  <a:ext uri="{FF2B5EF4-FFF2-40B4-BE49-F238E27FC236}">
                    <a16:creationId xmlns:a16="http://schemas.microsoft.com/office/drawing/2014/main" id="{565C416B-D837-0788-375D-56809B8F2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194" y="4944209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10</a:t>
                </a:r>
              </a:p>
            </p:txBody>
          </p:sp>
        </p:grpSp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2593FF75-646C-6CF2-B305-97C756CE2AF0}"/>
                </a:ext>
              </a:extLst>
            </p:cNvPr>
            <p:cNvGrpSpPr/>
            <p:nvPr/>
          </p:nvGrpSpPr>
          <p:grpSpPr>
            <a:xfrm>
              <a:off x="10593530" y="3927423"/>
              <a:ext cx="229797" cy="310790"/>
              <a:chOff x="1984194" y="4885446"/>
              <a:chExt cx="252777" cy="341869"/>
            </a:xfrm>
          </p:grpSpPr>
          <p:sp>
            <p:nvSpPr>
              <p:cNvPr id="67" name="Line 19">
                <a:extLst>
                  <a:ext uri="{FF2B5EF4-FFF2-40B4-BE49-F238E27FC236}">
                    <a16:creationId xmlns:a16="http://schemas.microsoft.com/office/drawing/2014/main" id="{29098360-8699-16C3-4AF8-B8D330DD2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8" name="Rectangle 49">
                <a:extLst>
                  <a:ext uri="{FF2B5EF4-FFF2-40B4-BE49-F238E27FC236}">
                    <a16:creationId xmlns:a16="http://schemas.microsoft.com/office/drawing/2014/main" id="{67FC2226-F784-FAD7-D5BB-01B6A5BAF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194" y="4944209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15</a:t>
                </a:r>
              </a:p>
            </p:txBody>
          </p:sp>
        </p:grpSp>
        <p:grpSp>
          <p:nvGrpSpPr>
            <p:cNvPr id="69" name="Groupe 68">
              <a:extLst>
                <a:ext uri="{FF2B5EF4-FFF2-40B4-BE49-F238E27FC236}">
                  <a16:creationId xmlns:a16="http://schemas.microsoft.com/office/drawing/2014/main" id="{638DC232-063A-8FFF-1469-A2948BFEF007}"/>
                </a:ext>
              </a:extLst>
            </p:cNvPr>
            <p:cNvGrpSpPr/>
            <p:nvPr/>
          </p:nvGrpSpPr>
          <p:grpSpPr>
            <a:xfrm>
              <a:off x="11223332" y="3927423"/>
              <a:ext cx="229797" cy="310790"/>
              <a:chOff x="1984194" y="4885446"/>
              <a:chExt cx="252777" cy="341869"/>
            </a:xfrm>
          </p:grpSpPr>
          <p:sp>
            <p:nvSpPr>
              <p:cNvPr id="70" name="Line 19">
                <a:extLst>
                  <a:ext uri="{FF2B5EF4-FFF2-40B4-BE49-F238E27FC236}">
                    <a16:creationId xmlns:a16="http://schemas.microsoft.com/office/drawing/2014/main" id="{3D93F802-6CD6-2DE1-B81F-4841FC3431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Rectangle 49">
                <a:extLst>
                  <a:ext uri="{FF2B5EF4-FFF2-40B4-BE49-F238E27FC236}">
                    <a16:creationId xmlns:a16="http://schemas.microsoft.com/office/drawing/2014/main" id="{60072F7C-E172-2E4E-E302-80E7E289C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194" y="4944209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30</a:t>
                </a:r>
              </a:p>
            </p:txBody>
          </p:sp>
        </p:grpSp>
        <p:grpSp>
          <p:nvGrpSpPr>
            <p:cNvPr id="72" name="Groupe 71">
              <a:extLst>
                <a:ext uri="{FF2B5EF4-FFF2-40B4-BE49-F238E27FC236}">
                  <a16:creationId xmlns:a16="http://schemas.microsoft.com/office/drawing/2014/main" id="{25B474F5-1D55-5F96-F8D9-20923F69FAA1}"/>
                </a:ext>
              </a:extLst>
            </p:cNvPr>
            <p:cNvGrpSpPr/>
            <p:nvPr/>
          </p:nvGrpSpPr>
          <p:grpSpPr>
            <a:xfrm>
              <a:off x="8654608" y="3927423"/>
              <a:ext cx="276285" cy="310790"/>
              <a:chOff x="1958626" y="4885446"/>
              <a:chExt cx="303914" cy="341869"/>
            </a:xfrm>
          </p:grpSpPr>
          <p:sp>
            <p:nvSpPr>
              <p:cNvPr id="73" name="Line 19">
                <a:extLst>
                  <a:ext uri="{FF2B5EF4-FFF2-40B4-BE49-F238E27FC236}">
                    <a16:creationId xmlns:a16="http://schemas.microsoft.com/office/drawing/2014/main" id="{791214EA-23DC-3178-FDA6-34A2FB8ABC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4" name="Rectangle 49">
                <a:extLst>
                  <a:ext uri="{FF2B5EF4-FFF2-40B4-BE49-F238E27FC236}">
                    <a16:creationId xmlns:a16="http://schemas.microsoft.com/office/drawing/2014/main" id="{843393A5-C069-7FC2-0748-47FE444EF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626" y="4944209"/>
                <a:ext cx="303914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-30</a:t>
                </a:r>
              </a:p>
            </p:txBody>
          </p:sp>
        </p:grpSp>
        <p:grpSp>
          <p:nvGrpSpPr>
            <p:cNvPr id="75" name="Groupe 74">
              <a:extLst>
                <a:ext uri="{FF2B5EF4-FFF2-40B4-BE49-F238E27FC236}">
                  <a16:creationId xmlns:a16="http://schemas.microsoft.com/office/drawing/2014/main" id="{2EDBB186-DF28-1B23-0228-8FE63DFFDB14}"/>
                </a:ext>
              </a:extLst>
            </p:cNvPr>
            <p:cNvGrpSpPr/>
            <p:nvPr/>
          </p:nvGrpSpPr>
          <p:grpSpPr>
            <a:xfrm>
              <a:off x="9286537" y="3927423"/>
              <a:ext cx="276285" cy="310790"/>
              <a:chOff x="1958626" y="4885446"/>
              <a:chExt cx="303914" cy="341869"/>
            </a:xfrm>
          </p:grpSpPr>
          <p:sp>
            <p:nvSpPr>
              <p:cNvPr id="76" name="Line 19">
                <a:extLst>
                  <a:ext uri="{FF2B5EF4-FFF2-40B4-BE49-F238E27FC236}">
                    <a16:creationId xmlns:a16="http://schemas.microsoft.com/office/drawing/2014/main" id="{A384E094-543C-81F0-4B5D-B0280464B6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7" name="Rectangle 49">
                <a:extLst>
                  <a:ext uri="{FF2B5EF4-FFF2-40B4-BE49-F238E27FC236}">
                    <a16:creationId xmlns:a16="http://schemas.microsoft.com/office/drawing/2014/main" id="{724006D8-AD26-A28E-9D54-303CC4E6C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626" y="4944209"/>
                <a:ext cx="303914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-15</a:t>
                </a:r>
                <a:endParaRPr kumimoji="0" lang="fr-FR" altLang="fr-FR" sz="12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78" name="Ellipse 77">
              <a:extLst>
                <a:ext uri="{FF2B5EF4-FFF2-40B4-BE49-F238E27FC236}">
                  <a16:creationId xmlns:a16="http://schemas.microsoft.com/office/drawing/2014/main" id="{7512272F-83B6-C553-C6C6-FE11F7B1C478}"/>
                </a:ext>
              </a:extLst>
            </p:cNvPr>
            <p:cNvSpPr/>
            <p:nvPr/>
          </p:nvSpPr>
          <p:spPr>
            <a:xfrm>
              <a:off x="10053319" y="2433901"/>
              <a:ext cx="65597" cy="6559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9" name="Ellipse 78">
              <a:extLst>
                <a:ext uri="{FF2B5EF4-FFF2-40B4-BE49-F238E27FC236}">
                  <a16:creationId xmlns:a16="http://schemas.microsoft.com/office/drawing/2014/main" id="{19D89756-034E-29C4-45BB-A1D3EC2AC075}"/>
                </a:ext>
              </a:extLst>
            </p:cNvPr>
            <p:cNvSpPr/>
            <p:nvPr/>
          </p:nvSpPr>
          <p:spPr>
            <a:xfrm>
              <a:off x="10171832" y="3008473"/>
              <a:ext cx="65597" cy="6559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0" name="Ellipse 79">
              <a:extLst>
                <a:ext uri="{FF2B5EF4-FFF2-40B4-BE49-F238E27FC236}">
                  <a16:creationId xmlns:a16="http://schemas.microsoft.com/office/drawing/2014/main" id="{427823F3-2D94-8831-FB4B-5687231F11FF}"/>
                </a:ext>
              </a:extLst>
            </p:cNvPr>
            <p:cNvSpPr/>
            <p:nvPr/>
          </p:nvSpPr>
          <p:spPr>
            <a:xfrm>
              <a:off x="9995081" y="3176363"/>
              <a:ext cx="65597" cy="6559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1" name="Ellipse 80">
              <a:extLst>
                <a:ext uri="{FF2B5EF4-FFF2-40B4-BE49-F238E27FC236}">
                  <a16:creationId xmlns:a16="http://schemas.microsoft.com/office/drawing/2014/main" id="{0668D308-9FEC-5FAC-D0BC-EDD7467D8F4C}"/>
                </a:ext>
              </a:extLst>
            </p:cNvPr>
            <p:cNvSpPr/>
            <p:nvPr/>
          </p:nvSpPr>
          <p:spPr>
            <a:xfrm>
              <a:off x="10127395" y="3370179"/>
              <a:ext cx="65597" cy="6559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2" name="Ellipse 81">
              <a:extLst>
                <a:ext uri="{FF2B5EF4-FFF2-40B4-BE49-F238E27FC236}">
                  <a16:creationId xmlns:a16="http://schemas.microsoft.com/office/drawing/2014/main" id="{B652B855-A02B-2CB0-CA62-B2ED7512BD61}"/>
                </a:ext>
              </a:extLst>
            </p:cNvPr>
            <p:cNvSpPr/>
            <p:nvPr/>
          </p:nvSpPr>
          <p:spPr>
            <a:xfrm>
              <a:off x="9705624" y="3559829"/>
              <a:ext cx="65597" cy="6559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83" name="Connecteur droit 82">
              <a:extLst>
                <a:ext uri="{FF2B5EF4-FFF2-40B4-BE49-F238E27FC236}">
                  <a16:creationId xmlns:a16="http://schemas.microsoft.com/office/drawing/2014/main" id="{F8FA843A-3F28-D040-8CB0-A9BA17CC59DE}"/>
                </a:ext>
              </a:extLst>
            </p:cNvPr>
            <p:cNvCxnSpPr/>
            <p:nvPr/>
          </p:nvCxnSpPr>
          <p:spPr>
            <a:xfrm>
              <a:off x="9904094" y="2466699"/>
              <a:ext cx="333335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Connecteur droit 83">
              <a:extLst>
                <a:ext uri="{FF2B5EF4-FFF2-40B4-BE49-F238E27FC236}">
                  <a16:creationId xmlns:a16="http://schemas.microsoft.com/office/drawing/2014/main" id="{C3E3628B-AEF9-CB8F-6CAC-1A7CC1BC3175}"/>
                </a:ext>
              </a:extLst>
            </p:cNvPr>
            <p:cNvCxnSpPr/>
            <p:nvPr/>
          </p:nvCxnSpPr>
          <p:spPr>
            <a:xfrm>
              <a:off x="9932669" y="3041271"/>
              <a:ext cx="527050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Connecteur droit 84">
              <a:extLst>
                <a:ext uri="{FF2B5EF4-FFF2-40B4-BE49-F238E27FC236}">
                  <a16:creationId xmlns:a16="http://schemas.microsoft.com/office/drawing/2014/main" id="{7221A97A-7287-5524-86D7-337BAD113D6E}"/>
                </a:ext>
              </a:extLst>
            </p:cNvPr>
            <p:cNvCxnSpPr/>
            <p:nvPr/>
          </p:nvCxnSpPr>
          <p:spPr>
            <a:xfrm>
              <a:off x="9865994" y="3209161"/>
              <a:ext cx="338636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Connecteur droit 85">
              <a:extLst>
                <a:ext uri="{FF2B5EF4-FFF2-40B4-BE49-F238E27FC236}">
                  <a16:creationId xmlns:a16="http://schemas.microsoft.com/office/drawing/2014/main" id="{5B381501-C509-B1DC-D88D-07EC16265D7D}"/>
                </a:ext>
              </a:extLst>
            </p:cNvPr>
            <p:cNvCxnSpPr>
              <a:cxnSpLocks/>
            </p:cNvCxnSpPr>
            <p:nvPr/>
          </p:nvCxnSpPr>
          <p:spPr>
            <a:xfrm>
              <a:off x="9865994" y="3402977"/>
              <a:ext cx="561975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Connecteur droit 86">
              <a:extLst>
                <a:ext uri="{FF2B5EF4-FFF2-40B4-BE49-F238E27FC236}">
                  <a16:creationId xmlns:a16="http://schemas.microsoft.com/office/drawing/2014/main" id="{90165434-A856-3E72-FBB1-815E4B2B2348}"/>
                </a:ext>
              </a:extLst>
            </p:cNvPr>
            <p:cNvCxnSpPr>
              <a:cxnSpLocks/>
            </p:cNvCxnSpPr>
            <p:nvPr/>
          </p:nvCxnSpPr>
          <p:spPr>
            <a:xfrm>
              <a:off x="8991723" y="3592627"/>
              <a:ext cx="1492237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avec flèche 19">
              <a:extLst>
                <a:ext uri="{FF2B5EF4-FFF2-40B4-BE49-F238E27FC236}">
                  <a16:creationId xmlns:a16="http://schemas.microsoft.com/office/drawing/2014/main" id="{B50C732C-D838-8CDD-795E-56E76BC556A6}"/>
                </a:ext>
              </a:extLst>
            </p:cNvPr>
            <p:cNvCxnSpPr/>
            <p:nvPr/>
          </p:nvCxnSpPr>
          <p:spPr>
            <a:xfrm flipH="1">
              <a:off x="8531258" y="4238213"/>
              <a:ext cx="1372836" cy="0"/>
            </a:xfrm>
            <a:prstGeom prst="straightConnector1">
              <a:avLst/>
            </a:prstGeom>
            <a:ln>
              <a:solidFill>
                <a:srgbClr val="92D05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avec flèche 20">
              <a:extLst>
                <a:ext uri="{FF2B5EF4-FFF2-40B4-BE49-F238E27FC236}">
                  <a16:creationId xmlns:a16="http://schemas.microsoft.com/office/drawing/2014/main" id="{2559D400-D995-ED2E-76A1-108A65233CF9}"/>
                </a:ext>
              </a:extLst>
            </p:cNvPr>
            <p:cNvCxnSpPr>
              <a:cxnSpLocks/>
            </p:cNvCxnSpPr>
            <p:nvPr/>
          </p:nvCxnSpPr>
          <p:spPr>
            <a:xfrm>
              <a:off x="10252711" y="4238213"/>
              <a:ext cx="1372836" cy="0"/>
            </a:xfrm>
            <a:prstGeom prst="straightConnector1">
              <a:avLst/>
            </a:prstGeom>
            <a:ln>
              <a:solidFill>
                <a:srgbClr val="7030A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A2E95061-8C1C-92B7-4F1B-346CAC56D537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Chang K, ESCMID 2026, L0046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BB3908D5-5A56-AAA5-C3C9-BFDBFFDAA582}"/>
              </a:ext>
            </a:extLst>
          </p:cNvPr>
          <p:cNvSpPr txBox="1"/>
          <p:nvPr/>
        </p:nvSpPr>
        <p:spPr>
          <a:xfrm>
            <a:off x="3474330" y="1799670"/>
            <a:ext cx="3504806" cy="35394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>
                <a:solidFill>
                  <a:srgbClr val="C00000"/>
                </a:solidFill>
              </a:rPr>
              <a:t>Critère principal</a:t>
            </a:r>
          </a:p>
          <a:p>
            <a:pPr marL="447675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/>
              <a:t>Mortalité toutes causes à 14 jours </a:t>
            </a:r>
            <a:br>
              <a:rPr lang="fr-FR" sz="1600" dirty="0"/>
            </a:br>
            <a:r>
              <a:rPr lang="fr-FR" sz="1600" dirty="0"/>
              <a:t>(population MITT)</a:t>
            </a:r>
            <a:br>
              <a:rPr lang="fr-FR" sz="1600" dirty="0"/>
            </a:br>
            <a:endParaRPr lang="fr-FR" sz="1400" dirty="0"/>
          </a:p>
          <a:p>
            <a:pPr>
              <a:buClr>
                <a:srgbClr val="C00000"/>
              </a:buClr>
            </a:pPr>
            <a:r>
              <a:rPr lang="fr-FR" b="1" dirty="0">
                <a:solidFill>
                  <a:srgbClr val="C00000"/>
                </a:solidFill>
              </a:rPr>
              <a:t>Critères secondaires</a:t>
            </a:r>
          </a:p>
          <a:p>
            <a:pPr marL="447675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/>
              <a:t>Mortalité toutes causes à 14 jours </a:t>
            </a:r>
            <a:br>
              <a:rPr lang="fr-FR" sz="1600" dirty="0"/>
            </a:br>
            <a:r>
              <a:rPr lang="fr-FR" sz="1600" dirty="0"/>
              <a:t>(population micro-MITT)</a:t>
            </a:r>
          </a:p>
          <a:p>
            <a:pPr marL="447675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/>
              <a:t>Mortalité toutes causes à 14 jours </a:t>
            </a:r>
            <a:br>
              <a:rPr lang="fr-FR" sz="1600" dirty="0"/>
            </a:br>
            <a:r>
              <a:rPr lang="fr-FR" sz="1600" dirty="0"/>
              <a:t>(population CE)</a:t>
            </a:r>
          </a:p>
          <a:p>
            <a:pPr marL="447675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/>
              <a:t>Mortalité toutes causes à 14 jours </a:t>
            </a:r>
            <a:br>
              <a:rPr lang="fr-FR" sz="1600" dirty="0"/>
            </a:br>
            <a:r>
              <a:rPr lang="fr-FR" sz="1600" dirty="0"/>
              <a:t>(population ME)</a:t>
            </a:r>
          </a:p>
          <a:p>
            <a:pPr marL="447675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/>
              <a:t>Mortalité toutes causes à 14 jours </a:t>
            </a:r>
            <a:br>
              <a:rPr lang="fr-FR" sz="1600" dirty="0"/>
            </a:br>
            <a:r>
              <a:rPr lang="fr-FR" sz="1600" dirty="0"/>
              <a:t>(population CR-MITT)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endParaRPr lang="es-419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778019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"/>
          <p:cNvSpPr txBox="1"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ct val="100000"/>
              <a:buFont typeface="Arial"/>
              <a:buNone/>
            </a:pPr>
            <a:r>
              <a: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Caractérisation des </a:t>
            </a:r>
            <a:r>
              <a:rPr lang="fr-FR" i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Pseudomonas </a:t>
            </a:r>
            <a:r>
              <a:rPr lang="fr-FR" i="1" noProof="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aeruginosa</a:t>
            </a:r>
            <a:r>
              <a: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 issus de patients atteints de bronchectasies inclus dans l’essai de phase II GREAT-2 </a:t>
            </a:r>
            <a:r>
              <a:rPr lang="fr-FR" i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(1)</a:t>
            </a:r>
            <a:r>
              <a: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 </a:t>
            </a:r>
            <a:endParaRPr lang="fr-FR" noProof="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5" name="Google Shape;65;p1"/>
          <p:cNvSpPr txBox="1"/>
          <p:nvPr/>
        </p:nvSpPr>
        <p:spPr>
          <a:xfrm>
            <a:off x="9663568" y="6634999"/>
            <a:ext cx="2513216" cy="223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36000" rIns="91425" bIns="36000" anchor="b" anchorCtr="0">
            <a:noAutofit/>
          </a:bodyPr>
          <a:lstStyle/>
          <a:p>
            <a:pPr marL="228600" marR="0" lvl="0" indent="-22860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None/>
            </a:pPr>
            <a:r>
              <a:rPr lang="fr-FR" sz="105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Hull RC, ESCMID 2026, O0109</a:t>
            </a:r>
            <a:endParaRPr lang="fr-FR" noProof="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" name="Google Shape;66;p1"/>
          <p:cNvSpPr txBox="1"/>
          <p:nvPr/>
        </p:nvSpPr>
        <p:spPr>
          <a:xfrm>
            <a:off x="375781" y="1605751"/>
            <a:ext cx="1141616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2000" b="1" i="0" u="none" strike="noStrike" cap="none" noProof="0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Gremubamab</a:t>
            </a:r>
            <a:r>
              <a:rPr lang="fr-FR" sz="2000" b="1" i="0" u="none" strike="noStrike" cap="none" noProof="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: anticorps monoclonal bispécifique ciblant système de sécrétion de type III de </a:t>
            </a:r>
            <a:r>
              <a:rPr lang="fr-FR" sz="2000" b="1" i="1" u="none" strike="noStrike" cap="none" noProof="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P. </a:t>
            </a:r>
            <a:r>
              <a:rPr lang="fr-FR" sz="2000" b="1" i="1" u="none" strike="noStrike" cap="none" noProof="0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aeruginosa</a:t>
            </a:r>
            <a:endParaRPr lang="fr-FR" sz="2000" b="1" i="1" u="none" strike="noStrike" cap="none" noProof="0" dirty="0">
              <a:solidFill>
                <a:srgbClr val="C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104" name="Google Shape;104;p1"/>
          <p:cNvSpPr txBox="1"/>
          <p:nvPr/>
        </p:nvSpPr>
        <p:spPr>
          <a:xfrm>
            <a:off x="8259" y="6499737"/>
            <a:ext cx="9757910" cy="3635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36000" rIns="91425" bIns="36000" anchor="b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None/>
            </a:pPr>
            <a:r>
              <a:rPr lang="fr-FR" sz="1050" b="0" i="0" u="none" strike="noStrike" cap="none" noProof="0" dirty="0" err="1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Ac</a:t>
            </a:r>
            <a:r>
              <a:rPr lang="fr-FR" sz="105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: anticorps ; PA : </a:t>
            </a:r>
            <a:r>
              <a:rPr lang="fr-FR" sz="1050" b="0" i="1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Pseudomonas </a:t>
            </a:r>
            <a:r>
              <a:rPr lang="fr-FR" sz="1050" b="0" i="1" u="none" strike="noStrike" cap="none" noProof="0" dirty="0" err="1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aeruginosa</a:t>
            </a:r>
            <a:r>
              <a:rPr lang="fr-FR" sz="105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; IV : intraveineux ; </a:t>
            </a:r>
            <a:r>
              <a:rPr lang="fr-FR" sz="1050" b="0" i="0" u="none" strike="noStrike" cap="none" noProof="0" dirty="0" err="1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FdT</a:t>
            </a:r>
            <a:r>
              <a:rPr lang="fr-FR" sz="105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: fin de traitement ; TDM : tomodensitométrie ; ECBC : examen cytobactériologique des crachats ; </a:t>
            </a:r>
          </a:p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None/>
            </a:pPr>
            <a:r>
              <a:rPr lang="fr-FR" sz="105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PCR : </a:t>
            </a:r>
            <a:r>
              <a:rPr lang="fr-FR" sz="1050" b="0" i="0" u="none" strike="noStrike" cap="none" noProof="0" dirty="0" err="1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polymerase-chain</a:t>
            </a:r>
            <a:r>
              <a:rPr lang="fr-FR" sz="105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lang="fr-FR" sz="1050" b="0" i="0" u="none" strike="noStrike" cap="none" noProof="0" dirty="0" err="1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reaction</a:t>
            </a:r>
            <a:r>
              <a:rPr lang="fr-FR" sz="105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; ARNr : acide ribonucléique ribosomal ; CJP : critère de jugement principal ; CJS : critères de jugement secondaires ; UFC : unité formant colonie</a:t>
            </a:r>
            <a:endParaRPr lang="fr-FR" sz="1050" b="0" i="1" u="none" strike="noStrike" cap="none" noProof="0" dirty="0">
              <a:solidFill>
                <a:schemeClr val="dk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105" name="Google Shape;105;p1"/>
          <p:cNvSpPr txBox="1"/>
          <p:nvPr/>
        </p:nvSpPr>
        <p:spPr>
          <a:xfrm>
            <a:off x="8351373" y="2496579"/>
            <a:ext cx="3840627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CJP atteint : diminution de la charge bactérienne à la dose de 500 mg</a:t>
            </a:r>
            <a:endParaRPr lang="fr-FR" sz="1800" b="1" i="0" u="none" strike="noStrike" cap="none" noProof="0" dirty="0">
              <a:solidFill>
                <a:srgbClr val="C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B6157192-8C89-2CB5-D3B1-2F9E19026580}"/>
              </a:ext>
            </a:extLst>
          </p:cNvPr>
          <p:cNvGrpSpPr/>
          <p:nvPr/>
        </p:nvGrpSpPr>
        <p:grpSpPr>
          <a:xfrm>
            <a:off x="8351373" y="3178144"/>
            <a:ext cx="3763053" cy="2631664"/>
            <a:chOff x="8351373" y="2787619"/>
            <a:chExt cx="3763053" cy="2631664"/>
          </a:xfrm>
        </p:grpSpPr>
        <p:grpSp>
          <p:nvGrpSpPr>
            <p:cNvPr id="106" name="Google Shape;106;p1"/>
            <p:cNvGrpSpPr/>
            <p:nvPr/>
          </p:nvGrpSpPr>
          <p:grpSpPr>
            <a:xfrm>
              <a:off x="8910937" y="4354252"/>
              <a:ext cx="176688" cy="211203"/>
              <a:chOff x="1790357" y="4775188"/>
              <a:chExt cx="313013" cy="232323"/>
            </a:xfrm>
          </p:grpSpPr>
          <p:cxnSp>
            <p:nvCxnSpPr>
              <p:cNvPr id="107" name="Google Shape;107;p1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8" name="Google Shape;108;p1"/>
              <p:cNvSpPr/>
              <p:nvPr/>
            </p:nvSpPr>
            <p:spPr>
              <a:xfrm>
                <a:off x="1790357" y="4775188"/>
                <a:ext cx="220515" cy="23232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-2</a:t>
                </a:r>
                <a:endParaRPr lang="fr-FR" noProof="0" dirty="0"/>
              </a:p>
            </p:txBody>
          </p:sp>
        </p:grpSp>
        <p:sp>
          <p:nvSpPr>
            <p:cNvPr id="109" name="Google Shape;109;p1"/>
            <p:cNvSpPr/>
            <p:nvPr/>
          </p:nvSpPr>
          <p:spPr>
            <a:xfrm>
              <a:off x="9091412" y="3605689"/>
              <a:ext cx="2581224" cy="995524"/>
            </a:xfrm>
            <a:custGeom>
              <a:avLst/>
              <a:gdLst/>
              <a:ahLst/>
              <a:cxnLst/>
              <a:rect l="l" t="t" r="r" b="b"/>
              <a:pathLst>
                <a:path w="5250180" h="3192780" extrusionOk="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900"/>
                <a:buFont typeface="Calibri"/>
                <a:buNone/>
              </a:pPr>
              <a:endParaRPr lang="fr-FR" sz="900" b="0" i="0" u="none" strike="noStrike" cap="none" noProof="0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0" name="Google Shape;110;p1"/>
            <p:cNvGrpSpPr/>
            <p:nvPr/>
          </p:nvGrpSpPr>
          <p:grpSpPr>
            <a:xfrm>
              <a:off x="8869736" y="4108471"/>
              <a:ext cx="217891" cy="211203"/>
              <a:chOff x="1717364" y="4775188"/>
              <a:chExt cx="386006" cy="232323"/>
            </a:xfrm>
          </p:grpSpPr>
          <p:cxnSp>
            <p:nvCxnSpPr>
              <p:cNvPr id="111" name="Google Shape;111;p1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2" name="Google Shape;112;p1"/>
              <p:cNvSpPr/>
              <p:nvPr/>
            </p:nvSpPr>
            <p:spPr>
              <a:xfrm>
                <a:off x="1717364" y="4775188"/>
                <a:ext cx="293508" cy="23232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-1</a:t>
                </a:r>
                <a:endParaRPr lang="fr-FR" noProof="0" dirty="0"/>
              </a:p>
            </p:txBody>
          </p:sp>
        </p:grpSp>
        <p:grpSp>
          <p:nvGrpSpPr>
            <p:cNvPr id="113" name="Google Shape;113;p1"/>
            <p:cNvGrpSpPr/>
            <p:nvPr/>
          </p:nvGrpSpPr>
          <p:grpSpPr>
            <a:xfrm>
              <a:off x="8905002" y="3863831"/>
              <a:ext cx="182624" cy="211203"/>
              <a:chOff x="1779841" y="4775188"/>
              <a:chExt cx="323529" cy="232323"/>
            </a:xfrm>
          </p:grpSpPr>
          <p:cxnSp>
            <p:nvCxnSpPr>
              <p:cNvPr id="114" name="Google Shape;114;p1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5" name="Google Shape;115;p1"/>
              <p:cNvSpPr/>
              <p:nvPr/>
            </p:nvSpPr>
            <p:spPr>
              <a:xfrm>
                <a:off x="1779841" y="4775188"/>
                <a:ext cx="231031" cy="23232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0</a:t>
                </a:r>
              </a:p>
            </p:txBody>
          </p:sp>
        </p:grpSp>
        <p:grpSp>
          <p:nvGrpSpPr>
            <p:cNvPr id="116" name="Google Shape;116;p1"/>
            <p:cNvGrpSpPr/>
            <p:nvPr/>
          </p:nvGrpSpPr>
          <p:grpSpPr>
            <a:xfrm>
              <a:off x="8905001" y="3611716"/>
              <a:ext cx="182624" cy="211203"/>
              <a:chOff x="1779841" y="4775188"/>
              <a:chExt cx="323529" cy="232323"/>
            </a:xfrm>
          </p:grpSpPr>
          <p:cxnSp>
            <p:nvCxnSpPr>
              <p:cNvPr id="117" name="Google Shape;117;p1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8" name="Google Shape;118;p1"/>
              <p:cNvSpPr/>
              <p:nvPr/>
            </p:nvSpPr>
            <p:spPr>
              <a:xfrm>
                <a:off x="1779841" y="4775188"/>
                <a:ext cx="231030" cy="23232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1</a:t>
                </a:r>
                <a:endParaRPr lang="fr-FR" noProof="0" dirty="0"/>
              </a:p>
            </p:txBody>
          </p:sp>
        </p:grpSp>
        <p:grpSp>
          <p:nvGrpSpPr>
            <p:cNvPr id="119" name="Google Shape;119;p1"/>
            <p:cNvGrpSpPr/>
            <p:nvPr/>
          </p:nvGrpSpPr>
          <p:grpSpPr>
            <a:xfrm>
              <a:off x="11483677" y="4597391"/>
              <a:ext cx="356435" cy="349702"/>
              <a:chOff x="1914547" y="4877218"/>
              <a:chExt cx="392079" cy="563199"/>
            </a:xfrm>
          </p:grpSpPr>
          <p:cxnSp>
            <p:nvCxnSpPr>
              <p:cNvPr id="120" name="Google Shape;120;p1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21" name="Google Shape;121;p1"/>
              <p:cNvSpPr/>
              <p:nvPr/>
            </p:nvSpPr>
            <p:spPr>
              <a:xfrm>
                <a:off x="1914547" y="4877218"/>
                <a:ext cx="392079" cy="5631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J168</a:t>
                </a:r>
                <a:b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</a:b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(suivi)</a:t>
                </a:r>
                <a:endParaRPr lang="fr-FR" noProof="0" dirty="0"/>
              </a:p>
            </p:txBody>
          </p:sp>
        </p:grpSp>
        <p:grpSp>
          <p:nvGrpSpPr>
            <p:cNvPr id="122" name="Google Shape;122;p1"/>
            <p:cNvGrpSpPr/>
            <p:nvPr/>
          </p:nvGrpSpPr>
          <p:grpSpPr>
            <a:xfrm>
              <a:off x="10225170" y="4597391"/>
              <a:ext cx="313154" cy="349702"/>
              <a:chOff x="1938352" y="4877218"/>
              <a:chExt cx="344470" cy="563199"/>
            </a:xfrm>
          </p:grpSpPr>
          <p:cxnSp>
            <p:nvCxnSpPr>
              <p:cNvPr id="123" name="Google Shape;123;p1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24" name="Google Shape;124;p1"/>
              <p:cNvSpPr/>
              <p:nvPr/>
            </p:nvSpPr>
            <p:spPr>
              <a:xfrm>
                <a:off x="1938352" y="4877218"/>
                <a:ext cx="344470" cy="5631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J84</a:t>
                </a:r>
                <a:b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</a:b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(</a:t>
                </a:r>
                <a:r>
                  <a:rPr lang="fr-FR" sz="900" b="0" i="0" u="none" strike="noStrike" cap="none" noProof="0" dirty="0" err="1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FdT</a:t>
                </a: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)</a:t>
                </a:r>
                <a:endParaRPr lang="fr-FR" noProof="0" dirty="0"/>
              </a:p>
            </p:txBody>
          </p:sp>
        </p:grpSp>
        <p:grpSp>
          <p:nvGrpSpPr>
            <p:cNvPr id="125" name="Google Shape;125;p1"/>
            <p:cNvGrpSpPr/>
            <p:nvPr/>
          </p:nvGrpSpPr>
          <p:grpSpPr>
            <a:xfrm>
              <a:off x="9840835" y="4602495"/>
              <a:ext cx="224989" cy="214824"/>
              <a:chOff x="1986843" y="4885446"/>
              <a:chExt cx="247488" cy="345977"/>
            </a:xfrm>
          </p:grpSpPr>
          <p:cxnSp>
            <p:nvCxnSpPr>
              <p:cNvPr id="126" name="Google Shape;126;p1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27" name="Google Shape;127;p1"/>
              <p:cNvSpPr/>
              <p:nvPr/>
            </p:nvSpPr>
            <p:spPr>
              <a:xfrm>
                <a:off x="1986843" y="4891278"/>
                <a:ext cx="247488" cy="34014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J56</a:t>
                </a:r>
                <a:endParaRPr lang="fr-FR" noProof="0" dirty="0"/>
              </a:p>
            </p:txBody>
          </p:sp>
        </p:grpSp>
        <p:grpSp>
          <p:nvGrpSpPr>
            <p:cNvPr id="128" name="Google Shape;128;p1"/>
            <p:cNvGrpSpPr/>
            <p:nvPr/>
          </p:nvGrpSpPr>
          <p:grpSpPr>
            <a:xfrm>
              <a:off x="9416756" y="4602495"/>
              <a:ext cx="224989" cy="214824"/>
              <a:chOff x="1986843" y="4885446"/>
              <a:chExt cx="247488" cy="345977"/>
            </a:xfrm>
          </p:grpSpPr>
          <p:cxnSp>
            <p:nvCxnSpPr>
              <p:cNvPr id="129" name="Google Shape;129;p1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30" name="Google Shape;130;p1"/>
              <p:cNvSpPr/>
              <p:nvPr/>
            </p:nvSpPr>
            <p:spPr>
              <a:xfrm>
                <a:off x="1986843" y="4891278"/>
                <a:ext cx="247488" cy="34014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J28</a:t>
                </a:r>
                <a:endParaRPr lang="fr-FR" noProof="0" dirty="0"/>
              </a:p>
            </p:txBody>
          </p:sp>
        </p:grpSp>
        <p:grpSp>
          <p:nvGrpSpPr>
            <p:cNvPr id="131" name="Google Shape;131;p1"/>
            <p:cNvGrpSpPr/>
            <p:nvPr/>
          </p:nvGrpSpPr>
          <p:grpSpPr>
            <a:xfrm>
              <a:off x="9200381" y="4602495"/>
              <a:ext cx="224989" cy="214824"/>
              <a:chOff x="1986843" y="4885446"/>
              <a:chExt cx="247488" cy="345977"/>
            </a:xfrm>
          </p:grpSpPr>
          <p:cxnSp>
            <p:nvCxnSpPr>
              <p:cNvPr id="132" name="Google Shape;132;p1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33" name="Google Shape;133;p1"/>
              <p:cNvSpPr/>
              <p:nvPr/>
            </p:nvSpPr>
            <p:spPr>
              <a:xfrm>
                <a:off x="1986843" y="4891278"/>
                <a:ext cx="247488" cy="34014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J14</a:t>
                </a:r>
                <a:endParaRPr lang="fr-FR" noProof="0" dirty="0"/>
              </a:p>
            </p:txBody>
          </p:sp>
        </p:grpSp>
        <p:grpSp>
          <p:nvGrpSpPr>
            <p:cNvPr id="134" name="Google Shape;134;p1"/>
            <p:cNvGrpSpPr/>
            <p:nvPr/>
          </p:nvGrpSpPr>
          <p:grpSpPr>
            <a:xfrm>
              <a:off x="9118624" y="4602495"/>
              <a:ext cx="167281" cy="214824"/>
              <a:chOff x="2018582" y="4885446"/>
              <a:chExt cx="184009" cy="345977"/>
            </a:xfrm>
          </p:grpSpPr>
          <p:cxnSp>
            <p:nvCxnSpPr>
              <p:cNvPr id="135" name="Google Shape;135;p1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36" name="Google Shape;136;p1"/>
              <p:cNvSpPr/>
              <p:nvPr/>
            </p:nvSpPr>
            <p:spPr>
              <a:xfrm>
                <a:off x="2018582" y="4891278"/>
                <a:ext cx="184009" cy="34014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J7</a:t>
                </a:r>
                <a:endParaRPr lang="fr-FR" noProof="0" dirty="0"/>
              </a:p>
            </p:txBody>
          </p:sp>
        </p:grpSp>
        <p:grpSp>
          <p:nvGrpSpPr>
            <p:cNvPr id="137" name="Google Shape;137;p1"/>
            <p:cNvGrpSpPr/>
            <p:nvPr/>
          </p:nvGrpSpPr>
          <p:grpSpPr>
            <a:xfrm>
              <a:off x="9030645" y="4602495"/>
              <a:ext cx="130411" cy="214824"/>
              <a:chOff x="2038860" y="4885446"/>
              <a:chExt cx="143452" cy="345977"/>
            </a:xfrm>
          </p:grpSpPr>
          <p:cxnSp>
            <p:nvCxnSpPr>
              <p:cNvPr id="138" name="Google Shape;138;p1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39" name="Google Shape;139;p1"/>
              <p:cNvSpPr/>
              <p:nvPr/>
            </p:nvSpPr>
            <p:spPr>
              <a:xfrm>
                <a:off x="2038860" y="4891278"/>
                <a:ext cx="143452" cy="34014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rPr>
                  <a:t>0</a:t>
                </a:r>
                <a:endParaRPr lang="fr-FR" noProof="0" dirty="0"/>
              </a:p>
            </p:txBody>
          </p:sp>
        </p:grpSp>
        <p:sp>
          <p:nvSpPr>
            <p:cNvPr id="140" name="Google Shape;140;p1"/>
            <p:cNvSpPr/>
            <p:nvPr/>
          </p:nvSpPr>
          <p:spPr>
            <a:xfrm rot="-5400000">
              <a:off x="7246744" y="3892248"/>
              <a:ext cx="2631664" cy="42240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72000" tIns="72000" rIns="72000" bIns="72000" anchor="ctr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900" b="1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Différence estimée de la variation moyenne à partir</a:t>
              </a:r>
              <a:br>
                <a:rPr lang="fr-FR" sz="900" b="1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</a:br>
              <a:r>
                <a:rPr lang="fr-FR" sz="900" b="1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de la valeur basale (</a:t>
              </a:r>
              <a:r>
                <a:rPr lang="fr-FR" sz="900" b="1" i="0" u="none" strike="noStrike" cap="none" noProof="0" dirty="0" err="1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log.CFU</a:t>
              </a:r>
              <a:r>
                <a:rPr lang="fr-FR" sz="900" b="1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) contre placebo</a:t>
              </a:r>
              <a:endParaRPr lang="fr-FR" noProof="0" dirty="0"/>
            </a:p>
          </p:txBody>
        </p:sp>
        <p:cxnSp>
          <p:nvCxnSpPr>
            <p:cNvPr id="141" name="Google Shape;141;p1"/>
            <p:cNvCxnSpPr/>
            <p:nvPr/>
          </p:nvCxnSpPr>
          <p:spPr>
            <a:xfrm>
              <a:off x="9105648" y="3959688"/>
              <a:ext cx="2545557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dot"/>
              <a:round/>
              <a:headEnd type="none" w="med" len="med"/>
              <a:tailEnd type="none" w="med" len="med"/>
            </a:ln>
          </p:spPr>
        </p:cxnSp>
        <p:sp>
          <p:nvSpPr>
            <p:cNvPr id="142" name="Google Shape;142;p1"/>
            <p:cNvSpPr/>
            <p:nvPr/>
          </p:nvSpPr>
          <p:spPr>
            <a:xfrm>
              <a:off x="11637766" y="3954655"/>
              <a:ext cx="476660" cy="2112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0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1500 mg</a:t>
              </a:r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1695474" y="4252062"/>
              <a:ext cx="418952" cy="2112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0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500 mg</a:t>
              </a:r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0382025" y="4262651"/>
              <a:ext cx="770700" cy="22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1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p = 0,071</a:t>
              </a:r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0378818" y="3905374"/>
              <a:ext cx="505514" cy="2112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0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p = 0,201</a:t>
              </a:r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8889630" y="3350245"/>
              <a:ext cx="3116805" cy="2112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1" i="0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Charge bactérienne des crachats en </a:t>
              </a:r>
              <a:r>
                <a:rPr lang="fr-FR" sz="900" b="1" i="1" u="none" strike="noStrike" cap="none" noProof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Pseudomonas </a:t>
              </a:r>
              <a:r>
                <a:rPr lang="fr-FR" sz="900" b="1" i="1" u="none" strike="noStrike" cap="none" noProof="0" dirty="0" err="1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aeruginosa</a:t>
              </a:r>
              <a:endParaRPr lang="fr-FR" sz="900" b="1" i="0" u="none" strike="noStrike" cap="none" noProof="0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9128771" y="4084320"/>
              <a:ext cx="45719" cy="4571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233546" y="3886676"/>
              <a:ext cx="45719" cy="4571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9447858" y="3879533"/>
              <a:ext cx="45719" cy="4571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9876483" y="3884295"/>
              <a:ext cx="45719" cy="4571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10305108" y="4098607"/>
              <a:ext cx="45719" cy="4571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11593365" y="4024788"/>
              <a:ext cx="45719" cy="4571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11640989" y="4305776"/>
              <a:ext cx="45719" cy="45719"/>
            </a:xfrm>
            <a:prstGeom prst="rect">
              <a:avLst/>
            </a:prstGeom>
            <a:solidFill>
              <a:srgbClr val="43AFE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10355114" y="4243863"/>
              <a:ext cx="45719" cy="45719"/>
            </a:xfrm>
            <a:prstGeom prst="rect">
              <a:avLst/>
            </a:prstGeom>
            <a:solidFill>
              <a:srgbClr val="43AFE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9921726" y="4127182"/>
              <a:ext cx="45719" cy="45719"/>
            </a:xfrm>
            <a:prstGeom prst="rect">
              <a:avLst/>
            </a:prstGeom>
            <a:solidFill>
              <a:srgbClr val="43AFE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9497864" y="4096226"/>
              <a:ext cx="45719" cy="45719"/>
            </a:xfrm>
            <a:prstGeom prst="rect">
              <a:avLst/>
            </a:prstGeom>
            <a:solidFill>
              <a:srgbClr val="43AFE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9281170" y="4024788"/>
              <a:ext cx="45719" cy="45719"/>
            </a:xfrm>
            <a:prstGeom prst="rect">
              <a:avLst/>
            </a:prstGeom>
            <a:solidFill>
              <a:srgbClr val="43AFE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1"/>
            <p:cNvSpPr/>
            <p:nvPr/>
          </p:nvSpPr>
          <p:spPr>
            <a:xfrm>
              <a:off x="9174014" y="4198619"/>
              <a:ext cx="45719" cy="45719"/>
            </a:xfrm>
            <a:prstGeom prst="rect">
              <a:avLst/>
            </a:prstGeom>
            <a:solidFill>
              <a:srgbClr val="43AFE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159;p1"/>
            <p:cNvSpPr/>
            <p:nvPr/>
          </p:nvSpPr>
          <p:spPr>
            <a:xfrm>
              <a:off x="9191373" y="4043839"/>
              <a:ext cx="2481263" cy="283369"/>
            </a:xfrm>
            <a:custGeom>
              <a:avLst/>
              <a:gdLst/>
              <a:ahLst/>
              <a:cxnLst/>
              <a:rect l="l" t="t" r="r" b="b"/>
              <a:pathLst>
                <a:path w="2481263" h="283369" extrusionOk="0">
                  <a:moveTo>
                    <a:pt x="0" y="176212"/>
                  </a:moveTo>
                  <a:lnTo>
                    <a:pt x="119063" y="0"/>
                  </a:lnTo>
                  <a:lnTo>
                    <a:pt x="330994" y="71437"/>
                  </a:lnTo>
                  <a:lnTo>
                    <a:pt x="764381" y="104774"/>
                  </a:lnTo>
                  <a:lnTo>
                    <a:pt x="1188244" y="223837"/>
                  </a:lnTo>
                  <a:lnTo>
                    <a:pt x="2481263" y="283369"/>
                  </a:lnTo>
                </a:path>
              </a:pathLst>
            </a:custGeom>
            <a:noFill/>
            <a:ln w="15875" cap="flat" cmpd="sng">
              <a:solidFill>
                <a:srgbClr val="46B1E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160;p1"/>
            <p:cNvSpPr/>
            <p:nvPr/>
          </p:nvSpPr>
          <p:spPr>
            <a:xfrm>
              <a:off x="9150134" y="3904285"/>
              <a:ext cx="2471738" cy="214312"/>
            </a:xfrm>
            <a:custGeom>
              <a:avLst/>
              <a:gdLst/>
              <a:ahLst/>
              <a:cxnLst/>
              <a:rect l="l" t="t" r="r" b="b"/>
              <a:pathLst>
                <a:path w="2471738" h="214312" extrusionOk="0">
                  <a:moveTo>
                    <a:pt x="0" y="202406"/>
                  </a:moveTo>
                  <a:lnTo>
                    <a:pt x="109538" y="0"/>
                  </a:lnTo>
                  <a:lnTo>
                    <a:pt x="323850" y="4762"/>
                  </a:lnTo>
                  <a:lnTo>
                    <a:pt x="752474" y="2381"/>
                  </a:lnTo>
                  <a:lnTo>
                    <a:pt x="1178719" y="214312"/>
                  </a:lnTo>
                  <a:lnTo>
                    <a:pt x="2471738" y="145256"/>
                  </a:lnTo>
                </a:path>
              </a:pathLst>
            </a:custGeom>
            <a:noFill/>
            <a:ln w="15875" cap="flat" cmpd="sng">
              <a:solidFill>
                <a:srgbClr val="15608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161;p1"/>
            <p:cNvSpPr/>
            <p:nvPr/>
          </p:nvSpPr>
          <p:spPr>
            <a:xfrm>
              <a:off x="11587180" y="3805713"/>
              <a:ext cx="62405" cy="485361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15608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162;p1"/>
            <p:cNvSpPr/>
            <p:nvPr/>
          </p:nvSpPr>
          <p:spPr>
            <a:xfrm>
              <a:off x="10301305" y="3860482"/>
              <a:ext cx="62405" cy="519113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15608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163;p1"/>
            <p:cNvSpPr/>
            <p:nvPr/>
          </p:nvSpPr>
          <p:spPr>
            <a:xfrm>
              <a:off x="9872680" y="3674746"/>
              <a:ext cx="62405" cy="457200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15608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164;p1"/>
            <p:cNvSpPr/>
            <p:nvPr/>
          </p:nvSpPr>
          <p:spPr>
            <a:xfrm>
              <a:off x="9444056" y="3679509"/>
              <a:ext cx="62405" cy="457200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15608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p1"/>
            <p:cNvSpPr/>
            <p:nvPr/>
          </p:nvSpPr>
          <p:spPr>
            <a:xfrm>
              <a:off x="9229743" y="3679510"/>
              <a:ext cx="62405" cy="457200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15608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166;p1"/>
            <p:cNvSpPr/>
            <p:nvPr/>
          </p:nvSpPr>
          <p:spPr>
            <a:xfrm>
              <a:off x="9120206" y="3874773"/>
              <a:ext cx="62405" cy="466722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15608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167;p1"/>
            <p:cNvSpPr/>
            <p:nvPr/>
          </p:nvSpPr>
          <p:spPr>
            <a:xfrm>
              <a:off x="9167831" y="3991452"/>
              <a:ext cx="62405" cy="471487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46B1E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168;p1"/>
            <p:cNvSpPr/>
            <p:nvPr/>
          </p:nvSpPr>
          <p:spPr>
            <a:xfrm>
              <a:off x="9277369" y="3808094"/>
              <a:ext cx="62405" cy="471487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46B1E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1"/>
            <p:cNvSpPr/>
            <p:nvPr/>
          </p:nvSpPr>
          <p:spPr>
            <a:xfrm>
              <a:off x="9484538" y="3891437"/>
              <a:ext cx="62405" cy="454822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46B1E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170;p1"/>
            <p:cNvSpPr/>
            <p:nvPr/>
          </p:nvSpPr>
          <p:spPr>
            <a:xfrm>
              <a:off x="9917925" y="3924775"/>
              <a:ext cx="62405" cy="454822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46B1E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1"/>
            <p:cNvSpPr/>
            <p:nvPr/>
          </p:nvSpPr>
          <p:spPr>
            <a:xfrm>
              <a:off x="10348932" y="3996212"/>
              <a:ext cx="62405" cy="538164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46B1E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172;p1"/>
            <p:cNvSpPr/>
            <p:nvPr/>
          </p:nvSpPr>
          <p:spPr>
            <a:xfrm>
              <a:off x="11632426" y="4096225"/>
              <a:ext cx="62405" cy="469107"/>
            </a:xfrm>
            <a:custGeom>
              <a:avLst/>
              <a:gdLst/>
              <a:ahLst/>
              <a:cxnLst/>
              <a:rect l="l" t="t" r="r" b="b"/>
              <a:pathLst>
                <a:path w="558800" h="1234440" extrusionOk="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9525" cap="flat" cmpd="sng">
              <a:solidFill>
                <a:srgbClr val="46B1E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200" b="0" i="0" u="none" strike="noStrike" cap="none" noProof="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" name="Groupe 2">
            <a:extLst>
              <a:ext uri="{FF2B5EF4-FFF2-40B4-BE49-F238E27FC236}">
                <a16:creationId xmlns:a16="http://schemas.microsoft.com/office/drawing/2014/main" id="{BFFBAA68-28F8-206D-6812-58BA953D48DD}"/>
              </a:ext>
            </a:extLst>
          </p:cNvPr>
          <p:cNvGrpSpPr/>
          <p:nvPr/>
        </p:nvGrpSpPr>
        <p:grpSpPr>
          <a:xfrm>
            <a:off x="83675" y="2602025"/>
            <a:ext cx="8214712" cy="3070775"/>
            <a:chOff x="83675" y="2211500"/>
            <a:chExt cx="8214712" cy="3070775"/>
          </a:xfrm>
        </p:grpSpPr>
        <p:sp>
          <p:nvSpPr>
            <p:cNvPr id="67" name="Google Shape;67;p1"/>
            <p:cNvSpPr txBox="1"/>
            <p:nvPr/>
          </p:nvSpPr>
          <p:spPr>
            <a:xfrm>
              <a:off x="1384300" y="2211500"/>
              <a:ext cx="921900" cy="430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1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Sélection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1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(28 jours)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8" name="Google Shape;68;p1"/>
            <p:cNvSpPr txBox="1"/>
            <p:nvPr/>
          </p:nvSpPr>
          <p:spPr>
            <a:xfrm>
              <a:off x="2907375" y="2211500"/>
              <a:ext cx="1757382" cy="4616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200" b="1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Période de traitement</a:t>
              </a:r>
              <a:endParaRPr lang="fr-FR" sz="20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200" b="1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(12 semaines)</a:t>
              </a:r>
              <a:endParaRPr lang="fr-FR" sz="20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9" name="Google Shape;69;p1"/>
            <p:cNvSpPr txBox="1"/>
            <p:nvPr/>
          </p:nvSpPr>
          <p:spPr>
            <a:xfrm>
              <a:off x="5576600" y="2211500"/>
              <a:ext cx="2457140" cy="46162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200" b="1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Période de suivi hors traitement</a:t>
              </a:r>
              <a:br>
                <a:rPr lang="fr-FR" sz="1200" b="1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</a:br>
              <a:r>
                <a:rPr lang="fr-FR" sz="1200" b="1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(12 semaines)</a:t>
              </a:r>
              <a:endParaRPr lang="fr-FR" sz="20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105876" y="2751700"/>
              <a:ext cx="1248300" cy="1618800"/>
            </a:xfrm>
            <a:prstGeom prst="roundRect">
              <a:avLst>
                <a:gd name="adj" fmla="val 16667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36363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37 patients bronchectasie </a:t>
              </a:r>
              <a:r>
                <a:rPr lang="fr-FR" sz="1100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(</a:t>
              </a: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TDM) et ECBC positif à</a:t>
              </a:r>
              <a:b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</a:b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PA (culture ou  PCR)</a:t>
              </a:r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2147424" y="2968379"/>
              <a:ext cx="2979415" cy="426720"/>
            </a:xfrm>
            <a:prstGeom prst="roundRect">
              <a:avLst>
                <a:gd name="adj" fmla="val 16667"/>
              </a:avLst>
            </a:prstGeom>
            <a:solidFill>
              <a:srgbClr val="4EA72E"/>
            </a:solidFill>
            <a:ln w="1905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fr-FR" sz="1200" b="1" i="0" u="none" strike="noStrike" cap="none" noProof="0" dirty="0" err="1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Gremubamab</a:t>
              </a:r>
              <a:r>
                <a:rPr lang="fr-FR" sz="1200" b="1" i="0" u="none" strike="noStrike" cap="none" noProof="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 1 500 mg IV </a:t>
              </a:r>
            </a:p>
            <a:p>
              <a:pPr marL="0" marR="0" lvl="0" indent="0" algn="ctr" rtl="0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fr-FR" sz="1200" b="1" i="0" u="none" strike="noStrike" cap="none" noProof="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toutes les 4 semaines </a:t>
              </a:r>
              <a:endParaRPr lang="fr-FR" sz="2000" b="1" noProof="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2147424" y="3387479"/>
              <a:ext cx="2979415" cy="426720"/>
            </a:xfrm>
            <a:prstGeom prst="roundRect">
              <a:avLst>
                <a:gd name="adj" fmla="val 16667"/>
              </a:avLst>
            </a:prstGeom>
            <a:solidFill>
              <a:srgbClr val="E97132"/>
            </a:solidFill>
            <a:ln w="1905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lnSpc>
                  <a:spcPts val="1400"/>
                </a:lnSpc>
                <a:buClr>
                  <a:schemeClr val="dk1"/>
                </a:buClr>
                <a:buSzPts val="1100"/>
              </a:pPr>
              <a:r>
                <a:rPr lang="fr-FR" sz="1200" b="1" dirty="0" err="1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Gremubamab</a:t>
              </a:r>
              <a:r>
                <a:rPr lang="fr-FR" sz="1200" b="1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 500 mg IV </a:t>
              </a:r>
            </a:p>
            <a:p>
              <a:pPr algn="ctr">
                <a:lnSpc>
                  <a:spcPts val="1400"/>
                </a:lnSpc>
                <a:buClr>
                  <a:schemeClr val="dk1"/>
                </a:buClr>
                <a:buSzPts val="1100"/>
              </a:pPr>
              <a:r>
                <a:rPr lang="fr-FR" sz="1200" b="1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toutes les 4 semaines </a:t>
              </a:r>
              <a:endParaRPr lang="fr-FR" sz="1200" b="1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2147424" y="3814199"/>
              <a:ext cx="2979415" cy="426720"/>
            </a:xfrm>
            <a:prstGeom prst="roundRect">
              <a:avLst>
                <a:gd name="adj" fmla="val 16667"/>
              </a:avLst>
            </a:prstGeom>
            <a:solidFill>
              <a:schemeClr val="bg1">
                <a:lumMod val="50000"/>
              </a:schemeClr>
            </a:solidFill>
            <a:ln w="1905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R="0" lvl="0" indent="0" algn="ctr">
                <a:lnSpc>
                  <a:spcPts val="14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fr-FR" sz="1200" b="1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Placebo IV toutes les 4 semaines </a:t>
              </a:r>
              <a:endParaRPr lang="fr-FR" sz="1200" b="1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5126839" y="2968379"/>
              <a:ext cx="2979415" cy="426720"/>
            </a:xfrm>
            <a:prstGeom prst="roundRect">
              <a:avLst>
                <a:gd name="adj" fmla="val 16667"/>
              </a:avLst>
            </a:prstGeom>
            <a:solidFill>
              <a:schemeClr val="bg1">
                <a:lumMod val="85000"/>
              </a:schemeClr>
            </a:solidFill>
            <a:ln w="19050" cap="flat" cmpd="sng">
              <a:solidFill>
                <a:srgbClr val="747474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200"/>
                <a:buFont typeface="Calibri"/>
                <a:buNone/>
              </a:pPr>
              <a:endParaRPr lang="fr-FR" sz="120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5126839" y="3387479"/>
              <a:ext cx="2979415" cy="426720"/>
            </a:xfrm>
            <a:prstGeom prst="roundRect">
              <a:avLst>
                <a:gd name="adj" fmla="val 16667"/>
              </a:avLst>
            </a:prstGeom>
            <a:solidFill>
              <a:schemeClr val="bg1">
                <a:lumMod val="85000"/>
              </a:schemeClr>
            </a:solidFill>
            <a:ln w="19050" cap="flat" cmpd="sng">
              <a:solidFill>
                <a:srgbClr val="747474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200"/>
                <a:buFont typeface="Calibri"/>
                <a:buNone/>
              </a:pPr>
              <a:endParaRPr lang="fr-FR" sz="120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5126839" y="3814199"/>
              <a:ext cx="2979415" cy="426720"/>
            </a:xfrm>
            <a:prstGeom prst="roundRect">
              <a:avLst>
                <a:gd name="adj" fmla="val 16667"/>
              </a:avLst>
            </a:prstGeom>
            <a:solidFill>
              <a:schemeClr val="bg1">
                <a:lumMod val="85000"/>
              </a:schemeClr>
            </a:solidFill>
            <a:ln w="19050" cap="flat" cmpd="sng">
              <a:solidFill>
                <a:srgbClr val="747474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200"/>
                <a:buFont typeface="Calibri"/>
                <a:buNone/>
              </a:pPr>
              <a:endParaRPr lang="fr-FR" sz="120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77" name="Google Shape;77;p1"/>
            <p:cNvCxnSpPr/>
            <p:nvPr/>
          </p:nvCxnSpPr>
          <p:spPr>
            <a:xfrm>
              <a:off x="1354066" y="2751710"/>
              <a:ext cx="793358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triangle" w="med" len="med"/>
              <a:tailEnd type="triangle" w="med" len="med"/>
            </a:ln>
          </p:spPr>
        </p:cxnSp>
        <p:cxnSp>
          <p:nvCxnSpPr>
            <p:cNvPr id="78" name="Google Shape;78;p1"/>
            <p:cNvCxnSpPr/>
            <p:nvPr/>
          </p:nvCxnSpPr>
          <p:spPr>
            <a:xfrm>
              <a:off x="2147424" y="2751710"/>
              <a:ext cx="2963296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triangle" w="med" len="med"/>
              <a:tailEnd type="triangle" w="med" len="med"/>
            </a:ln>
          </p:spPr>
        </p:cxnSp>
        <p:cxnSp>
          <p:nvCxnSpPr>
            <p:cNvPr id="79" name="Google Shape;79;p1"/>
            <p:cNvCxnSpPr/>
            <p:nvPr/>
          </p:nvCxnSpPr>
          <p:spPr>
            <a:xfrm>
              <a:off x="5142958" y="2751710"/>
              <a:ext cx="2963296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triangle" w="med" len="med"/>
              <a:tailEnd type="triangle" w="med" len="med"/>
            </a:ln>
          </p:spPr>
        </p:cxnSp>
        <p:sp>
          <p:nvSpPr>
            <p:cNvPr id="80" name="Google Shape;80;p1"/>
            <p:cNvSpPr txBox="1"/>
            <p:nvPr/>
          </p:nvSpPr>
          <p:spPr>
            <a:xfrm>
              <a:off x="1415296" y="3794468"/>
              <a:ext cx="461984" cy="2539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50"/>
                <a:buFont typeface="Arial"/>
                <a:buNone/>
              </a:pPr>
              <a:r>
                <a:rPr lang="fr-FR" sz="105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1:1:1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1436739" y="3375368"/>
              <a:ext cx="419099" cy="419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800"/>
                <a:buFont typeface="Arial"/>
                <a:buNone/>
              </a:pPr>
              <a:r>
                <a:rPr lang="fr-FR" sz="1800" b="1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R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83675" y="4607275"/>
              <a:ext cx="1735800" cy="675000"/>
            </a:xfrm>
            <a:prstGeom prst="roundRect">
              <a:avLst>
                <a:gd name="adj" fmla="val 1001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3809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050"/>
                <a:buFont typeface="Arial"/>
                <a:buNone/>
              </a:pPr>
              <a: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Cultures quantitatives :</a:t>
              </a:r>
              <a:b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</a:br>
              <a: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PA dans les crachats (UFC/g)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1921922" y="4607275"/>
              <a:ext cx="384300" cy="387300"/>
            </a:xfrm>
            <a:prstGeom prst="roundRect">
              <a:avLst>
                <a:gd name="adj" fmla="val 1001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3809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050"/>
                <a:buFont typeface="Arial"/>
                <a:buNone/>
              </a:pPr>
              <a: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J0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2383411" y="4607279"/>
              <a:ext cx="238599" cy="387243"/>
            </a:xfrm>
            <a:prstGeom prst="roundRect">
              <a:avLst>
                <a:gd name="adj" fmla="val 1001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23809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050"/>
                <a:buFont typeface="Arial"/>
                <a:buNone/>
              </a:pPr>
              <a: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7</a:t>
              </a:r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2642866" y="4607279"/>
              <a:ext cx="238599" cy="387243"/>
            </a:xfrm>
            <a:prstGeom prst="roundRect">
              <a:avLst>
                <a:gd name="adj" fmla="val 1001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lnSpc>
                  <a:spcPct val="123809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050"/>
                <a:buFont typeface="Arial"/>
                <a:buNone/>
              </a:pPr>
              <a: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14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2925180" y="4607279"/>
              <a:ext cx="238599" cy="387243"/>
            </a:xfrm>
            <a:prstGeom prst="roundRect">
              <a:avLst>
                <a:gd name="adj" fmla="val 1001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lnSpc>
                  <a:spcPct val="123809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050"/>
                <a:buFont typeface="Arial"/>
                <a:buNone/>
              </a:pPr>
              <a: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28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3872603" y="4607279"/>
              <a:ext cx="238599" cy="387243"/>
            </a:xfrm>
            <a:prstGeom prst="roundRect">
              <a:avLst>
                <a:gd name="adj" fmla="val 1001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lnSpc>
                  <a:spcPct val="123809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050"/>
                <a:buFont typeface="Arial"/>
                <a:buNone/>
              </a:pPr>
              <a: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56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4934700" y="4607275"/>
              <a:ext cx="642000" cy="387300"/>
            </a:xfrm>
            <a:prstGeom prst="roundRect">
              <a:avLst>
                <a:gd name="adj" fmla="val 1001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lnSpc>
                  <a:spcPct val="123809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050"/>
                <a:buFont typeface="Arial"/>
                <a:buNone/>
              </a:pPr>
              <a: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J84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23809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050"/>
                <a:buFont typeface="Arial"/>
                <a:buNone/>
              </a:pPr>
              <a: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(</a:t>
              </a:r>
              <a:r>
                <a:rPr lang="fr-FR" sz="105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FdT</a:t>
              </a:r>
              <a: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)</a:t>
              </a:r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7914121" y="4607279"/>
              <a:ext cx="384266" cy="387243"/>
            </a:xfrm>
            <a:prstGeom prst="roundRect">
              <a:avLst>
                <a:gd name="adj" fmla="val 1001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lnSpc>
                  <a:spcPct val="123809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050"/>
                <a:buFont typeface="Arial"/>
                <a:buNone/>
              </a:pPr>
              <a:r>
                <a:rPr lang="fr-FR" sz="105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J168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90" name="Google Shape;90;p1"/>
            <p:cNvCxnSpPr/>
            <p:nvPr/>
          </p:nvCxnSpPr>
          <p:spPr>
            <a:xfrm>
              <a:off x="8106253" y="4240919"/>
              <a:ext cx="0" cy="36636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dash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91" name="Google Shape;91;p1"/>
            <p:cNvCxnSpPr/>
            <p:nvPr/>
          </p:nvCxnSpPr>
          <p:spPr>
            <a:xfrm>
              <a:off x="5110720" y="4240919"/>
              <a:ext cx="0" cy="36636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dash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92" name="Google Shape;92;p1"/>
            <p:cNvCxnSpPr/>
            <p:nvPr/>
          </p:nvCxnSpPr>
          <p:spPr>
            <a:xfrm>
              <a:off x="3982962" y="4240919"/>
              <a:ext cx="0" cy="36636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dash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93" name="Google Shape;93;p1"/>
            <p:cNvCxnSpPr/>
            <p:nvPr/>
          </p:nvCxnSpPr>
          <p:spPr>
            <a:xfrm>
              <a:off x="3033628" y="4240919"/>
              <a:ext cx="0" cy="36636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dash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94" name="Google Shape;94;p1"/>
            <p:cNvCxnSpPr/>
            <p:nvPr/>
          </p:nvCxnSpPr>
          <p:spPr>
            <a:xfrm>
              <a:off x="2744069" y="4240919"/>
              <a:ext cx="0" cy="36636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dash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95" name="Google Shape;95;p1"/>
            <p:cNvCxnSpPr/>
            <p:nvPr/>
          </p:nvCxnSpPr>
          <p:spPr>
            <a:xfrm>
              <a:off x="2492609" y="4240919"/>
              <a:ext cx="0" cy="36636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dash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96" name="Google Shape;96;p1"/>
            <p:cNvCxnSpPr/>
            <p:nvPr/>
          </p:nvCxnSpPr>
          <p:spPr>
            <a:xfrm>
              <a:off x="2150589" y="4240919"/>
              <a:ext cx="0" cy="36636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dash"/>
              <a:miter lim="800000"/>
              <a:headEnd type="none" w="sm" len="sm"/>
              <a:tailEnd type="triangle" w="med" len="med"/>
            </a:ln>
          </p:spPr>
        </p:cxnSp>
        <p:sp>
          <p:nvSpPr>
            <p:cNvPr id="97" name="Google Shape;97;p1"/>
            <p:cNvSpPr txBox="1"/>
            <p:nvPr/>
          </p:nvSpPr>
          <p:spPr>
            <a:xfrm>
              <a:off x="2577658" y="4973639"/>
              <a:ext cx="36901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0" i="0" u="none" strike="noStrike" cap="none" noProof="0" dirty="0">
                  <a:solidFill>
                    <a:schemeClr val="accent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CJS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8" name="Google Shape;98;p1"/>
            <p:cNvSpPr txBox="1"/>
            <p:nvPr/>
          </p:nvSpPr>
          <p:spPr>
            <a:xfrm>
              <a:off x="3814497" y="4973639"/>
              <a:ext cx="36901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0" i="0" u="none" strike="noStrike" cap="none" noProof="0" dirty="0">
                  <a:solidFill>
                    <a:schemeClr val="accent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CJS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9" name="Google Shape;99;p1"/>
            <p:cNvSpPr txBox="1"/>
            <p:nvPr/>
          </p:nvSpPr>
          <p:spPr>
            <a:xfrm>
              <a:off x="7921747" y="4973639"/>
              <a:ext cx="36901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0" i="0" u="none" strike="noStrike" cap="none" noProof="0" dirty="0">
                  <a:solidFill>
                    <a:schemeClr val="accent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CJS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0" name="Google Shape;100;p1"/>
            <p:cNvSpPr txBox="1"/>
            <p:nvPr/>
          </p:nvSpPr>
          <p:spPr>
            <a:xfrm>
              <a:off x="5053350" y="4973639"/>
              <a:ext cx="381835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1" i="0" u="none" strike="noStrike" cap="none" noProof="0" dirty="0">
                  <a:solidFill>
                    <a:schemeClr val="accent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CJP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101" name="Google Shape;101;p1"/>
            <p:cNvCxnSpPr>
              <a:stCxn id="71" idx="1"/>
              <a:endCxn id="73" idx="1"/>
            </p:cNvCxnSpPr>
            <p:nvPr/>
          </p:nvCxnSpPr>
          <p:spPr>
            <a:xfrm>
              <a:off x="2147424" y="3181739"/>
              <a:ext cx="600" cy="845700"/>
            </a:xfrm>
            <a:prstGeom prst="bentConnector3">
              <a:avLst>
                <a:gd name="adj1" fmla="val -35983333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triangle" w="med" len="med"/>
              <a:tailEnd type="triangle" w="med" len="med"/>
            </a:ln>
          </p:spPr>
        </p:cxnSp>
        <p:cxnSp>
          <p:nvCxnSpPr>
            <p:cNvPr id="102" name="Google Shape;102;p1"/>
            <p:cNvCxnSpPr/>
            <p:nvPr/>
          </p:nvCxnSpPr>
          <p:spPr>
            <a:xfrm>
              <a:off x="1871078" y="3600839"/>
              <a:ext cx="291585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sp>
          <p:nvSpPr>
            <p:cNvPr id="173" name="Google Shape;173;p1"/>
            <p:cNvSpPr/>
            <p:nvPr/>
          </p:nvSpPr>
          <p:spPr>
            <a:xfrm>
              <a:off x="4892331" y="4449975"/>
              <a:ext cx="711593" cy="831000"/>
            </a:xfrm>
            <a:prstGeom prst="roundRect">
              <a:avLst>
                <a:gd name="adj" fmla="val 16667"/>
              </a:avLst>
            </a:prstGeom>
            <a:noFill/>
            <a:ln w="19050" cap="flat" cmpd="sng">
              <a:solidFill>
                <a:srgbClr val="FF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</p:grpSp>
      <p:pic>
        <p:nvPicPr>
          <p:cNvPr id="2" name="Espace réservé du contenu 10">
            <a:extLst>
              <a:ext uri="{FF2B5EF4-FFF2-40B4-BE49-F238E27FC236}">
                <a16:creationId xmlns:a16="http://schemas.microsoft.com/office/drawing/2014/main" id="{9324F3CE-3D4A-45DF-BBE9-1B821E04CF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54120" y="416572"/>
            <a:ext cx="664522" cy="4511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3891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Espace réservé du contenu 17">
            <a:extLst>
              <a:ext uri="{FF2B5EF4-FFF2-40B4-BE49-F238E27FC236}">
                <a16:creationId xmlns:a16="http://schemas.microsoft.com/office/drawing/2014/main" id="{D14F802B-D2B3-2038-0F3D-1940D8F043BA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4914" y="407988"/>
            <a:ext cx="662935" cy="468312"/>
          </a:xfrm>
          <a:prstGeom prst="rect">
            <a:avLst/>
          </a:prstGeom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2703D671-6A94-ED4D-A2FF-126BE82755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Essai PETER-PEN : </a:t>
            </a:r>
            <a:r>
              <a:rPr lang="fr-FR" dirty="0" err="1"/>
              <a:t>PipEracilline-Tazobactam</a:t>
            </a:r>
            <a:r>
              <a:rPr lang="fr-FR" dirty="0"/>
              <a:t> </a:t>
            </a:r>
            <a:r>
              <a:rPr lang="fr-FR" i="1" dirty="0"/>
              <a:t>vs</a:t>
            </a:r>
            <a:r>
              <a:rPr lang="fr-FR" dirty="0"/>
              <a:t> </a:t>
            </a:r>
            <a:r>
              <a:rPr lang="fr-FR" dirty="0" err="1"/>
              <a:t>mERoPENem</a:t>
            </a:r>
            <a:r>
              <a:rPr lang="fr-FR" dirty="0"/>
              <a:t> en traitement des bactériémies à </a:t>
            </a:r>
            <a:r>
              <a:rPr lang="fr-FR" i="1" dirty="0" err="1"/>
              <a:t>Enterobacterales</a:t>
            </a:r>
            <a:r>
              <a:rPr lang="fr-FR" dirty="0"/>
              <a:t> C3G-résistantes </a:t>
            </a:r>
            <a:r>
              <a:rPr lang="fr-FR" i="1" dirty="0"/>
              <a:t>(1)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F4845C67-01A0-6241-ACF6-1F4227606F9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90389"/>
            <a:ext cx="11643182" cy="4786574"/>
          </a:xfrm>
        </p:spPr>
        <p:txBody>
          <a:bodyPr>
            <a:normAutofit/>
          </a:bodyPr>
          <a:lstStyle/>
          <a:p>
            <a:r>
              <a:rPr lang="fr-FR" sz="2000" dirty="0"/>
              <a:t>Réplication de l’essai de MERINO : non-infériorité de PTZ vs MEM NON-démontrée </a:t>
            </a:r>
            <a:r>
              <a:rPr lang="fr-FR" sz="1800" i="1" dirty="0"/>
              <a:t>(Harris et al, JAMA 2018) </a:t>
            </a:r>
            <a:endParaRPr lang="fr-FR" sz="2000" i="1" dirty="0"/>
          </a:p>
          <a:p>
            <a:r>
              <a:rPr lang="fr-FR" sz="2000" dirty="0"/>
              <a:t>Essai randomisé contrôlé ouvert de non-infériorité (10 %), </a:t>
            </a:r>
            <a:r>
              <a:rPr lang="fr-FR" sz="2000" dirty="0" err="1"/>
              <a:t>bicentrique</a:t>
            </a:r>
            <a:r>
              <a:rPr lang="fr-FR" sz="2000" dirty="0"/>
              <a:t> Israël et Canada (14 centres)</a:t>
            </a:r>
          </a:p>
          <a:p>
            <a:r>
              <a:rPr lang="fr-FR" sz="2000" b="1" dirty="0"/>
              <a:t>Bactériémies à </a:t>
            </a:r>
            <a:r>
              <a:rPr lang="fr-FR" sz="2000" b="1" i="1" dirty="0"/>
              <a:t>E. coli </a:t>
            </a:r>
            <a:r>
              <a:rPr lang="fr-FR" sz="2000" b="1" dirty="0"/>
              <a:t>ou </a:t>
            </a:r>
            <a:r>
              <a:rPr lang="fr-FR" sz="2000" b="1" i="1" dirty="0"/>
              <a:t>Klebsiella </a:t>
            </a:r>
            <a:r>
              <a:rPr lang="fr-FR" sz="2000" b="1" i="1" dirty="0" err="1"/>
              <a:t>pneumoniae</a:t>
            </a:r>
            <a:r>
              <a:rPr lang="fr-FR" sz="2000" b="1" i="1" dirty="0"/>
              <a:t> </a:t>
            </a:r>
            <a:r>
              <a:rPr lang="fr-FR" sz="2000" b="1" dirty="0"/>
              <a:t>C3G-R  </a:t>
            </a:r>
          </a:p>
          <a:p>
            <a:pPr lvl="1"/>
            <a:r>
              <a:rPr lang="fr-FR" sz="1800" dirty="0"/>
              <a:t>à </a:t>
            </a:r>
            <a:r>
              <a:rPr lang="fr-FR" sz="1800" b="1" dirty="0">
                <a:solidFill>
                  <a:srgbClr val="C00000"/>
                </a:solidFill>
              </a:rPr>
              <a:t>l’exclusion des patients en choc septique</a:t>
            </a:r>
          </a:p>
          <a:p>
            <a:pPr lvl="1"/>
            <a:r>
              <a:rPr lang="fr-FR" sz="1800" dirty="0"/>
              <a:t>S-TZP et S-MEM selon recommandations de l’époque (CMI PTZ ≤ 16 CLSI 2018 et ≤ 8 CLSI 2023 / CMI MEM ≤ 1)</a:t>
            </a:r>
          </a:p>
          <a:p>
            <a:pPr lvl="1"/>
            <a:endParaRPr lang="fr-FR" sz="2000" dirty="0"/>
          </a:p>
          <a:p>
            <a:pPr lvl="1"/>
            <a:endParaRPr lang="fr-FR" sz="2000" dirty="0"/>
          </a:p>
          <a:p>
            <a:pPr marL="0" indent="0">
              <a:buNone/>
            </a:pPr>
            <a:endParaRPr lang="fr-FR" sz="2000" dirty="0"/>
          </a:p>
          <a:p>
            <a:endParaRPr lang="fr-FR" sz="2000" dirty="0"/>
          </a:p>
          <a:p>
            <a:endParaRPr lang="fr-FR" sz="2000" dirty="0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5E01978-108A-9248-9382-79137FA469FE}"/>
              </a:ext>
            </a:extLst>
          </p:cNvPr>
          <p:cNvSpPr txBox="1"/>
          <p:nvPr/>
        </p:nvSpPr>
        <p:spPr>
          <a:xfrm>
            <a:off x="9855591" y="6596390"/>
            <a:ext cx="233640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Paul </a:t>
            </a:r>
            <a:r>
              <a:rPr lang="fr-FR" sz="1050" dirty="0">
                <a:solidFill>
                  <a:prstClr val="black"/>
                </a:solidFill>
              </a:rPr>
              <a:t>M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, ESCMID 2026, L0036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923B60A4-FD53-4740-AD8E-B2B51C512C20}"/>
              </a:ext>
            </a:extLst>
          </p:cNvPr>
          <p:cNvSpPr txBox="1"/>
          <p:nvPr/>
        </p:nvSpPr>
        <p:spPr>
          <a:xfrm>
            <a:off x="563814" y="5151332"/>
            <a:ext cx="11455149" cy="1055608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Double CJP	</a:t>
            </a: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A/ Echec composite de traitement à J7</a:t>
            </a:r>
          </a:p>
          <a:p>
            <a:pPr marL="1371600" marR="0" lvl="3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	        </a:t>
            </a:r>
            <a:r>
              <a:rPr kumimoji="0" lang="fr-FR" sz="14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Décès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ou </a:t>
            </a:r>
            <a:r>
              <a:rPr kumimoji="0" lang="fr-FR" sz="14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symptômes non résolus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ou  fi</a:t>
            </a:r>
            <a:r>
              <a:rPr kumimoji="0" lang="fr-FR" sz="14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èvre dans les 48 dernières H </a:t>
            </a:r>
            <a:r>
              <a:rPr lang="fr-FR" sz="1400" dirty="0">
                <a:solidFill>
                  <a:prstClr val="black"/>
                </a:solidFill>
                <a:latin typeface="Calibri" panose="020F0502020204030204"/>
              </a:rPr>
              <a:t>o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 </a:t>
            </a:r>
            <a:r>
              <a:rPr kumimoji="0" lang="fr-FR" sz="14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SOFA J7 &gt; J0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ou </a:t>
            </a:r>
            <a:r>
              <a:rPr kumimoji="0" lang="fr-FR" sz="14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bactériémie persistante entre J4 et J7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		</a:t>
            </a: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B/ Mortalité J30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0D82334B-A4F6-324B-9A00-81D7095AE84F}"/>
              </a:ext>
            </a:extLst>
          </p:cNvPr>
          <p:cNvSpPr txBox="1"/>
          <p:nvPr/>
        </p:nvSpPr>
        <p:spPr>
          <a:xfrm>
            <a:off x="7650458" y="3273093"/>
            <a:ext cx="4229536" cy="19082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Randomisation stratifiée sur </a:t>
            </a:r>
          </a:p>
          <a:p>
            <a:pPr marL="1200150" lvl="2" indent="-285750"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lang="fr-FR" dirty="0">
                <a:latin typeface="Calibri" panose="020F0502020204030204"/>
              </a:rPr>
              <a:t>micro</a:t>
            </a: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organisme,  </a:t>
            </a:r>
          </a:p>
          <a:p>
            <a:pPr marL="1200150" lvl="2" indent="-285750"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lang="fr-FR" dirty="0">
                <a:latin typeface="Calibri" panose="020F0502020204030204"/>
              </a:rPr>
              <a:t>O</a:t>
            </a:r>
            <a:r>
              <a:rPr kumimoji="0" lang="fr-FR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rigine</a:t>
            </a: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urinaire, </a:t>
            </a:r>
          </a:p>
          <a:p>
            <a:pPr marL="1200150" lvl="2" indent="-285750"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lang="fr-FR" dirty="0">
                <a:latin typeface="Calibri" panose="020F0502020204030204"/>
              </a:rPr>
              <a:t>P</a:t>
            </a: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ays, </a:t>
            </a:r>
          </a:p>
          <a:p>
            <a:pPr marL="1200150" lvl="2" indent="-285750"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Efficacité de l’ATB probabiliste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 Light" panose="020F0302020204030204"/>
              <a:ea typeface="+mn-ea"/>
              <a:cs typeface="+mn-cs"/>
            </a:endParaRPr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2908F6E6-FABF-4C47-A864-A8B1F624C9A0}"/>
              </a:ext>
            </a:extLst>
          </p:cNvPr>
          <p:cNvGrpSpPr/>
          <p:nvPr/>
        </p:nvGrpSpPr>
        <p:grpSpPr>
          <a:xfrm>
            <a:off x="1319484" y="3364740"/>
            <a:ext cx="6464446" cy="1547743"/>
            <a:chOff x="2579339" y="3829724"/>
            <a:chExt cx="6464446" cy="1547743"/>
          </a:xfrm>
        </p:grpSpPr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77775358-3D88-F449-BC47-795DB29809B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16392" y="4013270"/>
              <a:ext cx="968717" cy="968717"/>
            </a:xfrm>
            <a:prstGeom prst="rect">
              <a:avLst/>
            </a:prstGeom>
          </p:spPr>
        </p:pic>
        <p:pic>
          <p:nvPicPr>
            <p:cNvPr id="7" name="Image 6">
              <a:extLst>
                <a:ext uri="{FF2B5EF4-FFF2-40B4-BE49-F238E27FC236}">
                  <a16:creationId xmlns:a16="http://schemas.microsoft.com/office/drawing/2014/main" id="{F758AAE6-BEB3-144A-97C2-928FFE5DC13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flipH="1">
              <a:off x="7903512" y="4025645"/>
              <a:ext cx="968716" cy="926514"/>
            </a:xfrm>
            <a:prstGeom prst="rect">
              <a:avLst/>
            </a:prstGeom>
          </p:spPr>
        </p:pic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82736B02-71AA-4643-AEA2-5FA280C806D1}"/>
                </a:ext>
              </a:extLst>
            </p:cNvPr>
            <p:cNvSpPr txBox="1"/>
            <p:nvPr/>
          </p:nvSpPr>
          <p:spPr>
            <a:xfrm>
              <a:off x="3858236" y="4003736"/>
              <a:ext cx="2588456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PIPERACILLINE-TAZOBACTAM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4g / 6h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(perfusion prolongée sur 3h)</a:t>
              </a:r>
            </a:p>
          </p:txBody>
        </p:sp>
        <p:sp>
          <p:nvSpPr>
            <p:cNvPr id="9" name="ZoneTexte 8">
              <a:extLst>
                <a:ext uri="{FF2B5EF4-FFF2-40B4-BE49-F238E27FC236}">
                  <a16:creationId xmlns:a16="http://schemas.microsoft.com/office/drawing/2014/main" id="{2BCB4F34-086B-DB43-9911-FE04DF8A2835}"/>
                </a:ext>
              </a:extLst>
            </p:cNvPr>
            <p:cNvSpPr txBox="1"/>
            <p:nvPr/>
          </p:nvSpPr>
          <p:spPr>
            <a:xfrm>
              <a:off x="6418482" y="4111472"/>
              <a:ext cx="177267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MEROPENEM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1G/ 8H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(intermittent)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A77211E9-D796-F248-9BC1-6D854588C9BA}"/>
                </a:ext>
              </a:extLst>
            </p:cNvPr>
            <p:cNvSpPr txBox="1"/>
            <p:nvPr/>
          </p:nvSpPr>
          <p:spPr>
            <a:xfrm>
              <a:off x="5804681" y="4328352"/>
              <a:ext cx="5351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 panose="020F0302020204030204"/>
                  <a:ea typeface="+mn-ea"/>
                  <a:cs typeface="+mn-cs"/>
                </a:rPr>
                <a:t>VS</a:t>
              </a:r>
            </a:p>
          </p:txBody>
        </p:sp>
        <p:sp>
          <p:nvSpPr>
            <p:cNvPr id="14" name="Rectangle : coins arrondis 13">
              <a:extLst>
                <a:ext uri="{FF2B5EF4-FFF2-40B4-BE49-F238E27FC236}">
                  <a16:creationId xmlns:a16="http://schemas.microsoft.com/office/drawing/2014/main" id="{066AE1C3-F5FE-E048-999A-B5C1ECC233E6}"/>
                </a:ext>
              </a:extLst>
            </p:cNvPr>
            <p:cNvSpPr/>
            <p:nvPr/>
          </p:nvSpPr>
          <p:spPr>
            <a:xfrm>
              <a:off x="2579339" y="3829724"/>
              <a:ext cx="6464446" cy="1547743"/>
            </a:xfrm>
            <a:prstGeom prst="round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1B1FF883-E501-6F60-C619-8FDFEC697B12}"/>
              </a:ext>
            </a:extLst>
          </p:cNvPr>
          <p:cNvSpPr txBox="1"/>
          <p:nvPr/>
        </p:nvSpPr>
        <p:spPr>
          <a:xfrm>
            <a:off x="-1" y="6608741"/>
            <a:ext cx="8680361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/>
              <a:t>PTZ : </a:t>
            </a:r>
            <a:r>
              <a:rPr lang="fr-FR" sz="1050" dirty="0" err="1"/>
              <a:t>piperacilline-tazobactam</a:t>
            </a:r>
            <a:r>
              <a:rPr lang="fr-FR" sz="1050" dirty="0"/>
              <a:t> ; MEM : </a:t>
            </a:r>
            <a:r>
              <a:rPr lang="fr-FR" sz="1050" dirty="0" err="1"/>
              <a:t>meropenem</a:t>
            </a:r>
            <a:r>
              <a:rPr lang="fr-FR" sz="1050" dirty="0"/>
              <a:t> ; </a:t>
            </a:r>
            <a:r>
              <a:rPr lang="fr-FR" sz="1050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C3G : céphalosporine de 3</a:t>
            </a:r>
            <a:r>
              <a:rPr lang="fr-FR" sz="1050" baseline="30000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ème</a:t>
            </a:r>
            <a:r>
              <a:rPr lang="fr-FR" sz="1050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génération ; CJP : critère de jugement principal  </a:t>
            </a:r>
            <a:endParaRPr lang="fr-FR" sz="1050" dirty="0"/>
          </a:p>
          <a:p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1680165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2"/>
          <p:cNvSpPr txBox="1"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lvl="0">
              <a:buSzPct val="100000"/>
            </a:pPr>
            <a:r>
              <a:rPr lang="fr-F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Caractérisation des </a:t>
            </a:r>
            <a:r>
              <a:rPr lang="fr-FR" i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Pseudomonas </a:t>
            </a:r>
            <a:r>
              <a:rPr lang="fr-FR" i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aeruginosa</a:t>
            </a:r>
            <a:r>
              <a:rPr lang="fr-F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 issus de patients atteints de bronchectasies inclus dans l’essai de phase II GREAT-2 </a:t>
            </a:r>
            <a:r>
              <a:rPr lang="fr-FR" i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(2)</a:t>
            </a:r>
            <a:r>
              <a:rPr lang="fr-F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 </a:t>
            </a:r>
            <a:endParaRPr lang="fr-FR" noProof="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9" name="Google Shape;179;p2"/>
          <p:cNvSpPr txBox="1"/>
          <p:nvPr/>
        </p:nvSpPr>
        <p:spPr>
          <a:xfrm>
            <a:off x="438825" y="1686725"/>
            <a:ext cx="32805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Allongement du délai de survenue</a:t>
            </a:r>
            <a:b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</a:br>
            <a: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de la première exacerbation à</a:t>
            </a:r>
            <a:b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</a:br>
            <a: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la dose de 1 500 mg </a:t>
            </a:r>
            <a:endParaRPr lang="fr-FR" sz="1300" b="1" i="0" u="none" strike="noStrike" cap="none" noProof="0" dirty="0">
              <a:solidFill>
                <a:srgbClr val="C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" name="Google Shape;181;p2"/>
          <p:cNvSpPr txBox="1"/>
          <p:nvPr/>
        </p:nvSpPr>
        <p:spPr>
          <a:xfrm>
            <a:off x="3951000" y="1715225"/>
            <a:ext cx="4134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Pas de changement significatif de l’affinité du</a:t>
            </a:r>
            <a:b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</a:br>
            <a:r>
              <a:rPr lang="fr-FR" sz="1600" b="1" i="0" u="none" strike="noStrike" cap="none" noProof="0" dirty="0" err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gremubamab</a:t>
            </a:r>
            <a: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 aux souches de </a:t>
            </a:r>
            <a:r>
              <a:rPr lang="fr-FR" sz="1600" b="1" i="1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P. </a:t>
            </a:r>
            <a:r>
              <a:rPr lang="fr-FR" sz="1600" b="1" i="1" u="none" strike="noStrike" cap="none" noProof="0" dirty="0" err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aeruginosa</a:t>
            </a:r>
            <a: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 durant l’essai (p = 0,786)</a:t>
            </a:r>
            <a:endParaRPr lang="fr-FR" sz="1250" b="1" i="0" u="none" strike="noStrike" cap="none" noProof="0" dirty="0">
              <a:solidFill>
                <a:srgbClr val="C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1B6D3B68-C154-06EC-7509-4F460EECFACA}"/>
              </a:ext>
            </a:extLst>
          </p:cNvPr>
          <p:cNvGrpSpPr/>
          <p:nvPr/>
        </p:nvGrpSpPr>
        <p:grpSpPr>
          <a:xfrm>
            <a:off x="98570" y="2779862"/>
            <a:ext cx="3397101" cy="2648096"/>
            <a:chOff x="98570" y="2779862"/>
            <a:chExt cx="3397101" cy="2648096"/>
          </a:xfrm>
        </p:grpSpPr>
        <p:cxnSp>
          <p:nvCxnSpPr>
            <p:cNvPr id="183" name="Google Shape;183;p2"/>
            <p:cNvCxnSpPr/>
            <p:nvPr/>
          </p:nvCxnSpPr>
          <p:spPr>
            <a:xfrm>
              <a:off x="642413" y="4533273"/>
              <a:ext cx="60666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84" name="Google Shape;184;p2"/>
            <p:cNvSpPr/>
            <p:nvPr/>
          </p:nvSpPr>
          <p:spPr>
            <a:xfrm>
              <a:off x="302735" y="4437416"/>
              <a:ext cx="326574" cy="2112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0,00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186" name="Google Shape;186;p2"/>
            <p:cNvCxnSpPr/>
            <p:nvPr/>
          </p:nvCxnSpPr>
          <p:spPr>
            <a:xfrm>
              <a:off x="642229" y="4158233"/>
              <a:ext cx="60666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87" name="Google Shape;187;p2"/>
            <p:cNvSpPr/>
            <p:nvPr/>
          </p:nvSpPr>
          <p:spPr>
            <a:xfrm>
              <a:off x="300022" y="4052562"/>
              <a:ext cx="326571" cy="2112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0,25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189" name="Google Shape;189;p2"/>
            <p:cNvCxnSpPr/>
            <p:nvPr/>
          </p:nvCxnSpPr>
          <p:spPr>
            <a:xfrm>
              <a:off x="642229" y="3809390"/>
              <a:ext cx="60666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90" name="Google Shape;190;p2"/>
            <p:cNvSpPr/>
            <p:nvPr/>
          </p:nvSpPr>
          <p:spPr>
            <a:xfrm>
              <a:off x="300022" y="3703719"/>
              <a:ext cx="326571" cy="2112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0,50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192" name="Google Shape;192;p2"/>
            <p:cNvCxnSpPr/>
            <p:nvPr/>
          </p:nvCxnSpPr>
          <p:spPr>
            <a:xfrm>
              <a:off x="642229" y="3446256"/>
              <a:ext cx="60666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93" name="Google Shape;193;p2"/>
            <p:cNvSpPr/>
            <p:nvPr/>
          </p:nvSpPr>
          <p:spPr>
            <a:xfrm>
              <a:off x="300022" y="3340585"/>
              <a:ext cx="326571" cy="2112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0,75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195" name="Google Shape;195;p2"/>
            <p:cNvCxnSpPr/>
            <p:nvPr/>
          </p:nvCxnSpPr>
          <p:spPr>
            <a:xfrm>
              <a:off x="642510" y="3087530"/>
              <a:ext cx="60666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96" name="Google Shape;196;p2"/>
            <p:cNvSpPr/>
            <p:nvPr/>
          </p:nvSpPr>
          <p:spPr>
            <a:xfrm>
              <a:off x="304800" y="2956486"/>
              <a:ext cx="324606" cy="26195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no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1,00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7" name="Google Shape;197;p2"/>
            <p:cNvGrpSpPr/>
            <p:nvPr/>
          </p:nvGrpSpPr>
          <p:grpSpPr>
            <a:xfrm>
              <a:off x="747127" y="4605497"/>
              <a:ext cx="130411" cy="256101"/>
              <a:chOff x="2038857" y="4885446"/>
              <a:chExt cx="143452" cy="340870"/>
            </a:xfrm>
          </p:grpSpPr>
          <p:cxnSp>
            <p:nvCxnSpPr>
              <p:cNvPr id="198" name="Google Shape;198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99" name="Google Shape;199;p2"/>
              <p:cNvSpPr/>
              <p:nvPr/>
            </p:nvSpPr>
            <p:spPr>
              <a:xfrm>
                <a:off x="2038857" y="4945205"/>
                <a:ext cx="143452" cy="2811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0</a:t>
                </a:r>
                <a:endParaRPr lang="fr-FR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00" name="Google Shape;200;p2"/>
            <p:cNvSpPr/>
            <p:nvPr/>
          </p:nvSpPr>
          <p:spPr>
            <a:xfrm rot="-5400000">
              <a:off x="-996407" y="3874839"/>
              <a:ext cx="2489250" cy="29929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72000" tIns="72000" rIns="72000" bIns="72000" anchor="ctr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0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Proportion de patients n’ayant pas exacerbé</a:t>
              </a:r>
              <a:endParaRPr lang="fr-FR" sz="10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699460" y="3003233"/>
              <a:ext cx="2459837" cy="1595417"/>
            </a:xfrm>
            <a:custGeom>
              <a:avLst/>
              <a:gdLst/>
              <a:ahLst/>
              <a:cxnLst/>
              <a:rect l="l" t="t" r="r" b="b"/>
              <a:pathLst>
                <a:path w="5250180" h="3192780" extrusionOk="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900"/>
                <a:buFont typeface="Calibri"/>
                <a:buNone/>
              </a:pPr>
              <a:endParaRPr lang="fr-FR" sz="900" b="0" i="0" u="none" strike="noStrike" cap="none" noProof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grpSp>
          <p:nvGrpSpPr>
            <p:cNvPr id="202" name="Google Shape;202;p2"/>
            <p:cNvGrpSpPr/>
            <p:nvPr/>
          </p:nvGrpSpPr>
          <p:grpSpPr>
            <a:xfrm>
              <a:off x="1142351" y="4605494"/>
              <a:ext cx="188119" cy="256101"/>
              <a:chOff x="2007118" y="4885446"/>
              <a:chExt cx="206931" cy="340870"/>
            </a:xfrm>
          </p:grpSpPr>
          <p:cxnSp>
            <p:nvCxnSpPr>
              <p:cNvPr id="203" name="Google Shape;203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04" name="Google Shape;204;p2"/>
              <p:cNvSpPr/>
              <p:nvPr/>
            </p:nvSpPr>
            <p:spPr>
              <a:xfrm>
                <a:off x="2007118" y="4945205"/>
                <a:ext cx="206931" cy="2811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20</a:t>
                </a:r>
                <a:endParaRPr lang="fr-FR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05" name="Google Shape;205;p2"/>
            <p:cNvGrpSpPr/>
            <p:nvPr/>
          </p:nvGrpSpPr>
          <p:grpSpPr>
            <a:xfrm>
              <a:off x="1589938" y="4605494"/>
              <a:ext cx="188119" cy="256101"/>
              <a:chOff x="2007118" y="4885446"/>
              <a:chExt cx="206931" cy="340870"/>
            </a:xfrm>
          </p:grpSpPr>
          <p:cxnSp>
            <p:nvCxnSpPr>
              <p:cNvPr id="206" name="Google Shape;206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07" name="Google Shape;207;p2"/>
              <p:cNvSpPr/>
              <p:nvPr/>
            </p:nvSpPr>
            <p:spPr>
              <a:xfrm>
                <a:off x="2007118" y="4945205"/>
                <a:ext cx="206931" cy="2811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40</a:t>
                </a:r>
                <a:endParaRPr lang="fr-FR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08" name="Google Shape;208;p2"/>
            <p:cNvGrpSpPr/>
            <p:nvPr/>
          </p:nvGrpSpPr>
          <p:grpSpPr>
            <a:xfrm>
              <a:off x="2014018" y="4605494"/>
              <a:ext cx="188119" cy="256101"/>
              <a:chOff x="2007118" y="4885446"/>
              <a:chExt cx="206931" cy="340870"/>
            </a:xfrm>
          </p:grpSpPr>
          <p:cxnSp>
            <p:nvCxnSpPr>
              <p:cNvPr id="209" name="Google Shape;209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10" name="Google Shape;210;p2"/>
              <p:cNvSpPr/>
              <p:nvPr/>
            </p:nvSpPr>
            <p:spPr>
              <a:xfrm>
                <a:off x="2007118" y="4945205"/>
                <a:ext cx="206931" cy="2811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60</a:t>
                </a:r>
                <a:endParaRPr lang="fr-FR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11" name="Google Shape;211;p2"/>
            <p:cNvGrpSpPr/>
            <p:nvPr/>
          </p:nvGrpSpPr>
          <p:grpSpPr>
            <a:xfrm>
              <a:off x="2471664" y="4605494"/>
              <a:ext cx="188119" cy="256101"/>
              <a:chOff x="2007118" y="4885446"/>
              <a:chExt cx="206931" cy="340870"/>
            </a:xfrm>
          </p:grpSpPr>
          <p:cxnSp>
            <p:nvCxnSpPr>
              <p:cNvPr id="212" name="Google Shape;212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13" name="Google Shape;213;p2"/>
              <p:cNvSpPr/>
              <p:nvPr/>
            </p:nvSpPr>
            <p:spPr>
              <a:xfrm>
                <a:off x="2007118" y="4945205"/>
                <a:ext cx="206931" cy="2811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80</a:t>
                </a:r>
                <a:endParaRPr lang="fr-FR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14" name="Google Shape;214;p2"/>
            <p:cNvGrpSpPr/>
            <p:nvPr/>
          </p:nvGrpSpPr>
          <p:grpSpPr>
            <a:xfrm>
              <a:off x="2866890" y="4605494"/>
              <a:ext cx="245828" cy="256101"/>
              <a:chOff x="1975379" y="4885446"/>
              <a:chExt cx="270411" cy="340870"/>
            </a:xfrm>
          </p:grpSpPr>
          <p:cxnSp>
            <p:nvCxnSpPr>
              <p:cNvPr id="215" name="Google Shape;215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16" name="Google Shape;216;p2"/>
              <p:cNvSpPr/>
              <p:nvPr/>
            </p:nvSpPr>
            <p:spPr>
              <a:xfrm>
                <a:off x="1975379" y="4945205"/>
                <a:ext cx="270411" cy="2811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100</a:t>
                </a:r>
                <a:endParaRPr lang="fr-FR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17" name="Google Shape;217;p2"/>
            <p:cNvSpPr/>
            <p:nvPr/>
          </p:nvSpPr>
          <p:spPr>
            <a:xfrm>
              <a:off x="2724015" y="3433740"/>
              <a:ext cx="447806" cy="2112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p = 0,11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3047865" y="2957490"/>
              <a:ext cx="447806" cy="2112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p = 0,04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97407" y="3920783"/>
              <a:ext cx="1398317" cy="24198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11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Bras de traitement</a:t>
              </a:r>
              <a:endParaRPr lang="fr-FR" sz="1100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989197" y="3967623"/>
              <a:ext cx="1563000" cy="3909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rtl="0">
                <a:lnSpc>
                  <a:spcPct val="1875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Gremubamab</a:t>
              </a: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 1500 mg</a:t>
              </a: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724685" y="4985921"/>
              <a:ext cx="175295" cy="44203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12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13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12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148763" y="4985923"/>
              <a:ext cx="175295" cy="44203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12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12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11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96350" y="4985923"/>
              <a:ext cx="175295" cy="44203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12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12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10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2020430" y="4985923"/>
              <a:ext cx="175295" cy="44203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12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10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9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2478076" y="4985923"/>
              <a:ext cx="175295" cy="44203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12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9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9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2927804" y="4985923"/>
              <a:ext cx="123999" cy="44203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1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800" b="0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227" name="Google Shape;227;p2"/>
            <p:cNvCxnSpPr/>
            <p:nvPr/>
          </p:nvCxnSpPr>
          <p:spPr>
            <a:xfrm>
              <a:off x="838459" y="4202230"/>
              <a:ext cx="150672" cy="0"/>
            </a:xfrm>
            <a:prstGeom prst="straightConnector1">
              <a:avLst/>
            </a:prstGeom>
            <a:noFill/>
            <a:ln w="19050" cap="flat" cmpd="sng">
              <a:solidFill>
                <a:srgbClr val="4EA72E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28" name="Google Shape;228;p2"/>
            <p:cNvSpPr/>
            <p:nvPr/>
          </p:nvSpPr>
          <p:spPr>
            <a:xfrm>
              <a:off x="989050" y="4124547"/>
              <a:ext cx="1377600" cy="3909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rtl="0">
                <a:lnSpc>
                  <a:spcPct val="1875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Gremubamab</a:t>
              </a: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 500 mg</a:t>
              </a:r>
            </a:p>
          </p:txBody>
        </p:sp>
        <p:cxnSp>
          <p:nvCxnSpPr>
            <p:cNvPr id="229" name="Google Shape;229;p2"/>
            <p:cNvCxnSpPr/>
            <p:nvPr/>
          </p:nvCxnSpPr>
          <p:spPr>
            <a:xfrm>
              <a:off x="838459" y="4346208"/>
              <a:ext cx="150672" cy="0"/>
            </a:xfrm>
            <a:prstGeom prst="straightConnector1">
              <a:avLst/>
            </a:prstGeom>
            <a:noFill/>
            <a:ln w="19050" cap="flat" cmpd="sng">
              <a:solidFill>
                <a:srgbClr val="E9713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30" name="Google Shape;230;p2"/>
            <p:cNvSpPr/>
            <p:nvPr/>
          </p:nvSpPr>
          <p:spPr>
            <a:xfrm>
              <a:off x="987629" y="4260910"/>
              <a:ext cx="989700" cy="3909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rtl="0">
                <a:lnSpc>
                  <a:spcPct val="1875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Placebo</a:t>
              </a:r>
            </a:p>
          </p:txBody>
        </p:sp>
        <p:cxnSp>
          <p:nvCxnSpPr>
            <p:cNvPr id="231" name="Google Shape;231;p2"/>
            <p:cNvCxnSpPr/>
            <p:nvPr/>
          </p:nvCxnSpPr>
          <p:spPr>
            <a:xfrm>
              <a:off x="838459" y="4481352"/>
              <a:ext cx="150672" cy="0"/>
            </a:xfrm>
            <a:prstGeom prst="straightConnector1">
              <a:avLst/>
            </a:prstGeom>
            <a:noFill/>
            <a:ln w="19050" cap="flat" cmpd="sng">
              <a:solidFill>
                <a:srgbClr val="7F7F7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2" name="Google Shape;232;p2"/>
            <p:cNvCxnSpPr/>
            <p:nvPr/>
          </p:nvCxnSpPr>
          <p:spPr>
            <a:xfrm>
              <a:off x="574013" y="5090584"/>
              <a:ext cx="150672" cy="0"/>
            </a:xfrm>
            <a:prstGeom prst="straightConnector1">
              <a:avLst/>
            </a:prstGeom>
            <a:noFill/>
            <a:ln w="19050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3" name="Google Shape;233;p2"/>
            <p:cNvCxnSpPr/>
            <p:nvPr/>
          </p:nvCxnSpPr>
          <p:spPr>
            <a:xfrm>
              <a:off x="574013" y="5209162"/>
              <a:ext cx="150672" cy="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4" name="Google Shape;234;p2"/>
            <p:cNvCxnSpPr/>
            <p:nvPr/>
          </p:nvCxnSpPr>
          <p:spPr>
            <a:xfrm>
              <a:off x="574013" y="5331606"/>
              <a:ext cx="150672" cy="0"/>
            </a:xfrm>
            <a:prstGeom prst="straightConnector1">
              <a:avLst/>
            </a:prstGeom>
            <a:noFill/>
            <a:ln w="19050" cap="flat" cmpd="sng">
              <a:solidFill>
                <a:srgbClr val="7F7F7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35" name="Google Shape;235;p2"/>
            <p:cNvSpPr/>
            <p:nvPr/>
          </p:nvSpPr>
          <p:spPr>
            <a:xfrm>
              <a:off x="812332" y="4786985"/>
              <a:ext cx="1966375" cy="2839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72000" tIns="72000" rIns="72000" bIns="72000" anchor="ctr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9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Temps depuis randomisation (jours)</a:t>
              </a:r>
              <a:endParaRPr lang="fr-FR" sz="20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04241" y="3081814"/>
              <a:ext cx="2174081" cy="364331"/>
            </a:xfrm>
            <a:custGeom>
              <a:avLst/>
              <a:gdLst/>
              <a:ahLst/>
              <a:cxnLst/>
              <a:rect l="l" t="t" r="r" b="b"/>
              <a:pathLst>
                <a:path w="2174081" h="364331" extrusionOk="0">
                  <a:moveTo>
                    <a:pt x="0" y="0"/>
                  </a:moveTo>
                  <a:lnTo>
                    <a:pt x="323850" y="0"/>
                  </a:lnTo>
                  <a:lnTo>
                    <a:pt x="323850" y="123825"/>
                  </a:lnTo>
                  <a:lnTo>
                    <a:pt x="759619" y="123825"/>
                  </a:lnTo>
                  <a:lnTo>
                    <a:pt x="759619" y="242887"/>
                  </a:lnTo>
                  <a:lnTo>
                    <a:pt x="1266825" y="242887"/>
                  </a:lnTo>
                  <a:lnTo>
                    <a:pt x="1266825" y="364331"/>
                  </a:lnTo>
                  <a:lnTo>
                    <a:pt x="2174081" y="364331"/>
                  </a:lnTo>
                </a:path>
              </a:pathLst>
            </a:custGeom>
            <a:noFill/>
            <a:ln w="15875" cap="flat" cmpd="sng">
              <a:solidFill>
                <a:srgbClr val="7F7F7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9478" y="3081814"/>
              <a:ext cx="1909763" cy="450056"/>
            </a:xfrm>
            <a:custGeom>
              <a:avLst/>
              <a:gdLst/>
              <a:ahLst/>
              <a:cxnLst/>
              <a:rect l="l" t="t" r="r" b="b"/>
              <a:pathLst>
                <a:path w="1909763" h="450056" extrusionOk="0">
                  <a:moveTo>
                    <a:pt x="0" y="0"/>
                  </a:moveTo>
                  <a:lnTo>
                    <a:pt x="352425" y="0"/>
                  </a:lnTo>
                  <a:lnTo>
                    <a:pt x="352425" y="119062"/>
                  </a:lnTo>
                  <a:lnTo>
                    <a:pt x="919163" y="119062"/>
                  </a:lnTo>
                  <a:lnTo>
                    <a:pt x="919163" y="226219"/>
                  </a:lnTo>
                  <a:lnTo>
                    <a:pt x="1295400" y="226219"/>
                  </a:lnTo>
                  <a:lnTo>
                    <a:pt x="1295400" y="335756"/>
                  </a:lnTo>
                  <a:lnTo>
                    <a:pt x="1557338" y="335756"/>
                  </a:lnTo>
                  <a:lnTo>
                    <a:pt x="1557338" y="450056"/>
                  </a:lnTo>
                  <a:lnTo>
                    <a:pt x="1909763" y="450056"/>
                  </a:lnTo>
                </a:path>
              </a:pathLst>
            </a:custGeom>
            <a:noFill/>
            <a:ln w="15875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cxnSp>
          <p:nvCxnSpPr>
            <p:cNvPr id="238" name="Google Shape;238;p2"/>
            <p:cNvCxnSpPr>
              <a:stCxn id="237" idx="0"/>
            </p:cNvCxnSpPr>
            <p:nvPr/>
          </p:nvCxnSpPr>
          <p:spPr>
            <a:xfrm>
              <a:off x="799478" y="3081814"/>
              <a:ext cx="2248500" cy="0"/>
            </a:xfrm>
            <a:prstGeom prst="straightConnector1">
              <a:avLst/>
            </a:prstGeom>
            <a:noFill/>
            <a:ln w="15875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53" name="Google Shape;353;p2"/>
          <p:cNvSpPr txBox="1"/>
          <p:nvPr/>
        </p:nvSpPr>
        <p:spPr>
          <a:xfrm>
            <a:off x="8317274" y="1767675"/>
            <a:ext cx="3716100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Microbiome : plus grande diversité β chez</a:t>
            </a:r>
            <a:b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</a:br>
            <a: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les patients sous </a:t>
            </a:r>
            <a:r>
              <a:rPr lang="fr-FR" sz="1600" b="1" i="0" u="none" strike="noStrike" cap="none" noProof="0" dirty="0" err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gremubamab</a:t>
            </a:r>
            <a:r>
              <a:rPr lang="fr-FR" sz="1600" b="1" i="0" u="none" strike="noStrike" cap="none" noProof="0" dirty="0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rPr>
              <a:t> 1 500 mg</a:t>
            </a:r>
            <a:endParaRPr lang="fr-FR" sz="1600" noProof="0" dirty="0"/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E5FD4551-81A8-C5B7-CF4F-53F11C946D70}"/>
              </a:ext>
            </a:extLst>
          </p:cNvPr>
          <p:cNvGrpSpPr/>
          <p:nvPr/>
        </p:nvGrpSpPr>
        <p:grpSpPr>
          <a:xfrm>
            <a:off x="3716056" y="2500234"/>
            <a:ext cx="4027348" cy="2980203"/>
            <a:chOff x="3716056" y="2500234"/>
            <a:chExt cx="4027348" cy="2980203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4079638" y="4727859"/>
              <a:ext cx="235172" cy="211203"/>
              <a:chOff x="1790357" y="4775188"/>
              <a:chExt cx="313013" cy="232323"/>
            </a:xfrm>
          </p:grpSpPr>
          <p:cxnSp>
            <p:nvCxnSpPr>
              <p:cNvPr id="240" name="Google Shape;240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41" name="Google Shape;241;p2"/>
              <p:cNvSpPr/>
              <p:nvPr/>
            </p:nvSpPr>
            <p:spPr>
              <a:xfrm>
                <a:off x="1790357" y="4775188"/>
                <a:ext cx="220516" cy="23232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-5</a:t>
                </a:r>
                <a:endParaRPr lang="fr-FR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42" name="Google Shape;242;p2"/>
            <p:cNvGrpSpPr/>
            <p:nvPr/>
          </p:nvGrpSpPr>
          <p:grpSpPr>
            <a:xfrm>
              <a:off x="4853264" y="5096302"/>
              <a:ext cx="308017" cy="380480"/>
              <a:chOff x="2018583" y="4832552"/>
              <a:chExt cx="184007" cy="506418"/>
            </a:xfrm>
          </p:grpSpPr>
          <p:cxnSp>
            <p:nvCxnSpPr>
              <p:cNvPr id="243" name="Google Shape;243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44" name="Google Shape;244;p2"/>
              <p:cNvSpPr/>
              <p:nvPr/>
            </p:nvSpPr>
            <p:spPr>
              <a:xfrm>
                <a:off x="2018583" y="4832552"/>
                <a:ext cx="184007" cy="50641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1000" b="1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J0</a:t>
                </a:r>
              </a:p>
            </p:txBody>
          </p:sp>
        </p:grpSp>
        <p:sp>
          <p:nvSpPr>
            <p:cNvPr id="245" name="Google Shape;245;p2"/>
            <p:cNvSpPr/>
            <p:nvPr/>
          </p:nvSpPr>
          <p:spPr>
            <a:xfrm>
              <a:off x="4320311" y="3162300"/>
              <a:ext cx="3423093" cy="1966893"/>
            </a:xfrm>
            <a:custGeom>
              <a:avLst/>
              <a:gdLst/>
              <a:ahLst/>
              <a:cxnLst/>
              <a:rect l="l" t="t" r="r" b="b"/>
              <a:pathLst>
                <a:path w="5250180" h="3192780" extrusionOk="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900"/>
                <a:buFont typeface="Calibri"/>
                <a:buNone/>
              </a:pPr>
              <a:endParaRPr lang="fr-FR" sz="900" b="0" i="0" u="none" strike="noStrike" cap="none" noProof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grpSp>
          <p:nvGrpSpPr>
            <p:cNvPr id="246" name="Google Shape;246;p2"/>
            <p:cNvGrpSpPr/>
            <p:nvPr/>
          </p:nvGrpSpPr>
          <p:grpSpPr>
            <a:xfrm>
              <a:off x="4114905" y="4236903"/>
              <a:ext cx="199906" cy="211203"/>
              <a:chOff x="1837296" y="4775188"/>
              <a:chExt cx="266074" cy="232323"/>
            </a:xfrm>
          </p:grpSpPr>
          <p:cxnSp>
            <p:nvCxnSpPr>
              <p:cNvPr id="247" name="Google Shape;247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48" name="Google Shape;248;p2"/>
              <p:cNvSpPr/>
              <p:nvPr/>
            </p:nvSpPr>
            <p:spPr>
              <a:xfrm>
                <a:off x="1837296" y="4775188"/>
                <a:ext cx="173577" cy="23232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0</a:t>
                </a:r>
                <a:endParaRPr lang="fr-FR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49" name="Google Shape;249;p2"/>
            <p:cNvGrpSpPr/>
            <p:nvPr/>
          </p:nvGrpSpPr>
          <p:grpSpPr>
            <a:xfrm>
              <a:off x="4114905" y="3744880"/>
              <a:ext cx="199906" cy="211203"/>
              <a:chOff x="1837296" y="4775188"/>
              <a:chExt cx="266074" cy="232323"/>
            </a:xfrm>
          </p:grpSpPr>
          <p:cxnSp>
            <p:nvCxnSpPr>
              <p:cNvPr id="250" name="Google Shape;250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51" name="Google Shape;251;p2"/>
              <p:cNvSpPr/>
              <p:nvPr/>
            </p:nvSpPr>
            <p:spPr>
              <a:xfrm>
                <a:off x="1837296" y="4775188"/>
                <a:ext cx="173577" cy="23232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5</a:t>
                </a:r>
                <a:endParaRPr lang="fr-FR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52" name="Google Shape;252;p2"/>
            <p:cNvGrpSpPr/>
            <p:nvPr/>
          </p:nvGrpSpPr>
          <p:grpSpPr>
            <a:xfrm>
              <a:off x="4057197" y="3253449"/>
              <a:ext cx="257614" cy="211203"/>
              <a:chOff x="1760487" y="4775188"/>
              <a:chExt cx="342883" cy="232323"/>
            </a:xfrm>
          </p:grpSpPr>
          <p:cxnSp>
            <p:nvCxnSpPr>
              <p:cNvPr id="253" name="Google Shape;253;p2"/>
              <p:cNvCxnSpPr/>
              <p:nvPr/>
            </p:nvCxnSpPr>
            <p:spPr>
              <a:xfrm>
                <a:off x="2027303" y="4880631"/>
                <a:ext cx="76067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54" name="Google Shape;254;p2"/>
              <p:cNvSpPr/>
              <p:nvPr/>
            </p:nvSpPr>
            <p:spPr>
              <a:xfrm>
                <a:off x="1760487" y="4775188"/>
                <a:ext cx="250386" cy="23232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900" b="0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10</a:t>
                </a:r>
                <a:endParaRPr lang="fr-FR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5" name="Google Shape;255;p2"/>
            <p:cNvSpPr/>
            <p:nvPr/>
          </p:nvSpPr>
          <p:spPr>
            <a:xfrm rot="-5400000">
              <a:off x="2698024" y="3840363"/>
              <a:ext cx="2489248" cy="4531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72000" tIns="72000" rIns="72000" bIns="72000" anchor="ctr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0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Changement de l’affinité </a:t>
              </a:r>
              <a:br>
                <a:rPr lang="fr-FR" sz="10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</a:br>
              <a:r>
                <a:rPr lang="fr-FR" sz="10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du </a:t>
              </a:r>
              <a:r>
                <a:rPr lang="fr-FR" sz="1000" b="1" i="0" u="none" strike="noStrike" cap="none" noProof="0" dirty="0" err="1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gremubamab</a:t>
              </a:r>
              <a:r>
                <a:rPr lang="fr-FR" sz="10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(RU/ml)</a:t>
              </a:r>
              <a:endParaRPr lang="fr-FR" sz="10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497363" y="3393882"/>
              <a:ext cx="505514" cy="2112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00"/>
                <a:buFont typeface="Calibri"/>
                <a:buNone/>
              </a:pPr>
              <a:r>
                <a:rPr lang="fr-FR" sz="9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p = 0,512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57" name="Google Shape;257;p2"/>
            <p:cNvGrpSpPr/>
            <p:nvPr/>
          </p:nvGrpSpPr>
          <p:grpSpPr>
            <a:xfrm>
              <a:off x="6667262" y="5069845"/>
              <a:ext cx="715508" cy="410592"/>
              <a:chOff x="1717062" y="4885446"/>
              <a:chExt cx="787055" cy="546497"/>
            </a:xfrm>
          </p:grpSpPr>
          <p:cxnSp>
            <p:nvCxnSpPr>
              <p:cNvPr id="258" name="Google Shape;258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59" name="Google Shape;259;p2"/>
              <p:cNvSpPr/>
              <p:nvPr/>
            </p:nvSpPr>
            <p:spPr>
              <a:xfrm>
                <a:off x="1717062" y="4925525"/>
                <a:ext cx="787055" cy="50641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1000" b="1" i="0" u="none" strike="noStrike" cap="none" noProof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Fin de l’étude</a:t>
                </a:r>
                <a:endParaRPr lang="fr-FR" sz="1000" b="1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60" name="Google Shape;260;p2"/>
            <p:cNvGrpSpPr/>
            <p:nvPr/>
          </p:nvGrpSpPr>
          <p:grpSpPr>
            <a:xfrm>
              <a:off x="5735657" y="5096302"/>
              <a:ext cx="405636" cy="380480"/>
              <a:chOff x="1977144" y="4832552"/>
              <a:chExt cx="266883" cy="506418"/>
            </a:xfrm>
          </p:grpSpPr>
          <p:cxnSp>
            <p:nvCxnSpPr>
              <p:cNvPr id="261" name="Google Shape;261;p2"/>
              <p:cNvCxnSpPr/>
              <p:nvPr/>
            </p:nvCxnSpPr>
            <p:spPr>
              <a:xfrm rot="10800000">
                <a:off x="2105818" y="4885446"/>
                <a:ext cx="0" cy="83674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62" name="Google Shape;262;p2"/>
              <p:cNvSpPr/>
              <p:nvPr/>
            </p:nvSpPr>
            <p:spPr>
              <a:xfrm>
                <a:off x="1977144" y="4832552"/>
                <a:ext cx="266883" cy="50641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36000" tIns="36000" rIns="36000" bIns="36000" anchor="ctr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Calibri"/>
                  <a:buNone/>
                </a:pPr>
                <a:r>
                  <a:rPr lang="fr-FR" sz="1000" b="1" i="0" u="none" strike="noStrike" cap="none" noProof="0" dirty="0" err="1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  <a:sym typeface="Calibri"/>
                  </a:rPr>
                  <a:t>FdT</a:t>
                </a:r>
                <a:endParaRPr lang="fr-FR" sz="10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endParaRPr>
              </a:p>
            </p:txBody>
          </p:sp>
        </p:grpSp>
        <p:cxnSp>
          <p:nvCxnSpPr>
            <p:cNvPr id="263" name="Google Shape;263;p2"/>
            <p:cNvCxnSpPr/>
            <p:nvPr/>
          </p:nvCxnSpPr>
          <p:spPr>
            <a:xfrm>
              <a:off x="4336985" y="4332760"/>
              <a:ext cx="3321385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64" name="Google Shape;264;p2"/>
            <p:cNvGrpSpPr/>
            <p:nvPr/>
          </p:nvGrpSpPr>
          <p:grpSpPr>
            <a:xfrm>
              <a:off x="5613896" y="4189313"/>
              <a:ext cx="211759" cy="244575"/>
              <a:chOff x="2996687" y="2836211"/>
              <a:chExt cx="828526" cy="448915"/>
            </a:xfrm>
          </p:grpSpPr>
          <p:sp>
            <p:nvSpPr>
              <p:cNvPr id="265" name="Google Shape;265;p2"/>
              <p:cNvSpPr/>
              <p:nvPr/>
            </p:nvSpPr>
            <p:spPr>
              <a:xfrm>
                <a:off x="2999068" y="2836211"/>
                <a:ext cx="821381" cy="448915"/>
              </a:xfrm>
              <a:prstGeom prst="rect">
                <a:avLst/>
              </a:prstGeom>
              <a:noFill/>
              <a:ln w="12700" cap="flat" cmpd="sng">
                <a:solidFill>
                  <a:srgbClr val="7F7F7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fr-FR" sz="1800" b="0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endParaRPr>
              </a:p>
            </p:txBody>
          </p:sp>
          <p:cxnSp>
            <p:nvCxnSpPr>
              <p:cNvPr id="266" name="Google Shape;266;p2"/>
              <p:cNvCxnSpPr/>
              <p:nvPr/>
            </p:nvCxnSpPr>
            <p:spPr>
              <a:xfrm>
                <a:off x="2996687" y="3108060"/>
                <a:ext cx="828526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F7F7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267" name="Google Shape;267;p2"/>
            <p:cNvGrpSpPr/>
            <p:nvPr/>
          </p:nvGrpSpPr>
          <p:grpSpPr>
            <a:xfrm>
              <a:off x="5877511" y="4212431"/>
              <a:ext cx="211759" cy="123825"/>
              <a:chOff x="2996687" y="2836211"/>
              <a:chExt cx="828526" cy="448915"/>
            </a:xfrm>
          </p:grpSpPr>
          <p:sp>
            <p:nvSpPr>
              <p:cNvPr id="268" name="Google Shape;268;p2"/>
              <p:cNvSpPr/>
              <p:nvPr/>
            </p:nvSpPr>
            <p:spPr>
              <a:xfrm>
                <a:off x="2999068" y="2836211"/>
                <a:ext cx="821381" cy="448915"/>
              </a:xfrm>
              <a:prstGeom prst="rect">
                <a:avLst/>
              </a:prstGeom>
              <a:noFill/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fr-FR" sz="1800" b="0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endParaRPr>
              </a:p>
            </p:txBody>
          </p:sp>
          <p:cxnSp>
            <p:nvCxnSpPr>
              <p:cNvPr id="269" name="Google Shape;269;p2"/>
              <p:cNvCxnSpPr/>
              <p:nvPr/>
            </p:nvCxnSpPr>
            <p:spPr>
              <a:xfrm>
                <a:off x="2996687" y="3246189"/>
                <a:ext cx="828526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270" name="Google Shape;270;p2"/>
            <p:cNvGrpSpPr/>
            <p:nvPr/>
          </p:nvGrpSpPr>
          <p:grpSpPr>
            <a:xfrm>
              <a:off x="6130458" y="4186239"/>
              <a:ext cx="212923" cy="150018"/>
              <a:chOff x="2987368" y="2836211"/>
              <a:chExt cx="833081" cy="448915"/>
            </a:xfrm>
          </p:grpSpPr>
          <p:sp>
            <p:nvSpPr>
              <p:cNvPr id="271" name="Google Shape;271;p2"/>
              <p:cNvSpPr/>
              <p:nvPr/>
            </p:nvSpPr>
            <p:spPr>
              <a:xfrm>
                <a:off x="2999068" y="2836211"/>
                <a:ext cx="821381" cy="448915"/>
              </a:xfrm>
              <a:prstGeom prst="rect">
                <a:avLst/>
              </a:prstGeom>
              <a:noFill/>
              <a:ln w="12700" cap="flat" cmpd="sng">
                <a:solidFill>
                  <a:schemeClr val="accent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fr-FR" sz="1800" b="0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endParaRPr>
              </a:p>
            </p:txBody>
          </p:sp>
          <p:cxnSp>
            <p:nvCxnSpPr>
              <p:cNvPr id="272" name="Google Shape;272;p2"/>
              <p:cNvCxnSpPr/>
              <p:nvPr/>
            </p:nvCxnSpPr>
            <p:spPr>
              <a:xfrm>
                <a:off x="2987368" y="3145201"/>
                <a:ext cx="828527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273" name="Google Shape;273;p2"/>
            <p:cNvGrpSpPr/>
            <p:nvPr/>
          </p:nvGrpSpPr>
          <p:grpSpPr>
            <a:xfrm>
              <a:off x="6654502" y="4221956"/>
              <a:ext cx="211759" cy="211932"/>
              <a:chOff x="2996687" y="2836211"/>
              <a:chExt cx="828526" cy="448915"/>
            </a:xfrm>
          </p:grpSpPr>
          <p:sp>
            <p:nvSpPr>
              <p:cNvPr id="274" name="Google Shape;274;p2"/>
              <p:cNvSpPr/>
              <p:nvPr/>
            </p:nvSpPr>
            <p:spPr>
              <a:xfrm>
                <a:off x="2999068" y="2836211"/>
                <a:ext cx="821381" cy="448915"/>
              </a:xfrm>
              <a:prstGeom prst="rect">
                <a:avLst/>
              </a:prstGeom>
              <a:noFill/>
              <a:ln w="12700" cap="flat" cmpd="sng">
                <a:solidFill>
                  <a:srgbClr val="7F7F7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fr-FR" sz="1800" b="0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endParaRPr>
              </a:p>
            </p:txBody>
          </p:sp>
          <p:cxnSp>
            <p:nvCxnSpPr>
              <p:cNvPr id="275" name="Google Shape;275;p2"/>
              <p:cNvCxnSpPr/>
              <p:nvPr/>
            </p:nvCxnSpPr>
            <p:spPr>
              <a:xfrm>
                <a:off x="2996687" y="3118146"/>
                <a:ext cx="828526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F7F7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276" name="Google Shape;276;p2"/>
            <p:cNvGrpSpPr/>
            <p:nvPr/>
          </p:nvGrpSpPr>
          <p:grpSpPr>
            <a:xfrm>
              <a:off x="6918117" y="4300538"/>
              <a:ext cx="211759" cy="50006"/>
              <a:chOff x="2996687" y="2836211"/>
              <a:chExt cx="828526" cy="448915"/>
            </a:xfrm>
          </p:grpSpPr>
          <p:sp>
            <p:nvSpPr>
              <p:cNvPr id="277" name="Google Shape;277;p2"/>
              <p:cNvSpPr/>
              <p:nvPr/>
            </p:nvSpPr>
            <p:spPr>
              <a:xfrm>
                <a:off x="2999068" y="2836211"/>
                <a:ext cx="821381" cy="448915"/>
              </a:xfrm>
              <a:prstGeom prst="rect">
                <a:avLst/>
              </a:prstGeom>
              <a:noFill/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fr-FR" sz="1800" b="0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endParaRPr>
              </a:p>
            </p:txBody>
          </p:sp>
          <p:cxnSp>
            <p:nvCxnSpPr>
              <p:cNvPr id="278" name="Google Shape;278;p2"/>
              <p:cNvCxnSpPr/>
              <p:nvPr/>
            </p:nvCxnSpPr>
            <p:spPr>
              <a:xfrm>
                <a:off x="2996687" y="3095743"/>
                <a:ext cx="828526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279" name="Google Shape;279;p2"/>
            <p:cNvGrpSpPr/>
            <p:nvPr/>
          </p:nvGrpSpPr>
          <p:grpSpPr>
            <a:xfrm>
              <a:off x="7167310" y="4283869"/>
              <a:ext cx="212923" cy="52864"/>
              <a:chOff x="2987368" y="2836211"/>
              <a:chExt cx="833081" cy="448915"/>
            </a:xfrm>
          </p:grpSpPr>
          <p:sp>
            <p:nvSpPr>
              <p:cNvPr id="280" name="Google Shape;280;p2"/>
              <p:cNvSpPr/>
              <p:nvPr/>
            </p:nvSpPr>
            <p:spPr>
              <a:xfrm>
                <a:off x="2999068" y="2836211"/>
                <a:ext cx="821381" cy="448915"/>
              </a:xfrm>
              <a:prstGeom prst="rect">
                <a:avLst/>
              </a:prstGeom>
              <a:noFill/>
              <a:ln w="12700" cap="flat" cmpd="sng">
                <a:solidFill>
                  <a:schemeClr val="accent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fr-FR" sz="1800" b="0" i="0" u="none" strike="noStrike" cap="none" noProof="0" dirty="0">
                  <a:solidFill>
                    <a:srgbClr val="FFFFFF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endParaRPr>
              </a:p>
            </p:txBody>
          </p:sp>
          <p:cxnSp>
            <p:nvCxnSpPr>
              <p:cNvPr id="281" name="Google Shape;281;p2"/>
              <p:cNvCxnSpPr/>
              <p:nvPr/>
            </p:nvCxnSpPr>
            <p:spPr>
              <a:xfrm>
                <a:off x="2987368" y="3145201"/>
                <a:ext cx="828527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cxnSp>
          <p:nvCxnSpPr>
            <p:cNvPr id="282" name="Google Shape;282;p2"/>
            <p:cNvCxnSpPr/>
            <p:nvPr/>
          </p:nvCxnSpPr>
          <p:spPr>
            <a:xfrm>
              <a:off x="5718111" y="4100512"/>
              <a:ext cx="0" cy="88801"/>
            </a:xfrm>
            <a:prstGeom prst="straightConnector1">
              <a:avLst/>
            </a:prstGeom>
            <a:noFill/>
            <a:ln w="12700" cap="flat" cmpd="sng">
              <a:solidFill>
                <a:srgbClr val="7F7F7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3" name="Google Shape;283;p2"/>
            <p:cNvCxnSpPr/>
            <p:nvPr/>
          </p:nvCxnSpPr>
          <p:spPr>
            <a:xfrm>
              <a:off x="5718111" y="4430810"/>
              <a:ext cx="0" cy="293590"/>
            </a:xfrm>
            <a:prstGeom prst="straightConnector1">
              <a:avLst/>
            </a:prstGeom>
            <a:noFill/>
            <a:ln w="12700" cap="flat" cmpd="sng">
              <a:solidFill>
                <a:srgbClr val="7F7F7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4" name="Google Shape;284;p2"/>
            <p:cNvCxnSpPr/>
            <p:nvPr/>
          </p:nvCxnSpPr>
          <p:spPr>
            <a:xfrm>
              <a:off x="5977667" y="4142421"/>
              <a:ext cx="0" cy="70010"/>
            </a:xfrm>
            <a:prstGeom prst="straightConnector1">
              <a:avLst/>
            </a:prstGeom>
            <a:noFill/>
            <a:ln w="12700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5" name="Google Shape;285;p2"/>
            <p:cNvCxnSpPr/>
            <p:nvPr/>
          </p:nvCxnSpPr>
          <p:spPr>
            <a:xfrm>
              <a:off x="6237224" y="4054315"/>
              <a:ext cx="0" cy="127160"/>
            </a:xfrm>
            <a:prstGeom prst="straightConnector1">
              <a:avLst/>
            </a:prstGeom>
            <a:noFill/>
            <a:ln w="12700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6" name="Google Shape;286;p2"/>
            <p:cNvCxnSpPr/>
            <p:nvPr/>
          </p:nvCxnSpPr>
          <p:spPr>
            <a:xfrm>
              <a:off x="6237224" y="4329112"/>
              <a:ext cx="0" cy="50007"/>
            </a:xfrm>
            <a:prstGeom prst="straightConnector1">
              <a:avLst/>
            </a:prstGeom>
            <a:noFill/>
            <a:ln w="12700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7" name="Google Shape;287;p2"/>
            <p:cNvCxnSpPr/>
            <p:nvPr/>
          </p:nvCxnSpPr>
          <p:spPr>
            <a:xfrm>
              <a:off x="6761098" y="4112419"/>
              <a:ext cx="0" cy="104406"/>
            </a:xfrm>
            <a:prstGeom prst="straightConnector1">
              <a:avLst/>
            </a:prstGeom>
            <a:noFill/>
            <a:ln w="12700" cap="flat" cmpd="sng">
              <a:solidFill>
                <a:srgbClr val="7F7F7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8" name="Google Shape;288;p2"/>
            <p:cNvCxnSpPr/>
            <p:nvPr/>
          </p:nvCxnSpPr>
          <p:spPr>
            <a:xfrm>
              <a:off x="6761098" y="4430810"/>
              <a:ext cx="0" cy="98328"/>
            </a:xfrm>
            <a:prstGeom prst="straightConnector1">
              <a:avLst/>
            </a:prstGeom>
            <a:noFill/>
            <a:ln w="12700" cap="flat" cmpd="sng">
              <a:solidFill>
                <a:srgbClr val="7F7F7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9" name="Google Shape;289;p2"/>
            <p:cNvCxnSpPr/>
            <p:nvPr/>
          </p:nvCxnSpPr>
          <p:spPr>
            <a:xfrm>
              <a:off x="7015892" y="4351151"/>
              <a:ext cx="0" cy="52599"/>
            </a:xfrm>
            <a:prstGeom prst="straightConnector1">
              <a:avLst/>
            </a:prstGeom>
            <a:noFill/>
            <a:ln w="12700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0" name="Google Shape;290;p2"/>
            <p:cNvCxnSpPr/>
            <p:nvPr/>
          </p:nvCxnSpPr>
          <p:spPr>
            <a:xfrm>
              <a:off x="7273067" y="4336865"/>
              <a:ext cx="0" cy="52599"/>
            </a:xfrm>
            <a:prstGeom prst="straightConnector1">
              <a:avLst/>
            </a:prstGeom>
            <a:noFill/>
            <a:ln w="12700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1" name="Google Shape;291;p2"/>
            <p:cNvCxnSpPr/>
            <p:nvPr/>
          </p:nvCxnSpPr>
          <p:spPr>
            <a:xfrm>
              <a:off x="4589958" y="4332760"/>
              <a:ext cx="211759" cy="0"/>
            </a:xfrm>
            <a:prstGeom prst="straightConnector1">
              <a:avLst/>
            </a:prstGeom>
            <a:noFill/>
            <a:ln w="19050" cap="flat" cmpd="sng">
              <a:solidFill>
                <a:srgbClr val="7F7F7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2" name="Google Shape;292;p2"/>
            <p:cNvCxnSpPr/>
            <p:nvPr/>
          </p:nvCxnSpPr>
          <p:spPr>
            <a:xfrm>
              <a:off x="5107865" y="4332760"/>
              <a:ext cx="211759" cy="0"/>
            </a:xfrm>
            <a:prstGeom prst="straightConnector1">
              <a:avLst/>
            </a:prstGeom>
            <a:noFill/>
            <a:ln w="19050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3" name="Google Shape;293;p2"/>
            <p:cNvCxnSpPr/>
            <p:nvPr/>
          </p:nvCxnSpPr>
          <p:spPr>
            <a:xfrm>
              <a:off x="4850690" y="4332760"/>
              <a:ext cx="211759" cy="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94" name="Google Shape;294;p2"/>
            <p:cNvSpPr/>
            <p:nvPr/>
          </p:nvSpPr>
          <p:spPr>
            <a:xfrm>
              <a:off x="7260366" y="3480592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260366" y="4083049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7260366" y="4375943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7260366" y="4628356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7280523" y="4628356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999535" y="4085431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999535" y="4159551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7025016" y="4305301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994060" y="4905376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732122" y="4750594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762527" y="4750594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719664" y="4517231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719664" y="4367212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733952" y="4383880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712521" y="4298155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755383" y="4219574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733952" y="4176712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705377" y="4090987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5705252" y="3226593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690964" y="3231355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700489" y="3740943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671914" y="3740943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726683" y="4095749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671914" y="4190999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679058" y="4245768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667152" y="4317206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700489" y="4317206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5771927" y="4317206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724302" y="4374356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693346" y="4526756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679058" y="4612481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721921" y="4707731"/>
              <a:ext cx="37785" cy="37785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961310" y="3663949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999410" y="4121149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5942260" y="4190206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935116" y="4214018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944641" y="4323556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968454" y="4323556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956548" y="4525963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968454" y="5014120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944641" y="5014120"/>
              <a:ext cx="37785" cy="377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212616" y="3516312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238810" y="3516312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207854" y="4042569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231666" y="4135438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250716" y="4221163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203091" y="4225925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191185" y="4316413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212616" y="4354513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22141" y="4628357"/>
              <a:ext cx="37785" cy="3778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b="0" i="0" u="none" strike="noStrike" cap="none" noProof="0" dirty="0">
                <a:solidFill>
                  <a:schemeClr val="lt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4547812" y="2500234"/>
              <a:ext cx="915652" cy="24198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800"/>
                <a:buFont typeface="Calibri"/>
                <a:buNone/>
              </a:pPr>
              <a:r>
                <a:rPr lang="fr-FR" sz="1100" b="1" i="0" u="none" strike="noStrike" cap="none" noProof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Traitements</a:t>
              </a:r>
              <a:endParaRPr lang="fr-FR" sz="11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4554471" y="2545637"/>
              <a:ext cx="1441500" cy="3909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rtl="0">
                <a:lnSpc>
                  <a:spcPct val="1875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Gremubamab</a:t>
              </a: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 1 500 mg</a:t>
              </a:r>
            </a:p>
          </p:txBody>
        </p:sp>
        <p:cxnSp>
          <p:nvCxnSpPr>
            <p:cNvPr id="346" name="Google Shape;346;p2"/>
            <p:cNvCxnSpPr/>
            <p:nvPr/>
          </p:nvCxnSpPr>
          <p:spPr>
            <a:xfrm>
              <a:off x="4403792" y="2767294"/>
              <a:ext cx="150672" cy="0"/>
            </a:xfrm>
            <a:prstGeom prst="straightConnector1">
              <a:avLst/>
            </a:prstGeom>
            <a:noFill/>
            <a:ln w="19050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47" name="Google Shape;347;p2"/>
            <p:cNvSpPr/>
            <p:nvPr/>
          </p:nvSpPr>
          <p:spPr>
            <a:xfrm>
              <a:off x="4554472" y="2692366"/>
              <a:ext cx="1510500" cy="3909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rtl="0">
                <a:lnSpc>
                  <a:spcPct val="1875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Gremubamab</a:t>
              </a: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 500 mg</a:t>
              </a:r>
            </a:p>
          </p:txBody>
        </p:sp>
        <p:cxnSp>
          <p:nvCxnSpPr>
            <p:cNvPr id="348" name="Google Shape;348;p2"/>
            <p:cNvCxnSpPr/>
            <p:nvPr/>
          </p:nvCxnSpPr>
          <p:spPr>
            <a:xfrm>
              <a:off x="4403792" y="2911272"/>
              <a:ext cx="150672" cy="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49" name="Google Shape;349;p2"/>
            <p:cNvSpPr/>
            <p:nvPr/>
          </p:nvSpPr>
          <p:spPr>
            <a:xfrm>
              <a:off x="4564045" y="2835661"/>
              <a:ext cx="791400" cy="3909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000" tIns="36000" rIns="36000" bIns="36000" anchor="ctr" anchorCtr="0">
              <a:spAutoFit/>
            </a:bodyPr>
            <a:lstStyle/>
            <a:p>
              <a:pPr marL="0" marR="0" lvl="0" indent="0" algn="l" rtl="0">
                <a:lnSpc>
                  <a:spcPct val="1875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Placebo</a:t>
              </a:r>
            </a:p>
          </p:txBody>
        </p:sp>
        <p:cxnSp>
          <p:nvCxnSpPr>
            <p:cNvPr id="350" name="Google Shape;350;p2"/>
            <p:cNvCxnSpPr/>
            <p:nvPr/>
          </p:nvCxnSpPr>
          <p:spPr>
            <a:xfrm>
              <a:off x="4403792" y="3046416"/>
              <a:ext cx="150672" cy="0"/>
            </a:xfrm>
            <a:prstGeom prst="straightConnector1">
              <a:avLst/>
            </a:prstGeom>
            <a:noFill/>
            <a:ln w="19050" cap="flat" cmpd="sng">
              <a:solidFill>
                <a:srgbClr val="7F7F7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9" name="Groupe 8">
            <a:extLst>
              <a:ext uri="{FF2B5EF4-FFF2-40B4-BE49-F238E27FC236}">
                <a16:creationId xmlns:a16="http://schemas.microsoft.com/office/drawing/2014/main" id="{513C02FE-CF5C-CA38-3C52-47F963F4A983}"/>
              </a:ext>
            </a:extLst>
          </p:cNvPr>
          <p:cNvGrpSpPr/>
          <p:nvPr/>
        </p:nvGrpSpPr>
        <p:grpSpPr>
          <a:xfrm>
            <a:off x="7905734" y="2734854"/>
            <a:ext cx="4239187" cy="2277573"/>
            <a:chOff x="7905734" y="2734854"/>
            <a:chExt cx="4239187" cy="2277573"/>
          </a:xfrm>
        </p:grpSpPr>
        <p:sp>
          <p:nvSpPr>
            <p:cNvPr id="355" name="Google Shape;355;p2"/>
            <p:cNvSpPr txBox="1"/>
            <p:nvPr/>
          </p:nvSpPr>
          <p:spPr>
            <a:xfrm rot="16200000">
              <a:off x="6931320" y="3791831"/>
              <a:ext cx="2195010" cy="246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000" b="1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Indice de dissimilarité de Bray-Curtis</a:t>
              </a:r>
              <a:endParaRPr lang="fr-FR" sz="16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6" name="Google Shape;356;p2"/>
            <p:cNvSpPr txBox="1"/>
            <p:nvPr/>
          </p:nvSpPr>
          <p:spPr>
            <a:xfrm>
              <a:off x="8093772" y="4253939"/>
              <a:ext cx="328937" cy="2308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9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0,0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7" name="Google Shape;357;p2"/>
            <p:cNvSpPr txBox="1"/>
            <p:nvPr/>
          </p:nvSpPr>
          <p:spPr>
            <a:xfrm>
              <a:off x="8093772" y="3921151"/>
              <a:ext cx="328937" cy="2308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9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0,3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8" name="Google Shape;358;p2"/>
            <p:cNvSpPr txBox="1"/>
            <p:nvPr/>
          </p:nvSpPr>
          <p:spPr>
            <a:xfrm>
              <a:off x="8093772" y="3584588"/>
              <a:ext cx="328937" cy="2308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9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0,6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9" name="Google Shape;359;p2"/>
            <p:cNvSpPr txBox="1"/>
            <p:nvPr/>
          </p:nvSpPr>
          <p:spPr>
            <a:xfrm>
              <a:off x="8093773" y="3242078"/>
              <a:ext cx="328936" cy="2308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9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0,9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0" name="Google Shape;360;p2"/>
            <p:cNvSpPr txBox="1"/>
            <p:nvPr/>
          </p:nvSpPr>
          <p:spPr>
            <a:xfrm>
              <a:off x="8694682" y="2897215"/>
              <a:ext cx="242374" cy="2308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9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5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1" name="Google Shape;361;p2"/>
            <p:cNvSpPr txBox="1"/>
            <p:nvPr/>
          </p:nvSpPr>
          <p:spPr>
            <a:xfrm>
              <a:off x="9632062" y="2897215"/>
              <a:ext cx="242374" cy="2308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9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6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2" name="Google Shape;362;p2"/>
            <p:cNvSpPr txBox="1"/>
            <p:nvPr/>
          </p:nvSpPr>
          <p:spPr>
            <a:xfrm>
              <a:off x="10551618" y="2897215"/>
              <a:ext cx="242374" cy="2308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9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7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3" name="Google Shape;363;p2"/>
            <p:cNvSpPr txBox="1"/>
            <p:nvPr/>
          </p:nvSpPr>
          <p:spPr>
            <a:xfrm>
              <a:off x="11471174" y="2897215"/>
              <a:ext cx="242374" cy="2308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9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9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4" name="Google Shape;364;p2"/>
            <p:cNvSpPr txBox="1"/>
            <p:nvPr/>
          </p:nvSpPr>
          <p:spPr>
            <a:xfrm>
              <a:off x="9985240" y="2734854"/>
              <a:ext cx="544500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100" b="1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Visite</a:t>
              </a:r>
              <a:endParaRPr lang="fr-FR" sz="28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5" name="Google Shape;365;p2"/>
            <p:cNvSpPr txBox="1"/>
            <p:nvPr/>
          </p:nvSpPr>
          <p:spPr>
            <a:xfrm>
              <a:off x="9533803" y="3053506"/>
              <a:ext cx="415498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0,021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6" name="Google Shape;366;p2"/>
            <p:cNvSpPr txBox="1"/>
            <p:nvPr/>
          </p:nvSpPr>
          <p:spPr>
            <a:xfrm>
              <a:off x="10465056" y="3053506"/>
              <a:ext cx="415499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0,043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7" name="Google Shape;367;p2"/>
            <p:cNvSpPr txBox="1"/>
            <p:nvPr/>
          </p:nvSpPr>
          <p:spPr>
            <a:xfrm rot="18900000">
              <a:off x="8165072" y="4525554"/>
              <a:ext cx="514885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Placebo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8" name="Google Shape;368;p2"/>
            <p:cNvSpPr txBox="1"/>
            <p:nvPr/>
          </p:nvSpPr>
          <p:spPr>
            <a:xfrm rot="18900000">
              <a:off x="7956308" y="4725579"/>
              <a:ext cx="1090363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Gremubamab</a:t>
              </a: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500 mg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9" name="Google Shape;369;p2"/>
            <p:cNvSpPr txBox="1"/>
            <p:nvPr/>
          </p:nvSpPr>
          <p:spPr>
            <a:xfrm rot="18900000">
              <a:off x="8185021" y="4741644"/>
              <a:ext cx="1164101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Gremubamab</a:t>
              </a: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1 500 mg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0" name="Google Shape;370;p2"/>
            <p:cNvSpPr txBox="1"/>
            <p:nvPr/>
          </p:nvSpPr>
          <p:spPr>
            <a:xfrm rot="18900000">
              <a:off x="9110975" y="4525553"/>
              <a:ext cx="514885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Placebo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1" name="Google Shape;371;p2"/>
            <p:cNvSpPr txBox="1"/>
            <p:nvPr/>
          </p:nvSpPr>
          <p:spPr>
            <a:xfrm rot="18900000">
              <a:off x="8902211" y="4725578"/>
              <a:ext cx="1090363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Gremubamab</a:t>
              </a: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500 mg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2" name="Google Shape;372;p2"/>
            <p:cNvSpPr txBox="1"/>
            <p:nvPr/>
          </p:nvSpPr>
          <p:spPr>
            <a:xfrm rot="18900000">
              <a:off x="9130924" y="4741643"/>
              <a:ext cx="1164101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Gremubamab</a:t>
              </a: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1 500 mg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3" name="Google Shape;373;p2"/>
            <p:cNvSpPr txBox="1"/>
            <p:nvPr/>
          </p:nvSpPr>
          <p:spPr>
            <a:xfrm rot="18900000">
              <a:off x="10042780" y="4525552"/>
              <a:ext cx="514885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Placebo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4" name="Google Shape;374;p2"/>
            <p:cNvSpPr txBox="1"/>
            <p:nvPr/>
          </p:nvSpPr>
          <p:spPr>
            <a:xfrm rot="18900000">
              <a:off x="9834016" y="4725577"/>
              <a:ext cx="1090363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Gremubamab</a:t>
              </a: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500 mg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5" name="Google Shape;375;p2"/>
            <p:cNvSpPr txBox="1"/>
            <p:nvPr/>
          </p:nvSpPr>
          <p:spPr>
            <a:xfrm rot="18900000">
              <a:off x="10062729" y="4741642"/>
              <a:ext cx="1164101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Gremubamab</a:t>
              </a: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1 500 mg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6" name="Google Shape;376;p2"/>
            <p:cNvSpPr txBox="1"/>
            <p:nvPr/>
          </p:nvSpPr>
          <p:spPr>
            <a:xfrm rot="18900000">
              <a:off x="10960871" y="4525551"/>
              <a:ext cx="514885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Placebo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7" name="Google Shape;377;p2"/>
            <p:cNvSpPr txBox="1"/>
            <p:nvPr/>
          </p:nvSpPr>
          <p:spPr>
            <a:xfrm rot="18900000">
              <a:off x="10752107" y="4725576"/>
              <a:ext cx="1090363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Gremubamab</a:t>
              </a: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500 mg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8" name="Google Shape;378;p2"/>
            <p:cNvSpPr txBox="1"/>
            <p:nvPr/>
          </p:nvSpPr>
          <p:spPr>
            <a:xfrm rot="18900000">
              <a:off x="10980820" y="4741641"/>
              <a:ext cx="1164101" cy="2154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800" b="0" i="0" u="none" strike="noStrike" cap="none" noProof="0" dirty="0" err="1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Gremubamab</a:t>
              </a:r>
              <a:r>
                <a:rPr lang="fr-FR" sz="800" b="0" i="0" u="none" strike="noStrike" cap="none" noProof="0" dirty="0">
                  <a:solidFill>
                    <a:schemeClr val="dk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Calibri"/>
                </a:rPr>
                <a:t> 1 500 mg</a:t>
              </a:r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1159630" y="2946083"/>
              <a:ext cx="884238" cy="139700"/>
            </a:xfrm>
            <a:custGeom>
              <a:avLst/>
              <a:gdLst/>
              <a:ahLst/>
              <a:cxnLst/>
              <a:rect l="l" t="t" r="r" b="b"/>
              <a:pathLst>
                <a:path w="2229" h="351" extrusionOk="0">
                  <a:moveTo>
                    <a:pt x="2229" y="351"/>
                  </a:moveTo>
                  <a:lnTo>
                    <a:pt x="2229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cxnSp>
          <p:nvCxnSpPr>
            <p:cNvPr id="380" name="Google Shape;380;p2"/>
            <p:cNvCxnSpPr/>
            <p:nvPr/>
          </p:nvCxnSpPr>
          <p:spPr>
            <a:xfrm>
              <a:off x="11115180" y="4454208"/>
              <a:ext cx="41275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2"/>
            <p:cNvCxnSpPr/>
            <p:nvPr/>
          </p:nvCxnSpPr>
          <p:spPr>
            <a:xfrm rot="10800000">
              <a:off x="11159630" y="3085783"/>
              <a:ext cx="884238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382" name="Google Shape;382;p2"/>
            <p:cNvSpPr/>
            <p:nvPr/>
          </p:nvSpPr>
          <p:spPr>
            <a:xfrm>
              <a:off x="11156455" y="3085783"/>
              <a:ext cx="887413" cy="1368425"/>
            </a:xfrm>
            <a:custGeom>
              <a:avLst/>
              <a:gdLst/>
              <a:ahLst/>
              <a:cxnLst/>
              <a:rect l="l" t="t" r="r" b="b"/>
              <a:pathLst>
                <a:path w="2237" h="3451" extrusionOk="0">
                  <a:moveTo>
                    <a:pt x="0" y="3451"/>
                  </a:moveTo>
                  <a:lnTo>
                    <a:pt x="2237" y="3451"/>
                  </a:lnTo>
                  <a:lnTo>
                    <a:pt x="2237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cxnSp>
          <p:nvCxnSpPr>
            <p:cNvPr id="383" name="Google Shape;383;p2"/>
            <p:cNvCxnSpPr/>
            <p:nvPr/>
          </p:nvCxnSpPr>
          <p:spPr>
            <a:xfrm rot="10800000">
              <a:off x="11156455" y="2946083"/>
              <a:ext cx="0" cy="1508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2"/>
            <p:cNvCxnSpPr/>
            <p:nvPr/>
          </p:nvCxnSpPr>
          <p:spPr>
            <a:xfrm rot="10800000">
              <a:off x="11115180" y="2946083"/>
              <a:ext cx="0" cy="1508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385" name="Google Shape;385;p2"/>
            <p:cNvSpPr/>
            <p:nvPr/>
          </p:nvSpPr>
          <p:spPr>
            <a:xfrm>
              <a:off x="10226180" y="2946083"/>
              <a:ext cx="885825" cy="139700"/>
            </a:xfrm>
            <a:custGeom>
              <a:avLst/>
              <a:gdLst/>
              <a:ahLst/>
              <a:cxnLst/>
              <a:rect l="l" t="t" r="r" b="b"/>
              <a:pathLst>
                <a:path w="2229" h="351" extrusionOk="0">
                  <a:moveTo>
                    <a:pt x="0" y="351"/>
                  </a:moveTo>
                  <a:lnTo>
                    <a:pt x="0" y="0"/>
                  </a:lnTo>
                  <a:lnTo>
                    <a:pt x="2229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9299080" y="2946083"/>
              <a:ext cx="885825" cy="139700"/>
            </a:xfrm>
            <a:custGeom>
              <a:avLst/>
              <a:gdLst/>
              <a:ahLst/>
              <a:cxnLst/>
              <a:rect l="l" t="t" r="r" b="b"/>
              <a:pathLst>
                <a:path w="2229" h="351" extrusionOk="0">
                  <a:moveTo>
                    <a:pt x="2229" y="351"/>
                  </a:moveTo>
                  <a:lnTo>
                    <a:pt x="2229" y="0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370393" y="2946083"/>
              <a:ext cx="884238" cy="139700"/>
            </a:xfrm>
            <a:custGeom>
              <a:avLst/>
              <a:gdLst/>
              <a:ahLst/>
              <a:cxnLst/>
              <a:rect l="l" t="t" r="r" b="b"/>
              <a:pathLst>
                <a:path w="2229" h="351" extrusionOk="0">
                  <a:moveTo>
                    <a:pt x="2229" y="351"/>
                  </a:moveTo>
                  <a:lnTo>
                    <a:pt x="2229" y="0"/>
                  </a:lnTo>
                  <a:lnTo>
                    <a:pt x="0" y="0"/>
                  </a:lnTo>
                  <a:lnTo>
                    <a:pt x="0" y="35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cxnSp>
          <p:nvCxnSpPr>
            <p:cNvPr id="388" name="Google Shape;388;p2"/>
            <p:cNvCxnSpPr/>
            <p:nvPr/>
          </p:nvCxnSpPr>
          <p:spPr>
            <a:xfrm rot="10800000">
              <a:off x="9299080" y="3085783"/>
              <a:ext cx="885825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2"/>
            <p:cNvCxnSpPr/>
            <p:nvPr/>
          </p:nvCxnSpPr>
          <p:spPr>
            <a:xfrm>
              <a:off x="10184905" y="4454208"/>
              <a:ext cx="41275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2"/>
            <p:cNvCxnSpPr/>
            <p:nvPr/>
          </p:nvCxnSpPr>
          <p:spPr>
            <a:xfrm>
              <a:off x="9254630" y="4454208"/>
              <a:ext cx="42863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2"/>
            <p:cNvCxnSpPr/>
            <p:nvPr/>
          </p:nvCxnSpPr>
          <p:spPr>
            <a:xfrm>
              <a:off x="9297493" y="4454208"/>
              <a:ext cx="887413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2"/>
            <p:cNvCxnSpPr/>
            <p:nvPr/>
          </p:nvCxnSpPr>
          <p:spPr>
            <a:xfrm rot="10800000">
              <a:off x="10226180" y="3085783"/>
              <a:ext cx="0" cy="13684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2"/>
            <p:cNvCxnSpPr/>
            <p:nvPr/>
          </p:nvCxnSpPr>
          <p:spPr>
            <a:xfrm rot="10800000">
              <a:off x="10184905" y="3085783"/>
              <a:ext cx="0" cy="13684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2"/>
            <p:cNvCxnSpPr/>
            <p:nvPr/>
          </p:nvCxnSpPr>
          <p:spPr>
            <a:xfrm rot="10800000">
              <a:off x="8370393" y="3085783"/>
              <a:ext cx="884238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395" name="Google Shape;395;p2"/>
            <p:cNvSpPr/>
            <p:nvPr/>
          </p:nvSpPr>
          <p:spPr>
            <a:xfrm>
              <a:off x="8370393" y="3085783"/>
              <a:ext cx="884238" cy="1368425"/>
            </a:xfrm>
            <a:custGeom>
              <a:avLst/>
              <a:gdLst/>
              <a:ahLst/>
              <a:cxnLst/>
              <a:rect l="l" t="t" r="r" b="b"/>
              <a:pathLst>
                <a:path w="2229" h="3451" extrusionOk="0">
                  <a:moveTo>
                    <a:pt x="2229" y="3451"/>
                  </a:moveTo>
                  <a:lnTo>
                    <a:pt x="0" y="3451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cxnSp>
          <p:nvCxnSpPr>
            <p:cNvPr id="396" name="Google Shape;396;p2"/>
            <p:cNvCxnSpPr/>
            <p:nvPr/>
          </p:nvCxnSpPr>
          <p:spPr>
            <a:xfrm rot="10800000">
              <a:off x="9254630" y="3085783"/>
              <a:ext cx="0" cy="13684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2"/>
            <p:cNvCxnSpPr/>
            <p:nvPr/>
          </p:nvCxnSpPr>
          <p:spPr>
            <a:xfrm rot="10800000">
              <a:off x="9297493" y="2946083"/>
              <a:ext cx="0" cy="15081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2"/>
            <p:cNvCxnSpPr/>
            <p:nvPr/>
          </p:nvCxnSpPr>
          <p:spPr>
            <a:xfrm rot="10800000">
              <a:off x="10226180" y="3085783"/>
              <a:ext cx="885825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2"/>
            <p:cNvCxnSpPr/>
            <p:nvPr/>
          </p:nvCxnSpPr>
          <p:spPr>
            <a:xfrm>
              <a:off x="10226180" y="4454208"/>
              <a:ext cx="889000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2"/>
            <p:cNvCxnSpPr/>
            <p:nvPr/>
          </p:nvCxnSpPr>
          <p:spPr>
            <a:xfrm rot="10800000">
              <a:off x="11321555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2"/>
            <p:cNvCxnSpPr/>
            <p:nvPr/>
          </p:nvCxnSpPr>
          <p:spPr>
            <a:xfrm rot="10800000">
              <a:off x="11877180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2"/>
            <p:cNvCxnSpPr/>
            <p:nvPr/>
          </p:nvCxnSpPr>
          <p:spPr>
            <a:xfrm rot="10800000">
              <a:off x="11597780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2"/>
            <p:cNvCxnSpPr/>
            <p:nvPr/>
          </p:nvCxnSpPr>
          <p:spPr>
            <a:xfrm rot="10800000">
              <a:off x="10669093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2"/>
            <p:cNvCxnSpPr/>
            <p:nvPr/>
          </p:nvCxnSpPr>
          <p:spPr>
            <a:xfrm rot="10800000">
              <a:off x="10946905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2"/>
            <p:cNvCxnSpPr/>
            <p:nvPr/>
          </p:nvCxnSpPr>
          <p:spPr>
            <a:xfrm rot="10800000">
              <a:off x="8348168" y="3368358"/>
              <a:ext cx="22225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2"/>
            <p:cNvCxnSpPr/>
            <p:nvPr/>
          </p:nvCxnSpPr>
          <p:spPr>
            <a:xfrm rot="10800000">
              <a:off x="8348168" y="3704908"/>
              <a:ext cx="22225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2"/>
            <p:cNvCxnSpPr/>
            <p:nvPr/>
          </p:nvCxnSpPr>
          <p:spPr>
            <a:xfrm rot="10800000">
              <a:off x="8533905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2"/>
            <p:cNvCxnSpPr/>
            <p:nvPr/>
          </p:nvCxnSpPr>
          <p:spPr>
            <a:xfrm rot="10800000">
              <a:off x="8811718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2"/>
            <p:cNvCxnSpPr/>
            <p:nvPr/>
          </p:nvCxnSpPr>
          <p:spPr>
            <a:xfrm rot="10800000">
              <a:off x="8348168" y="4033520"/>
              <a:ext cx="22225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2"/>
            <p:cNvCxnSpPr/>
            <p:nvPr/>
          </p:nvCxnSpPr>
          <p:spPr>
            <a:xfrm rot="10800000">
              <a:off x="8348168" y="4370070"/>
              <a:ext cx="22225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2"/>
            <p:cNvCxnSpPr/>
            <p:nvPr/>
          </p:nvCxnSpPr>
          <p:spPr>
            <a:xfrm rot="10800000">
              <a:off x="10022980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2"/>
            <p:cNvCxnSpPr/>
            <p:nvPr/>
          </p:nvCxnSpPr>
          <p:spPr>
            <a:xfrm rot="10800000">
              <a:off x="10391280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2"/>
            <p:cNvCxnSpPr/>
            <p:nvPr/>
          </p:nvCxnSpPr>
          <p:spPr>
            <a:xfrm rot="10800000">
              <a:off x="9089530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2"/>
            <p:cNvCxnSpPr/>
            <p:nvPr/>
          </p:nvCxnSpPr>
          <p:spPr>
            <a:xfrm rot="10800000">
              <a:off x="9743580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2"/>
            <p:cNvCxnSpPr/>
            <p:nvPr/>
          </p:nvCxnSpPr>
          <p:spPr>
            <a:xfrm rot="10800000">
              <a:off x="9467355" y="4454208"/>
              <a:ext cx="0" cy="254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16" name="Google Shape;416;p2"/>
            <p:cNvSpPr/>
            <p:nvPr/>
          </p:nvSpPr>
          <p:spPr>
            <a:xfrm>
              <a:off x="8706943" y="4149408"/>
              <a:ext cx="206375" cy="182563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8987930" y="4057333"/>
              <a:ext cx="203200" cy="211138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9359405" y="3931920"/>
              <a:ext cx="209550" cy="3873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9638805" y="4008120"/>
              <a:ext cx="206375" cy="31432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9916618" y="3766820"/>
              <a:ext cx="207963" cy="36671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10288093" y="3960495"/>
              <a:ext cx="204788" cy="3587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10565905" y="3965258"/>
              <a:ext cx="209550" cy="30003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10846893" y="3771583"/>
              <a:ext cx="206375" cy="36671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1219955" y="3719195"/>
              <a:ext cx="206375" cy="555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1497768" y="3744595"/>
              <a:ext cx="206375" cy="500063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11773993" y="3850958"/>
              <a:ext cx="207963" cy="307975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430718" y="3995420"/>
              <a:ext cx="206375" cy="32861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10569080" y="3968433"/>
              <a:ext cx="203200" cy="293688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10850068" y="3774758"/>
              <a:ext cx="200025" cy="360363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11223130" y="3722370"/>
              <a:ext cx="200025" cy="549275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1500943" y="3747770"/>
              <a:ext cx="200025" cy="493713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1777168" y="3854133"/>
              <a:ext cx="201613" cy="301625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0291268" y="3963670"/>
              <a:ext cx="198438" cy="352425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9362580" y="3935095"/>
              <a:ext cx="203200" cy="381000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9919793" y="3769995"/>
              <a:ext cx="201613" cy="360363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8991105" y="4060508"/>
              <a:ext cx="196850" cy="204788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8710118" y="4152583"/>
              <a:ext cx="200025" cy="176213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8433893" y="3998595"/>
              <a:ext cx="200025" cy="322263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9641980" y="4011295"/>
              <a:ext cx="200025" cy="307975"/>
            </a:xfrm>
            <a:prstGeom prst="rect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cxnSp>
          <p:nvCxnSpPr>
            <p:cNvPr id="440" name="Google Shape;440;p2"/>
            <p:cNvCxnSpPr/>
            <p:nvPr/>
          </p:nvCxnSpPr>
          <p:spPr>
            <a:xfrm rot="10800000">
              <a:off x="11219955" y="4144645"/>
              <a:ext cx="206375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1" name="Google Shape;441;p2"/>
            <p:cNvCxnSpPr/>
            <p:nvPr/>
          </p:nvCxnSpPr>
          <p:spPr>
            <a:xfrm rot="10800000">
              <a:off x="11497768" y="3966845"/>
              <a:ext cx="206375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2" name="Google Shape;442;p2"/>
            <p:cNvCxnSpPr/>
            <p:nvPr/>
          </p:nvCxnSpPr>
          <p:spPr>
            <a:xfrm rot="10800000">
              <a:off x="10846893" y="3970020"/>
              <a:ext cx="206375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3" name="Google Shape;443;p2"/>
            <p:cNvCxnSpPr/>
            <p:nvPr/>
          </p:nvCxnSpPr>
          <p:spPr>
            <a:xfrm rot="10800000">
              <a:off x="10565905" y="4063683"/>
              <a:ext cx="209550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4" name="Google Shape;444;p2"/>
            <p:cNvCxnSpPr/>
            <p:nvPr/>
          </p:nvCxnSpPr>
          <p:spPr>
            <a:xfrm rot="10800000">
              <a:off x="11773993" y="4082733"/>
              <a:ext cx="207963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5" name="Google Shape;445;p2"/>
            <p:cNvCxnSpPr/>
            <p:nvPr/>
          </p:nvCxnSpPr>
          <p:spPr>
            <a:xfrm rot="10800000">
              <a:off x="8430718" y="4135120"/>
              <a:ext cx="206375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6" name="Google Shape;446;p2"/>
            <p:cNvCxnSpPr/>
            <p:nvPr/>
          </p:nvCxnSpPr>
          <p:spPr>
            <a:xfrm rot="10800000">
              <a:off x="8706943" y="4258945"/>
              <a:ext cx="206375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7" name="Google Shape;447;p2"/>
            <p:cNvCxnSpPr/>
            <p:nvPr/>
          </p:nvCxnSpPr>
          <p:spPr>
            <a:xfrm rot="10800000">
              <a:off x="9916618" y="3987483"/>
              <a:ext cx="207963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8" name="Google Shape;448;p2"/>
            <p:cNvCxnSpPr/>
            <p:nvPr/>
          </p:nvCxnSpPr>
          <p:spPr>
            <a:xfrm rot="10800000">
              <a:off x="9359405" y="4236720"/>
              <a:ext cx="209550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9" name="Google Shape;449;p2"/>
            <p:cNvCxnSpPr/>
            <p:nvPr/>
          </p:nvCxnSpPr>
          <p:spPr>
            <a:xfrm rot="10800000">
              <a:off x="9638805" y="4146233"/>
              <a:ext cx="206375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0" name="Google Shape;450;p2"/>
            <p:cNvCxnSpPr/>
            <p:nvPr/>
          </p:nvCxnSpPr>
          <p:spPr>
            <a:xfrm rot="10800000">
              <a:off x="8987930" y="4171633"/>
              <a:ext cx="203200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1" name="Google Shape;451;p2"/>
            <p:cNvCxnSpPr/>
            <p:nvPr/>
          </p:nvCxnSpPr>
          <p:spPr>
            <a:xfrm rot="10800000">
              <a:off x="10288093" y="4092258"/>
              <a:ext cx="204788" cy="0"/>
            </a:xfrm>
            <a:prstGeom prst="straightConnector1">
              <a:avLst/>
            </a:pr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2" name="Google Shape;452;p2"/>
            <p:cNvCxnSpPr/>
            <p:nvPr/>
          </p:nvCxnSpPr>
          <p:spPr>
            <a:xfrm rot="10800000">
              <a:off x="11878768" y="3579495"/>
              <a:ext cx="0" cy="2714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3" name="Google Shape;453;p2"/>
            <p:cNvCxnSpPr/>
            <p:nvPr/>
          </p:nvCxnSpPr>
          <p:spPr>
            <a:xfrm rot="10800000">
              <a:off x="10670680" y="3674745"/>
              <a:ext cx="0" cy="2905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2"/>
            <p:cNvCxnSpPr/>
            <p:nvPr/>
          </p:nvCxnSpPr>
          <p:spPr>
            <a:xfrm rot="10800000">
              <a:off x="10950080" y="3322320"/>
              <a:ext cx="0" cy="4492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2"/>
            <p:cNvCxnSpPr/>
            <p:nvPr/>
          </p:nvCxnSpPr>
          <p:spPr>
            <a:xfrm rot="10800000">
              <a:off x="11321555" y="3279458"/>
              <a:ext cx="0" cy="4397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2"/>
            <p:cNvCxnSpPr/>
            <p:nvPr/>
          </p:nvCxnSpPr>
          <p:spPr>
            <a:xfrm rot="10800000">
              <a:off x="11599368" y="3257233"/>
              <a:ext cx="0" cy="4873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2"/>
            <p:cNvCxnSpPr/>
            <p:nvPr/>
          </p:nvCxnSpPr>
          <p:spPr>
            <a:xfrm>
              <a:off x="11604130" y="4244658"/>
              <a:ext cx="0" cy="1127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2"/>
            <p:cNvCxnSpPr/>
            <p:nvPr/>
          </p:nvCxnSpPr>
          <p:spPr>
            <a:xfrm>
              <a:off x="11319968" y="4274820"/>
              <a:ext cx="0" cy="9207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2"/>
            <p:cNvCxnSpPr/>
            <p:nvPr/>
          </p:nvCxnSpPr>
          <p:spPr>
            <a:xfrm rot="10800000">
              <a:off x="10950080" y="4138295"/>
              <a:ext cx="0" cy="2143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2"/>
            <p:cNvCxnSpPr/>
            <p:nvPr/>
          </p:nvCxnSpPr>
          <p:spPr>
            <a:xfrm rot="10800000">
              <a:off x="10670680" y="4265295"/>
              <a:ext cx="0" cy="1016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2"/>
            <p:cNvCxnSpPr/>
            <p:nvPr/>
          </p:nvCxnSpPr>
          <p:spPr>
            <a:xfrm>
              <a:off x="11878768" y="4158933"/>
              <a:ext cx="0" cy="19208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2"/>
            <p:cNvCxnSpPr/>
            <p:nvPr/>
          </p:nvCxnSpPr>
          <p:spPr>
            <a:xfrm>
              <a:off x="9464180" y="3581083"/>
              <a:ext cx="0" cy="3508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2"/>
            <p:cNvCxnSpPr/>
            <p:nvPr/>
          </p:nvCxnSpPr>
          <p:spPr>
            <a:xfrm rot="10800000">
              <a:off x="10391280" y="3673158"/>
              <a:ext cx="0" cy="2873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2"/>
            <p:cNvCxnSpPr/>
            <p:nvPr/>
          </p:nvCxnSpPr>
          <p:spPr>
            <a:xfrm rot="10800000">
              <a:off x="10018218" y="3354070"/>
              <a:ext cx="0" cy="4127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2"/>
            <p:cNvCxnSpPr/>
            <p:nvPr/>
          </p:nvCxnSpPr>
          <p:spPr>
            <a:xfrm rot="10800000">
              <a:off x="9468943" y="3208020"/>
              <a:ext cx="550863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2"/>
            <p:cNvCxnSpPr/>
            <p:nvPr/>
          </p:nvCxnSpPr>
          <p:spPr>
            <a:xfrm rot="10800000">
              <a:off x="8810130" y="4331970"/>
              <a:ext cx="0" cy="381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2"/>
            <p:cNvCxnSpPr/>
            <p:nvPr/>
          </p:nvCxnSpPr>
          <p:spPr>
            <a:xfrm rot="10800000">
              <a:off x="8533905" y="4324033"/>
              <a:ext cx="0" cy="381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2"/>
            <p:cNvCxnSpPr/>
            <p:nvPr/>
          </p:nvCxnSpPr>
          <p:spPr>
            <a:xfrm rot="10800000">
              <a:off x="10391280" y="4319270"/>
              <a:ext cx="0" cy="4603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2"/>
            <p:cNvCxnSpPr/>
            <p:nvPr/>
          </p:nvCxnSpPr>
          <p:spPr>
            <a:xfrm rot="10800000">
              <a:off x="10021393" y="4133533"/>
              <a:ext cx="0" cy="19526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2"/>
            <p:cNvCxnSpPr/>
            <p:nvPr/>
          </p:nvCxnSpPr>
          <p:spPr>
            <a:xfrm rot="10800000">
              <a:off x="9741993" y="4322445"/>
              <a:ext cx="0" cy="95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2"/>
            <p:cNvCxnSpPr/>
            <p:nvPr/>
          </p:nvCxnSpPr>
          <p:spPr>
            <a:xfrm rot="10800000">
              <a:off x="9464180" y="4319270"/>
              <a:ext cx="0" cy="2222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2"/>
            <p:cNvCxnSpPr/>
            <p:nvPr/>
          </p:nvCxnSpPr>
          <p:spPr>
            <a:xfrm rot="10800000">
              <a:off x="9089530" y="4268470"/>
              <a:ext cx="0" cy="635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2"/>
            <p:cNvCxnSpPr/>
            <p:nvPr/>
          </p:nvCxnSpPr>
          <p:spPr>
            <a:xfrm rot="10800000">
              <a:off x="8533905" y="3625533"/>
              <a:ext cx="0" cy="369888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2"/>
            <p:cNvCxnSpPr/>
            <p:nvPr/>
          </p:nvCxnSpPr>
          <p:spPr>
            <a:xfrm rot="10800000">
              <a:off x="8810130" y="3896995"/>
              <a:ext cx="0" cy="252413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2"/>
            <p:cNvCxnSpPr/>
            <p:nvPr/>
          </p:nvCxnSpPr>
          <p:spPr>
            <a:xfrm>
              <a:off x="9089530" y="3901758"/>
              <a:ext cx="0" cy="15557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2"/>
            <p:cNvCxnSpPr/>
            <p:nvPr/>
          </p:nvCxnSpPr>
          <p:spPr>
            <a:xfrm>
              <a:off x="9741993" y="3719195"/>
              <a:ext cx="0" cy="282575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7" name="Google Shape;477;p2"/>
            <p:cNvCxnSpPr/>
            <p:nvPr/>
          </p:nvCxnSpPr>
          <p:spPr>
            <a:xfrm rot="10800000">
              <a:off x="10397630" y="3208020"/>
              <a:ext cx="549275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78" name="Google Shape;478;p2"/>
            <p:cNvSpPr/>
            <p:nvPr/>
          </p:nvSpPr>
          <p:spPr>
            <a:xfrm>
              <a:off x="8491043" y="3609658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8" y="69"/>
                  </a:lnTo>
                  <a:lnTo>
                    <a:pt x="41" y="69"/>
                  </a:lnTo>
                  <a:lnTo>
                    <a:pt x="47" y="66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8437068" y="3704908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9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9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8529143" y="395573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58" y="59"/>
                  </a:move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8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8" y="10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9" y="59"/>
                  </a:lnTo>
                  <a:lnTo>
                    <a:pt x="14" y="64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4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6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8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483105" y="4011295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8514855" y="4023995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8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9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lnTo>
                    <a:pt x="3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8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lnTo>
                    <a:pt x="38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8406905" y="4120833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8451355" y="4265295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8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6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4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9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lnTo>
                    <a:pt x="3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3" y="46"/>
                  </a:lnTo>
                  <a:lnTo>
                    <a:pt x="5" y="52"/>
                  </a:lnTo>
                  <a:lnTo>
                    <a:pt x="10" y="58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8471993" y="4293870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58" y="58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6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8" y="9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2"/>
                  </a:lnTo>
                  <a:lnTo>
                    <a:pt x="9" y="9"/>
                  </a:lnTo>
                  <a:lnTo>
                    <a:pt x="2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9" y="58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4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6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8406905" y="4346258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8525968" y="4355783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619630" y="432403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8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6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4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9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lnTo>
                    <a:pt x="3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3" y="46"/>
                  </a:lnTo>
                  <a:lnTo>
                    <a:pt x="5" y="52"/>
                  </a:lnTo>
                  <a:lnTo>
                    <a:pt x="10" y="58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lnTo>
                    <a:pt x="38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743455" y="3881120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5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8862518" y="3968433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3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5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8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8706943" y="4073208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770443" y="422878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8876805" y="4192270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35" y="69"/>
                  </a:move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8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6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4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9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lnTo>
                    <a:pt x="3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3" y="46"/>
                  </a:lnTo>
                  <a:lnTo>
                    <a:pt x="5" y="52"/>
                  </a:lnTo>
                  <a:lnTo>
                    <a:pt x="10" y="58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8852993" y="4244658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3" y="64"/>
                  </a:lnTo>
                  <a:lnTo>
                    <a:pt x="59" y="59"/>
                  </a:lnTo>
                  <a:lnTo>
                    <a:pt x="64" y="53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3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5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8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8886330" y="4317683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1" y="64"/>
                  </a:lnTo>
                  <a:lnTo>
                    <a:pt x="53" y="64"/>
                  </a:lnTo>
                  <a:lnTo>
                    <a:pt x="59" y="59"/>
                  </a:lnTo>
                  <a:lnTo>
                    <a:pt x="64" y="53"/>
                  </a:lnTo>
                  <a:lnTo>
                    <a:pt x="64" y="51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8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3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3" y="47"/>
                  </a:lnTo>
                  <a:lnTo>
                    <a:pt x="5" y="53"/>
                  </a:lnTo>
                  <a:lnTo>
                    <a:pt x="10" y="59"/>
                  </a:lnTo>
                  <a:lnTo>
                    <a:pt x="15" y="64"/>
                  </a:lnTo>
                  <a:lnTo>
                    <a:pt x="21" y="67"/>
                  </a:lnTo>
                  <a:lnTo>
                    <a:pt x="28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8895855" y="435578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797430" y="4311333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724405" y="4311333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8" y="69"/>
                  </a:lnTo>
                  <a:lnTo>
                    <a:pt x="41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8706943" y="4338320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6" y="47"/>
                  </a:lnTo>
                  <a:lnTo>
                    <a:pt x="69" y="41"/>
                  </a:lnTo>
                  <a:lnTo>
                    <a:pt x="69" y="38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9037143" y="4322445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9062543" y="4309745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0" y="10"/>
                  </a:move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9184780" y="4295458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70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9097468" y="4200208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8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9049843" y="416528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8997455" y="4158933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9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9" y="59"/>
                  </a:lnTo>
                  <a:lnTo>
                    <a:pt x="14" y="64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8973643" y="4131945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9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9"/>
                  </a:lnTo>
                  <a:lnTo>
                    <a:pt x="34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6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8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8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9165730" y="4050983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9153030" y="4035108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9054605" y="3984308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3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3" y="47"/>
                  </a:lnTo>
                  <a:lnTo>
                    <a:pt x="5" y="53"/>
                  </a:lnTo>
                  <a:lnTo>
                    <a:pt x="10" y="59"/>
                  </a:lnTo>
                  <a:lnTo>
                    <a:pt x="15" y="64"/>
                  </a:lnTo>
                  <a:lnTo>
                    <a:pt x="21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8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50" y="65"/>
                  </a:lnTo>
                  <a:lnTo>
                    <a:pt x="50" y="64"/>
                  </a:lnTo>
                  <a:lnTo>
                    <a:pt x="51" y="64"/>
                  </a:lnTo>
                  <a:lnTo>
                    <a:pt x="53" y="64"/>
                  </a:lnTo>
                  <a:lnTo>
                    <a:pt x="59" y="59"/>
                  </a:lnTo>
                  <a:lnTo>
                    <a:pt x="64" y="53"/>
                  </a:lnTo>
                  <a:lnTo>
                    <a:pt x="64" y="51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3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9049843" y="3884295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1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9338768" y="4106545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9445130" y="400653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9356230" y="3833495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58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8" y="10"/>
                  </a:lnTo>
                  <a:lnTo>
                    <a:pt x="52" y="5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2"/>
                  </a:lnTo>
                  <a:lnTo>
                    <a:pt x="9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4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6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8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9411793" y="4224020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1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9399093" y="4290695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9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3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9381630" y="4319270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9341943" y="4328795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58" y="58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6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8" y="9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2"/>
                  </a:lnTo>
                  <a:lnTo>
                    <a:pt x="9" y="9"/>
                  </a:lnTo>
                  <a:lnTo>
                    <a:pt x="2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9" y="58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4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6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9457830" y="4339908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59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9548318" y="4235133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9368930" y="3719195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9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9421318" y="3558858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8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5" y="49"/>
                  </a:lnTo>
                  <a:lnTo>
                    <a:pt x="67" y="46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4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lnTo>
                    <a:pt x="2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5" y="52"/>
                  </a:lnTo>
                  <a:lnTo>
                    <a:pt x="10" y="58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9794380" y="3700145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35" y="69"/>
                  </a:move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9638805" y="3941445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34" y="69"/>
                  </a:moveTo>
                  <a:lnTo>
                    <a:pt x="37" y="68"/>
                  </a:lnTo>
                  <a:lnTo>
                    <a:pt x="40" y="68"/>
                  </a:lnTo>
                  <a:lnTo>
                    <a:pt x="46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8" y="58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6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8" y="9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2"/>
                  </a:lnTo>
                  <a:lnTo>
                    <a:pt x="9" y="9"/>
                  </a:lnTo>
                  <a:lnTo>
                    <a:pt x="2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9" y="58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4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9700718" y="3984308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34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6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8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8" y="10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9" y="59"/>
                  </a:lnTo>
                  <a:lnTo>
                    <a:pt x="14" y="64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4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9981705" y="3733483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0" y="10"/>
                  </a:moveTo>
                  <a:lnTo>
                    <a:pt x="3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lnTo>
                    <a:pt x="38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9927730" y="3903345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0084893" y="3812858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9822955" y="4020820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1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9816605" y="4112895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9672143" y="4154170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70" y="35"/>
                  </a:lnTo>
                  <a:lnTo>
                    <a:pt x="68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9816605" y="4289108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9805493" y="4312920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8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9" y="59"/>
                  </a:lnTo>
                  <a:lnTo>
                    <a:pt x="14" y="64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9651505" y="4322445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5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9732468" y="433038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9967418" y="3341370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9" y="9"/>
                  </a:moveTo>
                  <a:lnTo>
                    <a:pt x="2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9" y="58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4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6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8" y="58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6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8" y="9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2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9981705" y="3385820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8" y="69"/>
                  </a:lnTo>
                  <a:lnTo>
                    <a:pt x="41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9902330" y="4081145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10111880" y="404463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70"/>
                  </a:lnTo>
                  <a:lnTo>
                    <a:pt x="38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9978530" y="4135120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0024568" y="4209733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9991230" y="4316095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1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0342068" y="3662045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0753230" y="3662045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9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1024693" y="3304858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0735768" y="3500120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3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3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5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0854830" y="3336608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10329368" y="3812858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0356355" y="3877945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59" y="58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9" y="9"/>
                  </a:ln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8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0275393" y="4017645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8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6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70" y="34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10" y="9"/>
                  </a:lnTo>
                  <a:lnTo>
                    <a:pt x="2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10" y="58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0370643" y="4039870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70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0302380" y="4077970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1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0288093" y="4144645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59" y="58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6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9" y="9"/>
                  </a:lnTo>
                  <a:lnTo>
                    <a:pt x="2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9" y="58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0353180" y="4325620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0435730" y="4285933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9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3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lnTo>
                    <a:pt x="38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0443668" y="4351020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0481768" y="435578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0548443" y="3922395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0630993" y="4039870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0678618" y="405733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0748468" y="4033520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35" y="70"/>
                  </a:move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9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0588130" y="4251008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35" y="69"/>
                  </a:move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3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0665918" y="4251008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35" y="69"/>
                  </a:move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9" y="10"/>
                  </a:ln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0602418" y="4335145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0548443" y="4352608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35" y="69"/>
                  </a:move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0907218" y="3738245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0" y="10"/>
                  </a:move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0938968" y="3833495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9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4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6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8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8" y="10"/>
                  </a:lnTo>
                  <a:lnTo>
                    <a:pt x="52" y="5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0919918" y="389223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9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9" y="59"/>
                  </a:lnTo>
                  <a:lnTo>
                    <a:pt x="14" y="64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4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6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8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8" y="10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11010405" y="4023995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0" y="9"/>
                  </a:move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8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8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70" y="35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10910393" y="4046220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1043743" y="4154170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9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9" y="59"/>
                  </a:lnTo>
                  <a:lnTo>
                    <a:pt x="14" y="64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4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6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8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8" y="10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0900868" y="4192270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9" y="9"/>
                  </a:moveTo>
                  <a:lnTo>
                    <a:pt x="2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9" y="58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8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6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10858005" y="4343083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9" y="10"/>
                  </a:move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4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6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8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8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11286630" y="4355783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4" y="53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3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3" y="47"/>
                  </a:lnTo>
                  <a:lnTo>
                    <a:pt x="5" y="53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8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11259643" y="4312920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11319968" y="4273233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3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11294568" y="4231958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8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6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4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lnTo>
                    <a:pt x="2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10" y="58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11412043" y="4119245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59" y="59"/>
                  </a:move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9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11283455" y="4144645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8"/>
                  </a:move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6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4"/>
                  </a:lnTo>
                  <a:lnTo>
                    <a:pt x="69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lnTo>
                    <a:pt x="2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10" y="58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11256468" y="4085908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11227893" y="3581083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11272343" y="3506470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59" y="59"/>
                  </a:move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9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lnTo>
                    <a:pt x="3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1280280" y="3257233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59" y="59"/>
                  </a:move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1559680" y="3241358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34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6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8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8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2"/>
                  </a:lnTo>
                  <a:lnTo>
                    <a:pt x="9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4" y="70"/>
                  </a:lnTo>
                  <a:close/>
                </a:path>
              </a:pathLst>
            </a:custGeom>
            <a:solidFill>
              <a:srgbClr val="0099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1493005" y="3422333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35" y="69"/>
                  </a:moveTo>
                  <a:lnTo>
                    <a:pt x="38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8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6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4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9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lnTo>
                    <a:pt x="3" y="2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3" y="46"/>
                  </a:lnTo>
                  <a:lnTo>
                    <a:pt x="5" y="52"/>
                  </a:lnTo>
                  <a:lnTo>
                    <a:pt x="10" y="58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1473955" y="3771583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35" y="69"/>
                  </a:move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3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1591430" y="3730308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1677155" y="3730308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1550155" y="4130358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35" y="69"/>
                  </a:move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3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1689855" y="4225608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3"/>
                  </a:lnTo>
                  <a:lnTo>
                    <a:pt x="9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9" y="59"/>
                  </a:lnTo>
                  <a:lnTo>
                    <a:pt x="14" y="64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1669218" y="4236720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35" y="69"/>
                  </a:moveTo>
                  <a:lnTo>
                    <a:pt x="37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1559680" y="4346258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34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6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8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8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2"/>
                  </a:lnTo>
                  <a:lnTo>
                    <a:pt x="9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4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1508880" y="4346258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5" y="70"/>
                  </a:moveTo>
                  <a:lnTo>
                    <a:pt x="37" y="69"/>
                  </a:lnTo>
                  <a:lnTo>
                    <a:pt x="40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1954968" y="4338320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5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3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8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3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1866068" y="4173220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0" y="9"/>
                  </a:moveTo>
                  <a:lnTo>
                    <a:pt x="3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6"/>
                  </a:lnTo>
                  <a:lnTo>
                    <a:pt x="5" y="52"/>
                  </a:lnTo>
                  <a:lnTo>
                    <a:pt x="10" y="58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8" y="68"/>
                  </a:lnTo>
                  <a:lnTo>
                    <a:pt x="35" y="69"/>
                  </a:lnTo>
                  <a:lnTo>
                    <a:pt x="38" y="68"/>
                  </a:lnTo>
                  <a:lnTo>
                    <a:pt x="41" y="68"/>
                  </a:lnTo>
                  <a:lnTo>
                    <a:pt x="47" y="66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9" y="58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46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4" y="14"/>
                  </a:lnTo>
                  <a:lnTo>
                    <a:pt x="59" y="9"/>
                  </a:lnTo>
                  <a:lnTo>
                    <a:pt x="53" y="4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1888293" y="4144645"/>
              <a:ext cx="26988" cy="28575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0" y="9"/>
                  </a:move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8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5" y="69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8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11945443" y="4081145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5" y="53"/>
                  </a:lnTo>
                  <a:lnTo>
                    <a:pt x="10" y="59"/>
                  </a:lnTo>
                  <a:lnTo>
                    <a:pt x="14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3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3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3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11932743" y="4063683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9" y="10"/>
                  </a:moveTo>
                  <a:lnTo>
                    <a:pt x="2" y="2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8"/>
                  </a:lnTo>
                  <a:lnTo>
                    <a:pt x="34" y="70"/>
                  </a:lnTo>
                  <a:lnTo>
                    <a:pt x="37" y="68"/>
                  </a:lnTo>
                  <a:lnTo>
                    <a:pt x="40" y="68"/>
                  </a:lnTo>
                  <a:lnTo>
                    <a:pt x="46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8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8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11766055" y="3892233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9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4" y="53"/>
                  </a:lnTo>
                  <a:lnTo>
                    <a:pt x="9" y="59"/>
                  </a:lnTo>
                  <a:lnTo>
                    <a:pt x="14" y="64"/>
                  </a:lnTo>
                  <a:lnTo>
                    <a:pt x="20" y="67"/>
                  </a:lnTo>
                  <a:lnTo>
                    <a:pt x="27" y="69"/>
                  </a:lnTo>
                  <a:lnTo>
                    <a:pt x="34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6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2" y="64"/>
                  </a:lnTo>
                  <a:lnTo>
                    <a:pt x="58" y="59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6" y="21"/>
                  </a:lnTo>
                  <a:lnTo>
                    <a:pt x="63" y="15"/>
                  </a:lnTo>
                  <a:lnTo>
                    <a:pt x="58" y="10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0" y="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11759705" y="3838258"/>
              <a:ext cx="26988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1" y="69"/>
                  </a:lnTo>
                  <a:lnTo>
                    <a:pt x="47" y="67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5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11837493" y="3792220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9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9" y="59"/>
                  </a:lnTo>
                  <a:lnTo>
                    <a:pt x="14" y="63"/>
                  </a:lnTo>
                  <a:lnTo>
                    <a:pt x="20" y="66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6" y="47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69" y="35"/>
                  </a:lnTo>
                  <a:lnTo>
                    <a:pt x="68" y="27"/>
                  </a:lnTo>
                  <a:lnTo>
                    <a:pt x="66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0" y="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11786693" y="3565208"/>
              <a:ext cx="28575" cy="26988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0" y="10"/>
                  </a:moveTo>
                  <a:lnTo>
                    <a:pt x="2" y="2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2"/>
                  </a:lnTo>
                  <a:lnTo>
                    <a:pt x="10" y="59"/>
                  </a:lnTo>
                  <a:lnTo>
                    <a:pt x="14" y="63"/>
                  </a:lnTo>
                  <a:lnTo>
                    <a:pt x="21" y="66"/>
                  </a:lnTo>
                  <a:lnTo>
                    <a:pt x="27" y="69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7" y="66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9" y="59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7" y="47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4"/>
                  </a:lnTo>
                  <a:lnTo>
                    <a:pt x="59" y="10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1" y="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fr-FR" sz="1800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alibri"/>
              </a:endParaRPr>
            </a:p>
          </p:txBody>
        </p:sp>
      </p:grpSp>
      <p:sp>
        <p:nvSpPr>
          <p:cNvPr id="602" name="Google Shape;602;p2"/>
          <p:cNvSpPr txBox="1"/>
          <p:nvPr/>
        </p:nvSpPr>
        <p:spPr>
          <a:xfrm>
            <a:off x="1569" y="6633803"/>
            <a:ext cx="9576771" cy="2181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36000" rIns="91425" bIns="36000" anchor="b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None/>
            </a:pPr>
            <a:r>
              <a:rPr lang="fr-FR" sz="1050" b="0" u="none" noProof="0" dirty="0" err="1">
                <a:solidFill>
                  <a:schemeClr val="dk1"/>
                </a:solidFill>
                <a:ea typeface="Arial"/>
                <a:cs typeface="Arial"/>
                <a:sym typeface="Arial"/>
              </a:rPr>
              <a:t>FdT</a:t>
            </a:r>
            <a:r>
              <a:rPr lang="fr-FR" sz="1050" b="0" u="none" noProof="0" dirty="0">
                <a:solidFill>
                  <a:schemeClr val="dk1"/>
                </a:solidFill>
                <a:ea typeface="Arial"/>
                <a:cs typeface="Arial"/>
                <a:sym typeface="Arial"/>
              </a:rPr>
              <a:t> : fin de traitement</a:t>
            </a:r>
            <a:endParaRPr lang="fr-FR" sz="1050" b="0" i="1" u="none" noProof="0" dirty="0">
              <a:solidFill>
                <a:schemeClr val="dk1"/>
              </a:solidFill>
              <a:ea typeface="Arial"/>
              <a:cs typeface="Arial"/>
              <a:sym typeface="Arial"/>
            </a:endParaRPr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id="{167EC5B2-7267-9A53-F666-8ADC520DBAD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59705" t="17235" r="28237" b="63908"/>
          <a:stretch>
            <a:fillRect/>
          </a:stretch>
        </p:blipFill>
        <p:spPr>
          <a:xfrm>
            <a:off x="6562318" y="2495706"/>
            <a:ext cx="1171575" cy="952740"/>
          </a:xfrm>
          <a:prstGeom prst="rect">
            <a:avLst/>
          </a:prstGeom>
        </p:spPr>
      </p:pic>
      <p:sp>
        <p:nvSpPr>
          <p:cNvPr id="4" name="Google Shape;65;p1">
            <a:extLst>
              <a:ext uri="{FF2B5EF4-FFF2-40B4-BE49-F238E27FC236}">
                <a16:creationId xmlns:a16="http://schemas.microsoft.com/office/drawing/2014/main" id="{C0D5E1BC-9822-1FA6-FDFF-A7F7679DDB10}"/>
              </a:ext>
            </a:extLst>
          </p:cNvPr>
          <p:cNvSpPr txBox="1"/>
          <p:nvPr/>
        </p:nvSpPr>
        <p:spPr>
          <a:xfrm>
            <a:off x="9663568" y="6634999"/>
            <a:ext cx="2513216" cy="2238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36000" rIns="91425" bIns="36000" anchor="b" anchorCtr="0">
            <a:noAutofit/>
          </a:bodyPr>
          <a:lstStyle/>
          <a:p>
            <a:pPr marL="228600" marR="0" lvl="0" indent="-22860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50"/>
              <a:buFont typeface="Arial"/>
              <a:buNone/>
            </a:pPr>
            <a:r>
              <a:rPr lang="fr-FR" sz="1050" b="0" i="0" u="none" strike="noStrike" cap="none" noProof="0" dirty="0">
                <a:solidFill>
                  <a:schemeClr val="dk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Hull RC, ESCMID 2026, O0109</a:t>
            </a:r>
            <a:endParaRPr lang="fr-FR" noProof="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" name="Espace réservé du contenu 10">
            <a:extLst>
              <a:ext uri="{FF2B5EF4-FFF2-40B4-BE49-F238E27FC236}">
                <a16:creationId xmlns:a16="http://schemas.microsoft.com/office/drawing/2014/main" id="{8E40F5E2-EA88-ADFD-33D6-D01311C9D8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354120" y="416572"/>
            <a:ext cx="664522" cy="4511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2806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" grpId="0"/>
      <p:bldP spid="35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Espace réservé du contenu 10">
            <a:extLst>
              <a:ext uri="{FF2B5EF4-FFF2-40B4-BE49-F238E27FC236}">
                <a16:creationId xmlns:a16="http://schemas.microsoft.com/office/drawing/2014/main" id="{90A0DFD7-33DB-09F4-A1FD-3F6F89486CC4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4120" y="416572"/>
            <a:ext cx="664522" cy="451143"/>
          </a:xfrm>
          <a:prstGeom prst="rect">
            <a:avLst/>
          </a:prstGeom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D154E04C-8E6A-47E9-450F-B4F24108F8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Essai PIVOT-PO : analyse en sous-groupe de l’efficacité de </a:t>
            </a:r>
            <a:r>
              <a:rPr lang="fr-FR" dirty="0" err="1"/>
              <a:t>tebipenem-pivoxil</a:t>
            </a:r>
            <a:r>
              <a:rPr lang="fr-FR" dirty="0"/>
              <a:t> chez les patients avec une IU compliquée ou une PNA </a:t>
            </a:r>
            <a:r>
              <a:rPr lang="fr-FR" i="1" dirty="0"/>
              <a:t>(1)</a:t>
            </a:r>
          </a:p>
        </p:txBody>
      </p:sp>
      <p:sp>
        <p:nvSpPr>
          <p:cNvPr id="33" name="Espace réservé du contenu 2">
            <a:extLst>
              <a:ext uri="{FF2B5EF4-FFF2-40B4-BE49-F238E27FC236}">
                <a16:creationId xmlns:a16="http://schemas.microsoft.com/office/drawing/2014/main" id="{FDC91FA9-C734-084C-963D-019F5D91B4E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389863"/>
            <a:ext cx="10978019" cy="1388126"/>
          </a:xfrm>
        </p:spPr>
        <p:txBody>
          <a:bodyPr>
            <a:normAutofit/>
          </a:bodyPr>
          <a:lstStyle/>
          <a:p>
            <a:r>
              <a:rPr lang="fr-FR" sz="2000" b="1" dirty="0" err="1"/>
              <a:t>Tebipenem</a:t>
            </a:r>
            <a:r>
              <a:rPr lang="fr-FR" sz="2000" b="1" dirty="0"/>
              <a:t> </a:t>
            </a:r>
            <a:r>
              <a:rPr lang="fr-FR" sz="2000" b="1" dirty="0" err="1"/>
              <a:t>pivoxil</a:t>
            </a:r>
            <a:r>
              <a:rPr lang="fr-FR" sz="2000" b="1" dirty="0"/>
              <a:t> (TBP-PI) : </a:t>
            </a:r>
            <a:r>
              <a:rPr lang="fr-FR" sz="2000" b="1" dirty="0" err="1"/>
              <a:t>carbapenem</a:t>
            </a:r>
            <a:r>
              <a:rPr lang="fr-FR" sz="2000" b="1" dirty="0"/>
              <a:t> oral (activité anti-BLSE)</a:t>
            </a:r>
          </a:p>
          <a:p>
            <a:pPr marL="0" indent="0">
              <a:buNone/>
            </a:pPr>
            <a:endParaRPr lang="fr-FR" sz="300" b="1" dirty="0"/>
          </a:p>
          <a:p>
            <a:r>
              <a:rPr lang="fr-FR" sz="1800" b="1" dirty="0">
                <a:solidFill>
                  <a:srgbClr val="C00000"/>
                </a:solidFill>
              </a:rPr>
              <a:t>Etude PIVOT-PO </a:t>
            </a:r>
            <a:r>
              <a:rPr lang="fr-FR" sz="1800" dirty="0">
                <a:solidFill>
                  <a:srgbClr val="C00000"/>
                </a:solidFill>
              </a:rPr>
              <a:t>:</a:t>
            </a:r>
            <a:r>
              <a:rPr lang="fr-FR" sz="1800" dirty="0"/>
              <a:t> étude randomisée-contrôlée phase 3, de </a:t>
            </a:r>
            <a:r>
              <a:rPr lang="fr-FR" sz="1800" b="1" dirty="0"/>
              <a:t>non-infériorité (marge 10%)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7B425E66-EF52-2F5E-2E32-4DCBEE3AAD97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Ascioglu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D, ESCMID 2026, O0108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6ABF455D-2F6F-1A4A-AC4F-EB99192947AD}"/>
              </a:ext>
            </a:extLst>
          </p:cNvPr>
          <p:cNvSpPr txBox="1"/>
          <p:nvPr/>
        </p:nvSpPr>
        <p:spPr>
          <a:xfrm>
            <a:off x="299194" y="5168958"/>
            <a:ext cx="11593611" cy="408623"/>
          </a:xfrm>
          <a:prstGeom prst="roundRect">
            <a:avLst/>
          </a:prstGeom>
          <a:solidFill>
            <a:schemeClr val="bg1"/>
          </a:solidFill>
          <a:ln w="19050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Résultat de l’étude principale : succès comparable </a:t>
            </a:r>
            <a:r>
              <a:rPr kumimoji="0" lang="fr-FR" sz="14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(étude interrompue lors de l’analyse intermédiaire pour non-infériorité atteinte)</a:t>
            </a:r>
            <a:endParaRPr kumimoji="0" lang="fr-FR" sz="1600" b="1" i="1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52C1CDF1-0A19-F74B-9E78-F7AEC1A3C26D}"/>
              </a:ext>
            </a:extLst>
          </p:cNvPr>
          <p:cNvSpPr txBox="1"/>
          <p:nvPr/>
        </p:nvSpPr>
        <p:spPr>
          <a:xfrm>
            <a:off x="453258" y="5659541"/>
            <a:ext cx="1123312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Question de la présente étude ancillaire :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b="1" dirty="0">
                <a:latin typeface="+mj-lt"/>
              </a:rPr>
              <a:t>C</a:t>
            </a:r>
            <a:r>
              <a:rPr kumimoji="0" lang="fr-FR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ette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 équivalence est-elle maintenue dans plusieurs sous-groupes d’intérêt (pré-spécifiés)  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B35C9C9-6B7E-C0B8-FD7B-5D97D17B5DB9}"/>
              </a:ext>
            </a:extLst>
          </p:cNvPr>
          <p:cNvGrpSpPr/>
          <p:nvPr/>
        </p:nvGrpSpPr>
        <p:grpSpPr>
          <a:xfrm>
            <a:off x="687048" y="2398569"/>
            <a:ext cx="10725626" cy="2654409"/>
            <a:chOff x="687048" y="2398569"/>
            <a:chExt cx="10725626" cy="2654409"/>
          </a:xfrm>
        </p:grpSpPr>
        <p:cxnSp>
          <p:nvCxnSpPr>
            <p:cNvPr id="54" name="Connecteur droit 53">
              <a:extLst>
                <a:ext uri="{FF2B5EF4-FFF2-40B4-BE49-F238E27FC236}">
                  <a16:creationId xmlns:a16="http://schemas.microsoft.com/office/drawing/2014/main" id="{BC397E5D-94F8-F86A-B38D-C6A4ABF548AE}"/>
                </a:ext>
              </a:extLst>
            </p:cNvPr>
            <p:cNvCxnSpPr>
              <a:cxnSpLocks/>
              <a:endCxn id="45" idx="6"/>
            </p:cNvCxnSpPr>
            <p:nvPr/>
          </p:nvCxnSpPr>
          <p:spPr>
            <a:xfrm>
              <a:off x="2133241" y="4659063"/>
              <a:ext cx="7322936" cy="22685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Rectangle : coins arrondis 15">
              <a:extLst>
                <a:ext uri="{FF2B5EF4-FFF2-40B4-BE49-F238E27FC236}">
                  <a16:creationId xmlns:a16="http://schemas.microsoft.com/office/drawing/2014/main" id="{CDD59FAD-B447-C1D7-75E9-9A7F843385F3}"/>
                </a:ext>
              </a:extLst>
            </p:cNvPr>
            <p:cNvSpPr/>
            <p:nvPr/>
          </p:nvSpPr>
          <p:spPr>
            <a:xfrm>
              <a:off x="687048" y="2422383"/>
              <a:ext cx="1733032" cy="176169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Adultes hospitalisés pour  IU compliquée ou PNA 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ECBU ≥ 10</a:t>
              </a:r>
              <a:r>
                <a:rPr kumimoji="0" lang="fr-FR" sz="11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5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 </a:t>
              </a:r>
              <a:r>
                <a:rPr kumimoji="0" lang="fr-FR" sz="1100" b="0" i="1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Enterobacterales</a:t>
              </a:r>
              <a:r>
                <a:rPr kumimoji="0" lang="fr-FR" sz="11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 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IMI-S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9A70468C-E5FF-FE5A-64D6-D2E545E70AC3}"/>
                </a:ext>
              </a:extLst>
            </p:cNvPr>
            <p:cNvSpPr txBox="1"/>
            <p:nvPr/>
          </p:nvSpPr>
          <p:spPr>
            <a:xfrm>
              <a:off x="3204387" y="3631477"/>
              <a:ext cx="41549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1:1</a:t>
              </a:r>
            </a:p>
          </p:txBody>
        </p:sp>
        <p:cxnSp>
          <p:nvCxnSpPr>
            <p:cNvPr id="18" name="Connecteur : en angle 17">
              <a:extLst>
                <a:ext uri="{FF2B5EF4-FFF2-40B4-BE49-F238E27FC236}">
                  <a16:creationId xmlns:a16="http://schemas.microsoft.com/office/drawing/2014/main" id="{72D1A463-4854-07C4-225B-88242100BF64}"/>
                </a:ext>
              </a:extLst>
            </p:cNvPr>
            <p:cNvCxnSpPr>
              <a:cxnSpLocks/>
              <a:stCxn id="19" idx="6"/>
              <a:endCxn id="20" idx="1"/>
            </p:cNvCxnSpPr>
            <p:nvPr/>
          </p:nvCxnSpPr>
          <p:spPr>
            <a:xfrm flipV="1">
              <a:off x="3739958" y="2795947"/>
              <a:ext cx="706274" cy="507281"/>
            </a:xfrm>
            <a:prstGeom prst="bent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Ellipse 18">
              <a:extLst>
                <a:ext uri="{FF2B5EF4-FFF2-40B4-BE49-F238E27FC236}">
                  <a16:creationId xmlns:a16="http://schemas.microsoft.com/office/drawing/2014/main" id="{61E5DD84-5D21-7D28-C9C2-B13FE4B4E732}"/>
                </a:ext>
              </a:extLst>
            </p:cNvPr>
            <p:cNvSpPr/>
            <p:nvPr/>
          </p:nvSpPr>
          <p:spPr>
            <a:xfrm>
              <a:off x="3126354" y="2996426"/>
              <a:ext cx="613604" cy="61360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R</a:t>
              </a:r>
            </a:p>
          </p:txBody>
        </p:sp>
        <p:sp>
          <p:nvSpPr>
            <p:cNvPr id="20" name="Rectangle : coins arrondis 19">
              <a:extLst>
                <a:ext uri="{FF2B5EF4-FFF2-40B4-BE49-F238E27FC236}">
                  <a16:creationId xmlns:a16="http://schemas.microsoft.com/office/drawing/2014/main" id="{B022764F-B40B-3538-3BE4-8A53D06D3035}"/>
                </a:ext>
              </a:extLst>
            </p:cNvPr>
            <p:cNvSpPr/>
            <p:nvPr/>
          </p:nvSpPr>
          <p:spPr>
            <a:xfrm>
              <a:off x="4446232" y="2422383"/>
              <a:ext cx="2953051" cy="747128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TBP-PI oral 600mg /6H +</a:t>
              </a:r>
              <a:b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IV placebo /6H</a:t>
              </a:r>
              <a:r>
                <a:rPr kumimoji="0" lang="en-US" sz="1400" b="1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†</a:t>
              </a:r>
              <a:endParaRPr kumimoji="0" lang="fr-FR" sz="14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1" name="Rectangle : coins arrondis 20">
              <a:extLst>
                <a:ext uri="{FF2B5EF4-FFF2-40B4-BE49-F238E27FC236}">
                  <a16:creationId xmlns:a16="http://schemas.microsoft.com/office/drawing/2014/main" id="{7185D0AE-7606-4CA0-7954-1743D16A5627}"/>
                </a:ext>
              </a:extLst>
            </p:cNvPr>
            <p:cNvSpPr/>
            <p:nvPr/>
          </p:nvSpPr>
          <p:spPr>
            <a:xfrm>
              <a:off x="4446232" y="3436945"/>
              <a:ext cx="2953051" cy="747128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IMI-CIL IV 500mg /6H +</a:t>
              </a:r>
              <a:b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cp placebo /6H</a:t>
              </a:r>
              <a:r>
                <a:rPr kumimoji="0" lang="en-US" sz="1400" b="1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†</a:t>
              </a:r>
              <a:endParaRPr kumimoji="0" lang="fr-FR" sz="14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cxnSp>
          <p:nvCxnSpPr>
            <p:cNvPr id="24" name="Connecteur : en angle 23">
              <a:extLst>
                <a:ext uri="{FF2B5EF4-FFF2-40B4-BE49-F238E27FC236}">
                  <a16:creationId xmlns:a16="http://schemas.microsoft.com/office/drawing/2014/main" id="{3891A4AA-5432-2AE9-DF55-7EDF4E26993D}"/>
                </a:ext>
              </a:extLst>
            </p:cNvPr>
            <p:cNvCxnSpPr>
              <a:cxnSpLocks/>
              <a:stCxn id="19" idx="6"/>
              <a:endCxn id="21" idx="1"/>
            </p:cNvCxnSpPr>
            <p:nvPr/>
          </p:nvCxnSpPr>
          <p:spPr>
            <a:xfrm>
              <a:off x="3739958" y="3303228"/>
              <a:ext cx="706274" cy="507281"/>
            </a:xfrm>
            <a:prstGeom prst="bent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necteur droit avec flèche 27">
              <a:extLst>
                <a:ext uri="{FF2B5EF4-FFF2-40B4-BE49-F238E27FC236}">
                  <a16:creationId xmlns:a16="http://schemas.microsoft.com/office/drawing/2014/main" id="{D04CC8FC-D335-C1D1-D698-90EA50AE0B7B}"/>
                </a:ext>
              </a:extLst>
            </p:cNvPr>
            <p:cNvCxnSpPr>
              <a:cxnSpLocks/>
              <a:endCxn id="19" idx="2"/>
            </p:cNvCxnSpPr>
            <p:nvPr/>
          </p:nvCxnSpPr>
          <p:spPr>
            <a:xfrm>
              <a:off x="2420080" y="3303228"/>
              <a:ext cx="706274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necteur droit avec flèche 29">
              <a:extLst>
                <a:ext uri="{FF2B5EF4-FFF2-40B4-BE49-F238E27FC236}">
                  <a16:creationId xmlns:a16="http://schemas.microsoft.com/office/drawing/2014/main" id="{C4688220-91C4-E7BD-ED0F-325DE7AC728A}"/>
                </a:ext>
              </a:extLst>
            </p:cNvPr>
            <p:cNvCxnSpPr>
              <a:cxnSpLocks/>
            </p:cNvCxnSpPr>
            <p:nvPr/>
          </p:nvCxnSpPr>
          <p:spPr>
            <a:xfrm>
              <a:off x="7390231" y="2777711"/>
              <a:ext cx="935275" cy="6615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Rectangle : coins arrondis 30">
              <a:extLst>
                <a:ext uri="{FF2B5EF4-FFF2-40B4-BE49-F238E27FC236}">
                  <a16:creationId xmlns:a16="http://schemas.microsoft.com/office/drawing/2014/main" id="{298D6958-B722-F03A-060E-50DB494E4DD5}"/>
                </a:ext>
              </a:extLst>
            </p:cNvPr>
            <p:cNvSpPr/>
            <p:nvPr/>
          </p:nvSpPr>
          <p:spPr>
            <a:xfrm>
              <a:off x="8325506" y="2398569"/>
              <a:ext cx="1714886" cy="176169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CPJ composite : succès clinique + éradication microbiologique à TOC (J17 ± 2) </a:t>
              </a:r>
            </a:p>
          </p:txBody>
        </p:sp>
        <p:sp>
          <p:nvSpPr>
            <p:cNvPr id="32" name="Rectangle : coins arrondis 31">
              <a:extLst>
                <a:ext uri="{FF2B5EF4-FFF2-40B4-BE49-F238E27FC236}">
                  <a16:creationId xmlns:a16="http://schemas.microsoft.com/office/drawing/2014/main" id="{67B76439-0CA3-F942-4558-68C252D0B4C7}"/>
                </a:ext>
              </a:extLst>
            </p:cNvPr>
            <p:cNvSpPr/>
            <p:nvPr/>
          </p:nvSpPr>
          <p:spPr>
            <a:xfrm>
              <a:off x="10611339" y="3441051"/>
              <a:ext cx="801335" cy="679613"/>
            </a:xfrm>
            <a:prstGeom prst="roundRect">
              <a:avLst/>
            </a:prstGeom>
            <a:solidFill>
              <a:srgbClr val="009E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60 %</a:t>
              </a:r>
              <a:endPara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" name="Rectangle : coins arrondis 36">
              <a:extLst>
                <a:ext uri="{FF2B5EF4-FFF2-40B4-BE49-F238E27FC236}">
                  <a16:creationId xmlns:a16="http://schemas.microsoft.com/office/drawing/2014/main" id="{82F1E901-2AC0-5E5A-8766-98996E1673D2}"/>
                </a:ext>
              </a:extLst>
            </p:cNvPr>
            <p:cNvSpPr/>
            <p:nvPr/>
          </p:nvSpPr>
          <p:spPr>
            <a:xfrm>
              <a:off x="4446232" y="4403914"/>
              <a:ext cx="2953051" cy="510298"/>
            </a:xfrm>
            <a:prstGeom prst="roundRect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Période de traitement 7-10 jours</a:t>
              </a:r>
              <a:endParaRPr kumimoji="0" lang="fr-FR" sz="1400" b="1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" name="Ellipse 43">
              <a:extLst>
                <a:ext uri="{FF2B5EF4-FFF2-40B4-BE49-F238E27FC236}">
                  <a16:creationId xmlns:a16="http://schemas.microsoft.com/office/drawing/2014/main" id="{96FDA9A1-7517-762B-DD70-C2C1C7F16A01}"/>
                </a:ext>
              </a:extLst>
            </p:cNvPr>
            <p:cNvSpPr/>
            <p:nvPr/>
          </p:nvSpPr>
          <p:spPr>
            <a:xfrm>
              <a:off x="1390781" y="4287833"/>
              <a:ext cx="742460" cy="74246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J1</a:t>
              </a:r>
            </a:p>
          </p:txBody>
        </p:sp>
        <p:sp>
          <p:nvSpPr>
            <p:cNvPr id="45" name="Ellipse 44">
              <a:extLst>
                <a:ext uri="{FF2B5EF4-FFF2-40B4-BE49-F238E27FC236}">
                  <a16:creationId xmlns:a16="http://schemas.microsoft.com/office/drawing/2014/main" id="{C3BF62F0-0612-DF12-6E0B-DA9B4EC60C11}"/>
                </a:ext>
              </a:extLst>
            </p:cNvPr>
            <p:cNvSpPr/>
            <p:nvPr/>
          </p:nvSpPr>
          <p:spPr>
            <a:xfrm>
              <a:off x="8713717" y="4310518"/>
              <a:ext cx="742460" cy="74246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J17</a:t>
              </a:r>
              <a:b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fr-FR" sz="1200" b="1" i="0" u="sng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+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2</a:t>
              </a:r>
            </a:p>
          </p:txBody>
        </p:sp>
        <p:cxnSp>
          <p:nvCxnSpPr>
            <p:cNvPr id="49" name="Connecteur droit avec flèche 48">
              <a:extLst>
                <a:ext uri="{FF2B5EF4-FFF2-40B4-BE49-F238E27FC236}">
                  <a16:creationId xmlns:a16="http://schemas.microsoft.com/office/drawing/2014/main" id="{089241C5-9BF1-F058-C795-07E18BAFFEB0}"/>
                </a:ext>
              </a:extLst>
            </p:cNvPr>
            <p:cNvCxnSpPr>
              <a:cxnSpLocks/>
            </p:cNvCxnSpPr>
            <p:nvPr/>
          </p:nvCxnSpPr>
          <p:spPr>
            <a:xfrm>
              <a:off x="7390231" y="3810509"/>
              <a:ext cx="935275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necteur droit avec flèche 51">
              <a:extLst>
                <a:ext uri="{FF2B5EF4-FFF2-40B4-BE49-F238E27FC236}">
                  <a16:creationId xmlns:a16="http://schemas.microsoft.com/office/drawing/2014/main" id="{0649AEE7-9EFC-3025-8D00-2DDD0773C728}"/>
                </a:ext>
              </a:extLst>
            </p:cNvPr>
            <p:cNvCxnSpPr>
              <a:cxnSpLocks/>
            </p:cNvCxnSpPr>
            <p:nvPr/>
          </p:nvCxnSpPr>
          <p:spPr>
            <a:xfrm>
              <a:off x="10055900" y="3807725"/>
              <a:ext cx="520900" cy="2784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Rectangle : coins arrondis 38">
              <a:extLst>
                <a:ext uri="{FF2B5EF4-FFF2-40B4-BE49-F238E27FC236}">
                  <a16:creationId xmlns:a16="http://schemas.microsoft.com/office/drawing/2014/main" id="{9BAF533F-7BE8-464D-BC7F-F65015FF63A4}"/>
                </a:ext>
              </a:extLst>
            </p:cNvPr>
            <p:cNvSpPr/>
            <p:nvPr/>
          </p:nvSpPr>
          <p:spPr>
            <a:xfrm>
              <a:off x="10582712" y="2506290"/>
              <a:ext cx="801335" cy="679613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58 %</a:t>
              </a:r>
              <a:endPara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cxnSp>
          <p:nvCxnSpPr>
            <p:cNvPr id="40" name="Connecteur droit avec flèche 39">
              <a:extLst>
                <a:ext uri="{FF2B5EF4-FFF2-40B4-BE49-F238E27FC236}">
                  <a16:creationId xmlns:a16="http://schemas.microsoft.com/office/drawing/2014/main" id="{983EABD5-8303-E647-9F66-301288BDE213}"/>
                </a:ext>
              </a:extLst>
            </p:cNvPr>
            <p:cNvCxnSpPr>
              <a:cxnSpLocks/>
            </p:cNvCxnSpPr>
            <p:nvPr/>
          </p:nvCxnSpPr>
          <p:spPr>
            <a:xfrm>
              <a:off x="10049276" y="2740926"/>
              <a:ext cx="520900" cy="2784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4114912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FABB33-19B9-28DF-47DB-0B2C48A963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itre 2">
            <a:extLst>
              <a:ext uri="{FF2B5EF4-FFF2-40B4-BE49-F238E27FC236}">
                <a16:creationId xmlns:a16="http://schemas.microsoft.com/office/drawing/2014/main" id="{B1BAC54F-B6A8-2441-8043-051C433F9A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Essai PIVOT-PO : analyse en sous-groupe de l’efficacité de </a:t>
            </a:r>
            <a:r>
              <a:rPr lang="fr-FR" dirty="0" err="1"/>
              <a:t>tebipenem-pivoxil</a:t>
            </a:r>
            <a:r>
              <a:rPr lang="fr-FR" dirty="0"/>
              <a:t> chez les patients avec une IU compliquée ou une PNA </a:t>
            </a:r>
            <a:r>
              <a:rPr lang="fr-FR" i="1" dirty="0"/>
              <a:t>(2)</a:t>
            </a:r>
          </a:p>
        </p:txBody>
      </p:sp>
      <p:pic>
        <p:nvPicPr>
          <p:cNvPr id="14" name="Espace réservé du contenu 10">
            <a:extLst>
              <a:ext uri="{FF2B5EF4-FFF2-40B4-BE49-F238E27FC236}">
                <a16:creationId xmlns:a16="http://schemas.microsoft.com/office/drawing/2014/main" id="{A192C749-885C-40B8-1BB2-678E0042390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5532758" y="3558235"/>
            <a:ext cx="664522" cy="451143"/>
          </a:xfrm>
          <a:prstGeom prst="rect">
            <a:avLst/>
          </a:prstGeom>
        </p:spPr>
      </p:pic>
      <p:sp>
        <p:nvSpPr>
          <p:cNvPr id="23" name="ZoneTexte 22">
            <a:extLst>
              <a:ext uri="{FF2B5EF4-FFF2-40B4-BE49-F238E27FC236}">
                <a16:creationId xmlns:a16="http://schemas.microsoft.com/office/drawing/2014/main" id="{174AAB9A-BB24-575F-655D-B17BA6583865}"/>
              </a:ext>
            </a:extLst>
          </p:cNvPr>
          <p:cNvSpPr txBox="1"/>
          <p:nvPr/>
        </p:nvSpPr>
        <p:spPr>
          <a:xfrm>
            <a:off x="478310" y="1178397"/>
            <a:ext cx="111380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</a:rPr>
              <a:t>Efficacité similaire persistante dans les sous-groupes d’intérêts mais prudence si </a:t>
            </a:r>
            <a:r>
              <a:rPr lang="fr-FR" sz="2000" b="1" dirty="0">
                <a:solidFill>
                  <a:srgbClr val="C00000"/>
                </a:solidFill>
              </a:rPr>
              <a:t>bactériémie et SIRS </a:t>
            </a: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</a:rPr>
              <a:t>(micro-ITT population)</a:t>
            </a:r>
          </a:p>
        </p:txBody>
      </p:sp>
      <p:graphicFrame>
        <p:nvGraphicFramePr>
          <p:cNvPr id="25" name="Tableau 24">
            <a:extLst>
              <a:ext uri="{FF2B5EF4-FFF2-40B4-BE49-F238E27FC236}">
                <a16:creationId xmlns:a16="http://schemas.microsoft.com/office/drawing/2014/main" id="{236D0D71-01B5-80FE-68D5-E47DB4607D42}"/>
              </a:ext>
            </a:extLst>
          </p:cNvPr>
          <p:cNvGraphicFramePr>
            <a:graphicFrameLocks noGrp="1"/>
          </p:cNvGraphicFramePr>
          <p:nvPr/>
        </p:nvGraphicFramePr>
        <p:xfrm>
          <a:off x="678180" y="2040458"/>
          <a:ext cx="5649053" cy="42237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69741">
                  <a:extLst>
                    <a:ext uri="{9D8B030D-6E8A-4147-A177-3AD203B41FA5}">
                      <a16:colId xmlns:a16="http://schemas.microsoft.com/office/drawing/2014/main" val="3900725605"/>
                    </a:ext>
                  </a:extLst>
                </a:gridCol>
                <a:gridCol w="1389656">
                  <a:extLst>
                    <a:ext uri="{9D8B030D-6E8A-4147-A177-3AD203B41FA5}">
                      <a16:colId xmlns:a16="http://schemas.microsoft.com/office/drawing/2014/main" val="1395511423"/>
                    </a:ext>
                  </a:extLst>
                </a:gridCol>
                <a:gridCol w="1389656">
                  <a:extLst>
                    <a:ext uri="{9D8B030D-6E8A-4147-A177-3AD203B41FA5}">
                      <a16:colId xmlns:a16="http://schemas.microsoft.com/office/drawing/2014/main" val="3135905357"/>
                    </a:ext>
                  </a:extLst>
                </a:gridCol>
              </a:tblGrid>
              <a:tr h="317355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Sous-groupes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TBP-PI</a:t>
                      </a:r>
                      <a:b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n/N (%)</a:t>
                      </a:r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IMI-CIL</a:t>
                      </a:r>
                      <a:b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n/N (%)</a:t>
                      </a: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7828311"/>
                  </a:ext>
                </a:extLst>
              </a:tr>
              <a:tr h="192680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Tous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261/446 (58,5)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291/483 (60,2)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22869652"/>
                  </a:ext>
                </a:extLst>
              </a:tr>
              <a:tr h="442031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Diagnostic 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PNA seule 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Inf</a:t>
                      </a: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urinaire compliquée (+/- PNA)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99/154 (64,3)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162/292 (55,5)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120/165 (72,7)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171/318 (53,8)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13616131"/>
                  </a:ext>
                </a:extLst>
              </a:tr>
              <a:tr h="442031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Matériel </a:t>
                      </a:r>
                      <a:r>
                        <a:rPr lang="fr-FR" sz="1200" b="1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endo</a:t>
                      </a:r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-urinaire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OUI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40/95 (42,1)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221/351 (63,0)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39/91 (42,9)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252/392 (64,3)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49064232"/>
                  </a:ext>
                </a:extLst>
              </a:tr>
              <a:tr h="442031">
                <a:tc>
                  <a:txBody>
                    <a:bodyPr/>
                    <a:lstStyle/>
                    <a:p>
                      <a:pPr algn="l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DFG (ml/min) </a:t>
                      </a:r>
                    </a:p>
                    <a:p>
                      <a:pPr algn="l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&gt; 30 à </a:t>
                      </a:r>
                      <a:r>
                        <a:rPr lang="fr-FR" sz="1200" u="sng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&lt;</a:t>
                      </a: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50 mL/min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&gt;50 </a:t>
                      </a:r>
                      <a:r>
                        <a:rPr lang="fr-FR" sz="1200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mL</a:t>
                      </a: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/min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32/62 (51,6)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226/381 (59,3)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36/72 (50,0)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254/408 (62,3)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2571014"/>
                  </a:ext>
                </a:extLst>
              </a:tr>
              <a:tr h="317355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Bactériémie associée 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Oui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13/32 (40,6)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21/34 (61,8)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85729771"/>
                  </a:ext>
                </a:extLst>
              </a:tr>
              <a:tr h="357847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SIRS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Oui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31/55(56,4)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37/51 (72,5)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802134"/>
                  </a:ext>
                </a:extLst>
              </a:tr>
              <a:tr h="442031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Type d’infection 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Monomicrobienne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Polymicrobienne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246/410 (60,0)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15/36 (41,7)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276/449 (61,5)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15/34 (44,1)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87723695"/>
                  </a:ext>
                </a:extLst>
              </a:tr>
              <a:tr h="691381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1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Enterobacterales</a:t>
                      </a:r>
                      <a:r>
                        <a:rPr lang="fr-FR" sz="12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: type de  Resistance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BLSE +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FQ-R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TMP-SMX-R</a:t>
                      </a:r>
                    </a:p>
                    <a:p>
                      <a:pPr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MDR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84/161 (52,2)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98/199 (49,5)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102/182 (56,0)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115/216(53,2)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108/190 (56,8)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119/210 (56,7)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114/203 (56,2)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127/232 (54,7)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15762613"/>
                  </a:ext>
                </a:extLst>
              </a:tr>
            </a:tbl>
          </a:graphicData>
        </a:graphic>
      </p:graphicFrame>
      <p:graphicFrame>
        <p:nvGraphicFramePr>
          <p:cNvPr id="26" name="Tableau 25">
            <a:extLst>
              <a:ext uri="{FF2B5EF4-FFF2-40B4-BE49-F238E27FC236}">
                <a16:creationId xmlns:a16="http://schemas.microsoft.com/office/drawing/2014/main" id="{0ADB4D86-02D1-BA08-E2D5-E4EE94EF974B}"/>
              </a:ext>
            </a:extLst>
          </p:cNvPr>
          <p:cNvGraphicFramePr>
            <a:graphicFrameLocks noGrp="1"/>
          </p:cNvGraphicFramePr>
          <p:nvPr/>
        </p:nvGraphicFramePr>
        <p:xfrm>
          <a:off x="9811060" y="2038406"/>
          <a:ext cx="1609413" cy="42237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9413">
                  <a:extLst>
                    <a:ext uri="{9D8B030D-6E8A-4147-A177-3AD203B41FA5}">
                      <a16:colId xmlns:a16="http://schemas.microsoft.com/office/drawing/2014/main" val="3900725605"/>
                    </a:ext>
                  </a:extLst>
                </a:gridCol>
              </a:tblGrid>
              <a:tr h="317355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Différence non-ajusté </a:t>
                      </a:r>
                      <a:b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(%) (IC 95 %)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87828311"/>
                  </a:ext>
                </a:extLst>
              </a:tr>
              <a:tr h="192680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-1,7 (-8,0 ; 4,6)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22869652"/>
                  </a:ext>
                </a:extLst>
              </a:tr>
              <a:tr h="442031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-8,4 (-18,6 ; 1,8)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1,7 (-6,2 ; 9,6)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13616131"/>
                  </a:ext>
                </a:extLst>
              </a:tr>
              <a:tr h="442031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-0,8 (-14,9 ; 13,4)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-1,3 (-8,3 ; 5,6)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49064232"/>
                  </a:ext>
                </a:extLst>
              </a:tr>
              <a:tr h="442031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1,6 (-15,2 ; 18,4)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-2,9 (-9,7 ; 3,9)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2571014"/>
                  </a:ext>
                </a:extLst>
              </a:tr>
              <a:tr h="317355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-21,1 (-43,1 ; 3,2)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85729771"/>
                  </a:ext>
                </a:extLst>
              </a:tr>
              <a:tr h="317355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-16,2 (-33,5 ; 2,2)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802134"/>
                  </a:ext>
                </a:extLst>
              </a:tr>
              <a:tr h="442031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-1,5 (-8,0 ; 5,1)</a:t>
                      </a:r>
                    </a:p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-2,5 (-25,1 ; 20,4)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87723695"/>
                  </a:ext>
                </a:extLst>
              </a:tr>
              <a:tr h="691381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r-FR" sz="120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-4,7 (-15,0 ; 5,8)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-7,2 (-16,7 ; 2,5)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-0,1 (-10,0 ; 9,8)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-1,5 (-10,7 ; 7,7)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15762613"/>
                  </a:ext>
                </a:extLst>
              </a:tr>
            </a:tbl>
          </a:graphicData>
        </a:graphic>
      </p:graphicFrame>
      <p:grpSp>
        <p:nvGrpSpPr>
          <p:cNvPr id="5" name="Groupe 4">
            <a:extLst>
              <a:ext uri="{FF2B5EF4-FFF2-40B4-BE49-F238E27FC236}">
                <a16:creationId xmlns:a16="http://schemas.microsoft.com/office/drawing/2014/main" id="{B0CC5B88-0465-A59B-D95D-4872E17926F2}"/>
              </a:ext>
            </a:extLst>
          </p:cNvPr>
          <p:cNvGrpSpPr/>
          <p:nvPr/>
        </p:nvGrpSpPr>
        <p:grpSpPr>
          <a:xfrm>
            <a:off x="6494382" y="2440748"/>
            <a:ext cx="3089133" cy="4417251"/>
            <a:chOff x="6494382" y="2440749"/>
            <a:chExt cx="3089133" cy="4304474"/>
          </a:xfrm>
        </p:grpSpPr>
        <p:cxnSp>
          <p:nvCxnSpPr>
            <p:cNvPr id="29" name="Google Shape;322;p13">
              <a:extLst>
                <a:ext uri="{FF2B5EF4-FFF2-40B4-BE49-F238E27FC236}">
                  <a16:creationId xmlns:a16="http://schemas.microsoft.com/office/drawing/2014/main" id="{4F8303CF-1B3C-AA92-277D-039C1FD0604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61150" y="6227589"/>
              <a:ext cx="2772025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23;p13">
              <a:extLst>
                <a:ext uri="{FF2B5EF4-FFF2-40B4-BE49-F238E27FC236}">
                  <a16:creationId xmlns:a16="http://schemas.microsoft.com/office/drawing/2014/main" id="{80475374-FCDE-80F3-0675-3A063D44E9F9}"/>
                </a:ext>
              </a:extLst>
            </p:cNvPr>
            <p:cNvCxnSpPr/>
            <p:nvPr/>
          </p:nvCxnSpPr>
          <p:spPr>
            <a:xfrm rot="10800000">
              <a:off x="7364609" y="6227589"/>
              <a:ext cx="0" cy="698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5;p13">
              <a:extLst>
                <a:ext uri="{FF2B5EF4-FFF2-40B4-BE49-F238E27FC236}">
                  <a16:creationId xmlns:a16="http://schemas.microsoft.com/office/drawing/2014/main" id="{5BEF62F1-0D55-7898-9017-188075633D11}"/>
                </a:ext>
              </a:extLst>
            </p:cNvPr>
            <p:cNvCxnSpPr/>
            <p:nvPr/>
          </p:nvCxnSpPr>
          <p:spPr>
            <a:xfrm rot="10800000">
              <a:off x="8054412" y="6227589"/>
              <a:ext cx="0" cy="698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26;p13">
              <a:extLst>
                <a:ext uri="{FF2B5EF4-FFF2-40B4-BE49-F238E27FC236}">
                  <a16:creationId xmlns:a16="http://schemas.microsoft.com/office/drawing/2014/main" id="{A6024E13-553B-8616-A96B-A0D5EE1D85BD}"/>
                </a:ext>
              </a:extLst>
            </p:cNvPr>
            <p:cNvCxnSpPr/>
            <p:nvPr/>
          </p:nvCxnSpPr>
          <p:spPr>
            <a:xfrm rot="10800000">
              <a:off x="8744975" y="6227589"/>
              <a:ext cx="0" cy="698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27;p13">
              <a:extLst>
                <a:ext uri="{FF2B5EF4-FFF2-40B4-BE49-F238E27FC236}">
                  <a16:creationId xmlns:a16="http://schemas.microsoft.com/office/drawing/2014/main" id="{0AEEE2C4-C877-8CAD-F4CA-8B6494CDA9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70250" y="5968033"/>
              <a:ext cx="554600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3" name="Google Shape;336;p13">
              <a:extLst>
                <a:ext uri="{FF2B5EF4-FFF2-40B4-BE49-F238E27FC236}">
                  <a16:creationId xmlns:a16="http://schemas.microsoft.com/office/drawing/2014/main" id="{6100D05B-9923-467C-D7A5-26DDD453A2F8}"/>
                </a:ext>
              </a:extLst>
            </p:cNvPr>
            <p:cNvSpPr/>
            <p:nvPr/>
          </p:nvSpPr>
          <p:spPr>
            <a:xfrm>
              <a:off x="8004842" y="5928002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44" name="Google Shape;346;p13">
              <a:extLst>
                <a:ext uri="{FF2B5EF4-FFF2-40B4-BE49-F238E27FC236}">
                  <a16:creationId xmlns:a16="http://schemas.microsoft.com/office/drawing/2014/main" id="{36A78AE7-83D0-1B75-AC21-702FD5509FE1}"/>
                </a:ext>
              </a:extLst>
            </p:cNvPr>
            <p:cNvSpPr txBox="1"/>
            <p:nvPr/>
          </p:nvSpPr>
          <p:spPr>
            <a:xfrm>
              <a:off x="7927520" y="6250601"/>
              <a:ext cx="253565" cy="246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non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0</a:t>
              </a:r>
              <a:endPara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45" name="Google Shape;347;p13">
              <a:extLst>
                <a:ext uri="{FF2B5EF4-FFF2-40B4-BE49-F238E27FC236}">
                  <a16:creationId xmlns:a16="http://schemas.microsoft.com/office/drawing/2014/main" id="{9BF16DDF-6570-5DB6-3353-FF5F2919244E}"/>
                </a:ext>
              </a:extLst>
            </p:cNvPr>
            <p:cNvCxnSpPr>
              <a:cxnSpLocks/>
            </p:cNvCxnSpPr>
            <p:nvPr/>
          </p:nvCxnSpPr>
          <p:spPr>
            <a:xfrm>
              <a:off x="8102372" y="6513301"/>
              <a:ext cx="1340078" cy="0"/>
            </a:xfrm>
            <a:prstGeom prst="straightConnector1">
              <a:avLst/>
            </a:prstGeom>
            <a:noFill/>
            <a:ln w="19050" cap="flat" cmpd="sng">
              <a:solidFill>
                <a:schemeClr val="accent6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cxnSp>
          <p:nvCxnSpPr>
            <p:cNvPr id="46" name="Google Shape;348;p13">
              <a:extLst>
                <a:ext uri="{FF2B5EF4-FFF2-40B4-BE49-F238E27FC236}">
                  <a16:creationId xmlns:a16="http://schemas.microsoft.com/office/drawing/2014/main" id="{F868FA49-1F94-0E15-1E0C-399F7A4BCC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02425" y="6518278"/>
              <a:ext cx="1290291" cy="0"/>
            </a:xfrm>
            <a:prstGeom prst="straightConnector1">
              <a:avLst/>
            </a:prstGeom>
            <a:noFill/>
            <a:ln w="19050" cap="flat" cmpd="sng">
              <a:solidFill>
                <a:schemeClr val="accent4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sp>
          <p:nvSpPr>
            <p:cNvPr id="47" name="Google Shape;349;p13">
              <a:extLst>
                <a:ext uri="{FF2B5EF4-FFF2-40B4-BE49-F238E27FC236}">
                  <a16:creationId xmlns:a16="http://schemas.microsoft.com/office/drawing/2014/main" id="{D2E6DE05-DBFA-6E55-9B6C-0BD91275B554}"/>
                </a:ext>
              </a:extLst>
            </p:cNvPr>
            <p:cNvSpPr txBox="1"/>
            <p:nvPr/>
          </p:nvSpPr>
          <p:spPr>
            <a:xfrm>
              <a:off x="6801039" y="6483653"/>
              <a:ext cx="1164071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none" lIns="91425" tIns="45700" rIns="91425" bIns="45700" anchor="t" anchorCtr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fr-FR" sz="1100" kern="0" dirty="0">
                  <a:solidFill>
                    <a:prstClr val="black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En f</a:t>
              </a:r>
              <a:r>
                <a:rPr kumimoji="0" lang="fr-FR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aveur</a:t>
              </a:r>
              <a:r>
                <a:rPr kumimoji="0" lang="fr-FR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 IMI-CIL</a:t>
              </a:r>
            </a:p>
          </p:txBody>
        </p:sp>
        <p:sp>
          <p:nvSpPr>
            <p:cNvPr id="48" name="Google Shape;350;p13">
              <a:extLst>
                <a:ext uri="{FF2B5EF4-FFF2-40B4-BE49-F238E27FC236}">
                  <a16:creationId xmlns:a16="http://schemas.microsoft.com/office/drawing/2014/main" id="{BDA82199-29A5-F664-7CDF-1D0F4049577A}"/>
                </a:ext>
              </a:extLst>
            </p:cNvPr>
            <p:cNvSpPr txBox="1"/>
            <p:nvPr/>
          </p:nvSpPr>
          <p:spPr>
            <a:xfrm>
              <a:off x="8082629" y="6483653"/>
              <a:ext cx="1128805" cy="26157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none" lIns="91425" tIns="45700" rIns="91425" bIns="45700" anchor="t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fr-FR" sz="1100" kern="0" dirty="0">
                  <a:solidFill>
                    <a:prstClr val="black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En f</a:t>
              </a:r>
              <a:r>
                <a:rPr kumimoji="0" lang="fr-FR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aveur</a:t>
              </a:r>
              <a:r>
                <a:rPr kumimoji="0" lang="fr-FR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 TBP-PI</a:t>
              </a:r>
            </a:p>
          </p:txBody>
        </p:sp>
        <p:sp>
          <p:nvSpPr>
            <p:cNvPr id="50" name="Google Shape;352;p13">
              <a:extLst>
                <a:ext uri="{FF2B5EF4-FFF2-40B4-BE49-F238E27FC236}">
                  <a16:creationId xmlns:a16="http://schemas.microsoft.com/office/drawing/2014/main" id="{F34F9C32-2721-98DB-27AB-63C095983659}"/>
                </a:ext>
              </a:extLst>
            </p:cNvPr>
            <p:cNvSpPr txBox="1"/>
            <p:nvPr/>
          </p:nvSpPr>
          <p:spPr>
            <a:xfrm>
              <a:off x="7187753" y="6250601"/>
              <a:ext cx="354554" cy="246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non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-25</a:t>
              </a:r>
              <a:endPara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sp>
          <p:nvSpPr>
            <p:cNvPr id="51" name="Google Shape;353;p13">
              <a:extLst>
                <a:ext uri="{FF2B5EF4-FFF2-40B4-BE49-F238E27FC236}">
                  <a16:creationId xmlns:a16="http://schemas.microsoft.com/office/drawing/2014/main" id="{53A96BB8-A18A-4495-4BC1-4C0EC9C3F7FE}"/>
                </a:ext>
              </a:extLst>
            </p:cNvPr>
            <p:cNvSpPr txBox="1"/>
            <p:nvPr/>
          </p:nvSpPr>
          <p:spPr>
            <a:xfrm>
              <a:off x="8593519" y="6250601"/>
              <a:ext cx="316083" cy="246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non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25</a:t>
              </a:r>
              <a:endPara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52" name="Google Shape;323;p13">
              <a:extLst>
                <a:ext uri="{FF2B5EF4-FFF2-40B4-BE49-F238E27FC236}">
                  <a16:creationId xmlns:a16="http://schemas.microsoft.com/office/drawing/2014/main" id="{7353A144-AF5D-4CC9-61CF-8EBF749C6FF1}"/>
                </a:ext>
              </a:extLst>
            </p:cNvPr>
            <p:cNvCxnSpPr/>
            <p:nvPr/>
          </p:nvCxnSpPr>
          <p:spPr>
            <a:xfrm rot="10800000">
              <a:off x="6671238" y="6227589"/>
              <a:ext cx="0" cy="698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3" name="Google Shape;352;p13">
              <a:extLst>
                <a:ext uri="{FF2B5EF4-FFF2-40B4-BE49-F238E27FC236}">
                  <a16:creationId xmlns:a16="http://schemas.microsoft.com/office/drawing/2014/main" id="{A8EB489F-2D86-B417-0D3D-F4F2B7F8B259}"/>
                </a:ext>
              </a:extLst>
            </p:cNvPr>
            <p:cNvSpPr txBox="1"/>
            <p:nvPr/>
          </p:nvSpPr>
          <p:spPr>
            <a:xfrm>
              <a:off x="6494382" y="6250601"/>
              <a:ext cx="354554" cy="246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non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-50</a:t>
              </a:r>
              <a:endPara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56" name="Google Shape;323;p13">
              <a:extLst>
                <a:ext uri="{FF2B5EF4-FFF2-40B4-BE49-F238E27FC236}">
                  <a16:creationId xmlns:a16="http://schemas.microsoft.com/office/drawing/2014/main" id="{5C559E97-8691-1152-A97A-2B4566FE9AF3}"/>
                </a:ext>
              </a:extLst>
            </p:cNvPr>
            <p:cNvCxnSpPr/>
            <p:nvPr/>
          </p:nvCxnSpPr>
          <p:spPr>
            <a:xfrm rot="10800000">
              <a:off x="9425053" y="6227589"/>
              <a:ext cx="0" cy="698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7" name="Google Shape;352;p13">
              <a:extLst>
                <a:ext uri="{FF2B5EF4-FFF2-40B4-BE49-F238E27FC236}">
                  <a16:creationId xmlns:a16="http://schemas.microsoft.com/office/drawing/2014/main" id="{ADCE3A66-3102-0BF1-77F2-24E136A3F2AB}"/>
                </a:ext>
              </a:extLst>
            </p:cNvPr>
            <p:cNvSpPr txBox="1"/>
            <p:nvPr/>
          </p:nvSpPr>
          <p:spPr>
            <a:xfrm>
              <a:off x="9267433" y="6250601"/>
              <a:ext cx="316082" cy="246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non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  <a:sym typeface="Arial"/>
                </a:rPr>
                <a:t>50</a:t>
              </a:r>
              <a:endPara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60" name="Google Shape;327;p13">
              <a:extLst>
                <a:ext uri="{FF2B5EF4-FFF2-40B4-BE49-F238E27FC236}">
                  <a16:creationId xmlns:a16="http://schemas.microsoft.com/office/drawing/2014/main" id="{B7A72DF7-1F13-3839-F0AB-05D272686A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53350" y="6140276"/>
              <a:ext cx="512635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1" name="Google Shape;336;p13">
              <a:extLst>
                <a:ext uri="{FF2B5EF4-FFF2-40B4-BE49-F238E27FC236}">
                  <a16:creationId xmlns:a16="http://schemas.microsoft.com/office/drawing/2014/main" id="{75E7DB60-A3EA-A00B-3E75-AF320151CB92}"/>
                </a:ext>
              </a:extLst>
            </p:cNvPr>
            <p:cNvSpPr/>
            <p:nvPr/>
          </p:nvSpPr>
          <p:spPr>
            <a:xfrm>
              <a:off x="7968687" y="6100589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64" name="Google Shape;327;p13">
              <a:extLst>
                <a:ext uri="{FF2B5EF4-FFF2-40B4-BE49-F238E27FC236}">
                  <a16:creationId xmlns:a16="http://schemas.microsoft.com/office/drawing/2014/main" id="{3B3EB7B8-3327-1945-0758-79E5AD1264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86378" y="5794994"/>
              <a:ext cx="538734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5" name="Google Shape;336;p13">
              <a:extLst>
                <a:ext uri="{FF2B5EF4-FFF2-40B4-BE49-F238E27FC236}">
                  <a16:creationId xmlns:a16="http://schemas.microsoft.com/office/drawing/2014/main" id="{6E11D51C-6C1F-5847-342C-E2F26289A398}"/>
                </a:ext>
              </a:extLst>
            </p:cNvPr>
            <p:cNvSpPr/>
            <p:nvPr/>
          </p:nvSpPr>
          <p:spPr>
            <a:xfrm>
              <a:off x="7811525" y="5755307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66" name="Google Shape;327;p13">
              <a:extLst>
                <a:ext uri="{FF2B5EF4-FFF2-40B4-BE49-F238E27FC236}">
                  <a16:creationId xmlns:a16="http://schemas.microsoft.com/office/drawing/2014/main" id="{E99A0887-CF16-89A5-8493-F20A41CD45C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36669" y="5630688"/>
              <a:ext cx="576262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7" name="Google Shape;336;p13">
              <a:extLst>
                <a:ext uri="{FF2B5EF4-FFF2-40B4-BE49-F238E27FC236}">
                  <a16:creationId xmlns:a16="http://schemas.microsoft.com/office/drawing/2014/main" id="{157E5BEF-0BCD-61B1-F06C-037AA85E80FE}"/>
                </a:ext>
              </a:extLst>
            </p:cNvPr>
            <p:cNvSpPr/>
            <p:nvPr/>
          </p:nvSpPr>
          <p:spPr>
            <a:xfrm>
              <a:off x="7880581" y="5591001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72" name="Google Shape;327;p13">
              <a:extLst>
                <a:ext uri="{FF2B5EF4-FFF2-40B4-BE49-F238E27FC236}">
                  <a16:creationId xmlns:a16="http://schemas.microsoft.com/office/drawing/2014/main" id="{3F95F62F-EE02-0FDF-B6D1-98140A78AC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60444" y="5287788"/>
              <a:ext cx="1259681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3" name="Google Shape;336;p13">
              <a:extLst>
                <a:ext uri="{FF2B5EF4-FFF2-40B4-BE49-F238E27FC236}">
                  <a16:creationId xmlns:a16="http://schemas.microsoft.com/office/drawing/2014/main" id="{E6E55265-07A3-2345-F709-F59C0D7956F3}"/>
                </a:ext>
              </a:extLst>
            </p:cNvPr>
            <p:cNvSpPr/>
            <p:nvPr/>
          </p:nvSpPr>
          <p:spPr>
            <a:xfrm>
              <a:off x="7932968" y="5248101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74" name="Google Shape;327;p13">
              <a:extLst>
                <a:ext uri="{FF2B5EF4-FFF2-40B4-BE49-F238E27FC236}">
                  <a16:creationId xmlns:a16="http://schemas.microsoft.com/office/drawing/2014/main" id="{CDC053C8-8232-0CFD-A0BC-6818BC5775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834313" y="5113957"/>
              <a:ext cx="357187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" name="Google Shape;336;p13">
              <a:extLst>
                <a:ext uri="{FF2B5EF4-FFF2-40B4-BE49-F238E27FC236}">
                  <a16:creationId xmlns:a16="http://schemas.microsoft.com/office/drawing/2014/main" id="{634DEECD-691D-0673-C1EA-585BCF6FE663}"/>
                </a:ext>
              </a:extLst>
            </p:cNvPr>
            <p:cNvSpPr/>
            <p:nvPr/>
          </p:nvSpPr>
          <p:spPr>
            <a:xfrm>
              <a:off x="7959162" y="5074270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76" name="Google Shape;327;p13">
              <a:extLst>
                <a:ext uri="{FF2B5EF4-FFF2-40B4-BE49-F238E27FC236}">
                  <a16:creationId xmlns:a16="http://schemas.microsoft.com/office/drawing/2014/main" id="{C1AF5E9D-56C8-4AC7-A8FB-CEFADC29F8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36606" y="4771057"/>
              <a:ext cx="992982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7" name="Google Shape;336;p13">
              <a:extLst>
                <a:ext uri="{FF2B5EF4-FFF2-40B4-BE49-F238E27FC236}">
                  <a16:creationId xmlns:a16="http://schemas.microsoft.com/office/drawing/2014/main" id="{A341692B-3CAE-C585-0034-158AF6271818}"/>
                </a:ext>
              </a:extLst>
            </p:cNvPr>
            <p:cNvSpPr/>
            <p:nvPr/>
          </p:nvSpPr>
          <p:spPr>
            <a:xfrm>
              <a:off x="7563874" y="4731370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78" name="Google Shape;327;p13">
              <a:extLst>
                <a:ext uri="{FF2B5EF4-FFF2-40B4-BE49-F238E27FC236}">
                  <a16:creationId xmlns:a16="http://schemas.microsoft.com/office/drawing/2014/main" id="{4EF541FA-7EDC-3EEC-BB44-50FE4A99BED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60381" y="4428157"/>
              <a:ext cx="1281113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" name="Google Shape;336;p13">
              <a:extLst>
                <a:ext uri="{FF2B5EF4-FFF2-40B4-BE49-F238E27FC236}">
                  <a16:creationId xmlns:a16="http://schemas.microsoft.com/office/drawing/2014/main" id="{DE57410C-FC66-65CE-4964-5C93870643ED}"/>
                </a:ext>
              </a:extLst>
            </p:cNvPr>
            <p:cNvSpPr/>
            <p:nvPr/>
          </p:nvSpPr>
          <p:spPr>
            <a:xfrm>
              <a:off x="7430524" y="4388470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80" name="Google Shape;327;p13">
              <a:extLst>
                <a:ext uri="{FF2B5EF4-FFF2-40B4-BE49-F238E27FC236}">
                  <a16:creationId xmlns:a16="http://schemas.microsoft.com/office/drawing/2014/main" id="{B7EA3DD7-28E1-90C9-06AE-A77B21A2EF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774781" y="4087638"/>
              <a:ext cx="388144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1" name="Google Shape;336;p13">
              <a:extLst>
                <a:ext uri="{FF2B5EF4-FFF2-40B4-BE49-F238E27FC236}">
                  <a16:creationId xmlns:a16="http://schemas.microsoft.com/office/drawing/2014/main" id="{98AF144E-B741-C6A8-7946-E14BCB9CB183}"/>
                </a:ext>
              </a:extLst>
            </p:cNvPr>
            <p:cNvSpPr/>
            <p:nvPr/>
          </p:nvSpPr>
          <p:spPr>
            <a:xfrm>
              <a:off x="7925824" y="4047951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82" name="Google Shape;327;p13">
              <a:extLst>
                <a:ext uri="{FF2B5EF4-FFF2-40B4-BE49-F238E27FC236}">
                  <a16:creationId xmlns:a16="http://schemas.microsoft.com/office/drawing/2014/main" id="{87003AFD-F5FF-E8C0-8170-9A4CC40EC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27144" y="3913807"/>
              <a:ext cx="928687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3" name="Google Shape;336;p13">
              <a:extLst>
                <a:ext uri="{FF2B5EF4-FFF2-40B4-BE49-F238E27FC236}">
                  <a16:creationId xmlns:a16="http://schemas.microsoft.com/office/drawing/2014/main" id="{F9292CBB-5ACE-B1F1-ABED-DE13D08D7C17}"/>
                </a:ext>
              </a:extLst>
            </p:cNvPr>
            <p:cNvSpPr/>
            <p:nvPr/>
          </p:nvSpPr>
          <p:spPr>
            <a:xfrm>
              <a:off x="8059174" y="3874120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84" name="Google Shape;327;p13">
              <a:extLst>
                <a:ext uri="{FF2B5EF4-FFF2-40B4-BE49-F238E27FC236}">
                  <a16:creationId xmlns:a16="http://schemas.microsoft.com/office/drawing/2014/main" id="{216C9900-5784-D0D5-A445-DA1924CAC4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836694" y="3575669"/>
              <a:ext cx="383380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5" name="Google Shape;336;p13">
              <a:extLst>
                <a:ext uri="{FF2B5EF4-FFF2-40B4-BE49-F238E27FC236}">
                  <a16:creationId xmlns:a16="http://schemas.microsoft.com/office/drawing/2014/main" id="{16783055-9BCB-B2C6-B0D5-0C554772E83D}"/>
                </a:ext>
              </a:extLst>
            </p:cNvPr>
            <p:cNvSpPr/>
            <p:nvPr/>
          </p:nvSpPr>
          <p:spPr>
            <a:xfrm>
              <a:off x="7978483" y="3535982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86" name="Google Shape;327;p13">
              <a:extLst>
                <a:ext uri="{FF2B5EF4-FFF2-40B4-BE49-F238E27FC236}">
                  <a16:creationId xmlns:a16="http://schemas.microsoft.com/office/drawing/2014/main" id="{975085D6-1ED7-BCA5-337C-F56674452AD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39051" y="3397076"/>
              <a:ext cx="795337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7" name="Google Shape;336;p13">
              <a:extLst>
                <a:ext uri="{FF2B5EF4-FFF2-40B4-BE49-F238E27FC236}">
                  <a16:creationId xmlns:a16="http://schemas.microsoft.com/office/drawing/2014/main" id="{C94B317C-81F9-059D-04E8-42F4CF900C7D}"/>
                </a:ext>
              </a:extLst>
            </p:cNvPr>
            <p:cNvSpPr/>
            <p:nvPr/>
          </p:nvSpPr>
          <p:spPr>
            <a:xfrm>
              <a:off x="7990117" y="3362151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88" name="Google Shape;327;p13">
              <a:extLst>
                <a:ext uri="{FF2B5EF4-FFF2-40B4-BE49-F238E27FC236}">
                  <a16:creationId xmlns:a16="http://schemas.microsoft.com/office/drawing/2014/main" id="{23D3FC6A-74ED-3B4A-03E5-1DF5B3274D4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874794" y="3056557"/>
              <a:ext cx="452437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9" name="Google Shape;336;p13">
              <a:extLst>
                <a:ext uri="{FF2B5EF4-FFF2-40B4-BE49-F238E27FC236}">
                  <a16:creationId xmlns:a16="http://schemas.microsoft.com/office/drawing/2014/main" id="{617E101E-A58D-E2F4-BEC3-67E722351C7E}"/>
                </a:ext>
              </a:extLst>
            </p:cNvPr>
            <p:cNvSpPr/>
            <p:nvPr/>
          </p:nvSpPr>
          <p:spPr>
            <a:xfrm>
              <a:off x="8068698" y="3016870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90" name="Google Shape;327;p13">
              <a:extLst>
                <a:ext uri="{FF2B5EF4-FFF2-40B4-BE49-F238E27FC236}">
                  <a16:creationId xmlns:a16="http://schemas.microsoft.com/office/drawing/2014/main" id="{8BD67D76-F0A6-C5C5-64C5-585D5C882F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2307" y="2882726"/>
              <a:ext cx="576262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1" name="Google Shape;336;p13">
              <a:extLst>
                <a:ext uri="{FF2B5EF4-FFF2-40B4-BE49-F238E27FC236}">
                  <a16:creationId xmlns:a16="http://schemas.microsoft.com/office/drawing/2014/main" id="{519D3B64-0191-BBFD-4CFF-E3F271527437}"/>
                </a:ext>
              </a:extLst>
            </p:cNvPr>
            <p:cNvSpPr/>
            <p:nvPr/>
          </p:nvSpPr>
          <p:spPr>
            <a:xfrm>
              <a:off x="7790881" y="2843039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92" name="Google Shape;327;p13">
              <a:extLst>
                <a:ext uri="{FF2B5EF4-FFF2-40B4-BE49-F238E27FC236}">
                  <a16:creationId xmlns:a16="http://schemas.microsoft.com/office/drawing/2014/main" id="{DE835489-C176-A847-D82E-882705D442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841456" y="2535063"/>
              <a:ext cx="350044" cy="0"/>
            </a:xfrm>
            <a:prstGeom prst="straightConnector1">
              <a:avLst/>
            </a:prstGeom>
            <a:noFill/>
            <a:ln w="15875" cap="flat" cmpd="sng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3" name="Google Shape;336;p13">
              <a:extLst>
                <a:ext uri="{FF2B5EF4-FFF2-40B4-BE49-F238E27FC236}">
                  <a16:creationId xmlns:a16="http://schemas.microsoft.com/office/drawing/2014/main" id="{5BDF1D81-2E31-7931-46BA-591BD4CB143F}"/>
                </a:ext>
              </a:extLst>
            </p:cNvPr>
            <p:cNvSpPr/>
            <p:nvPr/>
          </p:nvSpPr>
          <p:spPr>
            <a:xfrm>
              <a:off x="7963923" y="2495376"/>
              <a:ext cx="77787" cy="77787"/>
            </a:xfrm>
            <a:prstGeom prst="ellipse">
              <a:avLst/>
            </a:prstGeom>
            <a:solidFill>
              <a:srgbClr val="0066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cxnSp>
          <p:nvCxnSpPr>
            <p:cNvPr id="113" name="Google Shape;325;p13">
              <a:extLst>
                <a:ext uri="{FF2B5EF4-FFF2-40B4-BE49-F238E27FC236}">
                  <a16:creationId xmlns:a16="http://schemas.microsoft.com/office/drawing/2014/main" id="{C27C8517-7669-6078-8860-581FCBF2D7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054412" y="2440749"/>
              <a:ext cx="0" cy="3775099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ysDash"/>
              <a:round/>
              <a:headEnd type="none" w="med" len="med"/>
              <a:tailEnd type="none" w="med" len="med"/>
            </a:ln>
          </p:spPr>
        </p:cxnSp>
      </p:grpSp>
      <p:sp>
        <p:nvSpPr>
          <p:cNvPr id="8" name="Rectangle : coins arrondis 7">
            <a:extLst>
              <a:ext uri="{FF2B5EF4-FFF2-40B4-BE49-F238E27FC236}">
                <a16:creationId xmlns:a16="http://schemas.microsoft.com/office/drawing/2014/main" id="{128C6881-508F-5641-BC99-4FFD125FFEEE}"/>
              </a:ext>
            </a:extLst>
          </p:cNvPr>
          <p:cNvSpPr/>
          <p:nvPr/>
        </p:nvSpPr>
        <p:spPr>
          <a:xfrm>
            <a:off x="375781" y="2625056"/>
            <a:ext cx="11138039" cy="338719"/>
          </a:xfrm>
          <a:prstGeom prst="round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Rectangle : coins arrondis 61">
            <a:extLst>
              <a:ext uri="{FF2B5EF4-FFF2-40B4-BE49-F238E27FC236}">
                <a16:creationId xmlns:a16="http://schemas.microsoft.com/office/drawing/2014/main" id="{C7D35C2B-B266-D147-80FD-0F71B9870087}"/>
              </a:ext>
            </a:extLst>
          </p:cNvPr>
          <p:cNvSpPr/>
          <p:nvPr/>
        </p:nvSpPr>
        <p:spPr>
          <a:xfrm>
            <a:off x="375781" y="4194035"/>
            <a:ext cx="11138039" cy="346074"/>
          </a:xfrm>
          <a:prstGeom prst="round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Rectangle : coins arrondis 62">
            <a:extLst>
              <a:ext uri="{FF2B5EF4-FFF2-40B4-BE49-F238E27FC236}">
                <a16:creationId xmlns:a16="http://schemas.microsoft.com/office/drawing/2014/main" id="{B34151CE-89BD-D54B-92FD-0A21F8EC9F61}"/>
              </a:ext>
            </a:extLst>
          </p:cNvPr>
          <p:cNvSpPr/>
          <p:nvPr/>
        </p:nvSpPr>
        <p:spPr>
          <a:xfrm>
            <a:off x="375781" y="4556399"/>
            <a:ext cx="11138039" cy="346074"/>
          </a:xfrm>
          <a:prstGeom prst="round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8" name="Rectangle : coins arrondis 67">
            <a:extLst>
              <a:ext uri="{FF2B5EF4-FFF2-40B4-BE49-F238E27FC236}">
                <a16:creationId xmlns:a16="http://schemas.microsoft.com/office/drawing/2014/main" id="{4F650969-38DC-A740-8B34-73BF12DC74B3}"/>
              </a:ext>
            </a:extLst>
          </p:cNvPr>
          <p:cNvSpPr/>
          <p:nvPr/>
        </p:nvSpPr>
        <p:spPr>
          <a:xfrm>
            <a:off x="375781" y="5502274"/>
            <a:ext cx="11138039" cy="289100"/>
          </a:xfrm>
          <a:prstGeom prst="round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2" name="Espace réservé du contenu 10">
            <a:extLst>
              <a:ext uri="{FF2B5EF4-FFF2-40B4-BE49-F238E27FC236}">
                <a16:creationId xmlns:a16="http://schemas.microsoft.com/office/drawing/2014/main" id="{39C0BF81-B7B6-67CB-8AF2-0F2BE204A333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4120" y="416572"/>
            <a:ext cx="664522" cy="451143"/>
          </a:xfrm>
          <a:prstGeom prst="rect">
            <a:avLst/>
          </a:prstGeom>
        </p:spPr>
      </p:pic>
      <p:sp>
        <p:nvSpPr>
          <p:cNvPr id="3" name="Espace réservé du contenu 9">
            <a:extLst>
              <a:ext uri="{FF2B5EF4-FFF2-40B4-BE49-F238E27FC236}">
                <a16:creationId xmlns:a16="http://schemas.microsoft.com/office/drawing/2014/main" id="{42F5427F-F851-0CF1-BBC6-19EDE7A3D6C5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Ascioglu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D, ESCMID 2026, O0108</a:t>
            </a:r>
          </a:p>
        </p:txBody>
      </p:sp>
    </p:spTree>
    <p:extLst>
      <p:ext uri="{BB962C8B-B14F-4D97-AF65-F5344CB8AC3E}">
        <p14:creationId xmlns:p14="http://schemas.microsoft.com/office/powerpoint/2010/main" val="181026986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213A15-B45C-260F-F4CB-BA4E5F6232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Espace réservé du contenu 16">
            <a:extLst>
              <a:ext uri="{FF2B5EF4-FFF2-40B4-BE49-F238E27FC236}">
                <a16:creationId xmlns:a16="http://schemas.microsoft.com/office/drawing/2014/main" id="{B33B0DFF-99FE-3132-2890-5D8034E9018D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24347"/>
            <a:ext cx="665163" cy="435593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1F14B917-D40F-887F-DDF3-60DD16D011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10102520" cy="962634"/>
          </a:xfrm>
        </p:spPr>
        <p:txBody>
          <a:bodyPr>
            <a:noAutofit/>
          </a:bodyPr>
          <a:lstStyle/>
          <a:p>
            <a:r>
              <a:rPr lang="fr-FR" sz="2400" noProof="0" dirty="0" err="1"/>
              <a:t>Cefiderocol</a:t>
            </a:r>
            <a:r>
              <a:rPr lang="fr-FR" sz="2400" noProof="0" dirty="0"/>
              <a:t> vs </a:t>
            </a:r>
            <a:r>
              <a:rPr lang="fr-FR" sz="2400" noProof="0" dirty="0" err="1"/>
              <a:t>ceftolozane</a:t>
            </a:r>
            <a:r>
              <a:rPr lang="fr-FR" sz="2400" noProof="0" dirty="0"/>
              <a:t>/</a:t>
            </a:r>
            <a:r>
              <a:rPr lang="fr-FR" sz="2400" noProof="0" dirty="0" err="1"/>
              <a:t>tazobactam</a:t>
            </a:r>
            <a:r>
              <a:rPr lang="fr-FR" sz="2400" noProof="0" dirty="0"/>
              <a:t> dans le traitement des pneumonies et/ou bactériémies à </a:t>
            </a:r>
            <a:r>
              <a:rPr lang="fr-FR" sz="2400" i="1" noProof="0" dirty="0"/>
              <a:t>Pseudomonas </a:t>
            </a:r>
            <a:r>
              <a:rPr lang="fr-FR" sz="2400" i="1" noProof="0" dirty="0" err="1"/>
              <a:t>aeruginosa</a:t>
            </a:r>
            <a:r>
              <a:rPr lang="fr-FR" sz="2400" noProof="0" dirty="0"/>
              <a:t> MDR : CONVINCE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C89622AE-A8C8-190E-2030-88E03853623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lnSpc>
                <a:spcPct val="80000"/>
              </a:lnSpc>
              <a:spcBef>
                <a:spcPts val="800"/>
              </a:spcBef>
            </a:pPr>
            <a:r>
              <a:rPr lang="fr-FR" sz="2000" noProof="0" dirty="0"/>
              <a:t>Cohorte rétrospective réseau US</a:t>
            </a:r>
          </a:p>
          <a:p>
            <a:pPr>
              <a:lnSpc>
                <a:spcPct val="80000"/>
              </a:lnSpc>
              <a:spcBef>
                <a:spcPts val="800"/>
              </a:spcBef>
            </a:pPr>
            <a:r>
              <a:rPr lang="fr-FR" sz="2000" noProof="0" dirty="0"/>
              <a:t>Pneumonies, bactériémies</a:t>
            </a:r>
          </a:p>
          <a:p>
            <a:pPr>
              <a:lnSpc>
                <a:spcPct val="80000"/>
              </a:lnSpc>
              <a:spcBef>
                <a:spcPts val="800"/>
              </a:spcBef>
            </a:pPr>
            <a:r>
              <a:rPr lang="fr-FR" sz="2000" i="1" noProof="0" dirty="0"/>
              <a:t>P. </a:t>
            </a:r>
            <a:r>
              <a:rPr lang="fr-FR" sz="2000" i="1" noProof="0" dirty="0" err="1"/>
              <a:t>aeruginosa</a:t>
            </a:r>
            <a:r>
              <a:rPr lang="fr-FR" sz="2000" i="1" noProof="0" dirty="0"/>
              <a:t> </a:t>
            </a:r>
            <a:r>
              <a:rPr lang="fr-FR" sz="2000" noProof="0" dirty="0"/>
              <a:t>Multi-R</a:t>
            </a:r>
          </a:p>
          <a:p>
            <a:pPr>
              <a:lnSpc>
                <a:spcPct val="80000"/>
              </a:lnSpc>
              <a:spcBef>
                <a:spcPts val="800"/>
              </a:spcBef>
            </a:pPr>
            <a:r>
              <a:rPr lang="fr-FR" sz="2000" dirty="0"/>
              <a:t>C</a:t>
            </a:r>
            <a:r>
              <a:rPr lang="fr-FR" sz="2000" noProof="0" dirty="0" err="1"/>
              <a:t>eftolozane</a:t>
            </a:r>
            <a:r>
              <a:rPr lang="fr-FR" sz="2000" noProof="0" dirty="0"/>
              <a:t>/</a:t>
            </a:r>
            <a:r>
              <a:rPr lang="fr-FR" sz="2000" noProof="0" dirty="0" err="1"/>
              <a:t>tazobactam</a:t>
            </a:r>
            <a:r>
              <a:rPr lang="fr-FR" sz="2000" noProof="0" dirty="0"/>
              <a:t> (C/T) ou </a:t>
            </a:r>
            <a:r>
              <a:rPr lang="fr-FR" sz="2000" noProof="0" dirty="0" err="1"/>
              <a:t>cefiderocol</a:t>
            </a:r>
            <a:r>
              <a:rPr lang="fr-FR" sz="2000" noProof="0" dirty="0"/>
              <a:t> (FDC)</a:t>
            </a:r>
          </a:p>
          <a:p>
            <a:pPr>
              <a:lnSpc>
                <a:spcPct val="80000"/>
              </a:lnSpc>
              <a:spcBef>
                <a:spcPts val="800"/>
              </a:spcBef>
            </a:pPr>
            <a:endParaRPr lang="fr-FR" sz="1800" noProof="0" dirty="0"/>
          </a:p>
          <a:p>
            <a:pPr>
              <a:lnSpc>
                <a:spcPct val="80000"/>
              </a:lnSpc>
              <a:spcBef>
                <a:spcPts val="800"/>
              </a:spcBef>
            </a:pPr>
            <a:endParaRPr lang="fr-FR" sz="1800" noProof="0" dirty="0"/>
          </a:p>
          <a:p>
            <a:pPr>
              <a:lnSpc>
                <a:spcPct val="80000"/>
              </a:lnSpc>
              <a:spcBef>
                <a:spcPts val="800"/>
              </a:spcBef>
              <a:buFont typeface="System Font Regular"/>
              <a:buChar char="-"/>
            </a:pPr>
            <a:endParaRPr lang="fr-FR" sz="1800" noProof="0" dirty="0"/>
          </a:p>
          <a:p>
            <a:pPr>
              <a:lnSpc>
                <a:spcPct val="80000"/>
              </a:lnSpc>
              <a:spcBef>
                <a:spcPts val="800"/>
              </a:spcBef>
            </a:pPr>
            <a:endParaRPr lang="fr-FR" sz="2000" noProof="0" dirty="0"/>
          </a:p>
        </p:txBody>
      </p:sp>
      <p:sp>
        <p:nvSpPr>
          <p:cNvPr id="9" name="Espace réservé du contenu 9">
            <a:extLst>
              <a:ext uri="{FF2B5EF4-FFF2-40B4-BE49-F238E27FC236}">
                <a16:creationId xmlns:a16="http://schemas.microsoft.com/office/drawing/2014/main" id="{43C0D4E8-98CE-B56C-9DBD-BE15BD667836}"/>
              </a:ext>
            </a:extLst>
          </p:cNvPr>
          <p:cNvSpPr txBox="1">
            <a:spLocks/>
          </p:cNvSpPr>
          <p:nvPr/>
        </p:nvSpPr>
        <p:spPr>
          <a:xfrm>
            <a:off x="9672994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Pogue J, ESCMID 2026, P1885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18D238C8-610F-319E-20B4-EE1D24F5AF06}"/>
              </a:ext>
            </a:extLst>
          </p:cNvPr>
          <p:cNvGraphicFramePr>
            <a:graphicFrameLocks noGrp="1"/>
          </p:cNvGraphicFramePr>
          <p:nvPr/>
        </p:nvGraphicFramePr>
        <p:xfrm>
          <a:off x="241661" y="2897943"/>
          <a:ext cx="5210668" cy="38547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68002">
                  <a:extLst>
                    <a:ext uri="{9D8B030D-6E8A-4147-A177-3AD203B41FA5}">
                      <a16:colId xmlns:a16="http://schemas.microsoft.com/office/drawing/2014/main" val="482218852"/>
                    </a:ext>
                  </a:extLst>
                </a:gridCol>
                <a:gridCol w="1026155">
                  <a:extLst>
                    <a:ext uri="{9D8B030D-6E8A-4147-A177-3AD203B41FA5}">
                      <a16:colId xmlns:a16="http://schemas.microsoft.com/office/drawing/2014/main" val="3260212411"/>
                    </a:ext>
                  </a:extLst>
                </a:gridCol>
                <a:gridCol w="1097746">
                  <a:extLst>
                    <a:ext uri="{9D8B030D-6E8A-4147-A177-3AD203B41FA5}">
                      <a16:colId xmlns:a16="http://schemas.microsoft.com/office/drawing/2014/main" val="3661322175"/>
                    </a:ext>
                  </a:extLst>
                </a:gridCol>
                <a:gridCol w="918765">
                  <a:extLst>
                    <a:ext uri="{9D8B030D-6E8A-4147-A177-3AD203B41FA5}">
                      <a16:colId xmlns:a16="http://schemas.microsoft.com/office/drawing/2014/main" val="521561990"/>
                    </a:ext>
                  </a:extLst>
                </a:gridCol>
              </a:tblGrid>
              <a:tr h="417215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Variable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C/T </a:t>
                      </a:r>
                    </a:p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141)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>
                    <a:solidFill>
                      <a:srgbClr val="0066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FDC</a:t>
                      </a:r>
                    </a:p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(n = 72)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>
                    <a:solidFill>
                      <a:srgbClr val="E9713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1226638727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b="1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Transplantés d’organe</a:t>
                      </a:r>
                      <a:endParaRPr lang="fr-FR" sz="1300" b="1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22 (16)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b="1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26 (36)</a:t>
                      </a:r>
                      <a:endParaRPr lang="fr-FR" sz="1300" b="1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b="1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&lt; 0,01</a:t>
                      </a:r>
                      <a:endParaRPr lang="fr-FR" sz="1300" b="1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3624355104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Ventilation à domicile</a:t>
                      </a: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56 (40)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32 (44)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0,53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100471999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b="1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SOFA médian</a:t>
                      </a:r>
                      <a:endParaRPr lang="fr-FR" sz="1300" b="1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 (4-9)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b="1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 (6-12,75)</a:t>
                      </a:r>
                      <a:endParaRPr lang="fr-FR" sz="1300" b="1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b="1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0,04</a:t>
                      </a:r>
                      <a:endParaRPr lang="fr-FR" sz="1300" b="1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2489861926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Réanimation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96 (68)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55 (76)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0,21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4075304442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Choc septique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37 (26)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23 (36)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0,13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1390360039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Ventilation mécanique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87 (62)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55 (74)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0,15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4242297326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Bactériémie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30 (21)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11 (15)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0,30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876846835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Pneumonie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111 (79)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61 (85)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0,36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918755702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PAC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15 (11)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 (4)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2010679814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PASR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15 (11)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10 (14)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2778858079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PAVM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64 (45)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38 (53)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35837161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u="none" strike="noStrike" noProof="0" dirty="0" err="1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Carb</a:t>
                      </a: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-R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126 (89)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63 (88)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0,82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4136532356"/>
                  </a:ext>
                </a:extLst>
              </a:tr>
              <a:tr h="214370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Multi-R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132 (94)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59 (82)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0,76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1240863882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b="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DTR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b="0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54 (38)</a:t>
                      </a:r>
                      <a:endParaRPr lang="fr-FR" sz="1300" b="0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b="1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52 (72)</a:t>
                      </a:r>
                      <a:endParaRPr lang="fr-FR" sz="1300" b="1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b="1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&lt; 0,01</a:t>
                      </a:r>
                      <a:endParaRPr lang="fr-FR" sz="1300" b="1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2871325313"/>
                  </a:ext>
                </a:extLst>
              </a:tr>
              <a:tr h="230223">
                <a:tc>
                  <a:txBody>
                    <a:bodyPr/>
                    <a:lstStyle/>
                    <a:p>
                      <a:pPr marL="91440" algn="l" fontAlgn="ctr">
                        <a:buNone/>
                      </a:pPr>
                      <a:r>
                        <a:rPr lang="fr-FR" sz="13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Association ATB</a:t>
                      </a: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19 (13)</a:t>
                      </a: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fr-FR" sz="13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28 (39)</a:t>
                      </a:r>
                    </a:p>
                  </a:txBody>
                  <a:tcPr marL="12679" marR="12679" marT="11526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1" u="none" strike="noStrike" noProof="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&lt; 0,01</a:t>
                      </a:r>
                      <a:endParaRPr lang="fr-FR" sz="1300" b="1" i="0" u="none" strike="noStrike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12679" marR="12679" marT="11526" marB="0" anchor="ctr"/>
                </a:tc>
                <a:extLst>
                  <a:ext uri="{0D108BD9-81ED-4DB2-BD59-A6C34878D82A}">
                    <a16:rowId xmlns:a16="http://schemas.microsoft.com/office/drawing/2014/main" val="1307660702"/>
                  </a:ext>
                </a:extLst>
              </a:tr>
            </a:tbl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0ADBE5B0-75A6-B2A6-1E37-0E1F061944A7}"/>
              </a:ext>
            </a:extLst>
          </p:cNvPr>
          <p:cNvSpPr txBox="1"/>
          <p:nvPr/>
        </p:nvSpPr>
        <p:spPr>
          <a:xfrm>
            <a:off x="6148629" y="4474949"/>
            <a:ext cx="5667590" cy="2180084"/>
          </a:xfrm>
          <a:prstGeom prst="rect">
            <a:avLst/>
          </a:prstGeom>
          <a:solidFill>
            <a:srgbClr val="D51223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Des résultats comparables observés entre C/T et FDC sur les critères primaires et secondaires</a:t>
            </a:r>
          </a:p>
          <a:p>
            <a:pPr marL="285750" marR="0" lvl="0" indent="-285750" algn="l" defTabSz="914400" rtl="0" eaLnBrk="1" fontAlgn="auto" latinLnBrk="0" hangingPunct="1">
              <a:lnSpc>
                <a:spcPts val="17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r-FR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A</a:t>
            </a: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lors que dans le groupe FDC :</a:t>
            </a:r>
          </a:p>
          <a:p>
            <a:pPr marL="742950" lvl="1" indent="-285750">
              <a:lnSpc>
                <a:spcPts val="1700"/>
              </a:lnSpc>
              <a:spcBef>
                <a:spcPts val="6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patients plus graves</a:t>
            </a:r>
          </a:p>
          <a:p>
            <a:pPr marL="742950" lvl="1" indent="-285750">
              <a:lnSpc>
                <a:spcPts val="1700"/>
              </a:lnSpc>
              <a:spcBef>
                <a:spcPts val="6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lang="fr-FR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plus souvent </a:t>
            </a: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immunodéprimés</a:t>
            </a:r>
          </a:p>
          <a:p>
            <a:pPr marL="742950" lvl="1" indent="-285750">
              <a:lnSpc>
                <a:spcPts val="1700"/>
              </a:lnSpc>
              <a:spcBef>
                <a:spcPts val="6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plus de souches DTR</a:t>
            </a:r>
          </a:p>
          <a:p>
            <a:pPr marL="285750" marR="0" lvl="0" indent="-28575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chemeClr val="bg1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r-FR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M</a:t>
            </a: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ais </a:t>
            </a:r>
            <a:r>
              <a:rPr lang="fr-FR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FDC</a:t>
            </a: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+ souvent </a:t>
            </a:r>
            <a:r>
              <a:rPr lang="fr-FR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utilisé </a:t>
            </a:r>
            <a:r>
              <a:rPr kumimoji="0" lang="fr-FR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en association</a:t>
            </a:r>
          </a:p>
        </p:txBody>
      </p:sp>
      <p:pic>
        <p:nvPicPr>
          <p:cNvPr id="16" name="Image 15">
            <a:extLst>
              <a:ext uri="{FF2B5EF4-FFF2-40B4-BE49-F238E27FC236}">
                <a16:creationId xmlns:a16="http://schemas.microsoft.com/office/drawing/2014/main" id="{F57BC784-FE19-408B-B1AA-0733562A64E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48629" y="1347652"/>
            <a:ext cx="5667590" cy="309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985132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Espace réservé du contenu 18">
            <a:extLst>
              <a:ext uri="{FF2B5EF4-FFF2-40B4-BE49-F238E27FC236}">
                <a16:creationId xmlns:a16="http://schemas.microsoft.com/office/drawing/2014/main" id="{1431FAFC-82C9-65DC-8F0E-CA23EBA4EE98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4120" y="428765"/>
            <a:ext cx="664522" cy="426757"/>
          </a:xfrm>
          <a:prstGeom prst="rect">
            <a:avLst/>
          </a:prstGeom>
        </p:spPr>
      </p:pic>
      <p:sp>
        <p:nvSpPr>
          <p:cNvPr id="7" name="Titre 6">
            <a:extLst>
              <a:ext uri="{FF2B5EF4-FFF2-40B4-BE49-F238E27FC236}">
                <a16:creationId xmlns:a16="http://schemas.microsoft.com/office/drawing/2014/main" id="{E2BA6609-A880-1121-B5AC-68CE040A56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 err="1"/>
              <a:t>Meropenem</a:t>
            </a:r>
            <a:r>
              <a:rPr lang="fr-FR" dirty="0"/>
              <a:t> </a:t>
            </a:r>
            <a:r>
              <a:rPr lang="fr-FR" i="1" dirty="0"/>
              <a:t>vs</a:t>
            </a:r>
            <a:r>
              <a:rPr lang="fr-FR" dirty="0"/>
              <a:t> </a:t>
            </a:r>
            <a:r>
              <a:rPr lang="fr-FR" dirty="0" err="1"/>
              <a:t>cefmetazole</a:t>
            </a:r>
            <a:r>
              <a:rPr lang="fr-FR" dirty="0"/>
              <a:t> pour le traitement des bactériémies à </a:t>
            </a:r>
            <a:r>
              <a:rPr lang="fr-FR" i="1" dirty="0"/>
              <a:t>Escherichia coli</a:t>
            </a:r>
            <a:r>
              <a:rPr lang="fr-FR" dirty="0"/>
              <a:t> productrices de BLSE (essai CEFMEC)</a:t>
            </a:r>
            <a:endParaRPr lang="fr-FR" i="1" dirty="0"/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A1C359B7-784C-8DC2-0D07-21C513D85CB4}"/>
              </a:ext>
            </a:extLst>
          </p:cNvPr>
          <p:cNvSpPr txBox="1">
            <a:spLocks/>
          </p:cNvSpPr>
          <p:nvPr/>
        </p:nvSpPr>
        <p:spPr>
          <a:xfrm>
            <a:off x="2541" y="6494448"/>
            <a:ext cx="9570378" cy="363552"/>
          </a:xfrm>
          <a:prstGeom prst="rect">
            <a:avLst/>
          </a:prstGeom>
        </p:spPr>
        <p:txBody>
          <a:bodyPr vert="horz" wrap="squar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BLSE : β-lactamase à spectre étendu ; EBLSE : 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Escherichia coli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producteur de BLSE ; CMZ :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cefmétazole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; MEM :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meropenem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;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ITTm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 intention de traiter modifiée ; PP : per protocole ; n : nombre absolu ; EI : écart interquartile ; USI : unité de soins intensifs</a:t>
            </a:r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016C5A0F-84D4-5ACE-144A-8F54ABF90483}"/>
              </a:ext>
            </a:extLst>
          </p:cNvPr>
          <p:cNvSpPr txBox="1">
            <a:spLocks/>
          </p:cNvSpPr>
          <p:nvPr/>
        </p:nvSpPr>
        <p:spPr>
          <a:xfrm>
            <a:off x="9672995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Hayakawa K, ESCMID 2026, P1848</a:t>
            </a:r>
          </a:p>
        </p:txBody>
      </p:sp>
      <p:sp>
        <p:nvSpPr>
          <p:cNvPr id="9" name="Espace réservé du contenu 8">
            <a:extLst>
              <a:ext uri="{FF2B5EF4-FFF2-40B4-BE49-F238E27FC236}">
                <a16:creationId xmlns:a16="http://schemas.microsoft.com/office/drawing/2014/main" id="{DBAE8D8C-6E89-2EDB-F7D4-B19D4C8DF0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271551"/>
            <a:ext cx="5467807" cy="1615932"/>
          </a:xfrm>
        </p:spPr>
        <p:txBody>
          <a:bodyPr>
            <a:normAutofit/>
          </a:bodyPr>
          <a:lstStyle/>
          <a:p>
            <a:r>
              <a:rPr lang="fr-FR" sz="1800" dirty="0" err="1"/>
              <a:t>Cefmetazole</a:t>
            </a:r>
            <a:r>
              <a:rPr lang="fr-FR" sz="1800" dirty="0"/>
              <a:t> = </a:t>
            </a:r>
            <a:r>
              <a:rPr lang="fr-FR" sz="1800" dirty="0" err="1"/>
              <a:t>céphamycine</a:t>
            </a:r>
            <a:r>
              <a:rPr lang="fr-FR" sz="1800" dirty="0"/>
              <a:t> avec activité anti-BLSE</a:t>
            </a:r>
            <a:br>
              <a:rPr lang="fr-FR" sz="1800" dirty="0"/>
            </a:br>
            <a:r>
              <a:rPr lang="fr-FR" sz="1800" i="1" dirty="0"/>
              <a:t>in vitro</a:t>
            </a:r>
            <a:r>
              <a:rPr lang="fr-FR" sz="1800" dirty="0"/>
              <a:t> : agent potentiel d’épargne des carbapénèmes</a:t>
            </a:r>
          </a:p>
          <a:p>
            <a:r>
              <a:rPr lang="fr-FR" sz="1800" dirty="0"/>
              <a:t>Essai contrôlé randomisé multicentrique de non-</a:t>
            </a:r>
            <a:br>
              <a:rPr lang="fr-FR" sz="1800" dirty="0"/>
            </a:br>
            <a:r>
              <a:rPr lang="fr-FR" sz="1800" dirty="0"/>
              <a:t>infériorité chez patients avec bactériémie à EBLSE</a:t>
            </a:r>
          </a:p>
          <a:p>
            <a:r>
              <a:rPr lang="fr-FR" sz="1800" dirty="0"/>
              <a:t>Marge de non-infériorité pré-spécifiée à 10 %</a:t>
            </a:r>
          </a:p>
        </p:txBody>
      </p:sp>
      <p:graphicFrame>
        <p:nvGraphicFramePr>
          <p:cNvPr id="58" name="Tableau 57">
            <a:extLst>
              <a:ext uri="{FF2B5EF4-FFF2-40B4-BE49-F238E27FC236}">
                <a16:creationId xmlns:a16="http://schemas.microsoft.com/office/drawing/2014/main" id="{DB97FC63-2947-6C5F-3A23-ED001DD45CC1}"/>
              </a:ext>
            </a:extLst>
          </p:cNvPr>
          <p:cNvGraphicFramePr>
            <a:graphicFrameLocks noGrp="1"/>
          </p:cNvGraphicFramePr>
          <p:nvPr/>
        </p:nvGraphicFramePr>
        <p:xfrm>
          <a:off x="265363" y="3438839"/>
          <a:ext cx="5173189" cy="2820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40397">
                  <a:extLst>
                    <a:ext uri="{9D8B030D-6E8A-4147-A177-3AD203B41FA5}">
                      <a16:colId xmlns:a16="http://schemas.microsoft.com/office/drawing/2014/main" val="1950861540"/>
                    </a:ext>
                  </a:extLst>
                </a:gridCol>
                <a:gridCol w="1239520">
                  <a:extLst>
                    <a:ext uri="{9D8B030D-6E8A-4147-A177-3AD203B41FA5}">
                      <a16:colId xmlns:a16="http://schemas.microsoft.com/office/drawing/2014/main" val="1959978841"/>
                    </a:ext>
                  </a:extLst>
                </a:gridCol>
                <a:gridCol w="1293272">
                  <a:extLst>
                    <a:ext uri="{9D8B030D-6E8A-4147-A177-3AD203B41FA5}">
                      <a16:colId xmlns:a16="http://schemas.microsoft.com/office/drawing/2014/main" val="1471752947"/>
                    </a:ext>
                  </a:extLst>
                </a:gridCol>
              </a:tblGrid>
              <a:tr h="218761">
                <a:tc>
                  <a:txBody>
                    <a:bodyPr/>
                    <a:lstStyle/>
                    <a:p>
                      <a:r>
                        <a:rPr lang="fr-FR" sz="1400" dirty="0"/>
                        <a:t>Caractéristiques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CMZ (n = 102)</a:t>
                      </a:r>
                    </a:p>
                  </a:txBody>
                  <a:tcPr marL="56777" marR="56777" marT="34350" marB="3435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MEM (n = 97)</a:t>
                      </a:r>
                    </a:p>
                  </a:txBody>
                  <a:tcPr marL="56777" marR="56777" marT="34350" marB="34350"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8504966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dirty="0"/>
                        <a:t>Âge, médiane (EI), années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81,5 (73-89)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83 (74-88)</a:t>
                      </a:r>
                    </a:p>
                  </a:txBody>
                  <a:tcPr marL="56777" marR="56777" marT="34350" marB="34350" anchor="ctr"/>
                </a:tc>
                <a:extLst>
                  <a:ext uri="{0D108BD9-81ED-4DB2-BD59-A6C34878D82A}">
                    <a16:rowId xmlns:a16="http://schemas.microsoft.com/office/drawing/2014/main" val="244656415"/>
                  </a:ext>
                </a:extLst>
              </a:tr>
              <a:tr h="18296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Sexe masculin, n (%)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41 (40,2 %)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44 (45,4 %)</a:t>
                      </a:r>
                    </a:p>
                  </a:txBody>
                  <a:tcPr marL="56777" marR="56777" marT="34350" marB="34350" anchor="ctr"/>
                </a:tc>
                <a:extLst>
                  <a:ext uri="{0D108BD9-81ED-4DB2-BD59-A6C34878D82A}">
                    <a16:rowId xmlns:a16="http://schemas.microsoft.com/office/drawing/2014/main" val="1917424501"/>
                  </a:ext>
                </a:extLst>
              </a:tr>
              <a:tr h="10410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Communautaire, n (%)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61 (59,8 %)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57 (58,8 %)</a:t>
                      </a:r>
                    </a:p>
                  </a:txBody>
                  <a:tcPr marL="56777" marR="56777" marT="34350" marB="34350" anchor="ctr"/>
                </a:tc>
                <a:extLst>
                  <a:ext uri="{0D108BD9-81ED-4DB2-BD59-A6C34878D82A}">
                    <a16:rowId xmlns:a16="http://schemas.microsoft.com/office/drawing/2014/main" val="97256418"/>
                  </a:ext>
                </a:extLst>
              </a:tr>
              <a:tr h="1166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Origine urinaire, n (%)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80 (78,4 %)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77 (79,4 %)</a:t>
                      </a:r>
                    </a:p>
                  </a:txBody>
                  <a:tcPr marL="56777" marR="56777" marT="34350" marB="34350" anchor="ctr"/>
                </a:tc>
                <a:extLst>
                  <a:ext uri="{0D108BD9-81ED-4DB2-BD59-A6C34878D82A}">
                    <a16:rowId xmlns:a16="http://schemas.microsoft.com/office/drawing/2014/main" val="61570585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Admission en USI, n (%)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7 (6,9 %)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12 (12,4 %)</a:t>
                      </a:r>
                    </a:p>
                  </a:txBody>
                  <a:tcPr marL="56777" marR="56777" marT="34350" marB="34350" anchor="ctr"/>
                </a:tc>
                <a:extLst>
                  <a:ext uri="{0D108BD9-81ED-4DB2-BD59-A6C34878D82A}">
                    <a16:rowId xmlns:a16="http://schemas.microsoft.com/office/drawing/2014/main" val="5033365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Score de Pitt, médiane (EI)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1 (0-2)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1 (0-2)</a:t>
                      </a:r>
                    </a:p>
                  </a:txBody>
                  <a:tcPr marL="56777" marR="56777" marT="34350" marB="34350" anchor="ctr"/>
                </a:tc>
                <a:extLst>
                  <a:ext uri="{0D108BD9-81ED-4DB2-BD59-A6C34878D82A}">
                    <a16:rowId xmlns:a16="http://schemas.microsoft.com/office/drawing/2014/main" val="3225257115"/>
                  </a:ext>
                </a:extLst>
              </a:tr>
              <a:tr h="13410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Score de </a:t>
                      </a:r>
                      <a:r>
                        <a:rPr lang="fr-FR" sz="1400" dirty="0" err="1"/>
                        <a:t>Charlson</a:t>
                      </a:r>
                      <a:r>
                        <a:rPr lang="fr-FR" sz="1400" dirty="0"/>
                        <a:t>, médiane (EI)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2 (1-3,8)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2 (1-3)</a:t>
                      </a:r>
                    </a:p>
                  </a:txBody>
                  <a:tcPr marL="56777" marR="56777" marT="34350" marB="34350" anchor="ctr"/>
                </a:tc>
                <a:extLst>
                  <a:ext uri="{0D108BD9-81ED-4DB2-BD59-A6C34878D82A}">
                    <a16:rowId xmlns:a16="http://schemas.microsoft.com/office/drawing/2014/main" val="3171237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Cancer métastasé, n (%)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11 (10,8 %)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3 (3,1 %)</a:t>
                      </a:r>
                    </a:p>
                  </a:txBody>
                  <a:tcPr marL="56777" marR="56777" marT="34350" marB="34350" anchor="ctr"/>
                </a:tc>
                <a:extLst>
                  <a:ext uri="{0D108BD9-81ED-4DB2-BD59-A6C34878D82A}">
                    <a16:rowId xmlns:a16="http://schemas.microsoft.com/office/drawing/2014/main" val="4152757015"/>
                  </a:ext>
                </a:extLst>
              </a:tr>
              <a:tr h="1287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Immunodépression, n (%)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9 (8,8 %)</a:t>
                      </a:r>
                    </a:p>
                  </a:txBody>
                  <a:tcPr marL="56777" marR="56777" marT="34350" marB="343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/>
                        <a:t>15 (15,5 %)</a:t>
                      </a:r>
                    </a:p>
                  </a:txBody>
                  <a:tcPr marL="56777" marR="56777" marT="34350" marB="34350" anchor="ctr"/>
                </a:tc>
                <a:extLst>
                  <a:ext uri="{0D108BD9-81ED-4DB2-BD59-A6C34878D82A}">
                    <a16:rowId xmlns:a16="http://schemas.microsoft.com/office/drawing/2014/main" val="3975612200"/>
                  </a:ext>
                </a:extLst>
              </a:tr>
            </a:tbl>
          </a:graphicData>
        </a:graphic>
      </p:graphicFrame>
      <p:sp>
        <p:nvSpPr>
          <p:cNvPr id="59" name="Rectangle : coins arrondis 58">
            <a:extLst>
              <a:ext uri="{FF2B5EF4-FFF2-40B4-BE49-F238E27FC236}">
                <a16:creationId xmlns:a16="http://schemas.microsoft.com/office/drawing/2014/main" id="{93012F3D-E9F6-D4A4-6205-7EFD02934668}"/>
              </a:ext>
            </a:extLst>
          </p:cNvPr>
          <p:cNvSpPr/>
          <p:nvPr/>
        </p:nvSpPr>
        <p:spPr>
          <a:xfrm>
            <a:off x="278641" y="4846320"/>
            <a:ext cx="5154491" cy="275574"/>
          </a:xfrm>
          <a:prstGeom prst="round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Rectangle : coins arrondis 59">
            <a:extLst>
              <a:ext uri="{FF2B5EF4-FFF2-40B4-BE49-F238E27FC236}">
                <a16:creationId xmlns:a16="http://schemas.microsoft.com/office/drawing/2014/main" id="{0F4B1C26-DD0B-233C-C6F4-8F2571248BFA}"/>
              </a:ext>
            </a:extLst>
          </p:cNvPr>
          <p:cNvSpPr/>
          <p:nvPr/>
        </p:nvSpPr>
        <p:spPr>
          <a:xfrm>
            <a:off x="265363" y="5983866"/>
            <a:ext cx="5154491" cy="275574"/>
          </a:xfrm>
          <a:prstGeom prst="round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ZoneTexte 60">
            <a:extLst>
              <a:ext uri="{FF2B5EF4-FFF2-40B4-BE49-F238E27FC236}">
                <a16:creationId xmlns:a16="http://schemas.microsoft.com/office/drawing/2014/main" id="{4C48BCE4-54D3-BFDA-376A-A76BF56EE5EA}"/>
              </a:ext>
            </a:extLst>
          </p:cNvPr>
          <p:cNvSpPr txBox="1"/>
          <p:nvPr/>
        </p:nvSpPr>
        <p:spPr>
          <a:xfrm>
            <a:off x="1548138" y="3034553"/>
            <a:ext cx="26076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Caractéristiques à l’inclusion</a:t>
            </a:r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1630F7AF-7AA2-0355-0EDA-58BC1AEB1338}"/>
              </a:ext>
            </a:extLst>
          </p:cNvPr>
          <p:cNvSpPr txBox="1"/>
          <p:nvPr/>
        </p:nvSpPr>
        <p:spPr>
          <a:xfrm>
            <a:off x="7157832" y="1172828"/>
            <a:ext cx="29154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CJP : mortalité toute cause à J30</a:t>
            </a: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E7DC49CB-47C4-33A6-1FF3-0C952C5A2517}"/>
              </a:ext>
            </a:extLst>
          </p:cNvPr>
          <p:cNvGrpSpPr/>
          <p:nvPr/>
        </p:nvGrpSpPr>
        <p:grpSpPr>
          <a:xfrm>
            <a:off x="6511277" y="1490889"/>
            <a:ext cx="4616844" cy="1504217"/>
            <a:chOff x="6511277" y="1490889"/>
            <a:chExt cx="4616844" cy="1504217"/>
          </a:xfrm>
        </p:grpSpPr>
        <p:sp>
          <p:nvSpPr>
            <p:cNvPr id="2" name="ZoneTexte 1">
              <a:extLst>
                <a:ext uri="{FF2B5EF4-FFF2-40B4-BE49-F238E27FC236}">
                  <a16:creationId xmlns:a16="http://schemas.microsoft.com/office/drawing/2014/main" id="{2F8914C8-F18E-6BBD-7C66-6C9C59C2F1DE}"/>
                </a:ext>
              </a:extLst>
            </p:cNvPr>
            <p:cNvSpPr txBox="1"/>
            <p:nvPr/>
          </p:nvSpPr>
          <p:spPr>
            <a:xfrm>
              <a:off x="7053964" y="1505557"/>
              <a:ext cx="1135631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Cefmetazole</a:t>
              </a:r>
              <a:endPara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2,0 %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2/102 patients</a:t>
              </a:r>
              <a:endPara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171C3E9A-35CE-B09C-D13C-2D5F2BBF0AF8}"/>
                </a:ext>
              </a:extLst>
            </p:cNvPr>
            <p:cNvSpPr txBox="1"/>
            <p:nvPr/>
          </p:nvSpPr>
          <p:spPr>
            <a:xfrm>
              <a:off x="9465152" y="1505557"/>
              <a:ext cx="1107418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b="1" dirty="0">
                  <a:solidFill>
                    <a:schemeClr val="accent2"/>
                  </a:solidFill>
                  <a:latin typeface="Calibri"/>
                </a:rPr>
                <a:t>M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eropenem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5,2 %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5/97 patients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9CE38E22-28AE-246C-3349-561E377A33B6}"/>
                </a:ext>
              </a:extLst>
            </p:cNvPr>
            <p:cNvSpPr/>
            <p:nvPr/>
          </p:nvSpPr>
          <p:spPr>
            <a:xfrm>
              <a:off x="6511277" y="2446466"/>
              <a:ext cx="4616844" cy="54864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Différence de risque : -3,2 %, IC 97,5 % unilatéral : [-∞ - 2,4 %]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 &lt; 0,001 non-infériorité (marge de 10 %) et p = 0,005 (marge de 5 %)</a:t>
              </a: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90BBBEA-3802-7DEB-6C6D-A2BE36110512}"/>
                </a:ext>
              </a:extLst>
            </p:cNvPr>
            <p:cNvSpPr/>
            <p:nvPr/>
          </p:nvSpPr>
          <p:spPr>
            <a:xfrm>
              <a:off x="6511277" y="1490889"/>
              <a:ext cx="4616844" cy="14785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8" name="Connecteur droit 17">
              <a:extLst>
                <a:ext uri="{FF2B5EF4-FFF2-40B4-BE49-F238E27FC236}">
                  <a16:creationId xmlns:a16="http://schemas.microsoft.com/office/drawing/2014/main" id="{7536E243-C208-9F17-1EF7-FC9EB2696ED9}"/>
                </a:ext>
              </a:extLst>
            </p:cNvPr>
            <p:cNvCxnSpPr/>
            <p:nvPr/>
          </p:nvCxnSpPr>
          <p:spPr>
            <a:xfrm>
              <a:off x="8819699" y="1490889"/>
              <a:ext cx="0" cy="1024157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ZoneTexte 10">
            <a:extLst>
              <a:ext uri="{FF2B5EF4-FFF2-40B4-BE49-F238E27FC236}">
                <a16:creationId xmlns:a16="http://schemas.microsoft.com/office/drawing/2014/main" id="{6CF71131-761B-B35E-A929-514A434F2666}"/>
              </a:ext>
            </a:extLst>
          </p:cNvPr>
          <p:cNvSpPr txBox="1"/>
          <p:nvPr/>
        </p:nvSpPr>
        <p:spPr>
          <a:xfrm>
            <a:off x="5555903" y="3114881"/>
            <a:ext cx="64844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Analyse multivariée : attention aux bactériémies d’origine extra-urinaire !</a:t>
            </a:r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0E5F619C-D026-C03C-4B9B-50CAF34E9A1D}"/>
              </a:ext>
            </a:extLst>
          </p:cNvPr>
          <p:cNvGrpSpPr/>
          <p:nvPr/>
        </p:nvGrpSpPr>
        <p:grpSpPr>
          <a:xfrm>
            <a:off x="6169152" y="3407225"/>
            <a:ext cx="5640495" cy="2841191"/>
            <a:chOff x="6169152" y="3407225"/>
            <a:chExt cx="5640495" cy="2841191"/>
          </a:xfrm>
        </p:grpSpPr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B20F9FD2-960E-04FC-1C7F-7B49CB466CE4}"/>
                </a:ext>
              </a:extLst>
            </p:cNvPr>
            <p:cNvSpPr txBox="1"/>
            <p:nvPr/>
          </p:nvSpPr>
          <p:spPr>
            <a:xfrm>
              <a:off x="6205226" y="3715513"/>
              <a:ext cx="2031325" cy="19543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Population analysée	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ITTm-1 (primaire)	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ITTm-2 (documentée)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PP</a:t>
              </a:r>
              <a:endPara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Source	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Voies urinaires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Non urinaire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Sensibilité</a:t>
              </a:r>
            </a:p>
            <a:p>
              <a:pPr lvl="0">
                <a:defRPr/>
              </a:pPr>
              <a:r>
                <a:rPr kumimoji="0" lang="fr-FR" sz="11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Excl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. </a:t>
              </a:r>
              <a:r>
                <a:rPr lang="fr-FR" sz="1100" dirty="0">
                  <a:solidFill>
                    <a:prstClr val="black"/>
                  </a:solidFill>
                </a:rPr>
                <a:t>Crossover 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empirique 	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AB0A57D1-3006-47F1-8046-1FE02370D839}"/>
                </a:ext>
              </a:extLst>
            </p:cNvPr>
            <p:cNvSpPr txBox="1"/>
            <p:nvPr/>
          </p:nvSpPr>
          <p:spPr>
            <a:xfrm>
              <a:off x="7705946" y="3715513"/>
              <a:ext cx="981359" cy="19543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2/102 vs 5/97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2/100 vs 5/94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2/87 vs 5/92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0/79 vs 4/75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2/23 vs 1/22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2/91 vs 3/79</a:t>
              </a:r>
            </a:p>
          </p:txBody>
        </p:sp>
        <p:grpSp>
          <p:nvGrpSpPr>
            <p:cNvPr id="17" name="Groupe 16">
              <a:extLst>
                <a:ext uri="{FF2B5EF4-FFF2-40B4-BE49-F238E27FC236}">
                  <a16:creationId xmlns:a16="http://schemas.microsoft.com/office/drawing/2014/main" id="{44636D95-DB98-18B6-8AE3-8CC411490AA3}"/>
                </a:ext>
              </a:extLst>
            </p:cNvPr>
            <p:cNvGrpSpPr/>
            <p:nvPr/>
          </p:nvGrpSpPr>
          <p:grpSpPr>
            <a:xfrm>
              <a:off x="8494671" y="5596571"/>
              <a:ext cx="422158" cy="292580"/>
              <a:chOff x="5925332" y="4885446"/>
              <a:chExt cx="515971" cy="357598"/>
            </a:xfrm>
          </p:grpSpPr>
          <p:sp>
            <p:nvSpPr>
              <p:cNvPr id="32" name="Line 33">
                <a:extLst>
                  <a:ext uri="{FF2B5EF4-FFF2-40B4-BE49-F238E27FC236}">
                    <a16:creationId xmlns:a16="http://schemas.microsoft.com/office/drawing/2014/main" id="{BBC87B8E-38BF-723C-8149-2311A8DA4F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178549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Rectangle 63">
                <a:extLst>
                  <a:ext uri="{FF2B5EF4-FFF2-40B4-BE49-F238E27FC236}">
                    <a16:creationId xmlns:a16="http://schemas.microsoft.com/office/drawing/2014/main" id="{03537683-09DC-1BD0-3EE3-14B7FB6EF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5332" y="4928482"/>
                <a:ext cx="515971" cy="3145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-15 %</a:t>
                </a:r>
              </a:p>
            </p:txBody>
          </p:sp>
        </p:grpSp>
        <p:grpSp>
          <p:nvGrpSpPr>
            <p:cNvPr id="36" name="Groupe 35">
              <a:extLst>
                <a:ext uri="{FF2B5EF4-FFF2-40B4-BE49-F238E27FC236}">
                  <a16:creationId xmlns:a16="http://schemas.microsoft.com/office/drawing/2014/main" id="{20187255-A4BF-B720-D7F2-BD6CA46DC387}"/>
                </a:ext>
              </a:extLst>
            </p:cNvPr>
            <p:cNvGrpSpPr/>
            <p:nvPr/>
          </p:nvGrpSpPr>
          <p:grpSpPr>
            <a:xfrm>
              <a:off x="8955760" y="5596571"/>
              <a:ext cx="422158" cy="292580"/>
              <a:chOff x="6506357" y="4885446"/>
              <a:chExt cx="515972" cy="357598"/>
            </a:xfrm>
          </p:grpSpPr>
          <p:sp>
            <p:nvSpPr>
              <p:cNvPr id="37" name="Line 35">
                <a:extLst>
                  <a:ext uri="{FF2B5EF4-FFF2-40B4-BE49-F238E27FC236}">
                    <a16:creationId xmlns:a16="http://schemas.microsoft.com/office/drawing/2014/main" id="{995A1B75-10A2-460C-A537-58F72E3C42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59574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Rectangle 65">
                <a:extLst>
                  <a:ext uri="{FF2B5EF4-FFF2-40B4-BE49-F238E27FC236}">
                    <a16:creationId xmlns:a16="http://schemas.microsoft.com/office/drawing/2014/main" id="{F90A5BEC-6FB6-BFAF-D9F5-ED0467B6F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6357" y="4928482"/>
                <a:ext cx="515972" cy="3145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-10 %</a:t>
                </a:r>
              </a:p>
            </p:txBody>
          </p:sp>
        </p:grpSp>
        <p:grpSp>
          <p:nvGrpSpPr>
            <p:cNvPr id="44" name="Groupe 43">
              <a:extLst>
                <a:ext uri="{FF2B5EF4-FFF2-40B4-BE49-F238E27FC236}">
                  <a16:creationId xmlns:a16="http://schemas.microsoft.com/office/drawing/2014/main" id="{4D4A95E5-C8FE-C94E-33D9-610CA839DDAF}"/>
                </a:ext>
              </a:extLst>
            </p:cNvPr>
            <p:cNvGrpSpPr/>
            <p:nvPr/>
          </p:nvGrpSpPr>
          <p:grpSpPr>
            <a:xfrm>
              <a:off x="9452330" y="5596571"/>
              <a:ext cx="343611" cy="292580"/>
              <a:chOff x="7135382" y="4885446"/>
              <a:chExt cx="419969" cy="357598"/>
            </a:xfrm>
          </p:grpSpPr>
          <p:sp>
            <p:nvSpPr>
              <p:cNvPr id="48" name="Line 37">
                <a:extLst>
                  <a:ext uri="{FF2B5EF4-FFF2-40B4-BE49-F238E27FC236}">
                    <a16:creationId xmlns:a16="http://schemas.microsoft.com/office/drawing/2014/main" id="{F026E348-D4B3-28AF-8DBE-544A9CB79C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340599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" name="Rectangle 67">
                <a:extLst>
                  <a:ext uri="{FF2B5EF4-FFF2-40B4-BE49-F238E27FC236}">
                    <a16:creationId xmlns:a16="http://schemas.microsoft.com/office/drawing/2014/main" id="{C215DE8B-B42F-7515-052F-5D85411C8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382" y="4928482"/>
                <a:ext cx="419969" cy="3145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-5 %</a:t>
                </a:r>
              </a:p>
            </p:txBody>
          </p:sp>
        </p:grpSp>
        <p:sp>
          <p:nvSpPr>
            <p:cNvPr id="52" name="Forme libre 24">
              <a:extLst>
                <a:ext uri="{FF2B5EF4-FFF2-40B4-BE49-F238E27FC236}">
                  <a16:creationId xmlns:a16="http://schemas.microsoft.com/office/drawing/2014/main" id="{E06174C8-10B2-D1DE-66C4-E6E6EC30A5AA}"/>
                </a:ext>
              </a:extLst>
            </p:cNvPr>
            <p:cNvSpPr/>
            <p:nvPr/>
          </p:nvSpPr>
          <p:spPr>
            <a:xfrm rot="5400000">
              <a:off x="9412674" y="3225765"/>
              <a:ext cx="104073" cy="1589509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</a:path>
              </a:pathLst>
            </a:cu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3" name="Groupe 52">
              <a:extLst>
                <a:ext uri="{FF2B5EF4-FFF2-40B4-BE49-F238E27FC236}">
                  <a16:creationId xmlns:a16="http://schemas.microsoft.com/office/drawing/2014/main" id="{D43B8C0D-05B4-F5E0-9BE8-E6FF85AC98B4}"/>
                </a:ext>
              </a:extLst>
            </p:cNvPr>
            <p:cNvGrpSpPr/>
            <p:nvPr/>
          </p:nvGrpSpPr>
          <p:grpSpPr>
            <a:xfrm>
              <a:off x="9934508" y="5596571"/>
              <a:ext cx="297124" cy="292580"/>
              <a:chOff x="6001742" y="4885446"/>
              <a:chExt cx="363152" cy="357598"/>
            </a:xfrm>
          </p:grpSpPr>
          <p:sp>
            <p:nvSpPr>
              <p:cNvPr id="55" name="Line 33">
                <a:extLst>
                  <a:ext uri="{FF2B5EF4-FFF2-40B4-BE49-F238E27FC236}">
                    <a16:creationId xmlns:a16="http://schemas.microsoft.com/office/drawing/2014/main" id="{504D7A6C-813E-6195-44F3-FC53D033E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178549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Rectangle 63">
                <a:extLst>
                  <a:ext uri="{FF2B5EF4-FFF2-40B4-BE49-F238E27FC236}">
                    <a16:creationId xmlns:a16="http://schemas.microsoft.com/office/drawing/2014/main" id="{ECCB58BE-DF05-3C0C-D62F-85349D2DC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1742" y="4928482"/>
                <a:ext cx="363152" cy="3145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0 %</a:t>
                </a:r>
              </a:p>
            </p:txBody>
          </p:sp>
        </p:grpSp>
        <p:grpSp>
          <p:nvGrpSpPr>
            <p:cNvPr id="63" name="Groupe 62">
              <a:extLst>
                <a:ext uri="{FF2B5EF4-FFF2-40B4-BE49-F238E27FC236}">
                  <a16:creationId xmlns:a16="http://schemas.microsoft.com/office/drawing/2014/main" id="{FB92A7A4-D0E4-A1D4-A3AB-54B333A0DE23}"/>
                </a:ext>
              </a:extLst>
            </p:cNvPr>
            <p:cNvGrpSpPr/>
            <p:nvPr/>
          </p:nvGrpSpPr>
          <p:grpSpPr>
            <a:xfrm>
              <a:off x="10387033" y="5596571"/>
              <a:ext cx="297124" cy="292580"/>
              <a:chOff x="6582766" y="4885446"/>
              <a:chExt cx="363152" cy="357598"/>
            </a:xfrm>
          </p:grpSpPr>
          <p:sp>
            <p:nvSpPr>
              <p:cNvPr id="64" name="Line 35">
                <a:extLst>
                  <a:ext uri="{FF2B5EF4-FFF2-40B4-BE49-F238E27FC236}">
                    <a16:creationId xmlns:a16="http://schemas.microsoft.com/office/drawing/2014/main" id="{EA0A42ED-29D6-1C65-1DA6-B021236BB7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59574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Rectangle 65">
                <a:extLst>
                  <a:ext uri="{FF2B5EF4-FFF2-40B4-BE49-F238E27FC236}">
                    <a16:creationId xmlns:a16="http://schemas.microsoft.com/office/drawing/2014/main" id="{EE67F04C-FC0E-516E-29D0-7BD079DEA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2766" y="4928482"/>
                <a:ext cx="363152" cy="3145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5 %</a:t>
                </a:r>
              </a:p>
            </p:txBody>
          </p:sp>
        </p:grpSp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30A30455-692A-5667-97F6-EA934EE83424}"/>
                </a:ext>
              </a:extLst>
            </p:cNvPr>
            <p:cNvGrpSpPr/>
            <p:nvPr/>
          </p:nvGrpSpPr>
          <p:grpSpPr>
            <a:xfrm>
              <a:off x="10809335" y="5596571"/>
              <a:ext cx="375671" cy="292580"/>
              <a:chOff x="7115789" y="4885446"/>
              <a:chExt cx="459153" cy="357598"/>
            </a:xfrm>
          </p:grpSpPr>
          <p:sp>
            <p:nvSpPr>
              <p:cNvPr id="67" name="Line 37">
                <a:extLst>
                  <a:ext uri="{FF2B5EF4-FFF2-40B4-BE49-F238E27FC236}">
                    <a16:creationId xmlns:a16="http://schemas.microsoft.com/office/drawing/2014/main" id="{A9D0ED52-DF60-2FD1-CF89-EEC030D14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340599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898A0F44-22F6-9ED5-7D49-1275CBF2B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5789" y="4928482"/>
                <a:ext cx="459153" cy="3145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10 %</a:t>
                </a:r>
              </a:p>
            </p:txBody>
          </p:sp>
        </p:grpSp>
        <p:grpSp>
          <p:nvGrpSpPr>
            <p:cNvPr id="69" name="Groupe 68">
              <a:extLst>
                <a:ext uri="{FF2B5EF4-FFF2-40B4-BE49-F238E27FC236}">
                  <a16:creationId xmlns:a16="http://schemas.microsoft.com/office/drawing/2014/main" id="{B01641F9-6ACC-FE22-A665-7EBC56FA5359}"/>
                </a:ext>
              </a:extLst>
            </p:cNvPr>
            <p:cNvGrpSpPr/>
            <p:nvPr/>
          </p:nvGrpSpPr>
          <p:grpSpPr>
            <a:xfrm>
              <a:off x="11270865" y="5596571"/>
              <a:ext cx="375671" cy="292580"/>
              <a:chOff x="5953740" y="4885446"/>
              <a:chExt cx="459154" cy="357598"/>
            </a:xfrm>
          </p:grpSpPr>
          <p:sp>
            <p:nvSpPr>
              <p:cNvPr id="70" name="Line 33">
                <a:extLst>
                  <a:ext uri="{FF2B5EF4-FFF2-40B4-BE49-F238E27FC236}">
                    <a16:creationId xmlns:a16="http://schemas.microsoft.com/office/drawing/2014/main" id="{E758B5A4-031C-555C-61AF-0236FE1882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178549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Rectangle 63">
                <a:extLst>
                  <a:ext uri="{FF2B5EF4-FFF2-40B4-BE49-F238E27FC236}">
                    <a16:creationId xmlns:a16="http://schemas.microsoft.com/office/drawing/2014/main" id="{CEBEEC1A-FAE0-4BBB-7A8A-AE2E8144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53740" y="4928482"/>
                <a:ext cx="459154" cy="3145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15 %</a:t>
                </a:r>
              </a:p>
            </p:txBody>
          </p:sp>
        </p:grpSp>
        <p:sp>
          <p:nvSpPr>
            <p:cNvPr id="72" name="Ellipse 71">
              <a:extLst>
                <a:ext uri="{FF2B5EF4-FFF2-40B4-BE49-F238E27FC236}">
                  <a16:creationId xmlns:a16="http://schemas.microsoft.com/office/drawing/2014/main" id="{E2AB26A5-301D-B59C-8C02-1FA65856AAD6}"/>
                </a:ext>
              </a:extLst>
            </p:cNvPr>
            <p:cNvSpPr/>
            <p:nvPr/>
          </p:nvSpPr>
          <p:spPr>
            <a:xfrm>
              <a:off x="9702605" y="3976305"/>
              <a:ext cx="88428" cy="8842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Forme libre 24">
              <a:extLst>
                <a:ext uri="{FF2B5EF4-FFF2-40B4-BE49-F238E27FC236}">
                  <a16:creationId xmlns:a16="http://schemas.microsoft.com/office/drawing/2014/main" id="{49D6594B-075E-48B0-0697-848A96856D9E}"/>
                </a:ext>
              </a:extLst>
            </p:cNvPr>
            <p:cNvSpPr/>
            <p:nvPr/>
          </p:nvSpPr>
          <p:spPr>
            <a:xfrm rot="5400000">
              <a:off x="9412674" y="3379348"/>
              <a:ext cx="104073" cy="1589509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</a:path>
              </a:pathLst>
            </a:cu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4" name="Ellipse 73">
              <a:extLst>
                <a:ext uri="{FF2B5EF4-FFF2-40B4-BE49-F238E27FC236}">
                  <a16:creationId xmlns:a16="http://schemas.microsoft.com/office/drawing/2014/main" id="{892FC0D2-E743-0368-C5C0-DF49DA3D9947}"/>
                </a:ext>
              </a:extLst>
            </p:cNvPr>
            <p:cNvSpPr/>
            <p:nvPr/>
          </p:nvSpPr>
          <p:spPr>
            <a:xfrm>
              <a:off x="9689748" y="4129888"/>
              <a:ext cx="88428" cy="8842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Ellipse 74">
              <a:extLst>
                <a:ext uri="{FF2B5EF4-FFF2-40B4-BE49-F238E27FC236}">
                  <a16:creationId xmlns:a16="http://schemas.microsoft.com/office/drawing/2014/main" id="{482AE403-BB19-EFA7-A651-7F42B4B14ECF}"/>
                </a:ext>
              </a:extLst>
            </p:cNvPr>
            <p:cNvSpPr/>
            <p:nvPr/>
          </p:nvSpPr>
          <p:spPr>
            <a:xfrm>
              <a:off x="9711178" y="4284650"/>
              <a:ext cx="88428" cy="8842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Forme libre 24">
              <a:extLst>
                <a:ext uri="{FF2B5EF4-FFF2-40B4-BE49-F238E27FC236}">
                  <a16:creationId xmlns:a16="http://schemas.microsoft.com/office/drawing/2014/main" id="{C6E97E78-131D-F672-08D9-1F277D73B91F}"/>
                </a:ext>
              </a:extLst>
            </p:cNvPr>
            <p:cNvSpPr/>
            <p:nvPr/>
          </p:nvSpPr>
          <p:spPr>
            <a:xfrm rot="5400000">
              <a:off x="9448035" y="3500275"/>
              <a:ext cx="104073" cy="1660232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</a:path>
              </a:pathLst>
            </a:cu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" name="Ellipse 76">
              <a:extLst>
                <a:ext uri="{FF2B5EF4-FFF2-40B4-BE49-F238E27FC236}">
                  <a16:creationId xmlns:a16="http://schemas.microsoft.com/office/drawing/2014/main" id="{536EDF68-8E0F-FA91-DD4B-4AF951667978}"/>
                </a:ext>
              </a:extLst>
            </p:cNvPr>
            <p:cNvSpPr/>
            <p:nvPr/>
          </p:nvSpPr>
          <p:spPr>
            <a:xfrm>
              <a:off x="9510729" y="4744563"/>
              <a:ext cx="88428" cy="8842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Forme libre 24">
              <a:extLst>
                <a:ext uri="{FF2B5EF4-FFF2-40B4-BE49-F238E27FC236}">
                  <a16:creationId xmlns:a16="http://schemas.microsoft.com/office/drawing/2014/main" id="{A3DDCB18-8D29-0CC3-5EED-3457D64D842C}"/>
                </a:ext>
              </a:extLst>
            </p:cNvPr>
            <p:cNvSpPr/>
            <p:nvPr/>
          </p:nvSpPr>
          <p:spPr>
            <a:xfrm rot="5400000">
              <a:off x="9274112" y="4118108"/>
              <a:ext cx="104073" cy="1333815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</a:path>
              </a:pathLst>
            </a:cu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" name="Forme libre 24">
              <a:extLst>
                <a:ext uri="{FF2B5EF4-FFF2-40B4-BE49-F238E27FC236}">
                  <a16:creationId xmlns:a16="http://schemas.microsoft.com/office/drawing/2014/main" id="{EB8EF916-353A-8E30-A536-8D105CA1A387}"/>
                </a:ext>
              </a:extLst>
            </p:cNvPr>
            <p:cNvSpPr/>
            <p:nvPr/>
          </p:nvSpPr>
          <p:spPr>
            <a:xfrm rot="5400000">
              <a:off x="10038170" y="3617526"/>
              <a:ext cx="0" cy="2758539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sX0" fmla="*/ 279398 w 279398"/>
                <a:gd name="csY0" fmla="*/ 0 h 1234440"/>
                <a:gd name="csX1" fmla="*/ -2 w 279398"/>
                <a:gd name="csY1" fmla="*/ 0 h 1234440"/>
                <a:gd name="csX2" fmla="*/ -2 w 279398"/>
                <a:gd name="csY2" fmla="*/ 1234440 h 1234440"/>
                <a:gd name="csX0" fmla="*/ -2 w 0"/>
                <a:gd name="csY0" fmla="*/ 0 h 1234440"/>
                <a:gd name="csX1" fmla="*/ -2 w 0"/>
                <a:gd name="csY1" fmla="*/ 1234440 h 12344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</a:cxnLst>
              <a:rect l="l" t="t" r="r" b="b"/>
              <a:pathLst>
                <a:path h="1234440">
                  <a:moveTo>
                    <a:pt x="-2" y="0"/>
                  </a:moveTo>
                  <a:lnTo>
                    <a:pt x="-2" y="1234440"/>
                  </a:lnTo>
                </a:path>
              </a:pathLst>
            </a:cu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" name="Ellipse 79">
              <a:extLst>
                <a:ext uri="{FF2B5EF4-FFF2-40B4-BE49-F238E27FC236}">
                  <a16:creationId xmlns:a16="http://schemas.microsoft.com/office/drawing/2014/main" id="{D86392CE-7BB1-E1BD-76EF-041EF5B7FDC5}"/>
                </a:ext>
              </a:extLst>
            </p:cNvPr>
            <p:cNvSpPr/>
            <p:nvPr/>
          </p:nvSpPr>
          <p:spPr>
            <a:xfrm>
              <a:off x="10377826" y="4959510"/>
              <a:ext cx="88428" cy="8842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Ellipse 80">
              <a:extLst>
                <a:ext uri="{FF2B5EF4-FFF2-40B4-BE49-F238E27FC236}">
                  <a16:creationId xmlns:a16="http://schemas.microsoft.com/office/drawing/2014/main" id="{1E8CEA1F-626B-AD3B-49FA-800E6E5D94D5}"/>
                </a:ext>
              </a:extLst>
            </p:cNvPr>
            <p:cNvSpPr/>
            <p:nvPr/>
          </p:nvSpPr>
          <p:spPr>
            <a:xfrm>
              <a:off x="9897239" y="5446609"/>
              <a:ext cx="88428" cy="8842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orme libre 24">
              <a:extLst>
                <a:ext uri="{FF2B5EF4-FFF2-40B4-BE49-F238E27FC236}">
                  <a16:creationId xmlns:a16="http://schemas.microsoft.com/office/drawing/2014/main" id="{47963194-2690-6F59-83AB-D45D178E7B47}"/>
                </a:ext>
              </a:extLst>
            </p:cNvPr>
            <p:cNvSpPr/>
            <p:nvPr/>
          </p:nvSpPr>
          <p:spPr>
            <a:xfrm rot="5400000">
              <a:off x="9545231" y="4600115"/>
              <a:ext cx="104073" cy="1773699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0 w 558800"/>
                <a:gd name="connsiteY4" fmla="*/ 1234440 h 1234440"/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0" h="123444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</a:path>
              </a:pathLst>
            </a:cu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3" name="Rectangle 63">
              <a:extLst>
                <a:ext uri="{FF2B5EF4-FFF2-40B4-BE49-F238E27FC236}">
                  <a16:creationId xmlns:a16="http://schemas.microsoft.com/office/drawing/2014/main" id="{6C5FA1C2-5DFB-BDF5-2601-F78FBA566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3701" y="3407225"/>
              <a:ext cx="29872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0 %</a:t>
              </a:r>
            </a:p>
          </p:txBody>
        </p:sp>
        <p:sp>
          <p:nvSpPr>
            <p:cNvPr id="84" name="Rectangle 65">
              <a:extLst>
                <a:ext uri="{FF2B5EF4-FFF2-40B4-BE49-F238E27FC236}">
                  <a16:creationId xmlns:a16="http://schemas.microsoft.com/office/drawing/2014/main" id="{4B5EA30F-9426-D14E-7DC9-023AC8138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0120" y="3407225"/>
              <a:ext cx="410937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+ 5 %</a:t>
              </a:r>
            </a:p>
          </p:txBody>
        </p:sp>
        <p:sp>
          <p:nvSpPr>
            <p:cNvPr id="85" name="Line 33">
              <a:extLst>
                <a:ext uri="{FF2B5EF4-FFF2-40B4-BE49-F238E27FC236}">
                  <a16:creationId xmlns:a16="http://schemas.microsoft.com/office/drawing/2014/main" id="{766B349F-C80C-4F13-3FBC-AF3E444A6E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079164" y="3595840"/>
              <a:ext cx="0" cy="1994186"/>
            </a:xfrm>
            <a:prstGeom prst="line">
              <a:avLst/>
            </a:prstGeom>
            <a:noFill/>
            <a:ln w="19050">
              <a:solidFill>
                <a:schemeClr val="bg1">
                  <a:lumMod val="65000"/>
                </a:schemeClr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6" name="Line 35">
              <a:extLst>
                <a:ext uri="{FF2B5EF4-FFF2-40B4-BE49-F238E27FC236}">
                  <a16:creationId xmlns:a16="http://schemas.microsoft.com/office/drawing/2014/main" id="{AF15EEF0-FBD1-4783-D341-34331ACD34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531687" y="3595840"/>
              <a:ext cx="0" cy="1994186"/>
            </a:xfrm>
            <a:prstGeom prst="line">
              <a:avLst/>
            </a:prstGeom>
            <a:noFill/>
            <a:ln w="19050">
              <a:solidFill>
                <a:srgbClr val="FFC000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" name="Line 37">
              <a:extLst>
                <a:ext uri="{FF2B5EF4-FFF2-40B4-BE49-F238E27FC236}">
                  <a16:creationId xmlns:a16="http://schemas.microsoft.com/office/drawing/2014/main" id="{67993C78-11FB-BFE2-652E-36AFEC5F69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993266" y="3595840"/>
              <a:ext cx="0" cy="1994186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8" name="Rectangle 67">
              <a:extLst>
                <a:ext uri="{FF2B5EF4-FFF2-40B4-BE49-F238E27FC236}">
                  <a16:creationId xmlns:a16="http://schemas.microsoft.com/office/drawing/2014/main" id="{7EBC25EC-FC74-AF1C-DADC-F69145969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2425" y="3407225"/>
              <a:ext cx="489484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+ 10 %</a:t>
              </a:r>
            </a:p>
          </p:txBody>
        </p:sp>
        <p:sp>
          <p:nvSpPr>
            <p:cNvPr id="89" name="Rectangle 65">
              <a:extLst>
                <a:ext uri="{FF2B5EF4-FFF2-40B4-BE49-F238E27FC236}">
                  <a16:creationId xmlns:a16="http://schemas.microsoft.com/office/drawing/2014/main" id="{35B4BA10-C923-B05A-3A3C-7227357F8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2406" y="5991047"/>
              <a:ext cx="1427241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En faveur de MEM →</a:t>
              </a:r>
            </a:p>
          </p:txBody>
        </p:sp>
        <p:sp>
          <p:nvSpPr>
            <p:cNvPr id="90" name="Rectangle 65">
              <a:extLst>
                <a:ext uri="{FF2B5EF4-FFF2-40B4-BE49-F238E27FC236}">
                  <a16:creationId xmlns:a16="http://schemas.microsoft.com/office/drawing/2014/main" id="{13E5C925-F96C-0FE5-B6BC-162ECF07C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54856" y="5991047"/>
              <a:ext cx="1372739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← En faveur de CMZ</a:t>
              </a:r>
            </a:p>
          </p:txBody>
        </p:sp>
        <p:sp>
          <p:nvSpPr>
            <p:cNvPr id="91" name="Rectangle 63">
              <a:extLst>
                <a:ext uri="{FF2B5EF4-FFF2-40B4-BE49-F238E27FC236}">
                  <a16:creationId xmlns:a16="http://schemas.microsoft.com/office/drawing/2014/main" id="{5B484C8D-62B6-1A4B-00F4-585A3C1D4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5792" y="5796442"/>
              <a:ext cx="2140578" cy="241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Différence des risques (CMZ - MEM)</a:t>
              </a:r>
            </a:p>
          </p:txBody>
        </p:sp>
        <p:cxnSp>
          <p:nvCxnSpPr>
            <p:cNvPr id="92" name="Connecteur droit 91">
              <a:extLst>
                <a:ext uri="{FF2B5EF4-FFF2-40B4-BE49-F238E27FC236}">
                  <a16:creationId xmlns:a16="http://schemas.microsoft.com/office/drawing/2014/main" id="{48D1F1B8-30C0-340C-27B9-5BD60A5DD8ED}"/>
                </a:ext>
              </a:extLst>
            </p:cNvPr>
            <p:cNvCxnSpPr>
              <a:cxnSpLocks/>
            </p:cNvCxnSpPr>
            <p:nvPr/>
          </p:nvCxnSpPr>
          <p:spPr>
            <a:xfrm>
              <a:off x="8705747" y="5596646"/>
              <a:ext cx="2752958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Rectangle : coins arrondis 93">
              <a:extLst>
                <a:ext uri="{FF2B5EF4-FFF2-40B4-BE49-F238E27FC236}">
                  <a16:creationId xmlns:a16="http://schemas.microsoft.com/office/drawing/2014/main" id="{480D5800-D54D-DD9D-8A0A-F03B8479EFA5}"/>
                </a:ext>
              </a:extLst>
            </p:cNvPr>
            <p:cNvSpPr/>
            <p:nvPr/>
          </p:nvSpPr>
          <p:spPr>
            <a:xfrm>
              <a:off x="6169152" y="4917873"/>
              <a:ext cx="5338345" cy="194728"/>
            </a:xfrm>
            <a:prstGeom prst="round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0906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60" grpId="0" animBg="1"/>
      <p:bldP spid="61" grpId="0"/>
      <p:bldP spid="62" grpId="0"/>
      <p:bldP spid="11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1">
            <a:extLst>
              <a:ext uri="{FF2B5EF4-FFF2-40B4-BE49-F238E27FC236}">
                <a16:creationId xmlns:a16="http://schemas.microsoft.com/office/drawing/2014/main" id="{8018D6FE-6683-4019-3660-41789C276C44}"/>
              </a:ext>
            </a:extLst>
          </p:cNvPr>
          <p:cNvSpPr>
            <a:spLocks noGrp="1"/>
          </p:cNvSpPr>
          <p:nvPr/>
        </p:nvSpPr>
        <p:spPr>
          <a:xfrm>
            <a:off x="11252428" y="334589"/>
            <a:ext cx="665163" cy="4683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5B03F3D0-466A-7EA9-FD22-4AE3A502276A}"/>
              </a:ext>
            </a:extLst>
          </p:cNvPr>
          <p:cNvSpPr>
            <a:spLocks noGrp="1"/>
          </p:cNvSpPr>
          <p:nvPr/>
        </p:nvSpPr>
        <p:spPr>
          <a:xfrm>
            <a:off x="274409" y="97312"/>
            <a:ext cx="10145941" cy="9626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1" kern="12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sz="2500" dirty="0" err="1"/>
              <a:t>Utilisation</a:t>
            </a:r>
            <a:r>
              <a:rPr lang="en-US" sz="2500" dirty="0"/>
              <a:t> du </a:t>
            </a:r>
            <a:r>
              <a:rPr lang="en-US" sz="2500" dirty="0" err="1"/>
              <a:t>cefiderocol</a:t>
            </a:r>
            <a:r>
              <a:rPr lang="en-US" sz="2500" dirty="0"/>
              <a:t> dans le </a:t>
            </a:r>
            <a:r>
              <a:rPr lang="en-US" sz="2500" dirty="0" err="1"/>
              <a:t>traitement</a:t>
            </a:r>
            <a:r>
              <a:rPr lang="en-US" sz="2500" dirty="0"/>
              <a:t> des infections à </a:t>
            </a:r>
            <a:r>
              <a:rPr lang="en-US" sz="2500" i="1" dirty="0"/>
              <a:t>Stenotrophomonas spp. </a:t>
            </a:r>
            <a:r>
              <a:rPr lang="en-US" sz="2500" dirty="0"/>
              <a:t>: données </a:t>
            </a:r>
            <a:r>
              <a:rPr lang="en-US" sz="2500" dirty="0" err="1"/>
              <a:t>en</a:t>
            </a:r>
            <a:r>
              <a:rPr lang="en-US" sz="2500" dirty="0"/>
              <a:t> vie </a:t>
            </a:r>
            <a:r>
              <a:rPr lang="en-US" sz="2500" dirty="0" err="1"/>
              <a:t>réelle</a:t>
            </a:r>
            <a:r>
              <a:rPr lang="en-US" sz="2500" dirty="0"/>
              <a:t> de </a:t>
            </a:r>
            <a:r>
              <a:rPr lang="en-US" sz="2500" dirty="0" err="1"/>
              <a:t>l’étude</a:t>
            </a:r>
            <a:r>
              <a:rPr lang="en-US" sz="2500" dirty="0"/>
              <a:t> PROVE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696386FF-01DF-49E9-A1A8-8DC5E2157A34}"/>
              </a:ext>
            </a:extLst>
          </p:cNvPr>
          <p:cNvSpPr>
            <a:spLocks noGrp="1"/>
          </p:cNvSpPr>
          <p:nvPr/>
        </p:nvSpPr>
        <p:spPr>
          <a:xfrm>
            <a:off x="274409" y="1316990"/>
            <a:ext cx="6787019" cy="478657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700"/>
              </a:lnSpc>
              <a:spcBef>
                <a:spcPts val="600"/>
              </a:spcBef>
            </a:pPr>
            <a:r>
              <a:rPr lang="en-US" sz="2000" dirty="0" err="1"/>
              <a:t>Cohorte</a:t>
            </a:r>
            <a:r>
              <a:rPr lang="en-US" sz="2000" dirty="0"/>
              <a:t> </a:t>
            </a:r>
            <a:r>
              <a:rPr lang="en-US" sz="2000" dirty="0" err="1"/>
              <a:t>internationale</a:t>
            </a:r>
            <a:r>
              <a:rPr lang="en-US" sz="2000" dirty="0"/>
              <a:t> </a:t>
            </a:r>
            <a:r>
              <a:rPr lang="en-US" sz="2000" dirty="0" err="1"/>
              <a:t>observationnelle</a:t>
            </a:r>
            <a:r>
              <a:rPr lang="en-US" sz="2000" dirty="0"/>
              <a:t> vie </a:t>
            </a:r>
            <a:r>
              <a:rPr lang="en-US" sz="2000" dirty="0" err="1"/>
              <a:t>réelle</a:t>
            </a:r>
            <a:r>
              <a:rPr lang="en-US" sz="2000" dirty="0"/>
              <a:t> 2020-2024</a:t>
            </a:r>
          </a:p>
          <a:p>
            <a:pPr>
              <a:lnSpc>
                <a:spcPts val="1700"/>
              </a:lnSpc>
              <a:spcBef>
                <a:spcPts val="600"/>
              </a:spcBef>
            </a:pPr>
            <a:r>
              <a:rPr lang="en-US" sz="2000" i="1" dirty="0"/>
              <a:t>Stenotrophomonas spp.* </a:t>
            </a:r>
            <a:r>
              <a:rPr lang="en-US" sz="2000" dirty="0"/>
              <a:t>n = 119</a:t>
            </a:r>
          </a:p>
          <a:p>
            <a:pPr>
              <a:lnSpc>
                <a:spcPts val="1700"/>
              </a:lnSpc>
              <a:spcBef>
                <a:spcPts val="600"/>
              </a:spcBef>
            </a:pPr>
            <a:endParaRPr lang="en-US" sz="600" dirty="0"/>
          </a:p>
          <a:p>
            <a:pPr lvl="1">
              <a:lnSpc>
                <a:spcPts val="1700"/>
              </a:lnSpc>
              <a:spcBef>
                <a:spcPts val="600"/>
              </a:spcBef>
              <a:buFont typeface="System Font Regular"/>
              <a:buChar char="-"/>
            </a:pPr>
            <a:r>
              <a:rPr lang="en-US" sz="1800" dirty="0"/>
              <a:t>73,9 % </a:t>
            </a:r>
            <a:r>
              <a:rPr lang="en-US" sz="1800" dirty="0" err="1"/>
              <a:t>en</a:t>
            </a:r>
            <a:r>
              <a:rPr lang="en-US" sz="1800" dirty="0"/>
              <a:t> </a:t>
            </a:r>
            <a:r>
              <a:rPr lang="en-US" sz="1800" dirty="0" err="1"/>
              <a:t>réa</a:t>
            </a:r>
            <a:endParaRPr lang="en-US" sz="1800" dirty="0"/>
          </a:p>
          <a:p>
            <a:pPr lvl="2">
              <a:lnSpc>
                <a:spcPts val="1700"/>
              </a:lnSpc>
              <a:spcBef>
                <a:spcPts val="600"/>
              </a:spcBef>
            </a:pPr>
            <a:r>
              <a:rPr lang="en-US" sz="1600" dirty="0"/>
              <a:t>63 %  </a:t>
            </a:r>
            <a:r>
              <a:rPr lang="en-US" sz="1600" dirty="0" err="1"/>
              <a:t>ventilés</a:t>
            </a:r>
            <a:endParaRPr lang="en-US" sz="1600" dirty="0"/>
          </a:p>
          <a:p>
            <a:pPr lvl="2">
              <a:lnSpc>
                <a:spcPts val="1700"/>
              </a:lnSpc>
              <a:spcBef>
                <a:spcPts val="600"/>
              </a:spcBef>
            </a:pPr>
            <a:r>
              <a:rPr lang="en-US" sz="1600" dirty="0"/>
              <a:t>49,6 % </a:t>
            </a:r>
            <a:r>
              <a:rPr lang="en-US" sz="1600" dirty="0" err="1"/>
              <a:t>vasopresseurs</a:t>
            </a:r>
            <a:endParaRPr lang="en-US" sz="1600" dirty="0"/>
          </a:p>
          <a:p>
            <a:pPr lvl="1">
              <a:lnSpc>
                <a:spcPts val="1700"/>
              </a:lnSpc>
              <a:spcBef>
                <a:spcPts val="600"/>
              </a:spcBef>
              <a:buFont typeface="System Font Regular"/>
              <a:buChar char="-"/>
            </a:pPr>
            <a:r>
              <a:rPr lang="en-US" sz="1800" dirty="0"/>
              <a:t>Foyers</a:t>
            </a:r>
          </a:p>
          <a:p>
            <a:pPr lvl="2">
              <a:lnSpc>
                <a:spcPts val="1700"/>
              </a:lnSpc>
              <a:spcBef>
                <a:spcPts val="600"/>
              </a:spcBef>
            </a:pPr>
            <a:endParaRPr lang="en-US" sz="1600" dirty="0"/>
          </a:p>
        </p:txBody>
      </p:sp>
      <p:graphicFrame>
        <p:nvGraphicFramePr>
          <p:cNvPr id="8" name="Chart 4">
            <a:extLst>
              <a:ext uri="{FF2B5EF4-FFF2-40B4-BE49-F238E27FC236}">
                <a16:creationId xmlns:a16="http://schemas.microsoft.com/office/drawing/2014/main" id="{45D706A8-74CD-CF4F-2A02-A3FBB41F94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6354210"/>
              </p:ext>
            </p:extLst>
          </p:nvPr>
        </p:nvGraphicFramePr>
        <p:xfrm>
          <a:off x="7306086" y="1316990"/>
          <a:ext cx="4403542" cy="2474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Chart 5">
            <a:extLst>
              <a:ext uri="{FF2B5EF4-FFF2-40B4-BE49-F238E27FC236}">
                <a16:creationId xmlns:a16="http://schemas.microsoft.com/office/drawing/2014/main" id="{3CC60796-3BA6-D3F8-5AE7-879799727D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6968177"/>
              </p:ext>
            </p:extLst>
          </p:nvPr>
        </p:nvGraphicFramePr>
        <p:xfrm>
          <a:off x="7306086" y="3791239"/>
          <a:ext cx="4403543" cy="23123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id="{5E7526A2-392A-D495-5D10-35ECC172895C}"/>
              </a:ext>
            </a:extLst>
          </p:cNvPr>
          <p:cNvSpPr txBox="1">
            <a:spLocks/>
          </p:cNvSpPr>
          <p:nvPr/>
        </p:nvSpPr>
        <p:spPr>
          <a:xfrm>
            <a:off x="8284747" y="6571027"/>
            <a:ext cx="3583274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defPPr>
              <a:defRPr lang="en-US"/>
            </a:defPPr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 err="1"/>
              <a:t>Timsit</a:t>
            </a:r>
            <a:r>
              <a:rPr lang="fr-FR" dirty="0"/>
              <a:t> JF, ESCMID 2026, </a:t>
            </a:r>
            <a:r>
              <a:rPr lang="en-US" dirty="0"/>
              <a:t>P1865</a:t>
            </a:r>
          </a:p>
        </p:txBody>
      </p:sp>
      <p:graphicFrame>
        <p:nvGraphicFramePr>
          <p:cNvPr id="11" name="Chart 8">
            <a:extLst>
              <a:ext uri="{FF2B5EF4-FFF2-40B4-BE49-F238E27FC236}">
                <a16:creationId xmlns:a16="http://schemas.microsoft.com/office/drawing/2014/main" id="{06513BEA-2078-325A-DD70-F67A1B59C559}"/>
              </a:ext>
            </a:extLst>
          </p:cNvPr>
          <p:cNvGraphicFramePr>
            <a:graphicFrameLocks noGrp="1"/>
          </p:cNvGraphicFramePr>
          <p:nvPr/>
        </p:nvGraphicFramePr>
        <p:xfrm>
          <a:off x="1352213" y="2644952"/>
          <a:ext cx="4912290" cy="3263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" name="TextBox 12">
            <a:extLst>
              <a:ext uri="{FF2B5EF4-FFF2-40B4-BE49-F238E27FC236}">
                <a16:creationId xmlns:a16="http://schemas.microsoft.com/office/drawing/2014/main" id="{ADD9B66A-3921-F8D9-58BE-FCB81F6B3ABC}"/>
              </a:ext>
            </a:extLst>
          </p:cNvPr>
          <p:cNvSpPr txBox="1"/>
          <p:nvPr/>
        </p:nvSpPr>
        <p:spPr>
          <a:xfrm>
            <a:off x="274409" y="5284518"/>
            <a:ext cx="6096000" cy="90967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42950" lvl="1" indent="-285750">
              <a:lnSpc>
                <a:spcPts val="1700"/>
              </a:lnSpc>
              <a:spcBef>
                <a:spcPts val="600"/>
              </a:spcBef>
              <a:buClr>
                <a:srgbClr val="C00000"/>
              </a:buClr>
              <a:buFont typeface="System Font Regular"/>
              <a:buChar char="-"/>
            </a:pPr>
            <a:r>
              <a:rPr lang="en-US" sz="1800" dirty="0"/>
              <a:t>31,3 % </a:t>
            </a:r>
            <a:r>
              <a:rPr lang="en-US" sz="1800" dirty="0" err="1"/>
              <a:t>immunodéprimés</a:t>
            </a:r>
            <a:endParaRPr lang="en-US" dirty="0"/>
          </a:p>
          <a:p>
            <a:pPr marL="742950" lvl="1" indent="-285750">
              <a:lnSpc>
                <a:spcPts val="1700"/>
              </a:lnSpc>
              <a:spcBef>
                <a:spcPts val="600"/>
              </a:spcBef>
              <a:buClr>
                <a:srgbClr val="C00000"/>
              </a:buClr>
              <a:buFont typeface="System Font Regular"/>
              <a:buChar char="-"/>
            </a:pPr>
            <a:r>
              <a:rPr lang="en-US" sz="1800" dirty="0"/>
              <a:t>63% </a:t>
            </a:r>
            <a:r>
              <a:rPr lang="en-US" sz="1800" dirty="0" err="1"/>
              <a:t>documentés</a:t>
            </a:r>
            <a:r>
              <a:rPr lang="en-US" sz="1800" dirty="0"/>
              <a:t> :  </a:t>
            </a:r>
            <a:r>
              <a:rPr lang="en-US" sz="1800" b="1" dirty="0"/>
              <a:t>98,3% </a:t>
            </a:r>
            <a:r>
              <a:rPr lang="en-US" sz="1800" b="1" dirty="0" err="1"/>
              <a:t>cefiderocol</a:t>
            </a:r>
            <a:r>
              <a:rPr lang="en-US" sz="1800" b="1" dirty="0"/>
              <a:t>-S</a:t>
            </a:r>
          </a:p>
          <a:p>
            <a:pPr marL="742950" lvl="1" indent="-285750">
              <a:lnSpc>
                <a:spcPts val="1700"/>
              </a:lnSpc>
              <a:spcBef>
                <a:spcPts val="600"/>
              </a:spcBef>
              <a:buClr>
                <a:srgbClr val="C00000"/>
              </a:buClr>
              <a:buFont typeface="System Font Regular"/>
              <a:buChar char="-"/>
            </a:pPr>
            <a:r>
              <a:rPr lang="en-US" sz="1800" dirty="0" err="1"/>
              <a:t>Monothérapie</a:t>
            </a:r>
            <a:r>
              <a:rPr lang="en-US" sz="1800" dirty="0"/>
              <a:t> 79,8%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39642D4-975C-6262-1486-E205D3BD968C}"/>
              </a:ext>
            </a:extLst>
          </p:cNvPr>
          <p:cNvSpPr txBox="1"/>
          <p:nvPr/>
        </p:nvSpPr>
        <p:spPr>
          <a:xfrm>
            <a:off x="0" y="6432634"/>
            <a:ext cx="4641014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50" dirty="0"/>
              <a:t>Étude non encore publiée</a:t>
            </a:r>
          </a:p>
          <a:p>
            <a:r>
              <a:rPr lang="fr-FR" sz="1050" dirty="0"/>
              <a:t>*germe en dehors de la stratégie thérapeutique de la HAS pour le </a:t>
            </a:r>
            <a:r>
              <a:rPr lang="fr-FR" sz="1050" dirty="0" err="1"/>
              <a:t>cefiderocol</a:t>
            </a:r>
            <a:endParaRPr lang="fr-FR" sz="1050" dirty="0"/>
          </a:p>
        </p:txBody>
      </p:sp>
      <p:pic>
        <p:nvPicPr>
          <p:cNvPr id="3" name="Espace réservé du contenu 9" descr="Une image contenant drapeau, Drapeau des États-Unis, Jour du drapeau (USA)&#10;&#10;Le contenu généré par l’IA peut être incorrect.">
            <a:extLst>
              <a:ext uri="{FF2B5EF4-FFF2-40B4-BE49-F238E27FC236}">
                <a16:creationId xmlns:a16="http://schemas.microsoft.com/office/drawing/2014/main" id="{04E3DD29-6AB1-3CA4-6E17-ADEE581D9592}"/>
              </a:ext>
            </a:extLst>
          </p:cNvPr>
          <p:cNvPicPr>
            <a:picLocks noGrp="1" noChangeAspect="1"/>
          </p:cNvPicPr>
          <p:nvPr>
            <p:ph idx="13"/>
          </p:nvPr>
        </p:nvPicPr>
        <p:blipFill>
          <a:blip r:embed="rId6">
            <a:extLst>
              <a:ext uri="{837473B0-CC2E-450A-ABE3-18F120FF3D39}">
                <a1611:picAttrSrcUrl xmlns:a1611="http://schemas.microsoft.com/office/drawing/2016/11/main" r:id="rId7"/>
              </a:ext>
            </a:extLst>
          </a:blip>
          <a:stretch>
            <a:fillRect/>
          </a:stretch>
        </p:blipFill>
        <p:spPr>
          <a:xfrm>
            <a:off x="11353800" y="444899"/>
            <a:ext cx="665163" cy="394489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E94650F4-621A-40CA-9DBA-5C069F92895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521722" y="430584"/>
            <a:ext cx="665163" cy="443334"/>
          </a:xfrm>
          <a:prstGeom prst="rect">
            <a:avLst/>
          </a:prstGeom>
        </p:spPr>
      </p:pic>
      <p:sp>
        <p:nvSpPr>
          <p:cNvPr id="13" name="TextBox 11">
            <a:extLst>
              <a:ext uri="{FF2B5EF4-FFF2-40B4-BE49-F238E27FC236}">
                <a16:creationId xmlns:a16="http://schemas.microsoft.com/office/drawing/2014/main" id="{0CCE82BF-A35C-4749-B476-CA8A0201738F}"/>
              </a:ext>
            </a:extLst>
          </p:cNvPr>
          <p:cNvSpPr txBox="1"/>
          <p:nvPr/>
        </p:nvSpPr>
        <p:spPr>
          <a:xfrm>
            <a:off x="4885672" y="6016548"/>
            <a:ext cx="3298665" cy="663515"/>
          </a:xfrm>
          <a:prstGeom prst="rect">
            <a:avLst/>
          </a:prstGeom>
          <a:solidFill>
            <a:srgbClr val="D51223"/>
          </a:solidFill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S. maltophilia 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sensible dans 98% Efficacité clinique </a:t>
            </a:r>
            <a:r>
              <a:rPr lang="fr-FR" sz="1600" b="1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¾ des cas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0439101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8">
            <a:extLst>
              <a:ext uri="{FF2B5EF4-FFF2-40B4-BE49-F238E27FC236}">
                <a16:creationId xmlns:a16="http://schemas.microsoft.com/office/drawing/2014/main" id="{D9A60C21-D7BA-D492-D210-93230E4F61A5}"/>
              </a:ext>
            </a:extLst>
          </p:cNvPr>
          <p:cNvSpPr txBox="1"/>
          <p:nvPr/>
        </p:nvSpPr>
        <p:spPr>
          <a:xfrm>
            <a:off x="839739" y="2067594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1200" dirty="0">
              <a:latin typeface="+mj-lt"/>
            </a:endParaRPr>
          </a:p>
        </p:txBody>
      </p:sp>
      <p:sp>
        <p:nvSpPr>
          <p:cNvPr id="6" name="TextBox 9">
            <a:extLst>
              <a:ext uri="{FF2B5EF4-FFF2-40B4-BE49-F238E27FC236}">
                <a16:creationId xmlns:a16="http://schemas.microsoft.com/office/drawing/2014/main" id="{65BBA0AD-C9BB-76AB-13D6-B87DB0C32AD9}"/>
              </a:ext>
            </a:extLst>
          </p:cNvPr>
          <p:cNvSpPr txBox="1"/>
          <p:nvPr/>
        </p:nvSpPr>
        <p:spPr>
          <a:xfrm>
            <a:off x="596851" y="1610394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en-US" sz="1200" dirty="0">
              <a:latin typeface="+mj-lt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758B221-4112-73B1-68F9-41D597FA2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191" y="1250740"/>
            <a:ext cx="7335353" cy="13955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marL="285750" marR="0" lvl="0" indent="-285750" algn="l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étude </a:t>
            </a: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observationnelle</a:t>
            </a: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, descriptive, </a:t>
            </a: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rétrospective</a:t>
            </a:r>
            <a:r>
              <a:rPr lang="en-US" altLang="en-US" dirty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multicentrique</a:t>
            </a:r>
            <a:endParaRPr lang="en-US" altLang="en-US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marR="0" lvl="0" indent="-285750" algn="l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infections à </a:t>
            </a: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entérobactéries</a:t>
            </a: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résistantes</a:t>
            </a: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aux </a:t>
            </a: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carbapénèmes</a:t>
            </a: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(ERC)</a:t>
            </a:r>
          </a:p>
          <a:p>
            <a:pPr marL="285750" marR="0" lvl="0" indent="-285750" algn="l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productrices</a:t>
            </a: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de </a:t>
            </a: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métallo</a:t>
            </a: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-β-lactamases (MBL)</a:t>
            </a:r>
          </a:p>
          <a:p>
            <a:pPr marL="285750" marR="0" lvl="0" indent="-285750" algn="l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ayant</a:t>
            </a: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reçu</a:t>
            </a: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du </a:t>
            </a: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céfidérocol</a:t>
            </a: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pendant ≥ 72 </a:t>
            </a:r>
            <a:r>
              <a:rPr kumimoji="0" lang="en-US" altLang="en-US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heures</a:t>
            </a:r>
            <a:r>
              <a:rPr kumimoji="0" lang="en-US" altLang="en-US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.</a:t>
            </a:r>
            <a:endParaRPr kumimoji="0" lang="en-US" altLang="en-US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sp>
        <p:nvSpPr>
          <p:cNvPr id="9" name="Content Placeholder 27">
            <a:extLst>
              <a:ext uri="{FF2B5EF4-FFF2-40B4-BE49-F238E27FC236}">
                <a16:creationId xmlns:a16="http://schemas.microsoft.com/office/drawing/2014/main" id="{7FC8D902-A8EA-0570-7A52-60DB734715B5}"/>
              </a:ext>
            </a:extLst>
          </p:cNvPr>
          <p:cNvSpPr>
            <a:spLocks noGrp="1"/>
          </p:cNvSpPr>
          <p:nvPr/>
        </p:nvSpPr>
        <p:spPr>
          <a:xfrm>
            <a:off x="11007676" y="332457"/>
            <a:ext cx="665163" cy="4683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pic>
        <p:nvPicPr>
          <p:cNvPr id="10" name="table">
            <a:extLst>
              <a:ext uri="{FF2B5EF4-FFF2-40B4-BE49-F238E27FC236}">
                <a16:creationId xmlns:a16="http://schemas.microsoft.com/office/drawing/2014/main" id="{D4828653-6128-CC35-BB1B-60FBCA47E9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5111" y="3005920"/>
            <a:ext cx="4743289" cy="3385355"/>
          </a:xfrm>
          <a:prstGeom prst="rect">
            <a:avLst/>
          </a:prstGeom>
        </p:spPr>
      </p:pic>
      <p:graphicFrame>
        <p:nvGraphicFramePr>
          <p:cNvPr id="11" name="Chart 1">
            <a:extLst>
              <a:ext uri="{FF2B5EF4-FFF2-40B4-BE49-F238E27FC236}">
                <a16:creationId xmlns:a16="http://schemas.microsoft.com/office/drawing/2014/main" id="{54B908BE-A8A4-FE75-6B6E-E5470EF20FE8}"/>
              </a:ext>
            </a:extLst>
          </p:cNvPr>
          <p:cNvGraphicFramePr>
            <a:graphicFrameLocks noGrp="1"/>
          </p:cNvGraphicFramePr>
          <p:nvPr/>
        </p:nvGraphicFramePr>
        <p:xfrm>
          <a:off x="5237681" y="3552807"/>
          <a:ext cx="4637558" cy="26123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" name="Chart 2">
            <a:extLst>
              <a:ext uri="{FF2B5EF4-FFF2-40B4-BE49-F238E27FC236}">
                <a16:creationId xmlns:a16="http://schemas.microsoft.com/office/drawing/2014/main" id="{F2D1D9B7-B0F6-17FF-DCB1-B65596B1C0BC}"/>
              </a:ext>
            </a:extLst>
          </p:cNvPr>
          <p:cNvGraphicFramePr>
            <a:graphicFrameLocks noGrp="1"/>
          </p:cNvGraphicFramePr>
          <p:nvPr/>
        </p:nvGraphicFramePr>
        <p:xfrm>
          <a:off x="8943569" y="3477022"/>
          <a:ext cx="3286539" cy="23914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" name="TextBox 3">
            <a:extLst>
              <a:ext uri="{FF2B5EF4-FFF2-40B4-BE49-F238E27FC236}">
                <a16:creationId xmlns:a16="http://schemas.microsoft.com/office/drawing/2014/main" id="{654CEE9F-4AEA-88B5-11B6-8D3B39B4041D}"/>
              </a:ext>
            </a:extLst>
          </p:cNvPr>
          <p:cNvSpPr txBox="1"/>
          <p:nvPr/>
        </p:nvSpPr>
        <p:spPr>
          <a:xfrm>
            <a:off x="10149883" y="3075080"/>
            <a:ext cx="6303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2000" b="1" dirty="0">
                <a:latin typeface="+mj-lt"/>
              </a:rPr>
              <a:t>VIM</a:t>
            </a:r>
          </a:p>
        </p:txBody>
      </p:sp>
      <p:sp>
        <p:nvSpPr>
          <p:cNvPr id="14" name="TextBox 4">
            <a:extLst>
              <a:ext uri="{FF2B5EF4-FFF2-40B4-BE49-F238E27FC236}">
                <a16:creationId xmlns:a16="http://schemas.microsoft.com/office/drawing/2014/main" id="{90603291-9D23-B3BE-5CCD-6D3DFEDE8C27}"/>
              </a:ext>
            </a:extLst>
          </p:cNvPr>
          <p:cNvSpPr txBox="1"/>
          <p:nvPr/>
        </p:nvSpPr>
        <p:spPr>
          <a:xfrm>
            <a:off x="7556460" y="3075080"/>
            <a:ext cx="7393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2000" b="1" dirty="0">
                <a:latin typeface="+mj-lt"/>
              </a:rPr>
              <a:t>NDM</a:t>
            </a:r>
          </a:p>
        </p:txBody>
      </p:sp>
      <p:sp>
        <p:nvSpPr>
          <p:cNvPr id="15" name="Espace réservé du contenu 9">
            <a:extLst>
              <a:ext uri="{FF2B5EF4-FFF2-40B4-BE49-F238E27FC236}">
                <a16:creationId xmlns:a16="http://schemas.microsoft.com/office/drawing/2014/main" id="{D15205A5-5A89-9CA2-12C0-6DC84C5C5EFC}"/>
              </a:ext>
            </a:extLst>
          </p:cNvPr>
          <p:cNvSpPr txBox="1">
            <a:spLocks/>
          </p:cNvSpPr>
          <p:nvPr/>
        </p:nvSpPr>
        <p:spPr>
          <a:xfrm>
            <a:off x="8039995" y="6568895"/>
            <a:ext cx="3583274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defPPr>
              <a:defRPr lang="en-US"/>
            </a:defPPr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/>
              <a:t>Boan J, ESCMID 2026, </a:t>
            </a:r>
            <a:r>
              <a:rPr lang="en-US" dirty="0"/>
              <a:t>P1861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B7EC9C1-6FEB-8BDF-E163-8EEF49E837DD}"/>
              </a:ext>
            </a:extLst>
          </p:cNvPr>
          <p:cNvSpPr txBox="1"/>
          <p:nvPr/>
        </p:nvSpPr>
        <p:spPr>
          <a:xfrm>
            <a:off x="0" y="6604084"/>
            <a:ext cx="16658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50" dirty="0"/>
              <a:t>Étude non encore publiée</a:t>
            </a:r>
          </a:p>
        </p:txBody>
      </p:sp>
      <p:pic>
        <p:nvPicPr>
          <p:cNvPr id="3" name="Espace réservé du contenu 14">
            <a:extLst>
              <a:ext uri="{FF2B5EF4-FFF2-40B4-BE49-F238E27FC236}">
                <a16:creationId xmlns:a16="http://schemas.microsoft.com/office/drawing/2014/main" id="{3B8C63FC-A68D-5815-6E75-E6AEA6DDF2B9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6"/>
          <a:stretch>
            <a:fillRect/>
          </a:stretch>
        </p:blipFill>
        <p:spPr>
          <a:xfrm>
            <a:off x="11357169" y="416572"/>
            <a:ext cx="658425" cy="451143"/>
          </a:xfrm>
          <a:prstGeom prst="rect">
            <a:avLst/>
          </a:prstGeom>
        </p:spPr>
      </p:pic>
      <p:sp>
        <p:nvSpPr>
          <p:cNvPr id="4" name="Title 2">
            <a:extLst>
              <a:ext uri="{FF2B5EF4-FFF2-40B4-BE49-F238E27FC236}">
                <a16:creationId xmlns:a16="http://schemas.microsoft.com/office/drawing/2014/main" id="{3D6043B0-E009-74F6-18A2-60F8B1AC57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1244719" cy="962634"/>
          </a:xfrm>
        </p:spPr>
        <p:txBody>
          <a:bodyPr>
            <a:noAutofit/>
          </a:bodyPr>
          <a:lstStyle/>
          <a:p>
            <a:r>
              <a:rPr lang="en-US" altLang="en-US" sz="2500" dirty="0" err="1"/>
              <a:t>Efficacité</a:t>
            </a:r>
            <a:r>
              <a:rPr lang="en-US" altLang="en-US" sz="2500" dirty="0"/>
              <a:t> </a:t>
            </a:r>
            <a:r>
              <a:rPr lang="en-US" altLang="en-US" sz="2500" dirty="0" err="1"/>
              <a:t>en</a:t>
            </a:r>
            <a:r>
              <a:rPr lang="en-US" altLang="en-US" sz="2500" dirty="0"/>
              <a:t> vie </a:t>
            </a:r>
            <a:r>
              <a:rPr lang="en-US" altLang="en-US" sz="2500" dirty="0" err="1"/>
              <a:t>réelle</a:t>
            </a:r>
            <a:r>
              <a:rPr lang="en-US" altLang="en-US" sz="2500" dirty="0"/>
              <a:t> du </a:t>
            </a:r>
            <a:r>
              <a:rPr lang="en-US" altLang="en-US" sz="2500" dirty="0" err="1"/>
              <a:t>céfidérocol</a:t>
            </a:r>
            <a:r>
              <a:rPr lang="en-US" altLang="en-US" sz="2500" dirty="0"/>
              <a:t> dans le </a:t>
            </a:r>
            <a:r>
              <a:rPr lang="en-US" altLang="en-US" sz="2500" dirty="0" err="1"/>
              <a:t>traitement</a:t>
            </a:r>
            <a:r>
              <a:rPr lang="en-US" altLang="en-US" sz="2500" dirty="0"/>
              <a:t> des infections à </a:t>
            </a:r>
            <a:r>
              <a:rPr lang="en-US" altLang="en-US" sz="2500" dirty="0" err="1"/>
              <a:t>entérobactéries</a:t>
            </a:r>
            <a:r>
              <a:rPr lang="en-US" altLang="en-US" sz="2500" dirty="0"/>
              <a:t> </a:t>
            </a:r>
            <a:r>
              <a:rPr lang="en-US" altLang="en-US" sz="2500" dirty="0" err="1"/>
              <a:t>productrices</a:t>
            </a:r>
            <a:r>
              <a:rPr lang="en-US" altLang="en-US" sz="2500" dirty="0"/>
              <a:t> de </a:t>
            </a:r>
            <a:r>
              <a:rPr lang="en-US" altLang="en-US" sz="2500" dirty="0" err="1"/>
              <a:t>métallo</a:t>
            </a:r>
            <a:r>
              <a:rPr lang="en-US" altLang="en-US" sz="2500" dirty="0"/>
              <a:t>-β-lactamases </a:t>
            </a:r>
            <a:r>
              <a:rPr lang="en-US" altLang="en-US" sz="2500" dirty="0" err="1"/>
              <a:t>en</a:t>
            </a:r>
            <a:r>
              <a:rPr lang="en-US" altLang="en-US" sz="2500" dirty="0"/>
              <a:t> </a:t>
            </a:r>
            <a:r>
              <a:rPr lang="en-US" altLang="en-US" sz="2500" dirty="0" err="1"/>
              <a:t>Espagne</a:t>
            </a:r>
            <a:r>
              <a:rPr lang="en-US" altLang="en-US" sz="2500" dirty="0"/>
              <a:t> : CIRCE</a:t>
            </a:r>
            <a:endParaRPr lang="en-US" sz="2500" dirty="0"/>
          </a:p>
        </p:txBody>
      </p:sp>
    </p:spTree>
    <p:extLst>
      <p:ext uri="{BB962C8B-B14F-4D97-AF65-F5344CB8AC3E}">
        <p14:creationId xmlns:p14="http://schemas.microsoft.com/office/powerpoint/2010/main" val="44237102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2">
            <a:extLst>
              <a:ext uri="{FF2B5EF4-FFF2-40B4-BE49-F238E27FC236}">
                <a16:creationId xmlns:a16="http://schemas.microsoft.com/office/drawing/2014/main" id="{D278635A-7018-964D-05C3-0F14C58DCD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1244719" cy="962634"/>
          </a:xfrm>
        </p:spPr>
        <p:txBody>
          <a:bodyPr>
            <a:noAutofit/>
          </a:bodyPr>
          <a:lstStyle/>
          <a:p>
            <a:r>
              <a:rPr lang="en-US" altLang="en-US" sz="2500" dirty="0" err="1"/>
              <a:t>Efficacité</a:t>
            </a:r>
            <a:r>
              <a:rPr lang="en-US" altLang="en-US" sz="2500" dirty="0"/>
              <a:t> </a:t>
            </a:r>
            <a:r>
              <a:rPr lang="en-US" altLang="en-US" sz="2500" dirty="0" err="1"/>
              <a:t>en</a:t>
            </a:r>
            <a:r>
              <a:rPr lang="en-US" altLang="en-US" sz="2500" dirty="0"/>
              <a:t> vie </a:t>
            </a:r>
            <a:r>
              <a:rPr lang="en-US" altLang="en-US" sz="2500" dirty="0" err="1"/>
              <a:t>réelle</a:t>
            </a:r>
            <a:r>
              <a:rPr lang="en-US" altLang="en-US" sz="2500" dirty="0"/>
              <a:t> du </a:t>
            </a:r>
            <a:r>
              <a:rPr lang="en-US" altLang="en-US" sz="2500" dirty="0" err="1"/>
              <a:t>céfidérocol</a:t>
            </a:r>
            <a:r>
              <a:rPr lang="en-US" altLang="en-US" sz="2500" dirty="0"/>
              <a:t> dans le </a:t>
            </a:r>
            <a:r>
              <a:rPr lang="en-US" altLang="en-US" sz="2500" dirty="0" err="1"/>
              <a:t>traitement</a:t>
            </a:r>
            <a:r>
              <a:rPr lang="en-US" altLang="en-US" sz="2500" dirty="0"/>
              <a:t> des infections à </a:t>
            </a:r>
            <a:r>
              <a:rPr lang="en-US" altLang="en-US" sz="2500" dirty="0" err="1"/>
              <a:t>entérobactéries</a:t>
            </a:r>
            <a:r>
              <a:rPr lang="en-US" altLang="en-US" sz="2500" dirty="0"/>
              <a:t> </a:t>
            </a:r>
            <a:r>
              <a:rPr lang="en-US" altLang="en-US" sz="2500" dirty="0" err="1"/>
              <a:t>productrices</a:t>
            </a:r>
            <a:r>
              <a:rPr lang="en-US" altLang="en-US" sz="2500" dirty="0"/>
              <a:t> de </a:t>
            </a:r>
            <a:r>
              <a:rPr lang="en-US" altLang="en-US" sz="2500" dirty="0" err="1"/>
              <a:t>métallo</a:t>
            </a:r>
            <a:r>
              <a:rPr lang="en-US" altLang="en-US" sz="2500" dirty="0"/>
              <a:t>-β-lactamases </a:t>
            </a:r>
            <a:r>
              <a:rPr lang="en-US" altLang="en-US" sz="2500" dirty="0" err="1"/>
              <a:t>en</a:t>
            </a:r>
            <a:r>
              <a:rPr lang="en-US" altLang="en-US" sz="2500" dirty="0"/>
              <a:t> </a:t>
            </a:r>
            <a:r>
              <a:rPr lang="en-US" altLang="en-US" sz="2500" dirty="0" err="1"/>
              <a:t>Espagne</a:t>
            </a:r>
            <a:r>
              <a:rPr lang="en-US" altLang="en-US" sz="2500" dirty="0"/>
              <a:t> : CIRCE</a:t>
            </a:r>
            <a:endParaRPr lang="en-US" sz="2500" dirty="0"/>
          </a:p>
        </p:txBody>
      </p:sp>
      <p:graphicFrame>
        <p:nvGraphicFramePr>
          <p:cNvPr id="6" name="Chart 7">
            <a:extLst>
              <a:ext uri="{FF2B5EF4-FFF2-40B4-BE49-F238E27FC236}">
                <a16:creationId xmlns:a16="http://schemas.microsoft.com/office/drawing/2014/main" id="{B6309FE4-6DD0-FE0E-A52D-3BE6A67CFF76}"/>
              </a:ext>
            </a:extLst>
          </p:cNvPr>
          <p:cNvGraphicFramePr>
            <a:graphicFrameLocks noGrp="1"/>
          </p:cNvGraphicFramePr>
          <p:nvPr/>
        </p:nvGraphicFramePr>
        <p:xfrm>
          <a:off x="136213" y="3343579"/>
          <a:ext cx="4485700" cy="33778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" name="Chart 3">
            <a:extLst>
              <a:ext uri="{FF2B5EF4-FFF2-40B4-BE49-F238E27FC236}">
                <a16:creationId xmlns:a16="http://schemas.microsoft.com/office/drawing/2014/main" id="{33DAD87B-9CA9-E7EE-9303-FCFB5B06BA25}"/>
              </a:ext>
            </a:extLst>
          </p:cNvPr>
          <p:cNvGraphicFramePr>
            <a:graphicFrameLocks noGrp="1"/>
          </p:cNvGraphicFramePr>
          <p:nvPr/>
        </p:nvGraphicFramePr>
        <p:xfrm>
          <a:off x="4727972" y="3651758"/>
          <a:ext cx="3008864" cy="25633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TextBox 8">
            <a:extLst>
              <a:ext uri="{FF2B5EF4-FFF2-40B4-BE49-F238E27FC236}">
                <a16:creationId xmlns:a16="http://schemas.microsoft.com/office/drawing/2014/main" id="{50AEAF05-4D7C-8591-B10B-8A8BED41066C}"/>
              </a:ext>
            </a:extLst>
          </p:cNvPr>
          <p:cNvSpPr txBox="1"/>
          <p:nvPr/>
        </p:nvSpPr>
        <p:spPr>
          <a:xfrm>
            <a:off x="5509827" y="3313204"/>
            <a:ext cx="2239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Guérison Clinique J14</a:t>
            </a:r>
          </a:p>
        </p:txBody>
      </p:sp>
      <p:graphicFrame>
        <p:nvGraphicFramePr>
          <p:cNvPr id="9" name="Chart 9">
            <a:extLst>
              <a:ext uri="{FF2B5EF4-FFF2-40B4-BE49-F238E27FC236}">
                <a16:creationId xmlns:a16="http://schemas.microsoft.com/office/drawing/2014/main" id="{153C5F05-706E-D04F-76D0-3E57323EEAA5}"/>
              </a:ext>
            </a:extLst>
          </p:cNvPr>
          <p:cNvGraphicFramePr>
            <a:graphicFrameLocks noGrp="1"/>
          </p:cNvGraphicFramePr>
          <p:nvPr/>
        </p:nvGraphicFramePr>
        <p:xfrm>
          <a:off x="8339225" y="3651758"/>
          <a:ext cx="3008864" cy="25633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0" name="TextBox 10">
            <a:extLst>
              <a:ext uri="{FF2B5EF4-FFF2-40B4-BE49-F238E27FC236}">
                <a16:creationId xmlns:a16="http://schemas.microsoft.com/office/drawing/2014/main" id="{C2C4780D-6D33-7EBD-2ADF-752F1D9C3F73}"/>
              </a:ext>
            </a:extLst>
          </p:cNvPr>
          <p:cNvSpPr txBox="1"/>
          <p:nvPr/>
        </p:nvSpPr>
        <p:spPr>
          <a:xfrm>
            <a:off x="9525372" y="3313204"/>
            <a:ext cx="11453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Survie J28</a:t>
            </a:r>
          </a:p>
        </p:txBody>
      </p:sp>
      <p:sp>
        <p:nvSpPr>
          <p:cNvPr id="11" name="Rectangle 1">
            <a:extLst>
              <a:ext uri="{FF2B5EF4-FFF2-40B4-BE49-F238E27FC236}">
                <a16:creationId xmlns:a16="http://schemas.microsoft.com/office/drawing/2014/main" id="{E18F22B7-F43A-ED6B-1984-AAE899AA5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017" y="1326271"/>
            <a:ext cx="7486651" cy="13955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marR="0" lvl="0" indent="-285750" algn="l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étude </a:t>
            </a: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observationnelle</a:t>
            </a: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, descriptive, </a:t>
            </a: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rétrospective</a:t>
            </a:r>
            <a:r>
              <a:rPr lang="en-US" altLang="en-US" sz="2000" dirty="0">
                <a:solidFill>
                  <a:srgbClr val="000000"/>
                </a:solidFill>
                <a:latin typeface="+mj-lt"/>
              </a:rPr>
              <a:t>, </a:t>
            </a: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multicentrique</a:t>
            </a:r>
            <a:endParaRPr lang="en-US" altLang="en-US" sz="2000" dirty="0">
              <a:solidFill>
                <a:srgbClr val="000000"/>
              </a:solidFill>
              <a:latin typeface="+mj-lt"/>
            </a:endParaRPr>
          </a:p>
          <a:p>
            <a:pPr marL="285750" marR="0" lvl="0" indent="-285750" algn="l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infections à </a:t>
            </a: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entérobactéries</a:t>
            </a: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 </a:t>
            </a: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résistantes</a:t>
            </a: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 aux </a:t>
            </a: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carbapénèmes</a:t>
            </a: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 (ERC)</a:t>
            </a:r>
          </a:p>
          <a:p>
            <a:pPr marL="285750" marR="0" lvl="0" indent="-285750" algn="l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productrices</a:t>
            </a: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 de </a:t>
            </a: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métallo</a:t>
            </a: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-β-lactamases (MBL)</a:t>
            </a:r>
          </a:p>
          <a:p>
            <a:pPr marL="285750" marR="0" lvl="0" indent="-285750" algn="l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</a:pP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ayant</a:t>
            </a: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 </a:t>
            </a: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reçu</a:t>
            </a: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 du </a:t>
            </a: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céfidérocol</a:t>
            </a: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 pendant ≥ 72 </a:t>
            </a:r>
            <a:r>
              <a:rPr kumimoji="0" lang="en-US" altLang="en-US" sz="200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heures</a:t>
            </a:r>
            <a:r>
              <a:rPr kumimoji="0" lang="en-US" altLang="en-US" sz="20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</a:rPr>
              <a:t>.</a:t>
            </a:r>
            <a:endParaRPr kumimoji="0" lang="en-US" altLang="en-US" sz="200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13" name="Espace réservé du contenu 9">
            <a:extLst>
              <a:ext uri="{FF2B5EF4-FFF2-40B4-BE49-F238E27FC236}">
                <a16:creationId xmlns:a16="http://schemas.microsoft.com/office/drawing/2014/main" id="{75DC5112-1779-5EDC-B01D-C44FED5CE31B}"/>
              </a:ext>
            </a:extLst>
          </p:cNvPr>
          <p:cNvSpPr txBox="1">
            <a:spLocks/>
          </p:cNvSpPr>
          <p:nvPr/>
        </p:nvSpPr>
        <p:spPr>
          <a:xfrm>
            <a:off x="8386119" y="6644426"/>
            <a:ext cx="3583274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/>
              <a:t>Boan J, ESCMID 2026, </a:t>
            </a:r>
            <a:r>
              <a:rPr lang="en-US" dirty="0"/>
              <a:t>P1861</a:t>
            </a:r>
          </a:p>
        </p:txBody>
      </p:sp>
      <p:pic>
        <p:nvPicPr>
          <p:cNvPr id="2" name="Espace réservé du contenu 14">
            <a:extLst>
              <a:ext uri="{FF2B5EF4-FFF2-40B4-BE49-F238E27FC236}">
                <a16:creationId xmlns:a16="http://schemas.microsoft.com/office/drawing/2014/main" id="{B69FBB58-0126-9742-7A51-6B1645559C19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6"/>
          <a:stretch>
            <a:fillRect/>
          </a:stretch>
        </p:blipFill>
        <p:spPr>
          <a:xfrm>
            <a:off x="11357169" y="416572"/>
            <a:ext cx="658425" cy="451143"/>
          </a:xfrm>
          <a:prstGeom prst="rect">
            <a:avLst/>
          </a:prstGeom>
        </p:spPr>
      </p:pic>
      <p:sp>
        <p:nvSpPr>
          <p:cNvPr id="3" name="ZoneTexte 2">
            <a:extLst>
              <a:ext uri="{FF2B5EF4-FFF2-40B4-BE49-F238E27FC236}">
                <a16:creationId xmlns:a16="http://schemas.microsoft.com/office/drawing/2014/main" id="{83D303B0-73CF-6685-2333-A664DFC5F026}"/>
              </a:ext>
            </a:extLst>
          </p:cNvPr>
          <p:cNvSpPr txBox="1"/>
          <p:nvPr/>
        </p:nvSpPr>
        <p:spPr>
          <a:xfrm>
            <a:off x="0" y="6604084"/>
            <a:ext cx="16658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50" dirty="0"/>
              <a:t>Étude non encore publiée</a:t>
            </a:r>
          </a:p>
        </p:txBody>
      </p:sp>
    </p:spTree>
    <p:extLst>
      <p:ext uri="{BB962C8B-B14F-4D97-AF65-F5344CB8AC3E}">
        <p14:creationId xmlns:p14="http://schemas.microsoft.com/office/powerpoint/2010/main" val="226582026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D4303A-1F35-87EE-07F5-BBB9E94E5D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7731E92-6800-7A2D-793C-049630260F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Efficacité et tolérance du </a:t>
            </a:r>
            <a:r>
              <a:rPr kumimoji="0" lang="fr-FR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céfidérocol</a:t>
            </a: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vs colistine (associés au </a:t>
            </a:r>
            <a:r>
              <a:rPr kumimoji="0" lang="fr-FR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meropenem</a:t>
            </a: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) </a:t>
            </a:r>
            <a:b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au cours d’infections à BGN résistantes aux carbapénèmes </a:t>
            </a:r>
            <a:endParaRPr lang="fr-FR" sz="2400" b="0" noProof="0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E94075FD-3B68-F5D2-DBA0-4549E4CA45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90389"/>
            <a:ext cx="10978019" cy="5331086"/>
          </a:xfrm>
        </p:spPr>
        <p:txBody>
          <a:bodyPr>
            <a:noAutofit/>
          </a:bodyPr>
          <a:lstStyle/>
          <a:p>
            <a:r>
              <a:rPr lang="fr-FR" sz="1800" noProof="0" dirty="0"/>
              <a:t>Étude de phase 3, randomisée (2:1), ouvert</a:t>
            </a:r>
          </a:p>
          <a:p>
            <a:r>
              <a:rPr lang="fr-FR" sz="1800" noProof="0" dirty="0"/>
              <a:t>Chine (non représentée dans CREDIBLE-CR)</a:t>
            </a:r>
          </a:p>
          <a:p>
            <a:r>
              <a:rPr lang="fr-FR" sz="1800" dirty="0"/>
              <a:t>I</a:t>
            </a:r>
            <a:r>
              <a:rPr lang="fr-FR" sz="1800" noProof="0" dirty="0" err="1"/>
              <a:t>nfections</a:t>
            </a:r>
            <a:r>
              <a:rPr lang="fr-FR" sz="1800" noProof="0" dirty="0"/>
              <a:t> confirmées à BGN </a:t>
            </a:r>
            <a:r>
              <a:rPr lang="fr-FR" sz="1800" noProof="0" dirty="0" err="1"/>
              <a:t>Carb</a:t>
            </a:r>
            <a:r>
              <a:rPr lang="fr-FR" sz="1800" noProof="0" dirty="0"/>
              <a:t>-R</a:t>
            </a:r>
          </a:p>
          <a:p>
            <a:endParaRPr lang="fr-FR" sz="1800" noProof="0" dirty="0"/>
          </a:p>
          <a:p>
            <a:endParaRPr lang="fr-FR" sz="1800" noProof="0" dirty="0"/>
          </a:p>
          <a:p>
            <a:pPr>
              <a:buFont typeface="System Font Regular"/>
              <a:buChar char="-"/>
            </a:pPr>
            <a:endParaRPr lang="fr-FR" sz="1800" noProof="0" dirty="0"/>
          </a:p>
          <a:p>
            <a:endParaRPr lang="fr-FR" sz="2000" noProof="0" dirty="0"/>
          </a:p>
        </p:txBody>
      </p:sp>
      <p:graphicFrame>
        <p:nvGraphicFramePr>
          <p:cNvPr id="22" name="Table 21">
            <a:extLst>
              <a:ext uri="{FF2B5EF4-FFF2-40B4-BE49-F238E27FC236}">
                <a16:creationId xmlns:a16="http://schemas.microsoft.com/office/drawing/2014/main" id="{E42EBBF8-5F50-8920-69CD-18A753416145}"/>
              </a:ext>
            </a:extLst>
          </p:cNvPr>
          <p:cNvGraphicFramePr>
            <a:graphicFrameLocks noGrp="1"/>
          </p:cNvGraphicFramePr>
          <p:nvPr/>
        </p:nvGraphicFramePr>
        <p:xfrm>
          <a:off x="647700" y="3838515"/>
          <a:ext cx="4203700" cy="2566289"/>
        </p:xfrm>
        <a:graphic>
          <a:graphicData uri="http://schemas.openxmlformats.org/drawingml/2006/table">
            <a:tbl>
              <a:tblPr firstCol="1" bandRow="1">
                <a:tableStyleId>{5C22544A-7EE6-4342-B048-85BDC9FD1C3A}</a:tableStyleId>
              </a:tblPr>
              <a:tblGrid>
                <a:gridCol w="1180815">
                  <a:extLst>
                    <a:ext uri="{9D8B030D-6E8A-4147-A177-3AD203B41FA5}">
                      <a16:colId xmlns:a16="http://schemas.microsoft.com/office/drawing/2014/main" val="3190441214"/>
                    </a:ext>
                  </a:extLst>
                </a:gridCol>
                <a:gridCol w="2194845">
                  <a:extLst>
                    <a:ext uri="{9D8B030D-6E8A-4147-A177-3AD203B41FA5}">
                      <a16:colId xmlns:a16="http://schemas.microsoft.com/office/drawing/2014/main" val="1436114748"/>
                    </a:ext>
                  </a:extLst>
                </a:gridCol>
                <a:gridCol w="828040">
                  <a:extLst>
                    <a:ext uri="{9D8B030D-6E8A-4147-A177-3AD203B41FA5}">
                      <a16:colId xmlns:a16="http://schemas.microsoft.com/office/drawing/2014/main" val="69960018"/>
                    </a:ext>
                  </a:extLst>
                </a:gridCol>
              </a:tblGrid>
              <a:tr h="0">
                <a:tc rowSpan="3"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Foyers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Respiratoire : 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46,1 %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50509406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Bactériémie : 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18,0 %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5590134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IU compliquée :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16,8 % 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987601170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Gravité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APACHE II ≥ 16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46,1 %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3299333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I rénale modérée : 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27,0 %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63228943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Ventilés : 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77,5 %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17120004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PK/PD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 err="1">
                          <a:effectLst/>
                          <a:latin typeface="+mn-lt"/>
                        </a:rPr>
                        <a:t>hyperclairance</a:t>
                      </a:r>
                      <a:r>
                        <a:rPr lang="fr-FR" sz="1400" kern="100" noProof="0" dirty="0">
                          <a:effectLst/>
                          <a:latin typeface="+mn-lt"/>
                        </a:rPr>
                        <a:t> rénale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27,0 %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401806144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BGN </a:t>
                      </a:r>
                      <a:r>
                        <a:rPr lang="fr-FR" sz="1400" kern="100" noProof="0" dirty="0" err="1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Carb</a:t>
                      </a: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-R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i="1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Klebsiella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pneumoniae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40,4 %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00678749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endParaRPr lang="en-US" sz="1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i="1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Acinetobacter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baumannii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41,6 %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83053995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endParaRPr lang="en-US" sz="1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i="1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Pseudomonas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aeruginosa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11,1 %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03832941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endParaRPr lang="en-US" sz="1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i="1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Escherichia coli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7,9 %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448069558"/>
                  </a:ext>
                </a:extLst>
              </a:tr>
            </a:tbl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58D47B40-13D9-C36E-B513-E499ECFEDFC6}"/>
              </a:ext>
            </a:extLst>
          </p:cNvPr>
          <p:cNvSpPr txBox="1"/>
          <p:nvPr/>
        </p:nvSpPr>
        <p:spPr>
          <a:xfrm>
            <a:off x="704850" y="2648700"/>
            <a:ext cx="4089400" cy="923330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noProof="0" dirty="0" err="1">
                <a:latin typeface="Calibri" panose="020F0502020204030204" pitchFamily="34" charset="0"/>
                <a:cs typeface="Calibri" panose="020F0502020204030204" pitchFamily="34" charset="0"/>
              </a:rPr>
              <a:t>cefiderocol</a:t>
            </a:r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 (FDC) 2g/8h (+ </a:t>
            </a:r>
            <a:r>
              <a:rPr lang="fr-FR" noProof="0" dirty="0" err="1">
                <a:latin typeface="Calibri" panose="020F0502020204030204" pitchFamily="34" charset="0"/>
                <a:cs typeface="Calibri" panose="020F0502020204030204" pitchFamily="34" charset="0"/>
              </a:rPr>
              <a:t>meropenem</a:t>
            </a:r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/>
            <a:r>
              <a:rPr lang="fr-FR" i="1" noProof="0" dirty="0">
                <a:latin typeface="Calibri" panose="020F0502020204030204" pitchFamily="34" charset="0"/>
                <a:cs typeface="Calibri" panose="020F0502020204030204" pitchFamily="34" charset="0"/>
              </a:rPr>
              <a:t>vs.</a:t>
            </a:r>
          </a:p>
          <a:p>
            <a:pPr algn="ctr"/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colistine (COL) 9 M UI/j (+ </a:t>
            </a:r>
            <a:r>
              <a:rPr lang="fr-FR" noProof="0" dirty="0" err="1">
                <a:latin typeface="Calibri" panose="020F0502020204030204" pitchFamily="34" charset="0"/>
                <a:cs typeface="Calibri" panose="020F0502020204030204" pitchFamily="34" charset="0"/>
              </a:rPr>
              <a:t>meropenem</a:t>
            </a:r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DCE62FE0-BAFA-0B14-B367-D4D5C56B9D96}"/>
              </a:ext>
            </a:extLst>
          </p:cNvPr>
          <p:cNvGraphicFramePr>
            <a:graphicFrameLocks noGrp="1"/>
          </p:cNvGraphicFramePr>
          <p:nvPr/>
        </p:nvGraphicFramePr>
        <p:xfrm>
          <a:off x="5330407" y="4911348"/>
          <a:ext cx="6445249" cy="14118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69785">
                  <a:extLst>
                    <a:ext uri="{9D8B030D-6E8A-4147-A177-3AD203B41FA5}">
                      <a16:colId xmlns:a16="http://schemas.microsoft.com/office/drawing/2014/main" val="2134014703"/>
                    </a:ext>
                  </a:extLst>
                </a:gridCol>
                <a:gridCol w="1812978">
                  <a:extLst>
                    <a:ext uri="{9D8B030D-6E8A-4147-A177-3AD203B41FA5}">
                      <a16:colId xmlns:a16="http://schemas.microsoft.com/office/drawing/2014/main" val="1436114748"/>
                    </a:ext>
                  </a:extLst>
                </a:gridCol>
                <a:gridCol w="1662486">
                  <a:extLst>
                    <a:ext uri="{9D8B030D-6E8A-4147-A177-3AD203B41FA5}">
                      <a16:colId xmlns:a16="http://schemas.microsoft.com/office/drawing/2014/main" val="699600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 err="1">
                          <a:effectLst/>
                          <a:latin typeface="+mn-lt"/>
                        </a:rPr>
                        <a:t>Cefiderocol</a:t>
                      </a:r>
                      <a:r>
                        <a:rPr lang="fr-FR" sz="1400" kern="100" noProof="0" dirty="0">
                          <a:effectLst/>
                          <a:latin typeface="+mn-lt"/>
                        </a:rPr>
                        <a:t> </a:t>
                      </a:r>
                      <a:br>
                        <a:rPr lang="fr-FR" sz="1400" kern="100" noProof="0" dirty="0">
                          <a:effectLst/>
                          <a:latin typeface="+mn-lt"/>
                        </a:rPr>
                      </a:br>
                      <a:r>
                        <a:rPr lang="fr-FR" sz="1400" kern="100" noProof="0" dirty="0">
                          <a:effectLst/>
                          <a:latin typeface="+mn-lt"/>
                        </a:rPr>
                        <a:t>(n = 47)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Colistine </a:t>
                      </a:r>
                      <a:br>
                        <a:rPr lang="fr-FR" sz="1400" kern="100" noProof="0" dirty="0">
                          <a:effectLst/>
                          <a:latin typeface="+mn-lt"/>
                        </a:rPr>
                      </a:br>
                      <a:r>
                        <a:rPr lang="fr-FR" sz="1400" kern="100" noProof="0" dirty="0">
                          <a:effectLst/>
                          <a:latin typeface="+mn-lt"/>
                        </a:rPr>
                        <a:t>(n= 25)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9595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50940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EI liés au traitement</a:t>
                      </a:r>
                      <a:endParaRPr lang="fr-FR" sz="1400" i="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17 (36,2 %)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25 (100 %)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11368241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EIG liés au traitement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2 (4,3 %)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3 (12 %)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55901347"/>
                  </a:ext>
                </a:extLst>
              </a:tr>
              <a:tr h="109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Décès liés au traitement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0 (0 %)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0 (0 %)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9876011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EI lié au traitement et interruption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1 (2,1 %)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7 (28 %)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32993335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FFAA32CD-A860-8E40-60CD-08905309F7FD}"/>
              </a:ext>
            </a:extLst>
          </p:cNvPr>
          <p:cNvGraphicFramePr>
            <a:graphicFrameLocks noGrp="1"/>
          </p:cNvGraphicFramePr>
          <p:nvPr/>
        </p:nvGraphicFramePr>
        <p:xfrm>
          <a:off x="7043998" y="1920698"/>
          <a:ext cx="4963070" cy="150830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53342">
                  <a:extLst>
                    <a:ext uri="{9D8B030D-6E8A-4147-A177-3AD203B41FA5}">
                      <a16:colId xmlns:a16="http://schemas.microsoft.com/office/drawing/2014/main" val="2134014703"/>
                    </a:ext>
                  </a:extLst>
                </a:gridCol>
                <a:gridCol w="1350013">
                  <a:extLst>
                    <a:ext uri="{9D8B030D-6E8A-4147-A177-3AD203B41FA5}">
                      <a16:colId xmlns:a16="http://schemas.microsoft.com/office/drawing/2014/main" val="1436114748"/>
                    </a:ext>
                  </a:extLst>
                </a:gridCol>
                <a:gridCol w="1459715">
                  <a:extLst>
                    <a:ext uri="{9D8B030D-6E8A-4147-A177-3AD203B41FA5}">
                      <a16:colId xmlns:a16="http://schemas.microsoft.com/office/drawing/2014/main" val="69960018"/>
                    </a:ext>
                  </a:extLst>
                </a:gridCol>
              </a:tblGrid>
              <a:tr h="473847"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00000"/>
                        </a:lnSpc>
                        <a:spcAft>
                          <a:spcPts val="0"/>
                        </a:spcAft>
                        <a:buNone/>
                      </a:pP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buNone/>
                      </a:pPr>
                      <a:r>
                        <a:rPr lang="fr-FR" sz="1400" kern="100" noProof="0" dirty="0" err="1">
                          <a:effectLst/>
                          <a:latin typeface="+mn-lt"/>
                        </a:rPr>
                        <a:t>Cefiderocol</a:t>
                      </a:r>
                      <a:endParaRPr lang="fr-FR" sz="1400" kern="100" noProof="0" dirty="0">
                        <a:effectLst/>
                        <a:latin typeface="+mn-lt"/>
                      </a:endParaRPr>
                    </a:p>
                    <a:p>
                      <a:pPr marL="0" marR="0" lvl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+ </a:t>
                      </a:r>
                      <a:r>
                        <a:rPr lang="fr-FR" sz="1400" kern="100" noProof="0" dirty="0" err="1">
                          <a:effectLst/>
                          <a:latin typeface="+mn-lt"/>
                        </a:rPr>
                        <a:t>meropenem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Colistine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+ </a:t>
                      </a:r>
                      <a:r>
                        <a:rPr lang="fr-FR" sz="1400" kern="100" noProof="0" dirty="0" err="1">
                          <a:effectLst/>
                          <a:latin typeface="+mn-lt"/>
                        </a:rPr>
                        <a:t>meropenem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505094068"/>
                  </a:ext>
                </a:extLst>
              </a:tr>
              <a:tr h="25861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Général</a:t>
                      </a:r>
                      <a:endParaRPr lang="fr-FR" sz="1400" i="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24/45 (53,3 %)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5/23 (22,7 %)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113682418"/>
                  </a:ext>
                </a:extLst>
              </a:tr>
              <a:tr h="25861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i="1" kern="100" noProof="0" dirty="0">
                          <a:effectLst/>
                          <a:latin typeface="+mn-lt"/>
                        </a:rPr>
                        <a:t>Klebsiella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</a:rPr>
                        <a:t>pneumoniae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8/20 (40,0 %)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1/8 (12,5 %)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55901347"/>
                  </a:ext>
                </a:extLst>
              </a:tr>
              <a:tr h="25861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i="1" kern="100" noProof="0" dirty="0">
                          <a:effectLst/>
                          <a:latin typeface="+mn-lt"/>
                        </a:rPr>
                        <a:t>Acinetobacter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</a:rPr>
                        <a:t>baumannii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11/17 (64,7 %)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84/10 (40,0 %)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987601170"/>
                  </a:ext>
                </a:extLst>
              </a:tr>
              <a:tr h="25861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i="1" kern="100" noProof="0" dirty="0">
                          <a:effectLst/>
                          <a:latin typeface="+mn-lt"/>
                        </a:rPr>
                        <a:t>Pseudomonas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</a:rPr>
                        <a:t>aeruginosa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5/8 (62,5 %)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0/1 (0 %)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32993335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CBE6644D-7DE3-45A2-0614-3038E0E31C7E}"/>
              </a:ext>
            </a:extLst>
          </p:cNvPr>
          <p:cNvSpPr txBox="1"/>
          <p:nvPr/>
        </p:nvSpPr>
        <p:spPr>
          <a:xfrm>
            <a:off x="5745565" y="1503560"/>
            <a:ext cx="1298433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Général</a:t>
            </a:r>
          </a:p>
          <a:p>
            <a:pPr algn="ctr"/>
            <a:r>
              <a:rPr lang="fr-FR" sz="1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</a:t>
            </a:r>
            <a:r>
              <a:rPr lang="fr-FR" sz="1200" noProof="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efiderocol</a:t>
            </a:r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1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</a:t>
            </a:r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= 45</a:t>
            </a:r>
          </a:p>
          <a:p>
            <a:pPr algn="ctr"/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colistine n = 22</a:t>
            </a:r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6FDB578F-B86B-23A1-A799-03E025F09C21}"/>
              </a:ext>
            </a:extLst>
          </p:cNvPr>
          <p:cNvGrpSpPr/>
          <p:nvPr/>
        </p:nvGrpSpPr>
        <p:grpSpPr>
          <a:xfrm>
            <a:off x="4949772" y="1920698"/>
            <a:ext cx="3449563" cy="2962963"/>
            <a:chOff x="4949772" y="1920698"/>
            <a:chExt cx="3449563" cy="2962963"/>
          </a:xfrm>
        </p:grpSpPr>
        <p:sp>
          <p:nvSpPr>
            <p:cNvPr id="5" name="ZoneTexte 4">
              <a:extLst>
                <a:ext uri="{FF2B5EF4-FFF2-40B4-BE49-F238E27FC236}">
                  <a16:creationId xmlns:a16="http://schemas.microsoft.com/office/drawing/2014/main" id="{CEAA803E-66D1-FFD9-CA4C-DB4A8407031D}"/>
                </a:ext>
              </a:extLst>
            </p:cNvPr>
            <p:cNvSpPr txBox="1"/>
            <p:nvPr/>
          </p:nvSpPr>
          <p:spPr>
            <a:xfrm>
              <a:off x="7489086" y="4064218"/>
              <a:ext cx="91024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>
                <a:defRPr/>
              </a:pPr>
              <a:r>
                <a:rPr lang="fr-FR" sz="1200" b="1" noProof="0" dirty="0" err="1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Cefidérocol</a:t>
              </a:r>
              <a:endParaRPr kumimoji="0" lang="fr-FR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A0A441DF-B3D6-CFF9-2947-3109F7404E76}"/>
                </a:ext>
              </a:extLst>
            </p:cNvPr>
            <p:cNvSpPr txBox="1"/>
            <p:nvPr/>
          </p:nvSpPr>
          <p:spPr>
            <a:xfrm>
              <a:off x="7502908" y="4331137"/>
              <a:ext cx="7375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Colistine</a:t>
              </a:r>
              <a:endParaRPr kumimoji="0" lang="fr-FR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DE0F4E3-A62F-ADE7-703A-CBE7025D77E4}"/>
                </a:ext>
              </a:extLst>
            </p:cNvPr>
            <p:cNvSpPr/>
            <p:nvPr/>
          </p:nvSpPr>
          <p:spPr>
            <a:xfrm>
              <a:off x="7404141" y="4124813"/>
              <a:ext cx="144000" cy="1440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507396B1-C80D-43A2-1340-DB5ADCE84D22}"/>
                </a:ext>
              </a:extLst>
            </p:cNvPr>
            <p:cNvSpPr/>
            <p:nvPr/>
          </p:nvSpPr>
          <p:spPr>
            <a:xfrm>
              <a:off x="7404141" y="4391732"/>
              <a:ext cx="144000" cy="1440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2" name="Groupe 11">
              <a:extLst>
                <a:ext uri="{FF2B5EF4-FFF2-40B4-BE49-F238E27FC236}">
                  <a16:creationId xmlns:a16="http://schemas.microsoft.com/office/drawing/2014/main" id="{FBB4A842-E92B-1589-159A-0A4BB14076DB}"/>
                </a:ext>
              </a:extLst>
            </p:cNvPr>
            <p:cNvGrpSpPr/>
            <p:nvPr/>
          </p:nvGrpSpPr>
          <p:grpSpPr>
            <a:xfrm>
              <a:off x="4949772" y="1920698"/>
              <a:ext cx="2447980" cy="2962963"/>
              <a:chOff x="5375440" y="2171748"/>
              <a:chExt cx="6322781" cy="4139807"/>
            </a:xfrm>
          </p:grpSpPr>
          <p:graphicFrame>
            <p:nvGraphicFramePr>
              <p:cNvPr id="13" name="Graphique 12">
                <a:extLst>
                  <a:ext uri="{FF2B5EF4-FFF2-40B4-BE49-F238E27FC236}">
                    <a16:creationId xmlns:a16="http://schemas.microsoft.com/office/drawing/2014/main" id="{A544E38B-8C4E-5CCA-DC16-B8B289823B0D}"/>
                  </a:ext>
                </a:extLst>
              </p:cNvPr>
              <p:cNvGraphicFramePr/>
              <p:nvPr/>
            </p:nvGraphicFramePr>
            <p:xfrm>
              <a:off x="5927427" y="2171748"/>
              <a:ext cx="5770794" cy="3847196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456B3237-5535-B489-CB15-346375D3C3E0}"/>
                  </a:ext>
                </a:extLst>
              </p:cNvPr>
              <p:cNvSpPr txBox="1"/>
              <p:nvPr/>
            </p:nvSpPr>
            <p:spPr>
              <a:xfrm>
                <a:off x="7324120" y="5834215"/>
                <a:ext cx="1396483" cy="4773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Réponse</a:t>
                </a:r>
                <a:b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clinique</a:t>
                </a:r>
              </a:p>
            </p:txBody>
          </p:sp>
          <p:sp>
            <p:nvSpPr>
              <p:cNvPr id="15" name="ZoneTexte 14">
                <a:extLst>
                  <a:ext uri="{FF2B5EF4-FFF2-40B4-BE49-F238E27FC236}">
                    <a16:creationId xmlns:a16="http://schemas.microsoft.com/office/drawing/2014/main" id="{29AD1A7B-1B71-76E1-54C9-F099B34AA38B}"/>
                  </a:ext>
                </a:extLst>
              </p:cNvPr>
              <p:cNvSpPr txBox="1"/>
              <p:nvPr/>
            </p:nvSpPr>
            <p:spPr>
              <a:xfrm>
                <a:off x="9131896" y="5834215"/>
                <a:ext cx="2278224" cy="4773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Eradication</a:t>
                </a:r>
                <a:b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microbiologique</a:t>
                </a:r>
              </a:p>
            </p:txBody>
          </p:sp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513B7B2A-3DBA-31A0-14BD-B18E208D292C}"/>
                  </a:ext>
                </a:extLst>
              </p:cNvPr>
              <p:cNvSpPr txBox="1"/>
              <p:nvPr/>
            </p:nvSpPr>
            <p:spPr>
              <a:xfrm rot="16200000">
                <a:off x="5126715" y="3770416"/>
                <a:ext cx="1085729" cy="5882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Patients (%)</a:t>
                </a:r>
              </a:p>
            </p:txBody>
          </p:sp>
        </p:grpSp>
      </p:grpSp>
      <p:cxnSp>
        <p:nvCxnSpPr>
          <p:cNvPr id="17" name="Straight Arrow Connector 3">
            <a:extLst>
              <a:ext uri="{FF2B5EF4-FFF2-40B4-BE49-F238E27FC236}">
                <a16:creationId xmlns:a16="http://schemas.microsoft.com/office/drawing/2014/main" id="{C3481F3C-446F-B703-A060-9C9D257F85DE}"/>
              </a:ext>
            </a:extLst>
          </p:cNvPr>
          <p:cNvCxnSpPr>
            <a:cxnSpLocks/>
          </p:cNvCxnSpPr>
          <p:nvPr/>
        </p:nvCxnSpPr>
        <p:spPr>
          <a:xfrm flipV="1">
            <a:off x="6244913" y="2804845"/>
            <a:ext cx="690143" cy="767185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" name="Espace réservé du contenu 11">
            <a:extLst>
              <a:ext uri="{FF2B5EF4-FFF2-40B4-BE49-F238E27FC236}">
                <a16:creationId xmlns:a16="http://schemas.microsoft.com/office/drawing/2014/main" id="{DCC57E86-C0D0-C075-A0AC-7C7AFE6FD975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4"/>
          <a:stretch>
            <a:fillRect/>
          </a:stretch>
        </p:blipFill>
        <p:spPr>
          <a:xfrm>
            <a:off x="11353800" y="420423"/>
            <a:ext cx="665163" cy="443442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19" name="Espace réservé du contenu 9">
            <a:extLst>
              <a:ext uri="{FF2B5EF4-FFF2-40B4-BE49-F238E27FC236}">
                <a16:creationId xmlns:a16="http://schemas.microsoft.com/office/drawing/2014/main" id="{D7FBF53E-4B38-C995-5434-7508C5EECC34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noProof="0" dirty="0">
                <a:latin typeface="+mn-lt"/>
              </a:rPr>
              <a:t>Huang H, ESCMID 2026, P1860</a:t>
            </a:r>
          </a:p>
        </p:txBody>
      </p:sp>
    </p:spTree>
    <p:extLst>
      <p:ext uri="{BB962C8B-B14F-4D97-AF65-F5344CB8AC3E}">
        <p14:creationId xmlns:p14="http://schemas.microsoft.com/office/powerpoint/2010/main" val="240013641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Espace réservé du contenu 10">
            <a:extLst>
              <a:ext uri="{FF2B5EF4-FFF2-40B4-BE49-F238E27FC236}">
                <a16:creationId xmlns:a16="http://schemas.microsoft.com/office/drawing/2014/main" id="{4230E2C1-42DB-1133-1FE0-A843674EC18B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19869"/>
            <a:ext cx="665163" cy="444550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758023BE-0D2E-146B-5CFE-BFB976EC1A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FR" sz="2400" dirty="0"/>
              <a:t>Efficacité et sécurité d’un traitement court, 4 mois (2IREP/2IR) vs standard de 6 mois (2IREP/4IR) pour le traitement des tuberculoses pulmonaires actives </a:t>
            </a:r>
            <a:r>
              <a:rPr lang="fr-FR" sz="2400" dirty="0" err="1"/>
              <a:t>multisensibles</a:t>
            </a:r>
            <a:r>
              <a:rPr lang="fr-FR" sz="2400" dirty="0"/>
              <a:t>, </a:t>
            </a:r>
            <a:br>
              <a:rPr lang="fr-FR" sz="2400" dirty="0"/>
            </a:br>
            <a:r>
              <a:rPr lang="fr-FR" sz="2400" dirty="0"/>
              <a:t>à bas risque (ESCAPE-TB2)</a:t>
            </a:r>
            <a:endParaRPr lang="fr-FR" dirty="0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A59390D0-EFCC-EC69-F6B0-35024C4930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90389"/>
            <a:ext cx="6610543" cy="4786574"/>
          </a:xfrm>
        </p:spPr>
        <p:txBody>
          <a:bodyPr>
            <a:noAutofit/>
          </a:bodyPr>
          <a:lstStyle/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fr-FR" sz="1400" dirty="0"/>
              <a:t>Essai randomisé contrôlé, multicentrique, rapport préliminaire à 3 ans,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fr-FR" sz="1400" dirty="0"/>
              <a:t>270 adultes, TBC à bas risque de récidive</a:t>
            </a:r>
          </a:p>
          <a:p>
            <a:pPr lvl="1">
              <a:lnSpc>
                <a:spcPct val="120000"/>
              </a:lnSpc>
              <a:spcBef>
                <a:spcPts val="0"/>
              </a:spcBef>
            </a:pPr>
            <a:r>
              <a:rPr lang="fr-FR" sz="1400" dirty="0"/>
              <a:t>BAAR 1+ ou trace, pneumopathie unilatérale &lt; 2 lobes, diagnostic par histologie compatible ou PCR</a:t>
            </a:r>
            <a:endParaRPr lang="fr-FR" sz="1400" b="0" i="0" dirty="0">
              <a:effectLst/>
            </a:endParaRPr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fr-FR" sz="1400" b="0" i="0" dirty="0">
                <a:effectLst/>
              </a:rPr>
              <a:t>Groupe 4M (2 mois IREP, 2 mois IR), groupe 6M (standard : 2 mois IREP, 4 mois IR)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fr-FR" sz="1400" b="0" i="0" dirty="0">
                <a:effectLst/>
              </a:rPr>
              <a:t>Critère de jugement principal : antibiothérapie complète et sécurité.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fr-FR" sz="1400" dirty="0"/>
              <a:t>Critère secondaire </a:t>
            </a:r>
          </a:p>
          <a:p>
            <a:pPr lvl="1">
              <a:lnSpc>
                <a:spcPct val="120000"/>
              </a:lnSpc>
              <a:spcBef>
                <a:spcPts val="0"/>
              </a:spcBef>
            </a:pPr>
            <a:r>
              <a:rPr lang="fr-FR" sz="1400" b="0" i="0" dirty="0">
                <a:effectLst/>
              </a:rPr>
              <a:t>taux de négativation de la culture sur crachat</a:t>
            </a:r>
          </a:p>
          <a:p>
            <a:pPr lvl="1">
              <a:lnSpc>
                <a:spcPct val="120000"/>
              </a:lnSpc>
              <a:spcBef>
                <a:spcPts val="0"/>
              </a:spcBef>
            </a:pPr>
            <a:r>
              <a:rPr lang="fr-FR" sz="1400" b="0" i="0" dirty="0">
                <a:effectLst/>
              </a:rPr>
              <a:t>survie sans récidive à 12 et 24 mois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endParaRPr lang="fr-FR" sz="1400" dirty="0"/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fr-FR" sz="1400" b="1" dirty="0">
                <a:solidFill>
                  <a:srgbClr val="C00000"/>
                </a:solidFill>
              </a:rPr>
              <a:t>Résultat : </a:t>
            </a:r>
            <a:r>
              <a:rPr lang="fr-FR" sz="1400" dirty="0"/>
              <a:t>144 patients randomisés, 74 groupe 4M / 70 groupe 6M</a:t>
            </a:r>
            <a:endParaRPr lang="fr-FR" sz="1400" b="0" i="0" dirty="0">
              <a:effectLst/>
            </a:endParaRPr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fr-FR" sz="1400" dirty="0"/>
              <a:t>Caractéristiques initiales comparables</a:t>
            </a:r>
          </a:p>
          <a:p>
            <a:pPr lvl="1">
              <a:lnSpc>
                <a:spcPct val="120000"/>
              </a:lnSpc>
              <a:spcBef>
                <a:spcPts val="0"/>
              </a:spcBef>
            </a:pPr>
            <a:r>
              <a:rPr lang="fr-FR" sz="1400" dirty="0"/>
              <a:t>à noter : 5 patients avaient antécédent TBC (1 groupe 4M / 4 groupe 6M)</a:t>
            </a:r>
          </a:p>
          <a:p>
            <a:pPr lvl="1">
              <a:lnSpc>
                <a:spcPct val="120000"/>
              </a:lnSpc>
              <a:spcBef>
                <a:spcPts val="0"/>
              </a:spcBef>
            </a:pPr>
            <a:r>
              <a:rPr lang="fr-FR" sz="1400" dirty="0"/>
              <a:t>majorité de patients BAAR – au diagnostic, culture positive (56%) ou PCR (43 %)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fr-FR" sz="1400" dirty="0"/>
              <a:t>Résultats préliminaires encourageants, sécurité comparable au traitement standard</a:t>
            </a:r>
            <a:br>
              <a:rPr lang="fr-FR" sz="1400" dirty="0"/>
            </a:br>
            <a:endParaRPr lang="fr-FR" sz="1400" dirty="0"/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fr-FR" sz="1400" b="1" dirty="0">
                <a:solidFill>
                  <a:srgbClr val="C00000"/>
                </a:solidFill>
              </a:rPr>
              <a:t>Conclusion : </a:t>
            </a:r>
            <a:r>
              <a:rPr lang="fr-FR" sz="1400" dirty="0"/>
              <a:t>résultats satisfaisant du groupe 4M à 24 semaines de suivi</a:t>
            </a:r>
            <a:br>
              <a:rPr lang="fr-FR" sz="1400" dirty="0"/>
            </a:br>
            <a:r>
              <a:rPr lang="fr-FR" sz="1400" dirty="0"/>
              <a:t>Attention : trop tôt pour évaluer à long terme (étude en cours)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endParaRPr lang="fr-FR" sz="1400" dirty="0"/>
          </a:p>
          <a:p>
            <a:pPr>
              <a:lnSpc>
                <a:spcPct val="120000"/>
              </a:lnSpc>
              <a:spcBef>
                <a:spcPts val="0"/>
              </a:spcBef>
            </a:pPr>
            <a:endParaRPr lang="fr-FR" sz="1400" dirty="0"/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A1C359B7-784C-8DC2-0D07-21C513D85CB4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4889480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TBC : tuberculose ; IREP :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isoniazid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(I), rifampicine (R),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ethambutol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(E),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pyrazinamide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(P)</a:t>
            </a:r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016C5A0F-84D4-5ACE-144A-8F54ABF90483}"/>
              </a:ext>
            </a:extLst>
          </p:cNvPr>
          <p:cNvSpPr txBox="1">
            <a:spLocks/>
          </p:cNvSpPr>
          <p:nvPr/>
        </p:nvSpPr>
        <p:spPr>
          <a:xfrm>
            <a:off x="9663569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Lee SSJ, ESCMID 2026, P0538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FF4A7AD-1CFC-5DE0-3EDB-A212D9C5105E}"/>
              </a:ext>
            </a:extLst>
          </p:cNvPr>
          <p:cNvSpPr txBox="1"/>
          <p:nvPr/>
        </p:nvSpPr>
        <p:spPr>
          <a:xfrm>
            <a:off x="6802774" y="1448580"/>
            <a:ext cx="5117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Efficacité : comparaison entre les 2 groupes des crachats </a:t>
            </a:r>
            <a:b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(BAAR et cultures) à 8, 16 et 24 semaines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0E7DCAF3-50D8-6137-587B-059F63223EC7}"/>
              </a:ext>
            </a:extLst>
          </p:cNvPr>
          <p:cNvGraphicFramePr>
            <a:graphicFrameLocks noGrp="1"/>
          </p:cNvGraphicFramePr>
          <p:nvPr/>
        </p:nvGraphicFramePr>
        <p:xfrm>
          <a:off x="7164371" y="2148037"/>
          <a:ext cx="4756095" cy="3230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74656">
                  <a:extLst>
                    <a:ext uri="{9D8B030D-6E8A-4147-A177-3AD203B41FA5}">
                      <a16:colId xmlns:a16="http://schemas.microsoft.com/office/drawing/2014/main" val="1998290442"/>
                    </a:ext>
                  </a:extLst>
                </a:gridCol>
                <a:gridCol w="827782">
                  <a:extLst>
                    <a:ext uri="{9D8B030D-6E8A-4147-A177-3AD203B41FA5}">
                      <a16:colId xmlns:a16="http://schemas.microsoft.com/office/drawing/2014/main" val="2842250114"/>
                    </a:ext>
                  </a:extLst>
                </a:gridCol>
                <a:gridCol w="951219">
                  <a:extLst>
                    <a:ext uri="{9D8B030D-6E8A-4147-A177-3AD203B41FA5}">
                      <a16:colId xmlns:a16="http://schemas.microsoft.com/office/drawing/2014/main" val="3864093982"/>
                    </a:ext>
                  </a:extLst>
                </a:gridCol>
                <a:gridCol w="951219">
                  <a:extLst>
                    <a:ext uri="{9D8B030D-6E8A-4147-A177-3AD203B41FA5}">
                      <a16:colId xmlns:a16="http://schemas.microsoft.com/office/drawing/2014/main" val="2990573643"/>
                    </a:ext>
                  </a:extLst>
                </a:gridCol>
                <a:gridCol w="951219">
                  <a:extLst>
                    <a:ext uri="{9D8B030D-6E8A-4147-A177-3AD203B41FA5}">
                      <a16:colId xmlns:a16="http://schemas.microsoft.com/office/drawing/2014/main" val="404430231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1200" b="1" dirty="0">
                          <a:solidFill>
                            <a:schemeClr val="bg1"/>
                          </a:solidFill>
                          <a:latin typeface="+mn-lt"/>
                        </a:rPr>
                        <a:t>Durée depuis le début </a:t>
                      </a:r>
                      <a:br>
                        <a:rPr lang="fr-FR" sz="1200" b="1" dirty="0">
                          <a:solidFill>
                            <a:schemeClr val="bg1"/>
                          </a:solidFill>
                          <a:latin typeface="+mn-lt"/>
                        </a:rPr>
                      </a:br>
                      <a:r>
                        <a:rPr lang="fr-FR" sz="1200" b="1" dirty="0">
                          <a:solidFill>
                            <a:schemeClr val="bg1"/>
                          </a:solidFill>
                          <a:latin typeface="+mn-lt"/>
                        </a:rPr>
                        <a:t>du traitement</a:t>
                      </a:r>
                      <a:endParaRPr lang="es-419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Crachat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4M</a:t>
                      </a:r>
                    </a:p>
                    <a:p>
                      <a:pPr algn="ctr" fontAlgn="b">
                        <a:buNone/>
                      </a:pPr>
                      <a:r>
                        <a:rPr lang="es-419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 = 67)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6M</a:t>
                      </a:r>
                    </a:p>
                    <a:p>
                      <a:pPr algn="ctr" fontAlgn="b">
                        <a:buNone/>
                      </a:pPr>
                      <a:r>
                        <a:rPr lang="es-419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 = 58)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576807688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r>
                        <a:rPr lang="fr-FR" sz="1200" b="1" dirty="0">
                          <a:latin typeface="+mn-lt"/>
                        </a:rPr>
                        <a:t>8 semaines</a:t>
                      </a:r>
                      <a:endParaRPr lang="es-419" sz="1200" b="1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BAAR+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 67 (3,0)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2/58 (3,5)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1,00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46069712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s-419" sz="14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Culture+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 65 (3,1)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3/57 (5,4)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0,68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457683401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r>
                        <a:rPr lang="fr-FR" sz="1200" b="1" dirty="0">
                          <a:latin typeface="+mn-lt"/>
                        </a:rPr>
                        <a:t>16 semaines</a:t>
                      </a:r>
                      <a:endParaRPr lang="es-419" sz="1200" b="1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BAAR+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2/54 (3,7)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4/43 (8,7)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0,19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423083272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s-419" sz="14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Culture +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0/52 (0,0)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0/45 (0,0)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</a:t>
                      </a:r>
                      <a:endParaRPr lang="es-419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528500925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r>
                        <a:rPr lang="fr-FR" sz="1200" b="1" dirty="0">
                          <a:latin typeface="+mn-lt"/>
                        </a:rPr>
                        <a:t>24 semaines</a:t>
                      </a:r>
                      <a:endParaRPr lang="es-419" sz="1200" b="1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BAAR+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1/26 (3,9)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1/40 (2,5)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1,00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510910703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s-419" sz="14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Culture+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0/26 (0,0)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0/40 (0,0)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</a:t>
                      </a:r>
                      <a:endParaRPr lang="es-419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0586456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28095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13">
            <a:extLst>
              <a:ext uri="{FF2B5EF4-FFF2-40B4-BE49-F238E27FC236}">
                <a16:creationId xmlns:a16="http://schemas.microsoft.com/office/drawing/2014/main" id="{BDB92354-A8D0-CE4B-34D5-5AAC44F395F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4172029"/>
              </p:ext>
            </p:extLst>
          </p:nvPr>
        </p:nvGraphicFramePr>
        <p:xfrm>
          <a:off x="4583723" y="3321485"/>
          <a:ext cx="7231759" cy="1651500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2902927">
                  <a:extLst>
                    <a:ext uri="{9D8B030D-6E8A-4147-A177-3AD203B41FA5}">
                      <a16:colId xmlns:a16="http://schemas.microsoft.com/office/drawing/2014/main" val="343457923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661685528"/>
                    </a:ext>
                  </a:extLst>
                </a:gridCol>
                <a:gridCol w="2119032">
                  <a:extLst>
                    <a:ext uri="{9D8B030D-6E8A-4147-A177-3AD203B41FA5}">
                      <a16:colId xmlns:a16="http://schemas.microsoft.com/office/drawing/2014/main" val="914948983"/>
                    </a:ext>
                  </a:extLst>
                </a:gridCol>
              </a:tblGrid>
              <a:tr h="3303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Mortalité J7</a:t>
                      </a:r>
                    </a:p>
                  </a:txBody>
                  <a:tcPr anchor="ctr"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9/256 (3,5 %)</a:t>
                      </a:r>
                    </a:p>
                  </a:txBody>
                  <a:tcPr anchor="ctr"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8/256 (3,1 %)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22452858"/>
                  </a:ext>
                </a:extLst>
              </a:tr>
              <a:tr h="3303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Bactériémie persistante entre J4 et J7</a:t>
                      </a:r>
                    </a:p>
                  </a:txBody>
                  <a:tcPr anchor="ctr">
                    <a:solidFill>
                      <a:srgbClr val="E7EAED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4/256 (1,6 %)</a:t>
                      </a:r>
                    </a:p>
                  </a:txBody>
                  <a:tcPr anchor="ctr">
                    <a:solidFill>
                      <a:srgbClr val="E7EAED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2/256 (0,8 %)</a:t>
                      </a:r>
                    </a:p>
                  </a:txBody>
                  <a:tcPr anchor="ctr">
                    <a:solidFill>
                      <a:srgbClr val="E7EAED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5097007"/>
                  </a:ext>
                </a:extLst>
              </a:tr>
              <a:tr h="330300">
                <a:tc>
                  <a:txBody>
                    <a:bodyPr/>
                    <a:lstStyle/>
                    <a:p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Fébrile entre J5 et J7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18/252 (7,1 %)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27/254 (10,7 %)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639911"/>
                  </a:ext>
                </a:extLst>
              </a:tr>
              <a:tr h="330300">
                <a:tc>
                  <a:txBody>
                    <a:bodyPr/>
                    <a:lstStyle/>
                    <a:p>
                      <a:r>
                        <a:rPr lang="fr-FR" sz="1400" b="1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Symptômes non résolus à J7</a:t>
                      </a:r>
                    </a:p>
                  </a:txBody>
                  <a:tcPr anchor="ctr">
                    <a:solidFill>
                      <a:srgbClr val="E7EAED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32/255 (12,5 %)</a:t>
                      </a:r>
                    </a:p>
                  </a:txBody>
                  <a:tcPr anchor="ctr">
                    <a:solidFill>
                      <a:srgbClr val="E7EAED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33/250 (13,2 %)</a:t>
                      </a:r>
                    </a:p>
                  </a:txBody>
                  <a:tcPr anchor="ctr">
                    <a:solidFill>
                      <a:srgbClr val="E7EAED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6372184"/>
                  </a:ext>
                </a:extLst>
              </a:tr>
              <a:tr h="330300">
                <a:tc>
                  <a:txBody>
                    <a:bodyPr/>
                    <a:lstStyle/>
                    <a:p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Altération du SOFA à J7</a:t>
                      </a:r>
                    </a:p>
                  </a:txBody>
                  <a:tcPr anchor="ctr"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20/248 (8,1 %)</a:t>
                      </a:r>
                    </a:p>
                  </a:txBody>
                  <a:tcPr anchor="ctr"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fr-FR" sz="1400" baseline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21/251 (8,4 %)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56441497"/>
                  </a:ext>
                </a:extLst>
              </a:tr>
            </a:tbl>
          </a:graphicData>
        </a:graphic>
      </p:graphicFrame>
      <p:graphicFrame>
        <p:nvGraphicFramePr>
          <p:cNvPr id="8" name="Espace réservé du contenu 13">
            <a:extLst>
              <a:ext uri="{FF2B5EF4-FFF2-40B4-BE49-F238E27FC236}">
                <a16:creationId xmlns:a16="http://schemas.microsoft.com/office/drawing/2014/main" id="{B6CD4895-9812-54EB-85AF-AF538A846154}"/>
              </a:ext>
            </a:extLst>
          </p:cNvPr>
          <p:cNvGraphicFramePr>
            <a:graphicFrameLocks/>
          </p:cNvGraphicFramePr>
          <p:nvPr/>
        </p:nvGraphicFramePr>
        <p:xfrm>
          <a:off x="148621" y="1372561"/>
          <a:ext cx="4137073" cy="3600424"/>
        </p:xfrm>
        <a:graphic>
          <a:graphicData uri="http://schemas.openxmlformats.org/drawingml/2006/table">
            <a:tbl>
              <a:tblPr firstRow="1" bandRow="1"/>
              <a:tblGrid>
                <a:gridCol w="1727313">
                  <a:extLst>
                    <a:ext uri="{9D8B030D-6E8A-4147-A177-3AD203B41FA5}">
                      <a16:colId xmlns:a16="http://schemas.microsoft.com/office/drawing/2014/main" val="3434579230"/>
                    </a:ext>
                  </a:extLst>
                </a:gridCol>
                <a:gridCol w="1133028">
                  <a:extLst>
                    <a:ext uri="{9D8B030D-6E8A-4147-A177-3AD203B41FA5}">
                      <a16:colId xmlns:a16="http://schemas.microsoft.com/office/drawing/2014/main" val="1052005040"/>
                    </a:ext>
                  </a:extLst>
                </a:gridCol>
                <a:gridCol w="1276732">
                  <a:extLst>
                    <a:ext uri="{9D8B030D-6E8A-4147-A177-3AD203B41FA5}">
                      <a16:colId xmlns:a16="http://schemas.microsoft.com/office/drawing/2014/main" val="661685528"/>
                    </a:ext>
                  </a:extLst>
                </a:gridCol>
              </a:tblGrid>
              <a:tr h="531618">
                <a:tc>
                  <a:txBody>
                    <a:bodyPr/>
                    <a:lstStyle/>
                    <a:p>
                      <a:endParaRPr lang="fr-FR" sz="1400"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PTZ </a:t>
                      </a:r>
                      <a:br>
                        <a:rPr lang="fr-FR" sz="1400" b="1" dirty="0">
                          <a:solidFill>
                            <a:schemeClr val="bg1"/>
                          </a:solidFill>
                        </a:rPr>
                      </a:br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(n = 256)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MEM </a:t>
                      </a:r>
                      <a:br>
                        <a:rPr lang="fr-FR" sz="1400" b="1" dirty="0">
                          <a:solidFill>
                            <a:schemeClr val="bg1"/>
                          </a:solidFill>
                        </a:rPr>
                      </a:br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(n = 256)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466673"/>
                  </a:ext>
                </a:extLst>
              </a:tr>
              <a:tr h="750519">
                <a:tc>
                  <a:txBody>
                    <a:bodyPr/>
                    <a:lstStyle/>
                    <a:p>
                      <a:r>
                        <a:rPr lang="fr-FR" sz="1400" dirty="0"/>
                        <a:t>Microorganisme </a:t>
                      </a:r>
                    </a:p>
                    <a:p>
                      <a:pPr marL="285750" indent="-285750">
                        <a:buFontTx/>
                        <a:buChar char="-"/>
                      </a:pPr>
                      <a:r>
                        <a:rPr lang="fr-FR" sz="1400" i="1" dirty="0"/>
                        <a:t>E. coli</a:t>
                      </a:r>
                    </a:p>
                    <a:p>
                      <a:pPr marL="285750" indent="-285750">
                        <a:buFontTx/>
                        <a:buChar char="-"/>
                      </a:pPr>
                      <a:r>
                        <a:rPr lang="fr-FR" sz="1400" i="1" dirty="0"/>
                        <a:t>K. </a:t>
                      </a:r>
                      <a:r>
                        <a:rPr lang="fr-FR" sz="1400" i="1" dirty="0" err="1"/>
                        <a:t>pneumoniae</a:t>
                      </a:r>
                      <a:endParaRPr lang="fr-FR" sz="1400" i="1" dirty="0"/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dirty="0"/>
                    </a:p>
                    <a:p>
                      <a:pPr algn="ctr"/>
                      <a:r>
                        <a:rPr lang="fr-FR" sz="1400" dirty="0"/>
                        <a:t>196 (76,6 %)</a:t>
                      </a:r>
                    </a:p>
                    <a:p>
                      <a:pPr algn="ctr"/>
                      <a:r>
                        <a:rPr lang="fr-FR" sz="1400" dirty="0"/>
                        <a:t>60 (23,4 %)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dirty="0"/>
                    </a:p>
                    <a:p>
                      <a:pPr algn="ctr"/>
                      <a:r>
                        <a:rPr lang="fr-FR" sz="1400" dirty="0"/>
                        <a:t>199 (77,7 %)</a:t>
                      </a:r>
                    </a:p>
                    <a:p>
                      <a:pPr algn="ctr"/>
                      <a:r>
                        <a:rPr lang="fr-FR" sz="1400" dirty="0"/>
                        <a:t>57 (22,3 %)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5509187"/>
                  </a:ext>
                </a:extLst>
              </a:tr>
              <a:tr h="750519">
                <a:tc>
                  <a:txBody>
                    <a:bodyPr/>
                    <a:lstStyle/>
                    <a:p>
                      <a:r>
                        <a:rPr lang="fr-FR" sz="1400" dirty="0"/>
                        <a:t>Porte d’entrée</a:t>
                      </a:r>
                    </a:p>
                    <a:p>
                      <a:pPr marL="285750" indent="-285750">
                        <a:buFontTx/>
                        <a:buChar char="-"/>
                      </a:pPr>
                      <a:r>
                        <a:rPr lang="fr-FR" sz="1400" dirty="0"/>
                        <a:t>Urinaire</a:t>
                      </a:r>
                    </a:p>
                    <a:p>
                      <a:pPr marL="285750" indent="-285750">
                        <a:buFontTx/>
                        <a:buChar char="-"/>
                      </a:pPr>
                      <a:r>
                        <a:rPr lang="fr-FR" sz="1400" dirty="0" err="1"/>
                        <a:t>Bilio</a:t>
                      </a:r>
                      <a:r>
                        <a:rPr lang="fr-FR" sz="1400" dirty="0"/>
                        <a:t>-digestive 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dirty="0"/>
                    </a:p>
                    <a:p>
                      <a:pPr algn="ctr"/>
                      <a:r>
                        <a:rPr lang="fr-FR" sz="1400" dirty="0"/>
                        <a:t>67 (51,3 %)</a:t>
                      </a:r>
                    </a:p>
                    <a:p>
                      <a:pPr algn="ctr"/>
                      <a:r>
                        <a:rPr lang="fr-FR" sz="1400" dirty="0"/>
                        <a:t>53 (20,7 %)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dirty="0"/>
                    </a:p>
                    <a:p>
                      <a:pPr algn="ctr"/>
                      <a:r>
                        <a:rPr lang="fr-FR" sz="1400" dirty="0"/>
                        <a:t>161 (62,5 %)</a:t>
                      </a:r>
                    </a:p>
                    <a:p>
                      <a:pPr algn="ctr"/>
                      <a:r>
                        <a:rPr lang="fr-FR" sz="1400" dirty="0"/>
                        <a:t>50 (22,3 %)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2452858"/>
                  </a:ext>
                </a:extLst>
              </a:tr>
              <a:tr h="518075">
                <a:tc>
                  <a:txBody>
                    <a:bodyPr/>
                    <a:lstStyle/>
                    <a:p>
                      <a:r>
                        <a:rPr lang="fr-FR" sz="1400" dirty="0"/>
                        <a:t>Sepsis à l’inclusion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143 (55,9 %)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146 (57 %)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5097007"/>
                  </a:ext>
                </a:extLst>
              </a:tr>
              <a:tr h="518075">
                <a:tc>
                  <a:txBody>
                    <a:bodyPr/>
                    <a:lstStyle/>
                    <a:p>
                      <a:r>
                        <a:rPr lang="fr-FR" sz="1400" dirty="0"/>
                        <a:t>SOFA médian (IQR)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3  (2,5-3,4)</a:t>
                      </a:r>
                    </a:p>
                  </a:txBody>
                  <a:tcPr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3 (2,6-3,4)</a:t>
                      </a:r>
                    </a:p>
                  </a:txBody>
                  <a:tcPr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A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3639911"/>
                  </a:ext>
                </a:extLst>
              </a:tr>
              <a:tr h="531618">
                <a:tc>
                  <a:txBody>
                    <a:bodyPr/>
                    <a:lstStyle/>
                    <a:p>
                      <a:r>
                        <a:rPr lang="fr-FR" sz="1400" dirty="0"/>
                        <a:t>ATB probabiliste efficace</a:t>
                      </a:r>
                    </a:p>
                  </a:txBody>
                  <a:tcPr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58,6 %</a:t>
                      </a:r>
                    </a:p>
                  </a:txBody>
                  <a:tcPr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60,1 %</a:t>
                      </a:r>
                    </a:p>
                  </a:txBody>
                  <a:tcPr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6372184"/>
                  </a:ext>
                </a:extLst>
              </a:tr>
            </a:tbl>
          </a:graphicData>
        </a:graphic>
      </p:graphicFrame>
      <p:pic>
        <p:nvPicPr>
          <p:cNvPr id="34" name="Espace réservé du contenu 33">
            <a:extLst>
              <a:ext uri="{FF2B5EF4-FFF2-40B4-BE49-F238E27FC236}">
                <a16:creationId xmlns:a16="http://schemas.microsoft.com/office/drawing/2014/main" id="{17B8152D-AD0E-7195-FB72-C8D6A5DF4B1B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4914" y="407988"/>
            <a:ext cx="662935" cy="468312"/>
          </a:xfrm>
          <a:prstGeom prst="rect">
            <a:avLst/>
          </a:prstGeom>
        </p:spPr>
      </p:pic>
      <p:sp>
        <p:nvSpPr>
          <p:cNvPr id="50" name="Titre 2">
            <a:extLst>
              <a:ext uri="{FF2B5EF4-FFF2-40B4-BE49-F238E27FC236}">
                <a16:creationId xmlns:a16="http://schemas.microsoft.com/office/drawing/2014/main" id="{41D1F971-B3BF-054E-9AF7-C164CBF230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10790202" cy="962634"/>
          </a:xfrm>
        </p:spPr>
        <p:txBody>
          <a:bodyPr>
            <a:normAutofit/>
          </a:bodyPr>
          <a:lstStyle/>
          <a:p>
            <a:r>
              <a:rPr lang="fr-FR" dirty="0"/>
              <a:t>Essai PETER-PEN : </a:t>
            </a:r>
            <a:r>
              <a:rPr lang="fr-FR" dirty="0" err="1"/>
              <a:t>PipEracillin-Tazobactam</a:t>
            </a:r>
            <a:r>
              <a:rPr lang="fr-FR" dirty="0"/>
              <a:t> vs </a:t>
            </a:r>
            <a:r>
              <a:rPr lang="fr-FR" dirty="0" err="1"/>
              <a:t>mERoPENem</a:t>
            </a:r>
            <a:r>
              <a:rPr lang="fr-FR" dirty="0"/>
              <a:t> en traitement des bactériémies à </a:t>
            </a:r>
            <a:r>
              <a:rPr lang="fr-FR" i="1" dirty="0" err="1"/>
              <a:t>Enterobacterales</a:t>
            </a:r>
            <a:r>
              <a:rPr lang="fr-FR" dirty="0"/>
              <a:t> C3G-résistants </a:t>
            </a:r>
            <a:r>
              <a:rPr lang="fr-FR" i="1" dirty="0"/>
              <a:t>(2)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E4DB190B-4397-7E46-BB03-37CBA7768391}"/>
              </a:ext>
            </a:extLst>
          </p:cNvPr>
          <p:cNvSpPr txBox="1"/>
          <p:nvPr/>
        </p:nvSpPr>
        <p:spPr>
          <a:xfrm>
            <a:off x="466845" y="5270950"/>
            <a:ext cx="1134863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Limites de l’essai 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Patients peu sévères (exclusion des chocs septiques) avec ¾ bactériémies d’origine urinaire ou </a:t>
            </a:r>
            <a:r>
              <a:rPr lang="fr-FR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bilio</a:t>
            </a:r>
            <a:r>
              <a:rPr lang="fr-FR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-digestive 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Randomisation jusque H72 (14,5 % des patients du groupe PTZ avaient reçu un carbapénème avant randomisation)</a:t>
            </a:r>
          </a:p>
        </p:txBody>
      </p:sp>
      <p:graphicFrame>
        <p:nvGraphicFramePr>
          <p:cNvPr id="2" name="Espace réservé du contenu 13">
            <a:extLst>
              <a:ext uri="{FF2B5EF4-FFF2-40B4-BE49-F238E27FC236}">
                <a16:creationId xmlns:a16="http://schemas.microsoft.com/office/drawing/2014/main" id="{323C69D3-668E-4A2D-467D-36F615DD394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17744399"/>
              </p:ext>
            </p:extLst>
          </p:nvPr>
        </p:nvGraphicFramePr>
        <p:xfrm>
          <a:off x="4603572" y="1372561"/>
          <a:ext cx="7211909" cy="1813578"/>
        </p:xfrm>
        <a:graphic>
          <a:graphicData uri="http://schemas.openxmlformats.org/drawingml/2006/table">
            <a:tbl>
              <a:tblPr firstRow="1" bandRow="1"/>
              <a:tblGrid>
                <a:gridCol w="2666804">
                  <a:extLst>
                    <a:ext uri="{9D8B030D-6E8A-4147-A177-3AD203B41FA5}">
                      <a16:colId xmlns:a16="http://schemas.microsoft.com/office/drawing/2014/main" val="3434579230"/>
                    </a:ext>
                  </a:extLst>
                </a:gridCol>
                <a:gridCol w="2372727">
                  <a:extLst>
                    <a:ext uri="{9D8B030D-6E8A-4147-A177-3AD203B41FA5}">
                      <a16:colId xmlns:a16="http://schemas.microsoft.com/office/drawing/2014/main" val="1052005040"/>
                    </a:ext>
                  </a:extLst>
                </a:gridCol>
                <a:gridCol w="2172378">
                  <a:extLst>
                    <a:ext uri="{9D8B030D-6E8A-4147-A177-3AD203B41FA5}">
                      <a16:colId xmlns:a16="http://schemas.microsoft.com/office/drawing/2014/main" val="661685528"/>
                    </a:ext>
                  </a:extLst>
                </a:gridCol>
              </a:tblGrid>
              <a:tr h="504830">
                <a:tc>
                  <a:txBody>
                    <a:bodyPr/>
                    <a:lstStyle/>
                    <a:p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Critères d'évaluation       </a:t>
                      </a:r>
                    </a:p>
                  </a:txBody>
                  <a:tcPr marL="110642" marR="110642" marT="50292" marB="5029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PTZ</a:t>
                      </a:r>
                      <a:br>
                        <a:rPr lang="fr-FR" sz="1400" b="1" dirty="0">
                          <a:solidFill>
                            <a:schemeClr val="bg1"/>
                          </a:solidFill>
                        </a:rPr>
                      </a:br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(n = 245)</a:t>
                      </a:r>
                    </a:p>
                  </a:txBody>
                  <a:tcPr marL="110642" marR="110642" marT="50292" marB="5029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MEM </a:t>
                      </a:r>
                      <a:br>
                        <a:rPr lang="fr-FR" sz="1400" b="1" dirty="0">
                          <a:solidFill>
                            <a:schemeClr val="bg1"/>
                          </a:solidFill>
                        </a:rPr>
                      </a:br>
                      <a:r>
                        <a:rPr lang="fr-FR" sz="1400" b="1" dirty="0">
                          <a:solidFill>
                            <a:schemeClr val="bg1"/>
                          </a:solidFill>
                        </a:rPr>
                        <a:t>(n = 248)</a:t>
                      </a:r>
                    </a:p>
                  </a:txBody>
                  <a:tcPr marL="110642" marR="110642" marT="50292" marB="5029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466673"/>
                  </a:ext>
                </a:extLst>
              </a:tr>
              <a:tr h="29772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1" dirty="0"/>
                        <a:t>Échec clinique global (J7)</a:t>
                      </a:r>
                    </a:p>
                  </a:txBody>
                  <a:tcPr marL="110642" marR="110642" marT="50292" marB="5029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29,4 % </a:t>
                      </a:r>
                      <a:r>
                        <a:rPr lang="fr-FR" sz="1400" b="0" dirty="0"/>
                        <a:t>(72)</a:t>
                      </a:r>
                    </a:p>
                  </a:txBody>
                  <a:tcPr marL="110642" marR="110642" marT="50292" marB="5029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33,5 % </a:t>
                      </a:r>
                      <a:r>
                        <a:rPr lang="fr-FR" sz="1400" b="0" dirty="0"/>
                        <a:t>(83)</a:t>
                      </a:r>
                    </a:p>
                  </a:txBody>
                  <a:tcPr marL="110642" marR="110642" marT="50292" marB="5029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5509187"/>
                  </a:ext>
                </a:extLst>
              </a:tr>
              <a:tr h="972330">
                <a:tc>
                  <a:txBody>
                    <a:bodyPr/>
                    <a:lstStyle/>
                    <a:p>
                      <a:r>
                        <a:rPr lang="fr-FR" sz="1400" dirty="0"/>
                        <a:t>Différence de risque ajusté</a:t>
                      </a:r>
                      <a:br>
                        <a:rPr lang="fr-FR" sz="1400" dirty="0"/>
                      </a:br>
                      <a:r>
                        <a:rPr lang="fr-FR" sz="1400" b="1" dirty="0"/>
                        <a:t>-3,2 % </a:t>
                      </a:r>
                      <a:r>
                        <a:rPr lang="fr-FR" sz="1400" dirty="0"/>
                        <a:t>(IC 90% : -10,0 % à 3,6 %) </a:t>
                      </a:r>
                    </a:p>
                  </a:txBody>
                  <a:tcPr marL="110642" marR="110642" marT="50292" marB="5029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6082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dirty="0"/>
                    </a:p>
                  </a:txBody>
                  <a:tcPr marL="110642" marR="110642" marT="50292" marB="5029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dirty="0"/>
                    </a:p>
                  </a:txBody>
                  <a:tcPr marL="110642" marR="110642" marT="50292" marB="5029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2452858"/>
                  </a:ext>
                </a:extLst>
              </a:tr>
            </a:tbl>
          </a:graphicData>
        </a:graphic>
      </p:graphicFrame>
      <p:sp>
        <p:nvSpPr>
          <p:cNvPr id="4" name="Rectangle : coins arrondis 3">
            <a:extLst>
              <a:ext uri="{FF2B5EF4-FFF2-40B4-BE49-F238E27FC236}">
                <a16:creationId xmlns:a16="http://schemas.microsoft.com/office/drawing/2014/main" id="{7F50C639-3FD9-290B-8FF4-254B655888C5}"/>
              </a:ext>
            </a:extLst>
          </p:cNvPr>
          <p:cNvSpPr/>
          <p:nvPr/>
        </p:nvSpPr>
        <p:spPr>
          <a:xfrm>
            <a:off x="9673462" y="2410636"/>
            <a:ext cx="2276028" cy="657492"/>
          </a:xfrm>
          <a:prstGeom prst="round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Conclusion statistique :</a:t>
            </a:r>
            <a:b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Non-infériorité démontrée</a:t>
            </a:r>
            <a:b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(p &lt; 0,001)</a:t>
            </a:r>
          </a:p>
        </p:txBody>
      </p: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726A8CA9-5191-6C82-C18B-00170B2B0FE7}"/>
              </a:ext>
            </a:extLst>
          </p:cNvPr>
          <p:cNvGrpSpPr/>
          <p:nvPr/>
        </p:nvGrpSpPr>
        <p:grpSpPr>
          <a:xfrm>
            <a:off x="7226247" y="2971996"/>
            <a:ext cx="383408" cy="269193"/>
            <a:chOff x="7939471" y="2971996"/>
            <a:chExt cx="383408" cy="269193"/>
          </a:xfrm>
        </p:grpSpPr>
        <p:cxnSp>
          <p:nvCxnSpPr>
            <p:cNvPr id="19" name="Google Shape;326;p13">
              <a:extLst>
                <a:ext uri="{FF2B5EF4-FFF2-40B4-BE49-F238E27FC236}">
                  <a16:creationId xmlns:a16="http://schemas.microsoft.com/office/drawing/2014/main" id="{453AFA5B-5264-086C-C4D5-02920E258662}"/>
                </a:ext>
              </a:extLst>
            </p:cNvPr>
            <p:cNvCxnSpPr/>
            <p:nvPr/>
          </p:nvCxnSpPr>
          <p:spPr>
            <a:xfrm rot="10800000">
              <a:off x="8125577" y="2971996"/>
              <a:ext cx="0" cy="6985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0" name="Google Shape;353;p13">
              <a:extLst>
                <a:ext uri="{FF2B5EF4-FFF2-40B4-BE49-F238E27FC236}">
                  <a16:creationId xmlns:a16="http://schemas.microsoft.com/office/drawing/2014/main" id="{3D29AF6C-48B2-3FA2-639D-D7E7BFD54867}"/>
                </a:ext>
              </a:extLst>
            </p:cNvPr>
            <p:cNvSpPr txBox="1"/>
            <p:nvPr/>
          </p:nvSpPr>
          <p:spPr>
            <a:xfrm>
              <a:off x="7939471" y="2995008"/>
              <a:ext cx="383408" cy="246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non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0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j-lt"/>
                  <a:cs typeface="Arial"/>
                  <a:sym typeface="Arial"/>
                </a:rPr>
                <a:t>-10 </a:t>
              </a:r>
              <a:endParaRPr kumimoji="0" lang="fr-FR" sz="1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  <a:cs typeface="Arial"/>
                <a:sym typeface="Arial"/>
              </a:endParaRPr>
            </a:p>
          </p:txBody>
        </p:sp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023239D1-3035-AC06-486E-1AF9A1787C6F}"/>
              </a:ext>
            </a:extLst>
          </p:cNvPr>
          <p:cNvGrpSpPr/>
          <p:nvPr/>
        </p:nvGrpSpPr>
        <p:grpSpPr>
          <a:xfrm>
            <a:off x="7397750" y="2164455"/>
            <a:ext cx="2252575" cy="1076734"/>
            <a:chOff x="7397750" y="2164455"/>
            <a:chExt cx="2252575" cy="1076734"/>
          </a:xfrm>
        </p:grpSpPr>
        <p:sp>
          <p:nvSpPr>
            <p:cNvPr id="7" name="Forme libre 7">
              <a:extLst>
                <a:ext uri="{FF2B5EF4-FFF2-40B4-BE49-F238E27FC236}">
                  <a16:creationId xmlns:a16="http://schemas.microsoft.com/office/drawing/2014/main" id="{C7BB5A16-F4FD-36E6-2BB2-F84C05159C64}"/>
                </a:ext>
              </a:extLst>
            </p:cNvPr>
            <p:cNvSpPr/>
            <p:nvPr/>
          </p:nvSpPr>
          <p:spPr>
            <a:xfrm rot="5400000">
              <a:off x="7997522" y="2007697"/>
              <a:ext cx="121612" cy="1280754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800" h="123444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1270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20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Ellipse 9">
              <a:extLst>
                <a:ext uri="{FF2B5EF4-FFF2-40B4-BE49-F238E27FC236}">
                  <a16:creationId xmlns:a16="http://schemas.microsoft.com/office/drawing/2014/main" id="{66FA16AE-B568-6B48-3A5A-1D0FAFE726F3}"/>
                </a:ext>
              </a:extLst>
            </p:cNvPr>
            <p:cNvSpPr/>
            <p:nvPr/>
          </p:nvSpPr>
          <p:spPr>
            <a:xfrm>
              <a:off x="8140083" y="2595495"/>
              <a:ext cx="106252" cy="106252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11" name="Google Shape;322;p13">
              <a:extLst>
                <a:ext uri="{FF2B5EF4-FFF2-40B4-BE49-F238E27FC236}">
                  <a16:creationId xmlns:a16="http://schemas.microsoft.com/office/drawing/2014/main" id="{D0E85521-9656-36E2-D9C7-E8F8EDBE9B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97750" y="2971996"/>
              <a:ext cx="2081213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4" name="Groupe 13">
              <a:extLst>
                <a:ext uri="{FF2B5EF4-FFF2-40B4-BE49-F238E27FC236}">
                  <a16:creationId xmlns:a16="http://schemas.microsoft.com/office/drawing/2014/main" id="{4BCBA04C-DF59-524F-5E9F-B8B5A42DC609}"/>
                </a:ext>
              </a:extLst>
            </p:cNvPr>
            <p:cNvGrpSpPr/>
            <p:nvPr/>
          </p:nvGrpSpPr>
          <p:grpSpPr>
            <a:xfrm>
              <a:off x="7945437" y="2971996"/>
              <a:ext cx="317685" cy="269193"/>
              <a:chOff x="7972332" y="2971996"/>
              <a:chExt cx="317685" cy="269193"/>
            </a:xfrm>
          </p:grpSpPr>
          <p:cxnSp>
            <p:nvCxnSpPr>
              <p:cNvPr id="12" name="Google Shape;326;p13">
                <a:extLst>
                  <a:ext uri="{FF2B5EF4-FFF2-40B4-BE49-F238E27FC236}">
                    <a16:creationId xmlns:a16="http://schemas.microsoft.com/office/drawing/2014/main" id="{8FC211EA-DFB4-36AE-BD64-18A887756CF9}"/>
                  </a:ext>
                </a:extLst>
              </p:cNvPr>
              <p:cNvCxnSpPr/>
              <p:nvPr/>
            </p:nvCxnSpPr>
            <p:spPr>
              <a:xfrm rot="10800000">
                <a:off x="8125577" y="2971996"/>
                <a:ext cx="0" cy="6985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3" name="Google Shape;353;p13">
                <a:extLst>
                  <a:ext uri="{FF2B5EF4-FFF2-40B4-BE49-F238E27FC236}">
                    <a16:creationId xmlns:a16="http://schemas.microsoft.com/office/drawing/2014/main" id="{993A94ED-BFD9-9C09-E741-B85FDE61613A}"/>
                  </a:ext>
                </a:extLst>
              </p:cNvPr>
              <p:cNvSpPr txBox="1"/>
              <p:nvPr/>
            </p:nvSpPr>
            <p:spPr>
              <a:xfrm>
                <a:off x="7972332" y="2995008"/>
                <a:ext cx="317685" cy="24618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none" lIns="91425" tIns="45700" rIns="91425" bIns="457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lt"/>
                    <a:cs typeface="Arial"/>
                    <a:sym typeface="Arial"/>
                  </a:rPr>
                  <a:t>-5 </a:t>
                </a:r>
                <a:endParaRPr kumimoji="0" lang="fr-FR" sz="1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j-lt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roupe 14">
              <a:extLst>
                <a:ext uri="{FF2B5EF4-FFF2-40B4-BE49-F238E27FC236}">
                  <a16:creationId xmlns:a16="http://schemas.microsoft.com/office/drawing/2014/main" id="{892060D2-0D85-6C84-6204-BEFC4E8BCA73}"/>
                </a:ext>
              </a:extLst>
            </p:cNvPr>
            <p:cNvGrpSpPr/>
            <p:nvPr/>
          </p:nvGrpSpPr>
          <p:grpSpPr>
            <a:xfrm>
              <a:off x="7601520" y="2971996"/>
              <a:ext cx="317685" cy="269193"/>
              <a:chOff x="7972332" y="2971996"/>
              <a:chExt cx="317685" cy="269193"/>
            </a:xfrm>
          </p:grpSpPr>
          <p:cxnSp>
            <p:nvCxnSpPr>
              <p:cNvPr id="16" name="Google Shape;326;p13">
                <a:extLst>
                  <a:ext uri="{FF2B5EF4-FFF2-40B4-BE49-F238E27FC236}">
                    <a16:creationId xmlns:a16="http://schemas.microsoft.com/office/drawing/2014/main" id="{06B87939-EC61-46FB-4C66-68305F1737DD}"/>
                  </a:ext>
                </a:extLst>
              </p:cNvPr>
              <p:cNvCxnSpPr/>
              <p:nvPr/>
            </p:nvCxnSpPr>
            <p:spPr>
              <a:xfrm rot="10800000">
                <a:off x="8125577" y="2971996"/>
                <a:ext cx="0" cy="6985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7" name="Google Shape;353;p13">
                <a:extLst>
                  <a:ext uri="{FF2B5EF4-FFF2-40B4-BE49-F238E27FC236}">
                    <a16:creationId xmlns:a16="http://schemas.microsoft.com/office/drawing/2014/main" id="{4F83E764-DC6B-3070-E125-DBF30C7977C8}"/>
                  </a:ext>
                </a:extLst>
              </p:cNvPr>
              <p:cNvSpPr txBox="1"/>
              <p:nvPr/>
            </p:nvSpPr>
            <p:spPr>
              <a:xfrm>
                <a:off x="7972332" y="2995008"/>
                <a:ext cx="317685" cy="24618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none" lIns="91425" tIns="45700" rIns="91425" bIns="457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lt"/>
                    <a:cs typeface="Arial"/>
                    <a:sym typeface="Arial"/>
                  </a:rPr>
                  <a:t>-9 </a:t>
                </a:r>
                <a:endParaRPr kumimoji="0" lang="fr-FR" sz="1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j-lt"/>
                  <a:cs typeface="Arial"/>
                  <a:sym typeface="Arial"/>
                </a:endParaRPr>
              </a:p>
            </p:txBody>
          </p:sp>
        </p:grpSp>
        <p:grpSp>
          <p:nvGrpSpPr>
            <p:cNvPr id="21" name="Groupe 20">
              <a:extLst>
                <a:ext uri="{FF2B5EF4-FFF2-40B4-BE49-F238E27FC236}">
                  <a16:creationId xmlns:a16="http://schemas.microsoft.com/office/drawing/2014/main" id="{02D92769-9743-906A-9648-4737CFF64167}"/>
                </a:ext>
              </a:extLst>
            </p:cNvPr>
            <p:cNvGrpSpPr/>
            <p:nvPr/>
          </p:nvGrpSpPr>
          <p:grpSpPr>
            <a:xfrm>
              <a:off x="8321252" y="2971996"/>
              <a:ext cx="250359" cy="269193"/>
              <a:chOff x="8005995" y="2971996"/>
              <a:chExt cx="250359" cy="269193"/>
            </a:xfrm>
          </p:grpSpPr>
          <p:cxnSp>
            <p:nvCxnSpPr>
              <p:cNvPr id="22" name="Google Shape;326;p13">
                <a:extLst>
                  <a:ext uri="{FF2B5EF4-FFF2-40B4-BE49-F238E27FC236}">
                    <a16:creationId xmlns:a16="http://schemas.microsoft.com/office/drawing/2014/main" id="{2CF24979-0D95-A111-C385-75ACFB3A7501}"/>
                  </a:ext>
                </a:extLst>
              </p:cNvPr>
              <p:cNvCxnSpPr/>
              <p:nvPr/>
            </p:nvCxnSpPr>
            <p:spPr>
              <a:xfrm rot="10800000">
                <a:off x="8125577" y="2971996"/>
                <a:ext cx="0" cy="6985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3" name="Google Shape;353;p13">
                <a:extLst>
                  <a:ext uri="{FF2B5EF4-FFF2-40B4-BE49-F238E27FC236}">
                    <a16:creationId xmlns:a16="http://schemas.microsoft.com/office/drawing/2014/main" id="{3E31EEA1-AE0A-345C-8062-4F096C7935F3}"/>
                  </a:ext>
                </a:extLst>
              </p:cNvPr>
              <p:cNvSpPr txBox="1"/>
              <p:nvPr/>
            </p:nvSpPr>
            <p:spPr>
              <a:xfrm>
                <a:off x="8005995" y="2995008"/>
                <a:ext cx="250359" cy="24618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none" lIns="91425" tIns="45700" rIns="91425" bIns="457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lt"/>
                    <a:cs typeface="Arial"/>
                    <a:sym typeface="Arial"/>
                  </a:rPr>
                  <a:t>0</a:t>
                </a:r>
                <a:endParaRPr kumimoji="0" lang="fr-FR" sz="1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j-lt"/>
                  <a:cs typeface="Arial"/>
                  <a:sym typeface="Arial"/>
                </a:endParaRPr>
              </a:p>
            </p:txBody>
          </p:sp>
        </p:grpSp>
        <p:grpSp>
          <p:nvGrpSpPr>
            <p:cNvPr id="25" name="Groupe 24">
              <a:extLst>
                <a:ext uri="{FF2B5EF4-FFF2-40B4-BE49-F238E27FC236}">
                  <a16:creationId xmlns:a16="http://schemas.microsoft.com/office/drawing/2014/main" id="{F2B7A46D-A182-A093-36D3-FCD010E091C5}"/>
                </a:ext>
              </a:extLst>
            </p:cNvPr>
            <p:cNvGrpSpPr/>
            <p:nvPr/>
          </p:nvGrpSpPr>
          <p:grpSpPr>
            <a:xfrm>
              <a:off x="8653512" y="2971996"/>
              <a:ext cx="279213" cy="269193"/>
              <a:chOff x="7991568" y="2971996"/>
              <a:chExt cx="279213" cy="269193"/>
            </a:xfrm>
          </p:grpSpPr>
          <p:cxnSp>
            <p:nvCxnSpPr>
              <p:cNvPr id="26" name="Google Shape;326;p13">
                <a:extLst>
                  <a:ext uri="{FF2B5EF4-FFF2-40B4-BE49-F238E27FC236}">
                    <a16:creationId xmlns:a16="http://schemas.microsoft.com/office/drawing/2014/main" id="{F2F63E4D-0CF3-9681-EAD6-603374EFFA20}"/>
                  </a:ext>
                </a:extLst>
              </p:cNvPr>
              <p:cNvCxnSpPr/>
              <p:nvPr/>
            </p:nvCxnSpPr>
            <p:spPr>
              <a:xfrm rot="10800000">
                <a:off x="8125577" y="2971996"/>
                <a:ext cx="0" cy="6985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7" name="Google Shape;353;p13">
                <a:extLst>
                  <a:ext uri="{FF2B5EF4-FFF2-40B4-BE49-F238E27FC236}">
                    <a16:creationId xmlns:a16="http://schemas.microsoft.com/office/drawing/2014/main" id="{42CFDFB6-8779-8000-3688-7B352E095F74}"/>
                  </a:ext>
                </a:extLst>
              </p:cNvPr>
              <p:cNvSpPr txBox="1"/>
              <p:nvPr/>
            </p:nvSpPr>
            <p:spPr>
              <a:xfrm>
                <a:off x="7991568" y="2995008"/>
                <a:ext cx="279213" cy="24618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none" lIns="91425" tIns="45700" rIns="91425" bIns="457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lt"/>
                    <a:cs typeface="Arial"/>
                    <a:sym typeface="Arial"/>
                  </a:rPr>
                  <a:t>5 </a:t>
                </a:r>
                <a:endParaRPr kumimoji="0" lang="fr-FR" sz="1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j-lt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roupe 27">
              <a:extLst>
                <a:ext uri="{FF2B5EF4-FFF2-40B4-BE49-F238E27FC236}">
                  <a16:creationId xmlns:a16="http://schemas.microsoft.com/office/drawing/2014/main" id="{021EC850-C420-B1CA-3F0C-4B4BC791D4D6}"/>
                </a:ext>
              </a:extLst>
            </p:cNvPr>
            <p:cNvGrpSpPr/>
            <p:nvPr/>
          </p:nvGrpSpPr>
          <p:grpSpPr>
            <a:xfrm>
              <a:off x="8961740" y="2971996"/>
              <a:ext cx="344936" cy="269193"/>
              <a:chOff x="7958707" y="2971996"/>
              <a:chExt cx="344936" cy="269193"/>
            </a:xfrm>
          </p:grpSpPr>
          <p:cxnSp>
            <p:nvCxnSpPr>
              <p:cNvPr id="29" name="Google Shape;326;p13">
                <a:extLst>
                  <a:ext uri="{FF2B5EF4-FFF2-40B4-BE49-F238E27FC236}">
                    <a16:creationId xmlns:a16="http://schemas.microsoft.com/office/drawing/2014/main" id="{728FF1C1-3927-1038-9CDB-1FC9B427B6DD}"/>
                  </a:ext>
                </a:extLst>
              </p:cNvPr>
              <p:cNvCxnSpPr/>
              <p:nvPr/>
            </p:nvCxnSpPr>
            <p:spPr>
              <a:xfrm rot="10800000">
                <a:off x="8125577" y="2971996"/>
                <a:ext cx="0" cy="6985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0" name="Google Shape;353;p13">
                <a:extLst>
                  <a:ext uri="{FF2B5EF4-FFF2-40B4-BE49-F238E27FC236}">
                    <a16:creationId xmlns:a16="http://schemas.microsoft.com/office/drawing/2014/main" id="{7D4C288D-62DD-2BC2-659D-797D4053E90D}"/>
                  </a:ext>
                </a:extLst>
              </p:cNvPr>
              <p:cNvSpPr txBox="1"/>
              <p:nvPr/>
            </p:nvSpPr>
            <p:spPr>
              <a:xfrm>
                <a:off x="7958707" y="2995008"/>
                <a:ext cx="344936" cy="24618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none" lIns="91425" tIns="45700" rIns="91425" bIns="457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lt"/>
                    <a:cs typeface="Arial"/>
                    <a:sym typeface="Arial"/>
                  </a:rPr>
                  <a:t>10 </a:t>
                </a:r>
                <a:endParaRPr kumimoji="0" lang="fr-FR" sz="1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j-lt"/>
                  <a:cs typeface="Arial"/>
                  <a:sym typeface="Arial"/>
                </a:endParaRPr>
              </a:p>
            </p:txBody>
          </p:sp>
        </p:grpSp>
        <p:grpSp>
          <p:nvGrpSpPr>
            <p:cNvPr id="31" name="Groupe 30">
              <a:extLst>
                <a:ext uri="{FF2B5EF4-FFF2-40B4-BE49-F238E27FC236}">
                  <a16:creationId xmlns:a16="http://schemas.microsoft.com/office/drawing/2014/main" id="{CA0FE3EC-3368-0B0C-2486-C21579E8CBF5}"/>
                </a:ext>
              </a:extLst>
            </p:cNvPr>
            <p:cNvGrpSpPr/>
            <p:nvPr/>
          </p:nvGrpSpPr>
          <p:grpSpPr>
            <a:xfrm>
              <a:off x="9305389" y="2971996"/>
              <a:ext cx="344936" cy="269193"/>
              <a:chOff x="7958707" y="2971996"/>
              <a:chExt cx="344936" cy="269193"/>
            </a:xfrm>
          </p:grpSpPr>
          <p:cxnSp>
            <p:nvCxnSpPr>
              <p:cNvPr id="32" name="Google Shape;326;p13">
                <a:extLst>
                  <a:ext uri="{FF2B5EF4-FFF2-40B4-BE49-F238E27FC236}">
                    <a16:creationId xmlns:a16="http://schemas.microsoft.com/office/drawing/2014/main" id="{6FF2D4CC-C89D-1E1B-ACDF-4ABC27B4E110}"/>
                  </a:ext>
                </a:extLst>
              </p:cNvPr>
              <p:cNvCxnSpPr/>
              <p:nvPr/>
            </p:nvCxnSpPr>
            <p:spPr>
              <a:xfrm rot="10800000">
                <a:off x="8125577" y="2971996"/>
                <a:ext cx="0" cy="69850"/>
              </a:xfrm>
              <a:prstGeom prst="straightConnector1">
                <a:avLst/>
              </a:pr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3" name="Google Shape;353;p13">
                <a:extLst>
                  <a:ext uri="{FF2B5EF4-FFF2-40B4-BE49-F238E27FC236}">
                    <a16:creationId xmlns:a16="http://schemas.microsoft.com/office/drawing/2014/main" id="{DA21BF53-DB62-AF9F-BB26-9E0D02AB3828}"/>
                  </a:ext>
                </a:extLst>
              </p:cNvPr>
              <p:cNvSpPr txBox="1"/>
              <p:nvPr/>
            </p:nvSpPr>
            <p:spPr>
              <a:xfrm>
                <a:off x="7958707" y="2995008"/>
                <a:ext cx="344936" cy="24618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none" lIns="91425" tIns="45700" rIns="91425" bIns="45700" anchor="t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fr-FR" sz="10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lt"/>
                    <a:cs typeface="Arial"/>
                    <a:sym typeface="Arial"/>
                  </a:rPr>
                  <a:t>15 </a:t>
                </a:r>
                <a:endParaRPr kumimoji="0" lang="fr-FR" sz="1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j-lt"/>
                  <a:cs typeface="Arial"/>
                  <a:sym typeface="Arial"/>
                </a:endParaRPr>
              </a:p>
            </p:txBody>
          </p:sp>
        </p:grpSp>
        <p:cxnSp>
          <p:nvCxnSpPr>
            <p:cNvPr id="35" name="Connecteur droit 34">
              <a:extLst>
                <a:ext uri="{FF2B5EF4-FFF2-40B4-BE49-F238E27FC236}">
                  <a16:creationId xmlns:a16="http://schemas.microsoft.com/office/drawing/2014/main" id="{5382D3EB-1DDF-5E36-082F-4F0ADE89E78B}"/>
                </a:ext>
              </a:extLst>
            </p:cNvPr>
            <p:cNvCxnSpPr/>
            <p:nvPr/>
          </p:nvCxnSpPr>
          <p:spPr>
            <a:xfrm>
              <a:off x="9128610" y="2374106"/>
              <a:ext cx="0" cy="569119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Connecteur droit 35">
              <a:extLst>
                <a:ext uri="{FF2B5EF4-FFF2-40B4-BE49-F238E27FC236}">
                  <a16:creationId xmlns:a16="http://schemas.microsoft.com/office/drawing/2014/main" id="{B46DE2B7-2FC4-5D21-C5EB-E1385B4F207D}"/>
                </a:ext>
              </a:extLst>
            </p:cNvPr>
            <p:cNvCxnSpPr/>
            <p:nvPr/>
          </p:nvCxnSpPr>
          <p:spPr>
            <a:xfrm>
              <a:off x="8440834" y="2374106"/>
              <a:ext cx="0" cy="569119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Google Shape;353;p13">
              <a:extLst>
                <a:ext uri="{FF2B5EF4-FFF2-40B4-BE49-F238E27FC236}">
                  <a16:creationId xmlns:a16="http://schemas.microsoft.com/office/drawing/2014/main" id="{BE68EEC4-3320-0A65-6A80-395952A32A16}"/>
                </a:ext>
              </a:extLst>
            </p:cNvPr>
            <p:cNvSpPr txBox="1"/>
            <p:nvPr/>
          </p:nvSpPr>
          <p:spPr>
            <a:xfrm>
              <a:off x="8904032" y="2164455"/>
              <a:ext cx="460353" cy="246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none" lIns="91425" tIns="45700" rIns="91425" bIns="4570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fr-FR" sz="1000" b="1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j-lt"/>
                  <a:cs typeface="Arial"/>
                  <a:sym typeface="Arial"/>
                </a:rPr>
                <a:t>10 % </a:t>
              </a:r>
              <a:endParaRPr kumimoji="0" lang="fr-FR" sz="1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  <a:cs typeface="Arial"/>
                <a:sym typeface="Arial"/>
              </a:endParaRPr>
            </a:p>
          </p:txBody>
        </p:sp>
      </p:grpSp>
      <p:sp>
        <p:nvSpPr>
          <p:cNvPr id="5" name="ZoneTexte 4">
            <a:extLst>
              <a:ext uri="{FF2B5EF4-FFF2-40B4-BE49-F238E27FC236}">
                <a16:creationId xmlns:a16="http://schemas.microsoft.com/office/drawing/2014/main" id="{D14D88FD-736A-1BE5-8E8F-7E55A4BF4278}"/>
              </a:ext>
            </a:extLst>
          </p:cNvPr>
          <p:cNvSpPr txBox="1"/>
          <p:nvPr/>
        </p:nvSpPr>
        <p:spPr>
          <a:xfrm>
            <a:off x="9855591" y="6596390"/>
            <a:ext cx="233640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Paul </a:t>
            </a:r>
            <a:r>
              <a:rPr lang="fr-FR" sz="1050" dirty="0">
                <a:solidFill>
                  <a:prstClr val="black"/>
                </a:solidFill>
              </a:rPr>
              <a:t>M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, ESCMID 2026, L0036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2A80505-A4B6-BBE6-3E47-30A3D0F89CAA}"/>
              </a:ext>
            </a:extLst>
          </p:cNvPr>
          <p:cNvSpPr txBox="1"/>
          <p:nvPr/>
        </p:nvSpPr>
        <p:spPr>
          <a:xfrm>
            <a:off x="0" y="6608741"/>
            <a:ext cx="60960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/>
              <a:t>PTZ : </a:t>
            </a:r>
            <a:r>
              <a:rPr lang="fr-FR" sz="1050" dirty="0" err="1"/>
              <a:t>piperacilline-tazobactam</a:t>
            </a:r>
            <a:r>
              <a:rPr lang="fr-FR" sz="1050" dirty="0"/>
              <a:t> ; MEM : </a:t>
            </a:r>
            <a:r>
              <a:rPr lang="fr-FR" sz="1050" dirty="0" err="1"/>
              <a:t>meropenem</a:t>
            </a:r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1059358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4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E901A4-7E39-8D0A-6714-A12E1FEFF4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4" descr="Une image contenant texte, capture d’écran&#10;&#10;Le contenu généré par l’IA peut être incorrect.">
            <a:extLst>
              <a:ext uri="{FF2B5EF4-FFF2-40B4-BE49-F238E27FC236}">
                <a16:creationId xmlns:a16="http://schemas.microsoft.com/office/drawing/2014/main" id="{D675BEAD-36B0-4204-A7B2-E8423E1B0620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420009" y="407988"/>
            <a:ext cx="532744" cy="468312"/>
          </a:xfrm>
          <a:prstGeom prst="rect">
            <a:avLst/>
          </a:prstGeom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4182D1B7-03E9-BF3C-061B-11518105C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Risque d’infections liées aux cathéters centraux périphériques </a:t>
            </a:r>
            <a:r>
              <a:rPr lang="fr-FR" i="1" dirty="0"/>
              <a:t>vs</a:t>
            </a:r>
            <a:r>
              <a:rPr lang="fr-FR" dirty="0"/>
              <a:t> centraux chez les patients critiques : un essai cible émulé </a:t>
            </a:r>
            <a:r>
              <a:rPr lang="fr-FR" i="1" dirty="0"/>
              <a:t>(1)</a:t>
            </a:r>
          </a:p>
        </p:txBody>
      </p:sp>
      <p:sp>
        <p:nvSpPr>
          <p:cNvPr id="8" name="Espace réservé du contenu 9">
            <a:extLst>
              <a:ext uri="{FF2B5EF4-FFF2-40B4-BE49-F238E27FC236}">
                <a16:creationId xmlns:a16="http://schemas.microsoft.com/office/drawing/2014/main" id="{019B34FF-1897-001C-9D92-D3ECB87BCF6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89053" y="1390389"/>
            <a:ext cx="11164748" cy="4786574"/>
          </a:xfrm>
        </p:spPr>
        <p:txBody>
          <a:bodyPr>
            <a:no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fr-FR" sz="1800" b="1" dirty="0">
                <a:solidFill>
                  <a:srgbClr val="C00000"/>
                </a:solidFill>
              </a:rPr>
              <a:t>Schéma d’étude </a:t>
            </a:r>
          </a:p>
          <a:p>
            <a:pPr>
              <a:lnSpc>
                <a:spcPts val="1700"/>
              </a:lnSpc>
              <a:spcBef>
                <a:spcPts val="600"/>
              </a:spcBef>
            </a:pPr>
            <a:r>
              <a:rPr lang="fr-FR" sz="1600" dirty="0"/>
              <a:t>Cohorte prospective multicentrique (REA REZO) </a:t>
            </a:r>
          </a:p>
          <a:p>
            <a:pPr>
              <a:lnSpc>
                <a:spcPts val="1700"/>
              </a:lnSpc>
              <a:spcBef>
                <a:spcPts val="600"/>
              </a:spcBef>
            </a:pPr>
            <a:r>
              <a:rPr lang="fr-FR" sz="1600" dirty="0"/>
              <a:t>Période : 2015 à 2024</a:t>
            </a:r>
          </a:p>
          <a:p>
            <a:pPr>
              <a:lnSpc>
                <a:spcPts val="1700"/>
              </a:lnSpc>
              <a:spcBef>
                <a:spcPts val="600"/>
              </a:spcBef>
            </a:pPr>
            <a:r>
              <a:rPr lang="fr-FR" sz="1600" dirty="0"/>
              <a:t>Population :</a:t>
            </a:r>
          </a:p>
          <a:p>
            <a:pPr lvl="1">
              <a:lnSpc>
                <a:spcPts val="1700"/>
              </a:lnSpc>
              <a:spcBef>
                <a:spcPts val="600"/>
              </a:spcBef>
            </a:pPr>
            <a:r>
              <a:rPr lang="fr-FR" sz="1600" dirty="0"/>
              <a:t>Adulte admis en réanimation</a:t>
            </a:r>
          </a:p>
          <a:p>
            <a:pPr lvl="1">
              <a:lnSpc>
                <a:spcPts val="1700"/>
              </a:lnSpc>
              <a:spcBef>
                <a:spcPts val="600"/>
              </a:spcBef>
            </a:pPr>
            <a:r>
              <a:rPr lang="fr-FR" sz="1600" dirty="0"/>
              <a:t>VVC dans les 48 premières heures</a:t>
            </a:r>
          </a:p>
          <a:p>
            <a:pPr marL="0" indent="0">
              <a:lnSpc>
                <a:spcPts val="1700"/>
              </a:lnSpc>
              <a:spcBef>
                <a:spcPts val="600"/>
              </a:spcBef>
              <a:buNone/>
            </a:pPr>
            <a:r>
              <a:rPr lang="fr-FR" sz="1600" dirty="0">
                <a:solidFill>
                  <a:srgbClr val="C00000"/>
                </a:solidFill>
                <a:sym typeface="Wingdings" pitchFamily="2" charset="2"/>
              </a:rPr>
              <a:t></a:t>
            </a:r>
            <a:r>
              <a:rPr lang="fr-FR" sz="1600" dirty="0">
                <a:sym typeface="Wingdings" pitchFamily="2" charset="2"/>
              </a:rPr>
              <a:t> </a:t>
            </a:r>
            <a:r>
              <a:rPr lang="fr-FR" sz="1600" dirty="0"/>
              <a:t>Comparaison stratégie PICC versus stratégie CICC</a:t>
            </a: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4745265F-0F52-2684-CEAC-80C8E39BF190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6718506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CICC : </a:t>
            </a:r>
            <a:r>
              <a:rPr kumimoji="0" lang="fr-FR" sz="105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centrally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05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inserted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central </a:t>
            </a:r>
            <a:r>
              <a:rPr kumimoji="0" lang="fr-FR" sz="105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catheters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 ; 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PICC : </a:t>
            </a:r>
            <a:r>
              <a:rPr kumimoji="0" lang="fr-FR" sz="105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peripherally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05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inserted</a:t>
            </a:r>
            <a:r>
              <a:rPr kumimoji="0" lang="fr-FR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central </a:t>
            </a:r>
            <a:r>
              <a:rPr kumimoji="0" lang="fr-FR" sz="105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catheters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; VVC : voie veineuse central </a:t>
            </a:r>
            <a:endParaRPr kumimoji="0" lang="fr-FR" sz="105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DDFAE657-AF60-18A9-1AF5-1F68E60CA19F}"/>
              </a:ext>
            </a:extLst>
          </p:cNvPr>
          <p:cNvSpPr txBox="1">
            <a:spLocks/>
          </p:cNvSpPr>
          <p:nvPr/>
        </p:nvSpPr>
        <p:spPr>
          <a:xfrm>
            <a:off x="9672993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Boulet N, ESCMID 2026, O0140</a:t>
            </a:r>
          </a:p>
        </p:txBody>
      </p:sp>
      <p:pic>
        <p:nvPicPr>
          <p:cNvPr id="16" name="Picture 2" descr="Vignette pour Drapeau de la France">
            <a:extLst>
              <a:ext uri="{FF2B5EF4-FFF2-40B4-BE49-F238E27FC236}">
                <a16:creationId xmlns:a16="http://schemas.microsoft.com/office/drawing/2014/main" id="{6339A431-7401-8D35-BD50-9509B8C04E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3800" y="421310"/>
            <a:ext cx="665163" cy="441668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Titre 8">
            <a:extLst>
              <a:ext uri="{FF2B5EF4-FFF2-40B4-BE49-F238E27FC236}">
                <a16:creationId xmlns:a16="http://schemas.microsoft.com/office/drawing/2014/main" id="{A5C512A8-C1E6-4935-2E81-3C2711687FF1}"/>
              </a:ext>
            </a:extLst>
          </p:cNvPr>
          <p:cNvSpPr txBox="1">
            <a:spLocks/>
          </p:cNvSpPr>
          <p:nvPr/>
        </p:nvSpPr>
        <p:spPr>
          <a:xfrm>
            <a:off x="-265234" y="160827"/>
            <a:ext cx="10978019" cy="9626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1" kern="12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9" name="Groupe 38">
            <a:extLst>
              <a:ext uri="{FF2B5EF4-FFF2-40B4-BE49-F238E27FC236}">
                <a16:creationId xmlns:a16="http://schemas.microsoft.com/office/drawing/2014/main" id="{98F98CF9-42A0-BA6B-F57A-DD328E12D941}"/>
              </a:ext>
            </a:extLst>
          </p:cNvPr>
          <p:cNvGrpSpPr/>
          <p:nvPr/>
        </p:nvGrpSpPr>
        <p:grpSpPr>
          <a:xfrm>
            <a:off x="4723512" y="1580650"/>
            <a:ext cx="2052561" cy="3404960"/>
            <a:chOff x="4379677" y="1511852"/>
            <a:chExt cx="2052561" cy="3404960"/>
          </a:xfrm>
        </p:grpSpPr>
        <p:sp>
          <p:nvSpPr>
            <p:cNvPr id="19" name="Rectangle : coins arrondis 18">
              <a:extLst>
                <a:ext uri="{FF2B5EF4-FFF2-40B4-BE49-F238E27FC236}">
                  <a16:creationId xmlns:a16="http://schemas.microsoft.com/office/drawing/2014/main" id="{8E28E0DC-C5A3-91A6-C3E0-8E8B45131B14}"/>
                </a:ext>
              </a:extLst>
            </p:cNvPr>
            <p:cNvSpPr/>
            <p:nvPr/>
          </p:nvSpPr>
          <p:spPr>
            <a:xfrm>
              <a:off x="4379680" y="1511852"/>
              <a:ext cx="2010702" cy="872821"/>
            </a:xfrm>
            <a:prstGeom prst="round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Rectangle : coins arrondis 19">
              <a:extLst>
                <a:ext uri="{FF2B5EF4-FFF2-40B4-BE49-F238E27FC236}">
                  <a16:creationId xmlns:a16="http://schemas.microsoft.com/office/drawing/2014/main" id="{2679D95D-E27B-1DA5-0113-73C71055C6AE}"/>
                </a:ext>
              </a:extLst>
            </p:cNvPr>
            <p:cNvSpPr/>
            <p:nvPr/>
          </p:nvSpPr>
          <p:spPr>
            <a:xfrm>
              <a:off x="4379677" y="2759961"/>
              <a:ext cx="2010705" cy="872821"/>
            </a:xfrm>
            <a:prstGeom prst="round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Rectangle : coins arrondis 20">
              <a:extLst>
                <a:ext uri="{FF2B5EF4-FFF2-40B4-BE49-F238E27FC236}">
                  <a16:creationId xmlns:a16="http://schemas.microsoft.com/office/drawing/2014/main" id="{3A186590-AE3B-11A7-FACE-B3BBCEF85B29}"/>
                </a:ext>
              </a:extLst>
            </p:cNvPr>
            <p:cNvSpPr/>
            <p:nvPr/>
          </p:nvSpPr>
          <p:spPr>
            <a:xfrm>
              <a:off x="4379679" y="4043991"/>
              <a:ext cx="2052559" cy="872821"/>
            </a:xfrm>
            <a:prstGeom prst="round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Espace réservé du contenu 9">
              <a:extLst>
                <a:ext uri="{FF2B5EF4-FFF2-40B4-BE49-F238E27FC236}">
                  <a16:creationId xmlns:a16="http://schemas.microsoft.com/office/drawing/2014/main" id="{4EB916EA-EC90-EFCA-77B8-33531429A39A}"/>
                </a:ext>
              </a:extLst>
            </p:cNvPr>
            <p:cNvSpPr txBox="1">
              <a:spLocks/>
            </p:cNvSpPr>
            <p:nvPr/>
          </p:nvSpPr>
          <p:spPr>
            <a:xfrm>
              <a:off x="4491212" y="1520732"/>
              <a:ext cx="1899170" cy="863940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2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Screening</a:t>
              </a: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284 119 patients</a:t>
              </a: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336 797 cathéters</a:t>
              </a:r>
            </a:p>
          </p:txBody>
        </p:sp>
        <p:sp>
          <p:nvSpPr>
            <p:cNvPr id="25" name="Espace réservé du contenu 9">
              <a:extLst>
                <a:ext uri="{FF2B5EF4-FFF2-40B4-BE49-F238E27FC236}">
                  <a16:creationId xmlns:a16="http://schemas.microsoft.com/office/drawing/2014/main" id="{256D6241-25B8-B02E-72FA-01317E80C204}"/>
                </a:ext>
              </a:extLst>
            </p:cNvPr>
            <p:cNvSpPr txBox="1">
              <a:spLocks/>
            </p:cNvSpPr>
            <p:nvPr/>
          </p:nvSpPr>
          <p:spPr>
            <a:xfrm>
              <a:off x="4379679" y="2766190"/>
              <a:ext cx="2010703" cy="84373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2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Eligible</a:t>
              </a:r>
            </a:p>
            <a:p>
              <a:pPr marL="263525" marR="0" lvl="0" indent="-176213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69 535 CICC</a:t>
              </a:r>
            </a:p>
            <a:p>
              <a:pPr marL="263525" marR="0" lvl="0" indent="-176213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635 PICC</a:t>
              </a:r>
            </a:p>
          </p:txBody>
        </p:sp>
        <p:sp>
          <p:nvSpPr>
            <p:cNvPr id="27" name="Espace réservé du contenu 9">
              <a:extLst>
                <a:ext uri="{FF2B5EF4-FFF2-40B4-BE49-F238E27FC236}">
                  <a16:creationId xmlns:a16="http://schemas.microsoft.com/office/drawing/2014/main" id="{305E45DD-0149-64A7-621C-B137C0C3142C}"/>
                </a:ext>
              </a:extLst>
            </p:cNvPr>
            <p:cNvSpPr txBox="1">
              <a:spLocks/>
            </p:cNvSpPr>
            <p:nvPr/>
          </p:nvSpPr>
          <p:spPr>
            <a:xfrm>
              <a:off x="4379679" y="4052304"/>
              <a:ext cx="2010703" cy="84373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2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Population appariée</a:t>
              </a:r>
            </a:p>
            <a:p>
              <a:pPr marL="263525" marR="0" lvl="0" indent="-176213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533 CICC</a:t>
              </a:r>
            </a:p>
            <a:p>
              <a:pPr marL="263525" marR="0" lvl="0" indent="-176213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533 PICC</a:t>
              </a:r>
            </a:p>
          </p:txBody>
        </p:sp>
        <p:cxnSp>
          <p:nvCxnSpPr>
            <p:cNvPr id="32" name="Connecteur droit avec flèche 31">
              <a:extLst>
                <a:ext uri="{FF2B5EF4-FFF2-40B4-BE49-F238E27FC236}">
                  <a16:creationId xmlns:a16="http://schemas.microsoft.com/office/drawing/2014/main" id="{C206143B-C080-2076-F8B6-155250FD4722}"/>
                </a:ext>
              </a:extLst>
            </p:cNvPr>
            <p:cNvCxnSpPr>
              <a:cxnSpLocks/>
              <a:stCxn id="19" idx="2"/>
              <a:endCxn id="25" idx="0"/>
            </p:cNvCxnSpPr>
            <p:nvPr/>
          </p:nvCxnSpPr>
          <p:spPr>
            <a:xfrm>
              <a:off x="5385031" y="2384673"/>
              <a:ext cx="0" cy="381517"/>
            </a:xfrm>
            <a:prstGeom prst="straightConnector1">
              <a:avLst/>
            </a:prstGeom>
            <a:ln w="28575">
              <a:solidFill>
                <a:srgbClr val="C0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Connecteur droit avec flèche 35">
              <a:extLst>
                <a:ext uri="{FF2B5EF4-FFF2-40B4-BE49-F238E27FC236}">
                  <a16:creationId xmlns:a16="http://schemas.microsoft.com/office/drawing/2014/main" id="{F30FCB46-0A1B-8D4E-B4C5-D49A051E5036}"/>
                </a:ext>
              </a:extLst>
            </p:cNvPr>
            <p:cNvCxnSpPr>
              <a:cxnSpLocks/>
              <a:stCxn id="20" idx="2"/>
              <a:endCxn id="27" idx="0"/>
            </p:cNvCxnSpPr>
            <p:nvPr/>
          </p:nvCxnSpPr>
          <p:spPr>
            <a:xfrm>
              <a:off x="5385030" y="3632782"/>
              <a:ext cx="1" cy="419522"/>
            </a:xfrm>
            <a:prstGeom prst="straightConnector1">
              <a:avLst/>
            </a:prstGeom>
            <a:ln w="28575">
              <a:solidFill>
                <a:srgbClr val="C0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D503C16F-0D59-47C5-AD7A-974C40E762A1}"/>
              </a:ext>
            </a:extLst>
          </p:cNvPr>
          <p:cNvGrpSpPr/>
          <p:nvPr/>
        </p:nvGrpSpPr>
        <p:grpSpPr>
          <a:xfrm>
            <a:off x="434965" y="5361285"/>
            <a:ext cx="6222145" cy="999580"/>
            <a:chOff x="2524691" y="5411713"/>
            <a:chExt cx="6222145" cy="999580"/>
          </a:xfrm>
        </p:grpSpPr>
        <p:sp>
          <p:nvSpPr>
            <p:cNvPr id="12" name="Espace réservé du contenu 9">
              <a:extLst>
                <a:ext uri="{FF2B5EF4-FFF2-40B4-BE49-F238E27FC236}">
                  <a16:creationId xmlns:a16="http://schemas.microsoft.com/office/drawing/2014/main" id="{0E5C8934-3897-384F-BD5A-B9F07546E668}"/>
                </a:ext>
              </a:extLst>
            </p:cNvPr>
            <p:cNvSpPr txBox="1">
              <a:spLocks/>
            </p:cNvSpPr>
            <p:nvPr/>
          </p:nvSpPr>
          <p:spPr>
            <a:xfrm>
              <a:off x="2700181" y="5448658"/>
              <a:ext cx="6046655" cy="962635"/>
            </a:xfrm>
            <a:prstGeom prst="round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2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C00000"/>
                </a:buClr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Critère de jugement principal : </a:t>
              </a: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infection liée au cathéter central</a:t>
              </a:r>
            </a:p>
            <a:p>
              <a:pPr marL="361950" marR="0" lvl="1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Critère composite : sepsis ou bactériémie liée au cathéter</a:t>
              </a:r>
            </a:p>
            <a:p>
              <a:pPr marL="361950" marR="0" lvl="1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Analyse en risques compétitifs : décès et sortie de réanimation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9D5B623-B9D6-7F2E-179F-C482F1B50BF1}"/>
                </a:ext>
              </a:extLst>
            </p:cNvPr>
            <p:cNvSpPr/>
            <p:nvPr/>
          </p:nvSpPr>
          <p:spPr>
            <a:xfrm>
              <a:off x="2524691" y="5411713"/>
              <a:ext cx="6107281" cy="962635"/>
            </a:xfrm>
            <a:prstGeom prst="round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24C7CB57-F277-BF15-DBA5-E8239CFCE599}"/>
              </a:ext>
            </a:extLst>
          </p:cNvPr>
          <p:cNvSpPr txBox="1">
            <a:spLocks/>
          </p:cNvSpPr>
          <p:nvPr/>
        </p:nvSpPr>
        <p:spPr>
          <a:xfrm>
            <a:off x="179540" y="3616878"/>
            <a:ext cx="4845041" cy="149629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Méthodologie</a:t>
            </a:r>
          </a:p>
          <a:p>
            <a:pPr marL="228600" marR="0" lvl="0" indent="-228600" algn="l" defTabSz="914400" rtl="0" eaLnBrk="1" fontAlgn="auto" latinLnBrk="0" hangingPunct="1">
              <a:lnSpc>
                <a:spcPts val="17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Émulation d’un essai cible</a:t>
            </a:r>
          </a:p>
          <a:p>
            <a:pPr marL="228600" marR="0" lvl="0" indent="-228600" algn="l" defTabSz="914400" rtl="0" eaLnBrk="1" fontAlgn="auto" latinLnBrk="0" hangingPunct="1">
              <a:lnSpc>
                <a:spcPts val="17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Score propension</a:t>
            </a:r>
          </a:p>
          <a:p>
            <a:pPr marL="685800" marR="0" lvl="1" indent="-228600" algn="l" defTabSz="914400" rtl="0" eaLnBrk="1" fontAlgn="auto" latinLnBrk="0" hangingPunct="1">
              <a:lnSpc>
                <a:spcPts val="17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Appariement 1 pour 1</a:t>
            </a:r>
          </a:p>
          <a:p>
            <a:pPr marL="685800" marR="0" lvl="1" indent="-228600" algn="l" defTabSz="914400" rtl="0" eaLnBrk="1" fontAlgn="auto" latinLnBrk="0" hangingPunct="1">
              <a:lnSpc>
                <a:spcPts val="17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Stratification par centre et année d’admission 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Espace réservé du contenu 1027">
            <a:extLst>
              <a:ext uri="{FF2B5EF4-FFF2-40B4-BE49-F238E27FC236}">
                <a16:creationId xmlns:a16="http://schemas.microsoft.com/office/drawing/2014/main" id="{403DEFD2-F0C1-4BCA-C15B-C3FB2ABC10AE}"/>
              </a:ext>
            </a:extLst>
          </p:cNvPr>
          <p:cNvSpPr txBox="1">
            <a:spLocks/>
          </p:cNvSpPr>
          <p:nvPr/>
        </p:nvSpPr>
        <p:spPr>
          <a:xfrm>
            <a:off x="7557655" y="1228600"/>
            <a:ext cx="4053907" cy="143639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Caractéristiques de la population </a:t>
            </a:r>
          </a:p>
          <a:p>
            <a:pPr>
              <a:spcBef>
                <a:spcPts val="500"/>
              </a:spcBef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63 ans</a:t>
            </a:r>
          </a:p>
          <a:p>
            <a:pPr>
              <a:spcBef>
                <a:spcPts val="500"/>
              </a:spcBef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33 % immunodéprimés / 22 % chirurgicaux</a:t>
            </a:r>
          </a:p>
          <a:p>
            <a:pPr>
              <a:spcBef>
                <a:spcPts val="500"/>
              </a:spcBef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IGS II : 33</a:t>
            </a:r>
          </a:p>
          <a:p>
            <a:pPr>
              <a:spcBef>
                <a:spcPts val="500"/>
              </a:spcBef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40 % de ventilation mécanique invasive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9" name="Groupe 8">
            <a:extLst>
              <a:ext uri="{FF2B5EF4-FFF2-40B4-BE49-F238E27FC236}">
                <a16:creationId xmlns:a16="http://schemas.microsoft.com/office/drawing/2014/main" id="{B0AB6CD5-89DD-9402-E602-0C3EC771F4C1}"/>
              </a:ext>
            </a:extLst>
          </p:cNvPr>
          <p:cNvGrpSpPr/>
          <p:nvPr/>
        </p:nvGrpSpPr>
        <p:grpSpPr>
          <a:xfrm>
            <a:off x="6785588" y="2819413"/>
            <a:ext cx="5217360" cy="3374605"/>
            <a:chOff x="4118621" y="1535085"/>
            <a:chExt cx="7878039" cy="5095537"/>
          </a:xfrm>
        </p:grpSpPr>
        <p:grpSp>
          <p:nvGrpSpPr>
            <p:cNvPr id="10" name="Groupe 9">
              <a:extLst>
                <a:ext uri="{FF2B5EF4-FFF2-40B4-BE49-F238E27FC236}">
                  <a16:creationId xmlns:a16="http://schemas.microsoft.com/office/drawing/2014/main" id="{35B77E10-D684-160E-7431-DF13AC7DB883}"/>
                </a:ext>
              </a:extLst>
            </p:cNvPr>
            <p:cNvGrpSpPr/>
            <p:nvPr/>
          </p:nvGrpSpPr>
          <p:grpSpPr>
            <a:xfrm>
              <a:off x="8124475" y="1616618"/>
              <a:ext cx="3561906" cy="4133254"/>
              <a:chOff x="9783763" y="2809875"/>
              <a:chExt cx="2197100" cy="2549526"/>
            </a:xfrm>
          </p:grpSpPr>
          <p:sp>
            <p:nvSpPr>
              <p:cNvPr id="48" name="Line 6">
                <a:extLst>
                  <a:ext uri="{FF2B5EF4-FFF2-40B4-BE49-F238E27FC236}">
                    <a16:creationId xmlns:a16="http://schemas.microsoft.com/office/drawing/2014/main" id="{2758A987-4BDF-AF1F-67DC-C31205694A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128250" y="5310188"/>
                <a:ext cx="1363663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Line 7">
                <a:extLst>
                  <a:ext uri="{FF2B5EF4-FFF2-40B4-BE49-F238E27FC236}">
                    <a16:creationId xmlns:a16="http://schemas.microsoft.com/office/drawing/2014/main" id="{F610697A-ED4E-6C98-6ABD-9CBE1B9D46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128250" y="2809875"/>
                <a:ext cx="0" cy="250031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" name="Line 8">
                <a:extLst>
                  <a:ext uri="{FF2B5EF4-FFF2-40B4-BE49-F238E27FC236}">
                    <a16:creationId xmlns:a16="http://schemas.microsoft.com/office/drawing/2014/main" id="{A8F5E008-554B-A993-82F6-CE7B8C4373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817100" y="5310188"/>
                <a:ext cx="311150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Line 9">
                <a:extLst>
                  <a:ext uri="{FF2B5EF4-FFF2-40B4-BE49-F238E27FC236}">
                    <a16:creationId xmlns:a16="http://schemas.microsoft.com/office/drawing/2014/main" id="{6E25EB6E-B4DB-17DE-B157-2F13F6135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20275" y="5310188"/>
                <a:ext cx="0" cy="4921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Line 10">
                <a:extLst>
                  <a:ext uri="{FF2B5EF4-FFF2-40B4-BE49-F238E27FC236}">
                    <a16:creationId xmlns:a16="http://schemas.microsoft.com/office/drawing/2014/main" id="{FA0A7A27-D342-4FAE-9325-7721016C5E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366500" y="5310188"/>
                <a:ext cx="0" cy="4921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Line 11">
                <a:extLst>
                  <a:ext uri="{FF2B5EF4-FFF2-40B4-BE49-F238E27FC236}">
                    <a16:creationId xmlns:a16="http://schemas.microsoft.com/office/drawing/2014/main" id="{F56A68C5-1F2F-D14A-9930-8F9C1BDA7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591800" y="5310188"/>
                <a:ext cx="0" cy="4921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Line 12">
                <a:extLst>
                  <a:ext uri="{FF2B5EF4-FFF2-40B4-BE49-F238E27FC236}">
                    <a16:creationId xmlns:a16="http://schemas.microsoft.com/office/drawing/2014/main" id="{5F9B292A-525F-8C4C-323D-1BABCADBB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128250" y="5310188"/>
                <a:ext cx="0" cy="4921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Freeform 15">
                <a:extLst>
                  <a:ext uri="{FF2B5EF4-FFF2-40B4-BE49-F238E27FC236}">
                    <a16:creationId xmlns:a16="http://schemas.microsoft.com/office/drawing/2014/main" id="{468D9239-3308-57FA-B581-24D6B7D50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3763" y="4997450"/>
                <a:ext cx="66675" cy="68263"/>
              </a:xfrm>
              <a:custGeom>
                <a:avLst/>
                <a:gdLst>
                  <a:gd name="T0" fmla="*/ 150 w 300"/>
                  <a:gd name="T1" fmla="*/ 0 h 300"/>
                  <a:gd name="T2" fmla="*/ 119 w 300"/>
                  <a:gd name="T3" fmla="*/ 2 h 300"/>
                  <a:gd name="T4" fmla="*/ 92 w 300"/>
                  <a:gd name="T5" fmla="*/ 10 h 300"/>
                  <a:gd name="T6" fmla="*/ 66 w 300"/>
                  <a:gd name="T7" fmla="*/ 24 h 300"/>
                  <a:gd name="T8" fmla="*/ 44 w 300"/>
                  <a:gd name="T9" fmla="*/ 43 h 300"/>
                  <a:gd name="T10" fmla="*/ 24 w 300"/>
                  <a:gd name="T11" fmla="*/ 65 h 300"/>
                  <a:gd name="T12" fmla="*/ 10 w 300"/>
                  <a:gd name="T13" fmla="*/ 92 h 300"/>
                  <a:gd name="T14" fmla="*/ 2 w 300"/>
                  <a:gd name="T15" fmla="*/ 119 h 300"/>
                  <a:gd name="T16" fmla="*/ 0 w 300"/>
                  <a:gd name="T17" fmla="*/ 150 h 300"/>
                  <a:gd name="T18" fmla="*/ 0 w 300"/>
                  <a:gd name="T19" fmla="*/ 164 h 300"/>
                  <a:gd name="T20" fmla="*/ 2 w 300"/>
                  <a:gd name="T21" fmla="*/ 179 h 300"/>
                  <a:gd name="T22" fmla="*/ 5 w 300"/>
                  <a:gd name="T23" fmla="*/ 193 h 300"/>
                  <a:gd name="T24" fmla="*/ 10 w 300"/>
                  <a:gd name="T25" fmla="*/ 208 h 300"/>
                  <a:gd name="T26" fmla="*/ 16 w 300"/>
                  <a:gd name="T27" fmla="*/ 219 h 300"/>
                  <a:gd name="T28" fmla="*/ 24 w 300"/>
                  <a:gd name="T29" fmla="*/ 232 h 300"/>
                  <a:gd name="T30" fmla="*/ 32 w 300"/>
                  <a:gd name="T31" fmla="*/ 243 h 300"/>
                  <a:gd name="T32" fmla="*/ 44 w 300"/>
                  <a:gd name="T33" fmla="*/ 256 h 300"/>
                  <a:gd name="T34" fmla="*/ 66 w 300"/>
                  <a:gd name="T35" fmla="*/ 275 h 300"/>
                  <a:gd name="T36" fmla="*/ 92 w 300"/>
                  <a:gd name="T37" fmla="*/ 288 h 300"/>
                  <a:gd name="T38" fmla="*/ 105 w 300"/>
                  <a:gd name="T39" fmla="*/ 293 h 300"/>
                  <a:gd name="T40" fmla="*/ 119 w 300"/>
                  <a:gd name="T41" fmla="*/ 297 h 300"/>
                  <a:gd name="T42" fmla="*/ 134 w 300"/>
                  <a:gd name="T43" fmla="*/ 299 h 300"/>
                  <a:gd name="T44" fmla="*/ 150 w 300"/>
                  <a:gd name="T45" fmla="*/ 300 h 300"/>
                  <a:gd name="T46" fmla="*/ 164 w 300"/>
                  <a:gd name="T47" fmla="*/ 299 h 300"/>
                  <a:gd name="T48" fmla="*/ 179 w 300"/>
                  <a:gd name="T49" fmla="*/ 297 h 300"/>
                  <a:gd name="T50" fmla="*/ 193 w 300"/>
                  <a:gd name="T51" fmla="*/ 293 h 300"/>
                  <a:gd name="T52" fmla="*/ 208 w 300"/>
                  <a:gd name="T53" fmla="*/ 288 h 300"/>
                  <a:gd name="T54" fmla="*/ 219 w 300"/>
                  <a:gd name="T55" fmla="*/ 282 h 300"/>
                  <a:gd name="T56" fmla="*/ 232 w 300"/>
                  <a:gd name="T57" fmla="*/ 275 h 300"/>
                  <a:gd name="T58" fmla="*/ 244 w 300"/>
                  <a:gd name="T59" fmla="*/ 265 h 300"/>
                  <a:gd name="T60" fmla="*/ 256 w 300"/>
                  <a:gd name="T61" fmla="*/ 256 h 300"/>
                  <a:gd name="T62" fmla="*/ 266 w 300"/>
                  <a:gd name="T63" fmla="*/ 243 h 300"/>
                  <a:gd name="T64" fmla="*/ 275 w 300"/>
                  <a:gd name="T65" fmla="*/ 232 h 300"/>
                  <a:gd name="T66" fmla="*/ 282 w 300"/>
                  <a:gd name="T67" fmla="*/ 219 h 300"/>
                  <a:gd name="T68" fmla="*/ 289 w 300"/>
                  <a:gd name="T69" fmla="*/ 208 h 300"/>
                  <a:gd name="T70" fmla="*/ 293 w 300"/>
                  <a:gd name="T71" fmla="*/ 193 h 300"/>
                  <a:gd name="T72" fmla="*/ 297 w 300"/>
                  <a:gd name="T73" fmla="*/ 179 h 300"/>
                  <a:gd name="T74" fmla="*/ 299 w 300"/>
                  <a:gd name="T75" fmla="*/ 164 h 300"/>
                  <a:gd name="T76" fmla="*/ 300 w 300"/>
                  <a:gd name="T77" fmla="*/ 150 h 300"/>
                  <a:gd name="T78" fmla="*/ 299 w 300"/>
                  <a:gd name="T79" fmla="*/ 134 h 300"/>
                  <a:gd name="T80" fmla="*/ 297 w 300"/>
                  <a:gd name="T81" fmla="*/ 119 h 300"/>
                  <a:gd name="T82" fmla="*/ 293 w 300"/>
                  <a:gd name="T83" fmla="*/ 105 h 300"/>
                  <a:gd name="T84" fmla="*/ 289 w 300"/>
                  <a:gd name="T85" fmla="*/ 92 h 300"/>
                  <a:gd name="T86" fmla="*/ 275 w 300"/>
                  <a:gd name="T87" fmla="*/ 65 h 300"/>
                  <a:gd name="T88" fmla="*/ 256 w 300"/>
                  <a:gd name="T89" fmla="*/ 43 h 300"/>
                  <a:gd name="T90" fmla="*/ 244 w 300"/>
                  <a:gd name="T91" fmla="*/ 32 h 300"/>
                  <a:gd name="T92" fmla="*/ 232 w 300"/>
                  <a:gd name="T93" fmla="*/ 24 h 300"/>
                  <a:gd name="T94" fmla="*/ 219 w 300"/>
                  <a:gd name="T95" fmla="*/ 16 h 300"/>
                  <a:gd name="T96" fmla="*/ 208 w 300"/>
                  <a:gd name="T97" fmla="*/ 10 h 300"/>
                  <a:gd name="T98" fmla="*/ 193 w 300"/>
                  <a:gd name="T99" fmla="*/ 4 h 300"/>
                  <a:gd name="T100" fmla="*/ 179 w 300"/>
                  <a:gd name="T101" fmla="*/ 2 h 300"/>
                  <a:gd name="T102" fmla="*/ 164 w 300"/>
                  <a:gd name="T103" fmla="*/ 0 h 300"/>
                  <a:gd name="T104" fmla="*/ 150 w 300"/>
                  <a:gd name="T10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0">
                    <a:moveTo>
                      <a:pt x="150" y="0"/>
                    </a:moveTo>
                    <a:lnTo>
                      <a:pt x="119" y="2"/>
                    </a:lnTo>
                    <a:lnTo>
                      <a:pt x="92" y="10"/>
                    </a:lnTo>
                    <a:lnTo>
                      <a:pt x="66" y="24"/>
                    </a:lnTo>
                    <a:lnTo>
                      <a:pt x="44" y="43"/>
                    </a:lnTo>
                    <a:lnTo>
                      <a:pt x="24" y="65"/>
                    </a:lnTo>
                    <a:lnTo>
                      <a:pt x="10" y="92"/>
                    </a:lnTo>
                    <a:lnTo>
                      <a:pt x="2" y="119"/>
                    </a:lnTo>
                    <a:lnTo>
                      <a:pt x="0" y="150"/>
                    </a:lnTo>
                    <a:lnTo>
                      <a:pt x="0" y="164"/>
                    </a:lnTo>
                    <a:lnTo>
                      <a:pt x="2" y="179"/>
                    </a:lnTo>
                    <a:lnTo>
                      <a:pt x="5" y="193"/>
                    </a:lnTo>
                    <a:lnTo>
                      <a:pt x="10" y="208"/>
                    </a:lnTo>
                    <a:lnTo>
                      <a:pt x="16" y="219"/>
                    </a:lnTo>
                    <a:lnTo>
                      <a:pt x="24" y="232"/>
                    </a:lnTo>
                    <a:lnTo>
                      <a:pt x="32" y="243"/>
                    </a:lnTo>
                    <a:lnTo>
                      <a:pt x="44" y="256"/>
                    </a:lnTo>
                    <a:lnTo>
                      <a:pt x="66" y="275"/>
                    </a:lnTo>
                    <a:lnTo>
                      <a:pt x="92" y="288"/>
                    </a:lnTo>
                    <a:lnTo>
                      <a:pt x="105" y="293"/>
                    </a:lnTo>
                    <a:lnTo>
                      <a:pt x="119" y="297"/>
                    </a:lnTo>
                    <a:lnTo>
                      <a:pt x="134" y="299"/>
                    </a:lnTo>
                    <a:lnTo>
                      <a:pt x="150" y="300"/>
                    </a:lnTo>
                    <a:lnTo>
                      <a:pt x="164" y="299"/>
                    </a:lnTo>
                    <a:lnTo>
                      <a:pt x="179" y="297"/>
                    </a:lnTo>
                    <a:lnTo>
                      <a:pt x="193" y="293"/>
                    </a:lnTo>
                    <a:lnTo>
                      <a:pt x="208" y="288"/>
                    </a:lnTo>
                    <a:lnTo>
                      <a:pt x="219" y="282"/>
                    </a:lnTo>
                    <a:lnTo>
                      <a:pt x="232" y="275"/>
                    </a:lnTo>
                    <a:lnTo>
                      <a:pt x="244" y="265"/>
                    </a:lnTo>
                    <a:lnTo>
                      <a:pt x="256" y="256"/>
                    </a:lnTo>
                    <a:lnTo>
                      <a:pt x="266" y="243"/>
                    </a:lnTo>
                    <a:lnTo>
                      <a:pt x="275" y="232"/>
                    </a:lnTo>
                    <a:lnTo>
                      <a:pt x="282" y="219"/>
                    </a:lnTo>
                    <a:lnTo>
                      <a:pt x="289" y="208"/>
                    </a:lnTo>
                    <a:lnTo>
                      <a:pt x="293" y="193"/>
                    </a:lnTo>
                    <a:lnTo>
                      <a:pt x="297" y="179"/>
                    </a:lnTo>
                    <a:lnTo>
                      <a:pt x="299" y="164"/>
                    </a:lnTo>
                    <a:lnTo>
                      <a:pt x="300" y="150"/>
                    </a:lnTo>
                    <a:lnTo>
                      <a:pt x="299" y="134"/>
                    </a:lnTo>
                    <a:lnTo>
                      <a:pt x="297" y="119"/>
                    </a:lnTo>
                    <a:lnTo>
                      <a:pt x="293" y="105"/>
                    </a:lnTo>
                    <a:lnTo>
                      <a:pt x="289" y="92"/>
                    </a:lnTo>
                    <a:lnTo>
                      <a:pt x="275" y="65"/>
                    </a:lnTo>
                    <a:lnTo>
                      <a:pt x="256" y="43"/>
                    </a:lnTo>
                    <a:lnTo>
                      <a:pt x="244" y="32"/>
                    </a:lnTo>
                    <a:lnTo>
                      <a:pt x="232" y="24"/>
                    </a:lnTo>
                    <a:lnTo>
                      <a:pt x="219" y="16"/>
                    </a:lnTo>
                    <a:lnTo>
                      <a:pt x="208" y="10"/>
                    </a:lnTo>
                    <a:lnTo>
                      <a:pt x="193" y="4"/>
                    </a:lnTo>
                    <a:lnTo>
                      <a:pt x="179" y="2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6" name="Freeform 16">
                <a:extLst>
                  <a:ext uri="{FF2B5EF4-FFF2-40B4-BE49-F238E27FC236}">
                    <a16:creationId xmlns:a16="http://schemas.microsoft.com/office/drawing/2014/main" id="{E3E0915A-0B0F-5C51-D10E-F183D732E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3763" y="5138738"/>
                <a:ext cx="77788" cy="79375"/>
              </a:xfrm>
              <a:custGeom>
                <a:avLst/>
                <a:gdLst>
                  <a:gd name="T0" fmla="*/ 0 w 346"/>
                  <a:gd name="T1" fmla="*/ 346 h 346"/>
                  <a:gd name="T2" fmla="*/ 346 w 346"/>
                  <a:gd name="T3" fmla="*/ 346 h 346"/>
                  <a:gd name="T4" fmla="*/ 173 w 346"/>
                  <a:gd name="T5" fmla="*/ 0 h 346"/>
                  <a:gd name="T6" fmla="*/ 0 w 346"/>
                  <a:gd name="T7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6" h="346">
                    <a:moveTo>
                      <a:pt x="0" y="346"/>
                    </a:moveTo>
                    <a:lnTo>
                      <a:pt x="346" y="346"/>
                    </a:lnTo>
                    <a:lnTo>
                      <a:pt x="173" y="0"/>
                    </a:ln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Freeform 17">
                <a:extLst>
                  <a:ext uri="{FF2B5EF4-FFF2-40B4-BE49-F238E27FC236}">
                    <a16:creationId xmlns:a16="http://schemas.microsoft.com/office/drawing/2014/main" id="{08DBED8E-F5CC-527C-C4A5-07D2FBD97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9488" y="5160963"/>
                <a:ext cx="68263" cy="68263"/>
              </a:xfrm>
              <a:custGeom>
                <a:avLst/>
                <a:gdLst>
                  <a:gd name="T0" fmla="*/ 150 w 300"/>
                  <a:gd name="T1" fmla="*/ 0 h 301"/>
                  <a:gd name="T2" fmla="*/ 119 w 300"/>
                  <a:gd name="T3" fmla="*/ 2 h 301"/>
                  <a:gd name="T4" fmla="*/ 92 w 300"/>
                  <a:gd name="T5" fmla="*/ 10 h 301"/>
                  <a:gd name="T6" fmla="*/ 66 w 300"/>
                  <a:gd name="T7" fmla="*/ 24 h 301"/>
                  <a:gd name="T8" fmla="*/ 44 w 300"/>
                  <a:gd name="T9" fmla="*/ 44 h 301"/>
                  <a:gd name="T10" fmla="*/ 24 w 300"/>
                  <a:gd name="T11" fmla="*/ 66 h 301"/>
                  <a:gd name="T12" fmla="*/ 10 w 300"/>
                  <a:gd name="T13" fmla="*/ 93 h 301"/>
                  <a:gd name="T14" fmla="*/ 2 w 300"/>
                  <a:gd name="T15" fmla="*/ 119 h 301"/>
                  <a:gd name="T16" fmla="*/ 0 w 300"/>
                  <a:gd name="T17" fmla="*/ 150 h 301"/>
                  <a:gd name="T18" fmla="*/ 0 w 300"/>
                  <a:gd name="T19" fmla="*/ 164 h 301"/>
                  <a:gd name="T20" fmla="*/ 2 w 300"/>
                  <a:gd name="T21" fmla="*/ 179 h 301"/>
                  <a:gd name="T22" fmla="*/ 5 w 300"/>
                  <a:gd name="T23" fmla="*/ 193 h 301"/>
                  <a:gd name="T24" fmla="*/ 10 w 300"/>
                  <a:gd name="T25" fmla="*/ 208 h 301"/>
                  <a:gd name="T26" fmla="*/ 16 w 300"/>
                  <a:gd name="T27" fmla="*/ 220 h 301"/>
                  <a:gd name="T28" fmla="*/ 24 w 300"/>
                  <a:gd name="T29" fmla="*/ 232 h 301"/>
                  <a:gd name="T30" fmla="*/ 32 w 300"/>
                  <a:gd name="T31" fmla="*/ 244 h 301"/>
                  <a:gd name="T32" fmla="*/ 44 w 300"/>
                  <a:gd name="T33" fmla="*/ 257 h 301"/>
                  <a:gd name="T34" fmla="*/ 66 w 300"/>
                  <a:gd name="T35" fmla="*/ 275 h 301"/>
                  <a:gd name="T36" fmla="*/ 92 w 300"/>
                  <a:gd name="T37" fmla="*/ 289 h 301"/>
                  <a:gd name="T38" fmla="*/ 105 w 300"/>
                  <a:gd name="T39" fmla="*/ 294 h 301"/>
                  <a:gd name="T40" fmla="*/ 119 w 300"/>
                  <a:gd name="T41" fmla="*/ 297 h 301"/>
                  <a:gd name="T42" fmla="*/ 134 w 300"/>
                  <a:gd name="T43" fmla="*/ 299 h 301"/>
                  <a:gd name="T44" fmla="*/ 150 w 300"/>
                  <a:gd name="T45" fmla="*/ 301 h 301"/>
                  <a:gd name="T46" fmla="*/ 164 w 300"/>
                  <a:gd name="T47" fmla="*/ 299 h 301"/>
                  <a:gd name="T48" fmla="*/ 179 w 300"/>
                  <a:gd name="T49" fmla="*/ 297 h 301"/>
                  <a:gd name="T50" fmla="*/ 193 w 300"/>
                  <a:gd name="T51" fmla="*/ 294 h 301"/>
                  <a:gd name="T52" fmla="*/ 208 w 300"/>
                  <a:gd name="T53" fmla="*/ 289 h 301"/>
                  <a:gd name="T54" fmla="*/ 219 w 300"/>
                  <a:gd name="T55" fmla="*/ 282 h 301"/>
                  <a:gd name="T56" fmla="*/ 232 w 300"/>
                  <a:gd name="T57" fmla="*/ 275 h 301"/>
                  <a:gd name="T58" fmla="*/ 244 w 300"/>
                  <a:gd name="T59" fmla="*/ 266 h 301"/>
                  <a:gd name="T60" fmla="*/ 256 w 300"/>
                  <a:gd name="T61" fmla="*/ 257 h 301"/>
                  <a:gd name="T62" fmla="*/ 266 w 300"/>
                  <a:gd name="T63" fmla="*/ 244 h 301"/>
                  <a:gd name="T64" fmla="*/ 275 w 300"/>
                  <a:gd name="T65" fmla="*/ 232 h 301"/>
                  <a:gd name="T66" fmla="*/ 282 w 300"/>
                  <a:gd name="T67" fmla="*/ 220 h 301"/>
                  <a:gd name="T68" fmla="*/ 289 w 300"/>
                  <a:gd name="T69" fmla="*/ 208 h 301"/>
                  <a:gd name="T70" fmla="*/ 293 w 300"/>
                  <a:gd name="T71" fmla="*/ 193 h 301"/>
                  <a:gd name="T72" fmla="*/ 297 w 300"/>
                  <a:gd name="T73" fmla="*/ 179 h 301"/>
                  <a:gd name="T74" fmla="*/ 299 w 300"/>
                  <a:gd name="T75" fmla="*/ 164 h 301"/>
                  <a:gd name="T76" fmla="*/ 300 w 300"/>
                  <a:gd name="T77" fmla="*/ 150 h 301"/>
                  <a:gd name="T78" fmla="*/ 299 w 300"/>
                  <a:gd name="T79" fmla="*/ 134 h 301"/>
                  <a:gd name="T80" fmla="*/ 297 w 300"/>
                  <a:gd name="T81" fmla="*/ 119 h 301"/>
                  <a:gd name="T82" fmla="*/ 293 w 300"/>
                  <a:gd name="T83" fmla="*/ 105 h 301"/>
                  <a:gd name="T84" fmla="*/ 289 w 300"/>
                  <a:gd name="T85" fmla="*/ 93 h 301"/>
                  <a:gd name="T86" fmla="*/ 275 w 300"/>
                  <a:gd name="T87" fmla="*/ 66 h 301"/>
                  <a:gd name="T88" fmla="*/ 256 w 300"/>
                  <a:gd name="T89" fmla="*/ 44 h 301"/>
                  <a:gd name="T90" fmla="*/ 244 w 300"/>
                  <a:gd name="T91" fmla="*/ 32 h 301"/>
                  <a:gd name="T92" fmla="*/ 232 w 300"/>
                  <a:gd name="T93" fmla="*/ 24 h 301"/>
                  <a:gd name="T94" fmla="*/ 219 w 300"/>
                  <a:gd name="T95" fmla="*/ 16 h 301"/>
                  <a:gd name="T96" fmla="*/ 208 w 300"/>
                  <a:gd name="T97" fmla="*/ 10 h 301"/>
                  <a:gd name="T98" fmla="*/ 193 w 300"/>
                  <a:gd name="T99" fmla="*/ 5 h 301"/>
                  <a:gd name="T100" fmla="*/ 179 w 300"/>
                  <a:gd name="T101" fmla="*/ 2 h 301"/>
                  <a:gd name="T102" fmla="*/ 164 w 300"/>
                  <a:gd name="T103" fmla="*/ 0 h 301"/>
                  <a:gd name="T104" fmla="*/ 150 w 300"/>
                  <a:gd name="T105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1">
                    <a:moveTo>
                      <a:pt x="150" y="0"/>
                    </a:moveTo>
                    <a:lnTo>
                      <a:pt x="119" y="2"/>
                    </a:lnTo>
                    <a:lnTo>
                      <a:pt x="92" y="10"/>
                    </a:lnTo>
                    <a:lnTo>
                      <a:pt x="66" y="24"/>
                    </a:lnTo>
                    <a:lnTo>
                      <a:pt x="44" y="44"/>
                    </a:lnTo>
                    <a:lnTo>
                      <a:pt x="24" y="66"/>
                    </a:lnTo>
                    <a:lnTo>
                      <a:pt x="10" y="93"/>
                    </a:lnTo>
                    <a:lnTo>
                      <a:pt x="2" y="119"/>
                    </a:lnTo>
                    <a:lnTo>
                      <a:pt x="0" y="150"/>
                    </a:lnTo>
                    <a:lnTo>
                      <a:pt x="0" y="164"/>
                    </a:lnTo>
                    <a:lnTo>
                      <a:pt x="2" y="179"/>
                    </a:lnTo>
                    <a:lnTo>
                      <a:pt x="5" y="193"/>
                    </a:lnTo>
                    <a:lnTo>
                      <a:pt x="10" y="208"/>
                    </a:lnTo>
                    <a:lnTo>
                      <a:pt x="16" y="220"/>
                    </a:lnTo>
                    <a:lnTo>
                      <a:pt x="24" y="232"/>
                    </a:lnTo>
                    <a:lnTo>
                      <a:pt x="32" y="244"/>
                    </a:lnTo>
                    <a:lnTo>
                      <a:pt x="44" y="257"/>
                    </a:lnTo>
                    <a:lnTo>
                      <a:pt x="66" y="275"/>
                    </a:lnTo>
                    <a:lnTo>
                      <a:pt x="92" y="289"/>
                    </a:lnTo>
                    <a:lnTo>
                      <a:pt x="105" y="294"/>
                    </a:lnTo>
                    <a:lnTo>
                      <a:pt x="119" y="297"/>
                    </a:lnTo>
                    <a:lnTo>
                      <a:pt x="134" y="299"/>
                    </a:lnTo>
                    <a:lnTo>
                      <a:pt x="150" y="301"/>
                    </a:lnTo>
                    <a:lnTo>
                      <a:pt x="164" y="299"/>
                    </a:lnTo>
                    <a:lnTo>
                      <a:pt x="179" y="297"/>
                    </a:lnTo>
                    <a:lnTo>
                      <a:pt x="193" y="294"/>
                    </a:lnTo>
                    <a:lnTo>
                      <a:pt x="208" y="289"/>
                    </a:lnTo>
                    <a:lnTo>
                      <a:pt x="219" y="282"/>
                    </a:lnTo>
                    <a:lnTo>
                      <a:pt x="232" y="275"/>
                    </a:lnTo>
                    <a:lnTo>
                      <a:pt x="244" y="266"/>
                    </a:lnTo>
                    <a:lnTo>
                      <a:pt x="256" y="257"/>
                    </a:lnTo>
                    <a:lnTo>
                      <a:pt x="266" y="244"/>
                    </a:lnTo>
                    <a:lnTo>
                      <a:pt x="275" y="232"/>
                    </a:lnTo>
                    <a:lnTo>
                      <a:pt x="282" y="220"/>
                    </a:lnTo>
                    <a:lnTo>
                      <a:pt x="289" y="208"/>
                    </a:lnTo>
                    <a:lnTo>
                      <a:pt x="293" y="193"/>
                    </a:lnTo>
                    <a:lnTo>
                      <a:pt x="297" y="179"/>
                    </a:lnTo>
                    <a:lnTo>
                      <a:pt x="299" y="164"/>
                    </a:lnTo>
                    <a:lnTo>
                      <a:pt x="300" y="150"/>
                    </a:lnTo>
                    <a:lnTo>
                      <a:pt x="299" y="134"/>
                    </a:lnTo>
                    <a:lnTo>
                      <a:pt x="297" y="119"/>
                    </a:lnTo>
                    <a:lnTo>
                      <a:pt x="293" y="105"/>
                    </a:lnTo>
                    <a:lnTo>
                      <a:pt x="289" y="93"/>
                    </a:lnTo>
                    <a:lnTo>
                      <a:pt x="275" y="66"/>
                    </a:lnTo>
                    <a:lnTo>
                      <a:pt x="256" y="44"/>
                    </a:lnTo>
                    <a:lnTo>
                      <a:pt x="244" y="32"/>
                    </a:lnTo>
                    <a:lnTo>
                      <a:pt x="232" y="24"/>
                    </a:lnTo>
                    <a:lnTo>
                      <a:pt x="219" y="16"/>
                    </a:lnTo>
                    <a:lnTo>
                      <a:pt x="208" y="10"/>
                    </a:lnTo>
                    <a:lnTo>
                      <a:pt x="193" y="5"/>
                    </a:lnTo>
                    <a:lnTo>
                      <a:pt x="179" y="2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8" name="Freeform 18">
                <a:extLst>
                  <a:ext uri="{FF2B5EF4-FFF2-40B4-BE49-F238E27FC236}">
                    <a16:creationId xmlns:a16="http://schemas.microsoft.com/office/drawing/2014/main" id="{3DEC6F04-A719-EECC-3A29-1AB532E18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5363" y="4835525"/>
                <a:ext cx="68263" cy="68263"/>
              </a:xfrm>
              <a:custGeom>
                <a:avLst/>
                <a:gdLst>
                  <a:gd name="T0" fmla="*/ 150 w 300"/>
                  <a:gd name="T1" fmla="*/ 0 h 301"/>
                  <a:gd name="T2" fmla="*/ 119 w 300"/>
                  <a:gd name="T3" fmla="*/ 2 h 301"/>
                  <a:gd name="T4" fmla="*/ 93 w 300"/>
                  <a:gd name="T5" fmla="*/ 10 h 301"/>
                  <a:gd name="T6" fmla="*/ 66 w 300"/>
                  <a:gd name="T7" fmla="*/ 24 h 301"/>
                  <a:gd name="T8" fmla="*/ 44 w 300"/>
                  <a:gd name="T9" fmla="*/ 44 h 301"/>
                  <a:gd name="T10" fmla="*/ 25 w 300"/>
                  <a:gd name="T11" fmla="*/ 66 h 301"/>
                  <a:gd name="T12" fmla="*/ 11 w 300"/>
                  <a:gd name="T13" fmla="*/ 93 h 301"/>
                  <a:gd name="T14" fmla="*/ 3 w 300"/>
                  <a:gd name="T15" fmla="*/ 119 h 301"/>
                  <a:gd name="T16" fmla="*/ 0 w 300"/>
                  <a:gd name="T17" fmla="*/ 150 h 301"/>
                  <a:gd name="T18" fmla="*/ 0 w 300"/>
                  <a:gd name="T19" fmla="*/ 164 h 301"/>
                  <a:gd name="T20" fmla="*/ 3 w 300"/>
                  <a:gd name="T21" fmla="*/ 179 h 301"/>
                  <a:gd name="T22" fmla="*/ 5 w 300"/>
                  <a:gd name="T23" fmla="*/ 193 h 301"/>
                  <a:gd name="T24" fmla="*/ 11 w 300"/>
                  <a:gd name="T25" fmla="*/ 208 h 301"/>
                  <a:gd name="T26" fmla="*/ 16 w 300"/>
                  <a:gd name="T27" fmla="*/ 220 h 301"/>
                  <a:gd name="T28" fmla="*/ 25 w 300"/>
                  <a:gd name="T29" fmla="*/ 232 h 301"/>
                  <a:gd name="T30" fmla="*/ 33 w 300"/>
                  <a:gd name="T31" fmla="*/ 244 h 301"/>
                  <a:gd name="T32" fmla="*/ 44 w 300"/>
                  <a:gd name="T33" fmla="*/ 257 h 301"/>
                  <a:gd name="T34" fmla="*/ 66 w 300"/>
                  <a:gd name="T35" fmla="*/ 275 h 301"/>
                  <a:gd name="T36" fmla="*/ 93 w 300"/>
                  <a:gd name="T37" fmla="*/ 289 h 301"/>
                  <a:gd name="T38" fmla="*/ 105 w 300"/>
                  <a:gd name="T39" fmla="*/ 294 h 301"/>
                  <a:gd name="T40" fmla="*/ 119 w 300"/>
                  <a:gd name="T41" fmla="*/ 297 h 301"/>
                  <a:gd name="T42" fmla="*/ 134 w 300"/>
                  <a:gd name="T43" fmla="*/ 299 h 301"/>
                  <a:gd name="T44" fmla="*/ 150 w 300"/>
                  <a:gd name="T45" fmla="*/ 301 h 301"/>
                  <a:gd name="T46" fmla="*/ 164 w 300"/>
                  <a:gd name="T47" fmla="*/ 299 h 301"/>
                  <a:gd name="T48" fmla="*/ 179 w 300"/>
                  <a:gd name="T49" fmla="*/ 297 h 301"/>
                  <a:gd name="T50" fmla="*/ 193 w 300"/>
                  <a:gd name="T51" fmla="*/ 294 h 301"/>
                  <a:gd name="T52" fmla="*/ 208 w 300"/>
                  <a:gd name="T53" fmla="*/ 289 h 301"/>
                  <a:gd name="T54" fmla="*/ 220 w 300"/>
                  <a:gd name="T55" fmla="*/ 282 h 301"/>
                  <a:gd name="T56" fmla="*/ 232 w 300"/>
                  <a:gd name="T57" fmla="*/ 275 h 301"/>
                  <a:gd name="T58" fmla="*/ 244 w 300"/>
                  <a:gd name="T59" fmla="*/ 266 h 301"/>
                  <a:gd name="T60" fmla="*/ 257 w 300"/>
                  <a:gd name="T61" fmla="*/ 257 h 301"/>
                  <a:gd name="T62" fmla="*/ 266 w 300"/>
                  <a:gd name="T63" fmla="*/ 244 h 301"/>
                  <a:gd name="T64" fmla="*/ 275 w 300"/>
                  <a:gd name="T65" fmla="*/ 232 h 301"/>
                  <a:gd name="T66" fmla="*/ 282 w 300"/>
                  <a:gd name="T67" fmla="*/ 220 h 301"/>
                  <a:gd name="T68" fmla="*/ 289 w 300"/>
                  <a:gd name="T69" fmla="*/ 208 h 301"/>
                  <a:gd name="T70" fmla="*/ 294 w 300"/>
                  <a:gd name="T71" fmla="*/ 193 h 301"/>
                  <a:gd name="T72" fmla="*/ 297 w 300"/>
                  <a:gd name="T73" fmla="*/ 179 h 301"/>
                  <a:gd name="T74" fmla="*/ 299 w 300"/>
                  <a:gd name="T75" fmla="*/ 164 h 301"/>
                  <a:gd name="T76" fmla="*/ 300 w 300"/>
                  <a:gd name="T77" fmla="*/ 150 h 301"/>
                  <a:gd name="T78" fmla="*/ 299 w 300"/>
                  <a:gd name="T79" fmla="*/ 134 h 301"/>
                  <a:gd name="T80" fmla="*/ 297 w 300"/>
                  <a:gd name="T81" fmla="*/ 119 h 301"/>
                  <a:gd name="T82" fmla="*/ 294 w 300"/>
                  <a:gd name="T83" fmla="*/ 105 h 301"/>
                  <a:gd name="T84" fmla="*/ 289 w 300"/>
                  <a:gd name="T85" fmla="*/ 93 h 301"/>
                  <a:gd name="T86" fmla="*/ 275 w 300"/>
                  <a:gd name="T87" fmla="*/ 66 h 301"/>
                  <a:gd name="T88" fmla="*/ 257 w 300"/>
                  <a:gd name="T89" fmla="*/ 44 h 301"/>
                  <a:gd name="T90" fmla="*/ 244 w 300"/>
                  <a:gd name="T91" fmla="*/ 32 h 301"/>
                  <a:gd name="T92" fmla="*/ 232 w 300"/>
                  <a:gd name="T93" fmla="*/ 24 h 301"/>
                  <a:gd name="T94" fmla="*/ 220 w 300"/>
                  <a:gd name="T95" fmla="*/ 16 h 301"/>
                  <a:gd name="T96" fmla="*/ 208 w 300"/>
                  <a:gd name="T97" fmla="*/ 10 h 301"/>
                  <a:gd name="T98" fmla="*/ 193 w 300"/>
                  <a:gd name="T99" fmla="*/ 5 h 301"/>
                  <a:gd name="T100" fmla="*/ 179 w 300"/>
                  <a:gd name="T101" fmla="*/ 2 h 301"/>
                  <a:gd name="T102" fmla="*/ 164 w 300"/>
                  <a:gd name="T103" fmla="*/ 0 h 301"/>
                  <a:gd name="T104" fmla="*/ 150 w 300"/>
                  <a:gd name="T105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1">
                    <a:moveTo>
                      <a:pt x="150" y="0"/>
                    </a:moveTo>
                    <a:lnTo>
                      <a:pt x="119" y="2"/>
                    </a:lnTo>
                    <a:lnTo>
                      <a:pt x="93" y="10"/>
                    </a:lnTo>
                    <a:lnTo>
                      <a:pt x="66" y="24"/>
                    </a:lnTo>
                    <a:lnTo>
                      <a:pt x="44" y="44"/>
                    </a:lnTo>
                    <a:lnTo>
                      <a:pt x="25" y="66"/>
                    </a:lnTo>
                    <a:lnTo>
                      <a:pt x="11" y="93"/>
                    </a:lnTo>
                    <a:lnTo>
                      <a:pt x="3" y="119"/>
                    </a:lnTo>
                    <a:lnTo>
                      <a:pt x="0" y="150"/>
                    </a:lnTo>
                    <a:lnTo>
                      <a:pt x="0" y="164"/>
                    </a:lnTo>
                    <a:lnTo>
                      <a:pt x="3" y="179"/>
                    </a:lnTo>
                    <a:lnTo>
                      <a:pt x="5" y="193"/>
                    </a:lnTo>
                    <a:lnTo>
                      <a:pt x="11" y="208"/>
                    </a:lnTo>
                    <a:lnTo>
                      <a:pt x="16" y="220"/>
                    </a:lnTo>
                    <a:lnTo>
                      <a:pt x="25" y="232"/>
                    </a:lnTo>
                    <a:lnTo>
                      <a:pt x="33" y="244"/>
                    </a:lnTo>
                    <a:lnTo>
                      <a:pt x="44" y="257"/>
                    </a:lnTo>
                    <a:lnTo>
                      <a:pt x="66" y="275"/>
                    </a:lnTo>
                    <a:lnTo>
                      <a:pt x="93" y="289"/>
                    </a:lnTo>
                    <a:lnTo>
                      <a:pt x="105" y="294"/>
                    </a:lnTo>
                    <a:lnTo>
                      <a:pt x="119" y="297"/>
                    </a:lnTo>
                    <a:lnTo>
                      <a:pt x="134" y="299"/>
                    </a:lnTo>
                    <a:lnTo>
                      <a:pt x="150" y="301"/>
                    </a:lnTo>
                    <a:lnTo>
                      <a:pt x="164" y="299"/>
                    </a:lnTo>
                    <a:lnTo>
                      <a:pt x="179" y="297"/>
                    </a:lnTo>
                    <a:lnTo>
                      <a:pt x="193" y="294"/>
                    </a:lnTo>
                    <a:lnTo>
                      <a:pt x="208" y="289"/>
                    </a:lnTo>
                    <a:lnTo>
                      <a:pt x="220" y="282"/>
                    </a:lnTo>
                    <a:lnTo>
                      <a:pt x="232" y="275"/>
                    </a:lnTo>
                    <a:lnTo>
                      <a:pt x="244" y="266"/>
                    </a:lnTo>
                    <a:lnTo>
                      <a:pt x="257" y="257"/>
                    </a:lnTo>
                    <a:lnTo>
                      <a:pt x="266" y="244"/>
                    </a:lnTo>
                    <a:lnTo>
                      <a:pt x="275" y="232"/>
                    </a:lnTo>
                    <a:lnTo>
                      <a:pt x="282" y="220"/>
                    </a:lnTo>
                    <a:lnTo>
                      <a:pt x="289" y="208"/>
                    </a:lnTo>
                    <a:lnTo>
                      <a:pt x="294" y="193"/>
                    </a:lnTo>
                    <a:lnTo>
                      <a:pt x="297" y="179"/>
                    </a:lnTo>
                    <a:lnTo>
                      <a:pt x="299" y="164"/>
                    </a:lnTo>
                    <a:lnTo>
                      <a:pt x="300" y="150"/>
                    </a:lnTo>
                    <a:lnTo>
                      <a:pt x="299" y="134"/>
                    </a:lnTo>
                    <a:lnTo>
                      <a:pt x="297" y="119"/>
                    </a:lnTo>
                    <a:lnTo>
                      <a:pt x="294" y="105"/>
                    </a:lnTo>
                    <a:lnTo>
                      <a:pt x="289" y="93"/>
                    </a:lnTo>
                    <a:lnTo>
                      <a:pt x="275" y="66"/>
                    </a:lnTo>
                    <a:lnTo>
                      <a:pt x="257" y="44"/>
                    </a:lnTo>
                    <a:lnTo>
                      <a:pt x="244" y="32"/>
                    </a:lnTo>
                    <a:lnTo>
                      <a:pt x="232" y="24"/>
                    </a:lnTo>
                    <a:lnTo>
                      <a:pt x="220" y="16"/>
                    </a:lnTo>
                    <a:lnTo>
                      <a:pt x="208" y="10"/>
                    </a:lnTo>
                    <a:lnTo>
                      <a:pt x="193" y="5"/>
                    </a:lnTo>
                    <a:lnTo>
                      <a:pt x="179" y="2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9" name="Freeform 19">
                <a:extLst>
                  <a:ext uri="{FF2B5EF4-FFF2-40B4-BE49-F238E27FC236}">
                    <a16:creationId xmlns:a16="http://schemas.microsoft.com/office/drawing/2014/main" id="{3B098F4C-606B-3E3A-C2BF-3D60D109B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888" y="4675188"/>
                <a:ext cx="68263" cy="68263"/>
              </a:xfrm>
              <a:custGeom>
                <a:avLst/>
                <a:gdLst>
                  <a:gd name="T0" fmla="*/ 151 w 301"/>
                  <a:gd name="T1" fmla="*/ 0 h 301"/>
                  <a:gd name="T2" fmla="*/ 119 w 301"/>
                  <a:gd name="T3" fmla="*/ 2 h 301"/>
                  <a:gd name="T4" fmla="*/ 93 w 301"/>
                  <a:gd name="T5" fmla="*/ 11 h 301"/>
                  <a:gd name="T6" fmla="*/ 66 w 301"/>
                  <a:gd name="T7" fmla="*/ 24 h 301"/>
                  <a:gd name="T8" fmla="*/ 44 w 301"/>
                  <a:gd name="T9" fmla="*/ 44 h 301"/>
                  <a:gd name="T10" fmla="*/ 25 w 301"/>
                  <a:gd name="T11" fmla="*/ 66 h 301"/>
                  <a:gd name="T12" fmla="*/ 11 w 301"/>
                  <a:gd name="T13" fmla="*/ 93 h 301"/>
                  <a:gd name="T14" fmla="*/ 3 w 301"/>
                  <a:gd name="T15" fmla="*/ 119 h 301"/>
                  <a:gd name="T16" fmla="*/ 0 w 301"/>
                  <a:gd name="T17" fmla="*/ 150 h 301"/>
                  <a:gd name="T18" fmla="*/ 0 w 301"/>
                  <a:gd name="T19" fmla="*/ 164 h 301"/>
                  <a:gd name="T20" fmla="*/ 3 w 301"/>
                  <a:gd name="T21" fmla="*/ 179 h 301"/>
                  <a:gd name="T22" fmla="*/ 5 w 301"/>
                  <a:gd name="T23" fmla="*/ 193 h 301"/>
                  <a:gd name="T24" fmla="*/ 11 w 301"/>
                  <a:gd name="T25" fmla="*/ 208 h 301"/>
                  <a:gd name="T26" fmla="*/ 17 w 301"/>
                  <a:gd name="T27" fmla="*/ 220 h 301"/>
                  <a:gd name="T28" fmla="*/ 25 w 301"/>
                  <a:gd name="T29" fmla="*/ 232 h 301"/>
                  <a:gd name="T30" fmla="*/ 33 w 301"/>
                  <a:gd name="T31" fmla="*/ 244 h 301"/>
                  <a:gd name="T32" fmla="*/ 44 w 301"/>
                  <a:gd name="T33" fmla="*/ 257 h 301"/>
                  <a:gd name="T34" fmla="*/ 66 w 301"/>
                  <a:gd name="T35" fmla="*/ 275 h 301"/>
                  <a:gd name="T36" fmla="*/ 93 w 301"/>
                  <a:gd name="T37" fmla="*/ 289 h 301"/>
                  <a:gd name="T38" fmla="*/ 106 w 301"/>
                  <a:gd name="T39" fmla="*/ 294 h 301"/>
                  <a:gd name="T40" fmla="*/ 119 w 301"/>
                  <a:gd name="T41" fmla="*/ 297 h 301"/>
                  <a:gd name="T42" fmla="*/ 134 w 301"/>
                  <a:gd name="T43" fmla="*/ 299 h 301"/>
                  <a:gd name="T44" fmla="*/ 151 w 301"/>
                  <a:gd name="T45" fmla="*/ 301 h 301"/>
                  <a:gd name="T46" fmla="*/ 164 w 301"/>
                  <a:gd name="T47" fmla="*/ 299 h 301"/>
                  <a:gd name="T48" fmla="*/ 179 w 301"/>
                  <a:gd name="T49" fmla="*/ 297 h 301"/>
                  <a:gd name="T50" fmla="*/ 193 w 301"/>
                  <a:gd name="T51" fmla="*/ 294 h 301"/>
                  <a:gd name="T52" fmla="*/ 208 w 301"/>
                  <a:gd name="T53" fmla="*/ 289 h 301"/>
                  <a:gd name="T54" fmla="*/ 220 w 301"/>
                  <a:gd name="T55" fmla="*/ 282 h 301"/>
                  <a:gd name="T56" fmla="*/ 233 w 301"/>
                  <a:gd name="T57" fmla="*/ 275 h 301"/>
                  <a:gd name="T58" fmla="*/ 244 w 301"/>
                  <a:gd name="T59" fmla="*/ 266 h 301"/>
                  <a:gd name="T60" fmla="*/ 257 w 301"/>
                  <a:gd name="T61" fmla="*/ 257 h 301"/>
                  <a:gd name="T62" fmla="*/ 266 w 301"/>
                  <a:gd name="T63" fmla="*/ 244 h 301"/>
                  <a:gd name="T64" fmla="*/ 275 w 301"/>
                  <a:gd name="T65" fmla="*/ 232 h 301"/>
                  <a:gd name="T66" fmla="*/ 282 w 301"/>
                  <a:gd name="T67" fmla="*/ 220 h 301"/>
                  <a:gd name="T68" fmla="*/ 289 w 301"/>
                  <a:gd name="T69" fmla="*/ 208 h 301"/>
                  <a:gd name="T70" fmla="*/ 294 w 301"/>
                  <a:gd name="T71" fmla="*/ 193 h 301"/>
                  <a:gd name="T72" fmla="*/ 297 w 301"/>
                  <a:gd name="T73" fmla="*/ 179 h 301"/>
                  <a:gd name="T74" fmla="*/ 300 w 301"/>
                  <a:gd name="T75" fmla="*/ 164 h 301"/>
                  <a:gd name="T76" fmla="*/ 301 w 301"/>
                  <a:gd name="T77" fmla="*/ 150 h 301"/>
                  <a:gd name="T78" fmla="*/ 300 w 301"/>
                  <a:gd name="T79" fmla="*/ 134 h 301"/>
                  <a:gd name="T80" fmla="*/ 297 w 301"/>
                  <a:gd name="T81" fmla="*/ 119 h 301"/>
                  <a:gd name="T82" fmla="*/ 294 w 301"/>
                  <a:gd name="T83" fmla="*/ 105 h 301"/>
                  <a:gd name="T84" fmla="*/ 289 w 301"/>
                  <a:gd name="T85" fmla="*/ 93 h 301"/>
                  <a:gd name="T86" fmla="*/ 275 w 301"/>
                  <a:gd name="T87" fmla="*/ 66 h 301"/>
                  <a:gd name="T88" fmla="*/ 257 w 301"/>
                  <a:gd name="T89" fmla="*/ 44 h 301"/>
                  <a:gd name="T90" fmla="*/ 244 w 301"/>
                  <a:gd name="T91" fmla="*/ 32 h 301"/>
                  <a:gd name="T92" fmla="*/ 233 w 301"/>
                  <a:gd name="T93" fmla="*/ 24 h 301"/>
                  <a:gd name="T94" fmla="*/ 220 w 301"/>
                  <a:gd name="T95" fmla="*/ 16 h 301"/>
                  <a:gd name="T96" fmla="*/ 208 w 301"/>
                  <a:gd name="T97" fmla="*/ 11 h 301"/>
                  <a:gd name="T98" fmla="*/ 193 w 301"/>
                  <a:gd name="T99" fmla="*/ 5 h 301"/>
                  <a:gd name="T100" fmla="*/ 179 w 301"/>
                  <a:gd name="T101" fmla="*/ 2 h 301"/>
                  <a:gd name="T102" fmla="*/ 164 w 301"/>
                  <a:gd name="T103" fmla="*/ 0 h 301"/>
                  <a:gd name="T104" fmla="*/ 151 w 301"/>
                  <a:gd name="T105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1" h="301">
                    <a:moveTo>
                      <a:pt x="151" y="0"/>
                    </a:moveTo>
                    <a:lnTo>
                      <a:pt x="119" y="2"/>
                    </a:lnTo>
                    <a:lnTo>
                      <a:pt x="93" y="11"/>
                    </a:lnTo>
                    <a:lnTo>
                      <a:pt x="66" y="24"/>
                    </a:lnTo>
                    <a:lnTo>
                      <a:pt x="44" y="44"/>
                    </a:lnTo>
                    <a:lnTo>
                      <a:pt x="25" y="66"/>
                    </a:lnTo>
                    <a:lnTo>
                      <a:pt x="11" y="93"/>
                    </a:lnTo>
                    <a:lnTo>
                      <a:pt x="3" y="119"/>
                    </a:lnTo>
                    <a:lnTo>
                      <a:pt x="0" y="150"/>
                    </a:lnTo>
                    <a:lnTo>
                      <a:pt x="0" y="164"/>
                    </a:lnTo>
                    <a:lnTo>
                      <a:pt x="3" y="179"/>
                    </a:lnTo>
                    <a:lnTo>
                      <a:pt x="5" y="193"/>
                    </a:lnTo>
                    <a:lnTo>
                      <a:pt x="11" y="208"/>
                    </a:lnTo>
                    <a:lnTo>
                      <a:pt x="17" y="220"/>
                    </a:lnTo>
                    <a:lnTo>
                      <a:pt x="25" y="232"/>
                    </a:lnTo>
                    <a:lnTo>
                      <a:pt x="33" y="244"/>
                    </a:lnTo>
                    <a:lnTo>
                      <a:pt x="44" y="257"/>
                    </a:lnTo>
                    <a:lnTo>
                      <a:pt x="66" y="275"/>
                    </a:lnTo>
                    <a:lnTo>
                      <a:pt x="93" y="289"/>
                    </a:lnTo>
                    <a:lnTo>
                      <a:pt x="106" y="294"/>
                    </a:lnTo>
                    <a:lnTo>
                      <a:pt x="119" y="297"/>
                    </a:lnTo>
                    <a:lnTo>
                      <a:pt x="134" y="299"/>
                    </a:lnTo>
                    <a:lnTo>
                      <a:pt x="151" y="301"/>
                    </a:lnTo>
                    <a:lnTo>
                      <a:pt x="164" y="299"/>
                    </a:lnTo>
                    <a:lnTo>
                      <a:pt x="179" y="297"/>
                    </a:lnTo>
                    <a:lnTo>
                      <a:pt x="193" y="294"/>
                    </a:lnTo>
                    <a:lnTo>
                      <a:pt x="208" y="289"/>
                    </a:lnTo>
                    <a:lnTo>
                      <a:pt x="220" y="282"/>
                    </a:lnTo>
                    <a:lnTo>
                      <a:pt x="233" y="275"/>
                    </a:lnTo>
                    <a:lnTo>
                      <a:pt x="244" y="266"/>
                    </a:lnTo>
                    <a:lnTo>
                      <a:pt x="257" y="257"/>
                    </a:lnTo>
                    <a:lnTo>
                      <a:pt x="266" y="244"/>
                    </a:lnTo>
                    <a:lnTo>
                      <a:pt x="275" y="232"/>
                    </a:lnTo>
                    <a:lnTo>
                      <a:pt x="282" y="220"/>
                    </a:lnTo>
                    <a:lnTo>
                      <a:pt x="289" y="208"/>
                    </a:lnTo>
                    <a:lnTo>
                      <a:pt x="294" y="193"/>
                    </a:lnTo>
                    <a:lnTo>
                      <a:pt x="297" y="179"/>
                    </a:lnTo>
                    <a:lnTo>
                      <a:pt x="300" y="164"/>
                    </a:lnTo>
                    <a:lnTo>
                      <a:pt x="301" y="150"/>
                    </a:lnTo>
                    <a:lnTo>
                      <a:pt x="300" y="134"/>
                    </a:lnTo>
                    <a:lnTo>
                      <a:pt x="297" y="119"/>
                    </a:lnTo>
                    <a:lnTo>
                      <a:pt x="294" y="105"/>
                    </a:lnTo>
                    <a:lnTo>
                      <a:pt x="289" y="93"/>
                    </a:lnTo>
                    <a:lnTo>
                      <a:pt x="275" y="66"/>
                    </a:lnTo>
                    <a:lnTo>
                      <a:pt x="257" y="44"/>
                    </a:lnTo>
                    <a:lnTo>
                      <a:pt x="244" y="32"/>
                    </a:lnTo>
                    <a:lnTo>
                      <a:pt x="233" y="24"/>
                    </a:lnTo>
                    <a:lnTo>
                      <a:pt x="220" y="16"/>
                    </a:lnTo>
                    <a:lnTo>
                      <a:pt x="208" y="11"/>
                    </a:lnTo>
                    <a:lnTo>
                      <a:pt x="193" y="5"/>
                    </a:lnTo>
                    <a:lnTo>
                      <a:pt x="179" y="2"/>
                    </a:lnTo>
                    <a:lnTo>
                      <a:pt x="164" y="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0" name="Freeform 20">
                <a:extLst>
                  <a:ext uri="{FF2B5EF4-FFF2-40B4-BE49-F238E27FC236}">
                    <a16:creationId xmlns:a16="http://schemas.microsoft.com/office/drawing/2014/main" id="{1AE9AA2C-4A70-849F-77B7-9EF277765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6150" y="4513263"/>
                <a:ext cx="66675" cy="68263"/>
              </a:xfrm>
              <a:custGeom>
                <a:avLst/>
                <a:gdLst>
                  <a:gd name="T0" fmla="*/ 150 w 300"/>
                  <a:gd name="T1" fmla="*/ 0 h 300"/>
                  <a:gd name="T2" fmla="*/ 119 w 300"/>
                  <a:gd name="T3" fmla="*/ 2 h 300"/>
                  <a:gd name="T4" fmla="*/ 92 w 300"/>
                  <a:gd name="T5" fmla="*/ 10 h 300"/>
                  <a:gd name="T6" fmla="*/ 66 w 300"/>
                  <a:gd name="T7" fmla="*/ 24 h 300"/>
                  <a:gd name="T8" fmla="*/ 44 w 300"/>
                  <a:gd name="T9" fmla="*/ 44 h 300"/>
                  <a:gd name="T10" fmla="*/ 24 w 300"/>
                  <a:gd name="T11" fmla="*/ 65 h 300"/>
                  <a:gd name="T12" fmla="*/ 10 w 300"/>
                  <a:gd name="T13" fmla="*/ 92 h 300"/>
                  <a:gd name="T14" fmla="*/ 2 w 300"/>
                  <a:gd name="T15" fmla="*/ 119 h 300"/>
                  <a:gd name="T16" fmla="*/ 0 w 300"/>
                  <a:gd name="T17" fmla="*/ 150 h 300"/>
                  <a:gd name="T18" fmla="*/ 0 w 300"/>
                  <a:gd name="T19" fmla="*/ 164 h 300"/>
                  <a:gd name="T20" fmla="*/ 2 w 300"/>
                  <a:gd name="T21" fmla="*/ 179 h 300"/>
                  <a:gd name="T22" fmla="*/ 5 w 300"/>
                  <a:gd name="T23" fmla="*/ 193 h 300"/>
                  <a:gd name="T24" fmla="*/ 10 w 300"/>
                  <a:gd name="T25" fmla="*/ 208 h 300"/>
                  <a:gd name="T26" fmla="*/ 16 w 300"/>
                  <a:gd name="T27" fmla="*/ 219 h 300"/>
                  <a:gd name="T28" fmla="*/ 24 w 300"/>
                  <a:gd name="T29" fmla="*/ 232 h 300"/>
                  <a:gd name="T30" fmla="*/ 32 w 300"/>
                  <a:gd name="T31" fmla="*/ 243 h 300"/>
                  <a:gd name="T32" fmla="*/ 44 w 300"/>
                  <a:gd name="T33" fmla="*/ 256 h 300"/>
                  <a:gd name="T34" fmla="*/ 66 w 300"/>
                  <a:gd name="T35" fmla="*/ 275 h 300"/>
                  <a:gd name="T36" fmla="*/ 92 w 300"/>
                  <a:gd name="T37" fmla="*/ 289 h 300"/>
                  <a:gd name="T38" fmla="*/ 105 w 300"/>
                  <a:gd name="T39" fmla="*/ 293 h 300"/>
                  <a:gd name="T40" fmla="*/ 119 w 300"/>
                  <a:gd name="T41" fmla="*/ 297 h 300"/>
                  <a:gd name="T42" fmla="*/ 134 w 300"/>
                  <a:gd name="T43" fmla="*/ 299 h 300"/>
                  <a:gd name="T44" fmla="*/ 150 w 300"/>
                  <a:gd name="T45" fmla="*/ 300 h 300"/>
                  <a:gd name="T46" fmla="*/ 164 w 300"/>
                  <a:gd name="T47" fmla="*/ 299 h 300"/>
                  <a:gd name="T48" fmla="*/ 179 w 300"/>
                  <a:gd name="T49" fmla="*/ 297 h 300"/>
                  <a:gd name="T50" fmla="*/ 193 w 300"/>
                  <a:gd name="T51" fmla="*/ 293 h 300"/>
                  <a:gd name="T52" fmla="*/ 208 w 300"/>
                  <a:gd name="T53" fmla="*/ 289 h 300"/>
                  <a:gd name="T54" fmla="*/ 219 w 300"/>
                  <a:gd name="T55" fmla="*/ 282 h 300"/>
                  <a:gd name="T56" fmla="*/ 232 w 300"/>
                  <a:gd name="T57" fmla="*/ 275 h 300"/>
                  <a:gd name="T58" fmla="*/ 244 w 300"/>
                  <a:gd name="T59" fmla="*/ 265 h 300"/>
                  <a:gd name="T60" fmla="*/ 256 w 300"/>
                  <a:gd name="T61" fmla="*/ 256 h 300"/>
                  <a:gd name="T62" fmla="*/ 265 w 300"/>
                  <a:gd name="T63" fmla="*/ 243 h 300"/>
                  <a:gd name="T64" fmla="*/ 275 w 300"/>
                  <a:gd name="T65" fmla="*/ 232 h 300"/>
                  <a:gd name="T66" fmla="*/ 282 w 300"/>
                  <a:gd name="T67" fmla="*/ 219 h 300"/>
                  <a:gd name="T68" fmla="*/ 289 w 300"/>
                  <a:gd name="T69" fmla="*/ 208 h 300"/>
                  <a:gd name="T70" fmla="*/ 293 w 300"/>
                  <a:gd name="T71" fmla="*/ 193 h 300"/>
                  <a:gd name="T72" fmla="*/ 297 w 300"/>
                  <a:gd name="T73" fmla="*/ 179 h 300"/>
                  <a:gd name="T74" fmla="*/ 299 w 300"/>
                  <a:gd name="T75" fmla="*/ 164 h 300"/>
                  <a:gd name="T76" fmla="*/ 300 w 300"/>
                  <a:gd name="T77" fmla="*/ 150 h 300"/>
                  <a:gd name="T78" fmla="*/ 299 w 300"/>
                  <a:gd name="T79" fmla="*/ 134 h 300"/>
                  <a:gd name="T80" fmla="*/ 297 w 300"/>
                  <a:gd name="T81" fmla="*/ 119 h 300"/>
                  <a:gd name="T82" fmla="*/ 293 w 300"/>
                  <a:gd name="T83" fmla="*/ 105 h 300"/>
                  <a:gd name="T84" fmla="*/ 289 w 300"/>
                  <a:gd name="T85" fmla="*/ 92 h 300"/>
                  <a:gd name="T86" fmla="*/ 275 w 300"/>
                  <a:gd name="T87" fmla="*/ 65 h 300"/>
                  <a:gd name="T88" fmla="*/ 256 w 300"/>
                  <a:gd name="T89" fmla="*/ 44 h 300"/>
                  <a:gd name="T90" fmla="*/ 244 w 300"/>
                  <a:gd name="T91" fmla="*/ 32 h 300"/>
                  <a:gd name="T92" fmla="*/ 232 w 300"/>
                  <a:gd name="T93" fmla="*/ 24 h 300"/>
                  <a:gd name="T94" fmla="*/ 219 w 300"/>
                  <a:gd name="T95" fmla="*/ 16 h 300"/>
                  <a:gd name="T96" fmla="*/ 208 w 300"/>
                  <a:gd name="T97" fmla="*/ 10 h 300"/>
                  <a:gd name="T98" fmla="*/ 193 w 300"/>
                  <a:gd name="T99" fmla="*/ 4 h 300"/>
                  <a:gd name="T100" fmla="*/ 179 w 300"/>
                  <a:gd name="T101" fmla="*/ 2 h 300"/>
                  <a:gd name="T102" fmla="*/ 164 w 300"/>
                  <a:gd name="T103" fmla="*/ 0 h 300"/>
                  <a:gd name="T104" fmla="*/ 150 w 300"/>
                  <a:gd name="T10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0">
                    <a:moveTo>
                      <a:pt x="150" y="0"/>
                    </a:moveTo>
                    <a:lnTo>
                      <a:pt x="119" y="2"/>
                    </a:lnTo>
                    <a:lnTo>
                      <a:pt x="92" y="10"/>
                    </a:lnTo>
                    <a:lnTo>
                      <a:pt x="66" y="24"/>
                    </a:lnTo>
                    <a:lnTo>
                      <a:pt x="44" y="44"/>
                    </a:lnTo>
                    <a:lnTo>
                      <a:pt x="24" y="65"/>
                    </a:lnTo>
                    <a:lnTo>
                      <a:pt x="10" y="92"/>
                    </a:lnTo>
                    <a:lnTo>
                      <a:pt x="2" y="119"/>
                    </a:lnTo>
                    <a:lnTo>
                      <a:pt x="0" y="150"/>
                    </a:lnTo>
                    <a:lnTo>
                      <a:pt x="0" y="164"/>
                    </a:lnTo>
                    <a:lnTo>
                      <a:pt x="2" y="179"/>
                    </a:lnTo>
                    <a:lnTo>
                      <a:pt x="5" y="193"/>
                    </a:lnTo>
                    <a:lnTo>
                      <a:pt x="10" y="208"/>
                    </a:lnTo>
                    <a:lnTo>
                      <a:pt x="16" y="219"/>
                    </a:lnTo>
                    <a:lnTo>
                      <a:pt x="24" y="232"/>
                    </a:lnTo>
                    <a:lnTo>
                      <a:pt x="32" y="243"/>
                    </a:lnTo>
                    <a:lnTo>
                      <a:pt x="44" y="256"/>
                    </a:lnTo>
                    <a:lnTo>
                      <a:pt x="66" y="275"/>
                    </a:lnTo>
                    <a:lnTo>
                      <a:pt x="92" y="289"/>
                    </a:lnTo>
                    <a:lnTo>
                      <a:pt x="105" y="293"/>
                    </a:lnTo>
                    <a:lnTo>
                      <a:pt x="119" y="297"/>
                    </a:lnTo>
                    <a:lnTo>
                      <a:pt x="134" y="299"/>
                    </a:lnTo>
                    <a:lnTo>
                      <a:pt x="150" y="300"/>
                    </a:lnTo>
                    <a:lnTo>
                      <a:pt x="164" y="299"/>
                    </a:lnTo>
                    <a:lnTo>
                      <a:pt x="179" y="297"/>
                    </a:lnTo>
                    <a:lnTo>
                      <a:pt x="193" y="293"/>
                    </a:lnTo>
                    <a:lnTo>
                      <a:pt x="208" y="289"/>
                    </a:lnTo>
                    <a:lnTo>
                      <a:pt x="219" y="282"/>
                    </a:lnTo>
                    <a:lnTo>
                      <a:pt x="232" y="275"/>
                    </a:lnTo>
                    <a:lnTo>
                      <a:pt x="244" y="265"/>
                    </a:lnTo>
                    <a:lnTo>
                      <a:pt x="256" y="256"/>
                    </a:lnTo>
                    <a:lnTo>
                      <a:pt x="265" y="243"/>
                    </a:lnTo>
                    <a:lnTo>
                      <a:pt x="275" y="232"/>
                    </a:lnTo>
                    <a:lnTo>
                      <a:pt x="282" y="219"/>
                    </a:lnTo>
                    <a:lnTo>
                      <a:pt x="289" y="208"/>
                    </a:lnTo>
                    <a:lnTo>
                      <a:pt x="293" y="193"/>
                    </a:lnTo>
                    <a:lnTo>
                      <a:pt x="297" y="179"/>
                    </a:lnTo>
                    <a:lnTo>
                      <a:pt x="299" y="164"/>
                    </a:lnTo>
                    <a:lnTo>
                      <a:pt x="300" y="150"/>
                    </a:lnTo>
                    <a:lnTo>
                      <a:pt x="299" y="134"/>
                    </a:lnTo>
                    <a:lnTo>
                      <a:pt x="297" y="119"/>
                    </a:lnTo>
                    <a:lnTo>
                      <a:pt x="293" y="105"/>
                    </a:lnTo>
                    <a:lnTo>
                      <a:pt x="289" y="92"/>
                    </a:lnTo>
                    <a:lnTo>
                      <a:pt x="275" y="65"/>
                    </a:lnTo>
                    <a:lnTo>
                      <a:pt x="256" y="44"/>
                    </a:lnTo>
                    <a:lnTo>
                      <a:pt x="244" y="32"/>
                    </a:lnTo>
                    <a:lnTo>
                      <a:pt x="232" y="24"/>
                    </a:lnTo>
                    <a:lnTo>
                      <a:pt x="219" y="16"/>
                    </a:lnTo>
                    <a:lnTo>
                      <a:pt x="208" y="10"/>
                    </a:lnTo>
                    <a:lnTo>
                      <a:pt x="193" y="4"/>
                    </a:lnTo>
                    <a:lnTo>
                      <a:pt x="179" y="2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Freeform 21">
                <a:extLst>
                  <a:ext uri="{FF2B5EF4-FFF2-40B4-BE49-F238E27FC236}">
                    <a16:creationId xmlns:a16="http://schemas.microsoft.com/office/drawing/2014/main" id="{146C4E92-A78E-1343-5085-EC8D5270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0438" y="4344988"/>
                <a:ext cx="68263" cy="68263"/>
              </a:xfrm>
              <a:custGeom>
                <a:avLst/>
                <a:gdLst>
                  <a:gd name="T0" fmla="*/ 150 w 300"/>
                  <a:gd name="T1" fmla="*/ 0 h 300"/>
                  <a:gd name="T2" fmla="*/ 119 w 300"/>
                  <a:gd name="T3" fmla="*/ 2 h 300"/>
                  <a:gd name="T4" fmla="*/ 93 w 300"/>
                  <a:gd name="T5" fmla="*/ 10 h 300"/>
                  <a:gd name="T6" fmla="*/ 66 w 300"/>
                  <a:gd name="T7" fmla="*/ 24 h 300"/>
                  <a:gd name="T8" fmla="*/ 44 w 300"/>
                  <a:gd name="T9" fmla="*/ 44 h 300"/>
                  <a:gd name="T10" fmla="*/ 24 w 300"/>
                  <a:gd name="T11" fmla="*/ 66 h 300"/>
                  <a:gd name="T12" fmla="*/ 11 w 300"/>
                  <a:gd name="T13" fmla="*/ 92 h 300"/>
                  <a:gd name="T14" fmla="*/ 3 w 300"/>
                  <a:gd name="T15" fmla="*/ 119 h 300"/>
                  <a:gd name="T16" fmla="*/ 0 w 300"/>
                  <a:gd name="T17" fmla="*/ 150 h 300"/>
                  <a:gd name="T18" fmla="*/ 0 w 300"/>
                  <a:gd name="T19" fmla="*/ 164 h 300"/>
                  <a:gd name="T20" fmla="*/ 3 w 300"/>
                  <a:gd name="T21" fmla="*/ 179 h 300"/>
                  <a:gd name="T22" fmla="*/ 5 w 300"/>
                  <a:gd name="T23" fmla="*/ 193 h 300"/>
                  <a:gd name="T24" fmla="*/ 11 w 300"/>
                  <a:gd name="T25" fmla="*/ 208 h 300"/>
                  <a:gd name="T26" fmla="*/ 16 w 300"/>
                  <a:gd name="T27" fmla="*/ 220 h 300"/>
                  <a:gd name="T28" fmla="*/ 24 w 300"/>
                  <a:gd name="T29" fmla="*/ 232 h 300"/>
                  <a:gd name="T30" fmla="*/ 33 w 300"/>
                  <a:gd name="T31" fmla="*/ 244 h 300"/>
                  <a:gd name="T32" fmla="*/ 44 w 300"/>
                  <a:gd name="T33" fmla="*/ 257 h 300"/>
                  <a:gd name="T34" fmla="*/ 66 w 300"/>
                  <a:gd name="T35" fmla="*/ 275 h 300"/>
                  <a:gd name="T36" fmla="*/ 93 w 300"/>
                  <a:gd name="T37" fmla="*/ 289 h 300"/>
                  <a:gd name="T38" fmla="*/ 105 w 300"/>
                  <a:gd name="T39" fmla="*/ 294 h 300"/>
                  <a:gd name="T40" fmla="*/ 119 w 300"/>
                  <a:gd name="T41" fmla="*/ 297 h 300"/>
                  <a:gd name="T42" fmla="*/ 134 w 300"/>
                  <a:gd name="T43" fmla="*/ 299 h 300"/>
                  <a:gd name="T44" fmla="*/ 150 w 300"/>
                  <a:gd name="T45" fmla="*/ 300 h 300"/>
                  <a:gd name="T46" fmla="*/ 164 w 300"/>
                  <a:gd name="T47" fmla="*/ 299 h 300"/>
                  <a:gd name="T48" fmla="*/ 179 w 300"/>
                  <a:gd name="T49" fmla="*/ 297 h 300"/>
                  <a:gd name="T50" fmla="*/ 193 w 300"/>
                  <a:gd name="T51" fmla="*/ 294 h 300"/>
                  <a:gd name="T52" fmla="*/ 208 w 300"/>
                  <a:gd name="T53" fmla="*/ 289 h 300"/>
                  <a:gd name="T54" fmla="*/ 220 w 300"/>
                  <a:gd name="T55" fmla="*/ 282 h 300"/>
                  <a:gd name="T56" fmla="*/ 232 w 300"/>
                  <a:gd name="T57" fmla="*/ 275 h 300"/>
                  <a:gd name="T58" fmla="*/ 244 w 300"/>
                  <a:gd name="T59" fmla="*/ 266 h 300"/>
                  <a:gd name="T60" fmla="*/ 257 w 300"/>
                  <a:gd name="T61" fmla="*/ 257 h 300"/>
                  <a:gd name="T62" fmla="*/ 266 w 300"/>
                  <a:gd name="T63" fmla="*/ 244 h 300"/>
                  <a:gd name="T64" fmla="*/ 275 w 300"/>
                  <a:gd name="T65" fmla="*/ 232 h 300"/>
                  <a:gd name="T66" fmla="*/ 282 w 300"/>
                  <a:gd name="T67" fmla="*/ 220 h 300"/>
                  <a:gd name="T68" fmla="*/ 289 w 300"/>
                  <a:gd name="T69" fmla="*/ 208 h 300"/>
                  <a:gd name="T70" fmla="*/ 293 w 300"/>
                  <a:gd name="T71" fmla="*/ 193 h 300"/>
                  <a:gd name="T72" fmla="*/ 297 w 300"/>
                  <a:gd name="T73" fmla="*/ 179 h 300"/>
                  <a:gd name="T74" fmla="*/ 299 w 300"/>
                  <a:gd name="T75" fmla="*/ 164 h 300"/>
                  <a:gd name="T76" fmla="*/ 300 w 300"/>
                  <a:gd name="T77" fmla="*/ 150 h 300"/>
                  <a:gd name="T78" fmla="*/ 299 w 300"/>
                  <a:gd name="T79" fmla="*/ 134 h 300"/>
                  <a:gd name="T80" fmla="*/ 297 w 300"/>
                  <a:gd name="T81" fmla="*/ 119 h 300"/>
                  <a:gd name="T82" fmla="*/ 293 w 300"/>
                  <a:gd name="T83" fmla="*/ 105 h 300"/>
                  <a:gd name="T84" fmla="*/ 289 w 300"/>
                  <a:gd name="T85" fmla="*/ 92 h 300"/>
                  <a:gd name="T86" fmla="*/ 275 w 300"/>
                  <a:gd name="T87" fmla="*/ 66 h 300"/>
                  <a:gd name="T88" fmla="*/ 257 w 300"/>
                  <a:gd name="T89" fmla="*/ 44 h 300"/>
                  <a:gd name="T90" fmla="*/ 244 w 300"/>
                  <a:gd name="T91" fmla="*/ 32 h 300"/>
                  <a:gd name="T92" fmla="*/ 232 w 300"/>
                  <a:gd name="T93" fmla="*/ 24 h 300"/>
                  <a:gd name="T94" fmla="*/ 220 w 300"/>
                  <a:gd name="T95" fmla="*/ 16 h 300"/>
                  <a:gd name="T96" fmla="*/ 208 w 300"/>
                  <a:gd name="T97" fmla="*/ 10 h 300"/>
                  <a:gd name="T98" fmla="*/ 193 w 300"/>
                  <a:gd name="T99" fmla="*/ 5 h 300"/>
                  <a:gd name="T100" fmla="*/ 179 w 300"/>
                  <a:gd name="T101" fmla="*/ 2 h 300"/>
                  <a:gd name="T102" fmla="*/ 164 w 300"/>
                  <a:gd name="T103" fmla="*/ 0 h 300"/>
                  <a:gd name="T104" fmla="*/ 150 w 300"/>
                  <a:gd name="T10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0">
                    <a:moveTo>
                      <a:pt x="150" y="0"/>
                    </a:moveTo>
                    <a:lnTo>
                      <a:pt x="119" y="2"/>
                    </a:lnTo>
                    <a:lnTo>
                      <a:pt x="93" y="10"/>
                    </a:lnTo>
                    <a:lnTo>
                      <a:pt x="66" y="24"/>
                    </a:lnTo>
                    <a:lnTo>
                      <a:pt x="44" y="44"/>
                    </a:lnTo>
                    <a:lnTo>
                      <a:pt x="24" y="66"/>
                    </a:lnTo>
                    <a:lnTo>
                      <a:pt x="11" y="92"/>
                    </a:lnTo>
                    <a:lnTo>
                      <a:pt x="3" y="119"/>
                    </a:lnTo>
                    <a:lnTo>
                      <a:pt x="0" y="150"/>
                    </a:lnTo>
                    <a:lnTo>
                      <a:pt x="0" y="164"/>
                    </a:lnTo>
                    <a:lnTo>
                      <a:pt x="3" y="179"/>
                    </a:lnTo>
                    <a:lnTo>
                      <a:pt x="5" y="193"/>
                    </a:lnTo>
                    <a:lnTo>
                      <a:pt x="11" y="208"/>
                    </a:lnTo>
                    <a:lnTo>
                      <a:pt x="16" y="220"/>
                    </a:lnTo>
                    <a:lnTo>
                      <a:pt x="24" y="232"/>
                    </a:lnTo>
                    <a:lnTo>
                      <a:pt x="33" y="244"/>
                    </a:lnTo>
                    <a:lnTo>
                      <a:pt x="44" y="257"/>
                    </a:lnTo>
                    <a:lnTo>
                      <a:pt x="66" y="275"/>
                    </a:lnTo>
                    <a:lnTo>
                      <a:pt x="93" y="289"/>
                    </a:lnTo>
                    <a:lnTo>
                      <a:pt x="105" y="294"/>
                    </a:lnTo>
                    <a:lnTo>
                      <a:pt x="119" y="297"/>
                    </a:lnTo>
                    <a:lnTo>
                      <a:pt x="134" y="299"/>
                    </a:lnTo>
                    <a:lnTo>
                      <a:pt x="150" y="300"/>
                    </a:lnTo>
                    <a:lnTo>
                      <a:pt x="164" y="299"/>
                    </a:lnTo>
                    <a:lnTo>
                      <a:pt x="179" y="297"/>
                    </a:lnTo>
                    <a:lnTo>
                      <a:pt x="193" y="294"/>
                    </a:lnTo>
                    <a:lnTo>
                      <a:pt x="208" y="289"/>
                    </a:lnTo>
                    <a:lnTo>
                      <a:pt x="220" y="282"/>
                    </a:lnTo>
                    <a:lnTo>
                      <a:pt x="232" y="275"/>
                    </a:lnTo>
                    <a:lnTo>
                      <a:pt x="244" y="266"/>
                    </a:lnTo>
                    <a:lnTo>
                      <a:pt x="257" y="257"/>
                    </a:lnTo>
                    <a:lnTo>
                      <a:pt x="266" y="244"/>
                    </a:lnTo>
                    <a:lnTo>
                      <a:pt x="275" y="232"/>
                    </a:lnTo>
                    <a:lnTo>
                      <a:pt x="282" y="220"/>
                    </a:lnTo>
                    <a:lnTo>
                      <a:pt x="289" y="208"/>
                    </a:lnTo>
                    <a:lnTo>
                      <a:pt x="293" y="193"/>
                    </a:lnTo>
                    <a:lnTo>
                      <a:pt x="297" y="179"/>
                    </a:lnTo>
                    <a:lnTo>
                      <a:pt x="299" y="164"/>
                    </a:lnTo>
                    <a:lnTo>
                      <a:pt x="300" y="150"/>
                    </a:lnTo>
                    <a:lnTo>
                      <a:pt x="299" y="134"/>
                    </a:lnTo>
                    <a:lnTo>
                      <a:pt x="297" y="119"/>
                    </a:lnTo>
                    <a:lnTo>
                      <a:pt x="293" y="105"/>
                    </a:lnTo>
                    <a:lnTo>
                      <a:pt x="289" y="92"/>
                    </a:lnTo>
                    <a:lnTo>
                      <a:pt x="275" y="66"/>
                    </a:lnTo>
                    <a:lnTo>
                      <a:pt x="257" y="44"/>
                    </a:lnTo>
                    <a:lnTo>
                      <a:pt x="244" y="32"/>
                    </a:lnTo>
                    <a:lnTo>
                      <a:pt x="232" y="24"/>
                    </a:lnTo>
                    <a:lnTo>
                      <a:pt x="220" y="16"/>
                    </a:lnTo>
                    <a:lnTo>
                      <a:pt x="208" y="10"/>
                    </a:lnTo>
                    <a:lnTo>
                      <a:pt x="193" y="5"/>
                    </a:lnTo>
                    <a:lnTo>
                      <a:pt x="179" y="2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Freeform 22">
                <a:extLst>
                  <a:ext uri="{FF2B5EF4-FFF2-40B4-BE49-F238E27FC236}">
                    <a16:creationId xmlns:a16="http://schemas.microsoft.com/office/drawing/2014/main" id="{AB8207B0-C35E-EDAB-AA14-92EA20C83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2825" y="4183063"/>
                <a:ext cx="68263" cy="68263"/>
              </a:xfrm>
              <a:custGeom>
                <a:avLst/>
                <a:gdLst>
                  <a:gd name="T0" fmla="*/ 150 w 300"/>
                  <a:gd name="T1" fmla="*/ 0 h 301"/>
                  <a:gd name="T2" fmla="*/ 119 w 300"/>
                  <a:gd name="T3" fmla="*/ 3 h 301"/>
                  <a:gd name="T4" fmla="*/ 92 w 300"/>
                  <a:gd name="T5" fmla="*/ 11 h 301"/>
                  <a:gd name="T6" fmla="*/ 66 w 300"/>
                  <a:gd name="T7" fmla="*/ 25 h 301"/>
                  <a:gd name="T8" fmla="*/ 44 w 300"/>
                  <a:gd name="T9" fmla="*/ 44 h 301"/>
                  <a:gd name="T10" fmla="*/ 24 w 300"/>
                  <a:gd name="T11" fmla="*/ 66 h 301"/>
                  <a:gd name="T12" fmla="*/ 11 w 300"/>
                  <a:gd name="T13" fmla="*/ 93 h 301"/>
                  <a:gd name="T14" fmla="*/ 2 w 300"/>
                  <a:gd name="T15" fmla="*/ 119 h 301"/>
                  <a:gd name="T16" fmla="*/ 0 w 300"/>
                  <a:gd name="T17" fmla="*/ 151 h 301"/>
                  <a:gd name="T18" fmla="*/ 0 w 300"/>
                  <a:gd name="T19" fmla="*/ 165 h 301"/>
                  <a:gd name="T20" fmla="*/ 2 w 300"/>
                  <a:gd name="T21" fmla="*/ 180 h 301"/>
                  <a:gd name="T22" fmla="*/ 5 w 300"/>
                  <a:gd name="T23" fmla="*/ 193 h 301"/>
                  <a:gd name="T24" fmla="*/ 11 w 300"/>
                  <a:gd name="T25" fmla="*/ 208 h 301"/>
                  <a:gd name="T26" fmla="*/ 16 w 300"/>
                  <a:gd name="T27" fmla="*/ 220 h 301"/>
                  <a:gd name="T28" fmla="*/ 24 w 300"/>
                  <a:gd name="T29" fmla="*/ 233 h 301"/>
                  <a:gd name="T30" fmla="*/ 32 w 300"/>
                  <a:gd name="T31" fmla="*/ 244 h 301"/>
                  <a:gd name="T32" fmla="*/ 44 w 300"/>
                  <a:gd name="T33" fmla="*/ 257 h 301"/>
                  <a:gd name="T34" fmla="*/ 66 w 300"/>
                  <a:gd name="T35" fmla="*/ 276 h 301"/>
                  <a:gd name="T36" fmla="*/ 92 w 300"/>
                  <a:gd name="T37" fmla="*/ 289 h 301"/>
                  <a:gd name="T38" fmla="*/ 105 w 300"/>
                  <a:gd name="T39" fmla="*/ 294 h 301"/>
                  <a:gd name="T40" fmla="*/ 119 w 300"/>
                  <a:gd name="T41" fmla="*/ 297 h 301"/>
                  <a:gd name="T42" fmla="*/ 134 w 300"/>
                  <a:gd name="T43" fmla="*/ 300 h 301"/>
                  <a:gd name="T44" fmla="*/ 150 w 300"/>
                  <a:gd name="T45" fmla="*/ 301 h 301"/>
                  <a:gd name="T46" fmla="*/ 164 w 300"/>
                  <a:gd name="T47" fmla="*/ 300 h 301"/>
                  <a:gd name="T48" fmla="*/ 179 w 300"/>
                  <a:gd name="T49" fmla="*/ 297 h 301"/>
                  <a:gd name="T50" fmla="*/ 193 w 300"/>
                  <a:gd name="T51" fmla="*/ 294 h 301"/>
                  <a:gd name="T52" fmla="*/ 208 w 300"/>
                  <a:gd name="T53" fmla="*/ 289 h 301"/>
                  <a:gd name="T54" fmla="*/ 219 w 300"/>
                  <a:gd name="T55" fmla="*/ 282 h 301"/>
                  <a:gd name="T56" fmla="*/ 232 w 300"/>
                  <a:gd name="T57" fmla="*/ 276 h 301"/>
                  <a:gd name="T58" fmla="*/ 244 w 300"/>
                  <a:gd name="T59" fmla="*/ 266 h 301"/>
                  <a:gd name="T60" fmla="*/ 256 w 300"/>
                  <a:gd name="T61" fmla="*/ 257 h 301"/>
                  <a:gd name="T62" fmla="*/ 266 w 300"/>
                  <a:gd name="T63" fmla="*/ 244 h 301"/>
                  <a:gd name="T64" fmla="*/ 275 w 300"/>
                  <a:gd name="T65" fmla="*/ 233 h 301"/>
                  <a:gd name="T66" fmla="*/ 282 w 300"/>
                  <a:gd name="T67" fmla="*/ 220 h 301"/>
                  <a:gd name="T68" fmla="*/ 289 w 300"/>
                  <a:gd name="T69" fmla="*/ 208 h 301"/>
                  <a:gd name="T70" fmla="*/ 293 w 300"/>
                  <a:gd name="T71" fmla="*/ 193 h 301"/>
                  <a:gd name="T72" fmla="*/ 297 w 300"/>
                  <a:gd name="T73" fmla="*/ 180 h 301"/>
                  <a:gd name="T74" fmla="*/ 299 w 300"/>
                  <a:gd name="T75" fmla="*/ 165 h 301"/>
                  <a:gd name="T76" fmla="*/ 300 w 300"/>
                  <a:gd name="T77" fmla="*/ 151 h 301"/>
                  <a:gd name="T78" fmla="*/ 299 w 300"/>
                  <a:gd name="T79" fmla="*/ 135 h 301"/>
                  <a:gd name="T80" fmla="*/ 297 w 300"/>
                  <a:gd name="T81" fmla="*/ 119 h 301"/>
                  <a:gd name="T82" fmla="*/ 293 w 300"/>
                  <a:gd name="T83" fmla="*/ 106 h 301"/>
                  <a:gd name="T84" fmla="*/ 289 w 300"/>
                  <a:gd name="T85" fmla="*/ 93 h 301"/>
                  <a:gd name="T86" fmla="*/ 275 w 300"/>
                  <a:gd name="T87" fmla="*/ 66 h 301"/>
                  <a:gd name="T88" fmla="*/ 256 w 300"/>
                  <a:gd name="T89" fmla="*/ 44 h 301"/>
                  <a:gd name="T90" fmla="*/ 244 w 300"/>
                  <a:gd name="T91" fmla="*/ 33 h 301"/>
                  <a:gd name="T92" fmla="*/ 232 w 300"/>
                  <a:gd name="T93" fmla="*/ 25 h 301"/>
                  <a:gd name="T94" fmla="*/ 219 w 300"/>
                  <a:gd name="T95" fmla="*/ 17 h 301"/>
                  <a:gd name="T96" fmla="*/ 208 w 300"/>
                  <a:gd name="T97" fmla="*/ 11 h 301"/>
                  <a:gd name="T98" fmla="*/ 193 w 300"/>
                  <a:gd name="T99" fmla="*/ 5 h 301"/>
                  <a:gd name="T100" fmla="*/ 179 w 300"/>
                  <a:gd name="T101" fmla="*/ 3 h 301"/>
                  <a:gd name="T102" fmla="*/ 164 w 300"/>
                  <a:gd name="T103" fmla="*/ 0 h 301"/>
                  <a:gd name="T104" fmla="*/ 150 w 300"/>
                  <a:gd name="T105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1">
                    <a:moveTo>
                      <a:pt x="150" y="0"/>
                    </a:moveTo>
                    <a:lnTo>
                      <a:pt x="119" y="3"/>
                    </a:lnTo>
                    <a:lnTo>
                      <a:pt x="92" y="11"/>
                    </a:lnTo>
                    <a:lnTo>
                      <a:pt x="66" y="25"/>
                    </a:lnTo>
                    <a:lnTo>
                      <a:pt x="44" y="44"/>
                    </a:lnTo>
                    <a:lnTo>
                      <a:pt x="24" y="66"/>
                    </a:lnTo>
                    <a:lnTo>
                      <a:pt x="11" y="93"/>
                    </a:lnTo>
                    <a:lnTo>
                      <a:pt x="2" y="119"/>
                    </a:lnTo>
                    <a:lnTo>
                      <a:pt x="0" y="151"/>
                    </a:lnTo>
                    <a:lnTo>
                      <a:pt x="0" y="165"/>
                    </a:lnTo>
                    <a:lnTo>
                      <a:pt x="2" y="180"/>
                    </a:lnTo>
                    <a:lnTo>
                      <a:pt x="5" y="193"/>
                    </a:lnTo>
                    <a:lnTo>
                      <a:pt x="11" y="208"/>
                    </a:lnTo>
                    <a:lnTo>
                      <a:pt x="16" y="220"/>
                    </a:lnTo>
                    <a:lnTo>
                      <a:pt x="24" y="233"/>
                    </a:lnTo>
                    <a:lnTo>
                      <a:pt x="32" y="244"/>
                    </a:lnTo>
                    <a:lnTo>
                      <a:pt x="44" y="257"/>
                    </a:lnTo>
                    <a:lnTo>
                      <a:pt x="66" y="276"/>
                    </a:lnTo>
                    <a:lnTo>
                      <a:pt x="92" y="289"/>
                    </a:lnTo>
                    <a:lnTo>
                      <a:pt x="105" y="294"/>
                    </a:lnTo>
                    <a:lnTo>
                      <a:pt x="119" y="297"/>
                    </a:lnTo>
                    <a:lnTo>
                      <a:pt x="134" y="300"/>
                    </a:lnTo>
                    <a:lnTo>
                      <a:pt x="150" y="301"/>
                    </a:lnTo>
                    <a:lnTo>
                      <a:pt x="164" y="300"/>
                    </a:lnTo>
                    <a:lnTo>
                      <a:pt x="179" y="297"/>
                    </a:lnTo>
                    <a:lnTo>
                      <a:pt x="193" y="294"/>
                    </a:lnTo>
                    <a:lnTo>
                      <a:pt x="208" y="289"/>
                    </a:lnTo>
                    <a:lnTo>
                      <a:pt x="219" y="282"/>
                    </a:lnTo>
                    <a:lnTo>
                      <a:pt x="232" y="276"/>
                    </a:lnTo>
                    <a:lnTo>
                      <a:pt x="244" y="266"/>
                    </a:lnTo>
                    <a:lnTo>
                      <a:pt x="256" y="257"/>
                    </a:lnTo>
                    <a:lnTo>
                      <a:pt x="266" y="244"/>
                    </a:lnTo>
                    <a:lnTo>
                      <a:pt x="275" y="233"/>
                    </a:lnTo>
                    <a:lnTo>
                      <a:pt x="282" y="220"/>
                    </a:lnTo>
                    <a:lnTo>
                      <a:pt x="289" y="208"/>
                    </a:lnTo>
                    <a:lnTo>
                      <a:pt x="293" y="193"/>
                    </a:lnTo>
                    <a:lnTo>
                      <a:pt x="297" y="180"/>
                    </a:lnTo>
                    <a:lnTo>
                      <a:pt x="299" y="165"/>
                    </a:lnTo>
                    <a:lnTo>
                      <a:pt x="300" y="151"/>
                    </a:lnTo>
                    <a:lnTo>
                      <a:pt x="299" y="135"/>
                    </a:lnTo>
                    <a:lnTo>
                      <a:pt x="297" y="119"/>
                    </a:lnTo>
                    <a:lnTo>
                      <a:pt x="293" y="106"/>
                    </a:lnTo>
                    <a:lnTo>
                      <a:pt x="289" y="93"/>
                    </a:lnTo>
                    <a:lnTo>
                      <a:pt x="275" y="66"/>
                    </a:lnTo>
                    <a:lnTo>
                      <a:pt x="256" y="44"/>
                    </a:lnTo>
                    <a:lnTo>
                      <a:pt x="244" y="33"/>
                    </a:lnTo>
                    <a:lnTo>
                      <a:pt x="232" y="25"/>
                    </a:lnTo>
                    <a:lnTo>
                      <a:pt x="219" y="17"/>
                    </a:lnTo>
                    <a:lnTo>
                      <a:pt x="208" y="11"/>
                    </a:lnTo>
                    <a:lnTo>
                      <a:pt x="193" y="5"/>
                    </a:lnTo>
                    <a:lnTo>
                      <a:pt x="179" y="3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Freeform 23">
                <a:extLst>
                  <a:ext uri="{FF2B5EF4-FFF2-40B4-BE49-F238E27FC236}">
                    <a16:creationId xmlns:a16="http://schemas.microsoft.com/office/drawing/2014/main" id="{42A2D465-CF8E-F8F2-7BA8-FA385B25C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6150" y="4022725"/>
                <a:ext cx="66675" cy="68263"/>
              </a:xfrm>
              <a:custGeom>
                <a:avLst/>
                <a:gdLst>
                  <a:gd name="T0" fmla="*/ 150 w 300"/>
                  <a:gd name="T1" fmla="*/ 0 h 300"/>
                  <a:gd name="T2" fmla="*/ 119 w 300"/>
                  <a:gd name="T3" fmla="*/ 2 h 300"/>
                  <a:gd name="T4" fmla="*/ 92 w 300"/>
                  <a:gd name="T5" fmla="*/ 10 h 300"/>
                  <a:gd name="T6" fmla="*/ 66 w 300"/>
                  <a:gd name="T7" fmla="*/ 24 h 300"/>
                  <a:gd name="T8" fmla="*/ 44 w 300"/>
                  <a:gd name="T9" fmla="*/ 43 h 300"/>
                  <a:gd name="T10" fmla="*/ 24 w 300"/>
                  <a:gd name="T11" fmla="*/ 65 h 300"/>
                  <a:gd name="T12" fmla="*/ 10 w 300"/>
                  <a:gd name="T13" fmla="*/ 92 h 300"/>
                  <a:gd name="T14" fmla="*/ 2 w 300"/>
                  <a:gd name="T15" fmla="*/ 119 h 300"/>
                  <a:gd name="T16" fmla="*/ 0 w 300"/>
                  <a:gd name="T17" fmla="*/ 150 h 300"/>
                  <a:gd name="T18" fmla="*/ 0 w 300"/>
                  <a:gd name="T19" fmla="*/ 164 h 300"/>
                  <a:gd name="T20" fmla="*/ 2 w 300"/>
                  <a:gd name="T21" fmla="*/ 179 h 300"/>
                  <a:gd name="T22" fmla="*/ 5 w 300"/>
                  <a:gd name="T23" fmla="*/ 193 h 300"/>
                  <a:gd name="T24" fmla="*/ 10 w 300"/>
                  <a:gd name="T25" fmla="*/ 208 h 300"/>
                  <a:gd name="T26" fmla="*/ 16 w 300"/>
                  <a:gd name="T27" fmla="*/ 219 h 300"/>
                  <a:gd name="T28" fmla="*/ 24 w 300"/>
                  <a:gd name="T29" fmla="*/ 232 h 300"/>
                  <a:gd name="T30" fmla="*/ 32 w 300"/>
                  <a:gd name="T31" fmla="*/ 243 h 300"/>
                  <a:gd name="T32" fmla="*/ 44 w 300"/>
                  <a:gd name="T33" fmla="*/ 256 h 300"/>
                  <a:gd name="T34" fmla="*/ 66 w 300"/>
                  <a:gd name="T35" fmla="*/ 275 h 300"/>
                  <a:gd name="T36" fmla="*/ 92 w 300"/>
                  <a:gd name="T37" fmla="*/ 288 h 300"/>
                  <a:gd name="T38" fmla="*/ 105 w 300"/>
                  <a:gd name="T39" fmla="*/ 293 h 300"/>
                  <a:gd name="T40" fmla="*/ 119 w 300"/>
                  <a:gd name="T41" fmla="*/ 297 h 300"/>
                  <a:gd name="T42" fmla="*/ 134 w 300"/>
                  <a:gd name="T43" fmla="*/ 299 h 300"/>
                  <a:gd name="T44" fmla="*/ 150 w 300"/>
                  <a:gd name="T45" fmla="*/ 300 h 300"/>
                  <a:gd name="T46" fmla="*/ 164 w 300"/>
                  <a:gd name="T47" fmla="*/ 299 h 300"/>
                  <a:gd name="T48" fmla="*/ 179 w 300"/>
                  <a:gd name="T49" fmla="*/ 297 h 300"/>
                  <a:gd name="T50" fmla="*/ 193 w 300"/>
                  <a:gd name="T51" fmla="*/ 293 h 300"/>
                  <a:gd name="T52" fmla="*/ 208 w 300"/>
                  <a:gd name="T53" fmla="*/ 288 h 300"/>
                  <a:gd name="T54" fmla="*/ 219 w 300"/>
                  <a:gd name="T55" fmla="*/ 281 h 300"/>
                  <a:gd name="T56" fmla="*/ 232 w 300"/>
                  <a:gd name="T57" fmla="*/ 275 h 300"/>
                  <a:gd name="T58" fmla="*/ 244 w 300"/>
                  <a:gd name="T59" fmla="*/ 265 h 300"/>
                  <a:gd name="T60" fmla="*/ 256 w 300"/>
                  <a:gd name="T61" fmla="*/ 256 h 300"/>
                  <a:gd name="T62" fmla="*/ 265 w 300"/>
                  <a:gd name="T63" fmla="*/ 243 h 300"/>
                  <a:gd name="T64" fmla="*/ 275 w 300"/>
                  <a:gd name="T65" fmla="*/ 232 h 300"/>
                  <a:gd name="T66" fmla="*/ 282 w 300"/>
                  <a:gd name="T67" fmla="*/ 219 h 300"/>
                  <a:gd name="T68" fmla="*/ 289 w 300"/>
                  <a:gd name="T69" fmla="*/ 208 h 300"/>
                  <a:gd name="T70" fmla="*/ 293 w 300"/>
                  <a:gd name="T71" fmla="*/ 193 h 300"/>
                  <a:gd name="T72" fmla="*/ 297 w 300"/>
                  <a:gd name="T73" fmla="*/ 179 h 300"/>
                  <a:gd name="T74" fmla="*/ 299 w 300"/>
                  <a:gd name="T75" fmla="*/ 164 h 300"/>
                  <a:gd name="T76" fmla="*/ 300 w 300"/>
                  <a:gd name="T77" fmla="*/ 150 h 300"/>
                  <a:gd name="T78" fmla="*/ 299 w 300"/>
                  <a:gd name="T79" fmla="*/ 134 h 300"/>
                  <a:gd name="T80" fmla="*/ 297 w 300"/>
                  <a:gd name="T81" fmla="*/ 119 h 300"/>
                  <a:gd name="T82" fmla="*/ 293 w 300"/>
                  <a:gd name="T83" fmla="*/ 105 h 300"/>
                  <a:gd name="T84" fmla="*/ 289 w 300"/>
                  <a:gd name="T85" fmla="*/ 92 h 300"/>
                  <a:gd name="T86" fmla="*/ 275 w 300"/>
                  <a:gd name="T87" fmla="*/ 65 h 300"/>
                  <a:gd name="T88" fmla="*/ 256 w 300"/>
                  <a:gd name="T89" fmla="*/ 43 h 300"/>
                  <a:gd name="T90" fmla="*/ 244 w 300"/>
                  <a:gd name="T91" fmla="*/ 32 h 300"/>
                  <a:gd name="T92" fmla="*/ 232 w 300"/>
                  <a:gd name="T93" fmla="*/ 24 h 300"/>
                  <a:gd name="T94" fmla="*/ 219 w 300"/>
                  <a:gd name="T95" fmla="*/ 16 h 300"/>
                  <a:gd name="T96" fmla="*/ 208 w 300"/>
                  <a:gd name="T97" fmla="*/ 10 h 300"/>
                  <a:gd name="T98" fmla="*/ 193 w 300"/>
                  <a:gd name="T99" fmla="*/ 4 h 300"/>
                  <a:gd name="T100" fmla="*/ 179 w 300"/>
                  <a:gd name="T101" fmla="*/ 2 h 300"/>
                  <a:gd name="T102" fmla="*/ 164 w 300"/>
                  <a:gd name="T103" fmla="*/ 0 h 300"/>
                  <a:gd name="T104" fmla="*/ 150 w 300"/>
                  <a:gd name="T10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0">
                    <a:moveTo>
                      <a:pt x="150" y="0"/>
                    </a:moveTo>
                    <a:lnTo>
                      <a:pt x="119" y="2"/>
                    </a:lnTo>
                    <a:lnTo>
                      <a:pt x="92" y="10"/>
                    </a:lnTo>
                    <a:lnTo>
                      <a:pt x="66" y="24"/>
                    </a:lnTo>
                    <a:lnTo>
                      <a:pt x="44" y="43"/>
                    </a:lnTo>
                    <a:lnTo>
                      <a:pt x="24" y="65"/>
                    </a:lnTo>
                    <a:lnTo>
                      <a:pt x="10" y="92"/>
                    </a:lnTo>
                    <a:lnTo>
                      <a:pt x="2" y="119"/>
                    </a:lnTo>
                    <a:lnTo>
                      <a:pt x="0" y="150"/>
                    </a:lnTo>
                    <a:lnTo>
                      <a:pt x="0" y="164"/>
                    </a:lnTo>
                    <a:lnTo>
                      <a:pt x="2" y="179"/>
                    </a:lnTo>
                    <a:lnTo>
                      <a:pt x="5" y="193"/>
                    </a:lnTo>
                    <a:lnTo>
                      <a:pt x="10" y="208"/>
                    </a:lnTo>
                    <a:lnTo>
                      <a:pt x="16" y="219"/>
                    </a:lnTo>
                    <a:lnTo>
                      <a:pt x="24" y="232"/>
                    </a:lnTo>
                    <a:lnTo>
                      <a:pt x="32" y="243"/>
                    </a:lnTo>
                    <a:lnTo>
                      <a:pt x="44" y="256"/>
                    </a:lnTo>
                    <a:lnTo>
                      <a:pt x="66" y="275"/>
                    </a:lnTo>
                    <a:lnTo>
                      <a:pt x="92" y="288"/>
                    </a:lnTo>
                    <a:lnTo>
                      <a:pt x="105" y="293"/>
                    </a:lnTo>
                    <a:lnTo>
                      <a:pt x="119" y="297"/>
                    </a:lnTo>
                    <a:lnTo>
                      <a:pt x="134" y="299"/>
                    </a:lnTo>
                    <a:lnTo>
                      <a:pt x="150" y="300"/>
                    </a:lnTo>
                    <a:lnTo>
                      <a:pt x="164" y="299"/>
                    </a:lnTo>
                    <a:lnTo>
                      <a:pt x="179" y="297"/>
                    </a:lnTo>
                    <a:lnTo>
                      <a:pt x="193" y="293"/>
                    </a:lnTo>
                    <a:lnTo>
                      <a:pt x="208" y="288"/>
                    </a:lnTo>
                    <a:lnTo>
                      <a:pt x="219" y="281"/>
                    </a:lnTo>
                    <a:lnTo>
                      <a:pt x="232" y="275"/>
                    </a:lnTo>
                    <a:lnTo>
                      <a:pt x="244" y="265"/>
                    </a:lnTo>
                    <a:lnTo>
                      <a:pt x="256" y="256"/>
                    </a:lnTo>
                    <a:lnTo>
                      <a:pt x="265" y="243"/>
                    </a:lnTo>
                    <a:lnTo>
                      <a:pt x="275" y="232"/>
                    </a:lnTo>
                    <a:lnTo>
                      <a:pt x="282" y="219"/>
                    </a:lnTo>
                    <a:lnTo>
                      <a:pt x="289" y="208"/>
                    </a:lnTo>
                    <a:lnTo>
                      <a:pt x="293" y="193"/>
                    </a:lnTo>
                    <a:lnTo>
                      <a:pt x="297" y="179"/>
                    </a:lnTo>
                    <a:lnTo>
                      <a:pt x="299" y="164"/>
                    </a:lnTo>
                    <a:lnTo>
                      <a:pt x="300" y="150"/>
                    </a:lnTo>
                    <a:lnTo>
                      <a:pt x="299" y="134"/>
                    </a:lnTo>
                    <a:lnTo>
                      <a:pt x="297" y="119"/>
                    </a:lnTo>
                    <a:lnTo>
                      <a:pt x="293" y="105"/>
                    </a:lnTo>
                    <a:lnTo>
                      <a:pt x="289" y="92"/>
                    </a:lnTo>
                    <a:lnTo>
                      <a:pt x="275" y="65"/>
                    </a:lnTo>
                    <a:lnTo>
                      <a:pt x="256" y="43"/>
                    </a:lnTo>
                    <a:lnTo>
                      <a:pt x="244" y="32"/>
                    </a:lnTo>
                    <a:lnTo>
                      <a:pt x="232" y="24"/>
                    </a:lnTo>
                    <a:lnTo>
                      <a:pt x="219" y="16"/>
                    </a:lnTo>
                    <a:lnTo>
                      <a:pt x="208" y="10"/>
                    </a:lnTo>
                    <a:lnTo>
                      <a:pt x="193" y="4"/>
                    </a:lnTo>
                    <a:lnTo>
                      <a:pt x="179" y="2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4" name="Freeform 24">
                <a:extLst>
                  <a:ext uri="{FF2B5EF4-FFF2-40B4-BE49-F238E27FC236}">
                    <a16:creationId xmlns:a16="http://schemas.microsoft.com/office/drawing/2014/main" id="{A7025E6A-E860-C19D-A8D6-918048559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1088" y="3860800"/>
                <a:ext cx="68263" cy="68263"/>
              </a:xfrm>
              <a:custGeom>
                <a:avLst/>
                <a:gdLst>
                  <a:gd name="T0" fmla="*/ 150 w 300"/>
                  <a:gd name="T1" fmla="*/ 0 h 300"/>
                  <a:gd name="T2" fmla="*/ 119 w 300"/>
                  <a:gd name="T3" fmla="*/ 2 h 300"/>
                  <a:gd name="T4" fmla="*/ 93 w 300"/>
                  <a:gd name="T5" fmla="*/ 10 h 300"/>
                  <a:gd name="T6" fmla="*/ 66 w 300"/>
                  <a:gd name="T7" fmla="*/ 24 h 300"/>
                  <a:gd name="T8" fmla="*/ 44 w 300"/>
                  <a:gd name="T9" fmla="*/ 44 h 300"/>
                  <a:gd name="T10" fmla="*/ 25 w 300"/>
                  <a:gd name="T11" fmla="*/ 66 h 300"/>
                  <a:gd name="T12" fmla="*/ 11 w 300"/>
                  <a:gd name="T13" fmla="*/ 92 h 300"/>
                  <a:gd name="T14" fmla="*/ 3 w 300"/>
                  <a:gd name="T15" fmla="*/ 119 h 300"/>
                  <a:gd name="T16" fmla="*/ 0 w 300"/>
                  <a:gd name="T17" fmla="*/ 150 h 300"/>
                  <a:gd name="T18" fmla="*/ 0 w 300"/>
                  <a:gd name="T19" fmla="*/ 164 h 300"/>
                  <a:gd name="T20" fmla="*/ 3 w 300"/>
                  <a:gd name="T21" fmla="*/ 179 h 300"/>
                  <a:gd name="T22" fmla="*/ 5 w 300"/>
                  <a:gd name="T23" fmla="*/ 193 h 300"/>
                  <a:gd name="T24" fmla="*/ 11 w 300"/>
                  <a:gd name="T25" fmla="*/ 208 h 300"/>
                  <a:gd name="T26" fmla="*/ 16 w 300"/>
                  <a:gd name="T27" fmla="*/ 220 h 300"/>
                  <a:gd name="T28" fmla="*/ 25 w 300"/>
                  <a:gd name="T29" fmla="*/ 232 h 300"/>
                  <a:gd name="T30" fmla="*/ 33 w 300"/>
                  <a:gd name="T31" fmla="*/ 244 h 300"/>
                  <a:gd name="T32" fmla="*/ 44 w 300"/>
                  <a:gd name="T33" fmla="*/ 257 h 300"/>
                  <a:gd name="T34" fmla="*/ 66 w 300"/>
                  <a:gd name="T35" fmla="*/ 275 h 300"/>
                  <a:gd name="T36" fmla="*/ 93 w 300"/>
                  <a:gd name="T37" fmla="*/ 289 h 300"/>
                  <a:gd name="T38" fmla="*/ 105 w 300"/>
                  <a:gd name="T39" fmla="*/ 294 h 300"/>
                  <a:gd name="T40" fmla="*/ 119 w 300"/>
                  <a:gd name="T41" fmla="*/ 297 h 300"/>
                  <a:gd name="T42" fmla="*/ 134 w 300"/>
                  <a:gd name="T43" fmla="*/ 299 h 300"/>
                  <a:gd name="T44" fmla="*/ 150 w 300"/>
                  <a:gd name="T45" fmla="*/ 300 h 300"/>
                  <a:gd name="T46" fmla="*/ 164 w 300"/>
                  <a:gd name="T47" fmla="*/ 299 h 300"/>
                  <a:gd name="T48" fmla="*/ 179 w 300"/>
                  <a:gd name="T49" fmla="*/ 297 h 300"/>
                  <a:gd name="T50" fmla="*/ 193 w 300"/>
                  <a:gd name="T51" fmla="*/ 294 h 300"/>
                  <a:gd name="T52" fmla="*/ 208 w 300"/>
                  <a:gd name="T53" fmla="*/ 289 h 300"/>
                  <a:gd name="T54" fmla="*/ 220 w 300"/>
                  <a:gd name="T55" fmla="*/ 282 h 300"/>
                  <a:gd name="T56" fmla="*/ 232 w 300"/>
                  <a:gd name="T57" fmla="*/ 275 h 300"/>
                  <a:gd name="T58" fmla="*/ 244 w 300"/>
                  <a:gd name="T59" fmla="*/ 266 h 300"/>
                  <a:gd name="T60" fmla="*/ 257 w 300"/>
                  <a:gd name="T61" fmla="*/ 257 h 300"/>
                  <a:gd name="T62" fmla="*/ 266 w 300"/>
                  <a:gd name="T63" fmla="*/ 244 h 300"/>
                  <a:gd name="T64" fmla="*/ 275 w 300"/>
                  <a:gd name="T65" fmla="*/ 232 h 300"/>
                  <a:gd name="T66" fmla="*/ 282 w 300"/>
                  <a:gd name="T67" fmla="*/ 220 h 300"/>
                  <a:gd name="T68" fmla="*/ 289 w 300"/>
                  <a:gd name="T69" fmla="*/ 208 h 300"/>
                  <a:gd name="T70" fmla="*/ 294 w 300"/>
                  <a:gd name="T71" fmla="*/ 193 h 300"/>
                  <a:gd name="T72" fmla="*/ 297 w 300"/>
                  <a:gd name="T73" fmla="*/ 179 h 300"/>
                  <a:gd name="T74" fmla="*/ 299 w 300"/>
                  <a:gd name="T75" fmla="*/ 164 h 300"/>
                  <a:gd name="T76" fmla="*/ 300 w 300"/>
                  <a:gd name="T77" fmla="*/ 150 h 300"/>
                  <a:gd name="T78" fmla="*/ 299 w 300"/>
                  <a:gd name="T79" fmla="*/ 134 h 300"/>
                  <a:gd name="T80" fmla="*/ 297 w 300"/>
                  <a:gd name="T81" fmla="*/ 119 h 300"/>
                  <a:gd name="T82" fmla="*/ 294 w 300"/>
                  <a:gd name="T83" fmla="*/ 105 h 300"/>
                  <a:gd name="T84" fmla="*/ 289 w 300"/>
                  <a:gd name="T85" fmla="*/ 92 h 300"/>
                  <a:gd name="T86" fmla="*/ 275 w 300"/>
                  <a:gd name="T87" fmla="*/ 66 h 300"/>
                  <a:gd name="T88" fmla="*/ 257 w 300"/>
                  <a:gd name="T89" fmla="*/ 44 h 300"/>
                  <a:gd name="T90" fmla="*/ 244 w 300"/>
                  <a:gd name="T91" fmla="*/ 32 h 300"/>
                  <a:gd name="T92" fmla="*/ 232 w 300"/>
                  <a:gd name="T93" fmla="*/ 24 h 300"/>
                  <a:gd name="T94" fmla="*/ 220 w 300"/>
                  <a:gd name="T95" fmla="*/ 16 h 300"/>
                  <a:gd name="T96" fmla="*/ 208 w 300"/>
                  <a:gd name="T97" fmla="*/ 10 h 300"/>
                  <a:gd name="T98" fmla="*/ 193 w 300"/>
                  <a:gd name="T99" fmla="*/ 5 h 300"/>
                  <a:gd name="T100" fmla="*/ 179 w 300"/>
                  <a:gd name="T101" fmla="*/ 2 h 300"/>
                  <a:gd name="T102" fmla="*/ 164 w 300"/>
                  <a:gd name="T103" fmla="*/ 0 h 300"/>
                  <a:gd name="T104" fmla="*/ 150 w 300"/>
                  <a:gd name="T10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0">
                    <a:moveTo>
                      <a:pt x="150" y="0"/>
                    </a:moveTo>
                    <a:lnTo>
                      <a:pt x="119" y="2"/>
                    </a:lnTo>
                    <a:lnTo>
                      <a:pt x="93" y="10"/>
                    </a:lnTo>
                    <a:lnTo>
                      <a:pt x="66" y="24"/>
                    </a:lnTo>
                    <a:lnTo>
                      <a:pt x="44" y="44"/>
                    </a:lnTo>
                    <a:lnTo>
                      <a:pt x="25" y="66"/>
                    </a:lnTo>
                    <a:lnTo>
                      <a:pt x="11" y="92"/>
                    </a:lnTo>
                    <a:lnTo>
                      <a:pt x="3" y="119"/>
                    </a:lnTo>
                    <a:lnTo>
                      <a:pt x="0" y="150"/>
                    </a:lnTo>
                    <a:lnTo>
                      <a:pt x="0" y="164"/>
                    </a:lnTo>
                    <a:lnTo>
                      <a:pt x="3" y="179"/>
                    </a:lnTo>
                    <a:lnTo>
                      <a:pt x="5" y="193"/>
                    </a:lnTo>
                    <a:lnTo>
                      <a:pt x="11" y="208"/>
                    </a:lnTo>
                    <a:lnTo>
                      <a:pt x="16" y="220"/>
                    </a:lnTo>
                    <a:lnTo>
                      <a:pt x="25" y="232"/>
                    </a:lnTo>
                    <a:lnTo>
                      <a:pt x="33" y="244"/>
                    </a:lnTo>
                    <a:lnTo>
                      <a:pt x="44" y="257"/>
                    </a:lnTo>
                    <a:lnTo>
                      <a:pt x="66" y="275"/>
                    </a:lnTo>
                    <a:lnTo>
                      <a:pt x="93" y="289"/>
                    </a:lnTo>
                    <a:lnTo>
                      <a:pt x="105" y="294"/>
                    </a:lnTo>
                    <a:lnTo>
                      <a:pt x="119" y="297"/>
                    </a:lnTo>
                    <a:lnTo>
                      <a:pt x="134" y="299"/>
                    </a:lnTo>
                    <a:lnTo>
                      <a:pt x="150" y="300"/>
                    </a:lnTo>
                    <a:lnTo>
                      <a:pt x="164" y="299"/>
                    </a:lnTo>
                    <a:lnTo>
                      <a:pt x="179" y="297"/>
                    </a:lnTo>
                    <a:lnTo>
                      <a:pt x="193" y="294"/>
                    </a:lnTo>
                    <a:lnTo>
                      <a:pt x="208" y="289"/>
                    </a:lnTo>
                    <a:lnTo>
                      <a:pt x="220" y="282"/>
                    </a:lnTo>
                    <a:lnTo>
                      <a:pt x="232" y="275"/>
                    </a:lnTo>
                    <a:lnTo>
                      <a:pt x="244" y="266"/>
                    </a:lnTo>
                    <a:lnTo>
                      <a:pt x="257" y="257"/>
                    </a:lnTo>
                    <a:lnTo>
                      <a:pt x="266" y="244"/>
                    </a:lnTo>
                    <a:lnTo>
                      <a:pt x="275" y="232"/>
                    </a:lnTo>
                    <a:lnTo>
                      <a:pt x="282" y="220"/>
                    </a:lnTo>
                    <a:lnTo>
                      <a:pt x="289" y="208"/>
                    </a:lnTo>
                    <a:lnTo>
                      <a:pt x="294" y="193"/>
                    </a:lnTo>
                    <a:lnTo>
                      <a:pt x="297" y="179"/>
                    </a:lnTo>
                    <a:lnTo>
                      <a:pt x="299" y="164"/>
                    </a:lnTo>
                    <a:lnTo>
                      <a:pt x="300" y="150"/>
                    </a:lnTo>
                    <a:lnTo>
                      <a:pt x="299" y="134"/>
                    </a:lnTo>
                    <a:lnTo>
                      <a:pt x="297" y="119"/>
                    </a:lnTo>
                    <a:lnTo>
                      <a:pt x="294" y="105"/>
                    </a:lnTo>
                    <a:lnTo>
                      <a:pt x="289" y="92"/>
                    </a:lnTo>
                    <a:lnTo>
                      <a:pt x="275" y="66"/>
                    </a:lnTo>
                    <a:lnTo>
                      <a:pt x="257" y="44"/>
                    </a:lnTo>
                    <a:lnTo>
                      <a:pt x="244" y="32"/>
                    </a:lnTo>
                    <a:lnTo>
                      <a:pt x="232" y="24"/>
                    </a:lnTo>
                    <a:lnTo>
                      <a:pt x="220" y="16"/>
                    </a:lnTo>
                    <a:lnTo>
                      <a:pt x="208" y="10"/>
                    </a:lnTo>
                    <a:lnTo>
                      <a:pt x="193" y="5"/>
                    </a:lnTo>
                    <a:lnTo>
                      <a:pt x="179" y="2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Freeform 25">
                <a:extLst>
                  <a:ext uri="{FF2B5EF4-FFF2-40B4-BE49-F238E27FC236}">
                    <a16:creationId xmlns:a16="http://schemas.microsoft.com/office/drawing/2014/main" id="{FB3BAF02-9825-DF5C-19ED-ECBCF365C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1088" y="3697288"/>
                <a:ext cx="68263" cy="68263"/>
              </a:xfrm>
              <a:custGeom>
                <a:avLst/>
                <a:gdLst>
                  <a:gd name="T0" fmla="*/ 150 w 300"/>
                  <a:gd name="T1" fmla="*/ 0 h 301"/>
                  <a:gd name="T2" fmla="*/ 119 w 300"/>
                  <a:gd name="T3" fmla="*/ 3 h 301"/>
                  <a:gd name="T4" fmla="*/ 93 w 300"/>
                  <a:gd name="T5" fmla="*/ 11 h 301"/>
                  <a:gd name="T6" fmla="*/ 66 w 300"/>
                  <a:gd name="T7" fmla="*/ 25 h 301"/>
                  <a:gd name="T8" fmla="*/ 44 w 300"/>
                  <a:gd name="T9" fmla="*/ 44 h 301"/>
                  <a:gd name="T10" fmla="*/ 25 w 300"/>
                  <a:gd name="T11" fmla="*/ 66 h 301"/>
                  <a:gd name="T12" fmla="*/ 11 w 300"/>
                  <a:gd name="T13" fmla="*/ 93 h 301"/>
                  <a:gd name="T14" fmla="*/ 3 w 300"/>
                  <a:gd name="T15" fmla="*/ 120 h 301"/>
                  <a:gd name="T16" fmla="*/ 0 w 300"/>
                  <a:gd name="T17" fmla="*/ 151 h 301"/>
                  <a:gd name="T18" fmla="*/ 0 w 300"/>
                  <a:gd name="T19" fmla="*/ 165 h 301"/>
                  <a:gd name="T20" fmla="*/ 3 w 300"/>
                  <a:gd name="T21" fmla="*/ 180 h 301"/>
                  <a:gd name="T22" fmla="*/ 5 w 300"/>
                  <a:gd name="T23" fmla="*/ 193 h 301"/>
                  <a:gd name="T24" fmla="*/ 11 w 300"/>
                  <a:gd name="T25" fmla="*/ 209 h 301"/>
                  <a:gd name="T26" fmla="*/ 16 w 300"/>
                  <a:gd name="T27" fmla="*/ 220 h 301"/>
                  <a:gd name="T28" fmla="*/ 25 w 300"/>
                  <a:gd name="T29" fmla="*/ 233 h 301"/>
                  <a:gd name="T30" fmla="*/ 33 w 300"/>
                  <a:gd name="T31" fmla="*/ 244 h 301"/>
                  <a:gd name="T32" fmla="*/ 44 w 300"/>
                  <a:gd name="T33" fmla="*/ 257 h 301"/>
                  <a:gd name="T34" fmla="*/ 66 w 300"/>
                  <a:gd name="T35" fmla="*/ 276 h 301"/>
                  <a:gd name="T36" fmla="*/ 93 w 300"/>
                  <a:gd name="T37" fmla="*/ 289 h 301"/>
                  <a:gd name="T38" fmla="*/ 105 w 300"/>
                  <a:gd name="T39" fmla="*/ 294 h 301"/>
                  <a:gd name="T40" fmla="*/ 119 w 300"/>
                  <a:gd name="T41" fmla="*/ 297 h 301"/>
                  <a:gd name="T42" fmla="*/ 134 w 300"/>
                  <a:gd name="T43" fmla="*/ 300 h 301"/>
                  <a:gd name="T44" fmla="*/ 150 w 300"/>
                  <a:gd name="T45" fmla="*/ 301 h 301"/>
                  <a:gd name="T46" fmla="*/ 164 w 300"/>
                  <a:gd name="T47" fmla="*/ 300 h 301"/>
                  <a:gd name="T48" fmla="*/ 179 w 300"/>
                  <a:gd name="T49" fmla="*/ 297 h 301"/>
                  <a:gd name="T50" fmla="*/ 193 w 300"/>
                  <a:gd name="T51" fmla="*/ 294 h 301"/>
                  <a:gd name="T52" fmla="*/ 208 w 300"/>
                  <a:gd name="T53" fmla="*/ 289 h 301"/>
                  <a:gd name="T54" fmla="*/ 220 w 300"/>
                  <a:gd name="T55" fmla="*/ 282 h 301"/>
                  <a:gd name="T56" fmla="*/ 232 w 300"/>
                  <a:gd name="T57" fmla="*/ 276 h 301"/>
                  <a:gd name="T58" fmla="*/ 244 w 300"/>
                  <a:gd name="T59" fmla="*/ 266 h 301"/>
                  <a:gd name="T60" fmla="*/ 257 w 300"/>
                  <a:gd name="T61" fmla="*/ 257 h 301"/>
                  <a:gd name="T62" fmla="*/ 266 w 300"/>
                  <a:gd name="T63" fmla="*/ 244 h 301"/>
                  <a:gd name="T64" fmla="*/ 275 w 300"/>
                  <a:gd name="T65" fmla="*/ 233 h 301"/>
                  <a:gd name="T66" fmla="*/ 282 w 300"/>
                  <a:gd name="T67" fmla="*/ 220 h 301"/>
                  <a:gd name="T68" fmla="*/ 289 w 300"/>
                  <a:gd name="T69" fmla="*/ 209 h 301"/>
                  <a:gd name="T70" fmla="*/ 294 w 300"/>
                  <a:gd name="T71" fmla="*/ 193 h 301"/>
                  <a:gd name="T72" fmla="*/ 297 w 300"/>
                  <a:gd name="T73" fmla="*/ 180 h 301"/>
                  <a:gd name="T74" fmla="*/ 299 w 300"/>
                  <a:gd name="T75" fmla="*/ 165 h 301"/>
                  <a:gd name="T76" fmla="*/ 300 w 300"/>
                  <a:gd name="T77" fmla="*/ 151 h 301"/>
                  <a:gd name="T78" fmla="*/ 299 w 300"/>
                  <a:gd name="T79" fmla="*/ 135 h 301"/>
                  <a:gd name="T80" fmla="*/ 297 w 300"/>
                  <a:gd name="T81" fmla="*/ 120 h 301"/>
                  <a:gd name="T82" fmla="*/ 294 w 300"/>
                  <a:gd name="T83" fmla="*/ 106 h 301"/>
                  <a:gd name="T84" fmla="*/ 289 w 300"/>
                  <a:gd name="T85" fmla="*/ 93 h 301"/>
                  <a:gd name="T86" fmla="*/ 275 w 300"/>
                  <a:gd name="T87" fmla="*/ 66 h 301"/>
                  <a:gd name="T88" fmla="*/ 257 w 300"/>
                  <a:gd name="T89" fmla="*/ 44 h 301"/>
                  <a:gd name="T90" fmla="*/ 244 w 300"/>
                  <a:gd name="T91" fmla="*/ 33 h 301"/>
                  <a:gd name="T92" fmla="*/ 232 w 300"/>
                  <a:gd name="T93" fmla="*/ 25 h 301"/>
                  <a:gd name="T94" fmla="*/ 220 w 300"/>
                  <a:gd name="T95" fmla="*/ 17 h 301"/>
                  <a:gd name="T96" fmla="*/ 208 w 300"/>
                  <a:gd name="T97" fmla="*/ 11 h 301"/>
                  <a:gd name="T98" fmla="*/ 193 w 300"/>
                  <a:gd name="T99" fmla="*/ 5 h 301"/>
                  <a:gd name="T100" fmla="*/ 179 w 300"/>
                  <a:gd name="T101" fmla="*/ 3 h 301"/>
                  <a:gd name="T102" fmla="*/ 164 w 300"/>
                  <a:gd name="T103" fmla="*/ 0 h 301"/>
                  <a:gd name="T104" fmla="*/ 150 w 300"/>
                  <a:gd name="T105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1">
                    <a:moveTo>
                      <a:pt x="150" y="0"/>
                    </a:moveTo>
                    <a:lnTo>
                      <a:pt x="119" y="3"/>
                    </a:lnTo>
                    <a:lnTo>
                      <a:pt x="93" y="11"/>
                    </a:lnTo>
                    <a:lnTo>
                      <a:pt x="66" y="25"/>
                    </a:lnTo>
                    <a:lnTo>
                      <a:pt x="44" y="44"/>
                    </a:lnTo>
                    <a:lnTo>
                      <a:pt x="25" y="66"/>
                    </a:lnTo>
                    <a:lnTo>
                      <a:pt x="11" y="93"/>
                    </a:lnTo>
                    <a:lnTo>
                      <a:pt x="3" y="120"/>
                    </a:lnTo>
                    <a:lnTo>
                      <a:pt x="0" y="151"/>
                    </a:lnTo>
                    <a:lnTo>
                      <a:pt x="0" y="165"/>
                    </a:lnTo>
                    <a:lnTo>
                      <a:pt x="3" y="180"/>
                    </a:lnTo>
                    <a:lnTo>
                      <a:pt x="5" y="193"/>
                    </a:lnTo>
                    <a:lnTo>
                      <a:pt x="11" y="209"/>
                    </a:lnTo>
                    <a:lnTo>
                      <a:pt x="16" y="220"/>
                    </a:lnTo>
                    <a:lnTo>
                      <a:pt x="25" y="233"/>
                    </a:lnTo>
                    <a:lnTo>
                      <a:pt x="33" y="244"/>
                    </a:lnTo>
                    <a:lnTo>
                      <a:pt x="44" y="257"/>
                    </a:lnTo>
                    <a:lnTo>
                      <a:pt x="66" y="276"/>
                    </a:lnTo>
                    <a:lnTo>
                      <a:pt x="93" y="289"/>
                    </a:lnTo>
                    <a:lnTo>
                      <a:pt x="105" y="294"/>
                    </a:lnTo>
                    <a:lnTo>
                      <a:pt x="119" y="297"/>
                    </a:lnTo>
                    <a:lnTo>
                      <a:pt x="134" y="300"/>
                    </a:lnTo>
                    <a:lnTo>
                      <a:pt x="150" y="301"/>
                    </a:lnTo>
                    <a:lnTo>
                      <a:pt x="164" y="300"/>
                    </a:lnTo>
                    <a:lnTo>
                      <a:pt x="179" y="297"/>
                    </a:lnTo>
                    <a:lnTo>
                      <a:pt x="193" y="294"/>
                    </a:lnTo>
                    <a:lnTo>
                      <a:pt x="208" y="289"/>
                    </a:lnTo>
                    <a:lnTo>
                      <a:pt x="220" y="282"/>
                    </a:lnTo>
                    <a:lnTo>
                      <a:pt x="232" y="276"/>
                    </a:lnTo>
                    <a:lnTo>
                      <a:pt x="244" y="266"/>
                    </a:lnTo>
                    <a:lnTo>
                      <a:pt x="257" y="257"/>
                    </a:lnTo>
                    <a:lnTo>
                      <a:pt x="266" y="244"/>
                    </a:lnTo>
                    <a:lnTo>
                      <a:pt x="275" y="233"/>
                    </a:lnTo>
                    <a:lnTo>
                      <a:pt x="282" y="220"/>
                    </a:lnTo>
                    <a:lnTo>
                      <a:pt x="289" y="209"/>
                    </a:lnTo>
                    <a:lnTo>
                      <a:pt x="294" y="193"/>
                    </a:lnTo>
                    <a:lnTo>
                      <a:pt x="297" y="180"/>
                    </a:lnTo>
                    <a:lnTo>
                      <a:pt x="299" y="165"/>
                    </a:lnTo>
                    <a:lnTo>
                      <a:pt x="300" y="151"/>
                    </a:lnTo>
                    <a:lnTo>
                      <a:pt x="299" y="135"/>
                    </a:lnTo>
                    <a:lnTo>
                      <a:pt x="297" y="120"/>
                    </a:lnTo>
                    <a:lnTo>
                      <a:pt x="294" y="106"/>
                    </a:lnTo>
                    <a:lnTo>
                      <a:pt x="289" y="93"/>
                    </a:lnTo>
                    <a:lnTo>
                      <a:pt x="275" y="66"/>
                    </a:lnTo>
                    <a:lnTo>
                      <a:pt x="257" y="44"/>
                    </a:lnTo>
                    <a:lnTo>
                      <a:pt x="244" y="33"/>
                    </a:lnTo>
                    <a:lnTo>
                      <a:pt x="232" y="25"/>
                    </a:lnTo>
                    <a:lnTo>
                      <a:pt x="220" y="17"/>
                    </a:lnTo>
                    <a:lnTo>
                      <a:pt x="208" y="11"/>
                    </a:lnTo>
                    <a:lnTo>
                      <a:pt x="193" y="5"/>
                    </a:lnTo>
                    <a:lnTo>
                      <a:pt x="179" y="3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6" name="Freeform 26">
                <a:extLst>
                  <a:ext uri="{FF2B5EF4-FFF2-40B4-BE49-F238E27FC236}">
                    <a16:creationId xmlns:a16="http://schemas.microsoft.com/office/drawing/2014/main" id="{05637DDD-1D1F-386F-6068-40FBC52F5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9488" y="3532188"/>
                <a:ext cx="68263" cy="68263"/>
              </a:xfrm>
              <a:custGeom>
                <a:avLst/>
                <a:gdLst>
                  <a:gd name="T0" fmla="*/ 150 w 300"/>
                  <a:gd name="T1" fmla="*/ 0 h 301"/>
                  <a:gd name="T2" fmla="*/ 119 w 300"/>
                  <a:gd name="T3" fmla="*/ 3 h 301"/>
                  <a:gd name="T4" fmla="*/ 92 w 300"/>
                  <a:gd name="T5" fmla="*/ 11 h 301"/>
                  <a:gd name="T6" fmla="*/ 66 w 300"/>
                  <a:gd name="T7" fmla="*/ 25 h 301"/>
                  <a:gd name="T8" fmla="*/ 44 w 300"/>
                  <a:gd name="T9" fmla="*/ 44 h 301"/>
                  <a:gd name="T10" fmla="*/ 24 w 300"/>
                  <a:gd name="T11" fmla="*/ 66 h 301"/>
                  <a:gd name="T12" fmla="*/ 10 w 300"/>
                  <a:gd name="T13" fmla="*/ 93 h 301"/>
                  <a:gd name="T14" fmla="*/ 2 w 300"/>
                  <a:gd name="T15" fmla="*/ 119 h 301"/>
                  <a:gd name="T16" fmla="*/ 0 w 300"/>
                  <a:gd name="T17" fmla="*/ 151 h 301"/>
                  <a:gd name="T18" fmla="*/ 0 w 300"/>
                  <a:gd name="T19" fmla="*/ 165 h 301"/>
                  <a:gd name="T20" fmla="*/ 2 w 300"/>
                  <a:gd name="T21" fmla="*/ 180 h 301"/>
                  <a:gd name="T22" fmla="*/ 5 w 300"/>
                  <a:gd name="T23" fmla="*/ 193 h 301"/>
                  <a:gd name="T24" fmla="*/ 10 w 300"/>
                  <a:gd name="T25" fmla="*/ 208 h 301"/>
                  <a:gd name="T26" fmla="*/ 16 w 300"/>
                  <a:gd name="T27" fmla="*/ 220 h 301"/>
                  <a:gd name="T28" fmla="*/ 24 w 300"/>
                  <a:gd name="T29" fmla="*/ 233 h 301"/>
                  <a:gd name="T30" fmla="*/ 32 w 300"/>
                  <a:gd name="T31" fmla="*/ 244 h 301"/>
                  <a:gd name="T32" fmla="*/ 44 w 300"/>
                  <a:gd name="T33" fmla="*/ 257 h 301"/>
                  <a:gd name="T34" fmla="*/ 66 w 300"/>
                  <a:gd name="T35" fmla="*/ 275 h 301"/>
                  <a:gd name="T36" fmla="*/ 92 w 300"/>
                  <a:gd name="T37" fmla="*/ 289 h 301"/>
                  <a:gd name="T38" fmla="*/ 105 w 300"/>
                  <a:gd name="T39" fmla="*/ 294 h 301"/>
                  <a:gd name="T40" fmla="*/ 119 w 300"/>
                  <a:gd name="T41" fmla="*/ 297 h 301"/>
                  <a:gd name="T42" fmla="*/ 134 w 300"/>
                  <a:gd name="T43" fmla="*/ 300 h 301"/>
                  <a:gd name="T44" fmla="*/ 150 w 300"/>
                  <a:gd name="T45" fmla="*/ 301 h 301"/>
                  <a:gd name="T46" fmla="*/ 164 w 300"/>
                  <a:gd name="T47" fmla="*/ 300 h 301"/>
                  <a:gd name="T48" fmla="*/ 179 w 300"/>
                  <a:gd name="T49" fmla="*/ 297 h 301"/>
                  <a:gd name="T50" fmla="*/ 193 w 300"/>
                  <a:gd name="T51" fmla="*/ 294 h 301"/>
                  <a:gd name="T52" fmla="*/ 208 w 300"/>
                  <a:gd name="T53" fmla="*/ 289 h 301"/>
                  <a:gd name="T54" fmla="*/ 219 w 300"/>
                  <a:gd name="T55" fmla="*/ 282 h 301"/>
                  <a:gd name="T56" fmla="*/ 232 w 300"/>
                  <a:gd name="T57" fmla="*/ 275 h 301"/>
                  <a:gd name="T58" fmla="*/ 244 w 300"/>
                  <a:gd name="T59" fmla="*/ 266 h 301"/>
                  <a:gd name="T60" fmla="*/ 256 w 300"/>
                  <a:gd name="T61" fmla="*/ 257 h 301"/>
                  <a:gd name="T62" fmla="*/ 266 w 300"/>
                  <a:gd name="T63" fmla="*/ 244 h 301"/>
                  <a:gd name="T64" fmla="*/ 275 w 300"/>
                  <a:gd name="T65" fmla="*/ 233 h 301"/>
                  <a:gd name="T66" fmla="*/ 282 w 300"/>
                  <a:gd name="T67" fmla="*/ 220 h 301"/>
                  <a:gd name="T68" fmla="*/ 289 w 300"/>
                  <a:gd name="T69" fmla="*/ 208 h 301"/>
                  <a:gd name="T70" fmla="*/ 293 w 300"/>
                  <a:gd name="T71" fmla="*/ 193 h 301"/>
                  <a:gd name="T72" fmla="*/ 297 w 300"/>
                  <a:gd name="T73" fmla="*/ 180 h 301"/>
                  <a:gd name="T74" fmla="*/ 299 w 300"/>
                  <a:gd name="T75" fmla="*/ 165 h 301"/>
                  <a:gd name="T76" fmla="*/ 300 w 300"/>
                  <a:gd name="T77" fmla="*/ 151 h 301"/>
                  <a:gd name="T78" fmla="*/ 299 w 300"/>
                  <a:gd name="T79" fmla="*/ 134 h 301"/>
                  <a:gd name="T80" fmla="*/ 297 w 300"/>
                  <a:gd name="T81" fmla="*/ 119 h 301"/>
                  <a:gd name="T82" fmla="*/ 293 w 300"/>
                  <a:gd name="T83" fmla="*/ 106 h 301"/>
                  <a:gd name="T84" fmla="*/ 289 w 300"/>
                  <a:gd name="T85" fmla="*/ 93 h 301"/>
                  <a:gd name="T86" fmla="*/ 275 w 300"/>
                  <a:gd name="T87" fmla="*/ 66 h 301"/>
                  <a:gd name="T88" fmla="*/ 256 w 300"/>
                  <a:gd name="T89" fmla="*/ 44 h 301"/>
                  <a:gd name="T90" fmla="*/ 244 w 300"/>
                  <a:gd name="T91" fmla="*/ 33 h 301"/>
                  <a:gd name="T92" fmla="*/ 232 w 300"/>
                  <a:gd name="T93" fmla="*/ 25 h 301"/>
                  <a:gd name="T94" fmla="*/ 219 w 300"/>
                  <a:gd name="T95" fmla="*/ 17 h 301"/>
                  <a:gd name="T96" fmla="*/ 208 w 300"/>
                  <a:gd name="T97" fmla="*/ 11 h 301"/>
                  <a:gd name="T98" fmla="*/ 193 w 300"/>
                  <a:gd name="T99" fmla="*/ 5 h 301"/>
                  <a:gd name="T100" fmla="*/ 179 w 300"/>
                  <a:gd name="T101" fmla="*/ 3 h 301"/>
                  <a:gd name="T102" fmla="*/ 164 w 300"/>
                  <a:gd name="T103" fmla="*/ 0 h 301"/>
                  <a:gd name="T104" fmla="*/ 150 w 300"/>
                  <a:gd name="T105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1">
                    <a:moveTo>
                      <a:pt x="150" y="0"/>
                    </a:moveTo>
                    <a:lnTo>
                      <a:pt x="119" y="3"/>
                    </a:lnTo>
                    <a:lnTo>
                      <a:pt x="92" y="11"/>
                    </a:lnTo>
                    <a:lnTo>
                      <a:pt x="66" y="25"/>
                    </a:lnTo>
                    <a:lnTo>
                      <a:pt x="44" y="44"/>
                    </a:lnTo>
                    <a:lnTo>
                      <a:pt x="24" y="66"/>
                    </a:lnTo>
                    <a:lnTo>
                      <a:pt x="10" y="93"/>
                    </a:lnTo>
                    <a:lnTo>
                      <a:pt x="2" y="119"/>
                    </a:lnTo>
                    <a:lnTo>
                      <a:pt x="0" y="151"/>
                    </a:lnTo>
                    <a:lnTo>
                      <a:pt x="0" y="165"/>
                    </a:lnTo>
                    <a:lnTo>
                      <a:pt x="2" y="180"/>
                    </a:lnTo>
                    <a:lnTo>
                      <a:pt x="5" y="193"/>
                    </a:lnTo>
                    <a:lnTo>
                      <a:pt x="10" y="208"/>
                    </a:lnTo>
                    <a:lnTo>
                      <a:pt x="16" y="220"/>
                    </a:lnTo>
                    <a:lnTo>
                      <a:pt x="24" y="233"/>
                    </a:lnTo>
                    <a:lnTo>
                      <a:pt x="32" y="244"/>
                    </a:lnTo>
                    <a:lnTo>
                      <a:pt x="44" y="257"/>
                    </a:lnTo>
                    <a:lnTo>
                      <a:pt x="66" y="275"/>
                    </a:lnTo>
                    <a:lnTo>
                      <a:pt x="92" y="289"/>
                    </a:lnTo>
                    <a:lnTo>
                      <a:pt x="105" y="294"/>
                    </a:lnTo>
                    <a:lnTo>
                      <a:pt x="119" y="297"/>
                    </a:lnTo>
                    <a:lnTo>
                      <a:pt x="134" y="300"/>
                    </a:lnTo>
                    <a:lnTo>
                      <a:pt x="150" y="301"/>
                    </a:lnTo>
                    <a:lnTo>
                      <a:pt x="164" y="300"/>
                    </a:lnTo>
                    <a:lnTo>
                      <a:pt x="179" y="297"/>
                    </a:lnTo>
                    <a:lnTo>
                      <a:pt x="193" y="294"/>
                    </a:lnTo>
                    <a:lnTo>
                      <a:pt x="208" y="289"/>
                    </a:lnTo>
                    <a:lnTo>
                      <a:pt x="219" y="282"/>
                    </a:lnTo>
                    <a:lnTo>
                      <a:pt x="232" y="275"/>
                    </a:lnTo>
                    <a:lnTo>
                      <a:pt x="244" y="266"/>
                    </a:lnTo>
                    <a:lnTo>
                      <a:pt x="256" y="257"/>
                    </a:lnTo>
                    <a:lnTo>
                      <a:pt x="266" y="244"/>
                    </a:lnTo>
                    <a:lnTo>
                      <a:pt x="275" y="233"/>
                    </a:lnTo>
                    <a:lnTo>
                      <a:pt x="282" y="220"/>
                    </a:lnTo>
                    <a:lnTo>
                      <a:pt x="289" y="208"/>
                    </a:lnTo>
                    <a:lnTo>
                      <a:pt x="293" y="193"/>
                    </a:lnTo>
                    <a:lnTo>
                      <a:pt x="297" y="180"/>
                    </a:lnTo>
                    <a:lnTo>
                      <a:pt x="299" y="165"/>
                    </a:lnTo>
                    <a:lnTo>
                      <a:pt x="300" y="151"/>
                    </a:lnTo>
                    <a:lnTo>
                      <a:pt x="299" y="134"/>
                    </a:lnTo>
                    <a:lnTo>
                      <a:pt x="297" y="119"/>
                    </a:lnTo>
                    <a:lnTo>
                      <a:pt x="293" y="106"/>
                    </a:lnTo>
                    <a:lnTo>
                      <a:pt x="289" y="93"/>
                    </a:lnTo>
                    <a:lnTo>
                      <a:pt x="275" y="66"/>
                    </a:lnTo>
                    <a:lnTo>
                      <a:pt x="256" y="44"/>
                    </a:lnTo>
                    <a:lnTo>
                      <a:pt x="244" y="33"/>
                    </a:lnTo>
                    <a:lnTo>
                      <a:pt x="232" y="25"/>
                    </a:lnTo>
                    <a:lnTo>
                      <a:pt x="219" y="17"/>
                    </a:lnTo>
                    <a:lnTo>
                      <a:pt x="208" y="11"/>
                    </a:lnTo>
                    <a:lnTo>
                      <a:pt x="193" y="5"/>
                    </a:lnTo>
                    <a:lnTo>
                      <a:pt x="179" y="3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7" name="Freeform 27">
                <a:extLst>
                  <a:ext uri="{FF2B5EF4-FFF2-40B4-BE49-F238E27FC236}">
                    <a16:creationId xmlns:a16="http://schemas.microsoft.com/office/drawing/2014/main" id="{5572862D-E2BE-B870-1D4C-316411960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9488" y="3367088"/>
                <a:ext cx="68263" cy="68263"/>
              </a:xfrm>
              <a:custGeom>
                <a:avLst/>
                <a:gdLst>
                  <a:gd name="T0" fmla="*/ 150 w 300"/>
                  <a:gd name="T1" fmla="*/ 0 h 301"/>
                  <a:gd name="T2" fmla="*/ 119 w 300"/>
                  <a:gd name="T3" fmla="*/ 3 h 301"/>
                  <a:gd name="T4" fmla="*/ 92 w 300"/>
                  <a:gd name="T5" fmla="*/ 11 h 301"/>
                  <a:gd name="T6" fmla="*/ 66 w 300"/>
                  <a:gd name="T7" fmla="*/ 25 h 301"/>
                  <a:gd name="T8" fmla="*/ 44 w 300"/>
                  <a:gd name="T9" fmla="*/ 44 h 301"/>
                  <a:gd name="T10" fmla="*/ 24 w 300"/>
                  <a:gd name="T11" fmla="*/ 66 h 301"/>
                  <a:gd name="T12" fmla="*/ 10 w 300"/>
                  <a:gd name="T13" fmla="*/ 93 h 301"/>
                  <a:gd name="T14" fmla="*/ 2 w 300"/>
                  <a:gd name="T15" fmla="*/ 119 h 301"/>
                  <a:gd name="T16" fmla="*/ 0 w 300"/>
                  <a:gd name="T17" fmla="*/ 151 h 301"/>
                  <a:gd name="T18" fmla="*/ 0 w 300"/>
                  <a:gd name="T19" fmla="*/ 164 h 301"/>
                  <a:gd name="T20" fmla="*/ 2 w 300"/>
                  <a:gd name="T21" fmla="*/ 179 h 301"/>
                  <a:gd name="T22" fmla="*/ 5 w 300"/>
                  <a:gd name="T23" fmla="*/ 193 h 301"/>
                  <a:gd name="T24" fmla="*/ 10 w 300"/>
                  <a:gd name="T25" fmla="*/ 208 h 301"/>
                  <a:gd name="T26" fmla="*/ 16 w 300"/>
                  <a:gd name="T27" fmla="*/ 220 h 301"/>
                  <a:gd name="T28" fmla="*/ 24 w 300"/>
                  <a:gd name="T29" fmla="*/ 233 h 301"/>
                  <a:gd name="T30" fmla="*/ 32 w 300"/>
                  <a:gd name="T31" fmla="*/ 244 h 301"/>
                  <a:gd name="T32" fmla="*/ 44 w 300"/>
                  <a:gd name="T33" fmla="*/ 257 h 301"/>
                  <a:gd name="T34" fmla="*/ 66 w 300"/>
                  <a:gd name="T35" fmla="*/ 275 h 301"/>
                  <a:gd name="T36" fmla="*/ 92 w 300"/>
                  <a:gd name="T37" fmla="*/ 289 h 301"/>
                  <a:gd name="T38" fmla="*/ 105 w 300"/>
                  <a:gd name="T39" fmla="*/ 294 h 301"/>
                  <a:gd name="T40" fmla="*/ 119 w 300"/>
                  <a:gd name="T41" fmla="*/ 297 h 301"/>
                  <a:gd name="T42" fmla="*/ 134 w 300"/>
                  <a:gd name="T43" fmla="*/ 300 h 301"/>
                  <a:gd name="T44" fmla="*/ 150 w 300"/>
                  <a:gd name="T45" fmla="*/ 301 h 301"/>
                  <a:gd name="T46" fmla="*/ 164 w 300"/>
                  <a:gd name="T47" fmla="*/ 300 h 301"/>
                  <a:gd name="T48" fmla="*/ 179 w 300"/>
                  <a:gd name="T49" fmla="*/ 297 h 301"/>
                  <a:gd name="T50" fmla="*/ 193 w 300"/>
                  <a:gd name="T51" fmla="*/ 294 h 301"/>
                  <a:gd name="T52" fmla="*/ 208 w 300"/>
                  <a:gd name="T53" fmla="*/ 289 h 301"/>
                  <a:gd name="T54" fmla="*/ 219 w 300"/>
                  <a:gd name="T55" fmla="*/ 282 h 301"/>
                  <a:gd name="T56" fmla="*/ 232 w 300"/>
                  <a:gd name="T57" fmla="*/ 275 h 301"/>
                  <a:gd name="T58" fmla="*/ 244 w 300"/>
                  <a:gd name="T59" fmla="*/ 266 h 301"/>
                  <a:gd name="T60" fmla="*/ 256 w 300"/>
                  <a:gd name="T61" fmla="*/ 257 h 301"/>
                  <a:gd name="T62" fmla="*/ 266 w 300"/>
                  <a:gd name="T63" fmla="*/ 244 h 301"/>
                  <a:gd name="T64" fmla="*/ 275 w 300"/>
                  <a:gd name="T65" fmla="*/ 233 h 301"/>
                  <a:gd name="T66" fmla="*/ 282 w 300"/>
                  <a:gd name="T67" fmla="*/ 220 h 301"/>
                  <a:gd name="T68" fmla="*/ 289 w 300"/>
                  <a:gd name="T69" fmla="*/ 208 h 301"/>
                  <a:gd name="T70" fmla="*/ 293 w 300"/>
                  <a:gd name="T71" fmla="*/ 193 h 301"/>
                  <a:gd name="T72" fmla="*/ 297 w 300"/>
                  <a:gd name="T73" fmla="*/ 179 h 301"/>
                  <a:gd name="T74" fmla="*/ 299 w 300"/>
                  <a:gd name="T75" fmla="*/ 164 h 301"/>
                  <a:gd name="T76" fmla="*/ 300 w 300"/>
                  <a:gd name="T77" fmla="*/ 151 h 301"/>
                  <a:gd name="T78" fmla="*/ 299 w 300"/>
                  <a:gd name="T79" fmla="*/ 134 h 301"/>
                  <a:gd name="T80" fmla="*/ 297 w 300"/>
                  <a:gd name="T81" fmla="*/ 119 h 301"/>
                  <a:gd name="T82" fmla="*/ 293 w 300"/>
                  <a:gd name="T83" fmla="*/ 106 h 301"/>
                  <a:gd name="T84" fmla="*/ 289 w 300"/>
                  <a:gd name="T85" fmla="*/ 93 h 301"/>
                  <a:gd name="T86" fmla="*/ 275 w 300"/>
                  <a:gd name="T87" fmla="*/ 66 h 301"/>
                  <a:gd name="T88" fmla="*/ 256 w 300"/>
                  <a:gd name="T89" fmla="*/ 44 h 301"/>
                  <a:gd name="T90" fmla="*/ 244 w 300"/>
                  <a:gd name="T91" fmla="*/ 33 h 301"/>
                  <a:gd name="T92" fmla="*/ 232 w 300"/>
                  <a:gd name="T93" fmla="*/ 25 h 301"/>
                  <a:gd name="T94" fmla="*/ 219 w 300"/>
                  <a:gd name="T95" fmla="*/ 17 h 301"/>
                  <a:gd name="T96" fmla="*/ 208 w 300"/>
                  <a:gd name="T97" fmla="*/ 11 h 301"/>
                  <a:gd name="T98" fmla="*/ 193 w 300"/>
                  <a:gd name="T99" fmla="*/ 5 h 301"/>
                  <a:gd name="T100" fmla="*/ 179 w 300"/>
                  <a:gd name="T101" fmla="*/ 3 h 301"/>
                  <a:gd name="T102" fmla="*/ 164 w 300"/>
                  <a:gd name="T103" fmla="*/ 0 h 301"/>
                  <a:gd name="T104" fmla="*/ 150 w 300"/>
                  <a:gd name="T105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1">
                    <a:moveTo>
                      <a:pt x="150" y="0"/>
                    </a:moveTo>
                    <a:lnTo>
                      <a:pt x="119" y="3"/>
                    </a:lnTo>
                    <a:lnTo>
                      <a:pt x="92" y="11"/>
                    </a:lnTo>
                    <a:lnTo>
                      <a:pt x="66" y="25"/>
                    </a:lnTo>
                    <a:lnTo>
                      <a:pt x="44" y="44"/>
                    </a:lnTo>
                    <a:lnTo>
                      <a:pt x="24" y="66"/>
                    </a:lnTo>
                    <a:lnTo>
                      <a:pt x="10" y="93"/>
                    </a:lnTo>
                    <a:lnTo>
                      <a:pt x="2" y="119"/>
                    </a:lnTo>
                    <a:lnTo>
                      <a:pt x="0" y="151"/>
                    </a:lnTo>
                    <a:lnTo>
                      <a:pt x="0" y="164"/>
                    </a:lnTo>
                    <a:lnTo>
                      <a:pt x="2" y="179"/>
                    </a:lnTo>
                    <a:lnTo>
                      <a:pt x="5" y="193"/>
                    </a:lnTo>
                    <a:lnTo>
                      <a:pt x="10" y="208"/>
                    </a:lnTo>
                    <a:lnTo>
                      <a:pt x="16" y="220"/>
                    </a:lnTo>
                    <a:lnTo>
                      <a:pt x="24" y="233"/>
                    </a:lnTo>
                    <a:lnTo>
                      <a:pt x="32" y="244"/>
                    </a:lnTo>
                    <a:lnTo>
                      <a:pt x="44" y="257"/>
                    </a:lnTo>
                    <a:lnTo>
                      <a:pt x="66" y="275"/>
                    </a:lnTo>
                    <a:lnTo>
                      <a:pt x="92" y="289"/>
                    </a:lnTo>
                    <a:lnTo>
                      <a:pt x="105" y="294"/>
                    </a:lnTo>
                    <a:lnTo>
                      <a:pt x="119" y="297"/>
                    </a:lnTo>
                    <a:lnTo>
                      <a:pt x="134" y="300"/>
                    </a:lnTo>
                    <a:lnTo>
                      <a:pt x="150" y="301"/>
                    </a:lnTo>
                    <a:lnTo>
                      <a:pt x="164" y="300"/>
                    </a:lnTo>
                    <a:lnTo>
                      <a:pt x="179" y="297"/>
                    </a:lnTo>
                    <a:lnTo>
                      <a:pt x="193" y="294"/>
                    </a:lnTo>
                    <a:lnTo>
                      <a:pt x="208" y="289"/>
                    </a:lnTo>
                    <a:lnTo>
                      <a:pt x="219" y="282"/>
                    </a:lnTo>
                    <a:lnTo>
                      <a:pt x="232" y="275"/>
                    </a:lnTo>
                    <a:lnTo>
                      <a:pt x="244" y="266"/>
                    </a:lnTo>
                    <a:lnTo>
                      <a:pt x="256" y="257"/>
                    </a:lnTo>
                    <a:lnTo>
                      <a:pt x="266" y="244"/>
                    </a:lnTo>
                    <a:lnTo>
                      <a:pt x="275" y="233"/>
                    </a:lnTo>
                    <a:lnTo>
                      <a:pt x="282" y="220"/>
                    </a:lnTo>
                    <a:lnTo>
                      <a:pt x="289" y="208"/>
                    </a:lnTo>
                    <a:lnTo>
                      <a:pt x="293" y="193"/>
                    </a:lnTo>
                    <a:lnTo>
                      <a:pt x="297" y="179"/>
                    </a:lnTo>
                    <a:lnTo>
                      <a:pt x="299" y="164"/>
                    </a:lnTo>
                    <a:lnTo>
                      <a:pt x="300" y="151"/>
                    </a:lnTo>
                    <a:lnTo>
                      <a:pt x="299" y="134"/>
                    </a:lnTo>
                    <a:lnTo>
                      <a:pt x="297" y="119"/>
                    </a:lnTo>
                    <a:lnTo>
                      <a:pt x="293" y="106"/>
                    </a:lnTo>
                    <a:lnTo>
                      <a:pt x="289" y="93"/>
                    </a:lnTo>
                    <a:lnTo>
                      <a:pt x="275" y="66"/>
                    </a:lnTo>
                    <a:lnTo>
                      <a:pt x="256" y="44"/>
                    </a:lnTo>
                    <a:lnTo>
                      <a:pt x="244" y="33"/>
                    </a:lnTo>
                    <a:lnTo>
                      <a:pt x="232" y="25"/>
                    </a:lnTo>
                    <a:lnTo>
                      <a:pt x="219" y="17"/>
                    </a:lnTo>
                    <a:lnTo>
                      <a:pt x="208" y="11"/>
                    </a:lnTo>
                    <a:lnTo>
                      <a:pt x="193" y="5"/>
                    </a:lnTo>
                    <a:lnTo>
                      <a:pt x="179" y="3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8" name="Freeform 28">
                <a:extLst>
                  <a:ext uri="{FF2B5EF4-FFF2-40B4-BE49-F238E27FC236}">
                    <a16:creationId xmlns:a16="http://schemas.microsoft.com/office/drawing/2014/main" id="{F311166B-E0C2-677B-EE17-8ECE23A9C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3625" y="3205163"/>
                <a:ext cx="68263" cy="68263"/>
              </a:xfrm>
              <a:custGeom>
                <a:avLst/>
                <a:gdLst>
                  <a:gd name="T0" fmla="*/ 151 w 301"/>
                  <a:gd name="T1" fmla="*/ 0 h 300"/>
                  <a:gd name="T2" fmla="*/ 119 w 301"/>
                  <a:gd name="T3" fmla="*/ 2 h 300"/>
                  <a:gd name="T4" fmla="*/ 93 w 301"/>
                  <a:gd name="T5" fmla="*/ 10 h 300"/>
                  <a:gd name="T6" fmla="*/ 66 w 301"/>
                  <a:gd name="T7" fmla="*/ 24 h 300"/>
                  <a:gd name="T8" fmla="*/ 44 w 301"/>
                  <a:gd name="T9" fmla="*/ 44 h 300"/>
                  <a:gd name="T10" fmla="*/ 25 w 301"/>
                  <a:gd name="T11" fmla="*/ 66 h 300"/>
                  <a:gd name="T12" fmla="*/ 11 w 301"/>
                  <a:gd name="T13" fmla="*/ 92 h 300"/>
                  <a:gd name="T14" fmla="*/ 3 w 301"/>
                  <a:gd name="T15" fmla="*/ 119 h 300"/>
                  <a:gd name="T16" fmla="*/ 0 w 301"/>
                  <a:gd name="T17" fmla="*/ 150 h 300"/>
                  <a:gd name="T18" fmla="*/ 0 w 301"/>
                  <a:gd name="T19" fmla="*/ 164 h 300"/>
                  <a:gd name="T20" fmla="*/ 3 w 301"/>
                  <a:gd name="T21" fmla="*/ 179 h 300"/>
                  <a:gd name="T22" fmla="*/ 5 w 301"/>
                  <a:gd name="T23" fmla="*/ 193 h 300"/>
                  <a:gd name="T24" fmla="*/ 11 w 301"/>
                  <a:gd name="T25" fmla="*/ 208 h 300"/>
                  <a:gd name="T26" fmla="*/ 17 w 301"/>
                  <a:gd name="T27" fmla="*/ 219 h 300"/>
                  <a:gd name="T28" fmla="*/ 25 w 301"/>
                  <a:gd name="T29" fmla="*/ 232 h 300"/>
                  <a:gd name="T30" fmla="*/ 33 w 301"/>
                  <a:gd name="T31" fmla="*/ 244 h 300"/>
                  <a:gd name="T32" fmla="*/ 44 w 301"/>
                  <a:gd name="T33" fmla="*/ 256 h 300"/>
                  <a:gd name="T34" fmla="*/ 66 w 301"/>
                  <a:gd name="T35" fmla="*/ 275 h 300"/>
                  <a:gd name="T36" fmla="*/ 93 w 301"/>
                  <a:gd name="T37" fmla="*/ 289 h 300"/>
                  <a:gd name="T38" fmla="*/ 106 w 301"/>
                  <a:gd name="T39" fmla="*/ 293 h 300"/>
                  <a:gd name="T40" fmla="*/ 119 w 301"/>
                  <a:gd name="T41" fmla="*/ 297 h 300"/>
                  <a:gd name="T42" fmla="*/ 134 w 301"/>
                  <a:gd name="T43" fmla="*/ 299 h 300"/>
                  <a:gd name="T44" fmla="*/ 151 w 301"/>
                  <a:gd name="T45" fmla="*/ 300 h 300"/>
                  <a:gd name="T46" fmla="*/ 164 w 301"/>
                  <a:gd name="T47" fmla="*/ 299 h 300"/>
                  <a:gd name="T48" fmla="*/ 179 w 301"/>
                  <a:gd name="T49" fmla="*/ 297 h 300"/>
                  <a:gd name="T50" fmla="*/ 193 w 301"/>
                  <a:gd name="T51" fmla="*/ 293 h 300"/>
                  <a:gd name="T52" fmla="*/ 208 w 301"/>
                  <a:gd name="T53" fmla="*/ 289 h 300"/>
                  <a:gd name="T54" fmla="*/ 220 w 301"/>
                  <a:gd name="T55" fmla="*/ 282 h 300"/>
                  <a:gd name="T56" fmla="*/ 233 w 301"/>
                  <a:gd name="T57" fmla="*/ 275 h 300"/>
                  <a:gd name="T58" fmla="*/ 244 w 301"/>
                  <a:gd name="T59" fmla="*/ 266 h 300"/>
                  <a:gd name="T60" fmla="*/ 257 w 301"/>
                  <a:gd name="T61" fmla="*/ 256 h 300"/>
                  <a:gd name="T62" fmla="*/ 266 w 301"/>
                  <a:gd name="T63" fmla="*/ 244 h 300"/>
                  <a:gd name="T64" fmla="*/ 275 w 301"/>
                  <a:gd name="T65" fmla="*/ 232 h 300"/>
                  <a:gd name="T66" fmla="*/ 282 w 301"/>
                  <a:gd name="T67" fmla="*/ 219 h 300"/>
                  <a:gd name="T68" fmla="*/ 289 w 301"/>
                  <a:gd name="T69" fmla="*/ 208 h 300"/>
                  <a:gd name="T70" fmla="*/ 294 w 301"/>
                  <a:gd name="T71" fmla="*/ 193 h 300"/>
                  <a:gd name="T72" fmla="*/ 297 w 301"/>
                  <a:gd name="T73" fmla="*/ 179 h 300"/>
                  <a:gd name="T74" fmla="*/ 300 w 301"/>
                  <a:gd name="T75" fmla="*/ 164 h 300"/>
                  <a:gd name="T76" fmla="*/ 301 w 301"/>
                  <a:gd name="T77" fmla="*/ 150 h 300"/>
                  <a:gd name="T78" fmla="*/ 300 w 301"/>
                  <a:gd name="T79" fmla="*/ 134 h 300"/>
                  <a:gd name="T80" fmla="*/ 297 w 301"/>
                  <a:gd name="T81" fmla="*/ 119 h 300"/>
                  <a:gd name="T82" fmla="*/ 294 w 301"/>
                  <a:gd name="T83" fmla="*/ 105 h 300"/>
                  <a:gd name="T84" fmla="*/ 289 w 301"/>
                  <a:gd name="T85" fmla="*/ 92 h 300"/>
                  <a:gd name="T86" fmla="*/ 275 w 301"/>
                  <a:gd name="T87" fmla="*/ 66 h 300"/>
                  <a:gd name="T88" fmla="*/ 257 w 301"/>
                  <a:gd name="T89" fmla="*/ 44 h 300"/>
                  <a:gd name="T90" fmla="*/ 244 w 301"/>
                  <a:gd name="T91" fmla="*/ 32 h 300"/>
                  <a:gd name="T92" fmla="*/ 233 w 301"/>
                  <a:gd name="T93" fmla="*/ 24 h 300"/>
                  <a:gd name="T94" fmla="*/ 220 w 301"/>
                  <a:gd name="T95" fmla="*/ 16 h 300"/>
                  <a:gd name="T96" fmla="*/ 208 w 301"/>
                  <a:gd name="T97" fmla="*/ 10 h 300"/>
                  <a:gd name="T98" fmla="*/ 193 w 301"/>
                  <a:gd name="T99" fmla="*/ 4 h 300"/>
                  <a:gd name="T100" fmla="*/ 179 w 301"/>
                  <a:gd name="T101" fmla="*/ 2 h 300"/>
                  <a:gd name="T102" fmla="*/ 164 w 301"/>
                  <a:gd name="T103" fmla="*/ 0 h 300"/>
                  <a:gd name="T104" fmla="*/ 151 w 301"/>
                  <a:gd name="T10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1" h="300">
                    <a:moveTo>
                      <a:pt x="151" y="0"/>
                    </a:moveTo>
                    <a:lnTo>
                      <a:pt x="119" y="2"/>
                    </a:lnTo>
                    <a:lnTo>
                      <a:pt x="93" y="10"/>
                    </a:lnTo>
                    <a:lnTo>
                      <a:pt x="66" y="24"/>
                    </a:lnTo>
                    <a:lnTo>
                      <a:pt x="44" y="44"/>
                    </a:lnTo>
                    <a:lnTo>
                      <a:pt x="25" y="66"/>
                    </a:lnTo>
                    <a:lnTo>
                      <a:pt x="11" y="92"/>
                    </a:lnTo>
                    <a:lnTo>
                      <a:pt x="3" y="119"/>
                    </a:lnTo>
                    <a:lnTo>
                      <a:pt x="0" y="150"/>
                    </a:lnTo>
                    <a:lnTo>
                      <a:pt x="0" y="164"/>
                    </a:lnTo>
                    <a:lnTo>
                      <a:pt x="3" y="179"/>
                    </a:lnTo>
                    <a:lnTo>
                      <a:pt x="5" y="193"/>
                    </a:lnTo>
                    <a:lnTo>
                      <a:pt x="11" y="208"/>
                    </a:lnTo>
                    <a:lnTo>
                      <a:pt x="17" y="219"/>
                    </a:lnTo>
                    <a:lnTo>
                      <a:pt x="25" y="232"/>
                    </a:lnTo>
                    <a:lnTo>
                      <a:pt x="33" y="244"/>
                    </a:lnTo>
                    <a:lnTo>
                      <a:pt x="44" y="256"/>
                    </a:lnTo>
                    <a:lnTo>
                      <a:pt x="66" y="275"/>
                    </a:lnTo>
                    <a:lnTo>
                      <a:pt x="93" y="289"/>
                    </a:lnTo>
                    <a:lnTo>
                      <a:pt x="106" y="293"/>
                    </a:lnTo>
                    <a:lnTo>
                      <a:pt x="119" y="297"/>
                    </a:lnTo>
                    <a:lnTo>
                      <a:pt x="134" y="299"/>
                    </a:lnTo>
                    <a:lnTo>
                      <a:pt x="151" y="300"/>
                    </a:lnTo>
                    <a:lnTo>
                      <a:pt x="164" y="299"/>
                    </a:lnTo>
                    <a:lnTo>
                      <a:pt x="179" y="297"/>
                    </a:lnTo>
                    <a:lnTo>
                      <a:pt x="193" y="293"/>
                    </a:lnTo>
                    <a:lnTo>
                      <a:pt x="208" y="289"/>
                    </a:lnTo>
                    <a:lnTo>
                      <a:pt x="220" y="282"/>
                    </a:lnTo>
                    <a:lnTo>
                      <a:pt x="233" y="275"/>
                    </a:lnTo>
                    <a:lnTo>
                      <a:pt x="244" y="266"/>
                    </a:lnTo>
                    <a:lnTo>
                      <a:pt x="257" y="256"/>
                    </a:lnTo>
                    <a:lnTo>
                      <a:pt x="266" y="244"/>
                    </a:lnTo>
                    <a:lnTo>
                      <a:pt x="275" y="232"/>
                    </a:lnTo>
                    <a:lnTo>
                      <a:pt x="282" y="219"/>
                    </a:lnTo>
                    <a:lnTo>
                      <a:pt x="289" y="208"/>
                    </a:lnTo>
                    <a:lnTo>
                      <a:pt x="294" y="193"/>
                    </a:lnTo>
                    <a:lnTo>
                      <a:pt x="297" y="179"/>
                    </a:lnTo>
                    <a:lnTo>
                      <a:pt x="300" y="164"/>
                    </a:lnTo>
                    <a:lnTo>
                      <a:pt x="301" y="150"/>
                    </a:lnTo>
                    <a:lnTo>
                      <a:pt x="300" y="134"/>
                    </a:lnTo>
                    <a:lnTo>
                      <a:pt x="297" y="119"/>
                    </a:lnTo>
                    <a:lnTo>
                      <a:pt x="294" y="105"/>
                    </a:lnTo>
                    <a:lnTo>
                      <a:pt x="289" y="92"/>
                    </a:lnTo>
                    <a:lnTo>
                      <a:pt x="275" y="66"/>
                    </a:lnTo>
                    <a:lnTo>
                      <a:pt x="257" y="44"/>
                    </a:lnTo>
                    <a:lnTo>
                      <a:pt x="244" y="32"/>
                    </a:lnTo>
                    <a:lnTo>
                      <a:pt x="233" y="24"/>
                    </a:lnTo>
                    <a:lnTo>
                      <a:pt x="220" y="16"/>
                    </a:lnTo>
                    <a:lnTo>
                      <a:pt x="208" y="10"/>
                    </a:lnTo>
                    <a:lnTo>
                      <a:pt x="193" y="4"/>
                    </a:lnTo>
                    <a:lnTo>
                      <a:pt x="179" y="2"/>
                    </a:lnTo>
                    <a:lnTo>
                      <a:pt x="164" y="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Freeform 29">
                <a:extLst>
                  <a:ext uri="{FF2B5EF4-FFF2-40B4-BE49-F238E27FC236}">
                    <a16:creationId xmlns:a16="http://schemas.microsoft.com/office/drawing/2014/main" id="{F03E5240-ABE2-49A8-C5D8-E1485EBA3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9488" y="3043238"/>
                <a:ext cx="68263" cy="68263"/>
              </a:xfrm>
              <a:custGeom>
                <a:avLst/>
                <a:gdLst>
                  <a:gd name="T0" fmla="*/ 150 w 300"/>
                  <a:gd name="T1" fmla="*/ 0 h 301"/>
                  <a:gd name="T2" fmla="*/ 119 w 300"/>
                  <a:gd name="T3" fmla="*/ 3 h 301"/>
                  <a:gd name="T4" fmla="*/ 92 w 300"/>
                  <a:gd name="T5" fmla="*/ 11 h 301"/>
                  <a:gd name="T6" fmla="*/ 66 w 300"/>
                  <a:gd name="T7" fmla="*/ 25 h 301"/>
                  <a:gd name="T8" fmla="*/ 44 w 300"/>
                  <a:gd name="T9" fmla="*/ 44 h 301"/>
                  <a:gd name="T10" fmla="*/ 24 w 300"/>
                  <a:gd name="T11" fmla="*/ 66 h 301"/>
                  <a:gd name="T12" fmla="*/ 10 w 300"/>
                  <a:gd name="T13" fmla="*/ 93 h 301"/>
                  <a:gd name="T14" fmla="*/ 2 w 300"/>
                  <a:gd name="T15" fmla="*/ 119 h 301"/>
                  <a:gd name="T16" fmla="*/ 0 w 300"/>
                  <a:gd name="T17" fmla="*/ 151 h 301"/>
                  <a:gd name="T18" fmla="*/ 0 w 300"/>
                  <a:gd name="T19" fmla="*/ 164 h 301"/>
                  <a:gd name="T20" fmla="*/ 2 w 300"/>
                  <a:gd name="T21" fmla="*/ 179 h 301"/>
                  <a:gd name="T22" fmla="*/ 5 w 300"/>
                  <a:gd name="T23" fmla="*/ 193 h 301"/>
                  <a:gd name="T24" fmla="*/ 10 w 300"/>
                  <a:gd name="T25" fmla="*/ 208 h 301"/>
                  <a:gd name="T26" fmla="*/ 16 w 300"/>
                  <a:gd name="T27" fmla="*/ 220 h 301"/>
                  <a:gd name="T28" fmla="*/ 24 w 300"/>
                  <a:gd name="T29" fmla="*/ 233 h 301"/>
                  <a:gd name="T30" fmla="*/ 32 w 300"/>
                  <a:gd name="T31" fmla="*/ 244 h 301"/>
                  <a:gd name="T32" fmla="*/ 44 w 300"/>
                  <a:gd name="T33" fmla="*/ 257 h 301"/>
                  <a:gd name="T34" fmla="*/ 66 w 300"/>
                  <a:gd name="T35" fmla="*/ 275 h 301"/>
                  <a:gd name="T36" fmla="*/ 92 w 300"/>
                  <a:gd name="T37" fmla="*/ 289 h 301"/>
                  <a:gd name="T38" fmla="*/ 105 w 300"/>
                  <a:gd name="T39" fmla="*/ 294 h 301"/>
                  <a:gd name="T40" fmla="*/ 119 w 300"/>
                  <a:gd name="T41" fmla="*/ 297 h 301"/>
                  <a:gd name="T42" fmla="*/ 134 w 300"/>
                  <a:gd name="T43" fmla="*/ 300 h 301"/>
                  <a:gd name="T44" fmla="*/ 150 w 300"/>
                  <a:gd name="T45" fmla="*/ 301 h 301"/>
                  <a:gd name="T46" fmla="*/ 164 w 300"/>
                  <a:gd name="T47" fmla="*/ 300 h 301"/>
                  <a:gd name="T48" fmla="*/ 179 w 300"/>
                  <a:gd name="T49" fmla="*/ 297 h 301"/>
                  <a:gd name="T50" fmla="*/ 193 w 300"/>
                  <a:gd name="T51" fmla="*/ 294 h 301"/>
                  <a:gd name="T52" fmla="*/ 208 w 300"/>
                  <a:gd name="T53" fmla="*/ 289 h 301"/>
                  <a:gd name="T54" fmla="*/ 219 w 300"/>
                  <a:gd name="T55" fmla="*/ 282 h 301"/>
                  <a:gd name="T56" fmla="*/ 232 w 300"/>
                  <a:gd name="T57" fmla="*/ 275 h 301"/>
                  <a:gd name="T58" fmla="*/ 244 w 300"/>
                  <a:gd name="T59" fmla="*/ 266 h 301"/>
                  <a:gd name="T60" fmla="*/ 256 w 300"/>
                  <a:gd name="T61" fmla="*/ 257 h 301"/>
                  <a:gd name="T62" fmla="*/ 266 w 300"/>
                  <a:gd name="T63" fmla="*/ 244 h 301"/>
                  <a:gd name="T64" fmla="*/ 275 w 300"/>
                  <a:gd name="T65" fmla="*/ 233 h 301"/>
                  <a:gd name="T66" fmla="*/ 282 w 300"/>
                  <a:gd name="T67" fmla="*/ 220 h 301"/>
                  <a:gd name="T68" fmla="*/ 289 w 300"/>
                  <a:gd name="T69" fmla="*/ 208 h 301"/>
                  <a:gd name="T70" fmla="*/ 293 w 300"/>
                  <a:gd name="T71" fmla="*/ 193 h 301"/>
                  <a:gd name="T72" fmla="*/ 297 w 300"/>
                  <a:gd name="T73" fmla="*/ 179 h 301"/>
                  <a:gd name="T74" fmla="*/ 299 w 300"/>
                  <a:gd name="T75" fmla="*/ 164 h 301"/>
                  <a:gd name="T76" fmla="*/ 300 w 300"/>
                  <a:gd name="T77" fmla="*/ 151 h 301"/>
                  <a:gd name="T78" fmla="*/ 299 w 300"/>
                  <a:gd name="T79" fmla="*/ 134 h 301"/>
                  <a:gd name="T80" fmla="*/ 297 w 300"/>
                  <a:gd name="T81" fmla="*/ 119 h 301"/>
                  <a:gd name="T82" fmla="*/ 293 w 300"/>
                  <a:gd name="T83" fmla="*/ 105 h 301"/>
                  <a:gd name="T84" fmla="*/ 289 w 300"/>
                  <a:gd name="T85" fmla="*/ 93 h 301"/>
                  <a:gd name="T86" fmla="*/ 275 w 300"/>
                  <a:gd name="T87" fmla="*/ 66 h 301"/>
                  <a:gd name="T88" fmla="*/ 256 w 300"/>
                  <a:gd name="T89" fmla="*/ 44 h 301"/>
                  <a:gd name="T90" fmla="*/ 244 w 300"/>
                  <a:gd name="T91" fmla="*/ 33 h 301"/>
                  <a:gd name="T92" fmla="*/ 232 w 300"/>
                  <a:gd name="T93" fmla="*/ 25 h 301"/>
                  <a:gd name="T94" fmla="*/ 219 w 300"/>
                  <a:gd name="T95" fmla="*/ 17 h 301"/>
                  <a:gd name="T96" fmla="*/ 208 w 300"/>
                  <a:gd name="T97" fmla="*/ 11 h 301"/>
                  <a:gd name="T98" fmla="*/ 193 w 300"/>
                  <a:gd name="T99" fmla="*/ 5 h 301"/>
                  <a:gd name="T100" fmla="*/ 179 w 300"/>
                  <a:gd name="T101" fmla="*/ 3 h 301"/>
                  <a:gd name="T102" fmla="*/ 164 w 300"/>
                  <a:gd name="T103" fmla="*/ 0 h 301"/>
                  <a:gd name="T104" fmla="*/ 150 w 300"/>
                  <a:gd name="T105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1">
                    <a:moveTo>
                      <a:pt x="150" y="0"/>
                    </a:moveTo>
                    <a:lnTo>
                      <a:pt x="119" y="3"/>
                    </a:lnTo>
                    <a:lnTo>
                      <a:pt x="92" y="11"/>
                    </a:lnTo>
                    <a:lnTo>
                      <a:pt x="66" y="25"/>
                    </a:lnTo>
                    <a:lnTo>
                      <a:pt x="44" y="44"/>
                    </a:lnTo>
                    <a:lnTo>
                      <a:pt x="24" y="66"/>
                    </a:lnTo>
                    <a:lnTo>
                      <a:pt x="10" y="93"/>
                    </a:lnTo>
                    <a:lnTo>
                      <a:pt x="2" y="119"/>
                    </a:lnTo>
                    <a:lnTo>
                      <a:pt x="0" y="151"/>
                    </a:lnTo>
                    <a:lnTo>
                      <a:pt x="0" y="164"/>
                    </a:lnTo>
                    <a:lnTo>
                      <a:pt x="2" y="179"/>
                    </a:lnTo>
                    <a:lnTo>
                      <a:pt x="5" y="193"/>
                    </a:lnTo>
                    <a:lnTo>
                      <a:pt x="10" y="208"/>
                    </a:lnTo>
                    <a:lnTo>
                      <a:pt x="16" y="220"/>
                    </a:lnTo>
                    <a:lnTo>
                      <a:pt x="24" y="233"/>
                    </a:lnTo>
                    <a:lnTo>
                      <a:pt x="32" y="244"/>
                    </a:lnTo>
                    <a:lnTo>
                      <a:pt x="44" y="257"/>
                    </a:lnTo>
                    <a:lnTo>
                      <a:pt x="66" y="275"/>
                    </a:lnTo>
                    <a:lnTo>
                      <a:pt x="92" y="289"/>
                    </a:lnTo>
                    <a:lnTo>
                      <a:pt x="105" y="294"/>
                    </a:lnTo>
                    <a:lnTo>
                      <a:pt x="119" y="297"/>
                    </a:lnTo>
                    <a:lnTo>
                      <a:pt x="134" y="300"/>
                    </a:lnTo>
                    <a:lnTo>
                      <a:pt x="150" y="301"/>
                    </a:lnTo>
                    <a:lnTo>
                      <a:pt x="164" y="300"/>
                    </a:lnTo>
                    <a:lnTo>
                      <a:pt x="179" y="297"/>
                    </a:lnTo>
                    <a:lnTo>
                      <a:pt x="193" y="294"/>
                    </a:lnTo>
                    <a:lnTo>
                      <a:pt x="208" y="289"/>
                    </a:lnTo>
                    <a:lnTo>
                      <a:pt x="219" y="282"/>
                    </a:lnTo>
                    <a:lnTo>
                      <a:pt x="232" y="275"/>
                    </a:lnTo>
                    <a:lnTo>
                      <a:pt x="244" y="266"/>
                    </a:lnTo>
                    <a:lnTo>
                      <a:pt x="256" y="257"/>
                    </a:lnTo>
                    <a:lnTo>
                      <a:pt x="266" y="244"/>
                    </a:lnTo>
                    <a:lnTo>
                      <a:pt x="275" y="233"/>
                    </a:lnTo>
                    <a:lnTo>
                      <a:pt x="282" y="220"/>
                    </a:lnTo>
                    <a:lnTo>
                      <a:pt x="289" y="208"/>
                    </a:lnTo>
                    <a:lnTo>
                      <a:pt x="293" y="193"/>
                    </a:lnTo>
                    <a:lnTo>
                      <a:pt x="297" y="179"/>
                    </a:lnTo>
                    <a:lnTo>
                      <a:pt x="299" y="164"/>
                    </a:lnTo>
                    <a:lnTo>
                      <a:pt x="300" y="151"/>
                    </a:lnTo>
                    <a:lnTo>
                      <a:pt x="299" y="134"/>
                    </a:lnTo>
                    <a:lnTo>
                      <a:pt x="297" y="119"/>
                    </a:lnTo>
                    <a:lnTo>
                      <a:pt x="293" y="105"/>
                    </a:lnTo>
                    <a:lnTo>
                      <a:pt x="289" y="93"/>
                    </a:lnTo>
                    <a:lnTo>
                      <a:pt x="275" y="66"/>
                    </a:lnTo>
                    <a:lnTo>
                      <a:pt x="256" y="44"/>
                    </a:lnTo>
                    <a:lnTo>
                      <a:pt x="244" y="33"/>
                    </a:lnTo>
                    <a:lnTo>
                      <a:pt x="232" y="25"/>
                    </a:lnTo>
                    <a:lnTo>
                      <a:pt x="219" y="17"/>
                    </a:lnTo>
                    <a:lnTo>
                      <a:pt x="208" y="11"/>
                    </a:lnTo>
                    <a:lnTo>
                      <a:pt x="193" y="5"/>
                    </a:lnTo>
                    <a:lnTo>
                      <a:pt x="179" y="3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0" name="Freeform 30">
                <a:extLst>
                  <a:ext uri="{FF2B5EF4-FFF2-40B4-BE49-F238E27FC236}">
                    <a16:creationId xmlns:a16="http://schemas.microsoft.com/office/drawing/2014/main" id="{B75535D9-762A-DE7E-EBAE-146989473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3763" y="2879725"/>
                <a:ext cx="66675" cy="68263"/>
              </a:xfrm>
              <a:custGeom>
                <a:avLst/>
                <a:gdLst>
                  <a:gd name="T0" fmla="*/ 150 w 300"/>
                  <a:gd name="T1" fmla="*/ 0 h 300"/>
                  <a:gd name="T2" fmla="*/ 119 w 300"/>
                  <a:gd name="T3" fmla="*/ 2 h 300"/>
                  <a:gd name="T4" fmla="*/ 92 w 300"/>
                  <a:gd name="T5" fmla="*/ 10 h 300"/>
                  <a:gd name="T6" fmla="*/ 66 w 300"/>
                  <a:gd name="T7" fmla="*/ 24 h 300"/>
                  <a:gd name="T8" fmla="*/ 44 w 300"/>
                  <a:gd name="T9" fmla="*/ 44 h 300"/>
                  <a:gd name="T10" fmla="*/ 24 w 300"/>
                  <a:gd name="T11" fmla="*/ 66 h 300"/>
                  <a:gd name="T12" fmla="*/ 10 w 300"/>
                  <a:gd name="T13" fmla="*/ 92 h 300"/>
                  <a:gd name="T14" fmla="*/ 2 w 300"/>
                  <a:gd name="T15" fmla="*/ 119 h 300"/>
                  <a:gd name="T16" fmla="*/ 0 w 300"/>
                  <a:gd name="T17" fmla="*/ 150 h 300"/>
                  <a:gd name="T18" fmla="*/ 0 w 300"/>
                  <a:gd name="T19" fmla="*/ 164 h 300"/>
                  <a:gd name="T20" fmla="*/ 2 w 300"/>
                  <a:gd name="T21" fmla="*/ 179 h 300"/>
                  <a:gd name="T22" fmla="*/ 5 w 300"/>
                  <a:gd name="T23" fmla="*/ 193 h 300"/>
                  <a:gd name="T24" fmla="*/ 10 w 300"/>
                  <a:gd name="T25" fmla="*/ 208 h 300"/>
                  <a:gd name="T26" fmla="*/ 16 w 300"/>
                  <a:gd name="T27" fmla="*/ 219 h 300"/>
                  <a:gd name="T28" fmla="*/ 24 w 300"/>
                  <a:gd name="T29" fmla="*/ 232 h 300"/>
                  <a:gd name="T30" fmla="*/ 32 w 300"/>
                  <a:gd name="T31" fmla="*/ 244 h 300"/>
                  <a:gd name="T32" fmla="*/ 44 w 300"/>
                  <a:gd name="T33" fmla="*/ 256 h 300"/>
                  <a:gd name="T34" fmla="*/ 66 w 300"/>
                  <a:gd name="T35" fmla="*/ 275 h 300"/>
                  <a:gd name="T36" fmla="*/ 92 w 300"/>
                  <a:gd name="T37" fmla="*/ 289 h 300"/>
                  <a:gd name="T38" fmla="*/ 105 w 300"/>
                  <a:gd name="T39" fmla="*/ 293 h 300"/>
                  <a:gd name="T40" fmla="*/ 119 w 300"/>
                  <a:gd name="T41" fmla="*/ 297 h 300"/>
                  <a:gd name="T42" fmla="*/ 134 w 300"/>
                  <a:gd name="T43" fmla="*/ 299 h 300"/>
                  <a:gd name="T44" fmla="*/ 150 w 300"/>
                  <a:gd name="T45" fmla="*/ 300 h 300"/>
                  <a:gd name="T46" fmla="*/ 164 w 300"/>
                  <a:gd name="T47" fmla="*/ 299 h 300"/>
                  <a:gd name="T48" fmla="*/ 179 w 300"/>
                  <a:gd name="T49" fmla="*/ 297 h 300"/>
                  <a:gd name="T50" fmla="*/ 193 w 300"/>
                  <a:gd name="T51" fmla="*/ 293 h 300"/>
                  <a:gd name="T52" fmla="*/ 208 w 300"/>
                  <a:gd name="T53" fmla="*/ 289 h 300"/>
                  <a:gd name="T54" fmla="*/ 219 w 300"/>
                  <a:gd name="T55" fmla="*/ 282 h 300"/>
                  <a:gd name="T56" fmla="*/ 232 w 300"/>
                  <a:gd name="T57" fmla="*/ 275 h 300"/>
                  <a:gd name="T58" fmla="*/ 244 w 300"/>
                  <a:gd name="T59" fmla="*/ 266 h 300"/>
                  <a:gd name="T60" fmla="*/ 256 w 300"/>
                  <a:gd name="T61" fmla="*/ 256 h 300"/>
                  <a:gd name="T62" fmla="*/ 266 w 300"/>
                  <a:gd name="T63" fmla="*/ 244 h 300"/>
                  <a:gd name="T64" fmla="*/ 275 w 300"/>
                  <a:gd name="T65" fmla="*/ 232 h 300"/>
                  <a:gd name="T66" fmla="*/ 282 w 300"/>
                  <a:gd name="T67" fmla="*/ 219 h 300"/>
                  <a:gd name="T68" fmla="*/ 289 w 300"/>
                  <a:gd name="T69" fmla="*/ 208 h 300"/>
                  <a:gd name="T70" fmla="*/ 293 w 300"/>
                  <a:gd name="T71" fmla="*/ 193 h 300"/>
                  <a:gd name="T72" fmla="*/ 297 w 300"/>
                  <a:gd name="T73" fmla="*/ 179 h 300"/>
                  <a:gd name="T74" fmla="*/ 299 w 300"/>
                  <a:gd name="T75" fmla="*/ 164 h 300"/>
                  <a:gd name="T76" fmla="*/ 300 w 300"/>
                  <a:gd name="T77" fmla="*/ 150 h 300"/>
                  <a:gd name="T78" fmla="*/ 299 w 300"/>
                  <a:gd name="T79" fmla="*/ 134 h 300"/>
                  <a:gd name="T80" fmla="*/ 297 w 300"/>
                  <a:gd name="T81" fmla="*/ 119 h 300"/>
                  <a:gd name="T82" fmla="*/ 293 w 300"/>
                  <a:gd name="T83" fmla="*/ 105 h 300"/>
                  <a:gd name="T84" fmla="*/ 289 w 300"/>
                  <a:gd name="T85" fmla="*/ 92 h 300"/>
                  <a:gd name="T86" fmla="*/ 275 w 300"/>
                  <a:gd name="T87" fmla="*/ 66 h 300"/>
                  <a:gd name="T88" fmla="*/ 256 w 300"/>
                  <a:gd name="T89" fmla="*/ 44 h 300"/>
                  <a:gd name="T90" fmla="*/ 244 w 300"/>
                  <a:gd name="T91" fmla="*/ 32 h 300"/>
                  <a:gd name="T92" fmla="*/ 232 w 300"/>
                  <a:gd name="T93" fmla="*/ 24 h 300"/>
                  <a:gd name="T94" fmla="*/ 219 w 300"/>
                  <a:gd name="T95" fmla="*/ 16 h 300"/>
                  <a:gd name="T96" fmla="*/ 208 w 300"/>
                  <a:gd name="T97" fmla="*/ 10 h 300"/>
                  <a:gd name="T98" fmla="*/ 193 w 300"/>
                  <a:gd name="T99" fmla="*/ 4 h 300"/>
                  <a:gd name="T100" fmla="*/ 179 w 300"/>
                  <a:gd name="T101" fmla="*/ 2 h 300"/>
                  <a:gd name="T102" fmla="*/ 164 w 300"/>
                  <a:gd name="T103" fmla="*/ 0 h 300"/>
                  <a:gd name="T104" fmla="*/ 150 w 300"/>
                  <a:gd name="T10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0" h="300">
                    <a:moveTo>
                      <a:pt x="150" y="0"/>
                    </a:moveTo>
                    <a:lnTo>
                      <a:pt x="119" y="2"/>
                    </a:lnTo>
                    <a:lnTo>
                      <a:pt x="92" y="10"/>
                    </a:lnTo>
                    <a:lnTo>
                      <a:pt x="66" y="24"/>
                    </a:lnTo>
                    <a:lnTo>
                      <a:pt x="44" y="44"/>
                    </a:lnTo>
                    <a:lnTo>
                      <a:pt x="24" y="66"/>
                    </a:lnTo>
                    <a:lnTo>
                      <a:pt x="10" y="92"/>
                    </a:lnTo>
                    <a:lnTo>
                      <a:pt x="2" y="119"/>
                    </a:lnTo>
                    <a:lnTo>
                      <a:pt x="0" y="150"/>
                    </a:lnTo>
                    <a:lnTo>
                      <a:pt x="0" y="164"/>
                    </a:lnTo>
                    <a:lnTo>
                      <a:pt x="2" y="179"/>
                    </a:lnTo>
                    <a:lnTo>
                      <a:pt x="5" y="193"/>
                    </a:lnTo>
                    <a:lnTo>
                      <a:pt x="10" y="208"/>
                    </a:lnTo>
                    <a:lnTo>
                      <a:pt x="16" y="219"/>
                    </a:lnTo>
                    <a:lnTo>
                      <a:pt x="24" y="232"/>
                    </a:lnTo>
                    <a:lnTo>
                      <a:pt x="32" y="244"/>
                    </a:lnTo>
                    <a:lnTo>
                      <a:pt x="44" y="256"/>
                    </a:lnTo>
                    <a:lnTo>
                      <a:pt x="66" y="275"/>
                    </a:lnTo>
                    <a:lnTo>
                      <a:pt x="92" y="289"/>
                    </a:lnTo>
                    <a:lnTo>
                      <a:pt x="105" y="293"/>
                    </a:lnTo>
                    <a:lnTo>
                      <a:pt x="119" y="297"/>
                    </a:lnTo>
                    <a:lnTo>
                      <a:pt x="134" y="299"/>
                    </a:lnTo>
                    <a:lnTo>
                      <a:pt x="150" y="300"/>
                    </a:lnTo>
                    <a:lnTo>
                      <a:pt x="164" y="299"/>
                    </a:lnTo>
                    <a:lnTo>
                      <a:pt x="179" y="297"/>
                    </a:lnTo>
                    <a:lnTo>
                      <a:pt x="193" y="293"/>
                    </a:lnTo>
                    <a:lnTo>
                      <a:pt x="208" y="289"/>
                    </a:lnTo>
                    <a:lnTo>
                      <a:pt x="219" y="282"/>
                    </a:lnTo>
                    <a:lnTo>
                      <a:pt x="232" y="275"/>
                    </a:lnTo>
                    <a:lnTo>
                      <a:pt x="244" y="266"/>
                    </a:lnTo>
                    <a:lnTo>
                      <a:pt x="256" y="256"/>
                    </a:lnTo>
                    <a:lnTo>
                      <a:pt x="266" y="244"/>
                    </a:lnTo>
                    <a:lnTo>
                      <a:pt x="275" y="232"/>
                    </a:lnTo>
                    <a:lnTo>
                      <a:pt x="282" y="219"/>
                    </a:lnTo>
                    <a:lnTo>
                      <a:pt x="289" y="208"/>
                    </a:lnTo>
                    <a:lnTo>
                      <a:pt x="293" y="193"/>
                    </a:lnTo>
                    <a:lnTo>
                      <a:pt x="297" y="179"/>
                    </a:lnTo>
                    <a:lnTo>
                      <a:pt x="299" y="164"/>
                    </a:lnTo>
                    <a:lnTo>
                      <a:pt x="300" y="150"/>
                    </a:lnTo>
                    <a:lnTo>
                      <a:pt x="299" y="134"/>
                    </a:lnTo>
                    <a:lnTo>
                      <a:pt x="297" y="119"/>
                    </a:lnTo>
                    <a:lnTo>
                      <a:pt x="293" y="105"/>
                    </a:lnTo>
                    <a:lnTo>
                      <a:pt x="289" y="92"/>
                    </a:lnTo>
                    <a:lnTo>
                      <a:pt x="275" y="66"/>
                    </a:lnTo>
                    <a:lnTo>
                      <a:pt x="256" y="44"/>
                    </a:lnTo>
                    <a:lnTo>
                      <a:pt x="244" y="32"/>
                    </a:lnTo>
                    <a:lnTo>
                      <a:pt x="232" y="24"/>
                    </a:lnTo>
                    <a:lnTo>
                      <a:pt x="219" y="16"/>
                    </a:lnTo>
                    <a:lnTo>
                      <a:pt x="208" y="10"/>
                    </a:lnTo>
                    <a:lnTo>
                      <a:pt x="193" y="4"/>
                    </a:lnTo>
                    <a:lnTo>
                      <a:pt x="179" y="2"/>
                    </a:lnTo>
                    <a:lnTo>
                      <a:pt x="164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Freeform 31">
                <a:extLst>
                  <a:ext uri="{FF2B5EF4-FFF2-40B4-BE49-F238E27FC236}">
                    <a16:creationId xmlns:a16="http://schemas.microsoft.com/office/drawing/2014/main" id="{DD9905E7-0583-BF00-4B92-A4B1AF9A1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1888" y="4976813"/>
                <a:ext cx="77788" cy="79375"/>
              </a:xfrm>
              <a:custGeom>
                <a:avLst/>
                <a:gdLst>
                  <a:gd name="T0" fmla="*/ 0 w 346"/>
                  <a:gd name="T1" fmla="*/ 347 h 347"/>
                  <a:gd name="T2" fmla="*/ 346 w 346"/>
                  <a:gd name="T3" fmla="*/ 347 h 347"/>
                  <a:gd name="T4" fmla="*/ 173 w 346"/>
                  <a:gd name="T5" fmla="*/ 0 h 347"/>
                  <a:gd name="T6" fmla="*/ 0 w 346"/>
                  <a:gd name="T7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6" h="347">
                    <a:moveTo>
                      <a:pt x="0" y="347"/>
                    </a:moveTo>
                    <a:lnTo>
                      <a:pt x="346" y="347"/>
                    </a:lnTo>
                    <a:lnTo>
                      <a:pt x="173" y="0"/>
                    </a:lnTo>
                    <a:lnTo>
                      <a:pt x="0" y="347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2" name="Freeform 32">
                <a:extLst>
                  <a:ext uri="{FF2B5EF4-FFF2-40B4-BE49-F238E27FC236}">
                    <a16:creationId xmlns:a16="http://schemas.microsoft.com/office/drawing/2014/main" id="{45C94230-0FAC-5381-DD0B-79DBCA3EA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2513" y="4824413"/>
                <a:ext cx="79375" cy="79375"/>
              </a:xfrm>
              <a:custGeom>
                <a:avLst/>
                <a:gdLst>
                  <a:gd name="T0" fmla="*/ 0 w 347"/>
                  <a:gd name="T1" fmla="*/ 347 h 347"/>
                  <a:gd name="T2" fmla="*/ 347 w 347"/>
                  <a:gd name="T3" fmla="*/ 347 h 347"/>
                  <a:gd name="T4" fmla="*/ 173 w 347"/>
                  <a:gd name="T5" fmla="*/ 0 h 347"/>
                  <a:gd name="T6" fmla="*/ 0 w 347"/>
                  <a:gd name="T7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347">
                    <a:moveTo>
                      <a:pt x="0" y="347"/>
                    </a:moveTo>
                    <a:lnTo>
                      <a:pt x="347" y="347"/>
                    </a:lnTo>
                    <a:lnTo>
                      <a:pt x="173" y="0"/>
                    </a:lnTo>
                    <a:lnTo>
                      <a:pt x="0" y="347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Freeform 33">
                <a:extLst>
                  <a:ext uri="{FF2B5EF4-FFF2-40B4-BE49-F238E27FC236}">
                    <a16:creationId xmlns:a16="http://schemas.microsoft.com/office/drawing/2014/main" id="{ECB3DE1D-71F3-FDC5-9223-29E09CA76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1088" y="4654550"/>
                <a:ext cx="79375" cy="77788"/>
              </a:xfrm>
              <a:custGeom>
                <a:avLst/>
                <a:gdLst>
                  <a:gd name="T0" fmla="*/ 0 w 347"/>
                  <a:gd name="T1" fmla="*/ 346 h 346"/>
                  <a:gd name="T2" fmla="*/ 347 w 347"/>
                  <a:gd name="T3" fmla="*/ 346 h 346"/>
                  <a:gd name="T4" fmla="*/ 173 w 347"/>
                  <a:gd name="T5" fmla="*/ 0 h 346"/>
                  <a:gd name="T6" fmla="*/ 0 w 347"/>
                  <a:gd name="T7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346">
                    <a:moveTo>
                      <a:pt x="0" y="346"/>
                    </a:moveTo>
                    <a:lnTo>
                      <a:pt x="347" y="346"/>
                    </a:lnTo>
                    <a:lnTo>
                      <a:pt x="173" y="0"/>
                    </a:ln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4" name="Freeform 34">
                <a:extLst>
                  <a:ext uri="{FF2B5EF4-FFF2-40B4-BE49-F238E27FC236}">
                    <a16:creationId xmlns:a16="http://schemas.microsoft.com/office/drawing/2014/main" id="{9FE1E95F-2030-78F3-A15C-BB7492EAB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9350" y="4492625"/>
                <a:ext cx="79375" cy="77788"/>
              </a:xfrm>
              <a:custGeom>
                <a:avLst/>
                <a:gdLst>
                  <a:gd name="T0" fmla="*/ 0 w 347"/>
                  <a:gd name="T1" fmla="*/ 347 h 347"/>
                  <a:gd name="T2" fmla="*/ 347 w 347"/>
                  <a:gd name="T3" fmla="*/ 347 h 347"/>
                  <a:gd name="T4" fmla="*/ 174 w 347"/>
                  <a:gd name="T5" fmla="*/ 0 h 347"/>
                  <a:gd name="T6" fmla="*/ 0 w 347"/>
                  <a:gd name="T7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347">
                    <a:moveTo>
                      <a:pt x="0" y="347"/>
                    </a:moveTo>
                    <a:lnTo>
                      <a:pt x="347" y="347"/>
                    </a:lnTo>
                    <a:lnTo>
                      <a:pt x="174" y="0"/>
                    </a:lnTo>
                    <a:lnTo>
                      <a:pt x="0" y="347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Freeform 35">
                <a:extLst>
                  <a:ext uri="{FF2B5EF4-FFF2-40B4-BE49-F238E27FC236}">
                    <a16:creationId xmlns:a16="http://schemas.microsoft.com/office/drawing/2014/main" id="{AF2DB624-E4F4-99D5-4677-DC119657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3163" y="4335463"/>
                <a:ext cx="79375" cy="77788"/>
              </a:xfrm>
              <a:custGeom>
                <a:avLst/>
                <a:gdLst>
                  <a:gd name="T0" fmla="*/ 0 w 347"/>
                  <a:gd name="T1" fmla="*/ 346 h 346"/>
                  <a:gd name="T2" fmla="*/ 347 w 347"/>
                  <a:gd name="T3" fmla="*/ 346 h 346"/>
                  <a:gd name="T4" fmla="*/ 174 w 347"/>
                  <a:gd name="T5" fmla="*/ 0 h 346"/>
                  <a:gd name="T6" fmla="*/ 0 w 347"/>
                  <a:gd name="T7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346">
                    <a:moveTo>
                      <a:pt x="0" y="346"/>
                    </a:moveTo>
                    <a:lnTo>
                      <a:pt x="347" y="346"/>
                    </a:lnTo>
                    <a:lnTo>
                      <a:pt x="174" y="0"/>
                    </a:ln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6" name="Freeform 36">
                <a:extLst>
                  <a:ext uri="{FF2B5EF4-FFF2-40B4-BE49-F238E27FC236}">
                    <a16:creationId xmlns:a16="http://schemas.microsoft.com/office/drawing/2014/main" id="{9EE61EF0-F666-E037-8853-38E51A1FF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9350" y="4171950"/>
                <a:ext cx="79375" cy="79375"/>
              </a:xfrm>
              <a:custGeom>
                <a:avLst/>
                <a:gdLst>
                  <a:gd name="T0" fmla="*/ 0 w 347"/>
                  <a:gd name="T1" fmla="*/ 347 h 347"/>
                  <a:gd name="T2" fmla="*/ 347 w 347"/>
                  <a:gd name="T3" fmla="*/ 347 h 347"/>
                  <a:gd name="T4" fmla="*/ 174 w 347"/>
                  <a:gd name="T5" fmla="*/ 0 h 347"/>
                  <a:gd name="T6" fmla="*/ 0 w 347"/>
                  <a:gd name="T7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347">
                    <a:moveTo>
                      <a:pt x="0" y="347"/>
                    </a:moveTo>
                    <a:lnTo>
                      <a:pt x="347" y="347"/>
                    </a:lnTo>
                    <a:lnTo>
                      <a:pt x="174" y="0"/>
                    </a:lnTo>
                    <a:lnTo>
                      <a:pt x="0" y="347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7" name="Freeform 37">
                <a:extLst>
                  <a:ext uri="{FF2B5EF4-FFF2-40B4-BE49-F238E27FC236}">
                    <a16:creationId xmlns:a16="http://schemas.microsoft.com/office/drawing/2014/main" id="{7EFB29E0-23D8-9E20-7E4D-79934D359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1600" y="4002088"/>
                <a:ext cx="79375" cy="77788"/>
              </a:xfrm>
              <a:custGeom>
                <a:avLst/>
                <a:gdLst>
                  <a:gd name="T0" fmla="*/ 0 w 346"/>
                  <a:gd name="T1" fmla="*/ 347 h 347"/>
                  <a:gd name="T2" fmla="*/ 346 w 346"/>
                  <a:gd name="T3" fmla="*/ 347 h 347"/>
                  <a:gd name="T4" fmla="*/ 173 w 346"/>
                  <a:gd name="T5" fmla="*/ 0 h 347"/>
                  <a:gd name="T6" fmla="*/ 0 w 346"/>
                  <a:gd name="T7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6" h="347">
                    <a:moveTo>
                      <a:pt x="0" y="347"/>
                    </a:moveTo>
                    <a:lnTo>
                      <a:pt x="346" y="347"/>
                    </a:lnTo>
                    <a:lnTo>
                      <a:pt x="173" y="0"/>
                    </a:lnTo>
                    <a:lnTo>
                      <a:pt x="0" y="347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8" name="Freeform 38">
                <a:extLst>
                  <a:ext uri="{FF2B5EF4-FFF2-40B4-BE49-F238E27FC236}">
                    <a16:creationId xmlns:a16="http://schemas.microsoft.com/office/drawing/2014/main" id="{7D9505CF-F9F6-CB03-7602-F1852E724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5563" y="3836988"/>
                <a:ext cx="77788" cy="77788"/>
              </a:xfrm>
              <a:custGeom>
                <a:avLst/>
                <a:gdLst>
                  <a:gd name="T0" fmla="*/ 0 w 346"/>
                  <a:gd name="T1" fmla="*/ 347 h 347"/>
                  <a:gd name="T2" fmla="*/ 346 w 346"/>
                  <a:gd name="T3" fmla="*/ 347 h 347"/>
                  <a:gd name="T4" fmla="*/ 173 w 346"/>
                  <a:gd name="T5" fmla="*/ 0 h 347"/>
                  <a:gd name="T6" fmla="*/ 0 w 346"/>
                  <a:gd name="T7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6" h="347">
                    <a:moveTo>
                      <a:pt x="0" y="347"/>
                    </a:moveTo>
                    <a:lnTo>
                      <a:pt x="346" y="347"/>
                    </a:lnTo>
                    <a:lnTo>
                      <a:pt x="173" y="0"/>
                    </a:lnTo>
                    <a:lnTo>
                      <a:pt x="0" y="347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9" name="Freeform 39">
                <a:extLst>
                  <a:ext uri="{FF2B5EF4-FFF2-40B4-BE49-F238E27FC236}">
                    <a16:creationId xmlns:a16="http://schemas.microsoft.com/office/drawing/2014/main" id="{7E9C4153-A69B-1FB9-98D5-DFBB238A0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8900" y="3687763"/>
                <a:ext cx="79375" cy="77788"/>
              </a:xfrm>
              <a:custGeom>
                <a:avLst/>
                <a:gdLst>
                  <a:gd name="T0" fmla="*/ 0 w 346"/>
                  <a:gd name="T1" fmla="*/ 347 h 347"/>
                  <a:gd name="T2" fmla="*/ 346 w 346"/>
                  <a:gd name="T3" fmla="*/ 347 h 347"/>
                  <a:gd name="T4" fmla="*/ 173 w 346"/>
                  <a:gd name="T5" fmla="*/ 0 h 347"/>
                  <a:gd name="T6" fmla="*/ 0 w 346"/>
                  <a:gd name="T7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6" h="347">
                    <a:moveTo>
                      <a:pt x="0" y="347"/>
                    </a:moveTo>
                    <a:lnTo>
                      <a:pt x="346" y="347"/>
                    </a:lnTo>
                    <a:lnTo>
                      <a:pt x="173" y="0"/>
                    </a:lnTo>
                    <a:lnTo>
                      <a:pt x="0" y="347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B09482C0-3856-9B80-49A9-75512802D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9725" y="3503613"/>
                <a:ext cx="79375" cy="79375"/>
              </a:xfrm>
              <a:custGeom>
                <a:avLst/>
                <a:gdLst>
                  <a:gd name="T0" fmla="*/ 0 w 347"/>
                  <a:gd name="T1" fmla="*/ 347 h 347"/>
                  <a:gd name="T2" fmla="*/ 347 w 347"/>
                  <a:gd name="T3" fmla="*/ 347 h 347"/>
                  <a:gd name="T4" fmla="*/ 174 w 347"/>
                  <a:gd name="T5" fmla="*/ 0 h 347"/>
                  <a:gd name="T6" fmla="*/ 0 w 347"/>
                  <a:gd name="T7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347">
                    <a:moveTo>
                      <a:pt x="0" y="347"/>
                    </a:moveTo>
                    <a:lnTo>
                      <a:pt x="347" y="347"/>
                    </a:lnTo>
                    <a:lnTo>
                      <a:pt x="174" y="0"/>
                    </a:lnTo>
                    <a:lnTo>
                      <a:pt x="0" y="347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1" name="Freeform 41">
                <a:extLst>
                  <a:ext uri="{FF2B5EF4-FFF2-40B4-BE49-F238E27FC236}">
                    <a16:creationId xmlns:a16="http://schemas.microsoft.com/office/drawing/2014/main" id="{AFE5E643-DF1F-A1DF-FF48-DC30C1A8D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4650" y="3341688"/>
                <a:ext cx="77788" cy="77788"/>
              </a:xfrm>
              <a:custGeom>
                <a:avLst/>
                <a:gdLst>
                  <a:gd name="T0" fmla="*/ 0 w 346"/>
                  <a:gd name="T1" fmla="*/ 346 h 346"/>
                  <a:gd name="T2" fmla="*/ 346 w 346"/>
                  <a:gd name="T3" fmla="*/ 346 h 346"/>
                  <a:gd name="T4" fmla="*/ 173 w 346"/>
                  <a:gd name="T5" fmla="*/ 0 h 346"/>
                  <a:gd name="T6" fmla="*/ 0 w 346"/>
                  <a:gd name="T7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6" h="346">
                    <a:moveTo>
                      <a:pt x="0" y="346"/>
                    </a:moveTo>
                    <a:lnTo>
                      <a:pt x="346" y="346"/>
                    </a:lnTo>
                    <a:lnTo>
                      <a:pt x="173" y="0"/>
                    </a:ln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Freeform 42">
                <a:extLst>
                  <a:ext uri="{FF2B5EF4-FFF2-40B4-BE49-F238E27FC236}">
                    <a16:creationId xmlns:a16="http://schemas.microsoft.com/office/drawing/2014/main" id="{4D93CDDE-7E38-F353-9805-F9A588A06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9725" y="3194050"/>
                <a:ext cx="79375" cy="79375"/>
              </a:xfrm>
              <a:custGeom>
                <a:avLst/>
                <a:gdLst>
                  <a:gd name="T0" fmla="*/ 0 w 347"/>
                  <a:gd name="T1" fmla="*/ 346 h 346"/>
                  <a:gd name="T2" fmla="*/ 347 w 347"/>
                  <a:gd name="T3" fmla="*/ 346 h 346"/>
                  <a:gd name="T4" fmla="*/ 174 w 347"/>
                  <a:gd name="T5" fmla="*/ 0 h 346"/>
                  <a:gd name="T6" fmla="*/ 0 w 347"/>
                  <a:gd name="T7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346">
                    <a:moveTo>
                      <a:pt x="0" y="346"/>
                    </a:moveTo>
                    <a:lnTo>
                      <a:pt x="347" y="346"/>
                    </a:lnTo>
                    <a:lnTo>
                      <a:pt x="174" y="0"/>
                    </a:ln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3" name="Freeform 43">
                <a:extLst>
                  <a:ext uri="{FF2B5EF4-FFF2-40B4-BE49-F238E27FC236}">
                    <a16:creationId xmlns:a16="http://schemas.microsoft.com/office/drawing/2014/main" id="{9664D1FE-B404-067E-CD4A-C86F22B65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1513" y="3021013"/>
                <a:ext cx="79375" cy="79375"/>
              </a:xfrm>
              <a:custGeom>
                <a:avLst/>
                <a:gdLst>
                  <a:gd name="T0" fmla="*/ 0 w 347"/>
                  <a:gd name="T1" fmla="*/ 347 h 347"/>
                  <a:gd name="T2" fmla="*/ 347 w 347"/>
                  <a:gd name="T3" fmla="*/ 347 h 347"/>
                  <a:gd name="T4" fmla="*/ 173 w 347"/>
                  <a:gd name="T5" fmla="*/ 0 h 347"/>
                  <a:gd name="T6" fmla="*/ 0 w 347"/>
                  <a:gd name="T7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347">
                    <a:moveTo>
                      <a:pt x="0" y="347"/>
                    </a:moveTo>
                    <a:lnTo>
                      <a:pt x="347" y="347"/>
                    </a:lnTo>
                    <a:lnTo>
                      <a:pt x="173" y="0"/>
                    </a:lnTo>
                    <a:lnTo>
                      <a:pt x="0" y="347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" name="Freeform 44">
                <a:extLst>
                  <a:ext uri="{FF2B5EF4-FFF2-40B4-BE49-F238E27FC236}">
                    <a16:creationId xmlns:a16="http://schemas.microsoft.com/office/drawing/2014/main" id="{93E37AD1-D82C-2A17-D2FE-78F0B4E16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3075" y="2870200"/>
                <a:ext cx="77788" cy="77788"/>
              </a:xfrm>
              <a:custGeom>
                <a:avLst/>
                <a:gdLst>
                  <a:gd name="T0" fmla="*/ 0 w 347"/>
                  <a:gd name="T1" fmla="*/ 346 h 346"/>
                  <a:gd name="T2" fmla="*/ 347 w 347"/>
                  <a:gd name="T3" fmla="*/ 346 h 346"/>
                  <a:gd name="T4" fmla="*/ 173 w 347"/>
                  <a:gd name="T5" fmla="*/ 0 h 346"/>
                  <a:gd name="T6" fmla="*/ 0 w 347"/>
                  <a:gd name="T7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346">
                    <a:moveTo>
                      <a:pt x="0" y="346"/>
                    </a:moveTo>
                    <a:lnTo>
                      <a:pt x="347" y="346"/>
                    </a:lnTo>
                    <a:lnTo>
                      <a:pt x="173" y="0"/>
                    </a:ln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00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511570B7-6DA6-564D-D699-8FCE74F0C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8740" y="4773389"/>
              <a:ext cx="110667" cy="110667"/>
            </a:xfrm>
            <a:custGeom>
              <a:avLst/>
              <a:gdLst>
                <a:gd name="T0" fmla="*/ 150 w 300"/>
                <a:gd name="T1" fmla="*/ 0 h 300"/>
                <a:gd name="T2" fmla="*/ 119 w 300"/>
                <a:gd name="T3" fmla="*/ 2 h 300"/>
                <a:gd name="T4" fmla="*/ 92 w 300"/>
                <a:gd name="T5" fmla="*/ 10 h 300"/>
                <a:gd name="T6" fmla="*/ 66 w 300"/>
                <a:gd name="T7" fmla="*/ 24 h 300"/>
                <a:gd name="T8" fmla="*/ 44 w 300"/>
                <a:gd name="T9" fmla="*/ 44 h 300"/>
                <a:gd name="T10" fmla="*/ 24 w 300"/>
                <a:gd name="T11" fmla="*/ 66 h 300"/>
                <a:gd name="T12" fmla="*/ 11 w 300"/>
                <a:gd name="T13" fmla="*/ 92 h 300"/>
                <a:gd name="T14" fmla="*/ 2 w 300"/>
                <a:gd name="T15" fmla="*/ 119 h 300"/>
                <a:gd name="T16" fmla="*/ 0 w 300"/>
                <a:gd name="T17" fmla="*/ 150 h 300"/>
                <a:gd name="T18" fmla="*/ 0 w 300"/>
                <a:gd name="T19" fmla="*/ 164 h 300"/>
                <a:gd name="T20" fmla="*/ 2 w 300"/>
                <a:gd name="T21" fmla="*/ 179 h 300"/>
                <a:gd name="T22" fmla="*/ 5 w 300"/>
                <a:gd name="T23" fmla="*/ 193 h 300"/>
                <a:gd name="T24" fmla="*/ 11 w 300"/>
                <a:gd name="T25" fmla="*/ 208 h 300"/>
                <a:gd name="T26" fmla="*/ 16 w 300"/>
                <a:gd name="T27" fmla="*/ 220 h 300"/>
                <a:gd name="T28" fmla="*/ 24 w 300"/>
                <a:gd name="T29" fmla="*/ 232 h 300"/>
                <a:gd name="T30" fmla="*/ 32 w 300"/>
                <a:gd name="T31" fmla="*/ 244 h 300"/>
                <a:gd name="T32" fmla="*/ 44 w 300"/>
                <a:gd name="T33" fmla="*/ 257 h 300"/>
                <a:gd name="T34" fmla="*/ 66 w 300"/>
                <a:gd name="T35" fmla="*/ 275 h 300"/>
                <a:gd name="T36" fmla="*/ 92 w 300"/>
                <a:gd name="T37" fmla="*/ 289 h 300"/>
                <a:gd name="T38" fmla="*/ 105 w 300"/>
                <a:gd name="T39" fmla="*/ 294 h 300"/>
                <a:gd name="T40" fmla="*/ 119 w 300"/>
                <a:gd name="T41" fmla="*/ 297 h 300"/>
                <a:gd name="T42" fmla="*/ 134 w 300"/>
                <a:gd name="T43" fmla="*/ 299 h 300"/>
                <a:gd name="T44" fmla="*/ 150 w 300"/>
                <a:gd name="T45" fmla="*/ 300 h 300"/>
                <a:gd name="T46" fmla="*/ 164 w 300"/>
                <a:gd name="T47" fmla="*/ 299 h 300"/>
                <a:gd name="T48" fmla="*/ 179 w 300"/>
                <a:gd name="T49" fmla="*/ 297 h 300"/>
                <a:gd name="T50" fmla="*/ 193 w 300"/>
                <a:gd name="T51" fmla="*/ 294 h 300"/>
                <a:gd name="T52" fmla="*/ 208 w 300"/>
                <a:gd name="T53" fmla="*/ 289 h 300"/>
                <a:gd name="T54" fmla="*/ 219 w 300"/>
                <a:gd name="T55" fmla="*/ 282 h 300"/>
                <a:gd name="T56" fmla="*/ 232 w 300"/>
                <a:gd name="T57" fmla="*/ 275 h 300"/>
                <a:gd name="T58" fmla="*/ 244 w 300"/>
                <a:gd name="T59" fmla="*/ 266 h 300"/>
                <a:gd name="T60" fmla="*/ 256 w 300"/>
                <a:gd name="T61" fmla="*/ 257 h 300"/>
                <a:gd name="T62" fmla="*/ 266 w 300"/>
                <a:gd name="T63" fmla="*/ 244 h 300"/>
                <a:gd name="T64" fmla="*/ 275 w 300"/>
                <a:gd name="T65" fmla="*/ 232 h 300"/>
                <a:gd name="T66" fmla="*/ 282 w 300"/>
                <a:gd name="T67" fmla="*/ 220 h 300"/>
                <a:gd name="T68" fmla="*/ 289 w 300"/>
                <a:gd name="T69" fmla="*/ 208 h 300"/>
                <a:gd name="T70" fmla="*/ 293 w 300"/>
                <a:gd name="T71" fmla="*/ 193 h 300"/>
                <a:gd name="T72" fmla="*/ 297 w 300"/>
                <a:gd name="T73" fmla="*/ 179 h 300"/>
                <a:gd name="T74" fmla="*/ 299 w 300"/>
                <a:gd name="T75" fmla="*/ 164 h 300"/>
                <a:gd name="T76" fmla="*/ 300 w 300"/>
                <a:gd name="T77" fmla="*/ 150 h 300"/>
                <a:gd name="T78" fmla="*/ 299 w 300"/>
                <a:gd name="T79" fmla="*/ 134 h 300"/>
                <a:gd name="T80" fmla="*/ 297 w 300"/>
                <a:gd name="T81" fmla="*/ 119 h 300"/>
                <a:gd name="T82" fmla="*/ 293 w 300"/>
                <a:gd name="T83" fmla="*/ 105 h 300"/>
                <a:gd name="T84" fmla="*/ 289 w 300"/>
                <a:gd name="T85" fmla="*/ 92 h 300"/>
                <a:gd name="T86" fmla="*/ 275 w 300"/>
                <a:gd name="T87" fmla="*/ 66 h 300"/>
                <a:gd name="T88" fmla="*/ 256 w 300"/>
                <a:gd name="T89" fmla="*/ 44 h 300"/>
                <a:gd name="T90" fmla="*/ 244 w 300"/>
                <a:gd name="T91" fmla="*/ 32 h 300"/>
                <a:gd name="T92" fmla="*/ 232 w 300"/>
                <a:gd name="T93" fmla="*/ 24 h 300"/>
                <a:gd name="T94" fmla="*/ 219 w 300"/>
                <a:gd name="T95" fmla="*/ 16 h 300"/>
                <a:gd name="T96" fmla="*/ 208 w 300"/>
                <a:gd name="T97" fmla="*/ 10 h 300"/>
                <a:gd name="T98" fmla="*/ 193 w 300"/>
                <a:gd name="T99" fmla="*/ 5 h 300"/>
                <a:gd name="T100" fmla="*/ 179 w 300"/>
                <a:gd name="T101" fmla="*/ 2 h 300"/>
                <a:gd name="T102" fmla="*/ 164 w 300"/>
                <a:gd name="T103" fmla="*/ 0 h 300"/>
                <a:gd name="T104" fmla="*/ 150 w 300"/>
                <a:gd name="T105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0" h="300">
                  <a:moveTo>
                    <a:pt x="150" y="0"/>
                  </a:moveTo>
                  <a:lnTo>
                    <a:pt x="119" y="2"/>
                  </a:lnTo>
                  <a:lnTo>
                    <a:pt x="92" y="10"/>
                  </a:lnTo>
                  <a:lnTo>
                    <a:pt x="66" y="24"/>
                  </a:lnTo>
                  <a:lnTo>
                    <a:pt x="44" y="44"/>
                  </a:lnTo>
                  <a:lnTo>
                    <a:pt x="24" y="66"/>
                  </a:lnTo>
                  <a:lnTo>
                    <a:pt x="11" y="92"/>
                  </a:lnTo>
                  <a:lnTo>
                    <a:pt x="2" y="119"/>
                  </a:lnTo>
                  <a:lnTo>
                    <a:pt x="0" y="150"/>
                  </a:lnTo>
                  <a:lnTo>
                    <a:pt x="0" y="164"/>
                  </a:lnTo>
                  <a:lnTo>
                    <a:pt x="2" y="179"/>
                  </a:lnTo>
                  <a:lnTo>
                    <a:pt x="5" y="193"/>
                  </a:lnTo>
                  <a:lnTo>
                    <a:pt x="11" y="208"/>
                  </a:lnTo>
                  <a:lnTo>
                    <a:pt x="16" y="220"/>
                  </a:lnTo>
                  <a:lnTo>
                    <a:pt x="24" y="232"/>
                  </a:lnTo>
                  <a:lnTo>
                    <a:pt x="32" y="244"/>
                  </a:lnTo>
                  <a:lnTo>
                    <a:pt x="44" y="257"/>
                  </a:lnTo>
                  <a:lnTo>
                    <a:pt x="66" y="275"/>
                  </a:lnTo>
                  <a:lnTo>
                    <a:pt x="92" y="289"/>
                  </a:lnTo>
                  <a:lnTo>
                    <a:pt x="105" y="294"/>
                  </a:lnTo>
                  <a:lnTo>
                    <a:pt x="119" y="297"/>
                  </a:lnTo>
                  <a:lnTo>
                    <a:pt x="134" y="299"/>
                  </a:lnTo>
                  <a:lnTo>
                    <a:pt x="150" y="300"/>
                  </a:lnTo>
                  <a:lnTo>
                    <a:pt x="164" y="299"/>
                  </a:lnTo>
                  <a:lnTo>
                    <a:pt x="179" y="297"/>
                  </a:lnTo>
                  <a:lnTo>
                    <a:pt x="193" y="294"/>
                  </a:lnTo>
                  <a:lnTo>
                    <a:pt x="208" y="289"/>
                  </a:lnTo>
                  <a:lnTo>
                    <a:pt x="219" y="282"/>
                  </a:lnTo>
                  <a:lnTo>
                    <a:pt x="232" y="275"/>
                  </a:lnTo>
                  <a:lnTo>
                    <a:pt x="244" y="266"/>
                  </a:lnTo>
                  <a:lnTo>
                    <a:pt x="256" y="257"/>
                  </a:lnTo>
                  <a:lnTo>
                    <a:pt x="266" y="244"/>
                  </a:lnTo>
                  <a:lnTo>
                    <a:pt x="275" y="232"/>
                  </a:lnTo>
                  <a:lnTo>
                    <a:pt x="282" y="220"/>
                  </a:lnTo>
                  <a:lnTo>
                    <a:pt x="289" y="208"/>
                  </a:lnTo>
                  <a:lnTo>
                    <a:pt x="293" y="193"/>
                  </a:lnTo>
                  <a:lnTo>
                    <a:pt x="297" y="179"/>
                  </a:lnTo>
                  <a:lnTo>
                    <a:pt x="299" y="164"/>
                  </a:lnTo>
                  <a:lnTo>
                    <a:pt x="300" y="150"/>
                  </a:lnTo>
                  <a:lnTo>
                    <a:pt x="299" y="134"/>
                  </a:lnTo>
                  <a:lnTo>
                    <a:pt x="297" y="119"/>
                  </a:lnTo>
                  <a:lnTo>
                    <a:pt x="293" y="105"/>
                  </a:lnTo>
                  <a:lnTo>
                    <a:pt x="289" y="92"/>
                  </a:lnTo>
                  <a:lnTo>
                    <a:pt x="275" y="66"/>
                  </a:lnTo>
                  <a:lnTo>
                    <a:pt x="256" y="44"/>
                  </a:lnTo>
                  <a:lnTo>
                    <a:pt x="244" y="32"/>
                  </a:lnTo>
                  <a:lnTo>
                    <a:pt x="232" y="24"/>
                  </a:lnTo>
                  <a:lnTo>
                    <a:pt x="219" y="16"/>
                  </a:lnTo>
                  <a:lnTo>
                    <a:pt x="208" y="10"/>
                  </a:lnTo>
                  <a:lnTo>
                    <a:pt x="193" y="5"/>
                  </a:lnTo>
                  <a:lnTo>
                    <a:pt x="179" y="2"/>
                  </a:lnTo>
                  <a:lnTo>
                    <a:pt x="164" y="0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FA161E6C-9172-838B-31C9-CE10C74AD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3242" y="5019274"/>
              <a:ext cx="128682" cy="126109"/>
            </a:xfrm>
            <a:custGeom>
              <a:avLst/>
              <a:gdLst>
                <a:gd name="T0" fmla="*/ 0 w 346"/>
                <a:gd name="T1" fmla="*/ 346 h 346"/>
                <a:gd name="T2" fmla="*/ 346 w 346"/>
                <a:gd name="T3" fmla="*/ 346 h 346"/>
                <a:gd name="T4" fmla="*/ 173 w 346"/>
                <a:gd name="T5" fmla="*/ 0 h 346"/>
                <a:gd name="T6" fmla="*/ 0 w 346"/>
                <a:gd name="T7" fmla="*/ 34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6" h="346">
                  <a:moveTo>
                    <a:pt x="0" y="346"/>
                  </a:moveTo>
                  <a:lnTo>
                    <a:pt x="346" y="346"/>
                  </a:lnTo>
                  <a:lnTo>
                    <a:pt x="173" y="0"/>
                  </a:lnTo>
                  <a:lnTo>
                    <a:pt x="0" y="346"/>
                  </a:lnTo>
                  <a:close/>
                </a:path>
              </a:pathLst>
            </a:custGeom>
            <a:solidFill>
              <a:srgbClr val="00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8AAA28ED-EF19-E2AF-DC47-EF3F72073A53}"/>
                </a:ext>
              </a:extLst>
            </p:cNvPr>
            <p:cNvSpPr txBox="1"/>
            <p:nvPr/>
          </p:nvSpPr>
          <p:spPr>
            <a:xfrm>
              <a:off x="9138914" y="5710209"/>
              <a:ext cx="591083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0,5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2143E616-24E3-3BB0-F6F6-E2C34BEF3B7E}"/>
                </a:ext>
              </a:extLst>
            </p:cNvPr>
            <p:cNvSpPr txBox="1"/>
            <p:nvPr/>
          </p:nvSpPr>
          <p:spPr>
            <a:xfrm>
              <a:off x="10394844" y="5710209"/>
              <a:ext cx="591083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1,0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66355574-43ED-E72C-F3B8-164DDC0A488E}"/>
                </a:ext>
              </a:extLst>
            </p:cNvPr>
            <p:cNvSpPr txBox="1"/>
            <p:nvPr/>
          </p:nvSpPr>
          <p:spPr>
            <a:xfrm>
              <a:off x="8001393" y="5710209"/>
              <a:ext cx="402285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41BA06C7-7B8C-9B17-274A-A1339A5802B4}"/>
                </a:ext>
              </a:extLst>
            </p:cNvPr>
            <p:cNvSpPr txBox="1"/>
            <p:nvPr/>
          </p:nvSpPr>
          <p:spPr>
            <a:xfrm>
              <a:off x="7319433" y="6212363"/>
              <a:ext cx="4422606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Différence moyenne absolue standardisée</a:t>
              </a: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1733DBAE-1DEA-3ED1-5622-D2318D79EA4C}"/>
                </a:ext>
              </a:extLst>
            </p:cNvPr>
            <p:cNvSpPr txBox="1"/>
            <p:nvPr/>
          </p:nvSpPr>
          <p:spPr>
            <a:xfrm>
              <a:off x="9820648" y="4650727"/>
              <a:ext cx="2081289" cy="371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Après appariement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522C2C57-9124-5368-62F5-570AFF8886FA}"/>
                </a:ext>
              </a:extLst>
            </p:cNvPr>
            <p:cNvSpPr txBox="1"/>
            <p:nvPr/>
          </p:nvSpPr>
          <p:spPr>
            <a:xfrm>
              <a:off x="9945807" y="4925435"/>
              <a:ext cx="2050853" cy="371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Avant appariement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0D328F75-AA3A-EE83-5F1E-3666C25DDC0C}"/>
                </a:ext>
              </a:extLst>
            </p:cNvPr>
            <p:cNvSpPr txBox="1"/>
            <p:nvPr/>
          </p:nvSpPr>
          <p:spPr>
            <a:xfrm>
              <a:off x="7026584" y="1535085"/>
              <a:ext cx="907777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Centre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1D6CB75D-E687-66A6-5966-E41F9A8AB686}"/>
                </a:ext>
              </a:extLst>
            </p:cNvPr>
            <p:cNvSpPr txBox="1"/>
            <p:nvPr/>
          </p:nvSpPr>
          <p:spPr>
            <a:xfrm>
              <a:off x="5536049" y="1798808"/>
              <a:ext cx="2398310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Ventilation mécanique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51521D43-C366-2476-BCF5-75944D4B426F}"/>
                </a:ext>
              </a:extLst>
            </p:cNvPr>
            <p:cNvSpPr txBox="1"/>
            <p:nvPr/>
          </p:nvSpPr>
          <p:spPr>
            <a:xfrm>
              <a:off x="6048903" y="2045065"/>
              <a:ext cx="1885458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Rang du cathéter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F4668BE1-782B-6DDE-6F55-44335F4F05FE}"/>
                </a:ext>
              </a:extLst>
            </p:cNvPr>
            <p:cNvSpPr txBox="1"/>
            <p:nvPr/>
          </p:nvSpPr>
          <p:spPr>
            <a:xfrm>
              <a:off x="7173847" y="2310861"/>
              <a:ext cx="760516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IGS II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5CC5D4DD-056D-B208-2C95-76BC2D7BDB0C}"/>
                </a:ext>
              </a:extLst>
            </p:cNvPr>
            <p:cNvSpPr txBox="1"/>
            <p:nvPr/>
          </p:nvSpPr>
          <p:spPr>
            <a:xfrm>
              <a:off x="5576328" y="2597109"/>
              <a:ext cx="2358033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Origine de l’admission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C387DFD6-EBE2-8D0B-CE4F-F79DB1DF6A02}"/>
                </a:ext>
              </a:extLst>
            </p:cNvPr>
            <p:cNvSpPr txBox="1"/>
            <p:nvPr/>
          </p:nvSpPr>
          <p:spPr>
            <a:xfrm>
              <a:off x="5481058" y="2849582"/>
              <a:ext cx="2453303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Catégorie diagnostique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268BCB36-849B-598E-CC08-A702497A0C32}"/>
                </a:ext>
              </a:extLst>
            </p:cNvPr>
            <p:cNvSpPr txBox="1"/>
            <p:nvPr/>
          </p:nvSpPr>
          <p:spPr>
            <a:xfrm>
              <a:off x="4118621" y="3105130"/>
              <a:ext cx="3815743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Délai d’admission et pose du cathéter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B549C414-C1E6-0929-3298-B043EBF56A22}"/>
                </a:ext>
              </a:extLst>
            </p:cNvPr>
            <p:cNvSpPr txBox="1"/>
            <p:nvPr/>
          </p:nvSpPr>
          <p:spPr>
            <a:xfrm>
              <a:off x="6065265" y="3380335"/>
              <a:ext cx="1869095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Immunodéprimé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33036DC0-7735-8EE8-1E8B-E5F1F8B8A935}"/>
                </a:ext>
              </a:extLst>
            </p:cNvPr>
            <p:cNvSpPr txBox="1"/>
            <p:nvPr/>
          </p:nvSpPr>
          <p:spPr>
            <a:xfrm>
              <a:off x="5491514" y="3635622"/>
              <a:ext cx="2442846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Infection par COVID-19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629075E2-79D1-2E98-E8F6-65467AF53326}"/>
                </a:ext>
              </a:extLst>
            </p:cNvPr>
            <p:cNvSpPr txBox="1"/>
            <p:nvPr/>
          </p:nvSpPr>
          <p:spPr>
            <a:xfrm>
              <a:off x="5980064" y="3912005"/>
              <a:ext cx="1954297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Post-traumatisme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237E7380-44BD-6A5E-66F6-25179C5CEE97}"/>
                </a:ext>
              </a:extLst>
            </p:cNvPr>
            <p:cNvSpPr txBox="1"/>
            <p:nvPr/>
          </p:nvSpPr>
          <p:spPr>
            <a:xfrm>
              <a:off x="7224577" y="4177706"/>
              <a:ext cx="709782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Sexe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098AC4A2-5F37-D3F5-CBC1-B1B6CA4EF285}"/>
                </a:ext>
              </a:extLst>
            </p:cNvPr>
            <p:cNvSpPr txBox="1"/>
            <p:nvPr/>
          </p:nvSpPr>
          <p:spPr>
            <a:xfrm>
              <a:off x="4608037" y="4433393"/>
              <a:ext cx="3326322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Cathéter de dialyse concomitant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095B421D-3D4F-F84E-4995-593862C500E8}"/>
                </a:ext>
              </a:extLst>
            </p:cNvPr>
            <p:cNvSpPr txBox="1"/>
            <p:nvPr/>
          </p:nvSpPr>
          <p:spPr>
            <a:xfrm>
              <a:off x="7296806" y="4688764"/>
              <a:ext cx="637555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Âge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DAD48BD5-8C9A-224D-5DE6-56671A77A6B4}"/>
                </a:ext>
              </a:extLst>
            </p:cNvPr>
            <p:cNvSpPr txBox="1"/>
            <p:nvPr/>
          </p:nvSpPr>
          <p:spPr>
            <a:xfrm>
              <a:off x="5876467" y="4954781"/>
              <a:ext cx="2057894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Année d’admission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43CC6D9D-CEE5-3DDC-4AD0-B222902A9A26}"/>
                </a:ext>
              </a:extLst>
            </p:cNvPr>
            <p:cNvSpPr txBox="1"/>
            <p:nvPr/>
          </p:nvSpPr>
          <p:spPr>
            <a:xfrm>
              <a:off x="4476752" y="5220763"/>
              <a:ext cx="3457609" cy="418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PICC préexistant avant admission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0161056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29BD60-2683-A0B8-903F-AE21BE95A5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C0CFBED2-E401-2F07-868C-943DD10E2E48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9062096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CICC : </a:t>
            </a:r>
            <a:r>
              <a:rPr kumimoji="0" lang="fr-FR" sz="1050" b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centrally</a:t>
            </a:r>
            <a:r>
              <a:rPr kumimoji="0" lang="fr-FR" sz="105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050" b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inserted</a:t>
            </a:r>
            <a:r>
              <a:rPr kumimoji="0" lang="fr-FR" sz="105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central </a:t>
            </a:r>
            <a:r>
              <a:rPr kumimoji="0" lang="fr-FR" sz="1050" b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catheters</a:t>
            </a:r>
            <a:r>
              <a:rPr kumimoji="0" lang="fr-FR" sz="105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 ; CJP : critère de jugement principal ; CJS : critère de jugement secondaire ; PICC : </a:t>
            </a:r>
            <a:r>
              <a:rPr kumimoji="0" lang="fr-FR" sz="1050" b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peripherally</a:t>
            </a:r>
            <a:r>
              <a:rPr kumimoji="0" lang="fr-FR" sz="105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050" b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inserted</a:t>
            </a:r>
            <a:r>
              <a:rPr kumimoji="0" lang="fr-FR" sz="105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central </a:t>
            </a:r>
            <a:r>
              <a:rPr kumimoji="0" lang="fr-FR" sz="1050" b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catheters</a:t>
            </a:r>
            <a:r>
              <a:rPr kumimoji="0" lang="fr-FR" sz="105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pic>
        <p:nvPicPr>
          <p:cNvPr id="3" name="Picture 2" descr="Vignette pour Drapeau de la France">
            <a:extLst>
              <a:ext uri="{FF2B5EF4-FFF2-40B4-BE49-F238E27FC236}">
                <a16:creationId xmlns:a16="http://schemas.microsoft.com/office/drawing/2014/main" id="{78578998-B97F-C232-46F4-92FBF7979D38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353800" y="419980"/>
            <a:ext cx="665163" cy="444328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re 2">
            <a:extLst>
              <a:ext uri="{FF2B5EF4-FFF2-40B4-BE49-F238E27FC236}">
                <a16:creationId xmlns:a16="http://schemas.microsoft.com/office/drawing/2014/main" id="{42A8AB45-1A0D-3513-4118-2B432E6EE8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Risque d’infections liées aux cathéters centraux périphériques versus centraux chez les patients critiques : un essai cible émulé </a:t>
            </a:r>
            <a:r>
              <a:rPr lang="fr-FR" i="1" dirty="0"/>
              <a:t>(2)</a:t>
            </a:r>
          </a:p>
        </p:txBody>
      </p:sp>
      <p:sp>
        <p:nvSpPr>
          <p:cNvPr id="7" name="Espace réservé du contenu 9">
            <a:extLst>
              <a:ext uri="{FF2B5EF4-FFF2-40B4-BE49-F238E27FC236}">
                <a16:creationId xmlns:a16="http://schemas.microsoft.com/office/drawing/2014/main" id="{5604EFCC-C782-AD08-2F96-DC15B6E0B4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16883" y="5409423"/>
            <a:ext cx="6250227" cy="1044505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fr-FR" sz="1800" b="1" dirty="0">
                <a:solidFill>
                  <a:srgbClr val="C00000"/>
                </a:solidFill>
              </a:rPr>
              <a:t>Limites</a:t>
            </a:r>
            <a:r>
              <a:rPr lang="fr-FR" sz="1600" b="1" dirty="0">
                <a:solidFill>
                  <a:srgbClr val="C00000"/>
                </a:solidFill>
              </a:rPr>
              <a:t> 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fr-FR" sz="1600" dirty="0"/>
              <a:t>Faible nombre d’événements concernant le CJP dans les deux groupes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fr-FR" sz="1600" dirty="0"/>
              <a:t>Absence évaluation thrombose cathéter</a:t>
            </a:r>
          </a:p>
        </p:txBody>
      </p:sp>
      <p:sp>
        <p:nvSpPr>
          <p:cNvPr id="13" name="Espace réservé du contenu 9">
            <a:extLst>
              <a:ext uri="{FF2B5EF4-FFF2-40B4-BE49-F238E27FC236}">
                <a16:creationId xmlns:a16="http://schemas.microsoft.com/office/drawing/2014/main" id="{A7E82724-CC87-BE48-0DB7-1332D25DB729}"/>
              </a:ext>
            </a:extLst>
          </p:cNvPr>
          <p:cNvSpPr txBox="1">
            <a:spLocks/>
          </p:cNvSpPr>
          <p:nvPr/>
        </p:nvSpPr>
        <p:spPr>
          <a:xfrm>
            <a:off x="1575568" y="1359844"/>
            <a:ext cx="3155080" cy="962634"/>
          </a:xfrm>
          <a:prstGeom prst="roundRect">
            <a:avLst/>
          </a:prstGeom>
          <a:ln w="19050">
            <a:solidFill>
              <a:srgbClr val="C00000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Hazard ratio 0,98 (IC 95 % : 0,38 - 2,53)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Groupe PICC : 3/533 (0,56 %) 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Groupe CICC : 4/533 (0,75 %)</a:t>
            </a:r>
          </a:p>
        </p:txBody>
      </p:sp>
      <p:sp>
        <p:nvSpPr>
          <p:cNvPr id="14" name="Espace réservé du contenu 9">
            <a:extLst>
              <a:ext uri="{FF2B5EF4-FFF2-40B4-BE49-F238E27FC236}">
                <a16:creationId xmlns:a16="http://schemas.microsoft.com/office/drawing/2014/main" id="{8C317238-81C9-DDB8-9CCD-17E8FBED6C4F}"/>
              </a:ext>
            </a:extLst>
          </p:cNvPr>
          <p:cNvSpPr txBox="1">
            <a:spLocks/>
          </p:cNvSpPr>
          <p:nvPr/>
        </p:nvSpPr>
        <p:spPr>
          <a:xfrm>
            <a:off x="5918576" y="1334099"/>
            <a:ext cx="6248534" cy="149629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CJS </a:t>
            </a:r>
          </a:p>
          <a:p>
            <a:pPr marL="228600" marR="0" lvl="0" indent="-228600" algn="l" defTabSz="914400" rtl="0" eaLnBrk="1" fontAlgn="auto" latinLnBrk="0" hangingPunct="1">
              <a:lnSpc>
                <a:spcPts val="17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Mortalité = NS</a:t>
            </a:r>
          </a:p>
          <a:p>
            <a:pPr marL="228600" marR="0" lvl="0" indent="-228600" algn="l" defTabSz="914400" rtl="0" eaLnBrk="1" fontAlgn="auto" latinLnBrk="0" hangingPunct="1">
              <a:lnSpc>
                <a:spcPts val="17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Durée de séjour en réanimation = NS</a:t>
            </a:r>
          </a:p>
          <a:p>
            <a:pPr marL="228600" marR="0" lvl="0" indent="-228600" algn="l" defTabSz="914400" rtl="0" eaLnBrk="1" fontAlgn="auto" latinLnBrk="0" hangingPunct="1">
              <a:lnSpc>
                <a:spcPts val="17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Recours à un 2</a:t>
            </a:r>
            <a:r>
              <a:rPr kumimoji="0" lang="fr-FR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nd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cathéter plus fréquent avec PICC 12,8 % vs 9,6 % (NS)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9" name="Groupe 8">
            <a:extLst>
              <a:ext uri="{FF2B5EF4-FFF2-40B4-BE49-F238E27FC236}">
                <a16:creationId xmlns:a16="http://schemas.microsoft.com/office/drawing/2014/main" id="{8681C738-84B0-913B-8BDB-9075240358D6}"/>
              </a:ext>
            </a:extLst>
          </p:cNvPr>
          <p:cNvGrpSpPr/>
          <p:nvPr/>
        </p:nvGrpSpPr>
        <p:grpSpPr>
          <a:xfrm>
            <a:off x="140407" y="1696560"/>
            <a:ext cx="5689237" cy="4296238"/>
            <a:chOff x="140407" y="1696560"/>
            <a:chExt cx="5689237" cy="4296238"/>
          </a:xfrm>
        </p:grpSpPr>
        <p:grpSp>
          <p:nvGrpSpPr>
            <p:cNvPr id="35" name="Groupe 34">
              <a:extLst>
                <a:ext uri="{FF2B5EF4-FFF2-40B4-BE49-F238E27FC236}">
                  <a16:creationId xmlns:a16="http://schemas.microsoft.com/office/drawing/2014/main" id="{BA924F7C-34B2-CC5E-9EBD-413F441B3105}"/>
                </a:ext>
              </a:extLst>
            </p:cNvPr>
            <p:cNvGrpSpPr/>
            <p:nvPr/>
          </p:nvGrpSpPr>
          <p:grpSpPr>
            <a:xfrm>
              <a:off x="1069975" y="1763713"/>
              <a:ext cx="4686301" cy="3152775"/>
              <a:chOff x="1069975" y="1763713"/>
              <a:chExt cx="4686301" cy="3152775"/>
            </a:xfrm>
          </p:grpSpPr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B1BCD281-4E3C-74BA-4008-7978B99C1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863" y="1763713"/>
                <a:ext cx="4554538" cy="3028950"/>
              </a:xfrm>
              <a:custGeom>
                <a:avLst/>
                <a:gdLst>
                  <a:gd name="T0" fmla="*/ 0 w 11480"/>
                  <a:gd name="T1" fmla="*/ 0 h 7633"/>
                  <a:gd name="T2" fmla="*/ 0 w 11480"/>
                  <a:gd name="T3" fmla="*/ 7633 h 7633"/>
                  <a:gd name="T4" fmla="*/ 11480 w 11480"/>
                  <a:gd name="T5" fmla="*/ 7633 h 7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480" h="7633">
                    <a:moveTo>
                      <a:pt x="0" y="0"/>
                    </a:moveTo>
                    <a:lnTo>
                      <a:pt x="0" y="7633"/>
                    </a:lnTo>
                    <a:lnTo>
                      <a:pt x="11480" y="763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Line 7">
                <a:extLst>
                  <a:ext uri="{FF2B5EF4-FFF2-40B4-BE49-F238E27FC236}">
                    <a16:creationId xmlns:a16="http://schemas.microsoft.com/office/drawing/2014/main" id="{6F5F92F4-D98E-3C50-C9D3-16143E1965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13050" y="4792663"/>
                <a:ext cx="0" cy="1238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Line 8">
                <a:extLst>
                  <a:ext uri="{FF2B5EF4-FFF2-40B4-BE49-F238E27FC236}">
                    <a16:creationId xmlns:a16="http://schemas.microsoft.com/office/drawing/2014/main" id="{47232EB1-40DC-2715-DFD2-EE0888961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19488" y="4792663"/>
                <a:ext cx="0" cy="1238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Line 9">
                <a:extLst>
                  <a:ext uri="{FF2B5EF4-FFF2-40B4-BE49-F238E27FC236}">
                    <a16:creationId xmlns:a16="http://schemas.microsoft.com/office/drawing/2014/main" id="{5381DEEC-31B3-7070-B781-1377ACF894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25925" y="4792663"/>
                <a:ext cx="0" cy="1238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Line 10">
                <a:extLst>
                  <a:ext uri="{FF2B5EF4-FFF2-40B4-BE49-F238E27FC236}">
                    <a16:creationId xmlns:a16="http://schemas.microsoft.com/office/drawing/2014/main" id="{445569D7-92A6-51C3-0BC0-CFA4785F6C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950" y="4792663"/>
                <a:ext cx="0" cy="1238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Line 11">
                <a:extLst>
                  <a:ext uri="{FF2B5EF4-FFF2-40B4-BE49-F238E27FC236}">
                    <a16:creationId xmlns:a16="http://schemas.microsoft.com/office/drawing/2014/main" id="{50DC3FC4-495B-9310-057B-F6728E712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8588" y="4792663"/>
                <a:ext cx="0" cy="1238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Line 12">
                <a:extLst>
                  <a:ext uri="{FF2B5EF4-FFF2-40B4-BE49-F238E27FC236}">
                    <a16:creationId xmlns:a16="http://schemas.microsoft.com/office/drawing/2014/main" id="{5A969D46-672D-DD95-D817-57D1F244F8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6613" y="4792663"/>
                <a:ext cx="0" cy="1238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Line 13">
                <a:extLst>
                  <a:ext uri="{FF2B5EF4-FFF2-40B4-BE49-F238E27FC236}">
                    <a16:creationId xmlns:a16="http://schemas.microsoft.com/office/drawing/2014/main" id="{B82A4018-C01E-0E6A-D8DB-7EA209B577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641975" y="4792663"/>
                <a:ext cx="0" cy="1238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Line 14">
                <a:extLst>
                  <a:ext uri="{FF2B5EF4-FFF2-40B4-BE49-F238E27FC236}">
                    <a16:creationId xmlns:a16="http://schemas.microsoft.com/office/drawing/2014/main" id="{C4F25613-3DB0-054A-C92A-6DD92F48B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975" y="2400300"/>
                <a:ext cx="1158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Line 15">
                <a:extLst>
                  <a:ext uri="{FF2B5EF4-FFF2-40B4-BE49-F238E27FC236}">
                    <a16:creationId xmlns:a16="http://schemas.microsoft.com/office/drawing/2014/main" id="{77008579-DFBE-68BB-2C8D-529D7899C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975" y="2963863"/>
                <a:ext cx="1158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Line 16">
                <a:extLst>
                  <a:ext uri="{FF2B5EF4-FFF2-40B4-BE49-F238E27FC236}">
                    <a16:creationId xmlns:a16="http://schemas.microsoft.com/office/drawing/2014/main" id="{EDA3BCED-5723-8877-7D12-56F1ED50B7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975" y="3527425"/>
                <a:ext cx="1158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Line 17">
                <a:extLst>
                  <a:ext uri="{FF2B5EF4-FFF2-40B4-BE49-F238E27FC236}">
                    <a16:creationId xmlns:a16="http://schemas.microsoft.com/office/drawing/2014/main" id="{F1230C27-5547-66AE-5BA8-749B72DFA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975" y="4089400"/>
                <a:ext cx="1158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Line 18">
                <a:extLst>
                  <a:ext uri="{FF2B5EF4-FFF2-40B4-BE49-F238E27FC236}">
                    <a16:creationId xmlns:a16="http://schemas.microsoft.com/office/drawing/2014/main" id="{E8F5782E-F6CD-67F0-A014-5EFBEE46B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975" y="4652963"/>
                <a:ext cx="1158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Line 19">
                <a:extLst>
                  <a:ext uri="{FF2B5EF4-FFF2-40B4-BE49-F238E27FC236}">
                    <a16:creationId xmlns:a16="http://schemas.microsoft.com/office/drawing/2014/main" id="{8634559E-4D76-00CB-596C-969AF2569E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9975" y="1838325"/>
                <a:ext cx="115888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Freeform 20">
                <a:extLst>
                  <a:ext uri="{FF2B5EF4-FFF2-40B4-BE49-F238E27FC236}">
                    <a16:creationId xmlns:a16="http://schemas.microsoft.com/office/drawing/2014/main" id="{7AF3AF38-27E7-F1FC-BA9A-1BD07A6CD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3698875"/>
                <a:ext cx="4279900" cy="957263"/>
              </a:xfrm>
              <a:custGeom>
                <a:avLst/>
                <a:gdLst>
                  <a:gd name="T0" fmla="*/ 10787 w 10787"/>
                  <a:gd name="T1" fmla="*/ 2168 h 2412"/>
                  <a:gd name="T2" fmla="*/ 10787 w 10787"/>
                  <a:gd name="T3" fmla="*/ 0 h 2412"/>
                  <a:gd name="T4" fmla="*/ 1607 w 10787"/>
                  <a:gd name="T5" fmla="*/ 0 h 2412"/>
                  <a:gd name="T6" fmla="*/ 1607 w 10787"/>
                  <a:gd name="T7" fmla="*/ 591 h 2412"/>
                  <a:gd name="T8" fmla="*/ 166 w 10787"/>
                  <a:gd name="T9" fmla="*/ 591 h 2412"/>
                  <a:gd name="T10" fmla="*/ 166 w 10787"/>
                  <a:gd name="T11" fmla="*/ 991 h 2412"/>
                  <a:gd name="T12" fmla="*/ 0 w 10787"/>
                  <a:gd name="T13" fmla="*/ 991 h 2412"/>
                  <a:gd name="T14" fmla="*/ 0 w 10787"/>
                  <a:gd name="T15" fmla="*/ 2412 h 2412"/>
                  <a:gd name="T16" fmla="*/ 177 w 10787"/>
                  <a:gd name="T17" fmla="*/ 2412 h 2412"/>
                  <a:gd name="T18" fmla="*/ 177 w 10787"/>
                  <a:gd name="T19" fmla="*/ 2308 h 2412"/>
                  <a:gd name="T20" fmla="*/ 1607 w 10787"/>
                  <a:gd name="T21" fmla="*/ 2308 h 2412"/>
                  <a:gd name="T22" fmla="*/ 1607 w 10787"/>
                  <a:gd name="T23" fmla="*/ 2168 h 2412"/>
                  <a:gd name="T24" fmla="*/ 10787 w 10787"/>
                  <a:gd name="T25" fmla="*/ 2168 h 2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787" h="2412">
                    <a:moveTo>
                      <a:pt x="10787" y="2168"/>
                    </a:moveTo>
                    <a:lnTo>
                      <a:pt x="10787" y="0"/>
                    </a:lnTo>
                    <a:lnTo>
                      <a:pt x="1607" y="0"/>
                    </a:lnTo>
                    <a:lnTo>
                      <a:pt x="1607" y="591"/>
                    </a:lnTo>
                    <a:lnTo>
                      <a:pt x="166" y="591"/>
                    </a:lnTo>
                    <a:lnTo>
                      <a:pt x="166" y="991"/>
                    </a:lnTo>
                    <a:lnTo>
                      <a:pt x="0" y="991"/>
                    </a:lnTo>
                    <a:lnTo>
                      <a:pt x="0" y="2412"/>
                    </a:lnTo>
                    <a:lnTo>
                      <a:pt x="177" y="2412"/>
                    </a:lnTo>
                    <a:lnTo>
                      <a:pt x="177" y="2308"/>
                    </a:lnTo>
                    <a:lnTo>
                      <a:pt x="1607" y="2308"/>
                    </a:lnTo>
                    <a:lnTo>
                      <a:pt x="1607" y="2168"/>
                    </a:lnTo>
                    <a:lnTo>
                      <a:pt x="10787" y="2168"/>
                    </a:lnTo>
                    <a:close/>
                  </a:path>
                </a:pathLst>
              </a:custGeom>
              <a:solidFill>
                <a:srgbClr val="CCFF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Freeform 21">
                <a:extLst>
                  <a:ext uri="{FF2B5EF4-FFF2-40B4-BE49-F238E27FC236}">
                    <a16:creationId xmlns:a16="http://schemas.microsoft.com/office/drawing/2014/main" id="{B042152C-8963-BD4F-BFFF-FCE6384A9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3644900"/>
                <a:ext cx="4071938" cy="1008063"/>
              </a:xfrm>
              <a:custGeom>
                <a:avLst/>
                <a:gdLst>
                  <a:gd name="T0" fmla="*/ 10257 w 10257"/>
                  <a:gd name="T1" fmla="*/ 2308 h 2542"/>
                  <a:gd name="T2" fmla="*/ 10257 w 10257"/>
                  <a:gd name="T3" fmla="*/ 0 h 2542"/>
                  <a:gd name="T4" fmla="*/ 1068 w 10257"/>
                  <a:gd name="T5" fmla="*/ 0 h 2542"/>
                  <a:gd name="T6" fmla="*/ 1068 w 10257"/>
                  <a:gd name="T7" fmla="*/ 540 h 2542"/>
                  <a:gd name="T8" fmla="*/ 705 w 10257"/>
                  <a:gd name="T9" fmla="*/ 540 h 2542"/>
                  <a:gd name="T10" fmla="*/ 705 w 10257"/>
                  <a:gd name="T11" fmla="*/ 1032 h 2542"/>
                  <a:gd name="T12" fmla="*/ 0 w 10257"/>
                  <a:gd name="T13" fmla="*/ 1032 h 2542"/>
                  <a:gd name="T14" fmla="*/ 0 w 10257"/>
                  <a:gd name="T15" fmla="*/ 2542 h 2542"/>
                  <a:gd name="T16" fmla="*/ 710 w 10257"/>
                  <a:gd name="T17" fmla="*/ 2542 h 2542"/>
                  <a:gd name="T18" fmla="*/ 710 w 10257"/>
                  <a:gd name="T19" fmla="*/ 2438 h 2542"/>
                  <a:gd name="T20" fmla="*/ 1062 w 10257"/>
                  <a:gd name="T21" fmla="*/ 2438 h 2542"/>
                  <a:gd name="T22" fmla="*/ 1062 w 10257"/>
                  <a:gd name="T23" fmla="*/ 2308 h 2542"/>
                  <a:gd name="T24" fmla="*/ 10257 w 10257"/>
                  <a:gd name="T25" fmla="*/ 2308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57" h="2542">
                    <a:moveTo>
                      <a:pt x="10257" y="2308"/>
                    </a:moveTo>
                    <a:lnTo>
                      <a:pt x="10257" y="0"/>
                    </a:lnTo>
                    <a:lnTo>
                      <a:pt x="1068" y="0"/>
                    </a:lnTo>
                    <a:lnTo>
                      <a:pt x="1068" y="540"/>
                    </a:lnTo>
                    <a:lnTo>
                      <a:pt x="705" y="540"/>
                    </a:lnTo>
                    <a:lnTo>
                      <a:pt x="705" y="1032"/>
                    </a:lnTo>
                    <a:lnTo>
                      <a:pt x="0" y="1032"/>
                    </a:lnTo>
                    <a:lnTo>
                      <a:pt x="0" y="2542"/>
                    </a:lnTo>
                    <a:lnTo>
                      <a:pt x="710" y="2542"/>
                    </a:lnTo>
                    <a:lnTo>
                      <a:pt x="710" y="2438"/>
                    </a:lnTo>
                    <a:lnTo>
                      <a:pt x="1062" y="2438"/>
                    </a:lnTo>
                    <a:lnTo>
                      <a:pt x="1062" y="2308"/>
                    </a:lnTo>
                    <a:lnTo>
                      <a:pt x="10257" y="2308"/>
                    </a:lnTo>
                    <a:close/>
                  </a:path>
                </a:pathLst>
              </a:custGeom>
              <a:solidFill>
                <a:srgbClr val="FFD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Freeform 22">
                <a:extLst>
                  <a:ext uri="{FF2B5EF4-FFF2-40B4-BE49-F238E27FC236}">
                    <a16:creationId xmlns:a16="http://schemas.microsoft.com/office/drawing/2014/main" id="{73620464-B8AA-17B8-D43B-5C788322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938" y="4291013"/>
                <a:ext cx="4346575" cy="368300"/>
              </a:xfrm>
              <a:custGeom>
                <a:avLst/>
                <a:gdLst>
                  <a:gd name="T0" fmla="*/ 10952 w 10952"/>
                  <a:gd name="T1" fmla="*/ 0 h 928"/>
                  <a:gd name="T2" fmla="*/ 1777 w 10952"/>
                  <a:gd name="T3" fmla="*/ 0 h 928"/>
                  <a:gd name="T4" fmla="*/ 1777 w 10952"/>
                  <a:gd name="T5" fmla="*/ 327 h 928"/>
                  <a:gd name="T6" fmla="*/ 1409 w 10952"/>
                  <a:gd name="T7" fmla="*/ 327 h 928"/>
                  <a:gd name="T8" fmla="*/ 1409 w 10952"/>
                  <a:gd name="T9" fmla="*/ 658 h 928"/>
                  <a:gd name="T10" fmla="*/ 694 w 10952"/>
                  <a:gd name="T11" fmla="*/ 658 h 928"/>
                  <a:gd name="T12" fmla="*/ 694 w 10952"/>
                  <a:gd name="T13" fmla="*/ 928 h 928"/>
                  <a:gd name="T14" fmla="*/ 0 w 10952"/>
                  <a:gd name="T15" fmla="*/ 928 h 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52" h="928">
                    <a:moveTo>
                      <a:pt x="10952" y="0"/>
                    </a:moveTo>
                    <a:lnTo>
                      <a:pt x="1777" y="0"/>
                    </a:lnTo>
                    <a:lnTo>
                      <a:pt x="1777" y="327"/>
                    </a:lnTo>
                    <a:lnTo>
                      <a:pt x="1409" y="327"/>
                    </a:lnTo>
                    <a:lnTo>
                      <a:pt x="1409" y="658"/>
                    </a:lnTo>
                    <a:lnTo>
                      <a:pt x="694" y="658"/>
                    </a:lnTo>
                    <a:lnTo>
                      <a:pt x="694" y="928"/>
                    </a:lnTo>
                    <a:lnTo>
                      <a:pt x="0" y="928"/>
                    </a:lnTo>
                  </a:path>
                </a:pathLst>
              </a:custGeom>
              <a:noFill/>
              <a:ln w="25400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" name="Freeform 23">
                <a:extLst>
                  <a:ext uri="{FF2B5EF4-FFF2-40B4-BE49-F238E27FC236}">
                    <a16:creationId xmlns:a16="http://schemas.microsoft.com/office/drawing/2014/main" id="{40AF272F-AA93-DC79-9839-0F7B56526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938" y="4316413"/>
                <a:ext cx="4344988" cy="342900"/>
              </a:xfrm>
              <a:custGeom>
                <a:avLst/>
                <a:gdLst>
                  <a:gd name="T0" fmla="*/ 10946 w 10946"/>
                  <a:gd name="T1" fmla="*/ 0 h 866"/>
                  <a:gd name="T2" fmla="*/ 1777 w 10946"/>
                  <a:gd name="T3" fmla="*/ 0 h 866"/>
                  <a:gd name="T4" fmla="*/ 1777 w 10946"/>
                  <a:gd name="T5" fmla="*/ 316 h 866"/>
                  <a:gd name="T6" fmla="*/ 352 w 10946"/>
                  <a:gd name="T7" fmla="*/ 316 h 866"/>
                  <a:gd name="T8" fmla="*/ 352 w 10946"/>
                  <a:gd name="T9" fmla="*/ 596 h 866"/>
                  <a:gd name="T10" fmla="*/ 176 w 10946"/>
                  <a:gd name="T11" fmla="*/ 596 h 866"/>
                  <a:gd name="T12" fmla="*/ 176 w 10946"/>
                  <a:gd name="T13" fmla="*/ 866 h 866"/>
                  <a:gd name="T14" fmla="*/ 0 w 10946"/>
                  <a:gd name="T15" fmla="*/ 866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46" h="866">
                    <a:moveTo>
                      <a:pt x="10946" y="0"/>
                    </a:moveTo>
                    <a:lnTo>
                      <a:pt x="1777" y="0"/>
                    </a:lnTo>
                    <a:lnTo>
                      <a:pt x="1777" y="316"/>
                    </a:lnTo>
                    <a:lnTo>
                      <a:pt x="352" y="316"/>
                    </a:lnTo>
                    <a:lnTo>
                      <a:pt x="352" y="596"/>
                    </a:lnTo>
                    <a:lnTo>
                      <a:pt x="176" y="596"/>
                    </a:lnTo>
                    <a:lnTo>
                      <a:pt x="176" y="866"/>
                    </a:lnTo>
                    <a:lnTo>
                      <a:pt x="0" y="866"/>
                    </a:lnTo>
                  </a:path>
                </a:pathLst>
              </a:custGeom>
              <a:noFill/>
              <a:ln w="25400">
                <a:solidFill>
                  <a:srgbClr val="00CC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3" name="Line 24">
              <a:extLst>
                <a:ext uri="{FF2B5EF4-FFF2-40B4-BE49-F238E27FC236}">
                  <a16:creationId xmlns:a16="http://schemas.microsoft.com/office/drawing/2014/main" id="{6BF891A8-550E-9138-4023-3DF7BEAB32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4588" y="3039976"/>
              <a:ext cx="296863" cy="0"/>
            </a:xfrm>
            <a:prstGeom prst="line">
              <a:avLst/>
            </a:prstGeom>
            <a:noFill/>
            <a:ln w="25400">
              <a:solidFill>
                <a:srgbClr val="00CC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Line 25">
              <a:extLst>
                <a:ext uri="{FF2B5EF4-FFF2-40B4-BE49-F238E27FC236}">
                  <a16:creationId xmlns:a16="http://schemas.microsoft.com/office/drawing/2014/main" id="{6A1A1748-B42D-2289-AB3C-52E5389723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4588" y="2776451"/>
              <a:ext cx="296863" cy="0"/>
            </a:xfrm>
            <a:prstGeom prst="line">
              <a:avLst/>
            </a:prstGeom>
            <a:noFill/>
            <a:ln w="254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ADD06AF5-C1A0-0A14-8DB6-B78F70326004}"/>
                </a:ext>
              </a:extLst>
            </p:cNvPr>
            <p:cNvSpPr txBox="1"/>
            <p:nvPr/>
          </p:nvSpPr>
          <p:spPr>
            <a:xfrm>
              <a:off x="1255082" y="4910557"/>
              <a:ext cx="2808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E5510DBA-284E-D7EB-7BBA-FE9A515BD2FF}"/>
                </a:ext>
              </a:extLst>
            </p:cNvPr>
            <p:cNvSpPr txBox="1"/>
            <p:nvPr/>
          </p:nvSpPr>
          <p:spPr>
            <a:xfrm>
              <a:off x="1914596" y="4910557"/>
              <a:ext cx="37702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5311141D-892B-571C-943A-77089E1ACD9B}"/>
                </a:ext>
              </a:extLst>
            </p:cNvPr>
            <p:cNvSpPr txBox="1"/>
            <p:nvPr/>
          </p:nvSpPr>
          <p:spPr>
            <a:xfrm>
              <a:off x="2622200" y="4910557"/>
              <a:ext cx="37702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20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D002020F-E744-7786-5798-4023E7613634}"/>
                </a:ext>
              </a:extLst>
            </p:cNvPr>
            <p:cNvSpPr txBox="1"/>
            <p:nvPr/>
          </p:nvSpPr>
          <p:spPr>
            <a:xfrm>
              <a:off x="3329804" y="4910557"/>
              <a:ext cx="37702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30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988F10C7-7C4B-8BD0-6E0C-3C3129E7B9EB}"/>
                </a:ext>
              </a:extLst>
            </p:cNvPr>
            <p:cNvSpPr txBox="1"/>
            <p:nvPr/>
          </p:nvSpPr>
          <p:spPr>
            <a:xfrm>
              <a:off x="4037408" y="4910557"/>
              <a:ext cx="37702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40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C099CA4E-E070-453F-F608-8F57A5794FCE}"/>
                </a:ext>
              </a:extLst>
            </p:cNvPr>
            <p:cNvSpPr txBox="1"/>
            <p:nvPr/>
          </p:nvSpPr>
          <p:spPr>
            <a:xfrm>
              <a:off x="4745012" y="4910557"/>
              <a:ext cx="37702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50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04B02A10-5295-A2CC-22D9-F8F68EB161D4}"/>
                </a:ext>
              </a:extLst>
            </p:cNvPr>
            <p:cNvSpPr txBox="1"/>
            <p:nvPr/>
          </p:nvSpPr>
          <p:spPr>
            <a:xfrm>
              <a:off x="5452617" y="4910557"/>
              <a:ext cx="37702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60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4AA7CEEA-3E12-4845-21C8-8A550ADC376A}"/>
                </a:ext>
              </a:extLst>
            </p:cNvPr>
            <p:cNvSpPr txBox="1"/>
            <p:nvPr/>
          </p:nvSpPr>
          <p:spPr>
            <a:xfrm>
              <a:off x="818035" y="4515159"/>
              <a:ext cx="2808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A00B3CC5-3D8F-53DD-6E99-A798C00BC07E}"/>
                </a:ext>
              </a:extLst>
            </p:cNvPr>
            <p:cNvSpPr txBox="1"/>
            <p:nvPr/>
          </p:nvSpPr>
          <p:spPr>
            <a:xfrm>
              <a:off x="595217" y="3951440"/>
              <a:ext cx="50366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0,01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12BFDDD1-B2B7-BED5-75BD-40CB55FC78DF}"/>
                </a:ext>
              </a:extLst>
            </p:cNvPr>
            <p:cNvSpPr txBox="1"/>
            <p:nvPr/>
          </p:nvSpPr>
          <p:spPr>
            <a:xfrm>
              <a:off x="595217" y="3387720"/>
              <a:ext cx="50366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0,02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C93EB71B-0300-B6A2-4E2A-BDFB65AE3E35}"/>
                </a:ext>
              </a:extLst>
            </p:cNvPr>
            <p:cNvSpPr txBox="1"/>
            <p:nvPr/>
          </p:nvSpPr>
          <p:spPr>
            <a:xfrm>
              <a:off x="595217" y="2824000"/>
              <a:ext cx="50366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0,03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5B225BA9-D879-754E-5710-2683F93BBB09}"/>
                </a:ext>
              </a:extLst>
            </p:cNvPr>
            <p:cNvSpPr txBox="1"/>
            <p:nvPr/>
          </p:nvSpPr>
          <p:spPr>
            <a:xfrm>
              <a:off x="595217" y="2260280"/>
              <a:ext cx="50366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0,04</a:t>
              </a:r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1C0909BE-CEB9-C913-0F40-1732C9265080}"/>
                </a:ext>
              </a:extLst>
            </p:cNvPr>
            <p:cNvSpPr txBox="1"/>
            <p:nvPr/>
          </p:nvSpPr>
          <p:spPr>
            <a:xfrm>
              <a:off x="595217" y="1696560"/>
              <a:ext cx="50366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0,05</a:t>
              </a: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B81569E3-C590-DF8F-E80C-AF6D3BE1700D}"/>
                </a:ext>
              </a:extLst>
            </p:cNvPr>
            <p:cNvSpPr txBox="1"/>
            <p:nvPr/>
          </p:nvSpPr>
          <p:spPr>
            <a:xfrm>
              <a:off x="1952302" y="2629659"/>
              <a:ext cx="11051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Groupe CICC</a:t>
              </a:r>
            </a:p>
          </p:txBody>
        </p: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0CA36C8A-5EFC-C563-6EF7-70A3F63CCBE1}"/>
                </a:ext>
              </a:extLst>
            </p:cNvPr>
            <p:cNvSpPr txBox="1"/>
            <p:nvPr/>
          </p:nvSpPr>
          <p:spPr>
            <a:xfrm>
              <a:off x="1952302" y="2885625"/>
              <a:ext cx="110190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Groupe PICC</a:t>
              </a:r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B50AC1D9-E0DB-CA89-FA50-E14023433B5B}"/>
                </a:ext>
              </a:extLst>
            </p:cNvPr>
            <p:cNvSpPr txBox="1"/>
            <p:nvPr/>
          </p:nvSpPr>
          <p:spPr>
            <a:xfrm>
              <a:off x="1158902" y="5469578"/>
              <a:ext cx="4732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533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533</a:t>
              </a:r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8725F340-E8CB-F4CA-DE2A-7964A48567B6}"/>
                </a:ext>
              </a:extLst>
            </p:cNvPr>
            <p:cNvSpPr txBox="1"/>
            <p:nvPr/>
          </p:nvSpPr>
          <p:spPr>
            <a:xfrm>
              <a:off x="1866506" y="5469578"/>
              <a:ext cx="4732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136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143</a:t>
              </a:r>
            </a:p>
          </p:txBody>
        </p:sp>
        <p:sp>
          <p:nvSpPr>
            <p:cNvPr id="53" name="ZoneTexte 52">
              <a:extLst>
                <a:ext uri="{FF2B5EF4-FFF2-40B4-BE49-F238E27FC236}">
                  <a16:creationId xmlns:a16="http://schemas.microsoft.com/office/drawing/2014/main" id="{722B7F0A-BEC5-125B-6F64-7A2584B74249}"/>
                </a:ext>
              </a:extLst>
            </p:cNvPr>
            <p:cNvSpPr txBox="1"/>
            <p:nvPr/>
          </p:nvSpPr>
          <p:spPr>
            <a:xfrm>
              <a:off x="2622200" y="5469578"/>
              <a:ext cx="37702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52</a:t>
              </a: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1CFA8883-B76A-07AB-25BB-FAEDCD008544}"/>
                </a:ext>
              </a:extLst>
            </p:cNvPr>
            <p:cNvSpPr txBox="1"/>
            <p:nvPr/>
          </p:nvSpPr>
          <p:spPr>
            <a:xfrm>
              <a:off x="3329804" y="5469578"/>
              <a:ext cx="37702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28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25</a:t>
              </a:r>
            </a:p>
          </p:txBody>
        </p: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704F14E6-B5AC-C861-DA1E-8883D6B41D15}"/>
                </a:ext>
              </a:extLst>
            </p:cNvPr>
            <p:cNvSpPr txBox="1"/>
            <p:nvPr/>
          </p:nvSpPr>
          <p:spPr>
            <a:xfrm>
              <a:off x="4037408" y="5469578"/>
              <a:ext cx="37702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14</a:t>
              </a:r>
            </a:p>
          </p:txBody>
        </p:sp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728B9B58-F023-EC57-1709-4028270FB58A}"/>
                </a:ext>
              </a:extLst>
            </p:cNvPr>
            <p:cNvSpPr txBox="1"/>
            <p:nvPr/>
          </p:nvSpPr>
          <p:spPr>
            <a:xfrm>
              <a:off x="4793102" y="5469578"/>
              <a:ext cx="28084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57" name="ZoneTexte 56">
              <a:extLst>
                <a:ext uri="{FF2B5EF4-FFF2-40B4-BE49-F238E27FC236}">
                  <a16:creationId xmlns:a16="http://schemas.microsoft.com/office/drawing/2014/main" id="{AC24C723-9CE6-98A5-5807-2A51753F6F4C}"/>
                </a:ext>
              </a:extLst>
            </p:cNvPr>
            <p:cNvSpPr txBox="1"/>
            <p:nvPr/>
          </p:nvSpPr>
          <p:spPr>
            <a:xfrm>
              <a:off x="5500707" y="5469578"/>
              <a:ext cx="28084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E96E24E7-3635-BE2D-BAA7-C96F14546E6D}"/>
                </a:ext>
              </a:extLst>
            </p:cNvPr>
            <p:cNvSpPr txBox="1"/>
            <p:nvPr/>
          </p:nvSpPr>
          <p:spPr>
            <a:xfrm>
              <a:off x="2345664" y="5182339"/>
              <a:ext cx="234532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Temps (jours) après insertion</a:t>
              </a:r>
            </a:p>
          </p:txBody>
        </p:sp>
        <p:sp>
          <p:nvSpPr>
            <p:cNvPr id="59" name="Line 24">
              <a:extLst>
                <a:ext uri="{FF2B5EF4-FFF2-40B4-BE49-F238E27FC236}">
                  <a16:creationId xmlns:a16="http://schemas.microsoft.com/office/drawing/2014/main" id="{20FEEC89-B19D-F424-CA10-75916AACC6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2039" y="5829585"/>
              <a:ext cx="296863" cy="0"/>
            </a:xfrm>
            <a:prstGeom prst="line">
              <a:avLst/>
            </a:prstGeom>
            <a:noFill/>
            <a:ln w="25400">
              <a:solidFill>
                <a:srgbClr val="00CC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Line 25">
              <a:extLst>
                <a:ext uri="{FF2B5EF4-FFF2-40B4-BE49-F238E27FC236}">
                  <a16:creationId xmlns:a16="http://schemas.microsoft.com/office/drawing/2014/main" id="{58B5C428-6AFA-1D23-6A42-B5E3F1A2E8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2039" y="5620652"/>
              <a:ext cx="296863" cy="0"/>
            </a:xfrm>
            <a:prstGeom prst="line">
              <a:avLst/>
            </a:prstGeom>
            <a:noFill/>
            <a:ln w="254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7EED883D-D80E-6C2D-43D2-7B7BE6880C09}"/>
                </a:ext>
              </a:extLst>
            </p:cNvPr>
            <p:cNvSpPr txBox="1"/>
            <p:nvPr/>
          </p:nvSpPr>
          <p:spPr>
            <a:xfrm>
              <a:off x="140407" y="5236605"/>
              <a:ext cx="150913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Nb sujets à risque</a:t>
              </a:r>
            </a:p>
          </p:txBody>
        </p:sp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269349FA-A5DE-7529-4416-5C4623395AFB}"/>
                </a:ext>
              </a:extLst>
            </p:cNvPr>
            <p:cNvSpPr txBox="1"/>
            <p:nvPr/>
          </p:nvSpPr>
          <p:spPr>
            <a:xfrm rot="16200000">
              <a:off x="-446891" y="3169325"/>
              <a:ext cx="15744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Incidence cumulée</a:t>
              </a:r>
            </a:p>
          </p:txBody>
        </p: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5D0698D3-D890-FF52-E155-383E55A4087F}"/>
              </a:ext>
            </a:extLst>
          </p:cNvPr>
          <p:cNvGrpSpPr/>
          <p:nvPr/>
        </p:nvGrpSpPr>
        <p:grpSpPr>
          <a:xfrm>
            <a:off x="6291661" y="2875603"/>
            <a:ext cx="5876258" cy="2743570"/>
            <a:chOff x="6291661" y="2875603"/>
            <a:chExt cx="5876258" cy="2743570"/>
          </a:xfrm>
        </p:grpSpPr>
        <p:grpSp>
          <p:nvGrpSpPr>
            <p:cNvPr id="2078" name="Groupe 2077">
              <a:extLst>
                <a:ext uri="{FF2B5EF4-FFF2-40B4-BE49-F238E27FC236}">
                  <a16:creationId xmlns:a16="http://schemas.microsoft.com/office/drawing/2014/main" id="{420521EF-9082-456A-2858-0BE326A264BA}"/>
                </a:ext>
              </a:extLst>
            </p:cNvPr>
            <p:cNvGrpSpPr/>
            <p:nvPr/>
          </p:nvGrpSpPr>
          <p:grpSpPr>
            <a:xfrm>
              <a:off x="6291661" y="2875603"/>
              <a:ext cx="4103544" cy="2655132"/>
              <a:chOff x="6537325" y="2889250"/>
              <a:chExt cx="3746501" cy="2424113"/>
            </a:xfrm>
          </p:grpSpPr>
          <p:sp>
            <p:nvSpPr>
              <p:cNvPr id="2051" name="Freeform 30">
                <a:extLst>
                  <a:ext uri="{FF2B5EF4-FFF2-40B4-BE49-F238E27FC236}">
                    <a16:creationId xmlns:a16="http://schemas.microsoft.com/office/drawing/2014/main" id="{6047F3F0-E70D-BDFB-8207-4278D099E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138" y="3744913"/>
                <a:ext cx="3441700" cy="1231900"/>
              </a:xfrm>
              <a:custGeom>
                <a:avLst/>
                <a:gdLst>
                  <a:gd name="T0" fmla="*/ 2026 w 15173"/>
                  <a:gd name="T1" fmla="*/ 4953 h 5428"/>
                  <a:gd name="T2" fmla="*/ 1496 w 15173"/>
                  <a:gd name="T3" fmla="*/ 4864 h 5428"/>
                  <a:gd name="T4" fmla="*/ 777 w 15173"/>
                  <a:gd name="T5" fmla="*/ 4774 h 5428"/>
                  <a:gd name="T6" fmla="*/ 970 w 15173"/>
                  <a:gd name="T7" fmla="*/ 4762 h 5428"/>
                  <a:gd name="T8" fmla="*/ 2285 w 15173"/>
                  <a:gd name="T9" fmla="*/ 4824 h 5428"/>
                  <a:gd name="T10" fmla="*/ 3601 w 15173"/>
                  <a:gd name="T11" fmla="*/ 4959 h 5428"/>
                  <a:gd name="T12" fmla="*/ 4064 w 15173"/>
                  <a:gd name="T13" fmla="*/ 5004 h 5428"/>
                  <a:gd name="T14" fmla="*/ 4409 w 15173"/>
                  <a:gd name="T15" fmla="*/ 5034 h 5428"/>
                  <a:gd name="T16" fmla="*/ 4724 w 15173"/>
                  <a:gd name="T17" fmla="*/ 5058 h 5428"/>
                  <a:gd name="T18" fmla="*/ 5324 w 15173"/>
                  <a:gd name="T19" fmla="*/ 5098 h 5428"/>
                  <a:gd name="T20" fmla="*/ 5894 w 15173"/>
                  <a:gd name="T21" fmla="*/ 5124 h 5428"/>
                  <a:gd name="T22" fmla="*/ 6232 w 15173"/>
                  <a:gd name="T23" fmla="*/ 5136 h 5428"/>
                  <a:gd name="T24" fmla="*/ 6514 w 15173"/>
                  <a:gd name="T25" fmla="*/ 5143 h 5428"/>
                  <a:gd name="T26" fmla="*/ 7246 w 15173"/>
                  <a:gd name="T27" fmla="*/ 5152 h 5428"/>
                  <a:gd name="T28" fmla="*/ 6535 w 15173"/>
                  <a:gd name="T29" fmla="*/ 4732 h 5428"/>
                  <a:gd name="T30" fmla="*/ 5394 w 15173"/>
                  <a:gd name="T31" fmla="*/ 4681 h 5428"/>
                  <a:gd name="T32" fmla="*/ 3592 w 15173"/>
                  <a:gd name="T33" fmla="*/ 4530 h 5428"/>
                  <a:gd name="T34" fmla="*/ 2606 w 15173"/>
                  <a:gd name="T35" fmla="*/ 4432 h 5428"/>
                  <a:gd name="T36" fmla="*/ 1414 w 15173"/>
                  <a:gd name="T37" fmla="*/ 4349 h 5428"/>
                  <a:gd name="T38" fmla="*/ 612 w 15173"/>
                  <a:gd name="T39" fmla="*/ 4316 h 5428"/>
                  <a:gd name="T40" fmla="*/ 1126 w 15173"/>
                  <a:gd name="T41" fmla="*/ 4310 h 5428"/>
                  <a:gd name="T42" fmla="*/ 1483 w 15173"/>
                  <a:gd name="T43" fmla="*/ 4307 h 5428"/>
                  <a:gd name="T44" fmla="*/ 2316 w 15173"/>
                  <a:gd name="T45" fmla="*/ 4295 h 5428"/>
                  <a:gd name="T46" fmla="*/ 3734 w 15173"/>
                  <a:gd name="T47" fmla="*/ 4248 h 5428"/>
                  <a:gd name="T48" fmla="*/ 5145 w 15173"/>
                  <a:gd name="T49" fmla="*/ 4173 h 5428"/>
                  <a:gd name="T50" fmla="*/ 5964 w 15173"/>
                  <a:gd name="T51" fmla="*/ 4115 h 5428"/>
                  <a:gd name="T52" fmla="*/ 6314 w 15173"/>
                  <a:gd name="T53" fmla="*/ 4087 h 5428"/>
                  <a:gd name="T54" fmla="*/ 7015 w 15173"/>
                  <a:gd name="T55" fmla="*/ 4026 h 5428"/>
                  <a:gd name="T56" fmla="*/ 8392 w 15173"/>
                  <a:gd name="T57" fmla="*/ 3888 h 5428"/>
                  <a:gd name="T58" fmla="*/ 10190 w 15173"/>
                  <a:gd name="T59" fmla="*/ 3742 h 5428"/>
                  <a:gd name="T60" fmla="*/ 11996 w 15173"/>
                  <a:gd name="T61" fmla="*/ 3660 h 5428"/>
                  <a:gd name="T62" fmla="*/ 13808 w 15173"/>
                  <a:gd name="T63" fmla="*/ 3642 h 5428"/>
                  <a:gd name="T64" fmla="*/ 15173 w 15173"/>
                  <a:gd name="T65" fmla="*/ 19 h 5428"/>
                  <a:gd name="T66" fmla="*/ 13290 w 15173"/>
                  <a:gd name="T67" fmla="*/ 3 h 5428"/>
                  <a:gd name="T68" fmla="*/ 11419 w 15173"/>
                  <a:gd name="T69" fmla="*/ 53 h 5428"/>
                  <a:gd name="T70" fmla="*/ 9562 w 15173"/>
                  <a:gd name="T71" fmla="*/ 166 h 5428"/>
                  <a:gd name="T72" fmla="*/ 7718 w 15173"/>
                  <a:gd name="T73" fmla="*/ 342 h 5428"/>
                  <a:gd name="T74" fmla="*/ 6274 w 15173"/>
                  <a:gd name="T75" fmla="*/ 487 h 5428"/>
                  <a:gd name="T76" fmla="*/ 4588 w 15173"/>
                  <a:gd name="T77" fmla="*/ 609 h 5428"/>
                  <a:gd name="T78" fmla="*/ 3141 w 15173"/>
                  <a:gd name="T79" fmla="*/ 674 h 5428"/>
                  <a:gd name="T80" fmla="*/ 1452 w 15173"/>
                  <a:gd name="T81" fmla="*/ 701 h 5428"/>
                  <a:gd name="T82" fmla="*/ 0 w 15173"/>
                  <a:gd name="T83" fmla="*/ 4884 h 5428"/>
                  <a:gd name="T84" fmla="*/ 500 w 15173"/>
                  <a:gd name="T85" fmla="*/ 4870 h 5428"/>
                  <a:gd name="T86" fmla="*/ 1129 w 15173"/>
                  <a:gd name="T87" fmla="*/ 4898 h 5428"/>
                  <a:gd name="T88" fmla="*/ 1760 w 15173"/>
                  <a:gd name="T89" fmla="*/ 4976 h 5428"/>
                  <a:gd name="T90" fmla="*/ 2643 w 15173"/>
                  <a:gd name="T91" fmla="*/ 5173 h 5428"/>
                  <a:gd name="T92" fmla="*/ 3693 w 15173"/>
                  <a:gd name="T93" fmla="*/ 5355 h 5428"/>
                  <a:gd name="T94" fmla="*/ 2980 w 15173"/>
                  <a:gd name="T95" fmla="*/ 5165 h 5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173" h="5428">
                    <a:moveTo>
                      <a:pt x="2319" y="5011"/>
                    </a:moveTo>
                    <a:lnTo>
                      <a:pt x="2318" y="5011"/>
                    </a:lnTo>
                    <a:lnTo>
                      <a:pt x="2317" y="5010"/>
                    </a:lnTo>
                    <a:lnTo>
                      <a:pt x="2026" y="4953"/>
                    </a:lnTo>
                    <a:lnTo>
                      <a:pt x="1937" y="4936"/>
                    </a:lnTo>
                    <a:lnTo>
                      <a:pt x="1850" y="4921"/>
                    </a:lnTo>
                    <a:lnTo>
                      <a:pt x="1674" y="4891"/>
                    </a:lnTo>
                    <a:lnTo>
                      <a:pt x="1496" y="4864"/>
                    </a:lnTo>
                    <a:lnTo>
                      <a:pt x="1318" y="4838"/>
                    </a:lnTo>
                    <a:lnTo>
                      <a:pt x="1138" y="4815"/>
                    </a:lnTo>
                    <a:lnTo>
                      <a:pt x="959" y="4793"/>
                    </a:lnTo>
                    <a:lnTo>
                      <a:pt x="777" y="4774"/>
                    </a:lnTo>
                    <a:lnTo>
                      <a:pt x="685" y="4765"/>
                    </a:lnTo>
                    <a:lnTo>
                      <a:pt x="595" y="4758"/>
                    </a:lnTo>
                    <a:lnTo>
                      <a:pt x="782" y="4759"/>
                    </a:lnTo>
                    <a:lnTo>
                      <a:pt x="970" y="4762"/>
                    </a:lnTo>
                    <a:lnTo>
                      <a:pt x="1346" y="4773"/>
                    </a:lnTo>
                    <a:lnTo>
                      <a:pt x="1722" y="4788"/>
                    </a:lnTo>
                    <a:lnTo>
                      <a:pt x="2098" y="4812"/>
                    </a:lnTo>
                    <a:lnTo>
                      <a:pt x="2285" y="4824"/>
                    </a:lnTo>
                    <a:lnTo>
                      <a:pt x="2473" y="4839"/>
                    </a:lnTo>
                    <a:lnTo>
                      <a:pt x="2849" y="4874"/>
                    </a:lnTo>
                    <a:lnTo>
                      <a:pt x="3225" y="4913"/>
                    </a:lnTo>
                    <a:lnTo>
                      <a:pt x="3601" y="4959"/>
                    </a:lnTo>
                    <a:lnTo>
                      <a:pt x="3658" y="4964"/>
                    </a:lnTo>
                    <a:lnTo>
                      <a:pt x="3716" y="4970"/>
                    </a:lnTo>
                    <a:lnTo>
                      <a:pt x="3832" y="4983"/>
                    </a:lnTo>
                    <a:lnTo>
                      <a:pt x="4064" y="5004"/>
                    </a:lnTo>
                    <a:lnTo>
                      <a:pt x="4294" y="5024"/>
                    </a:lnTo>
                    <a:lnTo>
                      <a:pt x="4351" y="5029"/>
                    </a:lnTo>
                    <a:lnTo>
                      <a:pt x="4379" y="5031"/>
                    </a:lnTo>
                    <a:lnTo>
                      <a:pt x="4409" y="5034"/>
                    </a:lnTo>
                    <a:lnTo>
                      <a:pt x="4524" y="5044"/>
                    </a:lnTo>
                    <a:lnTo>
                      <a:pt x="4638" y="5052"/>
                    </a:lnTo>
                    <a:lnTo>
                      <a:pt x="4695" y="5056"/>
                    </a:lnTo>
                    <a:lnTo>
                      <a:pt x="4724" y="5058"/>
                    </a:lnTo>
                    <a:lnTo>
                      <a:pt x="4753" y="5061"/>
                    </a:lnTo>
                    <a:lnTo>
                      <a:pt x="4983" y="5077"/>
                    </a:lnTo>
                    <a:lnTo>
                      <a:pt x="5211" y="5092"/>
                    </a:lnTo>
                    <a:lnTo>
                      <a:pt x="5324" y="5098"/>
                    </a:lnTo>
                    <a:lnTo>
                      <a:pt x="5381" y="5101"/>
                    </a:lnTo>
                    <a:lnTo>
                      <a:pt x="5439" y="5105"/>
                    </a:lnTo>
                    <a:lnTo>
                      <a:pt x="5666" y="5115"/>
                    </a:lnTo>
                    <a:lnTo>
                      <a:pt x="5894" y="5124"/>
                    </a:lnTo>
                    <a:lnTo>
                      <a:pt x="6119" y="5132"/>
                    </a:lnTo>
                    <a:lnTo>
                      <a:pt x="6147" y="5132"/>
                    </a:lnTo>
                    <a:lnTo>
                      <a:pt x="6175" y="5133"/>
                    </a:lnTo>
                    <a:lnTo>
                      <a:pt x="6232" y="5136"/>
                    </a:lnTo>
                    <a:lnTo>
                      <a:pt x="6346" y="5140"/>
                    </a:lnTo>
                    <a:lnTo>
                      <a:pt x="6458" y="5142"/>
                    </a:lnTo>
                    <a:lnTo>
                      <a:pt x="6485" y="5142"/>
                    </a:lnTo>
                    <a:lnTo>
                      <a:pt x="6514" y="5143"/>
                    </a:lnTo>
                    <a:lnTo>
                      <a:pt x="6571" y="5145"/>
                    </a:lnTo>
                    <a:lnTo>
                      <a:pt x="6796" y="5149"/>
                    </a:lnTo>
                    <a:lnTo>
                      <a:pt x="7020" y="5151"/>
                    </a:lnTo>
                    <a:lnTo>
                      <a:pt x="7246" y="5152"/>
                    </a:lnTo>
                    <a:lnTo>
                      <a:pt x="7246" y="4749"/>
                    </a:lnTo>
                    <a:lnTo>
                      <a:pt x="7228" y="4749"/>
                    </a:lnTo>
                    <a:lnTo>
                      <a:pt x="6766" y="4739"/>
                    </a:lnTo>
                    <a:lnTo>
                      <a:pt x="6535" y="4732"/>
                    </a:lnTo>
                    <a:lnTo>
                      <a:pt x="6306" y="4725"/>
                    </a:lnTo>
                    <a:lnTo>
                      <a:pt x="6077" y="4716"/>
                    </a:lnTo>
                    <a:lnTo>
                      <a:pt x="5848" y="4706"/>
                    </a:lnTo>
                    <a:lnTo>
                      <a:pt x="5394" y="4681"/>
                    </a:lnTo>
                    <a:lnTo>
                      <a:pt x="4939" y="4651"/>
                    </a:lnTo>
                    <a:lnTo>
                      <a:pt x="4489" y="4616"/>
                    </a:lnTo>
                    <a:lnTo>
                      <a:pt x="4039" y="4575"/>
                    </a:lnTo>
                    <a:lnTo>
                      <a:pt x="3592" y="4530"/>
                    </a:lnTo>
                    <a:lnTo>
                      <a:pt x="3395" y="4508"/>
                    </a:lnTo>
                    <a:lnTo>
                      <a:pt x="3199" y="4488"/>
                    </a:lnTo>
                    <a:lnTo>
                      <a:pt x="2805" y="4450"/>
                    </a:lnTo>
                    <a:lnTo>
                      <a:pt x="2606" y="4432"/>
                    </a:lnTo>
                    <a:lnTo>
                      <a:pt x="2409" y="4415"/>
                    </a:lnTo>
                    <a:lnTo>
                      <a:pt x="2013" y="4387"/>
                    </a:lnTo>
                    <a:lnTo>
                      <a:pt x="1614" y="4360"/>
                    </a:lnTo>
                    <a:lnTo>
                      <a:pt x="1414" y="4349"/>
                    </a:lnTo>
                    <a:lnTo>
                      <a:pt x="1215" y="4340"/>
                    </a:lnTo>
                    <a:lnTo>
                      <a:pt x="1013" y="4331"/>
                    </a:lnTo>
                    <a:lnTo>
                      <a:pt x="813" y="4324"/>
                    </a:lnTo>
                    <a:lnTo>
                      <a:pt x="612" y="4316"/>
                    </a:lnTo>
                    <a:lnTo>
                      <a:pt x="412" y="4311"/>
                    </a:lnTo>
                    <a:lnTo>
                      <a:pt x="650" y="4311"/>
                    </a:lnTo>
                    <a:lnTo>
                      <a:pt x="888" y="4311"/>
                    </a:lnTo>
                    <a:lnTo>
                      <a:pt x="1126" y="4310"/>
                    </a:lnTo>
                    <a:lnTo>
                      <a:pt x="1185" y="4309"/>
                    </a:lnTo>
                    <a:lnTo>
                      <a:pt x="1245" y="4309"/>
                    </a:lnTo>
                    <a:lnTo>
                      <a:pt x="1365" y="4309"/>
                    </a:lnTo>
                    <a:lnTo>
                      <a:pt x="1483" y="4307"/>
                    </a:lnTo>
                    <a:lnTo>
                      <a:pt x="1542" y="4306"/>
                    </a:lnTo>
                    <a:lnTo>
                      <a:pt x="1602" y="4306"/>
                    </a:lnTo>
                    <a:lnTo>
                      <a:pt x="1840" y="4303"/>
                    </a:lnTo>
                    <a:lnTo>
                      <a:pt x="2316" y="4295"/>
                    </a:lnTo>
                    <a:lnTo>
                      <a:pt x="2551" y="4288"/>
                    </a:lnTo>
                    <a:lnTo>
                      <a:pt x="2788" y="4282"/>
                    </a:lnTo>
                    <a:lnTo>
                      <a:pt x="3262" y="4267"/>
                    </a:lnTo>
                    <a:lnTo>
                      <a:pt x="3734" y="4248"/>
                    </a:lnTo>
                    <a:lnTo>
                      <a:pt x="3969" y="4237"/>
                    </a:lnTo>
                    <a:lnTo>
                      <a:pt x="4206" y="4227"/>
                    </a:lnTo>
                    <a:lnTo>
                      <a:pt x="4676" y="4201"/>
                    </a:lnTo>
                    <a:lnTo>
                      <a:pt x="5145" y="4173"/>
                    </a:lnTo>
                    <a:lnTo>
                      <a:pt x="5613" y="4141"/>
                    </a:lnTo>
                    <a:lnTo>
                      <a:pt x="5847" y="4124"/>
                    </a:lnTo>
                    <a:lnTo>
                      <a:pt x="5905" y="4119"/>
                    </a:lnTo>
                    <a:lnTo>
                      <a:pt x="5964" y="4115"/>
                    </a:lnTo>
                    <a:lnTo>
                      <a:pt x="6082" y="4107"/>
                    </a:lnTo>
                    <a:lnTo>
                      <a:pt x="6198" y="4096"/>
                    </a:lnTo>
                    <a:lnTo>
                      <a:pt x="6256" y="4091"/>
                    </a:lnTo>
                    <a:lnTo>
                      <a:pt x="6314" y="4087"/>
                    </a:lnTo>
                    <a:lnTo>
                      <a:pt x="6548" y="4068"/>
                    </a:lnTo>
                    <a:lnTo>
                      <a:pt x="6664" y="4057"/>
                    </a:lnTo>
                    <a:lnTo>
                      <a:pt x="6781" y="4047"/>
                    </a:lnTo>
                    <a:lnTo>
                      <a:pt x="7015" y="4026"/>
                    </a:lnTo>
                    <a:lnTo>
                      <a:pt x="7247" y="4004"/>
                    </a:lnTo>
                    <a:lnTo>
                      <a:pt x="7479" y="3981"/>
                    </a:lnTo>
                    <a:lnTo>
                      <a:pt x="7945" y="3934"/>
                    </a:lnTo>
                    <a:lnTo>
                      <a:pt x="8392" y="3888"/>
                    </a:lnTo>
                    <a:lnTo>
                      <a:pt x="8841" y="3845"/>
                    </a:lnTo>
                    <a:lnTo>
                      <a:pt x="9291" y="3806"/>
                    </a:lnTo>
                    <a:lnTo>
                      <a:pt x="9741" y="3772"/>
                    </a:lnTo>
                    <a:lnTo>
                      <a:pt x="10190" y="3742"/>
                    </a:lnTo>
                    <a:lnTo>
                      <a:pt x="10641" y="3715"/>
                    </a:lnTo>
                    <a:lnTo>
                      <a:pt x="11092" y="3693"/>
                    </a:lnTo>
                    <a:lnTo>
                      <a:pt x="11544" y="3676"/>
                    </a:lnTo>
                    <a:lnTo>
                      <a:pt x="11996" y="3660"/>
                    </a:lnTo>
                    <a:lnTo>
                      <a:pt x="12448" y="3650"/>
                    </a:lnTo>
                    <a:lnTo>
                      <a:pt x="12901" y="3644"/>
                    </a:lnTo>
                    <a:lnTo>
                      <a:pt x="13355" y="3642"/>
                    </a:lnTo>
                    <a:lnTo>
                      <a:pt x="13808" y="3642"/>
                    </a:lnTo>
                    <a:lnTo>
                      <a:pt x="14262" y="3648"/>
                    </a:lnTo>
                    <a:lnTo>
                      <a:pt x="14718" y="3657"/>
                    </a:lnTo>
                    <a:lnTo>
                      <a:pt x="15173" y="3672"/>
                    </a:lnTo>
                    <a:lnTo>
                      <a:pt x="15173" y="19"/>
                    </a:lnTo>
                    <a:lnTo>
                      <a:pt x="14701" y="8"/>
                    </a:lnTo>
                    <a:lnTo>
                      <a:pt x="14229" y="2"/>
                    </a:lnTo>
                    <a:lnTo>
                      <a:pt x="13758" y="0"/>
                    </a:lnTo>
                    <a:lnTo>
                      <a:pt x="13290" y="3"/>
                    </a:lnTo>
                    <a:lnTo>
                      <a:pt x="12820" y="9"/>
                    </a:lnTo>
                    <a:lnTo>
                      <a:pt x="12352" y="20"/>
                    </a:lnTo>
                    <a:lnTo>
                      <a:pt x="11885" y="34"/>
                    </a:lnTo>
                    <a:lnTo>
                      <a:pt x="11419" y="53"/>
                    </a:lnTo>
                    <a:lnTo>
                      <a:pt x="10953" y="75"/>
                    </a:lnTo>
                    <a:lnTo>
                      <a:pt x="10488" y="101"/>
                    </a:lnTo>
                    <a:lnTo>
                      <a:pt x="10025" y="132"/>
                    </a:lnTo>
                    <a:lnTo>
                      <a:pt x="9562" y="166"/>
                    </a:lnTo>
                    <a:lnTo>
                      <a:pt x="9100" y="203"/>
                    </a:lnTo>
                    <a:lnTo>
                      <a:pt x="8638" y="246"/>
                    </a:lnTo>
                    <a:lnTo>
                      <a:pt x="8178" y="292"/>
                    </a:lnTo>
                    <a:lnTo>
                      <a:pt x="7718" y="342"/>
                    </a:lnTo>
                    <a:lnTo>
                      <a:pt x="7236" y="393"/>
                    </a:lnTo>
                    <a:lnTo>
                      <a:pt x="6996" y="418"/>
                    </a:lnTo>
                    <a:lnTo>
                      <a:pt x="6756" y="442"/>
                    </a:lnTo>
                    <a:lnTo>
                      <a:pt x="6274" y="487"/>
                    </a:lnTo>
                    <a:lnTo>
                      <a:pt x="5794" y="528"/>
                    </a:lnTo>
                    <a:lnTo>
                      <a:pt x="5312" y="563"/>
                    </a:lnTo>
                    <a:lnTo>
                      <a:pt x="4830" y="595"/>
                    </a:lnTo>
                    <a:lnTo>
                      <a:pt x="4588" y="609"/>
                    </a:lnTo>
                    <a:lnTo>
                      <a:pt x="4349" y="623"/>
                    </a:lnTo>
                    <a:lnTo>
                      <a:pt x="3867" y="647"/>
                    </a:lnTo>
                    <a:lnTo>
                      <a:pt x="3383" y="665"/>
                    </a:lnTo>
                    <a:lnTo>
                      <a:pt x="3141" y="674"/>
                    </a:lnTo>
                    <a:lnTo>
                      <a:pt x="2901" y="681"/>
                    </a:lnTo>
                    <a:lnTo>
                      <a:pt x="2417" y="691"/>
                    </a:lnTo>
                    <a:lnTo>
                      <a:pt x="1935" y="699"/>
                    </a:lnTo>
                    <a:lnTo>
                      <a:pt x="1452" y="701"/>
                    </a:lnTo>
                    <a:lnTo>
                      <a:pt x="968" y="699"/>
                    </a:lnTo>
                    <a:lnTo>
                      <a:pt x="484" y="693"/>
                    </a:lnTo>
                    <a:lnTo>
                      <a:pt x="0" y="685"/>
                    </a:lnTo>
                    <a:lnTo>
                      <a:pt x="0" y="4884"/>
                    </a:lnTo>
                    <a:lnTo>
                      <a:pt x="124" y="4877"/>
                    </a:lnTo>
                    <a:lnTo>
                      <a:pt x="250" y="4872"/>
                    </a:lnTo>
                    <a:lnTo>
                      <a:pt x="374" y="4869"/>
                    </a:lnTo>
                    <a:lnTo>
                      <a:pt x="500" y="4870"/>
                    </a:lnTo>
                    <a:lnTo>
                      <a:pt x="751" y="4875"/>
                    </a:lnTo>
                    <a:lnTo>
                      <a:pt x="877" y="4880"/>
                    </a:lnTo>
                    <a:lnTo>
                      <a:pt x="1003" y="4889"/>
                    </a:lnTo>
                    <a:lnTo>
                      <a:pt x="1129" y="4898"/>
                    </a:lnTo>
                    <a:lnTo>
                      <a:pt x="1255" y="4909"/>
                    </a:lnTo>
                    <a:lnTo>
                      <a:pt x="1507" y="4939"/>
                    </a:lnTo>
                    <a:lnTo>
                      <a:pt x="1634" y="4956"/>
                    </a:lnTo>
                    <a:lnTo>
                      <a:pt x="1760" y="4976"/>
                    </a:lnTo>
                    <a:lnTo>
                      <a:pt x="2014" y="5021"/>
                    </a:lnTo>
                    <a:lnTo>
                      <a:pt x="2158" y="5050"/>
                    </a:lnTo>
                    <a:lnTo>
                      <a:pt x="2302" y="5082"/>
                    </a:lnTo>
                    <a:lnTo>
                      <a:pt x="2643" y="5173"/>
                    </a:lnTo>
                    <a:lnTo>
                      <a:pt x="2986" y="5262"/>
                    </a:lnTo>
                    <a:lnTo>
                      <a:pt x="3330" y="5346"/>
                    </a:lnTo>
                    <a:lnTo>
                      <a:pt x="3676" y="5428"/>
                    </a:lnTo>
                    <a:lnTo>
                      <a:pt x="3693" y="5355"/>
                    </a:lnTo>
                    <a:lnTo>
                      <a:pt x="3445" y="5291"/>
                    </a:lnTo>
                    <a:lnTo>
                      <a:pt x="3321" y="5259"/>
                    </a:lnTo>
                    <a:lnTo>
                      <a:pt x="3199" y="5225"/>
                    </a:lnTo>
                    <a:lnTo>
                      <a:pt x="2980" y="5165"/>
                    </a:lnTo>
                    <a:lnTo>
                      <a:pt x="2761" y="5110"/>
                    </a:lnTo>
                    <a:lnTo>
                      <a:pt x="2540" y="5058"/>
                    </a:lnTo>
                    <a:lnTo>
                      <a:pt x="2319" y="5011"/>
                    </a:lnTo>
                    <a:close/>
                  </a:path>
                </a:pathLst>
              </a:custGeom>
              <a:solidFill>
                <a:srgbClr val="82F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2" name="Freeform 31">
                <a:extLst>
                  <a:ext uri="{FF2B5EF4-FFF2-40B4-BE49-F238E27FC236}">
                    <a16:creationId xmlns:a16="http://schemas.microsoft.com/office/drawing/2014/main" id="{DF3FB1F9-4A19-7F76-D2F9-DEA9CEB7A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1575" y="4959350"/>
                <a:ext cx="809625" cy="109538"/>
              </a:xfrm>
              <a:custGeom>
                <a:avLst/>
                <a:gdLst>
                  <a:gd name="T0" fmla="*/ 16 w 3569"/>
                  <a:gd name="T1" fmla="*/ 0 h 482"/>
                  <a:gd name="T2" fmla="*/ 0 w 3569"/>
                  <a:gd name="T3" fmla="*/ 73 h 482"/>
                  <a:gd name="T4" fmla="*/ 248 w 3569"/>
                  <a:gd name="T5" fmla="*/ 129 h 482"/>
                  <a:gd name="T6" fmla="*/ 497 w 3569"/>
                  <a:gd name="T7" fmla="*/ 184 h 482"/>
                  <a:gd name="T8" fmla="*/ 498 w 3569"/>
                  <a:gd name="T9" fmla="*/ 184 h 482"/>
                  <a:gd name="T10" fmla="*/ 912 w 3569"/>
                  <a:gd name="T11" fmla="*/ 270 h 482"/>
                  <a:gd name="T12" fmla="*/ 1000 w 3569"/>
                  <a:gd name="T13" fmla="*/ 286 h 482"/>
                  <a:gd name="T14" fmla="*/ 1001 w 3569"/>
                  <a:gd name="T15" fmla="*/ 286 h 482"/>
                  <a:gd name="T16" fmla="*/ 1159 w 3569"/>
                  <a:gd name="T17" fmla="*/ 311 h 482"/>
                  <a:gd name="T18" fmla="*/ 1318 w 3569"/>
                  <a:gd name="T19" fmla="*/ 337 h 482"/>
                  <a:gd name="T20" fmla="*/ 1477 w 3569"/>
                  <a:gd name="T21" fmla="*/ 360 h 482"/>
                  <a:gd name="T22" fmla="*/ 1636 w 3569"/>
                  <a:gd name="T23" fmla="*/ 382 h 482"/>
                  <a:gd name="T24" fmla="*/ 1795 w 3569"/>
                  <a:gd name="T25" fmla="*/ 400 h 482"/>
                  <a:gd name="T26" fmla="*/ 1955 w 3569"/>
                  <a:gd name="T27" fmla="*/ 417 h 482"/>
                  <a:gd name="T28" fmla="*/ 2116 w 3569"/>
                  <a:gd name="T29" fmla="*/ 433 h 482"/>
                  <a:gd name="T30" fmla="*/ 2277 w 3569"/>
                  <a:gd name="T31" fmla="*/ 446 h 482"/>
                  <a:gd name="T32" fmla="*/ 2437 w 3569"/>
                  <a:gd name="T33" fmla="*/ 457 h 482"/>
                  <a:gd name="T34" fmla="*/ 2598 w 3569"/>
                  <a:gd name="T35" fmla="*/ 466 h 482"/>
                  <a:gd name="T36" fmla="*/ 2758 w 3569"/>
                  <a:gd name="T37" fmla="*/ 473 h 482"/>
                  <a:gd name="T38" fmla="*/ 2920 w 3569"/>
                  <a:gd name="T39" fmla="*/ 478 h 482"/>
                  <a:gd name="T40" fmla="*/ 3081 w 3569"/>
                  <a:gd name="T41" fmla="*/ 481 h 482"/>
                  <a:gd name="T42" fmla="*/ 3243 w 3569"/>
                  <a:gd name="T43" fmla="*/ 482 h 482"/>
                  <a:gd name="T44" fmla="*/ 3406 w 3569"/>
                  <a:gd name="T45" fmla="*/ 481 h 482"/>
                  <a:gd name="T46" fmla="*/ 3569 w 3569"/>
                  <a:gd name="T47" fmla="*/ 479 h 482"/>
                  <a:gd name="T48" fmla="*/ 3569 w 3569"/>
                  <a:gd name="T49" fmla="*/ 384 h 482"/>
                  <a:gd name="T50" fmla="*/ 3406 w 3569"/>
                  <a:gd name="T51" fmla="*/ 385 h 482"/>
                  <a:gd name="T52" fmla="*/ 3243 w 3569"/>
                  <a:gd name="T53" fmla="*/ 385 h 482"/>
                  <a:gd name="T54" fmla="*/ 3082 w 3569"/>
                  <a:gd name="T55" fmla="*/ 383 h 482"/>
                  <a:gd name="T56" fmla="*/ 2921 w 3569"/>
                  <a:gd name="T57" fmla="*/ 380 h 482"/>
                  <a:gd name="T58" fmla="*/ 2760 w 3569"/>
                  <a:gd name="T59" fmla="*/ 374 h 482"/>
                  <a:gd name="T60" fmla="*/ 2600 w 3569"/>
                  <a:gd name="T61" fmla="*/ 367 h 482"/>
                  <a:gd name="T62" fmla="*/ 2439 w 3569"/>
                  <a:gd name="T63" fmla="*/ 358 h 482"/>
                  <a:gd name="T64" fmla="*/ 2281 w 3569"/>
                  <a:gd name="T65" fmla="*/ 349 h 482"/>
                  <a:gd name="T66" fmla="*/ 2120 w 3569"/>
                  <a:gd name="T67" fmla="*/ 336 h 482"/>
                  <a:gd name="T68" fmla="*/ 1961 w 3569"/>
                  <a:gd name="T69" fmla="*/ 322 h 482"/>
                  <a:gd name="T70" fmla="*/ 1803 w 3569"/>
                  <a:gd name="T71" fmla="*/ 306 h 482"/>
                  <a:gd name="T72" fmla="*/ 1644 w 3569"/>
                  <a:gd name="T73" fmla="*/ 289 h 482"/>
                  <a:gd name="T74" fmla="*/ 1486 w 3569"/>
                  <a:gd name="T75" fmla="*/ 270 h 482"/>
                  <a:gd name="T76" fmla="*/ 1328 w 3569"/>
                  <a:gd name="T77" fmla="*/ 248 h 482"/>
                  <a:gd name="T78" fmla="*/ 1172 w 3569"/>
                  <a:gd name="T79" fmla="*/ 225 h 482"/>
                  <a:gd name="T80" fmla="*/ 1015 w 3569"/>
                  <a:gd name="T81" fmla="*/ 201 h 482"/>
                  <a:gd name="T82" fmla="*/ 763 w 3569"/>
                  <a:gd name="T83" fmla="*/ 156 h 482"/>
                  <a:gd name="T84" fmla="*/ 514 w 3569"/>
                  <a:gd name="T85" fmla="*/ 110 h 482"/>
                  <a:gd name="T86" fmla="*/ 264 w 3569"/>
                  <a:gd name="T87" fmla="*/ 57 h 482"/>
                  <a:gd name="T88" fmla="*/ 16 w 3569"/>
                  <a:gd name="T8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569" h="482">
                    <a:moveTo>
                      <a:pt x="16" y="0"/>
                    </a:moveTo>
                    <a:lnTo>
                      <a:pt x="0" y="73"/>
                    </a:lnTo>
                    <a:lnTo>
                      <a:pt x="248" y="129"/>
                    </a:lnTo>
                    <a:lnTo>
                      <a:pt x="497" y="184"/>
                    </a:lnTo>
                    <a:lnTo>
                      <a:pt x="498" y="184"/>
                    </a:lnTo>
                    <a:lnTo>
                      <a:pt x="912" y="270"/>
                    </a:lnTo>
                    <a:lnTo>
                      <a:pt x="1000" y="286"/>
                    </a:lnTo>
                    <a:lnTo>
                      <a:pt x="1001" y="286"/>
                    </a:lnTo>
                    <a:lnTo>
                      <a:pt x="1159" y="311"/>
                    </a:lnTo>
                    <a:lnTo>
                      <a:pt x="1318" y="337"/>
                    </a:lnTo>
                    <a:lnTo>
                      <a:pt x="1477" y="360"/>
                    </a:lnTo>
                    <a:lnTo>
                      <a:pt x="1636" y="382"/>
                    </a:lnTo>
                    <a:lnTo>
                      <a:pt x="1795" y="400"/>
                    </a:lnTo>
                    <a:lnTo>
                      <a:pt x="1955" y="417"/>
                    </a:lnTo>
                    <a:lnTo>
                      <a:pt x="2116" y="433"/>
                    </a:lnTo>
                    <a:lnTo>
                      <a:pt x="2277" y="446"/>
                    </a:lnTo>
                    <a:lnTo>
                      <a:pt x="2437" y="457"/>
                    </a:lnTo>
                    <a:lnTo>
                      <a:pt x="2598" y="466"/>
                    </a:lnTo>
                    <a:lnTo>
                      <a:pt x="2758" y="473"/>
                    </a:lnTo>
                    <a:lnTo>
                      <a:pt x="2920" y="478"/>
                    </a:lnTo>
                    <a:lnTo>
                      <a:pt x="3081" y="481"/>
                    </a:lnTo>
                    <a:lnTo>
                      <a:pt x="3243" y="482"/>
                    </a:lnTo>
                    <a:lnTo>
                      <a:pt x="3406" y="481"/>
                    </a:lnTo>
                    <a:lnTo>
                      <a:pt x="3569" y="479"/>
                    </a:lnTo>
                    <a:lnTo>
                      <a:pt x="3569" y="384"/>
                    </a:lnTo>
                    <a:lnTo>
                      <a:pt x="3406" y="385"/>
                    </a:lnTo>
                    <a:lnTo>
                      <a:pt x="3243" y="385"/>
                    </a:lnTo>
                    <a:lnTo>
                      <a:pt x="3082" y="383"/>
                    </a:lnTo>
                    <a:lnTo>
                      <a:pt x="2921" y="380"/>
                    </a:lnTo>
                    <a:lnTo>
                      <a:pt x="2760" y="374"/>
                    </a:lnTo>
                    <a:lnTo>
                      <a:pt x="2600" y="367"/>
                    </a:lnTo>
                    <a:lnTo>
                      <a:pt x="2439" y="358"/>
                    </a:lnTo>
                    <a:lnTo>
                      <a:pt x="2281" y="349"/>
                    </a:lnTo>
                    <a:lnTo>
                      <a:pt x="2120" y="336"/>
                    </a:lnTo>
                    <a:lnTo>
                      <a:pt x="1961" y="322"/>
                    </a:lnTo>
                    <a:lnTo>
                      <a:pt x="1803" y="306"/>
                    </a:lnTo>
                    <a:lnTo>
                      <a:pt x="1644" y="289"/>
                    </a:lnTo>
                    <a:lnTo>
                      <a:pt x="1486" y="270"/>
                    </a:lnTo>
                    <a:lnTo>
                      <a:pt x="1328" y="248"/>
                    </a:lnTo>
                    <a:lnTo>
                      <a:pt x="1172" y="225"/>
                    </a:lnTo>
                    <a:lnTo>
                      <a:pt x="1015" y="201"/>
                    </a:lnTo>
                    <a:lnTo>
                      <a:pt x="763" y="156"/>
                    </a:lnTo>
                    <a:lnTo>
                      <a:pt x="514" y="110"/>
                    </a:lnTo>
                    <a:lnTo>
                      <a:pt x="264" y="5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2F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4" name="Freeform 32">
                <a:extLst>
                  <a:ext uri="{FF2B5EF4-FFF2-40B4-BE49-F238E27FC236}">
                    <a16:creationId xmlns:a16="http://schemas.microsoft.com/office/drawing/2014/main" id="{F61F6A2E-B957-ABBA-21E9-82A9B8264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9950" y="4627563"/>
                <a:ext cx="1639888" cy="223838"/>
              </a:xfrm>
              <a:custGeom>
                <a:avLst/>
                <a:gdLst>
                  <a:gd name="T0" fmla="*/ 7228 w 7228"/>
                  <a:gd name="T1" fmla="*/ 0 h 985"/>
                  <a:gd name="T2" fmla="*/ 6726 w 7228"/>
                  <a:gd name="T3" fmla="*/ 4 h 985"/>
                  <a:gd name="T4" fmla="*/ 6231 w 7228"/>
                  <a:gd name="T5" fmla="*/ 21 h 985"/>
                  <a:gd name="T6" fmla="*/ 5742 w 7228"/>
                  <a:gd name="T7" fmla="*/ 50 h 985"/>
                  <a:gd name="T8" fmla="*/ 5260 w 7228"/>
                  <a:gd name="T9" fmla="*/ 92 h 985"/>
                  <a:gd name="T10" fmla="*/ 4785 w 7228"/>
                  <a:gd name="T11" fmla="*/ 146 h 985"/>
                  <a:gd name="T12" fmla="*/ 4316 w 7228"/>
                  <a:gd name="T13" fmla="*/ 214 h 985"/>
                  <a:gd name="T14" fmla="*/ 3854 w 7228"/>
                  <a:gd name="T15" fmla="*/ 293 h 985"/>
                  <a:gd name="T16" fmla="*/ 3400 w 7228"/>
                  <a:gd name="T17" fmla="*/ 385 h 985"/>
                  <a:gd name="T18" fmla="*/ 3083 w 7228"/>
                  <a:gd name="T19" fmla="*/ 444 h 985"/>
                  <a:gd name="T20" fmla="*/ 2978 w 7228"/>
                  <a:gd name="T21" fmla="*/ 463 h 985"/>
                  <a:gd name="T22" fmla="*/ 2661 w 7228"/>
                  <a:gd name="T23" fmla="*/ 513 h 985"/>
                  <a:gd name="T24" fmla="*/ 2503 w 7228"/>
                  <a:gd name="T25" fmla="*/ 536 h 985"/>
                  <a:gd name="T26" fmla="*/ 2344 w 7228"/>
                  <a:gd name="T27" fmla="*/ 557 h 985"/>
                  <a:gd name="T28" fmla="*/ 2105 w 7228"/>
                  <a:gd name="T29" fmla="*/ 584 h 985"/>
                  <a:gd name="T30" fmla="*/ 2026 w 7228"/>
                  <a:gd name="T31" fmla="*/ 594 h 985"/>
                  <a:gd name="T32" fmla="*/ 1709 w 7228"/>
                  <a:gd name="T33" fmla="*/ 624 h 985"/>
                  <a:gd name="T34" fmla="*/ 1388 w 7228"/>
                  <a:gd name="T35" fmla="*/ 645 h 985"/>
                  <a:gd name="T36" fmla="*/ 1069 w 7228"/>
                  <a:gd name="T37" fmla="*/ 660 h 985"/>
                  <a:gd name="T38" fmla="*/ 748 w 7228"/>
                  <a:gd name="T39" fmla="*/ 667 h 985"/>
                  <a:gd name="T40" fmla="*/ 641 w 7228"/>
                  <a:gd name="T41" fmla="*/ 668 h 985"/>
                  <a:gd name="T42" fmla="*/ 320 w 7228"/>
                  <a:gd name="T43" fmla="*/ 665 h 985"/>
                  <a:gd name="T44" fmla="*/ 0 w 7228"/>
                  <a:gd name="T45" fmla="*/ 657 h 985"/>
                  <a:gd name="T46" fmla="*/ 195 w 7228"/>
                  <a:gd name="T47" fmla="*/ 978 h 985"/>
                  <a:gd name="T48" fmla="*/ 438 w 7228"/>
                  <a:gd name="T49" fmla="*/ 983 h 985"/>
                  <a:gd name="T50" fmla="*/ 584 w 7228"/>
                  <a:gd name="T51" fmla="*/ 985 h 985"/>
                  <a:gd name="T52" fmla="*/ 875 w 7228"/>
                  <a:gd name="T53" fmla="*/ 983 h 985"/>
                  <a:gd name="T54" fmla="*/ 1165 w 7228"/>
                  <a:gd name="T55" fmla="*/ 976 h 985"/>
                  <a:gd name="T56" fmla="*/ 1357 w 7228"/>
                  <a:gd name="T57" fmla="*/ 967 h 985"/>
                  <a:gd name="T58" fmla="*/ 1476 w 7228"/>
                  <a:gd name="T59" fmla="*/ 960 h 985"/>
                  <a:gd name="T60" fmla="*/ 1549 w 7228"/>
                  <a:gd name="T61" fmla="*/ 957 h 985"/>
                  <a:gd name="T62" fmla="*/ 1739 w 7228"/>
                  <a:gd name="T63" fmla="*/ 942 h 985"/>
                  <a:gd name="T64" fmla="*/ 1929 w 7228"/>
                  <a:gd name="T65" fmla="*/ 926 h 985"/>
                  <a:gd name="T66" fmla="*/ 2165 w 7228"/>
                  <a:gd name="T67" fmla="*/ 900 h 985"/>
                  <a:gd name="T68" fmla="*/ 2213 w 7228"/>
                  <a:gd name="T69" fmla="*/ 895 h 985"/>
                  <a:gd name="T70" fmla="*/ 2402 w 7228"/>
                  <a:gd name="T71" fmla="*/ 872 h 985"/>
                  <a:gd name="T72" fmla="*/ 2590 w 7228"/>
                  <a:gd name="T73" fmla="*/ 846 h 985"/>
                  <a:gd name="T74" fmla="*/ 2684 w 7228"/>
                  <a:gd name="T75" fmla="*/ 833 h 985"/>
                  <a:gd name="T76" fmla="*/ 3059 w 7228"/>
                  <a:gd name="T77" fmla="*/ 771 h 985"/>
                  <a:gd name="T78" fmla="*/ 3570 w 7228"/>
                  <a:gd name="T79" fmla="*/ 661 h 985"/>
                  <a:gd name="T80" fmla="*/ 4084 w 7228"/>
                  <a:gd name="T81" fmla="*/ 568 h 985"/>
                  <a:gd name="T82" fmla="*/ 4601 w 7228"/>
                  <a:gd name="T83" fmla="*/ 490 h 985"/>
                  <a:gd name="T84" fmla="*/ 5121 w 7228"/>
                  <a:gd name="T85" fmla="*/ 429 h 985"/>
                  <a:gd name="T86" fmla="*/ 5643 w 7228"/>
                  <a:gd name="T87" fmla="*/ 382 h 985"/>
                  <a:gd name="T88" fmla="*/ 6169 w 7228"/>
                  <a:gd name="T89" fmla="*/ 352 h 985"/>
                  <a:gd name="T90" fmla="*/ 6697 w 7228"/>
                  <a:gd name="T91" fmla="*/ 338 h 985"/>
                  <a:gd name="T92" fmla="*/ 7228 w 7228"/>
                  <a:gd name="T93" fmla="*/ 341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228" h="985">
                    <a:moveTo>
                      <a:pt x="7228" y="341"/>
                    </a:moveTo>
                    <a:lnTo>
                      <a:pt x="7228" y="0"/>
                    </a:lnTo>
                    <a:lnTo>
                      <a:pt x="6975" y="0"/>
                    </a:lnTo>
                    <a:lnTo>
                      <a:pt x="6726" y="4"/>
                    </a:lnTo>
                    <a:lnTo>
                      <a:pt x="6477" y="10"/>
                    </a:lnTo>
                    <a:lnTo>
                      <a:pt x="6231" y="21"/>
                    </a:lnTo>
                    <a:lnTo>
                      <a:pt x="5985" y="33"/>
                    </a:lnTo>
                    <a:lnTo>
                      <a:pt x="5742" y="50"/>
                    </a:lnTo>
                    <a:lnTo>
                      <a:pt x="5499" y="69"/>
                    </a:lnTo>
                    <a:lnTo>
                      <a:pt x="5260" y="92"/>
                    </a:lnTo>
                    <a:lnTo>
                      <a:pt x="5021" y="117"/>
                    </a:lnTo>
                    <a:lnTo>
                      <a:pt x="4785" y="146"/>
                    </a:lnTo>
                    <a:lnTo>
                      <a:pt x="4549" y="178"/>
                    </a:lnTo>
                    <a:lnTo>
                      <a:pt x="4316" y="214"/>
                    </a:lnTo>
                    <a:lnTo>
                      <a:pt x="4083" y="251"/>
                    </a:lnTo>
                    <a:lnTo>
                      <a:pt x="3854" y="293"/>
                    </a:lnTo>
                    <a:lnTo>
                      <a:pt x="3626" y="337"/>
                    </a:lnTo>
                    <a:lnTo>
                      <a:pt x="3400" y="385"/>
                    </a:lnTo>
                    <a:lnTo>
                      <a:pt x="3189" y="425"/>
                    </a:lnTo>
                    <a:lnTo>
                      <a:pt x="3083" y="444"/>
                    </a:lnTo>
                    <a:lnTo>
                      <a:pt x="3030" y="453"/>
                    </a:lnTo>
                    <a:lnTo>
                      <a:pt x="2978" y="463"/>
                    </a:lnTo>
                    <a:lnTo>
                      <a:pt x="2767" y="498"/>
                    </a:lnTo>
                    <a:lnTo>
                      <a:pt x="2661" y="513"/>
                    </a:lnTo>
                    <a:lnTo>
                      <a:pt x="2556" y="529"/>
                    </a:lnTo>
                    <a:lnTo>
                      <a:pt x="2503" y="536"/>
                    </a:lnTo>
                    <a:lnTo>
                      <a:pt x="2450" y="543"/>
                    </a:lnTo>
                    <a:lnTo>
                      <a:pt x="2344" y="557"/>
                    </a:lnTo>
                    <a:lnTo>
                      <a:pt x="2133" y="582"/>
                    </a:lnTo>
                    <a:lnTo>
                      <a:pt x="2105" y="584"/>
                    </a:lnTo>
                    <a:lnTo>
                      <a:pt x="2079" y="587"/>
                    </a:lnTo>
                    <a:lnTo>
                      <a:pt x="2026" y="594"/>
                    </a:lnTo>
                    <a:lnTo>
                      <a:pt x="1920" y="605"/>
                    </a:lnTo>
                    <a:lnTo>
                      <a:pt x="1709" y="624"/>
                    </a:lnTo>
                    <a:lnTo>
                      <a:pt x="1495" y="638"/>
                    </a:lnTo>
                    <a:lnTo>
                      <a:pt x="1388" y="645"/>
                    </a:lnTo>
                    <a:lnTo>
                      <a:pt x="1283" y="651"/>
                    </a:lnTo>
                    <a:lnTo>
                      <a:pt x="1069" y="660"/>
                    </a:lnTo>
                    <a:lnTo>
                      <a:pt x="856" y="666"/>
                    </a:lnTo>
                    <a:lnTo>
                      <a:pt x="748" y="667"/>
                    </a:lnTo>
                    <a:lnTo>
                      <a:pt x="694" y="667"/>
                    </a:lnTo>
                    <a:lnTo>
                      <a:pt x="641" y="668"/>
                    </a:lnTo>
                    <a:lnTo>
                      <a:pt x="428" y="667"/>
                    </a:lnTo>
                    <a:lnTo>
                      <a:pt x="320" y="665"/>
                    </a:lnTo>
                    <a:lnTo>
                      <a:pt x="213" y="663"/>
                    </a:lnTo>
                    <a:lnTo>
                      <a:pt x="0" y="657"/>
                    </a:lnTo>
                    <a:lnTo>
                      <a:pt x="0" y="972"/>
                    </a:lnTo>
                    <a:lnTo>
                      <a:pt x="195" y="978"/>
                    </a:lnTo>
                    <a:lnTo>
                      <a:pt x="390" y="983"/>
                    </a:lnTo>
                    <a:lnTo>
                      <a:pt x="438" y="983"/>
                    </a:lnTo>
                    <a:lnTo>
                      <a:pt x="487" y="984"/>
                    </a:lnTo>
                    <a:lnTo>
                      <a:pt x="584" y="985"/>
                    </a:lnTo>
                    <a:lnTo>
                      <a:pt x="780" y="985"/>
                    </a:lnTo>
                    <a:lnTo>
                      <a:pt x="875" y="983"/>
                    </a:lnTo>
                    <a:lnTo>
                      <a:pt x="972" y="981"/>
                    </a:lnTo>
                    <a:lnTo>
                      <a:pt x="1165" y="976"/>
                    </a:lnTo>
                    <a:lnTo>
                      <a:pt x="1260" y="972"/>
                    </a:lnTo>
                    <a:lnTo>
                      <a:pt x="1357" y="967"/>
                    </a:lnTo>
                    <a:lnTo>
                      <a:pt x="1452" y="962"/>
                    </a:lnTo>
                    <a:lnTo>
                      <a:pt x="1476" y="960"/>
                    </a:lnTo>
                    <a:lnTo>
                      <a:pt x="1500" y="959"/>
                    </a:lnTo>
                    <a:lnTo>
                      <a:pt x="1549" y="957"/>
                    </a:lnTo>
                    <a:lnTo>
                      <a:pt x="1644" y="949"/>
                    </a:lnTo>
                    <a:lnTo>
                      <a:pt x="1739" y="942"/>
                    </a:lnTo>
                    <a:lnTo>
                      <a:pt x="1834" y="934"/>
                    </a:lnTo>
                    <a:lnTo>
                      <a:pt x="1929" y="926"/>
                    </a:lnTo>
                    <a:lnTo>
                      <a:pt x="2118" y="906"/>
                    </a:lnTo>
                    <a:lnTo>
                      <a:pt x="2165" y="900"/>
                    </a:lnTo>
                    <a:lnTo>
                      <a:pt x="2188" y="897"/>
                    </a:lnTo>
                    <a:lnTo>
                      <a:pt x="2213" y="895"/>
                    </a:lnTo>
                    <a:lnTo>
                      <a:pt x="2308" y="885"/>
                    </a:lnTo>
                    <a:lnTo>
                      <a:pt x="2402" y="872"/>
                    </a:lnTo>
                    <a:lnTo>
                      <a:pt x="2496" y="859"/>
                    </a:lnTo>
                    <a:lnTo>
                      <a:pt x="2590" y="846"/>
                    </a:lnTo>
                    <a:lnTo>
                      <a:pt x="2637" y="839"/>
                    </a:lnTo>
                    <a:lnTo>
                      <a:pt x="2684" y="833"/>
                    </a:lnTo>
                    <a:lnTo>
                      <a:pt x="2872" y="802"/>
                    </a:lnTo>
                    <a:lnTo>
                      <a:pt x="3059" y="771"/>
                    </a:lnTo>
                    <a:lnTo>
                      <a:pt x="3314" y="714"/>
                    </a:lnTo>
                    <a:lnTo>
                      <a:pt x="3570" y="661"/>
                    </a:lnTo>
                    <a:lnTo>
                      <a:pt x="3826" y="612"/>
                    </a:lnTo>
                    <a:lnTo>
                      <a:pt x="4084" y="568"/>
                    </a:lnTo>
                    <a:lnTo>
                      <a:pt x="4341" y="526"/>
                    </a:lnTo>
                    <a:lnTo>
                      <a:pt x="4601" y="490"/>
                    </a:lnTo>
                    <a:lnTo>
                      <a:pt x="4860" y="457"/>
                    </a:lnTo>
                    <a:lnTo>
                      <a:pt x="5121" y="429"/>
                    </a:lnTo>
                    <a:lnTo>
                      <a:pt x="5381" y="402"/>
                    </a:lnTo>
                    <a:lnTo>
                      <a:pt x="5643" y="382"/>
                    </a:lnTo>
                    <a:lnTo>
                      <a:pt x="5906" y="364"/>
                    </a:lnTo>
                    <a:lnTo>
                      <a:pt x="6169" y="352"/>
                    </a:lnTo>
                    <a:lnTo>
                      <a:pt x="6432" y="342"/>
                    </a:lnTo>
                    <a:lnTo>
                      <a:pt x="6697" y="338"/>
                    </a:lnTo>
                    <a:lnTo>
                      <a:pt x="6962" y="337"/>
                    </a:lnTo>
                    <a:lnTo>
                      <a:pt x="7228" y="341"/>
                    </a:lnTo>
                    <a:close/>
                  </a:path>
                </a:pathLst>
              </a:custGeom>
              <a:solidFill>
                <a:srgbClr val="82F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5" name="Freeform 33">
                <a:extLst>
                  <a:ext uri="{FF2B5EF4-FFF2-40B4-BE49-F238E27FC236}">
                    <a16:creationId xmlns:a16="http://schemas.microsoft.com/office/drawing/2014/main" id="{9A2BC375-F2C7-0228-A17E-324A1B16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9950" y="4918075"/>
                <a:ext cx="1639888" cy="377825"/>
              </a:xfrm>
              <a:custGeom>
                <a:avLst/>
                <a:gdLst>
                  <a:gd name="T0" fmla="*/ 7114 w 7228"/>
                  <a:gd name="T1" fmla="*/ 1660 h 1669"/>
                  <a:gd name="T2" fmla="*/ 6887 w 7228"/>
                  <a:gd name="T3" fmla="*/ 1668 h 1669"/>
                  <a:gd name="T4" fmla="*/ 6660 w 7228"/>
                  <a:gd name="T5" fmla="*/ 1666 h 1669"/>
                  <a:gd name="T6" fmla="*/ 6435 w 7228"/>
                  <a:gd name="T7" fmla="*/ 1658 h 1669"/>
                  <a:gd name="T8" fmla="*/ 6210 w 7228"/>
                  <a:gd name="T9" fmla="*/ 1639 h 1669"/>
                  <a:gd name="T10" fmla="*/ 5986 w 7228"/>
                  <a:gd name="T11" fmla="*/ 1615 h 1669"/>
                  <a:gd name="T12" fmla="*/ 5762 w 7228"/>
                  <a:gd name="T13" fmla="*/ 1580 h 1669"/>
                  <a:gd name="T14" fmla="*/ 5539 w 7228"/>
                  <a:gd name="T15" fmla="*/ 1539 h 1669"/>
                  <a:gd name="T16" fmla="*/ 5316 w 7228"/>
                  <a:gd name="T17" fmla="*/ 1489 h 1669"/>
                  <a:gd name="T18" fmla="*/ 5093 w 7228"/>
                  <a:gd name="T19" fmla="*/ 1431 h 1669"/>
                  <a:gd name="T20" fmla="*/ 4871 w 7228"/>
                  <a:gd name="T21" fmla="*/ 1364 h 1669"/>
                  <a:gd name="T22" fmla="*/ 4650 w 7228"/>
                  <a:gd name="T23" fmla="*/ 1291 h 1669"/>
                  <a:gd name="T24" fmla="*/ 4430 w 7228"/>
                  <a:gd name="T25" fmla="*/ 1207 h 1669"/>
                  <a:gd name="T26" fmla="*/ 4210 w 7228"/>
                  <a:gd name="T27" fmla="*/ 1118 h 1669"/>
                  <a:gd name="T28" fmla="*/ 3991 w 7228"/>
                  <a:gd name="T29" fmla="*/ 1019 h 1669"/>
                  <a:gd name="T30" fmla="*/ 3771 w 7228"/>
                  <a:gd name="T31" fmla="*/ 913 h 1669"/>
                  <a:gd name="T32" fmla="*/ 3556 w 7228"/>
                  <a:gd name="T33" fmla="*/ 799 h 1669"/>
                  <a:gd name="T34" fmla="*/ 3343 w 7228"/>
                  <a:gd name="T35" fmla="*/ 691 h 1669"/>
                  <a:gd name="T36" fmla="*/ 3128 w 7228"/>
                  <a:gd name="T37" fmla="*/ 591 h 1669"/>
                  <a:gd name="T38" fmla="*/ 2910 w 7228"/>
                  <a:gd name="T39" fmla="*/ 498 h 1669"/>
                  <a:gd name="T40" fmla="*/ 2691 w 7228"/>
                  <a:gd name="T41" fmla="*/ 415 h 1669"/>
                  <a:gd name="T42" fmla="*/ 2468 w 7228"/>
                  <a:gd name="T43" fmla="*/ 337 h 1669"/>
                  <a:gd name="T44" fmla="*/ 2244 w 7228"/>
                  <a:gd name="T45" fmla="*/ 269 h 1669"/>
                  <a:gd name="T46" fmla="*/ 2018 w 7228"/>
                  <a:gd name="T47" fmla="*/ 208 h 1669"/>
                  <a:gd name="T48" fmla="*/ 1789 w 7228"/>
                  <a:gd name="T49" fmla="*/ 155 h 1669"/>
                  <a:gd name="T50" fmla="*/ 1557 w 7228"/>
                  <a:gd name="T51" fmla="*/ 110 h 1669"/>
                  <a:gd name="T52" fmla="*/ 1323 w 7228"/>
                  <a:gd name="T53" fmla="*/ 71 h 1669"/>
                  <a:gd name="T54" fmla="*/ 1088 w 7228"/>
                  <a:gd name="T55" fmla="*/ 43 h 1669"/>
                  <a:gd name="T56" fmla="*/ 850 w 7228"/>
                  <a:gd name="T57" fmla="*/ 21 h 1669"/>
                  <a:gd name="T58" fmla="*/ 609 w 7228"/>
                  <a:gd name="T59" fmla="*/ 6 h 1669"/>
                  <a:gd name="T60" fmla="*/ 367 w 7228"/>
                  <a:gd name="T61" fmla="*/ 0 h 1669"/>
                  <a:gd name="T62" fmla="*/ 122 w 7228"/>
                  <a:gd name="T63" fmla="*/ 1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28" h="1669">
                    <a:moveTo>
                      <a:pt x="7228" y="1655"/>
                    </a:moveTo>
                    <a:lnTo>
                      <a:pt x="7114" y="1660"/>
                    </a:lnTo>
                    <a:lnTo>
                      <a:pt x="7000" y="1665"/>
                    </a:lnTo>
                    <a:lnTo>
                      <a:pt x="6887" y="1668"/>
                    </a:lnTo>
                    <a:lnTo>
                      <a:pt x="6774" y="1669"/>
                    </a:lnTo>
                    <a:lnTo>
                      <a:pt x="6660" y="1666"/>
                    </a:lnTo>
                    <a:lnTo>
                      <a:pt x="6548" y="1663"/>
                    </a:lnTo>
                    <a:lnTo>
                      <a:pt x="6435" y="1658"/>
                    </a:lnTo>
                    <a:lnTo>
                      <a:pt x="6324" y="1651"/>
                    </a:lnTo>
                    <a:lnTo>
                      <a:pt x="6210" y="1639"/>
                    </a:lnTo>
                    <a:lnTo>
                      <a:pt x="6098" y="1628"/>
                    </a:lnTo>
                    <a:lnTo>
                      <a:pt x="5986" y="1615"/>
                    </a:lnTo>
                    <a:lnTo>
                      <a:pt x="5874" y="1600"/>
                    </a:lnTo>
                    <a:lnTo>
                      <a:pt x="5762" y="1580"/>
                    </a:lnTo>
                    <a:lnTo>
                      <a:pt x="5651" y="1561"/>
                    </a:lnTo>
                    <a:lnTo>
                      <a:pt x="5539" y="1539"/>
                    </a:lnTo>
                    <a:lnTo>
                      <a:pt x="5428" y="1516"/>
                    </a:lnTo>
                    <a:lnTo>
                      <a:pt x="5316" y="1489"/>
                    </a:lnTo>
                    <a:lnTo>
                      <a:pt x="5204" y="1461"/>
                    </a:lnTo>
                    <a:lnTo>
                      <a:pt x="5093" y="1431"/>
                    </a:lnTo>
                    <a:lnTo>
                      <a:pt x="4983" y="1400"/>
                    </a:lnTo>
                    <a:lnTo>
                      <a:pt x="4871" y="1364"/>
                    </a:lnTo>
                    <a:lnTo>
                      <a:pt x="4761" y="1329"/>
                    </a:lnTo>
                    <a:lnTo>
                      <a:pt x="4650" y="1291"/>
                    </a:lnTo>
                    <a:lnTo>
                      <a:pt x="4541" y="1251"/>
                    </a:lnTo>
                    <a:lnTo>
                      <a:pt x="4430" y="1207"/>
                    </a:lnTo>
                    <a:lnTo>
                      <a:pt x="4320" y="1164"/>
                    </a:lnTo>
                    <a:lnTo>
                      <a:pt x="4210" y="1118"/>
                    </a:lnTo>
                    <a:lnTo>
                      <a:pt x="4100" y="1070"/>
                    </a:lnTo>
                    <a:lnTo>
                      <a:pt x="3991" y="1019"/>
                    </a:lnTo>
                    <a:lnTo>
                      <a:pt x="3881" y="967"/>
                    </a:lnTo>
                    <a:lnTo>
                      <a:pt x="3771" y="913"/>
                    </a:lnTo>
                    <a:lnTo>
                      <a:pt x="3662" y="857"/>
                    </a:lnTo>
                    <a:lnTo>
                      <a:pt x="3556" y="799"/>
                    </a:lnTo>
                    <a:lnTo>
                      <a:pt x="3450" y="745"/>
                    </a:lnTo>
                    <a:lnTo>
                      <a:pt x="3343" y="691"/>
                    </a:lnTo>
                    <a:lnTo>
                      <a:pt x="3236" y="641"/>
                    </a:lnTo>
                    <a:lnTo>
                      <a:pt x="3128" y="591"/>
                    </a:lnTo>
                    <a:lnTo>
                      <a:pt x="3020" y="544"/>
                    </a:lnTo>
                    <a:lnTo>
                      <a:pt x="2910" y="498"/>
                    </a:lnTo>
                    <a:lnTo>
                      <a:pt x="2801" y="457"/>
                    </a:lnTo>
                    <a:lnTo>
                      <a:pt x="2691" y="415"/>
                    </a:lnTo>
                    <a:lnTo>
                      <a:pt x="2580" y="375"/>
                    </a:lnTo>
                    <a:lnTo>
                      <a:pt x="2468" y="337"/>
                    </a:lnTo>
                    <a:lnTo>
                      <a:pt x="2357" y="303"/>
                    </a:lnTo>
                    <a:lnTo>
                      <a:pt x="2244" y="269"/>
                    </a:lnTo>
                    <a:lnTo>
                      <a:pt x="2131" y="238"/>
                    </a:lnTo>
                    <a:lnTo>
                      <a:pt x="2018" y="208"/>
                    </a:lnTo>
                    <a:lnTo>
                      <a:pt x="1905" y="182"/>
                    </a:lnTo>
                    <a:lnTo>
                      <a:pt x="1789" y="155"/>
                    </a:lnTo>
                    <a:lnTo>
                      <a:pt x="1674" y="132"/>
                    </a:lnTo>
                    <a:lnTo>
                      <a:pt x="1557" y="110"/>
                    </a:lnTo>
                    <a:lnTo>
                      <a:pt x="1441" y="91"/>
                    </a:lnTo>
                    <a:lnTo>
                      <a:pt x="1323" y="71"/>
                    </a:lnTo>
                    <a:lnTo>
                      <a:pt x="1206" y="56"/>
                    </a:lnTo>
                    <a:lnTo>
                      <a:pt x="1088" y="43"/>
                    </a:lnTo>
                    <a:lnTo>
                      <a:pt x="970" y="32"/>
                    </a:lnTo>
                    <a:lnTo>
                      <a:pt x="850" y="21"/>
                    </a:lnTo>
                    <a:lnTo>
                      <a:pt x="730" y="13"/>
                    </a:lnTo>
                    <a:lnTo>
                      <a:pt x="609" y="6"/>
                    </a:lnTo>
                    <a:lnTo>
                      <a:pt x="489" y="3"/>
                    </a:lnTo>
                    <a:lnTo>
                      <a:pt x="367" y="0"/>
                    </a:lnTo>
                    <a:lnTo>
                      <a:pt x="245" y="0"/>
                    </a:lnTo>
                    <a:lnTo>
                      <a:pt x="122" y="1"/>
                    </a:lnTo>
                    <a:lnTo>
                      <a:pt x="0" y="6"/>
                    </a:lnTo>
                  </a:path>
                </a:pathLst>
              </a:custGeom>
              <a:noFill/>
              <a:ln w="14288">
                <a:solidFill>
                  <a:srgbClr val="82FFE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6" name="Freeform 34">
                <a:extLst>
                  <a:ext uri="{FF2B5EF4-FFF2-40B4-BE49-F238E27FC236}">
                    <a16:creationId xmlns:a16="http://schemas.microsoft.com/office/drawing/2014/main" id="{2A78A38E-4C36-6785-638E-0A9229139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9950" y="5075238"/>
                <a:ext cx="1639888" cy="238125"/>
              </a:xfrm>
              <a:custGeom>
                <a:avLst/>
                <a:gdLst>
                  <a:gd name="T0" fmla="*/ 7228 w 7228"/>
                  <a:gd name="T1" fmla="*/ 1046 h 1046"/>
                  <a:gd name="T2" fmla="*/ 6980 w 7228"/>
                  <a:gd name="T3" fmla="*/ 1040 h 1046"/>
                  <a:gd name="T4" fmla="*/ 6735 w 7228"/>
                  <a:gd name="T5" fmla="*/ 1030 h 1046"/>
                  <a:gd name="T6" fmla="*/ 6490 w 7228"/>
                  <a:gd name="T7" fmla="*/ 1016 h 1046"/>
                  <a:gd name="T8" fmla="*/ 6368 w 7228"/>
                  <a:gd name="T9" fmla="*/ 1007 h 1046"/>
                  <a:gd name="T10" fmla="*/ 6248 w 7228"/>
                  <a:gd name="T11" fmla="*/ 998 h 1046"/>
                  <a:gd name="T12" fmla="*/ 6006 w 7228"/>
                  <a:gd name="T13" fmla="*/ 976 h 1046"/>
                  <a:gd name="T14" fmla="*/ 5767 w 7228"/>
                  <a:gd name="T15" fmla="*/ 949 h 1046"/>
                  <a:gd name="T16" fmla="*/ 5529 w 7228"/>
                  <a:gd name="T17" fmla="*/ 919 h 1046"/>
                  <a:gd name="T18" fmla="*/ 5294 w 7228"/>
                  <a:gd name="T19" fmla="*/ 884 h 1046"/>
                  <a:gd name="T20" fmla="*/ 5176 w 7228"/>
                  <a:gd name="T21" fmla="*/ 865 h 1046"/>
                  <a:gd name="T22" fmla="*/ 5058 w 7228"/>
                  <a:gd name="T23" fmla="*/ 845 h 1046"/>
                  <a:gd name="T24" fmla="*/ 4825 w 7228"/>
                  <a:gd name="T25" fmla="*/ 802 h 1046"/>
                  <a:gd name="T26" fmla="*/ 4593 w 7228"/>
                  <a:gd name="T27" fmla="*/ 755 h 1046"/>
                  <a:gd name="T28" fmla="*/ 4365 w 7228"/>
                  <a:gd name="T29" fmla="*/ 704 h 1046"/>
                  <a:gd name="T30" fmla="*/ 4136 w 7228"/>
                  <a:gd name="T31" fmla="*/ 647 h 1046"/>
                  <a:gd name="T32" fmla="*/ 3909 w 7228"/>
                  <a:gd name="T33" fmla="*/ 588 h 1046"/>
                  <a:gd name="T34" fmla="*/ 3684 w 7228"/>
                  <a:gd name="T35" fmla="*/ 525 h 1046"/>
                  <a:gd name="T36" fmla="*/ 3461 w 7228"/>
                  <a:gd name="T37" fmla="*/ 457 h 1046"/>
                  <a:gd name="T38" fmla="*/ 3246 w 7228"/>
                  <a:gd name="T39" fmla="*/ 406 h 1046"/>
                  <a:gd name="T40" fmla="*/ 3030 w 7228"/>
                  <a:gd name="T41" fmla="*/ 359 h 1046"/>
                  <a:gd name="T42" fmla="*/ 2815 w 7228"/>
                  <a:gd name="T43" fmla="*/ 314 h 1046"/>
                  <a:gd name="T44" fmla="*/ 2599 w 7228"/>
                  <a:gd name="T45" fmla="*/ 273 h 1046"/>
                  <a:gd name="T46" fmla="*/ 2490 w 7228"/>
                  <a:gd name="T47" fmla="*/ 253 h 1046"/>
                  <a:gd name="T48" fmla="*/ 2383 w 7228"/>
                  <a:gd name="T49" fmla="*/ 234 h 1046"/>
                  <a:gd name="T50" fmla="*/ 2167 w 7228"/>
                  <a:gd name="T51" fmla="*/ 199 h 1046"/>
                  <a:gd name="T52" fmla="*/ 1952 w 7228"/>
                  <a:gd name="T53" fmla="*/ 166 h 1046"/>
                  <a:gd name="T54" fmla="*/ 1736 w 7228"/>
                  <a:gd name="T55" fmla="*/ 136 h 1046"/>
                  <a:gd name="T56" fmla="*/ 1519 w 7228"/>
                  <a:gd name="T57" fmla="*/ 109 h 1046"/>
                  <a:gd name="T58" fmla="*/ 1410 w 7228"/>
                  <a:gd name="T59" fmla="*/ 96 h 1046"/>
                  <a:gd name="T60" fmla="*/ 1302 w 7228"/>
                  <a:gd name="T61" fmla="*/ 85 h 1046"/>
                  <a:gd name="T62" fmla="*/ 1085 w 7228"/>
                  <a:gd name="T63" fmla="*/ 63 h 1046"/>
                  <a:gd name="T64" fmla="*/ 869 w 7228"/>
                  <a:gd name="T65" fmla="*/ 45 h 1046"/>
                  <a:gd name="T66" fmla="*/ 651 w 7228"/>
                  <a:gd name="T67" fmla="*/ 29 h 1046"/>
                  <a:gd name="T68" fmla="*/ 434 w 7228"/>
                  <a:gd name="T69" fmla="*/ 16 h 1046"/>
                  <a:gd name="T70" fmla="*/ 216 w 7228"/>
                  <a:gd name="T71" fmla="*/ 6 h 1046"/>
                  <a:gd name="T72" fmla="*/ 108 w 7228"/>
                  <a:gd name="T73" fmla="*/ 2 h 1046"/>
                  <a:gd name="T74" fmla="*/ 0 w 7228"/>
                  <a:gd name="T75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28" h="1046">
                    <a:moveTo>
                      <a:pt x="7228" y="1046"/>
                    </a:moveTo>
                    <a:lnTo>
                      <a:pt x="6980" y="1040"/>
                    </a:lnTo>
                    <a:lnTo>
                      <a:pt x="6735" y="1030"/>
                    </a:lnTo>
                    <a:lnTo>
                      <a:pt x="6490" y="1016"/>
                    </a:lnTo>
                    <a:lnTo>
                      <a:pt x="6368" y="1007"/>
                    </a:lnTo>
                    <a:lnTo>
                      <a:pt x="6248" y="998"/>
                    </a:lnTo>
                    <a:lnTo>
                      <a:pt x="6006" y="976"/>
                    </a:lnTo>
                    <a:lnTo>
                      <a:pt x="5767" y="949"/>
                    </a:lnTo>
                    <a:lnTo>
                      <a:pt x="5529" y="919"/>
                    </a:lnTo>
                    <a:lnTo>
                      <a:pt x="5294" y="884"/>
                    </a:lnTo>
                    <a:lnTo>
                      <a:pt x="5176" y="865"/>
                    </a:lnTo>
                    <a:lnTo>
                      <a:pt x="5058" y="845"/>
                    </a:lnTo>
                    <a:lnTo>
                      <a:pt x="4825" y="802"/>
                    </a:lnTo>
                    <a:lnTo>
                      <a:pt x="4593" y="755"/>
                    </a:lnTo>
                    <a:lnTo>
                      <a:pt x="4365" y="704"/>
                    </a:lnTo>
                    <a:lnTo>
                      <a:pt x="4136" y="647"/>
                    </a:lnTo>
                    <a:lnTo>
                      <a:pt x="3909" y="588"/>
                    </a:lnTo>
                    <a:lnTo>
                      <a:pt x="3684" y="525"/>
                    </a:lnTo>
                    <a:lnTo>
                      <a:pt x="3461" y="457"/>
                    </a:lnTo>
                    <a:lnTo>
                      <a:pt x="3246" y="406"/>
                    </a:lnTo>
                    <a:lnTo>
                      <a:pt x="3030" y="359"/>
                    </a:lnTo>
                    <a:lnTo>
                      <a:pt x="2815" y="314"/>
                    </a:lnTo>
                    <a:lnTo>
                      <a:pt x="2599" y="273"/>
                    </a:lnTo>
                    <a:lnTo>
                      <a:pt x="2490" y="253"/>
                    </a:lnTo>
                    <a:lnTo>
                      <a:pt x="2383" y="234"/>
                    </a:lnTo>
                    <a:lnTo>
                      <a:pt x="2167" y="199"/>
                    </a:lnTo>
                    <a:lnTo>
                      <a:pt x="1952" y="166"/>
                    </a:lnTo>
                    <a:lnTo>
                      <a:pt x="1736" y="136"/>
                    </a:lnTo>
                    <a:lnTo>
                      <a:pt x="1519" y="109"/>
                    </a:lnTo>
                    <a:lnTo>
                      <a:pt x="1410" y="96"/>
                    </a:lnTo>
                    <a:lnTo>
                      <a:pt x="1302" y="85"/>
                    </a:lnTo>
                    <a:lnTo>
                      <a:pt x="1085" y="63"/>
                    </a:lnTo>
                    <a:lnTo>
                      <a:pt x="869" y="45"/>
                    </a:lnTo>
                    <a:lnTo>
                      <a:pt x="651" y="29"/>
                    </a:lnTo>
                    <a:lnTo>
                      <a:pt x="434" y="16"/>
                    </a:lnTo>
                    <a:lnTo>
                      <a:pt x="216" y="6"/>
                    </a:lnTo>
                    <a:lnTo>
                      <a:pt x="108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82FFE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7" name="Freeform 35">
                <a:extLst>
                  <a:ext uri="{FF2B5EF4-FFF2-40B4-BE49-F238E27FC236}">
                    <a16:creationId xmlns:a16="http://schemas.microsoft.com/office/drawing/2014/main" id="{C5214D06-7915-F5A5-7845-6EAF460CD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9950" y="4978400"/>
                <a:ext cx="1639888" cy="96838"/>
              </a:xfrm>
              <a:custGeom>
                <a:avLst/>
                <a:gdLst>
                  <a:gd name="T0" fmla="*/ 7228 w 7228"/>
                  <a:gd name="T1" fmla="*/ 9 h 428"/>
                  <a:gd name="T2" fmla="*/ 7021 w 7228"/>
                  <a:gd name="T3" fmla="*/ 4 h 428"/>
                  <a:gd name="T4" fmla="*/ 6815 w 7228"/>
                  <a:gd name="T5" fmla="*/ 1 h 428"/>
                  <a:gd name="T6" fmla="*/ 6608 w 7228"/>
                  <a:gd name="T7" fmla="*/ 0 h 428"/>
                  <a:gd name="T8" fmla="*/ 6403 w 7228"/>
                  <a:gd name="T9" fmla="*/ 1 h 428"/>
                  <a:gd name="T10" fmla="*/ 5990 w 7228"/>
                  <a:gd name="T11" fmla="*/ 8 h 428"/>
                  <a:gd name="T12" fmla="*/ 5785 w 7228"/>
                  <a:gd name="T13" fmla="*/ 15 h 428"/>
                  <a:gd name="T14" fmla="*/ 5579 w 7228"/>
                  <a:gd name="T15" fmla="*/ 25 h 428"/>
                  <a:gd name="T16" fmla="*/ 5372 w 7228"/>
                  <a:gd name="T17" fmla="*/ 34 h 428"/>
                  <a:gd name="T18" fmla="*/ 5167 w 7228"/>
                  <a:gd name="T19" fmla="*/ 47 h 428"/>
                  <a:gd name="T20" fmla="*/ 4961 w 7228"/>
                  <a:gd name="T21" fmla="*/ 62 h 428"/>
                  <a:gd name="T22" fmla="*/ 4756 w 7228"/>
                  <a:gd name="T23" fmla="*/ 80 h 428"/>
                  <a:gd name="T24" fmla="*/ 4549 w 7228"/>
                  <a:gd name="T25" fmla="*/ 97 h 428"/>
                  <a:gd name="T26" fmla="*/ 4343 w 7228"/>
                  <a:gd name="T27" fmla="*/ 118 h 428"/>
                  <a:gd name="T28" fmla="*/ 4138 w 7228"/>
                  <a:gd name="T29" fmla="*/ 142 h 428"/>
                  <a:gd name="T30" fmla="*/ 3933 w 7228"/>
                  <a:gd name="T31" fmla="*/ 167 h 428"/>
                  <a:gd name="T32" fmla="*/ 0 w 7228"/>
                  <a:gd name="T33" fmla="*/ 428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28" h="428">
                    <a:moveTo>
                      <a:pt x="7228" y="9"/>
                    </a:moveTo>
                    <a:lnTo>
                      <a:pt x="7021" y="4"/>
                    </a:lnTo>
                    <a:lnTo>
                      <a:pt x="6815" y="1"/>
                    </a:lnTo>
                    <a:lnTo>
                      <a:pt x="6608" y="0"/>
                    </a:lnTo>
                    <a:lnTo>
                      <a:pt x="6403" y="1"/>
                    </a:lnTo>
                    <a:lnTo>
                      <a:pt x="5990" y="8"/>
                    </a:lnTo>
                    <a:lnTo>
                      <a:pt x="5785" y="15"/>
                    </a:lnTo>
                    <a:lnTo>
                      <a:pt x="5579" y="25"/>
                    </a:lnTo>
                    <a:lnTo>
                      <a:pt x="5372" y="34"/>
                    </a:lnTo>
                    <a:lnTo>
                      <a:pt x="5167" y="47"/>
                    </a:lnTo>
                    <a:lnTo>
                      <a:pt x="4961" y="62"/>
                    </a:lnTo>
                    <a:lnTo>
                      <a:pt x="4756" y="80"/>
                    </a:lnTo>
                    <a:lnTo>
                      <a:pt x="4549" y="97"/>
                    </a:lnTo>
                    <a:lnTo>
                      <a:pt x="4343" y="118"/>
                    </a:lnTo>
                    <a:lnTo>
                      <a:pt x="4138" y="142"/>
                    </a:lnTo>
                    <a:lnTo>
                      <a:pt x="3933" y="167"/>
                    </a:lnTo>
                    <a:lnTo>
                      <a:pt x="0" y="428"/>
                    </a:lnTo>
                  </a:path>
                </a:pathLst>
              </a:custGeom>
              <a:noFill/>
              <a:ln w="14288">
                <a:solidFill>
                  <a:srgbClr val="82FFE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8" name="Freeform 36">
                <a:extLst>
                  <a:ext uri="{FF2B5EF4-FFF2-40B4-BE49-F238E27FC236}">
                    <a16:creationId xmlns:a16="http://schemas.microsoft.com/office/drawing/2014/main" id="{A499DD44-404D-BEBB-ACBE-E7E217BB5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4488" y="2892425"/>
                <a:ext cx="3435350" cy="1920875"/>
              </a:xfrm>
              <a:custGeom>
                <a:avLst/>
                <a:gdLst>
                  <a:gd name="T0" fmla="*/ 0 w 15150"/>
                  <a:gd name="T1" fmla="*/ 15 h 8464"/>
                  <a:gd name="T2" fmla="*/ 191 w 15150"/>
                  <a:gd name="T3" fmla="*/ 4110 h 8464"/>
                  <a:gd name="T4" fmla="*/ 474 w 15150"/>
                  <a:gd name="T5" fmla="*/ 4138 h 8464"/>
                  <a:gd name="T6" fmla="*/ 614 w 15150"/>
                  <a:gd name="T7" fmla="*/ 4160 h 8464"/>
                  <a:gd name="T8" fmla="*/ 846 w 15150"/>
                  <a:gd name="T9" fmla="*/ 4208 h 8464"/>
                  <a:gd name="T10" fmla="*/ 1121 w 15150"/>
                  <a:gd name="T11" fmla="*/ 4286 h 8464"/>
                  <a:gd name="T12" fmla="*/ 1390 w 15150"/>
                  <a:gd name="T13" fmla="*/ 4385 h 8464"/>
                  <a:gd name="T14" fmla="*/ 1655 w 15150"/>
                  <a:gd name="T15" fmla="*/ 4504 h 8464"/>
                  <a:gd name="T16" fmla="*/ 1914 w 15150"/>
                  <a:gd name="T17" fmla="*/ 4644 h 8464"/>
                  <a:gd name="T18" fmla="*/ 2171 w 15150"/>
                  <a:gd name="T19" fmla="*/ 4807 h 8464"/>
                  <a:gd name="T20" fmla="*/ 2444 w 15150"/>
                  <a:gd name="T21" fmla="*/ 5047 h 8464"/>
                  <a:gd name="T22" fmla="*/ 2707 w 15150"/>
                  <a:gd name="T23" fmla="*/ 5297 h 8464"/>
                  <a:gd name="T24" fmla="*/ 2957 w 15150"/>
                  <a:gd name="T25" fmla="*/ 5558 h 8464"/>
                  <a:gd name="T26" fmla="*/ 3196 w 15150"/>
                  <a:gd name="T27" fmla="*/ 5829 h 8464"/>
                  <a:gd name="T28" fmla="*/ 3423 w 15150"/>
                  <a:gd name="T29" fmla="*/ 6110 h 8464"/>
                  <a:gd name="T30" fmla="*/ 3630 w 15150"/>
                  <a:gd name="T31" fmla="*/ 6379 h 8464"/>
                  <a:gd name="T32" fmla="*/ 3837 w 15150"/>
                  <a:gd name="T33" fmla="*/ 6627 h 8464"/>
                  <a:gd name="T34" fmla="*/ 4048 w 15150"/>
                  <a:gd name="T35" fmla="*/ 6860 h 8464"/>
                  <a:gd name="T36" fmla="*/ 4263 w 15150"/>
                  <a:gd name="T37" fmla="*/ 7077 h 8464"/>
                  <a:gd name="T38" fmla="*/ 4483 w 15150"/>
                  <a:gd name="T39" fmla="*/ 7281 h 8464"/>
                  <a:gd name="T40" fmla="*/ 4707 w 15150"/>
                  <a:gd name="T41" fmla="*/ 7470 h 8464"/>
                  <a:gd name="T42" fmla="*/ 4934 w 15150"/>
                  <a:gd name="T43" fmla="*/ 7646 h 8464"/>
                  <a:gd name="T44" fmla="*/ 5166 w 15150"/>
                  <a:gd name="T45" fmla="*/ 7806 h 8464"/>
                  <a:gd name="T46" fmla="*/ 5403 w 15150"/>
                  <a:gd name="T47" fmla="*/ 7951 h 8464"/>
                  <a:gd name="T48" fmla="*/ 5644 w 15150"/>
                  <a:gd name="T49" fmla="*/ 8083 h 8464"/>
                  <a:gd name="T50" fmla="*/ 5891 w 15150"/>
                  <a:gd name="T51" fmla="*/ 8200 h 8464"/>
                  <a:gd name="T52" fmla="*/ 6128 w 15150"/>
                  <a:gd name="T53" fmla="*/ 8276 h 8464"/>
                  <a:gd name="T54" fmla="*/ 6373 w 15150"/>
                  <a:gd name="T55" fmla="*/ 8341 h 8464"/>
                  <a:gd name="T56" fmla="*/ 6623 w 15150"/>
                  <a:gd name="T57" fmla="*/ 8392 h 8464"/>
                  <a:gd name="T58" fmla="*/ 6966 w 15150"/>
                  <a:gd name="T59" fmla="*/ 8441 h 8464"/>
                  <a:gd name="T60" fmla="*/ 7233 w 15150"/>
                  <a:gd name="T61" fmla="*/ 8464 h 8464"/>
                  <a:gd name="T62" fmla="*/ 7033 w 15150"/>
                  <a:gd name="T63" fmla="*/ 8119 h 8464"/>
                  <a:gd name="T64" fmla="*/ 6736 w 15150"/>
                  <a:gd name="T65" fmla="*/ 8087 h 8464"/>
                  <a:gd name="T66" fmla="*/ 6446 w 15150"/>
                  <a:gd name="T67" fmla="*/ 8030 h 8464"/>
                  <a:gd name="T68" fmla="*/ 6159 w 15150"/>
                  <a:gd name="T69" fmla="*/ 7944 h 8464"/>
                  <a:gd name="T70" fmla="*/ 5878 w 15150"/>
                  <a:gd name="T71" fmla="*/ 7836 h 8464"/>
                  <a:gd name="T72" fmla="*/ 5601 w 15150"/>
                  <a:gd name="T73" fmla="*/ 7701 h 8464"/>
                  <a:gd name="T74" fmla="*/ 5329 w 15150"/>
                  <a:gd name="T75" fmla="*/ 7540 h 8464"/>
                  <a:gd name="T76" fmla="*/ 5061 w 15150"/>
                  <a:gd name="T77" fmla="*/ 7352 h 8464"/>
                  <a:gd name="T78" fmla="*/ 4797 w 15150"/>
                  <a:gd name="T79" fmla="*/ 7140 h 8464"/>
                  <a:gd name="T80" fmla="*/ 4539 w 15150"/>
                  <a:gd name="T81" fmla="*/ 6902 h 8464"/>
                  <a:gd name="T82" fmla="*/ 4286 w 15150"/>
                  <a:gd name="T83" fmla="*/ 6639 h 8464"/>
                  <a:gd name="T84" fmla="*/ 3802 w 15150"/>
                  <a:gd name="T85" fmla="*/ 6040 h 8464"/>
                  <a:gd name="T86" fmla="*/ 3471 w 15150"/>
                  <a:gd name="T87" fmla="*/ 5656 h 8464"/>
                  <a:gd name="T88" fmla="*/ 3133 w 15150"/>
                  <a:gd name="T89" fmla="*/ 5284 h 8464"/>
                  <a:gd name="T90" fmla="*/ 2896 w 15150"/>
                  <a:gd name="T91" fmla="*/ 5032 h 8464"/>
                  <a:gd name="T92" fmla="*/ 2695 w 15150"/>
                  <a:gd name="T93" fmla="*/ 4832 h 8464"/>
                  <a:gd name="T94" fmla="*/ 2483 w 15150"/>
                  <a:gd name="T95" fmla="*/ 4648 h 8464"/>
                  <a:gd name="T96" fmla="*/ 2258 w 15150"/>
                  <a:gd name="T97" fmla="*/ 4481 h 8464"/>
                  <a:gd name="T98" fmla="*/ 2022 w 15150"/>
                  <a:gd name="T99" fmla="*/ 4329 h 8464"/>
                  <a:gd name="T100" fmla="*/ 1776 w 15150"/>
                  <a:gd name="T101" fmla="*/ 4195 h 8464"/>
                  <a:gd name="T102" fmla="*/ 1517 w 15150"/>
                  <a:gd name="T103" fmla="*/ 4074 h 8464"/>
                  <a:gd name="T104" fmla="*/ 1247 w 15150"/>
                  <a:gd name="T105" fmla="*/ 3971 h 8464"/>
                  <a:gd name="T106" fmla="*/ 965 w 15150"/>
                  <a:gd name="T107" fmla="*/ 3883 h 8464"/>
                  <a:gd name="T108" fmla="*/ 672 w 15150"/>
                  <a:gd name="T109" fmla="*/ 3812 h 8464"/>
                  <a:gd name="T110" fmla="*/ 367 w 15150"/>
                  <a:gd name="T111" fmla="*/ 3756 h 8464"/>
                  <a:gd name="T112" fmla="*/ 15150 w 15150"/>
                  <a:gd name="T113" fmla="*/ 3759 h 8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150" h="8464">
                    <a:moveTo>
                      <a:pt x="15150" y="0"/>
                    </a:moveTo>
                    <a:lnTo>
                      <a:pt x="13099" y="15"/>
                    </a:lnTo>
                    <a:lnTo>
                      <a:pt x="0" y="15"/>
                    </a:lnTo>
                    <a:lnTo>
                      <a:pt x="0" y="4104"/>
                    </a:lnTo>
                    <a:lnTo>
                      <a:pt x="95" y="4105"/>
                    </a:lnTo>
                    <a:lnTo>
                      <a:pt x="191" y="4110"/>
                    </a:lnTo>
                    <a:lnTo>
                      <a:pt x="285" y="4117"/>
                    </a:lnTo>
                    <a:lnTo>
                      <a:pt x="381" y="4127"/>
                    </a:lnTo>
                    <a:lnTo>
                      <a:pt x="474" y="4138"/>
                    </a:lnTo>
                    <a:lnTo>
                      <a:pt x="521" y="4144"/>
                    </a:lnTo>
                    <a:lnTo>
                      <a:pt x="569" y="4152"/>
                    </a:lnTo>
                    <a:lnTo>
                      <a:pt x="614" y="4160"/>
                    </a:lnTo>
                    <a:lnTo>
                      <a:pt x="661" y="4169"/>
                    </a:lnTo>
                    <a:lnTo>
                      <a:pt x="755" y="4188"/>
                    </a:lnTo>
                    <a:lnTo>
                      <a:pt x="846" y="4208"/>
                    </a:lnTo>
                    <a:lnTo>
                      <a:pt x="939" y="4232"/>
                    </a:lnTo>
                    <a:lnTo>
                      <a:pt x="1029" y="4257"/>
                    </a:lnTo>
                    <a:lnTo>
                      <a:pt x="1121" y="4286"/>
                    </a:lnTo>
                    <a:lnTo>
                      <a:pt x="1210" y="4315"/>
                    </a:lnTo>
                    <a:lnTo>
                      <a:pt x="1301" y="4349"/>
                    </a:lnTo>
                    <a:lnTo>
                      <a:pt x="1390" y="4385"/>
                    </a:lnTo>
                    <a:lnTo>
                      <a:pt x="1479" y="4422"/>
                    </a:lnTo>
                    <a:lnTo>
                      <a:pt x="1567" y="4462"/>
                    </a:lnTo>
                    <a:lnTo>
                      <a:pt x="1655" y="4504"/>
                    </a:lnTo>
                    <a:lnTo>
                      <a:pt x="1742" y="4548"/>
                    </a:lnTo>
                    <a:lnTo>
                      <a:pt x="1829" y="4596"/>
                    </a:lnTo>
                    <a:lnTo>
                      <a:pt x="1914" y="4644"/>
                    </a:lnTo>
                    <a:lnTo>
                      <a:pt x="2001" y="4696"/>
                    </a:lnTo>
                    <a:lnTo>
                      <a:pt x="2085" y="4750"/>
                    </a:lnTo>
                    <a:lnTo>
                      <a:pt x="2171" y="4807"/>
                    </a:lnTo>
                    <a:lnTo>
                      <a:pt x="2263" y="4886"/>
                    </a:lnTo>
                    <a:lnTo>
                      <a:pt x="2355" y="4966"/>
                    </a:lnTo>
                    <a:lnTo>
                      <a:pt x="2444" y="5047"/>
                    </a:lnTo>
                    <a:lnTo>
                      <a:pt x="2534" y="5129"/>
                    </a:lnTo>
                    <a:lnTo>
                      <a:pt x="2621" y="5212"/>
                    </a:lnTo>
                    <a:lnTo>
                      <a:pt x="2707" y="5297"/>
                    </a:lnTo>
                    <a:lnTo>
                      <a:pt x="2792" y="5383"/>
                    </a:lnTo>
                    <a:lnTo>
                      <a:pt x="2876" y="5471"/>
                    </a:lnTo>
                    <a:lnTo>
                      <a:pt x="2957" y="5558"/>
                    </a:lnTo>
                    <a:lnTo>
                      <a:pt x="3039" y="5648"/>
                    </a:lnTo>
                    <a:lnTo>
                      <a:pt x="3118" y="5738"/>
                    </a:lnTo>
                    <a:lnTo>
                      <a:pt x="3196" y="5829"/>
                    </a:lnTo>
                    <a:lnTo>
                      <a:pt x="3273" y="5921"/>
                    </a:lnTo>
                    <a:lnTo>
                      <a:pt x="3349" y="6016"/>
                    </a:lnTo>
                    <a:lnTo>
                      <a:pt x="3423" y="6110"/>
                    </a:lnTo>
                    <a:lnTo>
                      <a:pt x="3496" y="6207"/>
                    </a:lnTo>
                    <a:lnTo>
                      <a:pt x="3563" y="6294"/>
                    </a:lnTo>
                    <a:lnTo>
                      <a:pt x="3630" y="6379"/>
                    </a:lnTo>
                    <a:lnTo>
                      <a:pt x="3698" y="6464"/>
                    </a:lnTo>
                    <a:lnTo>
                      <a:pt x="3768" y="6546"/>
                    </a:lnTo>
                    <a:lnTo>
                      <a:pt x="3837" y="6627"/>
                    </a:lnTo>
                    <a:lnTo>
                      <a:pt x="3907" y="6706"/>
                    </a:lnTo>
                    <a:lnTo>
                      <a:pt x="3977" y="6784"/>
                    </a:lnTo>
                    <a:lnTo>
                      <a:pt x="4048" y="6860"/>
                    </a:lnTo>
                    <a:lnTo>
                      <a:pt x="4119" y="6934"/>
                    </a:lnTo>
                    <a:lnTo>
                      <a:pt x="4190" y="7006"/>
                    </a:lnTo>
                    <a:lnTo>
                      <a:pt x="4263" y="7077"/>
                    </a:lnTo>
                    <a:lnTo>
                      <a:pt x="4336" y="7147"/>
                    </a:lnTo>
                    <a:lnTo>
                      <a:pt x="4409" y="7215"/>
                    </a:lnTo>
                    <a:lnTo>
                      <a:pt x="4483" y="7281"/>
                    </a:lnTo>
                    <a:lnTo>
                      <a:pt x="4557" y="7346"/>
                    </a:lnTo>
                    <a:lnTo>
                      <a:pt x="4633" y="7410"/>
                    </a:lnTo>
                    <a:lnTo>
                      <a:pt x="4707" y="7470"/>
                    </a:lnTo>
                    <a:lnTo>
                      <a:pt x="4782" y="7531"/>
                    </a:lnTo>
                    <a:lnTo>
                      <a:pt x="4857" y="7589"/>
                    </a:lnTo>
                    <a:lnTo>
                      <a:pt x="4934" y="7646"/>
                    </a:lnTo>
                    <a:lnTo>
                      <a:pt x="5011" y="7700"/>
                    </a:lnTo>
                    <a:lnTo>
                      <a:pt x="5088" y="7754"/>
                    </a:lnTo>
                    <a:lnTo>
                      <a:pt x="5166" y="7806"/>
                    </a:lnTo>
                    <a:lnTo>
                      <a:pt x="5246" y="7856"/>
                    </a:lnTo>
                    <a:lnTo>
                      <a:pt x="5324" y="7904"/>
                    </a:lnTo>
                    <a:lnTo>
                      <a:pt x="5403" y="7951"/>
                    </a:lnTo>
                    <a:lnTo>
                      <a:pt x="5482" y="7997"/>
                    </a:lnTo>
                    <a:lnTo>
                      <a:pt x="5564" y="8041"/>
                    </a:lnTo>
                    <a:lnTo>
                      <a:pt x="5644" y="8083"/>
                    </a:lnTo>
                    <a:lnTo>
                      <a:pt x="5725" y="8123"/>
                    </a:lnTo>
                    <a:lnTo>
                      <a:pt x="5808" y="8162"/>
                    </a:lnTo>
                    <a:lnTo>
                      <a:pt x="5891" y="8200"/>
                    </a:lnTo>
                    <a:lnTo>
                      <a:pt x="5969" y="8226"/>
                    </a:lnTo>
                    <a:lnTo>
                      <a:pt x="6049" y="8252"/>
                    </a:lnTo>
                    <a:lnTo>
                      <a:pt x="6128" y="8276"/>
                    </a:lnTo>
                    <a:lnTo>
                      <a:pt x="6209" y="8300"/>
                    </a:lnTo>
                    <a:lnTo>
                      <a:pt x="6290" y="8321"/>
                    </a:lnTo>
                    <a:lnTo>
                      <a:pt x="6373" y="8341"/>
                    </a:lnTo>
                    <a:lnTo>
                      <a:pt x="6455" y="8360"/>
                    </a:lnTo>
                    <a:lnTo>
                      <a:pt x="6540" y="8377"/>
                    </a:lnTo>
                    <a:lnTo>
                      <a:pt x="6623" y="8392"/>
                    </a:lnTo>
                    <a:lnTo>
                      <a:pt x="6708" y="8407"/>
                    </a:lnTo>
                    <a:lnTo>
                      <a:pt x="6880" y="8431"/>
                    </a:lnTo>
                    <a:lnTo>
                      <a:pt x="6966" y="8441"/>
                    </a:lnTo>
                    <a:lnTo>
                      <a:pt x="7055" y="8450"/>
                    </a:lnTo>
                    <a:lnTo>
                      <a:pt x="7143" y="8458"/>
                    </a:lnTo>
                    <a:lnTo>
                      <a:pt x="7233" y="8464"/>
                    </a:lnTo>
                    <a:lnTo>
                      <a:pt x="7233" y="8127"/>
                    </a:lnTo>
                    <a:lnTo>
                      <a:pt x="7132" y="8124"/>
                    </a:lnTo>
                    <a:lnTo>
                      <a:pt x="7033" y="8119"/>
                    </a:lnTo>
                    <a:lnTo>
                      <a:pt x="6933" y="8111"/>
                    </a:lnTo>
                    <a:lnTo>
                      <a:pt x="6834" y="8101"/>
                    </a:lnTo>
                    <a:lnTo>
                      <a:pt x="6736" y="8087"/>
                    </a:lnTo>
                    <a:lnTo>
                      <a:pt x="6638" y="8070"/>
                    </a:lnTo>
                    <a:lnTo>
                      <a:pt x="6542" y="8051"/>
                    </a:lnTo>
                    <a:lnTo>
                      <a:pt x="6446" y="8030"/>
                    </a:lnTo>
                    <a:lnTo>
                      <a:pt x="6349" y="8003"/>
                    </a:lnTo>
                    <a:lnTo>
                      <a:pt x="6254" y="7976"/>
                    </a:lnTo>
                    <a:lnTo>
                      <a:pt x="6159" y="7944"/>
                    </a:lnTo>
                    <a:lnTo>
                      <a:pt x="6066" y="7912"/>
                    </a:lnTo>
                    <a:lnTo>
                      <a:pt x="5971" y="7875"/>
                    </a:lnTo>
                    <a:lnTo>
                      <a:pt x="5878" y="7836"/>
                    </a:lnTo>
                    <a:lnTo>
                      <a:pt x="5785" y="7793"/>
                    </a:lnTo>
                    <a:lnTo>
                      <a:pt x="5694" y="7750"/>
                    </a:lnTo>
                    <a:lnTo>
                      <a:pt x="5601" y="7701"/>
                    </a:lnTo>
                    <a:lnTo>
                      <a:pt x="5510" y="7650"/>
                    </a:lnTo>
                    <a:lnTo>
                      <a:pt x="5418" y="7596"/>
                    </a:lnTo>
                    <a:lnTo>
                      <a:pt x="5329" y="7540"/>
                    </a:lnTo>
                    <a:lnTo>
                      <a:pt x="5238" y="7480"/>
                    </a:lnTo>
                    <a:lnTo>
                      <a:pt x="5149" y="7417"/>
                    </a:lnTo>
                    <a:lnTo>
                      <a:pt x="5061" y="7352"/>
                    </a:lnTo>
                    <a:lnTo>
                      <a:pt x="4973" y="7285"/>
                    </a:lnTo>
                    <a:lnTo>
                      <a:pt x="4885" y="7214"/>
                    </a:lnTo>
                    <a:lnTo>
                      <a:pt x="4797" y="7140"/>
                    </a:lnTo>
                    <a:lnTo>
                      <a:pt x="4711" y="7063"/>
                    </a:lnTo>
                    <a:lnTo>
                      <a:pt x="4625" y="6984"/>
                    </a:lnTo>
                    <a:lnTo>
                      <a:pt x="4539" y="6902"/>
                    </a:lnTo>
                    <a:lnTo>
                      <a:pt x="4454" y="6817"/>
                    </a:lnTo>
                    <a:lnTo>
                      <a:pt x="4369" y="6729"/>
                    </a:lnTo>
                    <a:lnTo>
                      <a:pt x="4286" y="6639"/>
                    </a:lnTo>
                    <a:lnTo>
                      <a:pt x="4126" y="6436"/>
                    </a:lnTo>
                    <a:lnTo>
                      <a:pt x="3966" y="6237"/>
                    </a:lnTo>
                    <a:lnTo>
                      <a:pt x="3802" y="6040"/>
                    </a:lnTo>
                    <a:lnTo>
                      <a:pt x="3638" y="5848"/>
                    </a:lnTo>
                    <a:lnTo>
                      <a:pt x="3554" y="5751"/>
                    </a:lnTo>
                    <a:lnTo>
                      <a:pt x="3471" y="5656"/>
                    </a:lnTo>
                    <a:lnTo>
                      <a:pt x="3386" y="5561"/>
                    </a:lnTo>
                    <a:lnTo>
                      <a:pt x="3303" y="5469"/>
                    </a:lnTo>
                    <a:lnTo>
                      <a:pt x="3133" y="5284"/>
                    </a:lnTo>
                    <a:lnTo>
                      <a:pt x="3047" y="5193"/>
                    </a:lnTo>
                    <a:lnTo>
                      <a:pt x="2961" y="5103"/>
                    </a:lnTo>
                    <a:lnTo>
                      <a:pt x="2896" y="5032"/>
                    </a:lnTo>
                    <a:lnTo>
                      <a:pt x="2830" y="4963"/>
                    </a:lnTo>
                    <a:lnTo>
                      <a:pt x="2763" y="4896"/>
                    </a:lnTo>
                    <a:lnTo>
                      <a:pt x="2695" y="4832"/>
                    </a:lnTo>
                    <a:lnTo>
                      <a:pt x="2625" y="4768"/>
                    </a:lnTo>
                    <a:lnTo>
                      <a:pt x="2555" y="4708"/>
                    </a:lnTo>
                    <a:lnTo>
                      <a:pt x="2483" y="4648"/>
                    </a:lnTo>
                    <a:lnTo>
                      <a:pt x="2410" y="4592"/>
                    </a:lnTo>
                    <a:lnTo>
                      <a:pt x="2334" y="4535"/>
                    </a:lnTo>
                    <a:lnTo>
                      <a:pt x="2258" y="4481"/>
                    </a:lnTo>
                    <a:lnTo>
                      <a:pt x="2181" y="4429"/>
                    </a:lnTo>
                    <a:lnTo>
                      <a:pt x="2103" y="4379"/>
                    </a:lnTo>
                    <a:lnTo>
                      <a:pt x="2022" y="4329"/>
                    </a:lnTo>
                    <a:lnTo>
                      <a:pt x="1942" y="4283"/>
                    </a:lnTo>
                    <a:lnTo>
                      <a:pt x="1860" y="4237"/>
                    </a:lnTo>
                    <a:lnTo>
                      <a:pt x="1776" y="4195"/>
                    </a:lnTo>
                    <a:lnTo>
                      <a:pt x="1691" y="4152"/>
                    </a:lnTo>
                    <a:lnTo>
                      <a:pt x="1604" y="4113"/>
                    </a:lnTo>
                    <a:lnTo>
                      <a:pt x="1517" y="4074"/>
                    </a:lnTo>
                    <a:lnTo>
                      <a:pt x="1429" y="4038"/>
                    </a:lnTo>
                    <a:lnTo>
                      <a:pt x="1338" y="4003"/>
                    </a:lnTo>
                    <a:lnTo>
                      <a:pt x="1247" y="3971"/>
                    </a:lnTo>
                    <a:lnTo>
                      <a:pt x="1154" y="3940"/>
                    </a:lnTo>
                    <a:lnTo>
                      <a:pt x="1061" y="3912"/>
                    </a:lnTo>
                    <a:lnTo>
                      <a:pt x="965" y="3883"/>
                    </a:lnTo>
                    <a:lnTo>
                      <a:pt x="869" y="3858"/>
                    </a:lnTo>
                    <a:lnTo>
                      <a:pt x="771" y="3834"/>
                    </a:lnTo>
                    <a:lnTo>
                      <a:pt x="672" y="3812"/>
                    </a:lnTo>
                    <a:lnTo>
                      <a:pt x="572" y="3791"/>
                    </a:lnTo>
                    <a:lnTo>
                      <a:pt x="470" y="3773"/>
                    </a:lnTo>
                    <a:lnTo>
                      <a:pt x="367" y="3756"/>
                    </a:lnTo>
                    <a:lnTo>
                      <a:pt x="264" y="3743"/>
                    </a:lnTo>
                    <a:lnTo>
                      <a:pt x="7647" y="3743"/>
                    </a:lnTo>
                    <a:lnTo>
                      <a:pt x="15150" y="3759"/>
                    </a:lnTo>
                    <a:lnTo>
                      <a:pt x="15150" y="0"/>
                    </a:lnTo>
                    <a:close/>
                  </a:path>
                </a:pathLst>
              </a:custGeom>
              <a:solidFill>
                <a:srgbClr val="FFD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9" name="Freeform 37">
                <a:extLst>
                  <a:ext uri="{FF2B5EF4-FFF2-40B4-BE49-F238E27FC236}">
                    <a16:creationId xmlns:a16="http://schemas.microsoft.com/office/drawing/2014/main" id="{DBEAE0AA-B6AB-8B73-D108-CBEC2B65E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6775" y="4867275"/>
                <a:ext cx="1639888" cy="90488"/>
              </a:xfrm>
              <a:custGeom>
                <a:avLst/>
                <a:gdLst>
                  <a:gd name="T0" fmla="*/ 7231 w 7231"/>
                  <a:gd name="T1" fmla="*/ 400 h 403"/>
                  <a:gd name="T2" fmla="*/ 7231 w 7231"/>
                  <a:gd name="T3" fmla="*/ 285 h 403"/>
                  <a:gd name="T4" fmla="*/ 6760 w 7231"/>
                  <a:gd name="T5" fmla="*/ 285 h 403"/>
                  <a:gd name="T6" fmla="*/ 6292 w 7231"/>
                  <a:gd name="T7" fmla="*/ 281 h 403"/>
                  <a:gd name="T8" fmla="*/ 6058 w 7231"/>
                  <a:gd name="T9" fmla="*/ 277 h 403"/>
                  <a:gd name="T10" fmla="*/ 5824 w 7231"/>
                  <a:gd name="T11" fmla="*/ 272 h 403"/>
                  <a:gd name="T12" fmla="*/ 5590 w 7231"/>
                  <a:gd name="T13" fmla="*/ 266 h 403"/>
                  <a:gd name="T14" fmla="*/ 5358 w 7231"/>
                  <a:gd name="T15" fmla="*/ 259 h 403"/>
                  <a:gd name="T16" fmla="*/ 5124 w 7231"/>
                  <a:gd name="T17" fmla="*/ 250 h 403"/>
                  <a:gd name="T18" fmla="*/ 4891 w 7231"/>
                  <a:gd name="T19" fmla="*/ 239 h 403"/>
                  <a:gd name="T20" fmla="*/ 4426 w 7231"/>
                  <a:gd name="T21" fmla="*/ 217 h 403"/>
                  <a:gd name="T22" fmla="*/ 3962 w 7231"/>
                  <a:gd name="T23" fmla="*/ 188 h 403"/>
                  <a:gd name="T24" fmla="*/ 3730 w 7231"/>
                  <a:gd name="T25" fmla="*/ 173 h 403"/>
                  <a:gd name="T26" fmla="*/ 3499 w 7231"/>
                  <a:gd name="T27" fmla="*/ 157 h 403"/>
                  <a:gd name="T28" fmla="*/ 3280 w 7231"/>
                  <a:gd name="T29" fmla="*/ 136 h 403"/>
                  <a:gd name="T30" fmla="*/ 3061 w 7231"/>
                  <a:gd name="T31" fmla="*/ 117 h 403"/>
                  <a:gd name="T32" fmla="*/ 2624 w 7231"/>
                  <a:gd name="T33" fmla="*/ 85 h 403"/>
                  <a:gd name="T34" fmla="*/ 2187 w 7231"/>
                  <a:gd name="T35" fmla="*/ 56 h 403"/>
                  <a:gd name="T36" fmla="*/ 1750 w 7231"/>
                  <a:gd name="T37" fmla="*/ 35 h 403"/>
                  <a:gd name="T38" fmla="*/ 1530 w 7231"/>
                  <a:gd name="T39" fmla="*/ 24 h 403"/>
                  <a:gd name="T40" fmla="*/ 1312 w 7231"/>
                  <a:gd name="T41" fmla="*/ 17 h 403"/>
                  <a:gd name="T42" fmla="*/ 875 w 7231"/>
                  <a:gd name="T43" fmla="*/ 6 h 403"/>
                  <a:gd name="T44" fmla="*/ 655 w 7231"/>
                  <a:gd name="T45" fmla="*/ 2 h 403"/>
                  <a:gd name="T46" fmla="*/ 437 w 7231"/>
                  <a:gd name="T47" fmla="*/ 0 h 403"/>
                  <a:gd name="T48" fmla="*/ 0 w 7231"/>
                  <a:gd name="T49" fmla="*/ 1 h 403"/>
                  <a:gd name="T50" fmla="*/ 0 w 7231"/>
                  <a:gd name="T51" fmla="*/ 109 h 403"/>
                  <a:gd name="T52" fmla="*/ 215 w 7231"/>
                  <a:gd name="T53" fmla="*/ 106 h 403"/>
                  <a:gd name="T54" fmla="*/ 432 w 7231"/>
                  <a:gd name="T55" fmla="*/ 106 h 403"/>
                  <a:gd name="T56" fmla="*/ 647 w 7231"/>
                  <a:gd name="T57" fmla="*/ 107 h 403"/>
                  <a:gd name="T58" fmla="*/ 865 w 7231"/>
                  <a:gd name="T59" fmla="*/ 110 h 403"/>
                  <a:gd name="T60" fmla="*/ 1080 w 7231"/>
                  <a:gd name="T61" fmla="*/ 113 h 403"/>
                  <a:gd name="T62" fmla="*/ 1297 w 7231"/>
                  <a:gd name="T63" fmla="*/ 120 h 403"/>
                  <a:gd name="T64" fmla="*/ 1730 w 7231"/>
                  <a:gd name="T65" fmla="*/ 138 h 403"/>
                  <a:gd name="T66" fmla="*/ 1945 w 7231"/>
                  <a:gd name="T67" fmla="*/ 147 h 403"/>
                  <a:gd name="T68" fmla="*/ 2161 w 7231"/>
                  <a:gd name="T69" fmla="*/ 160 h 403"/>
                  <a:gd name="T70" fmla="*/ 2376 w 7231"/>
                  <a:gd name="T71" fmla="*/ 173 h 403"/>
                  <a:gd name="T72" fmla="*/ 2593 w 7231"/>
                  <a:gd name="T73" fmla="*/ 190 h 403"/>
                  <a:gd name="T74" fmla="*/ 3024 w 7231"/>
                  <a:gd name="T75" fmla="*/ 225 h 403"/>
                  <a:gd name="T76" fmla="*/ 3239 w 7231"/>
                  <a:gd name="T77" fmla="*/ 245 h 403"/>
                  <a:gd name="T78" fmla="*/ 3456 w 7231"/>
                  <a:gd name="T79" fmla="*/ 268 h 403"/>
                  <a:gd name="T80" fmla="*/ 3689 w 7231"/>
                  <a:gd name="T81" fmla="*/ 286 h 403"/>
                  <a:gd name="T82" fmla="*/ 3923 w 7231"/>
                  <a:gd name="T83" fmla="*/ 304 h 403"/>
                  <a:gd name="T84" fmla="*/ 4157 w 7231"/>
                  <a:gd name="T85" fmla="*/ 320 h 403"/>
                  <a:gd name="T86" fmla="*/ 4393 w 7231"/>
                  <a:gd name="T87" fmla="*/ 335 h 403"/>
                  <a:gd name="T88" fmla="*/ 4628 w 7231"/>
                  <a:gd name="T89" fmla="*/ 348 h 403"/>
                  <a:gd name="T90" fmla="*/ 4864 w 7231"/>
                  <a:gd name="T91" fmla="*/ 361 h 403"/>
                  <a:gd name="T92" fmla="*/ 5099 w 7231"/>
                  <a:gd name="T93" fmla="*/ 371 h 403"/>
                  <a:gd name="T94" fmla="*/ 5335 w 7231"/>
                  <a:gd name="T95" fmla="*/ 380 h 403"/>
                  <a:gd name="T96" fmla="*/ 5571 w 7231"/>
                  <a:gd name="T97" fmla="*/ 387 h 403"/>
                  <a:gd name="T98" fmla="*/ 5807 w 7231"/>
                  <a:gd name="T99" fmla="*/ 393 h 403"/>
                  <a:gd name="T100" fmla="*/ 6281 w 7231"/>
                  <a:gd name="T101" fmla="*/ 401 h 403"/>
                  <a:gd name="T102" fmla="*/ 6755 w 7231"/>
                  <a:gd name="T103" fmla="*/ 403 h 403"/>
                  <a:gd name="T104" fmla="*/ 6993 w 7231"/>
                  <a:gd name="T105" fmla="*/ 402 h 403"/>
                  <a:gd name="T106" fmla="*/ 7231 w 7231"/>
                  <a:gd name="T107" fmla="*/ 40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31" h="403">
                    <a:moveTo>
                      <a:pt x="7231" y="400"/>
                    </a:moveTo>
                    <a:lnTo>
                      <a:pt x="7231" y="285"/>
                    </a:lnTo>
                    <a:lnTo>
                      <a:pt x="6760" y="285"/>
                    </a:lnTo>
                    <a:lnTo>
                      <a:pt x="6292" y="281"/>
                    </a:lnTo>
                    <a:lnTo>
                      <a:pt x="6058" y="277"/>
                    </a:lnTo>
                    <a:lnTo>
                      <a:pt x="5824" y="272"/>
                    </a:lnTo>
                    <a:lnTo>
                      <a:pt x="5590" y="266"/>
                    </a:lnTo>
                    <a:lnTo>
                      <a:pt x="5358" y="259"/>
                    </a:lnTo>
                    <a:lnTo>
                      <a:pt x="5124" y="250"/>
                    </a:lnTo>
                    <a:lnTo>
                      <a:pt x="4891" y="239"/>
                    </a:lnTo>
                    <a:lnTo>
                      <a:pt x="4426" y="217"/>
                    </a:lnTo>
                    <a:lnTo>
                      <a:pt x="3962" y="188"/>
                    </a:lnTo>
                    <a:lnTo>
                      <a:pt x="3730" y="173"/>
                    </a:lnTo>
                    <a:lnTo>
                      <a:pt x="3499" y="157"/>
                    </a:lnTo>
                    <a:lnTo>
                      <a:pt x="3280" y="136"/>
                    </a:lnTo>
                    <a:lnTo>
                      <a:pt x="3061" y="117"/>
                    </a:lnTo>
                    <a:lnTo>
                      <a:pt x="2624" y="85"/>
                    </a:lnTo>
                    <a:lnTo>
                      <a:pt x="2187" y="56"/>
                    </a:lnTo>
                    <a:lnTo>
                      <a:pt x="1750" y="35"/>
                    </a:lnTo>
                    <a:lnTo>
                      <a:pt x="1530" y="24"/>
                    </a:lnTo>
                    <a:lnTo>
                      <a:pt x="1312" y="17"/>
                    </a:lnTo>
                    <a:lnTo>
                      <a:pt x="875" y="6"/>
                    </a:lnTo>
                    <a:lnTo>
                      <a:pt x="655" y="2"/>
                    </a:lnTo>
                    <a:lnTo>
                      <a:pt x="437" y="0"/>
                    </a:lnTo>
                    <a:lnTo>
                      <a:pt x="0" y="1"/>
                    </a:lnTo>
                    <a:lnTo>
                      <a:pt x="0" y="109"/>
                    </a:lnTo>
                    <a:lnTo>
                      <a:pt x="215" y="106"/>
                    </a:lnTo>
                    <a:lnTo>
                      <a:pt x="432" y="106"/>
                    </a:lnTo>
                    <a:lnTo>
                      <a:pt x="647" y="107"/>
                    </a:lnTo>
                    <a:lnTo>
                      <a:pt x="865" y="110"/>
                    </a:lnTo>
                    <a:lnTo>
                      <a:pt x="1080" y="113"/>
                    </a:lnTo>
                    <a:lnTo>
                      <a:pt x="1297" y="120"/>
                    </a:lnTo>
                    <a:lnTo>
                      <a:pt x="1730" y="138"/>
                    </a:lnTo>
                    <a:lnTo>
                      <a:pt x="1945" y="147"/>
                    </a:lnTo>
                    <a:lnTo>
                      <a:pt x="2161" y="160"/>
                    </a:lnTo>
                    <a:lnTo>
                      <a:pt x="2376" y="173"/>
                    </a:lnTo>
                    <a:lnTo>
                      <a:pt x="2593" y="190"/>
                    </a:lnTo>
                    <a:lnTo>
                      <a:pt x="3024" y="225"/>
                    </a:lnTo>
                    <a:lnTo>
                      <a:pt x="3239" y="245"/>
                    </a:lnTo>
                    <a:lnTo>
                      <a:pt x="3456" y="268"/>
                    </a:lnTo>
                    <a:lnTo>
                      <a:pt x="3689" y="286"/>
                    </a:lnTo>
                    <a:lnTo>
                      <a:pt x="3923" y="304"/>
                    </a:lnTo>
                    <a:lnTo>
                      <a:pt x="4157" y="320"/>
                    </a:lnTo>
                    <a:lnTo>
                      <a:pt x="4393" y="335"/>
                    </a:lnTo>
                    <a:lnTo>
                      <a:pt x="4628" y="348"/>
                    </a:lnTo>
                    <a:lnTo>
                      <a:pt x="4864" y="361"/>
                    </a:lnTo>
                    <a:lnTo>
                      <a:pt x="5099" y="371"/>
                    </a:lnTo>
                    <a:lnTo>
                      <a:pt x="5335" y="380"/>
                    </a:lnTo>
                    <a:lnTo>
                      <a:pt x="5571" y="387"/>
                    </a:lnTo>
                    <a:lnTo>
                      <a:pt x="5807" y="393"/>
                    </a:lnTo>
                    <a:lnTo>
                      <a:pt x="6281" y="401"/>
                    </a:lnTo>
                    <a:lnTo>
                      <a:pt x="6755" y="403"/>
                    </a:lnTo>
                    <a:lnTo>
                      <a:pt x="6993" y="402"/>
                    </a:lnTo>
                    <a:lnTo>
                      <a:pt x="7231" y="400"/>
                    </a:lnTo>
                    <a:close/>
                  </a:path>
                </a:pathLst>
              </a:custGeom>
              <a:solidFill>
                <a:srgbClr val="FFD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0" name="Freeform 38">
                <a:extLst>
                  <a:ext uri="{FF2B5EF4-FFF2-40B4-BE49-F238E27FC236}">
                    <a16:creationId xmlns:a16="http://schemas.microsoft.com/office/drawing/2014/main" id="{83DC87FA-79EA-2AC2-D3A8-DB82FFB04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6775" y="4579938"/>
                <a:ext cx="1643063" cy="204788"/>
              </a:xfrm>
              <a:custGeom>
                <a:avLst/>
                <a:gdLst>
                  <a:gd name="T0" fmla="*/ 7247 w 7247"/>
                  <a:gd name="T1" fmla="*/ 5 h 908"/>
                  <a:gd name="T2" fmla="*/ 6730 w 7247"/>
                  <a:gd name="T3" fmla="*/ 0 h 908"/>
                  <a:gd name="T4" fmla="*/ 6220 w 7247"/>
                  <a:gd name="T5" fmla="*/ 11 h 908"/>
                  <a:gd name="T6" fmla="*/ 5713 w 7247"/>
                  <a:gd name="T7" fmla="*/ 36 h 908"/>
                  <a:gd name="T8" fmla="*/ 5214 w 7247"/>
                  <a:gd name="T9" fmla="*/ 78 h 908"/>
                  <a:gd name="T10" fmla="*/ 4719 w 7247"/>
                  <a:gd name="T11" fmla="*/ 134 h 908"/>
                  <a:gd name="T12" fmla="*/ 4231 w 7247"/>
                  <a:gd name="T13" fmla="*/ 207 h 908"/>
                  <a:gd name="T14" fmla="*/ 3748 w 7247"/>
                  <a:gd name="T15" fmla="*/ 293 h 908"/>
                  <a:gd name="T16" fmla="*/ 3272 w 7247"/>
                  <a:gd name="T17" fmla="*/ 396 h 908"/>
                  <a:gd name="T18" fmla="*/ 2865 w 7247"/>
                  <a:gd name="T19" fmla="*/ 467 h 908"/>
                  <a:gd name="T20" fmla="*/ 2459 w 7247"/>
                  <a:gd name="T21" fmla="*/ 527 h 908"/>
                  <a:gd name="T22" fmla="*/ 2254 w 7247"/>
                  <a:gd name="T23" fmla="*/ 553 h 908"/>
                  <a:gd name="T24" fmla="*/ 1948 w 7247"/>
                  <a:gd name="T25" fmla="*/ 587 h 908"/>
                  <a:gd name="T26" fmla="*/ 1643 w 7247"/>
                  <a:gd name="T27" fmla="*/ 615 h 908"/>
                  <a:gd name="T28" fmla="*/ 1233 w 7247"/>
                  <a:gd name="T29" fmla="*/ 641 h 908"/>
                  <a:gd name="T30" fmla="*/ 1001 w 7247"/>
                  <a:gd name="T31" fmla="*/ 649 h 908"/>
                  <a:gd name="T32" fmla="*/ 925 w 7247"/>
                  <a:gd name="T33" fmla="*/ 652 h 908"/>
                  <a:gd name="T34" fmla="*/ 719 w 7247"/>
                  <a:gd name="T35" fmla="*/ 657 h 908"/>
                  <a:gd name="T36" fmla="*/ 411 w 7247"/>
                  <a:gd name="T37" fmla="*/ 660 h 908"/>
                  <a:gd name="T38" fmla="*/ 281 w 7247"/>
                  <a:gd name="T39" fmla="*/ 657 h 908"/>
                  <a:gd name="T40" fmla="*/ 205 w 7247"/>
                  <a:gd name="T41" fmla="*/ 657 h 908"/>
                  <a:gd name="T42" fmla="*/ 0 w 7247"/>
                  <a:gd name="T43" fmla="*/ 908 h 908"/>
                  <a:gd name="T44" fmla="*/ 443 w 7247"/>
                  <a:gd name="T45" fmla="*/ 904 h 908"/>
                  <a:gd name="T46" fmla="*/ 888 w 7247"/>
                  <a:gd name="T47" fmla="*/ 891 h 908"/>
                  <a:gd name="T48" fmla="*/ 1333 w 7247"/>
                  <a:gd name="T49" fmla="*/ 866 h 908"/>
                  <a:gd name="T50" fmla="*/ 1778 w 7247"/>
                  <a:gd name="T51" fmla="*/ 832 h 908"/>
                  <a:gd name="T52" fmla="*/ 2224 w 7247"/>
                  <a:gd name="T53" fmla="*/ 786 h 908"/>
                  <a:gd name="T54" fmla="*/ 2669 w 7247"/>
                  <a:gd name="T55" fmla="*/ 731 h 908"/>
                  <a:gd name="T56" fmla="*/ 3114 w 7247"/>
                  <a:gd name="T57" fmla="*/ 665 h 908"/>
                  <a:gd name="T58" fmla="*/ 3559 w 7247"/>
                  <a:gd name="T59" fmla="*/ 589 h 908"/>
                  <a:gd name="T60" fmla="*/ 4010 w 7247"/>
                  <a:gd name="T61" fmla="*/ 493 h 908"/>
                  <a:gd name="T62" fmla="*/ 4463 w 7247"/>
                  <a:gd name="T63" fmla="*/ 411 h 908"/>
                  <a:gd name="T64" fmla="*/ 4919 w 7247"/>
                  <a:gd name="T65" fmla="*/ 343 h 908"/>
                  <a:gd name="T66" fmla="*/ 5380 w 7247"/>
                  <a:gd name="T67" fmla="*/ 290 h 908"/>
                  <a:gd name="T68" fmla="*/ 5841 w 7247"/>
                  <a:gd name="T69" fmla="*/ 249 h 908"/>
                  <a:gd name="T70" fmla="*/ 6307 w 7247"/>
                  <a:gd name="T71" fmla="*/ 224 h 908"/>
                  <a:gd name="T72" fmla="*/ 6776 w 7247"/>
                  <a:gd name="T73" fmla="*/ 211 h 908"/>
                  <a:gd name="T74" fmla="*/ 7247 w 7247"/>
                  <a:gd name="T75" fmla="*/ 213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47" h="908">
                    <a:moveTo>
                      <a:pt x="7247" y="213"/>
                    </a:moveTo>
                    <a:lnTo>
                      <a:pt x="7247" y="5"/>
                    </a:lnTo>
                    <a:lnTo>
                      <a:pt x="6987" y="0"/>
                    </a:lnTo>
                    <a:lnTo>
                      <a:pt x="6730" y="0"/>
                    </a:lnTo>
                    <a:lnTo>
                      <a:pt x="6474" y="3"/>
                    </a:lnTo>
                    <a:lnTo>
                      <a:pt x="6220" y="11"/>
                    </a:lnTo>
                    <a:lnTo>
                      <a:pt x="5965" y="21"/>
                    </a:lnTo>
                    <a:lnTo>
                      <a:pt x="5713" y="36"/>
                    </a:lnTo>
                    <a:lnTo>
                      <a:pt x="5462" y="55"/>
                    </a:lnTo>
                    <a:lnTo>
                      <a:pt x="5214" y="78"/>
                    </a:lnTo>
                    <a:lnTo>
                      <a:pt x="4965" y="104"/>
                    </a:lnTo>
                    <a:lnTo>
                      <a:pt x="4719" y="134"/>
                    </a:lnTo>
                    <a:lnTo>
                      <a:pt x="4474" y="168"/>
                    </a:lnTo>
                    <a:lnTo>
                      <a:pt x="4231" y="207"/>
                    </a:lnTo>
                    <a:lnTo>
                      <a:pt x="3988" y="247"/>
                    </a:lnTo>
                    <a:lnTo>
                      <a:pt x="3748" y="293"/>
                    </a:lnTo>
                    <a:lnTo>
                      <a:pt x="3509" y="342"/>
                    </a:lnTo>
                    <a:lnTo>
                      <a:pt x="3272" y="396"/>
                    </a:lnTo>
                    <a:lnTo>
                      <a:pt x="3068" y="433"/>
                    </a:lnTo>
                    <a:lnTo>
                      <a:pt x="2865" y="467"/>
                    </a:lnTo>
                    <a:lnTo>
                      <a:pt x="2662" y="498"/>
                    </a:lnTo>
                    <a:lnTo>
                      <a:pt x="2459" y="527"/>
                    </a:lnTo>
                    <a:lnTo>
                      <a:pt x="2356" y="540"/>
                    </a:lnTo>
                    <a:lnTo>
                      <a:pt x="2254" y="553"/>
                    </a:lnTo>
                    <a:lnTo>
                      <a:pt x="2051" y="576"/>
                    </a:lnTo>
                    <a:lnTo>
                      <a:pt x="1948" y="587"/>
                    </a:lnTo>
                    <a:lnTo>
                      <a:pt x="1847" y="597"/>
                    </a:lnTo>
                    <a:lnTo>
                      <a:pt x="1643" y="615"/>
                    </a:lnTo>
                    <a:lnTo>
                      <a:pt x="1438" y="628"/>
                    </a:lnTo>
                    <a:lnTo>
                      <a:pt x="1233" y="641"/>
                    </a:lnTo>
                    <a:lnTo>
                      <a:pt x="1027" y="649"/>
                    </a:lnTo>
                    <a:lnTo>
                      <a:pt x="1001" y="649"/>
                    </a:lnTo>
                    <a:lnTo>
                      <a:pt x="975" y="650"/>
                    </a:lnTo>
                    <a:lnTo>
                      <a:pt x="925" y="652"/>
                    </a:lnTo>
                    <a:lnTo>
                      <a:pt x="823" y="656"/>
                    </a:lnTo>
                    <a:lnTo>
                      <a:pt x="719" y="657"/>
                    </a:lnTo>
                    <a:lnTo>
                      <a:pt x="617" y="659"/>
                    </a:lnTo>
                    <a:lnTo>
                      <a:pt x="411" y="660"/>
                    </a:lnTo>
                    <a:lnTo>
                      <a:pt x="308" y="658"/>
                    </a:lnTo>
                    <a:lnTo>
                      <a:pt x="281" y="657"/>
                    </a:lnTo>
                    <a:lnTo>
                      <a:pt x="256" y="657"/>
                    </a:lnTo>
                    <a:lnTo>
                      <a:pt x="205" y="657"/>
                    </a:lnTo>
                    <a:lnTo>
                      <a:pt x="0" y="653"/>
                    </a:lnTo>
                    <a:lnTo>
                      <a:pt x="0" y="908"/>
                    </a:lnTo>
                    <a:lnTo>
                      <a:pt x="221" y="907"/>
                    </a:lnTo>
                    <a:lnTo>
                      <a:pt x="443" y="904"/>
                    </a:lnTo>
                    <a:lnTo>
                      <a:pt x="664" y="898"/>
                    </a:lnTo>
                    <a:lnTo>
                      <a:pt x="888" y="891"/>
                    </a:lnTo>
                    <a:lnTo>
                      <a:pt x="1110" y="879"/>
                    </a:lnTo>
                    <a:lnTo>
                      <a:pt x="1333" y="866"/>
                    </a:lnTo>
                    <a:lnTo>
                      <a:pt x="1555" y="849"/>
                    </a:lnTo>
                    <a:lnTo>
                      <a:pt x="1778" y="832"/>
                    </a:lnTo>
                    <a:lnTo>
                      <a:pt x="2000" y="810"/>
                    </a:lnTo>
                    <a:lnTo>
                      <a:pt x="2224" y="786"/>
                    </a:lnTo>
                    <a:lnTo>
                      <a:pt x="2445" y="760"/>
                    </a:lnTo>
                    <a:lnTo>
                      <a:pt x="2669" y="731"/>
                    </a:lnTo>
                    <a:lnTo>
                      <a:pt x="2891" y="699"/>
                    </a:lnTo>
                    <a:lnTo>
                      <a:pt x="3114" y="665"/>
                    </a:lnTo>
                    <a:lnTo>
                      <a:pt x="3336" y="627"/>
                    </a:lnTo>
                    <a:lnTo>
                      <a:pt x="3559" y="589"/>
                    </a:lnTo>
                    <a:lnTo>
                      <a:pt x="3784" y="539"/>
                    </a:lnTo>
                    <a:lnTo>
                      <a:pt x="4010" y="493"/>
                    </a:lnTo>
                    <a:lnTo>
                      <a:pt x="4235" y="450"/>
                    </a:lnTo>
                    <a:lnTo>
                      <a:pt x="4463" y="411"/>
                    </a:lnTo>
                    <a:lnTo>
                      <a:pt x="4691" y="375"/>
                    </a:lnTo>
                    <a:lnTo>
                      <a:pt x="4919" y="343"/>
                    </a:lnTo>
                    <a:lnTo>
                      <a:pt x="5149" y="315"/>
                    </a:lnTo>
                    <a:lnTo>
                      <a:pt x="5380" y="290"/>
                    </a:lnTo>
                    <a:lnTo>
                      <a:pt x="5610" y="268"/>
                    </a:lnTo>
                    <a:lnTo>
                      <a:pt x="5841" y="249"/>
                    </a:lnTo>
                    <a:lnTo>
                      <a:pt x="6073" y="234"/>
                    </a:lnTo>
                    <a:lnTo>
                      <a:pt x="6307" y="224"/>
                    </a:lnTo>
                    <a:lnTo>
                      <a:pt x="6541" y="215"/>
                    </a:lnTo>
                    <a:lnTo>
                      <a:pt x="6776" y="211"/>
                    </a:lnTo>
                    <a:lnTo>
                      <a:pt x="7010" y="210"/>
                    </a:lnTo>
                    <a:lnTo>
                      <a:pt x="7247" y="213"/>
                    </a:lnTo>
                    <a:close/>
                  </a:path>
                </a:pathLst>
              </a:custGeom>
              <a:solidFill>
                <a:srgbClr val="FFD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1" name="Freeform 39">
                <a:extLst>
                  <a:ext uri="{FF2B5EF4-FFF2-40B4-BE49-F238E27FC236}">
                    <a16:creationId xmlns:a16="http://schemas.microsoft.com/office/drawing/2014/main" id="{9D2E1771-9A6A-C386-B79B-839E4AA3C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938" y="3843338"/>
                <a:ext cx="1462088" cy="1209675"/>
              </a:xfrm>
              <a:custGeom>
                <a:avLst/>
                <a:gdLst>
                  <a:gd name="T0" fmla="*/ 6343 w 6452"/>
                  <a:gd name="T1" fmla="*/ 5332 h 5339"/>
                  <a:gd name="T2" fmla="*/ 6127 w 6452"/>
                  <a:gd name="T3" fmla="*/ 5310 h 5339"/>
                  <a:gd name="T4" fmla="*/ 5916 w 6452"/>
                  <a:gd name="T5" fmla="*/ 5274 h 5339"/>
                  <a:gd name="T6" fmla="*/ 5709 w 6452"/>
                  <a:gd name="T7" fmla="*/ 5226 h 5339"/>
                  <a:gd name="T8" fmla="*/ 5507 w 6452"/>
                  <a:gd name="T9" fmla="*/ 5164 h 5339"/>
                  <a:gd name="T10" fmla="*/ 5309 w 6452"/>
                  <a:gd name="T11" fmla="*/ 5089 h 5339"/>
                  <a:gd name="T12" fmla="*/ 5115 w 6452"/>
                  <a:gd name="T13" fmla="*/ 5001 h 5339"/>
                  <a:gd name="T14" fmla="*/ 4925 w 6452"/>
                  <a:gd name="T15" fmla="*/ 4900 h 5339"/>
                  <a:gd name="T16" fmla="*/ 4739 w 6452"/>
                  <a:gd name="T17" fmla="*/ 4785 h 5339"/>
                  <a:gd name="T18" fmla="*/ 4557 w 6452"/>
                  <a:gd name="T19" fmla="*/ 4658 h 5339"/>
                  <a:gd name="T20" fmla="*/ 4379 w 6452"/>
                  <a:gd name="T21" fmla="*/ 4517 h 5339"/>
                  <a:gd name="T22" fmla="*/ 4205 w 6452"/>
                  <a:gd name="T23" fmla="*/ 4363 h 5339"/>
                  <a:gd name="T24" fmla="*/ 4035 w 6452"/>
                  <a:gd name="T25" fmla="*/ 4196 h 5339"/>
                  <a:gd name="T26" fmla="*/ 3869 w 6452"/>
                  <a:gd name="T27" fmla="*/ 4016 h 5339"/>
                  <a:gd name="T28" fmla="*/ 3709 w 6452"/>
                  <a:gd name="T29" fmla="*/ 3822 h 5339"/>
                  <a:gd name="T30" fmla="*/ 3552 w 6452"/>
                  <a:gd name="T31" fmla="*/ 3616 h 5339"/>
                  <a:gd name="T32" fmla="*/ 2335 w 6452"/>
                  <a:gd name="T33" fmla="*/ 1876 h 5339"/>
                  <a:gd name="T34" fmla="*/ 2210 w 6452"/>
                  <a:gd name="T35" fmla="*/ 1698 h 5339"/>
                  <a:gd name="T36" fmla="*/ 2083 w 6452"/>
                  <a:gd name="T37" fmla="*/ 1531 h 5339"/>
                  <a:gd name="T38" fmla="*/ 1953 w 6452"/>
                  <a:gd name="T39" fmla="*/ 1370 h 5339"/>
                  <a:gd name="T40" fmla="*/ 1821 w 6452"/>
                  <a:gd name="T41" fmla="*/ 1218 h 5339"/>
                  <a:gd name="T42" fmla="*/ 1685 w 6452"/>
                  <a:gd name="T43" fmla="*/ 1073 h 5339"/>
                  <a:gd name="T44" fmla="*/ 1547 w 6452"/>
                  <a:gd name="T45" fmla="*/ 936 h 5339"/>
                  <a:gd name="T46" fmla="*/ 1405 w 6452"/>
                  <a:gd name="T47" fmla="*/ 807 h 5339"/>
                  <a:gd name="T48" fmla="*/ 1262 w 6452"/>
                  <a:gd name="T49" fmla="*/ 687 h 5339"/>
                  <a:gd name="T50" fmla="*/ 1114 w 6452"/>
                  <a:gd name="T51" fmla="*/ 573 h 5339"/>
                  <a:gd name="T52" fmla="*/ 963 w 6452"/>
                  <a:gd name="T53" fmla="*/ 468 h 5339"/>
                  <a:gd name="T54" fmla="*/ 810 w 6452"/>
                  <a:gd name="T55" fmla="*/ 370 h 5339"/>
                  <a:gd name="T56" fmla="*/ 654 w 6452"/>
                  <a:gd name="T57" fmla="*/ 280 h 5339"/>
                  <a:gd name="T58" fmla="*/ 495 w 6452"/>
                  <a:gd name="T59" fmla="*/ 198 h 5339"/>
                  <a:gd name="T60" fmla="*/ 333 w 6452"/>
                  <a:gd name="T61" fmla="*/ 124 h 5339"/>
                  <a:gd name="T62" fmla="*/ 167 w 6452"/>
                  <a:gd name="T63" fmla="*/ 57 h 5339"/>
                  <a:gd name="T64" fmla="*/ 0 w 6452"/>
                  <a:gd name="T65" fmla="*/ 0 h 5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52" h="5339">
                    <a:moveTo>
                      <a:pt x="6452" y="5339"/>
                    </a:moveTo>
                    <a:lnTo>
                      <a:pt x="6343" y="5332"/>
                    </a:lnTo>
                    <a:lnTo>
                      <a:pt x="6235" y="5323"/>
                    </a:lnTo>
                    <a:lnTo>
                      <a:pt x="6127" y="5310"/>
                    </a:lnTo>
                    <a:lnTo>
                      <a:pt x="6021" y="5294"/>
                    </a:lnTo>
                    <a:lnTo>
                      <a:pt x="5916" y="5274"/>
                    </a:lnTo>
                    <a:lnTo>
                      <a:pt x="5812" y="5252"/>
                    </a:lnTo>
                    <a:lnTo>
                      <a:pt x="5709" y="5226"/>
                    </a:lnTo>
                    <a:lnTo>
                      <a:pt x="5609" y="5198"/>
                    </a:lnTo>
                    <a:lnTo>
                      <a:pt x="5507" y="5164"/>
                    </a:lnTo>
                    <a:lnTo>
                      <a:pt x="5407" y="5128"/>
                    </a:lnTo>
                    <a:lnTo>
                      <a:pt x="5309" y="5089"/>
                    </a:lnTo>
                    <a:lnTo>
                      <a:pt x="5212" y="5047"/>
                    </a:lnTo>
                    <a:lnTo>
                      <a:pt x="5115" y="5001"/>
                    </a:lnTo>
                    <a:lnTo>
                      <a:pt x="5019" y="4952"/>
                    </a:lnTo>
                    <a:lnTo>
                      <a:pt x="4925" y="4900"/>
                    </a:lnTo>
                    <a:lnTo>
                      <a:pt x="4832" y="4845"/>
                    </a:lnTo>
                    <a:lnTo>
                      <a:pt x="4739" y="4785"/>
                    </a:lnTo>
                    <a:lnTo>
                      <a:pt x="4647" y="4723"/>
                    </a:lnTo>
                    <a:lnTo>
                      <a:pt x="4557" y="4658"/>
                    </a:lnTo>
                    <a:lnTo>
                      <a:pt x="4468" y="4589"/>
                    </a:lnTo>
                    <a:lnTo>
                      <a:pt x="4379" y="4517"/>
                    </a:lnTo>
                    <a:lnTo>
                      <a:pt x="4291" y="4442"/>
                    </a:lnTo>
                    <a:lnTo>
                      <a:pt x="4205" y="4363"/>
                    </a:lnTo>
                    <a:lnTo>
                      <a:pt x="4121" y="4282"/>
                    </a:lnTo>
                    <a:lnTo>
                      <a:pt x="4035" y="4196"/>
                    </a:lnTo>
                    <a:lnTo>
                      <a:pt x="3952" y="4108"/>
                    </a:lnTo>
                    <a:lnTo>
                      <a:pt x="3869" y="4016"/>
                    </a:lnTo>
                    <a:lnTo>
                      <a:pt x="3789" y="3921"/>
                    </a:lnTo>
                    <a:lnTo>
                      <a:pt x="3709" y="3822"/>
                    </a:lnTo>
                    <a:lnTo>
                      <a:pt x="3631" y="3720"/>
                    </a:lnTo>
                    <a:lnTo>
                      <a:pt x="3552" y="3616"/>
                    </a:lnTo>
                    <a:lnTo>
                      <a:pt x="3476" y="3508"/>
                    </a:lnTo>
                    <a:lnTo>
                      <a:pt x="2335" y="1876"/>
                    </a:lnTo>
                    <a:lnTo>
                      <a:pt x="2272" y="1785"/>
                    </a:lnTo>
                    <a:lnTo>
                      <a:pt x="2210" y="1698"/>
                    </a:lnTo>
                    <a:lnTo>
                      <a:pt x="2146" y="1614"/>
                    </a:lnTo>
                    <a:lnTo>
                      <a:pt x="2083" y="1531"/>
                    </a:lnTo>
                    <a:lnTo>
                      <a:pt x="2018" y="1449"/>
                    </a:lnTo>
                    <a:lnTo>
                      <a:pt x="1953" y="1370"/>
                    </a:lnTo>
                    <a:lnTo>
                      <a:pt x="1887" y="1293"/>
                    </a:lnTo>
                    <a:lnTo>
                      <a:pt x="1821" y="1218"/>
                    </a:lnTo>
                    <a:lnTo>
                      <a:pt x="1753" y="1144"/>
                    </a:lnTo>
                    <a:lnTo>
                      <a:pt x="1685" y="1073"/>
                    </a:lnTo>
                    <a:lnTo>
                      <a:pt x="1616" y="1003"/>
                    </a:lnTo>
                    <a:lnTo>
                      <a:pt x="1547" y="936"/>
                    </a:lnTo>
                    <a:lnTo>
                      <a:pt x="1476" y="870"/>
                    </a:lnTo>
                    <a:lnTo>
                      <a:pt x="1405" y="807"/>
                    </a:lnTo>
                    <a:lnTo>
                      <a:pt x="1333" y="745"/>
                    </a:lnTo>
                    <a:lnTo>
                      <a:pt x="1262" y="687"/>
                    </a:lnTo>
                    <a:lnTo>
                      <a:pt x="1188" y="629"/>
                    </a:lnTo>
                    <a:lnTo>
                      <a:pt x="1114" y="573"/>
                    </a:lnTo>
                    <a:lnTo>
                      <a:pt x="1039" y="519"/>
                    </a:lnTo>
                    <a:lnTo>
                      <a:pt x="963" y="468"/>
                    </a:lnTo>
                    <a:lnTo>
                      <a:pt x="886" y="418"/>
                    </a:lnTo>
                    <a:lnTo>
                      <a:pt x="810" y="370"/>
                    </a:lnTo>
                    <a:lnTo>
                      <a:pt x="732" y="324"/>
                    </a:lnTo>
                    <a:lnTo>
                      <a:pt x="654" y="280"/>
                    </a:lnTo>
                    <a:lnTo>
                      <a:pt x="574" y="237"/>
                    </a:lnTo>
                    <a:lnTo>
                      <a:pt x="495" y="198"/>
                    </a:lnTo>
                    <a:lnTo>
                      <a:pt x="413" y="160"/>
                    </a:lnTo>
                    <a:lnTo>
                      <a:pt x="333" y="124"/>
                    </a:lnTo>
                    <a:lnTo>
                      <a:pt x="250" y="89"/>
                    </a:lnTo>
                    <a:lnTo>
                      <a:pt x="167" y="57"/>
                    </a:lnTo>
                    <a:lnTo>
                      <a:pt x="83" y="28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D1B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2" name="Freeform 40">
                <a:extLst>
                  <a:ext uri="{FF2B5EF4-FFF2-40B4-BE49-F238E27FC236}">
                    <a16:creationId xmlns:a16="http://schemas.microsoft.com/office/drawing/2014/main" id="{0167D639-7286-0089-1F7A-3A6045AA6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9950" y="4708525"/>
                <a:ext cx="1639888" cy="341313"/>
              </a:xfrm>
              <a:custGeom>
                <a:avLst/>
                <a:gdLst>
                  <a:gd name="T0" fmla="*/ 7232 w 7232"/>
                  <a:gd name="T1" fmla="*/ 0 h 1508"/>
                  <a:gd name="T2" fmla="*/ 6955 w 7232"/>
                  <a:gd name="T3" fmla="*/ 5 h 1508"/>
                  <a:gd name="T4" fmla="*/ 6679 w 7232"/>
                  <a:gd name="T5" fmla="*/ 19 h 1508"/>
                  <a:gd name="T6" fmla="*/ 6542 w 7232"/>
                  <a:gd name="T7" fmla="*/ 28 h 1508"/>
                  <a:gd name="T8" fmla="*/ 6406 w 7232"/>
                  <a:gd name="T9" fmla="*/ 39 h 1508"/>
                  <a:gd name="T10" fmla="*/ 6270 w 7232"/>
                  <a:gd name="T11" fmla="*/ 52 h 1508"/>
                  <a:gd name="T12" fmla="*/ 6135 w 7232"/>
                  <a:gd name="T13" fmla="*/ 68 h 1508"/>
                  <a:gd name="T14" fmla="*/ 6000 w 7232"/>
                  <a:gd name="T15" fmla="*/ 84 h 1508"/>
                  <a:gd name="T16" fmla="*/ 5866 w 7232"/>
                  <a:gd name="T17" fmla="*/ 103 h 1508"/>
                  <a:gd name="T18" fmla="*/ 5732 w 7232"/>
                  <a:gd name="T19" fmla="*/ 123 h 1508"/>
                  <a:gd name="T20" fmla="*/ 5600 w 7232"/>
                  <a:gd name="T21" fmla="*/ 147 h 1508"/>
                  <a:gd name="T22" fmla="*/ 5334 w 7232"/>
                  <a:gd name="T23" fmla="*/ 197 h 1508"/>
                  <a:gd name="T24" fmla="*/ 5203 w 7232"/>
                  <a:gd name="T25" fmla="*/ 224 h 1508"/>
                  <a:gd name="T26" fmla="*/ 5073 w 7232"/>
                  <a:gd name="T27" fmla="*/ 256 h 1508"/>
                  <a:gd name="T28" fmla="*/ 4812 w 7232"/>
                  <a:gd name="T29" fmla="*/ 320 h 1508"/>
                  <a:gd name="T30" fmla="*/ 4682 w 7232"/>
                  <a:gd name="T31" fmla="*/ 356 h 1508"/>
                  <a:gd name="T32" fmla="*/ 4554 w 7232"/>
                  <a:gd name="T33" fmla="*/ 393 h 1508"/>
                  <a:gd name="T34" fmla="*/ 4297 w 7232"/>
                  <a:gd name="T35" fmla="*/ 474 h 1508"/>
                  <a:gd name="T36" fmla="*/ 4043 w 7232"/>
                  <a:gd name="T37" fmla="*/ 563 h 1508"/>
                  <a:gd name="T38" fmla="*/ 3790 w 7232"/>
                  <a:gd name="T39" fmla="*/ 657 h 1508"/>
                  <a:gd name="T40" fmla="*/ 3541 w 7232"/>
                  <a:gd name="T41" fmla="*/ 760 h 1508"/>
                  <a:gd name="T42" fmla="*/ 3417 w 7232"/>
                  <a:gd name="T43" fmla="*/ 814 h 1508"/>
                  <a:gd name="T44" fmla="*/ 3294 w 7232"/>
                  <a:gd name="T45" fmla="*/ 870 h 1508"/>
                  <a:gd name="T46" fmla="*/ 3171 w 7232"/>
                  <a:gd name="T47" fmla="*/ 928 h 1508"/>
                  <a:gd name="T48" fmla="*/ 3049 w 7232"/>
                  <a:gd name="T49" fmla="*/ 988 h 1508"/>
                  <a:gd name="T50" fmla="*/ 2866 w 7232"/>
                  <a:gd name="T51" fmla="*/ 1054 h 1508"/>
                  <a:gd name="T52" fmla="*/ 2775 w 7232"/>
                  <a:gd name="T53" fmla="*/ 1085 h 1508"/>
                  <a:gd name="T54" fmla="*/ 2683 w 7232"/>
                  <a:gd name="T55" fmla="*/ 1116 h 1508"/>
                  <a:gd name="T56" fmla="*/ 2591 w 7232"/>
                  <a:gd name="T57" fmla="*/ 1144 h 1508"/>
                  <a:gd name="T58" fmla="*/ 2499 w 7232"/>
                  <a:gd name="T59" fmla="*/ 1173 h 1508"/>
                  <a:gd name="T60" fmla="*/ 2406 w 7232"/>
                  <a:gd name="T61" fmla="*/ 1200 h 1508"/>
                  <a:gd name="T62" fmla="*/ 2314 w 7232"/>
                  <a:gd name="T63" fmla="*/ 1227 h 1508"/>
                  <a:gd name="T64" fmla="*/ 2127 w 7232"/>
                  <a:gd name="T65" fmla="*/ 1274 h 1508"/>
                  <a:gd name="T66" fmla="*/ 1940 w 7232"/>
                  <a:gd name="T67" fmla="*/ 1318 h 1508"/>
                  <a:gd name="T68" fmla="*/ 1751 w 7232"/>
                  <a:gd name="T69" fmla="*/ 1357 h 1508"/>
                  <a:gd name="T70" fmla="*/ 1656 w 7232"/>
                  <a:gd name="T71" fmla="*/ 1375 h 1508"/>
                  <a:gd name="T72" fmla="*/ 1562 w 7232"/>
                  <a:gd name="T73" fmla="*/ 1393 h 1508"/>
                  <a:gd name="T74" fmla="*/ 1513 w 7232"/>
                  <a:gd name="T75" fmla="*/ 1400 h 1508"/>
                  <a:gd name="T76" fmla="*/ 1466 w 7232"/>
                  <a:gd name="T77" fmla="*/ 1408 h 1508"/>
                  <a:gd name="T78" fmla="*/ 1370 w 7232"/>
                  <a:gd name="T79" fmla="*/ 1422 h 1508"/>
                  <a:gd name="T80" fmla="*/ 1321 w 7232"/>
                  <a:gd name="T81" fmla="*/ 1428 h 1508"/>
                  <a:gd name="T82" fmla="*/ 1297 w 7232"/>
                  <a:gd name="T83" fmla="*/ 1431 h 1508"/>
                  <a:gd name="T84" fmla="*/ 1274 w 7232"/>
                  <a:gd name="T85" fmla="*/ 1436 h 1508"/>
                  <a:gd name="T86" fmla="*/ 1178 w 7232"/>
                  <a:gd name="T87" fmla="*/ 1449 h 1508"/>
                  <a:gd name="T88" fmla="*/ 1080 w 7232"/>
                  <a:gd name="T89" fmla="*/ 1459 h 1508"/>
                  <a:gd name="T90" fmla="*/ 984 w 7232"/>
                  <a:gd name="T91" fmla="*/ 1469 h 1508"/>
                  <a:gd name="T92" fmla="*/ 886 w 7232"/>
                  <a:gd name="T93" fmla="*/ 1478 h 1508"/>
                  <a:gd name="T94" fmla="*/ 790 w 7232"/>
                  <a:gd name="T95" fmla="*/ 1486 h 1508"/>
                  <a:gd name="T96" fmla="*/ 691 w 7232"/>
                  <a:gd name="T97" fmla="*/ 1493 h 1508"/>
                  <a:gd name="T98" fmla="*/ 594 w 7232"/>
                  <a:gd name="T99" fmla="*/ 1498 h 1508"/>
                  <a:gd name="T100" fmla="*/ 396 w 7232"/>
                  <a:gd name="T101" fmla="*/ 1506 h 1508"/>
                  <a:gd name="T102" fmla="*/ 297 w 7232"/>
                  <a:gd name="T103" fmla="*/ 1507 h 1508"/>
                  <a:gd name="T104" fmla="*/ 247 w 7232"/>
                  <a:gd name="T105" fmla="*/ 1507 h 1508"/>
                  <a:gd name="T106" fmla="*/ 198 w 7232"/>
                  <a:gd name="T107" fmla="*/ 1508 h 1508"/>
                  <a:gd name="T108" fmla="*/ 98 w 7232"/>
                  <a:gd name="T109" fmla="*/ 1508 h 1508"/>
                  <a:gd name="T110" fmla="*/ 0 w 7232"/>
                  <a:gd name="T111" fmla="*/ 1508 h 1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232" h="1508">
                    <a:moveTo>
                      <a:pt x="7232" y="0"/>
                    </a:moveTo>
                    <a:lnTo>
                      <a:pt x="6955" y="5"/>
                    </a:lnTo>
                    <a:lnTo>
                      <a:pt x="6679" y="19"/>
                    </a:lnTo>
                    <a:lnTo>
                      <a:pt x="6542" y="28"/>
                    </a:lnTo>
                    <a:lnTo>
                      <a:pt x="6406" y="39"/>
                    </a:lnTo>
                    <a:lnTo>
                      <a:pt x="6270" y="52"/>
                    </a:lnTo>
                    <a:lnTo>
                      <a:pt x="6135" y="68"/>
                    </a:lnTo>
                    <a:lnTo>
                      <a:pt x="6000" y="84"/>
                    </a:lnTo>
                    <a:lnTo>
                      <a:pt x="5866" y="103"/>
                    </a:lnTo>
                    <a:lnTo>
                      <a:pt x="5732" y="123"/>
                    </a:lnTo>
                    <a:lnTo>
                      <a:pt x="5600" y="147"/>
                    </a:lnTo>
                    <a:lnTo>
                      <a:pt x="5334" y="197"/>
                    </a:lnTo>
                    <a:lnTo>
                      <a:pt x="5203" y="224"/>
                    </a:lnTo>
                    <a:lnTo>
                      <a:pt x="5073" y="256"/>
                    </a:lnTo>
                    <a:lnTo>
                      <a:pt x="4812" y="320"/>
                    </a:lnTo>
                    <a:lnTo>
                      <a:pt x="4682" y="356"/>
                    </a:lnTo>
                    <a:lnTo>
                      <a:pt x="4554" y="393"/>
                    </a:lnTo>
                    <a:lnTo>
                      <a:pt x="4297" y="474"/>
                    </a:lnTo>
                    <a:lnTo>
                      <a:pt x="4043" y="563"/>
                    </a:lnTo>
                    <a:lnTo>
                      <a:pt x="3790" y="657"/>
                    </a:lnTo>
                    <a:lnTo>
                      <a:pt x="3541" y="760"/>
                    </a:lnTo>
                    <a:lnTo>
                      <a:pt x="3417" y="814"/>
                    </a:lnTo>
                    <a:lnTo>
                      <a:pt x="3294" y="870"/>
                    </a:lnTo>
                    <a:lnTo>
                      <a:pt x="3171" y="928"/>
                    </a:lnTo>
                    <a:lnTo>
                      <a:pt x="3049" y="988"/>
                    </a:lnTo>
                    <a:lnTo>
                      <a:pt x="2866" y="1054"/>
                    </a:lnTo>
                    <a:lnTo>
                      <a:pt x="2775" y="1085"/>
                    </a:lnTo>
                    <a:lnTo>
                      <a:pt x="2683" y="1116"/>
                    </a:lnTo>
                    <a:lnTo>
                      <a:pt x="2591" y="1144"/>
                    </a:lnTo>
                    <a:lnTo>
                      <a:pt x="2499" y="1173"/>
                    </a:lnTo>
                    <a:lnTo>
                      <a:pt x="2406" y="1200"/>
                    </a:lnTo>
                    <a:lnTo>
                      <a:pt x="2314" y="1227"/>
                    </a:lnTo>
                    <a:lnTo>
                      <a:pt x="2127" y="1274"/>
                    </a:lnTo>
                    <a:lnTo>
                      <a:pt x="1940" y="1318"/>
                    </a:lnTo>
                    <a:lnTo>
                      <a:pt x="1751" y="1357"/>
                    </a:lnTo>
                    <a:lnTo>
                      <a:pt x="1656" y="1375"/>
                    </a:lnTo>
                    <a:lnTo>
                      <a:pt x="1562" y="1393"/>
                    </a:lnTo>
                    <a:lnTo>
                      <a:pt x="1513" y="1400"/>
                    </a:lnTo>
                    <a:lnTo>
                      <a:pt x="1466" y="1408"/>
                    </a:lnTo>
                    <a:lnTo>
                      <a:pt x="1370" y="1422"/>
                    </a:lnTo>
                    <a:lnTo>
                      <a:pt x="1321" y="1428"/>
                    </a:lnTo>
                    <a:lnTo>
                      <a:pt x="1297" y="1431"/>
                    </a:lnTo>
                    <a:lnTo>
                      <a:pt x="1274" y="1436"/>
                    </a:lnTo>
                    <a:lnTo>
                      <a:pt x="1178" y="1449"/>
                    </a:lnTo>
                    <a:lnTo>
                      <a:pt x="1080" y="1459"/>
                    </a:lnTo>
                    <a:lnTo>
                      <a:pt x="984" y="1469"/>
                    </a:lnTo>
                    <a:lnTo>
                      <a:pt x="886" y="1478"/>
                    </a:lnTo>
                    <a:lnTo>
                      <a:pt x="790" y="1486"/>
                    </a:lnTo>
                    <a:lnTo>
                      <a:pt x="691" y="1493"/>
                    </a:lnTo>
                    <a:lnTo>
                      <a:pt x="594" y="1498"/>
                    </a:lnTo>
                    <a:lnTo>
                      <a:pt x="396" y="1506"/>
                    </a:lnTo>
                    <a:lnTo>
                      <a:pt x="297" y="1507"/>
                    </a:lnTo>
                    <a:lnTo>
                      <a:pt x="247" y="1507"/>
                    </a:lnTo>
                    <a:lnTo>
                      <a:pt x="198" y="1508"/>
                    </a:lnTo>
                    <a:lnTo>
                      <a:pt x="98" y="1508"/>
                    </a:lnTo>
                    <a:lnTo>
                      <a:pt x="0" y="1508"/>
                    </a:lnTo>
                  </a:path>
                </a:pathLst>
              </a:custGeom>
              <a:noFill/>
              <a:ln w="19050">
                <a:solidFill>
                  <a:srgbClr val="FFD1B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3" name="Rectangle 41">
                <a:extLst>
                  <a:ext uri="{FF2B5EF4-FFF2-40B4-BE49-F238E27FC236}">
                    <a16:creationId xmlns:a16="http://schemas.microsoft.com/office/drawing/2014/main" id="{C4E778E3-6BEB-794D-FB06-B250165F3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7325" y="3906838"/>
                <a:ext cx="155575" cy="944563"/>
              </a:xfrm>
              <a:prstGeom prst="rect">
                <a:avLst/>
              </a:prstGeom>
              <a:solidFill>
                <a:srgbClr val="00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4" name="Rectangle 42">
                <a:extLst>
                  <a:ext uri="{FF2B5EF4-FFF2-40B4-BE49-F238E27FC236}">
                    <a16:creationId xmlns:a16="http://schemas.microsoft.com/office/drawing/2014/main" id="{8607AE64-8A37-49FC-4841-DE26D8B6E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7325" y="2889250"/>
                <a:ext cx="155575" cy="946150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5" name="Rectangle 43">
                <a:extLst>
                  <a:ext uri="{FF2B5EF4-FFF2-40B4-BE49-F238E27FC236}">
                    <a16:creationId xmlns:a16="http://schemas.microsoft.com/office/drawing/2014/main" id="{37350439-8B45-131C-7506-E8CEAA1CA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9838" y="2889250"/>
                <a:ext cx="153988" cy="1827213"/>
              </a:xfrm>
              <a:prstGeom prst="rect">
                <a:avLst/>
              </a:pr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6" name="Rectangle 44">
                <a:extLst>
                  <a:ext uri="{FF2B5EF4-FFF2-40B4-BE49-F238E27FC236}">
                    <a16:creationId xmlns:a16="http://schemas.microsoft.com/office/drawing/2014/main" id="{C1C65DBE-21CB-2522-7A00-77A1662C9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2788" y="4729163"/>
                <a:ext cx="155575" cy="190500"/>
              </a:xfrm>
              <a:prstGeom prst="rect">
                <a:avLst/>
              </a:pr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7" name="Rectangle 45">
                <a:extLst>
                  <a:ext uri="{FF2B5EF4-FFF2-40B4-BE49-F238E27FC236}">
                    <a16:creationId xmlns:a16="http://schemas.microsoft.com/office/drawing/2014/main" id="{A014AA85-CED6-0724-1C04-E79A431F1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2788" y="5037138"/>
                <a:ext cx="155575" cy="38100"/>
              </a:xfrm>
              <a:prstGeom prst="rect">
                <a:avLst/>
              </a:pr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8" name="Rectangle 46">
                <a:extLst>
                  <a:ext uri="{FF2B5EF4-FFF2-40B4-BE49-F238E27FC236}">
                    <a16:creationId xmlns:a16="http://schemas.microsoft.com/office/drawing/2014/main" id="{5A9A4ECA-B632-F507-7562-9838397B9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9838" y="4930775"/>
                <a:ext cx="153988" cy="49213"/>
              </a:xfrm>
              <a:prstGeom prst="rect">
                <a:avLst/>
              </a:pr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9" name="Rectangle 47">
                <a:extLst>
                  <a:ext uri="{FF2B5EF4-FFF2-40B4-BE49-F238E27FC236}">
                    <a16:creationId xmlns:a16="http://schemas.microsoft.com/office/drawing/2014/main" id="{5DDFB939-79BF-B13F-DA03-0A37FE7FB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9838" y="5292725"/>
                <a:ext cx="153988" cy="20638"/>
              </a:xfrm>
              <a:prstGeom prst="rect">
                <a:avLst/>
              </a:pr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0" name="Rectangle 48">
                <a:extLst>
                  <a:ext uri="{FF2B5EF4-FFF2-40B4-BE49-F238E27FC236}">
                    <a16:creationId xmlns:a16="http://schemas.microsoft.com/office/drawing/2014/main" id="{DFF0FDD0-6318-E452-14BA-96830ACB0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3675" y="2895600"/>
                <a:ext cx="142875" cy="933450"/>
              </a:xfrm>
              <a:prstGeom prst="rect">
                <a:avLst/>
              </a:prstGeom>
              <a:noFill/>
              <a:ln w="1428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1" name="Rectangle 49">
                <a:extLst>
                  <a:ext uri="{FF2B5EF4-FFF2-40B4-BE49-F238E27FC236}">
                    <a16:creationId xmlns:a16="http://schemas.microsoft.com/office/drawing/2014/main" id="{9AB5E96D-AE15-D94C-315F-188DAA59D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3675" y="3913188"/>
                <a:ext cx="142875" cy="931863"/>
              </a:xfrm>
              <a:prstGeom prst="rect">
                <a:avLst/>
              </a:prstGeom>
              <a:noFill/>
              <a:ln w="1428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2" name="Rectangle 50">
                <a:extLst>
                  <a:ext uri="{FF2B5EF4-FFF2-40B4-BE49-F238E27FC236}">
                    <a16:creationId xmlns:a16="http://schemas.microsoft.com/office/drawing/2014/main" id="{EA17BD89-A4A9-ABDE-9C34-0A1ED2180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6188" y="4937125"/>
                <a:ext cx="141288" cy="36513"/>
              </a:xfrm>
              <a:prstGeom prst="rect">
                <a:avLst/>
              </a:prstGeom>
              <a:noFill/>
              <a:ln w="1428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3" name="Rectangle 51">
                <a:extLst>
                  <a:ext uri="{FF2B5EF4-FFF2-40B4-BE49-F238E27FC236}">
                    <a16:creationId xmlns:a16="http://schemas.microsoft.com/office/drawing/2014/main" id="{2F9700EF-D912-2532-E96F-B43117F7C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9138" y="5043488"/>
                <a:ext cx="142875" cy="25400"/>
              </a:xfrm>
              <a:prstGeom prst="rect">
                <a:avLst/>
              </a:prstGeom>
              <a:noFill/>
              <a:ln w="1428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4" name="Rectangle 52">
                <a:extLst>
                  <a:ext uri="{FF2B5EF4-FFF2-40B4-BE49-F238E27FC236}">
                    <a16:creationId xmlns:a16="http://schemas.microsoft.com/office/drawing/2014/main" id="{6B2B6A96-CDEB-7EB9-4818-4B734C1F7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9138" y="4735513"/>
                <a:ext cx="142875" cy="177800"/>
              </a:xfrm>
              <a:prstGeom prst="rect">
                <a:avLst/>
              </a:prstGeom>
              <a:noFill/>
              <a:ln w="1428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5" name="Rectangle 53">
                <a:extLst>
                  <a:ext uri="{FF2B5EF4-FFF2-40B4-BE49-F238E27FC236}">
                    <a16:creationId xmlns:a16="http://schemas.microsoft.com/office/drawing/2014/main" id="{2CC1659A-93EF-0338-C5B4-3AC19665E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6188" y="5299075"/>
                <a:ext cx="141288" cy="7938"/>
              </a:xfrm>
              <a:prstGeom prst="rect">
                <a:avLst/>
              </a:prstGeom>
              <a:noFill/>
              <a:ln w="1428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6" name="Rectangle 54">
                <a:extLst>
                  <a:ext uri="{FF2B5EF4-FFF2-40B4-BE49-F238E27FC236}">
                    <a16:creationId xmlns:a16="http://schemas.microsoft.com/office/drawing/2014/main" id="{1B5CD8AC-ECB9-5F0C-1D43-13F1A6FD3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6188" y="2895600"/>
                <a:ext cx="141288" cy="1814513"/>
              </a:xfrm>
              <a:prstGeom prst="rect">
                <a:avLst/>
              </a:prstGeom>
              <a:noFill/>
              <a:ln w="1428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079" name="ZoneTexte 2078">
              <a:extLst>
                <a:ext uri="{FF2B5EF4-FFF2-40B4-BE49-F238E27FC236}">
                  <a16:creationId xmlns:a16="http://schemas.microsoft.com/office/drawing/2014/main" id="{75A75AEC-1F7D-D78F-ADEF-15E0D818AAA3}"/>
                </a:ext>
              </a:extLst>
            </p:cNvPr>
            <p:cNvSpPr txBox="1"/>
            <p:nvPr/>
          </p:nvSpPr>
          <p:spPr>
            <a:xfrm>
              <a:off x="6569720" y="3227612"/>
              <a:ext cx="21298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Groupe CICC  (n = 533 ; 50,0 %)</a:t>
              </a:r>
            </a:p>
          </p:txBody>
        </p:sp>
        <p:sp>
          <p:nvSpPr>
            <p:cNvPr id="2080" name="ZoneTexte 2079">
              <a:extLst>
                <a:ext uri="{FF2B5EF4-FFF2-40B4-BE49-F238E27FC236}">
                  <a16:creationId xmlns:a16="http://schemas.microsoft.com/office/drawing/2014/main" id="{576D014B-DD63-BB03-549A-9B10037743B5}"/>
                </a:ext>
              </a:extLst>
            </p:cNvPr>
            <p:cNvSpPr txBox="1"/>
            <p:nvPr/>
          </p:nvSpPr>
          <p:spPr>
            <a:xfrm>
              <a:off x="6569720" y="4358722"/>
              <a:ext cx="209294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Groupe PICC (n = 533 ; 50,0 %)</a:t>
              </a:r>
            </a:p>
          </p:txBody>
        </p:sp>
        <p:sp>
          <p:nvSpPr>
            <p:cNvPr id="2081" name="ZoneTexte 2080">
              <a:extLst>
                <a:ext uri="{FF2B5EF4-FFF2-40B4-BE49-F238E27FC236}">
                  <a16:creationId xmlns:a16="http://schemas.microsoft.com/office/drawing/2014/main" id="{5FAFE458-9D38-5479-EB8A-70F57C2907B2}"/>
                </a:ext>
              </a:extLst>
            </p:cNvPr>
            <p:cNvSpPr txBox="1"/>
            <p:nvPr/>
          </p:nvSpPr>
          <p:spPr>
            <a:xfrm>
              <a:off x="8415122" y="4877146"/>
              <a:ext cx="200279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Second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CICC (n = 104 ; 9,8 %)</a:t>
              </a:r>
            </a:p>
          </p:txBody>
        </p:sp>
        <p:sp>
          <p:nvSpPr>
            <p:cNvPr id="2082" name="ZoneTexte 2081">
              <a:extLst>
                <a:ext uri="{FF2B5EF4-FFF2-40B4-BE49-F238E27FC236}">
                  <a16:creationId xmlns:a16="http://schemas.microsoft.com/office/drawing/2014/main" id="{2A7CDCA3-207B-5C13-00E6-65DBE8228326}"/>
                </a:ext>
              </a:extLst>
            </p:cNvPr>
            <p:cNvSpPr txBox="1"/>
            <p:nvPr/>
          </p:nvSpPr>
          <p:spPr>
            <a:xfrm>
              <a:off x="8415122" y="5102548"/>
              <a:ext cx="177644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Second PICC (n = 15 ; 1,4 %)</a:t>
              </a:r>
            </a:p>
          </p:txBody>
        </p:sp>
        <p:sp>
          <p:nvSpPr>
            <p:cNvPr id="2083" name="ZoneTexte 2082">
              <a:extLst>
                <a:ext uri="{FF2B5EF4-FFF2-40B4-BE49-F238E27FC236}">
                  <a16:creationId xmlns:a16="http://schemas.microsoft.com/office/drawing/2014/main" id="{0EB2479D-64F2-966E-FD71-35DD86235A1D}"/>
                </a:ext>
              </a:extLst>
            </p:cNvPr>
            <p:cNvSpPr txBox="1"/>
            <p:nvPr/>
          </p:nvSpPr>
          <p:spPr>
            <a:xfrm>
              <a:off x="10462093" y="3657881"/>
              <a:ext cx="154882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fin (n = 1032 ; 96,8 %)</a:t>
              </a:r>
            </a:p>
          </p:txBody>
        </p:sp>
        <p:sp>
          <p:nvSpPr>
            <p:cNvPr id="2084" name="ZoneTexte 2083">
              <a:extLst>
                <a:ext uri="{FF2B5EF4-FFF2-40B4-BE49-F238E27FC236}">
                  <a16:creationId xmlns:a16="http://schemas.microsoft.com/office/drawing/2014/main" id="{E598BCB5-90E2-2C84-9B76-9F9BA7051AF6}"/>
                </a:ext>
              </a:extLst>
            </p:cNvPr>
            <p:cNvSpPr txBox="1"/>
            <p:nvPr/>
          </p:nvSpPr>
          <p:spPr>
            <a:xfrm>
              <a:off x="10337764" y="4991252"/>
              <a:ext cx="182934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Troisième : CICC (n = 27 ; 2,5 %)</a:t>
              </a:r>
            </a:p>
          </p:txBody>
        </p:sp>
        <p:sp>
          <p:nvSpPr>
            <p:cNvPr id="2085" name="ZoneTexte 2084">
              <a:extLst>
                <a:ext uri="{FF2B5EF4-FFF2-40B4-BE49-F238E27FC236}">
                  <a16:creationId xmlns:a16="http://schemas.microsoft.com/office/drawing/2014/main" id="{50F62CB9-14A3-4DBB-44F8-3E564F8041FB}"/>
                </a:ext>
              </a:extLst>
            </p:cNvPr>
            <p:cNvSpPr txBox="1"/>
            <p:nvPr/>
          </p:nvSpPr>
          <p:spPr>
            <a:xfrm>
              <a:off x="10407501" y="5372952"/>
              <a:ext cx="176041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Troisième : PICC (n = 7 ; 0,7 %)</a:t>
              </a:r>
            </a:p>
          </p:txBody>
        </p:sp>
      </p:grp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0C1268B4-D12A-05A8-C3DA-765DE3C27D82}"/>
              </a:ext>
            </a:extLst>
          </p:cNvPr>
          <p:cNvSpPr txBox="1">
            <a:spLocks/>
          </p:cNvSpPr>
          <p:nvPr/>
        </p:nvSpPr>
        <p:spPr>
          <a:xfrm>
            <a:off x="9672993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Boulet N, ESCMID 2026, O0140</a:t>
            </a:r>
          </a:p>
        </p:txBody>
      </p:sp>
    </p:spTree>
    <p:extLst>
      <p:ext uri="{BB962C8B-B14F-4D97-AF65-F5344CB8AC3E}">
        <p14:creationId xmlns:p14="http://schemas.microsoft.com/office/powerpoint/2010/main" val="227493348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4057E4D-5066-60E4-4F93-16CE599BFAFF}"/>
              </a:ext>
            </a:extLst>
          </p:cNvPr>
          <p:cNvSpPr/>
          <p:nvPr/>
        </p:nvSpPr>
        <p:spPr>
          <a:xfrm>
            <a:off x="7007914" y="2386665"/>
            <a:ext cx="1321470" cy="31110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fr-FR" noProof="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36F78C0-C205-091B-C220-B15C51A777A7}"/>
              </a:ext>
            </a:extLst>
          </p:cNvPr>
          <p:cNvSpPr/>
          <p:nvPr/>
        </p:nvSpPr>
        <p:spPr>
          <a:xfrm>
            <a:off x="9759882" y="2386665"/>
            <a:ext cx="2093538" cy="31110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fr-FR" noProof="0" dirty="0"/>
          </a:p>
        </p:txBody>
      </p:sp>
      <p:sp>
        <p:nvSpPr>
          <p:cNvPr id="8" name="Espace réservé du contenu 9">
            <a:extLst>
              <a:ext uri="{FF2B5EF4-FFF2-40B4-BE49-F238E27FC236}">
                <a16:creationId xmlns:a16="http://schemas.microsoft.com/office/drawing/2014/main" id="{3CE05392-083C-394E-76B8-3366DC08032D}"/>
              </a:ext>
            </a:extLst>
          </p:cNvPr>
          <p:cNvSpPr txBox="1">
            <a:spLocks/>
          </p:cNvSpPr>
          <p:nvPr/>
        </p:nvSpPr>
        <p:spPr>
          <a:xfrm>
            <a:off x="9268285" y="6571027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defPPr>
              <a:defRPr lang="en-US"/>
            </a:defPPr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noProof="0" dirty="0"/>
              <a:t>Huang H, ESCMID 2026, P1860</a:t>
            </a:r>
          </a:p>
        </p:txBody>
      </p:sp>
      <p:sp>
        <p:nvSpPr>
          <p:cNvPr id="9" name="ZoneTexte 4">
            <a:extLst>
              <a:ext uri="{FF2B5EF4-FFF2-40B4-BE49-F238E27FC236}">
                <a16:creationId xmlns:a16="http://schemas.microsoft.com/office/drawing/2014/main" id="{DC676C60-A668-4ED2-5C90-1DE37CBDC11F}"/>
              </a:ext>
            </a:extLst>
          </p:cNvPr>
          <p:cNvSpPr txBox="1"/>
          <p:nvPr/>
        </p:nvSpPr>
        <p:spPr>
          <a:xfrm>
            <a:off x="6116352" y="1301997"/>
            <a:ext cx="48779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b="1" noProof="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Réponse clinique et éradication microbiologique</a:t>
            </a:r>
            <a:endParaRPr lang="fr-FR" noProof="0" dirty="0">
              <a:solidFill>
                <a:srgbClr val="C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ZoneTexte 5">
            <a:extLst>
              <a:ext uri="{FF2B5EF4-FFF2-40B4-BE49-F238E27FC236}">
                <a16:creationId xmlns:a16="http://schemas.microsoft.com/office/drawing/2014/main" id="{76D0B3A4-9FAD-D051-B18C-70B22405645A}"/>
              </a:ext>
            </a:extLst>
          </p:cNvPr>
          <p:cNvSpPr txBox="1"/>
          <p:nvPr/>
        </p:nvSpPr>
        <p:spPr>
          <a:xfrm>
            <a:off x="10155642" y="1761896"/>
            <a:ext cx="1255152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sz="1400" b="1" noProof="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IUc</a:t>
            </a:r>
            <a:endParaRPr lang="fr-FR" sz="1400" b="1" noProof="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fr-FR" sz="1200" noProof="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Cefiderocol</a:t>
            </a:r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N = 9</a:t>
            </a:r>
          </a:p>
          <a:p>
            <a:pPr algn="ctr"/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Colistine N = 3</a:t>
            </a:r>
          </a:p>
        </p:txBody>
      </p:sp>
      <p:sp>
        <p:nvSpPr>
          <p:cNvPr id="11" name="ZoneTexte 6">
            <a:extLst>
              <a:ext uri="{FF2B5EF4-FFF2-40B4-BE49-F238E27FC236}">
                <a16:creationId xmlns:a16="http://schemas.microsoft.com/office/drawing/2014/main" id="{1846680C-5305-14A8-C5DE-A68C43604232}"/>
              </a:ext>
            </a:extLst>
          </p:cNvPr>
          <p:cNvSpPr txBox="1"/>
          <p:nvPr/>
        </p:nvSpPr>
        <p:spPr>
          <a:xfrm>
            <a:off x="5592049" y="1738583"/>
            <a:ext cx="1333699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sz="1400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Général</a:t>
            </a:r>
          </a:p>
          <a:p>
            <a:pPr algn="ctr"/>
            <a:r>
              <a:rPr lang="fr-FR" sz="1200" noProof="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Cefiderocol</a:t>
            </a:r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N = 45</a:t>
            </a:r>
          </a:p>
          <a:p>
            <a:pPr algn="ctr"/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Colistine N = 22</a:t>
            </a:r>
          </a:p>
        </p:txBody>
      </p:sp>
      <p:sp>
        <p:nvSpPr>
          <p:cNvPr id="12" name="ZoneTexte 9">
            <a:extLst>
              <a:ext uri="{FF2B5EF4-FFF2-40B4-BE49-F238E27FC236}">
                <a16:creationId xmlns:a16="http://schemas.microsoft.com/office/drawing/2014/main" id="{5E98181D-CFF4-058B-C897-3FB2623740AA}"/>
              </a:ext>
            </a:extLst>
          </p:cNvPr>
          <p:cNvSpPr txBox="1"/>
          <p:nvPr/>
        </p:nvSpPr>
        <p:spPr>
          <a:xfrm>
            <a:off x="7038601" y="1738583"/>
            <a:ext cx="1333698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sz="1400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PAVM/PAS</a:t>
            </a:r>
          </a:p>
          <a:p>
            <a:pPr algn="ctr"/>
            <a:r>
              <a:rPr lang="fr-FR" sz="1200" noProof="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Cefiderocol</a:t>
            </a:r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N = 28</a:t>
            </a:r>
          </a:p>
          <a:p>
            <a:pPr algn="ctr"/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Colistine N = 15</a:t>
            </a:r>
          </a:p>
        </p:txBody>
      </p:sp>
      <p:sp>
        <p:nvSpPr>
          <p:cNvPr id="13" name="ZoneTexte 10">
            <a:extLst>
              <a:ext uri="{FF2B5EF4-FFF2-40B4-BE49-F238E27FC236}">
                <a16:creationId xmlns:a16="http://schemas.microsoft.com/office/drawing/2014/main" id="{A21BFB37-0A91-4935-1AD1-9AB2F8B67B1E}"/>
              </a:ext>
            </a:extLst>
          </p:cNvPr>
          <p:cNvSpPr txBox="1"/>
          <p:nvPr/>
        </p:nvSpPr>
        <p:spPr>
          <a:xfrm>
            <a:off x="8520759" y="1761896"/>
            <a:ext cx="1255152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sz="1400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Bactériémies</a:t>
            </a:r>
          </a:p>
          <a:p>
            <a:pPr algn="ctr"/>
            <a:r>
              <a:rPr lang="fr-FR" sz="1200" noProof="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Cefiderocol</a:t>
            </a:r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N = 8</a:t>
            </a:r>
          </a:p>
          <a:p>
            <a:pPr algn="ctr"/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Colistine N = 4</a:t>
            </a:r>
          </a:p>
        </p:txBody>
      </p:sp>
      <p:sp>
        <p:nvSpPr>
          <p:cNvPr id="14" name="ZoneTexte 68">
            <a:extLst>
              <a:ext uri="{FF2B5EF4-FFF2-40B4-BE49-F238E27FC236}">
                <a16:creationId xmlns:a16="http://schemas.microsoft.com/office/drawing/2014/main" id="{2F0F6388-A3FF-F534-D195-776B731542F0}"/>
              </a:ext>
            </a:extLst>
          </p:cNvPr>
          <p:cNvSpPr txBox="1"/>
          <p:nvPr/>
        </p:nvSpPr>
        <p:spPr>
          <a:xfrm>
            <a:off x="7608958" y="6006031"/>
            <a:ext cx="8944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fr-FR" sz="1200" noProof="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Cefiderocol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ZoneTexte 69">
            <a:extLst>
              <a:ext uri="{FF2B5EF4-FFF2-40B4-BE49-F238E27FC236}">
                <a16:creationId xmlns:a16="http://schemas.microsoft.com/office/drawing/2014/main" id="{155B9962-917A-214C-FF4F-171980C2C19D}"/>
              </a:ext>
            </a:extLst>
          </p:cNvPr>
          <p:cNvSpPr txBox="1"/>
          <p:nvPr/>
        </p:nvSpPr>
        <p:spPr>
          <a:xfrm>
            <a:off x="9114375" y="6006031"/>
            <a:ext cx="7215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Colistine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73BA7FC-1229-95BA-955F-983D51081304}"/>
              </a:ext>
            </a:extLst>
          </p:cNvPr>
          <p:cNvSpPr/>
          <p:nvPr/>
        </p:nvSpPr>
        <p:spPr>
          <a:xfrm>
            <a:off x="7524013" y="6066626"/>
            <a:ext cx="144000" cy="1440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5C5A44E-5843-B329-4D82-7109A4463EEF}"/>
              </a:ext>
            </a:extLst>
          </p:cNvPr>
          <p:cNvSpPr/>
          <p:nvPr/>
        </p:nvSpPr>
        <p:spPr>
          <a:xfrm>
            <a:off x="9015608" y="6066626"/>
            <a:ext cx="144000" cy="144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16D170A9-3805-8A8E-D010-456B895BEE6C}"/>
              </a:ext>
            </a:extLst>
          </p:cNvPr>
          <p:cNvGrpSpPr/>
          <p:nvPr/>
        </p:nvGrpSpPr>
        <p:grpSpPr>
          <a:xfrm>
            <a:off x="4928823" y="2340613"/>
            <a:ext cx="7075289" cy="3530004"/>
            <a:chOff x="5761654" y="2171748"/>
            <a:chExt cx="5936567" cy="4055405"/>
          </a:xfrm>
        </p:grpSpPr>
        <p:graphicFrame>
          <p:nvGraphicFramePr>
            <p:cNvPr id="22" name="Graphique 21">
              <a:extLst>
                <a:ext uri="{FF2B5EF4-FFF2-40B4-BE49-F238E27FC236}">
                  <a16:creationId xmlns:a16="http://schemas.microsoft.com/office/drawing/2014/main" id="{B90A8140-8FB9-725C-D37C-9F2EDDA694FD}"/>
                </a:ext>
              </a:extLst>
            </p:cNvPr>
            <p:cNvGraphicFramePr/>
            <p:nvPr/>
          </p:nvGraphicFramePr>
          <p:xfrm>
            <a:off x="5927427" y="2171748"/>
            <a:ext cx="5770794" cy="384719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3" name="ZoneTexte 59">
              <a:extLst>
                <a:ext uri="{FF2B5EF4-FFF2-40B4-BE49-F238E27FC236}">
                  <a16:creationId xmlns:a16="http://schemas.microsoft.com/office/drawing/2014/main" id="{8FAE78BB-CF68-F29F-1189-CCE6CC7D27EF}"/>
                </a:ext>
              </a:extLst>
            </p:cNvPr>
            <p:cNvSpPr txBox="1"/>
            <p:nvPr/>
          </p:nvSpPr>
          <p:spPr>
            <a:xfrm>
              <a:off x="6307803" y="5857821"/>
              <a:ext cx="59022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Réponse</a:t>
              </a:r>
              <a:b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clinique</a:t>
              </a:r>
            </a:p>
          </p:txBody>
        </p:sp>
        <p:sp>
          <p:nvSpPr>
            <p:cNvPr id="24" name="ZoneTexte 60">
              <a:extLst>
                <a:ext uri="{FF2B5EF4-FFF2-40B4-BE49-F238E27FC236}">
                  <a16:creationId xmlns:a16="http://schemas.microsoft.com/office/drawing/2014/main" id="{4D02B897-3A4F-8C14-DE50-CD0804173C7D}"/>
                </a:ext>
              </a:extLst>
            </p:cNvPr>
            <p:cNvSpPr txBox="1"/>
            <p:nvPr/>
          </p:nvSpPr>
          <p:spPr>
            <a:xfrm>
              <a:off x="6707798" y="5857821"/>
              <a:ext cx="9525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Eradication</a:t>
              </a:r>
              <a:b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microbiologique</a:t>
              </a:r>
            </a:p>
          </p:txBody>
        </p:sp>
        <p:sp>
          <p:nvSpPr>
            <p:cNvPr id="25" name="ZoneTexte 61">
              <a:extLst>
                <a:ext uri="{FF2B5EF4-FFF2-40B4-BE49-F238E27FC236}">
                  <a16:creationId xmlns:a16="http://schemas.microsoft.com/office/drawing/2014/main" id="{1A91A16D-B9A2-F979-77DB-496564CB9DB7}"/>
                </a:ext>
              </a:extLst>
            </p:cNvPr>
            <p:cNvSpPr txBox="1"/>
            <p:nvPr/>
          </p:nvSpPr>
          <p:spPr>
            <a:xfrm>
              <a:off x="7488165" y="5857821"/>
              <a:ext cx="59022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Réponse</a:t>
              </a:r>
              <a:b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clinique</a:t>
              </a:r>
            </a:p>
          </p:txBody>
        </p:sp>
        <p:sp>
          <p:nvSpPr>
            <p:cNvPr id="26" name="ZoneTexte 62">
              <a:extLst>
                <a:ext uri="{FF2B5EF4-FFF2-40B4-BE49-F238E27FC236}">
                  <a16:creationId xmlns:a16="http://schemas.microsoft.com/office/drawing/2014/main" id="{E9E6F31B-80FB-9DFF-2879-EA40BA71D04D}"/>
                </a:ext>
              </a:extLst>
            </p:cNvPr>
            <p:cNvSpPr txBox="1"/>
            <p:nvPr/>
          </p:nvSpPr>
          <p:spPr>
            <a:xfrm>
              <a:off x="7879343" y="5857821"/>
              <a:ext cx="9525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Eradication</a:t>
              </a:r>
              <a:b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microbiologique</a:t>
              </a:r>
            </a:p>
          </p:txBody>
        </p:sp>
        <p:sp>
          <p:nvSpPr>
            <p:cNvPr id="27" name="ZoneTexte 63">
              <a:extLst>
                <a:ext uri="{FF2B5EF4-FFF2-40B4-BE49-F238E27FC236}">
                  <a16:creationId xmlns:a16="http://schemas.microsoft.com/office/drawing/2014/main" id="{05620C6D-F2F0-9F9D-B13C-AAB29C40C85F}"/>
                </a:ext>
              </a:extLst>
            </p:cNvPr>
            <p:cNvSpPr txBox="1"/>
            <p:nvPr/>
          </p:nvSpPr>
          <p:spPr>
            <a:xfrm>
              <a:off x="8646891" y="5857821"/>
              <a:ext cx="59022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Réponse</a:t>
              </a:r>
              <a:b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clinique</a:t>
              </a:r>
            </a:p>
          </p:txBody>
        </p:sp>
        <p:sp>
          <p:nvSpPr>
            <p:cNvPr id="28" name="ZoneTexte 64">
              <a:extLst>
                <a:ext uri="{FF2B5EF4-FFF2-40B4-BE49-F238E27FC236}">
                  <a16:creationId xmlns:a16="http://schemas.microsoft.com/office/drawing/2014/main" id="{FEEB6062-2A22-E96C-E1F8-D66BDA26A56D}"/>
                </a:ext>
              </a:extLst>
            </p:cNvPr>
            <p:cNvSpPr txBox="1"/>
            <p:nvPr/>
          </p:nvSpPr>
          <p:spPr>
            <a:xfrm>
              <a:off x="9064522" y="5857821"/>
              <a:ext cx="9525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Eradication</a:t>
              </a:r>
              <a:b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microbiologique</a:t>
              </a:r>
            </a:p>
          </p:txBody>
        </p:sp>
        <p:sp>
          <p:nvSpPr>
            <p:cNvPr id="29" name="ZoneTexte 65">
              <a:extLst>
                <a:ext uri="{FF2B5EF4-FFF2-40B4-BE49-F238E27FC236}">
                  <a16:creationId xmlns:a16="http://schemas.microsoft.com/office/drawing/2014/main" id="{A7D3AB82-965C-3FC3-23F4-D1D0AC166D2B}"/>
                </a:ext>
              </a:extLst>
            </p:cNvPr>
            <p:cNvSpPr txBox="1"/>
            <p:nvPr/>
          </p:nvSpPr>
          <p:spPr>
            <a:xfrm>
              <a:off x="9809615" y="5857821"/>
              <a:ext cx="59022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Réponse</a:t>
              </a:r>
              <a:b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clinique</a:t>
              </a:r>
            </a:p>
          </p:txBody>
        </p:sp>
        <p:sp>
          <p:nvSpPr>
            <p:cNvPr id="30" name="ZoneTexte 66">
              <a:extLst>
                <a:ext uri="{FF2B5EF4-FFF2-40B4-BE49-F238E27FC236}">
                  <a16:creationId xmlns:a16="http://schemas.microsoft.com/office/drawing/2014/main" id="{92BEF044-A107-81C0-12EF-882B9417E2F1}"/>
                </a:ext>
              </a:extLst>
            </p:cNvPr>
            <p:cNvSpPr txBox="1"/>
            <p:nvPr/>
          </p:nvSpPr>
          <p:spPr>
            <a:xfrm>
              <a:off x="10209610" y="5857821"/>
              <a:ext cx="9525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Eradication</a:t>
              </a:r>
              <a:b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microbiologique</a:t>
              </a:r>
            </a:p>
          </p:txBody>
        </p:sp>
        <p:sp>
          <p:nvSpPr>
            <p:cNvPr id="31" name="ZoneTexte 67">
              <a:extLst>
                <a:ext uri="{FF2B5EF4-FFF2-40B4-BE49-F238E27FC236}">
                  <a16:creationId xmlns:a16="http://schemas.microsoft.com/office/drawing/2014/main" id="{2D52A881-95A1-9466-EF8C-7DA415BAFEEF}"/>
                </a:ext>
              </a:extLst>
            </p:cNvPr>
            <p:cNvSpPr txBox="1"/>
            <p:nvPr/>
          </p:nvSpPr>
          <p:spPr>
            <a:xfrm>
              <a:off x="10949305" y="5857821"/>
              <a:ext cx="6767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Réponse</a:t>
              </a:r>
              <a:b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fr-FR" sz="9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composite</a:t>
              </a:r>
            </a:p>
          </p:txBody>
        </p:sp>
        <p:sp>
          <p:nvSpPr>
            <p:cNvPr id="32" name="ZoneTexte 72">
              <a:extLst>
                <a:ext uri="{FF2B5EF4-FFF2-40B4-BE49-F238E27FC236}">
                  <a16:creationId xmlns:a16="http://schemas.microsoft.com/office/drawing/2014/main" id="{5BB32520-5E13-FA47-8C03-71D6721101DD}"/>
                </a:ext>
              </a:extLst>
            </p:cNvPr>
            <p:cNvSpPr txBox="1"/>
            <p:nvPr/>
          </p:nvSpPr>
          <p:spPr>
            <a:xfrm rot="16200000">
              <a:off x="5427620" y="3926056"/>
              <a:ext cx="94506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Patients (%)</a:t>
              </a:r>
            </a:p>
          </p:txBody>
        </p:sp>
      </p:grpSp>
      <p:sp>
        <p:nvSpPr>
          <p:cNvPr id="19" name="Content Placeholder 7">
            <a:extLst>
              <a:ext uri="{FF2B5EF4-FFF2-40B4-BE49-F238E27FC236}">
                <a16:creationId xmlns:a16="http://schemas.microsoft.com/office/drawing/2014/main" id="{ADEE68D5-1499-C33C-22FF-8CB47E6E67C7}"/>
              </a:ext>
            </a:extLst>
          </p:cNvPr>
          <p:cNvSpPr txBox="1">
            <a:spLocks/>
          </p:cNvSpPr>
          <p:nvPr/>
        </p:nvSpPr>
        <p:spPr>
          <a:xfrm>
            <a:off x="187889" y="1316990"/>
            <a:ext cx="10978019" cy="533108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defPPr>
              <a:defRPr lang="en-US"/>
            </a:defPPr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z="1800" noProof="0" dirty="0"/>
              <a:t>Étude de phase 3, randomisée (2:1), ouvert</a:t>
            </a:r>
          </a:p>
          <a:p>
            <a:r>
              <a:rPr lang="fr-FR" sz="1800" noProof="0" dirty="0"/>
              <a:t>Chine (non représentée dans CREDIBLE-CR)</a:t>
            </a:r>
          </a:p>
          <a:p>
            <a:r>
              <a:rPr lang="fr-FR" sz="1800" noProof="0" dirty="0"/>
              <a:t>Infections confirmées à BGN </a:t>
            </a:r>
            <a:r>
              <a:rPr lang="fr-FR" sz="1800" noProof="0" dirty="0" err="1"/>
              <a:t>Carb</a:t>
            </a:r>
            <a:r>
              <a:rPr lang="fr-FR" sz="1800" noProof="0" dirty="0"/>
              <a:t>-R</a:t>
            </a:r>
          </a:p>
          <a:p>
            <a:endParaRPr lang="fr-FR" sz="1800" noProof="0" dirty="0"/>
          </a:p>
          <a:p>
            <a:endParaRPr lang="fr-FR" sz="1800" noProof="0" dirty="0"/>
          </a:p>
          <a:p>
            <a:pPr>
              <a:buFont typeface="System Font Regular"/>
              <a:buChar char="-"/>
            </a:pPr>
            <a:endParaRPr lang="fr-FR" sz="1800" noProof="0" dirty="0"/>
          </a:p>
          <a:p>
            <a:endParaRPr lang="fr-FR" sz="2000" noProof="0" dirty="0"/>
          </a:p>
        </p:txBody>
      </p:sp>
      <p:pic>
        <p:nvPicPr>
          <p:cNvPr id="20" name="table">
            <a:extLst>
              <a:ext uri="{FF2B5EF4-FFF2-40B4-BE49-F238E27FC236}">
                <a16:creationId xmlns:a16="http://schemas.microsoft.com/office/drawing/2014/main" id="{F5F03712-BFA3-3751-6DED-70BDCDFD6EA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9808" y="3765116"/>
            <a:ext cx="4203700" cy="2566289"/>
          </a:xfrm>
          <a:prstGeom prst="rect">
            <a:avLst/>
          </a:prstGeom>
        </p:spPr>
      </p:pic>
      <p:sp>
        <p:nvSpPr>
          <p:cNvPr id="21" name="TextBox 1">
            <a:extLst>
              <a:ext uri="{FF2B5EF4-FFF2-40B4-BE49-F238E27FC236}">
                <a16:creationId xmlns:a16="http://schemas.microsoft.com/office/drawing/2014/main" id="{5211A24D-F609-67B6-D240-84B6A514686A}"/>
              </a:ext>
            </a:extLst>
          </p:cNvPr>
          <p:cNvSpPr txBox="1"/>
          <p:nvPr/>
        </p:nvSpPr>
        <p:spPr>
          <a:xfrm>
            <a:off x="516958" y="2575301"/>
            <a:ext cx="4089400" cy="923330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noProof="0" dirty="0" err="1">
                <a:latin typeface="Calibri" panose="020F0502020204030204" pitchFamily="34" charset="0"/>
                <a:cs typeface="Calibri" panose="020F0502020204030204" pitchFamily="34" charset="0"/>
              </a:rPr>
              <a:t>cefiderocol</a:t>
            </a:r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 (FDC) 2g/8h (+ </a:t>
            </a:r>
            <a:r>
              <a:rPr lang="fr-FR" noProof="0" dirty="0" err="1">
                <a:latin typeface="Calibri" panose="020F0502020204030204" pitchFamily="34" charset="0"/>
                <a:cs typeface="Calibri" panose="020F0502020204030204" pitchFamily="34" charset="0"/>
              </a:rPr>
              <a:t>meropenem</a:t>
            </a:r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/>
            <a:r>
              <a:rPr lang="fr-FR" i="1" noProof="0" dirty="0">
                <a:latin typeface="Calibri" panose="020F0502020204030204" pitchFamily="34" charset="0"/>
                <a:cs typeface="Calibri" panose="020F0502020204030204" pitchFamily="34" charset="0"/>
              </a:rPr>
              <a:t>vs.</a:t>
            </a:r>
          </a:p>
          <a:p>
            <a:pPr algn="ctr"/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colistine (COL) 9 M UI/j (+ </a:t>
            </a:r>
            <a:r>
              <a:rPr lang="fr-FR" noProof="0" dirty="0" err="1">
                <a:latin typeface="Calibri" panose="020F0502020204030204" pitchFamily="34" charset="0"/>
                <a:cs typeface="Calibri" panose="020F0502020204030204" pitchFamily="34" charset="0"/>
              </a:rPr>
              <a:t>meropenem</a:t>
            </a:r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pic>
        <p:nvPicPr>
          <p:cNvPr id="33" name="Espace réservé du contenu 11">
            <a:extLst>
              <a:ext uri="{FF2B5EF4-FFF2-40B4-BE49-F238E27FC236}">
                <a16:creationId xmlns:a16="http://schemas.microsoft.com/office/drawing/2014/main" id="{F87B09B8-DB50-A387-E2B8-EAE33A15C5B5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4"/>
          <a:stretch>
            <a:fillRect/>
          </a:stretch>
        </p:blipFill>
        <p:spPr>
          <a:xfrm>
            <a:off x="11353800" y="420423"/>
            <a:ext cx="665163" cy="443442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2" name="Title 2">
            <a:extLst>
              <a:ext uri="{FF2B5EF4-FFF2-40B4-BE49-F238E27FC236}">
                <a16:creationId xmlns:a16="http://schemas.microsoft.com/office/drawing/2014/main" id="{D1030E63-750A-EBC8-62BD-6274619172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</p:spPr>
        <p:txBody>
          <a:bodyPr>
            <a:noAutofit/>
          </a:bodyPr>
          <a:lstStyle/>
          <a:p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Efficacité et tolérance du </a:t>
            </a:r>
            <a:r>
              <a:rPr kumimoji="0" lang="fr-FR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cefiderocol</a:t>
            </a: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vs colistine (associés au </a:t>
            </a:r>
            <a:r>
              <a:rPr kumimoji="0" lang="fr-FR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meropenem</a:t>
            </a: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) </a:t>
            </a:r>
            <a:b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au cours d’infections à bactéries Gram négatif résistantes aux carbapénèmes </a:t>
            </a:r>
            <a:endParaRPr lang="fr-FR" sz="2400" b="0" noProof="0" dirty="0"/>
          </a:p>
        </p:txBody>
      </p:sp>
    </p:spTree>
    <p:extLst>
      <p:ext uri="{BB962C8B-B14F-4D97-AF65-F5344CB8AC3E}">
        <p14:creationId xmlns:p14="http://schemas.microsoft.com/office/powerpoint/2010/main" val="157019728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2">
            <a:extLst>
              <a:ext uri="{FF2B5EF4-FFF2-40B4-BE49-F238E27FC236}">
                <a16:creationId xmlns:a16="http://schemas.microsoft.com/office/drawing/2014/main" id="{984E8747-D2CA-55A0-90CB-BBF5EDB577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</p:spPr>
        <p:txBody>
          <a:bodyPr>
            <a:noAutofit/>
          </a:bodyPr>
          <a:lstStyle/>
          <a:p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Efficacité et tolérance du </a:t>
            </a:r>
            <a:r>
              <a:rPr kumimoji="0" lang="fr-FR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cefiderocol</a:t>
            </a: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vs colistine (associés au </a:t>
            </a:r>
            <a:r>
              <a:rPr kumimoji="0" lang="fr-FR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meropenem</a:t>
            </a: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) </a:t>
            </a:r>
            <a:b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au cours d’infections à bactéries Gram négatif résistantes aux carbapénèmes </a:t>
            </a:r>
            <a:endParaRPr lang="fr-FR" sz="2400" b="0" noProof="0" dirty="0"/>
          </a:p>
        </p:txBody>
      </p:sp>
      <p:sp>
        <p:nvSpPr>
          <p:cNvPr id="6" name="Content Placeholder 7">
            <a:extLst>
              <a:ext uri="{FF2B5EF4-FFF2-40B4-BE49-F238E27FC236}">
                <a16:creationId xmlns:a16="http://schemas.microsoft.com/office/drawing/2014/main" id="{D53E0459-2571-FC34-A37B-E9EA8AB32C2C}"/>
              </a:ext>
            </a:extLst>
          </p:cNvPr>
          <p:cNvSpPr txBox="1">
            <a:spLocks/>
          </p:cNvSpPr>
          <p:nvPr/>
        </p:nvSpPr>
        <p:spPr>
          <a:xfrm>
            <a:off x="375781" y="1390389"/>
            <a:ext cx="10978019" cy="533108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z="1800"/>
              <a:t>Étude de phase 3, randomisée (2:1), ouvert</a:t>
            </a:r>
          </a:p>
          <a:p>
            <a:r>
              <a:rPr lang="fr-FR" sz="1800"/>
              <a:t>Chine (non représentée dans CREDIBLE-CR)</a:t>
            </a:r>
          </a:p>
          <a:p>
            <a:r>
              <a:rPr lang="fr-FR" sz="1800"/>
              <a:t>Infections confirmées à BGN Carb-R</a:t>
            </a:r>
          </a:p>
          <a:p>
            <a:endParaRPr lang="fr-FR" sz="1800"/>
          </a:p>
          <a:p>
            <a:endParaRPr lang="fr-FR" sz="1800"/>
          </a:p>
          <a:p>
            <a:pPr>
              <a:buFont typeface="System Font Regular"/>
              <a:buChar char="-"/>
            </a:pPr>
            <a:endParaRPr lang="fr-FR" sz="1800"/>
          </a:p>
          <a:p>
            <a:endParaRPr lang="fr-FR" sz="2000" dirty="0"/>
          </a:p>
        </p:txBody>
      </p:sp>
      <p:graphicFrame>
        <p:nvGraphicFramePr>
          <p:cNvPr id="7" name="Table 21">
            <a:extLst>
              <a:ext uri="{FF2B5EF4-FFF2-40B4-BE49-F238E27FC236}">
                <a16:creationId xmlns:a16="http://schemas.microsoft.com/office/drawing/2014/main" id="{273DBF5C-A8E1-5487-06A0-201808CFF558}"/>
              </a:ext>
            </a:extLst>
          </p:cNvPr>
          <p:cNvGraphicFramePr>
            <a:graphicFrameLocks noGrp="1"/>
          </p:cNvGraphicFramePr>
          <p:nvPr/>
        </p:nvGraphicFramePr>
        <p:xfrm>
          <a:off x="647700" y="3838515"/>
          <a:ext cx="4203700" cy="2566289"/>
        </p:xfrm>
        <a:graphic>
          <a:graphicData uri="http://schemas.openxmlformats.org/drawingml/2006/table">
            <a:tbl>
              <a:tblPr firstCol="1" bandRow="1">
                <a:tableStyleId>{5C22544A-7EE6-4342-B048-85BDC9FD1C3A}</a:tableStyleId>
              </a:tblPr>
              <a:tblGrid>
                <a:gridCol w="1180815">
                  <a:extLst>
                    <a:ext uri="{9D8B030D-6E8A-4147-A177-3AD203B41FA5}">
                      <a16:colId xmlns:a16="http://schemas.microsoft.com/office/drawing/2014/main" val="3190441214"/>
                    </a:ext>
                  </a:extLst>
                </a:gridCol>
                <a:gridCol w="2194845">
                  <a:extLst>
                    <a:ext uri="{9D8B030D-6E8A-4147-A177-3AD203B41FA5}">
                      <a16:colId xmlns:a16="http://schemas.microsoft.com/office/drawing/2014/main" val="1436114748"/>
                    </a:ext>
                  </a:extLst>
                </a:gridCol>
                <a:gridCol w="828040">
                  <a:extLst>
                    <a:ext uri="{9D8B030D-6E8A-4147-A177-3AD203B41FA5}">
                      <a16:colId xmlns:a16="http://schemas.microsoft.com/office/drawing/2014/main" val="69960018"/>
                    </a:ext>
                  </a:extLst>
                </a:gridCol>
              </a:tblGrid>
              <a:tr h="0">
                <a:tc rowSpan="3"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Foyers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Respiratoire : 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46,1 %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50509406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Bactériémie : 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18,0 %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5590134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IU compliquée :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16,8 % 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987601170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Gravité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APACHE II ≥ 16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46,1 %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3299333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I rénale modérée : 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27,0 %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63228943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Ventilés : 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77,5 %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17120004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PK/PD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 err="1">
                          <a:effectLst/>
                          <a:latin typeface="+mn-lt"/>
                        </a:rPr>
                        <a:t>hyperclairance</a:t>
                      </a:r>
                      <a:r>
                        <a:rPr lang="fr-FR" sz="1400" kern="100" noProof="0" dirty="0">
                          <a:effectLst/>
                          <a:latin typeface="+mn-lt"/>
                        </a:rPr>
                        <a:t> rénale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27,0 %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401806144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BGN </a:t>
                      </a:r>
                      <a:r>
                        <a:rPr lang="fr-FR" sz="1400" kern="100" noProof="0" dirty="0" err="1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Carb</a:t>
                      </a: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-R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i="1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Klebsiella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pneumoniae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40,4 %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00678749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endParaRPr lang="en-US" sz="1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i="1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Acinetobacter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baumannii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41,6 %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83053995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endParaRPr lang="en-US" sz="1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i="1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Pseudomonas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aeruginosa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11,1 %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03832941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endParaRPr lang="en-US" sz="1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i="1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Escherichia coli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  <a:ea typeface="Aptos" panose="020B0004020202020204" pitchFamily="34" charset="0"/>
                          <a:cs typeface="Times New Roman" panose="02020603050405020304" pitchFamily="18" charset="0"/>
                        </a:rPr>
                        <a:t>7,9 %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448069558"/>
                  </a:ext>
                </a:extLst>
              </a:tr>
            </a:tbl>
          </a:graphicData>
        </a:graphic>
      </p:graphicFrame>
      <p:sp>
        <p:nvSpPr>
          <p:cNvPr id="8" name="TextBox 25">
            <a:extLst>
              <a:ext uri="{FF2B5EF4-FFF2-40B4-BE49-F238E27FC236}">
                <a16:creationId xmlns:a16="http://schemas.microsoft.com/office/drawing/2014/main" id="{2B6800AB-F34A-36F7-6E52-CF42D1093256}"/>
              </a:ext>
            </a:extLst>
          </p:cNvPr>
          <p:cNvSpPr txBox="1"/>
          <p:nvPr/>
        </p:nvSpPr>
        <p:spPr>
          <a:xfrm>
            <a:off x="704850" y="2648700"/>
            <a:ext cx="4089400" cy="923330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noProof="0" dirty="0" err="1">
                <a:latin typeface="Calibri" panose="020F0502020204030204" pitchFamily="34" charset="0"/>
                <a:cs typeface="Calibri" panose="020F0502020204030204" pitchFamily="34" charset="0"/>
              </a:rPr>
              <a:t>cefiderocol</a:t>
            </a:r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 (FDC) 2g/8h (+ </a:t>
            </a:r>
            <a:r>
              <a:rPr lang="fr-FR" noProof="0" dirty="0" err="1">
                <a:latin typeface="Calibri" panose="020F0502020204030204" pitchFamily="34" charset="0"/>
                <a:cs typeface="Calibri" panose="020F0502020204030204" pitchFamily="34" charset="0"/>
              </a:rPr>
              <a:t>meropenem</a:t>
            </a:r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/>
            <a:r>
              <a:rPr lang="fr-FR" i="1" noProof="0" dirty="0">
                <a:latin typeface="Calibri" panose="020F0502020204030204" pitchFamily="34" charset="0"/>
                <a:cs typeface="Calibri" panose="020F0502020204030204" pitchFamily="34" charset="0"/>
              </a:rPr>
              <a:t>vs.</a:t>
            </a:r>
          </a:p>
          <a:p>
            <a:pPr algn="ctr"/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colistine (COL) 9 M UI/j (+ </a:t>
            </a:r>
            <a:r>
              <a:rPr lang="fr-FR" noProof="0" dirty="0" err="1">
                <a:latin typeface="Calibri" panose="020F0502020204030204" pitchFamily="34" charset="0"/>
                <a:cs typeface="Calibri" panose="020F0502020204030204" pitchFamily="34" charset="0"/>
              </a:rPr>
              <a:t>meropenem</a:t>
            </a:r>
            <a:r>
              <a:rPr lang="fr-FR" noProof="0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graphicFrame>
        <p:nvGraphicFramePr>
          <p:cNvPr id="9" name="Table 30">
            <a:extLst>
              <a:ext uri="{FF2B5EF4-FFF2-40B4-BE49-F238E27FC236}">
                <a16:creationId xmlns:a16="http://schemas.microsoft.com/office/drawing/2014/main" id="{E8A776CB-9A1B-4723-2CC5-08C165A012DE}"/>
              </a:ext>
            </a:extLst>
          </p:cNvPr>
          <p:cNvGraphicFramePr>
            <a:graphicFrameLocks noGrp="1"/>
          </p:cNvGraphicFramePr>
          <p:nvPr/>
        </p:nvGraphicFramePr>
        <p:xfrm>
          <a:off x="5330407" y="4911348"/>
          <a:ext cx="6445249" cy="14118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69785">
                  <a:extLst>
                    <a:ext uri="{9D8B030D-6E8A-4147-A177-3AD203B41FA5}">
                      <a16:colId xmlns:a16="http://schemas.microsoft.com/office/drawing/2014/main" val="2134014703"/>
                    </a:ext>
                  </a:extLst>
                </a:gridCol>
                <a:gridCol w="1812978">
                  <a:extLst>
                    <a:ext uri="{9D8B030D-6E8A-4147-A177-3AD203B41FA5}">
                      <a16:colId xmlns:a16="http://schemas.microsoft.com/office/drawing/2014/main" val="1436114748"/>
                    </a:ext>
                  </a:extLst>
                </a:gridCol>
                <a:gridCol w="1662486">
                  <a:extLst>
                    <a:ext uri="{9D8B030D-6E8A-4147-A177-3AD203B41FA5}">
                      <a16:colId xmlns:a16="http://schemas.microsoft.com/office/drawing/2014/main" val="699600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 err="1">
                          <a:effectLst/>
                          <a:latin typeface="+mn-lt"/>
                        </a:rPr>
                        <a:t>Cefiderocol</a:t>
                      </a:r>
                      <a:r>
                        <a:rPr lang="fr-FR" sz="1400" kern="100" noProof="0" dirty="0">
                          <a:effectLst/>
                          <a:latin typeface="+mn-lt"/>
                        </a:rPr>
                        <a:t> </a:t>
                      </a:r>
                      <a:br>
                        <a:rPr lang="fr-FR" sz="1400" kern="100" noProof="0" dirty="0">
                          <a:effectLst/>
                          <a:latin typeface="+mn-lt"/>
                        </a:rPr>
                      </a:br>
                      <a:r>
                        <a:rPr lang="fr-FR" sz="1400" kern="100" noProof="0" dirty="0">
                          <a:effectLst/>
                          <a:latin typeface="+mn-lt"/>
                        </a:rPr>
                        <a:t>(n = 47)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Colistine </a:t>
                      </a:r>
                      <a:br>
                        <a:rPr lang="fr-FR" sz="1400" kern="100" noProof="0" dirty="0">
                          <a:effectLst/>
                          <a:latin typeface="+mn-lt"/>
                        </a:rPr>
                      </a:br>
                      <a:r>
                        <a:rPr lang="fr-FR" sz="1400" kern="100" noProof="0" dirty="0">
                          <a:effectLst/>
                          <a:latin typeface="+mn-lt"/>
                        </a:rPr>
                        <a:t>(n= 25)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59595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50940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EI liés au traitement</a:t>
                      </a:r>
                      <a:endParaRPr lang="fr-FR" sz="1400" i="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17 (36,2 %)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25 (100 %)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11368241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EIG liés au traitement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2 (4,3 %)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3 (12 %)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55901347"/>
                  </a:ext>
                </a:extLst>
              </a:tr>
              <a:tr h="10969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Décès liés au traitement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0 (0 %)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0 (0 %)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9876011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EI lié au traitement et interruption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1 (2,1 %)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7 (28 %)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32993335"/>
                  </a:ext>
                </a:extLst>
              </a:tr>
            </a:tbl>
          </a:graphicData>
        </a:graphic>
      </p:graphicFrame>
      <p:graphicFrame>
        <p:nvGraphicFramePr>
          <p:cNvPr id="10" name="Table 5">
            <a:extLst>
              <a:ext uri="{FF2B5EF4-FFF2-40B4-BE49-F238E27FC236}">
                <a16:creationId xmlns:a16="http://schemas.microsoft.com/office/drawing/2014/main" id="{C5CBE67D-22B8-080D-13FC-10D2D6426B98}"/>
              </a:ext>
            </a:extLst>
          </p:cNvPr>
          <p:cNvGraphicFramePr>
            <a:graphicFrameLocks noGrp="1"/>
          </p:cNvGraphicFramePr>
          <p:nvPr/>
        </p:nvGraphicFramePr>
        <p:xfrm>
          <a:off x="7043998" y="1920698"/>
          <a:ext cx="4963070" cy="150830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53342">
                  <a:extLst>
                    <a:ext uri="{9D8B030D-6E8A-4147-A177-3AD203B41FA5}">
                      <a16:colId xmlns:a16="http://schemas.microsoft.com/office/drawing/2014/main" val="2134014703"/>
                    </a:ext>
                  </a:extLst>
                </a:gridCol>
                <a:gridCol w="1350013">
                  <a:extLst>
                    <a:ext uri="{9D8B030D-6E8A-4147-A177-3AD203B41FA5}">
                      <a16:colId xmlns:a16="http://schemas.microsoft.com/office/drawing/2014/main" val="1436114748"/>
                    </a:ext>
                  </a:extLst>
                </a:gridCol>
                <a:gridCol w="1459715">
                  <a:extLst>
                    <a:ext uri="{9D8B030D-6E8A-4147-A177-3AD203B41FA5}">
                      <a16:colId xmlns:a16="http://schemas.microsoft.com/office/drawing/2014/main" val="69960018"/>
                    </a:ext>
                  </a:extLst>
                </a:gridCol>
              </a:tblGrid>
              <a:tr h="473847">
                <a:tc>
                  <a:txBody>
                    <a:bodyPr/>
                    <a:lstStyle/>
                    <a:p>
                      <a:pPr marL="0" marR="0" lvl="0" algn="l">
                        <a:lnSpc>
                          <a:spcPct val="100000"/>
                        </a:lnSpc>
                        <a:spcAft>
                          <a:spcPts val="0"/>
                        </a:spcAft>
                        <a:buNone/>
                      </a:pP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buNone/>
                      </a:pPr>
                      <a:r>
                        <a:rPr lang="fr-FR" sz="1400" kern="100" noProof="0" dirty="0" err="1">
                          <a:effectLst/>
                          <a:latin typeface="+mn-lt"/>
                        </a:rPr>
                        <a:t>Cefiderocol</a:t>
                      </a:r>
                      <a:endParaRPr lang="fr-FR" sz="1400" kern="100" noProof="0" dirty="0">
                        <a:effectLst/>
                        <a:latin typeface="+mn-lt"/>
                      </a:endParaRPr>
                    </a:p>
                    <a:p>
                      <a:pPr marL="0" marR="0" lvl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+ </a:t>
                      </a:r>
                      <a:r>
                        <a:rPr lang="fr-FR" sz="1400" kern="100" noProof="0" dirty="0" err="1">
                          <a:effectLst/>
                          <a:latin typeface="+mn-lt"/>
                        </a:rPr>
                        <a:t>meropenem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buNone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Colistine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+ </a:t>
                      </a:r>
                      <a:r>
                        <a:rPr lang="fr-FR" sz="1400" kern="100" noProof="0" dirty="0" err="1">
                          <a:effectLst/>
                          <a:latin typeface="+mn-lt"/>
                        </a:rPr>
                        <a:t>meropenem</a:t>
                      </a:r>
                      <a:endParaRPr lang="fr-FR" sz="140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505094068"/>
                  </a:ext>
                </a:extLst>
              </a:tr>
              <a:tr h="25861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kern="100" noProof="0" dirty="0">
                          <a:effectLst/>
                          <a:latin typeface="+mn-lt"/>
                        </a:rPr>
                        <a:t>Général</a:t>
                      </a:r>
                      <a:endParaRPr lang="fr-FR" sz="1400" i="0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24/45 (53,3 %)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5/23 (22,7 %)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113682418"/>
                  </a:ext>
                </a:extLst>
              </a:tr>
              <a:tr h="25861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i="1" kern="100" noProof="0" dirty="0">
                          <a:effectLst/>
                          <a:latin typeface="+mn-lt"/>
                        </a:rPr>
                        <a:t>Klebsiella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</a:rPr>
                        <a:t>pneumoniae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8/20 (40,0 %)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1/8 (12,5 %)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55901347"/>
                  </a:ext>
                </a:extLst>
              </a:tr>
              <a:tr h="25861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i="1" kern="100" noProof="0" dirty="0">
                          <a:effectLst/>
                          <a:latin typeface="+mn-lt"/>
                        </a:rPr>
                        <a:t>Acinetobacter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</a:rPr>
                        <a:t>baumannii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11/17 (64,7 %)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84/10 (40,0 %)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987601170"/>
                  </a:ext>
                </a:extLst>
              </a:tr>
              <a:tr h="25861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i="1" kern="100" noProof="0" dirty="0">
                          <a:effectLst/>
                          <a:latin typeface="+mn-lt"/>
                        </a:rPr>
                        <a:t>Pseudomonas </a:t>
                      </a:r>
                      <a:r>
                        <a:rPr lang="fr-FR" sz="1400" i="1" kern="100" noProof="0" dirty="0" err="1">
                          <a:effectLst/>
                          <a:latin typeface="+mn-lt"/>
                        </a:rPr>
                        <a:t>aeruginosa</a:t>
                      </a:r>
                      <a:endParaRPr lang="fr-FR" sz="1400" i="1" kern="100" noProof="0" dirty="0">
                        <a:effectLst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5/8 (62,5 %)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u="none" strike="noStrike" kern="1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</a:rPr>
                        <a:t>0/1 (0 %)</a:t>
                      </a:r>
                      <a:endParaRPr kumimoji="0" lang="fr-FR" sz="1400" b="0" i="0" u="none" strike="noStrike" kern="1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32993335"/>
                  </a:ext>
                </a:extLst>
              </a:tr>
            </a:tbl>
          </a:graphicData>
        </a:graphic>
      </p:graphicFrame>
      <p:sp>
        <p:nvSpPr>
          <p:cNvPr id="11" name="ZoneTexte 10">
            <a:extLst>
              <a:ext uri="{FF2B5EF4-FFF2-40B4-BE49-F238E27FC236}">
                <a16:creationId xmlns:a16="http://schemas.microsoft.com/office/drawing/2014/main" id="{13421981-763B-8991-6D0C-0A7836C183ED}"/>
              </a:ext>
            </a:extLst>
          </p:cNvPr>
          <p:cNvSpPr txBox="1"/>
          <p:nvPr/>
        </p:nvSpPr>
        <p:spPr>
          <a:xfrm>
            <a:off x="5745565" y="1503560"/>
            <a:ext cx="1298433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Général</a:t>
            </a:r>
          </a:p>
          <a:p>
            <a:pPr algn="ctr"/>
            <a:r>
              <a:rPr lang="fr-FR" sz="1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</a:t>
            </a:r>
            <a:r>
              <a:rPr lang="fr-FR" sz="1200" noProof="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efiderocol</a:t>
            </a:r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1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</a:t>
            </a:r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= 45</a:t>
            </a:r>
          </a:p>
          <a:p>
            <a:pPr algn="ctr"/>
            <a:r>
              <a:rPr lang="fr-FR" sz="12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colistine n = 22</a:t>
            </a:r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39D56596-921B-5CBD-84A0-78EF636E8EF3}"/>
              </a:ext>
            </a:extLst>
          </p:cNvPr>
          <p:cNvGrpSpPr/>
          <p:nvPr/>
        </p:nvGrpSpPr>
        <p:grpSpPr>
          <a:xfrm>
            <a:off x="4949772" y="1920698"/>
            <a:ext cx="3449563" cy="2962963"/>
            <a:chOff x="4949772" y="1920698"/>
            <a:chExt cx="3449563" cy="2962963"/>
          </a:xfrm>
        </p:grpSpPr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FC0FC469-9E93-6E3F-4A08-7CA22348CED2}"/>
                </a:ext>
              </a:extLst>
            </p:cNvPr>
            <p:cNvSpPr txBox="1"/>
            <p:nvPr/>
          </p:nvSpPr>
          <p:spPr>
            <a:xfrm>
              <a:off x="7489086" y="4064218"/>
              <a:ext cx="91024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>
                <a:defRPr/>
              </a:pPr>
              <a:r>
                <a:rPr lang="fr-FR" sz="1200" b="1" noProof="0" dirty="0" err="1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Cefiderocol</a:t>
              </a:r>
              <a:endParaRPr kumimoji="0" lang="fr-FR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2AA3EF55-E2DB-C99A-C5C7-22B812B42B60}"/>
                </a:ext>
              </a:extLst>
            </p:cNvPr>
            <p:cNvSpPr txBox="1"/>
            <p:nvPr/>
          </p:nvSpPr>
          <p:spPr>
            <a:xfrm>
              <a:off x="7502908" y="4331137"/>
              <a:ext cx="7375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Colistine</a:t>
              </a:r>
              <a:endParaRPr kumimoji="0" lang="fr-FR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2ED111A1-FB32-39DC-274A-A506730FE3ED}"/>
                </a:ext>
              </a:extLst>
            </p:cNvPr>
            <p:cNvSpPr/>
            <p:nvPr/>
          </p:nvSpPr>
          <p:spPr>
            <a:xfrm>
              <a:off x="7404141" y="4124813"/>
              <a:ext cx="144000" cy="1440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BAE47B70-C603-5861-B33A-1DD9C306E9D9}"/>
                </a:ext>
              </a:extLst>
            </p:cNvPr>
            <p:cNvSpPr/>
            <p:nvPr/>
          </p:nvSpPr>
          <p:spPr>
            <a:xfrm>
              <a:off x="7404141" y="4391732"/>
              <a:ext cx="144000" cy="1440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7" name="Groupe 16">
              <a:extLst>
                <a:ext uri="{FF2B5EF4-FFF2-40B4-BE49-F238E27FC236}">
                  <a16:creationId xmlns:a16="http://schemas.microsoft.com/office/drawing/2014/main" id="{84124860-5C66-8045-A8FC-E73F521395D7}"/>
                </a:ext>
              </a:extLst>
            </p:cNvPr>
            <p:cNvGrpSpPr/>
            <p:nvPr/>
          </p:nvGrpSpPr>
          <p:grpSpPr>
            <a:xfrm>
              <a:off x="4949772" y="1920698"/>
              <a:ext cx="2447980" cy="2962963"/>
              <a:chOff x="5375440" y="2171748"/>
              <a:chExt cx="6322781" cy="4139807"/>
            </a:xfrm>
          </p:grpSpPr>
          <p:graphicFrame>
            <p:nvGraphicFramePr>
              <p:cNvPr id="18" name="Graphique 17">
                <a:extLst>
                  <a:ext uri="{FF2B5EF4-FFF2-40B4-BE49-F238E27FC236}">
                    <a16:creationId xmlns:a16="http://schemas.microsoft.com/office/drawing/2014/main" id="{C7E132AC-F5B5-4151-0A3D-F73EDF6A98CE}"/>
                  </a:ext>
                </a:extLst>
              </p:cNvPr>
              <p:cNvGraphicFramePr/>
              <p:nvPr/>
            </p:nvGraphicFramePr>
            <p:xfrm>
              <a:off x="5927427" y="2171748"/>
              <a:ext cx="5770794" cy="3847196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  <p:sp>
            <p:nvSpPr>
              <p:cNvPr id="19" name="ZoneTexte 18">
                <a:extLst>
                  <a:ext uri="{FF2B5EF4-FFF2-40B4-BE49-F238E27FC236}">
                    <a16:creationId xmlns:a16="http://schemas.microsoft.com/office/drawing/2014/main" id="{D5E3C8AC-1E15-4C92-5F73-CB210A051132}"/>
                  </a:ext>
                </a:extLst>
              </p:cNvPr>
              <p:cNvSpPr txBox="1"/>
              <p:nvPr/>
            </p:nvSpPr>
            <p:spPr>
              <a:xfrm>
                <a:off x="7324120" y="5834215"/>
                <a:ext cx="1396483" cy="4773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Réponse</a:t>
                </a:r>
                <a:b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clinique</a:t>
                </a:r>
              </a:p>
            </p:txBody>
          </p:sp>
          <p:sp>
            <p:nvSpPr>
              <p:cNvPr id="20" name="ZoneTexte 19">
                <a:extLst>
                  <a:ext uri="{FF2B5EF4-FFF2-40B4-BE49-F238E27FC236}">
                    <a16:creationId xmlns:a16="http://schemas.microsoft.com/office/drawing/2014/main" id="{4A10FC0B-8BEB-5BE9-FBC7-9916D657FBF5}"/>
                  </a:ext>
                </a:extLst>
              </p:cNvPr>
              <p:cNvSpPr txBox="1"/>
              <p:nvPr/>
            </p:nvSpPr>
            <p:spPr>
              <a:xfrm>
                <a:off x="9131896" y="5834215"/>
                <a:ext cx="2278224" cy="4773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Eradication</a:t>
                </a:r>
                <a:b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fr-FR" sz="1050" noProof="0" dirty="0"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microbiologique</a:t>
                </a:r>
              </a:p>
            </p:txBody>
          </p:sp>
          <p:sp>
            <p:nvSpPr>
              <p:cNvPr id="21" name="ZoneTexte 20">
                <a:extLst>
                  <a:ext uri="{FF2B5EF4-FFF2-40B4-BE49-F238E27FC236}">
                    <a16:creationId xmlns:a16="http://schemas.microsoft.com/office/drawing/2014/main" id="{B167AFC8-A2D2-CC0E-BD4B-8E90F883D56B}"/>
                  </a:ext>
                </a:extLst>
              </p:cNvPr>
              <p:cNvSpPr txBox="1"/>
              <p:nvPr/>
            </p:nvSpPr>
            <p:spPr>
              <a:xfrm rot="16200000">
                <a:off x="5126715" y="3770416"/>
                <a:ext cx="1085729" cy="5882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200" b="1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Patients (%)</a:t>
                </a:r>
              </a:p>
            </p:txBody>
          </p:sp>
        </p:grpSp>
      </p:grpSp>
      <p:cxnSp>
        <p:nvCxnSpPr>
          <p:cNvPr id="22" name="Straight Arrow Connector 3">
            <a:extLst>
              <a:ext uri="{FF2B5EF4-FFF2-40B4-BE49-F238E27FC236}">
                <a16:creationId xmlns:a16="http://schemas.microsoft.com/office/drawing/2014/main" id="{4938D9FC-207B-A98A-C58E-ABD93E82C742}"/>
              </a:ext>
            </a:extLst>
          </p:cNvPr>
          <p:cNvCxnSpPr>
            <a:cxnSpLocks/>
          </p:cNvCxnSpPr>
          <p:nvPr/>
        </p:nvCxnSpPr>
        <p:spPr>
          <a:xfrm flipV="1">
            <a:off x="6244913" y="2804845"/>
            <a:ext cx="690143" cy="767185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3" name="Espace réservé du contenu 11">
            <a:extLst>
              <a:ext uri="{FF2B5EF4-FFF2-40B4-BE49-F238E27FC236}">
                <a16:creationId xmlns:a16="http://schemas.microsoft.com/office/drawing/2014/main" id="{05D70DF2-7DB3-07B1-F748-EA2D829E07CD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20423"/>
            <a:ext cx="665163" cy="443442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24" name="Espace réservé du contenu 9">
            <a:extLst>
              <a:ext uri="{FF2B5EF4-FFF2-40B4-BE49-F238E27FC236}">
                <a16:creationId xmlns:a16="http://schemas.microsoft.com/office/drawing/2014/main" id="{26C352BE-2EE1-7656-AA0A-3F84CE95E5F8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noProof="0" dirty="0">
                <a:latin typeface="+mn-lt"/>
              </a:rPr>
              <a:t>Huang H, ESCMID 2026, P1860</a:t>
            </a:r>
          </a:p>
        </p:txBody>
      </p:sp>
    </p:spTree>
    <p:extLst>
      <p:ext uri="{BB962C8B-B14F-4D97-AF65-F5344CB8AC3E}">
        <p14:creationId xmlns:p14="http://schemas.microsoft.com/office/powerpoint/2010/main" val="282346495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8A164B-5D18-A354-E433-EE2CDE54F9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8">
            <a:extLst>
              <a:ext uri="{FF2B5EF4-FFF2-40B4-BE49-F238E27FC236}">
                <a16:creationId xmlns:a16="http://schemas.microsoft.com/office/drawing/2014/main" id="{9B2E7E8A-8A1E-7B05-9C7D-75DFBCDF20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FR" dirty="0"/>
              <a:t>Dose élevée </a:t>
            </a:r>
            <a:r>
              <a:rPr lang="fr-FR" i="1" dirty="0"/>
              <a:t>vs</a:t>
            </a:r>
            <a:r>
              <a:rPr lang="fr-FR" dirty="0"/>
              <a:t> dose standard de </a:t>
            </a:r>
            <a:r>
              <a:rPr lang="fr-FR" dirty="0" err="1"/>
              <a:t>meropenem</a:t>
            </a:r>
            <a:r>
              <a:rPr lang="fr-FR" dirty="0"/>
              <a:t> en administration intermittente chez les patients de réanimation : étude de cohorte observationnelle </a:t>
            </a:r>
            <a:r>
              <a:rPr lang="fr-FR" i="1" dirty="0"/>
              <a:t>(1)</a:t>
            </a: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F7F6F978-358C-84CF-39EF-DBB3315131AC}"/>
              </a:ext>
            </a:extLst>
          </p:cNvPr>
          <p:cNvSpPr txBox="1">
            <a:spLocks/>
          </p:cNvSpPr>
          <p:nvPr/>
        </p:nvSpPr>
        <p:spPr>
          <a:xfrm>
            <a:off x="7136723" y="6273012"/>
            <a:ext cx="2291012" cy="557451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0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CJP : critère de jugement principal ; </a:t>
            </a:r>
          </a:p>
          <a:p>
            <a:pPr marL="1800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DFG : débit de filtration glomérulaire ; </a:t>
            </a:r>
          </a:p>
          <a:p>
            <a:pPr marL="1800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DRa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 différence relative ajusté</a:t>
            </a:r>
          </a:p>
        </p:txBody>
      </p:sp>
      <p:sp>
        <p:nvSpPr>
          <p:cNvPr id="7" name="Espace réservé du contenu 9">
            <a:extLst>
              <a:ext uri="{FF2B5EF4-FFF2-40B4-BE49-F238E27FC236}">
                <a16:creationId xmlns:a16="http://schemas.microsoft.com/office/drawing/2014/main" id="{EDEDF491-34BB-4B15-B621-7B31036A7771}"/>
              </a:ext>
            </a:extLst>
          </p:cNvPr>
          <p:cNvSpPr txBox="1">
            <a:spLocks/>
          </p:cNvSpPr>
          <p:nvPr/>
        </p:nvSpPr>
        <p:spPr>
          <a:xfrm>
            <a:off x="246888" y="1179554"/>
            <a:ext cx="6742491" cy="159670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Schéma</a:t>
            </a: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ts val="1600"/>
              </a:lnSpc>
              <a:spcBef>
                <a:spcPts val="3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Cohorte observationnelle rétrospective monocentrique 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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Période : 2014-2024</a:t>
            </a:r>
          </a:p>
          <a:p>
            <a:pPr marL="228600" marR="0" lvl="0" indent="-228600" algn="l" defTabSz="914400" rtl="0" eaLnBrk="1" fontAlgn="auto" latinLnBrk="0" hangingPunct="1">
              <a:lnSpc>
                <a:spcPts val="1600"/>
              </a:lnSpc>
              <a:spcBef>
                <a:spcPts val="3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Comparaison : dose standard 3 g/j </a:t>
            </a:r>
            <a:r>
              <a:rPr kumimoji="0" lang="fr-FR" sz="15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vs </a:t>
            </a:r>
            <a:r>
              <a:rPr lang="fr-FR" sz="1500" dirty="0">
                <a:solidFill>
                  <a:prstClr val="black"/>
                </a:solidFill>
              </a:rPr>
              <a:t>d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ose élevée 6 g/j</a:t>
            </a:r>
          </a:p>
          <a:p>
            <a:pPr marL="228600" marR="0" lvl="0" indent="-228600" algn="l" defTabSz="914400" rtl="0" eaLnBrk="1" fontAlgn="auto" latinLnBrk="0" hangingPunct="1">
              <a:lnSpc>
                <a:spcPts val="1600"/>
              </a:lnSpc>
              <a:spcBef>
                <a:spcPts val="3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Score propension : appariement 2:1</a:t>
            </a:r>
          </a:p>
          <a:p>
            <a:pPr marL="228600" marR="0" lvl="0" indent="-228600" algn="l" defTabSz="914400" rtl="0" eaLnBrk="1" fontAlgn="auto" latinLnBrk="0" hangingPunct="1">
              <a:lnSpc>
                <a:spcPts val="1600"/>
              </a:lnSpc>
              <a:spcBef>
                <a:spcPts val="3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CJP : mortalité à J90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id="{A1C283C8-D1CE-301A-201D-959D65AD7931}"/>
              </a:ext>
            </a:extLst>
          </p:cNvPr>
          <p:cNvSpPr txBox="1">
            <a:spLocks/>
          </p:cNvSpPr>
          <p:nvPr/>
        </p:nvSpPr>
        <p:spPr>
          <a:xfrm>
            <a:off x="246887" y="2518502"/>
            <a:ext cx="7112137" cy="5871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3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Population</a:t>
            </a:r>
          </a:p>
          <a:p>
            <a:pPr marL="228600" marR="0" lvl="0" indent="-228600" algn="l" defTabSz="914400" rtl="0" eaLnBrk="1" fontAlgn="auto" latinLnBrk="0" hangingPunct="1">
              <a:lnSpc>
                <a:spcPts val="1700"/>
              </a:lnSpc>
              <a:spcBef>
                <a:spcPts val="3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4 210 patients inclus 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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kumimoji="0" lang="fr-FR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1 716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patients dans cohorte appariée</a:t>
            </a:r>
          </a:p>
        </p:txBody>
      </p:sp>
      <p:sp>
        <p:nvSpPr>
          <p:cNvPr id="21" name="Espace réservé du contenu 9">
            <a:extLst>
              <a:ext uri="{FF2B5EF4-FFF2-40B4-BE49-F238E27FC236}">
                <a16:creationId xmlns:a16="http://schemas.microsoft.com/office/drawing/2014/main" id="{C9A5940D-3A28-37C1-026A-6B584F59CF83}"/>
              </a:ext>
            </a:extLst>
          </p:cNvPr>
          <p:cNvSpPr txBox="1">
            <a:spLocks/>
          </p:cNvSpPr>
          <p:nvPr/>
        </p:nvSpPr>
        <p:spPr>
          <a:xfrm>
            <a:off x="9647962" y="6631292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Frutiger" panose="020B0500000000000000"/>
                <a:ea typeface="+mn-ea"/>
                <a:cs typeface="+mn-cs"/>
              </a:rPr>
              <a:t>Bergmann F, ESCMID 2026, O0280</a:t>
            </a:r>
          </a:p>
        </p:txBody>
      </p:sp>
      <p:graphicFrame>
        <p:nvGraphicFramePr>
          <p:cNvPr id="3" name="Espace réservé du contenu 2">
            <a:extLst>
              <a:ext uri="{FF2B5EF4-FFF2-40B4-BE49-F238E27FC236}">
                <a16:creationId xmlns:a16="http://schemas.microsoft.com/office/drawing/2014/main" id="{92E66182-C417-2932-9C1E-67E49D50B7E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3003065"/>
              </p:ext>
            </p:extLst>
          </p:nvPr>
        </p:nvGraphicFramePr>
        <p:xfrm>
          <a:off x="32816" y="3156398"/>
          <a:ext cx="7016653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7115">
                  <a:extLst>
                    <a:ext uri="{9D8B030D-6E8A-4147-A177-3AD203B41FA5}">
                      <a16:colId xmlns:a16="http://schemas.microsoft.com/office/drawing/2014/main" val="878669133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4073279745"/>
                    </a:ext>
                  </a:extLst>
                </a:gridCol>
                <a:gridCol w="1190625">
                  <a:extLst>
                    <a:ext uri="{9D8B030D-6E8A-4147-A177-3AD203B41FA5}">
                      <a16:colId xmlns:a16="http://schemas.microsoft.com/office/drawing/2014/main" val="591376890"/>
                    </a:ext>
                  </a:extLst>
                </a:gridCol>
                <a:gridCol w="1181613">
                  <a:extLst>
                    <a:ext uri="{9D8B030D-6E8A-4147-A177-3AD203B41FA5}">
                      <a16:colId xmlns:a16="http://schemas.microsoft.com/office/drawing/2014/main" val="2000020146"/>
                    </a:ext>
                  </a:extLst>
                </a:gridCol>
              </a:tblGrid>
              <a:tr h="389577">
                <a:tc>
                  <a:txBody>
                    <a:bodyPr/>
                    <a:lstStyle/>
                    <a:p>
                      <a:pPr>
                        <a:buNone/>
                      </a:pPr>
                      <a:br>
                        <a:rPr lang="fr-FR" sz="1200" b="1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endParaRPr lang="fr-FR" sz="12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b="1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Total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b="1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Dose élevée</a:t>
                      </a:r>
                    </a:p>
                  </a:txBody>
                  <a:tcPr anchor="ctr">
                    <a:solidFill>
                      <a:srgbClr val="006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b="1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Dose std</a:t>
                      </a:r>
                    </a:p>
                  </a:txBody>
                  <a:tcPr anchor="ctr">
                    <a:solidFill>
                      <a:srgbClr val="00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1751346"/>
                  </a:ext>
                </a:extLst>
              </a:tr>
              <a:tr h="23374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1 716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1 144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572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02426159"/>
                  </a:ext>
                </a:extLst>
              </a:tr>
              <a:tr h="23374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Âge, année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62 [49-72]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61 [49-71]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62 [49-72)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78840591"/>
                  </a:ext>
                </a:extLst>
              </a:tr>
              <a:tr h="23374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Sexe féminin (%)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778 (45,3)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514 (44,9)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264 (46,2)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67404215"/>
                  </a:ext>
                </a:extLst>
              </a:tr>
              <a:tr h="85706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Site d’infection (%)</a:t>
                      </a:r>
                    </a:p>
                    <a:p>
                      <a:pPr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  Bactériémie</a:t>
                      </a:r>
                    </a:p>
                    <a:p>
                      <a:pPr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  Pulmonaire</a:t>
                      </a:r>
                    </a:p>
                    <a:p>
                      <a:pPr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  Urine</a:t>
                      </a:r>
                    </a:p>
                    <a:p>
                      <a:pPr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  Inconnue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fr-FR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195 (11,4)</a:t>
                      </a: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579 (33,7)</a:t>
                      </a: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121 (7,1)</a:t>
                      </a: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821 (47,8)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fr-FR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128 (11,2)</a:t>
                      </a: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385 (33,7)</a:t>
                      </a: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78 (6,8)</a:t>
                      </a: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553 (48,3)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fr-FR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67 (11,7)</a:t>
                      </a: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194 (33,9)</a:t>
                      </a: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43 (7,5)</a:t>
                      </a:r>
                    </a:p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268 (46,9)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4970592"/>
                  </a:ext>
                </a:extLst>
              </a:tr>
              <a:tr h="23374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Durée totale du traitement par </a:t>
                      </a:r>
                      <a:r>
                        <a:rPr lang="fr-FR" sz="1200" dirty="0" err="1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meropenem</a:t>
                      </a: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, j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7,50 [4,33-11,8]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7.56 [4,31-12,0]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7,50 [4,62-11,5]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8629188"/>
                  </a:ext>
                </a:extLst>
              </a:tr>
              <a:tr h="23374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Résistance au carbapénème à l’admission, (%)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220 (12,8)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147 (12.8)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73 (12,8)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38250802"/>
                  </a:ext>
                </a:extLst>
              </a:tr>
              <a:tr h="23374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Délai entre admission et initiation du </a:t>
                      </a:r>
                      <a:r>
                        <a:rPr lang="fr-FR" sz="1200" dirty="0" err="1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meropenem</a:t>
                      </a:r>
                      <a:endParaRPr lang="fr-FR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 [1-9]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5 [1-9]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 [1-10]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5329011"/>
                  </a:ext>
                </a:extLst>
              </a:tr>
              <a:tr h="23374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Score SOFA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 [5-11]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 [5-12]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 [5-11]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52351636"/>
                  </a:ext>
                </a:extLst>
              </a:tr>
              <a:tr h="23374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DFG, ml/min/1,73m</a:t>
                      </a:r>
                      <a:r>
                        <a:rPr lang="fr-FR" sz="1200" baseline="300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69,6 [45,2-98,8]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70,2 [43,5-99,0]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r-FR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69,2 [50,5-97,7]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05954226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64437BEB-C8D9-ECF4-B0EC-925EF2F6A0DF}"/>
              </a:ext>
            </a:extLst>
          </p:cNvPr>
          <p:cNvGrpSpPr/>
          <p:nvPr/>
        </p:nvGrpSpPr>
        <p:grpSpPr>
          <a:xfrm>
            <a:off x="7210910" y="1900754"/>
            <a:ext cx="4939206" cy="3083518"/>
            <a:chOff x="141371" y="1371146"/>
            <a:chExt cx="4719575" cy="2875398"/>
          </a:xfrm>
        </p:grpSpPr>
        <p:grpSp>
          <p:nvGrpSpPr>
            <p:cNvPr id="11" name="Groupe 10">
              <a:extLst>
                <a:ext uri="{FF2B5EF4-FFF2-40B4-BE49-F238E27FC236}">
                  <a16:creationId xmlns:a16="http://schemas.microsoft.com/office/drawing/2014/main" id="{C9EE6B75-24E4-4F6A-8A42-47C7BC4D8F1E}"/>
                </a:ext>
              </a:extLst>
            </p:cNvPr>
            <p:cNvGrpSpPr/>
            <p:nvPr/>
          </p:nvGrpSpPr>
          <p:grpSpPr>
            <a:xfrm>
              <a:off x="546120" y="1477963"/>
              <a:ext cx="4314826" cy="2171700"/>
              <a:chOff x="309563" y="1749426"/>
              <a:chExt cx="5033963" cy="2533650"/>
            </a:xfrm>
          </p:grpSpPr>
          <p:sp>
            <p:nvSpPr>
              <p:cNvPr id="33" name="Freeform 7">
                <a:extLst>
                  <a:ext uri="{FF2B5EF4-FFF2-40B4-BE49-F238E27FC236}">
                    <a16:creationId xmlns:a16="http://schemas.microsoft.com/office/drawing/2014/main" id="{EA827932-A770-82C3-E5C3-65C80D839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38" y="1749426"/>
                <a:ext cx="4941888" cy="2533650"/>
              </a:xfrm>
              <a:custGeom>
                <a:avLst/>
                <a:gdLst>
                  <a:gd name="T0" fmla="*/ 0 w 15568"/>
                  <a:gd name="T1" fmla="*/ 0 h 7983"/>
                  <a:gd name="T2" fmla="*/ 0 w 15568"/>
                  <a:gd name="T3" fmla="*/ 7983 h 7983"/>
                  <a:gd name="T4" fmla="*/ 15568 w 15568"/>
                  <a:gd name="T5" fmla="*/ 7983 h 7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568" h="7983">
                    <a:moveTo>
                      <a:pt x="0" y="0"/>
                    </a:moveTo>
                    <a:lnTo>
                      <a:pt x="0" y="7983"/>
                    </a:lnTo>
                    <a:lnTo>
                      <a:pt x="15568" y="7983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Line 8">
                <a:extLst>
                  <a:ext uri="{FF2B5EF4-FFF2-40B4-BE49-F238E27FC236}">
                    <a16:creationId xmlns:a16="http://schemas.microsoft.com/office/drawing/2014/main" id="{9C7444EA-CAB4-C468-3EBA-17EF125F9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563" y="2628901"/>
                <a:ext cx="9207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Line 9">
                <a:extLst>
                  <a:ext uri="{FF2B5EF4-FFF2-40B4-BE49-F238E27FC236}">
                    <a16:creationId xmlns:a16="http://schemas.microsoft.com/office/drawing/2014/main" id="{C322975F-0B95-506B-4BC9-609C2E5109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563" y="3455988"/>
                <a:ext cx="9207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Line 10">
                <a:extLst>
                  <a:ext uri="{FF2B5EF4-FFF2-40B4-BE49-F238E27FC236}">
                    <a16:creationId xmlns:a16="http://schemas.microsoft.com/office/drawing/2014/main" id="{E2A20113-F8B2-1F0F-0329-46EBCFC35F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563" y="4283076"/>
                <a:ext cx="9207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Line 11">
                <a:extLst>
                  <a:ext uri="{FF2B5EF4-FFF2-40B4-BE49-F238E27FC236}">
                    <a16:creationId xmlns:a16="http://schemas.microsoft.com/office/drawing/2014/main" id="{0BBF7267-C96E-09E4-597C-08F94C8E0D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563" y="1801813"/>
                <a:ext cx="92075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Rectangle 12">
                <a:extLst>
                  <a:ext uri="{FF2B5EF4-FFF2-40B4-BE49-F238E27FC236}">
                    <a16:creationId xmlns:a16="http://schemas.microsoft.com/office/drawing/2014/main" id="{39392129-8F5A-E705-7393-1E8364BEB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713" y="2990851"/>
                <a:ext cx="331788" cy="1292225"/>
              </a:xfrm>
              <a:prstGeom prst="rect">
                <a:avLst/>
              </a:pr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Rectangle 13">
                <a:extLst>
                  <a:ext uri="{FF2B5EF4-FFF2-40B4-BE49-F238E27FC236}">
                    <a16:creationId xmlns:a16="http://schemas.microsoft.com/office/drawing/2014/main" id="{5C24EFEA-8905-695E-7C37-6EA1A0C29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888" y="2592388"/>
                <a:ext cx="333375" cy="1690688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Rectangle 14">
                <a:extLst>
                  <a:ext uri="{FF2B5EF4-FFF2-40B4-BE49-F238E27FC236}">
                    <a16:creationId xmlns:a16="http://schemas.microsoft.com/office/drawing/2014/main" id="{17AC7798-AF17-E2E3-FFC3-EA8E87C49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275" y="3478213"/>
                <a:ext cx="331788" cy="804863"/>
              </a:xfrm>
              <a:prstGeom prst="rect">
                <a:avLst/>
              </a:pr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Rectangle 15">
                <a:extLst>
                  <a:ext uri="{FF2B5EF4-FFF2-40B4-BE49-F238E27FC236}">
                    <a16:creationId xmlns:a16="http://schemas.microsoft.com/office/drawing/2014/main" id="{398E9D2C-A460-D6D5-08B6-23230F96F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450" y="3382963"/>
                <a:ext cx="333375" cy="90011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Rectangle 16">
                <a:extLst>
                  <a:ext uri="{FF2B5EF4-FFF2-40B4-BE49-F238E27FC236}">
                    <a16:creationId xmlns:a16="http://schemas.microsoft.com/office/drawing/2014/main" id="{6DF88DD0-BE57-7BAF-510D-F1386E9AA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4106863"/>
                <a:ext cx="333375" cy="176213"/>
              </a:xfrm>
              <a:prstGeom prst="rect">
                <a:avLst/>
              </a:pr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Rectangle 17">
                <a:extLst>
                  <a:ext uri="{FF2B5EF4-FFF2-40B4-BE49-F238E27FC236}">
                    <a16:creationId xmlns:a16="http://schemas.microsoft.com/office/drawing/2014/main" id="{E25DB646-D012-3F2D-7E75-A3694EF41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888" y="4033838"/>
                <a:ext cx="333375" cy="249238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Rectangle 18">
                <a:extLst>
                  <a:ext uri="{FF2B5EF4-FFF2-40B4-BE49-F238E27FC236}">
                    <a16:creationId xmlns:a16="http://schemas.microsoft.com/office/drawing/2014/main" id="{F556E359-0CF5-C892-3394-7E743ED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8688" y="4044951"/>
                <a:ext cx="333375" cy="238125"/>
              </a:xfrm>
              <a:prstGeom prst="rect">
                <a:avLst/>
              </a:pr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Rectangle 19">
                <a:extLst>
                  <a:ext uri="{FF2B5EF4-FFF2-40B4-BE49-F238E27FC236}">
                    <a16:creationId xmlns:a16="http://schemas.microsoft.com/office/drawing/2014/main" id="{882E1C08-50B8-D91A-0051-261A77BF9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450" y="3989388"/>
                <a:ext cx="333375" cy="293688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Rectangle 20">
                <a:extLst>
                  <a:ext uri="{FF2B5EF4-FFF2-40B4-BE49-F238E27FC236}">
                    <a16:creationId xmlns:a16="http://schemas.microsoft.com/office/drawing/2014/main" id="{6CD0A777-C93A-C64E-87F9-6322912DA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125" y="3417888"/>
                <a:ext cx="333375" cy="865188"/>
              </a:xfrm>
              <a:prstGeom prst="rect">
                <a:avLst/>
              </a:pr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Rectangle 21">
                <a:extLst>
                  <a:ext uri="{FF2B5EF4-FFF2-40B4-BE49-F238E27FC236}">
                    <a16:creationId xmlns:a16="http://schemas.microsoft.com/office/drawing/2014/main" id="{09FABB65-CDBD-AA76-7B5D-51F73ECEB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4888" y="3243263"/>
                <a:ext cx="331788" cy="103981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Line 22">
                <a:extLst>
                  <a:ext uri="{FF2B5EF4-FFF2-40B4-BE49-F238E27FC236}">
                    <a16:creationId xmlns:a16="http://schemas.microsoft.com/office/drawing/2014/main" id="{DF1EDBD0-1847-EDDC-EFEA-8F2C8B0E52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87875" y="3322638"/>
                <a:ext cx="0" cy="1778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Line 23">
                <a:extLst>
                  <a:ext uri="{FF2B5EF4-FFF2-40B4-BE49-F238E27FC236}">
                    <a16:creationId xmlns:a16="http://schemas.microsoft.com/office/drawing/2014/main" id="{3135A7F2-7684-9146-C586-AFDB80AC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17963" y="3916363"/>
                <a:ext cx="0" cy="16033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" name="Line 24">
                <a:extLst>
                  <a:ext uri="{FF2B5EF4-FFF2-40B4-BE49-F238E27FC236}">
                    <a16:creationId xmlns:a16="http://schemas.microsoft.com/office/drawing/2014/main" id="{B198FAF5-A775-DDD0-B847-490BC0B81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68875" y="3100388"/>
                <a:ext cx="0" cy="28733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Line 25">
                <a:extLst>
                  <a:ext uri="{FF2B5EF4-FFF2-40B4-BE49-F238E27FC236}">
                    <a16:creationId xmlns:a16="http://schemas.microsoft.com/office/drawing/2014/main" id="{ABB38D1D-F644-E86F-B76C-3645B583FD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5138" y="3390901"/>
                <a:ext cx="0" cy="1778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Line 26">
                <a:extLst>
                  <a:ext uri="{FF2B5EF4-FFF2-40B4-BE49-F238E27FC236}">
                    <a16:creationId xmlns:a16="http://schemas.microsoft.com/office/drawing/2014/main" id="{15BC13FB-67B7-543C-D259-FE8D055148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87638" y="4052888"/>
                <a:ext cx="0" cy="9525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Line 27">
                <a:extLst>
                  <a:ext uri="{FF2B5EF4-FFF2-40B4-BE49-F238E27FC236}">
                    <a16:creationId xmlns:a16="http://schemas.microsoft.com/office/drawing/2014/main" id="{0F770DFD-9D66-1FCE-B326-D830ABB01B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375" y="3984626"/>
                <a:ext cx="0" cy="1143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Line 28">
                <a:extLst>
                  <a:ext uri="{FF2B5EF4-FFF2-40B4-BE49-F238E27FC236}">
                    <a16:creationId xmlns:a16="http://schemas.microsoft.com/office/drawing/2014/main" id="{55A51F52-145F-19C2-A4EA-1CD7324FF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8638" y="3954463"/>
                <a:ext cx="0" cy="14763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Line 29">
                <a:extLst>
                  <a:ext uri="{FF2B5EF4-FFF2-40B4-BE49-F238E27FC236}">
                    <a16:creationId xmlns:a16="http://schemas.microsoft.com/office/drawing/2014/main" id="{D558F17D-F851-0593-7866-EF6853C3BC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20900" y="3243263"/>
                <a:ext cx="0" cy="265113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6" name="Line 30">
                <a:extLst>
                  <a:ext uri="{FF2B5EF4-FFF2-40B4-BE49-F238E27FC236}">
                    <a16:creationId xmlns:a16="http://schemas.microsoft.com/office/drawing/2014/main" id="{731DD71E-B462-017A-D20E-A9E91F1DE5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2638" y="2887663"/>
                <a:ext cx="0" cy="212725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Line 31">
                <a:extLst>
                  <a:ext uri="{FF2B5EF4-FFF2-40B4-BE49-F238E27FC236}">
                    <a16:creationId xmlns:a16="http://schemas.microsoft.com/office/drawing/2014/main" id="{4CB2F8A3-12A7-C405-3B8E-4CF2A98E5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8400" y="2433638"/>
                <a:ext cx="0" cy="31750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id="{0D452BB7-F75D-1630-BDAB-654E4F07AE64}"/>
                </a:ext>
              </a:extLst>
            </p:cNvPr>
            <p:cNvSpPr txBox="1"/>
            <p:nvPr/>
          </p:nvSpPr>
          <p:spPr>
            <a:xfrm rot="19444280">
              <a:off x="313281" y="3866489"/>
              <a:ext cx="1092302" cy="2583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Mortalité à J90</a:t>
              </a:r>
            </a:p>
          </p:txBody>
        </p: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008EA5F4-1418-29AA-5906-0FF4B4297749}"/>
                </a:ext>
              </a:extLst>
            </p:cNvPr>
            <p:cNvSpPr txBox="1"/>
            <p:nvPr/>
          </p:nvSpPr>
          <p:spPr>
            <a:xfrm rot="19444280">
              <a:off x="1175182" y="3865550"/>
              <a:ext cx="1092302" cy="2583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Mortalité à J30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52698DDA-E14D-21DE-905A-4CB6DCAD1B98}"/>
                </a:ext>
              </a:extLst>
            </p:cNvPr>
            <p:cNvSpPr txBox="1"/>
            <p:nvPr/>
          </p:nvSpPr>
          <p:spPr>
            <a:xfrm rot="19444280">
              <a:off x="2116101" y="3816039"/>
              <a:ext cx="974360" cy="43050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Apparition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de résistance</a:t>
              </a: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32D9F099-D4D3-9300-0C27-A0058FA3A408}"/>
                </a:ext>
              </a:extLst>
            </p:cNvPr>
            <p:cNvSpPr txBox="1"/>
            <p:nvPr/>
          </p:nvSpPr>
          <p:spPr>
            <a:xfrm rot="19444280">
              <a:off x="2994759" y="3951639"/>
              <a:ext cx="891157" cy="2583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ECMO à J30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4520175C-6E0D-B2FC-A778-3998ACBFBCBD}"/>
                </a:ext>
              </a:extLst>
            </p:cNvPr>
            <p:cNvSpPr txBox="1"/>
            <p:nvPr/>
          </p:nvSpPr>
          <p:spPr>
            <a:xfrm rot="19444280">
              <a:off x="3866468" y="3950416"/>
              <a:ext cx="773826" cy="2583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SDRA à J7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4BDC66B5-7B37-3B71-FAD2-2AA234EC2053}"/>
                </a:ext>
              </a:extLst>
            </p:cNvPr>
            <p:cNvSpPr txBox="1"/>
            <p:nvPr/>
          </p:nvSpPr>
          <p:spPr>
            <a:xfrm>
              <a:off x="355941" y="3539967"/>
              <a:ext cx="25359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6D66C66C-A8B2-1BDA-C74B-265CFDD45901}"/>
                </a:ext>
              </a:extLst>
            </p:cNvPr>
            <p:cNvSpPr txBox="1"/>
            <p:nvPr/>
          </p:nvSpPr>
          <p:spPr>
            <a:xfrm>
              <a:off x="287013" y="2830209"/>
              <a:ext cx="32252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20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005A4B9F-90BD-0D7D-130A-E0F5D10C87AD}"/>
                </a:ext>
              </a:extLst>
            </p:cNvPr>
            <p:cNvSpPr txBox="1"/>
            <p:nvPr/>
          </p:nvSpPr>
          <p:spPr>
            <a:xfrm>
              <a:off x="287013" y="2120450"/>
              <a:ext cx="32252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40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2C947656-5C75-8CB7-F57E-F12CABBACE15}"/>
                </a:ext>
              </a:extLst>
            </p:cNvPr>
            <p:cNvSpPr txBox="1"/>
            <p:nvPr/>
          </p:nvSpPr>
          <p:spPr>
            <a:xfrm>
              <a:off x="287013" y="1410691"/>
              <a:ext cx="32252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60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DC0A6920-9F9E-0542-71EE-753931A53A22}"/>
                </a:ext>
              </a:extLst>
            </p:cNvPr>
            <p:cNvSpPr txBox="1"/>
            <p:nvPr/>
          </p:nvSpPr>
          <p:spPr>
            <a:xfrm rot="16200000">
              <a:off x="-126299" y="2352589"/>
              <a:ext cx="800022" cy="2646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Risque (%)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37F9274E-E264-E1BF-1032-85858ADE7A39}"/>
                </a:ext>
              </a:extLst>
            </p:cNvPr>
            <p:cNvSpPr/>
            <p:nvPr/>
          </p:nvSpPr>
          <p:spPr>
            <a:xfrm>
              <a:off x="1611480" y="1465252"/>
              <a:ext cx="107886" cy="107886"/>
            </a:xfrm>
            <a:prstGeom prst="rect">
              <a:avLst/>
            </a:prstGeom>
            <a:solidFill>
              <a:srgbClr val="0066F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3F4347B3-64AD-8E08-7581-C342192CFB42}"/>
                </a:ext>
              </a:extLst>
            </p:cNvPr>
            <p:cNvSpPr/>
            <p:nvPr/>
          </p:nvSpPr>
          <p:spPr>
            <a:xfrm>
              <a:off x="2707742" y="1465252"/>
              <a:ext cx="107886" cy="107886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6A03CADA-510E-D50D-920D-648CEE5B7424}"/>
                </a:ext>
              </a:extLst>
            </p:cNvPr>
            <p:cNvSpPr txBox="1"/>
            <p:nvPr/>
          </p:nvSpPr>
          <p:spPr>
            <a:xfrm>
              <a:off x="1687428" y="1378309"/>
              <a:ext cx="912661" cy="2583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Dose élevée</a:t>
              </a: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B535E065-51F2-70E1-84E5-B795AFF183F6}"/>
                </a:ext>
              </a:extLst>
            </p:cNvPr>
            <p:cNvSpPr txBox="1"/>
            <p:nvPr/>
          </p:nvSpPr>
          <p:spPr>
            <a:xfrm>
              <a:off x="2756136" y="1371146"/>
              <a:ext cx="1053887" cy="2583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Dose standard</a:t>
              </a: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3A043273-E5D0-956C-B4A6-C7413E4F5A08}"/>
                </a:ext>
              </a:extLst>
            </p:cNvPr>
            <p:cNvSpPr txBox="1"/>
            <p:nvPr/>
          </p:nvSpPr>
          <p:spPr>
            <a:xfrm>
              <a:off x="601400" y="1682622"/>
              <a:ext cx="1029624" cy="37310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DRa</a:t>
              </a: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9,7</a:t>
              </a:r>
              <a:b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IC 95 % : 5 ; 14,3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9106D92E-3B9A-D8C6-4E6C-C089F8BE60F6}"/>
                </a:ext>
              </a:extLst>
            </p:cNvPr>
            <p:cNvSpPr txBox="1"/>
            <p:nvPr/>
          </p:nvSpPr>
          <p:spPr>
            <a:xfrm>
              <a:off x="1426546" y="2357538"/>
              <a:ext cx="1064854" cy="37310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DRa</a:t>
              </a: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2,4</a:t>
              </a:r>
              <a:b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IC 95 % : -1,5 ; 6,4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6E9F797C-71CD-F9F1-0A76-633DBD9E4A4A}"/>
                </a:ext>
              </a:extLst>
            </p:cNvPr>
            <p:cNvSpPr txBox="1"/>
            <p:nvPr/>
          </p:nvSpPr>
          <p:spPr>
            <a:xfrm>
              <a:off x="2212892" y="2980689"/>
              <a:ext cx="1064854" cy="37310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DRa</a:t>
              </a: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1,6</a:t>
              </a:r>
              <a:b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IC 95 % : -0,6 ; 3,8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291DD12F-DB52-6072-5C2C-499BDD928C80}"/>
                </a:ext>
              </a:extLst>
            </p:cNvPr>
            <p:cNvSpPr txBox="1"/>
            <p:nvPr/>
          </p:nvSpPr>
          <p:spPr>
            <a:xfrm>
              <a:off x="3024727" y="2652683"/>
              <a:ext cx="1064854" cy="37310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DRa</a:t>
              </a: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1,2</a:t>
              </a:r>
              <a:b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IC 95 % : -1,2 ; 3,6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94A74C05-71D8-7760-F206-FCEBB4265376}"/>
                </a:ext>
              </a:extLst>
            </p:cNvPr>
            <p:cNvSpPr txBox="1"/>
            <p:nvPr/>
          </p:nvSpPr>
          <p:spPr>
            <a:xfrm>
              <a:off x="3786053" y="2270185"/>
              <a:ext cx="934657" cy="37310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Dra 4,2</a:t>
              </a:r>
              <a:b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IC 95 % : 0 ; 8,3</a:t>
              </a:r>
            </a:p>
          </p:txBody>
        </p:sp>
      </p:grpSp>
      <p:sp>
        <p:nvSpPr>
          <p:cNvPr id="59" name="ZoneTexte 58">
            <a:extLst>
              <a:ext uri="{FF2B5EF4-FFF2-40B4-BE49-F238E27FC236}">
                <a16:creationId xmlns:a16="http://schemas.microsoft.com/office/drawing/2014/main" id="{566D903F-DE94-9033-2F55-3995C962795D}"/>
              </a:ext>
            </a:extLst>
          </p:cNvPr>
          <p:cNvSpPr txBox="1"/>
          <p:nvPr/>
        </p:nvSpPr>
        <p:spPr>
          <a:xfrm>
            <a:off x="7368590" y="1222012"/>
            <a:ext cx="22524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+mn-ea"/>
                <a:cs typeface="+mn-cs"/>
              </a:rPr>
              <a:t>Résultats</a:t>
            </a: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3" name="Espace réservé du contenu 62">
            <a:extLst>
              <a:ext uri="{FF2B5EF4-FFF2-40B4-BE49-F238E27FC236}">
                <a16:creationId xmlns:a16="http://schemas.microsoft.com/office/drawing/2014/main" id="{29205834-713D-2664-C565-3501385293D2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15518"/>
            <a:ext cx="665163" cy="4532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079283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668266-2869-D61B-7B30-68F1BED26F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9A79DA9A-F22B-3B25-D873-98A90FB83256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9308959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Calibri" panose="020F0502020204030204" pitchFamily="34" charset="0"/>
                <a:cs typeface="Calibri" panose="020F0502020204030204" pitchFamily="34" charset="0"/>
              </a:rPr>
              <a:t>CJP : critère de jugement principal ; CJS : critère de jugement secondaire ; CMI : Concentration minimale inhibitrice 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PD : pharmacodynamique ; PK : </a:t>
            </a:r>
            <a:r>
              <a:rPr lang="fr-FR" dirty="0">
                <a:solidFill>
                  <a:prstClr val="black"/>
                </a:solidFill>
                <a:latin typeface="+mn-lt"/>
              </a:rPr>
              <a:t>p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harmacocinétique</a:t>
            </a:r>
            <a:endParaRPr kumimoji="0" lang="fr-F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1881F0EE-A2C8-E509-9333-61DDC64FA9F5}"/>
              </a:ext>
            </a:extLst>
          </p:cNvPr>
          <p:cNvGrpSpPr/>
          <p:nvPr/>
        </p:nvGrpSpPr>
        <p:grpSpPr>
          <a:xfrm>
            <a:off x="30822" y="1219200"/>
            <a:ext cx="6869174" cy="5341949"/>
            <a:chOff x="5481000" y="1275073"/>
            <a:chExt cx="6653403" cy="4950587"/>
          </a:xfrm>
        </p:grpSpPr>
        <p:grpSp>
          <p:nvGrpSpPr>
            <p:cNvPr id="3120" name="Groupe 3119">
              <a:extLst>
                <a:ext uri="{FF2B5EF4-FFF2-40B4-BE49-F238E27FC236}">
                  <a16:creationId xmlns:a16="http://schemas.microsoft.com/office/drawing/2014/main" id="{C3259F89-8539-8EBE-8EFE-5E2735DEBE36}"/>
                </a:ext>
              </a:extLst>
            </p:cNvPr>
            <p:cNvGrpSpPr/>
            <p:nvPr/>
          </p:nvGrpSpPr>
          <p:grpSpPr>
            <a:xfrm>
              <a:off x="8404225" y="1516063"/>
              <a:ext cx="2532063" cy="4029076"/>
              <a:chOff x="8623300" y="1287463"/>
              <a:chExt cx="2532063" cy="4029076"/>
            </a:xfrm>
          </p:grpSpPr>
          <p:sp>
            <p:nvSpPr>
              <p:cNvPr id="42" name="Line 32">
                <a:extLst>
                  <a:ext uri="{FF2B5EF4-FFF2-40B4-BE49-F238E27FC236}">
                    <a16:creationId xmlns:a16="http://schemas.microsoft.com/office/drawing/2014/main" id="{3F58E848-4535-6C42-B313-0F6D17FC7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23300" y="5251451"/>
                <a:ext cx="1262063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Line 33">
                <a:extLst>
                  <a:ext uri="{FF2B5EF4-FFF2-40B4-BE49-F238E27FC236}">
                    <a16:creationId xmlns:a16="http://schemas.microsoft.com/office/drawing/2014/main" id="{EDDC4AA9-1CB7-F428-570A-5877CDC905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885363" y="5251451"/>
                <a:ext cx="1270000" cy="0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Line 34">
                <a:extLst>
                  <a:ext uri="{FF2B5EF4-FFF2-40B4-BE49-F238E27FC236}">
                    <a16:creationId xmlns:a16="http://schemas.microsoft.com/office/drawing/2014/main" id="{16FD923E-9E1A-EC9E-0612-6B386FE623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85363" y="1287463"/>
                <a:ext cx="0" cy="396398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Line 35">
                <a:extLst>
                  <a:ext uri="{FF2B5EF4-FFF2-40B4-BE49-F238E27FC236}">
                    <a16:creationId xmlns:a16="http://schemas.microsoft.com/office/drawing/2014/main" id="{42D9BE7E-9E91-5414-0078-6D72A8E9BF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510838" y="5251451"/>
                <a:ext cx="0" cy="6508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Line 36">
                <a:extLst>
                  <a:ext uri="{FF2B5EF4-FFF2-40B4-BE49-F238E27FC236}">
                    <a16:creationId xmlns:a16="http://schemas.microsoft.com/office/drawing/2014/main" id="{14590B60-AC0C-AF32-C98D-42601E4197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817225" y="5251451"/>
                <a:ext cx="0" cy="6508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Line 37">
                <a:extLst>
                  <a:ext uri="{FF2B5EF4-FFF2-40B4-BE49-F238E27FC236}">
                    <a16:creationId xmlns:a16="http://schemas.microsoft.com/office/drawing/2014/main" id="{9A976D10-11FB-8DFB-BC6B-4AEC313DD8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85363" y="5251451"/>
                <a:ext cx="0" cy="6508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Line 38">
                <a:extLst>
                  <a:ext uri="{FF2B5EF4-FFF2-40B4-BE49-F238E27FC236}">
                    <a16:creationId xmlns:a16="http://schemas.microsoft.com/office/drawing/2014/main" id="{DACE08AE-C502-0E59-3786-29326ECE7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202863" y="5251451"/>
                <a:ext cx="0" cy="6508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Line 39">
                <a:extLst>
                  <a:ext uri="{FF2B5EF4-FFF2-40B4-BE49-F238E27FC236}">
                    <a16:creationId xmlns:a16="http://schemas.microsoft.com/office/drawing/2014/main" id="{97C5B7B3-032B-BC3D-F1AF-2E76C16834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72588" y="5251451"/>
                <a:ext cx="0" cy="6508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" name="Line 40">
                <a:extLst>
                  <a:ext uri="{FF2B5EF4-FFF2-40B4-BE49-F238E27FC236}">
                    <a16:creationId xmlns:a16="http://schemas.microsoft.com/office/drawing/2014/main" id="{88BCD13C-7972-19B9-17C9-50C82E2DC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78975" y="5251451"/>
                <a:ext cx="0" cy="6508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Line 41">
                <a:extLst>
                  <a:ext uri="{FF2B5EF4-FFF2-40B4-BE49-F238E27FC236}">
                    <a16:creationId xmlns:a16="http://schemas.microsoft.com/office/drawing/2014/main" id="{266B5C3C-7D52-094B-3D0F-B8F9B3538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58225" y="5251451"/>
                <a:ext cx="0" cy="6508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Line 42">
                <a:extLst>
                  <a:ext uri="{FF2B5EF4-FFF2-40B4-BE49-F238E27FC236}">
                    <a16:creationId xmlns:a16="http://schemas.microsoft.com/office/drawing/2014/main" id="{2A0E90B0-5793-1408-4416-339537111B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64613" y="5251451"/>
                <a:ext cx="0" cy="6508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Line 43">
                <a:extLst>
                  <a:ext uri="{FF2B5EF4-FFF2-40B4-BE49-F238E27FC236}">
                    <a16:creationId xmlns:a16="http://schemas.microsoft.com/office/drawing/2014/main" id="{0FE8AFCF-2200-2D69-7BF1-1A43D20E80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23613" y="5251451"/>
                <a:ext cx="0" cy="65088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Line 44">
                <a:extLst>
                  <a:ext uri="{FF2B5EF4-FFF2-40B4-BE49-F238E27FC236}">
                    <a16:creationId xmlns:a16="http://schemas.microsoft.com/office/drawing/2014/main" id="{EA652CB1-0F6A-3B6F-CE51-61AAAEF82E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438" y="1741488"/>
                <a:ext cx="792163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Line 45">
                <a:extLst>
                  <a:ext uri="{FF2B5EF4-FFF2-40B4-BE49-F238E27FC236}">
                    <a16:creationId xmlns:a16="http://schemas.microsoft.com/office/drawing/2014/main" id="{783968A7-D3D7-757F-B3EB-90379DC09A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199688" y="1431926"/>
                <a:ext cx="566738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6" name="Line 46">
                <a:extLst>
                  <a:ext uri="{FF2B5EF4-FFF2-40B4-BE49-F238E27FC236}">
                    <a16:creationId xmlns:a16="http://schemas.microsoft.com/office/drawing/2014/main" id="{B968F070-0551-BE77-A2D0-A41B30AFDB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34575" y="3136901"/>
                <a:ext cx="823913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Line 47">
                <a:extLst>
                  <a:ext uri="{FF2B5EF4-FFF2-40B4-BE49-F238E27FC236}">
                    <a16:creationId xmlns:a16="http://schemas.microsoft.com/office/drawing/2014/main" id="{BC91E0E1-8E24-CED5-6D04-EA084213E8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848850" y="2365376"/>
                <a:ext cx="712788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8" name="Line 48">
                <a:extLst>
                  <a:ext uri="{FF2B5EF4-FFF2-40B4-BE49-F238E27FC236}">
                    <a16:creationId xmlns:a16="http://schemas.microsoft.com/office/drawing/2014/main" id="{64B9FB17-0BE6-98CF-2F57-07336A6BB3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33025" y="1897063"/>
                <a:ext cx="790575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9" name="Line 49">
                <a:extLst>
                  <a:ext uri="{FF2B5EF4-FFF2-40B4-BE49-F238E27FC236}">
                    <a16:creationId xmlns:a16="http://schemas.microsoft.com/office/drawing/2014/main" id="{F1D644A9-C291-8DBF-AC63-F837D5256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17163" y="4533901"/>
                <a:ext cx="649288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0" name="Line 50">
                <a:extLst>
                  <a:ext uri="{FF2B5EF4-FFF2-40B4-BE49-F238E27FC236}">
                    <a16:creationId xmlns:a16="http://schemas.microsoft.com/office/drawing/2014/main" id="{D09DA9EF-3658-C065-7A8C-475E4FCC1F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2675" y="4227513"/>
                <a:ext cx="895350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Line 51">
                <a:extLst>
                  <a:ext uri="{FF2B5EF4-FFF2-40B4-BE49-F238E27FC236}">
                    <a16:creationId xmlns:a16="http://schemas.microsoft.com/office/drawing/2014/main" id="{C03F3271-6E03-3091-C43C-5EE3954414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199688" y="4068763"/>
                <a:ext cx="722313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Line 52">
                <a:extLst>
                  <a:ext uri="{FF2B5EF4-FFF2-40B4-BE49-F238E27FC236}">
                    <a16:creationId xmlns:a16="http://schemas.microsoft.com/office/drawing/2014/main" id="{3672ED4A-746F-1B20-ACA6-6340E384D6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15475" y="4695826"/>
                <a:ext cx="1228725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Line 53">
                <a:extLst>
                  <a:ext uri="{FF2B5EF4-FFF2-40B4-BE49-F238E27FC236}">
                    <a16:creationId xmlns:a16="http://schemas.microsoft.com/office/drawing/2014/main" id="{49A1A2F9-3B70-D549-F7C1-FADEEE653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48813" y="3757613"/>
                <a:ext cx="922338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72" name="Line 54">
                <a:extLst>
                  <a:ext uri="{FF2B5EF4-FFF2-40B4-BE49-F238E27FC236}">
                    <a16:creationId xmlns:a16="http://schemas.microsoft.com/office/drawing/2014/main" id="{C1C15208-BC3C-316A-2F44-6E22B9FB21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53600" y="2671763"/>
                <a:ext cx="903288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73" name="Line 55">
                <a:extLst>
                  <a:ext uri="{FF2B5EF4-FFF2-40B4-BE49-F238E27FC236}">
                    <a16:creationId xmlns:a16="http://schemas.microsoft.com/office/drawing/2014/main" id="{4CEE2ACB-FE54-EFA1-8A68-297FC2D7E4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21913" y="5157788"/>
                <a:ext cx="612775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74" name="Line 56">
                <a:extLst>
                  <a:ext uri="{FF2B5EF4-FFF2-40B4-BE49-F238E27FC236}">
                    <a16:creationId xmlns:a16="http://schemas.microsoft.com/office/drawing/2014/main" id="{A33D6515-8056-DC1F-0BA2-3B9F1F815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236075" y="5002213"/>
                <a:ext cx="1620838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75" name="Line 57">
                <a:extLst>
                  <a:ext uri="{FF2B5EF4-FFF2-40B4-BE49-F238E27FC236}">
                    <a16:creationId xmlns:a16="http://schemas.microsoft.com/office/drawing/2014/main" id="{FF597554-7A28-CF19-413E-D78E1523E0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21938" y="3606801"/>
                <a:ext cx="688975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 type="triangl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76" name="Line 58">
                <a:extLst>
                  <a:ext uri="{FF2B5EF4-FFF2-40B4-BE49-F238E27FC236}">
                    <a16:creationId xmlns:a16="http://schemas.microsoft.com/office/drawing/2014/main" id="{9C5FF81F-73E0-0EE0-26A0-D08FE64F84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40963" y="3289301"/>
                <a:ext cx="827088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79" name="Line 59">
                <a:extLst>
                  <a:ext uri="{FF2B5EF4-FFF2-40B4-BE49-F238E27FC236}">
                    <a16:creationId xmlns:a16="http://schemas.microsoft.com/office/drawing/2014/main" id="{636B2EE1-BF1E-2524-3A7E-C0206EE567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28275" y="2824163"/>
                <a:ext cx="739775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80" name="Line 60">
                <a:extLst>
                  <a:ext uri="{FF2B5EF4-FFF2-40B4-BE49-F238E27FC236}">
                    <a16:creationId xmlns:a16="http://schemas.microsoft.com/office/drawing/2014/main" id="{73FC4A12-C41D-4AB0-E16C-885BB6D8D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77488" y="2206626"/>
                <a:ext cx="733425" cy="0"/>
              </a:xfrm>
              <a:prstGeom prst="line">
                <a:avLst/>
              </a:prstGeom>
              <a:noFill/>
              <a:ln w="22225">
                <a:solidFill>
                  <a:srgbClr val="0099FF"/>
                </a:solidFill>
                <a:prstDash val="solid"/>
                <a:round/>
                <a:headEnd type="triangl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81" name="Freeform 61">
                <a:extLst>
                  <a:ext uri="{FF2B5EF4-FFF2-40B4-BE49-F238E27FC236}">
                    <a16:creationId xmlns:a16="http://schemas.microsoft.com/office/drawing/2014/main" id="{A5454262-4170-774D-AFF5-C6AD68AF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5275" y="1403351"/>
                <a:ext cx="55563" cy="57150"/>
              </a:xfrm>
              <a:custGeom>
                <a:avLst/>
                <a:gdLst>
                  <a:gd name="T0" fmla="*/ 153 w 179"/>
                  <a:gd name="T1" fmla="*/ 153 h 179"/>
                  <a:gd name="T2" fmla="*/ 163 w 179"/>
                  <a:gd name="T3" fmla="*/ 138 h 179"/>
                  <a:gd name="T4" fmla="*/ 164 w 179"/>
                  <a:gd name="T5" fmla="*/ 134 h 179"/>
                  <a:gd name="T6" fmla="*/ 167 w 179"/>
                  <a:gd name="T7" fmla="*/ 130 h 179"/>
                  <a:gd name="T8" fmla="*/ 172 w 179"/>
                  <a:gd name="T9" fmla="*/ 123 h 179"/>
                  <a:gd name="T10" fmla="*/ 176 w 179"/>
                  <a:gd name="T11" fmla="*/ 106 h 179"/>
                  <a:gd name="T12" fmla="*/ 179 w 179"/>
                  <a:gd name="T13" fmla="*/ 89 h 179"/>
                  <a:gd name="T14" fmla="*/ 176 w 179"/>
                  <a:gd name="T15" fmla="*/ 70 h 179"/>
                  <a:gd name="T16" fmla="*/ 172 w 179"/>
                  <a:gd name="T17" fmla="*/ 55 h 179"/>
                  <a:gd name="T18" fmla="*/ 163 w 179"/>
                  <a:gd name="T19" fmla="*/ 39 h 179"/>
                  <a:gd name="T20" fmla="*/ 153 w 179"/>
                  <a:gd name="T21" fmla="*/ 26 h 179"/>
                  <a:gd name="T22" fmla="*/ 138 w 179"/>
                  <a:gd name="T23" fmla="*/ 14 h 179"/>
                  <a:gd name="T24" fmla="*/ 123 w 179"/>
                  <a:gd name="T25" fmla="*/ 6 h 179"/>
                  <a:gd name="T26" fmla="*/ 106 w 179"/>
                  <a:gd name="T27" fmla="*/ 1 h 179"/>
                  <a:gd name="T28" fmla="*/ 90 w 179"/>
                  <a:gd name="T29" fmla="*/ 0 h 179"/>
                  <a:gd name="T30" fmla="*/ 70 w 179"/>
                  <a:gd name="T31" fmla="*/ 1 h 179"/>
                  <a:gd name="T32" fmla="*/ 55 w 179"/>
                  <a:gd name="T33" fmla="*/ 6 h 179"/>
                  <a:gd name="T34" fmla="*/ 40 w 179"/>
                  <a:gd name="T35" fmla="*/ 14 h 179"/>
                  <a:gd name="T36" fmla="*/ 26 w 179"/>
                  <a:gd name="T37" fmla="*/ 26 h 179"/>
                  <a:gd name="T38" fmla="*/ 15 w 179"/>
                  <a:gd name="T39" fmla="*/ 39 h 179"/>
                  <a:gd name="T40" fmla="*/ 6 w 179"/>
                  <a:gd name="T41" fmla="*/ 55 h 179"/>
                  <a:gd name="T42" fmla="*/ 1 w 179"/>
                  <a:gd name="T43" fmla="*/ 70 h 179"/>
                  <a:gd name="T44" fmla="*/ 0 w 179"/>
                  <a:gd name="T45" fmla="*/ 89 h 179"/>
                  <a:gd name="T46" fmla="*/ 1 w 179"/>
                  <a:gd name="T47" fmla="*/ 106 h 179"/>
                  <a:gd name="T48" fmla="*/ 6 w 179"/>
                  <a:gd name="T49" fmla="*/ 123 h 179"/>
                  <a:gd name="T50" fmla="*/ 15 w 179"/>
                  <a:gd name="T51" fmla="*/ 138 h 179"/>
                  <a:gd name="T52" fmla="*/ 26 w 179"/>
                  <a:gd name="T53" fmla="*/ 153 h 179"/>
                  <a:gd name="T54" fmla="*/ 40 w 179"/>
                  <a:gd name="T55" fmla="*/ 163 h 179"/>
                  <a:gd name="T56" fmla="*/ 55 w 179"/>
                  <a:gd name="T57" fmla="*/ 172 h 179"/>
                  <a:gd name="T58" fmla="*/ 70 w 179"/>
                  <a:gd name="T59" fmla="*/ 176 h 179"/>
                  <a:gd name="T60" fmla="*/ 90 w 179"/>
                  <a:gd name="T61" fmla="*/ 179 h 179"/>
                  <a:gd name="T62" fmla="*/ 106 w 179"/>
                  <a:gd name="T63" fmla="*/ 176 h 179"/>
                  <a:gd name="T64" fmla="*/ 123 w 179"/>
                  <a:gd name="T65" fmla="*/ 172 h 179"/>
                  <a:gd name="T66" fmla="*/ 130 w 179"/>
                  <a:gd name="T67" fmla="*/ 167 h 179"/>
                  <a:gd name="T68" fmla="*/ 134 w 179"/>
                  <a:gd name="T69" fmla="*/ 165 h 179"/>
                  <a:gd name="T70" fmla="*/ 138 w 179"/>
                  <a:gd name="T71" fmla="*/ 163 h 179"/>
                  <a:gd name="T72" fmla="*/ 153 w 179"/>
                  <a:gd name="T73" fmla="*/ 15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9">
                    <a:moveTo>
                      <a:pt x="153" y="153"/>
                    </a:moveTo>
                    <a:lnTo>
                      <a:pt x="163" y="138"/>
                    </a:lnTo>
                    <a:lnTo>
                      <a:pt x="164" y="134"/>
                    </a:lnTo>
                    <a:lnTo>
                      <a:pt x="167" y="130"/>
                    </a:lnTo>
                    <a:lnTo>
                      <a:pt x="172" y="123"/>
                    </a:lnTo>
                    <a:lnTo>
                      <a:pt x="176" y="106"/>
                    </a:lnTo>
                    <a:lnTo>
                      <a:pt x="179" y="89"/>
                    </a:lnTo>
                    <a:lnTo>
                      <a:pt x="176" y="70"/>
                    </a:lnTo>
                    <a:lnTo>
                      <a:pt x="172" y="55"/>
                    </a:lnTo>
                    <a:lnTo>
                      <a:pt x="163" y="39"/>
                    </a:lnTo>
                    <a:lnTo>
                      <a:pt x="153" y="26"/>
                    </a:lnTo>
                    <a:lnTo>
                      <a:pt x="138" y="14"/>
                    </a:lnTo>
                    <a:lnTo>
                      <a:pt x="123" y="6"/>
                    </a:lnTo>
                    <a:lnTo>
                      <a:pt x="106" y="1"/>
                    </a:lnTo>
                    <a:lnTo>
                      <a:pt x="90" y="0"/>
                    </a:lnTo>
                    <a:lnTo>
                      <a:pt x="70" y="1"/>
                    </a:lnTo>
                    <a:lnTo>
                      <a:pt x="55" y="6"/>
                    </a:lnTo>
                    <a:lnTo>
                      <a:pt x="40" y="14"/>
                    </a:lnTo>
                    <a:lnTo>
                      <a:pt x="26" y="26"/>
                    </a:lnTo>
                    <a:lnTo>
                      <a:pt x="15" y="39"/>
                    </a:lnTo>
                    <a:lnTo>
                      <a:pt x="6" y="55"/>
                    </a:lnTo>
                    <a:lnTo>
                      <a:pt x="1" y="70"/>
                    </a:lnTo>
                    <a:lnTo>
                      <a:pt x="0" y="89"/>
                    </a:lnTo>
                    <a:lnTo>
                      <a:pt x="1" y="106"/>
                    </a:lnTo>
                    <a:lnTo>
                      <a:pt x="6" y="123"/>
                    </a:lnTo>
                    <a:lnTo>
                      <a:pt x="15" y="138"/>
                    </a:lnTo>
                    <a:lnTo>
                      <a:pt x="26" y="153"/>
                    </a:lnTo>
                    <a:lnTo>
                      <a:pt x="40" y="163"/>
                    </a:lnTo>
                    <a:lnTo>
                      <a:pt x="55" y="172"/>
                    </a:lnTo>
                    <a:lnTo>
                      <a:pt x="70" y="176"/>
                    </a:lnTo>
                    <a:lnTo>
                      <a:pt x="90" y="179"/>
                    </a:lnTo>
                    <a:lnTo>
                      <a:pt x="106" y="176"/>
                    </a:lnTo>
                    <a:lnTo>
                      <a:pt x="123" y="172"/>
                    </a:lnTo>
                    <a:lnTo>
                      <a:pt x="130" y="167"/>
                    </a:lnTo>
                    <a:lnTo>
                      <a:pt x="134" y="165"/>
                    </a:lnTo>
                    <a:lnTo>
                      <a:pt x="138" y="163"/>
                    </a:lnTo>
                    <a:lnTo>
                      <a:pt x="153" y="153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82" name="Freeform 62">
                <a:extLst>
                  <a:ext uri="{FF2B5EF4-FFF2-40B4-BE49-F238E27FC236}">
                    <a16:creationId xmlns:a16="http://schemas.microsoft.com/office/drawing/2014/main" id="{31825A99-DFF0-7DAE-C3AB-71F8A3CA6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5738" y="1712913"/>
                <a:ext cx="55563" cy="57150"/>
              </a:xfrm>
              <a:custGeom>
                <a:avLst/>
                <a:gdLst>
                  <a:gd name="T0" fmla="*/ 152 w 179"/>
                  <a:gd name="T1" fmla="*/ 153 h 179"/>
                  <a:gd name="T2" fmla="*/ 163 w 179"/>
                  <a:gd name="T3" fmla="*/ 138 h 179"/>
                  <a:gd name="T4" fmla="*/ 164 w 179"/>
                  <a:gd name="T5" fmla="*/ 134 h 179"/>
                  <a:gd name="T6" fmla="*/ 167 w 179"/>
                  <a:gd name="T7" fmla="*/ 130 h 179"/>
                  <a:gd name="T8" fmla="*/ 171 w 179"/>
                  <a:gd name="T9" fmla="*/ 123 h 179"/>
                  <a:gd name="T10" fmla="*/ 176 w 179"/>
                  <a:gd name="T11" fmla="*/ 106 h 179"/>
                  <a:gd name="T12" fmla="*/ 179 w 179"/>
                  <a:gd name="T13" fmla="*/ 90 h 179"/>
                  <a:gd name="T14" fmla="*/ 176 w 179"/>
                  <a:gd name="T15" fmla="*/ 70 h 179"/>
                  <a:gd name="T16" fmla="*/ 171 w 179"/>
                  <a:gd name="T17" fmla="*/ 55 h 179"/>
                  <a:gd name="T18" fmla="*/ 163 w 179"/>
                  <a:gd name="T19" fmla="*/ 40 h 179"/>
                  <a:gd name="T20" fmla="*/ 152 w 179"/>
                  <a:gd name="T21" fmla="*/ 26 h 179"/>
                  <a:gd name="T22" fmla="*/ 138 w 179"/>
                  <a:gd name="T23" fmla="*/ 14 h 179"/>
                  <a:gd name="T24" fmla="*/ 123 w 179"/>
                  <a:gd name="T25" fmla="*/ 6 h 179"/>
                  <a:gd name="T26" fmla="*/ 106 w 179"/>
                  <a:gd name="T27" fmla="*/ 1 h 179"/>
                  <a:gd name="T28" fmla="*/ 89 w 179"/>
                  <a:gd name="T29" fmla="*/ 0 h 179"/>
                  <a:gd name="T30" fmla="*/ 70 w 179"/>
                  <a:gd name="T31" fmla="*/ 1 h 179"/>
                  <a:gd name="T32" fmla="*/ 55 w 179"/>
                  <a:gd name="T33" fmla="*/ 6 h 179"/>
                  <a:gd name="T34" fmla="*/ 39 w 179"/>
                  <a:gd name="T35" fmla="*/ 14 h 179"/>
                  <a:gd name="T36" fmla="*/ 26 w 179"/>
                  <a:gd name="T37" fmla="*/ 26 h 179"/>
                  <a:gd name="T38" fmla="*/ 14 w 179"/>
                  <a:gd name="T39" fmla="*/ 40 h 179"/>
                  <a:gd name="T40" fmla="*/ 6 w 179"/>
                  <a:gd name="T41" fmla="*/ 55 h 179"/>
                  <a:gd name="T42" fmla="*/ 1 w 179"/>
                  <a:gd name="T43" fmla="*/ 70 h 179"/>
                  <a:gd name="T44" fmla="*/ 0 w 179"/>
                  <a:gd name="T45" fmla="*/ 90 h 179"/>
                  <a:gd name="T46" fmla="*/ 1 w 179"/>
                  <a:gd name="T47" fmla="*/ 106 h 179"/>
                  <a:gd name="T48" fmla="*/ 6 w 179"/>
                  <a:gd name="T49" fmla="*/ 123 h 179"/>
                  <a:gd name="T50" fmla="*/ 14 w 179"/>
                  <a:gd name="T51" fmla="*/ 138 h 179"/>
                  <a:gd name="T52" fmla="*/ 26 w 179"/>
                  <a:gd name="T53" fmla="*/ 153 h 179"/>
                  <a:gd name="T54" fmla="*/ 39 w 179"/>
                  <a:gd name="T55" fmla="*/ 163 h 179"/>
                  <a:gd name="T56" fmla="*/ 55 w 179"/>
                  <a:gd name="T57" fmla="*/ 172 h 179"/>
                  <a:gd name="T58" fmla="*/ 70 w 179"/>
                  <a:gd name="T59" fmla="*/ 177 h 179"/>
                  <a:gd name="T60" fmla="*/ 89 w 179"/>
                  <a:gd name="T61" fmla="*/ 179 h 179"/>
                  <a:gd name="T62" fmla="*/ 106 w 179"/>
                  <a:gd name="T63" fmla="*/ 177 h 179"/>
                  <a:gd name="T64" fmla="*/ 123 w 179"/>
                  <a:gd name="T65" fmla="*/ 172 h 179"/>
                  <a:gd name="T66" fmla="*/ 130 w 179"/>
                  <a:gd name="T67" fmla="*/ 167 h 179"/>
                  <a:gd name="T68" fmla="*/ 133 w 179"/>
                  <a:gd name="T69" fmla="*/ 165 h 179"/>
                  <a:gd name="T70" fmla="*/ 138 w 179"/>
                  <a:gd name="T71" fmla="*/ 163 h 179"/>
                  <a:gd name="T72" fmla="*/ 152 w 179"/>
                  <a:gd name="T73" fmla="*/ 15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9">
                    <a:moveTo>
                      <a:pt x="152" y="153"/>
                    </a:moveTo>
                    <a:lnTo>
                      <a:pt x="163" y="138"/>
                    </a:lnTo>
                    <a:lnTo>
                      <a:pt x="164" y="134"/>
                    </a:lnTo>
                    <a:lnTo>
                      <a:pt x="167" y="130"/>
                    </a:lnTo>
                    <a:lnTo>
                      <a:pt x="171" y="123"/>
                    </a:lnTo>
                    <a:lnTo>
                      <a:pt x="176" y="106"/>
                    </a:lnTo>
                    <a:lnTo>
                      <a:pt x="179" y="90"/>
                    </a:lnTo>
                    <a:lnTo>
                      <a:pt x="176" y="70"/>
                    </a:lnTo>
                    <a:lnTo>
                      <a:pt x="171" y="55"/>
                    </a:lnTo>
                    <a:lnTo>
                      <a:pt x="163" y="40"/>
                    </a:lnTo>
                    <a:lnTo>
                      <a:pt x="152" y="26"/>
                    </a:lnTo>
                    <a:lnTo>
                      <a:pt x="138" y="14"/>
                    </a:lnTo>
                    <a:lnTo>
                      <a:pt x="123" y="6"/>
                    </a:lnTo>
                    <a:lnTo>
                      <a:pt x="106" y="1"/>
                    </a:lnTo>
                    <a:lnTo>
                      <a:pt x="89" y="0"/>
                    </a:lnTo>
                    <a:lnTo>
                      <a:pt x="70" y="1"/>
                    </a:lnTo>
                    <a:lnTo>
                      <a:pt x="55" y="6"/>
                    </a:lnTo>
                    <a:lnTo>
                      <a:pt x="39" y="14"/>
                    </a:lnTo>
                    <a:lnTo>
                      <a:pt x="26" y="26"/>
                    </a:lnTo>
                    <a:lnTo>
                      <a:pt x="14" y="40"/>
                    </a:lnTo>
                    <a:lnTo>
                      <a:pt x="6" y="55"/>
                    </a:lnTo>
                    <a:lnTo>
                      <a:pt x="1" y="70"/>
                    </a:lnTo>
                    <a:lnTo>
                      <a:pt x="0" y="90"/>
                    </a:lnTo>
                    <a:lnTo>
                      <a:pt x="1" y="106"/>
                    </a:lnTo>
                    <a:lnTo>
                      <a:pt x="6" y="123"/>
                    </a:lnTo>
                    <a:lnTo>
                      <a:pt x="14" y="138"/>
                    </a:lnTo>
                    <a:lnTo>
                      <a:pt x="26" y="153"/>
                    </a:lnTo>
                    <a:lnTo>
                      <a:pt x="39" y="163"/>
                    </a:lnTo>
                    <a:lnTo>
                      <a:pt x="55" y="172"/>
                    </a:lnTo>
                    <a:lnTo>
                      <a:pt x="70" y="177"/>
                    </a:lnTo>
                    <a:lnTo>
                      <a:pt x="89" y="179"/>
                    </a:lnTo>
                    <a:lnTo>
                      <a:pt x="106" y="177"/>
                    </a:lnTo>
                    <a:lnTo>
                      <a:pt x="123" y="172"/>
                    </a:lnTo>
                    <a:lnTo>
                      <a:pt x="130" y="167"/>
                    </a:lnTo>
                    <a:lnTo>
                      <a:pt x="133" y="165"/>
                    </a:lnTo>
                    <a:lnTo>
                      <a:pt x="138" y="163"/>
                    </a:lnTo>
                    <a:lnTo>
                      <a:pt x="152" y="153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83" name="Freeform 63">
                <a:extLst>
                  <a:ext uri="{FF2B5EF4-FFF2-40B4-BE49-F238E27FC236}">
                    <a16:creationId xmlns:a16="http://schemas.microsoft.com/office/drawing/2014/main" id="{5BB4B652-AC49-8DEE-3E06-D40DC266C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9738" y="1868488"/>
                <a:ext cx="57150" cy="57150"/>
              </a:xfrm>
              <a:custGeom>
                <a:avLst/>
                <a:gdLst>
                  <a:gd name="T0" fmla="*/ 153 w 179"/>
                  <a:gd name="T1" fmla="*/ 152 h 178"/>
                  <a:gd name="T2" fmla="*/ 164 w 179"/>
                  <a:gd name="T3" fmla="*/ 138 h 178"/>
                  <a:gd name="T4" fmla="*/ 165 w 179"/>
                  <a:gd name="T5" fmla="*/ 133 h 178"/>
                  <a:gd name="T6" fmla="*/ 167 w 179"/>
                  <a:gd name="T7" fmla="*/ 130 h 178"/>
                  <a:gd name="T8" fmla="*/ 172 w 179"/>
                  <a:gd name="T9" fmla="*/ 122 h 178"/>
                  <a:gd name="T10" fmla="*/ 177 w 179"/>
                  <a:gd name="T11" fmla="*/ 106 h 178"/>
                  <a:gd name="T12" fmla="*/ 179 w 179"/>
                  <a:gd name="T13" fmla="*/ 89 h 178"/>
                  <a:gd name="T14" fmla="*/ 177 w 179"/>
                  <a:gd name="T15" fmla="*/ 70 h 178"/>
                  <a:gd name="T16" fmla="*/ 172 w 179"/>
                  <a:gd name="T17" fmla="*/ 55 h 178"/>
                  <a:gd name="T18" fmla="*/ 164 w 179"/>
                  <a:gd name="T19" fmla="*/ 39 h 178"/>
                  <a:gd name="T20" fmla="*/ 153 w 179"/>
                  <a:gd name="T21" fmla="*/ 26 h 178"/>
                  <a:gd name="T22" fmla="*/ 139 w 179"/>
                  <a:gd name="T23" fmla="*/ 14 h 178"/>
                  <a:gd name="T24" fmla="*/ 123 w 179"/>
                  <a:gd name="T25" fmla="*/ 6 h 178"/>
                  <a:gd name="T26" fmla="*/ 106 w 179"/>
                  <a:gd name="T27" fmla="*/ 1 h 178"/>
                  <a:gd name="T28" fmla="*/ 90 w 179"/>
                  <a:gd name="T29" fmla="*/ 0 h 178"/>
                  <a:gd name="T30" fmla="*/ 71 w 179"/>
                  <a:gd name="T31" fmla="*/ 1 h 178"/>
                  <a:gd name="T32" fmla="*/ 55 w 179"/>
                  <a:gd name="T33" fmla="*/ 6 h 178"/>
                  <a:gd name="T34" fmla="*/ 40 w 179"/>
                  <a:gd name="T35" fmla="*/ 14 h 178"/>
                  <a:gd name="T36" fmla="*/ 27 w 179"/>
                  <a:gd name="T37" fmla="*/ 26 h 178"/>
                  <a:gd name="T38" fmla="*/ 15 w 179"/>
                  <a:gd name="T39" fmla="*/ 39 h 178"/>
                  <a:gd name="T40" fmla="*/ 6 w 179"/>
                  <a:gd name="T41" fmla="*/ 55 h 178"/>
                  <a:gd name="T42" fmla="*/ 2 w 179"/>
                  <a:gd name="T43" fmla="*/ 70 h 178"/>
                  <a:gd name="T44" fmla="*/ 0 w 179"/>
                  <a:gd name="T45" fmla="*/ 89 h 178"/>
                  <a:gd name="T46" fmla="*/ 2 w 179"/>
                  <a:gd name="T47" fmla="*/ 106 h 178"/>
                  <a:gd name="T48" fmla="*/ 6 w 179"/>
                  <a:gd name="T49" fmla="*/ 122 h 178"/>
                  <a:gd name="T50" fmla="*/ 15 w 179"/>
                  <a:gd name="T51" fmla="*/ 138 h 178"/>
                  <a:gd name="T52" fmla="*/ 27 w 179"/>
                  <a:gd name="T53" fmla="*/ 152 h 178"/>
                  <a:gd name="T54" fmla="*/ 40 w 179"/>
                  <a:gd name="T55" fmla="*/ 163 h 178"/>
                  <a:gd name="T56" fmla="*/ 55 w 179"/>
                  <a:gd name="T57" fmla="*/ 171 h 178"/>
                  <a:gd name="T58" fmla="*/ 71 w 179"/>
                  <a:gd name="T59" fmla="*/ 176 h 178"/>
                  <a:gd name="T60" fmla="*/ 90 w 179"/>
                  <a:gd name="T61" fmla="*/ 178 h 178"/>
                  <a:gd name="T62" fmla="*/ 106 w 179"/>
                  <a:gd name="T63" fmla="*/ 176 h 178"/>
                  <a:gd name="T64" fmla="*/ 123 w 179"/>
                  <a:gd name="T65" fmla="*/ 171 h 178"/>
                  <a:gd name="T66" fmla="*/ 130 w 179"/>
                  <a:gd name="T67" fmla="*/ 167 h 178"/>
                  <a:gd name="T68" fmla="*/ 134 w 179"/>
                  <a:gd name="T69" fmla="*/ 164 h 178"/>
                  <a:gd name="T70" fmla="*/ 139 w 179"/>
                  <a:gd name="T71" fmla="*/ 163 h 178"/>
                  <a:gd name="T72" fmla="*/ 153 w 179"/>
                  <a:gd name="T73" fmla="*/ 15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8">
                    <a:moveTo>
                      <a:pt x="153" y="152"/>
                    </a:moveTo>
                    <a:lnTo>
                      <a:pt x="164" y="138"/>
                    </a:lnTo>
                    <a:lnTo>
                      <a:pt x="165" y="133"/>
                    </a:lnTo>
                    <a:lnTo>
                      <a:pt x="167" y="130"/>
                    </a:lnTo>
                    <a:lnTo>
                      <a:pt x="172" y="122"/>
                    </a:lnTo>
                    <a:lnTo>
                      <a:pt x="177" y="106"/>
                    </a:lnTo>
                    <a:lnTo>
                      <a:pt x="179" y="89"/>
                    </a:lnTo>
                    <a:lnTo>
                      <a:pt x="177" y="70"/>
                    </a:lnTo>
                    <a:lnTo>
                      <a:pt x="172" y="55"/>
                    </a:lnTo>
                    <a:lnTo>
                      <a:pt x="164" y="39"/>
                    </a:lnTo>
                    <a:lnTo>
                      <a:pt x="153" y="26"/>
                    </a:lnTo>
                    <a:lnTo>
                      <a:pt x="139" y="14"/>
                    </a:lnTo>
                    <a:lnTo>
                      <a:pt x="123" y="6"/>
                    </a:lnTo>
                    <a:lnTo>
                      <a:pt x="106" y="1"/>
                    </a:lnTo>
                    <a:lnTo>
                      <a:pt x="90" y="0"/>
                    </a:lnTo>
                    <a:lnTo>
                      <a:pt x="71" y="1"/>
                    </a:lnTo>
                    <a:lnTo>
                      <a:pt x="55" y="6"/>
                    </a:lnTo>
                    <a:lnTo>
                      <a:pt x="40" y="14"/>
                    </a:lnTo>
                    <a:lnTo>
                      <a:pt x="27" y="26"/>
                    </a:lnTo>
                    <a:lnTo>
                      <a:pt x="15" y="39"/>
                    </a:lnTo>
                    <a:lnTo>
                      <a:pt x="6" y="55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6" y="122"/>
                    </a:lnTo>
                    <a:lnTo>
                      <a:pt x="15" y="138"/>
                    </a:lnTo>
                    <a:lnTo>
                      <a:pt x="27" y="152"/>
                    </a:lnTo>
                    <a:lnTo>
                      <a:pt x="40" y="163"/>
                    </a:lnTo>
                    <a:lnTo>
                      <a:pt x="55" y="171"/>
                    </a:lnTo>
                    <a:lnTo>
                      <a:pt x="71" y="176"/>
                    </a:lnTo>
                    <a:lnTo>
                      <a:pt x="90" y="178"/>
                    </a:lnTo>
                    <a:lnTo>
                      <a:pt x="106" y="176"/>
                    </a:lnTo>
                    <a:lnTo>
                      <a:pt x="123" y="171"/>
                    </a:lnTo>
                    <a:lnTo>
                      <a:pt x="130" y="167"/>
                    </a:lnTo>
                    <a:lnTo>
                      <a:pt x="134" y="164"/>
                    </a:lnTo>
                    <a:lnTo>
                      <a:pt x="139" y="163"/>
                    </a:lnTo>
                    <a:lnTo>
                      <a:pt x="153" y="152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84" name="Freeform 64">
                <a:extLst>
                  <a:ext uri="{FF2B5EF4-FFF2-40B4-BE49-F238E27FC236}">
                    <a16:creationId xmlns:a16="http://schemas.microsoft.com/office/drawing/2014/main" id="{FE192F87-D410-D8FE-A4FA-DD7382185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2463" y="2178051"/>
                <a:ext cx="55563" cy="57150"/>
              </a:xfrm>
              <a:custGeom>
                <a:avLst/>
                <a:gdLst>
                  <a:gd name="T0" fmla="*/ 152 w 179"/>
                  <a:gd name="T1" fmla="*/ 152 h 179"/>
                  <a:gd name="T2" fmla="*/ 163 w 179"/>
                  <a:gd name="T3" fmla="*/ 138 h 179"/>
                  <a:gd name="T4" fmla="*/ 164 w 179"/>
                  <a:gd name="T5" fmla="*/ 133 h 179"/>
                  <a:gd name="T6" fmla="*/ 167 w 179"/>
                  <a:gd name="T7" fmla="*/ 130 h 179"/>
                  <a:gd name="T8" fmla="*/ 171 w 179"/>
                  <a:gd name="T9" fmla="*/ 123 h 179"/>
                  <a:gd name="T10" fmla="*/ 176 w 179"/>
                  <a:gd name="T11" fmla="*/ 106 h 179"/>
                  <a:gd name="T12" fmla="*/ 179 w 179"/>
                  <a:gd name="T13" fmla="*/ 89 h 179"/>
                  <a:gd name="T14" fmla="*/ 176 w 179"/>
                  <a:gd name="T15" fmla="*/ 70 h 179"/>
                  <a:gd name="T16" fmla="*/ 171 w 179"/>
                  <a:gd name="T17" fmla="*/ 55 h 179"/>
                  <a:gd name="T18" fmla="*/ 163 w 179"/>
                  <a:gd name="T19" fmla="*/ 39 h 179"/>
                  <a:gd name="T20" fmla="*/ 152 w 179"/>
                  <a:gd name="T21" fmla="*/ 26 h 179"/>
                  <a:gd name="T22" fmla="*/ 138 w 179"/>
                  <a:gd name="T23" fmla="*/ 14 h 179"/>
                  <a:gd name="T24" fmla="*/ 123 w 179"/>
                  <a:gd name="T25" fmla="*/ 6 h 179"/>
                  <a:gd name="T26" fmla="*/ 106 w 179"/>
                  <a:gd name="T27" fmla="*/ 1 h 179"/>
                  <a:gd name="T28" fmla="*/ 89 w 179"/>
                  <a:gd name="T29" fmla="*/ 0 h 179"/>
                  <a:gd name="T30" fmla="*/ 70 w 179"/>
                  <a:gd name="T31" fmla="*/ 1 h 179"/>
                  <a:gd name="T32" fmla="*/ 55 w 179"/>
                  <a:gd name="T33" fmla="*/ 6 h 179"/>
                  <a:gd name="T34" fmla="*/ 39 w 179"/>
                  <a:gd name="T35" fmla="*/ 14 h 179"/>
                  <a:gd name="T36" fmla="*/ 26 w 179"/>
                  <a:gd name="T37" fmla="*/ 26 h 179"/>
                  <a:gd name="T38" fmla="*/ 14 w 179"/>
                  <a:gd name="T39" fmla="*/ 39 h 179"/>
                  <a:gd name="T40" fmla="*/ 6 w 179"/>
                  <a:gd name="T41" fmla="*/ 55 h 179"/>
                  <a:gd name="T42" fmla="*/ 1 w 179"/>
                  <a:gd name="T43" fmla="*/ 70 h 179"/>
                  <a:gd name="T44" fmla="*/ 0 w 179"/>
                  <a:gd name="T45" fmla="*/ 89 h 179"/>
                  <a:gd name="T46" fmla="*/ 1 w 179"/>
                  <a:gd name="T47" fmla="*/ 106 h 179"/>
                  <a:gd name="T48" fmla="*/ 6 w 179"/>
                  <a:gd name="T49" fmla="*/ 123 h 179"/>
                  <a:gd name="T50" fmla="*/ 14 w 179"/>
                  <a:gd name="T51" fmla="*/ 138 h 179"/>
                  <a:gd name="T52" fmla="*/ 26 w 179"/>
                  <a:gd name="T53" fmla="*/ 152 h 179"/>
                  <a:gd name="T54" fmla="*/ 39 w 179"/>
                  <a:gd name="T55" fmla="*/ 163 h 179"/>
                  <a:gd name="T56" fmla="*/ 55 w 179"/>
                  <a:gd name="T57" fmla="*/ 171 h 179"/>
                  <a:gd name="T58" fmla="*/ 70 w 179"/>
                  <a:gd name="T59" fmla="*/ 176 h 179"/>
                  <a:gd name="T60" fmla="*/ 89 w 179"/>
                  <a:gd name="T61" fmla="*/ 179 h 179"/>
                  <a:gd name="T62" fmla="*/ 106 w 179"/>
                  <a:gd name="T63" fmla="*/ 176 h 179"/>
                  <a:gd name="T64" fmla="*/ 123 w 179"/>
                  <a:gd name="T65" fmla="*/ 171 h 179"/>
                  <a:gd name="T66" fmla="*/ 130 w 179"/>
                  <a:gd name="T67" fmla="*/ 167 h 179"/>
                  <a:gd name="T68" fmla="*/ 133 w 179"/>
                  <a:gd name="T69" fmla="*/ 164 h 179"/>
                  <a:gd name="T70" fmla="*/ 138 w 179"/>
                  <a:gd name="T71" fmla="*/ 163 h 179"/>
                  <a:gd name="T72" fmla="*/ 152 w 179"/>
                  <a:gd name="T73" fmla="*/ 15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9">
                    <a:moveTo>
                      <a:pt x="152" y="152"/>
                    </a:moveTo>
                    <a:lnTo>
                      <a:pt x="163" y="138"/>
                    </a:lnTo>
                    <a:lnTo>
                      <a:pt x="164" y="133"/>
                    </a:lnTo>
                    <a:lnTo>
                      <a:pt x="167" y="130"/>
                    </a:lnTo>
                    <a:lnTo>
                      <a:pt x="171" y="123"/>
                    </a:lnTo>
                    <a:lnTo>
                      <a:pt x="176" y="106"/>
                    </a:lnTo>
                    <a:lnTo>
                      <a:pt x="179" y="89"/>
                    </a:lnTo>
                    <a:lnTo>
                      <a:pt x="176" y="70"/>
                    </a:lnTo>
                    <a:lnTo>
                      <a:pt x="171" y="55"/>
                    </a:lnTo>
                    <a:lnTo>
                      <a:pt x="163" y="39"/>
                    </a:lnTo>
                    <a:lnTo>
                      <a:pt x="152" y="26"/>
                    </a:lnTo>
                    <a:lnTo>
                      <a:pt x="138" y="14"/>
                    </a:lnTo>
                    <a:lnTo>
                      <a:pt x="123" y="6"/>
                    </a:lnTo>
                    <a:lnTo>
                      <a:pt x="106" y="1"/>
                    </a:lnTo>
                    <a:lnTo>
                      <a:pt x="89" y="0"/>
                    </a:lnTo>
                    <a:lnTo>
                      <a:pt x="70" y="1"/>
                    </a:lnTo>
                    <a:lnTo>
                      <a:pt x="55" y="6"/>
                    </a:lnTo>
                    <a:lnTo>
                      <a:pt x="39" y="14"/>
                    </a:lnTo>
                    <a:lnTo>
                      <a:pt x="26" y="26"/>
                    </a:lnTo>
                    <a:lnTo>
                      <a:pt x="14" y="39"/>
                    </a:lnTo>
                    <a:lnTo>
                      <a:pt x="6" y="55"/>
                    </a:lnTo>
                    <a:lnTo>
                      <a:pt x="1" y="70"/>
                    </a:lnTo>
                    <a:lnTo>
                      <a:pt x="0" y="89"/>
                    </a:lnTo>
                    <a:lnTo>
                      <a:pt x="1" y="106"/>
                    </a:lnTo>
                    <a:lnTo>
                      <a:pt x="6" y="123"/>
                    </a:lnTo>
                    <a:lnTo>
                      <a:pt x="14" y="138"/>
                    </a:lnTo>
                    <a:lnTo>
                      <a:pt x="26" y="152"/>
                    </a:lnTo>
                    <a:lnTo>
                      <a:pt x="39" y="163"/>
                    </a:lnTo>
                    <a:lnTo>
                      <a:pt x="55" y="171"/>
                    </a:lnTo>
                    <a:lnTo>
                      <a:pt x="70" y="176"/>
                    </a:lnTo>
                    <a:lnTo>
                      <a:pt x="89" y="179"/>
                    </a:lnTo>
                    <a:lnTo>
                      <a:pt x="106" y="176"/>
                    </a:lnTo>
                    <a:lnTo>
                      <a:pt x="123" y="171"/>
                    </a:lnTo>
                    <a:lnTo>
                      <a:pt x="130" y="167"/>
                    </a:lnTo>
                    <a:lnTo>
                      <a:pt x="133" y="164"/>
                    </a:lnTo>
                    <a:lnTo>
                      <a:pt x="138" y="163"/>
                    </a:lnTo>
                    <a:lnTo>
                      <a:pt x="152" y="152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85" name="Freeform 65">
                <a:extLst>
                  <a:ext uri="{FF2B5EF4-FFF2-40B4-BE49-F238E27FC236}">
                    <a16:creationId xmlns:a16="http://schemas.microsoft.com/office/drawing/2014/main" id="{177C6AEE-FDC4-1D6F-4401-EFD2F1384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7463" y="2336801"/>
                <a:ext cx="55563" cy="57150"/>
              </a:xfrm>
              <a:custGeom>
                <a:avLst/>
                <a:gdLst>
                  <a:gd name="T0" fmla="*/ 153 w 179"/>
                  <a:gd name="T1" fmla="*/ 153 h 179"/>
                  <a:gd name="T2" fmla="*/ 163 w 179"/>
                  <a:gd name="T3" fmla="*/ 139 h 179"/>
                  <a:gd name="T4" fmla="*/ 165 w 179"/>
                  <a:gd name="T5" fmla="*/ 134 h 179"/>
                  <a:gd name="T6" fmla="*/ 167 w 179"/>
                  <a:gd name="T7" fmla="*/ 130 h 179"/>
                  <a:gd name="T8" fmla="*/ 172 w 179"/>
                  <a:gd name="T9" fmla="*/ 123 h 179"/>
                  <a:gd name="T10" fmla="*/ 177 w 179"/>
                  <a:gd name="T11" fmla="*/ 106 h 179"/>
                  <a:gd name="T12" fmla="*/ 179 w 179"/>
                  <a:gd name="T13" fmla="*/ 90 h 179"/>
                  <a:gd name="T14" fmla="*/ 177 w 179"/>
                  <a:gd name="T15" fmla="*/ 71 h 179"/>
                  <a:gd name="T16" fmla="*/ 172 w 179"/>
                  <a:gd name="T17" fmla="*/ 55 h 179"/>
                  <a:gd name="T18" fmla="*/ 163 w 179"/>
                  <a:gd name="T19" fmla="*/ 40 h 179"/>
                  <a:gd name="T20" fmla="*/ 153 w 179"/>
                  <a:gd name="T21" fmla="*/ 27 h 179"/>
                  <a:gd name="T22" fmla="*/ 138 w 179"/>
                  <a:gd name="T23" fmla="*/ 15 h 179"/>
                  <a:gd name="T24" fmla="*/ 123 w 179"/>
                  <a:gd name="T25" fmla="*/ 6 h 179"/>
                  <a:gd name="T26" fmla="*/ 106 w 179"/>
                  <a:gd name="T27" fmla="*/ 1 h 179"/>
                  <a:gd name="T28" fmla="*/ 90 w 179"/>
                  <a:gd name="T29" fmla="*/ 0 h 179"/>
                  <a:gd name="T30" fmla="*/ 71 w 179"/>
                  <a:gd name="T31" fmla="*/ 1 h 179"/>
                  <a:gd name="T32" fmla="*/ 55 w 179"/>
                  <a:gd name="T33" fmla="*/ 6 h 179"/>
                  <a:gd name="T34" fmla="*/ 40 w 179"/>
                  <a:gd name="T35" fmla="*/ 15 h 179"/>
                  <a:gd name="T36" fmla="*/ 27 w 179"/>
                  <a:gd name="T37" fmla="*/ 27 h 179"/>
                  <a:gd name="T38" fmla="*/ 15 w 179"/>
                  <a:gd name="T39" fmla="*/ 40 h 179"/>
                  <a:gd name="T40" fmla="*/ 6 w 179"/>
                  <a:gd name="T41" fmla="*/ 55 h 179"/>
                  <a:gd name="T42" fmla="*/ 2 w 179"/>
                  <a:gd name="T43" fmla="*/ 71 h 179"/>
                  <a:gd name="T44" fmla="*/ 0 w 179"/>
                  <a:gd name="T45" fmla="*/ 90 h 179"/>
                  <a:gd name="T46" fmla="*/ 2 w 179"/>
                  <a:gd name="T47" fmla="*/ 106 h 179"/>
                  <a:gd name="T48" fmla="*/ 6 w 179"/>
                  <a:gd name="T49" fmla="*/ 123 h 179"/>
                  <a:gd name="T50" fmla="*/ 15 w 179"/>
                  <a:gd name="T51" fmla="*/ 139 h 179"/>
                  <a:gd name="T52" fmla="*/ 27 w 179"/>
                  <a:gd name="T53" fmla="*/ 153 h 179"/>
                  <a:gd name="T54" fmla="*/ 40 w 179"/>
                  <a:gd name="T55" fmla="*/ 164 h 179"/>
                  <a:gd name="T56" fmla="*/ 55 w 179"/>
                  <a:gd name="T57" fmla="*/ 172 h 179"/>
                  <a:gd name="T58" fmla="*/ 71 w 179"/>
                  <a:gd name="T59" fmla="*/ 177 h 179"/>
                  <a:gd name="T60" fmla="*/ 90 w 179"/>
                  <a:gd name="T61" fmla="*/ 179 h 179"/>
                  <a:gd name="T62" fmla="*/ 106 w 179"/>
                  <a:gd name="T63" fmla="*/ 177 h 179"/>
                  <a:gd name="T64" fmla="*/ 123 w 179"/>
                  <a:gd name="T65" fmla="*/ 172 h 179"/>
                  <a:gd name="T66" fmla="*/ 130 w 179"/>
                  <a:gd name="T67" fmla="*/ 167 h 179"/>
                  <a:gd name="T68" fmla="*/ 134 w 179"/>
                  <a:gd name="T69" fmla="*/ 165 h 179"/>
                  <a:gd name="T70" fmla="*/ 138 w 179"/>
                  <a:gd name="T71" fmla="*/ 164 h 179"/>
                  <a:gd name="T72" fmla="*/ 153 w 179"/>
                  <a:gd name="T73" fmla="*/ 15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9">
                    <a:moveTo>
                      <a:pt x="153" y="153"/>
                    </a:moveTo>
                    <a:lnTo>
                      <a:pt x="163" y="139"/>
                    </a:lnTo>
                    <a:lnTo>
                      <a:pt x="165" y="134"/>
                    </a:lnTo>
                    <a:lnTo>
                      <a:pt x="167" y="130"/>
                    </a:lnTo>
                    <a:lnTo>
                      <a:pt x="172" y="123"/>
                    </a:lnTo>
                    <a:lnTo>
                      <a:pt x="177" y="106"/>
                    </a:lnTo>
                    <a:lnTo>
                      <a:pt x="179" y="90"/>
                    </a:lnTo>
                    <a:lnTo>
                      <a:pt x="177" y="71"/>
                    </a:lnTo>
                    <a:lnTo>
                      <a:pt x="172" y="55"/>
                    </a:lnTo>
                    <a:lnTo>
                      <a:pt x="163" y="40"/>
                    </a:lnTo>
                    <a:lnTo>
                      <a:pt x="153" y="27"/>
                    </a:lnTo>
                    <a:lnTo>
                      <a:pt x="138" y="15"/>
                    </a:lnTo>
                    <a:lnTo>
                      <a:pt x="123" y="6"/>
                    </a:lnTo>
                    <a:lnTo>
                      <a:pt x="106" y="1"/>
                    </a:lnTo>
                    <a:lnTo>
                      <a:pt x="90" y="0"/>
                    </a:lnTo>
                    <a:lnTo>
                      <a:pt x="71" y="1"/>
                    </a:lnTo>
                    <a:lnTo>
                      <a:pt x="55" y="6"/>
                    </a:lnTo>
                    <a:lnTo>
                      <a:pt x="40" y="15"/>
                    </a:lnTo>
                    <a:lnTo>
                      <a:pt x="27" y="27"/>
                    </a:lnTo>
                    <a:lnTo>
                      <a:pt x="15" y="40"/>
                    </a:lnTo>
                    <a:lnTo>
                      <a:pt x="6" y="55"/>
                    </a:lnTo>
                    <a:lnTo>
                      <a:pt x="2" y="71"/>
                    </a:lnTo>
                    <a:lnTo>
                      <a:pt x="0" y="90"/>
                    </a:lnTo>
                    <a:lnTo>
                      <a:pt x="2" y="106"/>
                    </a:lnTo>
                    <a:lnTo>
                      <a:pt x="6" y="123"/>
                    </a:lnTo>
                    <a:lnTo>
                      <a:pt x="15" y="139"/>
                    </a:lnTo>
                    <a:lnTo>
                      <a:pt x="27" y="153"/>
                    </a:lnTo>
                    <a:lnTo>
                      <a:pt x="40" y="164"/>
                    </a:lnTo>
                    <a:lnTo>
                      <a:pt x="55" y="172"/>
                    </a:lnTo>
                    <a:lnTo>
                      <a:pt x="71" y="177"/>
                    </a:lnTo>
                    <a:lnTo>
                      <a:pt x="90" y="179"/>
                    </a:lnTo>
                    <a:lnTo>
                      <a:pt x="106" y="177"/>
                    </a:lnTo>
                    <a:lnTo>
                      <a:pt x="123" y="172"/>
                    </a:lnTo>
                    <a:lnTo>
                      <a:pt x="130" y="167"/>
                    </a:lnTo>
                    <a:lnTo>
                      <a:pt x="134" y="165"/>
                    </a:lnTo>
                    <a:lnTo>
                      <a:pt x="138" y="164"/>
                    </a:lnTo>
                    <a:lnTo>
                      <a:pt x="153" y="153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86" name="Freeform 66">
                <a:extLst>
                  <a:ext uri="{FF2B5EF4-FFF2-40B4-BE49-F238E27FC236}">
                    <a16:creationId xmlns:a16="http://schemas.microsoft.com/office/drawing/2014/main" id="{4B88D05B-7E70-3003-9B8F-6BA852CBA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7463" y="2643188"/>
                <a:ext cx="55563" cy="57150"/>
              </a:xfrm>
              <a:custGeom>
                <a:avLst/>
                <a:gdLst>
                  <a:gd name="T0" fmla="*/ 153 w 179"/>
                  <a:gd name="T1" fmla="*/ 153 h 179"/>
                  <a:gd name="T2" fmla="*/ 163 w 179"/>
                  <a:gd name="T3" fmla="*/ 139 h 179"/>
                  <a:gd name="T4" fmla="*/ 165 w 179"/>
                  <a:gd name="T5" fmla="*/ 134 h 179"/>
                  <a:gd name="T6" fmla="*/ 167 w 179"/>
                  <a:gd name="T7" fmla="*/ 130 h 179"/>
                  <a:gd name="T8" fmla="*/ 172 w 179"/>
                  <a:gd name="T9" fmla="*/ 123 h 179"/>
                  <a:gd name="T10" fmla="*/ 177 w 179"/>
                  <a:gd name="T11" fmla="*/ 107 h 179"/>
                  <a:gd name="T12" fmla="*/ 179 w 179"/>
                  <a:gd name="T13" fmla="*/ 90 h 179"/>
                  <a:gd name="T14" fmla="*/ 177 w 179"/>
                  <a:gd name="T15" fmla="*/ 71 h 179"/>
                  <a:gd name="T16" fmla="*/ 172 w 179"/>
                  <a:gd name="T17" fmla="*/ 55 h 179"/>
                  <a:gd name="T18" fmla="*/ 163 w 179"/>
                  <a:gd name="T19" fmla="*/ 40 h 179"/>
                  <a:gd name="T20" fmla="*/ 153 w 179"/>
                  <a:gd name="T21" fmla="*/ 27 h 179"/>
                  <a:gd name="T22" fmla="*/ 138 w 179"/>
                  <a:gd name="T23" fmla="*/ 15 h 179"/>
                  <a:gd name="T24" fmla="*/ 123 w 179"/>
                  <a:gd name="T25" fmla="*/ 6 h 179"/>
                  <a:gd name="T26" fmla="*/ 106 w 179"/>
                  <a:gd name="T27" fmla="*/ 2 h 179"/>
                  <a:gd name="T28" fmla="*/ 90 w 179"/>
                  <a:gd name="T29" fmla="*/ 0 h 179"/>
                  <a:gd name="T30" fmla="*/ 71 w 179"/>
                  <a:gd name="T31" fmla="*/ 2 h 179"/>
                  <a:gd name="T32" fmla="*/ 55 w 179"/>
                  <a:gd name="T33" fmla="*/ 6 h 179"/>
                  <a:gd name="T34" fmla="*/ 40 w 179"/>
                  <a:gd name="T35" fmla="*/ 15 h 179"/>
                  <a:gd name="T36" fmla="*/ 27 w 179"/>
                  <a:gd name="T37" fmla="*/ 27 h 179"/>
                  <a:gd name="T38" fmla="*/ 15 w 179"/>
                  <a:gd name="T39" fmla="*/ 40 h 179"/>
                  <a:gd name="T40" fmla="*/ 6 w 179"/>
                  <a:gd name="T41" fmla="*/ 55 h 179"/>
                  <a:gd name="T42" fmla="*/ 2 w 179"/>
                  <a:gd name="T43" fmla="*/ 71 h 179"/>
                  <a:gd name="T44" fmla="*/ 0 w 179"/>
                  <a:gd name="T45" fmla="*/ 90 h 179"/>
                  <a:gd name="T46" fmla="*/ 2 w 179"/>
                  <a:gd name="T47" fmla="*/ 107 h 179"/>
                  <a:gd name="T48" fmla="*/ 6 w 179"/>
                  <a:gd name="T49" fmla="*/ 123 h 179"/>
                  <a:gd name="T50" fmla="*/ 15 w 179"/>
                  <a:gd name="T51" fmla="*/ 139 h 179"/>
                  <a:gd name="T52" fmla="*/ 27 w 179"/>
                  <a:gd name="T53" fmla="*/ 153 h 179"/>
                  <a:gd name="T54" fmla="*/ 40 w 179"/>
                  <a:gd name="T55" fmla="*/ 164 h 179"/>
                  <a:gd name="T56" fmla="*/ 55 w 179"/>
                  <a:gd name="T57" fmla="*/ 172 h 179"/>
                  <a:gd name="T58" fmla="*/ 71 w 179"/>
                  <a:gd name="T59" fmla="*/ 177 h 179"/>
                  <a:gd name="T60" fmla="*/ 90 w 179"/>
                  <a:gd name="T61" fmla="*/ 179 h 179"/>
                  <a:gd name="T62" fmla="*/ 106 w 179"/>
                  <a:gd name="T63" fmla="*/ 177 h 179"/>
                  <a:gd name="T64" fmla="*/ 123 w 179"/>
                  <a:gd name="T65" fmla="*/ 172 h 179"/>
                  <a:gd name="T66" fmla="*/ 130 w 179"/>
                  <a:gd name="T67" fmla="*/ 167 h 179"/>
                  <a:gd name="T68" fmla="*/ 134 w 179"/>
                  <a:gd name="T69" fmla="*/ 165 h 179"/>
                  <a:gd name="T70" fmla="*/ 138 w 179"/>
                  <a:gd name="T71" fmla="*/ 164 h 179"/>
                  <a:gd name="T72" fmla="*/ 153 w 179"/>
                  <a:gd name="T73" fmla="*/ 15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9">
                    <a:moveTo>
                      <a:pt x="153" y="153"/>
                    </a:moveTo>
                    <a:lnTo>
                      <a:pt x="163" y="139"/>
                    </a:lnTo>
                    <a:lnTo>
                      <a:pt x="165" y="134"/>
                    </a:lnTo>
                    <a:lnTo>
                      <a:pt x="167" y="130"/>
                    </a:lnTo>
                    <a:lnTo>
                      <a:pt x="172" y="123"/>
                    </a:lnTo>
                    <a:lnTo>
                      <a:pt x="177" y="107"/>
                    </a:lnTo>
                    <a:lnTo>
                      <a:pt x="179" y="90"/>
                    </a:lnTo>
                    <a:lnTo>
                      <a:pt x="177" y="71"/>
                    </a:lnTo>
                    <a:lnTo>
                      <a:pt x="172" y="55"/>
                    </a:lnTo>
                    <a:lnTo>
                      <a:pt x="163" y="40"/>
                    </a:lnTo>
                    <a:lnTo>
                      <a:pt x="153" y="27"/>
                    </a:lnTo>
                    <a:lnTo>
                      <a:pt x="138" y="15"/>
                    </a:lnTo>
                    <a:lnTo>
                      <a:pt x="123" y="6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1" y="2"/>
                    </a:lnTo>
                    <a:lnTo>
                      <a:pt x="55" y="6"/>
                    </a:lnTo>
                    <a:lnTo>
                      <a:pt x="40" y="15"/>
                    </a:lnTo>
                    <a:lnTo>
                      <a:pt x="27" y="27"/>
                    </a:lnTo>
                    <a:lnTo>
                      <a:pt x="15" y="40"/>
                    </a:lnTo>
                    <a:lnTo>
                      <a:pt x="6" y="55"/>
                    </a:lnTo>
                    <a:lnTo>
                      <a:pt x="2" y="71"/>
                    </a:lnTo>
                    <a:lnTo>
                      <a:pt x="0" y="90"/>
                    </a:lnTo>
                    <a:lnTo>
                      <a:pt x="2" y="107"/>
                    </a:lnTo>
                    <a:lnTo>
                      <a:pt x="6" y="123"/>
                    </a:lnTo>
                    <a:lnTo>
                      <a:pt x="15" y="139"/>
                    </a:lnTo>
                    <a:lnTo>
                      <a:pt x="27" y="153"/>
                    </a:lnTo>
                    <a:lnTo>
                      <a:pt x="40" y="164"/>
                    </a:lnTo>
                    <a:lnTo>
                      <a:pt x="55" y="172"/>
                    </a:lnTo>
                    <a:lnTo>
                      <a:pt x="71" y="177"/>
                    </a:lnTo>
                    <a:lnTo>
                      <a:pt x="90" y="179"/>
                    </a:lnTo>
                    <a:lnTo>
                      <a:pt x="106" y="177"/>
                    </a:lnTo>
                    <a:lnTo>
                      <a:pt x="123" y="172"/>
                    </a:lnTo>
                    <a:lnTo>
                      <a:pt x="130" y="167"/>
                    </a:lnTo>
                    <a:lnTo>
                      <a:pt x="134" y="165"/>
                    </a:lnTo>
                    <a:lnTo>
                      <a:pt x="138" y="164"/>
                    </a:lnTo>
                    <a:lnTo>
                      <a:pt x="153" y="153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87" name="Freeform 67">
                <a:extLst>
                  <a:ext uri="{FF2B5EF4-FFF2-40B4-BE49-F238E27FC236}">
                    <a16:creationId xmlns:a16="http://schemas.microsoft.com/office/drawing/2014/main" id="{AFBBFDDC-1636-007E-B021-5F0DC877A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9588" y="2795588"/>
                <a:ext cx="57150" cy="57150"/>
              </a:xfrm>
              <a:custGeom>
                <a:avLst/>
                <a:gdLst>
                  <a:gd name="T0" fmla="*/ 152 w 178"/>
                  <a:gd name="T1" fmla="*/ 153 h 179"/>
                  <a:gd name="T2" fmla="*/ 163 w 178"/>
                  <a:gd name="T3" fmla="*/ 138 h 179"/>
                  <a:gd name="T4" fmla="*/ 164 w 178"/>
                  <a:gd name="T5" fmla="*/ 134 h 179"/>
                  <a:gd name="T6" fmla="*/ 166 w 178"/>
                  <a:gd name="T7" fmla="*/ 130 h 179"/>
                  <a:gd name="T8" fmla="*/ 171 w 178"/>
                  <a:gd name="T9" fmla="*/ 123 h 179"/>
                  <a:gd name="T10" fmla="*/ 176 w 178"/>
                  <a:gd name="T11" fmla="*/ 106 h 179"/>
                  <a:gd name="T12" fmla="*/ 178 w 178"/>
                  <a:gd name="T13" fmla="*/ 89 h 179"/>
                  <a:gd name="T14" fmla="*/ 176 w 178"/>
                  <a:gd name="T15" fmla="*/ 70 h 179"/>
                  <a:gd name="T16" fmla="*/ 171 w 178"/>
                  <a:gd name="T17" fmla="*/ 55 h 179"/>
                  <a:gd name="T18" fmla="*/ 163 w 178"/>
                  <a:gd name="T19" fmla="*/ 39 h 179"/>
                  <a:gd name="T20" fmla="*/ 152 w 178"/>
                  <a:gd name="T21" fmla="*/ 26 h 179"/>
                  <a:gd name="T22" fmla="*/ 138 w 178"/>
                  <a:gd name="T23" fmla="*/ 14 h 179"/>
                  <a:gd name="T24" fmla="*/ 122 w 178"/>
                  <a:gd name="T25" fmla="*/ 6 h 179"/>
                  <a:gd name="T26" fmla="*/ 106 w 178"/>
                  <a:gd name="T27" fmla="*/ 1 h 179"/>
                  <a:gd name="T28" fmla="*/ 89 w 178"/>
                  <a:gd name="T29" fmla="*/ 0 h 179"/>
                  <a:gd name="T30" fmla="*/ 70 w 178"/>
                  <a:gd name="T31" fmla="*/ 1 h 179"/>
                  <a:gd name="T32" fmla="*/ 54 w 178"/>
                  <a:gd name="T33" fmla="*/ 6 h 179"/>
                  <a:gd name="T34" fmla="*/ 39 w 178"/>
                  <a:gd name="T35" fmla="*/ 14 h 179"/>
                  <a:gd name="T36" fmla="*/ 26 w 178"/>
                  <a:gd name="T37" fmla="*/ 26 h 179"/>
                  <a:gd name="T38" fmla="*/ 14 w 178"/>
                  <a:gd name="T39" fmla="*/ 39 h 179"/>
                  <a:gd name="T40" fmla="*/ 6 w 178"/>
                  <a:gd name="T41" fmla="*/ 55 h 179"/>
                  <a:gd name="T42" fmla="*/ 1 w 178"/>
                  <a:gd name="T43" fmla="*/ 70 h 179"/>
                  <a:gd name="T44" fmla="*/ 0 w 178"/>
                  <a:gd name="T45" fmla="*/ 89 h 179"/>
                  <a:gd name="T46" fmla="*/ 1 w 178"/>
                  <a:gd name="T47" fmla="*/ 106 h 179"/>
                  <a:gd name="T48" fmla="*/ 6 w 178"/>
                  <a:gd name="T49" fmla="*/ 123 h 179"/>
                  <a:gd name="T50" fmla="*/ 14 w 178"/>
                  <a:gd name="T51" fmla="*/ 138 h 179"/>
                  <a:gd name="T52" fmla="*/ 26 w 178"/>
                  <a:gd name="T53" fmla="*/ 153 h 179"/>
                  <a:gd name="T54" fmla="*/ 39 w 178"/>
                  <a:gd name="T55" fmla="*/ 163 h 179"/>
                  <a:gd name="T56" fmla="*/ 54 w 178"/>
                  <a:gd name="T57" fmla="*/ 172 h 179"/>
                  <a:gd name="T58" fmla="*/ 70 w 178"/>
                  <a:gd name="T59" fmla="*/ 176 h 179"/>
                  <a:gd name="T60" fmla="*/ 89 w 178"/>
                  <a:gd name="T61" fmla="*/ 179 h 179"/>
                  <a:gd name="T62" fmla="*/ 106 w 178"/>
                  <a:gd name="T63" fmla="*/ 176 h 179"/>
                  <a:gd name="T64" fmla="*/ 122 w 178"/>
                  <a:gd name="T65" fmla="*/ 172 h 179"/>
                  <a:gd name="T66" fmla="*/ 129 w 178"/>
                  <a:gd name="T67" fmla="*/ 167 h 179"/>
                  <a:gd name="T68" fmla="*/ 133 w 178"/>
                  <a:gd name="T69" fmla="*/ 165 h 179"/>
                  <a:gd name="T70" fmla="*/ 138 w 178"/>
                  <a:gd name="T71" fmla="*/ 163 h 179"/>
                  <a:gd name="T72" fmla="*/ 152 w 178"/>
                  <a:gd name="T73" fmla="*/ 15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8" h="179">
                    <a:moveTo>
                      <a:pt x="152" y="153"/>
                    </a:moveTo>
                    <a:lnTo>
                      <a:pt x="163" y="138"/>
                    </a:lnTo>
                    <a:lnTo>
                      <a:pt x="164" y="134"/>
                    </a:lnTo>
                    <a:lnTo>
                      <a:pt x="166" y="130"/>
                    </a:lnTo>
                    <a:lnTo>
                      <a:pt x="171" y="123"/>
                    </a:lnTo>
                    <a:lnTo>
                      <a:pt x="176" y="106"/>
                    </a:lnTo>
                    <a:lnTo>
                      <a:pt x="178" y="89"/>
                    </a:lnTo>
                    <a:lnTo>
                      <a:pt x="176" y="70"/>
                    </a:lnTo>
                    <a:lnTo>
                      <a:pt x="171" y="55"/>
                    </a:lnTo>
                    <a:lnTo>
                      <a:pt x="163" y="39"/>
                    </a:lnTo>
                    <a:lnTo>
                      <a:pt x="152" y="26"/>
                    </a:lnTo>
                    <a:lnTo>
                      <a:pt x="138" y="14"/>
                    </a:lnTo>
                    <a:lnTo>
                      <a:pt x="122" y="6"/>
                    </a:lnTo>
                    <a:lnTo>
                      <a:pt x="106" y="1"/>
                    </a:lnTo>
                    <a:lnTo>
                      <a:pt x="89" y="0"/>
                    </a:lnTo>
                    <a:lnTo>
                      <a:pt x="70" y="1"/>
                    </a:lnTo>
                    <a:lnTo>
                      <a:pt x="54" y="6"/>
                    </a:lnTo>
                    <a:lnTo>
                      <a:pt x="39" y="14"/>
                    </a:lnTo>
                    <a:lnTo>
                      <a:pt x="26" y="26"/>
                    </a:lnTo>
                    <a:lnTo>
                      <a:pt x="14" y="39"/>
                    </a:lnTo>
                    <a:lnTo>
                      <a:pt x="6" y="55"/>
                    </a:lnTo>
                    <a:lnTo>
                      <a:pt x="1" y="70"/>
                    </a:lnTo>
                    <a:lnTo>
                      <a:pt x="0" y="89"/>
                    </a:lnTo>
                    <a:lnTo>
                      <a:pt x="1" y="106"/>
                    </a:lnTo>
                    <a:lnTo>
                      <a:pt x="6" y="123"/>
                    </a:lnTo>
                    <a:lnTo>
                      <a:pt x="14" y="138"/>
                    </a:lnTo>
                    <a:lnTo>
                      <a:pt x="26" y="153"/>
                    </a:lnTo>
                    <a:lnTo>
                      <a:pt x="39" y="163"/>
                    </a:lnTo>
                    <a:lnTo>
                      <a:pt x="54" y="172"/>
                    </a:lnTo>
                    <a:lnTo>
                      <a:pt x="70" y="176"/>
                    </a:lnTo>
                    <a:lnTo>
                      <a:pt x="89" y="179"/>
                    </a:lnTo>
                    <a:lnTo>
                      <a:pt x="106" y="176"/>
                    </a:lnTo>
                    <a:lnTo>
                      <a:pt x="122" y="172"/>
                    </a:lnTo>
                    <a:lnTo>
                      <a:pt x="129" y="167"/>
                    </a:lnTo>
                    <a:lnTo>
                      <a:pt x="133" y="165"/>
                    </a:lnTo>
                    <a:lnTo>
                      <a:pt x="138" y="163"/>
                    </a:lnTo>
                    <a:lnTo>
                      <a:pt x="152" y="153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88" name="Freeform 68">
                <a:extLst>
                  <a:ext uri="{FF2B5EF4-FFF2-40B4-BE49-F238E27FC236}">
                    <a16:creationId xmlns:a16="http://schemas.microsoft.com/office/drawing/2014/main" id="{2C443027-DA90-6ABA-5720-00623A5EF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8750" y="3109913"/>
                <a:ext cx="57150" cy="55563"/>
              </a:xfrm>
              <a:custGeom>
                <a:avLst/>
                <a:gdLst>
                  <a:gd name="T0" fmla="*/ 152 w 178"/>
                  <a:gd name="T1" fmla="*/ 153 h 179"/>
                  <a:gd name="T2" fmla="*/ 163 w 178"/>
                  <a:gd name="T3" fmla="*/ 138 h 179"/>
                  <a:gd name="T4" fmla="*/ 164 w 178"/>
                  <a:gd name="T5" fmla="*/ 134 h 179"/>
                  <a:gd name="T6" fmla="*/ 166 w 178"/>
                  <a:gd name="T7" fmla="*/ 130 h 179"/>
                  <a:gd name="T8" fmla="*/ 171 w 178"/>
                  <a:gd name="T9" fmla="*/ 123 h 179"/>
                  <a:gd name="T10" fmla="*/ 176 w 178"/>
                  <a:gd name="T11" fmla="*/ 106 h 179"/>
                  <a:gd name="T12" fmla="*/ 178 w 178"/>
                  <a:gd name="T13" fmla="*/ 89 h 179"/>
                  <a:gd name="T14" fmla="*/ 176 w 178"/>
                  <a:gd name="T15" fmla="*/ 70 h 179"/>
                  <a:gd name="T16" fmla="*/ 171 w 178"/>
                  <a:gd name="T17" fmla="*/ 55 h 179"/>
                  <a:gd name="T18" fmla="*/ 163 w 178"/>
                  <a:gd name="T19" fmla="*/ 39 h 179"/>
                  <a:gd name="T20" fmla="*/ 152 w 178"/>
                  <a:gd name="T21" fmla="*/ 26 h 179"/>
                  <a:gd name="T22" fmla="*/ 138 w 178"/>
                  <a:gd name="T23" fmla="*/ 14 h 179"/>
                  <a:gd name="T24" fmla="*/ 122 w 178"/>
                  <a:gd name="T25" fmla="*/ 6 h 179"/>
                  <a:gd name="T26" fmla="*/ 106 w 178"/>
                  <a:gd name="T27" fmla="*/ 1 h 179"/>
                  <a:gd name="T28" fmla="*/ 89 w 178"/>
                  <a:gd name="T29" fmla="*/ 0 h 179"/>
                  <a:gd name="T30" fmla="*/ 70 w 178"/>
                  <a:gd name="T31" fmla="*/ 1 h 179"/>
                  <a:gd name="T32" fmla="*/ 54 w 178"/>
                  <a:gd name="T33" fmla="*/ 6 h 179"/>
                  <a:gd name="T34" fmla="*/ 39 w 178"/>
                  <a:gd name="T35" fmla="*/ 14 h 179"/>
                  <a:gd name="T36" fmla="*/ 26 w 178"/>
                  <a:gd name="T37" fmla="*/ 26 h 179"/>
                  <a:gd name="T38" fmla="*/ 14 w 178"/>
                  <a:gd name="T39" fmla="*/ 39 h 179"/>
                  <a:gd name="T40" fmla="*/ 6 w 178"/>
                  <a:gd name="T41" fmla="*/ 55 h 179"/>
                  <a:gd name="T42" fmla="*/ 1 w 178"/>
                  <a:gd name="T43" fmla="*/ 70 h 179"/>
                  <a:gd name="T44" fmla="*/ 0 w 178"/>
                  <a:gd name="T45" fmla="*/ 89 h 179"/>
                  <a:gd name="T46" fmla="*/ 1 w 178"/>
                  <a:gd name="T47" fmla="*/ 106 h 179"/>
                  <a:gd name="T48" fmla="*/ 6 w 178"/>
                  <a:gd name="T49" fmla="*/ 123 h 179"/>
                  <a:gd name="T50" fmla="*/ 14 w 178"/>
                  <a:gd name="T51" fmla="*/ 138 h 179"/>
                  <a:gd name="T52" fmla="*/ 26 w 178"/>
                  <a:gd name="T53" fmla="*/ 153 h 179"/>
                  <a:gd name="T54" fmla="*/ 39 w 178"/>
                  <a:gd name="T55" fmla="*/ 163 h 179"/>
                  <a:gd name="T56" fmla="*/ 54 w 178"/>
                  <a:gd name="T57" fmla="*/ 172 h 179"/>
                  <a:gd name="T58" fmla="*/ 70 w 178"/>
                  <a:gd name="T59" fmla="*/ 176 h 179"/>
                  <a:gd name="T60" fmla="*/ 89 w 178"/>
                  <a:gd name="T61" fmla="*/ 179 h 179"/>
                  <a:gd name="T62" fmla="*/ 106 w 178"/>
                  <a:gd name="T63" fmla="*/ 176 h 179"/>
                  <a:gd name="T64" fmla="*/ 122 w 178"/>
                  <a:gd name="T65" fmla="*/ 172 h 179"/>
                  <a:gd name="T66" fmla="*/ 129 w 178"/>
                  <a:gd name="T67" fmla="*/ 167 h 179"/>
                  <a:gd name="T68" fmla="*/ 133 w 178"/>
                  <a:gd name="T69" fmla="*/ 165 h 179"/>
                  <a:gd name="T70" fmla="*/ 138 w 178"/>
                  <a:gd name="T71" fmla="*/ 163 h 179"/>
                  <a:gd name="T72" fmla="*/ 152 w 178"/>
                  <a:gd name="T73" fmla="*/ 15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8" h="179">
                    <a:moveTo>
                      <a:pt x="152" y="153"/>
                    </a:moveTo>
                    <a:lnTo>
                      <a:pt x="163" y="138"/>
                    </a:lnTo>
                    <a:lnTo>
                      <a:pt x="164" y="134"/>
                    </a:lnTo>
                    <a:lnTo>
                      <a:pt x="166" y="130"/>
                    </a:lnTo>
                    <a:lnTo>
                      <a:pt x="171" y="123"/>
                    </a:lnTo>
                    <a:lnTo>
                      <a:pt x="176" y="106"/>
                    </a:lnTo>
                    <a:lnTo>
                      <a:pt x="178" y="89"/>
                    </a:lnTo>
                    <a:lnTo>
                      <a:pt x="176" y="70"/>
                    </a:lnTo>
                    <a:lnTo>
                      <a:pt x="171" y="55"/>
                    </a:lnTo>
                    <a:lnTo>
                      <a:pt x="163" y="39"/>
                    </a:lnTo>
                    <a:lnTo>
                      <a:pt x="152" y="26"/>
                    </a:lnTo>
                    <a:lnTo>
                      <a:pt x="138" y="14"/>
                    </a:lnTo>
                    <a:lnTo>
                      <a:pt x="122" y="6"/>
                    </a:lnTo>
                    <a:lnTo>
                      <a:pt x="106" y="1"/>
                    </a:lnTo>
                    <a:lnTo>
                      <a:pt x="89" y="0"/>
                    </a:lnTo>
                    <a:lnTo>
                      <a:pt x="70" y="1"/>
                    </a:lnTo>
                    <a:lnTo>
                      <a:pt x="54" y="6"/>
                    </a:lnTo>
                    <a:lnTo>
                      <a:pt x="39" y="14"/>
                    </a:lnTo>
                    <a:lnTo>
                      <a:pt x="26" y="26"/>
                    </a:lnTo>
                    <a:lnTo>
                      <a:pt x="14" y="39"/>
                    </a:lnTo>
                    <a:lnTo>
                      <a:pt x="6" y="55"/>
                    </a:lnTo>
                    <a:lnTo>
                      <a:pt x="1" y="70"/>
                    </a:lnTo>
                    <a:lnTo>
                      <a:pt x="0" y="89"/>
                    </a:lnTo>
                    <a:lnTo>
                      <a:pt x="1" y="106"/>
                    </a:lnTo>
                    <a:lnTo>
                      <a:pt x="6" y="123"/>
                    </a:lnTo>
                    <a:lnTo>
                      <a:pt x="14" y="138"/>
                    </a:lnTo>
                    <a:lnTo>
                      <a:pt x="26" y="153"/>
                    </a:lnTo>
                    <a:lnTo>
                      <a:pt x="39" y="163"/>
                    </a:lnTo>
                    <a:lnTo>
                      <a:pt x="54" y="172"/>
                    </a:lnTo>
                    <a:lnTo>
                      <a:pt x="70" y="176"/>
                    </a:lnTo>
                    <a:lnTo>
                      <a:pt x="89" y="179"/>
                    </a:lnTo>
                    <a:lnTo>
                      <a:pt x="106" y="176"/>
                    </a:lnTo>
                    <a:lnTo>
                      <a:pt x="122" y="172"/>
                    </a:lnTo>
                    <a:lnTo>
                      <a:pt x="129" y="167"/>
                    </a:lnTo>
                    <a:lnTo>
                      <a:pt x="133" y="165"/>
                    </a:lnTo>
                    <a:lnTo>
                      <a:pt x="138" y="163"/>
                    </a:lnTo>
                    <a:lnTo>
                      <a:pt x="152" y="153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89" name="Freeform 69">
                <a:extLst>
                  <a:ext uri="{FF2B5EF4-FFF2-40B4-BE49-F238E27FC236}">
                    <a16:creationId xmlns:a16="http://schemas.microsoft.com/office/drawing/2014/main" id="{A04B24DB-6C5E-2F75-B0F6-0142A2173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6725" y="3260726"/>
                <a:ext cx="57150" cy="57150"/>
              </a:xfrm>
              <a:custGeom>
                <a:avLst/>
                <a:gdLst>
                  <a:gd name="T0" fmla="*/ 152 w 178"/>
                  <a:gd name="T1" fmla="*/ 152 h 178"/>
                  <a:gd name="T2" fmla="*/ 163 w 178"/>
                  <a:gd name="T3" fmla="*/ 138 h 178"/>
                  <a:gd name="T4" fmla="*/ 164 w 178"/>
                  <a:gd name="T5" fmla="*/ 133 h 178"/>
                  <a:gd name="T6" fmla="*/ 166 w 178"/>
                  <a:gd name="T7" fmla="*/ 130 h 178"/>
                  <a:gd name="T8" fmla="*/ 171 w 178"/>
                  <a:gd name="T9" fmla="*/ 122 h 178"/>
                  <a:gd name="T10" fmla="*/ 176 w 178"/>
                  <a:gd name="T11" fmla="*/ 106 h 178"/>
                  <a:gd name="T12" fmla="*/ 178 w 178"/>
                  <a:gd name="T13" fmla="*/ 89 h 178"/>
                  <a:gd name="T14" fmla="*/ 176 w 178"/>
                  <a:gd name="T15" fmla="*/ 70 h 178"/>
                  <a:gd name="T16" fmla="*/ 171 w 178"/>
                  <a:gd name="T17" fmla="*/ 55 h 178"/>
                  <a:gd name="T18" fmla="*/ 163 w 178"/>
                  <a:gd name="T19" fmla="*/ 39 h 178"/>
                  <a:gd name="T20" fmla="*/ 152 w 178"/>
                  <a:gd name="T21" fmla="*/ 26 h 178"/>
                  <a:gd name="T22" fmla="*/ 138 w 178"/>
                  <a:gd name="T23" fmla="*/ 14 h 178"/>
                  <a:gd name="T24" fmla="*/ 122 w 178"/>
                  <a:gd name="T25" fmla="*/ 6 h 178"/>
                  <a:gd name="T26" fmla="*/ 106 w 178"/>
                  <a:gd name="T27" fmla="*/ 1 h 178"/>
                  <a:gd name="T28" fmla="*/ 89 w 178"/>
                  <a:gd name="T29" fmla="*/ 0 h 178"/>
                  <a:gd name="T30" fmla="*/ 70 w 178"/>
                  <a:gd name="T31" fmla="*/ 1 h 178"/>
                  <a:gd name="T32" fmla="*/ 55 w 178"/>
                  <a:gd name="T33" fmla="*/ 6 h 178"/>
                  <a:gd name="T34" fmla="*/ 39 w 178"/>
                  <a:gd name="T35" fmla="*/ 14 h 178"/>
                  <a:gd name="T36" fmla="*/ 26 w 178"/>
                  <a:gd name="T37" fmla="*/ 26 h 178"/>
                  <a:gd name="T38" fmla="*/ 14 w 178"/>
                  <a:gd name="T39" fmla="*/ 39 h 178"/>
                  <a:gd name="T40" fmla="*/ 6 w 178"/>
                  <a:gd name="T41" fmla="*/ 55 h 178"/>
                  <a:gd name="T42" fmla="*/ 1 w 178"/>
                  <a:gd name="T43" fmla="*/ 70 h 178"/>
                  <a:gd name="T44" fmla="*/ 0 w 178"/>
                  <a:gd name="T45" fmla="*/ 89 h 178"/>
                  <a:gd name="T46" fmla="*/ 1 w 178"/>
                  <a:gd name="T47" fmla="*/ 106 h 178"/>
                  <a:gd name="T48" fmla="*/ 6 w 178"/>
                  <a:gd name="T49" fmla="*/ 122 h 178"/>
                  <a:gd name="T50" fmla="*/ 14 w 178"/>
                  <a:gd name="T51" fmla="*/ 138 h 178"/>
                  <a:gd name="T52" fmla="*/ 26 w 178"/>
                  <a:gd name="T53" fmla="*/ 152 h 178"/>
                  <a:gd name="T54" fmla="*/ 39 w 178"/>
                  <a:gd name="T55" fmla="*/ 163 h 178"/>
                  <a:gd name="T56" fmla="*/ 55 w 178"/>
                  <a:gd name="T57" fmla="*/ 171 h 178"/>
                  <a:gd name="T58" fmla="*/ 70 w 178"/>
                  <a:gd name="T59" fmla="*/ 176 h 178"/>
                  <a:gd name="T60" fmla="*/ 89 w 178"/>
                  <a:gd name="T61" fmla="*/ 178 h 178"/>
                  <a:gd name="T62" fmla="*/ 106 w 178"/>
                  <a:gd name="T63" fmla="*/ 176 h 178"/>
                  <a:gd name="T64" fmla="*/ 122 w 178"/>
                  <a:gd name="T65" fmla="*/ 171 h 178"/>
                  <a:gd name="T66" fmla="*/ 130 w 178"/>
                  <a:gd name="T67" fmla="*/ 167 h 178"/>
                  <a:gd name="T68" fmla="*/ 133 w 178"/>
                  <a:gd name="T69" fmla="*/ 164 h 178"/>
                  <a:gd name="T70" fmla="*/ 138 w 178"/>
                  <a:gd name="T71" fmla="*/ 163 h 178"/>
                  <a:gd name="T72" fmla="*/ 152 w 178"/>
                  <a:gd name="T73" fmla="*/ 15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8" h="178">
                    <a:moveTo>
                      <a:pt x="152" y="152"/>
                    </a:moveTo>
                    <a:lnTo>
                      <a:pt x="163" y="138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71" y="122"/>
                    </a:lnTo>
                    <a:lnTo>
                      <a:pt x="176" y="106"/>
                    </a:lnTo>
                    <a:lnTo>
                      <a:pt x="178" y="89"/>
                    </a:lnTo>
                    <a:lnTo>
                      <a:pt x="176" y="70"/>
                    </a:lnTo>
                    <a:lnTo>
                      <a:pt x="171" y="55"/>
                    </a:lnTo>
                    <a:lnTo>
                      <a:pt x="163" y="39"/>
                    </a:lnTo>
                    <a:lnTo>
                      <a:pt x="152" y="26"/>
                    </a:lnTo>
                    <a:lnTo>
                      <a:pt x="138" y="14"/>
                    </a:lnTo>
                    <a:lnTo>
                      <a:pt x="122" y="6"/>
                    </a:lnTo>
                    <a:lnTo>
                      <a:pt x="106" y="1"/>
                    </a:lnTo>
                    <a:lnTo>
                      <a:pt x="89" y="0"/>
                    </a:lnTo>
                    <a:lnTo>
                      <a:pt x="70" y="1"/>
                    </a:lnTo>
                    <a:lnTo>
                      <a:pt x="55" y="6"/>
                    </a:lnTo>
                    <a:lnTo>
                      <a:pt x="39" y="14"/>
                    </a:lnTo>
                    <a:lnTo>
                      <a:pt x="26" y="26"/>
                    </a:lnTo>
                    <a:lnTo>
                      <a:pt x="14" y="39"/>
                    </a:lnTo>
                    <a:lnTo>
                      <a:pt x="6" y="55"/>
                    </a:lnTo>
                    <a:lnTo>
                      <a:pt x="1" y="70"/>
                    </a:lnTo>
                    <a:lnTo>
                      <a:pt x="0" y="89"/>
                    </a:lnTo>
                    <a:lnTo>
                      <a:pt x="1" y="106"/>
                    </a:lnTo>
                    <a:lnTo>
                      <a:pt x="6" y="122"/>
                    </a:lnTo>
                    <a:lnTo>
                      <a:pt x="14" y="138"/>
                    </a:lnTo>
                    <a:lnTo>
                      <a:pt x="26" y="152"/>
                    </a:lnTo>
                    <a:lnTo>
                      <a:pt x="39" y="163"/>
                    </a:lnTo>
                    <a:lnTo>
                      <a:pt x="55" y="171"/>
                    </a:lnTo>
                    <a:lnTo>
                      <a:pt x="70" y="176"/>
                    </a:lnTo>
                    <a:lnTo>
                      <a:pt x="89" y="178"/>
                    </a:lnTo>
                    <a:lnTo>
                      <a:pt x="106" y="176"/>
                    </a:lnTo>
                    <a:lnTo>
                      <a:pt x="122" y="171"/>
                    </a:lnTo>
                    <a:lnTo>
                      <a:pt x="130" y="167"/>
                    </a:lnTo>
                    <a:lnTo>
                      <a:pt x="133" y="164"/>
                    </a:lnTo>
                    <a:lnTo>
                      <a:pt x="138" y="163"/>
                    </a:lnTo>
                    <a:lnTo>
                      <a:pt x="152" y="152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90" name="Freeform 70">
                <a:extLst>
                  <a:ext uri="{FF2B5EF4-FFF2-40B4-BE49-F238E27FC236}">
                    <a16:creationId xmlns:a16="http://schemas.microsoft.com/office/drawing/2014/main" id="{FAC37AB7-5617-6D40-E9C2-FC66C53B1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3725" y="3578226"/>
                <a:ext cx="55563" cy="57150"/>
              </a:xfrm>
              <a:custGeom>
                <a:avLst/>
                <a:gdLst>
                  <a:gd name="T0" fmla="*/ 152 w 178"/>
                  <a:gd name="T1" fmla="*/ 152 h 178"/>
                  <a:gd name="T2" fmla="*/ 163 w 178"/>
                  <a:gd name="T3" fmla="*/ 138 h 178"/>
                  <a:gd name="T4" fmla="*/ 164 w 178"/>
                  <a:gd name="T5" fmla="*/ 133 h 178"/>
                  <a:gd name="T6" fmla="*/ 166 w 178"/>
                  <a:gd name="T7" fmla="*/ 130 h 178"/>
                  <a:gd name="T8" fmla="*/ 171 w 178"/>
                  <a:gd name="T9" fmla="*/ 122 h 178"/>
                  <a:gd name="T10" fmla="*/ 176 w 178"/>
                  <a:gd name="T11" fmla="*/ 106 h 178"/>
                  <a:gd name="T12" fmla="*/ 178 w 178"/>
                  <a:gd name="T13" fmla="*/ 89 h 178"/>
                  <a:gd name="T14" fmla="*/ 176 w 178"/>
                  <a:gd name="T15" fmla="*/ 70 h 178"/>
                  <a:gd name="T16" fmla="*/ 171 w 178"/>
                  <a:gd name="T17" fmla="*/ 54 h 178"/>
                  <a:gd name="T18" fmla="*/ 163 w 178"/>
                  <a:gd name="T19" fmla="*/ 39 h 178"/>
                  <a:gd name="T20" fmla="*/ 152 w 178"/>
                  <a:gd name="T21" fmla="*/ 26 h 178"/>
                  <a:gd name="T22" fmla="*/ 138 w 178"/>
                  <a:gd name="T23" fmla="*/ 14 h 178"/>
                  <a:gd name="T24" fmla="*/ 122 w 178"/>
                  <a:gd name="T25" fmla="*/ 6 h 178"/>
                  <a:gd name="T26" fmla="*/ 105 w 178"/>
                  <a:gd name="T27" fmla="*/ 1 h 178"/>
                  <a:gd name="T28" fmla="*/ 89 w 178"/>
                  <a:gd name="T29" fmla="*/ 0 h 178"/>
                  <a:gd name="T30" fmla="*/ 70 w 178"/>
                  <a:gd name="T31" fmla="*/ 1 h 178"/>
                  <a:gd name="T32" fmla="*/ 54 w 178"/>
                  <a:gd name="T33" fmla="*/ 6 h 178"/>
                  <a:gd name="T34" fmla="*/ 39 w 178"/>
                  <a:gd name="T35" fmla="*/ 14 h 178"/>
                  <a:gd name="T36" fmla="*/ 26 w 178"/>
                  <a:gd name="T37" fmla="*/ 26 h 178"/>
                  <a:gd name="T38" fmla="*/ 14 w 178"/>
                  <a:gd name="T39" fmla="*/ 39 h 178"/>
                  <a:gd name="T40" fmla="*/ 6 w 178"/>
                  <a:gd name="T41" fmla="*/ 54 h 178"/>
                  <a:gd name="T42" fmla="*/ 1 w 178"/>
                  <a:gd name="T43" fmla="*/ 70 h 178"/>
                  <a:gd name="T44" fmla="*/ 0 w 178"/>
                  <a:gd name="T45" fmla="*/ 89 h 178"/>
                  <a:gd name="T46" fmla="*/ 1 w 178"/>
                  <a:gd name="T47" fmla="*/ 106 h 178"/>
                  <a:gd name="T48" fmla="*/ 6 w 178"/>
                  <a:gd name="T49" fmla="*/ 122 h 178"/>
                  <a:gd name="T50" fmla="*/ 14 w 178"/>
                  <a:gd name="T51" fmla="*/ 138 h 178"/>
                  <a:gd name="T52" fmla="*/ 26 w 178"/>
                  <a:gd name="T53" fmla="*/ 152 h 178"/>
                  <a:gd name="T54" fmla="*/ 39 w 178"/>
                  <a:gd name="T55" fmla="*/ 163 h 178"/>
                  <a:gd name="T56" fmla="*/ 54 w 178"/>
                  <a:gd name="T57" fmla="*/ 171 h 178"/>
                  <a:gd name="T58" fmla="*/ 70 w 178"/>
                  <a:gd name="T59" fmla="*/ 176 h 178"/>
                  <a:gd name="T60" fmla="*/ 89 w 178"/>
                  <a:gd name="T61" fmla="*/ 178 h 178"/>
                  <a:gd name="T62" fmla="*/ 105 w 178"/>
                  <a:gd name="T63" fmla="*/ 176 h 178"/>
                  <a:gd name="T64" fmla="*/ 122 w 178"/>
                  <a:gd name="T65" fmla="*/ 171 h 178"/>
                  <a:gd name="T66" fmla="*/ 129 w 178"/>
                  <a:gd name="T67" fmla="*/ 166 h 178"/>
                  <a:gd name="T68" fmla="*/ 133 w 178"/>
                  <a:gd name="T69" fmla="*/ 164 h 178"/>
                  <a:gd name="T70" fmla="*/ 138 w 178"/>
                  <a:gd name="T71" fmla="*/ 163 h 178"/>
                  <a:gd name="T72" fmla="*/ 152 w 178"/>
                  <a:gd name="T73" fmla="*/ 15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8" h="178">
                    <a:moveTo>
                      <a:pt x="152" y="152"/>
                    </a:moveTo>
                    <a:lnTo>
                      <a:pt x="163" y="138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71" y="122"/>
                    </a:lnTo>
                    <a:lnTo>
                      <a:pt x="176" y="106"/>
                    </a:lnTo>
                    <a:lnTo>
                      <a:pt x="178" y="89"/>
                    </a:lnTo>
                    <a:lnTo>
                      <a:pt x="176" y="70"/>
                    </a:lnTo>
                    <a:lnTo>
                      <a:pt x="171" y="54"/>
                    </a:lnTo>
                    <a:lnTo>
                      <a:pt x="163" y="39"/>
                    </a:lnTo>
                    <a:lnTo>
                      <a:pt x="152" y="26"/>
                    </a:lnTo>
                    <a:lnTo>
                      <a:pt x="138" y="14"/>
                    </a:lnTo>
                    <a:lnTo>
                      <a:pt x="122" y="6"/>
                    </a:lnTo>
                    <a:lnTo>
                      <a:pt x="105" y="1"/>
                    </a:lnTo>
                    <a:lnTo>
                      <a:pt x="89" y="0"/>
                    </a:lnTo>
                    <a:lnTo>
                      <a:pt x="70" y="1"/>
                    </a:lnTo>
                    <a:lnTo>
                      <a:pt x="54" y="6"/>
                    </a:lnTo>
                    <a:lnTo>
                      <a:pt x="39" y="14"/>
                    </a:lnTo>
                    <a:lnTo>
                      <a:pt x="26" y="26"/>
                    </a:lnTo>
                    <a:lnTo>
                      <a:pt x="14" y="39"/>
                    </a:lnTo>
                    <a:lnTo>
                      <a:pt x="6" y="54"/>
                    </a:lnTo>
                    <a:lnTo>
                      <a:pt x="1" y="70"/>
                    </a:lnTo>
                    <a:lnTo>
                      <a:pt x="0" y="89"/>
                    </a:lnTo>
                    <a:lnTo>
                      <a:pt x="1" y="106"/>
                    </a:lnTo>
                    <a:lnTo>
                      <a:pt x="6" y="122"/>
                    </a:lnTo>
                    <a:lnTo>
                      <a:pt x="14" y="138"/>
                    </a:lnTo>
                    <a:lnTo>
                      <a:pt x="26" y="152"/>
                    </a:lnTo>
                    <a:lnTo>
                      <a:pt x="39" y="163"/>
                    </a:lnTo>
                    <a:lnTo>
                      <a:pt x="54" y="171"/>
                    </a:lnTo>
                    <a:lnTo>
                      <a:pt x="70" y="176"/>
                    </a:lnTo>
                    <a:lnTo>
                      <a:pt x="89" y="178"/>
                    </a:lnTo>
                    <a:lnTo>
                      <a:pt x="105" y="176"/>
                    </a:lnTo>
                    <a:lnTo>
                      <a:pt x="122" y="171"/>
                    </a:lnTo>
                    <a:lnTo>
                      <a:pt x="129" y="166"/>
                    </a:lnTo>
                    <a:lnTo>
                      <a:pt x="133" y="164"/>
                    </a:lnTo>
                    <a:lnTo>
                      <a:pt x="138" y="163"/>
                    </a:lnTo>
                    <a:lnTo>
                      <a:pt x="152" y="152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91" name="Freeform 71">
                <a:extLst>
                  <a:ext uri="{FF2B5EF4-FFF2-40B4-BE49-F238E27FC236}">
                    <a16:creationId xmlns:a16="http://schemas.microsoft.com/office/drawing/2014/main" id="{CACDBAF5-7701-43EF-A775-94588D1F4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0138" y="3729038"/>
                <a:ext cx="57150" cy="57150"/>
              </a:xfrm>
              <a:custGeom>
                <a:avLst/>
                <a:gdLst>
                  <a:gd name="T0" fmla="*/ 153 w 179"/>
                  <a:gd name="T1" fmla="*/ 153 h 179"/>
                  <a:gd name="T2" fmla="*/ 163 w 179"/>
                  <a:gd name="T3" fmla="*/ 139 h 179"/>
                  <a:gd name="T4" fmla="*/ 164 w 179"/>
                  <a:gd name="T5" fmla="*/ 134 h 179"/>
                  <a:gd name="T6" fmla="*/ 167 w 179"/>
                  <a:gd name="T7" fmla="*/ 130 h 179"/>
                  <a:gd name="T8" fmla="*/ 172 w 179"/>
                  <a:gd name="T9" fmla="*/ 123 h 179"/>
                  <a:gd name="T10" fmla="*/ 176 w 179"/>
                  <a:gd name="T11" fmla="*/ 106 h 179"/>
                  <a:gd name="T12" fmla="*/ 179 w 179"/>
                  <a:gd name="T13" fmla="*/ 90 h 179"/>
                  <a:gd name="T14" fmla="*/ 176 w 179"/>
                  <a:gd name="T15" fmla="*/ 71 h 179"/>
                  <a:gd name="T16" fmla="*/ 172 w 179"/>
                  <a:gd name="T17" fmla="*/ 55 h 179"/>
                  <a:gd name="T18" fmla="*/ 163 w 179"/>
                  <a:gd name="T19" fmla="*/ 40 h 179"/>
                  <a:gd name="T20" fmla="*/ 153 w 179"/>
                  <a:gd name="T21" fmla="*/ 27 h 179"/>
                  <a:gd name="T22" fmla="*/ 138 w 179"/>
                  <a:gd name="T23" fmla="*/ 15 h 179"/>
                  <a:gd name="T24" fmla="*/ 123 w 179"/>
                  <a:gd name="T25" fmla="*/ 6 h 179"/>
                  <a:gd name="T26" fmla="*/ 106 w 179"/>
                  <a:gd name="T27" fmla="*/ 1 h 179"/>
                  <a:gd name="T28" fmla="*/ 89 w 179"/>
                  <a:gd name="T29" fmla="*/ 0 h 179"/>
                  <a:gd name="T30" fmla="*/ 70 w 179"/>
                  <a:gd name="T31" fmla="*/ 1 h 179"/>
                  <a:gd name="T32" fmla="*/ 55 w 179"/>
                  <a:gd name="T33" fmla="*/ 6 h 179"/>
                  <a:gd name="T34" fmla="*/ 39 w 179"/>
                  <a:gd name="T35" fmla="*/ 15 h 179"/>
                  <a:gd name="T36" fmla="*/ 26 w 179"/>
                  <a:gd name="T37" fmla="*/ 27 h 179"/>
                  <a:gd name="T38" fmla="*/ 14 w 179"/>
                  <a:gd name="T39" fmla="*/ 40 h 179"/>
                  <a:gd name="T40" fmla="*/ 6 w 179"/>
                  <a:gd name="T41" fmla="*/ 55 h 179"/>
                  <a:gd name="T42" fmla="*/ 1 w 179"/>
                  <a:gd name="T43" fmla="*/ 71 h 179"/>
                  <a:gd name="T44" fmla="*/ 0 w 179"/>
                  <a:gd name="T45" fmla="*/ 90 h 179"/>
                  <a:gd name="T46" fmla="*/ 1 w 179"/>
                  <a:gd name="T47" fmla="*/ 106 h 179"/>
                  <a:gd name="T48" fmla="*/ 6 w 179"/>
                  <a:gd name="T49" fmla="*/ 123 h 179"/>
                  <a:gd name="T50" fmla="*/ 14 w 179"/>
                  <a:gd name="T51" fmla="*/ 139 h 179"/>
                  <a:gd name="T52" fmla="*/ 26 w 179"/>
                  <a:gd name="T53" fmla="*/ 153 h 179"/>
                  <a:gd name="T54" fmla="*/ 39 w 179"/>
                  <a:gd name="T55" fmla="*/ 164 h 179"/>
                  <a:gd name="T56" fmla="*/ 55 w 179"/>
                  <a:gd name="T57" fmla="*/ 172 h 179"/>
                  <a:gd name="T58" fmla="*/ 70 w 179"/>
                  <a:gd name="T59" fmla="*/ 177 h 179"/>
                  <a:gd name="T60" fmla="*/ 89 w 179"/>
                  <a:gd name="T61" fmla="*/ 179 h 179"/>
                  <a:gd name="T62" fmla="*/ 106 w 179"/>
                  <a:gd name="T63" fmla="*/ 177 h 179"/>
                  <a:gd name="T64" fmla="*/ 123 w 179"/>
                  <a:gd name="T65" fmla="*/ 172 h 179"/>
                  <a:gd name="T66" fmla="*/ 130 w 179"/>
                  <a:gd name="T67" fmla="*/ 167 h 179"/>
                  <a:gd name="T68" fmla="*/ 133 w 179"/>
                  <a:gd name="T69" fmla="*/ 165 h 179"/>
                  <a:gd name="T70" fmla="*/ 138 w 179"/>
                  <a:gd name="T71" fmla="*/ 164 h 179"/>
                  <a:gd name="T72" fmla="*/ 153 w 179"/>
                  <a:gd name="T73" fmla="*/ 15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9">
                    <a:moveTo>
                      <a:pt x="153" y="153"/>
                    </a:moveTo>
                    <a:lnTo>
                      <a:pt x="163" y="139"/>
                    </a:lnTo>
                    <a:lnTo>
                      <a:pt x="164" y="134"/>
                    </a:lnTo>
                    <a:lnTo>
                      <a:pt x="167" y="130"/>
                    </a:lnTo>
                    <a:lnTo>
                      <a:pt x="172" y="123"/>
                    </a:lnTo>
                    <a:lnTo>
                      <a:pt x="176" y="106"/>
                    </a:lnTo>
                    <a:lnTo>
                      <a:pt x="179" y="90"/>
                    </a:lnTo>
                    <a:lnTo>
                      <a:pt x="176" y="71"/>
                    </a:lnTo>
                    <a:lnTo>
                      <a:pt x="172" y="55"/>
                    </a:lnTo>
                    <a:lnTo>
                      <a:pt x="163" y="40"/>
                    </a:lnTo>
                    <a:lnTo>
                      <a:pt x="153" y="27"/>
                    </a:lnTo>
                    <a:lnTo>
                      <a:pt x="138" y="15"/>
                    </a:lnTo>
                    <a:lnTo>
                      <a:pt x="123" y="6"/>
                    </a:lnTo>
                    <a:lnTo>
                      <a:pt x="106" y="1"/>
                    </a:lnTo>
                    <a:lnTo>
                      <a:pt x="89" y="0"/>
                    </a:lnTo>
                    <a:lnTo>
                      <a:pt x="70" y="1"/>
                    </a:lnTo>
                    <a:lnTo>
                      <a:pt x="55" y="6"/>
                    </a:lnTo>
                    <a:lnTo>
                      <a:pt x="39" y="15"/>
                    </a:lnTo>
                    <a:lnTo>
                      <a:pt x="26" y="27"/>
                    </a:lnTo>
                    <a:lnTo>
                      <a:pt x="14" y="40"/>
                    </a:lnTo>
                    <a:lnTo>
                      <a:pt x="6" y="55"/>
                    </a:lnTo>
                    <a:lnTo>
                      <a:pt x="1" y="71"/>
                    </a:lnTo>
                    <a:lnTo>
                      <a:pt x="0" y="90"/>
                    </a:lnTo>
                    <a:lnTo>
                      <a:pt x="1" y="106"/>
                    </a:lnTo>
                    <a:lnTo>
                      <a:pt x="6" y="123"/>
                    </a:lnTo>
                    <a:lnTo>
                      <a:pt x="14" y="139"/>
                    </a:lnTo>
                    <a:lnTo>
                      <a:pt x="26" y="153"/>
                    </a:lnTo>
                    <a:lnTo>
                      <a:pt x="39" y="164"/>
                    </a:lnTo>
                    <a:lnTo>
                      <a:pt x="55" y="172"/>
                    </a:lnTo>
                    <a:lnTo>
                      <a:pt x="70" y="177"/>
                    </a:lnTo>
                    <a:lnTo>
                      <a:pt x="89" y="179"/>
                    </a:lnTo>
                    <a:lnTo>
                      <a:pt x="106" y="177"/>
                    </a:lnTo>
                    <a:lnTo>
                      <a:pt x="123" y="172"/>
                    </a:lnTo>
                    <a:lnTo>
                      <a:pt x="130" y="167"/>
                    </a:lnTo>
                    <a:lnTo>
                      <a:pt x="133" y="165"/>
                    </a:lnTo>
                    <a:lnTo>
                      <a:pt x="138" y="164"/>
                    </a:lnTo>
                    <a:lnTo>
                      <a:pt x="153" y="153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92" name="Freeform 72">
                <a:extLst>
                  <a:ext uri="{FF2B5EF4-FFF2-40B4-BE49-F238E27FC236}">
                    <a16:creationId xmlns:a16="http://schemas.microsoft.com/office/drawing/2014/main" id="{17AC6610-6DBF-73CE-A232-B62DB9D29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1475" y="4040188"/>
                <a:ext cx="57150" cy="57150"/>
              </a:xfrm>
              <a:custGeom>
                <a:avLst/>
                <a:gdLst>
                  <a:gd name="T0" fmla="*/ 153 w 179"/>
                  <a:gd name="T1" fmla="*/ 153 h 179"/>
                  <a:gd name="T2" fmla="*/ 163 w 179"/>
                  <a:gd name="T3" fmla="*/ 139 h 179"/>
                  <a:gd name="T4" fmla="*/ 164 w 179"/>
                  <a:gd name="T5" fmla="*/ 134 h 179"/>
                  <a:gd name="T6" fmla="*/ 167 w 179"/>
                  <a:gd name="T7" fmla="*/ 130 h 179"/>
                  <a:gd name="T8" fmla="*/ 172 w 179"/>
                  <a:gd name="T9" fmla="*/ 123 h 179"/>
                  <a:gd name="T10" fmla="*/ 176 w 179"/>
                  <a:gd name="T11" fmla="*/ 106 h 179"/>
                  <a:gd name="T12" fmla="*/ 179 w 179"/>
                  <a:gd name="T13" fmla="*/ 90 h 179"/>
                  <a:gd name="T14" fmla="*/ 176 w 179"/>
                  <a:gd name="T15" fmla="*/ 71 h 179"/>
                  <a:gd name="T16" fmla="*/ 172 w 179"/>
                  <a:gd name="T17" fmla="*/ 55 h 179"/>
                  <a:gd name="T18" fmla="*/ 163 w 179"/>
                  <a:gd name="T19" fmla="*/ 40 h 179"/>
                  <a:gd name="T20" fmla="*/ 153 w 179"/>
                  <a:gd name="T21" fmla="*/ 27 h 179"/>
                  <a:gd name="T22" fmla="*/ 138 w 179"/>
                  <a:gd name="T23" fmla="*/ 15 h 179"/>
                  <a:gd name="T24" fmla="*/ 123 w 179"/>
                  <a:gd name="T25" fmla="*/ 6 h 179"/>
                  <a:gd name="T26" fmla="*/ 106 w 179"/>
                  <a:gd name="T27" fmla="*/ 2 h 179"/>
                  <a:gd name="T28" fmla="*/ 90 w 179"/>
                  <a:gd name="T29" fmla="*/ 0 h 179"/>
                  <a:gd name="T30" fmla="*/ 70 w 179"/>
                  <a:gd name="T31" fmla="*/ 2 h 179"/>
                  <a:gd name="T32" fmla="*/ 55 w 179"/>
                  <a:gd name="T33" fmla="*/ 6 h 179"/>
                  <a:gd name="T34" fmla="*/ 40 w 179"/>
                  <a:gd name="T35" fmla="*/ 15 h 179"/>
                  <a:gd name="T36" fmla="*/ 26 w 179"/>
                  <a:gd name="T37" fmla="*/ 27 h 179"/>
                  <a:gd name="T38" fmla="*/ 15 w 179"/>
                  <a:gd name="T39" fmla="*/ 40 h 179"/>
                  <a:gd name="T40" fmla="*/ 6 w 179"/>
                  <a:gd name="T41" fmla="*/ 55 h 179"/>
                  <a:gd name="T42" fmla="*/ 1 w 179"/>
                  <a:gd name="T43" fmla="*/ 71 h 179"/>
                  <a:gd name="T44" fmla="*/ 0 w 179"/>
                  <a:gd name="T45" fmla="*/ 90 h 179"/>
                  <a:gd name="T46" fmla="*/ 1 w 179"/>
                  <a:gd name="T47" fmla="*/ 106 h 179"/>
                  <a:gd name="T48" fmla="*/ 6 w 179"/>
                  <a:gd name="T49" fmla="*/ 123 h 179"/>
                  <a:gd name="T50" fmla="*/ 15 w 179"/>
                  <a:gd name="T51" fmla="*/ 139 h 179"/>
                  <a:gd name="T52" fmla="*/ 26 w 179"/>
                  <a:gd name="T53" fmla="*/ 153 h 179"/>
                  <a:gd name="T54" fmla="*/ 40 w 179"/>
                  <a:gd name="T55" fmla="*/ 164 h 179"/>
                  <a:gd name="T56" fmla="*/ 55 w 179"/>
                  <a:gd name="T57" fmla="*/ 172 h 179"/>
                  <a:gd name="T58" fmla="*/ 70 w 179"/>
                  <a:gd name="T59" fmla="*/ 177 h 179"/>
                  <a:gd name="T60" fmla="*/ 90 w 179"/>
                  <a:gd name="T61" fmla="*/ 179 h 179"/>
                  <a:gd name="T62" fmla="*/ 106 w 179"/>
                  <a:gd name="T63" fmla="*/ 177 h 179"/>
                  <a:gd name="T64" fmla="*/ 123 w 179"/>
                  <a:gd name="T65" fmla="*/ 172 h 179"/>
                  <a:gd name="T66" fmla="*/ 130 w 179"/>
                  <a:gd name="T67" fmla="*/ 167 h 179"/>
                  <a:gd name="T68" fmla="*/ 134 w 179"/>
                  <a:gd name="T69" fmla="*/ 165 h 179"/>
                  <a:gd name="T70" fmla="*/ 138 w 179"/>
                  <a:gd name="T71" fmla="*/ 164 h 179"/>
                  <a:gd name="T72" fmla="*/ 153 w 179"/>
                  <a:gd name="T73" fmla="*/ 15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9">
                    <a:moveTo>
                      <a:pt x="153" y="153"/>
                    </a:moveTo>
                    <a:lnTo>
                      <a:pt x="163" y="139"/>
                    </a:lnTo>
                    <a:lnTo>
                      <a:pt x="164" y="134"/>
                    </a:lnTo>
                    <a:lnTo>
                      <a:pt x="167" y="130"/>
                    </a:lnTo>
                    <a:lnTo>
                      <a:pt x="172" y="123"/>
                    </a:lnTo>
                    <a:lnTo>
                      <a:pt x="176" y="106"/>
                    </a:lnTo>
                    <a:lnTo>
                      <a:pt x="179" y="90"/>
                    </a:lnTo>
                    <a:lnTo>
                      <a:pt x="176" y="71"/>
                    </a:lnTo>
                    <a:lnTo>
                      <a:pt x="172" y="55"/>
                    </a:lnTo>
                    <a:lnTo>
                      <a:pt x="163" y="40"/>
                    </a:lnTo>
                    <a:lnTo>
                      <a:pt x="153" y="27"/>
                    </a:lnTo>
                    <a:lnTo>
                      <a:pt x="138" y="15"/>
                    </a:lnTo>
                    <a:lnTo>
                      <a:pt x="123" y="6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0" y="2"/>
                    </a:lnTo>
                    <a:lnTo>
                      <a:pt x="55" y="6"/>
                    </a:lnTo>
                    <a:lnTo>
                      <a:pt x="40" y="15"/>
                    </a:lnTo>
                    <a:lnTo>
                      <a:pt x="26" y="27"/>
                    </a:lnTo>
                    <a:lnTo>
                      <a:pt x="15" y="40"/>
                    </a:lnTo>
                    <a:lnTo>
                      <a:pt x="6" y="55"/>
                    </a:lnTo>
                    <a:lnTo>
                      <a:pt x="1" y="71"/>
                    </a:lnTo>
                    <a:lnTo>
                      <a:pt x="0" y="90"/>
                    </a:lnTo>
                    <a:lnTo>
                      <a:pt x="1" y="106"/>
                    </a:lnTo>
                    <a:lnTo>
                      <a:pt x="6" y="123"/>
                    </a:lnTo>
                    <a:lnTo>
                      <a:pt x="15" y="139"/>
                    </a:lnTo>
                    <a:lnTo>
                      <a:pt x="26" y="153"/>
                    </a:lnTo>
                    <a:lnTo>
                      <a:pt x="40" y="164"/>
                    </a:lnTo>
                    <a:lnTo>
                      <a:pt x="55" y="172"/>
                    </a:lnTo>
                    <a:lnTo>
                      <a:pt x="70" y="177"/>
                    </a:lnTo>
                    <a:lnTo>
                      <a:pt x="90" y="179"/>
                    </a:lnTo>
                    <a:lnTo>
                      <a:pt x="106" y="177"/>
                    </a:lnTo>
                    <a:lnTo>
                      <a:pt x="123" y="172"/>
                    </a:lnTo>
                    <a:lnTo>
                      <a:pt x="130" y="167"/>
                    </a:lnTo>
                    <a:lnTo>
                      <a:pt x="134" y="165"/>
                    </a:lnTo>
                    <a:lnTo>
                      <a:pt x="138" y="164"/>
                    </a:lnTo>
                    <a:lnTo>
                      <a:pt x="153" y="153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93" name="Freeform 73">
                <a:extLst>
                  <a:ext uri="{FF2B5EF4-FFF2-40B4-BE49-F238E27FC236}">
                    <a16:creationId xmlns:a16="http://schemas.microsoft.com/office/drawing/2014/main" id="{EF92AB4A-FC53-7AB6-E001-85E234BDA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1775" y="4198938"/>
                <a:ext cx="57150" cy="57150"/>
              </a:xfrm>
              <a:custGeom>
                <a:avLst/>
                <a:gdLst>
                  <a:gd name="T0" fmla="*/ 152 w 178"/>
                  <a:gd name="T1" fmla="*/ 152 h 179"/>
                  <a:gd name="T2" fmla="*/ 163 w 178"/>
                  <a:gd name="T3" fmla="*/ 138 h 179"/>
                  <a:gd name="T4" fmla="*/ 164 w 178"/>
                  <a:gd name="T5" fmla="*/ 133 h 179"/>
                  <a:gd name="T6" fmla="*/ 166 w 178"/>
                  <a:gd name="T7" fmla="*/ 130 h 179"/>
                  <a:gd name="T8" fmla="*/ 171 w 178"/>
                  <a:gd name="T9" fmla="*/ 123 h 179"/>
                  <a:gd name="T10" fmla="*/ 176 w 178"/>
                  <a:gd name="T11" fmla="*/ 106 h 179"/>
                  <a:gd name="T12" fmla="*/ 178 w 178"/>
                  <a:gd name="T13" fmla="*/ 89 h 179"/>
                  <a:gd name="T14" fmla="*/ 176 w 178"/>
                  <a:gd name="T15" fmla="*/ 70 h 179"/>
                  <a:gd name="T16" fmla="*/ 171 w 178"/>
                  <a:gd name="T17" fmla="*/ 55 h 179"/>
                  <a:gd name="T18" fmla="*/ 163 w 178"/>
                  <a:gd name="T19" fmla="*/ 39 h 179"/>
                  <a:gd name="T20" fmla="*/ 152 w 178"/>
                  <a:gd name="T21" fmla="*/ 26 h 179"/>
                  <a:gd name="T22" fmla="*/ 138 w 178"/>
                  <a:gd name="T23" fmla="*/ 14 h 179"/>
                  <a:gd name="T24" fmla="*/ 122 w 178"/>
                  <a:gd name="T25" fmla="*/ 6 h 179"/>
                  <a:gd name="T26" fmla="*/ 106 w 178"/>
                  <a:gd name="T27" fmla="*/ 1 h 179"/>
                  <a:gd name="T28" fmla="*/ 89 w 178"/>
                  <a:gd name="T29" fmla="*/ 0 h 179"/>
                  <a:gd name="T30" fmla="*/ 70 w 178"/>
                  <a:gd name="T31" fmla="*/ 1 h 179"/>
                  <a:gd name="T32" fmla="*/ 55 w 178"/>
                  <a:gd name="T33" fmla="*/ 6 h 179"/>
                  <a:gd name="T34" fmla="*/ 39 w 178"/>
                  <a:gd name="T35" fmla="*/ 14 h 179"/>
                  <a:gd name="T36" fmla="*/ 26 w 178"/>
                  <a:gd name="T37" fmla="*/ 26 h 179"/>
                  <a:gd name="T38" fmla="*/ 14 w 178"/>
                  <a:gd name="T39" fmla="*/ 39 h 179"/>
                  <a:gd name="T40" fmla="*/ 6 w 178"/>
                  <a:gd name="T41" fmla="*/ 55 h 179"/>
                  <a:gd name="T42" fmla="*/ 1 w 178"/>
                  <a:gd name="T43" fmla="*/ 70 h 179"/>
                  <a:gd name="T44" fmla="*/ 0 w 178"/>
                  <a:gd name="T45" fmla="*/ 89 h 179"/>
                  <a:gd name="T46" fmla="*/ 1 w 178"/>
                  <a:gd name="T47" fmla="*/ 106 h 179"/>
                  <a:gd name="T48" fmla="*/ 6 w 178"/>
                  <a:gd name="T49" fmla="*/ 123 h 179"/>
                  <a:gd name="T50" fmla="*/ 14 w 178"/>
                  <a:gd name="T51" fmla="*/ 138 h 179"/>
                  <a:gd name="T52" fmla="*/ 26 w 178"/>
                  <a:gd name="T53" fmla="*/ 152 h 179"/>
                  <a:gd name="T54" fmla="*/ 39 w 178"/>
                  <a:gd name="T55" fmla="*/ 163 h 179"/>
                  <a:gd name="T56" fmla="*/ 55 w 178"/>
                  <a:gd name="T57" fmla="*/ 171 h 179"/>
                  <a:gd name="T58" fmla="*/ 70 w 178"/>
                  <a:gd name="T59" fmla="*/ 176 h 179"/>
                  <a:gd name="T60" fmla="*/ 89 w 178"/>
                  <a:gd name="T61" fmla="*/ 179 h 179"/>
                  <a:gd name="T62" fmla="*/ 106 w 178"/>
                  <a:gd name="T63" fmla="*/ 176 h 179"/>
                  <a:gd name="T64" fmla="*/ 122 w 178"/>
                  <a:gd name="T65" fmla="*/ 171 h 179"/>
                  <a:gd name="T66" fmla="*/ 130 w 178"/>
                  <a:gd name="T67" fmla="*/ 167 h 179"/>
                  <a:gd name="T68" fmla="*/ 133 w 178"/>
                  <a:gd name="T69" fmla="*/ 164 h 179"/>
                  <a:gd name="T70" fmla="*/ 138 w 178"/>
                  <a:gd name="T71" fmla="*/ 163 h 179"/>
                  <a:gd name="T72" fmla="*/ 152 w 178"/>
                  <a:gd name="T73" fmla="*/ 15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8" h="179">
                    <a:moveTo>
                      <a:pt x="152" y="152"/>
                    </a:moveTo>
                    <a:lnTo>
                      <a:pt x="163" y="138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71" y="123"/>
                    </a:lnTo>
                    <a:lnTo>
                      <a:pt x="176" y="106"/>
                    </a:lnTo>
                    <a:lnTo>
                      <a:pt x="178" y="89"/>
                    </a:lnTo>
                    <a:lnTo>
                      <a:pt x="176" y="70"/>
                    </a:lnTo>
                    <a:lnTo>
                      <a:pt x="171" y="55"/>
                    </a:lnTo>
                    <a:lnTo>
                      <a:pt x="163" y="39"/>
                    </a:lnTo>
                    <a:lnTo>
                      <a:pt x="152" y="26"/>
                    </a:lnTo>
                    <a:lnTo>
                      <a:pt x="138" y="14"/>
                    </a:lnTo>
                    <a:lnTo>
                      <a:pt x="122" y="6"/>
                    </a:lnTo>
                    <a:lnTo>
                      <a:pt x="106" y="1"/>
                    </a:lnTo>
                    <a:lnTo>
                      <a:pt x="89" y="0"/>
                    </a:lnTo>
                    <a:lnTo>
                      <a:pt x="70" y="1"/>
                    </a:lnTo>
                    <a:lnTo>
                      <a:pt x="55" y="6"/>
                    </a:lnTo>
                    <a:lnTo>
                      <a:pt x="39" y="14"/>
                    </a:lnTo>
                    <a:lnTo>
                      <a:pt x="26" y="26"/>
                    </a:lnTo>
                    <a:lnTo>
                      <a:pt x="14" y="39"/>
                    </a:lnTo>
                    <a:lnTo>
                      <a:pt x="6" y="55"/>
                    </a:lnTo>
                    <a:lnTo>
                      <a:pt x="1" y="70"/>
                    </a:lnTo>
                    <a:lnTo>
                      <a:pt x="0" y="89"/>
                    </a:lnTo>
                    <a:lnTo>
                      <a:pt x="1" y="106"/>
                    </a:lnTo>
                    <a:lnTo>
                      <a:pt x="6" y="123"/>
                    </a:lnTo>
                    <a:lnTo>
                      <a:pt x="14" y="138"/>
                    </a:lnTo>
                    <a:lnTo>
                      <a:pt x="26" y="152"/>
                    </a:lnTo>
                    <a:lnTo>
                      <a:pt x="39" y="163"/>
                    </a:lnTo>
                    <a:lnTo>
                      <a:pt x="55" y="171"/>
                    </a:lnTo>
                    <a:lnTo>
                      <a:pt x="70" y="176"/>
                    </a:lnTo>
                    <a:lnTo>
                      <a:pt x="89" y="179"/>
                    </a:lnTo>
                    <a:lnTo>
                      <a:pt x="106" y="176"/>
                    </a:lnTo>
                    <a:lnTo>
                      <a:pt x="122" y="171"/>
                    </a:lnTo>
                    <a:lnTo>
                      <a:pt x="130" y="167"/>
                    </a:lnTo>
                    <a:lnTo>
                      <a:pt x="133" y="164"/>
                    </a:lnTo>
                    <a:lnTo>
                      <a:pt x="138" y="163"/>
                    </a:lnTo>
                    <a:lnTo>
                      <a:pt x="152" y="152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94" name="Freeform 74">
                <a:extLst>
                  <a:ext uri="{FF2B5EF4-FFF2-40B4-BE49-F238E27FC236}">
                    <a16:creationId xmlns:a16="http://schemas.microsoft.com/office/drawing/2014/main" id="{69E68CCA-BD15-FF13-46F0-6D9DA5B3B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4025" y="4505326"/>
                <a:ext cx="55563" cy="57150"/>
              </a:xfrm>
              <a:custGeom>
                <a:avLst/>
                <a:gdLst>
                  <a:gd name="T0" fmla="*/ 153 w 179"/>
                  <a:gd name="T1" fmla="*/ 153 h 179"/>
                  <a:gd name="T2" fmla="*/ 163 w 179"/>
                  <a:gd name="T3" fmla="*/ 138 h 179"/>
                  <a:gd name="T4" fmla="*/ 164 w 179"/>
                  <a:gd name="T5" fmla="*/ 134 h 179"/>
                  <a:gd name="T6" fmla="*/ 167 w 179"/>
                  <a:gd name="T7" fmla="*/ 130 h 179"/>
                  <a:gd name="T8" fmla="*/ 172 w 179"/>
                  <a:gd name="T9" fmla="*/ 123 h 179"/>
                  <a:gd name="T10" fmla="*/ 176 w 179"/>
                  <a:gd name="T11" fmla="*/ 106 h 179"/>
                  <a:gd name="T12" fmla="*/ 179 w 179"/>
                  <a:gd name="T13" fmla="*/ 89 h 179"/>
                  <a:gd name="T14" fmla="*/ 176 w 179"/>
                  <a:gd name="T15" fmla="*/ 70 h 179"/>
                  <a:gd name="T16" fmla="*/ 172 w 179"/>
                  <a:gd name="T17" fmla="*/ 55 h 179"/>
                  <a:gd name="T18" fmla="*/ 163 w 179"/>
                  <a:gd name="T19" fmla="*/ 39 h 179"/>
                  <a:gd name="T20" fmla="*/ 153 w 179"/>
                  <a:gd name="T21" fmla="*/ 26 h 179"/>
                  <a:gd name="T22" fmla="*/ 138 w 179"/>
                  <a:gd name="T23" fmla="*/ 14 h 179"/>
                  <a:gd name="T24" fmla="*/ 123 w 179"/>
                  <a:gd name="T25" fmla="*/ 6 h 179"/>
                  <a:gd name="T26" fmla="*/ 106 w 179"/>
                  <a:gd name="T27" fmla="*/ 1 h 179"/>
                  <a:gd name="T28" fmla="*/ 89 w 179"/>
                  <a:gd name="T29" fmla="*/ 0 h 179"/>
                  <a:gd name="T30" fmla="*/ 70 w 179"/>
                  <a:gd name="T31" fmla="*/ 1 h 179"/>
                  <a:gd name="T32" fmla="*/ 55 w 179"/>
                  <a:gd name="T33" fmla="*/ 6 h 179"/>
                  <a:gd name="T34" fmla="*/ 39 w 179"/>
                  <a:gd name="T35" fmla="*/ 14 h 179"/>
                  <a:gd name="T36" fmla="*/ 26 w 179"/>
                  <a:gd name="T37" fmla="*/ 26 h 179"/>
                  <a:gd name="T38" fmla="*/ 14 w 179"/>
                  <a:gd name="T39" fmla="*/ 39 h 179"/>
                  <a:gd name="T40" fmla="*/ 6 w 179"/>
                  <a:gd name="T41" fmla="*/ 55 h 179"/>
                  <a:gd name="T42" fmla="*/ 1 w 179"/>
                  <a:gd name="T43" fmla="*/ 70 h 179"/>
                  <a:gd name="T44" fmla="*/ 0 w 179"/>
                  <a:gd name="T45" fmla="*/ 89 h 179"/>
                  <a:gd name="T46" fmla="*/ 1 w 179"/>
                  <a:gd name="T47" fmla="*/ 106 h 179"/>
                  <a:gd name="T48" fmla="*/ 6 w 179"/>
                  <a:gd name="T49" fmla="*/ 123 h 179"/>
                  <a:gd name="T50" fmla="*/ 14 w 179"/>
                  <a:gd name="T51" fmla="*/ 138 h 179"/>
                  <a:gd name="T52" fmla="*/ 26 w 179"/>
                  <a:gd name="T53" fmla="*/ 153 h 179"/>
                  <a:gd name="T54" fmla="*/ 39 w 179"/>
                  <a:gd name="T55" fmla="*/ 163 h 179"/>
                  <a:gd name="T56" fmla="*/ 55 w 179"/>
                  <a:gd name="T57" fmla="*/ 172 h 179"/>
                  <a:gd name="T58" fmla="*/ 70 w 179"/>
                  <a:gd name="T59" fmla="*/ 176 h 179"/>
                  <a:gd name="T60" fmla="*/ 89 w 179"/>
                  <a:gd name="T61" fmla="*/ 179 h 179"/>
                  <a:gd name="T62" fmla="*/ 106 w 179"/>
                  <a:gd name="T63" fmla="*/ 176 h 179"/>
                  <a:gd name="T64" fmla="*/ 123 w 179"/>
                  <a:gd name="T65" fmla="*/ 172 h 179"/>
                  <a:gd name="T66" fmla="*/ 130 w 179"/>
                  <a:gd name="T67" fmla="*/ 167 h 179"/>
                  <a:gd name="T68" fmla="*/ 133 w 179"/>
                  <a:gd name="T69" fmla="*/ 164 h 179"/>
                  <a:gd name="T70" fmla="*/ 138 w 179"/>
                  <a:gd name="T71" fmla="*/ 163 h 179"/>
                  <a:gd name="T72" fmla="*/ 153 w 179"/>
                  <a:gd name="T73" fmla="*/ 15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9">
                    <a:moveTo>
                      <a:pt x="153" y="153"/>
                    </a:moveTo>
                    <a:lnTo>
                      <a:pt x="163" y="138"/>
                    </a:lnTo>
                    <a:lnTo>
                      <a:pt x="164" y="134"/>
                    </a:lnTo>
                    <a:lnTo>
                      <a:pt x="167" y="130"/>
                    </a:lnTo>
                    <a:lnTo>
                      <a:pt x="172" y="123"/>
                    </a:lnTo>
                    <a:lnTo>
                      <a:pt x="176" y="106"/>
                    </a:lnTo>
                    <a:lnTo>
                      <a:pt x="179" y="89"/>
                    </a:lnTo>
                    <a:lnTo>
                      <a:pt x="176" y="70"/>
                    </a:lnTo>
                    <a:lnTo>
                      <a:pt x="172" y="55"/>
                    </a:lnTo>
                    <a:lnTo>
                      <a:pt x="163" y="39"/>
                    </a:lnTo>
                    <a:lnTo>
                      <a:pt x="153" y="26"/>
                    </a:lnTo>
                    <a:lnTo>
                      <a:pt x="138" y="14"/>
                    </a:lnTo>
                    <a:lnTo>
                      <a:pt x="123" y="6"/>
                    </a:lnTo>
                    <a:lnTo>
                      <a:pt x="106" y="1"/>
                    </a:lnTo>
                    <a:lnTo>
                      <a:pt x="89" y="0"/>
                    </a:lnTo>
                    <a:lnTo>
                      <a:pt x="70" y="1"/>
                    </a:lnTo>
                    <a:lnTo>
                      <a:pt x="55" y="6"/>
                    </a:lnTo>
                    <a:lnTo>
                      <a:pt x="39" y="14"/>
                    </a:lnTo>
                    <a:lnTo>
                      <a:pt x="26" y="26"/>
                    </a:lnTo>
                    <a:lnTo>
                      <a:pt x="14" y="39"/>
                    </a:lnTo>
                    <a:lnTo>
                      <a:pt x="6" y="55"/>
                    </a:lnTo>
                    <a:lnTo>
                      <a:pt x="1" y="70"/>
                    </a:lnTo>
                    <a:lnTo>
                      <a:pt x="0" y="89"/>
                    </a:lnTo>
                    <a:lnTo>
                      <a:pt x="1" y="106"/>
                    </a:lnTo>
                    <a:lnTo>
                      <a:pt x="6" y="123"/>
                    </a:lnTo>
                    <a:lnTo>
                      <a:pt x="14" y="138"/>
                    </a:lnTo>
                    <a:lnTo>
                      <a:pt x="26" y="153"/>
                    </a:lnTo>
                    <a:lnTo>
                      <a:pt x="39" y="163"/>
                    </a:lnTo>
                    <a:lnTo>
                      <a:pt x="55" y="172"/>
                    </a:lnTo>
                    <a:lnTo>
                      <a:pt x="70" y="176"/>
                    </a:lnTo>
                    <a:lnTo>
                      <a:pt x="89" y="179"/>
                    </a:lnTo>
                    <a:lnTo>
                      <a:pt x="106" y="176"/>
                    </a:lnTo>
                    <a:lnTo>
                      <a:pt x="123" y="172"/>
                    </a:lnTo>
                    <a:lnTo>
                      <a:pt x="130" y="167"/>
                    </a:lnTo>
                    <a:lnTo>
                      <a:pt x="133" y="164"/>
                    </a:lnTo>
                    <a:lnTo>
                      <a:pt x="138" y="163"/>
                    </a:lnTo>
                    <a:lnTo>
                      <a:pt x="153" y="153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95" name="Freeform 75">
                <a:extLst>
                  <a:ext uri="{FF2B5EF4-FFF2-40B4-BE49-F238E27FC236}">
                    <a16:creationId xmlns:a16="http://schemas.microsoft.com/office/drawing/2014/main" id="{582EAD99-AF66-52FE-E4BF-AE0B53988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1263" y="4667251"/>
                <a:ext cx="57150" cy="57150"/>
              </a:xfrm>
              <a:custGeom>
                <a:avLst/>
                <a:gdLst>
                  <a:gd name="T0" fmla="*/ 153 w 179"/>
                  <a:gd name="T1" fmla="*/ 153 h 179"/>
                  <a:gd name="T2" fmla="*/ 163 w 179"/>
                  <a:gd name="T3" fmla="*/ 139 h 179"/>
                  <a:gd name="T4" fmla="*/ 165 w 179"/>
                  <a:gd name="T5" fmla="*/ 134 h 179"/>
                  <a:gd name="T6" fmla="*/ 167 w 179"/>
                  <a:gd name="T7" fmla="*/ 130 h 179"/>
                  <a:gd name="T8" fmla="*/ 172 w 179"/>
                  <a:gd name="T9" fmla="*/ 123 h 179"/>
                  <a:gd name="T10" fmla="*/ 176 w 179"/>
                  <a:gd name="T11" fmla="*/ 106 h 179"/>
                  <a:gd name="T12" fmla="*/ 179 w 179"/>
                  <a:gd name="T13" fmla="*/ 90 h 179"/>
                  <a:gd name="T14" fmla="*/ 176 w 179"/>
                  <a:gd name="T15" fmla="*/ 71 h 179"/>
                  <a:gd name="T16" fmla="*/ 172 w 179"/>
                  <a:gd name="T17" fmla="*/ 55 h 179"/>
                  <a:gd name="T18" fmla="*/ 163 w 179"/>
                  <a:gd name="T19" fmla="*/ 40 h 179"/>
                  <a:gd name="T20" fmla="*/ 153 w 179"/>
                  <a:gd name="T21" fmla="*/ 27 h 179"/>
                  <a:gd name="T22" fmla="*/ 138 w 179"/>
                  <a:gd name="T23" fmla="*/ 15 h 179"/>
                  <a:gd name="T24" fmla="*/ 123 w 179"/>
                  <a:gd name="T25" fmla="*/ 6 h 179"/>
                  <a:gd name="T26" fmla="*/ 106 w 179"/>
                  <a:gd name="T27" fmla="*/ 2 h 179"/>
                  <a:gd name="T28" fmla="*/ 90 w 179"/>
                  <a:gd name="T29" fmla="*/ 0 h 179"/>
                  <a:gd name="T30" fmla="*/ 71 w 179"/>
                  <a:gd name="T31" fmla="*/ 2 h 179"/>
                  <a:gd name="T32" fmla="*/ 55 w 179"/>
                  <a:gd name="T33" fmla="*/ 6 h 179"/>
                  <a:gd name="T34" fmla="*/ 40 w 179"/>
                  <a:gd name="T35" fmla="*/ 15 h 179"/>
                  <a:gd name="T36" fmla="*/ 26 w 179"/>
                  <a:gd name="T37" fmla="*/ 27 h 179"/>
                  <a:gd name="T38" fmla="*/ 15 w 179"/>
                  <a:gd name="T39" fmla="*/ 40 h 179"/>
                  <a:gd name="T40" fmla="*/ 6 w 179"/>
                  <a:gd name="T41" fmla="*/ 55 h 179"/>
                  <a:gd name="T42" fmla="*/ 1 w 179"/>
                  <a:gd name="T43" fmla="*/ 71 h 179"/>
                  <a:gd name="T44" fmla="*/ 0 w 179"/>
                  <a:gd name="T45" fmla="*/ 90 h 179"/>
                  <a:gd name="T46" fmla="*/ 1 w 179"/>
                  <a:gd name="T47" fmla="*/ 106 h 179"/>
                  <a:gd name="T48" fmla="*/ 6 w 179"/>
                  <a:gd name="T49" fmla="*/ 123 h 179"/>
                  <a:gd name="T50" fmla="*/ 15 w 179"/>
                  <a:gd name="T51" fmla="*/ 139 h 179"/>
                  <a:gd name="T52" fmla="*/ 26 w 179"/>
                  <a:gd name="T53" fmla="*/ 153 h 179"/>
                  <a:gd name="T54" fmla="*/ 40 w 179"/>
                  <a:gd name="T55" fmla="*/ 164 h 179"/>
                  <a:gd name="T56" fmla="*/ 55 w 179"/>
                  <a:gd name="T57" fmla="*/ 172 h 179"/>
                  <a:gd name="T58" fmla="*/ 71 w 179"/>
                  <a:gd name="T59" fmla="*/ 177 h 179"/>
                  <a:gd name="T60" fmla="*/ 90 w 179"/>
                  <a:gd name="T61" fmla="*/ 179 h 179"/>
                  <a:gd name="T62" fmla="*/ 106 w 179"/>
                  <a:gd name="T63" fmla="*/ 177 h 179"/>
                  <a:gd name="T64" fmla="*/ 123 w 179"/>
                  <a:gd name="T65" fmla="*/ 172 h 179"/>
                  <a:gd name="T66" fmla="*/ 130 w 179"/>
                  <a:gd name="T67" fmla="*/ 167 h 179"/>
                  <a:gd name="T68" fmla="*/ 134 w 179"/>
                  <a:gd name="T69" fmla="*/ 165 h 179"/>
                  <a:gd name="T70" fmla="*/ 138 w 179"/>
                  <a:gd name="T71" fmla="*/ 164 h 179"/>
                  <a:gd name="T72" fmla="*/ 153 w 179"/>
                  <a:gd name="T73" fmla="*/ 15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9">
                    <a:moveTo>
                      <a:pt x="153" y="153"/>
                    </a:moveTo>
                    <a:lnTo>
                      <a:pt x="163" y="139"/>
                    </a:lnTo>
                    <a:lnTo>
                      <a:pt x="165" y="134"/>
                    </a:lnTo>
                    <a:lnTo>
                      <a:pt x="167" y="130"/>
                    </a:lnTo>
                    <a:lnTo>
                      <a:pt x="172" y="123"/>
                    </a:lnTo>
                    <a:lnTo>
                      <a:pt x="176" y="106"/>
                    </a:lnTo>
                    <a:lnTo>
                      <a:pt x="179" y="90"/>
                    </a:lnTo>
                    <a:lnTo>
                      <a:pt x="176" y="71"/>
                    </a:lnTo>
                    <a:lnTo>
                      <a:pt x="172" y="55"/>
                    </a:lnTo>
                    <a:lnTo>
                      <a:pt x="163" y="40"/>
                    </a:lnTo>
                    <a:lnTo>
                      <a:pt x="153" y="27"/>
                    </a:lnTo>
                    <a:lnTo>
                      <a:pt x="138" y="15"/>
                    </a:lnTo>
                    <a:lnTo>
                      <a:pt x="123" y="6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71" y="2"/>
                    </a:lnTo>
                    <a:lnTo>
                      <a:pt x="55" y="6"/>
                    </a:lnTo>
                    <a:lnTo>
                      <a:pt x="40" y="15"/>
                    </a:lnTo>
                    <a:lnTo>
                      <a:pt x="26" y="27"/>
                    </a:lnTo>
                    <a:lnTo>
                      <a:pt x="15" y="40"/>
                    </a:lnTo>
                    <a:lnTo>
                      <a:pt x="6" y="55"/>
                    </a:lnTo>
                    <a:lnTo>
                      <a:pt x="1" y="71"/>
                    </a:lnTo>
                    <a:lnTo>
                      <a:pt x="0" y="90"/>
                    </a:lnTo>
                    <a:lnTo>
                      <a:pt x="1" y="106"/>
                    </a:lnTo>
                    <a:lnTo>
                      <a:pt x="6" y="123"/>
                    </a:lnTo>
                    <a:lnTo>
                      <a:pt x="15" y="139"/>
                    </a:lnTo>
                    <a:lnTo>
                      <a:pt x="26" y="153"/>
                    </a:lnTo>
                    <a:lnTo>
                      <a:pt x="40" y="164"/>
                    </a:lnTo>
                    <a:lnTo>
                      <a:pt x="55" y="172"/>
                    </a:lnTo>
                    <a:lnTo>
                      <a:pt x="71" y="177"/>
                    </a:lnTo>
                    <a:lnTo>
                      <a:pt x="90" y="179"/>
                    </a:lnTo>
                    <a:lnTo>
                      <a:pt x="106" y="177"/>
                    </a:lnTo>
                    <a:lnTo>
                      <a:pt x="123" y="172"/>
                    </a:lnTo>
                    <a:lnTo>
                      <a:pt x="130" y="167"/>
                    </a:lnTo>
                    <a:lnTo>
                      <a:pt x="134" y="165"/>
                    </a:lnTo>
                    <a:lnTo>
                      <a:pt x="138" y="164"/>
                    </a:lnTo>
                    <a:lnTo>
                      <a:pt x="153" y="153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96" name="Freeform 76">
                <a:extLst>
                  <a:ext uri="{FF2B5EF4-FFF2-40B4-BE49-F238E27FC236}">
                    <a16:creationId xmlns:a16="http://schemas.microsoft.com/office/drawing/2014/main" id="{340FD716-FF28-8910-2790-A1CEF4879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8713" y="4975226"/>
                <a:ext cx="55563" cy="55563"/>
              </a:xfrm>
              <a:custGeom>
                <a:avLst/>
                <a:gdLst>
                  <a:gd name="T0" fmla="*/ 153 w 179"/>
                  <a:gd name="T1" fmla="*/ 152 h 178"/>
                  <a:gd name="T2" fmla="*/ 164 w 179"/>
                  <a:gd name="T3" fmla="*/ 138 h 178"/>
                  <a:gd name="T4" fmla="*/ 165 w 179"/>
                  <a:gd name="T5" fmla="*/ 133 h 178"/>
                  <a:gd name="T6" fmla="*/ 167 w 179"/>
                  <a:gd name="T7" fmla="*/ 129 h 178"/>
                  <a:gd name="T8" fmla="*/ 172 w 179"/>
                  <a:gd name="T9" fmla="*/ 122 h 178"/>
                  <a:gd name="T10" fmla="*/ 177 w 179"/>
                  <a:gd name="T11" fmla="*/ 106 h 178"/>
                  <a:gd name="T12" fmla="*/ 179 w 179"/>
                  <a:gd name="T13" fmla="*/ 89 h 178"/>
                  <a:gd name="T14" fmla="*/ 177 w 179"/>
                  <a:gd name="T15" fmla="*/ 70 h 178"/>
                  <a:gd name="T16" fmla="*/ 172 w 179"/>
                  <a:gd name="T17" fmla="*/ 54 h 178"/>
                  <a:gd name="T18" fmla="*/ 164 w 179"/>
                  <a:gd name="T19" fmla="*/ 39 h 178"/>
                  <a:gd name="T20" fmla="*/ 153 w 179"/>
                  <a:gd name="T21" fmla="*/ 26 h 178"/>
                  <a:gd name="T22" fmla="*/ 139 w 179"/>
                  <a:gd name="T23" fmla="*/ 14 h 178"/>
                  <a:gd name="T24" fmla="*/ 123 w 179"/>
                  <a:gd name="T25" fmla="*/ 6 h 178"/>
                  <a:gd name="T26" fmla="*/ 106 w 179"/>
                  <a:gd name="T27" fmla="*/ 1 h 178"/>
                  <a:gd name="T28" fmla="*/ 90 w 179"/>
                  <a:gd name="T29" fmla="*/ 0 h 178"/>
                  <a:gd name="T30" fmla="*/ 71 w 179"/>
                  <a:gd name="T31" fmla="*/ 1 h 178"/>
                  <a:gd name="T32" fmla="*/ 55 w 179"/>
                  <a:gd name="T33" fmla="*/ 6 h 178"/>
                  <a:gd name="T34" fmla="*/ 40 w 179"/>
                  <a:gd name="T35" fmla="*/ 14 h 178"/>
                  <a:gd name="T36" fmla="*/ 27 w 179"/>
                  <a:gd name="T37" fmla="*/ 26 h 178"/>
                  <a:gd name="T38" fmla="*/ 15 w 179"/>
                  <a:gd name="T39" fmla="*/ 39 h 178"/>
                  <a:gd name="T40" fmla="*/ 6 w 179"/>
                  <a:gd name="T41" fmla="*/ 54 h 178"/>
                  <a:gd name="T42" fmla="*/ 2 w 179"/>
                  <a:gd name="T43" fmla="*/ 70 h 178"/>
                  <a:gd name="T44" fmla="*/ 0 w 179"/>
                  <a:gd name="T45" fmla="*/ 89 h 178"/>
                  <a:gd name="T46" fmla="*/ 2 w 179"/>
                  <a:gd name="T47" fmla="*/ 106 h 178"/>
                  <a:gd name="T48" fmla="*/ 6 w 179"/>
                  <a:gd name="T49" fmla="*/ 122 h 178"/>
                  <a:gd name="T50" fmla="*/ 15 w 179"/>
                  <a:gd name="T51" fmla="*/ 138 h 178"/>
                  <a:gd name="T52" fmla="*/ 27 w 179"/>
                  <a:gd name="T53" fmla="*/ 152 h 178"/>
                  <a:gd name="T54" fmla="*/ 40 w 179"/>
                  <a:gd name="T55" fmla="*/ 163 h 178"/>
                  <a:gd name="T56" fmla="*/ 55 w 179"/>
                  <a:gd name="T57" fmla="*/ 171 h 178"/>
                  <a:gd name="T58" fmla="*/ 71 w 179"/>
                  <a:gd name="T59" fmla="*/ 176 h 178"/>
                  <a:gd name="T60" fmla="*/ 90 w 179"/>
                  <a:gd name="T61" fmla="*/ 178 h 178"/>
                  <a:gd name="T62" fmla="*/ 106 w 179"/>
                  <a:gd name="T63" fmla="*/ 176 h 178"/>
                  <a:gd name="T64" fmla="*/ 123 w 179"/>
                  <a:gd name="T65" fmla="*/ 171 h 178"/>
                  <a:gd name="T66" fmla="*/ 130 w 179"/>
                  <a:gd name="T67" fmla="*/ 166 h 178"/>
                  <a:gd name="T68" fmla="*/ 134 w 179"/>
                  <a:gd name="T69" fmla="*/ 164 h 178"/>
                  <a:gd name="T70" fmla="*/ 139 w 179"/>
                  <a:gd name="T71" fmla="*/ 163 h 178"/>
                  <a:gd name="T72" fmla="*/ 153 w 179"/>
                  <a:gd name="T73" fmla="*/ 15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8">
                    <a:moveTo>
                      <a:pt x="153" y="152"/>
                    </a:moveTo>
                    <a:lnTo>
                      <a:pt x="164" y="138"/>
                    </a:lnTo>
                    <a:lnTo>
                      <a:pt x="165" y="133"/>
                    </a:lnTo>
                    <a:lnTo>
                      <a:pt x="167" y="129"/>
                    </a:lnTo>
                    <a:lnTo>
                      <a:pt x="172" y="122"/>
                    </a:lnTo>
                    <a:lnTo>
                      <a:pt x="177" y="106"/>
                    </a:lnTo>
                    <a:lnTo>
                      <a:pt x="179" y="89"/>
                    </a:lnTo>
                    <a:lnTo>
                      <a:pt x="177" y="70"/>
                    </a:lnTo>
                    <a:lnTo>
                      <a:pt x="172" y="54"/>
                    </a:lnTo>
                    <a:lnTo>
                      <a:pt x="164" y="39"/>
                    </a:lnTo>
                    <a:lnTo>
                      <a:pt x="153" y="26"/>
                    </a:lnTo>
                    <a:lnTo>
                      <a:pt x="139" y="14"/>
                    </a:lnTo>
                    <a:lnTo>
                      <a:pt x="123" y="6"/>
                    </a:lnTo>
                    <a:lnTo>
                      <a:pt x="106" y="1"/>
                    </a:lnTo>
                    <a:lnTo>
                      <a:pt x="90" y="0"/>
                    </a:lnTo>
                    <a:lnTo>
                      <a:pt x="71" y="1"/>
                    </a:lnTo>
                    <a:lnTo>
                      <a:pt x="55" y="6"/>
                    </a:lnTo>
                    <a:lnTo>
                      <a:pt x="40" y="14"/>
                    </a:lnTo>
                    <a:lnTo>
                      <a:pt x="27" y="26"/>
                    </a:lnTo>
                    <a:lnTo>
                      <a:pt x="15" y="39"/>
                    </a:lnTo>
                    <a:lnTo>
                      <a:pt x="6" y="54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6" y="122"/>
                    </a:lnTo>
                    <a:lnTo>
                      <a:pt x="15" y="138"/>
                    </a:lnTo>
                    <a:lnTo>
                      <a:pt x="27" y="152"/>
                    </a:lnTo>
                    <a:lnTo>
                      <a:pt x="40" y="163"/>
                    </a:lnTo>
                    <a:lnTo>
                      <a:pt x="55" y="171"/>
                    </a:lnTo>
                    <a:lnTo>
                      <a:pt x="71" y="176"/>
                    </a:lnTo>
                    <a:lnTo>
                      <a:pt x="90" y="178"/>
                    </a:lnTo>
                    <a:lnTo>
                      <a:pt x="106" y="176"/>
                    </a:lnTo>
                    <a:lnTo>
                      <a:pt x="123" y="171"/>
                    </a:lnTo>
                    <a:lnTo>
                      <a:pt x="130" y="166"/>
                    </a:lnTo>
                    <a:lnTo>
                      <a:pt x="134" y="164"/>
                    </a:lnTo>
                    <a:lnTo>
                      <a:pt x="139" y="163"/>
                    </a:lnTo>
                    <a:lnTo>
                      <a:pt x="153" y="152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97" name="Freeform 77">
                <a:extLst>
                  <a:ext uri="{FF2B5EF4-FFF2-40B4-BE49-F238E27FC236}">
                    <a16:creationId xmlns:a16="http://schemas.microsoft.com/office/drawing/2014/main" id="{0ACC164E-C37B-8192-939A-B3E302D9F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9725" y="5129213"/>
                <a:ext cx="57150" cy="57150"/>
              </a:xfrm>
              <a:custGeom>
                <a:avLst/>
                <a:gdLst>
                  <a:gd name="T0" fmla="*/ 152 w 179"/>
                  <a:gd name="T1" fmla="*/ 153 h 179"/>
                  <a:gd name="T2" fmla="*/ 163 w 179"/>
                  <a:gd name="T3" fmla="*/ 138 h 179"/>
                  <a:gd name="T4" fmla="*/ 164 w 179"/>
                  <a:gd name="T5" fmla="*/ 134 h 179"/>
                  <a:gd name="T6" fmla="*/ 167 w 179"/>
                  <a:gd name="T7" fmla="*/ 130 h 179"/>
                  <a:gd name="T8" fmla="*/ 171 w 179"/>
                  <a:gd name="T9" fmla="*/ 123 h 179"/>
                  <a:gd name="T10" fmla="*/ 176 w 179"/>
                  <a:gd name="T11" fmla="*/ 106 h 179"/>
                  <a:gd name="T12" fmla="*/ 179 w 179"/>
                  <a:gd name="T13" fmla="*/ 90 h 179"/>
                  <a:gd name="T14" fmla="*/ 176 w 179"/>
                  <a:gd name="T15" fmla="*/ 70 h 179"/>
                  <a:gd name="T16" fmla="*/ 171 w 179"/>
                  <a:gd name="T17" fmla="*/ 55 h 179"/>
                  <a:gd name="T18" fmla="*/ 163 w 179"/>
                  <a:gd name="T19" fmla="*/ 39 h 179"/>
                  <a:gd name="T20" fmla="*/ 152 w 179"/>
                  <a:gd name="T21" fmla="*/ 26 h 179"/>
                  <a:gd name="T22" fmla="*/ 138 w 179"/>
                  <a:gd name="T23" fmla="*/ 14 h 179"/>
                  <a:gd name="T24" fmla="*/ 123 w 179"/>
                  <a:gd name="T25" fmla="*/ 6 h 179"/>
                  <a:gd name="T26" fmla="*/ 106 w 179"/>
                  <a:gd name="T27" fmla="*/ 1 h 179"/>
                  <a:gd name="T28" fmla="*/ 89 w 179"/>
                  <a:gd name="T29" fmla="*/ 0 h 179"/>
                  <a:gd name="T30" fmla="*/ 70 w 179"/>
                  <a:gd name="T31" fmla="*/ 1 h 179"/>
                  <a:gd name="T32" fmla="*/ 55 w 179"/>
                  <a:gd name="T33" fmla="*/ 6 h 179"/>
                  <a:gd name="T34" fmla="*/ 39 w 179"/>
                  <a:gd name="T35" fmla="*/ 14 h 179"/>
                  <a:gd name="T36" fmla="*/ 26 w 179"/>
                  <a:gd name="T37" fmla="*/ 26 h 179"/>
                  <a:gd name="T38" fmla="*/ 14 w 179"/>
                  <a:gd name="T39" fmla="*/ 39 h 179"/>
                  <a:gd name="T40" fmla="*/ 6 w 179"/>
                  <a:gd name="T41" fmla="*/ 55 h 179"/>
                  <a:gd name="T42" fmla="*/ 1 w 179"/>
                  <a:gd name="T43" fmla="*/ 70 h 179"/>
                  <a:gd name="T44" fmla="*/ 0 w 179"/>
                  <a:gd name="T45" fmla="*/ 90 h 179"/>
                  <a:gd name="T46" fmla="*/ 1 w 179"/>
                  <a:gd name="T47" fmla="*/ 106 h 179"/>
                  <a:gd name="T48" fmla="*/ 6 w 179"/>
                  <a:gd name="T49" fmla="*/ 123 h 179"/>
                  <a:gd name="T50" fmla="*/ 14 w 179"/>
                  <a:gd name="T51" fmla="*/ 138 h 179"/>
                  <a:gd name="T52" fmla="*/ 26 w 179"/>
                  <a:gd name="T53" fmla="*/ 153 h 179"/>
                  <a:gd name="T54" fmla="*/ 39 w 179"/>
                  <a:gd name="T55" fmla="*/ 163 h 179"/>
                  <a:gd name="T56" fmla="*/ 55 w 179"/>
                  <a:gd name="T57" fmla="*/ 172 h 179"/>
                  <a:gd name="T58" fmla="*/ 70 w 179"/>
                  <a:gd name="T59" fmla="*/ 177 h 179"/>
                  <a:gd name="T60" fmla="*/ 89 w 179"/>
                  <a:gd name="T61" fmla="*/ 179 h 179"/>
                  <a:gd name="T62" fmla="*/ 106 w 179"/>
                  <a:gd name="T63" fmla="*/ 177 h 179"/>
                  <a:gd name="T64" fmla="*/ 123 w 179"/>
                  <a:gd name="T65" fmla="*/ 172 h 179"/>
                  <a:gd name="T66" fmla="*/ 130 w 179"/>
                  <a:gd name="T67" fmla="*/ 167 h 179"/>
                  <a:gd name="T68" fmla="*/ 133 w 179"/>
                  <a:gd name="T69" fmla="*/ 165 h 179"/>
                  <a:gd name="T70" fmla="*/ 138 w 179"/>
                  <a:gd name="T71" fmla="*/ 163 h 179"/>
                  <a:gd name="T72" fmla="*/ 152 w 179"/>
                  <a:gd name="T73" fmla="*/ 15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9" h="179">
                    <a:moveTo>
                      <a:pt x="152" y="153"/>
                    </a:moveTo>
                    <a:lnTo>
                      <a:pt x="163" y="138"/>
                    </a:lnTo>
                    <a:lnTo>
                      <a:pt x="164" y="134"/>
                    </a:lnTo>
                    <a:lnTo>
                      <a:pt x="167" y="130"/>
                    </a:lnTo>
                    <a:lnTo>
                      <a:pt x="171" y="123"/>
                    </a:lnTo>
                    <a:lnTo>
                      <a:pt x="176" y="106"/>
                    </a:lnTo>
                    <a:lnTo>
                      <a:pt x="179" y="90"/>
                    </a:lnTo>
                    <a:lnTo>
                      <a:pt x="176" y="70"/>
                    </a:lnTo>
                    <a:lnTo>
                      <a:pt x="171" y="55"/>
                    </a:lnTo>
                    <a:lnTo>
                      <a:pt x="163" y="39"/>
                    </a:lnTo>
                    <a:lnTo>
                      <a:pt x="152" y="26"/>
                    </a:lnTo>
                    <a:lnTo>
                      <a:pt x="138" y="14"/>
                    </a:lnTo>
                    <a:lnTo>
                      <a:pt x="123" y="6"/>
                    </a:lnTo>
                    <a:lnTo>
                      <a:pt x="106" y="1"/>
                    </a:lnTo>
                    <a:lnTo>
                      <a:pt x="89" y="0"/>
                    </a:lnTo>
                    <a:lnTo>
                      <a:pt x="70" y="1"/>
                    </a:lnTo>
                    <a:lnTo>
                      <a:pt x="55" y="6"/>
                    </a:lnTo>
                    <a:lnTo>
                      <a:pt x="39" y="14"/>
                    </a:lnTo>
                    <a:lnTo>
                      <a:pt x="26" y="26"/>
                    </a:lnTo>
                    <a:lnTo>
                      <a:pt x="14" y="39"/>
                    </a:lnTo>
                    <a:lnTo>
                      <a:pt x="6" y="55"/>
                    </a:lnTo>
                    <a:lnTo>
                      <a:pt x="1" y="70"/>
                    </a:lnTo>
                    <a:lnTo>
                      <a:pt x="0" y="90"/>
                    </a:lnTo>
                    <a:lnTo>
                      <a:pt x="1" y="106"/>
                    </a:lnTo>
                    <a:lnTo>
                      <a:pt x="6" y="123"/>
                    </a:lnTo>
                    <a:lnTo>
                      <a:pt x="14" y="138"/>
                    </a:lnTo>
                    <a:lnTo>
                      <a:pt x="26" y="153"/>
                    </a:lnTo>
                    <a:lnTo>
                      <a:pt x="39" y="163"/>
                    </a:lnTo>
                    <a:lnTo>
                      <a:pt x="55" y="172"/>
                    </a:lnTo>
                    <a:lnTo>
                      <a:pt x="70" y="177"/>
                    </a:lnTo>
                    <a:lnTo>
                      <a:pt x="89" y="179"/>
                    </a:lnTo>
                    <a:lnTo>
                      <a:pt x="106" y="177"/>
                    </a:lnTo>
                    <a:lnTo>
                      <a:pt x="123" y="172"/>
                    </a:lnTo>
                    <a:lnTo>
                      <a:pt x="130" y="167"/>
                    </a:lnTo>
                    <a:lnTo>
                      <a:pt x="133" y="165"/>
                    </a:lnTo>
                    <a:lnTo>
                      <a:pt x="138" y="163"/>
                    </a:lnTo>
                    <a:lnTo>
                      <a:pt x="152" y="153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121" name="ZoneTexte 3120">
              <a:extLst>
                <a:ext uri="{FF2B5EF4-FFF2-40B4-BE49-F238E27FC236}">
                  <a16:creationId xmlns:a16="http://schemas.microsoft.com/office/drawing/2014/main" id="{40D7D8EE-AD70-3350-8746-EEEED5BA75FF}"/>
                </a:ext>
              </a:extLst>
            </p:cNvPr>
            <p:cNvSpPr txBox="1"/>
            <p:nvPr/>
          </p:nvSpPr>
          <p:spPr>
            <a:xfrm>
              <a:off x="10900568" y="1534638"/>
              <a:ext cx="11721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9,68 (5,03 ; 14,33)</a:t>
              </a:r>
            </a:p>
          </p:txBody>
        </p:sp>
        <p:sp>
          <p:nvSpPr>
            <p:cNvPr id="3122" name="ZoneTexte 3121">
              <a:extLst>
                <a:ext uri="{FF2B5EF4-FFF2-40B4-BE49-F238E27FC236}">
                  <a16:creationId xmlns:a16="http://schemas.microsoft.com/office/drawing/2014/main" id="{8A2971B8-DC33-4A59-DE77-BF548054C794}"/>
                </a:ext>
              </a:extLst>
            </p:cNvPr>
            <p:cNvSpPr txBox="1"/>
            <p:nvPr/>
          </p:nvSpPr>
          <p:spPr>
            <a:xfrm>
              <a:off x="10900575" y="1835766"/>
              <a:ext cx="11721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7,81 (1,35 ; 14,26)</a:t>
              </a:r>
            </a:p>
          </p:txBody>
        </p:sp>
        <p:sp>
          <p:nvSpPr>
            <p:cNvPr id="3123" name="ZoneTexte 3122">
              <a:extLst>
                <a:ext uri="{FF2B5EF4-FFF2-40B4-BE49-F238E27FC236}">
                  <a16:creationId xmlns:a16="http://schemas.microsoft.com/office/drawing/2014/main" id="{B8EABAB5-3529-0B63-ABD1-2A39D15F8385}"/>
                </a:ext>
              </a:extLst>
            </p:cNvPr>
            <p:cNvSpPr txBox="1"/>
            <p:nvPr/>
          </p:nvSpPr>
          <p:spPr>
            <a:xfrm>
              <a:off x="10866110" y="2013783"/>
              <a:ext cx="124104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12,10 (5,48 ; 18,72)</a:t>
              </a:r>
            </a:p>
          </p:txBody>
        </p:sp>
        <p:sp>
          <p:nvSpPr>
            <p:cNvPr id="3124" name="ZoneTexte 3123">
              <a:extLst>
                <a:ext uri="{FF2B5EF4-FFF2-40B4-BE49-F238E27FC236}">
                  <a16:creationId xmlns:a16="http://schemas.microsoft.com/office/drawing/2014/main" id="{815428D8-B457-AC68-3F10-BE810FD94F83}"/>
                </a:ext>
              </a:extLst>
            </p:cNvPr>
            <p:cNvSpPr txBox="1"/>
            <p:nvPr/>
          </p:nvSpPr>
          <p:spPr>
            <a:xfrm>
              <a:off x="10866110" y="2300219"/>
              <a:ext cx="124104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15,31 (7,94 ; 22,68)</a:t>
              </a:r>
            </a:p>
          </p:txBody>
        </p:sp>
        <p:sp>
          <p:nvSpPr>
            <p:cNvPr id="3125" name="ZoneTexte 3124">
              <a:extLst>
                <a:ext uri="{FF2B5EF4-FFF2-40B4-BE49-F238E27FC236}">
                  <a16:creationId xmlns:a16="http://schemas.microsoft.com/office/drawing/2014/main" id="{0DC626C0-EF49-E75A-E673-38AD793F0AD3}"/>
                </a:ext>
              </a:extLst>
            </p:cNvPr>
            <p:cNvSpPr txBox="1"/>
            <p:nvPr/>
          </p:nvSpPr>
          <p:spPr>
            <a:xfrm>
              <a:off x="10878935" y="2482662"/>
              <a:ext cx="12153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5,22 (-0,63 ; 11,07)</a:t>
              </a:r>
            </a:p>
          </p:txBody>
        </p:sp>
        <p:sp>
          <p:nvSpPr>
            <p:cNvPr id="3126" name="ZoneTexte 3125">
              <a:extLst>
                <a:ext uri="{FF2B5EF4-FFF2-40B4-BE49-F238E27FC236}">
                  <a16:creationId xmlns:a16="http://schemas.microsoft.com/office/drawing/2014/main" id="{14E0748F-B4BD-59E9-E154-691813B8EF0B}"/>
                </a:ext>
              </a:extLst>
            </p:cNvPr>
            <p:cNvSpPr txBox="1"/>
            <p:nvPr/>
          </p:nvSpPr>
          <p:spPr>
            <a:xfrm>
              <a:off x="10878935" y="2783298"/>
              <a:ext cx="12153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5,10 (-2,21 ; 12,42)</a:t>
              </a:r>
            </a:p>
          </p:txBody>
        </p:sp>
        <p:sp>
          <p:nvSpPr>
            <p:cNvPr id="3127" name="ZoneTexte 3126">
              <a:extLst>
                <a:ext uri="{FF2B5EF4-FFF2-40B4-BE49-F238E27FC236}">
                  <a16:creationId xmlns:a16="http://schemas.microsoft.com/office/drawing/2014/main" id="{AAB0C98A-4567-1C0B-E9FF-9A9622B2E566}"/>
                </a:ext>
              </a:extLst>
            </p:cNvPr>
            <p:cNvSpPr txBox="1"/>
            <p:nvPr/>
          </p:nvSpPr>
          <p:spPr>
            <a:xfrm>
              <a:off x="10866110" y="2946623"/>
              <a:ext cx="124104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13,09 (7,10 ; 19,09)</a:t>
              </a:r>
            </a:p>
          </p:txBody>
        </p:sp>
        <p:sp>
          <p:nvSpPr>
            <p:cNvPr id="3128" name="ZoneTexte 3127">
              <a:extLst>
                <a:ext uri="{FF2B5EF4-FFF2-40B4-BE49-F238E27FC236}">
                  <a16:creationId xmlns:a16="http://schemas.microsoft.com/office/drawing/2014/main" id="{AF583886-EB0A-F40A-66AA-CC7B34EBF34C}"/>
                </a:ext>
              </a:extLst>
            </p:cNvPr>
            <p:cNvSpPr txBox="1"/>
            <p:nvPr/>
          </p:nvSpPr>
          <p:spPr>
            <a:xfrm>
              <a:off x="10900575" y="3247259"/>
              <a:ext cx="11721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7,42 (0,60 ; 14,24)</a:t>
              </a:r>
            </a:p>
          </p:txBody>
        </p:sp>
        <p:sp>
          <p:nvSpPr>
            <p:cNvPr id="3129" name="ZoneTexte 3128">
              <a:extLst>
                <a:ext uri="{FF2B5EF4-FFF2-40B4-BE49-F238E27FC236}">
                  <a16:creationId xmlns:a16="http://schemas.microsoft.com/office/drawing/2014/main" id="{285E033F-C1B1-1287-7B0E-F7E4A81B665E}"/>
                </a:ext>
              </a:extLst>
            </p:cNvPr>
            <p:cNvSpPr txBox="1"/>
            <p:nvPr/>
          </p:nvSpPr>
          <p:spPr>
            <a:xfrm>
              <a:off x="10866110" y="3393810"/>
              <a:ext cx="124104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12,28 (5,65 ; 18,91)</a:t>
              </a:r>
            </a:p>
          </p:txBody>
        </p:sp>
        <p:sp>
          <p:nvSpPr>
            <p:cNvPr id="3130" name="ZoneTexte 3129">
              <a:extLst>
                <a:ext uri="{FF2B5EF4-FFF2-40B4-BE49-F238E27FC236}">
                  <a16:creationId xmlns:a16="http://schemas.microsoft.com/office/drawing/2014/main" id="{B4F4A059-EB05-96EB-E9F8-DBC1D8F84D28}"/>
                </a:ext>
              </a:extLst>
            </p:cNvPr>
            <p:cNvSpPr txBox="1"/>
            <p:nvPr/>
          </p:nvSpPr>
          <p:spPr>
            <a:xfrm>
              <a:off x="10866110" y="3729659"/>
              <a:ext cx="124104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14,51 (8,63 ; 20,38)</a:t>
              </a:r>
            </a:p>
          </p:txBody>
        </p:sp>
        <p:sp>
          <p:nvSpPr>
            <p:cNvPr id="3131" name="ZoneTexte 3130">
              <a:extLst>
                <a:ext uri="{FF2B5EF4-FFF2-40B4-BE49-F238E27FC236}">
                  <a16:creationId xmlns:a16="http://schemas.microsoft.com/office/drawing/2014/main" id="{188B5933-F5E7-6F68-AEBF-ADB2C7D41724}"/>
                </a:ext>
              </a:extLst>
            </p:cNvPr>
            <p:cNvSpPr txBox="1"/>
            <p:nvPr/>
          </p:nvSpPr>
          <p:spPr>
            <a:xfrm>
              <a:off x="10913398" y="3876582"/>
              <a:ext cx="114646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2,04 (-5,49 ; 9,57)</a:t>
              </a:r>
            </a:p>
          </p:txBody>
        </p:sp>
        <p:sp>
          <p:nvSpPr>
            <p:cNvPr id="3132" name="ZoneTexte 3131">
              <a:extLst>
                <a:ext uri="{FF2B5EF4-FFF2-40B4-BE49-F238E27FC236}">
                  <a16:creationId xmlns:a16="http://schemas.microsoft.com/office/drawing/2014/main" id="{7ADBF75A-D179-5011-83EE-136787DE3547}"/>
                </a:ext>
              </a:extLst>
            </p:cNvPr>
            <p:cNvSpPr txBox="1"/>
            <p:nvPr/>
          </p:nvSpPr>
          <p:spPr>
            <a:xfrm>
              <a:off x="10866110" y="4185563"/>
              <a:ext cx="124104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10,88 (5,02 ; 16,73)</a:t>
              </a:r>
            </a:p>
          </p:txBody>
        </p:sp>
        <p:sp>
          <p:nvSpPr>
            <p:cNvPr id="3133" name="ZoneTexte 3132">
              <a:extLst>
                <a:ext uri="{FF2B5EF4-FFF2-40B4-BE49-F238E27FC236}">
                  <a16:creationId xmlns:a16="http://schemas.microsoft.com/office/drawing/2014/main" id="{0A273377-0266-1F81-9EFE-9693FB5DF8C8}"/>
                </a:ext>
              </a:extLst>
            </p:cNvPr>
            <p:cNvSpPr txBox="1"/>
            <p:nvPr/>
          </p:nvSpPr>
          <p:spPr>
            <a:xfrm>
              <a:off x="10945459" y="4340543"/>
              <a:ext cx="108234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8,73 (1,35-16,11)</a:t>
              </a:r>
            </a:p>
          </p:txBody>
        </p:sp>
        <p:sp>
          <p:nvSpPr>
            <p:cNvPr id="3134" name="ZoneTexte 3133">
              <a:extLst>
                <a:ext uri="{FF2B5EF4-FFF2-40B4-BE49-F238E27FC236}">
                  <a16:creationId xmlns:a16="http://schemas.microsoft.com/office/drawing/2014/main" id="{352BBE62-51FD-3A92-09F2-C3B9CC5FD3F4}"/>
                </a:ext>
              </a:extLst>
            </p:cNvPr>
            <p:cNvSpPr txBox="1"/>
            <p:nvPr/>
          </p:nvSpPr>
          <p:spPr>
            <a:xfrm>
              <a:off x="10866110" y="4636505"/>
              <a:ext cx="124104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12,19 (6,85 ; 17,54)</a:t>
              </a:r>
            </a:p>
          </p:txBody>
        </p:sp>
        <p:sp>
          <p:nvSpPr>
            <p:cNvPr id="3135" name="ZoneTexte 3134">
              <a:extLst>
                <a:ext uri="{FF2B5EF4-FFF2-40B4-BE49-F238E27FC236}">
                  <a16:creationId xmlns:a16="http://schemas.microsoft.com/office/drawing/2014/main" id="{0D6745E0-6086-3BC1-579D-6733082F41B6}"/>
                </a:ext>
              </a:extLst>
            </p:cNvPr>
            <p:cNvSpPr txBox="1"/>
            <p:nvPr/>
          </p:nvSpPr>
          <p:spPr>
            <a:xfrm>
              <a:off x="10878935" y="4799593"/>
              <a:ext cx="121539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3,88 (-6,08 ; 13,84)</a:t>
              </a:r>
            </a:p>
          </p:txBody>
        </p:sp>
        <p:sp>
          <p:nvSpPr>
            <p:cNvPr id="3136" name="ZoneTexte 3135">
              <a:extLst>
                <a:ext uri="{FF2B5EF4-FFF2-40B4-BE49-F238E27FC236}">
                  <a16:creationId xmlns:a16="http://schemas.microsoft.com/office/drawing/2014/main" id="{805695C3-0521-C782-B51D-2B7C12F56784}"/>
                </a:ext>
              </a:extLst>
            </p:cNvPr>
            <p:cNvSpPr txBox="1"/>
            <p:nvPr/>
          </p:nvSpPr>
          <p:spPr>
            <a:xfrm>
              <a:off x="10844471" y="5104775"/>
              <a:ext cx="128432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2,62 (-10,61 ; 15,85)</a:t>
              </a:r>
            </a:p>
          </p:txBody>
        </p:sp>
        <p:sp>
          <p:nvSpPr>
            <p:cNvPr id="3137" name="ZoneTexte 3136">
              <a:extLst>
                <a:ext uri="{FF2B5EF4-FFF2-40B4-BE49-F238E27FC236}">
                  <a16:creationId xmlns:a16="http://schemas.microsoft.com/office/drawing/2014/main" id="{D76419F8-1226-2213-6BE4-4569FAFF5B94}"/>
                </a:ext>
              </a:extLst>
            </p:cNvPr>
            <p:cNvSpPr txBox="1"/>
            <p:nvPr/>
          </p:nvSpPr>
          <p:spPr>
            <a:xfrm>
              <a:off x="10866110" y="5265099"/>
              <a:ext cx="124104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10,37 (5,41 ; 15,32)</a:t>
              </a:r>
            </a:p>
          </p:txBody>
        </p:sp>
        <p:sp>
          <p:nvSpPr>
            <p:cNvPr id="3138" name="ZoneTexte 3137">
              <a:extLst>
                <a:ext uri="{FF2B5EF4-FFF2-40B4-BE49-F238E27FC236}">
                  <a16:creationId xmlns:a16="http://schemas.microsoft.com/office/drawing/2014/main" id="{0E60E0B1-71E6-6C4B-644A-F517E1BF1881}"/>
                </a:ext>
              </a:extLst>
            </p:cNvPr>
            <p:cNvSpPr txBox="1"/>
            <p:nvPr/>
          </p:nvSpPr>
          <p:spPr>
            <a:xfrm>
              <a:off x="10838856" y="1275073"/>
              <a:ext cx="129554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Adj. RD % (IC 95 %)</a:t>
              </a:r>
            </a:p>
          </p:txBody>
        </p:sp>
        <p:sp>
          <p:nvSpPr>
            <p:cNvPr id="3139" name="ZoneTexte 3138">
              <a:extLst>
                <a:ext uri="{FF2B5EF4-FFF2-40B4-BE49-F238E27FC236}">
                  <a16:creationId xmlns:a16="http://schemas.microsoft.com/office/drawing/2014/main" id="{0FC12F13-CAA6-716B-1F3D-4E05223C09E6}"/>
                </a:ext>
              </a:extLst>
            </p:cNvPr>
            <p:cNvSpPr txBox="1"/>
            <p:nvPr/>
          </p:nvSpPr>
          <p:spPr>
            <a:xfrm>
              <a:off x="8184482" y="1534638"/>
              <a:ext cx="48603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1 144</a:t>
              </a:r>
            </a:p>
          </p:txBody>
        </p:sp>
        <p:sp>
          <p:nvSpPr>
            <p:cNvPr id="3140" name="ZoneTexte 3139">
              <a:extLst>
                <a:ext uri="{FF2B5EF4-FFF2-40B4-BE49-F238E27FC236}">
                  <a16:creationId xmlns:a16="http://schemas.microsoft.com/office/drawing/2014/main" id="{9C428E1B-595F-3333-DB64-9632ED709305}"/>
                </a:ext>
              </a:extLst>
            </p:cNvPr>
            <p:cNvSpPr txBox="1"/>
            <p:nvPr/>
          </p:nvSpPr>
          <p:spPr>
            <a:xfrm>
              <a:off x="8231777" y="1835766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619</a:t>
              </a:r>
            </a:p>
          </p:txBody>
        </p:sp>
        <p:sp>
          <p:nvSpPr>
            <p:cNvPr id="3141" name="ZoneTexte 3140">
              <a:extLst>
                <a:ext uri="{FF2B5EF4-FFF2-40B4-BE49-F238E27FC236}">
                  <a16:creationId xmlns:a16="http://schemas.microsoft.com/office/drawing/2014/main" id="{AB1CD595-942E-FEDC-1D74-53B18DD463A9}"/>
                </a:ext>
              </a:extLst>
            </p:cNvPr>
            <p:cNvSpPr txBox="1"/>
            <p:nvPr/>
          </p:nvSpPr>
          <p:spPr>
            <a:xfrm>
              <a:off x="8231776" y="2013783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525</a:t>
              </a:r>
            </a:p>
          </p:txBody>
        </p:sp>
        <p:sp>
          <p:nvSpPr>
            <p:cNvPr id="3142" name="ZoneTexte 3141">
              <a:extLst>
                <a:ext uri="{FF2B5EF4-FFF2-40B4-BE49-F238E27FC236}">
                  <a16:creationId xmlns:a16="http://schemas.microsoft.com/office/drawing/2014/main" id="{CC0E4CC4-CB85-1868-69D8-2458A45FB492}"/>
                </a:ext>
              </a:extLst>
            </p:cNvPr>
            <p:cNvSpPr txBox="1"/>
            <p:nvPr/>
          </p:nvSpPr>
          <p:spPr>
            <a:xfrm>
              <a:off x="8231776" y="2300219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472</a:t>
              </a:r>
            </a:p>
          </p:txBody>
        </p:sp>
        <p:sp>
          <p:nvSpPr>
            <p:cNvPr id="3143" name="ZoneTexte 3142">
              <a:extLst>
                <a:ext uri="{FF2B5EF4-FFF2-40B4-BE49-F238E27FC236}">
                  <a16:creationId xmlns:a16="http://schemas.microsoft.com/office/drawing/2014/main" id="{5FBEEEA2-E163-252F-C14D-0507B3F819E1}"/>
                </a:ext>
              </a:extLst>
            </p:cNvPr>
            <p:cNvSpPr txBox="1"/>
            <p:nvPr/>
          </p:nvSpPr>
          <p:spPr>
            <a:xfrm>
              <a:off x="8231777" y="2482662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672</a:t>
              </a:r>
            </a:p>
          </p:txBody>
        </p:sp>
        <p:sp>
          <p:nvSpPr>
            <p:cNvPr id="3144" name="ZoneTexte 3143">
              <a:extLst>
                <a:ext uri="{FF2B5EF4-FFF2-40B4-BE49-F238E27FC236}">
                  <a16:creationId xmlns:a16="http://schemas.microsoft.com/office/drawing/2014/main" id="{6E8AE69D-C121-B89D-36BD-24E2780574A5}"/>
                </a:ext>
              </a:extLst>
            </p:cNvPr>
            <p:cNvSpPr txBox="1"/>
            <p:nvPr/>
          </p:nvSpPr>
          <p:spPr>
            <a:xfrm>
              <a:off x="8231777" y="2783298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451</a:t>
              </a:r>
            </a:p>
          </p:txBody>
        </p:sp>
        <p:sp>
          <p:nvSpPr>
            <p:cNvPr id="3145" name="ZoneTexte 3144">
              <a:extLst>
                <a:ext uri="{FF2B5EF4-FFF2-40B4-BE49-F238E27FC236}">
                  <a16:creationId xmlns:a16="http://schemas.microsoft.com/office/drawing/2014/main" id="{B17ABCE8-541E-32E3-D54A-97021FC49236}"/>
                </a:ext>
              </a:extLst>
            </p:cNvPr>
            <p:cNvSpPr txBox="1"/>
            <p:nvPr/>
          </p:nvSpPr>
          <p:spPr>
            <a:xfrm>
              <a:off x="8231776" y="2946623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693</a:t>
              </a:r>
            </a:p>
          </p:txBody>
        </p:sp>
        <p:sp>
          <p:nvSpPr>
            <p:cNvPr id="3146" name="ZoneTexte 3145">
              <a:extLst>
                <a:ext uri="{FF2B5EF4-FFF2-40B4-BE49-F238E27FC236}">
                  <a16:creationId xmlns:a16="http://schemas.microsoft.com/office/drawing/2014/main" id="{64DD6DAD-F90D-B096-0778-7E347E2C1FE5}"/>
                </a:ext>
              </a:extLst>
            </p:cNvPr>
            <p:cNvSpPr txBox="1"/>
            <p:nvPr/>
          </p:nvSpPr>
          <p:spPr>
            <a:xfrm>
              <a:off x="8231777" y="3247259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541</a:t>
              </a:r>
            </a:p>
          </p:txBody>
        </p:sp>
        <p:sp>
          <p:nvSpPr>
            <p:cNvPr id="3147" name="ZoneTexte 3146">
              <a:extLst>
                <a:ext uri="{FF2B5EF4-FFF2-40B4-BE49-F238E27FC236}">
                  <a16:creationId xmlns:a16="http://schemas.microsoft.com/office/drawing/2014/main" id="{0F5679A1-596D-D986-2EC1-91FDCCD92D8B}"/>
                </a:ext>
              </a:extLst>
            </p:cNvPr>
            <p:cNvSpPr txBox="1"/>
            <p:nvPr/>
          </p:nvSpPr>
          <p:spPr>
            <a:xfrm>
              <a:off x="8231776" y="3393810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555</a:t>
              </a:r>
            </a:p>
          </p:txBody>
        </p:sp>
        <p:sp>
          <p:nvSpPr>
            <p:cNvPr id="3148" name="ZoneTexte 3147">
              <a:extLst>
                <a:ext uri="{FF2B5EF4-FFF2-40B4-BE49-F238E27FC236}">
                  <a16:creationId xmlns:a16="http://schemas.microsoft.com/office/drawing/2014/main" id="{01EF8ECB-92EF-1591-5501-78CF61181E6B}"/>
                </a:ext>
              </a:extLst>
            </p:cNvPr>
            <p:cNvSpPr txBox="1"/>
            <p:nvPr/>
          </p:nvSpPr>
          <p:spPr>
            <a:xfrm>
              <a:off x="8231776" y="3729659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719</a:t>
              </a:r>
            </a:p>
          </p:txBody>
        </p:sp>
        <p:sp>
          <p:nvSpPr>
            <p:cNvPr id="3149" name="ZoneTexte 3148">
              <a:extLst>
                <a:ext uri="{FF2B5EF4-FFF2-40B4-BE49-F238E27FC236}">
                  <a16:creationId xmlns:a16="http://schemas.microsoft.com/office/drawing/2014/main" id="{1A6910C4-94F1-80C4-D16D-745B72C4A8CD}"/>
                </a:ext>
              </a:extLst>
            </p:cNvPr>
            <p:cNvSpPr txBox="1"/>
            <p:nvPr/>
          </p:nvSpPr>
          <p:spPr>
            <a:xfrm>
              <a:off x="8231775" y="3876582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425</a:t>
              </a:r>
            </a:p>
          </p:txBody>
        </p:sp>
        <p:sp>
          <p:nvSpPr>
            <p:cNvPr id="3150" name="ZoneTexte 3149">
              <a:extLst>
                <a:ext uri="{FF2B5EF4-FFF2-40B4-BE49-F238E27FC236}">
                  <a16:creationId xmlns:a16="http://schemas.microsoft.com/office/drawing/2014/main" id="{62D0EC03-846F-BB4E-8CDA-5B7A5DE26868}"/>
                </a:ext>
              </a:extLst>
            </p:cNvPr>
            <p:cNvSpPr txBox="1"/>
            <p:nvPr/>
          </p:nvSpPr>
          <p:spPr>
            <a:xfrm>
              <a:off x="8231776" y="4185563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763</a:t>
              </a:r>
            </a:p>
          </p:txBody>
        </p:sp>
        <p:sp>
          <p:nvSpPr>
            <p:cNvPr id="3151" name="ZoneTexte 3150">
              <a:extLst>
                <a:ext uri="{FF2B5EF4-FFF2-40B4-BE49-F238E27FC236}">
                  <a16:creationId xmlns:a16="http://schemas.microsoft.com/office/drawing/2014/main" id="{FAB68395-F9D9-1288-906C-014DE0A5AC9C}"/>
                </a:ext>
              </a:extLst>
            </p:cNvPr>
            <p:cNvSpPr txBox="1"/>
            <p:nvPr/>
          </p:nvSpPr>
          <p:spPr>
            <a:xfrm>
              <a:off x="8231776" y="4340543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381</a:t>
              </a:r>
            </a:p>
          </p:txBody>
        </p:sp>
        <p:sp>
          <p:nvSpPr>
            <p:cNvPr id="3152" name="ZoneTexte 3151">
              <a:extLst>
                <a:ext uri="{FF2B5EF4-FFF2-40B4-BE49-F238E27FC236}">
                  <a16:creationId xmlns:a16="http://schemas.microsoft.com/office/drawing/2014/main" id="{B005CCB0-3995-F639-C238-6587EEC70F40}"/>
                </a:ext>
              </a:extLst>
            </p:cNvPr>
            <p:cNvSpPr txBox="1"/>
            <p:nvPr/>
          </p:nvSpPr>
          <p:spPr>
            <a:xfrm>
              <a:off x="8231776" y="4636505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774</a:t>
              </a:r>
            </a:p>
          </p:txBody>
        </p:sp>
        <p:sp>
          <p:nvSpPr>
            <p:cNvPr id="3153" name="ZoneTexte 3152">
              <a:extLst>
                <a:ext uri="{FF2B5EF4-FFF2-40B4-BE49-F238E27FC236}">
                  <a16:creationId xmlns:a16="http://schemas.microsoft.com/office/drawing/2014/main" id="{1DAF1C93-844A-C5D2-5E89-5853A5B9C2B5}"/>
                </a:ext>
              </a:extLst>
            </p:cNvPr>
            <p:cNvSpPr txBox="1"/>
            <p:nvPr/>
          </p:nvSpPr>
          <p:spPr>
            <a:xfrm>
              <a:off x="8231777" y="4799593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370</a:t>
              </a:r>
            </a:p>
          </p:txBody>
        </p:sp>
        <p:sp>
          <p:nvSpPr>
            <p:cNvPr id="3154" name="ZoneTexte 3153">
              <a:extLst>
                <a:ext uri="{FF2B5EF4-FFF2-40B4-BE49-F238E27FC236}">
                  <a16:creationId xmlns:a16="http://schemas.microsoft.com/office/drawing/2014/main" id="{C85471AA-8135-A496-9278-4D1461161ABD}"/>
                </a:ext>
              </a:extLst>
            </p:cNvPr>
            <p:cNvSpPr txBox="1"/>
            <p:nvPr/>
          </p:nvSpPr>
          <p:spPr>
            <a:xfrm>
              <a:off x="8231777" y="5104775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142</a:t>
              </a:r>
            </a:p>
          </p:txBody>
        </p:sp>
        <p:sp>
          <p:nvSpPr>
            <p:cNvPr id="3155" name="ZoneTexte 3154">
              <a:extLst>
                <a:ext uri="{FF2B5EF4-FFF2-40B4-BE49-F238E27FC236}">
                  <a16:creationId xmlns:a16="http://schemas.microsoft.com/office/drawing/2014/main" id="{51268FBD-660E-8F2B-2EC9-A2487AC45A18}"/>
                </a:ext>
              </a:extLst>
            </p:cNvPr>
            <p:cNvSpPr txBox="1"/>
            <p:nvPr/>
          </p:nvSpPr>
          <p:spPr>
            <a:xfrm>
              <a:off x="8184489" y="5265099"/>
              <a:ext cx="48603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1 002</a:t>
              </a:r>
            </a:p>
          </p:txBody>
        </p:sp>
        <p:sp>
          <p:nvSpPr>
            <p:cNvPr id="3156" name="ZoneTexte 3155">
              <a:extLst>
                <a:ext uri="{FF2B5EF4-FFF2-40B4-BE49-F238E27FC236}">
                  <a16:creationId xmlns:a16="http://schemas.microsoft.com/office/drawing/2014/main" id="{180F3931-0AC3-39B3-14D6-7911C710CA07}"/>
                </a:ext>
              </a:extLst>
            </p:cNvPr>
            <p:cNvSpPr txBox="1"/>
            <p:nvPr/>
          </p:nvSpPr>
          <p:spPr>
            <a:xfrm>
              <a:off x="7980184" y="1275073"/>
              <a:ext cx="894638" cy="242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Dose élevée</a:t>
              </a:r>
            </a:p>
          </p:txBody>
        </p:sp>
        <p:sp>
          <p:nvSpPr>
            <p:cNvPr id="3157" name="ZoneTexte 3156">
              <a:extLst>
                <a:ext uri="{FF2B5EF4-FFF2-40B4-BE49-F238E27FC236}">
                  <a16:creationId xmlns:a16="http://schemas.microsoft.com/office/drawing/2014/main" id="{EE642A3E-A879-9066-1C80-4D5CF065FFDA}"/>
                </a:ext>
              </a:extLst>
            </p:cNvPr>
            <p:cNvSpPr txBox="1"/>
            <p:nvPr/>
          </p:nvSpPr>
          <p:spPr>
            <a:xfrm>
              <a:off x="7405710" y="1534638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572</a:t>
              </a:r>
            </a:p>
          </p:txBody>
        </p:sp>
        <p:sp>
          <p:nvSpPr>
            <p:cNvPr id="3158" name="ZoneTexte 3157">
              <a:extLst>
                <a:ext uri="{FF2B5EF4-FFF2-40B4-BE49-F238E27FC236}">
                  <a16:creationId xmlns:a16="http://schemas.microsoft.com/office/drawing/2014/main" id="{BA113308-78D9-C3B5-2044-B27083C41E6A}"/>
                </a:ext>
              </a:extLst>
            </p:cNvPr>
            <p:cNvSpPr txBox="1"/>
            <p:nvPr/>
          </p:nvSpPr>
          <p:spPr>
            <a:xfrm>
              <a:off x="7405718" y="1835766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308</a:t>
              </a:r>
            </a:p>
          </p:txBody>
        </p:sp>
        <p:sp>
          <p:nvSpPr>
            <p:cNvPr id="3159" name="ZoneTexte 3158">
              <a:extLst>
                <a:ext uri="{FF2B5EF4-FFF2-40B4-BE49-F238E27FC236}">
                  <a16:creationId xmlns:a16="http://schemas.microsoft.com/office/drawing/2014/main" id="{85CE9EE3-F5D8-695C-BC87-B4FA33A1C510}"/>
                </a:ext>
              </a:extLst>
            </p:cNvPr>
            <p:cNvSpPr txBox="1"/>
            <p:nvPr/>
          </p:nvSpPr>
          <p:spPr>
            <a:xfrm>
              <a:off x="7405717" y="2013783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264</a:t>
              </a:r>
            </a:p>
          </p:txBody>
        </p:sp>
        <p:sp>
          <p:nvSpPr>
            <p:cNvPr id="3160" name="ZoneTexte 3159">
              <a:extLst>
                <a:ext uri="{FF2B5EF4-FFF2-40B4-BE49-F238E27FC236}">
                  <a16:creationId xmlns:a16="http://schemas.microsoft.com/office/drawing/2014/main" id="{013ABA0E-A8E7-5503-E043-B843D55E84DE}"/>
                </a:ext>
              </a:extLst>
            </p:cNvPr>
            <p:cNvSpPr txBox="1"/>
            <p:nvPr/>
          </p:nvSpPr>
          <p:spPr>
            <a:xfrm>
              <a:off x="7405717" y="2300219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256</a:t>
              </a:r>
            </a:p>
          </p:txBody>
        </p:sp>
        <p:sp>
          <p:nvSpPr>
            <p:cNvPr id="3161" name="ZoneTexte 3160">
              <a:extLst>
                <a:ext uri="{FF2B5EF4-FFF2-40B4-BE49-F238E27FC236}">
                  <a16:creationId xmlns:a16="http://schemas.microsoft.com/office/drawing/2014/main" id="{5B4616A7-DDCE-77D7-8BFD-0627B7ADC07E}"/>
                </a:ext>
              </a:extLst>
            </p:cNvPr>
            <p:cNvSpPr txBox="1"/>
            <p:nvPr/>
          </p:nvSpPr>
          <p:spPr>
            <a:xfrm>
              <a:off x="7405718" y="2482662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316</a:t>
              </a:r>
            </a:p>
          </p:txBody>
        </p:sp>
        <p:sp>
          <p:nvSpPr>
            <p:cNvPr id="3162" name="ZoneTexte 3161">
              <a:extLst>
                <a:ext uri="{FF2B5EF4-FFF2-40B4-BE49-F238E27FC236}">
                  <a16:creationId xmlns:a16="http://schemas.microsoft.com/office/drawing/2014/main" id="{24BD1FDE-1F54-1EE1-F2AB-EED67FB44FFD}"/>
                </a:ext>
              </a:extLst>
            </p:cNvPr>
            <p:cNvSpPr txBox="1"/>
            <p:nvPr/>
          </p:nvSpPr>
          <p:spPr>
            <a:xfrm>
              <a:off x="7405718" y="2783298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242</a:t>
              </a:r>
            </a:p>
          </p:txBody>
        </p:sp>
        <p:sp>
          <p:nvSpPr>
            <p:cNvPr id="3163" name="ZoneTexte 3162">
              <a:extLst>
                <a:ext uri="{FF2B5EF4-FFF2-40B4-BE49-F238E27FC236}">
                  <a16:creationId xmlns:a16="http://schemas.microsoft.com/office/drawing/2014/main" id="{5114C743-508C-CEA6-7B26-646022EAE16A}"/>
                </a:ext>
              </a:extLst>
            </p:cNvPr>
            <p:cNvSpPr txBox="1"/>
            <p:nvPr/>
          </p:nvSpPr>
          <p:spPr>
            <a:xfrm>
              <a:off x="7405717" y="2946623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330</a:t>
              </a:r>
            </a:p>
          </p:txBody>
        </p:sp>
        <p:sp>
          <p:nvSpPr>
            <p:cNvPr id="3164" name="ZoneTexte 3163">
              <a:extLst>
                <a:ext uri="{FF2B5EF4-FFF2-40B4-BE49-F238E27FC236}">
                  <a16:creationId xmlns:a16="http://schemas.microsoft.com/office/drawing/2014/main" id="{8D3365F8-472B-C1BC-C6AB-E4129783B487}"/>
                </a:ext>
              </a:extLst>
            </p:cNvPr>
            <p:cNvSpPr txBox="1"/>
            <p:nvPr/>
          </p:nvSpPr>
          <p:spPr>
            <a:xfrm>
              <a:off x="7405718" y="3247259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288</a:t>
              </a:r>
            </a:p>
          </p:txBody>
        </p:sp>
        <p:sp>
          <p:nvSpPr>
            <p:cNvPr id="3165" name="ZoneTexte 3164">
              <a:extLst>
                <a:ext uri="{FF2B5EF4-FFF2-40B4-BE49-F238E27FC236}">
                  <a16:creationId xmlns:a16="http://schemas.microsoft.com/office/drawing/2014/main" id="{7657B8A9-E53D-C774-51DC-DA0F26C711B7}"/>
                </a:ext>
              </a:extLst>
            </p:cNvPr>
            <p:cNvSpPr txBox="1"/>
            <p:nvPr/>
          </p:nvSpPr>
          <p:spPr>
            <a:xfrm>
              <a:off x="7405717" y="3393810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266</a:t>
              </a:r>
            </a:p>
          </p:txBody>
        </p:sp>
        <p:sp>
          <p:nvSpPr>
            <p:cNvPr id="3166" name="ZoneTexte 3165">
              <a:extLst>
                <a:ext uri="{FF2B5EF4-FFF2-40B4-BE49-F238E27FC236}">
                  <a16:creationId xmlns:a16="http://schemas.microsoft.com/office/drawing/2014/main" id="{F33B9FA2-B112-6D10-2586-E75942DF0AC5}"/>
                </a:ext>
              </a:extLst>
            </p:cNvPr>
            <p:cNvSpPr txBox="1"/>
            <p:nvPr/>
          </p:nvSpPr>
          <p:spPr>
            <a:xfrm>
              <a:off x="7405717" y="3729659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359</a:t>
              </a:r>
            </a:p>
          </p:txBody>
        </p:sp>
        <p:sp>
          <p:nvSpPr>
            <p:cNvPr id="3167" name="ZoneTexte 3166">
              <a:extLst>
                <a:ext uri="{FF2B5EF4-FFF2-40B4-BE49-F238E27FC236}">
                  <a16:creationId xmlns:a16="http://schemas.microsoft.com/office/drawing/2014/main" id="{4ACCE1F5-62E0-6AC6-8750-07B2105A5078}"/>
                </a:ext>
              </a:extLst>
            </p:cNvPr>
            <p:cNvSpPr txBox="1"/>
            <p:nvPr/>
          </p:nvSpPr>
          <p:spPr>
            <a:xfrm>
              <a:off x="7405716" y="3876582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213</a:t>
              </a:r>
            </a:p>
          </p:txBody>
        </p:sp>
        <p:sp>
          <p:nvSpPr>
            <p:cNvPr id="3168" name="ZoneTexte 3167">
              <a:extLst>
                <a:ext uri="{FF2B5EF4-FFF2-40B4-BE49-F238E27FC236}">
                  <a16:creationId xmlns:a16="http://schemas.microsoft.com/office/drawing/2014/main" id="{0924DE6E-FA45-ACF6-AC62-BA079F016A7B}"/>
                </a:ext>
              </a:extLst>
            </p:cNvPr>
            <p:cNvSpPr txBox="1"/>
            <p:nvPr/>
          </p:nvSpPr>
          <p:spPr>
            <a:xfrm>
              <a:off x="7405717" y="4185563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371</a:t>
              </a:r>
            </a:p>
          </p:txBody>
        </p:sp>
        <p:sp>
          <p:nvSpPr>
            <p:cNvPr id="3169" name="ZoneTexte 3168">
              <a:extLst>
                <a:ext uri="{FF2B5EF4-FFF2-40B4-BE49-F238E27FC236}">
                  <a16:creationId xmlns:a16="http://schemas.microsoft.com/office/drawing/2014/main" id="{57BA5483-0FCD-E2A7-7EE1-155F4B6E7DAF}"/>
                </a:ext>
              </a:extLst>
            </p:cNvPr>
            <p:cNvSpPr txBox="1"/>
            <p:nvPr/>
          </p:nvSpPr>
          <p:spPr>
            <a:xfrm>
              <a:off x="7405717" y="4340543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201</a:t>
              </a:r>
            </a:p>
          </p:txBody>
        </p:sp>
        <p:sp>
          <p:nvSpPr>
            <p:cNvPr id="3170" name="ZoneTexte 3169">
              <a:extLst>
                <a:ext uri="{FF2B5EF4-FFF2-40B4-BE49-F238E27FC236}">
                  <a16:creationId xmlns:a16="http://schemas.microsoft.com/office/drawing/2014/main" id="{CF023007-2F5A-EED5-ACCA-D093B8E22F9D}"/>
                </a:ext>
              </a:extLst>
            </p:cNvPr>
            <p:cNvSpPr txBox="1"/>
            <p:nvPr/>
          </p:nvSpPr>
          <p:spPr>
            <a:xfrm>
              <a:off x="7405717" y="4636505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440</a:t>
              </a:r>
            </a:p>
          </p:txBody>
        </p:sp>
        <p:sp>
          <p:nvSpPr>
            <p:cNvPr id="3171" name="ZoneTexte 3170">
              <a:extLst>
                <a:ext uri="{FF2B5EF4-FFF2-40B4-BE49-F238E27FC236}">
                  <a16:creationId xmlns:a16="http://schemas.microsoft.com/office/drawing/2014/main" id="{7290A591-63DE-5154-A2C3-6DDF4C37F448}"/>
                </a:ext>
              </a:extLst>
            </p:cNvPr>
            <p:cNvSpPr txBox="1"/>
            <p:nvPr/>
          </p:nvSpPr>
          <p:spPr>
            <a:xfrm>
              <a:off x="7405718" y="4799593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132</a:t>
              </a:r>
            </a:p>
          </p:txBody>
        </p:sp>
        <p:sp>
          <p:nvSpPr>
            <p:cNvPr id="3172" name="ZoneTexte 3171">
              <a:extLst>
                <a:ext uri="{FF2B5EF4-FFF2-40B4-BE49-F238E27FC236}">
                  <a16:creationId xmlns:a16="http://schemas.microsoft.com/office/drawing/2014/main" id="{825C5FEA-3E39-0AC9-C962-A65A3EA08EE7}"/>
                </a:ext>
              </a:extLst>
            </p:cNvPr>
            <p:cNvSpPr txBox="1"/>
            <p:nvPr/>
          </p:nvSpPr>
          <p:spPr>
            <a:xfrm>
              <a:off x="7440182" y="5104775"/>
              <a:ext cx="32252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73</a:t>
              </a:r>
            </a:p>
          </p:txBody>
        </p:sp>
        <p:sp>
          <p:nvSpPr>
            <p:cNvPr id="3173" name="ZoneTexte 3172">
              <a:extLst>
                <a:ext uri="{FF2B5EF4-FFF2-40B4-BE49-F238E27FC236}">
                  <a16:creationId xmlns:a16="http://schemas.microsoft.com/office/drawing/2014/main" id="{839761D9-90EA-199D-242C-272CB0C59D91}"/>
                </a:ext>
              </a:extLst>
            </p:cNvPr>
            <p:cNvSpPr txBox="1"/>
            <p:nvPr/>
          </p:nvSpPr>
          <p:spPr>
            <a:xfrm>
              <a:off x="7405717" y="5265099"/>
              <a:ext cx="3914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499</a:t>
              </a:r>
            </a:p>
          </p:txBody>
        </p:sp>
        <p:sp>
          <p:nvSpPr>
            <p:cNvPr id="3174" name="ZoneTexte 3173">
              <a:extLst>
                <a:ext uri="{FF2B5EF4-FFF2-40B4-BE49-F238E27FC236}">
                  <a16:creationId xmlns:a16="http://schemas.microsoft.com/office/drawing/2014/main" id="{15AE92C6-D0FF-F3AA-3104-13AD5A8D88E0}"/>
                </a:ext>
              </a:extLst>
            </p:cNvPr>
            <p:cNvSpPr txBox="1"/>
            <p:nvPr/>
          </p:nvSpPr>
          <p:spPr>
            <a:xfrm>
              <a:off x="7104438" y="1275073"/>
              <a:ext cx="994007" cy="242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Dose standard</a:t>
              </a:r>
            </a:p>
          </p:txBody>
        </p:sp>
        <p:sp>
          <p:nvSpPr>
            <p:cNvPr id="3175" name="ZoneTexte 3174">
              <a:extLst>
                <a:ext uri="{FF2B5EF4-FFF2-40B4-BE49-F238E27FC236}">
                  <a16:creationId xmlns:a16="http://schemas.microsoft.com/office/drawing/2014/main" id="{7DC5EF7E-E225-976E-61C0-9B3A11A79A4E}"/>
                </a:ext>
              </a:extLst>
            </p:cNvPr>
            <p:cNvSpPr txBox="1"/>
            <p:nvPr/>
          </p:nvSpPr>
          <p:spPr>
            <a:xfrm>
              <a:off x="8244594" y="5559516"/>
              <a:ext cx="3658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-20</a:t>
              </a:r>
            </a:p>
          </p:txBody>
        </p:sp>
        <p:sp>
          <p:nvSpPr>
            <p:cNvPr id="3176" name="ZoneTexte 3175">
              <a:extLst>
                <a:ext uri="{FF2B5EF4-FFF2-40B4-BE49-F238E27FC236}">
                  <a16:creationId xmlns:a16="http://schemas.microsoft.com/office/drawing/2014/main" id="{0084C5DD-3973-7D5A-1ED0-CA72A3B203C1}"/>
                </a:ext>
              </a:extLst>
            </p:cNvPr>
            <p:cNvSpPr txBox="1"/>
            <p:nvPr/>
          </p:nvSpPr>
          <p:spPr>
            <a:xfrm>
              <a:off x="8553729" y="5559516"/>
              <a:ext cx="3658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-15</a:t>
              </a:r>
            </a:p>
          </p:txBody>
        </p:sp>
        <p:sp>
          <p:nvSpPr>
            <p:cNvPr id="3177" name="ZoneTexte 3176">
              <a:extLst>
                <a:ext uri="{FF2B5EF4-FFF2-40B4-BE49-F238E27FC236}">
                  <a16:creationId xmlns:a16="http://schemas.microsoft.com/office/drawing/2014/main" id="{E017B31B-00DC-FB06-119B-4FAF1F26BA3F}"/>
                </a:ext>
              </a:extLst>
            </p:cNvPr>
            <p:cNvSpPr txBox="1"/>
            <p:nvPr/>
          </p:nvSpPr>
          <p:spPr>
            <a:xfrm>
              <a:off x="8862863" y="5559516"/>
              <a:ext cx="3658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-10</a:t>
              </a:r>
            </a:p>
          </p:txBody>
        </p:sp>
        <p:sp>
          <p:nvSpPr>
            <p:cNvPr id="3178" name="ZoneTexte 3177">
              <a:extLst>
                <a:ext uri="{FF2B5EF4-FFF2-40B4-BE49-F238E27FC236}">
                  <a16:creationId xmlns:a16="http://schemas.microsoft.com/office/drawing/2014/main" id="{11B6BF89-6886-AF0D-F924-97FC65ED8538}"/>
                </a:ext>
              </a:extLst>
            </p:cNvPr>
            <p:cNvSpPr txBox="1"/>
            <p:nvPr/>
          </p:nvSpPr>
          <p:spPr>
            <a:xfrm>
              <a:off x="9206461" y="5559516"/>
              <a:ext cx="29687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-5</a:t>
              </a:r>
            </a:p>
          </p:txBody>
        </p:sp>
        <p:sp>
          <p:nvSpPr>
            <p:cNvPr id="3179" name="ZoneTexte 3178">
              <a:extLst>
                <a:ext uri="{FF2B5EF4-FFF2-40B4-BE49-F238E27FC236}">
                  <a16:creationId xmlns:a16="http://schemas.microsoft.com/office/drawing/2014/main" id="{99C798C2-2BF2-DE98-57F6-51D20974320A}"/>
                </a:ext>
              </a:extLst>
            </p:cNvPr>
            <p:cNvSpPr txBox="1"/>
            <p:nvPr/>
          </p:nvSpPr>
          <p:spPr>
            <a:xfrm>
              <a:off x="9481130" y="5559516"/>
              <a:ext cx="3658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-20</a:t>
              </a:r>
            </a:p>
          </p:txBody>
        </p:sp>
        <p:sp>
          <p:nvSpPr>
            <p:cNvPr id="3180" name="ZoneTexte 3179">
              <a:extLst>
                <a:ext uri="{FF2B5EF4-FFF2-40B4-BE49-F238E27FC236}">
                  <a16:creationId xmlns:a16="http://schemas.microsoft.com/office/drawing/2014/main" id="{87287131-14EF-9950-7971-333CBB9DC1A6}"/>
                </a:ext>
              </a:extLst>
            </p:cNvPr>
            <p:cNvSpPr txBox="1"/>
            <p:nvPr/>
          </p:nvSpPr>
          <p:spPr>
            <a:xfrm>
              <a:off x="9846369" y="5559516"/>
              <a:ext cx="25359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3181" name="ZoneTexte 3180">
              <a:extLst>
                <a:ext uri="{FF2B5EF4-FFF2-40B4-BE49-F238E27FC236}">
                  <a16:creationId xmlns:a16="http://schemas.microsoft.com/office/drawing/2014/main" id="{159B4E6B-A9F8-C0A0-1254-329EE6DF96CD}"/>
                </a:ext>
              </a:extLst>
            </p:cNvPr>
            <p:cNvSpPr txBox="1"/>
            <p:nvPr/>
          </p:nvSpPr>
          <p:spPr>
            <a:xfrm>
              <a:off x="10121039" y="5559516"/>
              <a:ext cx="32252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</a:t>
              </a:r>
            </a:p>
          </p:txBody>
        </p:sp>
        <p:sp>
          <p:nvSpPr>
            <p:cNvPr id="3182" name="ZoneTexte 3181">
              <a:extLst>
                <a:ext uri="{FF2B5EF4-FFF2-40B4-BE49-F238E27FC236}">
                  <a16:creationId xmlns:a16="http://schemas.microsoft.com/office/drawing/2014/main" id="{E10BA76B-3AE7-76DB-DBAA-BDE29C18A10B}"/>
                </a:ext>
              </a:extLst>
            </p:cNvPr>
            <p:cNvSpPr txBox="1"/>
            <p:nvPr/>
          </p:nvSpPr>
          <p:spPr>
            <a:xfrm>
              <a:off x="10430173" y="5559516"/>
              <a:ext cx="32252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15</a:t>
              </a:r>
            </a:p>
          </p:txBody>
        </p:sp>
        <p:sp>
          <p:nvSpPr>
            <p:cNvPr id="3183" name="ZoneTexte 3182">
              <a:extLst>
                <a:ext uri="{FF2B5EF4-FFF2-40B4-BE49-F238E27FC236}">
                  <a16:creationId xmlns:a16="http://schemas.microsoft.com/office/drawing/2014/main" id="{09AAC8DF-853F-7827-009C-DAC9F68C2E57}"/>
                </a:ext>
              </a:extLst>
            </p:cNvPr>
            <p:cNvSpPr txBox="1"/>
            <p:nvPr/>
          </p:nvSpPr>
          <p:spPr>
            <a:xfrm>
              <a:off x="10739306" y="5559516"/>
              <a:ext cx="32252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20</a:t>
              </a:r>
            </a:p>
          </p:txBody>
        </p:sp>
        <p:cxnSp>
          <p:nvCxnSpPr>
            <p:cNvPr id="3185" name="Connecteur droit avec flèche 3184">
              <a:extLst>
                <a:ext uri="{FF2B5EF4-FFF2-40B4-BE49-F238E27FC236}">
                  <a16:creationId xmlns:a16="http://schemas.microsoft.com/office/drawing/2014/main" id="{D95EC9E1-232F-B46B-5B93-537572D80168}"/>
                </a:ext>
              </a:extLst>
            </p:cNvPr>
            <p:cNvCxnSpPr/>
            <p:nvPr/>
          </p:nvCxnSpPr>
          <p:spPr>
            <a:xfrm flipH="1">
              <a:off x="8534400" y="5943600"/>
              <a:ext cx="111356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6" name="Connecteur droit avec flèche 3185">
              <a:extLst>
                <a:ext uri="{FF2B5EF4-FFF2-40B4-BE49-F238E27FC236}">
                  <a16:creationId xmlns:a16="http://schemas.microsoft.com/office/drawing/2014/main" id="{6B0E6FE0-4782-6F30-5D42-408F493B7731}"/>
                </a:ext>
              </a:extLst>
            </p:cNvPr>
            <p:cNvCxnSpPr>
              <a:cxnSpLocks/>
            </p:cNvCxnSpPr>
            <p:nvPr/>
          </p:nvCxnSpPr>
          <p:spPr>
            <a:xfrm>
              <a:off x="9765373" y="5943600"/>
              <a:ext cx="111356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187" name="ZoneTexte 3186">
              <a:extLst>
                <a:ext uri="{FF2B5EF4-FFF2-40B4-BE49-F238E27FC236}">
                  <a16:creationId xmlns:a16="http://schemas.microsoft.com/office/drawing/2014/main" id="{E5CD98D6-3095-C722-C080-64C83B4E9BFF}"/>
                </a:ext>
              </a:extLst>
            </p:cNvPr>
            <p:cNvSpPr txBox="1"/>
            <p:nvPr/>
          </p:nvSpPr>
          <p:spPr>
            <a:xfrm>
              <a:off x="5700068" y="1534638"/>
              <a:ext cx="501817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Global</a:t>
              </a:r>
            </a:p>
          </p:txBody>
        </p:sp>
        <p:sp>
          <p:nvSpPr>
            <p:cNvPr id="3188" name="ZoneTexte 3187">
              <a:extLst>
                <a:ext uri="{FF2B5EF4-FFF2-40B4-BE49-F238E27FC236}">
                  <a16:creationId xmlns:a16="http://schemas.microsoft.com/office/drawing/2014/main" id="{F94100C9-1575-CF22-3D87-3A49AD6AF7B4}"/>
                </a:ext>
              </a:extLst>
            </p:cNvPr>
            <p:cNvSpPr txBox="1"/>
            <p:nvPr/>
          </p:nvSpPr>
          <p:spPr>
            <a:xfrm>
              <a:off x="5700076" y="1835766"/>
              <a:ext cx="582555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Homme</a:t>
              </a:r>
            </a:p>
          </p:txBody>
        </p:sp>
        <p:sp>
          <p:nvSpPr>
            <p:cNvPr id="3189" name="ZoneTexte 3188">
              <a:extLst>
                <a:ext uri="{FF2B5EF4-FFF2-40B4-BE49-F238E27FC236}">
                  <a16:creationId xmlns:a16="http://schemas.microsoft.com/office/drawing/2014/main" id="{4C744712-A5E9-AEFF-DCCB-37E3BF775E95}"/>
                </a:ext>
              </a:extLst>
            </p:cNvPr>
            <p:cNvSpPr txBox="1"/>
            <p:nvPr/>
          </p:nvSpPr>
          <p:spPr>
            <a:xfrm>
              <a:off x="5700075" y="2013783"/>
              <a:ext cx="559265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Femme</a:t>
              </a:r>
            </a:p>
          </p:txBody>
        </p:sp>
        <p:sp>
          <p:nvSpPr>
            <p:cNvPr id="3190" name="ZoneTexte 3189">
              <a:extLst>
                <a:ext uri="{FF2B5EF4-FFF2-40B4-BE49-F238E27FC236}">
                  <a16:creationId xmlns:a16="http://schemas.microsoft.com/office/drawing/2014/main" id="{95D0E73E-47D1-C24B-23B0-2AA0FF1B2950}"/>
                </a:ext>
              </a:extLst>
            </p:cNvPr>
            <p:cNvSpPr txBox="1"/>
            <p:nvPr/>
          </p:nvSpPr>
          <p:spPr>
            <a:xfrm>
              <a:off x="5700075" y="2300219"/>
              <a:ext cx="596528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&gt; 65 ans</a:t>
              </a:r>
            </a:p>
          </p:txBody>
        </p:sp>
        <p:sp>
          <p:nvSpPr>
            <p:cNvPr id="3191" name="ZoneTexte 3190">
              <a:extLst>
                <a:ext uri="{FF2B5EF4-FFF2-40B4-BE49-F238E27FC236}">
                  <a16:creationId xmlns:a16="http://schemas.microsoft.com/office/drawing/2014/main" id="{078362A4-1949-8BB9-04AB-4D5D2D6EDD41}"/>
                </a:ext>
              </a:extLst>
            </p:cNvPr>
            <p:cNvSpPr txBox="1"/>
            <p:nvPr/>
          </p:nvSpPr>
          <p:spPr>
            <a:xfrm>
              <a:off x="5700076" y="2482662"/>
              <a:ext cx="596528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&lt; 65 ans</a:t>
              </a:r>
            </a:p>
          </p:txBody>
        </p:sp>
        <p:sp>
          <p:nvSpPr>
            <p:cNvPr id="3192" name="ZoneTexte 3191">
              <a:extLst>
                <a:ext uri="{FF2B5EF4-FFF2-40B4-BE49-F238E27FC236}">
                  <a16:creationId xmlns:a16="http://schemas.microsoft.com/office/drawing/2014/main" id="{5E75319C-B436-69D3-9797-C7CFD1640047}"/>
                </a:ext>
              </a:extLst>
            </p:cNvPr>
            <p:cNvSpPr txBox="1"/>
            <p:nvPr/>
          </p:nvSpPr>
          <p:spPr>
            <a:xfrm>
              <a:off x="5700076" y="2783298"/>
              <a:ext cx="585660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Jour 0-2</a:t>
              </a:r>
            </a:p>
          </p:txBody>
        </p:sp>
        <p:sp>
          <p:nvSpPr>
            <p:cNvPr id="3193" name="ZoneTexte 3192">
              <a:extLst>
                <a:ext uri="{FF2B5EF4-FFF2-40B4-BE49-F238E27FC236}">
                  <a16:creationId xmlns:a16="http://schemas.microsoft.com/office/drawing/2014/main" id="{E6475E29-8C67-5642-5E68-82BC2127F678}"/>
                </a:ext>
              </a:extLst>
            </p:cNvPr>
            <p:cNvSpPr txBox="1"/>
            <p:nvPr/>
          </p:nvSpPr>
          <p:spPr>
            <a:xfrm>
              <a:off x="5700075" y="2946623"/>
              <a:ext cx="601186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Après J2</a:t>
              </a:r>
            </a:p>
          </p:txBody>
        </p:sp>
        <p:sp>
          <p:nvSpPr>
            <p:cNvPr id="3194" name="ZoneTexte 3193">
              <a:extLst>
                <a:ext uri="{FF2B5EF4-FFF2-40B4-BE49-F238E27FC236}">
                  <a16:creationId xmlns:a16="http://schemas.microsoft.com/office/drawing/2014/main" id="{F513EA37-9724-2405-D975-9D044FA21CF3}"/>
                </a:ext>
              </a:extLst>
            </p:cNvPr>
            <p:cNvSpPr txBox="1"/>
            <p:nvPr/>
          </p:nvSpPr>
          <p:spPr>
            <a:xfrm>
              <a:off x="5700076" y="3247259"/>
              <a:ext cx="641555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Médicale</a:t>
              </a:r>
            </a:p>
          </p:txBody>
        </p:sp>
        <p:sp>
          <p:nvSpPr>
            <p:cNvPr id="3195" name="ZoneTexte 3194">
              <a:extLst>
                <a:ext uri="{FF2B5EF4-FFF2-40B4-BE49-F238E27FC236}">
                  <a16:creationId xmlns:a16="http://schemas.microsoft.com/office/drawing/2014/main" id="{F0D71E0B-E321-C404-D2A3-CEF3EC51D18A}"/>
                </a:ext>
              </a:extLst>
            </p:cNvPr>
            <p:cNvSpPr txBox="1"/>
            <p:nvPr/>
          </p:nvSpPr>
          <p:spPr>
            <a:xfrm>
              <a:off x="5700075" y="3393810"/>
              <a:ext cx="779742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Chirurgicale</a:t>
              </a:r>
            </a:p>
          </p:txBody>
        </p:sp>
        <p:sp>
          <p:nvSpPr>
            <p:cNvPr id="3196" name="ZoneTexte 3195">
              <a:extLst>
                <a:ext uri="{FF2B5EF4-FFF2-40B4-BE49-F238E27FC236}">
                  <a16:creationId xmlns:a16="http://schemas.microsoft.com/office/drawing/2014/main" id="{D8FAAE31-81A0-44A4-BC29-2F955A0D4727}"/>
                </a:ext>
              </a:extLst>
            </p:cNvPr>
            <p:cNvSpPr txBox="1"/>
            <p:nvPr/>
          </p:nvSpPr>
          <p:spPr>
            <a:xfrm>
              <a:off x="5700075" y="3729659"/>
              <a:ext cx="354315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Oui</a:t>
              </a:r>
            </a:p>
          </p:txBody>
        </p:sp>
        <p:sp>
          <p:nvSpPr>
            <p:cNvPr id="3197" name="ZoneTexte 3196">
              <a:extLst>
                <a:ext uri="{FF2B5EF4-FFF2-40B4-BE49-F238E27FC236}">
                  <a16:creationId xmlns:a16="http://schemas.microsoft.com/office/drawing/2014/main" id="{58AFB05A-6E59-AC20-3B43-6D986EE34D41}"/>
                </a:ext>
              </a:extLst>
            </p:cNvPr>
            <p:cNvSpPr txBox="1"/>
            <p:nvPr/>
          </p:nvSpPr>
          <p:spPr>
            <a:xfrm>
              <a:off x="5700074" y="3876582"/>
              <a:ext cx="390025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Non</a:t>
              </a:r>
            </a:p>
          </p:txBody>
        </p:sp>
        <p:sp>
          <p:nvSpPr>
            <p:cNvPr id="3198" name="ZoneTexte 3197">
              <a:extLst>
                <a:ext uri="{FF2B5EF4-FFF2-40B4-BE49-F238E27FC236}">
                  <a16:creationId xmlns:a16="http://schemas.microsoft.com/office/drawing/2014/main" id="{6665C24A-49D0-6A50-8291-6179F1F1161C}"/>
                </a:ext>
              </a:extLst>
            </p:cNvPr>
            <p:cNvSpPr txBox="1"/>
            <p:nvPr/>
          </p:nvSpPr>
          <p:spPr>
            <a:xfrm>
              <a:off x="5700075" y="4185563"/>
              <a:ext cx="354315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Oui</a:t>
              </a:r>
            </a:p>
          </p:txBody>
        </p:sp>
        <p:sp>
          <p:nvSpPr>
            <p:cNvPr id="3199" name="ZoneTexte 3198">
              <a:extLst>
                <a:ext uri="{FF2B5EF4-FFF2-40B4-BE49-F238E27FC236}">
                  <a16:creationId xmlns:a16="http://schemas.microsoft.com/office/drawing/2014/main" id="{BF45712B-900E-A64F-B50A-8BDF91CECF6D}"/>
                </a:ext>
              </a:extLst>
            </p:cNvPr>
            <p:cNvSpPr txBox="1"/>
            <p:nvPr/>
          </p:nvSpPr>
          <p:spPr>
            <a:xfrm>
              <a:off x="5700075" y="4340543"/>
              <a:ext cx="390025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Non</a:t>
              </a:r>
            </a:p>
          </p:txBody>
        </p:sp>
        <p:sp>
          <p:nvSpPr>
            <p:cNvPr id="3200" name="ZoneTexte 3199">
              <a:extLst>
                <a:ext uri="{FF2B5EF4-FFF2-40B4-BE49-F238E27FC236}">
                  <a16:creationId xmlns:a16="http://schemas.microsoft.com/office/drawing/2014/main" id="{FA20D3F2-9634-50CE-D2AD-AA4982356246}"/>
                </a:ext>
              </a:extLst>
            </p:cNvPr>
            <p:cNvSpPr txBox="1"/>
            <p:nvPr/>
          </p:nvSpPr>
          <p:spPr>
            <a:xfrm>
              <a:off x="5700075" y="4636505"/>
              <a:ext cx="635345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DFG &gt; 50</a:t>
              </a:r>
            </a:p>
          </p:txBody>
        </p:sp>
        <p:sp>
          <p:nvSpPr>
            <p:cNvPr id="3201" name="ZoneTexte 3200">
              <a:extLst>
                <a:ext uri="{FF2B5EF4-FFF2-40B4-BE49-F238E27FC236}">
                  <a16:creationId xmlns:a16="http://schemas.microsoft.com/office/drawing/2014/main" id="{940B0294-9C97-03B6-AC3F-D8A28AE186A3}"/>
                </a:ext>
              </a:extLst>
            </p:cNvPr>
            <p:cNvSpPr txBox="1"/>
            <p:nvPr/>
          </p:nvSpPr>
          <p:spPr>
            <a:xfrm>
              <a:off x="5700076" y="4799593"/>
              <a:ext cx="635345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DFG &lt; 50</a:t>
              </a:r>
            </a:p>
          </p:txBody>
        </p:sp>
        <p:sp>
          <p:nvSpPr>
            <p:cNvPr id="3202" name="ZoneTexte 3201">
              <a:extLst>
                <a:ext uri="{FF2B5EF4-FFF2-40B4-BE49-F238E27FC236}">
                  <a16:creationId xmlns:a16="http://schemas.microsoft.com/office/drawing/2014/main" id="{8D2B2509-86CD-4627-5BCE-A9D218694EA0}"/>
                </a:ext>
              </a:extLst>
            </p:cNvPr>
            <p:cNvSpPr txBox="1"/>
            <p:nvPr/>
          </p:nvSpPr>
          <p:spPr>
            <a:xfrm>
              <a:off x="5707147" y="5104775"/>
              <a:ext cx="354315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Oui</a:t>
              </a:r>
            </a:p>
          </p:txBody>
        </p:sp>
        <p:sp>
          <p:nvSpPr>
            <p:cNvPr id="3203" name="ZoneTexte 3202">
              <a:extLst>
                <a:ext uri="{FF2B5EF4-FFF2-40B4-BE49-F238E27FC236}">
                  <a16:creationId xmlns:a16="http://schemas.microsoft.com/office/drawing/2014/main" id="{BC6732DD-CEF4-E553-0F17-926AF344F00F}"/>
                </a:ext>
              </a:extLst>
            </p:cNvPr>
            <p:cNvSpPr txBox="1"/>
            <p:nvPr/>
          </p:nvSpPr>
          <p:spPr>
            <a:xfrm>
              <a:off x="5700075" y="5265099"/>
              <a:ext cx="390025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Non</a:t>
              </a:r>
            </a:p>
          </p:txBody>
        </p:sp>
        <p:sp>
          <p:nvSpPr>
            <p:cNvPr id="3204" name="ZoneTexte 3203">
              <a:extLst>
                <a:ext uri="{FF2B5EF4-FFF2-40B4-BE49-F238E27FC236}">
                  <a16:creationId xmlns:a16="http://schemas.microsoft.com/office/drawing/2014/main" id="{12980B77-A728-7EA9-1B19-7C663BC501A8}"/>
                </a:ext>
              </a:extLst>
            </p:cNvPr>
            <p:cNvSpPr txBox="1"/>
            <p:nvPr/>
          </p:nvSpPr>
          <p:spPr>
            <a:xfrm>
              <a:off x="5633393" y="1403528"/>
              <a:ext cx="823216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Sous-groupe</a:t>
              </a:r>
            </a:p>
          </p:txBody>
        </p:sp>
        <p:sp>
          <p:nvSpPr>
            <p:cNvPr id="3205" name="ZoneTexte 3204">
              <a:extLst>
                <a:ext uri="{FF2B5EF4-FFF2-40B4-BE49-F238E27FC236}">
                  <a16:creationId xmlns:a16="http://schemas.microsoft.com/office/drawing/2014/main" id="{86BBE244-3B98-7521-7BE5-584D7DABFC2C}"/>
                </a:ext>
              </a:extLst>
            </p:cNvPr>
            <p:cNvSpPr txBox="1"/>
            <p:nvPr/>
          </p:nvSpPr>
          <p:spPr>
            <a:xfrm>
              <a:off x="5481001" y="1712655"/>
              <a:ext cx="419527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Sexe</a:t>
              </a:r>
            </a:p>
          </p:txBody>
        </p:sp>
        <p:sp>
          <p:nvSpPr>
            <p:cNvPr id="3206" name="ZoneTexte 3205">
              <a:extLst>
                <a:ext uri="{FF2B5EF4-FFF2-40B4-BE49-F238E27FC236}">
                  <a16:creationId xmlns:a16="http://schemas.microsoft.com/office/drawing/2014/main" id="{3C543514-149F-B92E-19E2-D2409894CEB5}"/>
                </a:ext>
              </a:extLst>
            </p:cNvPr>
            <p:cNvSpPr txBox="1"/>
            <p:nvPr/>
          </p:nvSpPr>
          <p:spPr>
            <a:xfrm>
              <a:off x="5481000" y="2177108"/>
              <a:ext cx="374499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Âge</a:t>
              </a:r>
            </a:p>
          </p:txBody>
        </p:sp>
        <p:sp>
          <p:nvSpPr>
            <p:cNvPr id="3207" name="ZoneTexte 3206">
              <a:extLst>
                <a:ext uri="{FF2B5EF4-FFF2-40B4-BE49-F238E27FC236}">
                  <a16:creationId xmlns:a16="http://schemas.microsoft.com/office/drawing/2014/main" id="{D2F2DF6E-F9A3-6099-406C-7F577F2253E0}"/>
                </a:ext>
              </a:extLst>
            </p:cNvPr>
            <p:cNvSpPr txBox="1"/>
            <p:nvPr/>
          </p:nvSpPr>
          <p:spPr>
            <a:xfrm>
              <a:off x="5481001" y="2660187"/>
              <a:ext cx="2010992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Délai administration du traitement</a:t>
              </a:r>
            </a:p>
          </p:txBody>
        </p:sp>
        <p:sp>
          <p:nvSpPr>
            <p:cNvPr id="3208" name="ZoneTexte 3207">
              <a:extLst>
                <a:ext uri="{FF2B5EF4-FFF2-40B4-BE49-F238E27FC236}">
                  <a16:creationId xmlns:a16="http://schemas.microsoft.com/office/drawing/2014/main" id="{B7BF7EB9-0014-7262-B2B8-FEFDD5023622}"/>
                </a:ext>
              </a:extLst>
            </p:cNvPr>
            <p:cNvSpPr txBox="1"/>
            <p:nvPr/>
          </p:nvSpPr>
          <p:spPr>
            <a:xfrm>
              <a:off x="5481000" y="3094796"/>
              <a:ext cx="1247089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Type de réanimation</a:t>
              </a:r>
            </a:p>
          </p:txBody>
        </p:sp>
        <p:sp>
          <p:nvSpPr>
            <p:cNvPr id="3209" name="ZoneTexte 3208">
              <a:extLst>
                <a:ext uri="{FF2B5EF4-FFF2-40B4-BE49-F238E27FC236}">
                  <a16:creationId xmlns:a16="http://schemas.microsoft.com/office/drawing/2014/main" id="{B5430750-B046-FEFA-5F75-849F82AD83E5}"/>
                </a:ext>
              </a:extLst>
            </p:cNvPr>
            <p:cNvSpPr txBox="1"/>
            <p:nvPr/>
          </p:nvSpPr>
          <p:spPr>
            <a:xfrm>
              <a:off x="5481000" y="3593321"/>
              <a:ext cx="2253206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Autre antibiothérapie avant traitement</a:t>
              </a:r>
            </a:p>
          </p:txBody>
        </p:sp>
        <p:sp>
          <p:nvSpPr>
            <p:cNvPr id="3210" name="ZoneTexte 3209">
              <a:extLst>
                <a:ext uri="{FF2B5EF4-FFF2-40B4-BE49-F238E27FC236}">
                  <a16:creationId xmlns:a16="http://schemas.microsoft.com/office/drawing/2014/main" id="{D847CE43-AAB0-8EF9-CBB1-E2954CE6D6DC}"/>
                </a:ext>
              </a:extLst>
            </p:cNvPr>
            <p:cNvSpPr txBox="1"/>
            <p:nvPr/>
          </p:nvSpPr>
          <p:spPr>
            <a:xfrm>
              <a:off x="5481000" y="4033231"/>
              <a:ext cx="1851070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Catécholamine avant traitement</a:t>
              </a:r>
            </a:p>
          </p:txBody>
        </p:sp>
        <p:sp>
          <p:nvSpPr>
            <p:cNvPr id="3211" name="ZoneTexte 3210">
              <a:extLst>
                <a:ext uri="{FF2B5EF4-FFF2-40B4-BE49-F238E27FC236}">
                  <a16:creationId xmlns:a16="http://schemas.microsoft.com/office/drawing/2014/main" id="{C558DAF4-E3AB-37A6-B378-C5140959EA24}"/>
                </a:ext>
              </a:extLst>
            </p:cNvPr>
            <p:cNvSpPr txBox="1"/>
            <p:nvPr/>
          </p:nvSpPr>
          <p:spPr>
            <a:xfrm>
              <a:off x="5481000" y="4513394"/>
              <a:ext cx="983138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Fonction rénale</a:t>
              </a:r>
            </a:p>
          </p:txBody>
        </p:sp>
        <p:sp>
          <p:nvSpPr>
            <p:cNvPr id="3212" name="ZoneTexte 3211">
              <a:extLst>
                <a:ext uri="{FF2B5EF4-FFF2-40B4-BE49-F238E27FC236}">
                  <a16:creationId xmlns:a16="http://schemas.microsoft.com/office/drawing/2014/main" id="{BA601794-BACD-A16A-53A2-BC17C30A2301}"/>
                </a:ext>
              </a:extLst>
            </p:cNvPr>
            <p:cNvSpPr txBox="1"/>
            <p:nvPr/>
          </p:nvSpPr>
          <p:spPr>
            <a:xfrm>
              <a:off x="5515465" y="4981664"/>
              <a:ext cx="2029624" cy="228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Bactérie résistante au carbapénème</a:t>
              </a:r>
            </a:p>
          </p:txBody>
        </p:sp>
        <p:sp>
          <p:nvSpPr>
            <p:cNvPr id="3213" name="ZoneTexte 3212">
              <a:extLst>
                <a:ext uri="{FF2B5EF4-FFF2-40B4-BE49-F238E27FC236}">
                  <a16:creationId xmlns:a16="http://schemas.microsoft.com/office/drawing/2014/main" id="{18055A36-B865-1133-9A07-DBB3FA5917B3}"/>
                </a:ext>
              </a:extLst>
            </p:cNvPr>
            <p:cNvSpPr txBox="1"/>
            <p:nvPr/>
          </p:nvSpPr>
          <p:spPr>
            <a:xfrm>
              <a:off x="8098470" y="5983216"/>
              <a:ext cx="1497066" cy="242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Dose standard meilleur</a:t>
              </a:r>
            </a:p>
          </p:txBody>
        </p:sp>
        <p:sp>
          <p:nvSpPr>
            <p:cNvPr id="3214" name="ZoneTexte 3213">
              <a:extLst>
                <a:ext uri="{FF2B5EF4-FFF2-40B4-BE49-F238E27FC236}">
                  <a16:creationId xmlns:a16="http://schemas.microsoft.com/office/drawing/2014/main" id="{C2C52F57-181D-1971-CCE9-98B2A234556E}"/>
                </a:ext>
              </a:extLst>
            </p:cNvPr>
            <p:cNvSpPr txBox="1"/>
            <p:nvPr/>
          </p:nvSpPr>
          <p:spPr>
            <a:xfrm>
              <a:off x="9915577" y="5973477"/>
              <a:ext cx="1366644" cy="242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Dose élevée meilleur</a:t>
              </a:r>
            </a:p>
          </p:txBody>
        </p:sp>
      </p:grp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200372C5-C08D-5EFA-34E8-B00F0568C4FD}"/>
              </a:ext>
            </a:extLst>
          </p:cNvPr>
          <p:cNvSpPr txBox="1">
            <a:spLocks/>
          </p:cNvSpPr>
          <p:nvPr/>
        </p:nvSpPr>
        <p:spPr>
          <a:xfrm>
            <a:off x="6899996" y="1781409"/>
            <a:ext cx="5261182" cy="210972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itre 8">
            <a:extLst>
              <a:ext uri="{FF2B5EF4-FFF2-40B4-BE49-F238E27FC236}">
                <a16:creationId xmlns:a16="http://schemas.microsoft.com/office/drawing/2014/main" id="{5AED188A-F4DA-405D-F469-CD23E3833D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FR" dirty="0"/>
              <a:t>Dose élevée </a:t>
            </a:r>
            <a:r>
              <a:rPr lang="fr-FR" i="1" dirty="0"/>
              <a:t>vs</a:t>
            </a:r>
            <a:r>
              <a:rPr lang="fr-FR" dirty="0"/>
              <a:t> dose standard de </a:t>
            </a:r>
            <a:r>
              <a:rPr lang="fr-FR" dirty="0" err="1"/>
              <a:t>meropenem</a:t>
            </a:r>
            <a:r>
              <a:rPr lang="fr-FR" dirty="0"/>
              <a:t> en administration intermittente chez les patients de réanimation : étude de cohorte observationnelle </a:t>
            </a:r>
            <a:r>
              <a:rPr lang="fr-FR" i="1" dirty="0"/>
              <a:t>(2)</a:t>
            </a:r>
          </a:p>
        </p:txBody>
      </p:sp>
      <p:sp>
        <p:nvSpPr>
          <p:cNvPr id="9" name="Espace réservé du contenu 9">
            <a:extLst>
              <a:ext uri="{FF2B5EF4-FFF2-40B4-BE49-F238E27FC236}">
                <a16:creationId xmlns:a16="http://schemas.microsoft.com/office/drawing/2014/main" id="{1D2BBE74-B107-E32C-6650-8BC3B62F864C}"/>
              </a:ext>
            </a:extLst>
          </p:cNvPr>
          <p:cNvSpPr txBox="1">
            <a:spLocks/>
          </p:cNvSpPr>
          <p:nvPr/>
        </p:nvSpPr>
        <p:spPr>
          <a:xfrm>
            <a:off x="6914484" y="1700784"/>
            <a:ext cx="5246693" cy="4325112"/>
          </a:xfrm>
          <a:prstGeom prst="roundRect">
            <a:avLst>
              <a:gd name="adj" fmla="val 4649"/>
            </a:avLst>
          </a:prstGeom>
          <a:ln w="28575">
            <a:solidFill>
              <a:srgbClr val="C00000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Conclusion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Réduction de mortalité associée à la dose élevée :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probablement liée à une meilleure exposition (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fT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&gt; CMI)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Mais absence de données de suivi pharmaco 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et de données PK/PD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Limites</a:t>
            </a:r>
          </a:p>
          <a:p>
            <a:pPr>
              <a:lnSpc>
                <a:spcPct val="100000"/>
              </a:lnSpc>
              <a:spcBef>
                <a:spcPts val="600"/>
              </a:spcBef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Étude </a:t>
            </a:r>
            <a:r>
              <a:rPr lang="fr-FR" sz="1800" dirty="0">
                <a:solidFill>
                  <a:prstClr val="black"/>
                </a:solidFill>
              </a:rPr>
              <a:t>monocentrique, 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observationnelle 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risque de confusion résiduelle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absence de lien causal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Sécurité non documentée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pas de signal rapporté sur la toxicité rénale</a:t>
            </a:r>
            <a:b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Espace réservé du contenu 9">
            <a:extLst>
              <a:ext uri="{FF2B5EF4-FFF2-40B4-BE49-F238E27FC236}">
                <a16:creationId xmlns:a16="http://schemas.microsoft.com/office/drawing/2014/main" id="{C36E4E0E-F488-1122-1C08-A68BBA2BF62E}"/>
              </a:ext>
            </a:extLst>
          </p:cNvPr>
          <p:cNvSpPr txBox="1">
            <a:spLocks/>
          </p:cNvSpPr>
          <p:nvPr/>
        </p:nvSpPr>
        <p:spPr>
          <a:xfrm>
            <a:off x="9647962" y="6631292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Frutiger" panose="020B0500000000000000"/>
                <a:ea typeface="+mn-ea"/>
                <a:cs typeface="+mn-cs"/>
              </a:rPr>
              <a:t>Bergmann F, ESCMID 2026, O0280</a:t>
            </a:r>
          </a:p>
        </p:txBody>
      </p:sp>
      <p:pic>
        <p:nvPicPr>
          <p:cNvPr id="12" name="Espace réservé du contenu 11">
            <a:extLst>
              <a:ext uri="{FF2B5EF4-FFF2-40B4-BE49-F238E27FC236}">
                <a16:creationId xmlns:a16="http://schemas.microsoft.com/office/drawing/2014/main" id="{7CF6CBDC-F65C-C2C8-DF42-292779EF1C5D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15518"/>
            <a:ext cx="665163" cy="4532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405833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967938-6A6B-F1FD-CA7B-096C5F1177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AFF76B7-F0B2-C36A-E19F-7A5DD4B87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772383" cy="962634"/>
          </a:xfrm>
        </p:spPr>
        <p:txBody>
          <a:bodyPr>
            <a:normAutofit fontScale="90000"/>
          </a:bodyPr>
          <a:lstStyle/>
          <a:p>
            <a:pPr fontAlgn="base"/>
            <a:r>
              <a:rPr lang="en-US" dirty="0"/>
              <a:t>Relation exposition–</a:t>
            </a:r>
            <a:r>
              <a:rPr lang="en-US" dirty="0" err="1"/>
              <a:t>réponse</a:t>
            </a:r>
            <a:r>
              <a:rPr lang="en-US" dirty="0"/>
              <a:t> de la </a:t>
            </a:r>
            <a:r>
              <a:rPr lang="en-US" dirty="0" err="1"/>
              <a:t>piperacilline</a:t>
            </a:r>
            <a:r>
              <a:rPr lang="en-US" dirty="0"/>
              <a:t>/tazobactam et du meropenem au </a:t>
            </a:r>
            <a:r>
              <a:rPr lang="en-US" dirty="0" err="1"/>
              <a:t>cours</a:t>
            </a:r>
            <a:r>
              <a:rPr lang="en-US" dirty="0"/>
              <a:t> du sepsis à BGN : sous-</a:t>
            </a:r>
            <a:r>
              <a:rPr lang="en-US" dirty="0" err="1"/>
              <a:t>analyse</a:t>
            </a:r>
            <a:r>
              <a:rPr lang="en-US" dirty="0"/>
              <a:t> PK/PD de </a:t>
            </a:r>
            <a:r>
              <a:rPr lang="en-US" dirty="0" err="1"/>
              <a:t>l’essai</a:t>
            </a:r>
            <a:r>
              <a:rPr lang="en-US" dirty="0"/>
              <a:t> BLING III</a:t>
            </a:r>
          </a:p>
        </p:txBody>
      </p: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15B3A320-A36A-3EEB-14F8-3A937B5C6B7D}"/>
              </a:ext>
            </a:extLst>
          </p:cNvPr>
          <p:cNvSpPr txBox="1">
            <a:spLocks/>
          </p:cNvSpPr>
          <p:nvPr/>
        </p:nvSpPr>
        <p:spPr>
          <a:xfrm>
            <a:off x="9672993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Roberts J, ESCMID 2026, E0273</a:t>
            </a:r>
          </a:p>
        </p:txBody>
      </p:sp>
      <p:sp>
        <p:nvSpPr>
          <p:cNvPr id="13" name="Espace réservé du contenu 5">
            <a:extLst>
              <a:ext uri="{FF2B5EF4-FFF2-40B4-BE49-F238E27FC236}">
                <a16:creationId xmlns:a16="http://schemas.microsoft.com/office/drawing/2014/main" id="{C5177D30-CC3A-7A0F-DC10-E19C223BE3BC}"/>
              </a:ext>
            </a:extLst>
          </p:cNvPr>
          <p:cNvSpPr txBox="1">
            <a:spLocks/>
          </p:cNvSpPr>
          <p:nvPr/>
        </p:nvSpPr>
        <p:spPr>
          <a:xfrm>
            <a:off x="309109" y="1665471"/>
            <a:ext cx="5446866" cy="469012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z="2000" noProof="0" dirty="0"/>
              <a:t>Analyse PK/PD Post-hoc essai BLING III </a:t>
            </a:r>
            <a:br>
              <a:rPr lang="fr-FR" sz="2000" noProof="0" dirty="0"/>
            </a:br>
            <a:r>
              <a:rPr lang="fr-FR" sz="1800" i="1" noProof="0" dirty="0"/>
              <a:t>(</a:t>
            </a:r>
            <a:r>
              <a:rPr lang="fr-FR" sz="1800" i="1" noProof="0" dirty="0" err="1"/>
              <a:t>Dulhunty</a:t>
            </a:r>
            <a:r>
              <a:rPr lang="fr-FR" sz="1800" i="1" noProof="0" dirty="0"/>
              <a:t> JAMA 2024)</a:t>
            </a:r>
          </a:p>
          <a:p>
            <a:pPr lvl="1">
              <a:buFont typeface="System Font Regular"/>
              <a:buChar char="-"/>
            </a:pPr>
            <a:r>
              <a:rPr lang="fr-FR" sz="1800" noProof="0" dirty="0"/>
              <a:t>randomisée, multicentrique, mondiale, 104 réas</a:t>
            </a:r>
          </a:p>
          <a:p>
            <a:pPr lvl="1">
              <a:buFont typeface="System Font Regular"/>
              <a:buChar char="-"/>
            </a:pPr>
            <a:r>
              <a:rPr lang="fr-FR" sz="1800" noProof="0" dirty="0"/>
              <a:t>n = 7202 patients en sepsis</a:t>
            </a:r>
          </a:p>
          <a:p>
            <a:pPr lvl="1">
              <a:buFont typeface="System Font Regular"/>
              <a:buChar char="-"/>
            </a:pPr>
            <a:r>
              <a:rPr lang="fr-FR" sz="1800" noProof="0" dirty="0"/>
              <a:t>PIP/TAZ ou MEM</a:t>
            </a:r>
          </a:p>
          <a:p>
            <a:pPr lvl="1">
              <a:buFont typeface="System Font Regular"/>
              <a:buChar char="-"/>
            </a:pPr>
            <a:r>
              <a:rPr lang="fr-FR" sz="1800" noProof="0" dirty="0"/>
              <a:t>mode continu vs. intermittent</a:t>
            </a:r>
          </a:p>
          <a:p>
            <a:pPr lvl="1">
              <a:buFont typeface="System Font Regular"/>
              <a:buChar char="-"/>
            </a:pPr>
            <a:r>
              <a:rPr lang="fr-FR" sz="1800" noProof="0" dirty="0"/>
              <a:t>mortalité J90 : NS</a:t>
            </a:r>
          </a:p>
          <a:p>
            <a:pPr marL="0" indent="0">
              <a:buNone/>
            </a:pPr>
            <a:endParaRPr lang="fr-FR" sz="2000" noProof="0" dirty="0"/>
          </a:p>
          <a:p>
            <a:r>
              <a:rPr lang="fr-FR" sz="2000" noProof="0" dirty="0"/>
              <a:t>Réanalyse en fonction de CMI</a:t>
            </a:r>
          </a:p>
          <a:p>
            <a:pPr lvl="1">
              <a:buFont typeface="System Font Regular"/>
              <a:buChar char="-"/>
            </a:pPr>
            <a:r>
              <a:rPr lang="fr-FR" sz="1800" noProof="0" dirty="0"/>
              <a:t>CMI EUCAST vs. CMI modifiée</a:t>
            </a:r>
          </a:p>
          <a:p>
            <a:pPr lvl="1">
              <a:buFont typeface="System Font Regular"/>
              <a:buChar char="-"/>
            </a:pPr>
            <a:r>
              <a:rPr lang="fr-FR" sz="1800" noProof="0" dirty="0"/>
              <a:t>CMI modifiée si CMI &gt; ECOFF </a:t>
            </a:r>
          </a:p>
          <a:p>
            <a:pPr lvl="1">
              <a:buFont typeface="System Font Regular"/>
              <a:buChar char="-"/>
            </a:pPr>
            <a:r>
              <a:rPr lang="fr-FR" sz="1800" noProof="0" dirty="0"/>
              <a:t>CMI modifiée = CLI + 2 dilutions</a:t>
            </a:r>
          </a:p>
          <a:p>
            <a:endParaRPr lang="fr-FR" sz="2000" noProof="0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D7EC7CEB-9D0D-C9B2-0344-DA04AD81C2B6}"/>
              </a:ext>
            </a:extLst>
          </p:cNvPr>
          <p:cNvSpPr txBox="1"/>
          <p:nvPr/>
        </p:nvSpPr>
        <p:spPr>
          <a:xfrm>
            <a:off x="5469276" y="5031862"/>
            <a:ext cx="6362829" cy="10002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  <a:buClr>
                <a:srgbClr val="C00000"/>
              </a:buClr>
            </a:pPr>
            <a:r>
              <a:rPr lang="fr-FR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PIP/TAZ : meilleur facteur PK/PD prédictif de guérison clinique</a:t>
            </a:r>
            <a:br>
              <a:rPr lang="fr-FR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fr-FR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[PIP/TAZ] résiduelle ou d’équilibre = 1-4 x (CMI + 2 dilutions)</a:t>
            </a:r>
            <a:endParaRPr lang="fr-FR" noProof="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algn="ctr">
              <a:spcBef>
                <a:spcPts val="600"/>
              </a:spcBef>
              <a:buClr>
                <a:srgbClr val="C00000"/>
              </a:buClr>
            </a:pPr>
            <a:r>
              <a: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(aucun facteur PK/PD prédictif de succès pour </a:t>
            </a:r>
            <a:r>
              <a:rPr lang="fr-FR" noProof="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meropenem</a:t>
            </a:r>
            <a:r>
              <a: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9" name="Rectangle 87">
            <a:extLst>
              <a:ext uri="{FF2B5EF4-FFF2-40B4-BE49-F238E27FC236}">
                <a16:creationId xmlns:a16="http://schemas.microsoft.com/office/drawing/2014/main" id="{AFD72B40-A8BC-3758-B517-F7E700A2B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1409" y="1316678"/>
            <a:ext cx="37492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b="1" i="0" u="none" strike="noStrike" cap="none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PIP/TAZ facteurs prédictifs guérison J14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28ED97E-C243-D74D-FD2A-7579D337DE4D}"/>
              </a:ext>
            </a:extLst>
          </p:cNvPr>
          <p:cNvGrpSpPr/>
          <p:nvPr/>
        </p:nvGrpSpPr>
        <p:grpSpPr>
          <a:xfrm>
            <a:off x="6096000" y="1889320"/>
            <a:ext cx="4747358" cy="2871071"/>
            <a:chOff x="6007640" y="1720449"/>
            <a:chExt cx="4747358" cy="2871071"/>
          </a:xfrm>
        </p:grpSpPr>
        <p:sp>
          <p:nvSpPr>
            <p:cNvPr id="84" name="Line 46">
              <a:extLst>
                <a:ext uri="{FF2B5EF4-FFF2-40B4-BE49-F238E27FC236}">
                  <a16:creationId xmlns:a16="http://schemas.microsoft.com/office/drawing/2014/main" id="{EDA6FBD8-E79C-46F3-3445-67C40E2DD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46536" y="4094311"/>
              <a:ext cx="0" cy="54979"/>
            </a:xfrm>
            <a:prstGeom prst="line">
              <a:avLst/>
            </a:prstGeom>
            <a:noFill/>
            <a:ln w="9525">
              <a:solidFill>
                <a:srgbClr val="00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5" name="Line 48">
              <a:extLst>
                <a:ext uri="{FF2B5EF4-FFF2-40B4-BE49-F238E27FC236}">
                  <a16:creationId xmlns:a16="http://schemas.microsoft.com/office/drawing/2014/main" id="{F8834CC9-1B9E-A0D5-8FE9-287225FB17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0925" y="4094311"/>
              <a:ext cx="0" cy="54979"/>
            </a:xfrm>
            <a:prstGeom prst="line">
              <a:avLst/>
            </a:prstGeom>
            <a:noFill/>
            <a:ln w="9525">
              <a:solidFill>
                <a:srgbClr val="00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6" name="Line 49">
              <a:extLst>
                <a:ext uri="{FF2B5EF4-FFF2-40B4-BE49-F238E27FC236}">
                  <a16:creationId xmlns:a16="http://schemas.microsoft.com/office/drawing/2014/main" id="{75DAD126-4B1E-8EDF-5541-BCA83EDB3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62304" y="4094311"/>
              <a:ext cx="0" cy="54979"/>
            </a:xfrm>
            <a:prstGeom prst="line">
              <a:avLst/>
            </a:prstGeom>
            <a:noFill/>
            <a:ln w="9525">
              <a:solidFill>
                <a:srgbClr val="00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8" name="Line 52">
              <a:extLst>
                <a:ext uri="{FF2B5EF4-FFF2-40B4-BE49-F238E27FC236}">
                  <a16:creationId xmlns:a16="http://schemas.microsoft.com/office/drawing/2014/main" id="{C9DCB16A-BEDB-C0B5-B03E-873B882BE8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1494" y="1859936"/>
              <a:ext cx="43444" cy="0"/>
            </a:xfrm>
            <a:prstGeom prst="line">
              <a:avLst/>
            </a:prstGeom>
            <a:noFill/>
            <a:ln w="9525">
              <a:solidFill>
                <a:srgbClr val="00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9" name="Line 66">
              <a:extLst>
                <a:ext uri="{FF2B5EF4-FFF2-40B4-BE49-F238E27FC236}">
                  <a16:creationId xmlns:a16="http://schemas.microsoft.com/office/drawing/2014/main" id="{99F11979-4B49-CAA1-34E9-807FA5D4F9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1494" y="2474821"/>
              <a:ext cx="43444" cy="0"/>
            </a:xfrm>
            <a:prstGeom prst="line">
              <a:avLst/>
            </a:prstGeom>
            <a:noFill/>
            <a:ln w="9525">
              <a:solidFill>
                <a:srgbClr val="00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0" name="Freeform 67">
              <a:extLst>
                <a:ext uri="{FF2B5EF4-FFF2-40B4-BE49-F238E27FC236}">
                  <a16:creationId xmlns:a16="http://schemas.microsoft.com/office/drawing/2014/main" id="{EE402961-D806-195D-8B76-7CE73BC5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938" y="1720449"/>
              <a:ext cx="2460060" cy="2366937"/>
            </a:xfrm>
            <a:custGeom>
              <a:avLst/>
              <a:gdLst>
                <a:gd name="T0" fmla="*/ 56 w 56"/>
                <a:gd name="T1" fmla="*/ 59 h 59"/>
                <a:gd name="T2" fmla="*/ 0 w 56"/>
                <a:gd name="T3" fmla="*/ 59 h 59"/>
                <a:gd name="T4" fmla="*/ 0 w 56"/>
                <a:gd name="T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9">
                  <a:moveTo>
                    <a:pt x="56" y="59"/>
                  </a:moveTo>
                  <a:lnTo>
                    <a:pt x="0" y="59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1" name="Line 68">
              <a:extLst>
                <a:ext uri="{FF2B5EF4-FFF2-40B4-BE49-F238E27FC236}">
                  <a16:creationId xmlns:a16="http://schemas.microsoft.com/office/drawing/2014/main" id="{821CEF0F-9CE7-C345-7D91-048B04C195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1494" y="3095724"/>
              <a:ext cx="43444" cy="0"/>
            </a:xfrm>
            <a:prstGeom prst="line">
              <a:avLst/>
            </a:prstGeom>
            <a:noFill/>
            <a:ln w="9525">
              <a:solidFill>
                <a:srgbClr val="00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2" name="Line 70">
              <a:extLst>
                <a:ext uri="{FF2B5EF4-FFF2-40B4-BE49-F238E27FC236}">
                  <a16:creationId xmlns:a16="http://schemas.microsoft.com/office/drawing/2014/main" id="{2FF1B615-B79B-FE08-5D48-CF806961B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1494" y="3710608"/>
              <a:ext cx="43444" cy="0"/>
            </a:xfrm>
            <a:prstGeom prst="line">
              <a:avLst/>
            </a:prstGeom>
            <a:noFill/>
            <a:ln w="9525">
              <a:solidFill>
                <a:srgbClr val="00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3" name="Line 72">
              <a:extLst>
                <a:ext uri="{FF2B5EF4-FFF2-40B4-BE49-F238E27FC236}">
                  <a16:creationId xmlns:a16="http://schemas.microsoft.com/office/drawing/2014/main" id="{7A2E394C-92D1-A735-B242-4DC942EE1C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2873" y="4094311"/>
              <a:ext cx="0" cy="54979"/>
            </a:xfrm>
            <a:prstGeom prst="line">
              <a:avLst/>
            </a:prstGeom>
            <a:noFill/>
            <a:ln w="9525">
              <a:solidFill>
                <a:srgbClr val="00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Rectangle 82">
              <a:extLst>
                <a:ext uri="{FF2B5EF4-FFF2-40B4-BE49-F238E27FC236}">
                  <a16:creationId xmlns:a16="http://schemas.microsoft.com/office/drawing/2014/main" id="{7F7630EC-8E25-F754-9097-F509BFB22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6478" y="1764204"/>
              <a:ext cx="57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fr-FR" sz="14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Continu</a:t>
              </a:r>
              <a:endParaRPr kumimoji="0" lang="fr-FR" b="0" i="0" u="none" strike="noStrike" cap="none" normalizeH="0" baseline="0" noProof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Rectangle 83">
              <a:extLst>
                <a:ext uri="{FF2B5EF4-FFF2-40B4-BE49-F238E27FC236}">
                  <a16:creationId xmlns:a16="http://schemas.microsoft.com/office/drawing/2014/main" id="{CE0BEFD2-9D31-393E-758A-99868F4F7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1582" y="2379273"/>
              <a:ext cx="154850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400" b="0" i="0" u="none" strike="noStrike" cap="none" normalizeH="0" baseline="0" noProof="0" dirty="0">
                  <a:ln>
                    <a:noFill/>
                  </a:ln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Infection respiratoire</a:t>
              </a:r>
              <a:endParaRPr kumimoji="0" lang="fr-FR" b="0" i="0" u="none" strike="noStrike" cap="none" normalizeH="0" baseline="0" noProof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Rectangle 84">
              <a:extLst>
                <a:ext uri="{FF2B5EF4-FFF2-40B4-BE49-F238E27FC236}">
                  <a16:creationId xmlns:a16="http://schemas.microsoft.com/office/drawing/2014/main" id="{5B8AE934-9AEF-0707-6BD0-AB0ACDB39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7640" y="2878585"/>
              <a:ext cx="2132443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400" b="1" i="0" u="none" strike="noStrike" cap="none" normalizeH="0" baseline="0" noProof="0" dirty="0" err="1">
                  <a:ln>
                    <a:noFill/>
                  </a:ln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</a:t>
              </a:r>
              <a:r>
                <a:rPr kumimoji="0" lang="fr-FR" sz="1400" b="1" i="0" u="none" strike="noStrike" cap="none" normalizeH="0" baseline="-25000" noProof="0" dirty="0" err="1">
                  <a:ln>
                    <a:noFill/>
                  </a:ln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min</a:t>
              </a:r>
              <a:r>
                <a:rPr lang="fr-FR" sz="14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ou </a:t>
              </a:r>
              <a:r>
                <a:rPr kumimoji="0" lang="fr-FR" sz="1400" b="1" i="0" u="none" strike="noStrike" cap="none" normalizeH="0" baseline="0" noProof="0" dirty="0" err="1">
                  <a:ln>
                    <a:noFill/>
                  </a:ln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</a:t>
              </a:r>
              <a:r>
                <a:rPr kumimoji="0" lang="fr-FR" sz="1400" b="1" i="0" u="none" strike="noStrike" cap="none" normalizeH="0" baseline="-25000" noProof="0" dirty="0" err="1">
                  <a:ln>
                    <a:noFill/>
                  </a:ln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ss</a:t>
              </a:r>
              <a:r>
                <a:rPr kumimoji="0" lang="fr-FR" sz="1400" b="1" i="0" u="none" strike="noStrike" cap="none" normalizeH="0" baseline="0" noProof="0" dirty="0">
                  <a:ln>
                    <a:noFill/>
                  </a:ln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fr-FR" sz="14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dans la fourchette</a:t>
              </a:r>
              <a:br>
                <a:rPr kumimoji="0" lang="fr-FR" sz="1400" b="1" i="0" u="none" strike="noStrike" cap="none" normalizeH="0" baseline="0" noProof="0" dirty="0">
                  <a:ln>
                    <a:noFill/>
                  </a:ln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400" b="1" i="0" u="none" strike="noStrike" cap="none" normalizeH="0" baseline="0" noProof="0" dirty="0">
                  <a:ln>
                    <a:noFill/>
                  </a:ln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1-4 x CMI modifiée</a:t>
              </a:r>
              <a:endParaRPr kumimoji="0" lang="fr-FR" b="1" i="0" u="none" strike="noStrike" cap="none" normalizeH="0" baseline="0" noProof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Rectangle 85">
              <a:extLst>
                <a:ext uri="{FF2B5EF4-FFF2-40B4-BE49-F238E27FC236}">
                  <a16:creationId xmlns:a16="http://schemas.microsoft.com/office/drawing/2014/main" id="{5A8E4E87-2367-210F-3132-F3F5A5E92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6442" y="3598166"/>
              <a:ext cx="182364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fr-FR" sz="14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Association 2 anti-</a:t>
              </a:r>
              <a:r>
                <a:rPr kumimoji="0" lang="fr-FR" sz="1400" b="0" i="0" u="none" strike="noStrike" cap="none" normalizeH="0" baseline="0" noProof="0" dirty="0">
                  <a:ln>
                    <a:noFill/>
                  </a:ln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Gram -</a:t>
              </a:r>
              <a:endParaRPr kumimoji="0" lang="fr-FR" b="0" i="0" u="none" strike="noStrike" cap="none" normalizeH="0" baseline="0" noProof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Rectangle 86">
              <a:extLst>
                <a:ext uri="{FF2B5EF4-FFF2-40B4-BE49-F238E27FC236}">
                  <a16:creationId xmlns:a16="http://schemas.microsoft.com/office/drawing/2014/main" id="{99E956A2-2C93-BE56-C7AB-82ABE1B6A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6765" y="4135436"/>
              <a:ext cx="19556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fr-FR" sz="12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0,1</a:t>
              </a:r>
              <a:endParaRPr kumimoji="0" lang="fr-FR" sz="1600" i="0" u="none" strike="noStrike" cap="none" normalizeH="0" baseline="0" noProof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" name="Freeform 5">
              <a:extLst>
                <a:ext uri="{FF2B5EF4-FFF2-40B4-BE49-F238E27FC236}">
                  <a16:creationId xmlns:a16="http://schemas.microsoft.com/office/drawing/2014/main" id="{36778865-FCEF-BDE3-B428-D3F924091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9165" y="1787946"/>
              <a:ext cx="100606" cy="113794"/>
            </a:xfrm>
            <a:custGeom>
              <a:avLst/>
              <a:gdLst>
                <a:gd name="T0" fmla="*/ 45 w 88"/>
                <a:gd name="T1" fmla="*/ 88 h 89"/>
                <a:gd name="T2" fmla="*/ 48 w 88"/>
                <a:gd name="T3" fmla="*/ 88 h 89"/>
                <a:gd name="T4" fmla="*/ 54 w 88"/>
                <a:gd name="T5" fmla="*/ 87 h 89"/>
                <a:gd name="T6" fmla="*/ 61 w 88"/>
                <a:gd name="T7" fmla="*/ 85 h 89"/>
                <a:gd name="T8" fmla="*/ 68 w 88"/>
                <a:gd name="T9" fmla="*/ 81 h 89"/>
                <a:gd name="T10" fmla="*/ 70 w 88"/>
                <a:gd name="T11" fmla="*/ 79 h 89"/>
                <a:gd name="T12" fmla="*/ 71 w 88"/>
                <a:gd name="T13" fmla="*/ 78 h 89"/>
                <a:gd name="T14" fmla="*/ 75 w 88"/>
                <a:gd name="T15" fmla="*/ 76 h 89"/>
                <a:gd name="T16" fmla="*/ 78 w 88"/>
                <a:gd name="T17" fmla="*/ 71 h 89"/>
                <a:gd name="T18" fmla="*/ 78 w 88"/>
                <a:gd name="T19" fmla="*/ 71 h 89"/>
                <a:gd name="T20" fmla="*/ 80 w 88"/>
                <a:gd name="T21" fmla="*/ 69 h 89"/>
                <a:gd name="T22" fmla="*/ 85 w 88"/>
                <a:gd name="T23" fmla="*/ 61 h 89"/>
                <a:gd name="T24" fmla="*/ 86 w 88"/>
                <a:gd name="T25" fmla="*/ 55 h 89"/>
                <a:gd name="T26" fmla="*/ 88 w 88"/>
                <a:gd name="T27" fmla="*/ 48 h 89"/>
                <a:gd name="T28" fmla="*/ 88 w 88"/>
                <a:gd name="T29" fmla="*/ 45 h 89"/>
                <a:gd name="T30" fmla="*/ 88 w 88"/>
                <a:gd name="T31" fmla="*/ 40 h 89"/>
                <a:gd name="T32" fmla="*/ 85 w 88"/>
                <a:gd name="T33" fmla="*/ 27 h 89"/>
                <a:gd name="T34" fmla="*/ 78 w 88"/>
                <a:gd name="T35" fmla="*/ 16 h 89"/>
                <a:gd name="T36" fmla="*/ 71 w 88"/>
                <a:gd name="T37" fmla="*/ 10 h 89"/>
                <a:gd name="T38" fmla="*/ 64 w 88"/>
                <a:gd name="T39" fmla="*/ 5 h 89"/>
                <a:gd name="T40" fmla="*/ 56 w 88"/>
                <a:gd name="T41" fmla="*/ 2 h 89"/>
                <a:gd name="T42" fmla="*/ 48 w 88"/>
                <a:gd name="T43" fmla="*/ 0 h 89"/>
                <a:gd name="T44" fmla="*/ 35 w 88"/>
                <a:gd name="T45" fmla="*/ 1 h 89"/>
                <a:gd name="T46" fmla="*/ 19 w 88"/>
                <a:gd name="T47" fmla="*/ 7 h 89"/>
                <a:gd name="T48" fmla="*/ 7 w 88"/>
                <a:gd name="T49" fmla="*/ 20 h 89"/>
                <a:gd name="T50" fmla="*/ 1 w 88"/>
                <a:gd name="T51" fmla="*/ 35 h 89"/>
                <a:gd name="T52" fmla="*/ 0 w 88"/>
                <a:gd name="T53" fmla="*/ 48 h 89"/>
                <a:gd name="T54" fmla="*/ 1 w 88"/>
                <a:gd name="T55" fmla="*/ 57 h 89"/>
                <a:gd name="T56" fmla="*/ 4 w 88"/>
                <a:gd name="T57" fmla="*/ 65 h 89"/>
                <a:gd name="T58" fmla="*/ 9 w 88"/>
                <a:gd name="T59" fmla="*/ 72 h 89"/>
                <a:gd name="T60" fmla="*/ 15 w 88"/>
                <a:gd name="T61" fmla="*/ 78 h 89"/>
                <a:gd name="T62" fmla="*/ 27 w 88"/>
                <a:gd name="T63" fmla="*/ 85 h 89"/>
                <a:gd name="T64" fmla="*/ 39 w 88"/>
                <a:gd name="T65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44" y="89"/>
                  </a:moveTo>
                  <a:lnTo>
                    <a:pt x="45" y="88"/>
                  </a:lnTo>
                  <a:lnTo>
                    <a:pt x="46" y="88"/>
                  </a:lnTo>
                  <a:lnTo>
                    <a:pt x="48" y="88"/>
                  </a:lnTo>
                  <a:lnTo>
                    <a:pt x="52" y="87"/>
                  </a:lnTo>
                  <a:lnTo>
                    <a:pt x="54" y="87"/>
                  </a:lnTo>
                  <a:lnTo>
                    <a:pt x="56" y="86"/>
                  </a:lnTo>
                  <a:lnTo>
                    <a:pt x="61" y="85"/>
                  </a:lnTo>
                  <a:lnTo>
                    <a:pt x="64" y="83"/>
                  </a:lnTo>
                  <a:lnTo>
                    <a:pt x="68" y="81"/>
                  </a:lnTo>
                  <a:lnTo>
                    <a:pt x="70" y="80"/>
                  </a:lnTo>
                  <a:lnTo>
                    <a:pt x="70" y="79"/>
                  </a:lnTo>
                  <a:lnTo>
                    <a:pt x="70" y="78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5" y="76"/>
                  </a:lnTo>
                  <a:lnTo>
                    <a:pt x="78" y="72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9" y="70"/>
                  </a:lnTo>
                  <a:lnTo>
                    <a:pt x="80" y="69"/>
                  </a:lnTo>
                  <a:lnTo>
                    <a:pt x="83" y="65"/>
                  </a:lnTo>
                  <a:lnTo>
                    <a:pt x="85" y="61"/>
                  </a:lnTo>
                  <a:lnTo>
                    <a:pt x="86" y="57"/>
                  </a:lnTo>
                  <a:lnTo>
                    <a:pt x="86" y="55"/>
                  </a:lnTo>
                  <a:lnTo>
                    <a:pt x="87" y="53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8" y="45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7" y="35"/>
                  </a:lnTo>
                  <a:lnTo>
                    <a:pt x="85" y="27"/>
                  </a:lnTo>
                  <a:lnTo>
                    <a:pt x="80" y="20"/>
                  </a:lnTo>
                  <a:lnTo>
                    <a:pt x="78" y="16"/>
                  </a:lnTo>
                  <a:lnTo>
                    <a:pt x="75" y="13"/>
                  </a:lnTo>
                  <a:lnTo>
                    <a:pt x="71" y="10"/>
                  </a:lnTo>
                  <a:lnTo>
                    <a:pt x="68" y="7"/>
                  </a:lnTo>
                  <a:lnTo>
                    <a:pt x="64" y="5"/>
                  </a:lnTo>
                  <a:lnTo>
                    <a:pt x="61" y="3"/>
                  </a:lnTo>
                  <a:lnTo>
                    <a:pt x="56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5" y="1"/>
                  </a:lnTo>
                  <a:lnTo>
                    <a:pt x="27" y="3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1" y="53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4" y="65"/>
                  </a:lnTo>
                  <a:lnTo>
                    <a:pt x="7" y="69"/>
                  </a:lnTo>
                  <a:lnTo>
                    <a:pt x="9" y="72"/>
                  </a:lnTo>
                  <a:lnTo>
                    <a:pt x="12" y="76"/>
                  </a:lnTo>
                  <a:lnTo>
                    <a:pt x="15" y="78"/>
                  </a:lnTo>
                  <a:lnTo>
                    <a:pt x="19" y="81"/>
                  </a:lnTo>
                  <a:lnTo>
                    <a:pt x="27" y="85"/>
                  </a:lnTo>
                  <a:lnTo>
                    <a:pt x="35" y="87"/>
                  </a:lnTo>
                  <a:lnTo>
                    <a:pt x="39" y="88"/>
                  </a:lnTo>
                  <a:lnTo>
                    <a:pt x="44" y="8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6" name="Line 165">
              <a:extLst>
                <a:ext uri="{FF2B5EF4-FFF2-40B4-BE49-F238E27FC236}">
                  <a16:creationId xmlns:a16="http://schemas.microsoft.com/office/drawing/2014/main" id="{FA229200-63B8-1419-39FB-DA246E1E51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59881" y="1846159"/>
              <a:ext cx="879267" cy="10986"/>
            </a:xfrm>
            <a:prstGeom prst="line">
              <a:avLst/>
            </a:prstGeom>
            <a:noFill/>
            <a:ln w="20638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4" name="Line 165">
              <a:extLst>
                <a:ext uri="{FF2B5EF4-FFF2-40B4-BE49-F238E27FC236}">
                  <a16:creationId xmlns:a16="http://schemas.microsoft.com/office/drawing/2014/main" id="{41DA14B7-895A-4082-BC0C-F6511D6274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87060" y="2474821"/>
              <a:ext cx="879268" cy="6847"/>
            </a:xfrm>
            <a:prstGeom prst="line">
              <a:avLst/>
            </a:prstGeom>
            <a:noFill/>
            <a:ln w="20638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5" name="Line 165">
              <a:extLst>
                <a:ext uri="{FF2B5EF4-FFF2-40B4-BE49-F238E27FC236}">
                  <a16:creationId xmlns:a16="http://schemas.microsoft.com/office/drawing/2014/main" id="{D9205CA8-98C9-05B7-DFD9-77000008B2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95346" y="3117177"/>
              <a:ext cx="0" cy="0"/>
            </a:xfrm>
            <a:prstGeom prst="line">
              <a:avLst/>
            </a:prstGeom>
            <a:noFill/>
            <a:ln w="20638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6" name="Line 165">
              <a:extLst>
                <a:ext uri="{FF2B5EF4-FFF2-40B4-BE49-F238E27FC236}">
                  <a16:creationId xmlns:a16="http://schemas.microsoft.com/office/drawing/2014/main" id="{0053E2FF-05D9-8007-B634-16CB67597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9313" y="3711299"/>
              <a:ext cx="1183865" cy="5618"/>
            </a:xfrm>
            <a:prstGeom prst="line">
              <a:avLst/>
            </a:prstGeom>
            <a:noFill/>
            <a:ln w="20638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7" name="Freeform 5">
              <a:extLst>
                <a:ext uri="{FF2B5EF4-FFF2-40B4-BE49-F238E27FC236}">
                  <a16:creationId xmlns:a16="http://schemas.microsoft.com/office/drawing/2014/main" id="{5617CAD8-D9EF-B64C-1181-496472EDA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9165" y="2422688"/>
              <a:ext cx="100606" cy="113794"/>
            </a:xfrm>
            <a:custGeom>
              <a:avLst/>
              <a:gdLst>
                <a:gd name="T0" fmla="*/ 45 w 88"/>
                <a:gd name="T1" fmla="*/ 88 h 89"/>
                <a:gd name="T2" fmla="*/ 48 w 88"/>
                <a:gd name="T3" fmla="*/ 88 h 89"/>
                <a:gd name="T4" fmla="*/ 54 w 88"/>
                <a:gd name="T5" fmla="*/ 87 h 89"/>
                <a:gd name="T6" fmla="*/ 61 w 88"/>
                <a:gd name="T7" fmla="*/ 85 h 89"/>
                <a:gd name="T8" fmla="*/ 68 w 88"/>
                <a:gd name="T9" fmla="*/ 81 h 89"/>
                <a:gd name="T10" fmla="*/ 70 w 88"/>
                <a:gd name="T11" fmla="*/ 79 h 89"/>
                <a:gd name="T12" fmla="*/ 71 w 88"/>
                <a:gd name="T13" fmla="*/ 78 h 89"/>
                <a:gd name="T14" fmla="*/ 75 w 88"/>
                <a:gd name="T15" fmla="*/ 76 h 89"/>
                <a:gd name="T16" fmla="*/ 78 w 88"/>
                <a:gd name="T17" fmla="*/ 71 h 89"/>
                <a:gd name="T18" fmla="*/ 78 w 88"/>
                <a:gd name="T19" fmla="*/ 71 h 89"/>
                <a:gd name="T20" fmla="*/ 80 w 88"/>
                <a:gd name="T21" fmla="*/ 69 h 89"/>
                <a:gd name="T22" fmla="*/ 85 w 88"/>
                <a:gd name="T23" fmla="*/ 61 h 89"/>
                <a:gd name="T24" fmla="*/ 86 w 88"/>
                <a:gd name="T25" fmla="*/ 55 h 89"/>
                <a:gd name="T26" fmla="*/ 88 w 88"/>
                <a:gd name="T27" fmla="*/ 48 h 89"/>
                <a:gd name="T28" fmla="*/ 88 w 88"/>
                <a:gd name="T29" fmla="*/ 45 h 89"/>
                <a:gd name="T30" fmla="*/ 88 w 88"/>
                <a:gd name="T31" fmla="*/ 40 h 89"/>
                <a:gd name="T32" fmla="*/ 85 w 88"/>
                <a:gd name="T33" fmla="*/ 27 h 89"/>
                <a:gd name="T34" fmla="*/ 78 w 88"/>
                <a:gd name="T35" fmla="*/ 16 h 89"/>
                <a:gd name="T36" fmla="*/ 71 w 88"/>
                <a:gd name="T37" fmla="*/ 10 h 89"/>
                <a:gd name="T38" fmla="*/ 64 w 88"/>
                <a:gd name="T39" fmla="*/ 5 h 89"/>
                <a:gd name="T40" fmla="*/ 56 w 88"/>
                <a:gd name="T41" fmla="*/ 2 h 89"/>
                <a:gd name="T42" fmla="*/ 48 w 88"/>
                <a:gd name="T43" fmla="*/ 0 h 89"/>
                <a:gd name="T44" fmla="*/ 35 w 88"/>
                <a:gd name="T45" fmla="*/ 1 h 89"/>
                <a:gd name="T46" fmla="*/ 19 w 88"/>
                <a:gd name="T47" fmla="*/ 7 h 89"/>
                <a:gd name="T48" fmla="*/ 7 w 88"/>
                <a:gd name="T49" fmla="*/ 20 h 89"/>
                <a:gd name="T50" fmla="*/ 1 w 88"/>
                <a:gd name="T51" fmla="*/ 35 h 89"/>
                <a:gd name="T52" fmla="*/ 0 w 88"/>
                <a:gd name="T53" fmla="*/ 48 h 89"/>
                <a:gd name="T54" fmla="*/ 1 w 88"/>
                <a:gd name="T55" fmla="*/ 57 h 89"/>
                <a:gd name="T56" fmla="*/ 4 w 88"/>
                <a:gd name="T57" fmla="*/ 65 h 89"/>
                <a:gd name="T58" fmla="*/ 9 w 88"/>
                <a:gd name="T59" fmla="*/ 72 h 89"/>
                <a:gd name="T60" fmla="*/ 15 w 88"/>
                <a:gd name="T61" fmla="*/ 78 h 89"/>
                <a:gd name="T62" fmla="*/ 27 w 88"/>
                <a:gd name="T63" fmla="*/ 85 h 89"/>
                <a:gd name="T64" fmla="*/ 39 w 88"/>
                <a:gd name="T65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44" y="89"/>
                  </a:moveTo>
                  <a:lnTo>
                    <a:pt x="45" y="88"/>
                  </a:lnTo>
                  <a:lnTo>
                    <a:pt x="46" y="88"/>
                  </a:lnTo>
                  <a:lnTo>
                    <a:pt x="48" y="88"/>
                  </a:lnTo>
                  <a:lnTo>
                    <a:pt x="52" y="87"/>
                  </a:lnTo>
                  <a:lnTo>
                    <a:pt x="54" y="87"/>
                  </a:lnTo>
                  <a:lnTo>
                    <a:pt x="56" y="86"/>
                  </a:lnTo>
                  <a:lnTo>
                    <a:pt x="61" y="85"/>
                  </a:lnTo>
                  <a:lnTo>
                    <a:pt x="64" y="83"/>
                  </a:lnTo>
                  <a:lnTo>
                    <a:pt x="68" y="81"/>
                  </a:lnTo>
                  <a:lnTo>
                    <a:pt x="70" y="80"/>
                  </a:lnTo>
                  <a:lnTo>
                    <a:pt x="70" y="79"/>
                  </a:lnTo>
                  <a:lnTo>
                    <a:pt x="70" y="78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5" y="76"/>
                  </a:lnTo>
                  <a:lnTo>
                    <a:pt x="78" y="72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9" y="70"/>
                  </a:lnTo>
                  <a:lnTo>
                    <a:pt x="80" y="69"/>
                  </a:lnTo>
                  <a:lnTo>
                    <a:pt x="83" y="65"/>
                  </a:lnTo>
                  <a:lnTo>
                    <a:pt x="85" y="61"/>
                  </a:lnTo>
                  <a:lnTo>
                    <a:pt x="86" y="57"/>
                  </a:lnTo>
                  <a:lnTo>
                    <a:pt x="86" y="55"/>
                  </a:lnTo>
                  <a:lnTo>
                    <a:pt x="87" y="53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8" y="45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7" y="35"/>
                  </a:lnTo>
                  <a:lnTo>
                    <a:pt x="85" y="27"/>
                  </a:lnTo>
                  <a:lnTo>
                    <a:pt x="80" y="20"/>
                  </a:lnTo>
                  <a:lnTo>
                    <a:pt x="78" y="16"/>
                  </a:lnTo>
                  <a:lnTo>
                    <a:pt x="75" y="13"/>
                  </a:lnTo>
                  <a:lnTo>
                    <a:pt x="71" y="10"/>
                  </a:lnTo>
                  <a:lnTo>
                    <a:pt x="68" y="7"/>
                  </a:lnTo>
                  <a:lnTo>
                    <a:pt x="64" y="5"/>
                  </a:lnTo>
                  <a:lnTo>
                    <a:pt x="61" y="3"/>
                  </a:lnTo>
                  <a:lnTo>
                    <a:pt x="56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5" y="1"/>
                  </a:lnTo>
                  <a:lnTo>
                    <a:pt x="27" y="3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1" y="53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4" y="65"/>
                  </a:lnTo>
                  <a:lnTo>
                    <a:pt x="7" y="69"/>
                  </a:lnTo>
                  <a:lnTo>
                    <a:pt x="9" y="72"/>
                  </a:lnTo>
                  <a:lnTo>
                    <a:pt x="12" y="76"/>
                  </a:lnTo>
                  <a:lnTo>
                    <a:pt x="15" y="78"/>
                  </a:lnTo>
                  <a:lnTo>
                    <a:pt x="19" y="81"/>
                  </a:lnTo>
                  <a:lnTo>
                    <a:pt x="27" y="85"/>
                  </a:lnTo>
                  <a:lnTo>
                    <a:pt x="35" y="87"/>
                  </a:lnTo>
                  <a:lnTo>
                    <a:pt x="39" y="88"/>
                  </a:lnTo>
                  <a:lnTo>
                    <a:pt x="44" y="8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8" name="Freeform 5">
              <a:extLst>
                <a:ext uri="{FF2B5EF4-FFF2-40B4-BE49-F238E27FC236}">
                  <a16:creationId xmlns:a16="http://schemas.microsoft.com/office/drawing/2014/main" id="{3DE1488E-2424-742E-CB65-8454B1D5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7712" y="3054828"/>
              <a:ext cx="100606" cy="113794"/>
            </a:xfrm>
            <a:custGeom>
              <a:avLst/>
              <a:gdLst>
                <a:gd name="T0" fmla="*/ 45 w 88"/>
                <a:gd name="T1" fmla="*/ 88 h 89"/>
                <a:gd name="T2" fmla="*/ 48 w 88"/>
                <a:gd name="T3" fmla="*/ 88 h 89"/>
                <a:gd name="T4" fmla="*/ 54 w 88"/>
                <a:gd name="T5" fmla="*/ 87 h 89"/>
                <a:gd name="T6" fmla="*/ 61 w 88"/>
                <a:gd name="T7" fmla="*/ 85 h 89"/>
                <a:gd name="T8" fmla="*/ 68 w 88"/>
                <a:gd name="T9" fmla="*/ 81 h 89"/>
                <a:gd name="T10" fmla="*/ 70 w 88"/>
                <a:gd name="T11" fmla="*/ 79 h 89"/>
                <a:gd name="T12" fmla="*/ 71 w 88"/>
                <a:gd name="T13" fmla="*/ 78 h 89"/>
                <a:gd name="T14" fmla="*/ 75 w 88"/>
                <a:gd name="T15" fmla="*/ 76 h 89"/>
                <a:gd name="T16" fmla="*/ 78 w 88"/>
                <a:gd name="T17" fmla="*/ 71 h 89"/>
                <a:gd name="T18" fmla="*/ 78 w 88"/>
                <a:gd name="T19" fmla="*/ 71 h 89"/>
                <a:gd name="T20" fmla="*/ 80 w 88"/>
                <a:gd name="T21" fmla="*/ 69 h 89"/>
                <a:gd name="T22" fmla="*/ 85 w 88"/>
                <a:gd name="T23" fmla="*/ 61 h 89"/>
                <a:gd name="T24" fmla="*/ 86 w 88"/>
                <a:gd name="T25" fmla="*/ 55 h 89"/>
                <a:gd name="T26" fmla="*/ 88 w 88"/>
                <a:gd name="T27" fmla="*/ 48 h 89"/>
                <a:gd name="T28" fmla="*/ 88 w 88"/>
                <a:gd name="T29" fmla="*/ 45 h 89"/>
                <a:gd name="T30" fmla="*/ 88 w 88"/>
                <a:gd name="T31" fmla="*/ 40 h 89"/>
                <a:gd name="T32" fmla="*/ 85 w 88"/>
                <a:gd name="T33" fmla="*/ 27 h 89"/>
                <a:gd name="T34" fmla="*/ 78 w 88"/>
                <a:gd name="T35" fmla="*/ 16 h 89"/>
                <a:gd name="T36" fmla="*/ 71 w 88"/>
                <a:gd name="T37" fmla="*/ 10 h 89"/>
                <a:gd name="T38" fmla="*/ 64 w 88"/>
                <a:gd name="T39" fmla="*/ 5 h 89"/>
                <a:gd name="T40" fmla="*/ 56 w 88"/>
                <a:gd name="T41" fmla="*/ 2 h 89"/>
                <a:gd name="T42" fmla="*/ 48 w 88"/>
                <a:gd name="T43" fmla="*/ 0 h 89"/>
                <a:gd name="T44" fmla="*/ 35 w 88"/>
                <a:gd name="T45" fmla="*/ 1 h 89"/>
                <a:gd name="T46" fmla="*/ 19 w 88"/>
                <a:gd name="T47" fmla="*/ 7 h 89"/>
                <a:gd name="T48" fmla="*/ 7 w 88"/>
                <a:gd name="T49" fmla="*/ 20 h 89"/>
                <a:gd name="T50" fmla="*/ 1 w 88"/>
                <a:gd name="T51" fmla="*/ 35 h 89"/>
                <a:gd name="T52" fmla="*/ 0 w 88"/>
                <a:gd name="T53" fmla="*/ 48 h 89"/>
                <a:gd name="T54" fmla="*/ 1 w 88"/>
                <a:gd name="T55" fmla="*/ 57 h 89"/>
                <a:gd name="T56" fmla="*/ 4 w 88"/>
                <a:gd name="T57" fmla="*/ 65 h 89"/>
                <a:gd name="T58" fmla="*/ 9 w 88"/>
                <a:gd name="T59" fmla="*/ 72 h 89"/>
                <a:gd name="T60" fmla="*/ 15 w 88"/>
                <a:gd name="T61" fmla="*/ 78 h 89"/>
                <a:gd name="T62" fmla="*/ 27 w 88"/>
                <a:gd name="T63" fmla="*/ 85 h 89"/>
                <a:gd name="T64" fmla="*/ 39 w 88"/>
                <a:gd name="T65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44" y="89"/>
                  </a:moveTo>
                  <a:lnTo>
                    <a:pt x="45" y="88"/>
                  </a:lnTo>
                  <a:lnTo>
                    <a:pt x="46" y="88"/>
                  </a:lnTo>
                  <a:lnTo>
                    <a:pt x="48" y="88"/>
                  </a:lnTo>
                  <a:lnTo>
                    <a:pt x="52" y="87"/>
                  </a:lnTo>
                  <a:lnTo>
                    <a:pt x="54" y="87"/>
                  </a:lnTo>
                  <a:lnTo>
                    <a:pt x="56" y="86"/>
                  </a:lnTo>
                  <a:lnTo>
                    <a:pt x="61" y="85"/>
                  </a:lnTo>
                  <a:lnTo>
                    <a:pt x="64" y="83"/>
                  </a:lnTo>
                  <a:lnTo>
                    <a:pt x="68" y="81"/>
                  </a:lnTo>
                  <a:lnTo>
                    <a:pt x="70" y="80"/>
                  </a:lnTo>
                  <a:lnTo>
                    <a:pt x="70" y="79"/>
                  </a:lnTo>
                  <a:lnTo>
                    <a:pt x="70" y="78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5" y="76"/>
                  </a:lnTo>
                  <a:lnTo>
                    <a:pt x="78" y="72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9" y="70"/>
                  </a:lnTo>
                  <a:lnTo>
                    <a:pt x="80" y="69"/>
                  </a:lnTo>
                  <a:lnTo>
                    <a:pt x="83" y="65"/>
                  </a:lnTo>
                  <a:lnTo>
                    <a:pt x="85" y="61"/>
                  </a:lnTo>
                  <a:lnTo>
                    <a:pt x="86" y="57"/>
                  </a:lnTo>
                  <a:lnTo>
                    <a:pt x="86" y="55"/>
                  </a:lnTo>
                  <a:lnTo>
                    <a:pt x="87" y="53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8" y="45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7" y="35"/>
                  </a:lnTo>
                  <a:lnTo>
                    <a:pt x="85" y="27"/>
                  </a:lnTo>
                  <a:lnTo>
                    <a:pt x="80" y="20"/>
                  </a:lnTo>
                  <a:lnTo>
                    <a:pt x="78" y="16"/>
                  </a:lnTo>
                  <a:lnTo>
                    <a:pt x="75" y="13"/>
                  </a:lnTo>
                  <a:lnTo>
                    <a:pt x="71" y="10"/>
                  </a:lnTo>
                  <a:lnTo>
                    <a:pt x="68" y="7"/>
                  </a:lnTo>
                  <a:lnTo>
                    <a:pt x="64" y="5"/>
                  </a:lnTo>
                  <a:lnTo>
                    <a:pt x="61" y="3"/>
                  </a:lnTo>
                  <a:lnTo>
                    <a:pt x="56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5" y="1"/>
                  </a:lnTo>
                  <a:lnTo>
                    <a:pt x="27" y="3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1" y="53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4" y="65"/>
                  </a:lnTo>
                  <a:lnTo>
                    <a:pt x="7" y="69"/>
                  </a:lnTo>
                  <a:lnTo>
                    <a:pt x="9" y="72"/>
                  </a:lnTo>
                  <a:lnTo>
                    <a:pt x="12" y="76"/>
                  </a:lnTo>
                  <a:lnTo>
                    <a:pt x="15" y="78"/>
                  </a:lnTo>
                  <a:lnTo>
                    <a:pt x="19" y="81"/>
                  </a:lnTo>
                  <a:lnTo>
                    <a:pt x="27" y="85"/>
                  </a:lnTo>
                  <a:lnTo>
                    <a:pt x="35" y="87"/>
                  </a:lnTo>
                  <a:lnTo>
                    <a:pt x="39" y="88"/>
                  </a:lnTo>
                  <a:lnTo>
                    <a:pt x="44" y="8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9" name="Freeform 5">
              <a:extLst>
                <a:ext uri="{FF2B5EF4-FFF2-40B4-BE49-F238E27FC236}">
                  <a16:creationId xmlns:a16="http://schemas.microsoft.com/office/drawing/2014/main" id="{53526CF6-EDCF-BEB8-1A63-096A22A62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7666" y="3669038"/>
              <a:ext cx="100606" cy="113794"/>
            </a:xfrm>
            <a:custGeom>
              <a:avLst/>
              <a:gdLst>
                <a:gd name="T0" fmla="*/ 45 w 88"/>
                <a:gd name="T1" fmla="*/ 88 h 89"/>
                <a:gd name="T2" fmla="*/ 48 w 88"/>
                <a:gd name="T3" fmla="*/ 88 h 89"/>
                <a:gd name="T4" fmla="*/ 54 w 88"/>
                <a:gd name="T5" fmla="*/ 87 h 89"/>
                <a:gd name="T6" fmla="*/ 61 w 88"/>
                <a:gd name="T7" fmla="*/ 85 h 89"/>
                <a:gd name="T8" fmla="*/ 68 w 88"/>
                <a:gd name="T9" fmla="*/ 81 h 89"/>
                <a:gd name="T10" fmla="*/ 70 w 88"/>
                <a:gd name="T11" fmla="*/ 79 h 89"/>
                <a:gd name="T12" fmla="*/ 71 w 88"/>
                <a:gd name="T13" fmla="*/ 78 h 89"/>
                <a:gd name="T14" fmla="*/ 75 w 88"/>
                <a:gd name="T15" fmla="*/ 76 h 89"/>
                <a:gd name="T16" fmla="*/ 78 w 88"/>
                <a:gd name="T17" fmla="*/ 71 h 89"/>
                <a:gd name="T18" fmla="*/ 78 w 88"/>
                <a:gd name="T19" fmla="*/ 71 h 89"/>
                <a:gd name="T20" fmla="*/ 80 w 88"/>
                <a:gd name="T21" fmla="*/ 69 h 89"/>
                <a:gd name="T22" fmla="*/ 85 w 88"/>
                <a:gd name="T23" fmla="*/ 61 h 89"/>
                <a:gd name="T24" fmla="*/ 86 w 88"/>
                <a:gd name="T25" fmla="*/ 55 h 89"/>
                <a:gd name="T26" fmla="*/ 88 w 88"/>
                <a:gd name="T27" fmla="*/ 48 h 89"/>
                <a:gd name="T28" fmla="*/ 88 w 88"/>
                <a:gd name="T29" fmla="*/ 45 h 89"/>
                <a:gd name="T30" fmla="*/ 88 w 88"/>
                <a:gd name="T31" fmla="*/ 40 h 89"/>
                <a:gd name="T32" fmla="*/ 85 w 88"/>
                <a:gd name="T33" fmla="*/ 27 h 89"/>
                <a:gd name="T34" fmla="*/ 78 w 88"/>
                <a:gd name="T35" fmla="*/ 16 h 89"/>
                <a:gd name="T36" fmla="*/ 71 w 88"/>
                <a:gd name="T37" fmla="*/ 10 h 89"/>
                <a:gd name="T38" fmla="*/ 64 w 88"/>
                <a:gd name="T39" fmla="*/ 5 h 89"/>
                <a:gd name="T40" fmla="*/ 56 w 88"/>
                <a:gd name="T41" fmla="*/ 2 h 89"/>
                <a:gd name="T42" fmla="*/ 48 w 88"/>
                <a:gd name="T43" fmla="*/ 0 h 89"/>
                <a:gd name="T44" fmla="*/ 35 w 88"/>
                <a:gd name="T45" fmla="*/ 1 h 89"/>
                <a:gd name="T46" fmla="*/ 19 w 88"/>
                <a:gd name="T47" fmla="*/ 7 h 89"/>
                <a:gd name="T48" fmla="*/ 7 w 88"/>
                <a:gd name="T49" fmla="*/ 20 h 89"/>
                <a:gd name="T50" fmla="*/ 1 w 88"/>
                <a:gd name="T51" fmla="*/ 35 h 89"/>
                <a:gd name="T52" fmla="*/ 0 w 88"/>
                <a:gd name="T53" fmla="*/ 48 h 89"/>
                <a:gd name="T54" fmla="*/ 1 w 88"/>
                <a:gd name="T55" fmla="*/ 57 h 89"/>
                <a:gd name="T56" fmla="*/ 4 w 88"/>
                <a:gd name="T57" fmla="*/ 65 h 89"/>
                <a:gd name="T58" fmla="*/ 9 w 88"/>
                <a:gd name="T59" fmla="*/ 72 h 89"/>
                <a:gd name="T60" fmla="*/ 15 w 88"/>
                <a:gd name="T61" fmla="*/ 78 h 89"/>
                <a:gd name="T62" fmla="*/ 27 w 88"/>
                <a:gd name="T63" fmla="*/ 85 h 89"/>
                <a:gd name="T64" fmla="*/ 39 w 88"/>
                <a:gd name="T65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44" y="89"/>
                  </a:moveTo>
                  <a:lnTo>
                    <a:pt x="45" y="88"/>
                  </a:lnTo>
                  <a:lnTo>
                    <a:pt x="46" y="88"/>
                  </a:lnTo>
                  <a:lnTo>
                    <a:pt x="48" y="88"/>
                  </a:lnTo>
                  <a:lnTo>
                    <a:pt x="52" y="87"/>
                  </a:lnTo>
                  <a:lnTo>
                    <a:pt x="54" y="87"/>
                  </a:lnTo>
                  <a:lnTo>
                    <a:pt x="56" y="86"/>
                  </a:lnTo>
                  <a:lnTo>
                    <a:pt x="61" y="85"/>
                  </a:lnTo>
                  <a:lnTo>
                    <a:pt x="64" y="83"/>
                  </a:lnTo>
                  <a:lnTo>
                    <a:pt x="68" y="81"/>
                  </a:lnTo>
                  <a:lnTo>
                    <a:pt x="70" y="80"/>
                  </a:lnTo>
                  <a:lnTo>
                    <a:pt x="70" y="79"/>
                  </a:lnTo>
                  <a:lnTo>
                    <a:pt x="70" y="78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5" y="76"/>
                  </a:lnTo>
                  <a:lnTo>
                    <a:pt x="78" y="72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9" y="70"/>
                  </a:lnTo>
                  <a:lnTo>
                    <a:pt x="80" y="69"/>
                  </a:lnTo>
                  <a:lnTo>
                    <a:pt x="83" y="65"/>
                  </a:lnTo>
                  <a:lnTo>
                    <a:pt x="85" y="61"/>
                  </a:lnTo>
                  <a:lnTo>
                    <a:pt x="86" y="57"/>
                  </a:lnTo>
                  <a:lnTo>
                    <a:pt x="86" y="55"/>
                  </a:lnTo>
                  <a:lnTo>
                    <a:pt x="87" y="53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8" y="45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7" y="35"/>
                  </a:lnTo>
                  <a:lnTo>
                    <a:pt x="85" y="27"/>
                  </a:lnTo>
                  <a:lnTo>
                    <a:pt x="80" y="20"/>
                  </a:lnTo>
                  <a:lnTo>
                    <a:pt x="78" y="16"/>
                  </a:lnTo>
                  <a:lnTo>
                    <a:pt x="75" y="13"/>
                  </a:lnTo>
                  <a:lnTo>
                    <a:pt x="71" y="10"/>
                  </a:lnTo>
                  <a:lnTo>
                    <a:pt x="68" y="7"/>
                  </a:lnTo>
                  <a:lnTo>
                    <a:pt x="64" y="5"/>
                  </a:lnTo>
                  <a:lnTo>
                    <a:pt x="61" y="3"/>
                  </a:lnTo>
                  <a:lnTo>
                    <a:pt x="56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5" y="1"/>
                  </a:lnTo>
                  <a:lnTo>
                    <a:pt x="27" y="3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1" y="53"/>
                  </a:lnTo>
                  <a:lnTo>
                    <a:pt x="1" y="57"/>
                  </a:lnTo>
                  <a:lnTo>
                    <a:pt x="3" y="61"/>
                  </a:lnTo>
                  <a:lnTo>
                    <a:pt x="4" y="65"/>
                  </a:lnTo>
                  <a:lnTo>
                    <a:pt x="7" y="69"/>
                  </a:lnTo>
                  <a:lnTo>
                    <a:pt x="9" y="72"/>
                  </a:lnTo>
                  <a:lnTo>
                    <a:pt x="12" y="76"/>
                  </a:lnTo>
                  <a:lnTo>
                    <a:pt x="15" y="78"/>
                  </a:lnTo>
                  <a:lnTo>
                    <a:pt x="19" y="81"/>
                  </a:lnTo>
                  <a:lnTo>
                    <a:pt x="27" y="85"/>
                  </a:lnTo>
                  <a:lnTo>
                    <a:pt x="35" y="87"/>
                  </a:lnTo>
                  <a:lnTo>
                    <a:pt x="39" y="88"/>
                  </a:lnTo>
                  <a:lnTo>
                    <a:pt x="44" y="8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b="1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0" name="Line 165">
              <a:extLst>
                <a:ext uri="{FF2B5EF4-FFF2-40B4-BE49-F238E27FC236}">
                  <a16:creationId xmlns:a16="http://schemas.microsoft.com/office/drawing/2014/main" id="{18C2EFB4-4E58-AF26-7DF6-0E215E40C6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80924" y="3095724"/>
              <a:ext cx="923553" cy="0"/>
            </a:xfrm>
            <a:prstGeom prst="line">
              <a:avLst/>
            </a:prstGeom>
            <a:noFill/>
            <a:ln w="20638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1" name="Rectangle 86">
              <a:extLst>
                <a:ext uri="{FF2B5EF4-FFF2-40B4-BE49-F238E27FC236}">
                  <a16:creationId xmlns:a16="http://schemas.microsoft.com/office/drawing/2014/main" id="{6677C76C-89E6-621B-A362-F673157D8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6469" y="4135436"/>
              <a:ext cx="19556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fr-FR" sz="12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0,</a:t>
              </a:r>
              <a:r>
                <a:rPr lang="fr-FR" sz="12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</a:t>
              </a:r>
              <a:endParaRPr kumimoji="0" lang="fr-FR" sz="1600" i="0" u="none" strike="noStrike" cap="none" normalizeH="0" baseline="0" noProof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2" name="Rectangle 86">
              <a:extLst>
                <a:ext uri="{FF2B5EF4-FFF2-40B4-BE49-F238E27FC236}">
                  <a16:creationId xmlns:a16="http://schemas.microsoft.com/office/drawing/2014/main" id="{350E4FFD-BC3C-F422-F831-247548075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464" y="4135436"/>
              <a:ext cx="19556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fr-FR" sz="12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</a:t>
              </a:r>
              <a:r>
                <a:rPr lang="fr-FR" sz="12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,0</a:t>
              </a:r>
              <a:endParaRPr kumimoji="0" lang="fr-FR" sz="1600" i="0" u="none" strike="noStrike" cap="none" normalizeH="0" baseline="0" noProof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3" name="Rectangle 86">
              <a:extLst>
                <a:ext uri="{FF2B5EF4-FFF2-40B4-BE49-F238E27FC236}">
                  <a16:creationId xmlns:a16="http://schemas.microsoft.com/office/drawing/2014/main" id="{AB53C0CF-0050-EF3B-E7EC-E169412D2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4521" y="4135436"/>
              <a:ext cx="19556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fr-FR" sz="12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3,0</a:t>
              </a:r>
              <a:endParaRPr kumimoji="0" lang="fr-FR" sz="1600" i="0" u="none" strike="noStrike" cap="none" normalizeH="0" baseline="0" noProof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4" name="Rectangle 83">
              <a:extLst>
                <a:ext uri="{FF2B5EF4-FFF2-40B4-BE49-F238E27FC236}">
                  <a16:creationId xmlns:a16="http://schemas.microsoft.com/office/drawing/2014/main" id="{EA12C01C-168E-C8CE-BCDC-3666591B4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9539" y="4406854"/>
              <a:ext cx="168276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200" b="1" i="0" u="none" strike="noStrike" cap="none" normalizeH="0" baseline="0" noProof="0" dirty="0" err="1">
                  <a:ln>
                    <a:noFill/>
                  </a:ln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Odds</a:t>
              </a:r>
              <a:r>
                <a:rPr kumimoji="0" lang="fr-FR" sz="1200" b="1" i="0" u="none" strike="noStrike" cap="none" normalizeH="0" baseline="0" noProof="0" dirty="0">
                  <a:ln>
                    <a:noFill/>
                  </a:ln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ratio ajusté (IC 95 %)</a:t>
              </a:r>
            </a:p>
          </p:txBody>
        </p:sp>
      </p:grpSp>
      <p:pic>
        <p:nvPicPr>
          <p:cNvPr id="8" name="Image 7" descr="Une image contenant symbole, drapeau, étoile&#10;&#10;Le contenu généré par l’IA peut être incorrect.">
            <a:extLst>
              <a:ext uri="{FF2B5EF4-FFF2-40B4-BE49-F238E27FC236}">
                <a16:creationId xmlns:a16="http://schemas.microsoft.com/office/drawing/2014/main" id="{B5FC98FF-CFBC-7ABF-2B33-A2BF769D3E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11307936" y="403529"/>
            <a:ext cx="661457" cy="428626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5" name="ZoneTexte 4">
            <a:extLst>
              <a:ext uri="{FF2B5EF4-FFF2-40B4-BE49-F238E27FC236}">
                <a16:creationId xmlns:a16="http://schemas.microsoft.com/office/drawing/2014/main" id="{19FC34BE-392F-627C-923C-8BFE4F204A5C}"/>
              </a:ext>
            </a:extLst>
          </p:cNvPr>
          <p:cNvSpPr txBox="1"/>
          <p:nvPr/>
        </p:nvSpPr>
        <p:spPr>
          <a:xfrm>
            <a:off x="4205" y="6611363"/>
            <a:ext cx="9844035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>
                <a:latin typeface="+mn-lt"/>
              </a:rPr>
              <a:t>BGN = bacille à Gram-négatif ; PK/PD = pharmacocinétique/pharmacodynamique ; PIP/TAZ = </a:t>
            </a:r>
            <a:r>
              <a:rPr lang="en-US" sz="1050" dirty="0" err="1"/>
              <a:t>piperacilline</a:t>
            </a:r>
            <a:r>
              <a:rPr lang="en-US" sz="1050" dirty="0"/>
              <a:t>/tazobactam</a:t>
            </a:r>
            <a:r>
              <a:rPr lang="fr-FR" sz="1050" dirty="0">
                <a:latin typeface="+mn-lt"/>
              </a:rPr>
              <a:t> </a:t>
            </a:r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24585504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CEFC25-3BD7-280C-0BD5-C94523B96B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6A0F3C75-CC11-14A1-8E48-3EB5FA86F84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Infections bactériennes</a:t>
            </a:r>
          </a:p>
        </p:txBody>
      </p:sp>
      <p:sp>
        <p:nvSpPr>
          <p:cNvPr id="5" name="Sous-titre 4">
            <a:extLst>
              <a:ext uri="{FF2B5EF4-FFF2-40B4-BE49-F238E27FC236}">
                <a16:creationId xmlns:a16="http://schemas.microsoft.com/office/drawing/2014/main" id="{5E41E298-B154-A79E-6A99-A9F56960F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fr-FR" sz="2800" dirty="0"/>
              <a:t>Divers</a:t>
            </a:r>
          </a:p>
        </p:txBody>
      </p:sp>
    </p:spTree>
    <p:extLst>
      <p:ext uri="{BB962C8B-B14F-4D97-AF65-F5344CB8AC3E}">
        <p14:creationId xmlns:p14="http://schemas.microsoft.com/office/powerpoint/2010/main" val="421401630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EFEE2D7-E4B6-F05C-5C41-554052043F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altLang="fr-FR" dirty="0">
                <a:latin typeface="Selecta"/>
              </a:rPr>
              <a:t>Évaluation de la résistance aux antibiotiques après un traitement antibiotique chez les patients ambulatoires : une étude rétrospective </a:t>
            </a:r>
            <a:r>
              <a:rPr lang="fr-FR" altLang="fr-FR" i="1" dirty="0">
                <a:latin typeface="Selecta"/>
              </a:rPr>
              <a:t>(1)</a:t>
            </a:r>
            <a:endParaRPr lang="fr-FR" i="1" dirty="0"/>
          </a:p>
        </p:txBody>
      </p:sp>
      <p:pic>
        <p:nvPicPr>
          <p:cNvPr id="16" name="Espace réservé du contenu 15" descr="Israël Drapeau État D'Israël - Images vectorielles gratuites sur Pixabay">
            <a:extLst>
              <a:ext uri="{FF2B5EF4-FFF2-40B4-BE49-F238E27FC236}">
                <a16:creationId xmlns:a16="http://schemas.microsoft.com/office/drawing/2014/main" id="{B8CFAD02-5F12-9AE3-4D7B-4B8A35448B94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11353800" y="409337"/>
            <a:ext cx="665163" cy="465614"/>
          </a:xfrm>
        </p:spPr>
      </p:pic>
      <p:sp>
        <p:nvSpPr>
          <p:cNvPr id="12" name="Rectangle 1">
            <a:extLst>
              <a:ext uri="{FF2B5EF4-FFF2-40B4-BE49-F238E27FC236}">
                <a16:creationId xmlns:a16="http://schemas.microsoft.com/office/drawing/2014/main" id="{5DF37EBA-EED9-94F2-F64F-4A3101B1C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67044"/>
            <a:ext cx="65" cy="123111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6B681C1F-8251-5902-0E98-695EBED8CF4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6292" y="1428900"/>
            <a:ext cx="4859356" cy="4562106"/>
          </a:xfrm>
        </p:spPr>
        <p:txBody>
          <a:bodyPr>
            <a:noAutofit/>
          </a:bodyPr>
          <a:lstStyle/>
          <a:p>
            <a:r>
              <a:rPr lang="fr-FR" sz="1800" dirty="0"/>
              <a:t>2 Essais émulés sur cohorte rétrospective </a:t>
            </a:r>
            <a:br>
              <a:rPr lang="fr-FR" sz="1800" dirty="0"/>
            </a:br>
            <a:r>
              <a:rPr lang="fr-FR" sz="1800" dirty="0"/>
              <a:t>de patients ambulatoires</a:t>
            </a:r>
          </a:p>
          <a:p>
            <a:pPr lvl="1"/>
            <a:r>
              <a:rPr lang="fr-FR" sz="1600" dirty="0"/>
              <a:t>T1 : C1G vs autres</a:t>
            </a:r>
          </a:p>
          <a:p>
            <a:pPr lvl="1"/>
            <a:r>
              <a:rPr lang="fr-FR" sz="1600" dirty="0"/>
              <a:t>T2 : C2G vs autres</a:t>
            </a:r>
            <a:endParaRPr lang="fr-FR" sz="1800" b="1" dirty="0"/>
          </a:p>
          <a:p>
            <a:r>
              <a:rPr lang="fr-FR" sz="1800" dirty="0"/>
              <a:t>23 297 adultes, 2017-2019, ayant reçu </a:t>
            </a:r>
            <a:br>
              <a:rPr lang="fr-FR" sz="1800" dirty="0"/>
            </a:br>
            <a:r>
              <a:rPr lang="fr-FR" sz="1800" dirty="0"/>
              <a:t>en ambulatoire</a:t>
            </a:r>
          </a:p>
          <a:p>
            <a:pPr lvl="1"/>
            <a:r>
              <a:rPr lang="fr-FR" sz="1600" dirty="0"/>
              <a:t>Céphalosporine C1G ou C2G, </a:t>
            </a:r>
          </a:p>
          <a:p>
            <a:pPr lvl="1"/>
            <a:r>
              <a:rPr lang="fr-FR" sz="1600" dirty="0"/>
              <a:t>AMC</a:t>
            </a:r>
          </a:p>
          <a:p>
            <a:pPr lvl="1"/>
            <a:r>
              <a:rPr lang="fr-FR" sz="1600" dirty="0"/>
              <a:t>FQ</a:t>
            </a:r>
          </a:p>
          <a:p>
            <a:r>
              <a:rPr lang="fr-FR" sz="1800" dirty="0" err="1"/>
              <a:t>Outcome</a:t>
            </a:r>
            <a:r>
              <a:rPr lang="fr-FR" sz="1800" dirty="0"/>
              <a:t> 1</a:t>
            </a:r>
            <a:r>
              <a:rPr lang="fr-FR" sz="1800" baseline="30000" dirty="0"/>
              <a:t>er</a:t>
            </a:r>
            <a:r>
              <a:rPr lang="fr-FR" sz="1800" dirty="0"/>
              <a:t> ECBU positif après J15 et avant M6</a:t>
            </a:r>
          </a:p>
          <a:p>
            <a:r>
              <a:rPr lang="fr-FR" sz="1800" dirty="0"/>
              <a:t>Critère d’exclusion hospitalisation &lt; 2 mois, ATB dans les 6 mois avant, EPHAD, transplanté d’organe</a:t>
            </a:r>
          </a:p>
          <a:p>
            <a:r>
              <a:rPr lang="fr-FR" sz="1800" dirty="0"/>
              <a:t>42 % C2G, 15 % C1G, 23 % AMC, 20 % FQ</a:t>
            </a:r>
          </a:p>
        </p:txBody>
      </p:sp>
      <p:sp>
        <p:nvSpPr>
          <p:cNvPr id="3" name="Espace réservé du contenu 9">
            <a:extLst>
              <a:ext uri="{FF2B5EF4-FFF2-40B4-BE49-F238E27FC236}">
                <a16:creationId xmlns:a16="http://schemas.microsoft.com/office/drawing/2014/main" id="{13DF806A-8EDE-9C31-35CF-FC4C60C35AB9}"/>
              </a:ext>
            </a:extLst>
          </p:cNvPr>
          <p:cNvSpPr txBox="1">
            <a:spLocks/>
          </p:cNvSpPr>
          <p:nvPr/>
        </p:nvSpPr>
        <p:spPr>
          <a:xfrm>
            <a:off x="9672997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 err="1">
                <a:latin typeface="+mj-lt"/>
              </a:rPr>
              <a:t>Chowers</a:t>
            </a:r>
            <a:r>
              <a:rPr lang="fr-FR" dirty="0">
                <a:latin typeface="+mj-lt"/>
              </a:rPr>
              <a:t> M, ESCMID 2026, J0005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2C695CA6-17EA-CEF0-FBD8-6179FE488139}"/>
              </a:ext>
            </a:extLst>
          </p:cNvPr>
          <p:cNvSpPr txBox="1"/>
          <p:nvPr/>
        </p:nvSpPr>
        <p:spPr>
          <a:xfrm>
            <a:off x="7946506" y="3381375"/>
            <a:ext cx="2583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</a:t>
            </a:r>
            <a:r>
              <a:rPr lang="fr-FR" b="1" baseline="3000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er</a:t>
            </a:r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CEP vs FQ (RD &amp; NNH)</a:t>
            </a:r>
          </a:p>
        </p:txBody>
      </p:sp>
      <p:grpSp>
        <p:nvGrpSpPr>
          <p:cNvPr id="99" name="Groupe 98">
            <a:extLst>
              <a:ext uri="{FF2B5EF4-FFF2-40B4-BE49-F238E27FC236}">
                <a16:creationId xmlns:a16="http://schemas.microsoft.com/office/drawing/2014/main" id="{59B7CB25-FA30-66E3-C7E3-D08EF7337D26}"/>
              </a:ext>
            </a:extLst>
          </p:cNvPr>
          <p:cNvGrpSpPr/>
          <p:nvPr/>
        </p:nvGrpSpPr>
        <p:grpSpPr>
          <a:xfrm>
            <a:off x="5692284" y="1428899"/>
            <a:ext cx="6384307" cy="1809003"/>
            <a:chOff x="6061175" y="1407723"/>
            <a:chExt cx="5697559" cy="1200300"/>
          </a:xfrm>
        </p:grpSpPr>
        <p:cxnSp>
          <p:nvCxnSpPr>
            <p:cNvPr id="75" name="Connecteur droit 74">
              <a:extLst>
                <a:ext uri="{FF2B5EF4-FFF2-40B4-BE49-F238E27FC236}">
                  <a16:creationId xmlns:a16="http://schemas.microsoft.com/office/drawing/2014/main" id="{A127EB10-311F-8242-4A94-D70E471E1E8F}"/>
                </a:ext>
              </a:extLst>
            </p:cNvPr>
            <p:cNvCxnSpPr/>
            <p:nvPr/>
          </p:nvCxnSpPr>
          <p:spPr>
            <a:xfrm>
              <a:off x="6167438" y="1780694"/>
              <a:ext cx="0" cy="41005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Connecteur droit 75">
              <a:extLst>
                <a:ext uri="{FF2B5EF4-FFF2-40B4-BE49-F238E27FC236}">
                  <a16:creationId xmlns:a16="http://schemas.microsoft.com/office/drawing/2014/main" id="{90BFB456-D76D-C5FD-4FB3-CDFFF155B87E}"/>
                </a:ext>
              </a:extLst>
            </p:cNvPr>
            <p:cNvCxnSpPr/>
            <p:nvPr/>
          </p:nvCxnSpPr>
          <p:spPr>
            <a:xfrm>
              <a:off x="7713374" y="1780694"/>
              <a:ext cx="0" cy="41005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Connecteur droit 76">
              <a:extLst>
                <a:ext uri="{FF2B5EF4-FFF2-40B4-BE49-F238E27FC236}">
                  <a16:creationId xmlns:a16="http://schemas.microsoft.com/office/drawing/2014/main" id="{BB0C65E3-2CED-8809-EFBA-9AEF3519FF19}"/>
                </a:ext>
              </a:extLst>
            </p:cNvPr>
            <p:cNvCxnSpPr/>
            <p:nvPr/>
          </p:nvCxnSpPr>
          <p:spPr>
            <a:xfrm>
              <a:off x="9547890" y="1780694"/>
              <a:ext cx="0" cy="41005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Connecteur droit 77">
              <a:extLst>
                <a:ext uri="{FF2B5EF4-FFF2-40B4-BE49-F238E27FC236}">
                  <a16:creationId xmlns:a16="http://schemas.microsoft.com/office/drawing/2014/main" id="{45B65FBD-7240-6C37-0A99-0F82D7A85B00}"/>
                </a:ext>
              </a:extLst>
            </p:cNvPr>
            <p:cNvCxnSpPr/>
            <p:nvPr/>
          </p:nvCxnSpPr>
          <p:spPr>
            <a:xfrm>
              <a:off x="11695777" y="1780694"/>
              <a:ext cx="0" cy="41005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Connecteur droit 78">
              <a:extLst>
                <a:ext uri="{FF2B5EF4-FFF2-40B4-BE49-F238E27FC236}">
                  <a16:creationId xmlns:a16="http://schemas.microsoft.com/office/drawing/2014/main" id="{69535D33-EEF5-5414-4B41-15FCDEEBAEE0}"/>
                </a:ext>
              </a:extLst>
            </p:cNvPr>
            <p:cNvCxnSpPr>
              <a:cxnSpLocks/>
            </p:cNvCxnSpPr>
            <p:nvPr/>
          </p:nvCxnSpPr>
          <p:spPr>
            <a:xfrm>
              <a:off x="6176963" y="1976196"/>
              <a:ext cx="5519055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Connecteur droit avec flèche 81">
              <a:extLst>
                <a:ext uri="{FF2B5EF4-FFF2-40B4-BE49-F238E27FC236}">
                  <a16:creationId xmlns:a16="http://schemas.microsoft.com/office/drawing/2014/main" id="{13FF4627-E8BE-76CD-6A0B-F6B6FEA070F6}"/>
                </a:ext>
              </a:extLst>
            </p:cNvPr>
            <p:cNvCxnSpPr/>
            <p:nvPr/>
          </p:nvCxnSpPr>
          <p:spPr>
            <a:xfrm>
              <a:off x="7820022" y="1833563"/>
              <a:ext cx="1633537" cy="0"/>
            </a:xfrm>
            <a:prstGeom prst="straightConnector1">
              <a:avLst/>
            </a:prstGeom>
            <a:ln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Connecteur droit avec flèche 82">
              <a:extLst>
                <a:ext uri="{FF2B5EF4-FFF2-40B4-BE49-F238E27FC236}">
                  <a16:creationId xmlns:a16="http://schemas.microsoft.com/office/drawing/2014/main" id="{B70F63C2-A35A-C7F8-8E9F-291CEC808FB5}"/>
                </a:ext>
              </a:extLst>
            </p:cNvPr>
            <p:cNvCxnSpPr>
              <a:cxnSpLocks/>
            </p:cNvCxnSpPr>
            <p:nvPr/>
          </p:nvCxnSpPr>
          <p:spPr>
            <a:xfrm>
              <a:off x="7748581" y="2119313"/>
              <a:ext cx="590557" cy="0"/>
            </a:xfrm>
            <a:prstGeom prst="straightConnector1">
              <a:avLst/>
            </a:prstGeom>
            <a:ln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Connecteur droit avec flèche 84">
              <a:extLst>
                <a:ext uri="{FF2B5EF4-FFF2-40B4-BE49-F238E27FC236}">
                  <a16:creationId xmlns:a16="http://schemas.microsoft.com/office/drawing/2014/main" id="{60A6ADBC-D812-9EFE-88AF-EFDA6BBFB444}"/>
                </a:ext>
              </a:extLst>
            </p:cNvPr>
            <p:cNvCxnSpPr>
              <a:cxnSpLocks/>
            </p:cNvCxnSpPr>
            <p:nvPr/>
          </p:nvCxnSpPr>
          <p:spPr>
            <a:xfrm>
              <a:off x="7086600" y="2119313"/>
              <a:ext cx="576263" cy="0"/>
            </a:xfrm>
            <a:prstGeom prst="straightConnector1">
              <a:avLst/>
            </a:prstGeom>
            <a:ln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ZoneTexte 86">
              <a:extLst>
                <a:ext uri="{FF2B5EF4-FFF2-40B4-BE49-F238E27FC236}">
                  <a16:creationId xmlns:a16="http://schemas.microsoft.com/office/drawing/2014/main" id="{F7E17AB9-5484-C125-6622-61F3CAA260C8}"/>
                </a:ext>
              </a:extLst>
            </p:cNvPr>
            <p:cNvSpPr txBox="1"/>
            <p:nvPr/>
          </p:nvSpPr>
          <p:spPr>
            <a:xfrm>
              <a:off x="6061175" y="1500187"/>
              <a:ext cx="9444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b="1" dirty="0">
                  <a:solidFill>
                    <a:schemeClr val="accent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01/01/2017</a:t>
              </a:r>
            </a:p>
          </p:txBody>
        </p:sp>
        <p:sp>
          <p:nvSpPr>
            <p:cNvPr id="88" name="ZoneTexte 87">
              <a:extLst>
                <a:ext uri="{FF2B5EF4-FFF2-40B4-BE49-F238E27FC236}">
                  <a16:creationId xmlns:a16="http://schemas.microsoft.com/office/drawing/2014/main" id="{1809724E-4EA5-0250-D957-EDFC5811B884}"/>
                </a:ext>
              </a:extLst>
            </p:cNvPr>
            <p:cNvSpPr txBox="1"/>
            <p:nvPr/>
          </p:nvSpPr>
          <p:spPr>
            <a:xfrm>
              <a:off x="10814244" y="1500187"/>
              <a:ext cx="94449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200" b="1" dirty="0">
                  <a:solidFill>
                    <a:schemeClr val="accent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01/01/2020</a:t>
              </a:r>
            </a:p>
          </p:txBody>
        </p:sp>
        <p:sp>
          <p:nvSpPr>
            <p:cNvPr id="89" name="ZoneTexte 88">
              <a:extLst>
                <a:ext uri="{FF2B5EF4-FFF2-40B4-BE49-F238E27FC236}">
                  <a16:creationId xmlns:a16="http://schemas.microsoft.com/office/drawing/2014/main" id="{38212A67-5E13-CF9F-197B-93BD806AC505}"/>
                </a:ext>
              </a:extLst>
            </p:cNvPr>
            <p:cNvSpPr txBox="1"/>
            <p:nvPr/>
          </p:nvSpPr>
          <p:spPr>
            <a:xfrm>
              <a:off x="9540577" y="1696160"/>
              <a:ext cx="508139" cy="1735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</a:t>
              </a:r>
              <a:r>
                <a:rPr lang="fr-FR" sz="1100" b="1" baseline="-250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</a:t>
              </a:r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+180</a:t>
              </a:r>
            </a:p>
          </p:txBody>
        </p:sp>
        <p:sp>
          <p:nvSpPr>
            <p:cNvPr id="90" name="ZoneTexte 89">
              <a:extLst>
                <a:ext uri="{FF2B5EF4-FFF2-40B4-BE49-F238E27FC236}">
                  <a16:creationId xmlns:a16="http://schemas.microsoft.com/office/drawing/2014/main" id="{F2638942-A395-BF56-EFED-4DA0BF5DE549}"/>
                </a:ext>
              </a:extLst>
            </p:cNvPr>
            <p:cNvSpPr txBox="1"/>
            <p:nvPr/>
          </p:nvSpPr>
          <p:spPr>
            <a:xfrm>
              <a:off x="7877447" y="2122950"/>
              <a:ext cx="443764" cy="1735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</a:t>
              </a:r>
              <a:r>
                <a:rPr lang="fr-FR" sz="1100" b="1" baseline="-250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</a:t>
              </a:r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+14</a:t>
              </a:r>
            </a:p>
          </p:txBody>
        </p:sp>
        <p:sp>
          <p:nvSpPr>
            <p:cNvPr id="91" name="ZoneTexte 90">
              <a:extLst>
                <a:ext uri="{FF2B5EF4-FFF2-40B4-BE49-F238E27FC236}">
                  <a16:creationId xmlns:a16="http://schemas.microsoft.com/office/drawing/2014/main" id="{FC1DDE94-CC97-9068-8502-FA5883B9C10D}"/>
                </a:ext>
              </a:extLst>
            </p:cNvPr>
            <p:cNvSpPr txBox="1"/>
            <p:nvPr/>
          </p:nvSpPr>
          <p:spPr>
            <a:xfrm>
              <a:off x="7103368" y="2122950"/>
              <a:ext cx="483819" cy="1735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</a:t>
              </a:r>
              <a:r>
                <a:rPr lang="fr-FR" sz="1100" b="1" baseline="-250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</a:t>
              </a:r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-180</a:t>
              </a:r>
            </a:p>
          </p:txBody>
        </p:sp>
        <p:sp>
          <p:nvSpPr>
            <p:cNvPr id="92" name="ZoneTexte 91">
              <a:extLst>
                <a:ext uri="{FF2B5EF4-FFF2-40B4-BE49-F238E27FC236}">
                  <a16:creationId xmlns:a16="http://schemas.microsoft.com/office/drawing/2014/main" id="{C3DFB217-9FDA-36FA-1DA4-4EE208FCCE0B}"/>
                </a:ext>
              </a:extLst>
            </p:cNvPr>
            <p:cNvSpPr txBox="1"/>
            <p:nvPr/>
          </p:nvSpPr>
          <p:spPr>
            <a:xfrm>
              <a:off x="7621433" y="2321599"/>
              <a:ext cx="1216272" cy="285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Exclusion</a:t>
              </a:r>
            </a:p>
            <a:p>
              <a:pPr algn="ctr"/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Echec de traitement</a:t>
              </a:r>
            </a:p>
          </p:txBody>
        </p:sp>
        <p:sp>
          <p:nvSpPr>
            <p:cNvPr id="93" name="ZoneTexte 92">
              <a:extLst>
                <a:ext uri="{FF2B5EF4-FFF2-40B4-BE49-F238E27FC236}">
                  <a16:creationId xmlns:a16="http://schemas.microsoft.com/office/drawing/2014/main" id="{D2F9FAE3-9E1D-15E7-31F1-25B8E336D239}"/>
                </a:ext>
              </a:extLst>
            </p:cNvPr>
            <p:cNvSpPr txBox="1"/>
            <p:nvPr/>
          </p:nvSpPr>
          <p:spPr>
            <a:xfrm>
              <a:off x="6918110" y="2322123"/>
              <a:ext cx="854338" cy="285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Période sans </a:t>
              </a:r>
            </a:p>
            <a:p>
              <a:pPr algn="ctr"/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ATB</a:t>
              </a:r>
            </a:p>
          </p:txBody>
        </p:sp>
        <p:sp>
          <p:nvSpPr>
            <p:cNvPr id="94" name="ZoneTexte 93">
              <a:extLst>
                <a:ext uri="{FF2B5EF4-FFF2-40B4-BE49-F238E27FC236}">
                  <a16:creationId xmlns:a16="http://schemas.microsoft.com/office/drawing/2014/main" id="{9D71C023-E7C5-F491-8378-A0DD24030986}"/>
                </a:ext>
              </a:extLst>
            </p:cNvPr>
            <p:cNvSpPr txBox="1"/>
            <p:nvPr/>
          </p:nvSpPr>
          <p:spPr>
            <a:xfrm>
              <a:off x="7319612" y="1407723"/>
              <a:ext cx="822864" cy="285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Traitement </a:t>
              </a:r>
            </a:p>
            <a:p>
              <a:pPr algn="ctr"/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Antibiotique</a:t>
              </a:r>
            </a:p>
          </p:txBody>
        </p:sp>
        <p:sp>
          <p:nvSpPr>
            <p:cNvPr id="95" name="ZoneTexte 94">
              <a:extLst>
                <a:ext uri="{FF2B5EF4-FFF2-40B4-BE49-F238E27FC236}">
                  <a16:creationId xmlns:a16="http://schemas.microsoft.com/office/drawing/2014/main" id="{EE797670-F894-0B87-4B5F-D4AF1B287885}"/>
                </a:ext>
              </a:extLst>
            </p:cNvPr>
            <p:cNvSpPr txBox="1"/>
            <p:nvPr/>
          </p:nvSpPr>
          <p:spPr>
            <a:xfrm>
              <a:off x="7655795" y="1703850"/>
              <a:ext cx="274434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05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</a:t>
              </a:r>
              <a:r>
                <a:rPr lang="fr-FR" sz="1050" b="1" baseline="-250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</a:t>
              </a:r>
              <a:endParaRPr lang="fr-FR" sz="105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6" name="ZoneTexte 95">
              <a:extLst>
                <a:ext uri="{FF2B5EF4-FFF2-40B4-BE49-F238E27FC236}">
                  <a16:creationId xmlns:a16="http://schemas.microsoft.com/office/drawing/2014/main" id="{1B42B073-FC80-CEA8-A1AF-EFA967973DEC}"/>
                </a:ext>
              </a:extLst>
            </p:cNvPr>
            <p:cNvSpPr txBox="1"/>
            <p:nvPr/>
          </p:nvSpPr>
          <p:spPr>
            <a:xfrm>
              <a:off x="8340553" y="1489011"/>
              <a:ext cx="536750" cy="1735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100" b="1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ECBU +</a:t>
              </a:r>
            </a:p>
          </p:txBody>
        </p:sp>
      </p:grpSp>
      <p:grpSp>
        <p:nvGrpSpPr>
          <p:cNvPr id="137" name="Groupe 136">
            <a:extLst>
              <a:ext uri="{FF2B5EF4-FFF2-40B4-BE49-F238E27FC236}">
                <a16:creationId xmlns:a16="http://schemas.microsoft.com/office/drawing/2014/main" id="{82911253-F1FC-992D-5797-505CAE76630F}"/>
              </a:ext>
            </a:extLst>
          </p:cNvPr>
          <p:cNvGrpSpPr/>
          <p:nvPr/>
        </p:nvGrpSpPr>
        <p:grpSpPr>
          <a:xfrm>
            <a:off x="5000630" y="3858131"/>
            <a:ext cx="7075962" cy="2462605"/>
            <a:chOff x="5398110" y="3865495"/>
            <a:chExt cx="6678485" cy="2347839"/>
          </a:xfrm>
        </p:grpSpPr>
        <p:sp>
          <p:nvSpPr>
            <p:cNvPr id="22" name="Line 19">
              <a:extLst>
                <a:ext uri="{FF2B5EF4-FFF2-40B4-BE49-F238E27FC236}">
                  <a16:creationId xmlns:a16="http://schemas.microsoft.com/office/drawing/2014/main" id="{6411ABDF-4EFC-2E53-F1B5-F8B4298DB6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52100" y="3879850"/>
              <a:ext cx="0" cy="20262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fr-FR" sz="1200" ker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CD8B1C5B-2D74-AB15-FA8F-05E52797300B}"/>
                </a:ext>
              </a:extLst>
            </p:cNvPr>
            <p:cNvSpPr/>
            <p:nvPr/>
          </p:nvSpPr>
          <p:spPr bwMode="auto">
            <a:xfrm>
              <a:off x="7000579" y="4048125"/>
              <a:ext cx="4481505" cy="1862121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fr-FR" sz="1200" ker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5" name="Groupe 24">
              <a:extLst>
                <a:ext uri="{FF2B5EF4-FFF2-40B4-BE49-F238E27FC236}">
                  <a16:creationId xmlns:a16="http://schemas.microsoft.com/office/drawing/2014/main" id="{F981DEDC-1247-8BE0-19F6-1C47BE16F290}"/>
                </a:ext>
              </a:extLst>
            </p:cNvPr>
            <p:cNvGrpSpPr/>
            <p:nvPr/>
          </p:nvGrpSpPr>
          <p:grpSpPr>
            <a:xfrm>
              <a:off x="5941526" y="4292730"/>
              <a:ext cx="1059279" cy="257369"/>
              <a:chOff x="938162" y="4735827"/>
              <a:chExt cx="1165208" cy="283106"/>
            </a:xfrm>
          </p:grpSpPr>
          <p:sp>
            <p:nvSpPr>
              <p:cNvPr id="26" name="Line 7">
                <a:extLst>
                  <a:ext uri="{FF2B5EF4-FFF2-40B4-BE49-F238E27FC236}">
                    <a16:creationId xmlns:a16="http://schemas.microsoft.com/office/drawing/2014/main" id="{4035C1F3-B2DE-75D1-5772-379ADB8A14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Rectangle 38">
                <a:extLst>
                  <a:ext uri="{FF2B5EF4-FFF2-40B4-BE49-F238E27FC236}">
                    <a16:creationId xmlns:a16="http://schemas.microsoft.com/office/drawing/2014/main" id="{E3DAB591-4DFC-5484-81C0-39B68A6CE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162" y="4735827"/>
                <a:ext cx="1072714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 err="1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Nitrofurantoin</a:t>
                </a:r>
                <a:endParaRPr lang="fr-FR" altLang="fr-FR" sz="12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8" name="Groupe 27">
              <a:extLst>
                <a:ext uri="{FF2B5EF4-FFF2-40B4-BE49-F238E27FC236}">
                  <a16:creationId xmlns:a16="http://schemas.microsoft.com/office/drawing/2014/main" id="{48E4A81B-1A33-1970-14FE-D7D47237A482}"/>
                </a:ext>
              </a:extLst>
            </p:cNvPr>
            <p:cNvGrpSpPr/>
            <p:nvPr/>
          </p:nvGrpSpPr>
          <p:grpSpPr>
            <a:xfrm>
              <a:off x="5749167" y="4537328"/>
              <a:ext cx="1251639" cy="257369"/>
              <a:chOff x="726566" y="4735827"/>
              <a:chExt cx="1376804" cy="283106"/>
            </a:xfrm>
          </p:grpSpPr>
          <p:sp>
            <p:nvSpPr>
              <p:cNvPr id="29" name="Line 7">
                <a:extLst>
                  <a:ext uri="{FF2B5EF4-FFF2-40B4-BE49-F238E27FC236}">
                    <a16:creationId xmlns:a16="http://schemas.microsoft.com/office/drawing/2014/main" id="{EE19E5C7-16F4-C534-43A4-A20E6C99B3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Rectangle 38">
                <a:extLst>
                  <a:ext uri="{FF2B5EF4-FFF2-40B4-BE49-F238E27FC236}">
                    <a16:creationId xmlns:a16="http://schemas.microsoft.com/office/drawing/2014/main" id="{A8BC6A31-270E-47BD-FC1C-1D02617B6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566" y="4735827"/>
                <a:ext cx="1284311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Fluoroquinolones</a:t>
                </a:r>
              </a:p>
            </p:txBody>
          </p:sp>
        </p:grpSp>
        <p:grpSp>
          <p:nvGrpSpPr>
            <p:cNvPr id="31" name="Groupe 30">
              <a:extLst>
                <a:ext uri="{FF2B5EF4-FFF2-40B4-BE49-F238E27FC236}">
                  <a16:creationId xmlns:a16="http://schemas.microsoft.com/office/drawing/2014/main" id="{4F3565F1-8C3E-35BE-0F36-A8BAC9091158}"/>
                </a:ext>
              </a:extLst>
            </p:cNvPr>
            <p:cNvGrpSpPr/>
            <p:nvPr/>
          </p:nvGrpSpPr>
          <p:grpSpPr>
            <a:xfrm>
              <a:off x="5398110" y="4781255"/>
              <a:ext cx="1602696" cy="257369"/>
              <a:chOff x="340403" y="4735827"/>
              <a:chExt cx="1762967" cy="283106"/>
            </a:xfrm>
          </p:grpSpPr>
          <p:sp>
            <p:nvSpPr>
              <p:cNvPr id="32" name="Line 7">
                <a:extLst>
                  <a:ext uri="{FF2B5EF4-FFF2-40B4-BE49-F238E27FC236}">
                    <a16:creationId xmlns:a16="http://schemas.microsoft.com/office/drawing/2014/main" id="{637DE2F8-8410-0655-3CDE-BDE6F1838B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" name="Rectangle 38">
                <a:extLst>
                  <a:ext uri="{FF2B5EF4-FFF2-40B4-BE49-F238E27FC236}">
                    <a16:creationId xmlns:a16="http://schemas.microsoft.com/office/drawing/2014/main" id="{8FD28903-5DCB-D13F-CCE5-25EB46E82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03" y="4735827"/>
                <a:ext cx="1670474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 err="1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Amoxicillin-clavulanate</a:t>
                </a:r>
                <a:endParaRPr lang="fr-FR" altLang="fr-FR" sz="12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Groupe 33">
              <a:extLst>
                <a:ext uri="{FF2B5EF4-FFF2-40B4-BE49-F238E27FC236}">
                  <a16:creationId xmlns:a16="http://schemas.microsoft.com/office/drawing/2014/main" id="{F57A0B3A-4336-AB61-3DDC-43B93429F29F}"/>
                </a:ext>
              </a:extLst>
            </p:cNvPr>
            <p:cNvGrpSpPr/>
            <p:nvPr/>
          </p:nvGrpSpPr>
          <p:grpSpPr>
            <a:xfrm>
              <a:off x="6585937" y="5032241"/>
              <a:ext cx="414871" cy="257369"/>
              <a:chOff x="1647012" y="4735831"/>
              <a:chExt cx="456358" cy="283106"/>
            </a:xfrm>
          </p:grpSpPr>
          <p:sp>
            <p:nvSpPr>
              <p:cNvPr id="35" name="Line 7">
                <a:extLst>
                  <a:ext uri="{FF2B5EF4-FFF2-40B4-BE49-F238E27FC236}">
                    <a16:creationId xmlns:a16="http://schemas.microsoft.com/office/drawing/2014/main" id="{2BD00FD4-0CB2-3E07-8EF4-A8CBB3DE5C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Rectangle 38">
                <a:extLst>
                  <a:ext uri="{FF2B5EF4-FFF2-40B4-BE49-F238E27FC236}">
                    <a16:creationId xmlns:a16="http://schemas.microsoft.com/office/drawing/2014/main" id="{41F1D706-6E9A-5892-7803-65C543B9E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012" y="4735831"/>
                <a:ext cx="363866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C3G</a:t>
                </a:r>
              </a:p>
            </p:txBody>
          </p:sp>
        </p:grpSp>
        <p:grpSp>
          <p:nvGrpSpPr>
            <p:cNvPr id="37" name="Groupe 36">
              <a:extLst>
                <a:ext uri="{FF2B5EF4-FFF2-40B4-BE49-F238E27FC236}">
                  <a16:creationId xmlns:a16="http://schemas.microsoft.com/office/drawing/2014/main" id="{D366C639-DC53-57A9-58C4-5CCC2F03D8F2}"/>
                </a:ext>
              </a:extLst>
            </p:cNvPr>
            <p:cNvGrpSpPr/>
            <p:nvPr/>
          </p:nvGrpSpPr>
          <p:grpSpPr>
            <a:xfrm>
              <a:off x="6585937" y="5297464"/>
              <a:ext cx="414871" cy="257369"/>
              <a:chOff x="1647012" y="4735831"/>
              <a:chExt cx="456358" cy="283106"/>
            </a:xfrm>
          </p:grpSpPr>
          <p:sp>
            <p:nvSpPr>
              <p:cNvPr id="38" name="Line 7">
                <a:extLst>
                  <a:ext uri="{FF2B5EF4-FFF2-40B4-BE49-F238E27FC236}">
                    <a16:creationId xmlns:a16="http://schemas.microsoft.com/office/drawing/2014/main" id="{D4F40D7A-CBE1-D50A-F538-22492E76F0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DCC826BE-24E8-4CFF-A784-7293E4A35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012" y="4735831"/>
                <a:ext cx="363866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C2G</a:t>
                </a:r>
              </a:p>
            </p:txBody>
          </p:sp>
        </p:grpSp>
        <p:grpSp>
          <p:nvGrpSpPr>
            <p:cNvPr id="40" name="Groupe 39">
              <a:extLst>
                <a:ext uri="{FF2B5EF4-FFF2-40B4-BE49-F238E27FC236}">
                  <a16:creationId xmlns:a16="http://schemas.microsoft.com/office/drawing/2014/main" id="{DEE55BDF-08BB-A98A-C14C-176488FBB601}"/>
                </a:ext>
              </a:extLst>
            </p:cNvPr>
            <p:cNvGrpSpPr/>
            <p:nvPr/>
          </p:nvGrpSpPr>
          <p:grpSpPr>
            <a:xfrm>
              <a:off x="6585937" y="5530101"/>
              <a:ext cx="414871" cy="257369"/>
              <a:chOff x="1647012" y="4735831"/>
              <a:chExt cx="456358" cy="283106"/>
            </a:xfrm>
          </p:grpSpPr>
          <p:sp>
            <p:nvSpPr>
              <p:cNvPr id="41" name="Line 7">
                <a:extLst>
                  <a:ext uri="{FF2B5EF4-FFF2-40B4-BE49-F238E27FC236}">
                    <a16:creationId xmlns:a16="http://schemas.microsoft.com/office/drawing/2014/main" id="{A5CC4F35-A6DB-2575-0AD5-DCAD78D786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07E4141F-7ECC-07FC-03FC-5EC09D7AA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012" y="4735831"/>
                <a:ext cx="363866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C1G</a:t>
                </a:r>
              </a:p>
            </p:txBody>
          </p:sp>
        </p:grpSp>
        <p:sp>
          <p:nvSpPr>
            <p:cNvPr id="43" name="Rectangle 38">
              <a:extLst>
                <a:ext uri="{FF2B5EF4-FFF2-40B4-BE49-F238E27FC236}">
                  <a16:creationId xmlns:a16="http://schemas.microsoft.com/office/drawing/2014/main" id="{F4681572-8DC4-CFC6-B8CD-C320D952B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1749" y="3865495"/>
              <a:ext cx="967179" cy="21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Exposition aux C1G</a:t>
              </a:r>
            </a:p>
          </p:txBody>
        </p:sp>
        <p:sp>
          <p:nvSpPr>
            <p:cNvPr id="46" name="Rectangle 38">
              <a:extLst>
                <a:ext uri="{FF2B5EF4-FFF2-40B4-BE49-F238E27FC236}">
                  <a16:creationId xmlns:a16="http://schemas.microsoft.com/office/drawing/2014/main" id="{A22F4476-FD03-32BF-E603-876E38C2B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1310" y="3865495"/>
              <a:ext cx="1584335" cy="21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Exposition aux fluoroquinolones</a:t>
              </a:r>
            </a:p>
          </p:txBody>
        </p:sp>
        <p:sp>
          <p:nvSpPr>
            <p:cNvPr id="47" name="Flèche : droite 46">
              <a:extLst>
                <a:ext uri="{FF2B5EF4-FFF2-40B4-BE49-F238E27FC236}">
                  <a16:creationId xmlns:a16="http://schemas.microsoft.com/office/drawing/2014/main" id="{AF42B140-BD8B-5B43-8AFA-81C505452EBF}"/>
                </a:ext>
              </a:extLst>
            </p:cNvPr>
            <p:cNvSpPr/>
            <p:nvPr/>
          </p:nvSpPr>
          <p:spPr>
            <a:xfrm>
              <a:off x="9255710" y="4103454"/>
              <a:ext cx="2019109" cy="164745"/>
            </a:xfrm>
            <a:prstGeom prst="rightArrow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Flèche : droite 47">
              <a:extLst>
                <a:ext uri="{FF2B5EF4-FFF2-40B4-BE49-F238E27FC236}">
                  <a16:creationId xmlns:a16="http://schemas.microsoft.com/office/drawing/2014/main" id="{987315F0-0F45-E177-BA82-A9E547987964}"/>
                </a:ext>
              </a:extLst>
            </p:cNvPr>
            <p:cNvSpPr/>
            <p:nvPr/>
          </p:nvSpPr>
          <p:spPr>
            <a:xfrm rot="10800000">
              <a:off x="7236601" y="4103454"/>
              <a:ext cx="2019109" cy="164745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Rectangle 38">
              <a:extLst>
                <a:ext uri="{FF2B5EF4-FFF2-40B4-BE49-F238E27FC236}">
                  <a16:creationId xmlns:a16="http://schemas.microsoft.com/office/drawing/2014/main" id="{64BAFF0E-046A-7F9E-9B37-D0B49BAC9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7050" y="5680775"/>
              <a:ext cx="573947" cy="201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Faveur C1G</a:t>
              </a:r>
            </a:p>
          </p:txBody>
        </p:sp>
        <p:sp>
          <p:nvSpPr>
            <p:cNvPr id="51" name="Rectangle 38">
              <a:extLst>
                <a:ext uri="{FF2B5EF4-FFF2-40B4-BE49-F238E27FC236}">
                  <a16:creationId xmlns:a16="http://schemas.microsoft.com/office/drawing/2014/main" id="{0DF2B746-EB94-DEF5-C593-0874CDAC6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1603" y="5680775"/>
              <a:ext cx="516455" cy="201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Faveur FQ</a:t>
              </a:r>
            </a:p>
          </p:txBody>
        </p:sp>
        <p:sp>
          <p:nvSpPr>
            <p:cNvPr id="52" name="Rectangle 38">
              <a:extLst>
                <a:ext uri="{FF2B5EF4-FFF2-40B4-BE49-F238E27FC236}">
                  <a16:creationId xmlns:a16="http://schemas.microsoft.com/office/drawing/2014/main" id="{C9866718-E0CF-C3C1-08BA-34BE2384A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8282" y="4367102"/>
              <a:ext cx="236209" cy="226591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1000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4,5</a:t>
              </a:r>
            </a:p>
          </p:txBody>
        </p:sp>
        <p:sp>
          <p:nvSpPr>
            <p:cNvPr id="53" name="Ellipse 52">
              <a:extLst>
                <a:ext uri="{FF2B5EF4-FFF2-40B4-BE49-F238E27FC236}">
                  <a16:creationId xmlns:a16="http://schemas.microsoft.com/office/drawing/2014/main" id="{636EF64C-C164-5823-C16F-2DA6FD48CE8D}"/>
                </a:ext>
              </a:extLst>
            </p:cNvPr>
            <p:cNvSpPr/>
            <p:nvPr/>
          </p:nvSpPr>
          <p:spPr>
            <a:xfrm>
              <a:off x="9120345" y="4381500"/>
              <a:ext cx="82633" cy="82633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55" name="Connecteur droit 54">
              <a:extLst>
                <a:ext uri="{FF2B5EF4-FFF2-40B4-BE49-F238E27FC236}">
                  <a16:creationId xmlns:a16="http://schemas.microsoft.com/office/drawing/2014/main" id="{FCD980CA-2961-E7E6-3A63-141647A0741A}"/>
                </a:ext>
              </a:extLst>
            </p:cNvPr>
            <p:cNvCxnSpPr/>
            <p:nvPr/>
          </p:nvCxnSpPr>
          <p:spPr>
            <a:xfrm>
              <a:off x="8681734" y="4421414"/>
              <a:ext cx="952500" cy="0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Ellipse 55">
              <a:extLst>
                <a:ext uri="{FF2B5EF4-FFF2-40B4-BE49-F238E27FC236}">
                  <a16:creationId xmlns:a16="http://schemas.microsoft.com/office/drawing/2014/main" id="{44FF2AF8-89A9-5803-4FDC-DC0C3C9A5B41}"/>
                </a:ext>
              </a:extLst>
            </p:cNvPr>
            <p:cNvSpPr/>
            <p:nvPr/>
          </p:nvSpPr>
          <p:spPr>
            <a:xfrm>
              <a:off x="9839483" y="4879181"/>
              <a:ext cx="82633" cy="82633"/>
            </a:xfrm>
            <a:prstGeom prst="ellipse">
              <a:avLst/>
            </a:prstGeom>
            <a:solidFill>
              <a:srgbClr val="FF339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57" name="Connecteur droit 56">
              <a:extLst>
                <a:ext uri="{FF2B5EF4-FFF2-40B4-BE49-F238E27FC236}">
                  <a16:creationId xmlns:a16="http://schemas.microsoft.com/office/drawing/2014/main" id="{572B0A12-D4A0-FA2D-B0E5-23A26794E9F9}"/>
                </a:ext>
              </a:extLst>
            </p:cNvPr>
            <p:cNvCxnSpPr>
              <a:cxnSpLocks/>
            </p:cNvCxnSpPr>
            <p:nvPr/>
          </p:nvCxnSpPr>
          <p:spPr>
            <a:xfrm>
              <a:off x="9434209" y="4919095"/>
              <a:ext cx="900112" cy="0"/>
            </a:xfrm>
            <a:prstGeom prst="line">
              <a:avLst/>
            </a:prstGeom>
            <a:ln>
              <a:solidFill>
                <a:srgbClr val="FF3399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Ellipse 59">
              <a:extLst>
                <a:ext uri="{FF2B5EF4-FFF2-40B4-BE49-F238E27FC236}">
                  <a16:creationId xmlns:a16="http://schemas.microsoft.com/office/drawing/2014/main" id="{1317506C-027F-AB80-0421-3C15BEF7637E}"/>
                </a:ext>
              </a:extLst>
            </p:cNvPr>
            <p:cNvSpPr/>
            <p:nvPr/>
          </p:nvSpPr>
          <p:spPr>
            <a:xfrm>
              <a:off x="10384789" y="5129213"/>
              <a:ext cx="82633" cy="8263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61" name="Connecteur droit 60">
              <a:extLst>
                <a:ext uri="{FF2B5EF4-FFF2-40B4-BE49-F238E27FC236}">
                  <a16:creationId xmlns:a16="http://schemas.microsoft.com/office/drawing/2014/main" id="{01AE8235-FF6F-1859-B158-FA191B79BF35}"/>
                </a:ext>
              </a:extLst>
            </p:cNvPr>
            <p:cNvCxnSpPr>
              <a:cxnSpLocks/>
            </p:cNvCxnSpPr>
            <p:nvPr/>
          </p:nvCxnSpPr>
          <p:spPr>
            <a:xfrm>
              <a:off x="10039046" y="5169127"/>
              <a:ext cx="776288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Ellipse 63">
              <a:extLst>
                <a:ext uri="{FF2B5EF4-FFF2-40B4-BE49-F238E27FC236}">
                  <a16:creationId xmlns:a16="http://schemas.microsoft.com/office/drawing/2014/main" id="{C628CD4D-B4C5-6462-59C5-B446ADFAEC22}"/>
                </a:ext>
              </a:extLst>
            </p:cNvPr>
            <p:cNvSpPr/>
            <p:nvPr/>
          </p:nvSpPr>
          <p:spPr>
            <a:xfrm>
              <a:off x="10887233" y="5381625"/>
              <a:ext cx="82633" cy="8263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65" name="Connecteur droit 64">
              <a:extLst>
                <a:ext uri="{FF2B5EF4-FFF2-40B4-BE49-F238E27FC236}">
                  <a16:creationId xmlns:a16="http://schemas.microsoft.com/office/drawing/2014/main" id="{47FFCA04-4BA0-70C6-EE49-DD33B16ADB33}"/>
                </a:ext>
              </a:extLst>
            </p:cNvPr>
            <p:cNvCxnSpPr>
              <a:cxnSpLocks/>
            </p:cNvCxnSpPr>
            <p:nvPr/>
          </p:nvCxnSpPr>
          <p:spPr>
            <a:xfrm>
              <a:off x="10477196" y="5421539"/>
              <a:ext cx="902494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E4FBFFDA-2A28-582B-188E-4FE90504BD14}"/>
                </a:ext>
              </a:extLst>
            </p:cNvPr>
            <p:cNvSpPr/>
            <p:nvPr/>
          </p:nvSpPr>
          <p:spPr>
            <a:xfrm>
              <a:off x="10025220" y="5622132"/>
              <a:ext cx="82633" cy="8263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69" name="Connecteur droit 68">
              <a:extLst>
                <a:ext uri="{FF2B5EF4-FFF2-40B4-BE49-F238E27FC236}">
                  <a16:creationId xmlns:a16="http://schemas.microsoft.com/office/drawing/2014/main" id="{2D47E968-F77D-399F-3AD3-680FA8705125}"/>
                </a:ext>
              </a:extLst>
            </p:cNvPr>
            <p:cNvCxnSpPr>
              <a:cxnSpLocks/>
            </p:cNvCxnSpPr>
            <p:nvPr/>
          </p:nvCxnSpPr>
          <p:spPr>
            <a:xfrm>
              <a:off x="9615183" y="5662046"/>
              <a:ext cx="902494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Ellipse 69">
              <a:extLst>
                <a:ext uri="{FF2B5EF4-FFF2-40B4-BE49-F238E27FC236}">
                  <a16:creationId xmlns:a16="http://schemas.microsoft.com/office/drawing/2014/main" id="{44AEAB42-52F0-D24E-8C71-84A71433C664}"/>
                </a:ext>
              </a:extLst>
            </p:cNvPr>
            <p:cNvSpPr/>
            <p:nvPr/>
          </p:nvSpPr>
          <p:spPr>
            <a:xfrm>
              <a:off x="11699239" y="4633913"/>
              <a:ext cx="82633" cy="82633"/>
            </a:xfrm>
            <a:prstGeom prst="ellips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71" name="Connecteur droit 70">
              <a:extLst>
                <a:ext uri="{FF2B5EF4-FFF2-40B4-BE49-F238E27FC236}">
                  <a16:creationId xmlns:a16="http://schemas.microsoft.com/office/drawing/2014/main" id="{4EED2ED8-20B3-2F88-CBB5-AC9E6580C872}"/>
                </a:ext>
              </a:extLst>
            </p:cNvPr>
            <p:cNvCxnSpPr>
              <a:cxnSpLocks/>
            </p:cNvCxnSpPr>
            <p:nvPr/>
          </p:nvCxnSpPr>
          <p:spPr>
            <a:xfrm>
              <a:off x="11670993" y="4671446"/>
              <a:ext cx="134150" cy="0"/>
            </a:xfrm>
            <a:prstGeom prst="line">
              <a:avLst/>
            </a:prstGeom>
            <a:ln>
              <a:solidFill>
                <a:srgbClr val="92D05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1" name="Groupe 100">
              <a:extLst>
                <a:ext uri="{FF2B5EF4-FFF2-40B4-BE49-F238E27FC236}">
                  <a16:creationId xmlns:a16="http://schemas.microsoft.com/office/drawing/2014/main" id="{E7A1CFA4-F7B3-A040-7AD1-5CC4FAD23CA6}"/>
                </a:ext>
              </a:extLst>
            </p:cNvPr>
            <p:cNvGrpSpPr/>
            <p:nvPr/>
          </p:nvGrpSpPr>
          <p:grpSpPr>
            <a:xfrm>
              <a:off x="9183288" y="5910239"/>
              <a:ext cx="144839" cy="303095"/>
              <a:chOff x="2030921" y="4885446"/>
              <a:chExt cx="159323" cy="333405"/>
            </a:xfrm>
          </p:grpSpPr>
          <p:sp>
            <p:nvSpPr>
              <p:cNvPr id="102" name="Line 19">
                <a:extLst>
                  <a:ext uri="{FF2B5EF4-FFF2-40B4-BE49-F238E27FC236}">
                    <a16:creationId xmlns:a16="http://schemas.microsoft.com/office/drawing/2014/main" id="{D338FE1A-BB55-9D5A-D1B1-D34698E27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3" name="Rectangle 49">
                <a:extLst>
                  <a:ext uri="{FF2B5EF4-FFF2-40B4-BE49-F238E27FC236}">
                    <a16:creationId xmlns:a16="http://schemas.microsoft.com/office/drawing/2014/main" id="{BCF1F0EB-AFFE-EC42-5D90-C1A07C950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921" y="4952673"/>
                <a:ext cx="159323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104" name="Groupe 103">
              <a:extLst>
                <a:ext uri="{FF2B5EF4-FFF2-40B4-BE49-F238E27FC236}">
                  <a16:creationId xmlns:a16="http://schemas.microsoft.com/office/drawing/2014/main" id="{A182EEE8-0C5D-EF42-F6FE-360E085CA061}"/>
                </a:ext>
              </a:extLst>
            </p:cNvPr>
            <p:cNvGrpSpPr/>
            <p:nvPr/>
          </p:nvGrpSpPr>
          <p:grpSpPr>
            <a:xfrm>
              <a:off x="8053920" y="5910239"/>
              <a:ext cx="144839" cy="303095"/>
              <a:chOff x="2030921" y="4885446"/>
              <a:chExt cx="159323" cy="333405"/>
            </a:xfrm>
          </p:grpSpPr>
          <p:sp>
            <p:nvSpPr>
              <p:cNvPr id="105" name="Line 19">
                <a:extLst>
                  <a:ext uri="{FF2B5EF4-FFF2-40B4-BE49-F238E27FC236}">
                    <a16:creationId xmlns:a16="http://schemas.microsoft.com/office/drawing/2014/main" id="{A4989407-E2E7-7B57-A771-63F1AC71E5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6" name="Rectangle 49">
                <a:extLst>
                  <a:ext uri="{FF2B5EF4-FFF2-40B4-BE49-F238E27FC236}">
                    <a16:creationId xmlns:a16="http://schemas.microsoft.com/office/drawing/2014/main" id="{05BB9C8E-16E0-F0B3-3492-0E615EAD0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921" y="4952673"/>
                <a:ext cx="159323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5</a:t>
                </a:r>
              </a:p>
            </p:txBody>
          </p:sp>
        </p:grpSp>
        <p:grpSp>
          <p:nvGrpSpPr>
            <p:cNvPr id="107" name="Groupe 106">
              <a:extLst>
                <a:ext uri="{FF2B5EF4-FFF2-40B4-BE49-F238E27FC236}">
                  <a16:creationId xmlns:a16="http://schemas.microsoft.com/office/drawing/2014/main" id="{FC4B3920-1D50-3B5B-F937-7FCCF085C8DC}"/>
                </a:ext>
              </a:extLst>
            </p:cNvPr>
            <p:cNvGrpSpPr/>
            <p:nvPr/>
          </p:nvGrpSpPr>
          <p:grpSpPr>
            <a:xfrm>
              <a:off x="6899324" y="5910239"/>
              <a:ext cx="216973" cy="303095"/>
              <a:chOff x="1991247" y="4885446"/>
              <a:chExt cx="238670" cy="333405"/>
            </a:xfrm>
          </p:grpSpPr>
          <p:sp>
            <p:nvSpPr>
              <p:cNvPr id="108" name="Line 19">
                <a:extLst>
                  <a:ext uri="{FF2B5EF4-FFF2-40B4-BE49-F238E27FC236}">
                    <a16:creationId xmlns:a16="http://schemas.microsoft.com/office/drawing/2014/main" id="{19D8C553-E04E-8D84-47BF-409194641C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9" name="Rectangle 49">
                <a:extLst>
                  <a:ext uri="{FF2B5EF4-FFF2-40B4-BE49-F238E27FC236}">
                    <a16:creationId xmlns:a16="http://schemas.microsoft.com/office/drawing/2014/main" id="{70520257-68FC-F79E-7B67-088EEE527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247" y="4952673"/>
                <a:ext cx="238670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10</a:t>
                </a:r>
              </a:p>
            </p:txBody>
          </p:sp>
        </p:grpSp>
        <p:grpSp>
          <p:nvGrpSpPr>
            <p:cNvPr id="110" name="Groupe 109">
              <a:extLst>
                <a:ext uri="{FF2B5EF4-FFF2-40B4-BE49-F238E27FC236}">
                  <a16:creationId xmlns:a16="http://schemas.microsoft.com/office/drawing/2014/main" id="{0DE25AA2-ED1F-8FD2-ACFE-FA31D0352BB9}"/>
                </a:ext>
              </a:extLst>
            </p:cNvPr>
            <p:cNvGrpSpPr/>
            <p:nvPr/>
          </p:nvGrpSpPr>
          <p:grpSpPr>
            <a:xfrm>
              <a:off x="10281266" y="5910239"/>
              <a:ext cx="144839" cy="303095"/>
              <a:chOff x="2030921" y="4885446"/>
              <a:chExt cx="159323" cy="333405"/>
            </a:xfrm>
          </p:grpSpPr>
          <p:sp>
            <p:nvSpPr>
              <p:cNvPr id="111" name="Line 19">
                <a:extLst>
                  <a:ext uri="{FF2B5EF4-FFF2-40B4-BE49-F238E27FC236}">
                    <a16:creationId xmlns:a16="http://schemas.microsoft.com/office/drawing/2014/main" id="{D1A094C2-8EA8-3ED5-DA9E-426789E01A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2" name="Rectangle 49">
                <a:extLst>
                  <a:ext uri="{FF2B5EF4-FFF2-40B4-BE49-F238E27FC236}">
                    <a16:creationId xmlns:a16="http://schemas.microsoft.com/office/drawing/2014/main" id="{6C7FFFB6-201B-0245-5E32-C2DB0B3E1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921" y="4952673"/>
                <a:ext cx="159323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5</a:t>
                </a:r>
              </a:p>
            </p:txBody>
          </p:sp>
        </p:grpSp>
        <p:grpSp>
          <p:nvGrpSpPr>
            <p:cNvPr id="113" name="Groupe 112">
              <a:extLst>
                <a:ext uri="{FF2B5EF4-FFF2-40B4-BE49-F238E27FC236}">
                  <a16:creationId xmlns:a16="http://schemas.microsoft.com/office/drawing/2014/main" id="{81247B27-6E45-E1EC-ED8C-40239C301D30}"/>
                </a:ext>
              </a:extLst>
            </p:cNvPr>
            <p:cNvGrpSpPr/>
            <p:nvPr/>
          </p:nvGrpSpPr>
          <p:grpSpPr>
            <a:xfrm>
              <a:off x="11370582" y="5910239"/>
              <a:ext cx="216973" cy="303095"/>
              <a:chOff x="1991247" y="4885446"/>
              <a:chExt cx="238670" cy="333405"/>
            </a:xfrm>
          </p:grpSpPr>
          <p:sp>
            <p:nvSpPr>
              <p:cNvPr id="114" name="Line 19">
                <a:extLst>
                  <a:ext uri="{FF2B5EF4-FFF2-40B4-BE49-F238E27FC236}">
                    <a16:creationId xmlns:a16="http://schemas.microsoft.com/office/drawing/2014/main" id="{4B15082E-DB1F-70B6-32E6-87FC85930B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5" name="Rectangle 49">
                <a:extLst>
                  <a:ext uri="{FF2B5EF4-FFF2-40B4-BE49-F238E27FC236}">
                    <a16:creationId xmlns:a16="http://schemas.microsoft.com/office/drawing/2014/main" id="{354A9F5B-09C2-DFE3-4A64-4420119D2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247" y="4952673"/>
                <a:ext cx="238670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10</a:t>
                </a:r>
              </a:p>
            </p:txBody>
          </p:sp>
        </p:grpSp>
        <p:grpSp>
          <p:nvGrpSpPr>
            <p:cNvPr id="120" name="Groupe 119">
              <a:extLst>
                <a:ext uri="{FF2B5EF4-FFF2-40B4-BE49-F238E27FC236}">
                  <a16:creationId xmlns:a16="http://schemas.microsoft.com/office/drawing/2014/main" id="{8EF4EBB4-F833-7786-A27F-3C9F973435DB}"/>
                </a:ext>
              </a:extLst>
            </p:cNvPr>
            <p:cNvGrpSpPr/>
            <p:nvPr/>
          </p:nvGrpSpPr>
          <p:grpSpPr>
            <a:xfrm>
              <a:off x="11564892" y="5910239"/>
              <a:ext cx="216973" cy="303095"/>
              <a:chOff x="1991247" y="4885446"/>
              <a:chExt cx="238671" cy="333405"/>
            </a:xfrm>
          </p:grpSpPr>
          <p:sp>
            <p:nvSpPr>
              <p:cNvPr id="121" name="Line 19">
                <a:extLst>
                  <a:ext uri="{FF2B5EF4-FFF2-40B4-BE49-F238E27FC236}">
                    <a16:creationId xmlns:a16="http://schemas.microsoft.com/office/drawing/2014/main" id="{23290D4F-1741-D614-091B-B00720E8E5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2" name="Rectangle 49">
                <a:extLst>
                  <a:ext uri="{FF2B5EF4-FFF2-40B4-BE49-F238E27FC236}">
                    <a16:creationId xmlns:a16="http://schemas.microsoft.com/office/drawing/2014/main" id="{85C1FDCC-F01C-E8DA-2839-8C6A758E5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247" y="4952673"/>
                <a:ext cx="238671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20</a:t>
                </a:r>
              </a:p>
            </p:txBody>
          </p:sp>
        </p:grpSp>
        <p:grpSp>
          <p:nvGrpSpPr>
            <p:cNvPr id="123" name="Groupe 122">
              <a:extLst>
                <a:ext uri="{FF2B5EF4-FFF2-40B4-BE49-F238E27FC236}">
                  <a16:creationId xmlns:a16="http://schemas.microsoft.com/office/drawing/2014/main" id="{306B749F-3DA1-90FF-3781-5D71FDEDF3D2}"/>
                </a:ext>
              </a:extLst>
            </p:cNvPr>
            <p:cNvGrpSpPr/>
            <p:nvPr/>
          </p:nvGrpSpPr>
          <p:grpSpPr>
            <a:xfrm>
              <a:off x="11859622" y="5910239"/>
              <a:ext cx="216973" cy="303095"/>
              <a:chOff x="1991247" y="4885446"/>
              <a:chExt cx="238671" cy="333405"/>
            </a:xfrm>
          </p:grpSpPr>
          <p:sp>
            <p:nvSpPr>
              <p:cNvPr id="124" name="Line 19">
                <a:extLst>
                  <a:ext uri="{FF2B5EF4-FFF2-40B4-BE49-F238E27FC236}">
                    <a16:creationId xmlns:a16="http://schemas.microsoft.com/office/drawing/2014/main" id="{BB10546C-69A2-472A-50B9-D2B1D3610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5" name="Rectangle 49">
                <a:extLst>
                  <a:ext uri="{FF2B5EF4-FFF2-40B4-BE49-F238E27FC236}">
                    <a16:creationId xmlns:a16="http://schemas.microsoft.com/office/drawing/2014/main" id="{F8D19A3C-3325-4FDB-D14F-83D7CDD7B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247" y="4952673"/>
                <a:ext cx="238671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30</a:t>
                </a:r>
              </a:p>
            </p:txBody>
          </p:sp>
        </p:grpSp>
        <p:sp>
          <p:nvSpPr>
            <p:cNvPr id="127" name="Line 19">
              <a:extLst>
                <a:ext uri="{FF2B5EF4-FFF2-40B4-BE49-F238E27FC236}">
                  <a16:creationId xmlns:a16="http://schemas.microsoft.com/office/drawing/2014/main" id="{02E07A44-10E1-812E-D7D5-CC57819903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11744979" y="5689243"/>
              <a:ext cx="0" cy="4362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0" name="Line 19">
              <a:extLst>
                <a:ext uri="{FF2B5EF4-FFF2-40B4-BE49-F238E27FC236}">
                  <a16:creationId xmlns:a16="http://schemas.microsoft.com/office/drawing/2014/main" id="{6E75149E-A08C-78EC-1066-C5A204A34F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21638" y="5910230"/>
              <a:ext cx="0" cy="760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4" name="Line 19">
              <a:extLst>
                <a:ext uri="{FF2B5EF4-FFF2-40B4-BE49-F238E27FC236}">
                  <a16:creationId xmlns:a16="http://schemas.microsoft.com/office/drawing/2014/main" id="{268B41EE-EE6A-CE02-59AF-70325DE1AF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526859" y="5910230"/>
              <a:ext cx="0" cy="760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7" name="ZoneTexte 6">
            <a:extLst>
              <a:ext uri="{FF2B5EF4-FFF2-40B4-BE49-F238E27FC236}">
                <a16:creationId xmlns:a16="http://schemas.microsoft.com/office/drawing/2014/main" id="{B252F188-EDA5-D1CF-5DAA-CFFFA5F79390}"/>
              </a:ext>
            </a:extLst>
          </p:cNvPr>
          <p:cNvSpPr txBox="1"/>
          <p:nvPr/>
        </p:nvSpPr>
        <p:spPr>
          <a:xfrm>
            <a:off x="0" y="6460578"/>
            <a:ext cx="6096000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altLang="fr-FR" sz="1050" kern="0" dirty="0">
                <a:solidFill>
                  <a:srgbClr val="000000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C1G : c</a:t>
            </a:r>
            <a:r>
              <a:rPr lang="fr-FR" sz="1050" dirty="0"/>
              <a:t>éphalosporines de 1</a:t>
            </a:r>
            <a:r>
              <a:rPr lang="fr-FR" sz="1050" baseline="30000" dirty="0"/>
              <a:t>ère</a:t>
            </a:r>
            <a:r>
              <a:rPr lang="fr-FR" sz="1050" dirty="0"/>
              <a:t> génération ; </a:t>
            </a:r>
            <a:r>
              <a:rPr lang="fr-FR" altLang="fr-FR" sz="1050" kern="0" dirty="0">
                <a:solidFill>
                  <a:srgbClr val="000000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C2G : c</a:t>
            </a:r>
            <a:r>
              <a:rPr lang="fr-FR" sz="1050" dirty="0"/>
              <a:t>éphalosporines de 2</a:t>
            </a:r>
            <a:r>
              <a:rPr lang="fr-FR" sz="1050" baseline="30000" dirty="0"/>
              <a:t>e</a:t>
            </a:r>
            <a:r>
              <a:rPr lang="fr-FR" sz="1050" dirty="0"/>
              <a:t> génération ; </a:t>
            </a:r>
          </a:p>
          <a:p>
            <a:r>
              <a:rPr lang="fr-FR" altLang="fr-FR" sz="1050" kern="0" dirty="0">
                <a:solidFill>
                  <a:srgbClr val="000000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C3G : c</a:t>
            </a:r>
            <a:r>
              <a:rPr lang="fr-FR" sz="1050" dirty="0"/>
              <a:t>éphalosporines de 3</a:t>
            </a:r>
            <a:r>
              <a:rPr lang="fr-FR" sz="1050" baseline="30000" dirty="0"/>
              <a:t>e</a:t>
            </a:r>
            <a:r>
              <a:rPr lang="fr-FR" sz="1050" dirty="0"/>
              <a:t> génération ; ATB : antibiotiques ; FQ : fluoroquinolone</a:t>
            </a:r>
            <a:r>
              <a:rPr lang="fr-FR" altLang="fr-FR" sz="1050" kern="0" dirty="0">
                <a:solidFill>
                  <a:srgbClr val="000000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83763612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6E03366-B3AE-8597-D281-3FBE17FA2A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altLang="fr-FR" dirty="0">
                <a:latin typeface="Selecta"/>
              </a:rPr>
              <a:t>Évaluation de la résistance aux antibiotiques après un traitement antibiotique chez les patients ambulatoires : une étude rétrospective </a:t>
            </a:r>
            <a:r>
              <a:rPr lang="fr-FR" altLang="fr-FR" i="1" dirty="0">
                <a:latin typeface="Selecta"/>
              </a:rPr>
              <a:t>(2)</a:t>
            </a:r>
            <a:endParaRPr lang="fr-FR" i="1" dirty="0"/>
          </a:p>
        </p:txBody>
      </p:sp>
      <p:pic>
        <p:nvPicPr>
          <p:cNvPr id="13" name="Espace réservé du contenu 15" descr="Israël Drapeau État D'Israël - Images vectorielles gratuites sur Pixabay">
            <a:extLst>
              <a:ext uri="{FF2B5EF4-FFF2-40B4-BE49-F238E27FC236}">
                <a16:creationId xmlns:a16="http://schemas.microsoft.com/office/drawing/2014/main" id="{A31967C8-B51A-A301-2CA5-6A672570A4DB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11353800" y="409337"/>
            <a:ext cx="665163" cy="465614"/>
          </a:xfrm>
        </p:spPr>
      </p:pic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21DF7756-AA1B-4BA6-855E-A3FD4F630F6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45798" y="1757549"/>
            <a:ext cx="5465988" cy="4285896"/>
          </a:xfrm>
        </p:spPr>
        <p:txBody>
          <a:bodyPr>
            <a:normAutofit/>
          </a:bodyPr>
          <a:lstStyle/>
          <a:p>
            <a:r>
              <a:rPr lang="fr-FR" sz="2000" b="1" dirty="0">
                <a:solidFill>
                  <a:srgbClr val="C00000"/>
                </a:solidFill>
              </a:rPr>
              <a:t>Limites </a:t>
            </a:r>
          </a:p>
          <a:p>
            <a:pPr lvl="1"/>
            <a:r>
              <a:rPr lang="fr-FR" sz="2000" dirty="0"/>
              <a:t>60 % des patients n’allaient pas jusqu’à M6</a:t>
            </a:r>
            <a:br>
              <a:rPr lang="fr-FR" sz="2000" dirty="0"/>
            </a:br>
            <a:endParaRPr lang="fr-FR" sz="2000" dirty="0"/>
          </a:p>
          <a:p>
            <a:r>
              <a:rPr lang="fr-FR" sz="2000" b="1" dirty="0">
                <a:solidFill>
                  <a:srgbClr val="C00000"/>
                </a:solidFill>
              </a:rPr>
              <a:t>Résultats</a:t>
            </a:r>
          </a:p>
          <a:p>
            <a:pPr lvl="1"/>
            <a:r>
              <a:rPr lang="fr-FR" sz="2000" dirty="0"/>
              <a:t>C1G sont associées à une moindre émergence de résistance</a:t>
            </a:r>
          </a:p>
          <a:p>
            <a:pPr lvl="1"/>
            <a:r>
              <a:rPr lang="fr-FR" sz="2000" dirty="0"/>
              <a:t>FQ induisent une forte émergence de R </a:t>
            </a:r>
            <a:br>
              <a:rPr lang="fr-FR" sz="2000" dirty="0"/>
            </a:br>
            <a:r>
              <a:rPr lang="fr-FR" sz="2000" dirty="0"/>
              <a:t>mais spécifique aux FQ</a:t>
            </a:r>
          </a:p>
          <a:p>
            <a:pPr lvl="1"/>
            <a:r>
              <a:rPr lang="fr-FR" sz="2000" dirty="0"/>
              <a:t>AMC augmente le risque d’émergence de R à l’AMC</a:t>
            </a:r>
          </a:p>
          <a:p>
            <a:pPr lvl="1"/>
            <a:r>
              <a:rPr lang="fr-FR" sz="2000" dirty="0"/>
              <a:t>C2G augmente le risque d’émergence de R bien plus que les C1G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F24759E-EC22-ABF7-F3B9-1D84CFA425A7}"/>
              </a:ext>
            </a:extLst>
          </p:cNvPr>
          <p:cNvSpPr txBox="1"/>
          <p:nvPr/>
        </p:nvSpPr>
        <p:spPr>
          <a:xfrm>
            <a:off x="2275596" y="4033955"/>
            <a:ext cx="29443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</a:t>
            </a:r>
            <a:r>
              <a:rPr lang="fr-FR" b="1" baseline="3000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er</a:t>
            </a:r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CEP vs 2</a:t>
            </a:r>
            <a:r>
              <a:rPr lang="fr-FR" b="1" baseline="3000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è</a:t>
            </a:r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CEP (RD &amp; NNH)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8A2BBD1-AE09-2EE6-AFC4-D9A7F7991DC5}"/>
              </a:ext>
            </a:extLst>
          </p:cNvPr>
          <p:cNvSpPr txBox="1"/>
          <p:nvPr/>
        </p:nvSpPr>
        <p:spPr>
          <a:xfrm>
            <a:off x="2092790" y="1311020"/>
            <a:ext cx="33099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fr-FR" b="1" baseline="3000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è</a:t>
            </a:r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CEP vs </a:t>
            </a:r>
            <a:r>
              <a:rPr lang="fr-FR" b="1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amoxi-clav</a:t>
            </a:r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(RD &amp; NNH)</a:t>
            </a: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DB4A029D-0647-D44F-837A-5AC77D285FD7}"/>
              </a:ext>
            </a:extLst>
          </p:cNvPr>
          <p:cNvGrpSpPr/>
          <p:nvPr/>
        </p:nvGrpSpPr>
        <p:grpSpPr>
          <a:xfrm>
            <a:off x="302749" y="4194854"/>
            <a:ext cx="5873757" cy="2691174"/>
            <a:chOff x="778999" y="4194854"/>
            <a:chExt cx="5873757" cy="2691174"/>
          </a:xfrm>
        </p:grpSpPr>
        <p:sp>
          <p:nvSpPr>
            <p:cNvPr id="9" name="Line 19">
              <a:extLst>
                <a:ext uri="{FF2B5EF4-FFF2-40B4-BE49-F238E27FC236}">
                  <a16:creationId xmlns:a16="http://schemas.microsoft.com/office/drawing/2014/main" id="{4E5DF1D5-26D1-E5A6-4183-CBFC26E713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68600" y="4194854"/>
              <a:ext cx="0" cy="233683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fr-FR" sz="1200" ker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F080182F-F45A-3011-4DB6-438F9C94C18D}"/>
                </a:ext>
              </a:extLst>
            </p:cNvPr>
            <p:cNvSpPr/>
            <p:nvPr/>
          </p:nvSpPr>
          <p:spPr bwMode="auto">
            <a:xfrm>
              <a:off x="2188377" y="4388924"/>
              <a:ext cx="3941504" cy="2147557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fr-FR" sz="1200" ker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2" name="Groupe 11">
              <a:extLst>
                <a:ext uri="{FF2B5EF4-FFF2-40B4-BE49-F238E27FC236}">
                  <a16:creationId xmlns:a16="http://schemas.microsoft.com/office/drawing/2014/main" id="{55FF1AFC-E357-6FAB-2DCE-3F165EBAAE46}"/>
                </a:ext>
              </a:extLst>
            </p:cNvPr>
            <p:cNvGrpSpPr/>
            <p:nvPr/>
          </p:nvGrpSpPr>
          <p:grpSpPr>
            <a:xfrm>
              <a:off x="1256935" y="4671023"/>
              <a:ext cx="931641" cy="296820"/>
              <a:chOff x="938162" y="4735827"/>
              <a:chExt cx="1165208" cy="283106"/>
            </a:xfrm>
          </p:grpSpPr>
          <p:sp>
            <p:nvSpPr>
              <p:cNvPr id="72" name="Line 7">
                <a:extLst>
                  <a:ext uri="{FF2B5EF4-FFF2-40B4-BE49-F238E27FC236}">
                    <a16:creationId xmlns:a16="http://schemas.microsoft.com/office/drawing/2014/main" id="{5D744E2F-8725-3162-562E-2F2530D6D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Rectangle 38">
                <a:extLst>
                  <a:ext uri="{FF2B5EF4-FFF2-40B4-BE49-F238E27FC236}">
                    <a16:creationId xmlns:a16="http://schemas.microsoft.com/office/drawing/2014/main" id="{97405BF1-F8C1-3A46-46A0-3238FC2C5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162" y="4735827"/>
                <a:ext cx="1072714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 err="1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Nitrofurantoin</a:t>
                </a:r>
                <a:endParaRPr lang="fr-FR" altLang="fr-FR" sz="12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4" name="Groupe 13">
              <a:extLst>
                <a:ext uri="{FF2B5EF4-FFF2-40B4-BE49-F238E27FC236}">
                  <a16:creationId xmlns:a16="http://schemas.microsoft.com/office/drawing/2014/main" id="{DAEA0103-0A3D-8E2A-8079-A500460C68B1}"/>
                </a:ext>
              </a:extLst>
            </p:cNvPr>
            <p:cNvGrpSpPr/>
            <p:nvPr/>
          </p:nvGrpSpPr>
          <p:grpSpPr>
            <a:xfrm>
              <a:off x="1087755" y="4953114"/>
              <a:ext cx="1100822" cy="296820"/>
              <a:chOff x="726566" y="4735827"/>
              <a:chExt cx="1376804" cy="283106"/>
            </a:xfrm>
          </p:grpSpPr>
          <p:sp>
            <p:nvSpPr>
              <p:cNvPr id="70" name="Line 7">
                <a:extLst>
                  <a:ext uri="{FF2B5EF4-FFF2-40B4-BE49-F238E27FC236}">
                    <a16:creationId xmlns:a16="http://schemas.microsoft.com/office/drawing/2014/main" id="{5FA71689-F543-CE4A-A359-D2735F3D15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Rectangle 38">
                <a:extLst>
                  <a:ext uri="{FF2B5EF4-FFF2-40B4-BE49-F238E27FC236}">
                    <a16:creationId xmlns:a16="http://schemas.microsoft.com/office/drawing/2014/main" id="{E4668DEB-178A-9BFC-207A-FBD5A991F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566" y="4735827"/>
                <a:ext cx="1284311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Fluoroquinolones</a:t>
                </a:r>
              </a:p>
            </p:txBody>
          </p:sp>
        </p:grpSp>
        <p:grpSp>
          <p:nvGrpSpPr>
            <p:cNvPr id="15" name="Groupe 14">
              <a:extLst>
                <a:ext uri="{FF2B5EF4-FFF2-40B4-BE49-F238E27FC236}">
                  <a16:creationId xmlns:a16="http://schemas.microsoft.com/office/drawing/2014/main" id="{2F4F689F-73EC-51A3-3656-26BF7CDB8890}"/>
                </a:ext>
              </a:extLst>
            </p:cNvPr>
            <p:cNvGrpSpPr/>
            <p:nvPr/>
          </p:nvGrpSpPr>
          <p:grpSpPr>
            <a:xfrm>
              <a:off x="778999" y="5234432"/>
              <a:ext cx="1409578" cy="296820"/>
              <a:chOff x="340403" y="4735827"/>
              <a:chExt cx="1762967" cy="283106"/>
            </a:xfrm>
          </p:grpSpPr>
          <p:sp>
            <p:nvSpPr>
              <p:cNvPr id="68" name="Line 7">
                <a:extLst>
                  <a:ext uri="{FF2B5EF4-FFF2-40B4-BE49-F238E27FC236}">
                    <a16:creationId xmlns:a16="http://schemas.microsoft.com/office/drawing/2014/main" id="{D6CEC3FC-2429-9E6B-D2B3-A5145F5027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Rectangle 38">
                <a:extLst>
                  <a:ext uri="{FF2B5EF4-FFF2-40B4-BE49-F238E27FC236}">
                    <a16:creationId xmlns:a16="http://schemas.microsoft.com/office/drawing/2014/main" id="{EC7D0F96-CBDA-4427-EDD3-F0F46A3FF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03" y="4735827"/>
                <a:ext cx="1670474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 err="1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Amoxicillin-clavulanate</a:t>
                </a:r>
                <a:endParaRPr lang="fr-FR" altLang="fr-FR" sz="12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6" name="Groupe 15">
              <a:extLst>
                <a:ext uri="{FF2B5EF4-FFF2-40B4-BE49-F238E27FC236}">
                  <a16:creationId xmlns:a16="http://schemas.microsoft.com/office/drawing/2014/main" id="{C49BF596-06CD-825B-428E-3360FBE4EB4F}"/>
                </a:ext>
              </a:extLst>
            </p:cNvPr>
            <p:cNvGrpSpPr/>
            <p:nvPr/>
          </p:nvGrpSpPr>
          <p:grpSpPr>
            <a:xfrm>
              <a:off x="1783839" y="5543610"/>
              <a:ext cx="404739" cy="257369"/>
              <a:chOff x="1597161" y="4754645"/>
              <a:chExt cx="506209" cy="245478"/>
            </a:xfrm>
          </p:grpSpPr>
          <p:sp>
            <p:nvSpPr>
              <p:cNvPr id="66" name="Line 7">
                <a:extLst>
                  <a:ext uri="{FF2B5EF4-FFF2-40B4-BE49-F238E27FC236}">
                    <a16:creationId xmlns:a16="http://schemas.microsoft.com/office/drawing/2014/main" id="{5FFA1F73-CEA4-58B9-39F9-15D4005A8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7" name="Rectangle 38">
                <a:extLst>
                  <a:ext uri="{FF2B5EF4-FFF2-40B4-BE49-F238E27FC236}">
                    <a16:creationId xmlns:a16="http://schemas.microsoft.com/office/drawing/2014/main" id="{B4A2567C-C30A-C2C3-7A4C-CCEC52A4C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161" y="4754645"/>
                <a:ext cx="413717" cy="245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C3G</a:t>
                </a:r>
              </a:p>
            </p:txBody>
          </p:sp>
        </p:grpSp>
        <p:grpSp>
          <p:nvGrpSpPr>
            <p:cNvPr id="17" name="Groupe 16">
              <a:extLst>
                <a:ext uri="{FF2B5EF4-FFF2-40B4-BE49-F238E27FC236}">
                  <a16:creationId xmlns:a16="http://schemas.microsoft.com/office/drawing/2014/main" id="{1F220771-5FE8-C160-2BE4-65F83617A00C}"/>
                </a:ext>
              </a:extLst>
            </p:cNvPr>
            <p:cNvGrpSpPr/>
            <p:nvPr/>
          </p:nvGrpSpPr>
          <p:grpSpPr>
            <a:xfrm>
              <a:off x="1783839" y="5849488"/>
              <a:ext cx="404739" cy="257369"/>
              <a:chOff x="1597161" y="4754645"/>
              <a:chExt cx="506209" cy="245478"/>
            </a:xfrm>
          </p:grpSpPr>
          <p:sp>
            <p:nvSpPr>
              <p:cNvPr id="64" name="Line 7">
                <a:extLst>
                  <a:ext uri="{FF2B5EF4-FFF2-40B4-BE49-F238E27FC236}">
                    <a16:creationId xmlns:a16="http://schemas.microsoft.com/office/drawing/2014/main" id="{0BC28B1D-B97A-A2F8-2588-ABFAD22503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436230D9-9C65-83A8-CE6B-1B6B59817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161" y="4754645"/>
                <a:ext cx="413717" cy="245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C2G</a:t>
                </a:r>
              </a:p>
            </p:txBody>
          </p:sp>
        </p:grpSp>
        <p:grpSp>
          <p:nvGrpSpPr>
            <p:cNvPr id="18" name="Groupe 17">
              <a:extLst>
                <a:ext uri="{FF2B5EF4-FFF2-40B4-BE49-F238E27FC236}">
                  <a16:creationId xmlns:a16="http://schemas.microsoft.com/office/drawing/2014/main" id="{EC74CC0F-7B88-7B35-8A6A-879E2ECDCBD3}"/>
                </a:ext>
              </a:extLst>
            </p:cNvPr>
            <p:cNvGrpSpPr/>
            <p:nvPr/>
          </p:nvGrpSpPr>
          <p:grpSpPr>
            <a:xfrm>
              <a:off x="1783839" y="6117785"/>
              <a:ext cx="404739" cy="257369"/>
              <a:chOff x="1597161" y="4754645"/>
              <a:chExt cx="506209" cy="245478"/>
            </a:xfrm>
          </p:grpSpPr>
          <p:sp>
            <p:nvSpPr>
              <p:cNvPr id="62" name="Line 7">
                <a:extLst>
                  <a:ext uri="{FF2B5EF4-FFF2-40B4-BE49-F238E27FC236}">
                    <a16:creationId xmlns:a16="http://schemas.microsoft.com/office/drawing/2014/main" id="{2A719E86-031F-156F-DB6B-1445A0A1D8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A9EBFDC9-2D7E-F184-2014-6A5A6A8E0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161" y="4754645"/>
                <a:ext cx="413717" cy="245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C1G</a:t>
                </a:r>
              </a:p>
            </p:txBody>
          </p:sp>
        </p:grpSp>
        <p:sp>
          <p:nvSpPr>
            <p:cNvPr id="19" name="Rectangle 38">
              <a:extLst>
                <a:ext uri="{FF2B5EF4-FFF2-40B4-BE49-F238E27FC236}">
                  <a16:creationId xmlns:a16="http://schemas.microsoft.com/office/drawing/2014/main" id="{15BA73AE-AA31-920F-EB48-A05E33A0C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414" y="4565357"/>
              <a:ext cx="992827" cy="21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Exposition aux  C1G</a:t>
              </a:r>
              <a:endParaRPr lang="fr-FR" altLang="fr-FR" sz="900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Rectangle 38">
              <a:extLst>
                <a:ext uri="{FF2B5EF4-FFF2-40B4-BE49-F238E27FC236}">
                  <a16:creationId xmlns:a16="http://schemas.microsoft.com/office/drawing/2014/main" id="{1136C7B9-A05F-53D8-CDC9-D0F977433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134" y="4565357"/>
              <a:ext cx="967179" cy="21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Exposition aux C2G</a:t>
              </a:r>
              <a:endParaRPr lang="fr-FR" altLang="fr-FR" sz="900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Flèche : droite 20">
              <a:extLst>
                <a:ext uri="{FF2B5EF4-FFF2-40B4-BE49-F238E27FC236}">
                  <a16:creationId xmlns:a16="http://schemas.microsoft.com/office/drawing/2014/main" id="{BA258FF6-393C-1A2A-E530-B07C9BB504E8}"/>
                </a:ext>
              </a:extLst>
            </p:cNvPr>
            <p:cNvSpPr/>
            <p:nvPr/>
          </p:nvSpPr>
          <p:spPr>
            <a:xfrm>
              <a:off x="4171775" y="4452734"/>
              <a:ext cx="1775815" cy="189998"/>
            </a:xfrm>
            <a:prstGeom prst="rightArrow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Flèche : droite 21">
              <a:extLst>
                <a:ext uri="{FF2B5EF4-FFF2-40B4-BE49-F238E27FC236}">
                  <a16:creationId xmlns:a16="http://schemas.microsoft.com/office/drawing/2014/main" id="{24D97948-243A-B904-306A-3F3E3BE5208F}"/>
                </a:ext>
              </a:extLst>
            </p:cNvPr>
            <p:cNvSpPr/>
            <p:nvPr/>
          </p:nvSpPr>
          <p:spPr>
            <a:xfrm rot="10800000">
              <a:off x="2395960" y="4452734"/>
              <a:ext cx="1775815" cy="189998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38">
              <a:extLst>
                <a:ext uri="{FF2B5EF4-FFF2-40B4-BE49-F238E27FC236}">
                  <a16:creationId xmlns:a16="http://schemas.microsoft.com/office/drawing/2014/main" id="{D930FFAB-4BF7-BC80-398E-189929F1E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134" y="6282347"/>
              <a:ext cx="608106" cy="21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Faveur C1G</a:t>
              </a:r>
            </a:p>
          </p:txBody>
        </p:sp>
        <p:sp>
          <p:nvSpPr>
            <p:cNvPr id="24" name="Rectangle 38">
              <a:extLst>
                <a:ext uri="{FF2B5EF4-FFF2-40B4-BE49-F238E27FC236}">
                  <a16:creationId xmlns:a16="http://schemas.microsoft.com/office/drawing/2014/main" id="{30CEB1EE-78BD-F556-649D-E575E147D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135" y="6282347"/>
              <a:ext cx="608106" cy="21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Faveur C2G</a:t>
              </a:r>
            </a:p>
          </p:txBody>
        </p:sp>
        <p:sp>
          <p:nvSpPr>
            <p:cNvPr id="25" name="Rectangle 38">
              <a:extLst>
                <a:ext uri="{FF2B5EF4-FFF2-40B4-BE49-F238E27FC236}">
                  <a16:creationId xmlns:a16="http://schemas.microsoft.com/office/drawing/2014/main" id="{F4C44E11-3D4C-4AE9-455C-DA8D0A0B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9448" y="4891636"/>
              <a:ext cx="303536" cy="2265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1000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33,2</a:t>
              </a:r>
            </a:p>
          </p:txBody>
        </p:sp>
        <p:sp>
          <p:nvSpPr>
            <p:cNvPr id="26" name="Ellipse 25">
              <a:extLst>
                <a:ext uri="{FF2B5EF4-FFF2-40B4-BE49-F238E27FC236}">
                  <a16:creationId xmlns:a16="http://schemas.microsoft.com/office/drawing/2014/main" id="{8FDCFF97-89B9-81D1-EB54-779F5F024DDA}"/>
                </a:ext>
              </a:extLst>
            </p:cNvPr>
            <p:cNvSpPr/>
            <p:nvPr/>
          </p:nvSpPr>
          <p:spPr>
            <a:xfrm>
              <a:off x="4262943" y="4773400"/>
              <a:ext cx="96732" cy="95299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27" name="Connecteur droit 26">
              <a:extLst>
                <a:ext uri="{FF2B5EF4-FFF2-40B4-BE49-F238E27FC236}">
                  <a16:creationId xmlns:a16="http://schemas.microsoft.com/office/drawing/2014/main" id="{77CF0E3F-1513-3EE0-69C9-6203C31F646E}"/>
                </a:ext>
              </a:extLst>
            </p:cNvPr>
            <p:cNvCxnSpPr>
              <a:cxnSpLocks/>
            </p:cNvCxnSpPr>
            <p:nvPr/>
          </p:nvCxnSpPr>
          <p:spPr>
            <a:xfrm>
              <a:off x="3909902" y="4819432"/>
              <a:ext cx="790229" cy="0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Ellipse 27">
              <a:extLst>
                <a:ext uri="{FF2B5EF4-FFF2-40B4-BE49-F238E27FC236}">
                  <a16:creationId xmlns:a16="http://schemas.microsoft.com/office/drawing/2014/main" id="{ACCC2248-17A1-F72D-38E6-1529546CA9B1}"/>
                </a:ext>
              </a:extLst>
            </p:cNvPr>
            <p:cNvSpPr/>
            <p:nvPr/>
          </p:nvSpPr>
          <p:spPr>
            <a:xfrm>
              <a:off x="4752553" y="5318794"/>
              <a:ext cx="96732" cy="95299"/>
            </a:xfrm>
            <a:prstGeom prst="ellipse">
              <a:avLst/>
            </a:prstGeom>
            <a:solidFill>
              <a:srgbClr val="FF339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29" name="Connecteur droit 28">
              <a:extLst>
                <a:ext uri="{FF2B5EF4-FFF2-40B4-BE49-F238E27FC236}">
                  <a16:creationId xmlns:a16="http://schemas.microsoft.com/office/drawing/2014/main" id="{7DEEDABE-52CD-E86F-47DA-6153B23E8216}"/>
                </a:ext>
              </a:extLst>
            </p:cNvPr>
            <p:cNvCxnSpPr>
              <a:cxnSpLocks/>
            </p:cNvCxnSpPr>
            <p:nvPr/>
          </p:nvCxnSpPr>
          <p:spPr>
            <a:xfrm>
              <a:off x="4411316" y="5374351"/>
              <a:ext cx="749190" cy="0"/>
            </a:xfrm>
            <a:prstGeom prst="line">
              <a:avLst/>
            </a:prstGeom>
            <a:ln>
              <a:solidFill>
                <a:srgbClr val="FF3399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Ellipse 29">
              <a:extLst>
                <a:ext uri="{FF2B5EF4-FFF2-40B4-BE49-F238E27FC236}">
                  <a16:creationId xmlns:a16="http://schemas.microsoft.com/office/drawing/2014/main" id="{1BD4986F-E9CF-26C6-EAE3-6B4CA919259F}"/>
                </a:ext>
              </a:extLst>
            </p:cNvPr>
            <p:cNvSpPr/>
            <p:nvPr/>
          </p:nvSpPr>
          <p:spPr>
            <a:xfrm>
              <a:off x="5794127" y="5600802"/>
              <a:ext cx="96732" cy="9529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31" name="Connecteur droit 30">
              <a:extLst>
                <a:ext uri="{FF2B5EF4-FFF2-40B4-BE49-F238E27FC236}">
                  <a16:creationId xmlns:a16="http://schemas.microsoft.com/office/drawing/2014/main" id="{7E2EA296-B44C-F758-C547-1781E22D78A6}"/>
                </a:ext>
              </a:extLst>
            </p:cNvPr>
            <p:cNvCxnSpPr>
              <a:cxnSpLocks/>
            </p:cNvCxnSpPr>
            <p:nvPr/>
          </p:nvCxnSpPr>
          <p:spPr>
            <a:xfrm>
              <a:off x="5509756" y="5656359"/>
              <a:ext cx="627441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Ellipse 31">
              <a:extLst>
                <a:ext uri="{FF2B5EF4-FFF2-40B4-BE49-F238E27FC236}">
                  <a16:creationId xmlns:a16="http://schemas.microsoft.com/office/drawing/2014/main" id="{8CC126A8-4EDB-2300-5A22-EF3B985C7FBD}"/>
                </a:ext>
              </a:extLst>
            </p:cNvPr>
            <p:cNvSpPr/>
            <p:nvPr/>
          </p:nvSpPr>
          <p:spPr>
            <a:xfrm>
              <a:off x="5648654" y="5872855"/>
              <a:ext cx="96732" cy="9529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33" name="Connecteur droit 32">
              <a:extLst>
                <a:ext uri="{FF2B5EF4-FFF2-40B4-BE49-F238E27FC236}">
                  <a16:creationId xmlns:a16="http://schemas.microsoft.com/office/drawing/2014/main" id="{CECF98DE-F96E-A236-ED54-95234B199806}"/>
                </a:ext>
              </a:extLst>
            </p:cNvPr>
            <p:cNvCxnSpPr>
              <a:cxnSpLocks/>
            </p:cNvCxnSpPr>
            <p:nvPr/>
          </p:nvCxnSpPr>
          <p:spPr>
            <a:xfrm>
              <a:off x="5325606" y="5925237"/>
              <a:ext cx="739619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Ellipse 33">
              <a:extLst>
                <a:ext uri="{FF2B5EF4-FFF2-40B4-BE49-F238E27FC236}">
                  <a16:creationId xmlns:a16="http://schemas.microsoft.com/office/drawing/2014/main" id="{7BE7CD0F-356E-AF93-83C6-11E5540C5242}"/>
                </a:ext>
              </a:extLst>
            </p:cNvPr>
            <p:cNvSpPr/>
            <p:nvPr/>
          </p:nvSpPr>
          <p:spPr>
            <a:xfrm>
              <a:off x="5330555" y="6154938"/>
              <a:ext cx="96732" cy="9529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35" name="Connecteur droit 34">
              <a:extLst>
                <a:ext uri="{FF2B5EF4-FFF2-40B4-BE49-F238E27FC236}">
                  <a16:creationId xmlns:a16="http://schemas.microsoft.com/office/drawing/2014/main" id="{B289502F-C57E-F960-112F-E930407EE31F}"/>
                </a:ext>
              </a:extLst>
            </p:cNvPr>
            <p:cNvCxnSpPr>
              <a:cxnSpLocks/>
            </p:cNvCxnSpPr>
            <p:nvPr/>
          </p:nvCxnSpPr>
          <p:spPr>
            <a:xfrm>
              <a:off x="4995933" y="6199435"/>
              <a:ext cx="761473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" name="Groupe 37">
              <a:extLst>
                <a:ext uri="{FF2B5EF4-FFF2-40B4-BE49-F238E27FC236}">
                  <a16:creationId xmlns:a16="http://schemas.microsoft.com/office/drawing/2014/main" id="{4CB1C69F-DDEB-679E-F0DA-6C8305C54A80}"/>
                </a:ext>
              </a:extLst>
            </p:cNvPr>
            <p:cNvGrpSpPr/>
            <p:nvPr/>
          </p:nvGrpSpPr>
          <p:grpSpPr>
            <a:xfrm>
              <a:off x="4108080" y="6536473"/>
              <a:ext cx="127387" cy="349555"/>
              <a:chOff x="2030921" y="4885446"/>
              <a:chExt cx="159323" cy="333405"/>
            </a:xfrm>
          </p:grpSpPr>
          <p:sp>
            <p:nvSpPr>
              <p:cNvPr id="60" name="Line 19">
                <a:extLst>
                  <a:ext uri="{FF2B5EF4-FFF2-40B4-BE49-F238E27FC236}">
                    <a16:creationId xmlns:a16="http://schemas.microsoft.com/office/drawing/2014/main" id="{DE639930-CECA-DA5F-C6F1-8F9E69E356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Rectangle 49">
                <a:extLst>
                  <a:ext uri="{FF2B5EF4-FFF2-40B4-BE49-F238E27FC236}">
                    <a16:creationId xmlns:a16="http://schemas.microsoft.com/office/drawing/2014/main" id="{B9A9D17C-7452-2E1C-45B4-38869BA2C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921" y="4952673"/>
                <a:ext cx="159323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39" name="Groupe 38">
              <a:extLst>
                <a:ext uri="{FF2B5EF4-FFF2-40B4-BE49-F238E27FC236}">
                  <a16:creationId xmlns:a16="http://schemas.microsoft.com/office/drawing/2014/main" id="{01B47235-3E12-A640-CE8C-9122365DE5C2}"/>
                </a:ext>
              </a:extLst>
            </p:cNvPr>
            <p:cNvGrpSpPr/>
            <p:nvPr/>
          </p:nvGrpSpPr>
          <p:grpSpPr>
            <a:xfrm>
              <a:off x="3114795" y="6536473"/>
              <a:ext cx="127387" cy="349555"/>
              <a:chOff x="2030921" y="4885446"/>
              <a:chExt cx="159323" cy="333405"/>
            </a:xfrm>
          </p:grpSpPr>
          <p:sp>
            <p:nvSpPr>
              <p:cNvPr id="58" name="Line 19">
                <a:extLst>
                  <a:ext uri="{FF2B5EF4-FFF2-40B4-BE49-F238E27FC236}">
                    <a16:creationId xmlns:a16="http://schemas.microsoft.com/office/drawing/2014/main" id="{4A9EB953-E0AB-177D-EE0F-3B2B94B78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9" name="Rectangle 49">
                <a:extLst>
                  <a:ext uri="{FF2B5EF4-FFF2-40B4-BE49-F238E27FC236}">
                    <a16:creationId xmlns:a16="http://schemas.microsoft.com/office/drawing/2014/main" id="{5A95E887-7450-8071-8451-8FDC0F592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921" y="4952673"/>
                <a:ext cx="159323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5</a:t>
                </a:r>
              </a:p>
            </p:txBody>
          </p:sp>
        </p:grpSp>
        <p:grpSp>
          <p:nvGrpSpPr>
            <p:cNvPr id="40" name="Groupe 39">
              <a:extLst>
                <a:ext uri="{FF2B5EF4-FFF2-40B4-BE49-F238E27FC236}">
                  <a16:creationId xmlns:a16="http://schemas.microsoft.com/office/drawing/2014/main" id="{B997E3B8-FEFC-850C-F9D2-35E54B858F9E}"/>
                </a:ext>
              </a:extLst>
            </p:cNvPr>
            <p:cNvGrpSpPr/>
            <p:nvPr/>
          </p:nvGrpSpPr>
          <p:grpSpPr>
            <a:xfrm>
              <a:off x="2099323" y="6536473"/>
              <a:ext cx="190829" cy="349555"/>
              <a:chOff x="1991247" y="4885446"/>
              <a:chExt cx="238670" cy="333405"/>
            </a:xfrm>
          </p:grpSpPr>
          <p:sp>
            <p:nvSpPr>
              <p:cNvPr id="56" name="Line 19">
                <a:extLst>
                  <a:ext uri="{FF2B5EF4-FFF2-40B4-BE49-F238E27FC236}">
                    <a16:creationId xmlns:a16="http://schemas.microsoft.com/office/drawing/2014/main" id="{C9BE7A90-3978-7294-9DD5-A076AA0523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Rectangle 49">
                <a:extLst>
                  <a:ext uri="{FF2B5EF4-FFF2-40B4-BE49-F238E27FC236}">
                    <a16:creationId xmlns:a16="http://schemas.microsoft.com/office/drawing/2014/main" id="{B41394C4-FA74-A96E-9C26-60FD8CAE3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247" y="4952673"/>
                <a:ext cx="238670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10</a:t>
                </a:r>
              </a:p>
            </p:txBody>
          </p:sp>
        </p:grpSp>
        <p:grpSp>
          <p:nvGrpSpPr>
            <p:cNvPr id="41" name="Groupe 40">
              <a:extLst>
                <a:ext uri="{FF2B5EF4-FFF2-40B4-BE49-F238E27FC236}">
                  <a16:creationId xmlns:a16="http://schemas.microsoft.com/office/drawing/2014/main" id="{4F3E26B5-77DE-C7D1-EABA-782A45BEDC49}"/>
                </a:ext>
              </a:extLst>
            </p:cNvPr>
            <p:cNvGrpSpPr/>
            <p:nvPr/>
          </p:nvGrpSpPr>
          <p:grpSpPr>
            <a:xfrm>
              <a:off x="5073756" y="6536473"/>
              <a:ext cx="127387" cy="349555"/>
              <a:chOff x="2030921" y="4885446"/>
              <a:chExt cx="159323" cy="333405"/>
            </a:xfrm>
          </p:grpSpPr>
          <p:sp>
            <p:nvSpPr>
              <p:cNvPr id="54" name="Line 19">
                <a:extLst>
                  <a:ext uri="{FF2B5EF4-FFF2-40B4-BE49-F238E27FC236}">
                    <a16:creationId xmlns:a16="http://schemas.microsoft.com/office/drawing/2014/main" id="{5B39CF55-02D1-78D1-2990-C6ACCDA0AF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Rectangle 49">
                <a:extLst>
                  <a:ext uri="{FF2B5EF4-FFF2-40B4-BE49-F238E27FC236}">
                    <a16:creationId xmlns:a16="http://schemas.microsoft.com/office/drawing/2014/main" id="{FBC69F23-BE22-872E-5588-89D2FA46F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921" y="4952673"/>
                <a:ext cx="159323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5</a:t>
                </a:r>
              </a:p>
            </p:txBody>
          </p:sp>
        </p:grpSp>
        <p:grpSp>
          <p:nvGrpSpPr>
            <p:cNvPr id="42" name="Groupe 41">
              <a:extLst>
                <a:ext uri="{FF2B5EF4-FFF2-40B4-BE49-F238E27FC236}">
                  <a16:creationId xmlns:a16="http://schemas.microsoft.com/office/drawing/2014/main" id="{95A05B1E-D5ED-6A40-20DF-EE10DB509311}"/>
                </a:ext>
              </a:extLst>
            </p:cNvPr>
            <p:cNvGrpSpPr/>
            <p:nvPr/>
          </p:nvGrpSpPr>
          <p:grpSpPr>
            <a:xfrm>
              <a:off x="6031814" y="6536473"/>
              <a:ext cx="190829" cy="349555"/>
              <a:chOff x="1991247" y="4885446"/>
              <a:chExt cx="238670" cy="333405"/>
            </a:xfrm>
          </p:grpSpPr>
          <p:sp>
            <p:nvSpPr>
              <p:cNvPr id="52" name="Line 19">
                <a:extLst>
                  <a:ext uri="{FF2B5EF4-FFF2-40B4-BE49-F238E27FC236}">
                    <a16:creationId xmlns:a16="http://schemas.microsoft.com/office/drawing/2014/main" id="{64D0858F-4203-4D36-5803-99104CC2E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Rectangle 49">
                <a:extLst>
                  <a:ext uri="{FF2B5EF4-FFF2-40B4-BE49-F238E27FC236}">
                    <a16:creationId xmlns:a16="http://schemas.microsoft.com/office/drawing/2014/main" id="{D18B7CD4-5091-C651-F394-3502E2E40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247" y="4952673"/>
                <a:ext cx="238670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10</a:t>
                </a:r>
              </a:p>
            </p:txBody>
          </p:sp>
        </p:grpSp>
        <p:grpSp>
          <p:nvGrpSpPr>
            <p:cNvPr id="43" name="Groupe 42">
              <a:extLst>
                <a:ext uri="{FF2B5EF4-FFF2-40B4-BE49-F238E27FC236}">
                  <a16:creationId xmlns:a16="http://schemas.microsoft.com/office/drawing/2014/main" id="{DFF2B706-C6FB-6F22-5F51-B415673CEEC9}"/>
                </a:ext>
              </a:extLst>
            </p:cNvPr>
            <p:cNvGrpSpPr/>
            <p:nvPr/>
          </p:nvGrpSpPr>
          <p:grpSpPr>
            <a:xfrm>
              <a:off x="6202711" y="6536473"/>
              <a:ext cx="190829" cy="349555"/>
              <a:chOff x="1991247" y="4885446"/>
              <a:chExt cx="238671" cy="333405"/>
            </a:xfrm>
          </p:grpSpPr>
          <p:sp>
            <p:nvSpPr>
              <p:cNvPr id="50" name="Line 19">
                <a:extLst>
                  <a:ext uri="{FF2B5EF4-FFF2-40B4-BE49-F238E27FC236}">
                    <a16:creationId xmlns:a16="http://schemas.microsoft.com/office/drawing/2014/main" id="{43D7D862-028D-1323-678A-D2861349F2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Rectangle 49">
                <a:extLst>
                  <a:ext uri="{FF2B5EF4-FFF2-40B4-BE49-F238E27FC236}">
                    <a16:creationId xmlns:a16="http://schemas.microsoft.com/office/drawing/2014/main" id="{AA3841E5-1BE6-39E4-4C05-3B7067335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247" y="4952673"/>
                <a:ext cx="238671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20</a:t>
                </a:r>
              </a:p>
            </p:txBody>
          </p:sp>
        </p:grpSp>
        <p:grpSp>
          <p:nvGrpSpPr>
            <p:cNvPr id="44" name="Groupe 43">
              <a:extLst>
                <a:ext uri="{FF2B5EF4-FFF2-40B4-BE49-F238E27FC236}">
                  <a16:creationId xmlns:a16="http://schemas.microsoft.com/office/drawing/2014/main" id="{DE8BC7B8-ADD7-DB10-0CA9-F88569A4609B}"/>
                </a:ext>
              </a:extLst>
            </p:cNvPr>
            <p:cNvGrpSpPr/>
            <p:nvPr/>
          </p:nvGrpSpPr>
          <p:grpSpPr>
            <a:xfrm>
              <a:off x="6461927" y="6536473"/>
              <a:ext cx="190829" cy="349555"/>
              <a:chOff x="1991247" y="4885446"/>
              <a:chExt cx="238671" cy="333405"/>
            </a:xfrm>
          </p:grpSpPr>
          <p:sp>
            <p:nvSpPr>
              <p:cNvPr id="48" name="Line 19">
                <a:extLst>
                  <a:ext uri="{FF2B5EF4-FFF2-40B4-BE49-F238E27FC236}">
                    <a16:creationId xmlns:a16="http://schemas.microsoft.com/office/drawing/2014/main" id="{407EFC00-6AB0-AEE9-82B8-2E257B0AA8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Rectangle 49">
                <a:extLst>
                  <a:ext uri="{FF2B5EF4-FFF2-40B4-BE49-F238E27FC236}">
                    <a16:creationId xmlns:a16="http://schemas.microsoft.com/office/drawing/2014/main" id="{74660A6D-024A-9F26-498C-ADC65EDC0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247" y="4952673"/>
                <a:ext cx="238671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30</a:t>
                </a:r>
              </a:p>
            </p:txBody>
          </p:sp>
        </p:grpSp>
        <p:sp>
          <p:nvSpPr>
            <p:cNvPr id="45" name="Line 19">
              <a:extLst>
                <a:ext uri="{FF2B5EF4-FFF2-40B4-BE49-F238E27FC236}">
                  <a16:creationId xmlns:a16="http://schemas.microsoft.com/office/drawing/2014/main" id="{3E926278-DA3F-5792-B63D-B8E50C2EA48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6361098" y="6341319"/>
              <a:ext cx="0" cy="3836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Line 19">
              <a:extLst>
                <a:ext uri="{FF2B5EF4-FFF2-40B4-BE49-F238E27FC236}">
                  <a16:creationId xmlns:a16="http://schemas.microsoft.com/office/drawing/2014/main" id="{F14957B8-F7C0-1A5B-857A-D3E7A41E18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28520" y="6536463"/>
              <a:ext cx="0" cy="8772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Line 19">
              <a:extLst>
                <a:ext uri="{FF2B5EF4-FFF2-40B4-BE49-F238E27FC236}">
                  <a16:creationId xmlns:a16="http://schemas.microsoft.com/office/drawing/2014/main" id="{4D739BEC-DB07-2AD8-9EEC-0523851CE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69261" y="6536463"/>
              <a:ext cx="0" cy="8772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1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5" name="Ellipse 74">
              <a:extLst>
                <a:ext uri="{FF2B5EF4-FFF2-40B4-BE49-F238E27FC236}">
                  <a16:creationId xmlns:a16="http://schemas.microsoft.com/office/drawing/2014/main" id="{2C76D283-66C0-640C-DFAA-3832D05AF082}"/>
                </a:ext>
              </a:extLst>
            </p:cNvPr>
            <p:cNvSpPr/>
            <p:nvPr/>
          </p:nvSpPr>
          <p:spPr>
            <a:xfrm>
              <a:off x="4707443" y="5052800"/>
              <a:ext cx="96732" cy="95299"/>
            </a:xfrm>
            <a:prstGeom prst="ellips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76" name="Connecteur droit 75">
              <a:extLst>
                <a:ext uri="{FF2B5EF4-FFF2-40B4-BE49-F238E27FC236}">
                  <a16:creationId xmlns:a16="http://schemas.microsoft.com/office/drawing/2014/main" id="{A541AB64-A267-C441-50C6-1012C81FB415}"/>
                </a:ext>
              </a:extLst>
            </p:cNvPr>
            <p:cNvCxnSpPr>
              <a:cxnSpLocks/>
            </p:cNvCxnSpPr>
            <p:nvPr/>
          </p:nvCxnSpPr>
          <p:spPr>
            <a:xfrm>
              <a:off x="4426150" y="5098832"/>
              <a:ext cx="653082" cy="0"/>
            </a:xfrm>
            <a:prstGeom prst="line">
              <a:avLst/>
            </a:prstGeom>
            <a:ln>
              <a:solidFill>
                <a:srgbClr val="92D05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Rectangle 38">
              <a:extLst>
                <a:ext uri="{FF2B5EF4-FFF2-40B4-BE49-F238E27FC236}">
                  <a16:creationId xmlns:a16="http://schemas.microsoft.com/office/drawing/2014/main" id="{6DABD0AB-21C6-9FCD-8697-EE5FC1225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6136" y="5210723"/>
              <a:ext cx="303536" cy="2265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1000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31,1</a:t>
              </a:r>
            </a:p>
          </p:txBody>
        </p:sp>
        <p:sp>
          <p:nvSpPr>
            <p:cNvPr id="82" name="Rectangle 38">
              <a:extLst>
                <a:ext uri="{FF2B5EF4-FFF2-40B4-BE49-F238E27FC236}">
                  <a16:creationId xmlns:a16="http://schemas.microsoft.com/office/drawing/2014/main" id="{8CAAC4DB-3B9D-56A7-2376-1E1CA7F0F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424" y="5448849"/>
              <a:ext cx="303536" cy="2265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1000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11,7</a:t>
              </a:r>
            </a:p>
          </p:txBody>
        </p:sp>
      </p:grpSp>
      <p:grpSp>
        <p:nvGrpSpPr>
          <p:cNvPr id="8" name="Groupe 7">
            <a:extLst>
              <a:ext uri="{FF2B5EF4-FFF2-40B4-BE49-F238E27FC236}">
                <a16:creationId xmlns:a16="http://schemas.microsoft.com/office/drawing/2014/main" id="{AFDF30BA-D950-D948-1F18-3C1FCD16FB4B}"/>
              </a:ext>
            </a:extLst>
          </p:cNvPr>
          <p:cNvGrpSpPr/>
          <p:nvPr/>
        </p:nvGrpSpPr>
        <p:grpSpPr>
          <a:xfrm>
            <a:off x="312274" y="1598099"/>
            <a:ext cx="5592613" cy="2497104"/>
            <a:chOff x="721849" y="1598099"/>
            <a:chExt cx="5592613" cy="2497104"/>
          </a:xfrm>
        </p:grpSpPr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20683FF5-2A7C-A5A9-DAA1-CC459302CF0B}"/>
                </a:ext>
              </a:extLst>
            </p:cNvPr>
            <p:cNvSpPr/>
            <p:nvPr/>
          </p:nvSpPr>
          <p:spPr bwMode="auto">
            <a:xfrm>
              <a:off x="2131226" y="1598099"/>
              <a:ext cx="4114733" cy="2147557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fr-FR" sz="1200" ker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84" name="Groupe 83">
              <a:extLst>
                <a:ext uri="{FF2B5EF4-FFF2-40B4-BE49-F238E27FC236}">
                  <a16:creationId xmlns:a16="http://schemas.microsoft.com/office/drawing/2014/main" id="{BB8E0AE5-C7ED-6C43-1E7A-CB3CCC94FC92}"/>
                </a:ext>
              </a:extLst>
            </p:cNvPr>
            <p:cNvGrpSpPr/>
            <p:nvPr/>
          </p:nvGrpSpPr>
          <p:grpSpPr>
            <a:xfrm>
              <a:off x="1199785" y="1880198"/>
              <a:ext cx="931641" cy="296820"/>
              <a:chOff x="938162" y="4735827"/>
              <a:chExt cx="1165208" cy="283106"/>
            </a:xfrm>
          </p:grpSpPr>
          <p:sp>
            <p:nvSpPr>
              <p:cNvPr id="85" name="Line 7">
                <a:extLst>
                  <a:ext uri="{FF2B5EF4-FFF2-40B4-BE49-F238E27FC236}">
                    <a16:creationId xmlns:a16="http://schemas.microsoft.com/office/drawing/2014/main" id="{728ABAC7-BCDF-609D-699A-11F1890F6D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" name="Rectangle 38">
                <a:extLst>
                  <a:ext uri="{FF2B5EF4-FFF2-40B4-BE49-F238E27FC236}">
                    <a16:creationId xmlns:a16="http://schemas.microsoft.com/office/drawing/2014/main" id="{7C469D2E-DCF3-6777-1435-7757167CB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162" y="4735827"/>
                <a:ext cx="1072714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 err="1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Nitrofurantoin</a:t>
                </a:r>
                <a:endParaRPr lang="fr-FR" altLang="fr-FR" sz="12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7" name="Groupe 86">
              <a:extLst>
                <a:ext uri="{FF2B5EF4-FFF2-40B4-BE49-F238E27FC236}">
                  <a16:creationId xmlns:a16="http://schemas.microsoft.com/office/drawing/2014/main" id="{410BF82C-0B05-A80D-AA6B-CBA1B4034DEE}"/>
                </a:ext>
              </a:extLst>
            </p:cNvPr>
            <p:cNvGrpSpPr/>
            <p:nvPr/>
          </p:nvGrpSpPr>
          <p:grpSpPr>
            <a:xfrm>
              <a:off x="1030605" y="2162289"/>
              <a:ext cx="1100822" cy="296820"/>
              <a:chOff x="726566" y="4735827"/>
              <a:chExt cx="1376804" cy="283106"/>
            </a:xfrm>
          </p:grpSpPr>
          <p:sp>
            <p:nvSpPr>
              <p:cNvPr id="88" name="Line 7">
                <a:extLst>
                  <a:ext uri="{FF2B5EF4-FFF2-40B4-BE49-F238E27FC236}">
                    <a16:creationId xmlns:a16="http://schemas.microsoft.com/office/drawing/2014/main" id="{F91BC337-D4F4-56E1-1A4F-6C4C5A8FB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9" name="Rectangle 38">
                <a:extLst>
                  <a:ext uri="{FF2B5EF4-FFF2-40B4-BE49-F238E27FC236}">
                    <a16:creationId xmlns:a16="http://schemas.microsoft.com/office/drawing/2014/main" id="{AE2093EA-5F73-C6F5-6D91-6E1DD02AE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566" y="4735827"/>
                <a:ext cx="1284311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Fluoroquinolones</a:t>
                </a:r>
              </a:p>
            </p:txBody>
          </p:sp>
        </p:grpSp>
        <p:grpSp>
          <p:nvGrpSpPr>
            <p:cNvPr id="90" name="Groupe 89">
              <a:extLst>
                <a:ext uri="{FF2B5EF4-FFF2-40B4-BE49-F238E27FC236}">
                  <a16:creationId xmlns:a16="http://schemas.microsoft.com/office/drawing/2014/main" id="{7F3C2506-8757-7D7B-AF76-1924434923F5}"/>
                </a:ext>
              </a:extLst>
            </p:cNvPr>
            <p:cNvGrpSpPr/>
            <p:nvPr/>
          </p:nvGrpSpPr>
          <p:grpSpPr>
            <a:xfrm>
              <a:off x="721849" y="2443607"/>
              <a:ext cx="1409578" cy="296820"/>
              <a:chOff x="340403" y="4735827"/>
              <a:chExt cx="1762967" cy="283106"/>
            </a:xfrm>
          </p:grpSpPr>
          <p:sp>
            <p:nvSpPr>
              <p:cNvPr id="91" name="Line 7">
                <a:extLst>
                  <a:ext uri="{FF2B5EF4-FFF2-40B4-BE49-F238E27FC236}">
                    <a16:creationId xmlns:a16="http://schemas.microsoft.com/office/drawing/2014/main" id="{F8332380-B328-484A-A3B7-772C7D25F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2" name="Rectangle 38">
                <a:extLst>
                  <a:ext uri="{FF2B5EF4-FFF2-40B4-BE49-F238E27FC236}">
                    <a16:creationId xmlns:a16="http://schemas.microsoft.com/office/drawing/2014/main" id="{99B6BC1D-3324-862C-8660-E3CBD5C04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03" y="4735827"/>
                <a:ext cx="1670474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 err="1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Amoxicillin-clavulanate</a:t>
                </a:r>
                <a:endParaRPr lang="fr-FR" altLang="fr-FR" sz="12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3" name="Groupe 92">
              <a:extLst>
                <a:ext uri="{FF2B5EF4-FFF2-40B4-BE49-F238E27FC236}">
                  <a16:creationId xmlns:a16="http://schemas.microsoft.com/office/drawing/2014/main" id="{04845EE8-5CA1-9206-F5FD-FDAB6B47A3A7}"/>
                </a:ext>
              </a:extLst>
            </p:cNvPr>
            <p:cNvGrpSpPr/>
            <p:nvPr/>
          </p:nvGrpSpPr>
          <p:grpSpPr>
            <a:xfrm>
              <a:off x="1726689" y="2752785"/>
              <a:ext cx="404739" cy="257369"/>
              <a:chOff x="1597161" y="4754645"/>
              <a:chExt cx="506209" cy="245478"/>
            </a:xfrm>
          </p:grpSpPr>
          <p:sp>
            <p:nvSpPr>
              <p:cNvPr id="94" name="Line 7">
                <a:extLst>
                  <a:ext uri="{FF2B5EF4-FFF2-40B4-BE49-F238E27FC236}">
                    <a16:creationId xmlns:a16="http://schemas.microsoft.com/office/drawing/2014/main" id="{DBC3D77B-8849-7EE6-18E9-3FB66320E9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5" name="Rectangle 38">
                <a:extLst>
                  <a:ext uri="{FF2B5EF4-FFF2-40B4-BE49-F238E27FC236}">
                    <a16:creationId xmlns:a16="http://schemas.microsoft.com/office/drawing/2014/main" id="{B53CBE39-B711-896B-EE32-5EF36505E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161" y="4754645"/>
                <a:ext cx="413717" cy="245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C3G</a:t>
                </a:r>
              </a:p>
            </p:txBody>
          </p:sp>
        </p:grpSp>
        <p:grpSp>
          <p:nvGrpSpPr>
            <p:cNvPr id="96" name="Groupe 95">
              <a:extLst>
                <a:ext uri="{FF2B5EF4-FFF2-40B4-BE49-F238E27FC236}">
                  <a16:creationId xmlns:a16="http://schemas.microsoft.com/office/drawing/2014/main" id="{8DF34365-CFE0-50D5-DE8B-C467E1B63344}"/>
                </a:ext>
              </a:extLst>
            </p:cNvPr>
            <p:cNvGrpSpPr/>
            <p:nvPr/>
          </p:nvGrpSpPr>
          <p:grpSpPr>
            <a:xfrm>
              <a:off x="1726689" y="3058663"/>
              <a:ext cx="404739" cy="257369"/>
              <a:chOff x="1597161" y="4754645"/>
              <a:chExt cx="506209" cy="245478"/>
            </a:xfrm>
          </p:grpSpPr>
          <p:sp>
            <p:nvSpPr>
              <p:cNvPr id="97" name="Line 7">
                <a:extLst>
                  <a:ext uri="{FF2B5EF4-FFF2-40B4-BE49-F238E27FC236}">
                    <a16:creationId xmlns:a16="http://schemas.microsoft.com/office/drawing/2014/main" id="{2A429D5E-D6EB-5A76-53D0-EEE7C7C0B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BBA585DB-318A-41FB-9656-1900AECE2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161" y="4754645"/>
                <a:ext cx="413717" cy="245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C2G</a:t>
                </a:r>
              </a:p>
            </p:txBody>
          </p:sp>
        </p:grpSp>
        <p:grpSp>
          <p:nvGrpSpPr>
            <p:cNvPr id="99" name="Groupe 98">
              <a:extLst>
                <a:ext uri="{FF2B5EF4-FFF2-40B4-BE49-F238E27FC236}">
                  <a16:creationId xmlns:a16="http://schemas.microsoft.com/office/drawing/2014/main" id="{9E6641BB-2421-98D2-6258-7C4EC2077245}"/>
                </a:ext>
              </a:extLst>
            </p:cNvPr>
            <p:cNvGrpSpPr/>
            <p:nvPr/>
          </p:nvGrpSpPr>
          <p:grpSpPr>
            <a:xfrm>
              <a:off x="1726689" y="3326960"/>
              <a:ext cx="404739" cy="257369"/>
              <a:chOff x="1597161" y="4754645"/>
              <a:chExt cx="506209" cy="245478"/>
            </a:xfrm>
          </p:grpSpPr>
          <p:sp>
            <p:nvSpPr>
              <p:cNvPr id="100" name="Line 7">
                <a:extLst>
                  <a:ext uri="{FF2B5EF4-FFF2-40B4-BE49-F238E27FC236}">
                    <a16:creationId xmlns:a16="http://schemas.microsoft.com/office/drawing/2014/main" id="{AAA1309C-E236-9EE8-EC77-1BDA05F956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1" name="Rectangle 100">
                <a:extLst>
                  <a:ext uri="{FF2B5EF4-FFF2-40B4-BE49-F238E27FC236}">
                    <a16:creationId xmlns:a16="http://schemas.microsoft.com/office/drawing/2014/main" id="{3FC29BC6-19DB-E1FA-D433-C512279BC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161" y="4754645"/>
                <a:ext cx="413717" cy="245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altLang="fr-FR" sz="1200" kern="0" dirty="0">
                    <a:solidFill>
                      <a:srgbClr val="000000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C1G</a:t>
                </a:r>
              </a:p>
            </p:txBody>
          </p:sp>
        </p:grpSp>
        <p:sp>
          <p:nvSpPr>
            <p:cNvPr id="102" name="Rectangle 38">
              <a:extLst>
                <a:ext uri="{FF2B5EF4-FFF2-40B4-BE49-F238E27FC236}">
                  <a16:creationId xmlns:a16="http://schemas.microsoft.com/office/drawing/2014/main" id="{A88675FB-CE49-0638-C225-E9B834139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392" y="1774532"/>
              <a:ext cx="967179" cy="21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Exposition aux C2G</a:t>
              </a:r>
              <a:endParaRPr lang="fr-FR" altLang="fr-FR" sz="900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3" name="Rectangle 38">
              <a:extLst>
                <a:ext uri="{FF2B5EF4-FFF2-40B4-BE49-F238E27FC236}">
                  <a16:creationId xmlns:a16="http://schemas.microsoft.com/office/drawing/2014/main" id="{2828D864-731B-2943-FE90-87C45E01A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4" y="1774531"/>
              <a:ext cx="1810358" cy="21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Exposition à l’</a:t>
              </a:r>
              <a:r>
                <a:rPr lang="fr-FR" altLang="fr-FR" sz="900" dirty="0" err="1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Amoxicillin-clavulanate</a:t>
              </a:r>
              <a:endParaRPr lang="fr-FR" altLang="fr-FR" sz="900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4" name="Flèche : droite 103">
              <a:extLst>
                <a:ext uri="{FF2B5EF4-FFF2-40B4-BE49-F238E27FC236}">
                  <a16:creationId xmlns:a16="http://schemas.microsoft.com/office/drawing/2014/main" id="{5E220E9E-FB76-7A34-5884-D36F6B07CE8E}"/>
                </a:ext>
              </a:extLst>
            </p:cNvPr>
            <p:cNvSpPr/>
            <p:nvPr/>
          </p:nvSpPr>
          <p:spPr>
            <a:xfrm>
              <a:off x="4167018" y="1661909"/>
              <a:ext cx="1775815" cy="189998"/>
            </a:xfrm>
            <a:prstGeom prst="rightArrow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5" name="Flèche : droite 104">
              <a:extLst>
                <a:ext uri="{FF2B5EF4-FFF2-40B4-BE49-F238E27FC236}">
                  <a16:creationId xmlns:a16="http://schemas.microsoft.com/office/drawing/2014/main" id="{CDEF3DE3-E15E-B456-0AAD-F8C905DA0F6B}"/>
                </a:ext>
              </a:extLst>
            </p:cNvPr>
            <p:cNvSpPr/>
            <p:nvPr/>
          </p:nvSpPr>
          <p:spPr>
            <a:xfrm rot="10800000">
              <a:off x="2391203" y="1661909"/>
              <a:ext cx="1775815" cy="189998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6" name="Rectangle 38">
              <a:extLst>
                <a:ext uri="{FF2B5EF4-FFF2-40B4-BE49-F238E27FC236}">
                  <a16:creationId xmlns:a16="http://schemas.microsoft.com/office/drawing/2014/main" id="{D9003FE0-EC97-7CAA-1202-1FA6EE0B4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984" y="3507615"/>
              <a:ext cx="608106" cy="21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Faveur C2G</a:t>
              </a:r>
            </a:p>
          </p:txBody>
        </p:sp>
        <p:sp>
          <p:nvSpPr>
            <p:cNvPr id="107" name="Rectangle 38">
              <a:extLst>
                <a:ext uri="{FF2B5EF4-FFF2-40B4-BE49-F238E27FC236}">
                  <a16:creationId xmlns:a16="http://schemas.microsoft.com/office/drawing/2014/main" id="{C5EE2765-09DE-1894-1D69-63E2F81EA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571" y="3507615"/>
              <a:ext cx="1505788" cy="21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900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Faveur </a:t>
              </a:r>
              <a:r>
                <a:rPr lang="fr-FR" altLang="fr-FR" sz="900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Amoxicillin-clavulanate</a:t>
              </a:r>
              <a:endParaRPr lang="fr-FR" altLang="fr-FR" sz="900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9" name="Ellipse 108">
              <a:extLst>
                <a:ext uri="{FF2B5EF4-FFF2-40B4-BE49-F238E27FC236}">
                  <a16:creationId xmlns:a16="http://schemas.microsoft.com/office/drawing/2014/main" id="{108F331A-EDBB-0134-83BC-03B07491E240}"/>
                </a:ext>
              </a:extLst>
            </p:cNvPr>
            <p:cNvSpPr/>
            <p:nvPr/>
          </p:nvSpPr>
          <p:spPr>
            <a:xfrm>
              <a:off x="4220987" y="2082824"/>
              <a:ext cx="96732" cy="95299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110" name="Connecteur droit 109">
              <a:extLst>
                <a:ext uri="{FF2B5EF4-FFF2-40B4-BE49-F238E27FC236}">
                  <a16:creationId xmlns:a16="http://schemas.microsoft.com/office/drawing/2014/main" id="{C6154042-F911-7FDA-E820-BE646F98AAC4}"/>
                </a:ext>
              </a:extLst>
            </p:cNvPr>
            <p:cNvCxnSpPr>
              <a:cxnSpLocks/>
            </p:cNvCxnSpPr>
            <p:nvPr/>
          </p:nvCxnSpPr>
          <p:spPr>
            <a:xfrm>
              <a:off x="3940175" y="2142907"/>
              <a:ext cx="658356" cy="0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DC28F168-F234-E66A-2DE8-98C04211C24A}"/>
                </a:ext>
              </a:extLst>
            </p:cNvPr>
            <p:cNvSpPr/>
            <p:nvPr/>
          </p:nvSpPr>
          <p:spPr>
            <a:xfrm>
              <a:off x="5146253" y="2616869"/>
              <a:ext cx="96732" cy="95299"/>
            </a:xfrm>
            <a:prstGeom prst="ellipse">
              <a:avLst/>
            </a:prstGeom>
            <a:solidFill>
              <a:srgbClr val="FF339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112" name="Connecteur droit 111">
              <a:extLst>
                <a:ext uri="{FF2B5EF4-FFF2-40B4-BE49-F238E27FC236}">
                  <a16:creationId xmlns:a16="http://schemas.microsoft.com/office/drawing/2014/main" id="{CAC521EB-CB89-8C6F-C818-2BF923AAB71A}"/>
                </a:ext>
              </a:extLst>
            </p:cNvPr>
            <p:cNvCxnSpPr>
              <a:cxnSpLocks/>
            </p:cNvCxnSpPr>
            <p:nvPr/>
          </p:nvCxnSpPr>
          <p:spPr>
            <a:xfrm>
              <a:off x="4858991" y="2669251"/>
              <a:ext cx="671859" cy="0"/>
            </a:xfrm>
            <a:prstGeom prst="line">
              <a:avLst/>
            </a:prstGeom>
            <a:ln>
              <a:solidFill>
                <a:srgbClr val="FF3399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Ellipse 112">
              <a:extLst>
                <a:ext uri="{FF2B5EF4-FFF2-40B4-BE49-F238E27FC236}">
                  <a16:creationId xmlns:a16="http://schemas.microsoft.com/office/drawing/2014/main" id="{9CF17064-41E2-1868-D3F6-975FEAE8DE88}"/>
                </a:ext>
              </a:extLst>
            </p:cNvPr>
            <p:cNvSpPr/>
            <p:nvPr/>
          </p:nvSpPr>
          <p:spPr>
            <a:xfrm>
              <a:off x="3254127" y="2886177"/>
              <a:ext cx="96732" cy="9529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114" name="Connecteur droit 113">
              <a:extLst>
                <a:ext uri="{FF2B5EF4-FFF2-40B4-BE49-F238E27FC236}">
                  <a16:creationId xmlns:a16="http://schemas.microsoft.com/office/drawing/2014/main" id="{2F09C8D6-C708-C57A-D02A-AF4E628B1C56}"/>
                </a:ext>
              </a:extLst>
            </p:cNvPr>
            <p:cNvCxnSpPr>
              <a:cxnSpLocks/>
            </p:cNvCxnSpPr>
            <p:nvPr/>
          </p:nvCxnSpPr>
          <p:spPr>
            <a:xfrm>
              <a:off x="3023731" y="2932209"/>
              <a:ext cx="560844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5" name="Ellipse 114">
              <a:extLst>
                <a:ext uri="{FF2B5EF4-FFF2-40B4-BE49-F238E27FC236}">
                  <a16:creationId xmlns:a16="http://schemas.microsoft.com/office/drawing/2014/main" id="{EB4FAC32-6644-CC1B-A9D9-06758C7A7723}"/>
                </a:ext>
              </a:extLst>
            </p:cNvPr>
            <p:cNvSpPr/>
            <p:nvPr/>
          </p:nvSpPr>
          <p:spPr>
            <a:xfrm>
              <a:off x="3381704" y="3155055"/>
              <a:ext cx="96732" cy="9529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116" name="Connecteur droit 115">
              <a:extLst>
                <a:ext uri="{FF2B5EF4-FFF2-40B4-BE49-F238E27FC236}">
                  <a16:creationId xmlns:a16="http://schemas.microsoft.com/office/drawing/2014/main" id="{D8E8EE18-6BD8-BF2A-E261-E1E94DAB316A}"/>
                </a:ext>
              </a:extLst>
            </p:cNvPr>
            <p:cNvCxnSpPr>
              <a:cxnSpLocks/>
            </p:cNvCxnSpPr>
            <p:nvPr/>
          </p:nvCxnSpPr>
          <p:spPr>
            <a:xfrm>
              <a:off x="3122156" y="3204262"/>
              <a:ext cx="627519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Ellipse 116">
              <a:extLst>
                <a:ext uri="{FF2B5EF4-FFF2-40B4-BE49-F238E27FC236}">
                  <a16:creationId xmlns:a16="http://schemas.microsoft.com/office/drawing/2014/main" id="{E99DA2E5-64E0-B235-3FC8-7522E3ACDC46}"/>
                </a:ext>
              </a:extLst>
            </p:cNvPr>
            <p:cNvSpPr/>
            <p:nvPr/>
          </p:nvSpPr>
          <p:spPr>
            <a:xfrm>
              <a:off x="3487825" y="3426169"/>
              <a:ext cx="96732" cy="9529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118" name="Connecteur droit 117">
              <a:extLst>
                <a:ext uri="{FF2B5EF4-FFF2-40B4-BE49-F238E27FC236}">
                  <a16:creationId xmlns:a16="http://schemas.microsoft.com/office/drawing/2014/main" id="{F05D4F2D-9DBA-2C17-46D4-47BD3169EA47}"/>
                </a:ext>
              </a:extLst>
            </p:cNvPr>
            <p:cNvCxnSpPr>
              <a:cxnSpLocks/>
            </p:cNvCxnSpPr>
            <p:nvPr/>
          </p:nvCxnSpPr>
          <p:spPr>
            <a:xfrm>
              <a:off x="3214758" y="3468935"/>
              <a:ext cx="642867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9" name="Groupe 118">
              <a:extLst>
                <a:ext uri="{FF2B5EF4-FFF2-40B4-BE49-F238E27FC236}">
                  <a16:creationId xmlns:a16="http://schemas.microsoft.com/office/drawing/2014/main" id="{0B315424-E561-418A-CBC7-F9073412DAD2}"/>
                </a:ext>
              </a:extLst>
            </p:cNvPr>
            <p:cNvGrpSpPr/>
            <p:nvPr/>
          </p:nvGrpSpPr>
          <p:grpSpPr>
            <a:xfrm>
              <a:off x="4112849" y="3745648"/>
              <a:ext cx="127387" cy="349555"/>
              <a:chOff x="2030921" y="4885446"/>
              <a:chExt cx="159323" cy="333405"/>
            </a:xfrm>
          </p:grpSpPr>
          <p:sp>
            <p:nvSpPr>
              <p:cNvPr id="120" name="Line 19">
                <a:extLst>
                  <a:ext uri="{FF2B5EF4-FFF2-40B4-BE49-F238E27FC236}">
                    <a16:creationId xmlns:a16="http://schemas.microsoft.com/office/drawing/2014/main" id="{1F08C49E-F9DE-AE1D-8135-98050B527F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1" name="Rectangle 49">
                <a:extLst>
                  <a:ext uri="{FF2B5EF4-FFF2-40B4-BE49-F238E27FC236}">
                    <a16:creationId xmlns:a16="http://schemas.microsoft.com/office/drawing/2014/main" id="{0A412739-7475-EB27-6A2A-EE60E7307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921" y="4952673"/>
                <a:ext cx="159323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122" name="Groupe 121">
              <a:extLst>
                <a:ext uri="{FF2B5EF4-FFF2-40B4-BE49-F238E27FC236}">
                  <a16:creationId xmlns:a16="http://schemas.microsoft.com/office/drawing/2014/main" id="{5BA64880-4D6F-A6CF-3BA1-B652FE7A9CE4}"/>
                </a:ext>
              </a:extLst>
            </p:cNvPr>
            <p:cNvGrpSpPr/>
            <p:nvPr/>
          </p:nvGrpSpPr>
          <p:grpSpPr>
            <a:xfrm>
              <a:off x="3057645" y="3745648"/>
              <a:ext cx="127387" cy="349555"/>
              <a:chOff x="2030921" y="4885446"/>
              <a:chExt cx="159323" cy="333405"/>
            </a:xfrm>
          </p:grpSpPr>
          <p:sp>
            <p:nvSpPr>
              <p:cNvPr id="123" name="Line 19">
                <a:extLst>
                  <a:ext uri="{FF2B5EF4-FFF2-40B4-BE49-F238E27FC236}">
                    <a16:creationId xmlns:a16="http://schemas.microsoft.com/office/drawing/2014/main" id="{DE105BE8-7122-E897-C662-8ACC45B1AE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4" name="Rectangle 49">
                <a:extLst>
                  <a:ext uri="{FF2B5EF4-FFF2-40B4-BE49-F238E27FC236}">
                    <a16:creationId xmlns:a16="http://schemas.microsoft.com/office/drawing/2014/main" id="{BF6D17B3-B29E-015D-318A-808C8A666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921" y="4952673"/>
                <a:ext cx="159323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5</a:t>
                </a:r>
              </a:p>
            </p:txBody>
          </p:sp>
        </p:grpSp>
        <p:grpSp>
          <p:nvGrpSpPr>
            <p:cNvPr id="125" name="Groupe 124">
              <a:extLst>
                <a:ext uri="{FF2B5EF4-FFF2-40B4-BE49-F238E27FC236}">
                  <a16:creationId xmlns:a16="http://schemas.microsoft.com/office/drawing/2014/main" id="{3D9B4B98-126A-531C-4D83-7095891DA66F}"/>
                </a:ext>
              </a:extLst>
            </p:cNvPr>
            <p:cNvGrpSpPr/>
            <p:nvPr/>
          </p:nvGrpSpPr>
          <p:grpSpPr>
            <a:xfrm>
              <a:off x="2065170" y="3745646"/>
              <a:ext cx="144839" cy="331009"/>
              <a:chOff x="2020007" y="4885446"/>
              <a:chExt cx="181150" cy="315716"/>
            </a:xfrm>
          </p:grpSpPr>
          <p:sp>
            <p:nvSpPr>
              <p:cNvPr id="126" name="Line 19">
                <a:extLst>
                  <a:ext uri="{FF2B5EF4-FFF2-40B4-BE49-F238E27FC236}">
                    <a16:creationId xmlns:a16="http://schemas.microsoft.com/office/drawing/2014/main" id="{976B9639-73A3-6798-24AF-9CECBA5D8E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7" name="Rectangle 49">
                <a:extLst>
                  <a:ext uri="{FF2B5EF4-FFF2-40B4-BE49-F238E27FC236}">
                    <a16:creationId xmlns:a16="http://schemas.microsoft.com/office/drawing/2014/main" id="{87A4F6D1-4575-B247-646A-5E2A8A638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007" y="4970362"/>
                <a:ext cx="181150" cy="230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128" name="Groupe 127">
              <a:extLst>
                <a:ext uri="{FF2B5EF4-FFF2-40B4-BE49-F238E27FC236}">
                  <a16:creationId xmlns:a16="http://schemas.microsoft.com/office/drawing/2014/main" id="{FE643B87-764B-F5AE-4A11-EEBEE1817478}"/>
                </a:ext>
              </a:extLst>
            </p:cNvPr>
            <p:cNvGrpSpPr/>
            <p:nvPr/>
          </p:nvGrpSpPr>
          <p:grpSpPr>
            <a:xfrm>
              <a:off x="5130906" y="3745648"/>
              <a:ext cx="127387" cy="349555"/>
              <a:chOff x="2030921" y="4885446"/>
              <a:chExt cx="159323" cy="333405"/>
            </a:xfrm>
          </p:grpSpPr>
          <p:sp>
            <p:nvSpPr>
              <p:cNvPr id="129" name="Line 19">
                <a:extLst>
                  <a:ext uri="{FF2B5EF4-FFF2-40B4-BE49-F238E27FC236}">
                    <a16:creationId xmlns:a16="http://schemas.microsoft.com/office/drawing/2014/main" id="{320AE887-EE8C-9C21-77A1-8843D5B46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0" name="Rectangle 49">
                <a:extLst>
                  <a:ext uri="{FF2B5EF4-FFF2-40B4-BE49-F238E27FC236}">
                    <a16:creationId xmlns:a16="http://schemas.microsoft.com/office/drawing/2014/main" id="{30AEF89E-07BB-293A-8B5C-B1508B4D5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921" y="4952673"/>
                <a:ext cx="159323" cy="266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5</a:t>
                </a:r>
              </a:p>
            </p:txBody>
          </p:sp>
        </p:grpSp>
        <p:sp>
          <p:nvSpPr>
            <p:cNvPr id="131" name="Ellipse 130">
              <a:extLst>
                <a:ext uri="{FF2B5EF4-FFF2-40B4-BE49-F238E27FC236}">
                  <a16:creationId xmlns:a16="http://schemas.microsoft.com/office/drawing/2014/main" id="{FD0EF0E3-487A-AF91-D448-804A0680509F}"/>
                </a:ext>
              </a:extLst>
            </p:cNvPr>
            <p:cNvSpPr/>
            <p:nvPr/>
          </p:nvSpPr>
          <p:spPr>
            <a:xfrm>
              <a:off x="3926393" y="2357225"/>
              <a:ext cx="96732" cy="95299"/>
            </a:xfrm>
            <a:prstGeom prst="ellips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132" name="Connecteur droit 131">
              <a:extLst>
                <a:ext uri="{FF2B5EF4-FFF2-40B4-BE49-F238E27FC236}">
                  <a16:creationId xmlns:a16="http://schemas.microsoft.com/office/drawing/2014/main" id="{00F28669-27C4-695B-2EA6-75F3382CFD14}"/>
                </a:ext>
              </a:extLst>
            </p:cNvPr>
            <p:cNvCxnSpPr>
              <a:cxnSpLocks/>
            </p:cNvCxnSpPr>
            <p:nvPr/>
          </p:nvCxnSpPr>
          <p:spPr>
            <a:xfrm>
              <a:off x="3708600" y="2403257"/>
              <a:ext cx="539550" cy="0"/>
            </a:xfrm>
            <a:prstGeom prst="line">
              <a:avLst/>
            </a:prstGeom>
            <a:ln>
              <a:solidFill>
                <a:srgbClr val="92D05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33" name="Rectangle 38">
              <a:extLst>
                <a:ext uri="{FF2B5EF4-FFF2-40B4-BE49-F238E27FC236}">
                  <a16:creationId xmlns:a16="http://schemas.microsoft.com/office/drawing/2014/main" id="{D2099F87-7A2E-ED59-33C7-4FE30F066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4942" y="2676023"/>
              <a:ext cx="303536" cy="2265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1000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19,7</a:t>
              </a:r>
            </a:p>
          </p:txBody>
        </p:sp>
        <p:sp>
          <p:nvSpPr>
            <p:cNvPr id="134" name="Rectangle 38">
              <a:extLst>
                <a:ext uri="{FF2B5EF4-FFF2-40B4-BE49-F238E27FC236}">
                  <a16:creationId xmlns:a16="http://schemas.microsoft.com/office/drawing/2014/main" id="{9315FD9D-21A4-AA96-34C0-8D6A71CC1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799" y="3227797"/>
              <a:ext cx="242621" cy="2265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altLang="fr-FR" sz="1000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-27</a:t>
              </a:r>
            </a:p>
          </p:txBody>
        </p:sp>
        <p:sp>
          <p:nvSpPr>
            <p:cNvPr id="142" name="Line 19">
              <a:extLst>
                <a:ext uri="{FF2B5EF4-FFF2-40B4-BE49-F238E27FC236}">
                  <a16:creationId xmlns:a16="http://schemas.microsoft.com/office/drawing/2014/main" id="{36C2591B-A179-7104-F75C-2896094485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68600" y="1714499"/>
              <a:ext cx="0" cy="20414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fr-FR" sz="1200" kern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43" name="Groupe 142">
              <a:extLst>
                <a:ext uri="{FF2B5EF4-FFF2-40B4-BE49-F238E27FC236}">
                  <a16:creationId xmlns:a16="http://schemas.microsoft.com/office/drawing/2014/main" id="{AF190B4C-9E4D-F610-B3CC-3EF1AAFAE899}"/>
                </a:ext>
              </a:extLst>
            </p:cNvPr>
            <p:cNvGrpSpPr/>
            <p:nvPr/>
          </p:nvGrpSpPr>
          <p:grpSpPr>
            <a:xfrm>
              <a:off x="6097489" y="3745646"/>
              <a:ext cx="216973" cy="331009"/>
              <a:chOff x="1974898" y="4885446"/>
              <a:chExt cx="271368" cy="315716"/>
            </a:xfrm>
          </p:grpSpPr>
          <p:sp>
            <p:nvSpPr>
              <p:cNvPr id="144" name="Line 19">
                <a:extLst>
                  <a:ext uri="{FF2B5EF4-FFF2-40B4-BE49-F238E27FC236}">
                    <a16:creationId xmlns:a16="http://schemas.microsoft.com/office/drawing/2014/main" id="{EF1F6C69-6FBA-918D-8DB8-B0FECFE1C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1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5" name="Rectangle 49">
                <a:extLst>
                  <a:ext uri="{FF2B5EF4-FFF2-40B4-BE49-F238E27FC236}">
                    <a16:creationId xmlns:a16="http://schemas.microsoft.com/office/drawing/2014/main" id="{D374BF98-9BA6-E405-E56F-7CE99EBFD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898" y="4970362"/>
                <a:ext cx="271368" cy="230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1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10</a:t>
                </a:r>
              </a:p>
            </p:txBody>
          </p:sp>
        </p:grpSp>
      </p:grpSp>
      <p:sp>
        <p:nvSpPr>
          <p:cNvPr id="7" name="Espace réservé du contenu 9">
            <a:extLst>
              <a:ext uri="{FF2B5EF4-FFF2-40B4-BE49-F238E27FC236}">
                <a16:creationId xmlns:a16="http://schemas.microsoft.com/office/drawing/2014/main" id="{DE73F739-AE9F-3CE4-264A-14025CC15001}"/>
              </a:ext>
            </a:extLst>
          </p:cNvPr>
          <p:cNvSpPr txBox="1">
            <a:spLocks/>
          </p:cNvSpPr>
          <p:nvPr/>
        </p:nvSpPr>
        <p:spPr>
          <a:xfrm>
            <a:off x="9672997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 err="1">
                <a:latin typeface="+mj-lt"/>
              </a:rPr>
              <a:t>Chowers</a:t>
            </a:r>
            <a:r>
              <a:rPr lang="fr-FR" dirty="0">
                <a:latin typeface="+mj-lt"/>
              </a:rPr>
              <a:t> M, ESCMID 2026, J0005</a:t>
            </a:r>
          </a:p>
        </p:txBody>
      </p:sp>
    </p:spTree>
    <p:extLst>
      <p:ext uri="{BB962C8B-B14F-4D97-AF65-F5344CB8AC3E}">
        <p14:creationId xmlns:p14="http://schemas.microsoft.com/office/powerpoint/2010/main" val="223156390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2188DA-928F-EF76-0824-F38C85D1BB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Espace réservé du contenu 9" descr="Une image contenant drapeau, Drapeau des États-Unis, Jour du drapeau (USA)&#10;&#10;Le contenu généré par l’IA peut être incorrect.">
            <a:extLst>
              <a:ext uri="{FF2B5EF4-FFF2-40B4-BE49-F238E27FC236}">
                <a16:creationId xmlns:a16="http://schemas.microsoft.com/office/drawing/2014/main" id="{341A2971-B72E-0C47-B55C-DDBA6247A979}"/>
              </a:ext>
            </a:extLst>
          </p:cNvPr>
          <p:cNvPicPr>
            <a:picLocks noGrp="1" noChangeAspect="1"/>
          </p:cNvPicPr>
          <p:nvPr>
            <p:ph idx="13"/>
          </p:nvPr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11353800" y="466915"/>
            <a:ext cx="665163" cy="350457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DC0C3C84-6E29-C7FE-B719-0730A213C4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PK de la </a:t>
            </a:r>
            <a:r>
              <a:rPr lang="fr-FR" dirty="0" err="1"/>
              <a:t>dalbavancine</a:t>
            </a:r>
            <a:r>
              <a:rPr lang="fr-FR" dirty="0"/>
              <a:t> dans les bactériémies compliquées à </a:t>
            </a:r>
            <a:r>
              <a:rPr lang="fr-FR" i="1" dirty="0"/>
              <a:t>S. aureus </a:t>
            </a:r>
            <a:r>
              <a:rPr lang="fr-FR" dirty="0"/>
              <a:t>: Analyse secondaire de l’essai clinique DOTS </a:t>
            </a:r>
            <a:r>
              <a:rPr lang="fr-FR" i="1" dirty="0"/>
              <a:t>(1)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62FD1486-41A1-3E93-C74C-BF0FF2C36B2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2" y="1407642"/>
            <a:ext cx="8864852" cy="4786574"/>
          </a:xfrm>
        </p:spPr>
        <p:txBody>
          <a:bodyPr>
            <a:noAutofit/>
          </a:bodyPr>
          <a:lstStyle/>
          <a:p>
            <a:r>
              <a:rPr lang="fr-FR" sz="1800" dirty="0"/>
              <a:t>Analyse secondaire de l’essai randomisé contrôlé DOTS</a:t>
            </a:r>
            <a:br>
              <a:rPr lang="fr-FR" sz="1800" dirty="0"/>
            </a:br>
            <a:endParaRPr lang="fr-FR" sz="1800" dirty="0"/>
          </a:p>
          <a:p>
            <a:endParaRPr lang="fr-FR" sz="1800" dirty="0"/>
          </a:p>
          <a:p>
            <a:endParaRPr lang="fr-FR" sz="1800" dirty="0"/>
          </a:p>
          <a:p>
            <a:endParaRPr lang="fr-FR" sz="1800" dirty="0"/>
          </a:p>
          <a:p>
            <a:endParaRPr lang="fr-FR" sz="1800" dirty="0"/>
          </a:p>
          <a:p>
            <a:endParaRPr lang="fr-FR" sz="1800" dirty="0"/>
          </a:p>
          <a:p>
            <a:pPr marL="0" indent="0">
              <a:buNone/>
            </a:pPr>
            <a:endParaRPr lang="fr-FR" sz="1800" dirty="0"/>
          </a:p>
          <a:p>
            <a:pPr marL="0" indent="0">
              <a:buNone/>
            </a:pPr>
            <a:endParaRPr lang="fr-FR" sz="1800" dirty="0"/>
          </a:p>
          <a:p>
            <a:pPr marL="0" indent="0">
              <a:buNone/>
            </a:pPr>
            <a:br>
              <a:rPr lang="fr-FR" sz="1800" dirty="0"/>
            </a:br>
            <a:endParaRPr lang="fr-FR" sz="1800" dirty="0"/>
          </a:p>
          <a:p>
            <a:r>
              <a:rPr lang="fr-FR" sz="2000" b="1" dirty="0">
                <a:solidFill>
                  <a:srgbClr val="C00000"/>
                </a:solidFill>
              </a:rPr>
              <a:t>Objectifs de cette étude secondaire PK </a:t>
            </a:r>
          </a:p>
          <a:p>
            <a:pPr marL="800100" lvl="1" indent="-342900">
              <a:buFont typeface="+mj-lt"/>
              <a:buAutoNum type="arabicPeriod"/>
            </a:pPr>
            <a:r>
              <a:rPr lang="fr-FR" sz="1600" dirty="0"/>
              <a:t>Caractériser PK de la </a:t>
            </a:r>
            <a:r>
              <a:rPr lang="fr-FR" sz="1600" dirty="0" err="1"/>
              <a:t>dalbavancine</a:t>
            </a:r>
            <a:r>
              <a:rPr lang="fr-FR" sz="1600" dirty="0"/>
              <a:t> (T0, 10’, H6, H12, H24, D8 (=T0 2</a:t>
            </a:r>
            <a:r>
              <a:rPr lang="fr-FR" sz="1600" baseline="30000" dirty="0"/>
              <a:t>e</a:t>
            </a:r>
            <a:r>
              <a:rPr lang="fr-FR" sz="1600" dirty="0"/>
              <a:t> dose), D22 D42, D70)</a:t>
            </a:r>
          </a:p>
          <a:p>
            <a:pPr marL="800100" lvl="1" indent="-342900">
              <a:buFont typeface="+mj-lt"/>
              <a:buAutoNum type="arabicPeriod"/>
            </a:pPr>
            <a:r>
              <a:rPr lang="fr-FR" sz="1600" dirty="0"/>
              <a:t>Identifier facteurs de variabilité (sous-dosage)</a:t>
            </a:r>
          </a:p>
          <a:p>
            <a:pPr marL="800100" lvl="1" indent="-342900">
              <a:buFont typeface="+mj-lt"/>
              <a:buAutoNum type="arabicPeriod"/>
            </a:pPr>
            <a:r>
              <a:rPr lang="fr-FR" sz="1600" dirty="0"/>
              <a:t>Evaluer le lien entre exposition et succès clinique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E9263085-E264-DD4B-9C3F-E07F9C0E09EB}"/>
              </a:ext>
            </a:extLst>
          </p:cNvPr>
          <p:cNvSpPr txBox="1"/>
          <p:nvPr/>
        </p:nvSpPr>
        <p:spPr>
          <a:xfrm>
            <a:off x="7801015" y="2002168"/>
            <a:ext cx="4258191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r-FR" b="1" dirty="0">
                <a:latin typeface="+mj-lt"/>
              </a:rPr>
              <a:t>Résultats Etude DOTS</a:t>
            </a:r>
          </a:p>
          <a:p>
            <a:pPr marL="342900" indent="-342900">
              <a:buFont typeface="+mj-lt"/>
              <a:buAutoNum type="arabicPeriod"/>
            </a:pPr>
            <a:r>
              <a:rPr lang="fr-FR" sz="1600" dirty="0"/>
              <a:t>DALBA équivalent, mais non supérieur</a:t>
            </a:r>
            <a:br>
              <a:rPr lang="fr-FR" sz="1600" dirty="0"/>
            </a:br>
            <a:r>
              <a:rPr lang="fr-FR" sz="1600" dirty="0"/>
              <a:t>en termes de DOOR</a:t>
            </a:r>
          </a:p>
          <a:p>
            <a:pPr marL="342900" indent="-342900">
              <a:buFont typeface="+mj-lt"/>
              <a:buAutoNum type="arabicPeriod"/>
            </a:pPr>
            <a:r>
              <a:rPr lang="fr-FR" sz="1600" dirty="0"/>
              <a:t>Non-inférieur en termes d’efficacité </a:t>
            </a:r>
          </a:p>
          <a:p>
            <a:pPr marL="342900" indent="-342900">
              <a:buFont typeface="+mj-lt"/>
              <a:buAutoNum type="arabicPeriod"/>
            </a:pPr>
            <a:r>
              <a:rPr lang="fr-FR" sz="1600" dirty="0"/>
              <a:t>Tolérance similaire </a:t>
            </a:r>
          </a:p>
          <a:p>
            <a:pPr marL="342900" indent="-342900">
              <a:buFont typeface="+mj-lt"/>
              <a:buAutoNum type="arabicPeriod"/>
            </a:pPr>
            <a:r>
              <a:rPr lang="fr-FR" sz="1600" dirty="0"/>
              <a:t>Option viable pour situations compliquées </a:t>
            </a:r>
          </a:p>
          <a:p>
            <a:pPr algn="l"/>
            <a:endParaRPr lang="fr-FR" sz="1200" dirty="0">
              <a:latin typeface="+mj-lt"/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463EB843-9FD5-30BC-34C1-4DD02568B649}"/>
              </a:ext>
            </a:extLst>
          </p:cNvPr>
          <p:cNvGrpSpPr/>
          <p:nvPr/>
        </p:nvGrpSpPr>
        <p:grpSpPr>
          <a:xfrm>
            <a:off x="927271" y="1404359"/>
            <a:ext cx="6793233" cy="3445043"/>
            <a:chOff x="927271" y="1404359"/>
            <a:chExt cx="6793233" cy="3445043"/>
          </a:xfrm>
        </p:grpSpPr>
        <p:sp>
          <p:nvSpPr>
            <p:cNvPr id="42" name="Flèche : droite 41">
              <a:extLst>
                <a:ext uri="{FF2B5EF4-FFF2-40B4-BE49-F238E27FC236}">
                  <a16:creationId xmlns:a16="http://schemas.microsoft.com/office/drawing/2014/main" id="{D652CCA5-64F5-3A23-C390-B8CDF5D22309}"/>
                </a:ext>
              </a:extLst>
            </p:cNvPr>
            <p:cNvSpPr/>
            <p:nvPr/>
          </p:nvSpPr>
          <p:spPr>
            <a:xfrm>
              <a:off x="5892503" y="4385343"/>
              <a:ext cx="1359357" cy="464059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500">
                <a:solidFill>
                  <a:schemeClr val="accent1"/>
                </a:solidFill>
              </a:endParaRPr>
            </a:p>
          </p:txBody>
        </p:sp>
        <p:sp>
          <p:nvSpPr>
            <p:cNvPr id="43" name="Flèche : droite 42">
              <a:extLst>
                <a:ext uri="{FF2B5EF4-FFF2-40B4-BE49-F238E27FC236}">
                  <a16:creationId xmlns:a16="http://schemas.microsoft.com/office/drawing/2014/main" id="{A3A8357F-536E-BC02-26F1-F52CBF939735}"/>
                </a:ext>
              </a:extLst>
            </p:cNvPr>
            <p:cNvSpPr/>
            <p:nvPr/>
          </p:nvSpPr>
          <p:spPr>
            <a:xfrm>
              <a:off x="2816575" y="4385343"/>
              <a:ext cx="3057074" cy="464059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500">
                <a:solidFill>
                  <a:schemeClr val="accent1"/>
                </a:solidFill>
              </a:endParaRPr>
            </a:p>
          </p:txBody>
        </p:sp>
        <p:sp>
          <p:nvSpPr>
            <p:cNvPr id="44" name="Flèche : droite 43">
              <a:extLst>
                <a:ext uri="{FF2B5EF4-FFF2-40B4-BE49-F238E27FC236}">
                  <a16:creationId xmlns:a16="http://schemas.microsoft.com/office/drawing/2014/main" id="{2CA8EA9E-457E-124C-876F-BD8EADC617D3}"/>
                </a:ext>
              </a:extLst>
            </p:cNvPr>
            <p:cNvSpPr/>
            <p:nvPr/>
          </p:nvSpPr>
          <p:spPr>
            <a:xfrm>
              <a:off x="927271" y="4385343"/>
              <a:ext cx="1855547" cy="464059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500">
                <a:solidFill>
                  <a:schemeClr val="accent1"/>
                </a:solidFill>
              </a:endParaRPr>
            </a:p>
          </p:txBody>
        </p:sp>
        <p:sp>
          <p:nvSpPr>
            <p:cNvPr id="8" name="Rectangle : coins arrondis 7">
              <a:extLst>
                <a:ext uri="{FF2B5EF4-FFF2-40B4-BE49-F238E27FC236}">
                  <a16:creationId xmlns:a16="http://schemas.microsoft.com/office/drawing/2014/main" id="{919C4D75-00EC-60EF-C22A-7C260C436427}"/>
                </a:ext>
              </a:extLst>
            </p:cNvPr>
            <p:cNvSpPr/>
            <p:nvPr/>
          </p:nvSpPr>
          <p:spPr>
            <a:xfrm>
              <a:off x="927272" y="2253931"/>
              <a:ext cx="1636905" cy="1537233"/>
            </a:xfrm>
            <a:prstGeom prst="roundRect">
              <a:avLst>
                <a:gd name="adj" fmla="val 7310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Induction traitement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200" b="1" dirty="0">
                  <a:solidFill>
                    <a:prstClr val="black"/>
                  </a:solidFill>
                  <a:latin typeface="Frutiger" panose="020B0500000000000000"/>
                </a:rPr>
                <a:t>antibiotique</a:t>
              </a:r>
              <a:endPara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Frutiger" panose="020B0500000000000000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fr-FR" sz="1200" b="1" dirty="0">
                <a:solidFill>
                  <a:prstClr val="black"/>
                </a:solidFill>
                <a:latin typeface="Frutiger" panose="020B0500000000000000"/>
              </a:endParaRPr>
            </a:p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fr-FR" sz="1200" b="1" dirty="0">
                <a:solidFill>
                  <a:prstClr val="black"/>
                </a:solidFill>
                <a:latin typeface="Frutiger" panose="020B0500000000000000"/>
              </a:endParaRPr>
            </a:p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(</a:t>
              </a:r>
              <a:r>
                <a:rPr kumimoji="0" lang="en-US" sz="1200" b="1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&gt;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 72 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jusqu’à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 10j)</a:t>
              </a:r>
            </a:p>
          </p:txBody>
        </p:sp>
        <p:cxnSp>
          <p:nvCxnSpPr>
            <p:cNvPr id="14" name="Connecteur droit avec flèche 13">
              <a:extLst>
                <a:ext uri="{FF2B5EF4-FFF2-40B4-BE49-F238E27FC236}">
                  <a16:creationId xmlns:a16="http://schemas.microsoft.com/office/drawing/2014/main" id="{064D2528-65F5-E12A-C3FD-550201984805}"/>
                </a:ext>
              </a:extLst>
            </p:cNvPr>
            <p:cNvCxnSpPr>
              <a:stCxn id="8" idx="1"/>
            </p:cNvCxnSpPr>
            <p:nvPr/>
          </p:nvCxnSpPr>
          <p:spPr>
            <a:xfrm flipV="1">
              <a:off x="927272" y="3020602"/>
              <a:ext cx="1636905" cy="1946"/>
            </a:xfrm>
            <a:prstGeom prst="straightConnector1">
              <a:avLst/>
            </a:prstGeom>
            <a:ln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Ellipse 16">
              <a:extLst>
                <a:ext uri="{FF2B5EF4-FFF2-40B4-BE49-F238E27FC236}">
                  <a16:creationId xmlns:a16="http://schemas.microsoft.com/office/drawing/2014/main" id="{BC731A99-6588-731D-5CE9-140283A1ADA7}"/>
                </a:ext>
              </a:extLst>
            </p:cNvPr>
            <p:cNvSpPr/>
            <p:nvPr/>
          </p:nvSpPr>
          <p:spPr>
            <a:xfrm>
              <a:off x="2477659" y="1752084"/>
              <a:ext cx="419100" cy="4191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Frutiger" panose="020B0500000000000000"/>
                </a:rPr>
                <a:t>R</a:t>
              </a:r>
            </a:p>
          </p:txBody>
        </p:sp>
        <p:sp>
          <p:nvSpPr>
            <p:cNvPr id="18" name="Rectangle : coins arrondis 17">
              <a:extLst>
                <a:ext uri="{FF2B5EF4-FFF2-40B4-BE49-F238E27FC236}">
                  <a16:creationId xmlns:a16="http://schemas.microsoft.com/office/drawing/2014/main" id="{8F062A2E-7B04-1256-BD99-9CCEF6709270}"/>
                </a:ext>
              </a:extLst>
            </p:cNvPr>
            <p:cNvSpPr/>
            <p:nvPr/>
          </p:nvSpPr>
          <p:spPr>
            <a:xfrm>
              <a:off x="2799253" y="2237843"/>
              <a:ext cx="2937052" cy="531720"/>
            </a:xfrm>
            <a:prstGeom prst="roundRect">
              <a:avLst>
                <a:gd name="adj" fmla="val 731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Dalbavancine</a:t>
              </a: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 1500 mg IV x 2 doses	</a:t>
              </a:r>
              <a:r>
                <a:rPr kumimoji="0" lang="fr-FR" sz="14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(1125 mg IV </a:t>
              </a:r>
              <a:r>
                <a:rPr lang="fr-FR" sz="1400" dirty="0">
                  <a:solidFill>
                    <a:prstClr val="black"/>
                  </a:solidFill>
                  <a:latin typeface="Frutiger" panose="020B0500000000000000"/>
                </a:rPr>
                <a:t>si</a:t>
              </a:r>
              <a:r>
                <a:rPr kumimoji="0" lang="fr-FR" sz="14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 </a:t>
              </a:r>
              <a:r>
                <a:rPr kumimoji="0" lang="fr-FR" sz="140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ClCr</a:t>
              </a:r>
              <a:r>
                <a:rPr kumimoji="0" lang="fr-FR" sz="14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 &lt; 30)</a:t>
              </a:r>
            </a:p>
          </p:txBody>
        </p:sp>
        <p:sp>
          <p:nvSpPr>
            <p:cNvPr id="22" name="Rectangle : coins arrondis 21">
              <a:extLst>
                <a:ext uri="{FF2B5EF4-FFF2-40B4-BE49-F238E27FC236}">
                  <a16:creationId xmlns:a16="http://schemas.microsoft.com/office/drawing/2014/main" id="{FA58F5F0-24C3-29EB-D939-92812D7A4859}"/>
                </a:ext>
              </a:extLst>
            </p:cNvPr>
            <p:cNvSpPr/>
            <p:nvPr/>
          </p:nvSpPr>
          <p:spPr>
            <a:xfrm>
              <a:off x="2799253" y="2815119"/>
              <a:ext cx="2937052" cy="972153"/>
            </a:xfrm>
            <a:prstGeom prst="roundRect">
              <a:avLst>
                <a:gd name="adj" fmla="val 731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>
                <a:lnSpc>
                  <a:spcPts val="1500"/>
                </a:lnSpc>
                <a:defRPr/>
              </a:pPr>
              <a:r>
                <a:rPr lang="fr-FR" sz="1400" b="1" dirty="0">
                  <a:solidFill>
                    <a:prstClr val="black"/>
                  </a:solidFill>
                  <a:latin typeface="Frutiger" panose="020B0500000000000000"/>
                </a:rPr>
                <a:t>Standard</a:t>
              </a:r>
            </a:p>
            <a:p>
              <a:pPr lvl="0">
                <a:lnSpc>
                  <a:spcPts val="1500"/>
                </a:lnSpc>
                <a:defRPr/>
              </a:pPr>
              <a:endParaRPr lang="fr-FR" sz="1400" b="1" dirty="0">
                <a:solidFill>
                  <a:prstClr val="black"/>
                </a:solidFill>
                <a:latin typeface="Frutiger" panose="020B0500000000000000"/>
              </a:endParaRPr>
            </a:p>
            <a:p>
              <a:pPr lvl="0">
                <a:lnSpc>
                  <a:spcPts val="1500"/>
                </a:lnSpc>
                <a:defRPr/>
              </a:pPr>
              <a:r>
                <a:rPr lang="fr-FR" sz="1400" dirty="0">
                  <a:solidFill>
                    <a:prstClr val="black"/>
                  </a:solidFill>
                  <a:latin typeface="Frutiger" panose="020B0500000000000000"/>
                </a:rPr>
                <a:t>SASM : </a:t>
              </a:r>
              <a:r>
                <a:rPr lang="fr-FR" sz="1400" dirty="0" err="1">
                  <a:solidFill>
                    <a:prstClr val="black"/>
                  </a:solidFill>
                  <a:latin typeface="Frutiger" panose="020B0500000000000000"/>
                </a:rPr>
                <a:t>cefazoline</a:t>
              </a:r>
              <a:r>
                <a:rPr lang="fr-FR" sz="1400" dirty="0">
                  <a:solidFill>
                    <a:prstClr val="black"/>
                  </a:solidFill>
                  <a:latin typeface="Frutiger" panose="020B0500000000000000"/>
                </a:rPr>
                <a:t> ou </a:t>
              </a:r>
              <a:r>
                <a:rPr lang="fr-FR" sz="1400" dirty="0" err="1">
                  <a:solidFill>
                    <a:prstClr val="black"/>
                  </a:solidFill>
                  <a:latin typeface="Frutiger" panose="020B0500000000000000"/>
                </a:rPr>
                <a:t>nafcilline</a:t>
              </a:r>
              <a:endParaRPr lang="fr-FR" sz="1400" dirty="0">
                <a:solidFill>
                  <a:prstClr val="black"/>
                </a:solidFill>
                <a:latin typeface="Frutiger" panose="020B0500000000000000"/>
              </a:endParaRPr>
            </a:p>
            <a:p>
              <a:pPr lvl="0">
                <a:lnSpc>
                  <a:spcPts val="1500"/>
                </a:lnSpc>
                <a:defRPr/>
              </a:pPr>
              <a:r>
                <a:rPr lang="fr-FR" sz="1400" dirty="0">
                  <a:solidFill>
                    <a:prstClr val="black"/>
                  </a:solidFill>
                  <a:latin typeface="Frutiger" panose="020B0500000000000000"/>
                </a:rPr>
                <a:t>SARM : vancomycine ou </a:t>
              </a:r>
              <a:r>
                <a:rPr lang="fr-FR" sz="1400" dirty="0" err="1">
                  <a:solidFill>
                    <a:prstClr val="black"/>
                  </a:solidFill>
                  <a:latin typeface="Frutiger" panose="020B0500000000000000"/>
                </a:rPr>
                <a:t>daptomycine</a:t>
              </a:r>
              <a:endParaRPr lang="fr-FR" sz="1400" dirty="0">
                <a:solidFill>
                  <a:prstClr val="black"/>
                </a:solidFill>
                <a:latin typeface="Frutiger" panose="020B0500000000000000"/>
              </a:endParaRPr>
            </a:p>
          </p:txBody>
        </p:sp>
        <p:sp>
          <p:nvSpPr>
            <p:cNvPr id="23" name="Ellipse 22">
              <a:extLst>
                <a:ext uri="{FF2B5EF4-FFF2-40B4-BE49-F238E27FC236}">
                  <a16:creationId xmlns:a16="http://schemas.microsoft.com/office/drawing/2014/main" id="{5CC831AE-6B2C-5A89-E3F1-E2D355A382CB}"/>
                </a:ext>
              </a:extLst>
            </p:cNvPr>
            <p:cNvSpPr/>
            <p:nvPr/>
          </p:nvSpPr>
          <p:spPr>
            <a:xfrm>
              <a:off x="2951367" y="2543263"/>
              <a:ext cx="179276" cy="181068"/>
            </a:xfrm>
            <a:prstGeom prst="ellipse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Ellipse 23">
              <a:extLst>
                <a:ext uri="{FF2B5EF4-FFF2-40B4-BE49-F238E27FC236}">
                  <a16:creationId xmlns:a16="http://schemas.microsoft.com/office/drawing/2014/main" id="{BDFACBB3-FB9F-E325-6480-461A4A15A52E}"/>
                </a:ext>
              </a:extLst>
            </p:cNvPr>
            <p:cNvSpPr/>
            <p:nvPr/>
          </p:nvSpPr>
          <p:spPr>
            <a:xfrm>
              <a:off x="3373587" y="2555455"/>
              <a:ext cx="179276" cy="181068"/>
            </a:xfrm>
            <a:prstGeom prst="ellipse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Flèche : droite 24">
              <a:extLst>
                <a:ext uri="{FF2B5EF4-FFF2-40B4-BE49-F238E27FC236}">
                  <a16:creationId xmlns:a16="http://schemas.microsoft.com/office/drawing/2014/main" id="{BE6B7C37-A41C-5D47-C613-D70B568C8156}"/>
                </a:ext>
              </a:extLst>
            </p:cNvPr>
            <p:cNvSpPr/>
            <p:nvPr/>
          </p:nvSpPr>
          <p:spPr>
            <a:xfrm>
              <a:off x="2931688" y="3128387"/>
              <a:ext cx="1621569" cy="169821"/>
            </a:xfrm>
            <a:prstGeom prst="rightArrow">
              <a:avLst/>
            </a:prstGeom>
            <a:solidFill>
              <a:schemeClr val="accent4"/>
            </a:solidFill>
            <a:ln>
              <a:solidFill>
                <a:srgbClr val="0F9ED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Flèche : droite 25">
              <a:extLst>
                <a:ext uri="{FF2B5EF4-FFF2-40B4-BE49-F238E27FC236}">
                  <a16:creationId xmlns:a16="http://schemas.microsoft.com/office/drawing/2014/main" id="{B529C170-4098-F31F-A308-92424C7F4854}"/>
                </a:ext>
              </a:extLst>
            </p:cNvPr>
            <p:cNvSpPr/>
            <p:nvPr/>
          </p:nvSpPr>
          <p:spPr>
            <a:xfrm>
              <a:off x="4634601" y="3128387"/>
              <a:ext cx="1006867" cy="169821"/>
            </a:xfrm>
            <a:prstGeom prst="rightArrow">
              <a:avLst/>
            </a:prstGeom>
            <a:solidFill>
              <a:schemeClr val="accent4"/>
            </a:solidFill>
            <a:ln>
              <a:solidFill>
                <a:srgbClr val="0F9ED5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9E95DECD-9D4D-70E4-525D-A6539CD147BF}"/>
                </a:ext>
              </a:extLst>
            </p:cNvPr>
            <p:cNvSpPr txBox="1"/>
            <p:nvPr/>
          </p:nvSpPr>
          <p:spPr>
            <a:xfrm>
              <a:off x="6601672" y="1404359"/>
              <a:ext cx="1118832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latin typeface="+mj-lt"/>
                </a:rPr>
                <a:t>Critère </a:t>
              </a:r>
            </a:p>
            <a:p>
              <a:pPr algn="ctr"/>
              <a:r>
                <a:rPr lang="fr-FR" sz="1400" b="1" dirty="0">
                  <a:latin typeface="+mj-lt"/>
                </a:rPr>
                <a:t>de jugement</a:t>
              </a:r>
            </a:p>
            <a:p>
              <a:pPr algn="ctr"/>
              <a:r>
                <a:rPr lang="fr-FR" sz="1400" b="1" dirty="0">
                  <a:latin typeface="+mj-lt"/>
                </a:rPr>
                <a:t>principal</a:t>
              </a:r>
            </a:p>
          </p:txBody>
        </p:sp>
        <p:cxnSp>
          <p:nvCxnSpPr>
            <p:cNvPr id="29" name="Connecteur droit avec flèche 28">
              <a:extLst>
                <a:ext uri="{FF2B5EF4-FFF2-40B4-BE49-F238E27FC236}">
                  <a16:creationId xmlns:a16="http://schemas.microsoft.com/office/drawing/2014/main" id="{5DA6B549-1B4E-181C-76E7-A851921305BB}"/>
                </a:ext>
              </a:extLst>
            </p:cNvPr>
            <p:cNvCxnSpPr/>
            <p:nvPr/>
          </p:nvCxnSpPr>
          <p:spPr>
            <a:xfrm>
              <a:off x="7161088" y="2157573"/>
              <a:ext cx="0" cy="1629699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necteur droit avec flèche 29">
              <a:extLst>
                <a:ext uri="{FF2B5EF4-FFF2-40B4-BE49-F238E27FC236}">
                  <a16:creationId xmlns:a16="http://schemas.microsoft.com/office/drawing/2014/main" id="{16BCC0DE-1756-94BA-1FC4-25B79D97102C}"/>
                </a:ext>
              </a:extLst>
            </p:cNvPr>
            <p:cNvCxnSpPr/>
            <p:nvPr/>
          </p:nvCxnSpPr>
          <p:spPr>
            <a:xfrm>
              <a:off x="2676936" y="2157573"/>
              <a:ext cx="0" cy="1629699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16D3ABB5-906E-237B-7CA4-3F97E74B8BCA}"/>
                </a:ext>
              </a:extLst>
            </p:cNvPr>
            <p:cNvSpPr txBox="1"/>
            <p:nvPr/>
          </p:nvSpPr>
          <p:spPr>
            <a:xfrm>
              <a:off x="997593" y="4052354"/>
              <a:ext cx="48122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latin typeface="+mj-lt"/>
                </a:rPr>
                <a:t>J-10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47F6A6E4-6725-5B2C-68D4-0463FFA770BC}"/>
                </a:ext>
              </a:extLst>
            </p:cNvPr>
            <p:cNvSpPr txBox="1"/>
            <p:nvPr/>
          </p:nvSpPr>
          <p:spPr>
            <a:xfrm>
              <a:off x="1324849" y="4455790"/>
              <a:ext cx="944489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500" b="1" dirty="0">
                  <a:solidFill>
                    <a:schemeClr val="accent1"/>
                  </a:solidFill>
                  <a:latin typeface="+mj-lt"/>
                </a:rPr>
                <a:t>Induction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E5E4A215-8F98-2245-34D4-8FFB32A60AA2}"/>
                </a:ext>
              </a:extLst>
            </p:cNvPr>
            <p:cNvSpPr txBox="1"/>
            <p:nvPr/>
          </p:nvSpPr>
          <p:spPr>
            <a:xfrm>
              <a:off x="2358093" y="4052354"/>
              <a:ext cx="27603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latin typeface="+mj-lt"/>
                </a:rPr>
                <a:t>1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FBA963BF-FCC3-AFF8-DF07-5C28E697D6E6}"/>
                </a:ext>
              </a:extLst>
            </p:cNvPr>
            <p:cNvSpPr txBox="1"/>
            <p:nvPr/>
          </p:nvSpPr>
          <p:spPr>
            <a:xfrm>
              <a:off x="2765340" y="4052354"/>
              <a:ext cx="27603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latin typeface="+mj-lt"/>
                </a:rPr>
                <a:t>1</a:t>
              </a: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B70EF97E-D63E-F36B-9007-F97F775EC53F}"/>
                </a:ext>
              </a:extLst>
            </p:cNvPr>
            <p:cNvSpPr txBox="1"/>
            <p:nvPr/>
          </p:nvSpPr>
          <p:spPr>
            <a:xfrm>
              <a:off x="3276826" y="4052354"/>
              <a:ext cx="27603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latin typeface="+mj-lt"/>
                </a:rPr>
                <a:t>8</a:t>
              </a: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A4AD72B4-5973-44FA-8F5B-21437A6384CE}"/>
                </a:ext>
              </a:extLst>
            </p:cNvPr>
            <p:cNvSpPr txBox="1"/>
            <p:nvPr/>
          </p:nvSpPr>
          <p:spPr>
            <a:xfrm>
              <a:off x="4034324" y="4052354"/>
              <a:ext cx="3674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latin typeface="+mj-lt"/>
                </a:rPr>
                <a:t>22</a:t>
              </a: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1A3128DE-1E92-B3F2-CB56-3AB08D0D3A8B}"/>
                </a:ext>
              </a:extLst>
            </p:cNvPr>
            <p:cNvSpPr txBox="1"/>
            <p:nvPr/>
          </p:nvSpPr>
          <p:spPr>
            <a:xfrm>
              <a:off x="5681086" y="4052354"/>
              <a:ext cx="3674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latin typeface="+mj-lt"/>
                </a:rPr>
                <a:t>42</a:t>
              </a: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81175A4B-B95C-4D2B-C49C-C69CE8095C0B}"/>
                </a:ext>
              </a:extLst>
            </p:cNvPr>
            <p:cNvSpPr txBox="1"/>
            <p:nvPr/>
          </p:nvSpPr>
          <p:spPr>
            <a:xfrm>
              <a:off x="6980988" y="4052354"/>
              <a:ext cx="3674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dirty="0">
                  <a:latin typeface="+mj-lt"/>
                </a:rPr>
                <a:t>70</a:t>
              </a:r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5464327F-4659-6750-130A-631ED73647B2}"/>
                </a:ext>
              </a:extLst>
            </p:cNvPr>
            <p:cNvSpPr txBox="1"/>
            <p:nvPr/>
          </p:nvSpPr>
          <p:spPr>
            <a:xfrm>
              <a:off x="3169919" y="4455790"/>
              <a:ext cx="2125710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500" b="1" dirty="0">
                  <a:solidFill>
                    <a:schemeClr val="accent1"/>
                  </a:solidFill>
                  <a:latin typeface="+mj-lt"/>
                </a:rPr>
                <a:t>Consolidation (4-8 sem.)</a:t>
              </a: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9991C165-26D8-83BF-E846-621B1FE986A6}"/>
                </a:ext>
              </a:extLst>
            </p:cNvPr>
            <p:cNvSpPr txBox="1"/>
            <p:nvPr/>
          </p:nvSpPr>
          <p:spPr>
            <a:xfrm>
              <a:off x="6108968" y="4455790"/>
              <a:ext cx="5629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500" b="1" dirty="0">
                  <a:solidFill>
                    <a:schemeClr val="accent1"/>
                  </a:solidFill>
                  <a:latin typeface="+mj-lt"/>
                </a:rPr>
                <a:t>Suivi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5D96179D-8ED9-C27C-4CAA-36552CA23D88}"/>
                </a:ext>
              </a:extLst>
            </p:cNvPr>
            <p:cNvSpPr/>
            <p:nvPr/>
          </p:nvSpPr>
          <p:spPr>
            <a:xfrm>
              <a:off x="927272" y="4052354"/>
              <a:ext cx="6757798" cy="303889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cxnSp>
          <p:nvCxnSpPr>
            <p:cNvPr id="46" name="Connecteur droit avec flèche 45">
              <a:extLst>
                <a:ext uri="{FF2B5EF4-FFF2-40B4-BE49-F238E27FC236}">
                  <a16:creationId xmlns:a16="http://schemas.microsoft.com/office/drawing/2014/main" id="{56C1B135-3F7F-2569-3FBC-23CFFC32DCC2}"/>
                </a:ext>
              </a:extLst>
            </p:cNvPr>
            <p:cNvCxnSpPr/>
            <p:nvPr/>
          </p:nvCxnSpPr>
          <p:spPr>
            <a:xfrm>
              <a:off x="5833314" y="2157573"/>
              <a:ext cx="0" cy="1629699"/>
            </a:xfrm>
            <a:prstGeom prst="straightConnector1">
              <a:avLst/>
            </a:prstGeom>
            <a:ln w="28575"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Espace réservé du contenu 9">
            <a:extLst>
              <a:ext uri="{FF2B5EF4-FFF2-40B4-BE49-F238E27FC236}">
                <a16:creationId xmlns:a16="http://schemas.microsoft.com/office/drawing/2014/main" id="{EEF3EDA5-6D1F-E0EF-4A34-9FC0EE8C2E33}"/>
              </a:ext>
            </a:extLst>
          </p:cNvPr>
          <p:cNvSpPr txBox="1">
            <a:spLocks/>
          </p:cNvSpPr>
          <p:nvPr/>
        </p:nvSpPr>
        <p:spPr>
          <a:xfrm>
            <a:off x="9672991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Holland T, ESCMID 2026, JOOO3</a:t>
            </a:r>
          </a:p>
        </p:txBody>
      </p: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9618D309-3809-2432-89AA-77834013DEC2}"/>
              </a:ext>
            </a:extLst>
          </p:cNvPr>
          <p:cNvSpPr txBox="1">
            <a:spLocks/>
          </p:cNvSpPr>
          <p:nvPr/>
        </p:nvSpPr>
        <p:spPr>
          <a:xfrm>
            <a:off x="11968" y="6633575"/>
            <a:ext cx="8634095" cy="218705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PK = pharmacocinétique ; DOOR = </a:t>
            </a:r>
            <a:r>
              <a:rPr lang="fr-FR" dirty="0" err="1"/>
              <a:t>Desirability</a:t>
            </a:r>
            <a:r>
              <a:rPr lang="fr-FR" dirty="0"/>
              <a:t> Of </a:t>
            </a:r>
            <a:r>
              <a:rPr lang="fr-FR" dirty="0" err="1"/>
              <a:t>Outcome</a:t>
            </a:r>
            <a:r>
              <a:rPr lang="fr-FR" dirty="0"/>
              <a:t> </a:t>
            </a:r>
            <a:r>
              <a:rPr lang="fr-FR" dirty="0" err="1"/>
              <a:t>Ranking</a:t>
            </a:r>
            <a:r>
              <a:rPr lang="fr-FR" dirty="0"/>
              <a:t> ; </a:t>
            </a:r>
            <a:r>
              <a:rPr lang="fr-FR" dirty="0">
                <a:solidFill>
                  <a:prstClr val="black"/>
                </a:solidFill>
              </a:rPr>
              <a:t>SASM : </a:t>
            </a:r>
            <a:r>
              <a:rPr lang="fr-FR" i="1" dirty="0">
                <a:solidFill>
                  <a:prstClr val="black"/>
                </a:solidFill>
              </a:rPr>
              <a:t>S. aureus </a:t>
            </a:r>
            <a:r>
              <a:rPr lang="fr-FR" dirty="0">
                <a:solidFill>
                  <a:prstClr val="black"/>
                </a:solidFill>
              </a:rPr>
              <a:t>sensible à la méticilline</a:t>
            </a:r>
            <a:r>
              <a:rPr lang="fr-FR" dirty="0">
                <a:latin typeface="+mn-lt"/>
              </a:rPr>
              <a:t> ; </a:t>
            </a:r>
            <a:r>
              <a:rPr lang="fr-FR" dirty="0">
                <a:solidFill>
                  <a:prstClr val="black"/>
                </a:solidFill>
              </a:rPr>
              <a:t>SARM : </a:t>
            </a:r>
            <a:r>
              <a:rPr lang="fr-FR" i="1" dirty="0">
                <a:solidFill>
                  <a:prstClr val="black"/>
                </a:solidFill>
              </a:rPr>
              <a:t>S. aureus </a:t>
            </a:r>
            <a:r>
              <a:rPr lang="fr-FR" dirty="0">
                <a:solidFill>
                  <a:prstClr val="black"/>
                </a:solidFill>
              </a:rPr>
              <a:t>résistant à la méticilline</a:t>
            </a:r>
            <a:r>
              <a:rPr lang="fr-FR" sz="800" dirty="0"/>
              <a:t> </a:t>
            </a:r>
            <a:endParaRPr lang="fr-FR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5224292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FA0593-9497-1DF6-DCE1-4AAB513571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6BF9BD65-62C0-5CA4-C9BF-24D0EF8D069A}"/>
              </a:ext>
            </a:extLst>
          </p:cNvPr>
          <p:cNvGraphicFramePr>
            <a:graphicFrameLocks noGrp="1"/>
          </p:cNvGraphicFramePr>
          <p:nvPr/>
        </p:nvGraphicFramePr>
        <p:xfrm>
          <a:off x="5312180" y="2049216"/>
          <a:ext cx="6768802" cy="41732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9775">
                  <a:extLst>
                    <a:ext uri="{9D8B030D-6E8A-4147-A177-3AD203B41FA5}">
                      <a16:colId xmlns:a16="http://schemas.microsoft.com/office/drawing/2014/main" val="3280504202"/>
                    </a:ext>
                  </a:extLst>
                </a:gridCol>
                <a:gridCol w="2063837">
                  <a:extLst>
                    <a:ext uri="{9D8B030D-6E8A-4147-A177-3AD203B41FA5}">
                      <a16:colId xmlns:a16="http://schemas.microsoft.com/office/drawing/2014/main" val="2394444280"/>
                    </a:ext>
                  </a:extLst>
                </a:gridCol>
                <a:gridCol w="2155190">
                  <a:extLst>
                    <a:ext uri="{9D8B030D-6E8A-4147-A177-3AD203B41FA5}">
                      <a16:colId xmlns:a16="http://schemas.microsoft.com/office/drawing/2014/main" val="3793538233"/>
                    </a:ext>
                  </a:extLst>
                </a:gridCol>
              </a:tblGrid>
              <a:tr h="693212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</a:pPr>
                      <a:endParaRPr lang="fr-FR" sz="14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Traitement antibiotique court (1 jour après ERCP)</a:t>
                      </a:r>
                      <a:b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205)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Traitement antibiotique long (4-7 jours après ERCP), (n = 205)</a:t>
                      </a:r>
                    </a:p>
                  </a:txBody>
                  <a:tcPr marT="36000" marB="36000" anchor="ctr"/>
                </a:tc>
                <a:extLst>
                  <a:ext uri="{0D108BD9-81ED-4DB2-BD59-A6C34878D82A}">
                    <a16:rowId xmlns:a16="http://schemas.microsoft.com/office/drawing/2014/main" val="3093613648"/>
                  </a:ext>
                </a:extLst>
              </a:tr>
              <a:tr h="213752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</a:pPr>
                      <a:r>
                        <a:rPr lang="fr-FR" sz="14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Femme</a:t>
                      </a: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, n (%)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85 (41,5)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93 (45,4)</a:t>
                      </a:r>
                    </a:p>
                  </a:txBody>
                  <a:tcPr marT="36000" marB="36000" anchor="ctr"/>
                </a:tc>
                <a:extLst>
                  <a:ext uri="{0D108BD9-81ED-4DB2-BD59-A6C34878D82A}">
                    <a16:rowId xmlns:a16="http://schemas.microsoft.com/office/drawing/2014/main" val="3885581312"/>
                  </a:ext>
                </a:extLst>
              </a:tr>
              <a:tr h="213752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</a:pPr>
                      <a:r>
                        <a:rPr lang="fr-FR" sz="14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Âge</a:t>
                      </a: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, année, médiane (EI)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75 (65-81)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74 (66-81)</a:t>
                      </a:r>
                    </a:p>
                  </a:txBody>
                  <a:tcPr marT="36000" marB="36000" anchor="ctr"/>
                </a:tc>
                <a:extLst>
                  <a:ext uri="{0D108BD9-81ED-4DB2-BD59-A6C34878D82A}">
                    <a16:rowId xmlns:a16="http://schemas.microsoft.com/office/drawing/2014/main" val="2567801872"/>
                  </a:ext>
                </a:extLst>
              </a:tr>
              <a:tr h="373572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</a:pPr>
                      <a:r>
                        <a:rPr lang="fr-FR" sz="14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Index </a:t>
                      </a:r>
                      <a:r>
                        <a:rPr lang="fr-FR" sz="1400" b="1" dirty="0" err="1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Charlson</a:t>
                      </a:r>
                      <a:b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points, médiane (EI)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b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 (3-6)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b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 (3-5)</a:t>
                      </a:r>
                    </a:p>
                  </a:txBody>
                  <a:tcPr marT="36000" marB="36000" anchor="ctr"/>
                </a:tc>
                <a:extLst>
                  <a:ext uri="{0D108BD9-81ED-4DB2-BD59-A6C34878D82A}">
                    <a16:rowId xmlns:a16="http://schemas.microsoft.com/office/drawing/2014/main" val="527097366"/>
                  </a:ext>
                </a:extLst>
              </a:tr>
              <a:tr h="693212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</a:pPr>
                      <a:r>
                        <a:rPr lang="fr-FR" sz="14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Sévérité</a:t>
                      </a: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, n (%)</a:t>
                      </a:r>
                    </a:p>
                    <a:p>
                      <a:pPr marL="182563" lvl="1" indent="0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Légère </a:t>
                      </a:r>
                    </a:p>
                    <a:p>
                      <a:pPr marL="182563" lvl="1" indent="0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Modéré</a:t>
                      </a:r>
                    </a:p>
                    <a:p>
                      <a:pPr marL="182563" lvl="1" indent="0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Sévère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endParaRPr lang="fr-FR" sz="14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87 (42,4)</a:t>
                      </a: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101 (49,3)</a:t>
                      </a: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17  (8,3)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endParaRPr lang="fr-FR" sz="14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87 (42,4)</a:t>
                      </a: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97 (47,3)</a:t>
                      </a: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21 (10,2)</a:t>
                      </a:r>
                    </a:p>
                  </a:txBody>
                  <a:tcPr marT="36000" marB="36000" anchor="ctr"/>
                </a:tc>
                <a:extLst>
                  <a:ext uri="{0D108BD9-81ED-4DB2-BD59-A6C34878D82A}">
                    <a16:rowId xmlns:a16="http://schemas.microsoft.com/office/drawing/2014/main" val="507936384"/>
                  </a:ext>
                </a:extLst>
              </a:tr>
              <a:tr h="533392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</a:pPr>
                      <a:r>
                        <a:rPr lang="fr-FR" sz="14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Étiologie de l’angiocholite</a:t>
                      </a: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, n (%)</a:t>
                      </a:r>
                    </a:p>
                    <a:p>
                      <a:pPr marL="182563" lvl="1" indent="0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Tumorale</a:t>
                      </a:r>
                    </a:p>
                    <a:p>
                      <a:pPr marL="182563" lvl="1" indent="0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Autres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endParaRPr lang="fr-FR" sz="14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20 (9,8)</a:t>
                      </a: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185 (90,2)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endParaRPr lang="fr-FR" sz="14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21 (10,2)</a:t>
                      </a: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184 (10,2)</a:t>
                      </a:r>
                    </a:p>
                  </a:txBody>
                  <a:tcPr marT="36000" marB="36000" anchor="ctr"/>
                </a:tc>
                <a:extLst>
                  <a:ext uri="{0D108BD9-81ED-4DB2-BD59-A6C34878D82A}">
                    <a16:rowId xmlns:a16="http://schemas.microsoft.com/office/drawing/2014/main" val="110595855"/>
                  </a:ext>
                </a:extLst>
              </a:tr>
              <a:tr h="693212">
                <a:tc>
                  <a:txBody>
                    <a:bodyPr/>
                    <a:lstStyle/>
                    <a:p>
                      <a:pPr>
                        <a:lnSpc>
                          <a:spcPts val="1500"/>
                        </a:lnSpc>
                      </a:pPr>
                      <a:r>
                        <a:rPr lang="fr-FR" sz="14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Hémoculture positive </a:t>
                      </a:r>
                      <a:br>
                        <a:rPr lang="fr-FR" sz="14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à la randomisation</a:t>
                      </a: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, n (%)</a:t>
                      </a:r>
                    </a:p>
                    <a:p>
                      <a:pPr marL="182563" lvl="1" indent="0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Bacille gram négatif</a:t>
                      </a:r>
                    </a:p>
                    <a:p>
                      <a:pPr marL="182563" lvl="1" indent="0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Autres, négative ou inconnues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b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endParaRPr lang="fr-FR" sz="14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72 (35,1)</a:t>
                      </a:r>
                      <a:b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133 (64,9)</a:t>
                      </a:r>
                    </a:p>
                  </a:txBody>
                  <a:tcPr marT="36000" marB="3600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b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endParaRPr lang="fr-FR" sz="14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algn="ctr">
                        <a:lnSpc>
                          <a:spcPts val="1500"/>
                        </a:lnSpc>
                      </a:pP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74 (89,8)</a:t>
                      </a:r>
                      <a:b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4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131 (63,9)</a:t>
                      </a:r>
                    </a:p>
                  </a:txBody>
                  <a:tcPr marT="36000" marB="36000" anchor="ctr"/>
                </a:tc>
                <a:extLst>
                  <a:ext uri="{0D108BD9-81ED-4DB2-BD59-A6C34878D82A}">
                    <a16:rowId xmlns:a16="http://schemas.microsoft.com/office/drawing/2014/main" val="1596544093"/>
                  </a:ext>
                </a:extLst>
              </a:tr>
            </a:tbl>
          </a:graphicData>
        </a:graphic>
      </p:graphicFrame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67530CAF-206D-480D-88D6-CD20E871E3F4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5069016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CJP : critère de jugement principal ; EI : espace interquartile ; ITT : intention de traitement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6F8B1A84-FC44-9042-C823-0ED480865D33}"/>
              </a:ext>
            </a:extLst>
          </p:cNvPr>
          <p:cNvSpPr txBox="1">
            <a:spLocks/>
          </p:cNvSpPr>
          <p:nvPr/>
        </p:nvSpPr>
        <p:spPr>
          <a:xfrm>
            <a:off x="9663569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Overdevest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A, ESCMID 2026, L0043</a:t>
            </a:r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5814C394-C670-AC7B-19E7-F82565CA29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Non infériorité d’un traitement antibiotique 1 </a:t>
            </a:r>
            <a:r>
              <a:rPr lang="fr-FR" i="1" dirty="0"/>
              <a:t>vs</a:t>
            </a:r>
            <a:r>
              <a:rPr lang="fr-FR" dirty="0"/>
              <a:t> 4-7 jours </a:t>
            </a:r>
            <a:br>
              <a:rPr lang="fr-FR" dirty="0"/>
            </a:br>
            <a:r>
              <a:rPr lang="fr-FR" dirty="0"/>
              <a:t>dans l’angiocholite aiguë après drainage biliaire efficace : COBRA </a:t>
            </a:r>
            <a:r>
              <a:rPr lang="fr-FR" i="1" dirty="0"/>
              <a:t>(1)</a:t>
            </a:r>
          </a:p>
        </p:txBody>
      </p:sp>
      <p:sp>
        <p:nvSpPr>
          <p:cNvPr id="7" name="Espace réservé du contenu 6">
            <a:extLst>
              <a:ext uri="{FF2B5EF4-FFF2-40B4-BE49-F238E27FC236}">
                <a16:creationId xmlns:a16="http://schemas.microsoft.com/office/drawing/2014/main" id="{3B560C61-8A64-8E97-C9D6-931A2A23122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87243" y="1716286"/>
            <a:ext cx="4936400" cy="4786574"/>
          </a:xfrm>
        </p:spPr>
        <p:txBody>
          <a:bodyPr>
            <a:noAutofit/>
          </a:bodyPr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fr-FR" sz="1600" b="1" dirty="0">
                <a:solidFill>
                  <a:srgbClr val="C00000"/>
                </a:solidFill>
              </a:rPr>
              <a:t>Méthodologie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Essai randomisé multicentrique (31 centres, Pays-Bas)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Étude en ouvert, de non-infériorité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Randomisation 1:1 : </a:t>
            </a:r>
            <a:r>
              <a:rPr lang="fr-FR" sz="1600" b="1" dirty="0"/>
              <a:t>1 jour vs 4-7 jours</a:t>
            </a:r>
            <a:br>
              <a:rPr lang="fr-FR" sz="1600" b="1" dirty="0"/>
            </a:br>
            <a:endParaRPr lang="fr-FR" sz="1600" b="1" dirty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Population :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Cholangite avec obstacle distal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Drainage biliaire efficace par endoscopie rétrograde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Apyrexie &lt; 24h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Exclusion : neutropénie / immunodéprimé / autres infections</a:t>
            </a:r>
            <a:br>
              <a:rPr lang="fr-FR" sz="1600" dirty="0"/>
            </a:br>
            <a:endParaRPr lang="fr-FR" sz="1600" dirty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CJP </a:t>
            </a:r>
            <a:r>
              <a:rPr lang="fr-FR" sz="1600" dirty="0">
                <a:solidFill>
                  <a:srgbClr val="C00000"/>
                </a:solidFill>
                <a:sym typeface="Wingdings" pitchFamily="2" charset="2"/>
              </a:rPr>
              <a:t> </a:t>
            </a:r>
            <a:r>
              <a:rPr lang="fr-FR" sz="1600" dirty="0"/>
              <a:t>Guérison à J14 sans rechute ni décès à J30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Stratification : cause tumorale / bactériémie</a:t>
            </a:r>
          </a:p>
          <a:p>
            <a:pPr marL="457200" lvl="1" indent="0">
              <a:lnSpc>
                <a:spcPct val="100000"/>
              </a:lnSpc>
              <a:spcBef>
                <a:spcPts val="0"/>
              </a:spcBef>
              <a:buNone/>
            </a:pPr>
            <a:endParaRPr lang="fr-FR" sz="1400" dirty="0"/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Etude de non-infériorité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Analyse ITT + per protocole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Marge de non-infériorité : −7,5 %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fr-FR" sz="1600" dirty="0"/>
              <a:t>Évaluation en aveugle (comité indépendant)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C75E966-27B5-A95A-3E93-45FF4B40FB13}"/>
              </a:ext>
            </a:extLst>
          </p:cNvPr>
          <p:cNvSpPr txBox="1"/>
          <p:nvPr/>
        </p:nvSpPr>
        <p:spPr>
          <a:xfrm>
            <a:off x="141301" y="1249019"/>
            <a:ext cx="788644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Objectif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 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É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valuation 1 jour antibiothérapie post drainage cholangite aiguë</a:t>
            </a:r>
            <a:endParaRPr kumimoji="0" lang="fr-FR" sz="1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7DB55D27-9DF5-26A7-F171-F29F19F1E4E0}"/>
              </a:ext>
            </a:extLst>
          </p:cNvPr>
          <p:cNvSpPr txBox="1"/>
          <p:nvPr/>
        </p:nvSpPr>
        <p:spPr>
          <a:xfrm>
            <a:off x="5312180" y="1710662"/>
            <a:ext cx="394978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Inclusion 413 patients de 2023 à 2025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92A1FDA1-1D35-8FA5-3E5E-D85465FF15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57577" y="1155696"/>
            <a:ext cx="1036164" cy="450850"/>
          </a:xfrm>
          <a:prstGeom prst="rect">
            <a:avLst/>
          </a:prstGeom>
        </p:spPr>
      </p:pic>
      <p:pic>
        <p:nvPicPr>
          <p:cNvPr id="13" name="Espace réservé du contenu 12">
            <a:extLst>
              <a:ext uri="{FF2B5EF4-FFF2-40B4-BE49-F238E27FC236}">
                <a16:creationId xmlns:a16="http://schemas.microsoft.com/office/drawing/2014/main" id="{51F6BDA6-9E3C-0C0E-33E1-644C8210F720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4"/>
          <a:stretch>
            <a:fillRect/>
          </a:stretch>
        </p:blipFill>
        <p:spPr>
          <a:xfrm>
            <a:off x="11353800" y="415518"/>
            <a:ext cx="665163" cy="4532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24450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C430AA-A616-6F52-ED5D-6F0077F949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DB27B0D2-F64B-8FBD-75C7-0ABD1842014E}"/>
              </a:ext>
            </a:extLst>
          </p:cNvPr>
          <p:cNvSpPr txBox="1">
            <a:spLocks/>
          </p:cNvSpPr>
          <p:nvPr/>
        </p:nvSpPr>
        <p:spPr>
          <a:xfrm>
            <a:off x="208" y="6645740"/>
            <a:ext cx="3682418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CJP : Critère de jugement principal ; ITT : Intention de traitement</a:t>
            </a:r>
          </a:p>
        </p:txBody>
      </p:sp>
      <p:sp>
        <p:nvSpPr>
          <p:cNvPr id="10" name="Titre 5">
            <a:extLst>
              <a:ext uri="{FF2B5EF4-FFF2-40B4-BE49-F238E27FC236}">
                <a16:creationId xmlns:a16="http://schemas.microsoft.com/office/drawing/2014/main" id="{E9879390-0918-BF33-0902-7A5F0A164B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Non infériorité d’un traitement antibiotique 1 </a:t>
            </a:r>
            <a:r>
              <a:rPr lang="fr-FR" i="1" dirty="0"/>
              <a:t>vs</a:t>
            </a:r>
            <a:r>
              <a:rPr lang="fr-FR" dirty="0"/>
              <a:t> 4-7 jours </a:t>
            </a:r>
            <a:br>
              <a:rPr lang="fr-FR" dirty="0"/>
            </a:br>
            <a:r>
              <a:rPr lang="fr-FR" dirty="0"/>
              <a:t>dans l’angiocholite aiguë après drainage biliaire efficace : COBRA </a:t>
            </a:r>
            <a:r>
              <a:rPr lang="fr-FR" i="1" dirty="0"/>
              <a:t>(2)</a:t>
            </a:r>
          </a:p>
        </p:txBody>
      </p:sp>
      <p:sp>
        <p:nvSpPr>
          <p:cNvPr id="7" name="Espace réservé du contenu 6">
            <a:extLst>
              <a:ext uri="{FF2B5EF4-FFF2-40B4-BE49-F238E27FC236}">
                <a16:creationId xmlns:a16="http://schemas.microsoft.com/office/drawing/2014/main" id="{68964003-FE6B-92A5-65BD-EA76ECD09D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331321" y="1160706"/>
            <a:ext cx="1571438" cy="38410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fr-FR" sz="2000" b="1" dirty="0">
                <a:solidFill>
                  <a:srgbClr val="C00000"/>
                </a:solidFill>
              </a:rPr>
              <a:t>Résultats</a:t>
            </a:r>
          </a:p>
        </p:txBody>
      </p:sp>
      <p:pic>
        <p:nvPicPr>
          <p:cNvPr id="18" name="Image 17">
            <a:extLst>
              <a:ext uri="{FF2B5EF4-FFF2-40B4-BE49-F238E27FC236}">
                <a16:creationId xmlns:a16="http://schemas.microsoft.com/office/drawing/2014/main" id="{9E401344-97DD-2F74-BA76-1D6196D1834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57577" y="1155696"/>
            <a:ext cx="1036164" cy="450850"/>
          </a:xfrm>
          <a:prstGeom prst="rect">
            <a:avLst/>
          </a:prstGeom>
        </p:spPr>
      </p:pic>
      <p:sp>
        <p:nvSpPr>
          <p:cNvPr id="15" name="Espace réservé du contenu 6">
            <a:extLst>
              <a:ext uri="{FF2B5EF4-FFF2-40B4-BE49-F238E27FC236}">
                <a16:creationId xmlns:a16="http://schemas.microsoft.com/office/drawing/2014/main" id="{877C4BA5-FEBE-7F01-86B2-C20DF196552A}"/>
              </a:ext>
            </a:extLst>
          </p:cNvPr>
          <p:cNvSpPr txBox="1">
            <a:spLocks/>
          </p:cNvSpPr>
          <p:nvPr/>
        </p:nvSpPr>
        <p:spPr>
          <a:xfrm>
            <a:off x="7469343" y="1606547"/>
            <a:ext cx="4400926" cy="7184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Mortalité faible : 2,9 % bras 1 jour vs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1,5 % (NS)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Rechute à J90 : 8 % bras 1 jour vs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10,4 %</a:t>
            </a:r>
          </a:p>
        </p:txBody>
      </p:sp>
      <p:sp>
        <p:nvSpPr>
          <p:cNvPr id="17" name="Espace réservé du contenu 6">
            <a:extLst>
              <a:ext uri="{FF2B5EF4-FFF2-40B4-BE49-F238E27FC236}">
                <a16:creationId xmlns:a16="http://schemas.microsoft.com/office/drawing/2014/main" id="{CC2C4C70-072D-4C9B-50C0-B36460467878}"/>
              </a:ext>
            </a:extLst>
          </p:cNvPr>
          <p:cNvSpPr txBox="1">
            <a:spLocks/>
          </p:cNvSpPr>
          <p:nvPr/>
        </p:nvSpPr>
        <p:spPr>
          <a:xfrm>
            <a:off x="417320" y="3683324"/>
            <a:ext cx="5757329" cy="28200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Non infériorité maintenue pour bactériémie à BGN et étiologie</a:t>
            </a:r>
          </a:p>
        </p:txBody>
      </p:sp>
      <p:sp>
        <p:nvSpPr>
          <p:cNvPr id="19" name="Espace réservé du contenu 6">
            <a:extLst>
              <a:ext uri="{FF2B5EF4-FFF2-40B4-BE49-F238E27FC236}">
                <a16:creationId xmlns:a16="http://schemas.microsoft.com/office/drawing/2014/main" id="{A5039EB0-AFC2-86C5-EAE4-8B5A62C30A70}"/>
              </a:ext>
            </a:extLst>
          </p:cNvPr>
          <p:cNvSpPr txBox="1">
            <a:spLocks/>
          </p:cNvSpPr>
          <p:nvPr/>
        </p:nvSpPr>
        <p:spPr>
          <a:xfrm>
            <a:off x="417320" y="1422548"/>
            <a:ext cx="5757329" cy="28200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CJP : guérison clinique à J14 sans récidive</a:t>
            </a:r>
          </a:p>
        </p:txBody>
      </p:sp>
      <p:sp>
        <p:nvSpPr>
          <p:cNvPr id="20" name="Espace réservé du contenu 6">
            <a:extLst>
              <a:ext uri="{FF2B5EF4-FFF2-40B4-BE49-F238E27FC236}">
                <a16:creationId xmlns:a16="http://schemas.microsoft.com/office/drawing/2014/main" id="{CA4F3DCA-86FC-C362-5F9D-0FFDE62208E7}"/>
              </a:ext>
            </a:extLst>
          </p:cNvPr>
          <p:cNvSpPr txBox="1">
            <a:spLocks/>
          </p:cNvSpPr>
          <p:nvPr/>
        </p:nvSpPr>
        <p:spPr>
          <a:xfrm>
            <a:off x="7469343" y="2308545"/>
            <a:ext cx="4610119" cy="3992532"/>
          </a:xfrm>
          <a:prstGeom prst="roundRect">
            <a:avLst/>
          </a:prstGeom>
          <a:ln w="28575">
            <a:noFill/>
          </a:ln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Conclusion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Non infériorité traitement 1 jour post-drainage efficace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Y compris si bactériémie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Limites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Population sélectionnée : drainage efficace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Faible nombre d’évènements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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95 % succès dans les deux groupes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Étude en ouvert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Exclusion sévérité (neutropénie)/ immunodéprimé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6DF1121C-A1A6-1B4C-ACD1-A319C5BBCC59}"/>
              </a:ext>
            </a:extLst>
          </p:cNvPr>
          <p:cNvGraphicFramePr>
            <a:graphicFrameLocks noGrp="1"/>
          </p:cNvGraphicFramePr>
          <p:nvPr/>
        </p:nvGraphicFramePr>
        <p:xfrm>
          <a:off x="208622" y="1739834"/>
          <a:ext cx="7025985" cy="1176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0438">
                  <a:extLst>
                    <a:ext uri="{9D8B030D-6E8A-4147-A177-3AD203B41FA5}">
                      <a16:colId xmlns:a16="http://schemas.microsoft.com/office/drawing/2014/main" val="3202593245"/>
                    </a:ext>
                  </a:extLst>
                </a:gridCol>
                <a:gridCol w="1113400">
                  <a:extLst>
                    <a:ext uri="{9D8B030D-6E8A-4147-A177-3AD203B41FA5}">
                      <a16:colId xmlns:a16="http://schemas.microsoft.com/office/drawing/2014/main" val="2912547248"/>
                    </a:ext>
                  </a:extLst>
                </a:gridCol>
                <a:gridCol w="1113400">
                  <a:extLst>
                    <a:ext uri="{9D8B030D-6E8A-4147-A177-3AD203B41FA5}">
                      <a16:colId xmlns:a16="http://schemas.microsoft.com/office/drawing/2014/main" val="993530710"/>
                    </a:ext>
                  </a:extLst>
                </a:gridCol>
                <a:gridCol w="2372360">
                  <a:extLst>
                    <a:ext uri="{9D8B030D-6E8A-4147-A177-3AD203B41FA5}">
                      <a16:colId xmlns:a16="http://schemas.microsoft.com/office/drawing/2014/main" val="3777605666"/>
                    </a:ext>
                  </a:extLst>
                </a:gridCol>
                <a:gridCol w="886387">
                  <a:extLst>
                    <a:ext uri="{9D8B030D-6E8A-4147-A177-3AD203B41FA5}">
                      <a16:colId xmlns:a16="http://schemas.microsoft.com/office/drawing/2014/main" val="75187207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Analyse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 jour</a:t>
                      </a:r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Guérison/total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4-7 jours</a:t>
                      </a:r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Guérison/total</a:t>
                      </a:r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Guérison clinique : différence absolue de risque</a:t>
                      </a:r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 unilatéral)</a:t>
                      </a:r>
                      <a:endParaRPr lang="fr-FR" sz="105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10367455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ITT</a:t>
                      </a:r>
                      <a:b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410)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192/205 (95,1 %)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192/205 (97,3 %)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1,5 % (-2,4 %)</a:t>
                      </a:r>
                    </a:p>
                  </a:txBody>
                  <a:tcPr marL="36000" marR="36000" marT="36000" marB="36000" anchor="ctr"/>
                </a:tc>
                <a:extLst>
                  <a:ext uri="{0D108BD9-81ED-4DB2-BD59-A6C34878D82A}">
                    <a16:rowId xmlns:a16="http://schemas.microsoft.com/office/drawing/2014/main" val="1308038166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Per protocole</a:t>
                      </a:r>
                      <a:b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(n = 384)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184/193 (95,3 %)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181/191 (94,8 %)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0,6 % (-3,2 %)</a:t>
                      </a:r>
                    </a:p>
                  </a:txBody>
                  <a:tcPr marL="36000" marR="36000" marT="36000" marB="36000" anchor="ctr"/>
                </a:tc>
                <a:extLst>
                  <a:ext uri="{0D108BD9-81ED-4DB2-BD59-A6C34878D82A}">
                    <a16:rowId xmlns:a16="http://schemas.microsoft.com/office/drawing/2014/main" val="3525322571"/>
                  </a:ext>
                </a:extLst>
              </a:tr>
            </a:tbl>
          </a:graphicData>
        </a:graphic>
      </p:graphicFrame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6953391C-9A2B-86B6-B0B4-B122F2E07B8E}"/>
              </a:ext>
            </a:extLst>
          </p:cNvPr>
          <p:cNvGraphicFramePr>
            <a:graphicFrameLocks noGrp="1"/>
          </p:cNvGraphicFramePr>
          <p:nvPr/>
        </p:nvGraphicFramePr>
        <p:xfrm>
          <a:off x="208622" y="4015736"/>
          <a:ext cx="7025985" cy="1960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0438">
                  <a:extLst>
                    <a:ext uri="{9D8B030D-6E8A-4147-A177-3AD203B41FA5}">
                      <a16:colId xmlns:a16="http://schemas.microsoft.com/office/drawing/2014/main" val="3202593245"/>
                    </a:ext>
                  </a:extLst>
                </a:gridCol>
                <a:gridCol w="1113400">
                  <a:extLst>
                    <a:ext uri="{9D8B030D-6E8A-4147-A177-3AD203B41FA5}">
                      <a16:colId xmlns:a16="http://schemas.microsoft.com/office/drawing/2014/main" val="2912547248"/>
                    </a:ext>
                  </a:extLst>
                </a:gridCol>
                <a:gridCol w="1113400">
                  <a:extLst>
                    <a:ext uri="{9D8B030D-6E8A-4147-A177-3AD203B41FA5}">
                      <a16:colId xmlns:a16="http://schemas.microsoft.com/office/drawing/2014/main" val="993530710"/>
                    </a:ext>
                  </a:extLst>
                </a:gridCol>
                <a:gridCol w="2372360">
                  <a:extLst>
                    <a:ext uri="{9D8B030D-6E8A-4147-A177-3AD203B41FA5}">
                      <a16:colId xmlns:a16="http://schemas.microsoft.com/office/drawing/2014/main" val="3777605666"/>
                    </a:ext>
                  </a:extLst>
                </a:gridCol>
                <a:gridCol w="886387">
                  <a:extLst>
                    <a:ext uri="{9D8B030D-6E8A-4147-A177-3AD203B41FA5}">
                      <a16:colId xmlns:a16="http://schemas.microsoft.com/office/drawing/2014/main" val="751872070"/>
                    </a:ext>
                  </a:extLst>
                </a:gridCol>
              </a:tblGrid>
              <a:tr h="113262">
                <a:tc>
                  <a:txBody>
                    <a:bodyPr/>
                    <a:lstStyle/>
                    <a:p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Analyse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 jour</a:t>
                      </a:r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Guérison/total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4-7 jours</a:t>
                      </a:r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b="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Guérison/total</a:t>
                      </a:r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Guérison clinique : différence absolue de risque</a:t>
                      </a:r>
                      <a:b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 unilatéral)</a:t>
                      </a:r>
                      <a:endParaRPr lang="fr-FR" sz="1050" b="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10367455"/>
                  </a:ext>
                </a:extLst>
              </a:tr>
              <a:tr h="113262">
                <a:tc>
                  <a:txBody>
                    <a:bodyPr/>
                    <a:lstStyle/>
                    <a:p>
                      <a: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Obstruction</a:t>
                      </a:r>
                      <a:b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tumorale</a:t>
                      </a:r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19/20 (95,0 %)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18/21 (85,7 %)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9,3 % (-5,6 %)</a:t>
                      </a:r>
                    </a:p>
                  </a:txBody>
                  <a:tcPr marL="36000" marR="36000" marT="36000" marB="36000" anchor="ctr"/>
                </a:tc>
                <a:extLst>
                  <a:ext uri="{0D108BD9-81ED-4DB2-BD59-A6C34878D82A}">
                    <a16:rowId xmlns:a16="http://schemas.microsoft.com/office/drawing/2014/main" val="1308038166"/>
                  </a:ext>
                </a:extLst>
              </a:tr>
              <a:tr h="113262">
                <a:tc>
                  <a:txBody>
                    <a:bodyPr/>
                    <a:lstStyle/>
                    <a:p>
                      <a: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Autres</a:t>
                      </a:r>
                      <a:b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causes d’angiocholite</a:t>
                      </a:r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176/185 (95,1 %)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174/184 (94,6 %)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0,6 % (-3,2 %)</a:t>
                      </a:r>
                    </a:p>
                  </a:txBody>
                  <a:tcPr marL="36000" marR="36000" marT="36000" marB="36000" anchor="ctr"/>
                </a:tc>
                <a:extLst>
                  <a:ext uri="{0D108BD9-81ED-4DB2-BD59-A6C34878D82A}">
                    <a16:rowId xmlns:a16="http://schemas.microsoft.com/office/drawing/2014/main" val="3525322571"/>
                  </a:ext>
                </a:extLst>
              </a:tr>
              <a:tr h="113262">
                <a:tc>
                  <a:txBody>
                    <a:bodyPr/>
                    <a:lstStyle/>
                    <a:p>
                      <a: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Bacille gram</a:t>
                      </a:r>
                    </a:p>
                    <a:p>
                      <a: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négatif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67/72 (93,1 %)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67/74 (90,5 %)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2,5 % (-4,9 %)</a:t>
                      </a:r>
                    </a:p>
                  </a:txBody>
                  <a:tcPr marL="36000" marR="36000" marT="36000" marB="36000" anchor="ctr"/>
                </a:tc>
                <a:extLst>
                  <a:ext uri="{0D108BD9-81ED-4DB2-BD59-A6C34878D82A}">
                    <a16:rowId xmlns:a16="http://schemas.microsoft.com/office/drawing/2014/main" val="994994227"/>
                  </a:ext>
                </a:extLst>
              </a:tr>
              <a:tr h="1132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050" b="1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Hémocultures négatives, inconnues ou autre germe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128/133 (96,2 %)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125/131 (95,4 %)</a:t>
                      </a: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endParaRPr lang="fr-FR" sz="105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36000" marR="36000" marT="36000" marB="3600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05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0,8 % (-3,2 %)</a:t>
                      </a:r>
                    </a:p>
                  </a:txBody>
                  <a:tcPr marL="36000" marR="36000" marT="36000" marB="36000" anchor="ctr"/>
                </a:tc>
                <a:extLst>
                  <a:ext uri="{0D108BD9-81ED-4DB2-BD59-A6C34878D82A}">
                    <a16:rowId xmlns:a16="http://schemas.microsoft.com/office/drawing/2014/main" val="4025194537"/>
                  </a:ext>
                </a:extLst>
              </a:tr>
            </a:tbl>
          </a:graphicData>
        </a:graphic>
      </p:graphicFrame>
      <p:sp>
        <p:nvSpPr>
          <p:cNvPr id="48" name="Rectangle 31">
            <a:extLst>
              <a:ext uri="{FF2B5EF4-FFF2-40B4-BE49-F238E27FC236}">
                <a16:creationId xmlns:a16="http://schemas.microsoft.com/office/drawing/2014/main" id="{6ADA85A3-AE06-E6C5-8BA8-C2154E8A9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4363" y="3115180"/>
            <a:ext cx="11541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-6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9" name="Rectangle 32">
            <a:extLst>
              <a:ext uri="{FF2B5EF4-FFF2-40B4-BE49-F238E27FC236}">
                <a16:creationId xmlns:a16="http://schemas.microsoft.com/office/drawing/2014/main" id="{4BF117BE-4653-E875-16E0-2682F494F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5026" y="3115180"/>
            <a:ext cx="11541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-5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0" name="Rectangle 33">
            <a:extLst>
              <a:ext uri="{FF2B5EF4-FFF2-40B4-BE49-F238E27FC236}">
                <a16:creationId xmlns:a16="http://schemas.microsoft.com/office/drawing/2014/main" id="{DD4A3E50-D9B7-1A06-6EAB-D24271B00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5688" y="3115180"/>
            <a:ext cx="11541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-4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1" name="Rectangle 34">
            <a:extLst>
              <a:ext uri="{FF2B5EF4-FFF2-40B4-BE49-F238E27FC236}">
                <a16:creationId xmlns:a16="http://schemas.microsoft.com/office/drawing/2014/main" id="{15EF0805-E991-139B-DA99-6008DB17E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7938" y="3115180"/>
            <a:ext cx="11541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-3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" name="Rectangle 35">
            <a:extLst>
              <a:ext uri="{FF2B5EF4-FFF2-40B4-BE49-F238E27FC236}">
                <a16:creationId xmlns:a16="http://schemas.microsoft.com/office/drawing/2014/main" id="{5CEC1BEA-EED1-EE37-1B4D-8C256234F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601" y="3115180"/>
            <a:ext cx="11541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-2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3" name="Rectangle 36">
            <a:extLst>
              <a:ext uri="{FF2B5EF4-FFF2-40B4-BE49-F238E27FC236}">
                <a16:creationId xmlns:a16="http://schemas.microsoft.com/office/drawing/2014/main" id="{C5334AD9-92F4-F0AA-9D5A-A4001B0FA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0851" y="3115180"/>
            <a:ext cx="11541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-1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4" name="Rectangle 37">
            <a:extLst>
              <a:ext uri="{FF2B5EF4-FFF2-40B4-BE49-F238E27FC236}">
                <a16:creationId xmlns:a16="http://schemas.microsoft.com/office/drawing/2014/main" id="{6867F96A-BEA5-5F80-FD1F-568A45735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7388" y="3115180"/>
            <a:ext cx="7213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0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5" name="Rectangle 38">
            <a:extLst>
              <a:ext uri="{FF2B5EF4-FFF2-40B4-BE49-F238E27FC236}">
                <a16:creationId xmlns:a16="http://schemas.microsoft.com/office/drawing/2014/main" id="{42DB08BD-1425-0861-EB0A-F682D7BF5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8051" y="3115180"/>
            <a:ext cx="7213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6" name="Rectangle 39">
            <a:extLst>
              <a:ext uri="{FF2B5EF4-FFF2-40B4-BE49-F238E27FC236}">
                <a16:creationId xmlns:a16="http://schemas.microsoft.com/office/drawing/2014/main" id="{5717C915-C488-0BA2-1079-C402C6805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301" y="3115180"/>
            <a:ext cx="7213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2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7" name="Rectangle 40">
            <a:extLst>
              <a:ext uri="{FF2B5EF4-FFF2-40B4-BE49-F238E27FC236}">
                <a16:creationId xmlns:a16="http://schemas.microsoft.com/office/drawing/2014/main" id="{A6D501EC-B083-B4F2-5EFA-118ACABB5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0963" y="3115180"/>
            <a:ext cx="7213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fr-FR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3</a:t>
            </a:r>
            <a:endParaRPr kumimoji="0" lang="fr-FR" alt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27" name="Groupe 126">
            <a:extLst>
              <a:ext uri="{FF2B5EF4-FFF2-40B4-BE49-F238E27FC236}">
                <a16:creationId xmlns:a16="http://schemas.microsoft.com/office/drawing/2014/main" id="{61AB16A2-CC76-6311-5FCB-7A41F6C2D5EB}"/>
              </a:ext>
            </a:extLst>
          </p:cNvPr>
          <p:cNvGrpSpPr/>
          <p:nvPr/>
        </p:nvGrpSpPr>
        <p:grpSpPr>
          <a:xfrm>
            <a:off x="3578226" y="2094418"/>
            <a:ext cx="2886075" cy="982662"/>
            <a:chOff x="3578226" y="2245250"/>
            <a:chExt cx="2886075" cy="982662"/>
          </a:xfrm>
        </p:grpSpPr>
        <p:sp>
          <p:nvSpPr>
            <p:cNvPr id="23" name="Line 6">
              <a:extLst>
                <a:ext uri="{FF2B5EF4-FFF2-40B4-BE49-F238E27FC236}">
                  <a16:creationId xmlns:a16="http://schemas.microsoft.com/office/drawing/2014/main" id="{B54D1EAD-693C-6113-8FC0-5281D0B616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2263" y="2245250"/>
              <a:ext cx="0" cy="8937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Line 43">
              <a:extLst>
                <a:ext uri="{FF2B5EF4-FFF2-40B4-BE49-F238E27FC236}">
                  <a16:creationId xmlns:a16="http://schemas.microsoft.com/office/drawing/2014/main" id="{DA5D30D4-AE24-7332-2A58-27EBEB064C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9876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Line 44">
              <a:extLst>
                <a:ext uri="{FF2B5EF4-FFF2-40B4-BE49-F238E27FC236}">
                  <a16:creationId xmlns:a16="http://schemas.microsoft.com/office/drawing/2014/main" id="{834A645A-D853-7B13-CD76-E78386A679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7626" y="3139012"/>
              <a:ext cx="2222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Line 45">
              <a:extLst>
                <a:ext uri="{FF2B5EF4-FFF2-40B4-BE49-F238E27FC236}">
                  <a16:creationId xmlns:a16="http://schemas.microsoft.com/office/drawing/2014/main" id="{9D58686B-E5B0-6499-3062-AD7C1862E8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27626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Line 46">
              <a:extLst>
                <a:ext uri="{FF2B5EF4-FFF2-40B4-BE49-F238E27FC236}">
                  <a16:creationId xmlns:a16="http://schemas.microsoft.com/office/drawing/2014/main" id="{62889B55-2793-A371-383E-C7408674F9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6963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Line 47">
              <a:extLst>
                <a:ext uri="{FF2B5EF4-FFF2-40B4-BE49-F238E27FC236}">
                  <a16:creationId xmlns:a16="http://schemas.microsoft.com/office/drawing/2014/main" id="{C16F02BA-8653-5BE2-4C24-915E49157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6301" y="3139012"/>
              <a:ext cx="2206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Line 48">
              <a:extLst>
                <a:ext uri="{FF2B5EF4-FFF2-40B4-BE49-F238E27FC236}">
                  <a16:creationId xmlns:a16="http://schemas.microsoft.com/office/drawing/2014/main" id="{31A5316D-C8E5-F192-15AC-4CEF9478E3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86301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Line 49">
              <a:extLst>
                <a:ext uri="{FF2B5EF4-FFF2-40B4-BE49-F238E27FC236}">
                  <a16:creationId xmlns:a16="http://schemas.microsoft.com/office/drawing/2014/main" id="{96E52593-001F-6397-A2BE-9740C10BF1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06963" y="3139012"/>
              <a:ext cx="2206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Line 50">
              <a:extLst>
                <a:ext uri="{FF2B5EF4-FFF2-40B4-BE49-F238E27FC236}">
                  <a16:creationId xmlns:a16="http://schemas.microsoft.com/office/drawing/2014/main" id="{126E7C33-D1E0-4002-8DE0-C88AA5AC1D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56363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8" name="Line 51">
              <a:extLst>
                <a:ext uri="{FF2B5EF4-FFF2-40B4-BE49-F238E27FC236}">
                  <a16:creationId xmlns:a16="http://schemas.microsoft.com/office/drawing/2014/main" id="{3F64CD51-844F-2361-A7C4-B5EEDFE8A7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56363" y="3139012"/>
              <a:ext cx="79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9" name="Line 52">
              <a:extLst>
                <a:ext uri="{FF2B5EF4-FFF2-40B4-BE49-F238E27FC236}">
                  <a16:creationId xmlns:a16="http://schemas.microsoft.com/office/drawing/2014/main" id="{F076BB69-1876-BFAD-73AB-B1B91DB40E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5701" y="3139012"/>
              <a:ext cx="2206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0" name="Line 53">
              <a:extLst>
                <a:ext uri="{FF2B5EF4-FFF2-40B4-BE49-F238E27FC236}">
                  <a16:creationId xmlns:a16="http://schemas.microsoft.com/office/drawing/2014/main" id="{BC83468B-5335-51B0-AE8F-6FFA8ECCFF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35701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1" name="Line 54">
              <a:extLst>
                <a:ext uri="{FF2B5EF4-FFF2-40B4-BE49-F238E27FC236}">
                  <a16:creationId xmlns:a16="http://schemas.microsoft.com/office/drawing/2014/main" id="{19CE9424-A64D-1079-4A67-D1DDCCDAA2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13451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2" name="Line 55">
              <a:extLst>
                <a:ext uri="{FF2B5EF4-FFF2-40B4-BE49-F238E27FC236}">
                  <a16:creationId xmlns:a16="http://schemas.microsoft.com/office/drawing/2014/main" id="{63E00B1E-9839-147D-835B-07C5787189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92788" y="3139012"/>
              <a:ext cx="2206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3" name="Line 56">
              <a:extLst>
                <a:ext uri="{FF2B5EF4-FFF2-40B4-BE49-F238E27FC236}">
                  <a16:creationId xmlns:a16="http://schemas.microsoft.com/office/drawing/2014/main" id="{19EA3108-DA4B-FA47-A2DB-1AA1E8D1DF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92788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4" name="Line 57">
              <a:extLst>
                <a:ext uri="{FF2B5EF4-FFF2-40B4-BE49-F238E27FC236}">
                  <a16:creationId xmlns:a16="http://schemas.microsoft.com/office/drawing/2014/main" id="{1C574CD7-E6CD-8A4E-1241-D409BAE73E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2126" y="3139012"/>
              <a:ext cx="2206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5" name="Line 58">
              <a:extLst>
                <a:ext uri="{FF2B5EF4-FFF2-40B4-BE49-F238E27FC236}">
                  <a16:creationId xmlns:a16="http://schemas.microsoft.com/office/drawing/2014/main" id="{4E4D950B-3EA9-1BD5-EEB4-368152BD64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2126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6" name="Line 59">
              <a:extLst>
                <a:ext uri="{FF2B5EF4-FFF2-40B4-BE49-F238E27FC236}">
                  <a16:creationId xmlns:a16="http://schemas.microsoft.com/office/drawing/2014/main" id="{D4E46351-7738-FE59-24B6-FB69C1067C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13451" y="3139012"/>
              <a:ext cx="2222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" name="Line 60">
              <a:extLst>
                <a:ext uri="{FF2B5EF4-FFF2-40B4-BE49-F238E27FC236}">
                  <a16:creationId xmlns:a16="http://schemas.microsoft.com/office/drawing/2014/main" id="{690F177E-C900-2322-824E-AECE9D1D5E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49876" y="3139012"/>
              <a:ext cx="2222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" name="Line 61">
              <a:extLst>
                <a:ext uri="{FF2B5EF4-FFF2-40B4-BE49-F238E27FC236}">
                  <a16:creationId xmlns:a16="http://schemas.microsoft.com/office/drawing/2014/main" id="{1D210410-35FE-4D03-B6D3-140BC386C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64051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" name="Line 62">
              <a:extLst>
                <a:ext uri="{FF2B5EF4-FFF2-40B4-BE49-F238E27FC236}">
                  <a16:creationId xmlns:a16="http://schemas.microsoft.com/office/drawing/2014/main" id="{64551008-BC11-B866-AFC2-BFB46CD222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43388" y="3139012"/>
              <a:ext cx="2206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" name="Line 63">
              <a:extLst>
                <a:ext uri="{FF2B5EF4-FFF2-40B4-BE49-F238E27FC236}">
                  <a16:creationId xmlns:a16="http://schemas.microsoft.com/office/drawing/2014/main" id="{984D50DE-599E-D1C7-62E6-077B6555F5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3388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" name="Line 64">
              <a:extLst>
                <a:ext uri="{FF2B5EF4-FFF2-40B4-BE49-F238E27FC236}">
                  <a16:creationId xmlns:a16="http://schemas.microsoft.com/office/drawing/2014/main" id="{EA4E970D-A5FB-F212-514D-334DD9A569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21138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" name="Line 65">
              <a:extLst>
                <a:ext uri="{FF2B5EF4-FFF2-40B4-BE49-F238E27FC236}">
                  <a16:creationId xmlns:a16="http://schemas.microsoft.com/office/drawing/2014/main" id="{111ED9BF-C29F-1448-10EF-9E09B427C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0476" y="3139012"/>
              <a:ext cx="2206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3" name="Line 66">
              <a:extLst>
                <a:ext uri="{FF2B5EF4-FFF2-40B4-BE49-F238E27FC236}">
                  <a16:creationId xmlns:a16="http://schemas.microsoft.com/office/drawing/2014/main" id="{247CA855-E861-070C-A6AE-8CFA4B38EA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0476" y="3139012"/>
              <a:ext cx="0" cy="889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4" name="Freeform 67">
              <a:extLst>
                <a:ext uri="{FF2B5EF4-FFF2-40B4-BE49-F238E27FC236}">
                  <a16:creationId xmlns:a16="http://schemas.microsoft.com/office/drawing/2014/main" id="{AFAC68B7-5647-4881-8B2A-63406EDF9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226" y="3139012"/>
              <a:ext cx="222250" cy="88900"/>
            </a:xfrm>
            <a:custGeom>
              <a:avLst/>
              <a:gdLst>
                <a:gd name="T0" fmla="*/ 140 w 140"/>
                <a:gd name="T1" fmla="*/ 0 h 56"/>
                <a:gd name="T2" fmla="*/ 0 w 140"/>
                <a:gd name="T3" fmla="*/ 0 h 56"/>
                <a:gd name="T4" fmla="*/ 0 w 140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56">
                  <a:moveTo>
                    <a:pt x="140" y="0"/>
                  </a:moveTo>
                  <a:lnTo>
                    <a:pt x="0" y="0"/>
                  </a:lnTo>
                  <a:lnTo>
                    <a:pt x="0" y="5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5" name="Line 68">
              <a:extLst>
                <a:ext uri="{FF2B5EF4-FFF2-40B4-BE49-F238E27FC236}">
                  <a16:creationId xmlns:a16="http://schemas.microsoft.com/office/drawing/2014/main" id="{8FFB9367-D7A6-2E2F-46E0-0E737AA096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21138" y="3139012"/>
              <a:ext cx="2222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6" name="Line 69">
              <a:extLst>
                <a:ext uri="{FF2B5EF4-FFF2-40B4-BE49-F238E27FC236}">
                  <a16:creationId xmlns:a16="http://schemas.microsoft.com/office/drawing/2014/main" id="{C32264D5-496C-4753-199C-CFA1029B53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64051" y="3139012"/>
              <a:ext cx="2222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" name="Line 70">
              <a:extLst>
                <a:ext uri="{FF2B5EF4-FFF2-40B4-BE49-F238E27FC236}">
                  <a16:creationId xmlns:a16="http://schemas.microsoft.com/office/drawing/2014/main" id="{53BDA708-0E40-794B-6790-5858632681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2788" y="2245250"/>
              <a:ext cx="0" cy="8937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CF7B8278-FB5A-DF5E-3129-F42AF638E00C}"/>
              </a:ext>
            </a:extLst>
          </p:cNvPr>
          <p:cNvGrpSpPr/>
          <p:nvPr/>
        </p:nvGrpSpPr>
        <p:grpSpPr>
          <a:xfrm>
            <a:off x="3134158" y="2271719"/>
            <a:ext cx="3369831" cy="1336102"/>
            <a:chOff x="3134158" y="2271719"/>
            <a:chExt cx="3369831" cy="1336102"/>
          </a:xfrm>
        </p:grpSpPr>
        <p:sp>
          <p:nvSpPr>
            <p:cNvPr id="25" name="Line 8">
              <a:extLst>
                <a:ext uri="{FF2B5EF4-FFF2-40B4-BE49-F238E27FC236}">
                  <a16:creationId xmlns:a16="http://schemas.microsoft.com/office/drawing/2014/main" id="{EEFEE137-819F-E613-71BF-A23F7838ED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94176" y="3358068"/>
              <a:ext cx="2309813" cy="0"/>
            </a:xfrm>
            <a:prstGeom prst="line">
              <a:avLst/>
            </a:prstGeom>
            <a:noFill/>
            <a:ln w="19050">
              <a:solidFill>
                <a:srgbClr val="006600"/>
              </a:solidFill>
              <a:prstDash val="solid"/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Line 10">
              <a:extLst>
                <a:ext uri="{FF2B5EF4-FFF2-40B4-BE49-F238E27FC236}">
                  <a16:creationId xmlns:a16="http://schemas.microsoft.com/office/drawing/2014/main" id="{9802018D-D3CE-D5FE-D7F9-AE3E852470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5363" y="3358068"/>
              <a:ext cx="533400" cy="0"/>
            </a:xfrm>
            <a:prstGeom prst="line">
              <a:avLst/>
            </a:prstGeom>
            <a:noFill/>
            <a:ln w="19050">
              <a:solidFill>
                <a:srgbClr val="CC3333"/>
              </a:solidFill>
              <a:prstDash val="solid"/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Rectangle 27">
              <a:extLst>
                <a:ext uri="{FF2B5EF4-FFF2-40B4-BE49-F238E27FC236}">
                  <a16:creationId xmlns:a16="http://schemas.microsoft.com/office/drawing/2014/main" id="{478792C2-39B9-7B4F-4334-04EDB35E8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551" y="3115180"/>
              <a:ext cx="187552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-10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28">
              <a:extLst>
                <a:ext uri="{FF2B5EF4-FFF2-40B4-BE49-F238E27FC236}">
                  <a16:creationId xmlns:a16="http://schemas.microsoft.com/office/drawing/2014/main" id="{64E5C328-5479-D43E-ABCB-25F56E169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201" y="3115180"/>
              <a:ext cx="11541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-9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Rectangle 29">
              <a:extLst>
                <a:ext uri="{FF2B5EF4-FFF2-40B4-BE49-F238E27FC236}">
                  <a16:creationId xmlns:a16="http://schemas.microsoft.com/office/drawing/2014/main" id="{BE66A8A8-ECEF-3025-20C3-03FDA60C0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3115180"/>
              <a:ext cx="11541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-8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Rectangle 30">
              <a:extLst>
                <a:ext uri="{FF2B5EF4-FFF2-40B4-BE49-F238E27FC236}">
                  <a16:creationId xmlns:a16="http://schemas.microsoft.com/office/drawing/2014/main" id="{825EE473-B446-CDB8-B833-07454AB5C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113" y="3115180"/>
              <a:ext cx="11541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-7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Rectangle 41">
              <a:extLst>
                <a:ext uri="{FF2B5EF4-FFF2-40B4-BE49-F238E27FC236}">
                  <a16:creationId xmlns:a16="http://schemas.microsoft.com/office/drawing/2014/main" id="{4F79AABA-716F-CF3A-CC4E-2C921452D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158" y="3423155"/>
              <a:ext cx="93301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CC3333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 jour inférieur</a:t>
              </a:r>
              <a:endParaRPr kumimoji="0" lang="fr-FR" alt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Rectangle 42">
              <a:extLst>
                <a:ext uri="{FF2B5EF4-FFF2-40B4-BE49-F238E27FC236}">
                  <a16:creationId xmlns:a16="http://schemas.microsoft.com/office/drawing/2014/main" id="{F9E0F4EC-7FEA-0A3E-0E1D-538C0FB52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345" y="3423155"/>
              <a:ext cx="121033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66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 jour non inférieur</a:t>
              </a:r>
              <a:endParaRPr kumimoji="0" lang="fr-FR" alt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32" name="Groupe 131">
              <a:extLst>
                <a:ext uri="{FF2B5EF4-FFF2-40B4-BE49-F238E27FC236}">
                  <a16:creationId xmlns:a16="http://schemas.microsoft.com/office/drawing/2014/main" id="{85C00FA1-8E4D-9DA0-8D58-F0BF6176BD13}"/>
                </a:ext>
              </a:extLst>
            </p:cNvPr>
            <p:cNvGrpSpPr/>
            <p:nvPr/>
          </p:nvGrpSpPr>
          <p:grpSpPr>
            <a:xfrm>
              <a:off x="5068888" y="2271719"/>
              <a:ext cx="1133476" cy="500114"/>
              <a:chOff x="5068888" y="2422551"/>
              <a:chExt cx="1133476" cy="500114"/>
            </a:xfrm>
          </p:grpSpPr>
          <p:grpSp>
            <p:nvGrpSpPr>
              <p:cNvPr id="128" name="Groupe 127">
                <a:extLst>
                  <a:ext uri="{FF2B5EF4-FFF2-40B4-BE49-F238E27FC236}">
                    <a16:creationId xmlns:a16="http://schemas.microsoft.com/office/drawing/2014/main" id="{84CC4D70-4EA8-C2EB-3F0D-8772CD1E8076}"/>
                  </a:ext>
                </a:extLst>
              </p:cNvPr>
              <p:cNvGrpSpPr/>
              <p:nvPr/>
            </p:nvGrpSpPr>
            <p:grpSpPr>
              <a:xfrm>
                <a:off x="5068888" y="2426225"/>
                <a:ext cx="1084263" cy="495300"/>
                <a:chOff x="5068888" y="2426225"/>
                <a:chExt cx="1084263" cy="495300"/>
              </a:xfrm>
            </p:grpSpPr>
            <p:sp>
              <p:nvSpPr>
                <p:cNvPr id="28" name="Line 11">
                  <a:extLst>
                    <a:ext uri="{FF2B5EF4-FFF2-40B4-BE49-F238E27FC236}">
                      <a16:creationId xmlns:a16="http://schemas.microsoft.com/office/drawing/2014/main" id="{61AF2AB0-C2F3-7031-56D1-37C7308ED8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068888" y="2869137"/>
                  <a:ext cx="815975" cy="0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Line 17">
                  <a:extLst>
                    <a:ext uri="{FF2B5EF4-FFF2-40B4-BE49-F238E27FC236}">
                      <a16:creationId xmlns:a16="http://schemas.microsoft.com/office/drawing/2014/main" id="{FAC9283A-A348-7564-1AED-E0B3D04942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68888" y="2869137"/>
                  <a:ext cx="0" cy="52388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Line 18">
                  <a:extLst>
                    <a:ext uri="{FF2B5EF4-FFF2-40B4-BE49-F238E27FC236}">
                      <a16:creationId xmlns:a16="http://schemas.microsoft.com/office/drawing/2014/main" id="{D2D058FF-EC02-18F3-F037-C86A8E8651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49863" y="2478612"/>
                  <a:ext cx="903288" cy="0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Line 19">
                  <a:extLst>
                    <a:ext uri="{FF2B5EF4-FFF2-40B4-BE49-F238E27FC236}">
                      <a16:creationId xmlns:a16="http://schemas.microsoft.com/office/drawing/2014/main" id="{D3966B8C-262A-8C7F-DC06-9058DBD9AD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68888" y="2815162"/>
                  <a:ext cx="0" cy="53975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Line 22">
                  <a:extLst>
                    <a:ext uri="{FF2B5EF4-FFF2-40B4-BE49-F238E27FC236}">
                      <a16:creationId xmlns:a16="http://schemas.microsoft.com/office/drawing/2014/main" id="{60F03044-B132-F566-4965-AD5DA044F4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249863" y="2478612"/>
                  <a:ext cx="0" cy="52388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Line 24">
                  <a:extLst>
                    <a:ext uri="{FF2B5EF4-FFF2-40B4-BE49-F238E27FC236}">
                      <a16:creationId xmlns:a16="http://schemas.microsoft.com/office/drawing/2014/main" id="{CC294629-5704-4674-410C-73E5A06600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249863" y="2426225"/>
                  <a:ext cx="0" cy="52388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30" name="Ellipse 129">
                <a:extLst>
                  <a:ext uri="{FF2B5EF4-FFF2-40B4-BE49-F238E27FC236}">
                    <a16:creationId xmlns:a16="http://schemas.microsoft.com/office/drawing/2014/main" id="{C403B159-BD07-C4D3-2825-EAF21793E9E2}"/>
                  </a:ext>
                </a:extLst>
              </p:cNvPr>
              <p:cNvSpPr/>
              <p:nvPr/>
            </p:nvSpPr>
            <p:spPr>
              <a:xfrm>
                <a:off x="6094364" y="2422551"/>
                <a:ext cx="108000" cy="108000"/>
              </a:xfrm>
              <a:prstGeom prst="ellipse">
                <a:avLst/>
              </a:pr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1" name="Ellipse 130">
                <a:extLst>
                  <a:ext uri="{FF2B5EF4-FFF2-40B4-BE49-F238E27FC236}">
                    <a16:creationId xmlns:a16="http://schemas.microsoft.com/office/drawing/2014/main" id="{13C94650-80CD-C366-0D06-7CFF9AC317DE}"/>
                  </a:ext>
                </a:extLst>
              </p:cNvPr>
              <p:cNvSpPr/>
              <p:nvPr/>
            </p:nvSpPr>
            <p:spPr>
              <a:xfrm>
                <a:off x="5830839" y="2814665"/>
                <a:ext cx="108000" cy="108000"/>
              </a:xfrm>
              <a:prstGeom prst="ellipse">
                <a:avLst/>
              </a:pr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65863851-0B71-5445-3545-21D6CF05003A}"/>
              </a:ext>
            </a:extLst>
          </p:cNvPr>
          <p:cNvGrpSpPr/>
          <p:nvPr/>
        </p:nvGrpSpPr>
        <p:grpSpPr>
          <a:xfrm>
            <a:off x="3159558" y="4554784"/>
            <a:ext cx="3390275" cy="2114347"/>
            <a:chOff x="3159558" y="4554784"/>
            <a:chExt cx="3390275" cy="2114347"/>
          </a:xfrm>
        </p:grpSpPr>
        <p:sp>
          <p:nvSpPr>
            <p:cNvPr id="24" name="Line 7">
              <a:extLst>
                <a:ext uri="{FF2B5EF4-FFF2-40B4-BE49-F238E27FC236}">
                  <a16:creationId xmlns:a16="http://schemas.microsoft.com/office/drawing/2014/main" id="{B9007640-92F2-6F22-3BD4-38D7BED81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19576" y="6420965"/>
              <a:ext cx="2308225" cy="0"/>
            </a:xfrm>
            <a:prstGeom prst="line">
              <a:avLst/>
            </a:prstGeom>
            <a:noFill/>
            <a:ln w="19050">
              <a:solidFill>
                <a:srgbClr val="006600"/>
              </a:solidFill>
              <a:prstDash val="solid"/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Line 9">
              <a:extLst>
                <a:ext uri="{FF2B5EF4-FFF2-40B4-BE49-F238E27FC236}">
                  <a16:creationId xmlns:a16="http://schemas.microsoft.com/office/drawing/2014/main" id="{72DDB3F9-20AF-CAB0-4B4D-1513AD39C4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0763" y="6420965"/>
              <a:ext cx="533400" cy="0"/>
            </a:xfrm>
            <a:prstGeom prst="line">
              <a:avLst/>
            </a:prstGeom>
            <a:noFill/>
            <a:ln w="19050">
              <a:solidFill>
                <a:srgbClr val="CC3333"/>
              </a:solidFill>
              <a:prstDash val="solid"/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8" name="Rectangle 71">
              <a:extLst>
                <a:ext uri="{FF2B5EF4-FFF2-40B4-BE49-F238E27FC236}">
                  <a16:creationId xmlns:a16="http://schemas.microsoft.com/office/drawing/2014/main" id="{C8DC4813-DBD3-C7AE-EA6A-F49C176F3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551" y="6176490"/>
              <a:ext cx="187552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-12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9" name="Rectangle 72">
              <a:extLst>
                <a:ext uri="{FF2B5EF4-FFF2-40B4-BE49-F238E27FC236}">
                  <a16:creationId xmlns:a16="http://schemas.microsoft.com/office/drawing/2014/main" id="{50249A73-0CFA-1BB5-3B0F-A9980077A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488" y="6176490"/>
              <a:ext cx="187552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-10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0" name="Rectangle 73">
              <a:extLst>
                <a:ext uri="{FF2B5EF4-FFF2-40B4-BE49-F238E27FC236}">
                  <a16:creationId xmlns:a16="http://schemas.microsoft.com/office/drawing/2014/main" id="{0FB35EA9-BADF-A635-4A02-8E4F29546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0826" y="6176490"/>
              <a:ext cx="11541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-8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1" name="Rectangle 74">
              <a:extLst>
                <a:ext uri="{FF2B5EF4-FFF2-40B4-BE49-F238E27FC236}">
                  <a16:creationId xmlns:a16="http://schemas.microsoft.com/office/drawing/2014/main" id="{0A4CD991-002B-B5D2-9365-1A2B36589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763" y="6176490"/>
              <a:ext cx="11541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-6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2" name="Rectangle 75">
              <a:extLst>
                <a:ext uri="{FF2B5EF4-FFF2-40B4-BE49-F238E27FC236}">
                  <a16:creationId xmlns:a16="http://schemas.microsoft.com/office/drawing/2014/main" id="{01149E5C-9F4B-107D-67BC-D85935D7D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701" y="6176490"/>
              <a:ext cx="11541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-4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3" name="Rectangle 76">
              <a:extLst>
                <a:ext uri="{FF2B5EF4-FFF2-40B4-BE49-F238E27FC236}">
                  <a16:creationId xmlns:a16="http://schemas.microsoft.com/office/drawing/2014/main" id="{FECBAF5D-3F37-B1C5-4504-26CDC47A6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5051" y="6176490"/>
              <a:ext cx="11541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-2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4" name="Rectangle 77">
              <a:extLst>
                <a:ext uri="{FF2B5EF4-FFF2-40B4-BE49-F238E27FC236}">
                  <a16:creationId xmlns:a16="http://schemas.microsoft.com/office/drawing/2014/main" id="{75F8B7D6-D8DB-5DA1-40BB-AB2CB4EAB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1276" y="6176490"/>
              <a:ext cx="7213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5" name="Rectangle 78">
              <a:extLst>
                <a:ext uri="{FF2B5EF4-FFF2-40B4-BE49-F238E27FC236}">
                  <a16:creationId xmlns:a16="http://schemas.microsoft.com/office/drawing/2014/main" id="{F3982840-E549-358E-FF26-5FABD1F7C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3213" y="6176490"/>
              <a:ext cx="7213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6" name="Rectangle 79">
              <a:extLst>
                <a:ext uri="{FF2B5EF4-FFF2-40B4-BE49-F238E27FC236}">
                  <a16:creationId xmlns:a16="http://schemas.microsoft.com/office/drawing/2014/main" id="{38395590-B727-6BBE-9299-16771168F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1" y="6176490"/>
              <a:ext cx="7213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7" name="Rectangle 80">
              <a:extLst>
                <a:ext uri="{FF2B5EF4-FFF2-40B4-BE49-F238E27FC236}">
                  <a16:creationId xmlns:a16="http://schemas.microsoft.com/office/drawing/2014/main" id="{119E3E8B-57DA-6DF9-493A-A4F905B1D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7088" y="6176490"/>
              <a:ext cx="7213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6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8" name="Rectangle 81">
              <a:extLst>
                <a:ext uri="{FF2B5EF4-FFF2-40B4-BE49-F238E27FC236}">
                  <a16:creationId xmlns:a16="http://schemas.microsoft.com/office/drawing/2014/main" id="{69928A33-13B2-4859-16B0-EAD39CF48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7438" y="6176490"/>
              <a:ext cx="7213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8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9" name="Rectangle 82">
              <a:extLst>
                <a:ext uri="{FF2B5EF4-FFF2-40B4-BE49-F238E27FC236}">
                  <a16:creationId xmlns:a16="http://schemas.microsoft.com/office/drawing/2014/main" id="{A275F036-5496-518B-2252-B685CDE97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6176490"/>
              <a:ext cx="144270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0" name="Rectangle 83">
              <a:extLst>
                <a:ext uri="{FF2B5EF4-FFF2-40B4-BE49-F238E27FC236}">
                  <a16:creationId xmlns:a16="http://schemas.microsoft.com/office/drawing/2014/main" id="{FC0997F0-8158-FFEC-E54C-F70FA12B9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558" y="6484465"/>
              <a:ext cx="93301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CC3333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 jour inférieur</a:t>
              </a:r>
              <a:endParaRPr kumimoji="0" lang="fr-FR" alt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1" name="Rectangle 84">
              <a:extLst>
                <a:ext uri="{FF2B5EF4-FFF2-40B4-BE49-F238E27FC236}">
                  <a16:creationId xmlns:a16="http://schemas.microsoft.com/office/drawing/2014/main" id="{F956C759-FC94-6658-0909-15E202862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45" y="6484465"/>
              <a:ext cx="121033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66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 jour non inférieur</a:t>
              </a:r>
              <a:endParaRPr kumimoji="0" lang="fr-FR" alt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26" name="Groupe 125">
              <a:extLst>
                <a:ext uri="{FF2B5EF4-FFF2-40B4-BE49-F238E27FC236}">
                  <a16:creationId xmlns:a16="http://schemas.microsoft.com/office/drawing/2014/main" id="{C378E132-43B5-B248-0AF7-805EE302E46B}"/>
                </a:ext>
              </a:extLst>
            </p:cNvPr>
            <p:cNvGrpSpPr/>
            <p:nvPr/>
          </p:nvGrpSpPr>
          <p:grpSpPr>
            <a:xfrm>
              <a:off x="3578226" y="4562003"/>
              <a:ext cx="2886075" cy="1577975"/>
              <a:chOff x="3578226" y="6672263"/>
              <a:chExt cx="2886075" cy="1577975"/>
            </a:xfrm>
          </p:grpSpPr>
          <p:sp>
            <p:nvSpPr>
              <p:cNvPr id="22" name="Line 5">
                <a:extLst>
                  <a:ext uri="{FF2B5EF4-FFF2-40B4-BE49-F238E27FC236}">
                    <a16:creationId xmlns:a16="http://schemas.microsoft.com/office/drawing/2014/main" id="{54E24DBA-0CE7-888D-0692-BF72FA86A1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57663" y="6672263"/>
                <a:ext cx="0" cy="14890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2" name="Line 85">
                <a:extLst>
                  <a:ext uri="{FF2B5EF4-FFF2-40B4-BE49-F238E27FC236}">
                    <a16:creationId xmlns:a16="http://schemas.microsoft.com/office/drawing/2014/main" id="{F48BD7F6-D11B-9F84-5FFB-6897084AC3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670551" y="8161338"/>
                <a:ext cx="0" cy="889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3" name="Line 86">
                <a:extLst>
                  <a:ext uri="{FF2B5EF4-FFF2-40B4-BE49-F238E27FC236}">
                    <a16:creationId xmlns:a16="http://schemas.microsoft.com/office/drawing/2014/main" id="{B1232D01-1681-3129-9839-00BA886558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670551" y="8161338"/>
                <a:ext cx="26193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4" name="Line 87">
                <a:extLst>
                  <a:ext uri="{FF2B5EF4-FFF2-40B4-BE49-F238E27FC236}">
                    <a16:creationId xmlns:a16="http://schemas.microsoft.com/office/drawing/2014/main" id="{30AE6E26-7A61-C735-36FC-6A64B3CDEF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32488" y="8161338"/>
                <a:ext cx="0" cy="889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5" name="Line 88">
                <a:extLst>
                  <a:ext uri="{FF2B5EF4-FFF2-40B4-BE49-F238E27FC236}">
                    <a16:creationId xmlns:a16="http://schemas.microsoft.com/office/drawing/2014/main" id="{0961B8E0-B0CE-312A-633F-2B3C10F0F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94426" y="8161338"/>
                <a:ext cx="26193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6" name="Line 89">
                <a:extLst>
                  <a:ext uri="{FF2B5EF4-FFF2-40B4-BE49-F238E27FC236}">
                    <a16:creationId xmlns:a16="http://schemas.microsoft.com/office/drawing/2014/main" id="{2711FF91-46DA-CE1A-FE04-E164A64A37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456363" y="8161338"/>
                <a:ext cx="0" cy="889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7" name="Line 90">
                <a:extLst>
                  <a:ext uri="{FF2B5EF4-FFF2-40B4-BE49-F238E27FC236}">
                    <a16:creationId xmlns:a16="http://schemas.microsoft.com/office/drawing/2014/main" id="{17F8DFF6-A45A-2DE3-519F-27EF2F39A2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56363" y="8161338"/>
                <a:ext cx="793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8" name="Line 91">
                <a:extLst>
                  <a:ext uri="{FF2B5EF4-FFF2-40B4-BE49-F238E27FC236}">
                    <a16:creationId xmlns:a16="http://schemas.microsoft.com/office/drawing/2014/main" id="{D1823D19-9114-345B-067D-C5E3B3EFAC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194426" y="8161338"/>
                <a:ext cx="0" cy="889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9" name="Line 92">
                <a:extLst>
                  <a:ext uri="{FF2B5EF4-FFF2-40B4-BE49-F238E27FC236}">
                    <a16:creationId xmlns:a16="http://schemas.microsoft.com/office/drawing/2014/main" id="{54224694-9A53-BF61-98B7-C13B1A19D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932488" y="8161338"/>
                <a:ext cx="26193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0" name="Line 93">
                <a:extLst>
                  <a:ext uri="{FF2B5EF4-FFF2-40B4-BE49-F238E27FC236}">
                    <a16:creationId xmlns:a16="http://schemas.microsoft.com/office/drawing/2014/main" id="{2696F318-5C19-193F-6FDF-674DB1655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4388" y="8161338"/>
                <a:ext cx="0" cy="889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1" name="Line 94">
                <a:extLst>
                  <a:ext uri="{FF2B5EF4-FFF2-40B4-BE49-F238E27FC236}">
                    <a16:creationId xmlns:a16="http://schemas.microsoft.com/office/drawing/2014/main" id="{B67C7114-BE39-81F5-616F-35EB47FBC3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24388" y="8161338"/>
                <a:ext cx="26193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2" name="Line 95">
                <a:extLst>
                  <a:ext uri="{FF2B5EF4-FFF2-40B4-BE49-F238E27FC236}">
                    <a16:creationId xmlns:a16="http://schemas.microsoft.com/office/drawing/2014/main" id="{7474B69F-F947-F485-8A3D-8AA44999A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86326" y="8161338"/>
                <a:ext cx="0" cy="889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3" name="Line 96">
                <a:extLst>
                  <a:ext uri="{FF2B5EF4-FFF2-40B4-BE49-F238E27FC236}">
                    <a16:creationId xmlns:a16="http://schemas.microsoft.com/office/drawing/2014/main" id="{9E1D7CF1-C065-B216-613F-BEEC7DBA2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410201" y="8161338"/>
                <a:ext cx="0" cy="889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4" name="Line 97">
                <a:extLst>
                  <a:ext uri="{FF2B5EF4-FFF2-40B4-BE49-F238E27FC236}">
                    <a16:creationId xmlns:a16="http://schemas.microsoft.com/office/drawing/2014/main" id="{9026E5D3-071E-3CA0-1CDA-3490453DB1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148263" y="8161338"/>
                <a:ext cx="26193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5" name="Line 98">
                <a:extLst>
                  <a:ext uri="{FF2B5EF4-FFF2-40B4-BE49-F238E27FC236}">
                    <a16:creationId xmlns:a16="http://schemas.microsoft.com/office/drawing/2014/main" id="{C438DF3B-6C3A-9AB4-8427-9DC6167F2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48263" y="8161338"/>
                <a:ext cx="0" cy="889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6" name="Line 99">
                <a:extLst>
                  <a:ext uri="{FF2B5EF4-FFF2-40B4-BE49-F238E27FC236}">
                    <a16:creationId xmlns:a16="http://schemas.microsoft.com/office/drawing/2014/main" id="{6839CD36-BD50-BB90-3154-05889571D0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86326" y="8161338"/>
                <a:ext cx="26193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7" name="Line 100">
                <a:extLst>
                  <a:ext uri="{FF2B5EF4-FFF2-40B4-BE49-F238E27FC236}">
                    <a16:creationId xmlns:a16="http://schemas.microsoft.com/office/drawing/2014/main" id="{5CAC7B5C-1785-AA9F-AA2E-7D7BF1410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410201" y="8161338"/>
                <a:ext cx="2603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8" name="Line 101">
                <a:extLst>
                  <a:ext uri="{FF2B5EF4-FFF2-40B4-BE49-F238E27FC236}">
                    <a16:creationId xmlns:a16="http://schemas.microsoft.com/office/drawing/2014/main" id="{EE568564-7460-F612-374E-BEE542093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0163" y="8161338"/>
                <a:ext cx="0" cy="889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9" name="Freeform 102">
                <a:extLst>
                  <a:ext uri="{FF2B5EF4-FFF2-40B4-BE49-F238E27FC236}">
                    <a16:creationId xmlns:a16="http://schemas.microsoft.com/office/drawing/2014/main" id="{D1C8A2B0-7ED7-547E-EC0F-9B930F9C3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226" y="8161338"/>
                <a:ext cx="261938" cy="88900"/>
              </a:xfrm>
              <a:custGeom>
                <a:avLst/>
                <a:gdLst>
                  <a:gd name="T0" fmla="*/ 165 w 165"/>
                  <a:gd name="T1" fmla="*/ 0 h 56"/>
                  <a:gd name="T2" fmla="*/ 0 w 165"/>
                  <a:gd name="T3" fmla="*/ 0 h 56"/>
                  <a:gd name="T4" fmla="*/ 0 w 165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6">
                    <a:moveTo>
                      <a:pt x="165" y="0"/>
                    </a:moveTo>
                    <a:lnTo>
                      <a:pt x="0" y="0"/>
                    </a:lnTo>
                    <a:lnTo>
                      <a:pt x="0" y="5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0" name="Line 103">
                <a:extLst>
                  <a:ext uri="{FF2B5EF4-FFF2-40B4-BE49-F238E27FC236}">
                    <a16:creationId xmlns:a16="http://schemas.microsoft.com/office/drawing/2014/main" id="{09211155-343C-9883-E82C-038353A382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102101" y="8161338"/>
                <a:ext cx="2603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1" name="Line 104">
                <a:extLst>
                  <a:ext uri="{FF2B5EF4-FFF2-40B4-BE49-F238E27FC236}">
                    <a16:creationId xmlns:a16="http://schemas.microsoft.com/office/drawing/2014/main" id="{A8CDD1BD-8328-03F1-DBD0-CB2668355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62451" y="8161338"/>
                <a:ext cx="0" cy="889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2" name="Line 105">
                <a:extLst>
                  <a:ext uri="{FF2B5EF4-FFF2-40B4-BE49-F238E27FC236}">
                    <a16:creationId xmlns:a16="http://schemas.microsoft.com/office/drawing/2014/main" id="{2D8122FF-A87E-B83B-5037-DD0A29511A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02101" y="8161338"/>
                <a:ext cx="0" cy="889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3" name="Line 106">
                <a:extLst>
                  <a:ext uri="{FF2B5EF4-FFF2-40B4-BE49-F238E27FC236}">
                    <a16:creationId xmlns:a16="http://schemas.microsoft.com/office/drawing/2014/main" id="{5301CB3C-EB74-B937-674E-236DF5735D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40163" y="8161338"/>
                <a:ext cx="26193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4" name="Line 107">
                <a:extLst>
                  <a:ext uri="{FF2B5EF4-FFF2-40B4-BE49-F238E27FC236}">
                    <a16:creationId xmlns:a16="http://schemas.microsoft.com/office/drawing/2014/main" id="{968FF6CE-9DE9-8C2F-42D8-7AA00E83CE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62451" y="8161338"/>
                <a:ext cx="26193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5" name="Line 108">
                <a:extLst>
                  <a:ext uri="{FF2B5EF4-FFF2-40B4-BE49-F238E27FC236}">
                    <a16:creationId xmlns:a16="http://schemas.microsoft.com/office/drawing/2014/main" id="{2623A6C3-37E5-188B-8C07-E6E6B1664C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48263" y="6672263"/>
                <a:ext cx="0" cy="14890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37" name="Groupe 136">
              <a:extLst>
                <a:ext uri="{FF2B5EF4-FFF2-40B4-BE49-F238E27FC236}">
                  <a16:creationId xmlns:a16="http://schemas.microsoft.com/office/drawing/2014/main" id="{2170E169-C56E-C8FE-B690-84F83D21B387}"/>
                </a:ext>
              </a:extLst>
            </p:cNvPr>
            <p:cNvGrpSpPr/>
            <p:nvPr/>
          </p:nvGrpSpPr>
          <p:grpSpPr>
            <a:xfrm>
              <a:off x="4459288" y="4554784"/>
              <a:ext cx="1844673" cy="1279571"/>
              <a:chOff x="4459288" y="6665044"/>
              <a:chExt cx="1844673" cy="1279571"/>
            </a:xfrm>
          </p:grpSpPr>
          <p:grpSp>
            <p:nvGrpSpPr>
              <p:cNvPr id="129" name="Groupe 128">
                <a:extLst>
                  <a:ext uri="{FF2B5EF4-FFF2-40B4-BE49-F238E27FC236}">
                    <a16:creationId xmlns:a16="http://schemas.microsoft.com/office/drawing/2014/main" id="{2F6FA895-13EB-A822-F4CC-90D14BFD13F8}"/>
                  </a:ext>
                </a:extLst>
              </p:cNvPr>
              <p:cNvGrpSpPr/>
              <p:nvPr/>
            </p:nvGrpSpPr>
            <p:grpSpPr>
              <a:xfrm>
                <a:off x="4459288" y="6665913"/>
                <a:ext cx="1793875" cy="1276350"/>
                <a:chOff x="4459288" y="6665913"/>
                <a:chExt cx="1793875" cy="1276350"/>
              </a:xfrm>
            </p:grpSpPr>
            <p:sp>
              <p:nvSpPr>
                <p:cNvPr id="29" name="Freeform 12">
                  <a:extLst>
                    <a:ext uri="{FF2B5EF4-FFF2-40B4-BE49-F238E27FC236}">
                      <a16:creationId xmlns:a16="http://schemas.microsoft.com/office/drawing/2014/main" id="{58DBD2F7-BC70-8D7F-7D65-86496DB6F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2651" y="7837488"/>
                  <a:ext cx="0" cy="104775"/>
                </a:xfrm>
                <a:custGeom>
                  <a:avLst/>
                  <a:gdLst>
                    <a:gd name="T0" fmla="*/ 66 h 66"/>
                    <a:gd name="T1" fmla="*/ 33 h 66"/>
                    <a:gd name="T2" fmla="*/ 0 h 6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6">
                      <a:moveTo>
                        <a:pt x="0" y="66"/>
                      </a:moveTo>
                      <a:lnTo>
                        <a:pt x="0" y="3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" name="Line 13">
                  <a:extLst>
                    <a:ext uri="{FF2B5EF4-FFF2-40B4-BE49-F238E27FC236}">
                      <a16:creationId xmlns:a16="http://schemas.microsoft.com/office/drawing/2014/main" id="{C83FAC9A-7168-172C-556A-16D7AF23A2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51388" y="7108825"/>
                  <a:ext cx="465138" cy="0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Line 14">
                  <a:extLst>
                    <a:ext uri="{FF2B5EF4-FFF2-40B4-BE49-F238E27FC236}">
                      <a16:creationId xmlns:a16="http://schemas.microsoft.com/office/drawing/2014/main" id="{6CE3B9D9-F65D-04CD-DD2D-C20363135D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692651" y="7889875"/>
                  <a:ext cx="547688" cy="0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Line 15">
                  <a:extLst>
                    <a:ext uri="{FF2B5EF4-FFF2-40B4-BE49-F238E27FC236}">
                      <a16:creationId xmlns:a16="http://schemas.microsoft.com/office/drawing/2014/main" id="{84E8E22A-7838-F4F9-F883-825F667F84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59288" y="6665913"/>
                  <a:ext cx="0" cy="52388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Line 16">
                  <a:extLst>
                    <a:ext uri="{FF2B5EF4-FFF2-40B4-BE49-F238E27FC236}">
                      <a16:creationId xmlns:a16="http://schemas.microsoft.com/office/drawing/2014/main" id="{F9819FA8-C82A-0F66-3870-BB9249284B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59288" y="6718300"/>
                  <a:ext cx="0" cy="53975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Freeform 20">
                  <a:extLst>
                    <a:ext uri="{FF2B5EF4-FFF2-40B4-BE49-F238E27FC236}">
                      <a16:creationId xmlns:a16="http://schemas.microsoft.com/office/drawing/2014/main" id="{E1D1F275-FC4C-6A57-CC29-9BE45F74D4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5163" y="7446963"/>
                  <a:ext cx="0" cy="106363"/>
                </a:xfrm>
                <a:custGeom>
                  <a:avLst/>
                  <a:gdLst>
                    <a:gd name="T0" fmla="*/ 67 h 67"/>
                    <a:gd name="T1" fmla="*/ 33 h 67"/>
                    <a:gd name="T2" fmla="*/ 0 h 6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7">
                      <a:moveTo>
                        <a:pt x="0" y="67"/>
                      </a:moveTo>
                      <a:lnTo>
                        <a:pt x="0" y="3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" name="Freeform 21">
                  <a:extLst>
                    <a:ext uri="{FF2B5EF4-FFF2-40B4-BE49-F238E27FC236}">
                      <a16:creationId xmlns:a16="http://schemas.microsoft.com/office/drawing/2014/main" id="{0B1EB7A9-4C28-2B7B-5508-906BF4DBB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388" y="7056438"/>
                  <a:ext cx="0" cy="106363"/>
                </a:xfrm>
                <a:custGeom>
                  <a:avLst/>
                  <a:gdLst>
                    <a:gd name="T0" fmla="*/ 67 h 67"/>
                    <a:gd name="T1" fmla="*/ 33 h 67"/>
                    <a:gd name="T2" fmla="*/ 0 h 6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7">
                      <a:moveTo>
                        <a:pt x="0" y="67"/>
                      </a:moveTo>
                      <a:lnTo>
                        <a:pt x="0" y="3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Line 23">
                  <a:extLst>
                    <a:ext uri="{FF2B5EF4-FFF2-40B4-BE49-F238E27FC236}">
                      <a16:creationId xmlns:a16="http://schemas.microsoft.com/office/drawing/2014/main" id="{EE37C71D-1171-8A99-5750-1EBCA94FF5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873626" y="7499350"/>
                  <a:ext cx="604838" cy="0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" name="Line 25">
                  <a:extLst>
                    <a:ext uri="{FF2B5EF4-FFF2-40B4-BE49-F238E27FC236}">
                      <a16:creationId xmlns:a16="http://schemas.microsoft.com/office/drawing/2014/main" id="{0882B0C3-DA76-7D44-DE3D-9E02B91AFC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75163" y="7499350"/>
                  <a:ext cx="398463" cy="0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" name="Line 26">
                  <a:extLst>
                    <a:ext uri="{FF2B5EF4-FFF2-40B4-BE49-F238E27FC236}">
                      <a16:creationId xmlns:a16="http://schemas.microsoft.com/office/drawing/2014/main" id="{7D6C084D-F280-2D80-E0C2-7D3306ECA8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459288" y="6718300"/>
                  <a:ext cx="1793875" cy="0"/>
                </a:xfrm>
                <a:prstGeom prst="line">
                  <a:avLst/>
                </a:prstGeom>
                <a:noFill/>
                <a:ln w="19050">
                  <a:solidFill>
                    <a:srgbClr val="0099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33" name="Ellipse 132">
                <a:extLst>
                  <a:ext uri="{FF2B5EF4-FFF2-40B4-BE49-F238E27FC236}">
                    <a16:creationId xmlns:a16="http://schemas.microsoft.com/office/drawing/2014/main" id="{E210308B-D5D2-2739-1D0C-7028F1D52429}"/>
                  </a:ext>
                </a:extLst>
              </p:cNvPr>
              <p:cNvSpPr/>
              <p:nvPr/>
            </p:nvSpPr>
            <p:spPr>
              <a:xfrm>
                <a:off x="6195961" y="6665044"/>
                <a:ext cx="108000" cy="108000"/>
              </a:xfrm>
              <a:prstGeom prst="ellipse">
                <a:avLst/>
              </a:pr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4" name="Ellipse 133">
                <a:extLst>
                  <a:ext uri="{FF2B5EF4-FFF2-40B4-BE49-F238E27FC236}">
                    <a16:creationId xmlns:a16="http://schemas.microsoft.com/office/drawing/2014/main" id="{4868C07D-9125-EAA7-D806-D4CE3490A2DE}"/>
                  </a:ext>
                </a:extLst>
              </p:cNvPr>
              <p:cNvSpPr/>
              <p:nvPr/>
            </p:nvSpPr>
            <p:spPr>
              <a:xfrm>
                <a:off x="5161758" y="7053981"/>
                <a:ext cx="108000" cy="108000"/>
              </a:xfrm>
              <a:prstGeom prst="ellipse">
                <a:avLst/>
              </a:pr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5" name="Ellipse 134">
                <a:extLst>
                  <a:ext uri="{FF2B5EF4-FFF2-40B4-BE49-F238E27FC236}">
                    <a16:creationId xmlns:a16="http://schemas.microsoft.com/office/drawing/2014/main" id="{BA728592-8166-F1E0-5048-FCFFADB90021}"/>
                  </a:ext>
                </a:extLst>
              </p:cNvPr>
              <p:cNvSpPr/>
              <p:nvPr/>
            </p:nvSpPr>
            <p:spPr>
              <a:xfrm>
                <a:off x="5422851" y="7446097"/>
                <a:ext cx="108000" cy="108000"/>
              </a:xfrm>
              <a:prstGeom prst="ellipse">
                <a:avLst/>
              </a:pr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6" name="Ellipse 135">
                <a:extLst>
                  <a:ext uri="{FF2B5EF4-FFF2-40B4-BE49-F238E27FC236}">
                    <a16:creationId xmlns:a16="http://schemas.microsoft.com/office/drawing/2014/main" id="{EF8FBD22-B495-2D9C-8359-B70FFA3A3626}"/>
                  </a:ext>
                </a:extLst>
              </p:cNvPr>
              <p:cNvSpPr/>
              <p:nvPr/>
            </p:nvSpPr>
            <p:spPr>
              <a:xfrm>
                <a:off x="5186309" y="7836615"/>
                <a:ext cx="108000" cy="108000"/>
              </a:xfrm>
              <a:prstGeom prst="ellipse">
                <a:avLst/>
              </a:pr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E5EA46F3-7A53-6A8A-BA20-7338921270CA}"/>
              </a:ext>
            </a:extLst>
          </p:cNvPr>
          <p:cNvSpPr txBox="1">
            <a:spLocks/>
          </p:cNvSpPr>
          <p:nvPr/>
        </p:nvSpPr>
        <p:spPr>
          <a:xfrm>
            <a:off x="9663569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Overdevest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A, ESCMID 2026, L0043</a:t>
            </a:r>
          </a:p>
        </p:txBody>
      </p:sp>
      <p:pic>
        <p:nvPicPr>
          <p:cNvPr id="14" name="Espace réservé du contenu 13">
            <a:extLst>
              <a:ext uri="{FF2B5EF4-FFF2-40B4-BE49-F238E27FC236}">
                <a16:creationId xmlns:a16="http://schemas.microsoft.com/office/drawing/2014/main" id="{5313A36F-D5C8-2A22-1D2F-FE6C1E7735E1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4"/>
          <a:stretch>
            <a:fillRect/>
          </a:stretch>
        </p:blipFill>
        <p:spPr>
          <a:xfrm>
            <a:off x="11353800" y="415518"/>
            <a:ext cx="665163" cy="4532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748878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Espace réservé du contenu 12">
            <a:extLst>
              <a:ext uri="{FF2B5EF4-FFF2-40B4-BE49-F238E27FC236}">
                <a16:creationId xmlns:a16="http://schemas.microsoft.com/office/drawing/2014/main" id="{3008D54F-F008-9DED-8C64-AE58789A5429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4120" y="416572"/>
            <a:ext cx="664522" cy="451143"/>
          </a:xfrm>
          <a:prstGeom prst="rect">
            <a:avLst/>
          </a:prstGeom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6E3BDA94-799C-474B-ACC3-C2F2FAE7EF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9996944" cy="962634"/>
          </a:xfrm>
        </p:spPr>
        <p:txBody>
          <a:bodyPr>
            <a:normAutofit fontScale="90000"/>
          </a:bodyPr>
          <a:lstStyle/>
          <a:p>
            <a:r>
              <a:rPr lang="fr-FR" dirty="0"/>
              <a:t>PREVAN-TRIAL : </a:t>
            </a:r>
            <a:r>
              <a:rPr lang="fr-FR" sz="2700" dirty="0"/>
              <a:t>efficacité et tolérance d’une prophylaxie secondaire par vancomycine PO pour la prévention des récurrences de colite à </a:t>
            </a:r>
            <a:r>
              <a:rPr lang="fr-FR" sz="2700" i="1" dirty="0"/>
              <a:t>C. difficile </a:t>
            </a:r>
            <a:r>
              <a:rPr lang="fr-FR" sz="2700" dirty="0"/>
              <a:t>chez les patients à haut risque recevant une antibiothérapie systémique </a:t>
            </a:r>
            <a:r>
              <a:rPr lang="fr-FR" sz="2700" i="1" dirty="0"/>
              <a:t>(1)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F64560C4-B9AF-1A4A-9ED5-A21451ABF2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90389"/>
            <a:ext cx="6764053" cy="1155131"/>
          </a:xfrm>
        </p:spPr>
        <p:txBody>
          <a:bodyPr>
            <a:normAutofit lnSpcReduction="10000"/>
          </a:bodyPr>
          <a:lstStyle/>
          <a:p>
            <a:r>
              <a:rPr lang="fr-FR" sz="1800" dirty="0"/>
              <a:t>PREVAN-TRIAL : essai </a:t>
            </a:r>
            <a:r>
              <a:rPr lang="fr-FR" sz="1800" dirty="0" err="1"/>
              <a:t>monocentrique</a:t>
            </a:r>
            <a:r>
              <a:rPr lang="fr-FR" sz="1800" dirty="0"/>
              <a:t> randomisé vs placebo</a:t>
            </a:r>
          </a:p>
          <a:p>
            <a:r>
              <a:rPr lang="fr-FR" sz="1800" dirty="0"/>
              <a:t>Hypothèse d’un </a:t>
            </a:r>
            <a:r>
              <a:rPr lang="fr-FR" sz="1800" b="1" dirty="0"/>
              <a:t>bénéfice de la </a:t>
            </a:r>
            <a:r>
              <a:rPr lang="fr-FR" sz="1800" b="1" dirty="0" err="1"/>
              <a:t>vanco</a:t>
            </a:r>
            <a:r>
              <a:rPr lang="fr-FR" sz="1800" b="1" dirty="0"/>
              <a:t> PO en prophylaxie secondaire de la récidive d’ICD lors de l’administration d’une antibiothérapie systémique chez patients à haut risque de récidive</a:t>
            </a:r>
            <a:endParaRPr lang="fr-FR" sz="1800" dirty="0"/>
          </a:p>
          <a:p>
            <a:endParaRPr lang="fr-FR" sz="2000" dirty="0"/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D8CE53E3-E9FB-634E-BF95-8938D8DB21EC}"/>
              </a:ext>
            </a:extLst>
          </p:cNvPr>
          <p:cNvSpPr txBox="1">
            <a:spLocks/>
          </p:cNvSpPr>
          <p:nvPr/>
        </p:nvSpPr>
        <p:spPr>
          <a:xfrm>
            <a:off x="9666970" y="6628405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San Juan R, ESCMID 2026, O0445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5267D50-93E2-8587-795C-A7CD8EE23E71}"/>
              </a:ext>
            </a:extLst>
          </p:cNvPr>
          <p:cNvSpPr txBox="1"/>
          <p:nvPr/>
        </p:nvSpPr>
        <p:spPr>
          <a:xfrm>
            <a:off x="2142785" y="2728817"/>
            <a:ext cx="908839" cy="307777"/>
          </a:xfrm>
          <a:prstGeom prst="rect">
            <a:avLst/>
          </a:prstGeom>
          <a:solidFill>
            <a:schemeClr val="accent4"/>
          </a:solidFill>
        </p:spPr>
        <p:txBody>
          <a:bodyPr wrap="none" rtlCol="0">
            <a:spAutoFit/>
          </a:bodyPr>
          <a:lstStyle/>
          <a:p>
            <a:r>
              <a:rPr lang="fr-FR" sz="1400" b="1" noProof="0" dirty="0">
                <a:solidFill>
                  <a:schemeClr val="bg1"/>
                </a:solidFill>
              </a:rPr>
              <a:t>Screening</a:t>
            </a:r>
            <a:endParaRPr lang="fr-FR" sz="1050" noProof="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7097DE2-A61C-0ED4-259E-89181F3B2F12}"/>
              </a:ext>
            </a:extLst>
          </p:cNvPr>
          <p:cNvSpPr txBox="1"/>
          <p:nvPr/>
        </p:nvSpPr>
        <p:spPr>
          <a:xfrm>
            <a:off x="4436757" y="2934819"/>
            <a:ext cx="957589" cy="307777"/>
          </a:xfrm>
          <a:prstGeom prst="rect">
            <a:avLst/>
          </a:prstGeom>
          <a:solidFill>
            <a:schemeClr val="accent4"/>
          </a:solidFill>
        </p:spPr>
        <p:txBody>
          <a:bodyPr wrap="none" rtlCol="0">
            <a:noAutofit/>
          </a:bodyPr>
          <a:lstStyle/>
          <a:p>
            <a:pPr algn="ctr"/>
            <a:r>
              <a:rPr lang="fr-FR" sz="1400" b="1" noProof="0" dirty="0">
                <a:solidFill>
                  <a:schemeClr val="bg1"/>
                </a:solidFill>
              </a:rPr>
              <a:t>CPJ</a:t>
            </a:r>
            <a:endParaRPr lang="fr-FR" sz="1050" noProof="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F27794B7-B09A-5EBA-4AF4-F78E3472ADD6}"/>
              </a:ext>
            </a:extLst>
          </p:cNvPr>
          <p:cNvSpPr txBox="1"/>
          <p:nvPr/>
        </p:nvSpPr>
        <p:spPr>
          <a:xfrm>
            <a:off x="180884" y="3096983"/>
            <a:ext cx="1678083" cy="46166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fr-FR" sz="1200" b="1" noProof="0" dirty="0"/>
              <a:t>ICD Index</a:t>
            </a:r>
            <a:r>
              <a:rPr lang="fr-FR" sz="1200" noProof="0" dirty="0"/>
              <a:t> </a:t>
            </a:r>
          </a:p>
          <a:p>
            <a:r>
              <a:rPr lang="fr-FR" sz="1200" noProof="0" dirty="0"/>
              <a:t>(1</a:t>
            </a:r>
            <a:r>
              <a:rPr lang="fr-FR" sz="1200" baseline="30000" noProof="0" dirty="0"/>
              <a:t>e</a:t>
            </a:r>
            <a:r>
              <a:rPr lang="fr-FR" sz="1200" noProof="0" dirty="0"/>
              <a:t> épisode ou récidive)</a:t>
            </a:r>
            <a:endParaRPr lang="fr-FR" sz="1000" noProof="0" dirty="0">
              <a:latin typeface="+mj-lt"/>
            </a:endParaRP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A098FD1A-6319-3303-1F68-38882281E371}"/>
              </a:ext>
            </a:extLst>
          </p:cNvPr>
          <p:cNvSpPr txBox="1"/>
          <p:nvPr/>
        </p:nvSpPr>
        <p:spPr>
          <a:xfrm>
            <a:off x="1930859" y="3108319"/>
            <a:ext cx="1418722" cy="461665"/>
          </a:xfrm>
          <a:prstGeom prst="rect">
            <a:avLst/>
          </a:prstGeom>
          <a:solidFill>
            <a:schemeClr val="bg1"/>
          </a:solidFill>
          <a:ln w="19050">
            <a:solidFill>
              <a:srgbClr val="C00000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fr-FR" sz="1200" noProof="0" dirty="0"/>
              <a:t>Hôpital + ICD &lt; 180j</a:t>
            </a:r>
          </a:p>
          <a:p>
            <a:pPr algn="ctr"/>
            <a:r>
              <a:rPr lang="fr-FR" sz="1200" noProof="0" dirty="0">
                <a:latin typeface="+mj-lt"/>
              </a:rPr>
              <a:t>+ </a:t>
            </a:r>
            <a:r>
              <a:rPr lang="fr-FR" sz="1200" noProof="0" dirty="0" err="1">
                <a:latin typeface="+mj-lt"/>
              </a:rPr>
              <a:t>ATBie</a:t>
            </a:r>
            <a:r>
              <a:rPr lang="fr-FR" sz="1200" noProof="0" dirty="0">
                <a:latin typeface="+mj-lt"/>
              </a:rPr>
              <a:t> systémique</a:t>
            </a:r>
            <a:endParaRPr lang="fr-FR" sz="1000" noProof="0" dirty="0">
              <a:latin typeface="+mj-lt"/>
            </a:endParaRPr>
          </a:p>
        </p:txBody>
      </p:sp>
      <p:sp>
        <p:nvSpPr>
          <p:cNvPr id="14" name="Ellipse 13">
            <a:extLst>
              <a:ext uri="{FF2B5EF4-FFF2-40B4-BE49-F238E27FC236}">
                <a16:creationId xmlns:a16="http://schemas.microsoft.com/office/drawing/2014/main" id="{37746BA3-1B36-B78A-A27D-5B0F4B4B804C}"/>
              </a:ext>
            </a:extLst>
          </p:cNvPr>
          <p:cNvSpPr/>
          <p:nvPr/>
        </p:nvSpPr>
        <p:spPr>
          <a:xfrm>
            <a:off x="3610795" y="3270011"/>
            <a:ext cx="2514600" cy="807668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noProof="0" dirty="0"/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5A4B78C8-11AB-C873-F21D-C41238F09077}"/>
              </a:ext>
            </a:extLst>
          </p:cNvPr>
          <p:cNvSpPr txBox="1"/>
          <p:nvPr/>
        </p:nvSpPr>
        <p:spPr>
          <a:xfrm>
            <a:off x="3754579" y="3523449"/>
            <a:ext cx="21809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b="1" noProof="0" dirty="0">
                <a:solidFill>
                  <a:srgbClr val="C00000"/>
                </a:solidFill>
                <a:latin typeface="+mj-lt"/>
              </a:rPr>
              <a:t>Récidive d’ICD </a:t>
            </a:r>
            <a:r>
              <a:rPr lang="fr-FR" sz="1400" noProof="0" dirty="0">
                <a:solidFill>
                  <a:srgbClr val="C00000"/>
                </a:solidFill>
                <a:latin typeface="+mj-lt"/>
              </a:rPr>
              <a:t>dans les 60j 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35271AFD-3515-B3C3-23F3-430DB10808E9}"/>
              </a:ext>
            </a:extLst>
          </p:cNvPr>
          <p:cNvSpPr txBox="1"/>
          <p:nvPr/>
        </p:nvSpPr>
        <p:spPr>
          <a:xfrm>
            <a:off x="743461" y="4064723"/>
            <a:ext cx="7759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b="1" noProof="0" dirty="0">
                <a:latin typeface="+mj-lt"/>
              </a:rPr>
              <a:t>180 jours</a:t>
            </a: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11ED21DA-7797-E652-A6CB-48A12248AB31}"/>
              </a:ext>
            </a:extLst>
          </p:cNvPr>
          <p:cNvSpPr txBox="1"/>
          <p:nvPr/>
        </p:nvSpPr>
        <p:spPr>
          <a:xfrm>
            <a:off x="4496354" y="4125683"/>
            <a:ext cx="6973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b="1" noProof="0" dirty="0">
                <a:latin typeface="+mj-lt"/>
              </a:rPr>
              <a:t>60 jours</a:t>
            </a:r>
          </a:p>
        </p:txBody>
      </p:sp>
      <p:cxnSp>
        <p:nvCxnSpPr>
          <p:cNvPr id="20" name="Connecteur droit avec flèche 19">
            <a:extLst>
              <a:ext uri="{FF2B5EF4-FFF2-40B4-BE49-F238E27FC236}">
                <a16:creationId xmlns:a16="http://schemas.microsoft.com/office/drawing/2014/main" id="{0525968C-CE98-86F4-3DC4-CEB7301B1BE9}"/>
              </a:ext>
            </a:extLst>
          </p:cNvPr>
          <p:cNvCxnSpPr>
            <a:cxnSpLocks/>
          </p:cNvCxnSpPr>
          <p:nvPr/>
        </p:nvCxnSpPr>
        <p:spPr>
          <a:xfrm>
            <a:off x="321937" y="3556256"/>
            <a:ext cx="0" cy="88946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avec flèche 20">
            <a:extLst>
              <a:ext uri="{FF2B5EF4-FFF2-40B4-BE49-F238E27FC236}">
                <a16:creationId xmlns:a16="http://schemas.microsoft.com/office/drawing/2014/main" id="{FBFD130F-3EF0-C362-C830-C576B43F3017}"/>
              </a:ext>
            </a:extLst>
          </p:cNvPr>
          <p:cNvCxnSpPr>
            <a:cxnSpLocks/>
          </p:cNvCxnSpPr>
          <p:nvPr/>
        </p:nvCxnSpPr>
        <p:spPr>
          <a:xfrm>
            <a:off x="2597204" y="3615143"/>
            <a:ext cx="0" cy="80772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avec flèche 22">
            <a:extLst>
              <a:ext uri="{FF2B5EF4-FFF2-40B4-BE49-F238E27FC236}">
                <a16:creationId xmlns:a16="http://schemas.microsoft.com/office/drawing/2014/main" id="{7556444E-1D7C-1869-9C80-331A277B7D30}"/>
              </a:ext>
            </a:extLst>
          </p:cNvPr>
          <p:cNvCxnSpPr>
            <a:cxnSpLocks/>
          </p:cNvCxnSpPr>
          <p:nvPr/>
        </p:nvCxnSpPr>
        <p:spPr>
          <a:xfrm flipV="1">
            <a:off x="3863400" y="4057103"/>
            <a:ext cx="0" cy="38100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avec flèche 24">
            <a:extLst>
              <a:ext uri="{FF2B5EF4-FFF2-40B4-BE49-F238E27FC236}">
                <a16:creationId xmlns:a16="http://schemas.microsoft.com/office/drawing/2014/main" id="{859B1894-6CC3-8815-F2B7-166F20470FE4}"/>
              </a:ext>
            </a:extLst>
          </p:cNvPr>
          <p:cNvCxnSpPr>
            <a:cxnSpLocks/>
          </p:cNvCxnSpPr>
          <p:nvPr/>
        </p:nvCxnSpPr>
        <p:spPr>
          <a:xfrm>
            <a:off x="132523" y="4453343"/>
            <a:ext cx="5802974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>
            <a:extLst>
              <a:ext uri="{FF2B5EF4-FFF2-40B4-BE49-F238E27FC236}">
                <a16:creationId xmlns:a16="http://schemas.microsoft.com/office/drawing/2014/main" id="{BC98BF4C-99D5-3456-4D30-0CD88FB9D220}"/>
              </a:ext>
            </a:extLst>
          </p:cNvPr>
          <p:cNvCxnSpPr>
            <a:cxnSpLocks/>
          </p:cNvCxnSpPr>
          <p:nvPr/>
        </p:nvCxnSpPr>
        <p:spPr>
          <a:xfrm flipH="1">
            <a:off x="321937" y="4203222"/>
            <a:ext cx="421526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>
            <a:extLst>
              <a:ext uri="{FF2B5EF4-FFF2-40B4-BE49-F238E27FC236}">
                <a16:creationId xmlns:a16="http://schemas.microsoft.com/office/drawing/2014/main" id="{86FEB60C-89BB-06FB-35D5-E33E020FF2D6}"/>
              </a:ext>
            </a:extLst>
          </p:cNvPr>
          <p:cNvCxnSpPr>
            <a:cxnSpLocks/>
          </p:cNvCxnSpPr>
          <p:nvPr/>
        </p:nvCxnSpPr>
        <p:spPr>
          <a:xfrm flipH="1">
            <a:off x="1548754" y="4203222"/>
            <a:ext cx="1051560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32">
            <a:extLst>
              <a:ext uri="{FF2B5EF4-FFF2-40B4-BE49-F238E27FC236}">
                <a16:creationId xmlns:a16="http://schemas.microsoft.com/office/drawing/2014/main" id="{C1152B72-2138-B949-A04D-C3033B881BC7}"/>
              </a:ext>
            </a:extLst>
          </p:cNvPr>
          <p:cNvCxnSpPr>
            <a:cxnSpLocks/>
          </p:cNvCxnSpPr>
          <p:nvPr/>
        </p:nvCxnSpPr>
        <p:spPr>
          <a:xfrm flipH="1">
            <a:off x="3847015" y="4271802"/>
            <a:ext cx="678180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34">
            <a:extLst>
              <a:ext uri="{FF2B5EF4-FFF2-40B4-BE49-F238E27FC236}">
                <a16:creationId xmlns:a16="http://schemas.microsoft.com/office/drawing/2014/main" id="{D67FA9EF-5C58-D6EE-DC6E-127B514FBA53}"/>
              </a:ext>
            </a:extLst>
          </p:cNvPr>
          <p:cNvCxnSpPr>
            <a:cxnSpLocks/>
          </p:cNvCxnSpPr>
          <p:nvPr/>
        </p:nvCxnSpPr>
        <p:spPr>
          <a:xfrm flipH="1">
            <a:off x="5155624" y="4271802"/>
            <a:ext cx="678180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avec flèche 35">
            <a:extLst>
              <a:ext uri="{FF2B5EF4-FFF2-40B4-BE49-F238E27FC236}">
                <a16:creationId xmlns:a16="http://schemas.microsoft.com/office/drawing/2014/main" id="{BC994B2D-F35F-E5FB-EB78-885A4370E0B9}"/>
              </a:ext>
            </a:extLst>
          </p:cNvPr>
          <p:cNvCxnSpPr>
            <a:cxnSpLocks/>
          </p:cNvCxnSpPr>
          <p:nvPr/>
        </p:nvCxnSpPr>
        <p:spPr>
          <a:xfrm>
            <a:off x="2602283" y="4521482"/>
            <a:ext cx="0" cy="30480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ZoneTexte 37">
            <a:extLst>
              <a:ext uri="{FF2B5EF4-FFF2-40B4-BE49-F238E27FC236}">
                <a16:creationId xmlns:a16="http://schemas.microsoft.com/office/drawing/2014/main" id="{40FD2F08-2D3E-1F6E-19D9-3A170A54C507}"/>
              </a:ext>
            </a:extLst>
          </p:cNvPr>
          <p:cNvSpPr txBox="1"/>
          <p:nvPr/>
        </p:nvSpPr>
        <p:spPr>
          <a:xfrm>
            <a:off x="1519379" y="4808979"/>
            <a:ext cx="1838391" cy="43088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1100" dirty="0"/>
              <a:t>S</a:t>
            </a:r>
            <a:r>
              <a:rPr lang="fr-FR" sz="1100" noProof="0" dirty="0" err="1"/>
              <a:t>tratifiée</a:t>
            </a:r>
            <a:r>
              <a:rPr lang="fr-FR" sz="1100" noProof="0" dirty="0"/>
              <a:t> sur  ICD index :</a:t>
            </a:r>
            <a:br>
              <a:rPr lang="fr-FR" sz="1100" noProof="0" dirty="0"/>
            </a:br>
            <a:r>
              <a:rPr lang="fr-FR" sz="1100" noProof="0" dirty="0"/>
              <a:t>1</a:t>
            </a:r>
            <a:r>
              <a:rPr lang="fr-FR" sz="1100" baseline="30000" dirty="0"/>
              <a:t>er</a:t>
            </a:r>
            <a:r>
              <a:rPr lang="fr-FR" sz="1100" dirty="0"/>
              <a:t> </a:t>
            </a:r>
            <a:r>
              <a:rPr lang="fr-FR" sz="1100" noProof="0" dirty="0"/>
              <a:t>épisode vs récidive</a:t>
            </a:r>
            <a:endParaRPr lang="fr-FR" sz="600" noProof="0" dirty="0">
              <a:latin typeface="+mj-lt"/>
            </a:endParaRP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D9D39D4E-17C5-58D3-9C54-1B250CE66986}"/>
              </a:ext>
            </a:extLst>
          </p:cNvPr>
          <p:cNvSpPr txBox="1"/>
          <p:nvPr/>
        </p:nvSpPr>
        <p:spPr>
          <a:xfrm>
            <a:off x="2202600" y="5421083"/>
            <a:ext cx="1650373" cy="230832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fr-FR" sz="900" b="1" dirty="0">
                <a:latin typeface="+mj-lt"/>
              </a:rPr>
              <a:t>Va</a:t>
            </a:r>
            <a:r>
              <a:rPr lang="fr-FR" sz="900" b="1" noProof="0" dirty="0" err="1">
                <a:latin typeface="+mj-lt"/>
              </a:rPr>
              <a:t>nco</a:t>
            </a:r>
            <a:r>
              <a:rPr lang="fr-FR" sz="900" b="1" noProof="0" dirty="0">
                <a:latin typeface="+mj-lt"/>
              </a:rPr>
              <a:t> PO 125 mg / 6h</a:t>
            </a: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C282EBE5-C880-CAB0-FDBF-2B5361BA8CB9}"/>
              </a:ext>
            </a:extLst>
          </p:cNvPr>
          <p:cNvSpPr txBox="1"/>
          <p:nvPr/>
        </p:nvSpPr>
        <p:spPr>
          <a:xfrm>
            <a:off x="2202600" y="5705154"/>
            <a:ext cx="1650373" cy="230832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fr-FR" sz="900" b="1" noProof="0" dirty="0">
                <a:latin typeface="+mj-lt"/>
              </a:rPr>
              <a:t>Placebo</a:t>
            </a: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717C4F9F-87F7-4ACE-AE85-3B2AACECA006}"/>
              </a:ext>
            </a:extLst>
          </p:cNvPr>
          <p:cNvSpPr txBox="1"/>
          <p:nvPr/>
        </p:nvSpPr>
        <p:spPr>
          <a:xfrm>
            <a:off x="2606861" y="5892571"/>
            <a:ext cx="56778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900" b="1" noProof="0" dirty="0">
                <a:latin typeface="+mj-lt"/>
              </a:rPr>
              <a:t>10 jours</a:t>
            </a:r>
          </a:p>
        </p:txBody>
      </p:sp>
      <p:cxnSp>
        <p:nvCxnSpPr>
          <p:cNvPr id="44" name="Connecteur droit avec flèche 43">
            <a:extLst>
              <a:ext uri="{FF2B5EF4-FFF2-40B4-BE49-F238E27FC236}">
                <a16:creationId xmlns:a16="http://schemas.microsoft.com/office/drawing/2014/main" id="{1058A279-2314-8E67-E0A6-35105E6B01D3}"/>
              </a:ext>
            </a:extLst>
          </p:cNvPr>
          <p:cNvCxnSpPr>
            <a:cxnSpLocks/>
          </p:cNvCxnSpPr>
          <p:nvPr/>
        </p:nvCxnSpPr>
        <p:spPr>
          <a:xfrm>
            <a:off x="2216326" y="6019253"/>
            <a:ext cx="48507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Connecteur droit avec flèche 45">
            <a:extLst>
              <a:ext uri="{FF2B5EF4-FFF2-40B4-BE49-F238E27FC236}">
                <a16:creationId xmlns:a16="http://schemas.microsoft.com/office/drawing/2014/main" id="{07BEAAF3-3AB2-640D-88B4-621F50A66275}"/>
              </a:ext>
            </a:extLst>
          </p:cNvPr>
          <p:cNvCxnSpPr>
            <a:cxnSpLocks/>
          </p:cNvCxnSpPr>
          <p:nvPr/>
        </p:nvCxnSpPr>
        <p:spPr>
          <a:xfrm>
            <a:off x="3114703" y="6019253"/>
            <a:ext cx="72493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1" name="Flèche : droite 50">
            <a:extLst>
              <a:ext uri="{FF2B5EF4-FFF2-40B4-BE49-F238E27FC236}">
                <a16:creationId xmlns:a16="http://schemas.microsoft.com/office/drawing/2014/main" id="{3777A494-B5AD-5310-3181-7E0FE4CB2D3D}"/>
              </a:ext>
            </a:extLst>
          </p:cNvPr>
          <p:cNvSpPr/>
          <p:nvPr/>
        </p:nvSpPr>
        <p:spPr>
          <a:xfrm>
            <a:off x="1799244" y="6111046"/>
            <a:ext cx="4096492" cy="348127"/>
          </a:xfrm>
          <a:prstGeom prst="right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b="1" noProof="0" dirty="0"/>
              <a:t>Monitoring tolérance</a:t>
            </a: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7C51207D-C449-161F-635F-F817CDA37BA9}"/>
              </a:ext>
            </a:extLst>
          </p:cNvPr>
          <p:cNvSpPr txBox="1"/>
          <p:nvPr/>
        </p:nvSpPr>
        <p:spPr>
          <a:xfrm>
            <a:off x="1544123" y="535348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noProof="0" dirty="0">
                <a:latin typeface="+mj-lt"/>
              </a:rPr>
              <a:t>2</a:t>
            </a: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D210F6EC-8020-CD9C-53C9-8218C4CD469E}"/>
              </a:ext>
            </a:extLst>
          </p:cNvPr>
          <p:cNvSpPr txBox="1"/>
          <p:nvPr/>
        </p:nvSpPr>
        <p:spPr>
          <a:xfrm>
            <a:off x="1544123" y="561902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noProof="0" dirty="0">
                <a:latin typeface="+mj-lt"/>
              </a:rPr>
              <a:t>1</a:t>
            </a:r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7C3882B4-FE5F-CCAD-2B69-9AF79730EDB7}"/>
              </a:ext>
            </a:extLst>
          </p:cNvPr>
          <p:cNvSpPr/>
          <p:nvPr/>
        </p:nvSpPr>
        <p:spPr>
          <a:xfrm>
            <a:off x="1537764" y="5262333"/>
            <a:ext cx="561975" cy="565150"/>
          </a:xfrm>
          <a:custGeom>
            <a:avLst/>
            <a:gdLst>
              <a:gd name="csX0" fmla="*/ 0 w 561975"/>
              <a:gd name="csY0" fmla="*/ 0 h 565150"/>
              <a:gd name="csX1" fmla="*/ 0 w 561975"/>
              <a:gd name="csY1" fmla="*/ 155575 h 565150"/>
              <a:gd name="csX2" fmla="*/ 285750 w 561975"/>
              <a:gd name="csY2" fmla="*/ 155575 h 565150"/>
              <a:gd name="csX3" fmla="*/ 285750 w 561975"/>
              <a:gd name="csY3" fmla="*/ 565150 h 565150"/>
              <a:gd name="csX4" fmla="*/ 561975 w 561975"/>
              <a:gd name="csY4" fmla="*/ 565150 h 56515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561975" h="565150">
                <a:moveTo>
                  <a:pt x="0" y="0"/>
                </a:moveTo>
                <a:lnTo>
                  <a:pt x="0" y="155575"/>
                </a:lnTo>
                <a:lnTo>
                  <a:pt x="285750" y="155575"/>
                </a:lnTo>
                <a:lnTo>
                  <a:pt x="285750" y="565150"/>
                </a:lnTo>
                <a:lnTo>
                  <a:pt x="561975" y="565150"/>
                </a:lnTo>
              </a:path>
            </a:pathLst>
          </a:custGeom>
          <a:noFill/>
          <a:ln>
            <a:solidFill>
              <a:schemeClr val="accent1"/>
            </a:solidFill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noProof="0" dirty="0"/>
          </a:p>
        </p:txBody>
      </p:sp>
      <p:cxnSp>
        <p:nvCxnSpPr>
          <p:cNvPr id="58" name="Connecteur droit avec flèche 57">
            <a:extLst>
              <a:ext uri="{FF2B5EF4-FFF2-40B4-BE49-F238E27FC236}">
                <a16:creationId xmlns:a16="http://schemas.microsoft.com/office/drawing/2014/main" id="{AB00EB0C-0FCD-C841-11B9-4DBAEEFCF4F8}"/>
              </a:ext>
            </a:extLst>
          </p:cNvPr>
          <p:cNvCxnSpPr/>
          <p:nvPr/>
        </p:nvCxnSpPr>
        <p:spPr>
          <a:xfrm>
            <a:off x="1832985" y="5563151"/>
            <a:ext cx="266754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droit avec flèche 47">
            <a:extLst>
              <a:ext uri="{FF2B5EF4-FFF2-40B4-BE49-F238E27FC236}">
                <a16:creationId xmlns:a16="http://schemas.microsoft.com/office/drawing/2014/main" id="{7390CEA8-D40E-17AF-8500-D756F96D1C1D}"/>
              </a:ext>
            </a:extLst>
          </p:cNvPr>
          <p:cNvCxnSpPr>
            <a:cxnSpLocks/>
          </p:cNvCxnSpPr>
          <p:nvPr/>
        </p:nvCxnSpPr>
        <p:spPr>
          <a:xfrm flipV="1">
            <a:off x="3857060" y="4454522"/>
            <a:ext cx="0" cy="1539486"/>
          </a:xfrm>
          <a:prstGeom prst="straightConnector1">
            <a:avLst/>
          </a:prstGeom>
          <a:ln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Flèche : droite 50">
            <a:extLst>
              <a:ext uri="{FF2B5EF4-FFF2-40B4-BE49-F238E27FC236}">
                <a16:creationId xmlns:a16="http://schemas.microsoft.com/office/drawing/2014/main" id="{4A76E84D-A5AC-2A45-8772-4C0B443A8DFA}"/>
              </a:ext>
            </a:extLst>
          </p:cNvPr>
          <p:cNvSpPr/>
          <p:nvPr/>
        </p:nvSpPr>
        <p:spPr>
          <a:xfrm>
            <a:off x="3881097" y="5490515"/>
            <a:ext cx="2014633" cy="348127"/>
          </a:xfrm>
          <a:prstGeom prst="right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b="1" noProof="0" dirty="0"/>
              <a:t>Monitoring efficacité</a:t>
            </a: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47C362B3-65B1-9B45-E2A3-648CA45DABD7}"/>
              </a:ext>
            </a:extLst>
          </p:cNvPr>
          <p:cNvGrpSpPr/>
          <p:nvPr/>
        </p:nvGrpSpPr>
        <p:grpSpPr>
          <a:xfrm>
            <a:off x="6874609" y="1535107"/>
            <a:ext cx="4902255" cy="4589972"/>
            <a:chOff x="6874609" y="1535107"/>
            <a:chExt cx="4902255" cy="4589972"/>
          </a:xfrm>
        </p:grpSpPr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805414FE-15D0-7949-8F3F-EAA696E33DDC}"/>
                </a:ext>
              </a:extLst>
            </p:cNvPr>
            <p:cNvSpPr txBox="1"/>
            <p:nvPr/>
          </p:nvSpPr>
          <p:spPr>
            <a:xfrm>
              <a:off x="8237389" y="1535107"/>
              <a:ext cx="1835247" cy="307777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noProof="0" dirty="0">
                  <a:solidFill>
                    <a:schemeClr val="bg1"/>
                  </a:solidFill>
                </a:rPr>
                <a:t>221 patients </a:t>
              </a:r>
              <a:r>
                <a:rPr lang="fr-FR" sz="1400" b="1" noProof="0" dirty="0" err="1">
                  <a:solidFill>
                    <a:schemeClr val="bg1"/>
                  </a:solidFill>
                </a:rPr>
                <a:t>screenés</a:t>
              </a:r>
              <a:r>
                <a:rPr lang="fr-FR" sz="1400" b="1" noProof="0" dirty="0">
                  <a:solidFill>
                    <a:schemeClr val="bg1"/>
                  </a:solidFill>
                </a:rPr>
                <a:t> </a:t>
              </a:r>
              <a:endParaRPr lang="fr-FR" sz="1050" noProof="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92B558AB-1786-1E43-9B3D-782CF6EE043D}"/>
                </a:ext>
              </a:extLst>
            </p:cNvPr>
            <p:cNvSpPr txBox="1"/>
            <p:nvPr/>
          </p:nvSpPr>
          <p:spPr>
            <a:xfrm>
              <a:off x="8167402" y="3716267"/>
              <a:ext cx="1975221" cy="523220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b="1" noProof="0" dirty="0">
                  <a:solidFill>
                    <a:schemeClr val="bg1"/>
                  </a:solidFill>
                </a:rPr>
                <a:t>21 randomisés</a:t>
              </a:r>
            </a:p>
            <a:p>
              <a:pPr algn="ctr"/>
              <a:r>
                <a:rPr lang="fr-FR" sz="1400" b="1" dirty="0">
                  <a:solidFill>
                    <a:schemeClr val="bg1"/>
                  </a:solidFill>
                  <a:latin typeface="+mj-lt"/>
                </a:rPr>
                <a:t>(75% immunodéprimés)</a:t>
              </a:r>
              <a:endParaRPr lang="fr-FR" sz="1050" noProof="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AEE395E6-54DF-C843-BCF6-22B5B28B4A6C}"/>
                </a:ext>
              </a:extLst>
            </p:cNvPr>
            <p:cNvSpPr txBox="1"/>
            <p:nvPr/>
          </p:nvSpPr>
          <p:spPr>
            <a:xfrm>
              <a:off x="9941616" y="2510790"/>
              <a:ext cx="1835248" cy="83099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fr-FR" sz="1200" noProof="0" dirty="0"/>
                <a:t>199 Exclus</a:t>
              </a:r>
            </a:p>
            <a:p>
              <a:r>
                <a:rPr lang="fr-FR" sz="1200" noProof="0" dirty="0"/>
                <a:t>(essentiellement car déjà sous </a:t>
              </a:r>
              <a:r>
                <a:rPr lang="fr-FR" sz="1200" dirty="0"/>
                <a:t>v</a:t>
              </a:r>
              <a:r>
                <a:rPr lang="fr-FR" sz="1200" noProof="0" dirty="0" err="1"/>
                <a:t>anco</a:t>
              </a:r>
              <a:r>
                <a:rPr lang="fr-FR" sz="1200" noProof="0" dirty="0"/>
                <a:t> PO ou déjà diarrhées)</a:t>
              </a:r>
            </a:p>
          </p:txBody>
        </p: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F4AD5F36-97C3-9D48-8E2F-CB67D5AE4714}"/>
                </a:ext>
              </a:extLst>
            </p:cNvPr>
            <p:cNvSpPr txBox="1"/>
            <p:nvPr/>
          </p:nvSpPr>
          <p:spPr>
            <a:xfrm>
              <a:off x="9471128" y="4392838"/>
              <a:ext cx="2040455" cy="307777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noProof="0" dirty="0" err="1">
                  <a:solidFill>
                    <a:schemeClr val="bg1"/>
                  </a:solidFill>
                </a:rPr>
                <a:t>Vanco</a:t>
              </a:r>
              <a:r>
                <a:rPr lang="fr-FR" sz="1400" b="1" noProof="0" dirty="0">
                  <a:solidFill>
                    <a:schemeClr val="bg1"/>
                  </a:solidFill>
                </a:rPr>
                <a:t> PO (n = 14)</a:t>
              </a:r>
            </a:p>
          </p:txBody>
        </p:sp>
        <p:sp>
          <p:nvSpPr>
            <p:cNvPr id="57" name="ZoneTexte 56">
              <a:extLst>
                <a:ext uri="{FF2B5EF4-FFF2-40B4-BE49-F238E27FC236}">
                  <a16:creationId xmlns:a16="http://schemas.microsoft.com/office/drawing/2014/main" id="{75F5BD8E-643D-D94E-A14F-011E3CA0B5D8}"/>
                </a:ext>
              </a:extLst>
            </p:cNvPr>
            <p:cNvSpPr txBox="1"/>
            <p:nvPr/>
          </p:nvSpPr>
          <p:spPr>
            <a:xfrm>
              <a:off x="9231109" y="5109416"/>
              <a:ext cx="2513216" cy="1015663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wrap="square">
              <a:spAutoFit/>
            </a:bodyPr>
            <a:lstStyle/>
            <a:p>
              <a:r>
                <a:rPr lang="fr-FR" sz="1200" b="1" noProof="0" dirty="0">
                  <a:solidFill>
                    <a:srgbClr val="C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Dont 6 avec interruption avant J10</a:t>
              </a:r>
              <a:endParaRPr lang="fr-FR" sz="1200" noProof="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fr-FR" sz="12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Récidive ICD &lt; 10j : 2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fr-FR" sz="12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Décès : 2 (liés à la pathologie sous-jacente)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fr-FR" sz="1200" noProof="0" dirty="0"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Retrait de consentement : 2</a:t>
              </a:r>
            </a:p>
          </p:txBody>
        </p:sp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78E97E93-975C-DE43-981B-237F6A47DB17}"/>
                </a:ext>
              </a:extLst>
            </p:cNvPr>
            <p:cNvSpPr txBox="1"/>
            <p:nvPr/>
          </p:nvSpPr>
          <p:spPr>
            <a:xfrm>
              <a:off x="6874609" y="4392838"/>
              <a:ext cx="1985124" cy="30777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noProof="0" dirty="0">
                  <a:solidFill>
                    <a:schemeClr val="bg1"/>
                  </a:solidFill>
                </a:rPr>
                <a:t>Placebo </a:t>
              </a:r>
              <a:r>
                <a:rPr lang="fr-FR" sz="1400" b="1" dirty="0">
                  <a:solidFill>
                    <a:schemeClr val="bg1"/>
                  </a:solidFill>
                </a:rPr>
                <a:t>(</a:t>
              </a:r>
              <a:r>
                <a:rPr lang="fr-FR" sz="1400" b="1" noProof="0" dirty="0">
                  <a:solidFill>
                    <a:schemeClr val="bg1"/>
                  </a:solidFill>
                </a:rPr>
                <a:t>n = 7)</a:t>
              </a:r>
            </a:p>
          </p:txBody>
        </p:sp>
        <p:cxnSp>
          <p:nvCxnSpPr>
            <p:cNvPr id="63" name="Connecteur droit avec flèche 62">
              <a:extLst>
                <a:ext uri="{FF2B5EF4-FFF2-40B4-BE49-F238E27FC236}">
                  <a16:creationId xmlns:a16="http://schemas.microsoft.com/office/drawing/2014/main" id="{0BC06A86-6109-A949-8F75-E2B841522211}"/>
                </a:ext>
              </a:extLst>
            </p:cNvPr>
            <p:cNvCxnSpPr>
              <a:cxnSpLocks/>
              <a:stCxn id="47" idx="2"/>
              <a:endCxn id="49" idx="0"/>
            </p:cNvCxnSpPr>
            <p:nvPr/>
          </p:nvCxnSpPr>
          <p:spPr>
            <a:xfrm>
              <a:off x="9155013" y="1842884"/>
              <a:ext cx="0" cy="1873383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Connecteur droit avec flèche 63">
              <a:extLst>
                <a:ext uri="{FF2B5EF4-FFF2-40B4-BE49-F238E27FC236}">
                  <a16:creationId xmlns:a16="http://schemas.microsoft.com/office/drawing/2014/main" id="{C3D66121-B86D-5847-85F3-0A6663B07F1C}"/>
                </a:ext>
              </a:extLst>
            </p:cNvPr>
            <p:cNvCxnSpPr>
              <a:cxnSpLocks/>
              <a:stCxn id="55" idx="2"/>
              <a:endCxn id="57" idx="0"/>
            </p:cNvCxnSpPr>
            <p:nvPr/>
          </p:nvCxnSpPr>
          <p:spPr>
            <a:xfrm flipH="1">
              <a:off x="10487717" y="4700615"/>
              <a:ext cx="3639" cy="408801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Connecteur : en angle 47">
              <a:extLst>
                <a:ext uri="{FF2B5EF4-FFF2-40B4-BE49-F238E27FC236}">
                  <a16:creationId xmlns:a16="http://schemas.microsoft.com/office/drawing/2014/main" id="{1EC5F42C-1A0F-3942-B2FD-ABAB7F3D77A8}"/>
                </a:ext>
              </a:extLst>
            </p:cNvPr>
            <p:cNvCxnSpPr>
              <a:cxnSpLocks/>
              <a:stCxn id="49" idx="2"/>
              <a:endCxn id="55" idx="0"/>
            </p:cNvCxnSpPr>
            <p:nvPr/>
          </p:nvCxnSpPr>
          <p:spPr>
            <a:xfrm rot="16200000" flipH="1">
              <a:off x="9746509" y="3647990"/>
              <a:ext cx="153351" cy="1336343"/>
            </a:xfrm>
            <a:prstGeom prst="bentConnector3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Connecteur : en angle 49">
              <a:extLst>
                <a:ext uri="{FF2B5EF4-FFF2-40B4-BE49-F238E27FC236}">
                  <a16:creationId xmlns:a16="http://schemas.microsoft.com/office/drawing/2014/main" id="{A70CA56B-7F59-1B4C-BC62-D2FEF44B14F7}"/>
                </a:ext>
              </a:extLst>
            </p:cNvPr>
            <p:cNvCxnSpPr>
              <a:cxnSpLocks/>
              <a:stCxn id="49" idx="2"/>
              <a:endCxn id="62" idx="0"/>
            </p:cNvCxnSpPr>
            <p:nvPr/>
          </p:nvCxnSpPr>
          <p:spPr>
            <a:xfrm rot="5400000">
              <a:off x="8434417" y="3672241"/>
              <a:ext cx="153351" cy="1287842"/>
            </a:xfrm>
            <a:prstGeom prst="bent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Connecteur droit avec flèche 69">
              <a:extLst>
                <a:ext uri="{FF2B5EF4-FFF2-40B4-BE49-F238E27FC236}">
                  <a16:creationId xmlns:a16="http://schemas.microsoft.com/office/drawing/2014/main" id="{B940775F-83E2-E64C-BA1A-27E76C9E79A6}"/>
                </a:ext>
              </a:extLst>
            </p:cNvPr>
            <p:cNvCxnSpPr>
              <a:cxnSpLocks/>
            </p:cNvCxnSpPr>
            <p:nvPr/>
          </p:nvCxnSpPr>
          <p:spPr>
            <a:xfrm>
              <a:off x="9167506" y="2855497"/>
              <a:ext cx="76161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" name="ZoneTexte 70">
            <a:extLst>
              <a:ext uri="{FF2B5EF4-FFF2-40B4-BE49-F238E27FC236}">
                <a16:creationId xmlns:a16="http://schemas.microsoft.com/office/drawing/2014/main" id="{AE549027-749E-AB4F-825B-2B36C1E42C40}"/>
              </a:ext>
            </a:extLst>
          </p:cNvPr>
          <p:cNvSpPr txBox="1"/>
          <p:nvPr/>
        </p:nvSpPr>
        <p:spPr>
          <a:xfrm>
            <a:off x="1939630" y="4508465"/>
            <a:ext cx="1258434" cy="307777"/>
          </a:xfrm>
          <a:prstGeom prst="rect">
            <a:avLst/>
          </a:prstGeom>
          <a:solidFill>
            <a:schemeClr val="accent4"/>
          </a:solidFill>
        </p:spPr>
        <p:txBody>
          <a:bodyPr wrap="none" rtlCol="0">
            <a:noAutofit/>
          </a:bodyPr>
          <a:lstStyle/>
          <a:p>
            <a:pPr algn="ctr"/>
            <a:r>
              <a:rPr lang="fr-FR" sz="1400" b="1" noProof="0" dirty="0">
                <a:solidFill>
                  <a:schemeClr val="bg1"/>
                </a:solidFill>
              </a:rPr>
              <a:t>Randomisation</a:t>
            </a:r>
          </a:p>
          <a:p>
            <a:pPr algn="ctr"/>
            <a:endParaRPr lang="fr-FR" sz="1050" noProof="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3DAEB7BA-7D93-E473-D27C-EC526C2F0FD8}"/>
              </a:ext>
            </a:extLst>
          </p:cNvPr>
          <p:cNvSpPr txBox="1"/>
          <p:nvPr/>
        </p:nvSpPr>
        <p:spPr>
          <a:xfrm>
            <a:off x="0" y="6608741"/>
            <a:ext cx="60960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/>
              <a:t>ICD = Infection à </a:t>
            </a:r>
            <a:r>
              <a:rPr lang="fr-FR" sz="1050" i="1" dirty="0" err="1"/>
              <a:t>Clostridioides</a:t>
            </a:r>
            <a:r>
              <a:rPr lang="fr-FR" sz="1050" i="1" dirty="0"/>
              <a:t> difficile</a:t>
            </a:r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4144363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/>
      <p:bldP spid="18" grpId="0"/>
      <p:bldP spid="38" grpId="0" animBg="1"/>
      <p:bldP spid="41" grpId="0" animBg="1"/>
      <p:bldP spid="42" grpId="0" animBg="1"/>
      <p:bldP spid="43" grpId="0"/>
      <p:bldP spid="51" grpId="0" animBg="1"/>
      <p:bldP spid="52" grpId="0"/>
      <p:bldP spid="53" grpId="0"/>
      <p:bldP spid="56" grpId="0" animBg="1"/>
      <p:bldP spid="45" grpId="0" animBg="1"/>
      <p:bldP spid="71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2">
            <a:extLst>
              <a:ext uri="{FF2B5EF4-FFF2-40B4-BE49-F238E27FC236}">
                <a16:creationId xmlns:a16="http://schemas.microsoft.com/office/drawing/2014/main" id="{3124D843-822C-1941-A410-98383ACCFAD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788229" y="1121229"/>
            <a:ext cx="2460171" cy="24601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8B88F57-DE83-C276-292F-08693B0BE6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7099181"/>
              </p:ext>
            </p:extLst>
          </p:nvPr>
        </p:nvGraphicFramePr>
        <p:xfrm>
          <a:off x="484495" y="1464986"/>
          <a:ext cx="11223010" cy="1402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25368">
                  <a:extLst>
                    <a:ext uri="{9D8B030D-6E8A-4147-A177-3AD203B41FA5}">
                      <a16:colId xmlns:a16="http://schemas.microsoft.com/office/drawing/2014/main" val="2278321399"/>
                    </a:ext>
                  </a:extLst>
                </a:gridCol>
                <a:gridCol w="1331495">
                  <a:extLst>
                    <a:ext uri="{9D8B030D-6E8A-4147-A177-3AD203B41FA5}">
                      <a16:colId xmlns:a16="http://schemas.microsoft.com/office/drawing/2014/main" val="2125117658"/>
                    </a:ext>
                  </a:extLst>
                </a:gridCol>
                <a:gridCol w="1475873">
                  <a:extLst>
                    <a:ext uri="{9D8B030D-6E8A-4147-A177-3AD203B41FA5}">
                      <a16:colId xmlns:a16="http://schemas.microsoft.com/office/drawing/2014/main" val="617990094"/>
                    </a:ext>
                  </a:extLst>
                </a:gridCol>
                <a:gridCol w="1363579">
                  <a:extLst>
                    <a:ext uri="{9D8B030D-6E8A-4147-A177-3AD203B41FA5}">
                      <a16:colId xmlns:a16="http://schemas.microsoft.com/office/drawing/2014/main" val="3873084419"/>
                    </a:ext>
                  </a:extLst>
                </a:gridCol>
                <a:gridCol w="1026695">
                  <a:extLst>
                    <a:ext uri="{9D8B030D-6E8A-4147-A177-3AD203B41FA5}">
                      <a16:colId xmlns:a16="http://schemas.microsoft.com/office/drawing/2014/main" val="294448734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1600" b="1" i="0" dirty="0" err="1"/>
                        <a:t>Outcome</a:t>
                      </a:r>
                      <a:r>
                        <a:rPr lang="fr-FR" sz="1600" b="1" i="0" dirty="0"/>
                        <a:t> à J60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i="0" u="none" strike="noStrike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Total </a:t>
                      </a:r>
                      <a:br>
                        <a:rPr lang="fr-FR" sz="1600" b="1" i="0" u="none" strike="noStrike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600" b="1" i="0" u="none" strike="noStrike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(n = 21)</a:t>
                      </a:r>
                      <a:endParaRPr lang="fr-FR" sz="1600" b="1" i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i="0" u="none" strike="noStrike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Placebo </a:t>
                      </a:r>
                      <a:br>
                        <a:rPr lang="fr-FR" sz="1600" b="1" i="0" u="none" strike="noStrike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fr-FR" sz="1600" b="1" i="0" u="none" strike="noStrike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(n = 7)</a:t>
                      </a:r>
                      <a:endParaRPr lang="fr-FR" sz="1600" b="1" i="0" dirty="0"/>
                    </a:p>
                  </a:txBody>
                  <a:tcPr anchor="ctr"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u="none" strike="noStrike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Vanco </a:t>
                      </a:r>
                      <a:br>
                        <a:rPr lang="en-US" sz="1600" b="1" i="0" u="none" strike="noStrike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sz="1600" b="1" i="0" u="none" strike="noStrike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(n = 14)</a:t>
                      </a:r>
                      <a:endParaRPr lang="fr-FR" sz="1600" b="1" i="0" dirty="0"/>
                    </a:p>
                  </a:txBody>
                  <a:tcPr anchor="ctr"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i="0" u="none" strike="noStrike" kern="1200" baseline="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p</a:t>
                      </a:r>
                      <a:endParaRPr lang="fr-FR" sz="1600" b="1" i="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6845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Récidive d’ICD [n (%)]	</a:t>
                      </a:r>
                    </a:p>
                    <a:p>
                      <a:r>
                        <a:rPr lang="fr-FR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Probabilité de survie sans récidive - Kaplan-Meier [% (IC95%)]</a:t>
                      </a:r>
                    </a:p>
                    <a:p>
                      <a:r>
                        <a:rPr lang="fr-FR" sz="1600" b="0" i="0" u="none" strike="noStrike" kern="1200" baseline="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Récidive d’ICD sévère [n (%)]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 (35,7)</a:t>
                      </a:r>
                    </a:p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69 (42-86)</a:t>
                      </a:r>
                    </a:p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 (9,5)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 (42,9)</a:t>
                      </a:r>
                    </a:p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42 (6-77)</a:t>
                      </a:r>
                    </a:p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 (14,3)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 (14,3)</a:t>
                      </a:r>
                    </a:p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83 (48-95)</a:t>
                      </a:r>
                    </a:p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 (7,1)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0,3</a:t>
                      </a:r>
                    </a:p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0,09</a:t>
                      </a:r>
                    </a:p>
                    <a:p>
                      <a:pPr algn="ctr"/>
                      <a:r>
                        <a:rPr lang="en-US" sz="16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0,7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31460926"/>
                  </a:ext>
                </a:extLst>
              </a:tr>
            </a:tbl>
          </a:graphicData>
        </a:graphic>
      </p:graphicFrame>
      <p:sp>
        <p:nvSpPr>
          <p:cNvPr id="10" name="Espace réservé du contenu 6">
            <a:extLst>
              <a:ext uri="{FF2B5EF4-FFF2-40B4-BE49-F238E27FC236}">
                <a16:creationId xmlns:a16="http://schemas.microsoft.com/office/drawing/2014/main" id="{B0A9FD77-F931-DAD7-4D30-2E8A7BCD7678}"/>
              </a:ext>
            </a:extLst>
          </p:cNvPr>
          <p:cNvSpPr txBox="1">
            <a:spLocks/>
          </p:cNvSpPr>
          <p:nvPr/>
        </p:nvSpPr>
        <p:spPr>
          <a:xfrm>
            <a:off x="6228868" y="4049312"/>
            <a:ext cx="4840647" cy="1249680"/>
          </a:xfrm>
          <a:prstGeom prst="roundRect">
            <a:avLst/>
          </a:prstGeom>
          <a:ln>
            <a:solidFill>
              <a:srgbClr val="C0000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FR" sz="2000" b="1" noProof="0" dirty="0">
                <a:solidFill>
                  <a:srgbClr val="C00000"/>
                </a:solidFill>
              </a:rPr>
              <a:t>Données de tolérance  </a:t>
            </a:r>
          </a:p>
          <a:p>
            <a:r>
              <a:rPr lang="fr-FR" sz="1800" noProof="0" dirty="0"/>
              <a:t>Pas de cas rapport d’infection à ERV </a:t>
            </a:r>
            <a:br>
              <a:rPr lang="fr-FR" sz="1800" noProof="0" dirty="0"/>
            </a:br>
            <a:r>
              <a:rPr lang="fr-FR" sz="1800" noProof="0" dirty="0"/>
              <a:t>(pas de monitoring systématique du portage)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7C0C2493-6688-5C58-E4CB-FF1FBBE866D2}"/>
              </a:ext>
            </a:extLst>
          </p:cNvPr>
          <p:cNvSpPr txBox="1"/>
          <p:nvPr/>
        </p:nvSpPr>
        <p:spPr>
          <a:xfrm>
            <a:off x="840774" y="3157568"/>
            <a:ext cx="42752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b="1" dirty="0">
                <a:solidFill>
                  <a:srgbClr val="C00000"/>
                </a:solidFill>
              </a:rPr>
              <a:t>Courbes de survie sans récidive (Kaplan-Meier) </a:t>
            </a:r>
            <a:endParaRPr lang="fr-FR" sz="1200" b="1" dirty="0">
              <a:solidFill>
                <a:srgbClr val="C00000"/>
              </a:solidFill>
              <a:latin typeface="+mj-lt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E5F58F5B-7495-5578-BB60-8393E1B076E7}"/>
              </a:ext>
            </a:extLst>
          </p:cNvPr>
          <p:cNvGrpSpPr/>
          <p:nvPr/>
        </p:nvGrpSpPr>
        <p:grpSpPr>
          <a:xfrm>
            <a:off x="880678" y="3581299"/>
            <a:ext cx="4580666" cy="3004626"/>
            <a:chOff x="880678" y="3581299"/>
            <a:chExt cx="4580666" cy="3004626"/>
          </a:xfrm>
        </p:grpSpPr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C39981FB-9880-65F8-72B6-798A21C79C3C}"/>
                </a:ext>
              </a:extLst>
            </p:cNvPr>
            <p:cNvSpPr/>
            <p:nvPr/>
          </p:nvSpPr>
          <p:spPr>
            <a:xfrm>
              <a:off x="1675062" y="3704054"/>
              <a:ext cx="2444750" cy="400050"/>
            </a:xfrm>
            <a:custGeom>
              <a:avLst/>
              <a:gdLst>
                <a:gd name="csX0" fmla="*/ 0 w 2444750"/>
                <a:gd name="csY0" fmla="*/ 0 h 400050"/>
                <a:gd name="csX1" fmla="*/ 307975 w 2444750"/>
                <a:gd name="csY1" fmla="*/ 0 h 400050"/>
                <a:gd name="csX2" fmla="*/ 971550 w 2444750"/>
                <a:gd name="csY2" fmla="*/ 400050 h 400050"/>
                <a:gd name="csX3" fmla="*/ 2444750 w 2444750"/>
                <a:gd name="csY3" fmla="*/ 400050 h 400050"/>
                <a:gd name="csX4" fmla="*/ 2444750 w 2444750"/>
                <a:gd name="csY4" fmla="*/ 396875 h 400050"/>
                <a:gd name="csX5" fmla="*/ 2441575 w 2444750"/>
                <a:gd name="csY5" fmla="*/ 393700 h 40005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444750" h="400050">
                  <a:moveTo>
                    <a:pt x="0" y="0"/>
                  </a:moveTo>
                  <a:lnTo>
                    <a:pt x="307975" y="0"/>
                  </a:lnTo>
                  <a:lnTo>
                    <a:pt x="971550" y="400050"/>
                  </a:lnTo>
                  <a:lnTo>
                    <a:pt x="2444750" y="400050"/>
                  </a:lnTo>
                  <a:lnTo>
                    <a:pt x="2444750" y="396875"/>
                  </a:lnTo>
                  <a:lnTo>
                    <a:pt x="2441575" y="393700"/>
                  </a:lnTo>
                </a:path>
              </a:pathLst>
            </a:custGeom>
            <a:noFill/>
            <a:ln w="28575">
              <a:solidFill>
                <a:srgbClr val="00B0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6" name="Groupe 15">
              <a:extLst>
                <a:ext uri="{FF2B5EF4-FFF2-40B4-BE49-F238E27FC236}">
                  <a16:creationId xmlns:a16="http://schemas.microsoft.com/office/drawing/2014/main" id="{27ADE002-FBF7-5BA1-9403-5507F1F9C929}"/>
                </a:ext>
              </a:extLst>
            </p:cNvPr>
            <p:cNvGrpSpPr/>
            <p:nvPr/>
          </p:nvGrpSpPr>
          <p:grpSpPr>
            <a:xfrm>
              <a:off x="1360590" y="5966800"/>
              <a:ext cx="235337" cy="257369"/>
              <a:chOff x="1844500" y="4749799"/>
              <a:chExt cx="258870" cy="283106"/>
            </a:xfrm>
          </p:grpSpPr>
          <p:sp>
            <p:nvSpPr>
              <p:cNvPr id="17" name="Line 7">
                <a:extLst>
                  <a:ext uri="{FF2B5EF4-FFF2-40B4-BE49-F238E27FC236}">
                    <a16:creationId xmlns:a16="http://schemas.microsoft.com/office/drawing/2014/main" id="{F27F11C9-F0C8-BA70-4741-0BD35A38F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Rectangle 38">
                <a:extLst>
                  <a:ext uri="{FF2B5EF4-FFF2-40B4-BE49-F238E27FC236}">
                    <a16:creationId xmlns:a16="http://schemas.microsoft.com/office/drawing/2014/main" id="{AB7ABAED-DC1C-0300-6AF3-E7745FC85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500" y="4749799"/>
                <a:ext cx="166375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19" name="Groupe 18">
              <a:extLst>
                <a:ext uri="{FF2B5EF4-FFF2-40B4-BE49-F238E27FC236}">
                  <a16:creationId xmlns:a16="http://schemas.microsoft.com/office/drawing/2014/main" id="{7D2CD1EF-2CA9-B608-2CDE-CC007B714AE6}"/>
                </a:ext>
              </a:extLst>
            </p:cNvPr>
            <p:cNvGrpSpPr/>
            <p:nvPr/>
          </p:nvGrpSpPr>
          <p:grpSpPr>
            <a:xfrm>
              <a:off x="1526852" y="6084635"/>
              <a:ext cx="151251" cy="310790"/>
              <a:chOff x="2027394" y="4885446"/>
              <a:chExt cx="166376" cy="341869"/>
            </a:xfrm>
          </p:grpSpPr>
          <p:sp>
            <p:nvSpPr>
              <p:cNvPr id="20" name="Line 19">
                <a:extLst>
                  <a:ext uri="{FF2B5EF4-FFF2-40B4-BE49-F238E27FC236}">
                    <a16:creationId xmlns:a16="http://schemas.microsoft.com/office/drawing/2014/main" id="{A28F44FC-60C4-ED1D-9F07-61D1D6D7F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Rectangle 49">
                <a:extLst>
                  <a:ext uri="{FF2B5EF4-FFF2-40B4-BE49-F238E27FC236}">
                    <a16:creationId xmlns:a16="http://schemas.microsoft.com/office/drawing/2014/main" id="{C52430C6-03B1-D21C-C0AC-87E3C1189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394" y="4944209"/>
                <a:ext cx="166376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A75E77D0-59D0-316F-7BE9-A89D32C73AFF}"/>
                </a:ext>
              </a:extLst>
            </p:cNvPr>
            <p:cNvSpPr/>
            <p:nvPr/>
          </p:nvSpPr>
          <p:spPr bwMode="auto">
            <a:xfrm>
              <a:off x="1595695" y="3683417"/>
              <a:ext cx="3057517" cy="2400286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e 22">
              <a:extLst>
                <a:ext uri="{FF2B5EF4-FFF2-40B4-BE49-F238E27FC236}">
                  <a16:creationId xmlns:a16="http://schemas.microsoft.com/office/drawing/2014/main" id="{A7405149-90D0-5F5D-205D-81AE7DB1D3B7}"/>
                </a:ext>
              </a:extLst>
            </p:cNvPr>
            <p:cNvGrpSpPr/>
            <p:nvPr/>
          </p:nvGrpSpPr>
          <p:grpSpPr>
            <a:xfrm>
              <a:off x="1282040" y="5497724"/>
              <a:ext cx="313885" cy="257369"/>
              <a:chOff x="1758097" y="4749799"/>
              <a:chExt cx="345273" cy="283106"/>
            </a:xfrm>
          </p:grpSpPr>
          <p:sp>
            <p:nvSpPr>
              <p:cNvPr id="24" name="Line 7">
                <a:extLst>
                  <a:ext uri="{FF2B5EF4-FFF2-40B4-BE49-F238E27FC236}">
                    <a16:creationId xmlns:a16="http://schemas.microsoft.com/office/drawing/2014/main" id="{C73BEDFC-7A1E-5873-4646-706633BBDD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Rectangle 38">
                <a:extLst>
                  <a:ext uri="{FF2B5EF4-FFF2-40B4-BE49-F238E27FC236}">
                    <a16:creationId xmlns:a16="http://schemas.microsoft.com/office/drawing/2014/main" id="{87727446-6E7A-040A-11CD-9A9F8F435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097" y="4749799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20</a:t>
                </a:r>
              </a:p>
            </p:txBody>
          </p:sp>
        </p:grpSp>
        <p:grpSp>
          <p:nvGrpSpPr>
            <p:cNvPr id="26" name="Groupe 25">
              <a:extLst>
                <a:ext uri="{FF2B5EF4-FFF2-40B4-BE49-F238E27FC236}">
                  <a16:creationId xmlns:a16="http://schemas.microsoft.com/office/drawing/2014/main" id="{C91548FC-650D-E8B6-B529-213C35930DE2}"/>
                </a:ext>
              </a:extLst>
            </p:cNvPr>
            <p:cNvGrpSpPr/>
            <p:nvPr/>
          </p:nvGrpSpPr>
          <p:grpSpPr>
            <a:xfrm>
              <a:off x="1282040" y="5017061"/>
              <a:ext cx="313885" cy="257369"/>
              <a:chOff x="1758097" y="4749799"/>
              <a:chExt cx="345273" cy="283106"/>
            </a:xfrm>
          </p:grpSpPr>
          <p:sp>
            <p:nvSpPr>
              <p:cNvPr id="27" name="Line 7">
                <a:extLst>
                  <a:ext uri="{FF2B5EF4-FFF2-40B4-BE49-F238E27FC236}">
                    <a16:creationId xmlns:a16="http://schemas.microsoft.com/office/drawing/2014/main" id="{B8BE9054-06FF-E3B2-080C-8F7044CC7E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Rectangle 38">
                <a:extLst>
                  <a:ext uri="{FF2B5EF4-FFF2-40B4-BE49-F238E27FC236}">
                    <a16:creationId xmlns:a16="http://schemas.microsoft.com/office/drawing/2014/main" id="{FAA83E02-1031-2F18-1116-6090A7AE9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097" y="4749799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40</a:t>
                </a:r>
              </a:p>
            </p:txBody>
          </p:sp>
        </p:grpSp>
        <p:grpSp>
          <p:nvGrpSpPr>
            <p:cNvPr id="29" name="Groupe 28">
              <a:extLst>
                <a:ext uri="{FF2B5EF4-FFF2-40B4-BE49-F238E27FC236}">
                  <a16:creationId xmlns:a16="http://schemas.microsoft.com/office/drawing/2014/main" id="{FA294694-E397-1D4D-5014-CE25AEA32B32}"/>
                </a:ext>
              </a:extLst>
            </p:cNvPr>
            <p:cNvGrpSpPr/>
            <p:nvPr/>
          </p:nvGrpSpPr>
          <p:grpSpPr>
            <a:xfrm>
              <a:off x="1282040" y="4535283"/>
              <a:ext cx="313885" cy="257369"/>
              <a:chOff x="1758097" y="4749799"/>
              <a:chExt cx="345273" cy="283106"/>
            </a:xfrm>
          </p:grpSpPr>
          <p:sp>
            <p:nvSpPr>
              <p:cNvPr id="30" name="Line 7">
                <a:extLst>
                  <a:ext uri="{FF2B5EF4-FFF2-40B4-BE49-F238E27FC236}">
                    <a16:creationId xmlns:a16="http://schemas.microsoft.com/office/drawing/2014/main" id="{E52FBBCE-831A-57B8-C9DB-F3465848A3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Rectangle 38">
                <a:extLst>
                  <a:ext uri="{FF2B5EF4-FFF2-40B4-BE49-F238E27FC236}">
                    <a16:creationId xmlns:a16="http://schemas.microsoft.com/office/drawing/2014/main" id="{EDBE67E4-B375-83E9-D5BB-B61650F99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097" y="4749799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60</a:t>
                </a:r>
              </a:p>
            </p:txBody>
          </p:sp>
        </p:grpSp>
        <p:grpSp>
          <p:nvGrpSpPr>
            <p:cNvPr id="32" name="Groupe 31">
              <a:extLst>
                <a:ext uri="{FF2B5EF4-FFF2-40B4-BE49-F238E27FC236}">
                  <a16:creationId xmlns:a16="http://schemas.microsoft.com/office/drawing/2014/main" id="{C1834F6C-2AA0-536E-AF8A-BF49F79DC01B}"/>
                </a:ext>
              </a:extLst>
            </p:cNvPr>
            <p:cNvGrpSpPr/>
            <p:nvPr/>
          </p:nvGrpSpPr>
          <p:grpSpPr>
            <a:xfrm>
              <a:off x="1282040" y="4050611"/>
              <a:ext cx="313885" cy="257369"/>
              <a:chOff x="1758097" y="4749799"/>
              <a:chExt cx="345273" cy="283106"/>
            </a:xfrm>
          </p:grpSpPr>
          <p:sp>
            <p:nvSpPr>
              <p:cNvPr id="33" name="Line 7">
                <a:extLst>
                  <a:ext uri="{FF2B5EF4-FFF2-40B4-BE49-F238E27FC236}">
                    <a16:creationId xmlns:a16="http://schemas.microsoft.com/office/drawing/2014/main" id="{269F02B4-F412-7077-4C0F-0BC0B5B504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Rectangle 38">
                <a:extLst>
                  <a:ext uri="{FF2B5EF4-FFF2-40B4-BE49-F238E27FC236}">
                    <a16:creationId xmlns:a16="http://schemas.microsoft.com/office/drawing/2014/main" id="{A4C4E751-4754-8DF3-CDFC-A50E77909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097" y="4749799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80</a:t>
                </a:r>
              </a:p>
            </p:txBody>
          </p:sp>
        </p:grpSp>
        <p:grpSp>
          <p:nvGrpSpPr>
            <p:cNvPr id="35" name="Groupe 34">
              <a:extLst>
                <a:ext uri="{FF2B5EF4-FFF2-40B4-BE49-F238E27FC236}">
                  <a16:creationId xmlns:a16="http://schemas.microsoft.com/office/drawing/2014/main" id="{80762AA2-9904-C45D-4781-8077062E0E84}"/>
                </a:ext>
              </a:extLst>
            </p:cNvPr>
            <p:cNvGrpSpPr/>
            <p:nvPr/>
          </p:nvGrpSpPr>
          <p:grpSpPr>
            <a:xfrm>
              <a:off x="1203491" y="3581299"/>
              <a:ext cx="392432" cy="257369"/>
              <a:chOff x="1671695" y="4749799"/>
              <a:chExt cx="431675" cy="283106"/>
            </a:xfrm>
          </p:grpSpPr>
          <p:sp>
            <p:nvSpPr>
              <p:cNvPr id="36" name="Line 7">
                <a:extLst>
                  <a:ext uri="{FF2B5EF4-FFF2-40B4-BE49-F238E27FC236}">
                    <a16:creationId xmlns:a16="http://schemas.microsoft.com/office/drawing/2014/main" id="{48544931-7A85-2A63-49BC-C745E7A8D7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Rectangle 38">
                <a:extLst>
                  <a:ext uri="{FF2B5EF4-FFF2-40B4-BE49-F238E27FC236}">
                    <a16:creationId xmlns:a16="http://schemas.microsoft.com/office/drawing/2014/main" id="{51E80B4A-1227-ABDA-5CF9-2D3077003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695" y="4749799"/>
                <a:ext cx="339179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100</a:t>
                </a:r>
              </a:p>
            </p:txBody>
          </p:sp>
        </p:grpSp>
        <p:grpSp>
          <p:nvGrpSpPr>
            <p:cNvPr id="38" name="Groupe 37">
              <a:extLst>
                <a:ext uri="{FF2B5EF4-FFF2-40B4-BE49-F238E27FC236}">
                  <a16:creationId xmlns:a16="http://schemas.microsoft.com/office/drawing/2014/main" id="{58B28804-FD40-3502-681B-63D60A0AB91B}"/>
                </a:ext>
              </a:extLst>
            </p:cNvPr>
            <p:cNvGrpSpPr/>
            <p:nvPr/>
          </p:nvGrpSpPr>
          <p:grpSpPr>
            <a:xfrm>
              <a:off x="2176283" y="6084635"/>
              <a:ext cx="229797" cy="310790"/>
              <a:chOff x="1984194" y="4885446"/>
              <a:chExt cx="252777" cy="341869"/>
            </a:xfrm>
          </p:grpSpPr>
          <p:sp>
            <p:nvSpPr>
              <p:cNvPr id="39" name="Line 19">
                <a:extLst>
                  <a:ext uri="{FF2B5EF4-FFF2-40B4-BE49-F238E27FC236}">
                    <a16:creationId xmlns:a16="http://schemas.microsoft.com/office/drawing/2014/main" id="{91A2A53F-9807-D984-AE47-B1F01ECE4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Rectangle 49">
                <a:extLst>
                  <a:ext uri="{FF2B5EF4-FFF2-40B4-BE49-F238E27FC236}">
                    <a16:creationId xmlns:a16="http://schemas.microsoft.com/office/drawing/2014/main" id="{2BF579A5-19DB-6783-F8AF-D4ED9CA9D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194" y="4944209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20</a:t>
                </a:r>
              </a:p>
            </p:txBody>
          </p:sp>
        </p:grpSp>
        <p:grpSp>
          <p:nvGrpSpPr>
            <p:cNvPr id="41" name="Groupe 40">
              <a:extLst>
                <a:ext uri="{FF2B5EF4-FFF2-40B4-BE49-F238E27FC236}">
                  <a16:creationId xmlns:a16="http://schemas.microsoft.com/office/drawing/2014/main" id="{E447D7A9-1932-A62A-DE34-CD2CEDB2AC20}"/>
                </a:ext>
              </a:extLst>
            </p:cNvPr>
            <p:cNvGrpSpPr/>
            <p:nvPr/>
          </p:nvGrpSpPr>
          <p:grpSpPr>
            <a:xfrm>
              <a:off x="2867844" y="6084635"/>
              <a:ext cx="229797" cy="310790"/>
              <a:chOff x="1984194" y="4885446"/>
              <a:chExt cx="252777" cy="341869"/>
            </a:xfrm>
          </p:grpSpPr>
          <p:sp>
            <p:nvSpPr>
              <p:cNvPr id="42" name="Line 19">
                <a:extLst>
                  <a:ext uri="{FF2B5EF4-FFF2-40B4-BE49-F238E27FC236}">
                    <a16:creationId xmlns:a16="http://schemas.microsoft.com/office/drawing/2014/main" id="{1A410695-11BA-7D58-8783-D04AEB493C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Rectangle 49">
                <a:extLst>
                  <a:ext uri="{FF2B5EF4-FFF2-40B4-BE49-F238E27FC236}">
                    <a16:creationId xmlns:a16="http://schemas.microsoft.com/office/drawing/2014/main" id="{9ACBA806-AB6A-1FA8-996C-63C7A69A6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194" y="4944209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40</a:t>
                </a:r>
              </a:p>
            </p:txBody>
          </p:sp>
        </p:grpSp>
        <p:grpSp>
          <p:nvGrpSpPr>
            <p:cNvPr id="44" name="Groupe 43">
              <a:extLst>
                <a:ext uri="{FF2B5EF4-FFF2-40B4-BE49-F238E27FC236}">
                  <a16:creationId xmlns:a16="http://schemas.microsoft.com/office/drawing/2014/main" id="{FE249D8C-4C25-3A32-E0D8-7C4415FC1ABD}"/>
                </a:ext>
              </a:extLst>
            </p:cNvPr>
            <p:cNvGrpSpPr/>
            <p:nvPr/>
          </p:nvGrpSpPr>
          <p:grpSpPr>
            <a:xfrm>
              <a:off x="3556551" y="6084635"/>
              <a:ext cx="229797" cy="310790"/>
              <a:chOff x="1984194" y="4885446"/>
              <a:chExt cx="252777" cy="341869"/>
            </a:xfrm>
          </p:grpSpPr>
          <p:sp>
            <p:nvSpPr>
              <p:cNvPr id="45" name="Line 19">
                <a:extLst>
                  <a:ext uri="{FF2B5EF4-FFF2-40B4-BE49-F238E27FC236}">
                    <a16:creationId xmlns:a16="http://schemas.microsoft.com/office/drawing/2014/main" id="{94F49601-D867-8017-0176-8C2C9660F6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Rectangle 49">
                <a:extLst>
                  <a:ext uri="{FF2B5EF4-FFF2-40B4-BE49-F238E27FC236}">
                    <a16:creationId xmlns:a16="http://schemas.microsoft.com/office/drawing/2014/main" id="{C5AD5529-254B-0D1B-A594-48EBF855F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194" y="4944209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60</a:t>
                </a:r>
              </a:p>
            </p:txBody>
          </p:sp>
        </p:grpSp>
        <p:grpSp>
          <p:nvGrpSpPr>
            <p:cNvPr id="47" name="Groupe 46">
              <a:extLst>
                <a:ext uri="{FF2B5EF4-FFF2-40B4-BE49-F238E27FC236}">
                  <a16:creationId xmlns:a16="http://schemas.microsoft.com/office/drawing/2014/main" id="{293536AF-71F5-98E8-942C-0B8382786215}"/>
                </a:ext>
              </a:extLst>
            </p:cNvPr>
            <p:cNvGrpSpPr/>
            <p:nvPr/>
          </p:nvGrpSpPr>
          <p:grpSpPr>
            <a:xfrm>
              <a:off x="4242351" y="6084635"/>
              <a:ext cx="229797" cy="310790"/>
              <a:chOff x="1984194" y="4885446"/>
              <a:chExt cx="252777" cy="341869"/>
            </a:xfrm>
          </p:grpSpPr>
          <p:sp>
            <p:nvSpPr>
              <p:cNvPr id="48" name="Line 19">
                <a:extLst>
                  <a:ext uri="{FF2B5EF4-FFF2-40B4-BE49-F238E27FC236}">
                    <a16:creationId xmlns:a16="http://schemas.microsoft.com/office/drawing/2014/main" id="{83BA365A-F0A0-D2B6-CB74-25C2BEA2C1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Rectangle 49">
                <a:extLst>
                  <a:ext uri="{FF2B5EF4-FFF2-40B4-BE49-F238E27FC236}">
                    <a16:creationId xmlns:a16="http://schemas.microsoft.com/office/drawing/2014/main" id="{A44A9570-9922-C297-9279-2AA4DBCD1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194" y="4944209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80</a:t>
                </a:r>
              </a:p>
            </p:txBody>
          </p:sp>
        </p:grpSp>
        <p:sp>
          <p:nvSpPr>
            <p:cNvPr id="52" name="Rectangle 49">
              <a:extLst>
                <a:ext uri="{FF2B5EF4-FFF2-40B4-BE49-F238E27FC236}">
                  <a16:creationId xmlns:a16="http://schemas.microsoft.com/office/drawing/2014/main" id="{6B7CF175-72C9-4675-265D-DDF8DB5BC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319" y="6328556"/>
              <a:ext cx="1765474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Jours après randomisation</a:t>
              </a:r>
            </a:p>
          </p:txBody>
        </p:sp>
        <p:sp>
          <p:nvSpPr>
            <p:cNvPr id="53" name="Rectangle 49">
              <a:extLst>
                <a:ext uri="{FF2B5EF4-FFF2-40B4-BE49-F238E27FC236}">
                  <a16:creationId xmlns:a16="http://schemas.microsoft.com/office/drawing/2014/main" id="{6A30D498-3D6F-FB6D-39E6-087294910C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01779" y="4830880"/>
              <a:ext cx="1815168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ICD survie sans récidive (%)</a:t>
              </a:r>
            </a:p>
          </p:txBody>
        </p:sp>
        <p:sp>
          <p:nvSpPr>
            <p:cNvPr id="54" name="Rectangle 49">
              <a:extLst>
                <a:ext uri="{FF2B5EF4-FFF2-40B4-BE49-F238E27FC236}">
                  <a16:creationId xmlns:a16="http://schemas.microsoft.com/office/drawing/2014/main" id="{8BFB7229-CDD8-51EC-87CD-9157F98B5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074" y="5718517"/>
              <a:ext cx="1170761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Log-</a:t>
              </a:r>
              <a:r>
                <a:rPr kumimoji="0" lang="fr-FR" altLang="fr-FR" sz="12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rank</a:t>
              </a:r>
              <a:r>
                <a:rPr kumimoji="0" lang="fr-FR" alt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p = 0,09</a:t>
              </a:r>
            </a:p>
          </p:txBody>
        </p:sp>
        <p:sp>
          <p:nvSpPr>
            <p:cNvPr id="55" name="Rectangle 49">
              <a:extLst>
                <a:ext uri="{FF2B5EF4-FFF2-40B4-BE49-F238E27FC236}">
                  <a16:creationId xmlns:a16="http://schemas.microsoft.com/office/drawing/2014/main" id="{59B100E2-1FAA-75F9-124B-EB69947D1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1034" y="4242143"/>
              <a:ext cx="930310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Vancomycine</a:t>
              </a:r>
            </a:p>
          </p:txBody>
        </p:sp>
        <p:sp>
          <p:nvSpPr>
            <p:cNvPr id="56" name="Rectangle 49">
              <a:extLst>
                <a:ext uri="{FF2B5EF4-FFF2-40B4-BE49-F238E27FC236}">
                  <a16:creationId xmlns:a16="http://schemas.microsoft.com/office/drawing/2014/main" id="{B2A81E8E-B95F-BAEF-7E69-A4CD8F345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1034" y="4488458"/>
              <a:ext cx="576046" cy="257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Placebo</a:t>
              </a:r>
            </a:p>
          </p:txBody>
        </p:sp>
        <p:cxnSp>
          <p:nvCxnSpPr>
            <p:cNvPr id="58" name="Connecteur droit 57">
              <a:extLst>
                <a:ext uri="{FF2B5EF4-FFF2-40B4-BE49-F238E27FC236}">
                  <a16:creationId xmlns:a16="http://schemas.microsoft.com/office/drawing/2014/main" id="{51E3B35B-BF54-8141-5ABA-7F7078417AF1}"/>
                </a:ext>
              </a:extLst>
            </p:cNvPr>
            <p:cNvCxnSpPr/>
            <p:nvPr/>
          </p:nvCxnSpPr>
          <p:spPr>
            <a:xfrm>
              <a:off x="4281737" y="4385116"/>
              <a:ext cx="190411" cy="0"/>
            </a:xfrm>
            <a:prstGeom prst="line">
              <a:avLst/>
            </a:prstGeom>
            <a:ln w="19050">
              <a:solidFill>
                <a:srgbClr val="00B05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Connecteur droit 58">
              <a:extLst>
                <a:ext uri="{FF2B5EF4-FFF2-40B4-BE49-F238E27FC236}">
                  <a16:creationId xmlns:a16="http://schemas.microsoft.com/office/drawing/2014/main" id="{A524B905-01CB-E519-6692-6082E3A02E4F}"/>
                </a:ext>
              </a:extLst>
            </p:cNvPr>
            <p:cNvCxnSpPr/>
            <p:nvPr/>
          </p:nvCxnSpPr>
          <p:spPr>
            <a:xfrm>
              <a:off x="4281737" y="4626668"/>
              <a:ext cx="190411" cy="0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AD2364FB-D52B-DE46-010D-BC85EF710AAC}"/>
                </a:ext>
              </a:extLst>
            </p:cNvPr>
            <p:cNvSpPr/>
            <p:nvPr/>
          </p:nvSpPr>
          <p:spPr>
            <a:xfrm>
              <a:off x="1608387" y="3697704"/>
              <a:ext cx="3076575" cy="1397000"/>
            </a:xfrm>
            <a:custGeom>
              <a:avLst/>
              <a:gdLst>
                <a:gd name="csX0" fmla="*/ 0 w 3076575"/>
                <a:gd name="csY0" fmla="*/ 0 h 1397000"/>
                <a:gd name="csX1" fmla="*/ 69850 w 3076575"/>
                <a:gd name="csY1" fmla="*/ 0 h 1397000"/>
                <a:gd name="csX2" fmla="*/ 101600 w 3076575"/>
                <a:gd name="csY2" fmla="*/ 403225 h 1397000"/>
                <a:gd name="csX3" fmla="*/ 374650 w 3076575"/>
                <a:gd name="csY3" fmla="*/ 403225 h 1397000"/>
                <a:gd name="csX4" fmla="*/ 1025525 w 3076575"/>
                <a:gd name="csY4" fmla="*/ 895350 h 1397000"/>
                <a:gd name="csX5" fmla="*/ 1857375 w 3076575"/>
                <a:gd name="csY5" fmla="*/ 1397000 h 1397000"/>
                <a:gd name="csX6" fmla="*/ 3076575 w 3076575"/>
                <a:gd name="csY6" fmla="*/ 1397000 h 13970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076575" h="1397000">
                  <a:moveTo>
                    <a:pt x="0" y="0"/>
                  </a:moveTo>
                  <a:lnTo>
                    <a:pt x="69850" y="0"/>
                  </a:lnTo>
                  <a:lnTo>
                    <a:pt x="101600" y="403225"/>
                  </a:lnTo>
                  <a:lnTo>
                    <a:pt x="374650" y="403225"/>
                  </a:lnTo>
                  <a:lnTo>
                    <a:pt x="1025525" y="895350"/>
                  </a:lnTo>
                  <a:lnTo>
                    <a:pt x="1857375" y="1397000"/>
                  </a:lnTo>
                  <a:lnTo>
                    <a:pt x="3076575" y="1397000"/>
                  </a:lnTo>
                </a:path>
              </a:pathLst>
            </a:custGeom>
            <a:noFill/>
            <a:ln w="285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3" name="Espace réservé du contenu 12">
            <a:extLst>
              <a:ext uri="{FF2B5EF4-FFF2-40B4-BE49-F238E27FC236}">
                <a16:creationId xmlns:a16="http://schemas.microsoft.com/office/drawing/2014/main" id="{DBACE08A-7840-AABD-1C05-25D28BFAC211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4120" y="416572"/>
            <a:ext cx="664522" cy="451143"/>
          </a:xfrm>
          <a:prstGeom prst="rect">
            <a:avLst/>
          </a:prstGeom>
        </p:spPr>
      </p:pic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B283F71A-4500-9D2D-3B6B-EA4A424C3BB1}"/>
              </a:ext>
            </a:extLst>
          </p:cNvPr>
          <p:cNvSpPr txBox="1">
            <a:spLocks/>
          </p:cNvSpPr>
          <p:nvPr/>
        </p:nvSpPr>
        <p:spPr>
          <a:xfrm>
            <a:off x="9666970" y="6628405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San Juan R, ESCMID 2026, O0445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4E98570-8C91-6133-C495-7153AEE1C083}"/>
              </a:ext>
            </a:extLst>
          </p:cNvPr>
          <p:cNvSpPr txBox="1"/>
          <p:nvPr/>
        </p:nvSpPr>
        <p:spPr>
          <a:xfrm>
            <a:off x="0" y="6608741"/>
            <a:ext cx="60960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/>
              <a:t>ICD = Infection à </a:t>
            </a:r>
            <a:r>
              <a:rPr lang="fr-FR" sz="1050" i="1" dirty="0" err="1"/>
              <a:t>Clostridioides</a:t>
            </a:r>
            <a:r>
              <a:rPr lang="fr-FR" sz="1050" i="1" dirty="0"/>
              <a:t> difficile ; </a:t>
            </a:r>
            <a:r>
              <a:rPr lang="fr-FR" sz="1050" dirty="0"/>
              <a:t>ERV = entérocoque résistant à la vancomycine</a:t>
            </a:r>
          </a:p>
        </p:txBody>
      </p:sp>
      <p:sp>
        <p:nvSpPr>
          <p:cNvPr id="11" name="Titre 2">
            <a:extLst>
              <a:ext uri="{FF2B5EF4-FFF2-40B4-BE49-F238E27FC236}">
                <a16:creationId xmlns:a16="http://schemas.microsoft.com/office/drawing/2014/main" id="{99A69237-74B9-C128-B69A-3AEDEA761F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9996944" cy="962634"/>
          </a:xfrm>
        </p:spPr>
        <p:txBody>
          <a:bodyPr>
            <a:normAutofit fontScale="90000"/>
          </a:bodyPr>
          <a:lstStyle/>
          <a:p>
            <a:r>
              <a:rPr lang="fr-FR" dirty="0"/>
              <a:t>PREVAN-TRIAL : </a:t>
            </a:r>
            <a:r>
              <a:rPr lang="fr-FR" sz="2700" dirty="0"/>
              <a:t>efficacité et tolérance d’une prophylaxie secondaire par vancomycine PO pour la prévention des récurrences de colite à </a:t>
            </a:r>
            <a:r>
              <a:rPr lang="fr-FR" sz="2700" i="1" dirty="0"/>
              <a:t>C. difficile </a:t>
            </a:r>
            <a:r>
              <a:rPr lang="fr-FR" sz="2700" dirty="0"/>
              <a:t>chez les patients à haut risque recevant une antibiothérapie systémique </a:t>
            </a:r>
            <a:r>
              <a:rPr lang="fr-FR" sz="2700" i="1" dirty="0"/>
              <a:t>(2)</a:t>
            </a:r>
          </a:p>
        </p:txBody>
      </p:sp>
    </p:spTree>
    <p:extLst>
      <p:ext uri="{BB962C8B-B14F-4D97-AF65-F5344CB8AC3E}">
        <p14:creationId xmlns:p14="http://schemas.microsoft.com/office/powerpoint/2010/main" val="284364028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58023BE-0D2E-146B-5CFE-BFB976EC1A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sz="2500" dirty="0"/>
              <a:t>Traitement de l’érythème migrant 10 jours vs 14 jours d’amoxicilline : </a:t>
            </a:r>
            <a:br>
              <a:rPr lang="fr-FR" sz="2500" dirty="0"/>
            </a:br>
            <a:r>
              <a:rPr lang="fr-FR" sz="2500" dirty="0"/>
              <a:t>Essai monocentrique, contrôlé randomisé, en ouvert, Slovénie 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A59390D0-EFCC-EC69-F6B0-35024C4930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90388"/>
            <a:ext cx="5849852" cy="5243763"/>
          </a:xfrm>
        </p:spPr>
        <p:txBody>
          <a:bodyPr>
            <a:normAutofit fontScale="92500" lnSpcReduction="10000"/>
          </a:bodyPr>
          <a:lstStyle/>
          <a:p>
            <a:pPr>
              <a:spcBef>
                <a:spcPts val="600"/>
              </a:spcBef>
            </a:pPr>
            <a:r>
              <a:rPr lang="fr-FR" sz="2000" dirty="0">
                <a:effectLst/>
              </a:rPr>
              <a:t>Amoxicilline </a:t>
            </a:r>
            <a:r>
              <a:rPr lang="fr-FR" sz="2000" i="1" dirty="0">
                <a:effectLst/>
              </a:rPr>
              <a:t>per os</a:t>
            </a:r>
            <a:r>
              <a:rPr lang="fr-FR" sz="2000" i="1" dirty="0"/>
              <a:t> </a:t>
            </a:r>
            <a:r>
              <a:rPr lang="fr-FR" sz="2000" dirty="0"/>
              <a:t>pendant</a:t>
            </a:r>
            <a:r>
              <a:rPr lang="fr-FR" sz="2000" dirty="0">
                <a:effectLst/>
              </a:rPr>
              <a:t> 10 ou 14 jours (1:1)</a:t>
            </a:r>
          </a:p>
          <a:p>
            <a:pPr>
              <a:spcBef>
                <a:spcPts val="600"/>
              </a:spcBef>
            </a:pPr>
            <a:r>
              <a:rPr lang="fr-FR" sz="2000" dirty="0">
                <a:effectLst/>
              </a:rPr>
              <a:t>Critère de jugement principal </a:t>
            </a:r>
            <a:r>
              <a:rPr lang="fr-FR" sz="2000" dirty="0"/>
              <a:t>= proportion d’échecs à M2 </a:t>
            </a:r>
            <a:br>
              <a:rPr lang="fr-FR" sz="2000" dirty="0"/>
            </a:br>
            <a:r>
              <a:rPr lang="fr-FR" sz="2000" dirty="0"/>
              <a:t>(per protocole) : </a:t>
            </a:r>
          </a:p>
          <a:p>
            <a:pPr lvl="1">
              <a:spcBef>
                <a:spcPts val="600"/>
              </a:spcBef>
            </a:pPr>
            <a:r>
              <a:rPr lang="fr-FR" sz="1600" dirty="0">
                <a:effectLst/>
              </a:rPr>
              <a:t>Persistance  de l’érythème</a:t>
            </a:r>
          </a:p>
          <a:p>
            <a:pPr lvl="1">
              <a:spcBef>
                <a:spcPts val="600"/>
              </a:spcBef>
            </a:pPr>
            <a:r>
              <a:rPr lang="fr-FR" sz="1600" dirty="0">
                <a:effectLst/>
              </a:rPr>
              <a:t>Nouvelle manifestation de maladie de Lyme</a:t>
            </a:r>
          </a:p>
          <a:p>
            <a:pPr lvl="1">
              <a:spcBef>
                <a:spcPts val="600"/>
              </a:spcBef>
            </a:pPr>
            <a:r>
              <a:rPr lang="fr-FR" sz="1600" dirty="0"/>
              <a:t>Identification de </a:t>
            </a:r>
            <a:r>
              <a:rPr lang="fr-FR" sz="1600" i="1" dirty="0"/>
              <a:t>B. burgdorferi </a:t>
            </a:r>
            <a:r>
              <a:rPr lang="fr-FR" sz="1600" dirty="0"/>
              <a:t>sur biopsie cutanée</a:t>
            </a:r>
            <a:br>
              <a:rPr lang="fr-FR" sz="1600" dirty="0"/>
            </a:br>
            <a:endParaRPr lang="fr-FR" sz="1600" dirty="0"/>
          </a:p>
          <a:p>
            <a:pPr marL="0" indent="0">
              <a:spcBef>
                <a:spcPts val="600"/>
              </a:spcBef>
              <a:buNone/>
            </a:pPr>
            <a:r>
              <a:rPr lang="fr-FR" sz="2000" b="1" dirty="0">
                <a:solidFill>
                  <a:srgbClr val="C00000"/>
                </a:solidFill>
              </a:rPr>
              <a:t>Résultats</a:t>
            </a:r>
            <a:r>
              <a:rPr lang="fr-FR" sz="2000" dirty="0"/>
              <a:t> </a:t>
            </a:r>
          </a:p>
          <a:p>
            <a:pPr lvl="1">
              <a:spcBef>
                <a:spcPts val="600"/>
              </a:spcBef>
            </a:pPr>
            <a:r>
              <a:rPr lang="fr-FR" sz="2000" dirty="0">
                <a:effectLst/>
              </a:rPr>
              <a:t>219 patients inclus, 211 per protocole</a:t>
            </a:r>
          </a:p>
          <a:p>
            <a:pPr lvl="1">
              <a:spcBef>
                <a:spcPts val="600"/>
              </a:spcBef>
            </a:pPr>
            <a:r>
              <a:rPr lang="fr-FR" sz="2000" dirty="0">
                <a:effectLst/>
              </a:rPr>
              <a:t>7 échecs à M2 : </a:t>
            </a:r>
          </a:p>
          <a:p>
            <a:pPr lvl="2">
              <a:spcBef>
                <a:spcPts val="600"/>
              </a:spcBef>
            </a:pPr>
            <a:r>
              <a:rPr lang="fr-FR" sz="1800" dirty="0">
                <a:effectLst/>
              </a:rPr>
              <a:t>4/106 (3,8 %) dans le groupe 10 jours</a:t>
            </a:r>
          </a:p>
          <a:p>
            <a:pPr lvl="2">
              <a:spcBef>
                <a:spcPts val="600"/>
              </a:spcBef>
            </a:pPr>
            <a:r>
              <a:rPr lang="fr-FR" sz="1800" dirty="0">
                <a:effectLst/>
              </a:rPr>
              <a:t>3/105 (2,9 %) dans le groupe 14 jours </a:t>
            </a:r>
          </a:p>
          <a:p>
            <a:pPr lvl="2">
              <a:spcBef>
                <a:spcPts val="600"/>
              </a:spcBef>
            </a:pPr>
            <a:r>
              <a:rPr lang="fr-FR" sz="1800" dirty="0"/>
              <a:t>D</a:t>
            </a:r>
            <a:r>
              <a:rPr lang="fr-FR" sz="1800" dirty="0">
                <a:effectLst/>
              </a:rPr>
              <a:t>ifférence, 0,9 </a:t>
            </a:r>
            <a:r>
              <a:rPr lang="fr-FR" sz="1800" dirty="0"/>
              <a:t>percentage points</a:t>
            </a:r>
            <a:r>
              <a:rPr lang="fr-FR" sz="1800" dirty="0">
                <a:effectLst/>
              </a:rPr>
              <a:t> ; IC 95 % : -4,8 </a:t>
            </a:r>
            <a:r>
              <a:rPr lang="fr-FR" sz="1800" dirty="0"/>
              <a:t>- </a:t>
            </a:r>
            <a:r>
              <a:rPr lang="fr-FR" sz="1800" dirty="0">
                <a:effectLst/>
              </a:rPr>
              <a:t>6,7 ; p = 0,721</a:t>
            </a:r>
          </a:p>
          <a:p>
            <a:pPr lvl="2">
              <a:spcBef>
                <a:spcPts val="600"/>
              </a:spcBef>
            </a:pPr>
            <a:endParaRPr lang="fr-FR" sz="900" dirty="0">
              <a:effectLst/>
            </a:endParaRPr>
          </a:p>
          <a:p>
            <a:pPr marL="0" indent="0">
              <a:lnSpc>
                <a:spcPct val="110000"/>
              </a:lnSpc>
              <a:spcBef>
                <a:spcPts val="600"/>
              </a:spcBef>
              <a:buNone/>
            </a:pPr>
            <a:r>
              <a:rPr lang="fr-FR" sz="2000" b="1" dirty="0">
                <a:solidFill>
                  <a:srgbClr val="C00000"/>
                </a:solidFill>
                <a:effectLst/>
              </a:rPr>
              <a:t>Conclusion </a:t>
            </a:r>
            <a:br>
              <a:rPr lang="fr-FR" sz="2000" b="1" dirty="0">
                <a:solidFill>
                  <a:srgbClr val="C00000"/>
                </a:solidFill>
                <a:effectLst/>
              </a:rPr>
            </a:br>
            <a:r>
              <a:rPr lang="fr-FR" sz="2000" dirty="0"/>
              <a:t>Efficaci</a:t>
            </a:r>
            <a:r>
              <a:rPr lang="fr-FR" sz="2000" dirty="0">
                <a:effectLst/>
              </a:rPr>
              <a:t>té et sécurité de la stratégie 10 jours de traitement oral par amoxicilline pour les </a:t>
            </a:r>
            <a:r>
              <a:rPr lang="fr-FR" sz="2000" dirty="0"/>
              <a:t>érythèmes migrants.</a:t>
            </a:r>
            <a:endParaRPr lang="fr-FR" sz="2000" dirty="0">
              <a:effectLst/>
            </a:endParaRPr>
          </a:p>
          <a:p>
            <a:pPr>
              <a:spcBef>
                <a:spcPts val="600"/>
              </a:spcBef>
            </a:pPr>
            <a:endParaRPr lang="fr-FR" sz="2000" dirty="0"/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A1C359B7-784C-8DC2-0D07-21C513D85CB4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689612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 = mois</a:t>
            </a:r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016C5A0F-84D4-5ACE-144A-8F54ABF90483}"/>
              </a:ext>
            </a:extLst>
          </p:cNvPr>
          <p:cNvSpPr txBox="1">
            <a:spLocks/>
          </p:cNvSpPr>
          <p:nvPr/>
        </p:nvSpPr>
        <p:spPr>
          <a:xfrm>
            <a:off x="9663569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Stupica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D, ESCMID 2026, P1125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FB02141-D516-D9E7-EFAB-307A4FCA6B37}"/>
              </a:ext>
            </a:extLst>
          </p:cNvPr>
          <p:cNvSpPr txBox="1"/>
          <p:nvPr/>
        </p:nvSpPr>
        <p:spPr>
          <a:xfrm>
            <a:off x="6741805" y="1479542"/>
            <a:ext cx="44799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Proportion (%) de patients en réponse incomplète</a:t>
            </a:r>
            <a:endParaRPr kumimoji="0" lang="es-419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2" name="Groupe 41">
            <a:extLst>
              <a:ext uri="{FF2B5EF4-FFF2-40B4-BE49-F238E27FC236}">
                <a16:creationId xmlns:a16="http://schemas.microsoft.com/office/drawing/2014/main" id="{09A14370-21E1-0294-C208-5C20B0FB2524}"/>
              </a:ext>
            </a:extLst>
          </p:cNvPr>
          <p:cNvGrpSpPr/>
          <p:nvPr/>
        </p:nvGrpSpPr>
        <p:grpSpPr>
          <a:xfrm>
            <a:off x="6769586" y="2103654"/>
            <a:ext cx="4948355" cy="2936251"/>
            <a:chOff x="6744718" y="2589400"/>
            <a:chExt cx="4656333" cy="2785638"/>
          </a:xfrm>
        </p:grpSpPr>
        <p:grpSp>
          <p:nvGrpSpPr>
            <p:cNvPr id="9" name="Groupe 8">
              <a:extLst>
                <a:ext uri="{FF2B5EF4-FFF2-40B4-BE49-F238E27FC236}">
                  <a16:creationId xmlns:a16="http://schemas.microsoft.com/office/drawing/2014/main" id="{04D4B1E7-8C1A-9CEF-44A6-0666D243EDBE}"/>
                </a:ext>
              </a:extLst>
            </p:cNvPr>
            <p:cNvGrpSpPr/>
            <p:nvPr/>
          </p:nvGrpSpPr>
          <p:grpSpPr>
            <a:xfrm>
              <a:off x="7024890" y="2589400"/>
              <a:ext cx="3789648" cy="2533383"/>
              <a:chOff x="6943726" y="1805517"/>
              <a:chExt cx="2597150" cy="1736197"/>
            </a:xfrm>
          </p:grpSpPr>
          <p:sp>
            <p:nvSpPr>
              <p:cNvPr id="10" name="Line 28">
                <a:extLst>
                  <a:ext uri="{FF2B5EF4-FFF2-40B4-BE49-F238E27FC236}">
                    <a16:creationId xmlns:a16="http://schemas.microsoft.com/office/drawing/2014/main" id="{88CC7C6A-AA24-A9C3-6B50-D0CCBF40EA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07226" y="1805517"/>
                <a:ext cx="0" cy="173619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Line 13">
                <a:extLst>
                  <a:ext uri="{FF2B5EF4-FFF2-40B4-BE49-F238E27FC236}">
                    <a16:creationId xmlns:a16="http://schemas.microsoft.com/office/drawing/2014/main" id="{FDD03C1C-6560-D1AA-01D5-6AB0138C49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610476" y="3482976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Line 14">
                <a:extLst>
                  <a:ext uri="{FF2B5EF4-FFF2-40B4-BE49-F238E27FC236}">
                    <a16:creationId xmlns:a16="http://schemas.microsoft.com/office/drawing/2014/main" id="{8FA63E1A-4F9F-089D-C0B1-498517335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3726" y="3482976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Line 16">
                <a:extLst>
                  <a:ext uri="{FF2B5EF4-FFF2-40B4-BE49-F238E27FC236}">
                    <a16:creationId xmlns:a16="http://schemas.microsoft.com/office/drawing/2014/main" id="{1226D4D6-4A93-4EA4-A51B-C0B0B8CF23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21813" y="3482976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Line 20">
                <a:extLst>
                  <a:ext uri="{FF2B5EF4-FFF2-40B4-BE49-F238E27FC236}">
                    <a16:creationId xmlns:a16="http://schemas.microsoft.com/office/drawing/2014/main" id="{FBB24A1C-402B-BD9F-255C-6DCF33D19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1949451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Line 21">
                <a:extLst>
                  <a:ext uri="{FF2B5EF4-FFF2-40B4-BE49-F238E27FC236}">
                    <a16:creationId xmlns:a16="http://schemas.microsoft.com/office/drawing/2014/main" id="{7974BF2D-806F-6E16-7468-ECF8E03DF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43726" y="2255838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Line 23">
                <a:extLst>
                  <a:ext uri="{FF2B5EF4-FFF2-40B4-BE49-F238E27FC236}">
                    <a16:creationId xmlns:a16="http://schemas.microsoft.com/office/drawing/2014/main" id="{C1194056-4973-7039-6614-A37E82FBD3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2562226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Line 25">
                <a:extLst>
                  <a:ext uri="{FF2B5EF4-FFF2-40B4-BE49-F238E27FC236}">
                    <a16:creationId xmlns:a16="http://schemas.microsoft.com/office/drawing/2014/main" id="{FFF174DB-128D-3BAC-2D52-6AB4A9020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43726" y="2870201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Line 27">
                <a:extLst>
                  <a:ext uri="{FF2B5EF4-FFF2-40B4-BE49-F238E27FC236}">
                    <a16:creationId xmlns:a16="http://schemas.microsoft.com/office/drawing/2014/main" id="{EC42D5CA-7118-CF73-E4DC-0C39A81773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3176588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Line 30">
                <a:extLst>
                  <a:ext uri="{FF2B5EF4-FFF2-40B4-BE49-F238E27FC236}">
                    <a16:creationId xmlns:a16="http://schemas.microsoft.com/office/drawing/2014/main" id="{4608F30A-216D-F107-5F6F-7455B5DD53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08851" y="3482976"/>
                <a:ext cx="0" cy="587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Line 31">
                <a:extLst>
                  <a:ext uri="{FF2B5EF4-FFF2-40B4-BE49-F238E27FC236}">
                    <a16:creationId xmlns:a16="http://schemas.microsoft.com/office/drawing/2014/main" id="{A3459EAF-673C-74E8-6E6A-4210A7D385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43726" y="3482976"/>
                <a:ext cx="25971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99658F09-8531-9A3C-4968-F8FD9A92E4EC}"/>
                </a:ext>
              </a:extLst>
            </p:cNvPr>
            <p:cNvSpPr/>
            <p:nvPr/>
          </p:nvSpPr>
          <p:spPr>
            <a:xfrm>
              <a:off x="7264400" y="3459397"/>
              <a:ext cx="198120" cy="157988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66F5977E-F2B0-3A4D-E7B7-311B741C9479}"/>
                </a:ext>
              </a:extLst>
            </p:cNvPr>
            <p:cNvSpPr/>
            <p:nvPr/>
          </p:nvSpPr>
          <p:spPr>
            <a:xfrm>
              <a:off x="8227350" y="3977046"/>
              <a:ext cx="198120" cy="1062231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3B653B7-6C9E-EC27-0777-9B7B962CA9E8}"/>
                </a:ext>
              </a:extLst>
            </p:cNvPr>
            <p:cNvSpPr/>
            <p:nvPr/>
          </p:nvSpPr>
          <p:spPr>
            <a:xfrm>
              <a:off x="9179599" y="4137777"/>
              <a:ext cx="198120" cy="9015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8DEBE5-9C18-9DED-E43E-6BF034DF4B79}"/>
                </a:ext>
              </a:extLst>
            </p:cNvPr>
            <p:cNvSpPr/>
            <p:nvPr/>
          </p:nvSpPr>
          <p:spPr>
            <a:xfrm>
              <a:off x="10131848" y="4058838"/>
              <a:ext cx="198120" cy="980439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4B3D04D4-89F3-6837-1F20-52C7BE1C3337}"/>
                </a:ext>
              </a:extLst>
            </p:cNvPr>
            <p:cNvSpPr/>
            <p:nvPr/>
          </p:nvSpPr>
          <p:spPr>
            <a:xfrm>
              <a:off x="7546340" y="3241327"/>
              <a:ext cx="198120" cy="179795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D99191C-924B-60C4-248E-ECB82BC197C8}"/>
                </a:ext>
              </a:extLst>
            </p:cNvPr>
            <p:cNvSpPr/>
            <p:nvPr/>
          </p:nvSpPr>
          <p:spPr>
            <a:xfrm>
              <a:off x="8489632" y="3855127"/>
              <a:ext cx="198120" cy="118415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3D6C022-4DEF-B3F9-9FA9-9B948995C8B7}"/>
                </a:ext>
              </a:extLst>
            </p:cNvPr>
            <p:cNvSpPr/>
            <p:nvPr/>
          </p:nvSpPr>
          <p:spPr>
            <a:xfrm>
              <a:off x="9444674" y="3855127"/>
              <a:ext cx="198120" cy="118415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1ABBD7BA-BD38-692F-E0F8-9456098D4777}"/>
                </a:ext>
              </a:extLst>
            </p:cNvPr>
            <p:cNvSpPr/>
            <p:nvPr/>
          </p:nvSpPr>
          <p:spPr>
            <a:xfrm>
              <a:off x="10396487" y="3855127"/>
              <a:ext cx="198120" cy="118415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4E3B33F3-9579-D2BE-5A97-CF1ADF4BEB68}"/>
                </a:ext>
              </a:extLst>
            </p:cNvPr>
            <p:cNvSpPr txBox="1"/>
            <p:nvPr/>
          </p:nvSpPr>
          <p:spPr>
            <a:xfrm>
              <a:off x="6744718" y="2640053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25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8C006451-997C-2105-4A3C-4A60883EAFB3}"/>
                </a:ext>
              </a:extLst>
            </p:cNvPr>
            <p:cNvSpPr txBox="1"/>
            <p:nvPr/>
          </p:nvSpPr>
          <p:spPr>
            <a:xfrm>
              <a:off x="6744718" y="3094035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579A9A33-5C06-BE92-7D28-21CEB90784CE}"/>
                </a:ext>
              </a:extLst>
            </p:cNvPr>
            <p:cNvSpPr txBox="1"/>
            <p:nvPr/>
          </p:nvSpPr>
          <p:spPr>
            <a:xfrm>
              <a:off x="6744718" y="3554096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15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809A456A-AFAF-C7A7-18A0-071237D7F62C}"/>
                </a:ext>
              </a:extLst>
            </p:cNvPr>
            <p:cNvSpPr txBox="1"/>
            <p:nvPr/>
          </p:nvSpPr>
          <p:spPr>
            <a:xfrm>
              <a:off x="6744718" y="3990485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10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2C7B5BBF-D192-5C78-6EC1-4AFA401B4AA9}"/>
                </a:ext>
              </a:extLst>
            </p:cNvPr>
            <p:cNvSpPr txBox="1"/>
            <p:nvPr/>
          </p:nvSpPr>
          <p:spPr>
            <a:xfrm>
              <a:off x="6823265" y="4465224"/>
              <a:ext cx="26321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C333244D-47F6-42B1-0D20-AC092381AF51}"/>
                </a:ext>
              </a:extLst>
            </p:cNvPr>
            <p:cNvSpPr txBox="1"/>
            <p:nvPr/>
          </p:nvSpPr>
          <p:spPr>
            <a:xfrm>
              <a:off x="6823265" y="4909388"/>
              <a:ext cx="26321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62B21EA4-A2DB-4E5B-CCAF-60D3C9A781B6}"/>
                </a:ext>
              </a:extLst>
            </p:cNvPr>
            <p:cNvSpPr txBox="1"/>
            <p:nvPr/>
          </p:nvSpPr>
          <p:spPr>
            <a:xfrm>
              <a:off x="7158064" y="5098039"/>
              <a:ext cx="69737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14 jours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B904648C-7852-3008-A736-150BAAF82822}"/>
                </a:ext>
              </a:extLst>
            </p:cNvPr>
            <p:cNvSpPr txBox="1"/>
            <p:nvPr/>
          </p:nvSpPr>
          <p:spPr>
            <a:xfrm>
              <a:off x="8175218" y="5098039"/>
              <a:ext cx="60625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 mois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334A73F2-7F5B-5476-E6C4-A33EB8757549}"/>
                </a:ext>
              </a:extLst>
            </p:cNvPr>
            <p:cNvSpPr txBox="1"/>
            <p:nvPr/>
          </p:nvSpPr>
          <p:spPr>
            <a:xfrm>
              <a:off x="9101650" y="5098039"/>
              <a:ext cx="60625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 mois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C8416937-53D8-3DF8-8E59-42E40BD18E9F}"/>
                </a:ext>
              </a:extLst>
            </p:cNvPr>
            <p:cNvSpPr txBox="1"/>
            <p:nvPr/>
          </p:nvSpPr>
          <p:spPr>
            <a:xfrm>
              <a:off x="10025762" y="5098039"/>
              <a:ext cx="6783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12 mois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8C277417-F697-9B77-4DE6-16113C4D5B32}"/>
                </a:ext>
              </a:extLst>
            </p:cNvPr>
            <p:cNvSpPr txBox="1"/>
            <p:nvPr/>
          </p:nvSpPr>
          <p:spPr>
            <a:xfrm>
              <a:off x="10703681" y="2686121"/>
              <a:ext cx="69737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10 jours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14 jours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79E69033-5C7A-893C-ADD8-E731F8C2D6C1}"/>
                </a:ext>
              </a:extLst>
            </p:cNvPr>
            <p:cNvSpPr/>
            <p:nvPr/>
          </p:nvSpPr>
          <p:spPr>
            <a:xfrm>
              <a:off x="10598522" y="2950532"/>
              <a:ext cx="127000" cy="121919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F14324FA-D83B-591C-7B4E-937C44883826}"/>
                </a:ext>
              </a:extLst>
            </p:cNvPr>
            <p:cNvSpPr/>
            <p:nvPr/>
          </p:nvSpPr>
          <p:spPr>
            <a:xfrm>
              <a:off x="10594607" y="2755220"/>
              <a:ext cx="127000" cy="121919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45" name="Espace réservé du contenu 44">
            <a:extLst>
              <a:ext uri="{FF2B5EF4-FFF2-40B4-BE49-F238E27FC236}">
                <a16:creationId xmlns:a16="http://schemas.microsoft.com/office/drawing/2014/main" id="{4157DF60-97DA-2EB7-32E4-648D8D43569B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75853"/>
            <a:ext cx="665163" cy="332581"/>
          </a:xfrm>
          <a:prstGeom prst="rect">
            <a:avLst/>
          </a:prstGeom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413220161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Espace réservé du contenu 14">
            <a:extLst>
              <a:ext uri="{FF2B5EF4-FFF2-40B4-BE49-F238E27FC236}">
                <a16:creationId xmlns:a16="http://schemas.microsoft.com/office/drawing/2014/main" id="{201DE9DA-8B86-38CC-51BF-E3F758927AE4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19980"/>
            <a:ext cx="665163" cy="444328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CE7F2F70-035B-32DC-B4EA-70B8229FFD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FR" dirty="0"/>
              <a:t>Comparaison randomisée des stratégies de prise en charge des toxicités hépatiques d'origine médicamenteuse associées au traitement de la méningite </a:t>
            </a:r>
            <a:br>
              <a:rPr lang="fr-FR" dirty="0"/>
            </a:br>
            <a:r>
              <a:rPr lang="fr-FR" dirty="0"/>
              <a:t>tuberculeuse </a:t>
            </a:r>
            <a:r>
              <a:rPr lang="fr-FR" i="1" dirty="0"/>
              <a:t>(1)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1BF479D4-3A2C-21C4-B448-B4DE9E903B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2" y="1390388"/>
            <a:ext cx="6453738" cy="5467612"/>
          </a:xfrm>
        </p:spPr>
        <p:txBody>
          <a:bodyPr>
            <a:normAutofit fontScale="77500" lnSpcReduction="20000"/>
          </a:bodyPr>
          <a:lstStyle/>
          <a:p>
            <a:pPr marL="0" indent="0">
              <a:lnSpc>
                <a:spcPct val="120000"/>
              </a:lnSpc>
              <a:spcBef>
                <a:spcPts val="300"/>
              </a:spcBef>
              <a:buNone/>
            </a:pPr>
            <a:r>
              <a:rPr lang="fr-FR" sz="2900" b="1" dirty="0">
                <a:solidFill>
                  <a:srgbClr val="C00000"/>
                </a:solidFill>
              </a:rPr>
              <a:t>Contexte</a:t>
            </a:r>
            <a:br>
              <a:rPr lang="fr-FR" b="1" dirty="0">
                <a:solidFill>
                  <a:srgbClr val="C00000"/>
                </a:solidFill>
              </a:rPr>
            </a:br>
            <a:r>
              <a:rPr lang="fr-FR" sz="1000" b="1" dirty="0">
                <a:solidFill>
                  <a:srgbClr val="C00000"/>
                </a:solidFill>
              </a:rPr>
              <a:t> </a:t>
            </a:r>
          </a:p>
          <a:p>
            <a:pPr>
              <a:lnSpc>
                <a:spcPct val="120000"/>
              </a:lnSpc>
              <a:spcBef>
                <a:spcPts val="300"/>
              </a:spcBef>
            </a:pPr>
            <a:r>
              <a:rPr lang="fr-FR" sz="2300" dirty="0"/>
              <a:t>Hépatite médicamenteuse Hz ++</a:t>
            </a:r>
          </a:p>
          <a:p>
            <a:pPr>
              <a:lnSpc>
                <a:spcPct val="120000"/>
              </a:lnSpc>
              <a:spcBef>
                <a:spcPts val="300"/>
              </a:spcBef>
            </a:pPr>
            <a:r>
              <a:rPr lang="fr-FR" sz="2300" dirty="0"/>
              <a:t>Pas d’essai évaluant la poursuite des </a:t>
            </a:r>
            <a:r>
              <a:rPr lang="fr-FR" sz="2300" dirty="0" err="1"/>
              <a:t>anti-TB</a:t>
            </a:r>
            <a:r>
              <a:rPr lang="fr-FR" sz="2300" dirty="0"/>
              <a:t> en cas d’hépatite</a:t>
            </a:r>
          </a:p>
          <a:p>
            <a:pPr>
              <a:lnSpc>
                <a:spcPct val="120000"/>
              </a:lnSpc>
              <a:spcBef>
                <a:spcPts val="300"/>
              </a:spcBef>
            </a:pPr>
            <a:r>
              <a:rPr lang="fr-FR" sz="2300" dirty="0"/>
              <a:t>Deux essais réintroduction </a:t>
            </a:r>
            <a:r>
              <a:rPr lang="fr-FR" sz="2300" dirty="0" err="1"/>
              <a:t>anti-TB</a:t>
            </a:r>
            <a:r>
              <a:rPr lang="fr-FR" sz="2300" dirty="0"/>
              <a:t> en cas d’hépatite </a:t>
            </a:r>
            <a:br>
              <a:rPr lang="fr-FR" sz="2300" dirty="0"/>
            </a:br>
            <a:r>
              <a:rPr lang="fr-FR" sz="2300" dirty="0"/>
              <a:t>(TB pulmonaire)</a:t>
            </a:r>
          </a:p>
          <a:p>
            <a:pPr lvl="1">
              <a:lnSpc>
                <a:spcPct val="120000"/>
              </a:lnSpc>
              <a:spcBef>
                <a:spcPts val="300"/>
              </a:spcBef>
            </a:pPr>
            <a:r>
              <a:rPr lang="fr-FR" sz="2300" dirty="0"/>
              <a:t>Pas de données en cas de méningite tuberculeuse</a:t>
            </a:r>
          </a:p>
          <a:p>
            <a:pPr lvl="1">
              <a:lnSpc>
                <a:spcPct val="120000"/>
              </a:lnSpc>
              <a:spcBef>
                <a:spcPts val="300"/>
              </a:spcBef>
            </a:pPr>
            <a:r>
              <a:rPr lang="fr-FR" sz="2300" dirty="0"/>
              <a:t>Normalisation du BH parfois spontanée sans interruption</a:t>
            </a:r>
          </a:p>
          <a:p>
            <a:pPr>
              <a:lnSpc>
                <a:spcPct val="120000"/>
              </a:lnSpc>
              <a:spcBef>
                <a:spcPts val="300"/>
              </a:spcBef>
            </a:pPr>
            <a:endParaRPr lang="fr-FR" dirty="0"/>
          </a:p>
          <a:p>
            <a:pPr marL="0" indent="0">
              <a:lnSpc>
                <a:spcPct val="120000"/>
              </a:lnSpc>
              <a:spcBef>
                <a:spcPts val="300"/>
              </a:spcBef>
              <a:buNone/>
            </a:pPr>
            <a:r>
              <a:rPr lang="fr-FR" sz="2900" b="1" dirty="0">
                <a:solidFill>
                  <a:srgbClr val="C00000"/>
                </a:solidFill>
              </a:rPr>
              <a:t>Hypothèse</a:t>
            </a:r>
            <a:r>
              <a:rPr lang="fr-FR" sz="2900" dirty="0"/>
              <a:t> </a:t>
            </a:r>
            <a:br>
              <a:rPr lang="fr-FR" dirty="0"/>
            </a:br>
            <a:br>
              <a:rPr lang="fr-FR" dirty="0"/>
            </a:br>
            <a:r>
              <a:rPr lang="fr-FR" sz="2300" dirty="0"/>
              <a:t>« Dans la méningite tuberculeuse, l’utilisation des meilleurs traitements antituberculeux pour traiter une infection neurologique mettant en jeu le pronostic vital est essentielle </a:t>
            </a:r>
            <a:br>
              <a:rPr lang="fr-FR" sz="2300" dirty="0"/>
            </a:br>
            <a:r>
              <a:rPr lang="fr-FR" sz="2300" dirty="0"/>
              <a:t>et peut primer sur le développement d’une toxicité hépatique faible à modérée »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135D099-7D1D-6385-D1C8-5EA8C2EC0123}"/>
              </a:ext>
            </a:extLst>
          </p:cNvPr>
          <p:cNvSpPr txBox="1"/>
          <p:nvPr/>
        </p:nvSpPr>
        <p:spPr>
          <a:xfrm>
            <a:off x="6829520" y="1309434"/>
            <a:ext cx="48568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  <a:t>Recrutement et randomisation</a:t>
            </a: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9BE77CE2-9A14-CADF-A93E-2556AFD60BBF}"/>
              </a:ext>
            </a:extLst>
          </p:cNvPr>
          <p:cNvGrpSpPr/>
          <p:nvPr/>
        </p:nvGrpSpPr>
        <p:grpSpPr>
          <a:xfrm>
            <a:off x="6734175" y="1919819"/>
            <a:ext cx="5096341" cy="4413010"/>
            <a:chOff x="7012997" y="1919819"/>
            <a:chExt cx="4817519" cy="4413010"/>
          </a:xfrm>
        </p:grpSpPr>
        <p:sp>
          <p:nvSpPr>
            <p:cNvPr id="6" name="Rectangle : coins arrondis 5">
              <a:extLst>
                <a:ext uri="{FF2B5EF4-FFF2-40B4-BE49-F238E27FC236}">
                  <a16:creationId xmlns:a16="http://schemas.microsoft.com/office/drawing/2014/main" id="{36AF791E-F179-A05E-DCBF-D4A9A4BED61C}"/>
                </a:ext>
              </a:extLst>
            </p:cNvPr>
            <p:cNvSpPr/>
            <p:nvPr/>
          </p:nvSpPr>
          <p:spPr>
            <a:xfrm>
              <a:off x="7160814" y="3226072"/>
              <a:ext cx="1440000" cy="731596"/>
            </a:xfrm>
            <a:prstGeom prst="round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Stratégie 1 :</a:t>
              </a:r>
              <a:b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Observe</a:t>
              </a:r>
              <a:b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 = 23</a:t>
              </a:r>
            </a:p>
          </p:txBody>
        </p:sp>
        <p:sp>
          <p:nvSpPr>
            <p:cNvPr id="8" name="Rectangle : coins arrondis 7">
              <a:extLst>
                <a:ext uri="{FF2B5EF4-FFF2-40B4-BE49-F238E27FC236}">
                  <a16:creationId xmlns:a16="http://schemas.microsoft.com/office/drawing/2014/main" id="{B7CC1EE2-C51F-83B3-0C1C-6771F70AA2D8}"/>
                </a:ext>
              </a:extLst>
            </p:cNvPr>
            <p:cNvSpPr/>
            <p:nvPr/>
          </p:nvSpPr>
          <p:spPr>
            <a:xfrm>
              <a:off x="8775665" y="3225023"/>
              <a:ext cx="1440000" cy="731595"/>
            </a:xfrm>
            <a:prstGeom prst="roundRect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Stratégie 2 :</a:t>
              </a:r>
              <a:b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Stop p</a:t>
              </a:r>
              <a:r>
                <a:rPr kumimoji="0" lang="fr-FR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yrazinamide</a:t>
              </a:r>
              <a:b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 = 24</a:t>
              </a:r>
            </a:p>
          </p:txBody>
        </p:sp>
        <p:sp>
          <p:nvSpPr>
            <p:cNvPr id="9" name="Rectangle : coins arrondis 8">
              <a:extLst>
                <a:ext uri="{FF2B5EF4-FFF2-40B4-BE49-F238E27FC236}">
                  <a16:creationId xmlns:a16="http://schemas.microsoft.com/office/drawing/2014/main" id="{FBB635D9-AEED-3C87-9046-9A6DC038AB12}"/>
                </a:ext>
              </a:extLst>
            </p:cNvPr>
            <p:cNvSpPr/>
            <p:nvPr/>
          </p:nvSpPr>
          <p:spPr>
            <a:xfrm>
              <a:off x="10390516" y="3197448"/>
              <a:ext cx="1440000" cy="77712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Stratégie 3 :</a:t>
              </a:r>
              <a:b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Stop RHZ</a:t>
              </a:r>
              <a:b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 = 26</a:t>
              </a:r>
            </a:p>
          </p:txBody>
        </p:sp>
        <p:sp>
          <p:nvSpPr>
            <p:cNvPr id="10" name="Rectangle : coins arrondis 9">
              <a:extLst>
                <a:ext uri="{FF2B5EF4-FFF2-40B4-BE49-F238E27FC236}">
                  <a16:creationId xmlns:a16="http://schemas.microsoft.com/office/drawing/2014/main" id="{0B59D997-91B1-AB5F-332A-015456B2A98A}"/>
                </a:ext>
              </a:extLst>
            </p:cNvPr>
            <p:cNvSpPr/>
            <p:nvPr/>
          </p:nvSpPr>
          <p:spPr>
            <a:xfrm>
              <a:off x="7160813" y="3995587"/>
              <a:ext cx="1440000" cy="633073"/>
            </a:xfrm>
            <a:prstGeom prst="roundRect">
              <a:avLst/>
            </a:prstGeom>
            <a:solidFill>
              <a:srgbClr val="BDEEF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21 inclus en ITT </a:t>
              </a:r>
            </a:p>
          </p:txBody>
        </p:sp>
        <p:sp>
          <p:nvSpPr>
            <p:cNvPr id="11" name="Rectangle : coins arrondis 10">
              <a:extLst>
                <a:ext uri="{FF2B5EF4-FFF2-40B4-BE49-F238E27FC236}">
                  <a16:creationId xmlns:a16="http://schemas.microsoft.com/office/drawing/2014/main" id="{DD22CEB9-7221-152C-F73A-54CF24AA618F}"/>
                </a:ext>
              </a:extLst>
            </p:cNvPr>
            <p:cNvSpPr/>
            <p:nvPr/>
          </p:nvSpPr>
          <p:spPr>
            <a:xfrm>
              <a:off x="8775665" y="3991220"/>
              <a:ext cx="1440000" cy="633073"/>
            </a:xfrm>
            <a:prstGeom prst="roundRect">
              <a:avLst/>
            </a:prstGeom>
            <a:solidFill>
              <a:srgbClr val="D8BEE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21 inclus en ITT </a:t>
              </a:r>
            </a:p>
          </p:txBody>
        </p:sp>
        <p:sp>
          <p:nvSpPr>
            <p:cNvPr id="12" name="Rectangle : coins arrondis 11">
              <a:extLst>
                <a:ext uri="{FF2B5EF4-FFF2-40B4-BE49-F238E27FC236}">
                  <a16:creationId xmlns:a16="http://schemas.microsoft.com/office/drawing/2014/main" id="{0FC5E028-5FD2-13D6-4E49-ABD395D19064}"/>
                </a:ext>
              </a:extLst>
            </p:cNvPr>
            <p:cNvSpPr/>
            <p:nvPr/>
          </p:nvSpPr>
          <p:spPr>
            <a:xfrm>
              <a:off x="10390516" y="3998658"/>
              <a:ext cx="1440000" cy="633073"/>
            </a:xfrm>
            <a:prstGeom prst="roundRect">
              <a:avLst/>
            </a:prstGeom>
            <a:solidFill>
              <a:srgbClr val="F9D6B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25 inclus en ITT</a:t>
              </a:r>
            </a:p>
          </p:txBody>
        </p:sp>
        <p:sp>
          <p:nvSpPr>
            <p:cNvPr id="13" name="Rectangle : coins arrondis 12">
              <a:extLst>
                <a:ext uri="{FF2B5EF4-FFF2-40B4-BE49-F238E27FC236}">
                  <a16:creationId xmlns:a16="http://schemas.microsoft.com/office/drawing/2014/main" id="{5638D113-742D-3BB3-2E71-AE38F4A77604}"/>
                </a:ext>
              </a:extLst>
            </p:cNvPr>
            <p:cNvSpPr/>
            <p:nvPr/>
          </p:nvSpPr>
          <p:spPr>
            <a:xfrm>
              <a:off x="7779372" y="1919819"/>
              <a:ext cx="3307236" cy="559241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1 240 patients 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(essai ACT VIH/</a:t>
              </a:r>
              <a:r>
                <a:rPr lang="fr-FR" sz="1600" b="1" dirty="0">
                  <a:solidFill>
                    <a:prstClr val="white"/>
                  </a:solidFill>
                  <a:latin typeface="Calibri" panose="020F0502020204030204"/>
                </a:rPr>
                <a:t>l</a:t>
              </a:r>
              <a:r>
                <a:rPr kumimoji="0" lang="fr-FR" sz="1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ate</a:t>
              </a: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ACT)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7CDDD6DF-EFA8-6780-0806-342844554CE2}"/>
                </a:ext>
              </a:extLst>
            </p:cNvPr>
            <p:cNvSpPr txBox="1"/>
            <p:nvPr/>
          </p:nvSpPr>
          <p:spPr>
            <a:xfrm>
              <a:off x="7012997" y="4763169"/>
              <a:ext cx="199911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Poursuite </a:t>
              </a:r>
              <a:r>
                <a:rPr kumimoji="0" lang="fr-F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quadriT</a:t>
              </a: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: </a:t>
              </a:r>
            </a:p>
            <a:p>
              <a:pPr marL="174625" marR="0" lvl="0" indent="-17462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ALAT ≥ 10N </a:t>
              </a:r>
            </a:p>
            <a:p>
              <a:pPr marL="174625" marR="0" lvl="0" indent="-17462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Bilirubine ≥ 43 µmol/l</a:t>
              </a:r>
            </a:p>
            <a:p>
              <a:pPr marL="174625" marR="0" lvl="0" indent="-17462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Aggravation  symptômes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A4C75CB5-9FB2-64A8-3AA2-69A7D9C8A89C}"/>
                </a:ext>
              </a:extLst>
            </p:cNvPr>
            <p:cNvSpPr txBox="1"/>
            <p:nvPr/>
          </p:nvSpPr>
          <p:spPr>
            <a:xfrm>
              <a:off x="8775665" y="4766240"/>
              <a:ext cx="1766855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80975" marR="0" lvl="0" indent="-1809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ALAT est ≥ 5 fois</a:t>
              </a:r>
            </a:p>
            <a:p>
              <a:pPr marL="180975" marR="0" lvl="0" indent="-1809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bilirubine ≥ 43 µmol/l</a:t>
              </a:r>
            </a:p>
            <a:p>
              <a:pPr marL="180975" marR="0" lvl="0" indent="-1809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C00000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Aggravation symptômes</a:t>
              </a:r>
            </a:p>
          </p:txBody>
        </p:sp>
        <p:sp>
          <p:nvSpPr>
            <p:cNvPr id="18" name="Rectangle : coins arrondis 17">
              <a:extLst>
                <a:ext uri="{FF2B5EF4-FFF2-40B4-BE49-F238E27FC236}">
                  <a16:creationId xmlns:a16="http://schemas.microsoft.com/office/drawing/2014/main" id="{3DD73766-BA3F-0716-B757-0F33B21322CF}"/>
                </a:ext>
              </a:extLst>
            </p:cNvPr>
            <p:cNvSpPr/>
            <p:nvPr/>
          </p:nvSpPr>
          <p:spPr>
            <a:xfrm>
              <a:off x="7779372" y="2516979"/>
              <a:ext cx="3307236" cy="552107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Inclusion prospective : </a:t>
              </a:r>
              <a:b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fr-F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méningite tuberculeuse</a:t>
              </a:r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0D761455-CE18-667F-F248-D18215D1953B}"/>
              </a:ext>
            </a:extLst>
          </p:cNvPr>
          <p:cNvSpPr txBox="1"/>
          <p:nvPr/>
        </p:nvSpPr>
        <p:spPr>
          <a:xfrm>
            <a:off x="10202175" y="6600097"/>
            <a:ext cx="19816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Donovan J, ESCMID 2026, O0577</a:t>
            </a:r>
            <a:endParaRPr kumimoji="0" lang="es-419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A4622180-2B54-D93F-ECD7-BB31D8E9CE54}"/>
              </a:ext>
            </a:extLst>
          </p:cNvPr>
          <p:cNvSpPr txBox="1"/>
          <p:nvPr/>
        </p:nvSpPr>
        <p:spPr>
          <a:xfrm>
            <a:off x="-2344" y="6618152"/>
            <a:ext cx="6098344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BH : bilan hépatique ; RHZ : R Rifampicine Isoniazide Pyrazinamide </a:t>
            </a:r>
          </a:p>
        </p:txBody>
      </p:sp>
    </p:spTree>
    <p:extLst>
      <p:ext uri="{BB962C8B-B14F-4D97-AF65-F5344CB8AC3E}">
        <p14:creationId xmlns:p14="http://schemas.microsoft.com/office/powerpoint/2010/main" val="301489030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Espace réservé du contenu 4">
            <a:extLst>
              <a:ext uri="{FF2B5EF4-FFF2-40B4-BE49-F238E27FC236}">
                <a16:creationId xmlns:a16="http://schemas.microsoft.com/office/drawing/2014/main" id="{3478C079-2BE7-FDC8-88E9-2844A70E2B32}"/>
              </a:ext>
            </a:extLst>
          </p:cNvPr>
          <p:cNvGraphicFramePr>
            <a:graphicFrameLocks/>
          </p:cNvGraphicFramePr>
          <p:nvPr/>
        </p:nvGraphicFramePr>
        <p:xfrm>
          <a:off x="670034" y="4760805"/>
          <a:ext cx="5317517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98381">
                  <a:extLst>
                    <a:ext uri="{9D8B030D-6E8A-4147-A177-3AD203B41FA5}">
                      <a16:colId xmlns:a16="http://schemas.microsoft.com/office/drawing/2014/main" val="1535886755"/>
                    </a:ext>
                  </a:extLst>
                </a:gridCol>
                <a:gridCol w="1337060">
                  <a:extLst>
                    <a:ext uri="{9D8B030D-6E8A-4147-A177-3AD203B41FA5}">
                      <a16:colId xmlns:a16="http://schemas.microsoft.com/office/drawing/2014/main" val="427554572"/>
                    </a:ext>
                  </a:extLst>
                </a:gridCol>
                <a:gridCol w="1151163">
                  <a:extLst>
                    <a:ext uri="{9D8B030D-6E8A-4147-A177-3AD203B41FA5}">
                      <a16:colId xmlns:a16="http://schemas.microsoft.com/office/drawing/2014/main" val="3474830399"/>
                    </a:ext>
                  </a:extLst>
                </a:gridCol>
                <a:gridCol w="1230913">
                  <a:extLst>
                    <a:ext uri="{9D8B030D-6E8A-4147-A177-3AD203B41FA5}">
                      <a16:colId xmlns:a16="http://schemas.microsoft.com/office/drawing/2014/main" val="164459729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endParaRPr lang="fr-FR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Stratégie 1 :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Observe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(n = 21)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Stratégie 3 :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Stop RHZ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(n = 25)</a:t>
                      </a:r>
                    </a:p>
                  </a:txBody>
                  <a:tcPr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HR (IC 95 %)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p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08262764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b="1" dirty="0"/>
                        <a:t>Tous les patients évènement/n (%)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7/21</a:t>
                      </a:r>
                      <a:br>
                        <a:rPr lang="fr-FR" sz="1400" dirty="0"/>
                      </a:br>
                      <a:r>
                        <a:rPr lang="fr-FR" sz="1400" dirty="0"/>
                        <a:t>(33,3 %)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14/25</a:t>
                      </a:r>
                      <a:br>
                        <a:rPr lang="fr-FR" sz="1400" dirty="0"/>
                      </a:br>
                      <a:r>
                        <a:rPr lang="fr-FR" sz="1400" dirty="0"/>
                        <a:t>(56,0 %)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1,73 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(0,73-4,42)</a:t>
                      </a:r>
                    </a:p>
                    <a:p>
                      <a:pPr algn="ctr"/>
                      <a:r>
                        <a:rPr lang="fr-FR" sz="1400" b="1" dirty="0"/>
                        <a:t>p = 0,213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95983296"/>
                  </a:ext>
                </a:extLst>
              </a:tr>
            </a:tbl>
          </a:graphicData>
        </a:graphic>
      </p:graphicFrame>
      <p:graphicFrame>
        <p:nvGraphicFramePr>
          <p:cNvPr id="17" name="Espace réservé du contenu 4">
            <a:extLst>
              <a:ext uri="{FF2B5EF4-FFF2-40B4-BE49-F238E27FC236}">
                <a16:creationId xmlns:a16="http://schemas.microsoft.com/office/drawing/2014/main" id="{950809A6-2D4E-EB6E-E8D1-47C8FDDE72B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4019748"/>
              </p:ext>
            </p:extLst>
          </p:nvPr>
        </p:nvGraphicFramePr>
        <p:xfrm>
          <a:off x="6195941" y="4760805"/>
          <a:ext cx="5673672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10567">
                  <a:extLst>
                    <a:ext uri="{9D8B030D-6E8A-4147-A177-3AD203B41FA5}">
                      <a16:colId xmlns:a16="http://schemas.microsoft.com/office/drawing/2014/main" val="1535886755"/>
                    </a:ext>
                  </a:extLst>
                </a:gridCol>
                <a:gridCol w="1239715">
                  <a:extLst>
                    <a:ext uri="{9D8B030D-6E8A-4147-A177-3AD203B41FA5}">
                      <a16:colId xmlns:a16="http://schemas.microsoft.com/office/drawing/2014/main" val="427554572"/>
                    </a:ext>
                  </a:extLst>
                </a:gridCol>
                <a:gridCol w="1250796">
                  <a:extLst>
                    <a:ext uri="{9D8B030D-6E8A-4147-A177-3AD203B41FA5}">
                      <a16:colId xmlns:a16="http://schemas.microsoft.com/office/drawing/2014/main" val="3474830399"/>
                    </a:ext>
                  </a:extLst>
                </a:gridCol>
                <a:gridCol w="1272594">
                  <a:extLst>
                    <a:ext uri="{9D8B030D-6E8A-4147-A177-3AD203B41FA5}">
                      <a16:colId xmlns:a16="http://schemas.microsoft.com/office/drawing/2014/main" val="164459729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endParaRPr lang="fr-FR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Stratégie 2 :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Stop Z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(n = 21)</a:t>
                      </a:r>
                    </a:p>
                  </a:txBody>
                  <a:tcPr anchor="ctr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Stratégie 3 :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Stop RHZ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(n = 25)</a:t>
                      </a:r>
                    </a:p>
                  </a:txBody>
                  <a:tcPr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HR (IC 95 %)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p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08262764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b="1" dirty="0"/>
                        <a:t>Tous les patients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évènement/n (%)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9/21</a:t>
                      </a:r>
                      <a:br>
                        <a:rPr lang="fr-FR" sz="1400" dirty="0"/>
                      </a:br>
                      <a:r>
                        <a:rPr lang="fr-FR" sz="1400" dirty="0"/>
                        <a:t>(42,9 %)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14/25</a:t>
                      </a:r>
                      <a:br>
                        <a:rPr lang="fr-FR" sz="1400" dirty="0"/>
                      </a:br>
                      <a:r>
                        <a:rPr lang="fr-FR" sz="1400" dirty="0"/>
                        <a:t>(56,0 %)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1,39 </a:t>
                      </a:r>
                      <a:br>
                        <a:rPr lang="fr-FR" sz="1400" dirty="0"/>
                      </a:br>
                      <a:r>
                        <a:rPr lang="fr-FR" sz="1400" dirty="0"/>
                        <a:t>(0,62-3,25)</a:t>
                      </a:r>
                    </a:p>
                    <a:p>
                      <a:pPr algn="ctr"/>
                      <a:r>
                        <a:rPr lang="fr-FR" sz="1400" dirty="0"/>
                        <a:t>p = 0,43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95983296"/>
                  </a:ext>
                </a:extLst>
              </a:tr>
            </a:tbl>
          </a:graphicData>
        </a:graphic>
      </p:graphicFrame>
      <p:sp>
        <p:nvSpPr>
          <p:cNvPr id="3" name="Titre 2">
            <a:extLst>
              <a:ext uri="{FF2B5EF4-FFF2-40B4-BE49-F238E27FC236}">
                <a16:creationId xmlns:a16="http://schemas.microsoft.com/office/drawing/2014/main" id="{E9743C17-7F0B-B347-B809-4D5FD12845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FR" dirty="0"/>
              <a:t>Comparaison randomisée des stratégies de prise en charge des toxicités hépatiques d'origine médicamenteuse associées au traitement de la méningite </a:t>
            </a:r>
            <a:br>
              <a:rPr lang="fr-FR" dirty="0"/>
            </a:br>
            <a:r>
              <a:rPr lang="fr-FR" dirty="0"/>
              <a:t>tuberculeuse </a:t>
            </a:r>
            <a:r>
              <a:rPr lang="fr-FR" i="1" dirty="0"/>
              <a:t>(2)</a:t>
            </a:r>
          </a:p>
        </p:txBody>
      </p:sp>
      <p:graphicFrame>
        <p:nvGraphicFramePr>
          <p:cNvPr id="5" name="Espace réservé du contenu 4">
            <a:extLst>
              <a:ext uri="{FF2B5EF4-FFF2-40B4-BE49-F238E27FC236}">
                <a16:creationId xmlns:a16="http://schemas.microsoft.com/office/drawing/2014/main" id="{85805DC5-DC40-827F-969A-45E8E8DA0DF4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6195943" y="1998667"/>
          <a:ext cx="5673671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9997">
                  <a:extLst>
                    <a:ext uri="{9D8B030D-6E8A-4147-A177-3AD203B41FA5}">
                      <a16:colId xmlns:a16="http://schemas.microsoft.com/office/drawing/2014/main" val="1535886755"/>
                    </a:ext>
                  </a:extLst>
                </a:gridCol>
                <a:gridCol w="1204558">
                  <a:extLst>
                    <a:ext uri="{9D8B030D-6E8A-4147-A177-3AD203B41FA5}">
                      <a16:colId xmlns:a16="http://schemas.microsoft.com/office/drawing/2014/main" val="427554572"/>
                    </a:ext>
                  </a:extLst>
                </a:gridCol>
                <a:gridCol w="1204558">
                  <a:extLst>
                    <a:ext uri="{9D8B030D-6E8A-4147-A177-3AD203B41FA5}">
                      <a16:colId xmlns:a16="http://schemas.microsoft.com/office/drawing/2014/main" val="3474830399"/>
                    </a:ext>
                  </a:extLst>
                </a:gridCol>
                <a:gridCol w="1204558">
                  <a:extLst>
                    <a:ext uri="{9D8B030D-6E8A-4147-A177-3AD203B41FA5}">
                      <a16:colId xmlns:a16="http://schemas.microsoft.com/office/drawing/2014/main" val="164459729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endParaRPr lang="fr-FR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Stratégie 2 :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Stop Z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(n = 21)</a:t>
                      </a:r>
                    </a:p>
                  </a:txBody>
                  <a:tcPr anchor="ctr"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Stratégie 3 :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Stop RHZ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(n = 25)</a:t>
                      </a:r>
                    </a:p>
                  </a:txBody>
                  <a:tcPr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Wilcoxon </a:t>
                      </a:r>
                      <a:r>
                        <a:rPr lang="fr-FR" sz="1400" b="1" dirty="0" err="1"/>
                        <a:t>rank</a:t>
                      </a:r>
                      <a:br>
                        <a:rPr lang="fr-FR" sz="1400" b="1" dirty="0"/>
                      </a:br>
                      <a:r>
                        <a:rPr lang="fr-FR" sz="1400" b="1" dirty="0" err="1"/>
                        <a:t>sum</a:t>
                      </a:r>
                      <a:r>
                        <a:rPr lang="fr-FR" sz="1400" b="1" dirty="0"/>
                        <a:t> test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p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08262764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b="1" dirty="0"/>
                        <a:t>Jours sans RIF/ISO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9</a:t>
                      </a:r>
                      <a:br>
                        <a:rPr lang="fr-FR" sz="1400" dirty="0"/>
                      </a:br>
                      <a:r>
                        <a:rPr lang="fr-FR" sz="1400" dirty="0"/>
                        <a:t>(0-21)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18</a:t>
                      </a:r>
                      <a:br>
                        <a:rPr lang="fr-FR" sz="1400" dirty="0"/>
                      </a:br>
                      <a:r>
                        <a:rPr lang="fr-FR" sz="1400" dirty="0"/>
                        <a:t>(11-35)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0,041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95983296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D896C89-737B-B9EA-A6B5-B6364D997DBF}"/>
              </a:ext>
            </a:extLst>
          </p:cNvPr>
          <p:cNvSpPr txBox="1"/>
          <p:nvPr/>
        </p:nvSpPr>
        <p:spPr>
          <a:xfrm>
            <a:off x="2175642" y="1290945"/>
            <a:ext cx="85238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  <a:t>La proportion de temps, au cours des 60 jours suivant la randomisation, </a:t>
            </a:r>
            <a:b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</a:b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  <a:t>pendant laquelle ni la rifampicine (RIF) ni l'isoniazide (ISO) n'ont été administrées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DC19FB7B-16F1-A4D5-CDE4-18E87B3C5C90}"/>
              </a:ext>
            </a:extLst>
          </p:cNvPr>
          <p:cNvSpPr txBox="1"/>
          <p:nvPr/>
        </p:nvSpPr>
        <p:spPr>
          <a:xfrm>
            <a:off x="1729946" y="3991692"/>
            <a:ext cx="91621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  <a:t>Délai avant survenue d'un nouvel événement neurologique ou décès lié à la DILI, </a:t>
            </a:r>
            <a:b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</a:b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rPr>
              <a:t>entre la randomisation et 12 mois après la première randomisation pour les stratégies 1, 2 et 3</a:t>
            </a:r>
          </a:p>
        </p:txBody>
      </p:sp>
      <p:graphicFrame>
        <p:nvGraphicFramePr>
          <p:cNvPr id="6" name="Espace réservé du contenu 4">
            <a:extLst>
              <a:ext uri="{FF2B5EF4-FFF2-40B4-BE49-F238E27FC236}">
                <a16:creationId xmlns:a16="http://schemas.microsoft.com/office/drawing/2014/main" id="{24ACC3EF-8F5A-8245-B97B-5CB7C07395A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34357341"/>
              </p:ext>
            </p:extLst>
          </p:nvPr>
        </p:nvGraphicFramePr>
        <p:xfrm>
          <a:off x="670034" y="1998667"/>
          <a:ext cx="5317517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21474">
                  <a:extLst>
                    <a:ext uri="{9D8B030D-6E8A-4147-A177-3AD203B41FA5}">
                      <a16:colId xmlns:a16="http://schemas.microsoft.com/office/drawing/2014/main" val="1535886755"/>
                    </a:ext>
                  </a:extLst>
                </a:gridCol>
                <a:gridCol w="1223889">
                  <a:extLst>
                    <a:ext uri="{9D8B030D-6E8A-4147-A177-3AD203B41FA5}">
                      <a16:colId xmlns:a16="http://schemas.microsoft.com/office/drawing/2014/main" val="427554572"/>
                    </a:ext>
                  </a:extLst>
                </a:gridCol>
                <a:gridCol w="1243039">
                  <a:extLst>
                    <a:ext uri="{9D8B030D-6E8A-4147-A177-3AD203B41FA5}">
                      <a16:colId xmlns:a16="http://schemas.microsoft.com/office/drawing/2014/main" val="3474830399"/>
                    </a:ext>
                  </a:extLst>
                </a:gridCol>
                <a:gridCol w="1129115">
                  <a:extLst>
                    <a:ext uri="{9D8B030D-6E8A-4147-A177-3AD203B41FA5}">
                      <a16:colId xmlns:a16="http://schemas.microsoft.com/office/drawing/2014/main" val="164459729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endParaRPr lang="fr-FR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Stratégie 1 :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(n = 21)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Stratégie 3 :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Stop RHZ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(n = 25)</a:t>
                      </a:r>
                    </a:p>
                  </a:txBody>
                  <a:tcPr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1" dirty="0"/>
                        <a:t>Wilcoxon </a:t>
                      </a:r>
                      <a:r>
                        <a:rPr lang="fr-FR" sz="1400" b="1" dirty="0" err="1"/>
                        <a:t>rank</a:t>
                      </a:r>
                      <a:br>
                        <a:rPr lang="fr-FR" sz="1400" b="1" dirty="0"/>
                      </a:br>
                      <a:r>
                        <a:rPr lang="fr-FR" sz="1400" b="1" dirty="0" err="1"/>
                        <a:t>sum</a:t>
                      </a:r>
                      <a:r>
                        <a:rPr lang="fr-FR" sz="1400" b="1" dirty="0"/>
                        <a:t> test</a:t>
                      </a:r>
                      <a:br>
                        <a:rPr lang="fr-FR" sz="1400" b="1" dirty="0"/>
                      </a:br>
                      <a:r>
                        <a:rPr lang="fr-FR" sz="1400" b="1" dirty="0"/>
                        <a:t>p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08262764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fr-FR" sz="1400" b="1" dirty="0"/>
                        <a:t>Jours sans RIF/ISO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7</a:t>
                      </a:r>
                      <a:br>
                        <a:rPr lang="fr-FR" sz="1400" dirty="0"/>
                      </a:br>
                      <a:r>
                        <a:rPr lang="fr-FR" sz="1400" dirty="0"/>
                        <a:t>(0-31)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18</a:t>
                      </a:r>
                      <a:br>
                        <a:rPr lang="fr-FR" sz="1400" dirty="0"/>
                      </a:br>
                      <a:r>
                        <a:rPr lang="fr-FR" sz="1400" dirty="0"/>
                        <a:t>(11-35)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/>
                        <a:t>0,022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95983296"/>
                  </a:ext>
                </a:extLst>
              </a:tr>
            </a:tbl>
          </a:graphicData>
        </a:graphic>
      </p:graphicFrame>
      <p:pic>
        <p:nvPicPr>
          <p:cNvPr id="9" name="Espace réservé du contenu 14">
            <a:extLst>
              <a:ext uri="{FF2B5EF4-FFF2-40B4-BE49-F238E27FC236}">
                <a16:creationId xmlns:a16="http://schemas.microsoft.com/office/drawing/2014/main" id="{419CA766-7322-FBC7-A4D8-30DDF481FE62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19980"/>
            <a:ext cx="665163" cy="444328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9C2074F0-05CD-53A4-5F5C-1D9DDE0DD1EF}"/>
              </a:ext>
            </a:extLst>
          </p:cNvPr>
          <p:cNvSpPr txBox="1"/>
          <p:nvPr/>
        </p:nvSpPr>
        <p:spPr>
          <a:xfrm>
            <a:off x="10202175" y="6600097"/>
            <a:ext cx="19816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Donovan J, ESCMID 2026, O0577</a:t>
            </a:r>
            <a:endParaRPr kumimoji="0" lang="es-419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B30CF9E1-F477-0526-DE39-797D4C310A7E}"/>
              </a:ext>
            </a:extLst>
          </p:cNvPr>
          <p:cNvSpPr txBox="1"/>
          <p:nvPr/>
        </p:nvSpPr>
        <p:spPr>
          <a:xfrm>
            <a:off x="-2344" y="6618152"/>
            <a:ext cx="6098344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DILI : Drug-</a:t>
            </a:r>
            <a:r>
              <a:rPr lang="fr-FR" sz="105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Induced</a:t>
            </a:r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105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Liver</a:t>
            </a:r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105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Injury</a:t>
            </a:r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; RHZ : R Rifampicine Isoniazide Pyrazinamide </a:t>
            </a:r>
          </a:p>
        </p:txBody>
      </p:sp>
    </p:spTree>
    <p:extLst>
      <p:ext uri="{BB962C8B-B14F-4D97-AF65-F5344CB8AC3E}">
        <p14:creationId xmlns:p14="http://schemas.microsoft.com/office/powerpoint/2010/main" val="194544137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F6DD4DA-F7AE-C9A3-86FC-A42D697551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4288" y="136525"/>
            <a:ext cx="9846234" cy="962634"/>
          </a:xfrm>
        </p:spPr>
        <p:txBody>
          <a:bodyPr>
            <a:normAutofit/>
          </a:bodyPr>
          <a:lstStyle/>
          <a:p>
            <a:r>
              <a:rPr lang="fr-FR" dirty="0"/>
              <a:t>Peni G retard vs Peni G + doxycycline dans les syphilis précoces chez les PVVIH: essai randomisé </a:t>
            </a:r>
          </a:p>
        </p:txBody>
      </p:sp>
      <p:pic>
        <p:nvPicPr>
          <p:cNvPr id="8" name="Espace réservé du contenu 7" descr="Immagine vettoriale gratis: Bandiera, Taiwan, Ufficiale, Roc - Immagine ...">
            <a:extLst>
              <a:ext uri="{FF2B5EF4-FFF2-40B4-BE49-F238E27FC236}">
                <a16:creationId xmlns:a16="http://schemas.microsoft.com/office/drawing/2014/main" id="{4FD9C8A2-1E35-44DC-F3DE-E08D59411911}"/>
              </a:ext>
            </a:extLst>
          </p:cNvPr>
          <p:cNvPicPr>
            <a:picLocks noGrp="1" noChangeAspect="1"/>
          </p:cNvPicPr>
          <p:nvPr>
            <p:ph idx="15"/>
          </p:nvPr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11353800" y="420423"/>
            <a:ext cx="665163" cy="443442"/>
          </a:xfr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DC64515A-E4C9-FE94-25F6-A102D417B864}"/>
              </a:ext>
            </a:extLst>
          </p:cNvPr>
          <p:cNvSpPr txBox="1"/>
          <p:nvPr/>
        </p:nvSpPr>
        <p:spPr>
          <a:xfrm>
            <a:off x="10426674" y="6604469"/>
            <a:ext cx="17780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050" dirty="0">
                <a:latin typeface="+mj-lt"/>
              </a:rPr>
              <a:t>Lin KY, ESCMID 2026, O0089</a:t>
            </a:r>
          </a:p>
        </p:txBody>
      </p:sp>
      <p:sp>
        <p:nvSpPr>
          <p:cNvPr id="32" name="Rectangle 19">
            <a:extLst>
              <a:ext uri="{FF2B5EF4-FFF2-40B4-BE49-F238E27FC236}">
                <a16:creationId xmlns:a16="http://schemas.microsoft.com/office/drawing/2014/main" id="{CDE3FAB6-A6D1-98A0-1446-0A2CA104F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323165"/>
            <a:ext cx="1847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id="{F9DC458C-115B-88AC-AD55-9276311F1B75}"/>
              </a:ext>
            </a:extLst>
          </p:cNvPr>
          <p:cNvSpPr txBox="1"/>
          <p:nvPr/>
        </p:nvSpPr>
        <p:spPr>
          <a:xfrm>
            <a:off x="7878491" y="6156167"/>
            <a:ext cx="21078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b="1" dirty="0">
                <a:solidFill>
                  <a:srgbClr val="C00000"/>
                </a:solidFill>
              </a:rPr>
              <a:t>Pas de différence !</a:t>
            </a:r>
          </a:p>
        </p:txBody>
      </p:sp>
      <p:pic>
        <p:nvPicPr>
          <p:cNvPr id="6" name="Espace réservé du contenu 5">
            <a:extLst>
              <a:ext uri="{FF2B5EF4-FFF2-40B4-BE49-F238E27FC236}">
                <a16:creationId xmlns:a16="http://schemas.microsoft.com/office/drawing/2014/main" id="{D68AD57C-635E-52AE-9902-8444B368A08F}"/>
              </a:ext>
            </a:extLst>
          </p:cNvPr>
          <p:cNvPicPr>
            <a:picLocks noGrp="1" noChangeAspect="1"/>
          </p:cNvPicPr>
          <p:nvPr>
            <p:ph idx="13"/>
          </p:nvPr>
        </p:nvPicPr>
        <p:blipFill>
          <a:blip r:embed="rId5"/>
          <a:srcRect l="711" t="2357" r="721" b="3351"/>
          <a:stretch>
            <a:fillRect/>
          </a:stretch>
        </p:blipFill>
        <p:spPr>
          <a:xfrm>
            <a:off x="184732" y="3291840"/>
            <a:ext cx="5269396" cy="2764715"/>
          </a:xfrm>
          <a:prstGeom prst="rect">
            <a:avLst/>
          </a:prstGeom>
        </p:spPr>
      </p:pic>
      <p:pic>
        <p:nvPicPr>
          <p:cNvPr id="14" name="Espace réservé du contenu 13">
            <a:extLst>
              <a:ext uri="{FF2B5EF4-FFF2-40B4-BE49-F238E27FC236}">
                <a16:creationId xmlns:a16="http://schemas.microsoft.com/office/drawing/2014/main" id="{A37F5A48-8691-A3EE-60C8-D0FC3EBF5208}"/>
              </a:ext>
            </a:extLst>
          </p:cNvPr>
          <p:cNvPicPr>
            <a:picLocks noGrp="1" noChangeAspect="1"/>
          </p:cNvPicPr>
          <p:nvPr>
            <p:ph idx="14"/>
          </p:nvPr>
        </p:nvPicPr>
        <p:blipFill>
          <a:blip r:embed="rId6"/>
          <a:srcRect l="512" r="1161" b="1023"/>
          <a:stretch>
            <a:fillRect/>
          </a:stretch>
        </p:blipFill>
        <p:spPr>
          <a:xfrm>
            <a:off x="6096001" y="1147763"/>
            <a:ext cx="5672866" cy="3430399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6EC0DB31-E1A5-ED88-94B6-D656215D25F7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b="56504"/>
          <a:stretch>
            <a:fillRect/>
          </a:stretch>
        </p:blipFill>
        <p:spPr>
          <a:xfrm>
            <a:off x="5733752" y="4677774"/>
            <a:ext cx="6397364" cy="1378781"/>
          </a:xfrm>
          <a:prstGeom prst="rect">
            <a:avLst/>
          </a:prstGeom>
        </p:spPr>
      </p:pic>
      <p:sp>
        <p:nvSpPr>
          <p:cNvPr id="3" name="Espace réservé du contenu 9">
            <a:extLst>
              <a:ext uri="{FF2B5EF4-FFF2-40B4-BE49-F238E27FC236}">
                <a16:creationId xmlns:a16="http://schemas.microsoft.com/office/drawing/2014/main" id="{386EB648-1131-9725-36FC-543BA164A599}"/>
              </a:ext>
            </a:extLst>
          </p:cNvPr>
          <p:cNvSpPr txBox="1">
            <a:spLocks/>
          </p:cNvSpPr>
          <p:nvPr/>
        </p:nvSpPr>
        <p:spPr>
          <a:xfrm>
            <a:off x="11968" y="6524516"/>
            <a:ext cx="5807919" cy="363552"/>
          </a:xfrm>
          <a:prstGeom prst="rect">
            <a:avLst/>
          </a:prstGeom>
        </p:spPr>
        <p:txBody>
          <a:bodyPr vert="horz" wrap="squar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ts val="500"/>
              </a:spcBef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PVVIH : Personnes Vivant avec le VIH ; RPR : Rapid Plasma Reagin ;                                                          TPHA : Treponema pallidum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Hemagglutination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Assay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; BPG :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penicilline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G retard ;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Doxy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: doxycycline </a:t>
            </a:r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4FF156F8-71AF-E973-C329-4FAE279BE0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9557" y="1383056"/>
            <a:ext cx="5896443" cy="1816943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</a:pPr>
            <a:r>
              <a:rPr lang="fr-FR" sz="1800" dirty="0"/>
              <a:t>Essai multicentrique, randomisé contrôlé, de supériorité</a:t>
            </a:r>
          </a:p>
          <a:p>
            <a:pPr>
              <a:spcBef>
                <a:spcPts val="600"/>
              </a:spcBef>
            </a:pPr>
            <a:r>
              <a:rPr lang="fr-FR" sz="1800" dirty="0"/>
              <a:t>Janvier 2024 – mars 2026</a:t>
            </a:r>
          </a:p>
          <a:p>
            <a:pPr>
              <a:spcBef>
                <a:spcPts val="600"/>
              </a:spcBef>
            </a:pPr>
            <a:r>
              <a:rPr lang="fr-FR" sz="1800" dirty="0"/>
              <a:t>Critères d’inclusion :</a:t>
            </a:r>
          </a:p>
          <a:p>
            <a:pPr lvl="1">
              <a:spcBef>
                <a:spcPts val="600"/>
              </a:spcBef>
            </a:pPr>
            <a:r>
              <a:rPr lang="fr-FR" sz="1600" dirty="0"/>
              <a:t>Personnes vivant avec le VIH âgées de 18 ans ou plus, et</a:t>
            </a:r>
          </a:p>
          <a:p>
            <a:pPr lvl="1">
              <a:spcBef>
                <a:spcPts val="600"/>
              </a:spcBef>
            </a:pPr>
            <a:r>
              <a:rPr lang="fr-FR" sz="1600" dirty="0"/>
              <a:t>Présentant une syphilis précoce : un RPR et TPHA + </a:t>
            </a:r>
          </a:p>
          <a:p>
            <a:pPr>
              <a:spcBef>
                <a:spcPts val="600"/>
              </a:spcBef>
            </a:pPr>
            <a:endParaRPr lang="fr-FR" sz="1800" dirty="0"/>
          </a:p>
          <a:p>
            <a:pPr marL="0" indent="0">
              <a:spcBef>
                <a:spcPts val="600"/>
              </a:spcBef>
              <a:buNone/>
            </a:pPr>
            <a:endParaRPr lang="fr-FR" sz="1800" b="1" dirty="0"/>
          </a:p>
        </p:txBody>
      </p:sp>
    </p:spTree>
    <p:extLst>
      <p:ext uri="{BB962C8B-B14F-4D97-AF65-F5344CB8AC3E}">
        <p14:creationId xmlns:p14="http://schemas.microsoft.com/office/powerpoint/2010/main" val="111813314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E203533-8087-062F-5904-3796EAD6C9F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Infections fongiques et parasitaires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9AF0DD19-53D8-7E36-9CB5-E780CA28B21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7229656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E16B91-41B4-54C3-11BB-F4FA14F04B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3BC7949-8F52-38AF-9E97-FF74B09F305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51956" y="1390390"/>
            <a:ext cx="11810429" cy="1363403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fr-FR" sz="1800" dirty="0" err="1"/>
              <a:t>Study</a:t>
            </a:r>
            <a:r>
              <a:rPr lang="fr-FR" sz="1800" dirty="0"/>
              <a:t> 32 (NCT03583164) : essai multicentrique sur l’utilisation de l’</a:t>
            </a:r>
            <a:r>
              <a:rPr lang="fr-FR" sz="1800" dirty="0" err="1"/>
              <a:t>olorofim</a:t>
            </a:r>
            <a:r>
              <a:rPr lang="fr-FR" sz="1800" dirty="0"/>
              <a:t> pour le traitement des aspergilloses invasives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fr-FR" sz="1800" dirty="0"/>
              <a:t>Résultat de la sous-analyse : patients porteurs d’hémopathie maligne versus population totale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fr-FR" sz="1800" dirty="0"/>
              <a:t>Exclusion : </a:t>
            </a:r>
            <a:r>
              <a:rPr lang="fr-FR" sz="1800" dirty="0" err="1"/>
              <a:t>mucormycose</a:t>
            </a:r>
            <a:r>
              <a:rPr lang="fr-FR" sz="1800" dirty="0"/>
              <a:t>, dysfonction hépatique, traitement par DHODH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fr-FR" sz="1800" dirty="0"/>
              <a:t>Réponse globale à J42 et J84 (succès si réponse complète ou partielle, évaluation par un comité d’adjudication)</a:t>
            </a:r>
          </a:p>
        </p:txBody>
      </p:sp>
      <p:sp>
        <p:nvSpPr>
          <p:cNvPr id="5" name="Espace réservé du contenu 4">
            <a:extLst>
              <a:ext uri="{FF2B5EF4-FFF2-40B4-BE49-F238E27FC236}">
                <a16:creationId xmlns:a16="http://schemas.microsoft.com/office/drawing/2014/main" id="{874DA658-FCF1-12E1-06D5-D9668343A921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6124989" y="5043392"/>
            <a:ext cx="5676898" cy="1211460"/>
          </a:xfrm>
        </p:spPr>
        <p:txBody>
          <a:bodyPr>
            <a:no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fr-FR" sz="1800" b="1" dirty="0">
                <a:solidFill>
                  <a:srgbClr val="C00000"/>
                </a:solidFill>
              </a:rPr>
              <a:t>Message </a:t>
            </a:r>
            <a:br>
              <a:rPr lang="fr-FR" sz="1800" dirty="0"/>
            </a:br>
            <a:r>
              <a:rPr lang="fr-FR" sz="1800" dirty="0"/>
              <a:t>Efficacité et tolérance de l’</a:t>
            </a:r>
            <a:r>
              <a:rPr lang="fr-FR" sz="1800" dirty="0" err="1"/>
              <a:t>olorofim</a:t>
            </a:r>
            <a:r>
              <a:rPr lang="fr-FR" sz="1800" dirty="0"/>
              <a:t> similaires chez les patients hautement immunodéprimés, en comparaison avec l’ensemble des patients de l’étude </a:t>
            </a:r>
            <a:r>
              <a:rPr lang="fr-FR" sz="1800" dirty="0" err="1"/>
              <a:t>Study</a:t>
            </a:r>
            <a:r>
              <a:rPr lang="fr-FR" sz="1800" dirty="0"/>
              <a:t> 32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E17362DE-F3D2-C346-B9DD-E25011882D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fr-FR" sz="2400" dirty="0" err="1"/>
              <a:t>Olorofim</a:t>
            </a:r>
            <a:r>
              <a:rPr lang="fr-FR" sz="2400" dirty="0"/>
              <a:t> pour le traitement des aspergilloses invasives chez les patients d’hématologie : sous-analyse de l’essai de phase </a:t>
            </a:r>
            <a:r>
              <a:rPr lang="fr-FR" sz="2400" dirty="0" err="1"/>
              <a:t>IIb</a:t>
            </a:r>
            <a:r>
              <a:rPr lang="fr-FR" sz="2400" dirty="0"/>
              <a:t> en ouvert (Study 32)</a:t>
            </a:r>
            <a:endParaRPr lang="fr-FR" sz="2200" dirty="0"/>
          </a:p>
        </p:txBody>
      </p: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CDED0919-A158-9D73-9EEC-3F20035D6731}"/>
              </a:ext>
            </a:extLst>
          </p:cNvPr>
          <p:cNvSpPr txBox="1">
            <a:spLocks/>
          </p:cNvSpPr>
          <p:nvPr/>
        </p:nvSpPr>
        <p:spPr>
          <a:xfrm>
            <a:off x="0" y="6515171"/>
            <a:ext cx="4908716" cy="363552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 : jour ; ITK : Inhibiteurs de tyrosine kinase ; DHODH :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Dihydroorotate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-déshydrogénase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L’</a:t>
            </a:r>
            <a:r>
              <a:rPr lang="fr-FR" dirty="0" err="1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olorofim</a:t>
            </a: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n’a actuellement pas d’AMM en Europe</a:t>
            </a:r>
            <a:endParaRPr kumimoji="0" lang="fr-F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Espace réservé du contenu 9">
            <a:extLst>
              <a:ext uri="{FF2B5EF4-FFF2-40B4-BE49-F238E27FC236}">
                <a16:creationId xmlns:a16="http://schemas.microsoft.com/office/drawing/2014/main" id="{323677D0-B08E-F09D-FFD7-471FBCDB20E1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Maertens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J, ESCMID 2026, O0327</a:t>
            </a:r>
          </a:p>
        </p:txBody>
      </p:sp>
      <p:sp>
        <p:nvSpPr>
          <p:cNvPr id="10" name="Espace réservé du contenu 3">
            <a:extLst>
              <a:ext uri="{FF2B5EF4-FFF2-40B4-BE49-F238E27FC236}">
                <a16:creationId xmlns:a16="http://schemas.microsoft.com/office/drawing/2014/main" id="{D2C0A6EA-A019-5F9D-1267-2A5CC52EE078}"/>
              </a:ext>
            </a:extLst>
          </p:cNvPr>
          <p:cNvSpPr txBox="1">
            <a:spLocks/>
          </p:cNvSpPr>
          <p:nvPr/>
        </p:nvSpPr>
        <p:spPr>
          <a:xfrm>
            <a:off x="6194537" y="2987725"/>
            <a:ext cx="5607350" cy="20889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Sécurité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9,9 % altération bilan hépatique (7 % réduction de dose ou 3 % arrêt)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9,9 % intolérance digestive modérée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Interactions médicamenteuses gérables 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(ciclosporine et tacrolimus),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ou absentes 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avec 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venetoclax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ou ITK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7AC1F284-D7E3-A13A-9984-40D177AAC397}"/>
              </a:ext>
            </a:extLst>
          </p:cNvPr>
          <p:cNvSpPr txBox="1"/>
          <p:nvPr/>
        </p:nvSpPr>
        <p:spPr>
          <a:xfrm>
            <a:off x="1687170" y="3068133"/>
            <a:ext cx="28630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Réponse globale à J42 &amp; J84</a:t>
            </a:r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82315A19-D760-7BA5-EB23-2A05666DC880}"/>
              </a:ext>
            </a:extLst>
          </p:cNvPr>
          <p:cNvSpPr txBox="1"/>
          <p:nvPr/>
        </p:nvSpPr>
        <p:spPr>
          <a:xfrm>
            <a:off x="889737" y="6118894"/>
            <a:ext cx="317599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Succès = réponse complète ou réponse partielle</a:t>
            </a:r>
          </a:p>
        </p:txBody>
      </p:sp>
      <p:grpSp>
        <p:nvGrpSpPr>
          <p:cNvPr id="71" name="Groupe 70">
            <a:extLst>
              <a:ext uri="{FF2B5EF4-FFF2-40B4-BE49-F238E27FC236}">
                <a16:creationId xmlns:a16="http://schemas.microsoft.com/office/drawing/2014/main" id="{4767B970-7CFE-E2DE-C8C4-BCBC9354A3C1}"/>
              </a:ext>
            </a:extLst>
          </p:cNvPr>
          <p:cNvGrpSpPr/>
          <p:nvPr/>
        </p:nvGrpSpPr>
        <p:grpSpPr>
          <a:xfrm>
            <a:off x="251956" y="3179966"/>
            <a:ext cx="5374774" cy="3028860"/>
            <a:chOff x="498340" y="3180373"/>
            <a:chExt cx="4441960" cy="275350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39FE8019-972F-6BF8-6461-A1CFB7EF0D07}"/>
                </a:ext>
              </a:extLst>
            </p:cNvPr>
            <p:cNvSpPr/>
            <p:nvPr/>
          </p:nvSpPr>
          <p:spPr>
            <a:xfrm>
              <a:off x="1462832" y="4523236"/>
              <a:ext cx="330919" cy="6121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24A41DA9-1C07-A9B8-246E-EB47A9DC326A}"/>
                </a:ext>
              </a:extLst>
            </p:cNvPr>
            <p:cNvSpPr/>
            <p:nvPr/>
          </p:nvSpPr>
          <p:spPr>
            <a:xfrm>
              <a:off x="2343896" y="4531518"/>
              <a:ext cx="330919" cy="60386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E01A3871-4DBB-A36A-7260-430DB1DB54BB}"/>
                </a:ext>
              </a:extLst>
            </p:cNvPr>
            <p:cNvSpPr/>
            <p:nvPr/>
          </p:nvSpPr>
          <p:spPr>
            <a:xfrm>
              <a:off x="3477372" y="4491038"/>
              <a:ext cx="330919" cy="64434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7101FC6A-2FE5-F1FC-2B34-D735D9EB8897}"/>
                </a:ext>
              </a:extLst>
            </p:cNvPr>
            <p:cNvSpPr/>
            <p:nvPr/>
          </p:nvSpPr>
          <p:spPr>
            <a:xfrm>
              <a:off x="4267945" y="4491038"/>
              <a:ext cx="330919" cy="64434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" name="Groupe 14">
              <a:extLst>
                <a:ext uri="{FF2B5EF4-FFF2-40B4-BE49-F238E27FC236}">
                  <a16:creationId xmlns:a16="http://schemas.microsoft.com/office/drawing/2014/main" id="{1F0EF057-E129-27D4-F67E-659DDF135BB4}"/>
                </a:ext>
              </a:extLst>
            </p:cNvPr>
            <p:cNvGrpSpPr/>
            <p:nvPr/>
          </p:nvGrpSpPr>
          <p:grpSpPr>
            <a:xfrm>
              <a:off x="856794" y="5016451"/>
              <a:ext cx="235337" cy="257369"/>
              <a:chOff x="1844500" y="4749799"/>
              <a:chExt cx="258870" cy="283106"/>
            </a:xfrm>
          </p:grpSpPr>
          <p:sp>
            <p:nvSpPr>
              <p:cNvPr id="16" name="Line 7">
                <a:extLst>
                  <a:ext uri="{FF2B5EF4-FFF2-40B4-BE49-F238E27FC236}">
                    <a16:creationId xmlns:a16="http://schemas.microsoft.com/office/drawing/2014/main" id="{36055804-8E19-5B4B-A533-11EE6D674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880631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Rectangle 38">
                <a:extLst>
                  <a:ext uri="{FF2B5EF4-FFF2-40B4-BE49-F238E27FC236}">
                    <a16:creationId xmlns:a16="http://schemas.microsoft.com/office/drawing/2014/main" id="{39DAE421-C5D5-A91B-6D43-FA49DAF99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500" y="4749799"/>
                <a:ext cx="166375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18" name="Groupe 17">
              <a:extLst>
                <a:ext uri="{FF2B5EF4-FFF2-40B4-BE49-F238E27FC236}">
                  <a16:creationId xmlns:a16="http://schemas.microsoft.com/office/drawing/2014/main" id="{A0A7C8A2-1E89-E846-F731-3445DB9A8668}"/>
                </a:ext>
              </a:extLst>
            </p:cNvPr>
            <p:cNvGrpSpPr/>
            <p:nvPr/>
          </p:nvGrpSpPr>
          <p:grpSpPr>
            <a:xfrm>
              <a:off x="775358" y="4653043"/>
              <a:ext cx="316774" cy="257369"/>
              <a:chOff x="1754920" y="4120955"/>
              <a:chExt cx="348450" cy="283106"/>
            </a:xfrm>
          </p:grpSpPr>
          <p:sp>
            <p:nvSpPr>
              <p:cNvPr id="19" name="Line 9">
                <a:extLst>
                  <a:ext uri="{FF2B5EF4-FFF2-40B4-BE49-F238E27FC236}">
                    <a16:creationId xmlns:a16="http://schemas.microsoft.com/office/drawing/2014/main" id="{4F9ABBC2-347D-23AF-AE9E-98AC5B3F6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4262582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Rectangle 40">
                <a:extLst>
                  <a:ext uri="{FF2B5EF4-FFF2-40B4-BE49-F238E27FC236}">
                    <a16:creationId xmlns:a16="http://schemas.microsoft.com/office/drawing/2014/main" id="{8975BD13-E5E5-DAB1-1BD7-C99D51BE4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920" y="4120955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20</a:t>
                </a:r>
              </a:p>
            </p:txBody>
          </p:sp>
        </p:grpSp>
        <p:grpSp>
          <p:nvGrpSpPr>
            <p:cNvPr id="21" name="Groupe 20">
              <a:extLst>
                <a:ext uri="{FF2B5EF4-FFF2-40B4-BE49-F238E27FC236}">
                  <a16:creationId xmlns:a16="http://schemas.microsoft.com/office/drawing/2014/main" id="{7421D47C-C88F-9A06-5EB4-4334E237EF2D}"/>
                </a:ext>
              </a:extLst>
            </p:cNvPr>
            <p:cNvGrpSpPr/>
            <p:nvPr/>
          </p:nvGrpSpPr>
          <p:grpSpPr>
            <a:xfrm>
              <a:off x="775358" y="4283619"/>
              <a:ext cx="316774" cy="257369"/>
              <a:chOff x="1754920" y="3482780"/>
              <a:chExt cx="348450" cy="283106"/>
            </a:xfrm>
          </p:grpSpPr>
          <p:sp>
            <p:nvSpPr>
              <p:cNvPr id="22" name="Line 11">
                <a:extLst>
                  <a:ext uri="{FF2B5EF4-FFF2-40B4-BE49-F238E27FC236}">
                    <a16:creationId xmlns:a16="http://schemas.microsoft.com/office/drawing/2014/main" id="{057B70BC-8EA6-BDFB-58F2-10604EE979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3624407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Rectangle 42">
                <a:extLst>
                  <a:ext uri="{FF2B5EF4-FFF2-40B4-BE49-F238E27FC236}">
                    <a16:creationId xmlns:a16="http://schemas.microsoft.com/office/drawing/2014/main" id="{F4712411-9FA9-3851-5ABD-6FAE06B6E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920" y="3482780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40</a:t>
                </a:r>
              </a:p>
            </p:txBody>
          </p:sp>
        </p:grpSp>
        <p:grpSp>
          <p:nvGrpSpPr>
            <p:cNvPr id="24" name="Groupe 23">
              <a:extLst>
                <a:ext uri="{FF2B5EF4-FFF2-40B4-BE49-F238E27FC236}">
                  <a16:creationId xmlns:a16="http://schemas.microsoft.com/office/drawing/2014/main" id="{CEA3FA5A-E5C4-741C-927E-9FF81F2DFA29}"/>
                </a:ext>
              </a:extLst>
            </p:cNvPr>
            <p:cNvGrpSpPr/>
            <p:nvPr/>
          </p:nvGrpSpPr>
          <p:grpSpPr>
            <a:xfrm>
              <a:off x="775358" y="3923313"/>
              <a:ext cx="316774" cy="257369"/>
              <a:chOff x="1754920" y="2835080"/>
              <a:chExt cx="348450" cy="283106"/>
            </a:xfrm>
          </p:grpSpPr>
          <p:sp>
            <p:nvSpPr>
              <p:cNvPr id="25" name="Line 13">
                <a:extLst>
                  <a:ext uri="{FF2B5EF4-FFF2-40B4-BE49-F238E27FC236}">
                    <a16:creationId xmlns:a16="http://schemas.microsoft.com/office/drawing/2014/main" id="{613349F1-DFDF-F436-2B5F-04D1CD6C61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2976707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Rectangle 44">
                <a:extLst>
                  <a:ext uri="{FF2B5EF4-FFF2-40B4-BE49-F238E27FC236}">
                    <a16:creationId xmlns:a16="http://schemas.microsoft.com/office/drawing/2014/main" id="{A2CB655C-0D4C-6962-FE40-A368CC9AA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920" y="2835080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60</a:t>
                </a:r>
              </a:p>
            </p:txBody>
          </p:sp>
        </p:grpSp>
        <p:grpSp>
          <p:nvGrpSpPr>
            <p:cNvPr id="27" name="Groupe 26">
              <a:extLst>
                <a:ext uri="{FF2B5EF4-FFF2-40B4-BE49-F238E27FC236}">
                  <a16:creationId xmlns:a16="http://schemas.microsoft.com/office/drawing/2014/main" id="{7EC976C6-D1D9-4311-3666-EE0787C5516E}"/>
                </a:ext>
              </a:extLst>
            </p:cNvPr>
            <p:cNvGrpSpPr/>
            <p:nvPr/>
          </p:nvGrpSpPr>
          <p:grpSpPr>
            <a:xfrm>
              <a:off x="775358" y="3546072"/>
              <a:ext cx="316774" cy="257369"/>
              <a:chOff x="1754920" y="2196905"/>
              <a:chExt cx="348450" cy="283106"/>
            </a:xfrm>
          </p:grpSpPr>
          <p:sp>
            <p:nvSpPr>
              <p:cNvPr id="28" name="Line 15">
                <a:extLst>
                  <a:ext uri="{FF2B5EF4-FFF2-40B4-BE49-F238E27FC236}">
                    <a16:creationId xmlns:a16="http://schemas.microsoft.com/office/drawing/2014/main" id="{E1A97BEF-0AF4-36E9-8F41-D92EA33B2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2338532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Rectangle 46">
                <a:extLst>
                  <a:ext uri="{FF2B5EF4-FFF2-40B4-BE49-F238E27FC236}">
                    <a16:creationId xmlns:a16="http://schemas.microsoft.com/office/drawing/2014/main" id="{05502971-B706-8C03-91B2-AE86837E5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920" y="2196905"/>
                <a:ext cx="252777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80</a:t>
                </a:r>
              </a:p>
            </p:txBody>
          </p:sp>
        </p:grpSp>
        <p:grpSp>
          <p:nvGrpSpPr>
            <p:cNvPr id="30" name="Groupe 29">
              <a:extLst>
                <a:ext uri="{FF2B5EF4-FFF2-40B4-BE49-F238E27FC236}">
                  <a16:creationId xmlns:a16="http://schemas.microsoft.com/office/drawing/2014/main" id="{C17442B7-06DF-A16A-00BD-369A8C0962BC}"/>
                </a:ext>
              </a:extLst>
            </p:cNvPr>
            <p:cNvGrpSpPr/>
            <p:nvPr/>
          </p:nvGrpSpPr>
          <p:grpSpPr>
            <a:xfrm>
              <a:off x="735010" y="3180373"/>
              <a:ext cx="357116" cy="261952"/>
              <a:chOff x="1710542" y="1546878"/>
              <a:chExt cx="392828" cy="288147"/>
            </a:xfrm>
          </p:grpSpPr>
          <p:sp>
            <p:nvSpPr>
              <p:cNvPr id="31" name="Line 17">
                <a:extLst>
                  <a:ext uri="{FF2B5EF4-FFF2-40B4-BE49-F238E27FC236}">
                    <a16:creationId xmlns:a16="http://schemas.microsoft.com/office/drawing/2014/main" id="{4EB1479D-77CA-A4C1-5FE6-3675DA2CBD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" name="Rectangle 48">
                <a:extLst>
                  <a:ext uri="{FF2B5EF4-FFF2-40B4-BE49-F238E27FC236}">
                    <a16:creationId xmlns:a16="http://schemas.microsoft.com/office/drawing/2014/main" id="{8C40E477-2266-6A13-D01D-E69C2BF50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100</a:t>
                </a:r>
              </a:p>
            </p:txBody>
          </p:sp>
        </p:grpSp>
        <p:grpSp>
          <p:nvGrpSpPr>
            <p:cNvPr id="33" name="Groupe 32">
              <a:extLst>
                <a:ext uri="{FF2B5EF4-FFF2-40B4-BE49-F238E27FC236}">
                  <a16:creationId xmlns:a16="http://schemas.microsoft.com/office/drawing/2014/main" id="{837E6CDF-9F20-8FAD-C450-B3B8F1DEEC70}"/>
                </a:ext>
              </a:extLst>
            </p:cNvPr>
            <p:cNvGrpSpPr/>
            <p:nvPr/>
          </p:nvGrpSpPr>
          <p:grpSpPr>
            <a:xfrm>
              <a:off x="1488546" y="5140636"/>
              <a:ext cx="279491" cy="310790"/>
              <a:chOff x="1956862" y="4885446"/>
              <a:chExt cx="307441" cy="341869"/>
            </a:xfrm>
          </p:grpSpPr>
          <p:sp>
            <p:nvSpPr>
              <p:cNvPr id="34" name="Line 19">
                <a:extLst>
                  <a:ext uri="{FF2B5EF4-FFF2-40B4-BE49-F238E27FC236}">
                    <a16:creationId xmlns:a16="http://schemas.microsoft.com/office/drawing/2014/main" id="{B032D98E-7C5C-0DC9-45B3-94FC1BD044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Rectangle 49">
                <a:extLst>
                  <a:ext uri="{FF2B5EF4-FFF2-40B4-BE49-F238E27FC236}">
                    <a16:creationId xmlns:a16="http://schemas.microsoft.com/office/drawing/2014/main" id="{20F9770E-49A2-C680-087D-E26C771EB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862" y="4944209"/>
                <a:ext cx="307441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J42</a:t>
                </a:r>
              </a:p>
            </p:txBody>
          </p:sp>
        </p:grp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39D7AF30-FBDA-946C-64BC-FDBC236CB247}"/>
                </a:ext>
              </a:extLst>
            </p:cNvPr>
            <p:cNvSpPr/>
            <p:nvPr/>
          </p:nvSpPr>
          <p:spPr bwMode="auto">
            <a:xfrm>
              <a:off x="1091899" y="3273425"/>
              <a:ext cx="3848401" cy="1856754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Forme libre 7">
              <a:extLst>
                <a:ext uri="{FF2B5EF4-FFF2-40B4-BE49-F238E27FC236}">
                  <a16:creationId xmlns:a16="http://schemas.microsoft.com/office/drawing/2014/main" id="{B10D666D-75F3-060A-BA91-22050CBBA53B}"/>
                </a:ext>
              </a:extLst>
            </p:cNvPr>
            <p:cNvSpPr/>
            <p:nvPr/>
          </p:nvSpPr>
          <p:spPr>
            <a:xfrm>
              <a:off x="1558287" y="4322213"/>
              <a:ext cx="140009" cy="414747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800" h="123444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38" name="Groupe 37">
              <a:extLst>
                <a:ext uri="{FF2B5EF4-FFF2-40B4-BE49-F238E27FC236}">
                  <a16:creationId xmlns:a16="http://schemas.microsoft.com/office/drawing/2014/main" id="{48D4DF3D-D65F-C143-F1E0-A8B5E9A9CB15}"/>
                </a:ext>
              </a:extLst>
            </p:cNvPr>
            <p:cNvGrpSpPr/>
            <p:nvPr/>
          </p:nvGrpSpPr>
          <p:grpSpPr>
            <a:xfrm>
              <a:off x="2369610" y="5140636"/>
              <a:ext cx="279491" cy="310790"/>
              <a:chOff x="1956862" y="4885446"/>
              <a:chExt cx="307441" cy="341869"/>
            </a:xfrm>
          </p:grpSpPr>
          <p:sp>
            <p:nvSpPr>
              <p:cNvPr id="39" name="Line 19">
                <a:extLst>
                  <a:ext uri="{FF2B5EF4-FFF2-40B4-BE49-F238E27FC236}">
                    <a16:creationId xmlns:a16="http://schemas.microsoft.com/office/drawing/2014/main" id="{7140314E-4463-841E-3E55-F8708BDA6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Rectangle 49">
                <a:extLst>
                  <a:ext uri="{FF2B5EF4-FFF2-40B4-BE49-F238E27FC236}">
                    <a16:creationId xmlns:a16="http://schemas.microsoft.com/office/drawing/2014/main" id="{57E2FFE8-B1E8-8327-C84D-41DC7D718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862" y="4944209"/>
                <a:ext cx="307441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J84</a:t>
                </a:r>
              </a:p>
            </p:txBody>
          </p:sp>
        </p:grpSp>
        <p:grpSp>
          <p:nvGrpSpPr>
            <p:cNvPr id="41" name="Groupe 40">
              <a:extLst>
                <a:ext uri="{FF2B5EF4-FFF2-40B4-BE49-F238E27FC236}">
                  <a16:creationId xmlns:a16="http://schemas.microsoft.com/office/drawing/2014/main" id="{D1DE09BB-16B0-E480-2B06-F3452FE95C7A}"/>
                </a:ext>
              </a:extLst>
            </p:cNvPr>
            <p:cNvGrpSpPr/>
            <p:nvPr/>
          </p:nvGrpSpPr>
          <p:grpSpPr>
            <a:xfrm>
              <a:off x="3503086" y="5140636"/>
              <a:ext cx="279491" cy="310790"/>
              <a:chOff x="1956862" y="4885446"/>
              <a:chExt cx="307441" cy="341869"/>
            </a:xfrm>
          </p:grpSpPr>
          <p:sp>
            <p:nvSpPr>
              <p:cNvPr id="42" name="Line 19">
                <a:extLst>
                  <a:ext uri="{FF2B5EF4-FFF2-40B4-BE49-F238E27FC236}">
                    <a16:creationId xmlns:a16="http://schemas.microsoft.com/office/drawing/2014/main" id="{C48CABA9-A2FA-991A-9E9A-0FD5C1C9E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Rectangle 49">
                <a:extLst>
                  <a:ext uri="{FF2B5EF4-FFF2-40B4-BE49-F238E27FC236}">
                    <a16:creationId xmlns:a16="http://schemas.microsoft.com/office/drawing/2014/main" id="{4E0ED069-3E0C-3194-F939-02EAF6090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862" y="4944209"/>
                <a:ext cx="307441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J42</a:t>
                </a:r>
              </a:p>
            </p:txBody>
          </p:sp>
        </p:grpSp>
        <p:grpSp>
          <p:nvGrpSpPr>
            <p:cNvPr id="44" name="Groupe 43">
              <a:extLst>
                <a:ext uri="{FF2B5EF4-FFF2-40B4-BE49-F238E27FC236}">
                  <a16:creationId xmlns:a16="http://schemas.microsoft.com/office/drawing/2014/main" id="{208020A5-7ED4-F1C7-5766-B96E9C70A5EC}"/>
                </a:ext>
              </a:extLst>
            </p:cNvPr>
            <p:cNvGrpSpPr/>
            <p:nvPr/>
          </p:nvGrpSpPr>
          <p:grpSpPr>
            <a:xfrm>
              <a:off x="4293659" y="5140636"/>
              <a:ext cx="279491" cy="310790"/>
              <a:chOff x="1956862" y="4885446"/>
              <a:chExt cx="307441" cy="341869"/>
            </a:xfrm>
          </p:grpSpPr>
          <p:sp>
            <p:nvSpPr>
              <p:cNvPr id="45" name="Line 19">
                <a:extLst>
                  <a:ext uri="{FF2B5EF4-FFF2-40B4-BE49-F238E27FC236}">
                    <a16:creationId xmlns:a16="http://schemas.microsoft.com/office/drawing/2014/main" id="{9522970A-B351-66EA-5084-2CE350CD9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Rectangle 49">
                <a:extLst>
                  <a:ext uri="{FF2B5EF4-FFF2-40B4-BE49-F238E27FC236}">
                    <a16:creationId xmlns:a16="http://schemas.microsoft.com/office/drawing/2014/main" id="{70DDEC05-07F5-36BA-A873-F73874F8C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862" y="4944209"/>
                <a:ext cx="307441" cy="283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fr-FR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J84</a:t>
                </a:r>
              </a:p>
            </p:txBody>
          </p:sp>
        </p:grpSp>
        <p:sp>
          <p:nvSpPr>
            <p:cNvPr id="47" name="Forme libre 7">
              <a:extLst>
                <a:ext uri="{FF2B5EF4-FFF2-40B4-BE49-F238E27FC236}">
                  <a16:creationId xmlns:a16="http://schemas.microsoft.com/office/drawing/2014/main" id="{28284AC4-9B06-6BEA-1A03-F72E75767131}"/>
                </a:ext>
              </a:extLst>
            </p:cNvPr>
            <p:cNvSpPr/>
            <p:nvPr/>
          </p:nvSpPr>
          <p:spPr>
            <a:xfrm>
              <a:off x="2439351" y="4341263"/>
              <a:ext cx="140009" cy="414747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800" h="123444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Forme libre 7">
              <a:extLst>
                <a:ext uri="{FF2B5EF4-FFF2-40B4-BE49-F238E27FC236}">
                  <a16:creationId xmlns:a16="http://schemas.microsoft.com/office/drawing/2014/main" id="{88A0A0FF-36C3-EBFF-3066-E0965F7F3EEE}"/>
                </a:ext>
              </a:extLst>
            </p:cNvPr>
            <p:cNvSpPr/>
            <p:nvPr/>
          </p:nvSpPr>
          <p:spPr>
            <a:xfrm>
              <a:off x="3572827" y="4315863"/>
              <a:ext cx="140009" cy="414747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800" h="123444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9" name="Forme libre 7">
              <a:extLst>
                <a:ext uri="{FF2B5EF4-FFF2-40B4-BE49-F238E27FC236}">
                  <a16:creationId xmlns:a16="http://schemas.microsoft.com/office/drawing/2014/main" id="{82A9C4E2-3E64-ADD2-AFBE-F93942BC3C82}"/>
                </a:ext>
              </a:extLst>
            </p:cNvPr>
            <p:cNvSpPr/>
            <p:nvPr/>
          </p:nvSpPr>
          <p:spPr>
            <a:xfrm>
              <a:off x="4363400" y="4315863"/>
              <a:ext cx="140009" cy="414747"/>
            </a:xfrm>
            <a:custGeom>
              <a:avLst/>
              <a:gdLst>
                <a:gd name="connsiteX0" fmla="*/ 0 w 558800"/>
                <a:gd name="connsiteY0" fmla="*/ 0 h 1234440"/>
                <a:gd name="connsiteX1" fmla="*/ 558800 w 558800"/>
                <a:gd name="connsiteY1" fmla="*/ 0 h 1234440"/>
                <a:gd name="connsiteX2" fmla="*/ 279400 w 558800"/>
                <a:gd name="connsiteY2" fmla="*/ 0 h 1234440"/>
                <a:gd name="connsiteX3" fmla="*/ 279400 w 558800"/>
                <a:gd name="connsiteY3" fmla="*/ 1234440 h 1234440"/>
                <a:gd name="connsiteX4" fmla="*/ 558800 w 558800"/>
                <a:gd name="connsiteY4" fmla="*/ 1234440 h 1234440"/>
                <a:gd name="connsiteX5" fmla="*/ 0 w 558800"/>
                <a:gd name="connsiteY5" fmla="*/ 1234440 h 12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800" h="1234440">
                  <a:moveTo>
                    <a:pt x="0" y="0"/>
                  </a:moveTo>
                  <a:lnTo>
                    <a:pt x="558800" y="0"/>
                  </a:lnTo>
                  <a:lnTo>
                    <a:pt x="279400" y="0"/>
                  </a:lnTo>
                  <a:lnTo>
                    <a:pt x="279400" y="1234440"/>
                  </a:lnTo>
                  <a:lnTo>
                    <a:pt x="558800" y="1234440"/>
                  </a:lnTo>
                  <a:lnTo>
                    <a:pt x="0" y="123444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99458749-79DA-EA95-F913-7B7B551DEA20}"/>
                </a:ext>
              </a:extLst>
            </p:cNvPr>
            <p:cNvSpPr txBox="1"/>
            <p:nvPr/>
          </p:nvSpPr>
          <p:spPr>
            <a:xfrm>
              <a:off x="1444587" y="3996160"/>
              <a:ext cx="36740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35</a:t>
              </a:r>
            </a:p>
          </p:txBody>
        </p: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D6C3B591-BE12-4843-1E75-F31E9441CFCA}"/>
                </a:ext>
              </a:extLst>
            </p:cNvPr>
            <p:cNvSpPr txBox="1"/>
            <p:nvPr/>
          </p:nvSpPr>
          <p:spPr>
            <a:xfrm>
              <a:off x="2325651" y="3972348"/>
              <a:ext cx="3674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34</a:t>
              </a:r>
            </a:p>
          </p:txBody>
        </p:sp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3A857469-3BE8-6084-8724-209CF93558E3}"/>
                </a:ext>
              </a:extLst>
            </p:cNvPr>
            <p:cNvSpPr txBox="1"/>
            <p:nvPr/>
          </p:nvSpPr>
          <p:spPr>
            <a:xfrm>
              <a:off x="3459127" y="3972348"/>
              <a:ext cx="3674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34</a:t>
              </a:r>
            </a:p>
          </p:txBody>
        </p:sp>
        <p:sp>
          <p:nvSpPr>
            <p:cNvPr id="57" name="ZoneTexte 56">
              <a:extLst>
                <a:ext uri="{FF2B5EF4-FFF2-40B4-BE49-F238E27FC236}">
                  <a16:creationId xmlns:a16="http://schemas.microsoft.com/office/drawing/2014/main" id="{8B705544-3BF3-7F6B-CF30-CA6A5FBA07B0}"/>
                </a:ext>
              </a:extLst>
            </p:cNvPr>
            <p:cNvSpPr txBox="1"/>
            <p:nvPr/>
          </p:nvSpPr>
          <p:spPr>
            <a:xfrm>
              <a:off x="4249700" y="3972348"/>
              <a:ext cx="3674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34</a:t>
              </a:r>
            </a:p>
          </p:txBody>
        </p:sp>
        <p:sp>
          <p:nvSpPr>
            <p:cNvPr id="60" name="ZoneTexte 59">
              <a:extLst>
                <a:ext uri="{FF2B5EF4-FFF2-40B4-BE49-F238E27FC236}">
                  <a16:creationId xmlns:a16="http://schemas.microsoft.com/office/drawing/2014/main" id="{36C345EB-3212-37BB-E0A3-F2EABED7770F}"/>
                </a:ext>
              </a:extLst>
            </p:cNvPr>
            <p:cNvSpPr txBox="1"/>
            <p:nvPr/>
          </p:nvSpPr>
          <p:spPr>
            <a:xfrm>
              <a:off x="3394205" y="4828973"/>
              <a:ext cx="49725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20/59</a:t>
              </a:r>
            </a:p>
          </p:txBody>
        </p:sp>
        <p:sp>
          <p:nvSpPr>
            <p:cNvPr id="61" name="ZoneTexte 60">
              <a:extLst>
                <a:ext uri="{FF2B5EF4-FFF2-40B4-BE49-F238E27FC236}">
                  <a16:creationId xmlns:a16="http://schemas.microsoft.com/office/drawing/2014/main" id="{2C6EDD71-8298-7EDD-5029-C7796094644A}"/>
                </a:ext>
              </a:extLst>
            </p:cNvPr>
            <p:cNvSpPr txBox="1"/>
            <p:nvPr/>
          </p:nvSpPr>
          <p:spPr>
            <a:xfrm>
              <a:off x="4184779" y="4828973"/>
              <a:ext cx="49725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20/59</a:t>
              </a:r>
            </a:p>
          </p:txBody>
        </p:sp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04CDF6F4-0818-8E88-1475-0AC944136890}"/>
                </a:ext>
              </a:extLst>
            </p:cNvPr>
            <p:cNvSpPr txBox="1"/>
            <p:nvPr/>
          </p:nvSpPr>
          <p:spPr>
            <a:xfrm>
              <a:off x="1338266" y="5458227"/>
              <a:ext cx="1294432" cy="4756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Cohorte étude 32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(n = 101)</a:t>
              </a:r>
            </a:p>
          </p:txBody>
        </p: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2C016764-9837-EA17-5200-D6D4AA21B1A8}"/>
                </a:ext>
              </a:extLst>
            </p:cNvPr>
            <p:cNvSpPr txBox="1"/>
            <p:nvPr/>
          </p:nvSpPr>
          <p:spPr>
            <a:xfrm>
              <a:off x="3610115" y="5458227"/>
              <a:ext cx="973937" cy="4756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Hémopathies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(n = 59)</a:t>
              </a:r>
            </a:p>
          </p:txBody>
        </p:sp>
        <p:cxnSp>
          <p:nvCxnSpPr>
            <p:cNvPr id="65" name="Connecteur droit 64">
              <a:extLst>
                <a:ext uri="{FF2B5EF4-FFF2-40B4-BE49-F238E27FC236}">
                  <a16:creationId xmlns:a16="http://schemas.microsoft.com/office/drawing/2014/main" id="{C54FDD8D-21A3-C66F-1897-EA82E2C82F3D}"/>
                </a:ext>
              </a:extLst>
            </p:cNvPr>
            <p:cNvCxnSpPr/>
            <p:nvPr/>
          </p:nvCxnSpPr>
          <p:spPr>
            <a:xfrm>
              <a:off x="1152048" y="5458227"/>
              <a:ext cx="1586390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Connecteur droit 65">
              <a:extLst>
                <a:ext uri="{FF2B5EF4-FFF2-40B4-BE49-F238E27FC236}">
                  <a16:creationId xmlns:a16="http://schemas.microsoft.com/office/drawing/2014/main" id="{A799DA40-A248-F1B4-12C1-AA1DEB031A5F}"/>
                </a:ext>
              </a:extLst>
            </p:cNvPr>
            <p:cNvCxnSpPr/>
            <p:nvPr/>
          </p:nvCxnSpPr>
          <p:spPr>
            <a:xfrm>
              <a:off x="3296432" y="5458227"/>
              <a:ext cx="1586390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ZoneTexte 67">
              <a:extLst>
                <a:ext uri="{FF2B5EF4-FFF2-40B4-BE49-F238E27FC236}">
                  <a16:creationId xmlns:a16="http://schemas.microsoft.com/office/drawing/2014/main" id="{1B9EAF67-F24E-76F6-60A7-A3C5D8360407}"/>
                </a:ext>
              </a:extLst>
            </p:cNvPr>
            <p:cNvSpPr txBox="1"/>
            <p:nvPr/>
          </p:nvSpPr>
          <p:spPr>
            <a:xfrm rot="16200000">
              <a:off x="-196497" y="4087408"/>
              <a:ext cx="16974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Patients (%, IC 95 %)</a:t>
              </a:r>
            </a:p>
          </p:txBody>
        </p:sp>
      </p:grpSp>
      <p:pic>
        <p:nvPicPr>
          <p:cNvPr id="4" name="Espace réservé du contenu 7">
            <a:extLst>
              <a:ext uri="{FF2B5EF4-FFF2-40B4-BE49-F238E27FC236}">
                <a16:creationId xmlns:a16="http://schemas.microsoft.com/office/drawing/2014/main" id="{30C28237-D9E3-028B-129F-6A6669038B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53800" y="419980"/>
            <a:ext cx="665163" cy="444328"/>
          </a:xfrm>
          <a:prstGeom prst="rect">
            <a:avLst/>
          </a:prstGeom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9509652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29E340-225E-8F91-E056-E29F99E040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re 1">
            <a:extLst>
              <a:ext uri="{FF2B5EF4-FFF2-40B4-BE49-F238E27FC236}">
                <a16:creationId xmlns:a16="http://schemas.microsoft.com/office/drawing/2014/main" id="{33CF85C9-D517-39D5-BD33-85ABD4007D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PK de la </a:t>
            </a:r>
            <a:r>
              <a:rPr lang="fr-FR" dirty="0" err="1"/>
              <a:t>dalbavancine</a:t>
            </a:r>
            <a:r>
              <a:rPr lang="fr-FR" dirty="0"/>
              <a:t> dans les bactériémies compliquées à </a:t>
            </a:r>
            <a:r>
              <a:rPr lang="fr-FR" i="1" dirty="0"/>
              <a:t>S. aureus </a:t>
            </a:r>
            <a:r>
              <a:rPr lang="fr-FR" dirty="0"/>
              <a:t>: Analyse secondaire de l’essai clinique DOTS </a:t>
            </a:r>
            <a:r>
              <a:rPr lang="fr-FR" i="1" dirty="0"/>
              <a:t>(2)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80092748-8BA2-D689-06B0-C04C2C70334C}"/>
              </a:ext>
            </a:extLst>
          </p:cNvPr>
          <p:cNvSpPr txBox="1"/>
          <p:nvPr/>
        </p:nvSpPr>
        <p:spPr>
          <a:xfrm>
            <a:off x="507705" y="1306789"/>
            <a:ext cx="81680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b="1" noProof="0" dirty="0">
                <a:solidFill>
                  <a:srgbClr val="C00000"/>
                </a:solidFill>
              </a:rPr>
              <a:t>Association des indicateurs d’exposition totale et libre avec l’efficacité clinique à J70</a:t>
            </a: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4D4D6150-7CD5-251A-5358-651DAE149CA4}"/>
              </a:ext>
            </a:extLst>
          </p:cNvPr>
          <p:cNvGrpSpPr/>
          <p:nvPr/>
        </p:nvGrpSpPr>
        <p:grpSpPr>
          <a:xfrm>
            <a:off x="4205861" y="1776927"/>
            <a:ext cx="3542494" cy="2312766"/>
            <a:chOff x="4205861" y="1776927"/>
            <a:chExt cx="3542494" cy="2312766"/>
          </a:xfrm>
        </p:grpSpPr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D7F733DB-9A07-90D8-8FC7-39C6810D6A81}"/>
                </a:ext>
              </a:extLst>
            </p:cNvPr>
            <p:cNvSpPr txBox="1"/>
            <p:nvPr/>
          </p:nvSpPr>
          <p:spPr>
            <a:xfrm>
              <a:off x="5170092" y="1776927"/>
              <a:ext cx="243066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600" b="1" noProof="0" dirty="0"/>
                <a:t>AUC totale moyenne J0-22</a:t>
              </a:r>
              <a:endParaRPr lang="fr-FR" sz="1050" noProof="0" dirty="0">
                <a:solidFill>
                  <a:srgbClr val="C00000"/>
                </a:solidFill>
                <a:latin typeface="+mj-lt"/>
              </a:endParaRPr>
            </a:p>
          </p:txBody>
        </p:sp>
        <p:sp>
          <p:nvSpPr>
            <p:cNvPr id="55" name="Rectangle 48">
              <a:extLst>
                <a:ext uri="{FF2B5EF4-FFF2-40B4-BE49-F238E27FC236}">
                  <a16:creationId xmlns:a16="http://schemas.microsoft.com/office/drawing/2014/main" id="{85610840-FC6C-28EF-14FB-2C34B9BCD8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638397" y="2726880"/>
              <a:ext cx="1669295" cy="534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 err="1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Dalbavancine</a:t>
              </a:r>
              <a:endParaRPr lang="fr-FR" sz="1000" b="1" kern="0" noProof="0" dirty="0">
                <a:solidFill>
                  <a:prstClr val="black"/>
                </a:solidFill>
                <a:ea typeface="Roboto Condensed" panose="02000000000000000000" pitchFamily="2" charset="0"/>
                <a:cs typeface="Calibri" panose="020F050202020403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AUC moyenne J0-22,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mean (SD), µg x h/ml, (x1000)</a:t>
              </a:r>
            </a:p>
          </p:txBody>
        </p:sp>
        <p:grpSp>
          <p:nvGrpSpPr>
            <p:cNvPr id="56" name="Groupe 55">
              <a:extLst>
                <a:ext uri="{FF2B5EF4-FFF2-40B4-BE49-F238E27FC236}">
                  <a16:creationId xmlns:a16="http://schemas.microsoft.com/office/drawing/2014/main" id="{175C3B8A-D02B-B373-D2FB-1F635264862D}"/>
                </a:ext>
              </a:extLst>
            </p:cNvPr>
            <p:cNvGrpSpPr/>
            <p:nvPr/>
          </p:nvGrpSpPr>
          <p:grpSpPr>
            <a:xfrm>
              <a:off x="5658173" y="3760693"/>
              <a:ext cx="492691" cy="329000"/>
              <a:chOff x="1864242" y="4885446"/>
              <a:chExt cx="492691" cy="329000"/>
            </a:xfrm>
          </p:grpSpPr>
          <p:sp>
            <p:nvSpPr>
              <p:cNvPr id="57" name="Line 19">
                <a:extLst>
                  <a:ext uri="{FF2B5EF4-FFF2-40B4-BE49-F238E27FC236}">
                    <a16:creationId xmlns:a16="http://schemas.microsoft.com/office/drawing/2014/main" id="{CA07AF6B-4FD5-9406-CC8B-E5FC6B209E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8" name="Rectangle 49">
                <a:extLst>
                  <a:ext uri="{FF2B5EF4-FFF2-40B4-BE49-F238E27FC236}">
                    <a16:creationId xmlns:a16="http://schemas.microsoft.com/office/drawing/2014/main" id="{910642C1-BED3-889A-4F4D-BF64138EC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242" y="4957077"/>
                <a:ext cx="492691" cy="2573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2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Succès</a:t>
                </a:r>
              </a:p>
            </p:txBody>
          </p:sp>
        </p:grp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2B47242D-49BB-2B13-491D-94BDD871DA18}"/>
                </a:ext>
              </a:extLst>
            </p:cNvPr>
            <p:cNvSpPr/>
            <p:nvPr/>
          </p:nvSpPr>
          <p:spPr bwMode="auto">
            <a:xfrm>
              <a:off x="5189859" y="2151102"/>
              <a:ext cx="2558496" cy="1605950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fr-FR" sz="1050" kern="0" noProof="0" dirty="0">
                <a:solidFill>
                  <a:prstClr val="black"/>
                </a:solidFill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grpSp>
          <p:nvGrpSpPr>
            <p:cNvPr id="60" name="Groupe 59">
              <a:extLst>
                <a:ext uri="{FF2B5EF4-FFF2-40B4-BE49-F238E27FC236}">
                  <a16:creationId xmlns:a16="http://schemas.microsoft.com/office/drawing/2014/main" id="{E07EFB0A-AEFA-E8D2-D214-C603990EB1A3}"/>
                </a:ext>
              </a:extLst>
            </p:cNvPr>
            <p:cNvGrpSpPr/>
            <p:nvPr/>
          </p:nvGrpSpPr>
          <p:grpSpPr>
            <a:xfrm>
              <a:off x="4794666" y="2665572"/>
              <a:ext cx="392828" cy="288147"/>
              <a:chOff x="1710542" y="1546878"/>
              <a:chExt cx="392828" cy="288147"/>
            </a:xfrm>
          </p:grpSpPr>
          <p:sp>
            <p:nvSpPr>
              <p:cNvPr id="61" name="Line 17">
                <a:extLst>
                  <a:ext uri="{FF2B5EF4-FFF2-40B4-BE49-F238E27FC236}">
                    <a16:creationId xmlns:a16="http://schemas.microsoft.com/office/drawing/2014/main" id="{EFC01D4C-0AA3-7F7A-00AB-B590EB87BC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Rectangle 48">
                <a:extLst>
                  <a:ext uri="{FF2B5EF4-FFF2-40B4-BE49-F238E27FC236}">
                    <a16:creationId xmlns:a16="http://schemas.microsoft.com/office/drawing/2014/main" id="{838A159B-F791-113C-4D0B-ACE219B90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30</a:t>
                </a:r>
              </a:p>
            </p:txBody>
          </p:sp>
        </p:grpSp>
        <p:grpSp>
          <p:nvGrpSpPr>
            <p:cNvPr id="63" name="Groupe 62">
              <a:extLst>
                <a:ext uri="{FF2B5EF4-FFF2-40B4-BE49-F238E27FC236}">
                  <a16:creationId xmlns:a16="http://schemas.microsoft.com/office/drawing/2014/main" id="{DF17B154-4DE6-8D7E-47D0-E21D5C030C98}"/>
                </a:ext>
              </a:extLst>
            </p:cNvPr>
            <p:cNvGrpSpPr/>
            <p:nvPr/>
          </p:nvGrpSpPr>
          <p:grpSpPr>
            <a:xfrm>
              <a:off x="4794666" y="2973231"/>
              <a:ext cx="392828" cy="288147"/>
              <a:chOff x="1710542" y="1546878"/>
              <a:chExt cx="392828" cy="288147"/>
            </a:xfrm>
          </p:grpSpPr>
          <p:sp>
            <p:nvSpPr>
              <p:cNvPr id="64" name="Line 17">
                <a:extLst>
                  <a:ext uri="{FF2B5EF4-FFF2-40B4-BE49-F238E27FC236}">
                    <a16:creationId xmlns:a16="http://schemas.microsoft.com/office/drawing/2014/main" id="{50000F38-E948-29C6-6DA6-194D852340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Rectangle 48">
                <a:extLst>
                  <a:ext uri="{FF2B5EF4-FFF2-40B4-BE49-F238E27FC236}">
                    <a16:creationId xmlns:a16="http://schemas.microsoft.com/office/drawing/2014/main" id="{3FF9E536-5581-2DB8-0542-0C58CC606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20</a:t>
                </a:r>
              </a:p>
            </p:txBody>
          </p:sp>
        </p:grpSp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A8EEE49C-8286-BD03-372F-FBF8025CB58F}"/>
                </a:ext>
              </a:extLst>
            </p:cNvPr>
            <p:cNvGrpSpPr/>
            <p:nvPr/>
          </p:nvGrpSpPr>
          <p:grpSpPr>
            <a:xfrm>
              <a:off x="4794666" y="3276800"/>
              <a:ext cx="392828" cy="288147"/>
              <a:chOff x="1710542" y="1546878"/>
              <a:chExt cx="392828" cy="288147"/>
            </a:xfrm>
          </p:grpSpPr>
          <p:sp>
            <p:nvSpPr>
              <p:cNvPr id="67" name="Line 17">
                <a:extLst>
                  <a:ext uri="{FF2B5EF4-FFF2-40B4-BE49-F238E27FC236}">
                    <a16:creationId xmlns:a16="http://schemas.microsoft.com/office/drawing/2014/main" id="{C4043FC6-0A70-F3E3-2918-CC8281F929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8" name="Rectangle 48">
                <a:extLst>
                  <a:ext uri="{FF2B5EF4-FFF2-40B4-BE49-F238E27FC236}">
                    <a16:creationId xmlns:a16="http://schemas.microsoft.com/office/drawing/2014/main" id="{ABA54E44-3166-2180-61EC-0977AA77E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10</a:t>
                </a:r>
              </a:p>
            </p:txBody>
          </p:sp>
        </p:grpSp>
        <p:grpSp>
          <p:nvGrpSpPr>
            <p:cNvPr id="69" name="Groupe 68">
              <a:extLst>
                <a:ext uri="{FF2B5EF4-FFF2-40B4-BE49-F238E27FC236}">
                  <a16:creationId xmlns:a16="http://schemas.microsoft.com/office/drawing/2014/main" id="{0E9CBCC5-3F28-C987-F515-8A34893553A1}"/>
                </a:ext>
              </a:extLst>
            </p:cNvPr>
            <p:cNvGrpSpPr/>
            <p:nvPr/>
          </p:nvGrpSpPr>
          <p:grpSpPr>
            <a:xfrm>
              <a:off x="4794666" y="3614643"/>
              <a:ext cx="392828" cy="288147"/>
              <a:chOff x="1710542" y="1546878"/>
              <a:chExt cx="392828" cy="288147"/>
            </a:xfrm>
          </p:grpSpPr>
          <p:sp>
            <p:nvSpPr>
              <p:cNvPr id="70" name="Line 17">
                <a:extLst>
                  <a:ext uri="{FF2B5EF4-FFF2-40B4-BE49-F238E27FC236}">
                    <a16:creationId xmlns:a16="http://schemas.microsoft.com/office/drawing/2014/main" id="{D9AD7F8C-5BAA-A6D2-142E-234D1092D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Rectangle 48">
                <a:extLst>
                  <a:ext uri="{FF2B5EF4-FFF2-40B4-BE49-F238E27FC236}">
                    <a16:creationId xmlns:a16="http://schemas.microsoft.com/office/drawing/2014/main" id="{10AFC899-B349-DF4B-F814-FB71088FD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73" name="Groupe 72">
              <a:extLst>
                <a:ext uri="{FF2B5EF4-FFF2-40B4-BE49-F238E27FC236}">
                  <a16:creationId xmlns:a16="http://schemas.microsoft.com/office/drawing/2014/main" id="{C7618F2D-30AF-9979-619A-54A8E5D8F7ED}"/>
                </a:ext>
              </a:extLst>
            </p:cNvPr>
            <p:cNvGrpSpPr/>
            <p:nvPr/>
          </p:nvGrpSpPr>
          <p:grpSpPr>
            <a:xfrm>
              <a:off x="4794666" y="2339108"/>
              <a:ext cx="392828" cy="288147"/>
              <a:chOff x="1710542" y="1546878"/>
              <a:chExt cx="392828" cy="288147"/>
            </a:xfrm>
          </p:grpSpPr>
          <p:sp>
            <p:nvSpPr>
              <p:cNvPr id="74" name="Line 17">
                <a:extLst>
                  <a:ext uri="{FF2B5EF4-FFF2-40B4-BE49-F238E27FC236}">
                    <a16:creationId xmlns:a16="http://schemas.microsoft.com/office/drawing/2014/main" id="{42FFC026-0EC6-7542-1038-2D2755D7B5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Rectangle 48">
                <a:extLst>
                  <a:ext uri="{FF2B5EF4-FFF2-40B4-BE49-F238E27FC236}">
                    <a16:creationId xmlns:a16="http://schemas.microsoft.com/office/drawing/2014/main" id="{36737D74-7F13-FEDA-78BA-50A9D44A1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40</a:t>
                </a:r>
              </a:p>
            </p:txBody>
          </p:sp>
        </p:grpSp>
        <p:grpSp>
          <p:nvGrpSpPr>
            <p:cNvPr id="76" name="Groupe 75">
              <a:extLst>
                <a:ext uri="{FF2B5EF4-FFF2-40B4-BE49-F238E27FC236}">
                  <a16:creationId xmlns:a16="http://schemas.microsoft.com/office/drawing/2014/main" id="{51FBDDE7-2A3B-6012-A12C-35DF4504F895}"/>
                </a:ext>
              </a:extLst>
            </p:cNvPr>
            <p:cNvGrpSpPr/>
            <p:nvPr/>
          </p:nvGrpSpPr>
          <p:grpSpPr>
            <a:xfrm>
              <a:off x="4794666" y="2026309"/>
              <a:ext cx="392828" cy="288147"/>
              <a:chOff x="1710542" y="1546878"/>
              <a:chExt cx="392828" cy="288147"/>
            </a:xfrm>
          </p:grpSpPr>
          <p:sp>
            <p:nvSpPr>
              <p:cNvPr id="77" name="Line 17">
                <a:extLst>
                  <a:ext uri="{FF2B5EF4-FFF2-40B4-BE49-F238E27FC236}">
                    <a16:creationId xmlns:a16="http://schemas.microsoft.com/office/drawing/2014/main" id="{1DEFCE72-8AC5-B970-BBE3-89E4074414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8" name="Rectangle 48">
                <a:extLst>
                  <a:ext uri="{FF2B5EF4-FFF2-40B4-BE49-F238E27FC236}">
                    <a16:creationId xmlns:a16="http://schemas.microsoft.com/office/drawing/2014/main" id="{081BA6FA-4D95-0B0E-A502-1A9BBFBE7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50</a:t>
                </a:r>
              </a:p>
            </p:txBody>
          </p:sp>
        </p:grpSp>
        <p:grpSp>
          <p:nvGrpSpPr>
            <p:cNvPr id="79" name="Groupe 78">
              <a:extLst>
                <a:ext uri="{FF2B5EF4-FFF2-40B4-BE49-F238E27FC236}">
                  <a16:creationId xmlns:a16="http://schemas.microsoft.com/office/drawing/2014/main" id="{84080C84-0BA5-1675-1BE5-2C371D2525C9}"/>
                </a:ext>
              </a:extLst>
            </p:cNvPr>
            <p:cNvGrpSpPr/>
            <p:nvPr/>
          </p:nvGrpSpPr>
          <p:grpSpPr>
            <a:xfrm>
              <a:off x="6887348" y="3760693"/>
              <a:ext cx="436585" cy="329000"/>
              <a:chOff x="1892294" y="4885446"/>
              <a:chExt cx="436585" cy="329000"/>
            </a:xfrm>
          </p:grpSpPr>
          <p:sp>
            <p:nvSpPr>
              <p:cNvPr id="80" name="Line 19">
                <a:extLst>
                  <a:ext uri="{FF2B5EF4-FFF2-40B4-BE49-F238E27FC236}">
                    <a16:creationId xmlns:a16="http://schemas.microsoft.com/office/drawing/2014/main" id="{2A81E1CA-3D66-1AB3-6B1F-AD7147A64C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1" name="Rectangle 49">
                <a:extLst>
                  <a:ext uri="{FF2B5EF4-FFF2-40B4-BE49-F238E27FC236}">
                    <a16:creationId xmlns:a16="http://schemas.microsoft.com/office/drawing/2014/main" id="{2F1E0AD4-D034-042D-07C3-FB5496744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294" y="4957077"/>
                <a:ext cx="436585" cy="2573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2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Echec</a:t>
                </a:r>
              </a:p>
            </p:txBody>
          </p:sp>
        </p:grp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3C6A5DBE-AE2A-B2B3-3DEF-9418F0F1FD17}"/>
                </a:ext>
              </a:extLst>
            </p:cNvPr>
            <p:cNvSpPr/>
            <p:nvPr/>
          </p:nvSpPr>
          <p:spPr>
            <a:xfrm>
              <a:off x="5612850" y="2690852"/>
              <a:ext cx="552449" cy="1066183"/>
            </a:xfrm>
            <a:prstGeom prst="rect">
              <a:avLst/>
            </a:prstGeom>
            <a:solidFill>
              <a:schemeClr val="tx2">
                <a:lumMod val="25000"/>
                <a:lumOff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noProof="0" dirty="0"/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F17755F1-A4BA-E3A3-AEC6-1154EE6563B2}"/>
                </a:ext>
              </a:extLst>
            </p:cNvPr>
            <p:cNvSpPr/>
            <p:nvPr/>
          </p:nvSpPr>
          <p:spPr>
            <a:xfrm>
              <a:off x="6836756" y="2814677"/>
              <a:ext cx="552449" cy="942358"/>
            </a:xfrm>
            <a:prstGeom prst="rect">
              <a:avLst/>
            </a:prstGeom>
            <a:solidFill>
              <a:schemeClr val="tx2">
                <a:lumMod val="25000"/>
                <a:lumOff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noProof="0" dirty="0"/>
            </a:p>
          </p:txBody>
        </p:sp>
        <p:grpSp>
          <p:nvGrpSpPr>
            <p:cNvPr id="84" name="Groupe 83">
              <a:extLst>
                <a:ext uri="{FF2B5EF4-FFF2-40B4-BE49-F238E27FC236}">
                  <a16:creationId xmlns:a16="http://schemas.microsoft.com/office/drawing/2014/main" id="{0A53D170-EB5A-9EBE-C5C6-D223C20FB408}"/>
                </a:ext>
              </a:extLst>
            </p:cNvPr>
            <p:cNvGrpSpPr/>
            <p:nvPr/>
          </p:nvGrpSpPr>
          <p:grpSpPr>
            <a:xfrm>
              <a:off x="5807944" y="2453886"/>
              <a:ext cx="171738" cy="481441"/>
              <a:chOff x="2084388" y="2281238"/>
              <a:chExt cx="127000" cy="720725"/>
            </a:xfrm>
          </p:grpSpPr>
          <p:sp>
            <p:nvSpPr>
              <p:cNvPr id="85" name="Line 113">
                <a:extLst>
                  <a:ext uri="{FF2B5EF4-FFF2-40B4-BE49-F238E27FC236}">
                    <a16:creationId xmlns:a16="http://schemas.microsoft.com/office/drawing/2014/main" id="{BEA972CB-545B-7C43-A4F1-AF5A138649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2281238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86" name="Line 120">
                <a:extLst>
                  <a:ext uri="{FF2B5EF4-FFF2-40B4-BE49-F238E27FC236}">
                    <a16:creationId xmlns:a16="http://schemas.microsoft.com/office/drawing/2014/main" id="{13ABD835-1F77-F221-019C-665C903BB4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7888" y="2282022"/>
                <a:ext cx="0" cy="7191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87" name="Line 113">
                <a:extLst>
                  <a:ext uri="{FF2B5EF4-FFF2-40B4-BE49-F238E27FC236}">
                    <a16:creationId xmlns:a16="http://schemas.microsoft.com/office/drawing/2014/main" id="{0D4878B6-613E-90A0-65DF-CE038877A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3001963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</p:grpSp>
        <p:grpSp>
          <p:nvGrpSpPr>
            <p:cNvPr id="88" name="Groupe 87">
              <a:extLst>
                <a:ext uri="{FF2B5EF4-FFF2-40B4-BE49-F238E27FC236}">
                  <a16:creationId xmlns:a16="http://schemas.microsoft.com/office/drawing/2014/main" id="{088EFAD2-5B72-3894-4850-3697468ABAB4}"/>
                </a:ext>
              </a:extLst>
            </p:cNvPr>
            <p:cNvGrpSpPr/>
            <p:nvPr/>
          </p:nvGrpSpPr>
          <p:grpSpPr>
            <a:xfrm>
              <a:off x="7027111" y="2661041"/>
              <a:ext cx="171738" cy="309211"/>
              <a:chOff x="2084388" y="2281238"/>
              <a:chExt cx="127000" cy="720725"/>
            </a:xfrm>
          </p:grpSpPr>
          <p:sp>
            <p:nvSpPr>
              <p:cNvPr id="89" name="Line 113">
                <a:extLst>
                  <a:ext uri="{FF2B5EF4-FFF2-40B4-BE49-F238E27FC236}">
                    <a16:creationId xmlns:a16="http://schemas.microsoft.com/office/drawing/2014/main" id="{A7FB9794-00FE-111A-134E-E89B22B69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2281238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90" name="Line 120">
                <a:extLst>
                  <a:ext uri="{FF2B5EF4-FFF2-40B4-BE49-F238E27FC236}">
                    <a16:creationId xmlns:a16="http://schemas.microsoft.com/office/drawing/2014/main" id="{2C500CC9-BAFF-46F9-92BB-EE34F7C57F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7888" y="2282022"/>
                <a:ext cx="0" cy="7191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91" name="Line 113">
                <a:extLst>
                  <a:ext uri="{FF2B5EF4-FFF2-40B4-BE49-F238E27FC236}">
                    <a16:creationId xmlns:a16="http://schemas.microsoft.com/office/drawing/2014/main" id="{6597518F-3E75-A7FD-42CA-981A9303B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3001963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</p:grpSp>
      </p:grpSp>
      <p:grpSp>
        <p:nvGrpSpPr>
          <p:cNvPr id="7" name="Groupe 6">
            <a:extLst>
              <a:ext uri="{FF2B5EF4-FFF2-40B4-BE49-F238E27FC236}">
                <a16:creationId xmlns:a16="http://schemas.microsoft.com/office/drawing/2014/main" id="{206FE92F-2A30-19A4-0467-0E831E4F36C8}"/>
              </a:ext>
            </a:extLst>
          </p:cNvPr>
          <p:cNvGrpSpPr/>
          <p:nvPr/>
        </p:nvGrpSpPr>
        <p:grpSpPr>
          <a:xfrm>
            <a:off x="4234610" y="4113476"/>
            <a:ext cx="3513745" cy="2412594"/>
            <a:chOff x="4234610" y="4113476"/>
            <a:chExt cx="3513745" cy="2412594"/>
          </a:xfrm>
        </p:grpSpPr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616B69E1-E903-88FC-0E0D-160636316744}"/>
                </a:ext>
              </a:extLst>
            </p:cNvPr>
            <p:cNvSpPr txBox="1"/>
            <p:nvPr/>
          </p:nvSpPr>
          <p:spPr>
            <a:xfrm>
              <a:off x="5228566" y="4113476"/>
              <a:ext cx="23137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600" b="1" noProof="0" dirty="0"/>
                <a:t>AUC libre moyenne J0-22</a:t>
              </a:r>
              <a:endParaRPr lang="fr-FR" sz="1050" noProof="0" dirty="0">
                <a:solidFill>
                  <a:srgbClr val="C00000"/>
                </a:solidFill>
                <a:latin typeface="+mj-lt"/>
              </a:endParaRPr>
            </a:p>
          </p:txBody>
        </p:sp>
        <p:sp>
          <p:nvSpPr>
            <p:cNvPr id="93" name="Rectangle 48">
              <a:extLst>
                <a:ext uri="{FF2B5EF4-FFF2-40B4-BE49-F238E27FC236}">
                  <a16:creationId xmlns:a16="http://schemas.microsoft.com/office/drawing/2014/main" id="{2CBEC04D-AC97-36DC-BA2D-33B2617E02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904391" y="4958753"/>
              <a:ext cx="1194805" cy="534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 err="1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Dalbavancine</a:t>
              </a:r>
              <a:endParaRPr lang="fr-FR" sz="1000" b="1" kern="0" noProof="0" dirty="0">
                <a:solidFill>
                  <a:prstClr val="black"/>
                </a:solidFill>
                <a:ea typeface="Roboto Condensed" panose="02000000000000000000" pitchFamily="2" charset="0"/>
                <a:cs typeface="Calibri" panose="020F050202020403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AUC moyenne J0-22,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mean (SD), µg x h/ml</a:t>
              </a:r>
            </a:p>
          </p:txBody>
        </p:sp>
        <p:grpSp>
          <p:nvGrpSpPr>
            <p:cNvPr id="94" name="Groupe 93">
              <a:extLst>
                <a:ext uri="{FF2B5EF4-FFF2-40B4-BE49-F238E27FC236}">
                  <a16:creationId xmlns:a16="http://schemas.microsoft.com/office/drawing/2014/main" id="{18ACF432-83AE-71E9-1017-C39018AAB3E9}"/>
                </a:ext>
              </a:extLst>
            </p:cNvPr>
            <p:cNvGrpSpPr/>
            <p:nvPr/>
          </p:nvGrpSpPr>
          <p:grpSpPr>
            <a:xfrm>
              <a:off x="5658173" y="6003329"/>
              <a:ext cx="492691" cy="329000"/>
              <a:chOff x="1864242" y="4885446"/>
              <a:chExt cx="492691" cy="329000"/>
            </a:xfrm>
          </p:grpSpPr>
          <p:sp>
            <p:nvSpPr>
              <p:cNvPr id="95" name="Line 19">
                <a:extLst>
                  <a:ext uri="{FF2B5EF4-FFF2-40B4-BE49-F238E27FC236}">
                    <a16:creationId xmlns:a16="http://schemas.microsoft.com/office/drawing/2014/main" id="{BE6FC072-2822-C6C6-5C03-405463E43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6" name="Rectangle 49">
                <a:extLst>
                  <a:ext uri="{FF2B5EF4-FFF2-40B4-BE49-F238E27FC236}">
                    <a16:creationId xmlns:a16="http://schemas.microsoft.com/office/drawing/2014/main" id="{F4CF1329-A989-6E2C-B908-ACC95C3B5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242" y="4957077"/>
                <a:ext cx="492691" cy="2573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2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Succès</a:t>
                </a:r>
              </a:p>
            </p:txBody>
          </p:sp>
        </p:grp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6B74CF92-2363-8D35-5C4A-0DE3151B3259}"/>
                </a:ext>
              </a:extLst>
            </p:cNvPr>
            <p:cNvSpPr/>
            <p:nvPr/>
          </p:nvSpPr>
          <p:spPr bwMode="auto">
            <a:xfrm>
              <a:off x="5189859" y="4393738"/>
              <a:ext cx="2558496" cy="1605950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fr-FR" sz="1050" kern="0" noProof="0" dirty="0">
                <a:solidFill>
                  <a:prstClr val="black"/>
                </a:solidFill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grpSp>
          <p:nvGrpSpPr>
            <p:cNvPr id="98" name="Groupe 97">
              <a:extLst>
                <a:ext uri="{FF2B5EF4-FFF2-40B4-BE49-F238E27FC236}">
                  <a16:creationId xmlns:a16="http://schemas.microsoft.com/office/drawing/2014/main" id="{8EFDDD72-2E16-4A9C-C8B6-1FE83EB301F2}"/>
                </a:ext>
              </a:extLst>
            </p:cNvPr>
            <p:cNvGrpSpPr/>
            <p:nvPr/>
          </p:nvGrpSpPr>
          <p:grpSpPr>
            <a:xfrm>
              <a:off x="4794666" y="4828844"/>
              <a:ext cx="392828" cy="288147"/>
              <a:chOff x="1710542" y="1546878"/>
              <a:chExt cx="392828" cy="288147"/>
            </a:xfrm>
          </p:grpSpPr>
          <p:sp>
            <p:nvSpPr>
              <p:cNvPr id="99" name="Line 17">
                <a:extLst>
                  <a:ext uri="{FF2B5EF4-FFF2-40B4-BE49-F238E27FC236}">
                    <a16:creationId xmlns:a16="http://schemas.microsoft.com/office/drawing/2014/main" id="{EF0B5C87-27FD-41B1-DCE5-243A917428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0" name="Rectangle 48">
                <a:extLst>
                  <a:ext uri="{FF2B5EF4-FFF2-40B4-BE49-F238E27FC236}">
                    <a16:creationId xmlns:a16="http://schemas.microsoft.com/office/drawing/2014/main" id="{3E8F9457-2B4D-8E72-F2D8-9BDF29157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200</a:t>
                </a:r>
              </a:p>
            </p:txBody>
          </p:sp>
        </p:grpSp>
        <p:grpSp>
          <p:nvGrpSpPr>
            <p:cNvPr id="101" name="Groupe 100">
              <a:extLst>
                <a:ext uri="{FF2B5EF4-FFF2-40B4-BE49-F238E27FC236}">
                  <a16:creationId xmlns:a16="http://schemas.microsoft.com/office/drawing/2014/main" id="{88C8362C-3F88-2862-E797-D71C3C81102A}"/>
                </a:ext>
              </a:extLst>
            </p:cNvPr>
            <p:cNvGrpSpPr/>
            <p:nvPr/>
          </p:nvGrpSpPr>
          <p:grpSpPr>
            <a:xfrm>
              <a:off x="4794666" y="5335205"/>
              <a:ext cx="392828" cy="288147"/>
              <a:chOff x="1710542" y="1546878"/>
              <a:chExt cx="392828" cy="288147"/>
            </a:xfrm>
          </p:grpSpPr>
          <p:sp>
            <p:nvSpPr>
              <p:cNvPr id="102" name="Line 17">
                <a:extLst>
                  <a:ext uri="{FF2B5EF4-FFF2-40B4-BE49-F238E27FC236}">
                    <a16:creationId xmlns:a16="http://schemas.microsoft.com/office/drawing/2014/main" id="{0BF74CEA-FB54-17B1-2892-A1B0A6065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3" name="Rectangle 48">
                <a:extLst>
                  <a:ext uri="{FF2B5EF4-FFF2-40B4-BE49-F238E27FC236}">
                    <a16:creationId xmlns:a16="http://schemas.microsoft.com/office/drawing/2014/main" id="{88AED50E-C6E5-14E7-03E8-A8DED310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100</a:t>
                </a:r>
              </a:p>
            </p:txBody>
          </p:sp>
        </p:grpSp>
        <p:grpSp>
          <p:nvGrpSpPr>
            <p:cNvPr id="107" name="Groupe 106">
              <a:extLst>
                <a:ext uri="{FF2B5EF4-FFF2-40B4-BE49-F238E27FC236}">
                  <a16:creationId xmlns:a16="http://schemas.microsoft.com/office/drawing/2014/main" id="{A00ADF62-5759-9603-0C0F-568DFCD72DD7}"/>
                </a:ext>
              </a:extLst>
            </p:cNvPr>
            <p:cNvGrpSpPr/>
            <p:nvPr/>
          </p:nvGrpSpPr>
          <p:grpSpPr>
            <a:xfrm>
              <a:off x="4794666" y="5857279"/>
              <a:ext cx="392828" cy="288147"/>
              <a:chOff x="1710542" y="1546878"/>
              <a:chExt cx="392828" cy="288147"/>
            </a:xfrm>
          </p:grpSpPr>
          <p:sp>
            <p:nvSpPr>
              <p:cNvPr id="108" name="Line 17">
                <a:extLst>
                  <a:ext uri="{FF2B5EF4-FFF2-40B4-BE49-F238E27FC236}">
                    <a16:creationId xmlns:a16="http://schemas.microsoft.com/office/drawing/2014/main" id="{244FAA54-5A32-702D-E965-2C1D0FC47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9" name="Rectangle 48">
                <a:extLst>
                  <a:ext uri="{FF2B5EF4-FFF2-40B4-BE49-F238E27FC236}">
                    <a16:creationId xmlns:a16="http://schemas.microsoft.com/office/drawing/2014/main" id="{240D8B62-ECF9-E89E-463A-761B2FA41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113" name="Groupe 112">
              <a:extLst>
                <a:ext uri="{FF2B5EF4-FFF2-40B4-BE49-F238E27FC236}">
                  <a16:creationId xmlns:a16="http://schemas.microsoft.com/office/drawing/2014/main" id="{A0E12912-F083-AC66-1F20-673BFDCE2AC3}"/>
                </a:ext>
              </a:extLst>
            </p:cNvPr>
            <p:cNvGrpSpPr/>
            <p:nvPr/>
          </p:nvGrpSpPr>
          <p:grpSpPr>
            <a:xfrm>
              <a:off x="4794666" y="4319745"/>
              <a:ext cx="392828" cy="288147"/>
              <a:chOff x="1710542" y="1546878"/>
              <a:chExt cx="392828" cy="288147"/>
            </a:xfrm>
          </p:grpSpPr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782EC2CF-551B-B8A1-8235-5C3E006BF0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5" name="Rectangle 48">
                <a:extLst>
                  <a:ext uri="{FF2B5EF4-FFF2-40B4-BE49-F238E27FC236}">
                    <a16:creationId xmlns:a16="http://schemas.microsoft.com/office/drawing/2014/main" id="{9311D96F-909E-1773-B857-2939A84BF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300</a:t>
                </a:r>
              </a:p>
            </p:txBody>
          </p:sp>
        </p:grpSp>
        <p:grpSp>
          <p:nvGrpSpPr>
            <p:cNvPr id="116" name="Groupe 115">
              <a:extLst>
                <a:ext uri="{FF2B5EF4-FFF2-40B4-BE49-F238E27FC236}">
                  <a16:creationId xmlns:a16="http://schemas.microsoft.com/office/drawing/2014/main" id="{19F5F467-2A9E-8F91-25B7-A5EF3009532E}"/>
                </a:ext>
              </a:extLst>
            </p:cNvPr>
            <p:cNvGrpSpPr/>
            <p:nvPr/>
          </p:nvGrpSpPr>
          <p:grpSpPr>
            <a:xfrm>
              <a:off x="6887348" y="6003329"/>
              <a:ext cx="436585" cy="329000"/>
              <a:chOff x="1892294" y="4885446"/>
              <a:chExt cx="436585" cy="329000"/>
            </a:xfrm>
          </p:grpSpPr>
          <p:sp>
            <p:nvSpPr>
              <p:cNvPr id="117" name="Line 19">
                <a:extLst>
                  <a:ext uri="{FF2B5EF4-FFF2-40B4-BE49-F238E27FC236}">
                    <a16:creationId xmlns:a16="http://schemas.microsoft.com/office/drawing/2014/main" id="{43DBE057-842D-B591-2E5E-25B60D0871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8" name="Rectangle 49">
                <a:extLst>
                  <a:ext uri="{FF2B5EF4-FFF2-40B4-BE49-F238E27FC236}">
                    <a16:creationId xmlns:a16="http://schemas.microsoft.com/office/drawing/2014/main" id="{B45F534C-C147-4B72-43C6-5C48C9C53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294" y="4957077"/>
                <a:ext cx="436585" cy="2573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2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Echec</a:t>
                </a:r>
              </a:p>
            </p:txBody>
          </p:sp>
        </p:grp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34D41533-635D-2FB3-2C0E-1894F78BF65D}"/>
                </a:ext>
              </a:extLst>
            </p:cNvPr>
            <p:cNvSpPr/>
            <p:nvPr/>
          </p:nvSpPr>
          <p:spPr>
            <a:xfrm>
              <a:off x="5612850" y="5078452"/>
              <a:ext cx="552449" cy="921219"/>
            </a:xfrm>
            <a:prstGeom prst="rect">
              <a:avLst/>
            </a:prstGeom>
            <a:solidFill>
              <a:schemeClr val="tx2">
                <a:lumMod val="25000"/>
                <a:lumOff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noProof="0" dirty="0"/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7972D203-45F3-8B24-9FF2-EB07144891EE}"/>
                </a:ext>
              </a:extLst>
            </p:cNvPr>
            <p:cNvSpPr/>
            <p:nvPr/>
          </p:nvSpPr>
          <p:spPr>
            <a:xfrm>
              <a:off x="6836756" y="5062577"/>
              <a:ext cx="552449" cy="937094"/>
            </a:xfrm>
            <a:prstGeom prst="rect">
              <a:avLst/>
            </a:prstGeom>
            <a:solidFill>
              <a:schemeClr val="tx2">
                <a:lumMod val="25000"/>
                <a:lumOff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noProof="0" dirty="0"/>
            </a:p>
          </p:txBody>
        </p:sp>
        <p:grpSp>
          <p:nvGrpSpPr>
            <p:cNvPr id="121" name="Groupe 120">
              <a:extLst>
                <a:ext uri="{FF2B5EF4-FFF2-40B4-BE49-F238E27FC236}">
                  <a16:creationId xmlns:a16="http://schemas.microsoft.com/office/drawing/2014/main" id="{51640FDB-1547-9F0A-1C87-F940FCF7DA37}"/>
                </a:ext>
              </a:extLst>
            </p:cNvPr>
            <p:cNvGrpSpPr/>
            <p:nvPr/>
          </p:nvGrpSpPr>
          <p:grpSpPr>
            <a:xfrm>
              <a:off x="5807944" y="4804759"/>
              <a:ext cx="171738" cy="556268"/>
              <a:chOff x="2084388" y="2281238"/>
              <a:chExt cx="127000" cy="720725"/>
            </a:xfrm>
          </p:grpSpPr>
          <p:sp>
            <p:nvSpPr>
              <p:cNvPr id="122" name="Line 113">
                <a:extLst>
                  <a:ext uri="{FF2B5EF4-FFF2-40B4-BE49-F238E27FC236}">
                    <a16:creationId xmlns:a16="http://schemas.microsoft.com/office/drawing/2014/main" id="{BF6B0F3D-A7F4-6E39-161B-AE596C101F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2281238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123" name="Line 120">
                <a:extLst>
                  <a:ext uri="{FF2B5EF4-FFF2-40B4-BE49-F238E27FC236}">
                    <a16:creationId xmlns:a16="http://schemas.microsoft.com/office/drawing/2014/main" id="{5C38DFFF-B461-1620-85D6-9440AE639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7888" y="2282022"/>
                <a:ext cx="0" cy="7191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124" name="Line 113">
                <a:extLst>
                  <a:ext uri="{FF2B5EF4-FFF2-40B4-BE49-F238E27FC236}">
                    <a16:creationId xmlns:a16="http://schemas.microsoft.com/office/drawing/2014/main" id="{7C40DB21-9A79-D8E1-AF69-42B65DD97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3001963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</p:grpSp>
        <p:grpSp>
          <p:nvGrpSpPr>
            <p:cNvPr id="125" name="Groupe 124">
              <a:extLst>
                <a:ext uri="{FF2B5EF4-FFF2-40B4-BE49-F238E27FC236}">
                  <a16:creationId xmlns:a16="http://schemas.microsoft.com/office/drawing/2014/main" id="{E4856480-71DB-7512-5114-DEDC98248964}"/>
                </a:ext>
              </a:extLst>
            </p:cNvPr>
            <p:cNvGrpSpPr/>
            <p:nvPr/>
          </p:nvGrpSpPr>
          <p:grpSpPr>
            <a:xfrm>
              <a:off x="7030286" y="4662377"/>
              <a:ext cx="171738" cy="787550"/>
              <a:chOff x="2084388" y="2281238"/>
              <a:chExt cx="127000" cy="720725"/>
            </a:xfrm>
          </p:grpSpPr>
          <p:sp>
            <p:nvSpPr>
              <p:cNvPr id="126" name="Line 113">
                <a:extLst>
                  <a:ext uri="{FF2B5EF4-FFF2-40B4-BE49-F238E27FC236}">
                    <a16:creationId xmlns:a16="http://schemas.microsoft.com/office/drawing/2014/main" id="{F9D3FF1C-A237-5B86-9B11-4C3C4DD74C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2281238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127" name="Line 120">
                <a:extLst>
                  <a:ext uri="{FF2B5EF4-FFF2-40B4-BE49-F238E27FC236}">
                    <a16:creationId xmlns:a16="http://schemas.microsoft.com/office/drawing/2014/main" id="{368786E2-AF14-C4DF-8D0A-0AABDC8950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7888" y="2282022"/>
                <a:ext cx="0" cy="7191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128" name="Line 113">
                <a:extLst>
                  <a:ext uri="{FF2B5EF4-FFF2-40B4-BE49-F238E27FC236}">
                    <a16:creationId xmlns:a16="http://schemas.microsoft.com/office/drawing/2014/main" id="{A1F69837-F3EE-5B04-5BE1-32E45031C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3001963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</p:grpSp>
        <p:sp>
          <p:nvSpPr>
            <p:cNvPr id="129" name="Rectangle 48">
              <a:extLst>
                <a:ext uri="{FF2B5EF4-FFF2-40B4-BE49-F238E27FC236}">
                  <a16:creationId xmlns:a16="http://schemas.microsoft.com/office/drawing/2014/main" id="{CF7072A4-B7DA-7D31-7CF6-23179B414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6818" y="6299479"/>
              <a:ext cx="1207629" cy="226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Efficacité clinique J70</a:t>
              </a:r>
            </a:p>
          </p:txBody>
        </p: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964DD9DE-8691-D6A9-563E-01C99DED798B}"/>
              </a:ext>
            </a:extLst>
          </p:cNvPr>
          <p:cNvGrpSpPr/>
          <p:nvPr/>
        </p:nvGrpSpPr>
        <p:grpSpPr>
          <a:xfrm>
            <a:off x="204289" y="4113476"/>
            <a:ext cx="3819810" cy="2412594"/>
            <a:chOff x="204289" y="4113476"/>
            <a:chExt cx="3819810" cy="2412594"/>
          </a:xfrm>
        </p:grpSpPr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8C3E1019-19A3-57EF-8513-DE18B387A466}"/>
                </a:ext>
              </a:extLst>
            </p:cNvPr>
            <p:cNvSpPr txBox="1"/>
            <p:nvPr/>
          </p:nvSpPr>
          <p:spPr>
            <a:xfrm>
              <a:off x="1033921" y="4113476"/>
              <a:ext cx="299017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600" b="1" noProof="0" dirty="0"/>
                <a:t>Concentration libre moyenne J22</a:t>
              </a:r>
              <a:endParaRPr lang="fr-FR" sz="1050" noProof="0" dirty="0">
                <a:solidFill>
                  <a:srgbClr val="C00000"/>
                </a:solidFill>
                <a:latin typeface="+mj-lt"/>
              </a:endParaRPr>
            </a:p>
          </p:txBody>
        </p:sp>
        <p:grpSp>
          <p:nvGrpSpPr>
            <p:cNvPr id="131" name="Groupe 130">
              <a:extLst>
                <a:ext uri="{FF2B5EF4-FFF2-40B4-BE49-F238E27FC236}">
                  <a16:creationId xmlns:a16="http://schemas.microsoft.com/office/drawing/2014/main" id="{1AA828B6-DC3B-D2D2-16B4-04EED663027C}"/>
                </a:ext>
              </a:extLst>
            </p:cNvPr>
            <p:cNvGrpSpPr/>
            <p:nvPr/>
          </p:nvGrpSpPr>
          <p:grpSpPr>
            <a:xfrm>
              <a:off x="1658359" y="6003329"/>
              <a:ext cx="492691" cy="329000"/>
              <a:chOff x="1864242" y="4885446"/>
              <a:chExt cx="492691" cy="329000"/>
            </a:xfrm>
          </p:grpSpPr>
          <p:sp>
            <p:nvSpPr>
              <p:cNvPr id="132" name="Line 19">
                <a:extLst>
                  <a:ext uri="{FF2B5EF4-FFF2-40B4-BE49-F238E27FC236}">
                    <a16:creationId xmlns:a16="http://schemas.microsoft.com/office/drawing/2014/main" id="{686BA113-9BCD-4EDA-1B96-B6C8F60304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3" name="Rectangle 49">
                <a:extLst>
                  <a:ext uri="{FF2B5EF4-FFF2-40B4-BE49-F238E27FC236}">
                    <a16:creationId xmlns:a16="http://schemas.microsoft.com/office/drawing/2014/main" id="{1E779433-E27C-FB01-8E35-C1E8E0177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242" y="4957077"/>
                <a:ext cx="492691" cy="2573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2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Succès</a:t>
                </a:r>
              </a:p>
            </p:txBody>
          </p:sp>
        </p:grp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0A4079FE-EA6E-26D6-7E6B-07DA5267BEAB}"/>
                </a:ext>
              </a:extLst>
            </p:cNvPr>
            <p:cNvSpPr/>
            <p:nvPr/>
          </p:nvSpPr>
          <p:spPr bwMode="auto">
            <a:xfrm>
              <a:off x="1190045" y="4393738"/>
              <a:ext cx="2558496" cy="1605950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fr-FR" sz="1050" kern="0" noProof="0" dirty="0">
                <a:solidFill>
                  <a:prstClr val="black"/>
                </a:solidFill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grpSp>
          <p:nvGrpSpPr>
            <p:cNvPr id="135" name="Groupe 134">
              <a:extLst>
                <a:ext uri="{FF2B5EF4-FFF2-40B4-BE49-F238E27FC236}">
                  <a16:creationId xmlns:a16="http://schemas.microsoft.com/office/drawing/2014/main" id="{CFFD5B9E-D301-70E1-12B9-7C86B497B4C3}"/>
                </a:ext>
              </a:extLst>
            </p:cNvPr>
            <p:cNvGrpSpPr/>
            <p:nvPr/>
          </p:nvGrpSpPr>
          <p:grpSpPr>
            <a:xfrm>
              <a:off x="794852" y="5080410"/>
              <a:ext cx="392828" cy="288147"/>
              <a:chOff x="1710542" y="1546878"/>
              <a:chExt cx="392828" cy="288147"/>
            </a:xfrm>
          </p:grpSpPr>
          <p:sp>
            <p:nvSpPr>
              <p:cNvPr id="136" name="Line 17">
                <a:extLst>
                  <a:ext uri="{FF2B5EF4-FFF2-40B4-BE49-F238E27FC236}">
                    <a16:creationId xmlns:a16="http://schemas.microsoft.com/office/drawing/2014/main" id="{1F0795FA-3FB6-BF55-4298-C1E81F7619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7" name="Rectangle 48">
                <a:extLst>
                  <a:ext uri="{FF2B5EF4-FFF2-40B4-BE49-F238E27FC236}">
                    <a16:creationId xmlns:a16="http://schemas.microsoft.com/office/drawing/2014/main" id="{DE572701-AAC6-BC88-9428-AB140C41C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10</a:t>
                </a:r>
              </a:p>
            </p:txBody>
          </p:sp>
        </p:grpSp>
        <p:grpSp>
          <p:nvGrpSpPr>
            <p:cNvPr id="138" name="Groupe 137">
              <a:extLst>
                <a:ext uri="{FF2B5EF4-FFF2-40B4-BE49-F238E27FC236}">
                  <a16:creationId xmlns:a16="http://schemas.microsoft.com/office/drawing/2014/main" id="{E8437D07-281A-75CE-829B-98EE8789BEB5}"/>
                </a:ext>
              </a:extLst>
            </p:cNvPr>
            <p:cNvGrpSpPr/>
            <p:nvPr/>
          </p:nvGrpSpPr>
          <p:grpSpPr>
            <a:xfrm>
              <a:off x="794852" y="5455855"/>
              <a:ext cx="392828" cy="288147"/>
              <a:chOff x="1710542" y="1546878"/>
              <a:chExt cx="392828" cy="288147"/>
            </a:xfrm>
          </p:grpSpPr>
          <p:sp>
            <p:nvSpPr>
              <p:cNvPr id="139" name="Line 17">
                <a:extLst>
                  <a:ext uri="{FF2B5EF4-FFF2-40B4-BE49-F238E27FC236}">
                    <a16:creationId xmlns:a16="http://schemas.microsoft.com/office/drawing/2014/main" id="{10050030-3CE5-BC3D-D8B7-3181218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0" name="Rectangle 48">
                <a:extLst>
                  <a:ext uri="{FF2B5EF4-FFF2-40B4-BE49-F238E27FC236}">
                    <a16:creationId xmlns:a16="http://schemas.microsoft.com/office/drawing/2014/main" id="{0B48DEA8-21E9-4201-8C5F-998508D40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5</a:t>
                </a:r>
              </a:p>
            </p:txBody>
          </p:sp>
        </p:grpSp>
        <p:grpSp>
          <p:nvGrpSpPr>
            <p:cNvPr id="141" name="Groupe 140">
              <a:extLst>
                <a:ext uri="{FF2B5EF4-FFF2-40B4-BE49-F238E27FC236}">
                  <a16:creationId xmlns:a16="http://schemas.microsoft.com/office/drawing/2014/main" id="{5DE59445-E9C5-B132-4FCC-5E12685BE3B7}"/>
                </a:ext>
              </a:extLst>
            </p:cNvPr>
            <p:cNvGrpSpPr/>
            <p:nvPr/>
          </p:nvGrpSpPr>
          <p:grpSpPr>
            <a:xfrm>
              <a:off x="794852" y="5857279"/>
              <a:ext cx="392828" cy="288147"/>
              <a:chOff x="1710542" y="1546878"/>
              <a:chExt cx="392828" cy="288147"/>
            </a:xfrm>
          </p:grpSpPr>
          <p:sp>
            <p:nvSpPr>
              <p:cNvPr id="142" name="Line 17">
                <a:extLst>
                  <a:ext uri="{FF2B5EF4-FFF2-40B4-BE49-F238E27FC236}">
                    <a16:creationId xmlns:a16="http://schemas.microsoft.com/office/drawing/2014/main" id="{136AF72B-4CC0-E52F-6370-F8AAFB7AC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3" name="Rectangle 48">
                <a:extLst>
                  <a:ext uri="{FF2B5EF4-FFF2-40B4-BE49-F238E27FC236}">
                    <a16:creationId xmlns:a16="http://schemas.microsoft.com/office/drawing/2014/main" id="{A44D3EC6-7628-6FE7-8BC9-F5435A591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grpSp>
          <p:nvGrpSpPr>
            <p:cNvPr id="144" name="Groupe 143">
              <a:extLst>
                <a:ext uri="{FF2B5EF4-FFF2-40B4-BE49-F238E27FC236}">
                  <a16:creationId xmlns:a16="http://schemas.microsoft.com/office/drawing/2014/main" id="{02BF34B5-4DF0-B0E4-A08C-1F3EBCB19F92}"/>
                </a:ext>
              </a:extLst>
            </p:cNvPr>
            <p:cNvGrpSpPr/>
            <p:nvPr/>
          </p:nvGrpSpPr>
          <p:grpSpPr>
            <a:xfrm>
              <a:off x="794852" y="4319745"/>
              <a:ext cx="392828" cy="288147"/>
              <a:chOff x="1710542" y="1546878"/>
              <a:chExt cx="392828" cy="288147"/>
            </a:xfrm>
          </p:grpSpPr>
          <p:sp>
            <p:nvSpPr>
              <p:cNvPr id="145" name="Line 17">
                <a:extLst>
                  <a:ext uri="{FF2B5EF4-FFF2-40B4-BE49-F238E27FC236}">
                    <a16:creationId xmlns:a16="http://schemas.microsoft.com/office/drawing/2014/main" id="{7C136DD2-AF3A-189A-C3A5-DC7F5C27EE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6" name="Rectangle 48">
                <a:extLst>
                  <a:ext uri="{FF2B5EF4-FFF2-40B4-BE49-F238E27FC236}">
                    <a16:creationId xmlns:a16="http://schemas.microsoft.com/office/drawing/2014/main" id="{92C76EA1-8549-14AF-31C6-0A11F7008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20</a:t>
                </a:r>
              </a:p>
            </p:txBody>
          </p:sp>
        </p:grpSp>
        <p:grpSp>
          <p:nvGrpSpPr>
            <p:cNvPr id="147" name="Groupe 146">
              <a:extLst>
                <a:ext uri="{FF2B5EF4-FFF2-40B4-BE49-F238E27FC236}">
                  <a16:creationId xmlns:a16="http://schemas.microsoft.com/office/drawing/2014/main" id="{D8B68D85-9591-4076-043A-9EF5A60781D1}"/>
                </a:ext>
              </a:extLst>
            </p:cNvPr>
            <p:cNvGrpSpPr/>
            <p:nvPr/>
          </p:nvGrpSpPr>
          <p:grpSpPr>
            <a:xfrm>
              <a:off x="2887534" y="6003329"/>
              <a:ext cx="436585" cy="329000"/>
              <a:chOff x="1892294" y="4885446"/>
              <a:chExt cx="436585" cy="329000"/>
            </a:xfrm>
          </p:grpSpPr>
          <p:sp>
            <p:nvSpPr>
              <p:cNvPr id="148" name="Line 19">
                <a:extLst>
                  <a:ext uri="{FF2B5EF4-FFF2-40B4-BE49-F238E27FC236}">
                    <a16:creationId xmlns:a16="http://schemas.microsoft.com/office/drawing/2014/main" id="{5795D170-60E3-403C-E824-5891BA4DDE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9" name="Rectangle 49">
                <a:extLst>
                  <a:ext uri="{FF2B5EF4-FFF2-40B4-BE49-F238E27FC236}">
                    <a16:creationId xmlns:a16="http://schemas.microsoft.com/office/drawing/2014/main" id="{A4ACEAC5-C830-1CCA-5855-1D1670BF2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294" y="4957077"/>
                <a:ext cx="436585" cy="2573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2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Echec</a:t>
                </a:r>
              </a:p>
            </p:txBody>
          </p:sp>
        </p:grp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15277D6C-FEFC-2882-F4AA-108E0D68FF59}"/>
                </a:ext>
              </a:extLst>
            </p:cNvPr>
            <p:cNvSpPr/>
            <p:nvPr/>
          </p:nvSpPr>
          <p:spPr>
            <a:xfrm>
              <a:off x="1613036" y="4995902"/>
              <a:ext cx="552449" cy="1003769"/>
            </a:xfrm>
            <a:prstGeom prst="rect">
              <a:avLst/>
            </a:prstGeom>
            <a:solidFill>
              <a:schemeClr val="tx2">
                <a:lumMod val="25000"/>
                <a:lumOff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noProof="0" dirty="0"/>
            </a:p>
          </p:txBody>
        </p: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9B3CC006-43E0-EBB0-B645-EBA95C4F4BC6}"/>
                </a:ext>
              </a:extLst>
            </p:cNvPr>
            <p:cNvSpPr/>
            <p:nvPr/>
          </p:nvSpPr>
          <p:spPr>
            <a:xfrm>
              <a:off x="2836942" y="5151477"/>
              <a:ext cx="552449" cy="848194"/>
            </a:xfrm>
            <a:prstGeom prst="rect">
              <a:avLst/>
            </a:prstGeom>
            <a:solidFill>
              <a:schemeClr val="tx2">
                <a:lumMod val="25000"/>
                <a:lumOff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noProof="0" dirty="0"/>
            </a:p>
          </p:txBody>
        </p:sp>
        <p:grpSp>
          <p:nvGrpSpPr>
            <p:cNvPr id="152" name="Groupe 151">
              <a:extLst>
                <a:ext uri="{FF2B5EF4-FFF2-40B4-BE49-F238E27FC236}">
                  <a16:creationId xmlns:a16="http://schemas.microsoft.com/office/drawing/2014/main" id="{4806FB26-1F8D-57E4-D7A9-A511B177A336}"/>
                </a:ext>
              </a:extLst>
            </p:cNvPr>
            <p:cNvGrpSpPr/>
            <p:nvPr/>
          </p:nvGrpSpPr>
          <p:grpSpPr>
            <a:xfrm>
              <a:off x="1808130" y="4614902"/>
              <a:ext cx="171738" cy="774030"/>
              <a:chOff x="2084388" y="2281238"/>
              <a:chExt cx="127000" cy="720725"/>
            </a:xfrm>
          </p:grpSpPr>
          <p:sp>
            <p:nvSpPr>
              <p:cNvPr id="153" name="Line 113">
                <a:extLst>
                  <a:ext uri="{FF2B5EF4-FFF2-40B4-BE49-F238E27FC236}">
                    <a16:creationId xmlns:a16="http://schemas.microsoft.com/office/drawing/2014/main" id="{61273398-594F-BB00-5A2F-BB242093F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2281238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154" name="Line 120">
                <a:extLst>
                  <a:ext uri="{FF2B5EF4-FFF2-40B4-BE49-F238E27FC236}">
                    <a16:creationId xmlns:a16="http://schemas.microsoft.com/office/drawing/2014/main" id="{1D677377-FE00-7D12-6227-533AA7FD3B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7888" y="2282022"/>
                <a:ext cx="0" cy="7191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155" name="Line 113">
                <a:extLst>
                  <a:ext uri="{FF2B5EF4-FFF2-40B4-BE49-F238E27FC236}">
                    <a16:creationId xmlns:a16="http://schemas.microsoft.com/office/drawing/2014/main" id="{8CAAB899-00A5-0256-FB69-D9F578BF17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3001963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</p:grpSp>
        <p:grpSp>
          <p:nvGrpSpPr>
            <p:cNvPr id="156" name="Groupe 155">
              <a:extLst>
                <a:ext uri="{FF2B5EF4-FFF2-40B4-BE49-F238E27FC236}">
                  <a16:creationId xmlns:a16="http://schemas.microsoft.com/office/drawing/2014/main" id="{366CAC23-75F6-EE98-F061-212090062516}"/>
                </a:ext>
              </a:extLst>
            </p:cNvPr>
            <p:cNvGrpSpPr/>
            <p:nvPr/>
          </p:nvGrpSpPr>
          <p:grpSpPr>
            <a:xfrm>
              <a:off x="3030472" y="4697452"/>
              <a:ext cx="171738" cy="908049"/>
              <a:chOff x="2084388" y="2281238"/>
              <a:chExt cx="127000" cy="720725"/>
            </a:xfrm>
          </p:grpSpPr>
          <p:sp>
            <p:nvSpPr>
              <p:cNvPr id="157" name="Line 113">
                <a:extLst>
                  <a:ext uri="{FF2B5EF4-FFF2-40B4-BE49-F238E27FC236}">
                    <a16:creationId xmlns:a16="http://schemas.microsoft.com/office/drawing/2014/main" id="{ACC96F44-67A5-C955-3C83-16E89C09DD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2281238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158" name="Line 120">
                <a:extLst>
                  <a:ext uri="{FF2B5EF4-FFF2-40B4-BE49-F238E27FC236}">
                    <a16:creationId xmlns:a16="http://schemas.microsoft.com/office/drawing/2014/main" id="{38A9C82C-4FE2-D462-D438-F1A4C2C4F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7888" y="2282022"/>
                <a:ext cx="0" cy="7191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159" name="Line 113">
                <a:extLst>
                  <a:ext uri="{FF2B5EF4-FFF2-40B4-BE49-F238E27FC236}">
                    <a16:creationId xmlns:a16="http://schemas.microsoft.com/office/drawing/2014/main" id="{7EA17E12-8BCB-CC00-4B14-723F781443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3001963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</p:grpSp>
        <p:sp>
          <p:nvSpPr>
            <p:cNvPr id="160" name="Rectangle 48">
              <a:extLst>
                <a:ext uri="{FF2B5EF4-FFF2-40B4-BE49-F238E27FC236}">
                  <a16:creationId xmlns:a16="http://schemas.microsoft.com/office/drawing/2014/main" id="{1F20CEC9-05EB-7051-5ACC-F917877E1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007" y="6299479"/>
              <a:ext cx="1207630" cy="226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Efficacité clinique J70</a:t>
              </a:r>
            </a:p>
          </p:txBody>
        </p:sp>
        <p:grpSp>
          <p:nvGrpSpPr>
            <p:cNvPr id="161" name="Groupe 160">
              <a:extLst>
                <a:ext uri="{FF2B5EF4-FFF2-40B4-BE49-F238E27FC236}">
                  <a16:creationId xmlns:a16="http://schemas.microsoft.com/office/drawing/2014/main" id="{3B54F610-D362-6A89-0376-A0F247450B0B}"/>
                </a:ext>
              </a:extLst>
            </p:cNvPr>
            <p:cNvGrpSpPr/>
            <p:nvPr/>
          </p:nvGrpSpPr>
          <p:grpSpPr>
            <a:xfrm>
              <a:off x="794852" y="4701515"/>
              <a:ext cx="392828" cy="288147"/>
              <a:chOff x="1710542" y="1546878"/>
              <a:chExt cx="392828" cy="288147"/>
            </a:xfrm>
          </p:grpSpPr>
          <p:sp>
            <p:nvSpPr>
              <p:cNvPr id="162" name="Line 17">
                <a:extLst>
                  <a:ext uri="{FF2B5EF4-FFF2-40B4-BE49-F238E27FC236}">
                    <a16:creationId xmlns:a16="http://schemas.microsoft.com/office/drawing/2014/main" id="{345D15D0-8CED-2ABC-D818-37FA5BB177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3" name="Rectangle 48">
                <a:extLst>
                  <a:ext uri="{FF2B5EF4-FFF2-40B4-BE49-F238E27FC236}">
                    <a16:creationId xmlns:a16="http://schemas.microsoft.com/office/drawing/2014/main" id="{E92D3EB4-8C9B-75AD-AE53-91EC36D63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15</a:t>
                </a:r>
              </a:p>
            </p:txBody>
          </p:sp>
        </p:grpSp>
        <p:sp>
          <p:nvSpPr>
            <p:cNvPr id="165" name="Rectangle 48">
              <a:extLst>
                <a:ext uri="{FF2B5EF4-FFF2-40B4-BE49-F238E27FC236}">
                  <a16:creationId xmlns:a16="http://schemas.microsoft.com/office/drawing/2014/main" id="{84E4E1F0-A333-9B83-EEF6-3141630140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302260" y="4975159"/>
              <a:ext cx="1547466" cy="534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 err="1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Dalbavancine</a:t>
              </a:r>
              <a:endParaRPr lang="fr-FR" sz="1000" b="1" kern="0" noProof="0" dirty="0">
                <a:solidFill>
                  <a:prstClr val="black"/>
                </a:solidFill>
                <a:ea typeface="Roboto Condensed" panose="02000000000000000000" pitchFamily="2" charset="0"/>
                <a:cs typeface="Calibri" panose="020F050202020403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concentration moyenne J22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 (SD), µg/ml</a:t>
              </a: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2141629D-3065-0F75-5D77-EB027C8D6228}"/>
              </a:ext>
            </a:extLst>
          </p:cNvPr>
          <p:cNvGrpSpPr/>
          <p:nvPr/>
        </p:nvGrpSpPr>
        <p:grpSpPr>
          <a:xfrm>
            <a:off x="204289" y="1776927"/>
            <a:ext cx="3878289" cy="2312766"/>
            <a:chOff x="204289" y="1776927"/>
            <a:chExt cx="3878289" cy="2312766"/>
          </a:xfrm>
        </p:grpSpPr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FA8ADA54-207E-B0A0-2BC9-97CDE7A55206}"/>
                </a:ext>
              </a:extLst>
            </p:cNvPr>
            <p:cNvSpPr txBox="1"/>
            <p:nvPr/>
          </p:nvSpPr>
          <p:spPr>
            <a:xfrm>
              <a:off x="975445" y="1776927"/>
              <a:ext cx="31071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600" b="1" noProof="0" dirty="0"/>
                <a:t>Concentration totale moyenne J22</a:t>
              </a:r>
              <a:endParaRPr lang="fr-FR" sz="1050" noProof="0" dirty="0">
                <a:solidFill>
                  <a:srgbClr val="C00000"/>
                </a:solidFill>
                <a:latin typeface="+mj-lt"/>
              </a:endParaRPr>
            </a:p>
          </p:txBody>
        </p:sp>
        <p:grpSp>
          <p:nvGrpSpPr>
            <p:cNvPr id="19" name="Groupe 18">
              <a:extLst>
                <a:ext uri="{FF2B5EF4-FFF2-40B4-BE49-F238E27FC236}">
                  <a16:creationId xmlns:a16="http://schemas.microsoft.com/office/drawing/2014/main" id="{01F117C0-1CF0-2D28-4FFA-264DCFA2720A}"/>
                </a:ext>
              </a:extLst>
            </p:cNvPr>
            <p:cNvGrpSpPr/>
            <p:nvPr/>
          </p:nvGrpSpPr>
          <p:grpSpPr>
            <a:xfrm>
              <a:off x="1660724" y="3760693"/>
              <a:ext cx="492691" cy="329000"/>
              <a:chOff x="1864242" y="4885446"/>
              <a:chExt cx="492691" cy="329000"/>
            </a:xfrm>
          </p:grpSpPr>
          <p:sp>
            <p:nvSpPr>
              <p:cNvPr id="20" name="Line 19">
                <a:extLst>
                  <a:ext uri="{FF2B5EF4-FFF2-40B4-BE49-F238E27FC236}">
                    <a16:creationId xmlns:a16="http://schemas.microsoft.com/office/drawing/2014/main" id="{05579E04-11A7-0209-91A7-5F8EEE053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Rectangle 49">
                <a:extLst>
                  <a:ext uri="{FF2B5EF4-FFF2-40B4-BE49-F238E27FC236}">
                    <a16:creationId xmlns:a16="http://schemas.microsoft.com/office/drawing/2014/main" id="{2088010B-0A50-60D2-7C11-31C83AF14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242" y="4957077"/>
                <a:ext cx="492691" cy="2573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2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Succès</a:t>
                </a:r>
              </a:p>
            </p:txBody>
          </p:sp>
        </p:grp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71759475-18AB-BEF3-F243-503D973001A2}"/>
                </a:ext>
              </a:extLst>
            </p:cNvPr>
            <p:cNvSpPr/>
            <p:nvPr/>
          </p:nvSpPr>
          <p:spPr bwMode="auto">
            <a:xfrm>
              <a:off x="1192410" y="2151102"/>
              <a:ext cx="2558496" cy="1605950"/>
            </a:xfrm>
            <a:custGeom>
              <a:avLst/>
              <a:gdLst>
                <a:gd name="connsiteX0" fmla="*/ 0 w 5250180"/>
                <a:gd name="connsiteY0" fmla="*/ 0 h 3192780"/>
                <a:gd name="connsiteX1" fmla="*/ 0 w 5250180"/>
                <a:gd name="connsiteY1" fmla="*/ 3192780 h 3192780"/>
                <a:gd name="connsiteX2" fmla="*/ 5250180 w 5250180"/>
                <a:gd name="connsiteY2" fmla="*/ 3192780 h 319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0180" h="3192780">
                  <a:moveTo>
                    <a:pt x="0" y="0"/>
                  </a:moveTo>
                  <a:lnTo>
                    <a:pt x="0" y="3192780"/>
                  </a:lnTo>
                  <a:lnTo>
                    <a:pt x="5250180" y="3192780"/>
                  </a:lnTo>
                </a:path>
              </a:pathLst>
            </a:cu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fr-FR" sz="1050" kern="0" noProof="0" dirty="0">
                <a:solidFill>
                  <a:prstClr val="black"/>
                </a:solidFill>
                <a:ea typeface="Roboto Condensed" panose="02000000000000000000" pitchFamily="2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e 22">
              <a:extLst>
                <a:ext uri="{FF2B5EF4-FFF2-40B4-BE49-F238E27FC236}">
                  <a16:creationId xmlns:a16="http://schemas.microsoft.com/office/drawing/2014/main" id="{E3E32281-3A02-AC1B-2F3E-D9EFB8F2CCEB}"/>
                </a:ext>
              </a:extLst>
            </p:cNvPr>
            <p:cNvGrpSpPr/>
            <p:nvPr/>
          </p:nvGrpSpPr>
          <p:grpSpPr>
            <a:xfrm>
              <a:off x="797217" y="2665572"/>
              <a:ext cx="392828" cy="288147"/>
              <a:chOff x="1710542" y="1546878"/>
              <a:chExt cx="392828" cy="288147"/>
            </a:xfrm>
          </p:grpSpPr>
          <p:sp>
            <p:nvSpPr>
              <p:cNvPr id="24" name="Line 17">
                <a:extLst>
                  <a:ext uri="{FF2B5EF4-FFF2-40B4-BE49-F238E27FC236}">
                    <a16:creationId xmlns:a16="http://schemas.microsoft.com/office/drawing/2014/main" id="{FBB8F69C-A8DD-D226-A9B4-833B3C2624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Rectangle 48">
                <a:extLst>
                  <a:ext uri="{FF2B5EF4-FFF2-40B4-BE49-F238E27FC236}">
                    <a16:creationId xmlns:a16="http://schemas.microsoft.com/office/drawing/2014/main" id="{DC923883-E1AE-1A41-E306-38FA40696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30</a:t>
                </a:r>
              </a:p>
            </p:txBody>
          </p:sp>
        </p:grpSp>
        <p:grpSp>
          <p:nvGrpSpPr>
            <p:cNvPr id="26" name="Groupe 25">
              <a:extLst>
                <a:ext uri="{FF2B5EF4-FFF2-40B4-BE49-F238E27FC236}">
                  <a16:creationId xmlns:a16="http://schemas.microsoft.com/office/drawing/2014/main" id="{228288BC-7D8B-F87C-AC75-0FCB61A5A400}"/>
                </a:ext>
              </a:extLst>
            </p:cNvPr>
            <p:cNvGrpSpPr/>
            <p:nvPr/>
          </p:nvGrpSpPr>
          <p:grpSpPr>
            <a:xfrm>
              <a:off x="797217" y="2973231"/>
              <a:ext cx="392828" cy="288147"/>
              <a:chOff x="1710542" y="1546878"/>
              <a:chExt cx="392828" cy="288147"/>
            </a:xfrm>
          </p:grpSpPr>
          <p:sp>
            <p:nvSpPr>
              <p:cNvPr id="27" name="Line 17">
                <a:extLst>
                  <a:ext uri="{FF2B5EF4-FFF2-40B4-BE49-F238E27FC236}">
                    <a16:creationId xmlns:a16="http://schemas.microsoft.com/office/drawing/2014/main" id="{014F4AF3-DE5D-81ED-074E-34C73A317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Rectangle 48">
                <a:extLst>
                  <a:ext uri="{FF2B5EF4-FFF2-40B4-BE49-F238E27FC236}">
                    <a16:creationId xmlns:a16="http://schemas.microsoft.com/office/drawing/2014/main" id="{B017B4E2-024A-0011-2CBD-375FFA108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20</a:t>
                </a:r>
              </a:p>
            </p:txBody>
          </p:sp>
        </p:grpSp>
        <p:grpSp>
          <p:nvGrpSpPr>
            <p:cNvPr id="29" name="Groupe 28">
              <a:extLst>
                <a:ext uri="{FF2B5EF4-FFF2-40B4-BE49-F238E27FC236}">
                  <a16:creationId xmlns:a16="http://schemas.microsoft.com/office/drawing/2014/main" id="{786FB48D-8D47-7694-FE97-B05386646382}"/>
                </a:ext>
              </a:extLst>
            </p:cNvPr>
            <p:cNvGrpSpPr/>
            <p:nvPr/>
          </p:nvGrpSpPr>
          <p:grpSpPr>
            <a:xfrm>
              <a:off x="797217" y="3276800"/>
              <a:ext cx="392828" cy="288147"/>
              <a:chOff x="1710542" y="1546878"/>
              <a:chExt cx="392828" cy="288147"/>
            </a:xfrm>
          </p:grpSpPr>
          <p:sp>
            <p:nvSpPr>
              <p:cNvPr id="30" name="Line 17">
                <a:extLst>
                  <a:ext uri="{FF2B5EF4-FFF2-40B4-BE49-F238E27FC236}">
                    <a16:creationId xmlns:a16="http://schemas.microsoft.com/office/drawing/2014/main" id="{DCFEC267-4BA1-D6AA-762D-2951AF92D4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Rectangle 48">
                <a:extLst>
                  <a:ext uri="{FF2B5EF4-FFF2-40B4-BE49-F238E27FC236}">
                    <a16:creationId xmlns:a16="http://schemas.microsoft.com/office/drawing/2014/main" id="{F5C0CD77-5646-6A29-0E61-DFD47311A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10</a:t>
                </a:r>
              </a:p>
            </p:txBody>
          </p:sp>
        </p:grpSp>
        <p:grpSp>
          <p:nvGrpSpPr>
            <p:cNvPr id="32" name="Groupe 31">
              <a:extLst>
                <a:ext uri="{FF2B5EF4-FFF2-40B4-BE49-F238E27FC236}">
                  <a16:creationId xmlns:a16="http://schemas.microsoft.com/office/drawing/2014/main" id="{8ECDB51E-0968-5BCF-8458-07DBF378D844}"/>
                </a:ext>
              </a:extLst>
            </p:cNvPr>
            <p:cNvGrpSpPr/>
            <p:nvPr/>
          </p:nvGrpSpPr>
          <p:grpSpPr>
            <a:xfrm>
              <a:off x="797217" y="3614643"/>
              <a:ext cx="392828" cy="288147"/>
              <a:chOff x="1710542" y="1546878"/>
              <a:chExt cx="392828" cy="288147"/>
            </a:xfrm>
          </p:grpSpPr>
          <p:sp>
            <p:nvSpPr>
              <p:cNvPr id="33" name="Line 17">
                <a:extLst>
                  <a:ext uri="{FF2B5EF4-FFF2-40B4-BE49-F238E27FC236}">
                    <a16:creationId xmlns:a16="http://schemas.microsoft.com/office/drawing/2014/main" id="{DD8ACEE4-C2B0-247D-D166-768C56117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Rectangle 48">
                <a:extLst>
                  <a:ext uri="{FF2B5EF4-FFF2-40B4-BE49-F238E27FC236}">
                    <a16:creationId xmlns:a16="http://schemas.microsoft.com/office/drawing/2014/main" id="{9F9EE82F-91D7-BACE-76A4-83719CC86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0</a:t>
                </a:r>
              </a:p>
            </p:txBody>
          </p:sp>
        </p:grpSp>
        <p:sp>
          <p:nvSpPr>
            <p:cNvPr id="35" name="Rectangle 48">
              <a:extLst>
                <a:ext uri="{FF2B5EF4-FFF2-40B4-BE49-F238E27FC236}">
                  <a16:creationId xmlns:a16="http://schemas.microsoft.com/office/drawing/2014/main" id="{48AC160B-D818-8BD4-4103-74E6BEF358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302260" y="2726881"/>
              <a:ext cx="1547466" cy="534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36000" tIns="36000" rIns="36000" bIns="36000" anchor="ctr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 err="1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Dalbavancine</a:t>
              </a:r>
              <a:endParaRPr lang="fr-FR" sz="1000" b="1" kern="0" noProof="0" dirty="0">
                <a:solidFill>
                  <a:prstClr val="black"/>
                </a:solidFill>
                <a:ea typeface="Roboto Condensed" panose="02000000000000000000" pitchFamily="2" charset="0"/>
                <a:cs typeface="Calibri" panose="020F050202020403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concentration moyenne J22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000" b="1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rPr>
                <a:t>(SD), µg/ml</a:t>
              </a:r>
            </a:p>
          </p:txBody>
        </p:sp>
        <p:grpSp>
          <p:nvGrpSpPr>
            <p:cNvPr id="40" name="Groupe 39">
              <a:extLst>
                <a:ext uri="{FF2B5EF4-FFF2-40B4-BE49-F238E27FC236}">
                  <a16:creationId xmlns:a16="http://schemas.microsoft.com/office/drawing/2014/main" id="{5B1DB228-ED01-2C81-5B01-2FA49630141C}"/>
                </a:ext>
              </a:extLst>
            </p:cNvPr>
            <p:cNvGrpSpPr/>
            <p:nvPr/>
          </p:nvGrpSpPr>
          <p:grpSpPr>
            <a:xfrm>
              <a:off x="797217" y="2339108"/>
              <a:ext cx="392828" cy="288147"/>
              <a:chOff x="1710542" y="1546878"/>
              <a:chExt cx="392828" cy="288147"/>
            </a:xfrm>
          </p:grpSpPr>
          <p:sp>
            <p:nvSpPr>
              <p:cNvPr id="41" name="Line 17">
                <a:extLst>
                  <a:ext uri="{FF2B5EF4-FFF2-40B4-BE49-F238E27FC236}">
                    <a16:creationId xmlns:a16="http://schemas.microsoft.com/office/drawing/2014/main" id="{A495AD4D-24E2-E206-5980-C2D9F2DD4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Rectangle 48">
                <a:extLst>
                  <a:ext uri="{FF2B5EF4-FFF2-40B4-BE49-F238E27FC236}">
                    <a16:creationId xmlns:a16="http://schemas.microsoft.com/office/drawing/2014/main" id="{8FF3A352-5753-0FD1-2779-D79227988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40</a:t>
                </a:r>
              </a:p>
            </p:txBody>
          </p:sp>
        </p:grpSp>
        <p:grpSp>
          <p:nvGrpSpPr>
            <p:cNvPr id="43" name="Groupe 42">
              <a:extLst>
                <a:ext uri="{FF2B5EF4-FFF2-40B4-BE49-F238E27FC236}">
                  <a16:creationId xmlns:a16="http://schemas.microsoft.com/office/drawing/2014/main" id="{E34589D1-57F2-B343-E7B2-8E706F867DAF}"/>
                </a:ext>
              </a:extLst>
            </p:cNvPr>
            <p:cNvGrpSpPr/>
            <p:nvPr/>
          </p:nvGrpSpPr>
          <p:grpSpPr>
            <a:xfrm>
              <a:off x="797217" y="2026309"/>
              <a:ext cx="392828" cy="288147"/>
              <a:chOff x="1710542" y="1546878"/>
              <a:chExt cx="392828" cy="288147"/>
            </a:xfrm>
          </p:grpSpPr>
          <p:sp>
            <p:nvSpPr>
              <p:cNvPr id="44" name="Line 17">
                <a:extLst>
                  <a:ext uri="{FF2B5EF4-FFF2-40B4-BE49-F238E27FC236}">
                    <a16:creationId xmlns:a16="http://schemas.microsoft.com/office/drawing/2014/main" id="{BB8BE0C2-099D-54F3-6200-CADA5102F8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7303" y="1691026"/>
                <a:ext cx="7606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0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Rectangle 48">
                <a:extLst>
                  <a:ext uri="{FF2B5EF4-FFF2-40B4-BE49-F238E27FC236}">
                    <a16:creationId xmlns:a16="http://schemas.microsoft.com/office/drawing/2014/main" id="{DB5AD946-93E0-43A4-9D7B-74A050DBB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542" y="1546878"/>
                <a:ext cx="300331" cy="288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noAutofit/>
              </a:bodyPr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0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50</a:t>
                </a:r>
              </a:p>
            </p:txBody>
          </p:sp>
        </p:grpSp>
        <p:grpSp>
          <p:nvGrpSpPr>
            <p:cNvPr id="50" name="Groupe 49">
              <a:extLst>
                <a:ext uri="{FF2B5EF4-FFF2-40B4-BE49-F238E27FC236}">
                  <a16:creationId xmlns:a16="http://schemas.microsoft.com/office/drawing/2014/main" id="{F0F8C1A4-1CC4-4F8B-5DEC-846D947F3566}"/>
                </a:ext>
              </a:extLst>
            </p:cNvPr>
            <p:cNvGrpSpPr/>
            <p:nvPr/>
          </p:nvGrpSpPr>
          <p:grpSpPr>
            <a:xfrm>
              <a:off x="2889899" y="3760693"/>
              <a:ext cx="436585" cy="329000"/>
              <a:chOff x="1892294" y="4885446"/>
              <a:chExt cx="436585" cy="329000"/>
            </a:xfrm>
          </p:grpSpPr>
          <p:sp>
            <p:nvSpPr>
              <p:cNvPr id="51" name="Line 19">
                <a:extLst>
                  <a:ext uri="{FF2B5EF4-FFF2-40B4-BE49-F238E27FC236}">
                    <a16:creationId xmlns:a16="http://schemas.microsoft.com/office/drawing/2014/main" id="{FA2C8BB4-9CA3-595F-1844-2325EADC8A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05818" y="4885446"/>
                <a:ext cx="0" cy="836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pPr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fr-FR" sz="1200" kern="0" noProof="0" dirty="0">
                  <a:solidFill>
                    <a:prstClr val="black"/>
                  </a:solidFill>
                  <a:ea typeface="Roboto Condensed" panose="02000000000000000000" pitchFamily="2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Rectangle 49">
                <a:extLst>
                  <a:ext uri="{FF2B5EF4-FFF2-40B4-BE49-F238E27FC236}">
                    <a16:creationId xmlns:a16="http://schemas.microsoft.com/office/drawing/2014/main" id="{54DF3CA7-C8C0-F04E-4231-B7694BB45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294" y="4957077"/>
                <a:ext cx="436585" cy="2573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36000" tIns="36000" rIns="36000" bIns="36000" anchor="ctr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fr-FR" sz="1200" kern="0" noProof="0" dirty="0">
                    <a:solidFill>
                      <a:prstClr val="black"/>
                    </a:solidFill>
                    <a:ea typeface="Roboto Condensed" panose="02000000000000000000" pitchFamily="2" charset="0"/>
                    <a:cs typeface="Calibri" panose="020F0502020204030204" pitchFamily="34" charset="0"/>
                  </a:rPr>
                  <a:t>Echec</a:t>
                </a:r>
              </a:p>
            </p:txBody>
          </p:sp>
        </p:grp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F36FD345-120D-8528-4FD9-47ECCC5DC172}"/>
                </a:ext>
              </a:extLst>
            </p:cNvPr>
            <p:cNvSpPr/>
            <p:nvPr/>
          </p:nvSpPr>
          <p:spPr>
            <a:xfrm>
              <a:off x="1615401" y="2770227"/>
              <a:ext cx="552449" cy="986808"/>
            </a:xfrm>
            <a:prstGeom prst="rect">
              <a:avLst/>
            </a:prstGeom>
            <a:solidFill>
              <a:schemeClr val="tx2">
                <a:lumMod val="25000"/>
                <a:lumOff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noProof="0" dirty="0"/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7C9AE265-8C80-9B68-D3C7-687FE5D82DA1}"/>
                </a:ext>
              </a:extLst>
            </p:cNvPr>
            <p:cNvSpPr/>
            <p:nvPr/>
          </p:nvSpPr>
          <p:spPr>
            <a:xfrm>
              <a:off x="2839307" y="2994065"/>
              <a:ext cx="552449" cy="762970"/>
            </a:xfrm>
            <a:prstGeom prst="rect">
              <a:avLst/>
            </a:prstGeom>
            <a:solidFill>
              <a:schemeClr val="tx2">
                <a:lumMod val="25000"/>
                <a:lumOff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noProof="0" dirty="0"/>
            </a:p>
          </p:txBody>
        </p:sp>
        <p:grpSp>
          <p:nvGrpSpPr>
            <p:cNvPr id="36" name="Groupe 35">
              <a:extLst>
                <a:ext uri="{FF2B5EF4-FFF2-40B4-BE49-F238E27FC236}">
                  <a16:creationId xmlns:a16="http://schemas.microsoft.com/office/drawing/2014/main" id="{58E4BA7F-C70B-3B0D-105A-B8A42E994CFD}"/>
                </a:ext>
              </a:extLst>
            </p:cNvPr>
            <p:cNvGrpSpPr/>
            <p:nvPr/>
          </p:nvGrpSpPr>
          <p:grpSpPr>
            <a:xfrm>
              <a:off x="1807885" y="2420660"/>
              <a:ext cx="171738" cy="711517"/>
              <a:chOff x="2084388" y="2281238"/>
              <a:chExt cx="127000" cy="720725"/>
            </a:xfrm>
          </p:grpSpPr>
          <p:sp>
            <p:nvSpPr>
              <p:cNvPr id="37" name="Line 113">
                <a:extLst>
                  <a:ext uri="{FF2B5EF4-FFF2-40B4-BE49-F238E27FC236}">
                    <a16:creationId xmlns:a16="http://schemas.microsoft.com/office/drawing/2014/main" id="{8537B0A1-D05D-4830-7F99-0D2E7A2472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2281238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38" name="Line 120">
                <a:extLst>
                  <a:ext uri="{FF2B5EF4-FFF2-40B4-BE49-F238E27FC236}">
                    <a16:creationId xmlns:a16="http://schemas.microsoft.com/office/drawing/2014/main" id="{61EEA46E-42D9-9C8C-CFF0-A25EB16D8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7888" y="2282022"/>
                <a:ext cx="0" cy="7191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39" name="Line 113">
                <a:extLst>
                  <a:ext uri="{FF2B5EF4-FFF2-40B4-BE49-F238E27FC236}">
                    <a16:creationId xmlns:a16="http://schemas.microsoft.com/office/drawing/2014/main" id="{278621D2-1CA7-BF15-BFC2-C6DE53ADA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3001963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</p:grpSp>
        <p:grpSp>
          <p:nvGrpSpPr>
            <p:cNvPr id="46" name="Groupe 45">
              <a:extLst>
                <a:ext uri="{FF2B5EF4-FFF2-40B4-BE49-F238E27FC236}">
                  <a16:creationId xmlns:a16="http://schemas.microsoft.com/office/drawing/2014/main" id="{2BD5556C-D363-58E6-F65B-C1AB006D92D0}"/>
                </a:ext>
              </a:extLst>
            </p:cNvPr>
            <p:cNvGrpSpPr/>
            <p:nvPr/>
          </p:nvGrpSpPr>
          <p:grpSpPr>
            <a:xfrm>
              <a:off x="3022323" y="2820710"/>
              <a:ext cx="171738" cy="368617"/>
              <a:chOff x="2084388" y="2281238"/>
              <a:chExt cx="127000" cy="720725"/>
            </a:xfrm>
          </p:grpSpPr>
          <p:sp>
            <p:nvSpPr>
              <p:cNvPr id="47" name="Line 113">
                <a:extLst>
                  <a:ext uri="{FF2B5EF4-FFF2-40B4-BE49-F238E27FC236}">
                    <a16:creationId xmlns:a16="http://schemas.microsoft.com/office/drawing/2014/main" id="{27C256D0-7AC2-2B14-B1C5-4AC66D8F80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2281238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48" name="Line 120">
                <a:extLst>
                  <a:ext uri="{FF2B5EF4-FFF2-40B4-BE49-F238E27FC236}">
                    <a16:creationId xmlns:a16="http://schemas.microsoft.com/office/drawing/2014/main" id="{214775DF-DB4E-5222-93E9-75935691A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7888" y="2282022"/>
                <a:ext cx="0" cy="7191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  <p:sp>
            <p:nvSpPr>
              <p:cNvPr id="49" name="Line 113">
                <a:extLst>
                  <a:ext uri="{FF2B5EF4-FFF2-40B4-BE49-F238E27FC236}">
                    <a16:creationId xmlns:a16="http://schemas.microsoft.com/office/drawing/2014/main" id="{8AC2208C-5758-4807-4B4F-D45AEA5FA6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84388" y="3001963"/>
                <a:ext cx="1270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 noProof="0" dirty="0">
                  <a:solidFill>
                    <a:prstClr val="black"/>
                  </a:solidFill>
                  <a:ea typeface="ＭＳ Ｐゴシック" pitchFamily="34" charset="-128"/>
                  <a:cs typeface="Arial" charset="0"/>
                </a:endParaRPr>
              </a:p>
            </p:txBody>
          </p:sp>
        </p:grpSp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0881E127-8787-D23F-6CC6-D7BE16B20490}"/>
                </a:ext>
              </a:extLst>
            </p:cNvPr>
            <p:cNvSpPr/>
            <p:nvPr/>
          </p:nvSpPr>
          <p:spPr>
            <a:xfrm>
              <a:off x="1428076" y="2297152"/>
              <a:ext cx="939800" cy="1759691"/>
            </a:xfrm>
            <a:prstGeom prst="rect">
              <a:avLst/>
            </a:prstGeom>
            <a:no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noProof="0" dirty="0"/>
            </a:p>
          </p:txBody>
        </p:sp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1DD8E0DD-AEA3-CC51-51DC-8388F681E365}"/>
                </a:ext>
              </a:extLst>
            </p:cNvPr>
            <p:cNvSpPr/>
            <p:nvPr/>
          </p:nvSpPr>
          <p:spPr>
            <a:xfrm>
              <a:off x="2651608" y="2735302"/>
              <a:ext cx="939800" cy="1321541"/>
            </a:xfrm>
            <a:prstGeom prst="rect">
              <a:avLst/>
            </a:pr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noProof="0" dirty="0"/>
            </a:p>
          </p:txBody>
        </p:sp>
      </p:grpSp>
      <p:sp>
        <p:nvSpPr>
          <p:cNvPr id="164" name="Espace réservé du contenu 4">
            <a:extLst>
              <a:ext uri="{FF2B5EF4-FFF2-40B4-BE49-F238E27FC236}">
                <a16:creationId xmlns:a16="http://schemas.microsoft.com/office/drawing/2014/main" id="{385718EA-90F3-8F43-A481-5B4AA7153D49}"/>
              </a:ext>
            </a:extLst>
          </p:cNvPr>
          <p:cNvSpPr txBox="1">
            <a:spLocks/>
          </p:cNvSpPr>
          <p:nvPr/>
        </p:nvSpPr>
        <p:spPr>
          <a:xfrm>
            <a:off x="8252076" y="1805502"/>
            <a:ext cx="3780501" cy="4239149"/>
          </a:xfrm>
          <a:prstGeom prst="roundRect">
            <a:avLst>
              <a:gd name="adj" fmla="val 5381"/>
            </a:avLst>
          </a:prstGeom>
          <a:ln>
            <a:solidFill>
              <a:srgbClr val="C00000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endParaRPr lang="fr-FR" sz="700" b="1" dirty="0">
              <a:solidFill>
                <a:srgbClr val="C00000"/>
              </a:solidFill>
            </a:endParaRP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fr-FR" sz="2000" b="1" dirty="0">
                <a:solidFill>
                  <a:srgbClr val="C00000"/>
                </a:solidFill>
              </a:rPr>
              <a:t>Résultats  </a:t>
            </a:r>
          </a:p>
          <a:p>
            <a:pPr marL="361950"/>
            <a:r>
              <a:rPr lang="fr-FR" sz="1800" dirty="0"/>
              <a:t>93 patients évaluables </a:t>
            </a:r>
          </a:p>
          <a:p>
            <a:pPr marL="361950"/>
            <a:r>
              <a:rPr lang="fr-FR" sz="1800" dirty="0" err="1"/>
              <a:t>Dalbavancine</a:t>
            </a:r>
            <a:r>
              <a:rPr lang="fr-FR" sz="1800" dirty="0"/>
              <a:t> très liée aux protéines (Fraction libre &lt; 1 % dans &gt; 90 % des prélèvements)</a:t>
            </a:r>
          </a:p>
          <a:p>
            <a:pPr marL="361950"/>
            <a:r>
              <a:rPr lang="fr-FR" sz="1800" b="1" dirty="0"/>
              <a:t>Succès clinique associé à des concentrations élevées de </a:t>
            </a:r>
            <a:r>
              <a:rPr lang="fr-FR" sz="1800" b="1" dirty="0" err="1"/>
              <a:t>dalbavancine</a:t>
            </a:r>
            <a:endParaRPr lang="fr-FR" sz="1800" b="1" dirty="0"/>
          </a:p>
          <a:p>
            <a:pPr marL="361950"/>
            <a:r>
              <a:rPr lang="fr-FR" sz="1800" dirty="0"/>
              <a:t>Cut-off [</a:t>
            </a:r>
            <a:r>
              <a:rPr lang="fr-FR" sz="1800" dirty="0" err="1"/>
              <a:t>Dalba</a:t>
            </a:r>
            <a:r>
              <a:rPr lang="fr-FR" sz="1800" dirty="0"/>
              <a:t>]</a:t>
            </a:r>
            <a:r>
              <a:rPr lang="fr-FR" sz="1800" dirty="0" err="1"/>
              <a:t>T</a:t>
            </a:r>
            <a:r>
              <a:rPr lang="fr-FR" sz="1800" dirty="0"/>
              <a:t> à 32 µg/ml à J22</a:t>
            </a:r>
          </a:p>
          <a:p>
            <a:pPr marL="361950"/>
            <a:r>
              <a:rPr lang="fr-FR" sz="1800" b="1" dirty="0"/>
              <a:t>Intérêt d’évaluer </a:t>
            </a:r>
          </a:p>
          <a:p>
            <a:pPr lvl="1">
              <a:buFont typeface="System Font Regular"/>
              <a:buChar char="-"/>
            </a:pPr>
            <a:r>
              <a:rPr lang="fr-FR" sz="1800" b="1" dirty="0"/>
              <a:t>augmentation de posologie </a:t>
            </a:r>
          </a:p>
          <a:p>
            <a:pPr lvl="1">
              <a:buFont typeface="System Font Regular"/>
              <a:buChar char="-"/>
            </a:pPr>
            <a:r>
              <a:rPr lang="fr-FR" sz="1800" b="1" dirty="0"/>
              <a:t>et/ou 3</a:t>
            </a:r>
            <a:r>
              <a:rPr lang="fr-FR" sz="1800" b="1" baseline="30000" dirty="0"/>
              <a:t>e</a:t>
            </a:r>
            <a:r>
              <a:rPr lang="fr-FR" sz="1800" b="1" dirty="0"/>
              <a:t> dose </a:t>
            </a:r>
          </a:p>
          <a:p>
            <a:pPr lvl="1">
              <a:buFont typeface="System Font Regular"/>
              <a:buChar char="-"/>
            </a:pPr>
            <a:r>
              <a:rPr lang="fr-FR" sz="1800" b="1" dirty="0"/>
              <a:t>et/ou monitorage </a:t>
            </a:r>
          </a:p>
        </p:txBody>
      </p:sp>
      <p:pic>
        <p:nvPicPr>
          <p:cNvPr id="9" name="Espace réservé du contenu 9" descr="Une image contenant drapeau, Drapeau des États-Unis, Jour du drapeau (USA)&#10;&#10;Le contenu généré par l’IA peut être incorrect.">
            <a:extLst>
              <a:ext uri="{FF2B5EF4-FFF2-40B4-BE49-F238E27FC236}">
                <a16:creationId xmlns:a16="http://schemas.microsoft.com/office/drawing/2014/main" id="{D7D606ED-2C6A-FA8A-795B-FBC04C7406B1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11353800" y="466915"/>
            <a:ext cx="665163" cy="350457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3" name="Espace réservé du contenu 9">
            <a:extLst>
              <a:ext uri="{FF2B5EF4-FFF2-40B4-BE49-F238E27FC236}">
                <a16:creationId xmlns:a16="http://schemas.microsoft.com/office/drawing/2014/main" id="{871B4891-DE8A-61A7-7C63-A96284A06574}"/>
              </a:ext>
            </a:extLst>
          </p:cNvPr>
          <p:cNvSpPr txBox="1">
            <a:spLocks/>
          </p:cNvSpPr>
          <p:nvPr/>
        </p:nvSpPr>
        <p:spPr>
          <a:xfrm>
            <a:off x="9672991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n-lt"/>
              </a:rPr>
              <a:t>Holland T, ESCMID 2026, JOOO3</a:t>
            </a:r>
          </a:p>
        </p:txBody>
      </p:sp>
    </p:spTree>
    <p:extLst>
      <p:ext uri="{BB962C8B-B14F-4D97-AF65-F5344CB8AC3E}">
        <p14:creationId xmlns:p14="http://schemas.microsoft.com/office/powerpoint/2010/main" val="55839082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2188DA-928F-EF76-0824-F38C85D1BB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Espace réservé du contenu 10">
            <a:extLst>
              <a:ext uri="{FF2B5EF4-FFF2-40B4-BE49-F238E27FC236}">
                <a16:creationId xmlns:a16="http://schemas.microsoft.com/office/drawing/2014/main" id="{C27CBFC1-C868-9685-FF5D-B54EB33ECF83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0150169" y="425902"/>
            <a:ext cx="715951" cy="429570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DC0C3C84-6E29-C7FE-B719-0730A213C4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8287059" cy="962634"/>
          </a:xfrm>
        </p:spPr>
        <p:txBody>
          <a:bodyPr>
            <a:noAutofit/>
          </a:bodyPr>
          <a:lstStyle/>
          <a:p>
            <a:r>
              <a:rPr lang="fr-FR" sz="2400" dirty="0" err="1"/>
              <a:t>Fosmanogepix</a:t>
            </a:r>
            <a:r>
              <a:rPr lang="fr-FR" sz="2400" dirty="0"/>
              <a:t> en accès précoce pour les patients ayant une infection fongique invasive à</a:t>
            </a:r>
            <a:r>
              <a:rPr lang="fr-FR" sz="2400" dirty="0">
                <a:solidFill>
                  <a:srgbClr val="FFFF00"/>
                </a:solidFill>
              </a:rPr>
              <a:t> </a:t>
            </a:r>
            <a:r>
              <a:rPr lang="fr-FR" sz="2400" dirty="0"/>
              <a:t>champignons filamenteux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F825722-14B7-6932-848E-E870E299203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FR" sz="1800" dirty="0"/>
              <a:t>Étude rétrospective des cas ayant eu un accès compassionnel au </a:t>
            </a:r>
            <a:r>
              <a:rPr lang="fr-FR" sz="1800" dirty="0" err="1"/>
              <a:t>fosmanogepix</a:t>
            </a:r>
            <a:r>
              <a:rPr lang="fr-FR" sz="1800" dirty="0"/>
              <a:t> en Allemagne, Autriche et Suisse</a:t>
            </a:r>
          </a:p>
          <a:p>
            <a:pPr>
              <a:buFont typeface="Wingdings" panose="05000000000000000000" pitchFamily="2" charset="2"/>
              <a:buChar char="à"/>
            </a:pPr>
            <a:r>
              <a:rPr lang="fr-FR" sz="1800" dirty="0"/>
              <a:t>20 patients, de février 2024 à janvier 2026 :</a:t>
            </a:r>
          </a:p>
          <a:p>
            <a:pPr lvl="1"/>
            <a:r>
              <a:rPr lang="fr-FR" sz="1600" dirty="0"/>
              <a:t>11 fusarioses, 5 aspergilloses, 2 mucormycoses, 1 </a:t>
            </a:r>
            <a:r>
              <a:rPr lang="fr-FR" sz="1600" dirty="0" err="1"/>
              <a:t>scédosporiose</a:t>
            </a:r>
            <a:r>
              <a:rPr lang="fr-FR" sz="1600" dirty="0"/>
              <a:t>,</a:t>
            </a:r>
            <a:br>
              <a:rPr lang="fr-FR" sz="1600" dirty="0"/>
            </a:br>
            <a:r>
              <a:rPr lang="fr-FR" sz="1600" dirty="0"/>
              <a:t>1 </a:t>
            </a:r>
            <a:r>
              <a:rPr lang="fr-FR" sz="1600" dirty="0" err="1"/>
              <a:t>lomentosporiose</a:t>
            </a:r>
            <a:endParaRPr lang="fr-FR" sz="1600" dirty="0"/>
          </a:p>
          <a:p>
            <a:pPr>
              <a:buFont typeface="Wingdings" panose="05000000000000000000" pitchFamily="2" charset="2"/>
              <a:buChar char="à"/>
            </a:pPr>
            <a:r>
              <a:rPr lang="fr-FR" sz="1800" dirty="0"/>
              <a:t>CMI </a:t>
            </a:r>
            <a:r>
              <a:rPr lang="fr-FR" sz="1800" dirty="0" err="1"/>
              <a:t>fosmanogepix</a:t>
            </a:r>
            <a:r>
              <a:rPr lang="fr-FR" sz="1800" dirty="0"/>
              <a:t> &lt; CMI azolés pour la plupart des fusarioses</a:t>
            </a:r>
          </a:p>
          <a:p>
            <a:pPr marL="0" indent="0">
              <a:buNone/>
            </a:pPr>
            <a:endParaRPr lang="fr-FR" sz="1600" dirty="0"/>
          </a:p>
        </p:txBody>
      </p: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FAB0F128-4362-F885-F274-8AB7C67E80E3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1838965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SNC : système nerveux central</a:t>
            </a:r>
          </a:p>
        </p:txBody>
      </p:sp>
      <p:sp>
        <p:nvSpPr>
          <p:cNvPr id="9" name="Espace réservé du contenu 9">
            <a:extLst>
              <a:ext uri="{FF2B5EF4-FFF2-40B4-BE49-F238E27FC236}">
                <a16:creationId xmlns:a16="http://schemas.microsoft.com/office/drawing/2014/main" id="{578053B5-1BE8-9AFF-E6BD-673F509E1724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Stemler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J, ESCMID 2026, O0328</a:t>
            </a:r>
          </a:p>
        </p:txBody>
      </p:sp>
      <p:sp>
        <p:nvSpPr>
          <p:cNvPr id="12" name="Espace réservé du contenu 3">
            <a:extLst>
              <a:ext uri="{FF2B5EF4-FFF2-40B4-BE49-F238E27FC236}">
                <a16:creationId xmlns:a16="http://schemas.microsoft.com/office/drawing/2014/main" id="{CE9A9FA3-EEC4-E707-F9B5-8AE8EB56DD1D}"/>
              </a:ext>
            </a:extLst>
          </p:cNvPr>
          <p:cNvSpPr txBox="1">
            <a:spLocks/>
          </p:cNvSpPr>
          <p:nvPr/>
        </p:nvSpPr>
        <p:spPr>
          <a:xfrm>
            <a:off x="375781" y="4795342"/>
            <a:ext cx="10120769" cy="16728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Calibri" panose="020F0502020204030204" pitchFamily="34" charset="0"/>
                <a:cs typeface="Calibri" panose="020F0502020204030204" pitchFamily="34" charset="0"/>
              </a:rPr>
              <a:t>Sécurité</a:t>
            </a:r>
            <a:endParaRPr kumimoji="0" lang="fr-FR" sz="1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ts val="17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Intolérance digestive </a:t>
            </a:r>
          </a:p>
          <a:p>
            <a:pPr lvl="1">
              <a:lnSpc>
                <a:spcPts val="1700"/>
              </a:lnSpc>
              <a:spcBef>
                <a:spcPts val="600"/>
              </a:spcBef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nausée (6/20), vomissements (2/20)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anose="05000000000000000000" pitchFamily="2" charset="2"/>
              </a:rPr>
              <a:t> 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fractionnement de dose</a:t>
            </a:r>
          </a:p>
          <a:p>
            <a:pPr marL="685800" marR="0" lvl="1" indent="-228600" algn="l" defTabSz="914400" rtl="0" eaLnBrk="1" fontAlgn="auto" latinLnBrk="0" hangingPunct="1">
              <a:lnSpc>
                <a:spcPts val="1700"/>
              </a:lnSpc>
              <a:spcBef>
                <a:spcPts val="6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perturbation bilan hépatique (3/20) </a:t>
            </a:r>
          </a:p>
          <a:p>
            <a:pPr>
              <a:lnSpc>
                <a:spcPts val="1700"/>
              </a:lnSpc>
              <a:spcBef>
                <a:spcPts val="600"/>
              </a:spcBef>
              <a:defRPr/>
            </a:pPr>
            <a:r>
              <a:rPr lang="fr-FR" sz="1600" dirty="0">
                <a:solidFill>
                  <a:prstClr val="black"/>
                </a:solidFill>
              </a:rPr>
              <a:t>1 patient avec toxicité SNC (ralentissement psychomoteur, symptômes extrapyramidaux, épilepsie </a:t>
            </a:r>
            <a:r>
              <a:rPr lang="fr-FR" sz="1600" dirty="0">
                <a:solidFill>
                  <a:prstClr val="black"/>
                </a:solidFill>
                <a:sym typeface="Wingdings" panose="05000000000000000000" pitchFamily="2" charset="2"/>
              </a:rPr>
              <a:t></a:t>
            </a:r>
            <a:r>
              <a:rPr lang="fr-FR" sz="1600" dirty="0">
                <a:solidFill>
                  <a:prstClr val="black"/>
                </a:solidFill>
              </a:rPr>
              <a:t> arrêt à J3)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76DE335F-CBCD-C58F-783A-404A3197E36F}"/>
              </a:ext>
            </a:extLst>
          </p:cNvPr>
          <p:cNvSpPr txBox="1"/>
          <p:nvPr/>
        </p:nvSpPr>
        <p:spPr>
          <a:xfrm>
            <a:off x="8942689" y="1951462"/>
            <a:ext cx="10479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Efficacité</a:t>
            </a:r>
          </a:p>
        </p:txBody>
      </p: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9F98F494-F7A8-D108-5F59-1137E1216F4B}"/>
              </a:ext>
            </a:extLst>
          </p:cNvPr>
          <p:cNvGrpSpPr/>
          <p:nvPr/>
        </p:nvGrpSpPr>
        <p:grpSpPr>
          <a:xfrm>
            <a:off x="6591300" y="2343343"/>
            <a:ext cx="5600700" cy="3192644"/>
            <a:chOff x="6077737" y="2035861"/>
            <a:chExt cx="6114263" cy="3500126"/>
          </a:xfrm>
        </p:grpSpPr>
        <p:graphicFrame>
          <p:nvGraphicFramePr>
            <p:cNvPr id="23" name="Graphique 22">
              <a:extLst>
                <a:ext uri="{FF2B5EF4-FFF2-40B4-BE49-F238E27FC236}">
                  <a16:creationId xmlns:a16="http://schemas.microsoft.com/office/drawing/2014/main" id="{92E4CD31-2B6C-68A9-E571-EE919809FED8}"/>
                </a:ext>
              </a:extLst>
            </p:cNvPr>
            <p:cNvGraphicFramePr/>
            <p:nvPr/>
          </p:nvGraphicFramePr>
          <p:xfrm>
            <a:off x="6077737" y="2308946"/>
            <a:ext cx="3194718" cy="300453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A237D668-1D92-A796-B97E-4C3BBB8009B2}"/>
                </a:ext>
              </a:extLst>
            </p:cNvPr>
            <p:cNvSpPr txBox="1"/>
            <p:nvPr/>
          </p:nvSpPr>
          <p:spPr>
            <a:xfrm>
              <a:off x="7849573" y="5258988"/>
              <a:ext cx="136716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Réponse favorable</a:t>
              </a: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64A0937C-0A7A-D81C-CE40-000B3D5C52FE}"/>
                </a:ext>
              </a:extLst>
            </p:cNvPr>
            <p:cNvSpPr txBox="1"/>
            <p:nvPr/>
          </p:nvSpPr>
          <p:spPr>
            <a:xfrm>
              <a:off x="9585383" y="5258988"/>
              <a:ext cx="152631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Réponse défavorable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42450CF7-42DB-5243-017B-F3E20BE3CA1C}"/>
                </a:ext>
              </a:extLst>
            </p:cNvPr>
            <p:cNvSpPr/>
            <p:nvPr/>
          </p:nvSpPr>
          <p:spPr>
            <a:xfrm>
              <a:off x="7697173" y="5316525"/>
              <a:ext cx="171450" cy="16192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8570ABA-58B8-6801-0FA9-E0C1E0992940}"/>
                </a:ext>
              </a:extLst>
            </p:cNvPr>
            <p:cNvSpPr/>
            <p:nvPr/>
          </p:nvSpPr>
          <p:spPr>
            <a:xfrm>
              <a:off x="9432983" y="5316525"/>
              <a:ext cx="171450" cy="1619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AFD85FE3-716D-B627-9359-42BC7634702C}"/>
                </a:ext>
              </a:extLst>
            </p:cNvPr>
            <p:cNvSpPr txBox="1"/>
            <p:nvPr/>
          </p:nvSpPr>
          <p:spPr>
            <a:xfrm>
              <a:off x="6826510" y="2086440"/>
              <a:ext cx="165615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Néoplasie sous-jacente</a:t>
              </a:r>
              <a:b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(n = 13)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1B55EFB3-2FDD-7F69-A72D-4A6110C1E7C7}"/>
                </a:ext>
              </a:extLst>
            </p:cNvPr>
            <p:cNvSpPr txBox="1"/>
            <p:nvPr/>
          </p:nvSpPr>
          <p:spPr>
            <a:xfrm>
              <a:off x="9849848" y="2035861"/>
              <a:ext cx="136011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Autre comorbidité</a:t>
              </a:r>
              <a:b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(n = 7)</a:t>
              </a:r>
            </a:p>
          </p:txBody>
        </p:sp>
        <p:graphicFrame>
          <p:nvGraphicFramePr>
            <p:cNvPr id="31" name="Graphique 30">
              <a:extLst>
                <a:ext uri="{FF2B5EF4-FFF2-40B4-BE49-F238E27FC236}">
                  <a16:creationId xmlns:a16="http://schemas.microsoft.com/office/drawing/2014/main" id="{224D0171-B00E-5120-D081-DAC3B1D89767}"/>
                </a:ext>
              </a:extLst>
            </p:cNvPr>
            <p:cNvGraphicFramePr/>
            <p:nvPr/>
          </p:nvGraphicFramePr>
          <p:xfrm>
            <a:off x="8997282" y="2308946"/>
            <a:ext cx="3194718" cy="300453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</p:grpSp>
      <p:graphicFrame>
        <p:nvGraphicFramePr>
          <p:cNvPr id="32" name="Tableau 31">
            <a:extLst>
              <a:ext uri="{FF2B5EF4-FFF2-40B4-BE49-F238E27FC236}">
                <a16:creationId xmlns:a16="http://schemas.microsoft.com/office/drawing/2014/main" id="{B0261C81-78DA-C488-0CFF-D4EFBD135D5C}"/>
              </a:ext>
            </a:extLst>
          </p:cNvPr>
          <p:cNvGraphicFramePr>
            <a:graphicFrameLocks noGrp="1"/>
          </p:cNvGraphicFramePr>
          <p:nvPr/>
        </p:nvGraphicFramePr>
        <p:xfrm>
          <a:off x="663922" y="3057899"/>
          <a:ext cx="5691683" cy="15996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73295">
                  <a:extLst>
                    <a:ext uri="{9D8B030D-6E8A-4147-A177-3AD203B41FA5}">
                      <a16:colId xmlns:a16="http://schemas.microsoft.com/office/drawing/2014/main" val="2756041070"/>
                    </a:ext>
                  </a:extLst>
                </a:gridCol>
                <a:gridCol w="1017431">
                  <a:extLst>
                    <a:ext uri="{9D8B030D-6E8A-4147-A177-3AD203B41FA5}">
                      <a16:colId xmlns:a16="http://schemas.microsoft.com/office/drawing/2014/main" val="4092784518"/>
                    </a:ext>
                  </a:extLst>
                </a:gridCol>
                <a:gridCol w="1210614">
                  <a:extLst>
                    <a:ext uri="{9D8B030D-6E8A-4147-A177-3AD203B41FA5}">
                      <a16:colId xmlns:a16="http://schemas.microsoft.com/office/drawing/2014/main" val="2488204373"/>
                    </a:ext>
                  </a:extLst>
                </a:gridCol>
                <a:gridCol w="1190343">
                  <a:extLst>
                    <a:ext uri="{9D8B030D-6E8A-4147-A177-3AD203B41FA5}">
                      <a16:colId xmlns:a16="http://schemas.microsoft.com/office/drawing/2014/main" val="748049729"/>
                    </a:ext>
                  </a:extLst>
                </a:gridCol>
              </a:tblGrid>
              <a:tr h="5029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noProof="0" dirty="0"/>
                        <a:t>Comorbidités</a:t>
                      </a:r>
                    </a:p>
                  </a:txBody>
                  <a:tcPr marL="68701" marR="68701" marT="50292" marB="5029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noProof="0" dirty="0"/>
                        <a:t>Pathogène résistant</a:t>
                      </a:r>
                    </a:p>
                  </a:txBody>
                  <a:tcPr marL="68701" marR="68701" marT="50292" marB="5029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noProof="0" dirty="0"/>
                        <a:t>Réfractaire au traitement standard</a:t>
                      </a:r>
                    </a:p>
                  </a:txBody>
                  <a:tcPr marL="68701" marR="68701" marT="50292" marB="5029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noProof="0" dirty="0"/>
                        <a:t>Intolérance au traitement standard</a:t>
                      </a:r>
                    </a:p>
                  </a:txBody>
                  <a:tcPr marL="68701" marR="68701" marT="50292" marB="50292" anchor="ctr"/>
                </a:tc>
                <a:extLst>
                  <a:ext uri="{0D108BD9-81ED-4DB2-BD59-A6C34878D82A}">
                    <a16:rowId xmlns:a16="http://schemas.microsoft.com/office/drawing/2014/main" val="2521072360"/>
                  </a:ext>
                </a:extLst>
              </a:tr>
              <a:tr h="407924">
                <a:tc>
                  <a:txBody>
                    <a:bodyPr/>
                    <a:lstStyle/>
                    <a:p>
                      <a:r>
                        <a:rPr lang="fr-FR" sz="1300" noProof="0" dirty="0"/>
                        <a:t>Néoplasie sous-jacente (n = 13)</a:t>
                      </a:r>
                    </a:p>
                  </a:txBody>
                  <a:tcPr marL="68701" marR="68701" marT="50292" marB="5029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noProof="0" dirty="0"/>
                        <a:t>10</a:t>
                      </a:r>
                    </a:p>
                  </a:txBody>
                  <a:tcPr marL="68701" marR="68701" marT="50292" marB="5029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noProof="0" dirty="0"/>
                        <a:t>5</a:t>
                      </a:r>
                    </a:p>
                  </a:txBody>
                  <a:tcPr marL="68701" marR="68701" marT="50292" marB="5029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noProof="0" dirty="0"/>
                        <a:t>6</a:t>
                      </a:r>
                    </a:p>
                  </a:txBody>
                  <a:tcPr marL="68701" marR="68701" marT="50292" marB="50292" anchor="ctr"/>
                </a:tc>
                <a:extLst>
                  <a:ext uri="{0D108BD9-81ED-4DB2-BD59-A6C34878D82A}">
                    <a16:rowId xmlns:a16="http://schemas.microsoft.com/office/drawing/2014/main" val="2764022208"/>
                  </a:ext>
                </a:extLst>
              </a:tr>
              <a:tr h="407924">
                <a:tc>
                  <a:txBody>
                    <a:bodyPr/>
                    <a:lstStyle/>
                    <a:p>
                      <a:r>
                        <a:rPr lang="fr-FR" sz="1300" noProof="0" dirty="0"/>
                        <a:t>Autre comorbidité (n = 7)</a:t>
                      </a:r>
                    </a:p>
                  </a:txBody>
                  <a:tcPr marL="68701" marR="68701" marT="50292" marB="5029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noProof="0" dirty="0"/>
                        <a:t>4</a:t>
                      </a:r>
                    </a:p>
                  </a:txBody>
                  <a:tcPr marL="68701" marR="68701" marT="50292" marB="5029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noProof="0" dirty="0"/>
                        <a:t>4</a:t>
                      </a:r>
                    </a:p>
                  </a:txBody>
                  <a:tcPr marL="68701" marR="68701" marT="50292" marB="50292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noProof="0" dirty="0"/>
                        <a:t>6</a:t>
                      </a:r>
                    </a:p>
                  </a:txBody>
                  <a:tcPr marL="68701" marR="68701" marT="50292" marB="50292" anchor="ctr"/>
                </a:tc>
                <a:extLst>
                  <a:ext uri="{0D108BD9-81ED-4DB2-BD59-A6C34878D82A}">
                    <a16:rowId xmlns:a16="http://schemas.microsoft.com/office/drawing/2014/main" val="2027091903"/>
                  </a:ext>
                </a:extLst>
              </a:tr>
            </a:tbl>
          </a:graphicData>
        </a:graphic>
      </p:graphicFrame>
      <p:pic>
        <p:nvPicPr>
          <p:cNvPr id="13" name="Espace réservé du contenu 16">
            <a:extLst>
              <a:ext uri="{FF2B5EF4-FFF2-40B4-BE49-F238E27FC236}">
                <a16:creationId xmlns:a16="http://schemas.microsoft.com/office/drawing/2014/main" id="{8A127B21-1F34-7255-0E93-D80E5E19480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630025" y="425902"/>
            <a:ext cx="457592" cy="430548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16" name="Espace réservé du contenu 62">
            <a:extLst>
              <a:ext uri="{FF2B5EF4-FFF2-40B4-BE49-F238E27FC236}">
                <a16:creationId xmlns:a16="http://schemas.microsoft.com/office/drawing/2014/main" id="{E3FA70B5-26B4-BECE-869F-B04C142D1A4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919168" y="411745"/>
            <a:ext cx="665163" cy="4532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361873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7DC1C6-4AF2-5521-376F-D1D076C109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Vignette pour Drapeau de la France">
            <a:extLst>
              <a:ext uri="{FF2B5EF4-FFF2-40B4-BE49-F238E27FC236}">
                <a16:creationId xmlns:a16="http://schemas.microsoft.com/office/drawing/2014/main" id="{4D4F5815-EE26-686B-A654-157AA85C8577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353800" y="419980"/>
            <a:ext cx="665163" cy="444328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re 8">
            <a:extLst>
              <a:ext uri="{FF2B5EF4-FFF2-40B4-BE49-F238E27FC236}">
                <a16:creationId xmlns:a16="http://schemas.microsoft.com/office/drawing/2014/main" id="{A29D9280-9A3A-04B8-9D2F-FEA2525B43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FR" dirty="0"/>
              <a:t>La sensibilisation vis-à-vis d’</a:t>
            </a:r>
            <a:r>
              <a:rPr lang="fr-FR" i="1" dirty="0"/>
              <a:t>Aspergillus</a:t>
            </a:r>
            <a:r>
              <a:rPr lang="fr-FR" dirty="0"/>
              <a:t> est associée à un mauvais pronostic </a:t>
            </a:r>
            <a:br>
              <a:rPr lang="fr-FR" dirty="0"/>
            </a:br>
            <a:r>
              <a:rPr lang="fr-FR" dirty="0"/>
              <a:t>et à une plus grande mortalité chez les patients souffrant de fibrose pulmonaire idiopathique: l’étude </a:t>
            </a:r>
            <a:r>
              <a:rPr lang="fr-FR" dirty="0" err="1"/>
              <a:t>Asp</a:t>
            </a:r>
            <a:r>
              <a:rPr lang="fr-FR" dirty="0"/>
              <a:t>-IPF</a:t>
            </a:r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id="{73419C40-6DFF-8F94-1005-A6051CD9D8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2432" y="1390389"/>
            <a:ext cx="5876031" cy="4786574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fr-FR" sz="1800" dirty="0"/>
              <a:t>Cohorte prospective monocentrique (CHU de Rennes)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fr-FR" sz="1800" dirty="0"/>
              <a:t>458 patients avec fibrose pulmonaire idiopathique, 2016-2024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fr-FR" sz="1800" dirty="0"/>
              <a:t>Recherche de sensibilisation vis-à-vis d’</a:t>
            </a:r>
            <a:r>
              <a:rPr lang="fr-FR" sz="1800" i="1" dirty="0"/>
              <a:t>Aspergillus </a:t>
            </a:r>
            <a:r>
              <a:rPr lang="fr-FR" sz="1800" dirty="0"/>
              <a:t>:</a:t>
            </a:r>
          </a:p>
          <a:p>
            <a:pPr lvl="1">
              <a:lnSpc>
                <a:spcPct val="100000"/>
              </a:lnSpc>
              <a:spcBef>
                <a:spcPts val="600"/>
              </a:spcBef>
            </a:pPr>
            <a:r>
              <a:rPr lang="fr-FR" sz="1600" dirty="0"/>
              <a:t>Sérologie aspergillaire : IgG  et IgE spécifiques, dosage IgE totales</a:t>
            </a:r>
          </a:p>
          <a:p>
            <a:pPr lvl="1">
              <a:lnSpc>
                <a:spcPct val="100000"/>
              </a:lnSpc>
              <a:spcBef>
                <a:spcPts val="600"/>
              </a:spcBef>
            </a:pPr>
            <a:r>
              <a:rPr lang="fr-FR" sz="1600" dirty="0"/>
              <a:t>Examen direct et culture sur crachat</a:t>
            </a:r>
          </a:p>
          <a:p>
            <a:pPr marL="457200" lvl="1" indent="0">
              <a:lnSpc>
                <a:spcPct val="100000"/>
              </a:lnSpc>
              <a:spcBef>
                <a:spcPts val="600"/>
              </a:spcBef>
              <a:buNone/>
            </a:pPr>
            <a:endParaRPr lang="fr-FR" sz="800" dirty="0"/>
          </a:p>
          <a:p>
            <a:pPr marL="0" lvl="0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r>
              <a:rPr lang="fr-FR" sz="2000" b="1" dirty="0">
                <a:solidFill>
                  <a:srgbClr val="C00000"/>
                </a:solidFill>
              </a:rPr>
              <a:t>Résultats</a:t>
            </a:r>
          </a:p>
          <a:p>
            <a:pPr lvl="0">
              <a:lnSpc>
                <a:spcPct val="100000"/>
              </a:lnSpc>
              <a:spcBef>
                <a:spcPts val="600"/>
              </a:spcBef>
              <a:defRPr/>
            </a:pPr>
            <a:r>
              <a:rPr lang="fr-FR" sz="1800" dirty="0">
                <a:solidFill>
                  <a:prstClr val="black"/>
                </a:solidFill>
              </a:rPr>
              <a:t>359H/99F – âge médian 73,5 ans</a:t>
            </a:r>
          </a:p>
          <a:p>
            <a:pPr lvl="0">
              <a:lnSpc>
                <a:spcPct val="100000"/>
              </a:lnSpc>
              <a:spcBef>
                <a:spcPts val="600"/>
              </a:spcBef>
              <a:defRPr/>
            </a:pPr>
            <a:r>
              <a:rPr lang="fr-FR" sz="1800" dirty="0">
                <a:solidFill>
                  <a:prstClr val="black"/>
                </a:solidFill>
              </a:rPr>
              <a:t>7,8 % sérologie IgG anti-</a:t>
            </a:r>
            <a:r>
              <a:rPr lang="fr-FR" sz="1800" i="1" dirty="0">
                <a:solidFill>
                  <a:prstClr val="black"/>
                </a:solidFill>
              </a:rPr>
              <a:t>Aspergillus</a:t>
            </a:r>
            <a:r>
              <a:rPr lang="fr-FR" sz="1800" dirty="0">
                <a:solidFill>
                  <a:prstClr val="black"/>
                </a:solidFill>
              </a:rPr>
              <a:t> positive</a:t>
            </a:r>
          </a:p>
          <a:p>
            <a:pPr lvl="0">
              <a:lnSpc>
                <a:spcPct val="100000"/>
              </a:lnSpc>
              <a:spcBef>
                <a:spcPts val="600"/>
              </a:spcBef>
              <a:defRPr/>
            </a:pPr>
            <a:r>
              <a:rPr lang="fr-FR" sz="1800" dirty="0">
                <a:solidFill>
                  <a:prstClr val="black"/>
                </a:solidFill>
              </a:rPr>
              <a:t>3,9 % sérologie IgE anti-</a:t>
            </a:r>
            <a:r>
              <a:rPr lang="fr-FR" sz="1800" i="1" dirty="0">
                <a:solidFill>
                  <a:prstClr val="black"/>
                </a:solidFill>
              </a:rPr>
              <a:t>Aspergillus </a:t>
            </a:r>
            <a:r>
              <a:rPr lang="fr-FR" sz="1800" dirty="0">
                <a:solidFill>
                  <a:prstClr val="black"/>
                </a:solidFill>
              </a:rPr>
              <a:t>positive</a:t>
            </a:r>
            <a:br>
              <a:rPr lang="fr-FR" sz="1800" dirty="0">
                <a:solidFill>
                  <a:prstClr val="black"/>
                </a:solidFill>
              </a:rPr>
            </a:br>
            <a:r>
              <a:rPr lang="fr-FR" sz="1800" dirty="0">
                <a:solidFill>
                  <a:prstClr val="black"/>
                </a:solidFill>
              </a:rPr>
              <a:t>(dont 15 % à la fois IgG </a:t>
            </a:r>
            <a:r>
              <a:rPr lang="fr-FR" sz="1800" b="1" dirty="0">
                <a:solidFill>
                  <a:prstClr val="black"/>
                </a:solidFill>
              </a:rPr>
              <a:t>et</a:t>
            </a:r>
            <a:r>
              <a:rPr lang="fr-FR" sz="1800" dirty="0">
                <a:solidFill>
                  <a:prstClr val="black"/>
                </a:solidFill>
              </a:rPr>
              <a:t> IgE positifs)</a:t>
            </a:r>
          </a:p>
          <a:p>
            <a:pPr lvl="0">
              <a:lnSpc>
                <a:spcPct val="100000"/>
              </a:lnSpc>
              <a:spcBef>
                <a:spcPts val="600"/>
              </a:spcBef>
              <a:defRPr/>
            </a:pPr>
            <a:endParaRPr lang="fr-FR" sz="800" dirty="0">
              <a:solidFill>
                <a:prstClr val="black"/>
              </a:solidFill>
            </a:endParaRPr>
          </a:p>
          <a:p>
            <a:pPr>
              <a:lnSpc>
                <a:spcPct val="100000"/>
              </a:lnSpc>
              <a:spcBef>
                <a:spcPts val="600"/>
              </a:spcBef>
              <a:buFont typeface="Wingdings" panose="05000000000000000000" pitchFamily="2" charset="2"/>
              <a:buChar char="à"/>
              <a:defRPr/>
            </a:pPr>
            <a:r>
              <a:rPr lang="fr-FR" sz="1800" dirty="0">
                <a:solidFill>
                  <a:prstClr val="black"/>
                </a:solidFill>
              </a:rPr>
              <a:t>Différence significative du nombre d’hospitalisations </a:t>
            </a:r>
            <a:br>
              <a:rPr lang="fr-FR" sz="1800" dirty="0">
                <a:solidFill>
                  <a:prstClr val="black"/>
                </a:solidFill>
              </a:rPr>
            </a:br>
            <a:r>
              <a:rPr lang="fr-FR" sz="1800" dirty="0">
                <a:solidFill>
                  <a:prstClr val="black"/>
                </a:solidFill>
              </a:rPr>
              <a:t>et de décès selon statut sérologique vis-à-vis d’</a:t>
            </a:r>
            <a:r>
              <a:rPr lang="fr-FR" sz="1800" i="1" dirty="0">
                <a:solidFill>
                  <a:prstClr val="black"/>
                </a:solidFill>
              </a:rPr>
              <a:t>Aspergillus</a:t>
            </a:r>
          </a:p>
          <a:p>
            <a:pPr marL="457200" lvl="1" indent="0">
              <a:lnSpc>
                <a:spcPct val="100000"/>
              </a:lnSpc>
              <a:spcBef>
                <a:spcPts val="600"/>
              </a:spcBef>
              <a:buNone/>
            </a:pPr>
            <a:endParaRPr lang="fr-FR" sz="1600" dirty="0"/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BA415121-09F4-E8D4-19E6-8AA99A4DB5BC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2422458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IPF/FPI : fibrose pulmonaire idiopathique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DEF6212F-8303-00A6-0D1B-0CFB7FABD9C9}"/>
              </a:ext>
            </a:extLst>
          </p:cNvPr>
          <p:cNvSpPr txBox="1">
            <a:spLocks/>
          </p:cNvSpPr>
          <p:nvPr/>
        </p:nvSpPr>
        <p:spPr>
          <a:xfrm>
            <a:off x="9663570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Frutiger" panose="020B0500000000000000"/>
                <a:ea typeface="+mn-ea"/>
                <a:cs typeface="+mn-cs"/>
              </a:rPr>
              <a:t>Gangneux JP, ESCMID 2026, O0329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408E67B9-9259-1C07-D080-17F852A0B4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5247182"/>
              </p:ext>
            </p:extLst>
          </p:nvPr>
        </p:nvGraphicFramePr>
        <p:xfrm>
          <a:off x="6361737" y="1231655"/>
          <a:ext cx="5487287" cy="187753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65494">
                  <a:extLst>
                    <a:ext uri="{9D8B030D-6E8A-4147-A177-3AD203B41FA5}">
                      <a16:colId xmlns:a16="http://schemas.microsoft.com/office/drawing/2014/main" val="2888951887"/>
                    </a:ext>
                  </a:extLst>
                </a:gridCol>
                <a:gridCol w="444857">
                  <a:extLst>
                    <a:ext uri="{9D8B030D-6E8A-4147-A177-3AD203B41FA5}">
                      <a16:colId xmlns:a16="http://schemas.microsoft.com/office/drawing/2014/main" val="1678629118"/>
                    </a:ext>
                  </a:extLst>
                </a:gridCol>
                <a:gridCol w="856219">
                  <a:extLst>
                    <a:ext uri="{9D8B030D-6E8A-4147-A177-3AD203B41FA5}">
                      <a16:colId xmlns:a16="http://schemas.microsoft.com/office/drawing/2014/main" val="740755307"/>
                    </a:ext>
                  </a:extLst>
                </a:gridCol>
                <a:gridCol w="1129705">
                  <a:extLst>
                    <a:ext uri="{9D8B030D-6E8A-4147-A177-3AD203B41FA5}">
                      <a16:colId xmlns:a16="http://schemas.microsoft.com/office/drawing/2014/main" val="4083765114"/>
                    </a:ext>
                  </a:extLst>
                </a:gridCol>
                <a:gridCol w="1159107">
                  <a:extLst>
                    <a:ext uri="{9D8B030D-6E8A-4147-A177-3AD203B41FA5}">
                      <a16:colId xmlns:a16="http://schemas.microsoft.com/office/drawing/2014/main" val="3438513078"/>
                    </a:ext>
                  </a:extLst>
                </a:gridCol>
                <a:gridCol w="531905">
                  <a:extLst>
                    <a:ext uri="{9D8B030D-6E8A-4147-A177-3AD203B41FA5}">
                      <a16:colId xmlns:a16="http://schemas.microsoft.com/office/drawing/2014/main" val="536878939"/>
                    </a:ext>
                  </a:extLst>
                </a:gridCol>
              </a:tblGrid>
              <a:tr h="253288">
                <a:tc>
                  <a:txBody>
                    <a:bodyPr/>
                    <a:lstStyle/>
                    <a:p>
                      <a:endParaRPr lang="fr-FR" sz="1200" noProof="0" dirty="0"/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endParaRPr lang="fr-FR" sz="1200" noProof="0" dirty="0"/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Total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Absence d’IgG et d’IgE au diagnostic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IgG et/ou IgE +</a:t>
                      </a:r>
                      <a:br>
                        <a:rPr lang="fr-FR" sz="1200" noProof="0" dirty="0"/>
                      </a:br>
                      <a:r>
                        <a:rPr lang="fr-FR" sz="1200" noProof="0" dirty="0"/>
                        <a:t>au diagnostic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p</a:t>
                      </a:r>
                    </a:p>
                  </a:txBody>
                  <a:tcPr marL="56777" marR="56777" marT="31227" marB="31227" anchor="ctr"/>
                </a:tc>
                <a:extLst>
                  <a:ext uri="{0D108BD9-81ED-4DB2-BD59-A6C34878D82A}">
                    <a16:rowId xmlns:a16="http://schemas.microsoft.com/office/drawing/2014/main" val="1157121877"/>
                  </a:ext>
                </a:extLst>
              </a:tr>
              <a:tr h="253288">
                <a:tc>
                  <a:txBody>
                    <a:bodyPr/>
                    <a:lstStyle/>
                    <a:p>
                      <a:endParaRPr lang="fr-FR" sz="1200" noProof="0" dirty="0"/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endParaRPr lang="fr-FR" sz="1200" noProof="0" dirty="0"/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217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184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33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endParaRPr lang="fr-FR" sz="1200" noProof="0" dirty="0"/>
                    </a:p>
                  </a:txBody>
                  <a:tcPr marL="56777" marR="56777" marT="31227" marB="31227" anchor="ctr"/>
                </a:tc>
                <a:extLst>
                  <a:ext uri="{0D108BD9-81ED-4DB2-BD59-A6C34878D82A}">
                    <a16:rowId xmlns:a16="http://schemas.microsoft.com/office/drawing/2014/main" val="2266751849"/>
                  </a:ext>
                </a:extLst>
              </a:tr>
              <a:tr h="253288">
                <a:tc rowSpan="2">
                  <a:txBody>
                    <a:bodyPr/>
                    <a:lstStyle/>
                    <a:p>
                      <a:r>
                        <a:rPr lang="fr-FR" sz="1200" b="1" noProof="0" dirty="0"/>
                        <a:t>Décès (%)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Non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121 (56,0)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109 (59,6)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12 (36,4)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1" noProof="0" dirty="0">
                          <a:solidFill>
                            <a:srgbClr val="C00000"/>
                          </a:solidFill>
                        </a:rPr>
                        <a:t>0,023</a:t>
                      </a:r>
                    </a:p>
                  </a:txBody>
                  <a:tcPr marL="56777" marR="56777" marT="31227" marB="31227" anchor="ctr"/>
                </a:tc>
                <a:extLst>
                  <a:ext uri="{0D108BD9-81ED-4DB2-BD59-A6C34878D82A}">
                    <a16:rowId xmlns:a16="http://schemas.microsoft.com/office/drawing/2014/main" val="2779524371"/>
                  </a:ext>
                </a:extLst>
              </a:tr>
              <a:tr h="253288">
                <a:tc vMerge="1">
                  <a:txBody>
                    <a:bodyPr/>
                    <a:lstStyle/>
                    <a:p>
                      <a:endParaRPr lang="fr-FR" sz="1200" b="1" noProof="0" dirty="0"/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Oui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95 (44,0)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1" noProof="0" dirty="0"/>
                        <a:t>74 (40,4)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1" noProof="0" dirty="0"/>
                        <a:t>21 (63,6)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endParaRPr lang="fr-FR" sz="1200" noProof="0" dirty="0"/>
                    </a:p>
                  </a:txBody>
                  <a:tcPr marL="56777" marR="56777" marT="31227" marB="31227" anchor="ctr"/>
                </a:tc>
                <a:extLst>
                  <a:ext uri="{0D108BD9-81ED-4DB2-BD59-A6C34878D82A}">
                    <a16:rowId xmlns:a16="http://schemas.microsoft.com/office/drawing/2014/main" val="244620512"/>
                  </a:ext>
                </a:extLst>
              </a:tr>
              <a:tr h="253288">
                <a:tc rowSpan="2">
                  <a:txBody>
                    <a:bodyPr/>
                    <a:lstStyle/>
                    <a:p>
                      <a:r>
                        <a:rPr lang="fr-FR" sz="1200" b="1" noProof="0" dirty="0"/>
                        <a:t>Hospitalisations,</a:t>
                      </a:r>
                      <a:br>
                        <a:rPr lang="fr-FR" sz="1200" b="1" noProof="0" dirty="0"/>
                      </a:br>
                      <a:r>
                        <a:rPr lang="fr-FR" sz="1200" b="1" noProof="0" dirty="0"/>
                        <a:t>toutes causes (%)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Non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145 (67,8)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129 (71,3)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16 (48,5)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1" noProof="0" dirty="0">
                          <a:solidFill>
                            <a:srgbClr val="C00000"/>
                          </a:solidFill>
                        </a:rPr>
                        <a:t>0,018</a:t>
                      </a:r>
                    </a:p>
                  </a:txBody>
                  <a:tcPr marL="56777" marR="56777" marT="31227" marB="31227" anchor="ctr"/>
                </a:tc>
                <a:extLst>
                  <a:ext uri="{0D108BD9-81ED-4DB2-BD59-A6C34878D82A}">
                    <a16:rowId xmlns:a16="http://schemas.microsoft.com/office/drawing/2014/main" val="3057955531"/>
                  </a:ext>
                </a:extLst>
              </a:tr>
              <a:tr h="253288">
                <a:tc vMerge="1">
                  <a:txBody>
                    <a:bodyPr/>
                    <a:lstStyle/>
                    <a:p>
                      <a:endParaRPr lang="fr-FR" sz="1200" noProof="0" dirty="0"/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Oui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noProof="0" dirty="0"/>
                        <a:t>69 (32,2)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1" noProof="0" dirty="0"/>
                        <a:t>52 (28,7)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1" noProof="0" dirty="0"/>
                        <a:t>17 (51,5)</a:t>
                      </a:r>
                    </a:p>
                  </a:txBody>
                  <a:tcPr marL="56777" marR="56777" marT="31227" marB="31227" anchor="ctr"/>
                </a:tc>
                <a:tc>
                  <a:txBody>
                    <a:bodyPr/>
                    <a:lstStyle/>
                    <a:p>
                      <a:pPr algn="ctr"/>
                      <a:endParaRPr lang="fr-FR" sz="1200" noProof="0" dirty="0"/>
                    </a:p>
                  </a:txBody>
                  <a:tcPr marL="56777" marR="56777" marT="31227" marB="31227" anchor="ctr"/>
                </a:tc>
                <a:extLst>
                  <a:ext uri="{0D108BD9-81ED-4DB2-BD59-A6C34878D82A}">
                    <a16:rowId xmlns:a16="http://schemas.microsoft.com/office/drawing/2014/main" val="3467249020"/>
                  </a:ext>
                </a:extLst>
              </a:tr>
            </a:tbl>
          </a:graphicData>
        </a:graphic>
      </p:graphicFrame>
      <p:sp>
        <p:nvSpPr>
          <p:cNvPr id="13" name="ZoneTexte 12">
            <a:extLst>
              <a:ext uri="{FF2B5EF4-FFF2-40B4-BE49-F238E27FC236}">
                <a16:creationId xmlns:a16="http://schemas.microsoft.com/office/drawing/2014/main" id="{C5FF1F71-62B1-343B-DC0B-740516836254}"/>
              </a:ext>
            </a:extLst>
          </p:cNvPr>
          <p:cNvSpPr txBox="1"/>
          <p:nvPr/>
        </p:nvSpPr>
        <p:spPr>
          <a:xfrm>
            <a:off x="6302949" y="3352398"/>
            <a:ext cx="56103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Courbes de survie des patients FPI selon le statut sérologique aspergillaire</a:t>
            </a: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5EAFC869-0444-8030-F573-48B14A4F86E1}"/>
              </a:ext>
            </a:extLst>
          </p:cNvPr>
          <p:cNvGrpSpPr/>
          <p:nvPr/>
        </p:nvGrpSpPr>
        <p:grpSpPr>
          <a:xfrm>
            <a:off x="6544951" y="3876274"/>
            <a:ext cx="4997280" cy="2586748"/>
            <a:chOff x="6061062" y="3743316"/>
            <a:chExt cx="4997280" cy="2586748"/>
          </a:xfrm>
        </p:grpSpPr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F3F12B24-4A99-3691-BA46-D0128132D70D}"/>
                </a:ext>
              </a:extLst>
            </p:cNvPr>
            <p:cNvSpPr txBox="1"/>
            <p:nvPr/>
          </p:nvSpPr>
          <p:spPr>
            <a:xfrm>
              <a:off x="6346859" y="3743316"/>
              <a:ext cx="43633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1,00</a:t>
              </a: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D3EC6C37-CB5B-E121-F44F-3EF6CCE2003F}"/>
                </a:ext>
              </a:extLst>
            </p:cNvPr>
            <p:cNvSpPr txBox="1"/>
            <p:nvPr/>
          </p:nvSpPr>
          <p:spPr>
            <a:xfrm>
              <a:off x="6346859" y="4129137"/>
              <a:ext cx="43633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0,75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048E40A6-F309-EAD9-48A0-70E1405F40E6}"/>
                </a:ext>
              </a:extLst>
            </p:cNvPr>
            <p:cNvSpPr txBox="1"/>
            <p:nvPr/>
          </p:nvSpPr>
          <p:spPr>
            <a:xfrm>
              <a:off x="6346859" y="4524186"/>
              <a:ext cx="43633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0,50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4E9F010E-67BC-71F3-9B55-DD8E0FF88671}"/>
                </a:ext>
              </a:extLst>
            </p:cNvPr>
            <p:cNvSpPr txBox="1"/>
            <p:nvPr/>
          </p:nvSpPr>
          <p:spPr>
            <a:xfrm>
              <a:off x="6346859" y="4901625"/>
              <a:ext cx="43633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0,25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0AD15146-3CC5-5573-7997-E65AE67F9868}"/>
                </a:ext>
              </a:extLst>
            </p:cNvPr>
            <p:cNvSpPr txBox="1"/>
            <p:nvPr/>
          </p:nvSpPr>
          <p:spPr>
            <a:xfrm rot="16200000">
              <a:off x="5785955" y="4474560"/>
              <a:ext cx="827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Survie (%)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41B8278E-E459-84F4-34A9-EDAA7B46FDE9}"/>
                </a:ext>
              </a:extLst>
            </p:cNvPr>
            <p:cNvSpPr txBox="1"/>
            <p:nvPr/>
          </p:nvSpPr>
          <p:spPr>
            <a:xfrm>
              <a:off x="6346859" y="5296843"/>
              <a:ext cx="43633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0,00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B76AE6CC-453D-D55E-21F8-7BCDC4B48B88}"/>
                </a:ext>
              </a:extLst>
            </p:cNvPr>
            <p:cNvSpPr txBox="1"/>
            <p:nvPr/>
          </p:nvSpPr>
          <p:spPr>
            <a:xfrm>
              <a:off x="6836685" y="5496870"/>
              <a:ext cx="2568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D00C7161-0123-C19E-BAAD-B21C6120F8A8}"/>
                </a:ext>
              </a:extLst>
            </p:cNvPr>
            <p:cNvSpPr txBox="1"/>
            <p:nvPr/>
          </p:nvSpPr>
          <p:spPr>
            <a:xfrm>
              <a:off x="7453080" y="5496870"/>
              <a:ext cx="3289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96F82952-2A1C-25B6-06BC-819C1E5EB015}"/>
                </a:ext>
              </a:extLst>
            </p:cNvPr>
            <p:cNvSpPr txBox="1"/>
            <p:nvPr/>
          </p:nvSpPr>
          <p:spPr>
            <a:xfrm>
              <a:off x="8107848" y="5496870"/>
              <a:ext cx="3289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4BBD0112-6486-583A-84D4-7982F8E9DF16}"/>
                </a:ext>
              </a:extLst>
            </p:cNvPr>
            <p:cNvSpPr txBox="1"/>
            <p:nvPr/>
          </p:nvSpPr>
          <p:spPr>
            <a:xfrm>
              <a:off x="8760310" y="5496870"/>
              <a:ext cx="3289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30</a:t>
              </a: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60F1A08E-005B-B577-C6A9-1384BA7951FA}"/>
                </a:ext>
              </a:extLst>
            </p:cNvPr>
            <p:cNvSpPr txBox="1"/>
            <p:nvPr/>
          </p:nvSpPr>
          <p:spPr>
            <a:xfrm>
              <a:off x="9417383" y="5496870"/>
              <a:ext cx="3289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91C7778B-783D-F10F-1C9C-301E5756ED42}"/>
                </a:ext>
              </a:extLst>
            </p:cNvPr>
            <p:cNvSpPr txBox="1"/>
            <p:nvPr/>
          </p:nvSpPr>
          <p:spPr>
            <a:xfrm>
              <a:off x="10069845" y="5496870"/>
              <a:ext cx="3289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50</a:t>
              </a: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AB11EA8E-43D2-3E54-9A96-A7F64EAECC23}"/>
                </a:ext>
              </a:extLst>
            </p:cNvPr>
            <p:cNvSpPr txBox="1"/>
            <p:nvPr/>
          </p:nvSpPr>
          <p:spPr>
            <a:xfrm>
              <a:off x="10727075" y="5496870"/>
              <a:ext cx="3289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60</a:t>
              </a: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382351BF-34F5-BE22-FD32-95D6E2E75E1E}"/>
                </a:ext>
              </a:extLst>
            </p:cNvPr>
            <p:cNvSpPr txBox="1"/>
            <p:nvPr/>
          </p:nvSpPr>
          <p:spPr>
            <a:xfrm>
              <a:off x="8097713" y="5712563"/>
              <a:ext cx="165179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Mois depuis l’inclusion</a:t>
              </a: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4C6D4915-862A-C76B-AF55-17531616147B}"/>
                </a:ext>
              </a:extLst>
            </p:cNvPr>
            <p:cNvSpPr txBox="1"/>
            <p:nvPr/>
          </p:nvSpPr>
          <p:spPr>
            <a:xfrm>
              <a:off x="10076257" y="5109857"/>
              <a:ext cx="79220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 = 0,0019</a:t>
              </a: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C6A31221-7C61-7897-83CA-55253C1494CB}"/>
                </a:ext>
              </a:extLst>
            </p:cNvPr>
            <p:cNvSpPr txBox="1"/>
            <p:nvPr/>
          </p:nvSpPr>
          <p:spPr>
            <a:xfrm>
              <a:off x="6818330" y="4740921"/>
              <a:ext cx="107625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Statut IgG/IgE</a:t>
              </a: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B6C73061-238B-C023-67F1-B8A581FC5904}"/>
                </a:ext>
              </a:extLst>
            </p:cNvPr>
            <p:cNvSpPr txBox="1"/>
            <p:nvPr/>
          </p:nvSpPr>
          <p:spPr>
            <a:xfrm>
              <a:off x="7082045" y="4940629"/>
              <a:ext cx="133055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Sérologie négative</a:t>
              </a: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FC0AF26B-5419-49BD-C2E4-6F631576A342}"/>
                </a:ext>
              </a:extLst>
            </p:cNvPr>
            <p:cNvSpPr txBox="1"/>
            <p:nvPr/>
          </p:nvSpPr>
          <p:spPr>
            <a:xfrm>
              <a:off x="7078309" y="5116024"/>
              <a:ext cx="128996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Sérologie positive</a:t>
              </a: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57887698-8930-0ECE-2080-EA045D802F19}"/>
                </a:ext>
              </a:extLst>
            </p:cNvPr>
            <p:cNvSpPr txBox="1"/>
            <p:nvPr/>
          </p:nvSpPr>
          <p:spPr>
            <a:xfrm>
              <a:off x="6774167" y="5929954"/>
              <a:ext cx="38183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170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46</a:t>
              </a: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CCEBD4A8-5144-D0C7-D79F-975F78A9982C}"/>
                </a:ext>
              </a:extLst>
            </p:cNvPr>
            <p:cNvSpPr txBox="1"/>
            <p:nvPr/>
          </p:nvSpPr>
          <p:spPr>
            <a:xfrm>
              <a:off x="7426630" y="5929954"/>
              <a:ext cx="38183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161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43</a:t>
              </a: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04F9679A-78C7-B67B-BE58-D926BC3C45AF}"/>
                </a:ext>
              </a:extLst>
            </p:cNvPr>
            <p:cNvSpPr txBox="1"/>
            <p:nvPr/>
          </p:nvSpPr>
          <p:spPr>
            <a:xfrm>
              <a:off x="8081398" y="5929954"/>
              <a:ext cx="38183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139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31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016E34C2-FFAB-A980-EEBD-3A38A76B9523}"/>
                </a:ext>
              </a:extLst>
            </p:cNvPr>
            <p:cNvSpPr txBox="1"/>
            <p:nvPr/>
          </p:nvSpPr>
          <p:spPr>
            <a:xfrm>
              <a:off x="8733860" y="5929954"/>
              <a:ext cx="38183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126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23</a:t>
              </a:r>
            </a:p>
          </p:txBody>
        </p: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399FDBFE-7001-3802-F7B1-5A3E2688B3FF}"/>
                </a:ext>
              </a:extLst>
            </p:cNvPr>
            <p:cNvSpPr txBox="1"/>
            <p:nvPr/>
          </p:nvSpPr>
          <p:spPr>
            <a:xfrm>
              <a:off x="9423795" y="5929954"/>
              <a:ext cx="31611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98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21</a:t>
              </a: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1299D21E-275E-DE8C-010D-3DDDD8AB816C}"/>
                </a:ext>
              </a:extLst>
            </p:cNvPr>
            <p:cNvSpPr txBox="1"/>
            <p:nvPr/>
          </p:nvSpPr>
          <p:spPr>
            <a:xfrm>
              <a:off x="10076257" y="5929954"/>
              <a:ext cx="31611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66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14</a:t>
              </a:r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F82B4D30-DCCA-ADB6-6AF0-34559784469B}"/>
                </a:ext>
              </a:extLst>
            </p:cNvPr>
            <p:cNvSpPr txBox="1"/>
            <p:nvPr/>
          </p:nvSpPr>
          <p:spPr>
            <a:xfrm>
              <a:off x="10733487" y="5929954"/>
              <a:ext cx="31611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34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</a:t>
              </a:r>
            </a:p>
          </p:txBody>
        </p:sp>
        <p:sp>
          <p:nvSpPr>
            <p:cNvPr id="51" name="Freeform 6">
              <a:extLst>
                <a:ext uri="{FF2B5EF4-FFF2-40B4-BE49-F238E27FC236}">
                  <a16:creationId xmlns:a16="http://schemas.microsoft.com/office/drawing/2014/main" id="{977B03E7-3906-BD01-EB12-7EE328C33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742" y="3792533"/>
              <a:ext cx="4292600" cy="1709738"/>
            </a:xfrm>
            <a:custGeom>
              <a:avLst/>
              <a:gdLst>
                <a:gd name="T0" fmla="*/ 8112 w 8112"/>
                <a:gd name="T1" fmla="*/ 3230 h 3230"/>
                <a:gd name="T2" fmla="*/ 0 w 8112"/>
                <a:gd name="T3" fmla="*/ 3230 h 3230"/>
                <a:gd name="T4" fmla="*/ 0 w 8112"/>
                <a:gd name="T5" fmla="*/ 0 h 3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12" h="3230">
                  <a:moveTo>
                    <a:pt x="8112" y="3230"/>
                  </a:moveTo>
                  <a:lnTo>
                    <a:pt x="0" y="323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Line 7">
              <a:extLst>
                <a:ext uri="{FF2B5EF4-FFF2-40B4-BE49-F238E27FC236}">
                  <a16:creationId xmlns:a16="http://schemas.microsoft.com/office/drawing/2014/main" id="{7D2A84B1-806F-D397-E861-A593709490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220142" y="5502270"/>
              <a:ext cx="0" cy="412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Line 8">
              <a:extLst>
                <a:ext uri="{FF2B5EF4-FFF2-40B4-BE49-F238E27FC236}">
                  <a16:creationId xmlns:a16="http://schemas.microsoft.com/office/drawing/2014/main" id="{AEE73397-B42C-0145-41D6-E6F1E8BF6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874192" y="5502270"/>
              <a:ext cx="0" cy="412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Line 9">
              <a:extLst>
                <a:ext uri="{FF2B5EF4-FFF2-40B4-BE49-F238E27FC236}">
                  <a16:creationId xmlns:a16="http://schemas.microsoft.com/office/drawing/2014/main" id="{87E494FF-4DE5-479C-F91D-A4F44A026A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566092" y="5502270"/>
              <a:ext cx="0" cy="412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Line 10">
              <a:extLst>
                <a:ext uri="{FF2B5EF4-FFF2-40B4-BE49-F238E27FC236}">
                  <a16:creationId xmlns:a16="http://schemas.microsoft.com/office/drawing/2014/main" id="{62953389-EB38-B6D0-EEB6-250C6D5E0B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19704" y="3865558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Line 11">
              <a:extLst>
                <a:ext uri="{FF2B5EF4-FFF2-40B4-BE49-F238E27FC236}">
                  <a16:creationId xmlns:a16="http://schemas.microsoft.com/office/drawing/2014/main" id="{4A343819-735C-5D19-E4FD-8878A6878C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19704" y="4257670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Line 12">
              <a:extLst>
                <a:ext uri="{FF2B5EF4-FFF2-40B4-BE49-F238E27FC236}">
                  <a16:creationId xmlns:a16="http://schemas.microsoft.com/office/drawing/2014/main" id="{44069693-7758-2A7B-1524-411C9009E6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19704" y="4649783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Line 13">
              <a:extLst>
                <a:ext uri="{FF2B5EF4-FFF2-40B4-BE49-F238E27FC236}">
                  <a16:creationId xmlns:a16="http://schemas.microsoft.com/office/drawing/2014/main" id="{0999B683-4843-AA6D-C47D-AF170BAB9C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19704" y="5033958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Line 14">
              <a:extLst>
                <a:ext uri="{FF2B5EF4-FFF2-40B4-BE49-F238E27FC236}">
                  <a16:creationId xmlns:a16="http://schemas.microsoft.com/office/drawing/2014/main" id="{8CF231AA-5E74-7B62-DA1E-A6882E1BF0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19704" y="5426070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Line 15">
              <a:extLst>
                <a:ext uri="{FF2B5EF4-FFF2-40B4-BE49-F238E27FC236}">
                  <a16:creationId xmlns:a16="http://schemas.microsoft.com/office/drawing/2014/main" id="{F6EBAD44-DAE1-1721-2E33-FB27D0B322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64179" y="5502270"/>
              <a:ext cx="0" cy="412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Line 16">
              <a:extLst>
                <a:ext uri="{FF2B5EF4-FFF2-40B4-BE49-F238E27FC236}">
                  <a16:creationId xmlns:a16="http://schemas.microsoft.com/office/drawing/2014/main" id="{FA10515D-9743-0ED5-6E8B-179D2B8A2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65929" y="5502270"/>
              <a:ext cx="0" cy="412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Line 17">
              <a:extLst>
                <a:ext uri="{FF2B5EF4-FFF2-40B4-BE49-F238E27FC236}">
                  <a16:creationId xmlns:a16="http://schemas.microsoft.com/office/drawing/2014/main" id="{62A87B2C-5FFF-C7B7-3156-5354C2275A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19979" y="5502270"/>
              <a:ext cx="0" cy="412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Line 18">
              <a:extLst>
                <a:ext uri="{FF2B5EF4-FFF2-40B4-BE49-F238E27FC236}">
                  <a16:creationId xmlns:a16="http://schemas.microsoft.com/office/drawing/2014/main" id="{C70F4244-3EF2-5F93-BF71-636DCBDBEF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18229" y="5502270"/>
              <a:ext cx="0" cy="412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4" name="Freeform 19">
              <a:extLst>
                <a:ext uri="{FF2B5EF4-FFF2-40B4-BE49-F238E27FC236}">
                  <a16:creationId xmlns:a16="http://schemas.microsoft.com/office/drawing/2014/main" id="{5E1D0D6F-9E81-A22B-A319-014795025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942" y="3881433"/>
              <a:ext cx="3903663" cy="688975"/>
            </a:xfrm>
            <a:custGeom>
              <a:avLst/>
              <a:gdLst>
                <a:gd name="T0" fmla="*/ 7377 w 7377"/>
                <a:gd name="T1" fmla="*/ 1261 h 1302"/>
                <a:gd name="T2" fmla="*/ 6896 w 7377"/>
                <a:gd name="T3" fmla="*/ 1181 h 1302"/>
                <a:gd name="T4" fmla="*/ 6646 w 7377"/>
                <a:gd name="T5" fmla="*/ 1143 h 1302"/>
                <a:gd name="T6" fmla="*/ 6400 w 7377"/>
                <a:gd name="T7" fmla="*/ 1109 h 1302"/>
                <a:gd name="T8" fmla="*/ 6269 w 7377"/>
                <a:gd name="T9" fmla="*/ 1076 h 1302"/>
                <a:gd name="T10" fmla="*/ 6155 w 7377"/>
                <a:gd name="T11" fmla="*/ 955 h 1302"/>
                <a:gd name="T12" fmla="*/ 5777 w 7377"/>
                <a:gd name="T13" fmla="*/ 897 h 1302"/>
                <a:gd name="T14" fmla="*/ 5654 w 7377"/>
                <a:gd name="T15" fmla="*/ 824 h 1302"/>
                <a:gd name="T16" fmla="*/ 5409 w 7377"/>
                <a:gd name="T17" fmla="*/ 796 h 1302"/>
                <a:gd name="T18" fmla="*/ 5286 w 7377"/>
                <a:gd name="T19" fmla="*/ 772 h 1302"/>
                <a:gd name="T20" fmla="*/ 5168 w 7377"/>
                <a:gd name="T21" fmla="*/ 755 h 1302"/>
                <a:gd name="T22" fmla="*/ 4919 w 7377"/>
                <a:gd name="T23" fmla="*/ 719 h 1302"/>
                <a:gd name="T24" fmla="*/ 4795 w 7377"/>
                <a:gd name="T25" fmla="*/ 665 h 1302"/>
                <a:gd name="T26" fmla="*/ 4556 w 7377"/>
                <a:gd name="T27" fmla="*/ 642 h 1302"/>
                <a:gd name="T28" fmla="*/ 4425 w 7377"/>
                <a:gd name="T29" fmla="*/ 624 h 1302"/>
                <a:gd name="T30" fmla="*/ 4179 w 7377"/>
                <a:gd name="T31" fmla="*/ 578 h 1302"/>
                <a:gd name="T32" fmla="*/ 4055 w 7377"/>
                <a:gd name="T33" fmla="*/ 562 h 1302"/>
                <a:gd name="T34" fmla="*/ 3934 w 7377"/>
                <a:gd name="T35" fmla="*/ 539 h 1302"/>
                <a:gd name="T36" fmla="*/ 3816 w 7377"/>
                <a:gd name="T37" fmla="*/ 495 h 1302"/>
                <a:gd name="T38" fmla="*/ 3690 w 7377"/>
                <a:gd name="T39" fmla="*/ 432 h 1302"/>
                <a:gd name="T40" fmla="*/ 3569 w 7377"/>
                <a:gd name="T41" fmla="*/ 354 h 1302"/>
                <a:gd name="T42" fmla="*/ 3439 w 7377"/>
                <a:gd name="T43" fmla="*/ 321 h 1302"/>
                <a:gd name="T44" fmla="*/ 3193 w 7377"/>
                <a:gd name="T45" fmla="*/ 275 h 1302"/>
                <a:gd name="T46" fmla="*/ 3070 w 7377"/>
                <a:gd name="T47" fmla="*/ 249 h 1302"/>
                <a:gd name="T48" fmla="*/ 2330 w 7377"/>
                <a:gd name="T49" fmla="*/ 229 h 1302"/>
                <a:gd name="T50" fmla="*/ 2204 w 7377"/>
                <a:gd name="T51" fmla="*/ 206 h 1302"/>
                <a:gd name="T52" fmla="*/ 1965 w 7377"/>
                <a:gd name="T53" fmla="*/ 190 h 1302"/>
                <a:gd name="T54" fmla="*/ 1846 w 7377"/>
                <a:gd name="T55" fmla="*/ 162 h 1302"/>
                <a:gd name="T56" fmla="*/ 1710 w 7377"/>
                <a:gd name="T57" fmla="*/ 149 h 1302"/>
                <a:gd name="T58" fmla="*/ 1217 w 7377"/>
                <a:gd name="T59" fmla="*/ 128 h 1302"/>
                <a:gd name="T60" fmla="*/ 975 w 7377"/>
                <a:gd name="T61" fmla="*/ 98 h 1302"/>
                <a:gd name="T62" fmla="*/ 856 w 7377"/>
                <a:gd name="T63" fmla="*/ 57 h 1302"/>
                <a:gd name="T64" fmla="*/ 735 w 7377"/>
                <a:gd name="T65" fmla="*/ 43 h 1302"/>
                <a:gd name="T66" fmla="*/ 495 w 7377"/>
                <a:gd name="T67" fmla="*/ 29 h 1302"/>
                <a:gd name="T68" fmla="*/ 358 w 7377"/>
                <a:gd name="T69" fmla="*/ 11 h 1302"/>
                <a:gd name="T70" fmla="*/ 240 w 7377"/>
                <a:gd name="T71" fmla="*/ 0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77" h="1302">
                  <a:moveTo>
                    <a:pt x="7377" y="1302"/>
                  </a:moveTo>
                  <a:lnTo>
                    <a:pt x="7377" y="1261"/>
                  </a:lnTo>
                  <a:lnTo>
                    <a:pt x="6896" y="1261"/>
                  </a:lnTo>
                  <a:lnTo>
                    <a:pt x="6896" y="1181"/>
                  </a:lnTo>
                  <a:lnTo>
                    <a:pt x="6646" y="1181"/>
                  </a:lnTo>
                  <a:lnTo>
                    <a:pt x="6646" y="1143"/>
                  </a:lnTo>
                  <a:lnTo>
                    <a:pt x="6400" y="1143"/>
                  </a:lnTo>
                  <a:lnTo>
                    <a:pt x="6400" y="1109"/>
                  </a:lnTo>
                  <a:lnTo>
                    <a:pt x="6269" y="1109"/>
                  </a:lnTo>
                  <a:lnTo>
                    <a:pt x="6269" y="1076"/>
                  </a:lnTo>
                  <a:lnTo>
                    <a:pt x="6155" y="1076"/>
                  </a:lnTo>
                  <a:lnTo>
                    <a:pt x="6155" y="955"/>
                  </a:lnTo>
                  <a:lnTo>
                    <a:pt x="5777" y="955"/>
                  </a:lnTo>
                  <a:lnTo>
                    <a:pt x="5777" y="897"/>
                  </a:lnTo>
                  <a:lnTo>
                    <a:pt x="5654" y="897"/>
                  </a:lnTo>
                  <a:lnTo>
                    <a:pt x="5654" y="824"/>
                  </a:lnTo>
                  <a:lnTo>
                    <a:pt x="5409" y="824"/>
                  </a:lnTo>
                  <a:lnTo>
                    <a:pt x="5409" y="796"/>
                  </a:lnTo>
                  <a:lnTo>
                    <a:pt x="5286" y="796"/>
                  </a:lnTo>
                  <a:lnTo>
                    <a:pt x="5286" y="772"/>
                  </a:lnTo>
                  <a:lnTo>
                    <a:pt x="5168" y="772"/>
                  </a:lnTo>
                  <a:lnTo>
                    <a:pt x="5168" y="755"/>
                  </a:lnTo>
                  <a:lnTo>
                    <a:pt x="4919" y="755"/>
                  </a:lnTo>
                  <a:lnTo>
                    <a:pt x="4919" y="719"/>
                  </a:lnTo>
                  <a:lnTo>
                    <a:pt x="4795" y="719"/>
                  </a:lnTo>
                  <a:lnTo>
                    <a:pt x="4795" y="665"/>
                  </a:lnTo>
                  <a:lnTo>
                    <a:pt x="4556" y="665"/>
                  </a:lnTo>
                  <a:lnTo>
                    <a:pt x="4556" y="642"/>
                  </a:lnTo>
                  <a:lnTo>
                    <a:pt x="4425" y="642"/>
                  </a:lnTo>
                  <a:lnTo>
                    <a:pt x="4425" y="624"/>
                  </a:lnTo>
                  <a:lnTo>
                    <a:pt x="4179" y="624"/>
                  </a:lnTo>
                  <a:lnTo>
                    <a:pt x="4179" y="578"/>
                  </a:lnTo>
                  <a:lnTo>
                    <a:pt x="4055" y="578"/>
                  </a:lnTo>
                  <a:lnTo>
                    <a:pt x="4055" y="562"/>
                  </a:lnTo>
                  <a:lnTo>
                    <a:pt x="3934" y="562"/>
                  </a:lnTo>
                  <a:lnTo>
                    <a:pt x="3934" y="539"/>
                  </a:lnTo>
                  <a:lnTo>
                    <a:pt x="3816" y="539"/>
                  </a:lnTo>
                  <a:lnTo>
                    <a:pt x="3816" y="495"/>
                  </a:lnTo>
                  <a:lnTo>
                    <a:pt x="3690" y="495"/>
                  </a:lnTo>
                  <a:lnTo>
                    <a:pt x="3690" y="432"/>
                  </a:lnTo>
                  <a:lnTo>
                    <a:pt x="3569" y="432"/>
                  </a:lnTo>
                  <a:lnTo>
                    <a:pt x="3569" y="354"/>
                  </a:lnTo>
                  <a:lnTo>
                    <a:pt x="3439" y="354"/>
                  </a:lnTo>
                  <a:lnTo>
                    <a:pt x="3439" y="321"/>
                  </a:lnTo>
                  <a:lnTo>
                    <a:pt x="3193" y="321"/>
                  </a:lnTo>
                  <a:lnTo>
                    <a:pt x="3193" y="275"/>
                  </a:lnTo>
                  <a:lnTo>
                    <a:pt x="3070" y="275"/>
                  </a:lnTo>
                  <a:lnTo>
                    <a:pt x="3070" y="249"/>
                  </a:lnTo>
                  <a:lnTo>
                    <a:pt x="2350" y="249"/>
                  </a:lnTo>
                  <a:lnTo>
                    <a:pt x="2330" y="229"/>
                  </a:lnTo>
                  <a:lnTo>
                    <a:pt x="2204" y="229"/>
                  </a:lnTo>
                  <a:lnTo>
                    <a:pt x="2204" y="206"/>
                  </a:lnTo>
                  <a:lnTo>
                    <a:pt x="1965" y="206"/>
                  </a:lnTo>
                  <a:lnTo>
                    <a:pt x="1965" y="190"/>
                  </a:lnTo>
                  <a:lnTo>
                    <a:pt x="1846" y="190"/>
                  </a:lnTo>
                  <a:lnTo>
                    <a:pt x="1846" y="162"/>
                  </a:lnTo>
                  <a:lnTo>
                    <a:pt x="1710" y="162"/>
                  </a:lnTo>
                  <a:lnTo>
                    <a:pt x="1710" y="149"/>
                  </a:lnTo>
                  <a:lnTo>
                    <a:pt x="1217" y="149"/>
                  </a:lnTo>
                  <a:lnTo>
                    <a:pt x="1217" y="128"/>
                  </a:lnTo>
                  <a:lnTo>
                    <a:pt x="975" y="128"/>
                  </a:lnTo>
                  <a:lnTo>
                    <a:pt x="975" y="98"/>
                  </a:lnTo>
                  <a:lnTo>
                    <a:pt x="856" y="98"/>
                  </a:lnTo>
                  <a:lnTo>
                    <a:pt x="856" y="57"/>
                  </a:lnTo>
                  <a:lnTo>
                    <a:pt x="735" y="57"/>
                  </a:lnTo>
                  <a:lnTo>
                    <a:pt x="735" y="43"/>
                  </a:lnTo>
                  <a:lnTo>
                    <a:pt x="495" y="43"/>
                  </a:lnTo>
                  <a:lnTo>
                    <a:pt x="495" y="29"/>
                  </a:lnTo>
                  <a:lnTo>
                    <a:pt x="358" y="29"/>
                  </a:lnTo>
                  <a:lnTo>
                    <a:pt x="358" y="11"/>
                  </a:lnTo>
                  <a:lnTo>
                    <a:pt x="250" y="11"/>
                  </a:lnTo>
                  <a:lnTo>
                    <a:pt x="240" y="0"/>
                  </a:ln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5" name="Line 20">
              <a:extLst>
                <a:ext uri="{FF2B5EF4-FFF2-40B4-BE49-F238E27FC236}">
                  <a16:creationId xmlns:a16="http://schemas.microsoft.com/office/drawing/2014/main" id="{CD97F4C0-873A-9B4F-9738-D0EE3EAE60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0277" y="5092841"/>
              <a:ext cx="163628" cy="0"/>
            </a:xfrm>
            <a:prstGeom prst="line">
              <a:avLst/>
            </a:prstGeom>
            <a:noFill/>
            <a:ln w="254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" name="Line 21">
              <a:extLst>
                <a:ext uri="{FF2B5EF4-FFF2-40B4-BE49-F238E27FC236}">
                  <a16:creationId xmlns:a16="http://schemas.microsoft.com/office/drawing/2014/main" id="{BD873EF0-F796-01F3-B4E2-10ED4AD561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0761" y="5251591"/>
              <a:ext cx="161072" cy="0"/>
            </a:xfrm>
            <a:prstGeom prst="line">
              <a:avLst/>
            </a:prstGeom>
            <a:noFill/>
            <a:ln w="25400">
              <a:solidFill>
                <a:srgbClr val="CC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7" name="Freeform 22">
              <a:extLst>
                <a:ext uri="{FF2B5EF4-FFF2-40B4-BE49-F238E27FC236}">
                  <a16:creationId xmlns:a16="http://schemas.microsoft.com/office/drawing/2014/main" id="{8E0139AB-D1D9-D05B-126C-B5747F44F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942" y="3867145"/>
              <a:ext cx="3902075" cy="1001713"/>
            </a:xfrm>
            <a:custGeom>
              <a:avLst/>
              <a:gdLst>
                <a:gd name="T0" fmla="*/ 7374 w 7374"/>
                <a:gd name="T1" fmla="*/ 1893 h 1893"/>
                <a:gd name="T2" fmla="*/ 7015 w 7374"/>
                <a:gd name="T3" fmla="*/ 1893 h 1893"/>
                <a:gd name="T4" fmla="*/ 7015 w 7374"/>
                <a:gd name="T5" fmla="*/ 1781 h 1893"/>
                <a:gd name="T6" fmla="*/ 6146 w 7374"/>
                <a:gd name="T7" fmla="*/ 1781 h 1893"/>
                <a:gd name="T8" fmla="*/ 6146 w 7374"/>
                <a:gd name="T9" fmla="*/ 1693 h 1893"/>
                <a:gd name="T10" fmla="*/ 5657 w 7374"/>
                <a:gd name="T11" fmla="*/ 1693 h 1893"/>
                <a:gd name="T12" fmla="*/ 5657 w 7374"/>
                <a:gd name="T13" fmla="*/ 1601 h 1893"/>
                <a:gd name="T14" fmla="*/ 5541 w 7374"/>
                <a:gd name="T15" fmla="*/ 1601 h 1893"/>
                <a:gd name="T16" fmla="*/ 5541 w 7374"/>
                <a:gd name="T17" fmla="*/ 1508 h 1893"/>
                <a:gd name="T18" fmla="*/ 5281 w 7374"/>
                <a:gd name="T19" fmla="*/ 1508 h 1893"/>
                <a:gd name="T20" fmla="*/ 5281 w 7374"/>
                <a:gd name="T21" fmla="*/ 1442 h 1893"/>
                <a:gd name="T22" fmla="*/ 5042 w 7374"/>
                <a:gd name="T23" fmla="*/ 1442 h 1893"/>
                <a:gd name="T24" fmla="*/ 5042 w 7374"/>
                <a:gd name="T25" fmla="*/ 1347 h 1893"/>
                <a:gd name="T26" fmla="*/ 4919 w 7374"/>
                <a:gd name="T27" fmla="*/ 1347 h 1893"/>
                <a:gd name="T28" fmla="*/ 4919 w 7374"/>
                <a:gd name="T29" fmla="*/ 1275 h 1893"/>
                <a:gd name="T30" fmla="*/ 3818 w 7374"/>
                <a:gd name="T31" fmla="*/ 1275 h 1893"/>
                <a:gd name="T32" fmla="*/ 3818 w 7374"/>
                <a:gd name="T33" fmla="*/ 1200 h 1893"/>
                <a:gd name="T34" fmla="*/ 3202 w 7374"/>
                <a:gd name="T35" fmla="*/ 1200 h 1893"/>
                <a:gd name="T36" fmla="*/ 3202 w 7374"/>
                <a:gd name="T37" fmla="*/ 1128 h 1893"/>
                <a:gd name="T38" fmla="*/ 3065 w 7374"/>
                <a:gd name="T39" fmla="*/ 1128 h 1893"/>
                <a:gd name="T40" fmla="*/ 3065 w 7374"/>
                <a:gd name="T41" fmla="*/ 1059 h 1893"/>
                <a:gd name="T42" fmla="*/ 2949 w 7374"/>
                <a:gd name="T43" fmla="*/ 1059 h 1893"/>
                <a:gd name="T44" fmla="*/ 2949 w 7374"/>
                <a:gd name="T45" fmla="*/ 920 h 1893"/>
                <a:gd name="T46" fmla="*/ 2821 w 7374"/>
                <a:gd name="T47" fmla="*/ 920 h 1893"/>
                <a:gd name="T48" fmla="*/ 2821 w 7374"/>
                <a:gd name="T49" fmla="*/ 854 h 1893"/>
                <a:gd name="T50" fmla="*/ 2698 w 7374"/>
                <a:gd name="T51" fmla="*/ 854 h 1893"/>
                <a:gd name="T52" fmla="*/ 2698 w 7374"/>
                <a:gd name="T53" fmla="*/ 783 h 1893"/>
                <a:gd name="T54" fmla="*/ 2201 w 7374"/>
                <a:gd name="T55" fmla="*/ 783 h 1893"/>
                <a:gd name="T56" fmla="*/ 2201 w 7374"/>
                <a:gd name="T57" fmla="*/ 749 h 1893"/>
                <a:gd name="T58" fmla="*/ 2201 w 7374"/>
                <a:gd name="T59" fmla="*/ 733 h 1893"/>
                <a:gd name="T60" fmla="*/ 2201 w 7374"/>
                <a:gd name="T61" fmla="*/ 724 h 1893"/>
                <a:gd name="T62" fmla="*/ 2202 w 7374"/>
                <a:gd name="T63" fmla="*/ 717 h 1893"/>
                <a:gd name="T64" fmla="*/ 2202 w 7374"/>
                <a:gd name="T65" fmla="*/ 687 h 1893"/>
                <a:gd name="T66" fmla="*/ 2202 w 7374"/>
                <a:gd name="T67" fmla="*/ 667 h 1893"/>
                <a:gd name="T68" fmla="*/ 2201 w 7374"/>
                <a:gd name="T69" fmla="*/ 658 h 1893"/>
                <a:gd name="T70" fmla="*/ 2201 w 7374"/>
                <a:gd name="T71" fmla="*/ 655 h 1893"/>
                <a:gd name="T72" fmla="*/ 2201 w 7374"/>
                <a:gd name="T73" fmla="*/ 651 h 1893"/>
                <a:gd name="T74" fmla="*/ 1707 w 7374"/>
                <a:gd name="T75" fmla="*/ 651 h 1893"/>
                <a:gd name="T76" fmla="*/ 1707 w 7374"/>
                <a:gd name="T77" fmla="*/ 584 h 1893"/>
                <a:gd name="T78" fmla="*/ 1591 w 7374"/>
                <a:gd name="T79" fmla="*/ 584 h 1893"/>
                <a:gd name="T80" fmla="*/ 1591 w 7374"/>
                <a:gd name="T81" fmla="*/ 513 h 1893"/>
                <a:gd name="T82" fmla="*/ 1468 w 7374"/>
                <a:gd name="T83" fmla="*/ 513 h 1893"/>
                <a:gd name="T84" fmla="*/ 1468 w 7374"/>
                <a:gd name="T85" fmla="*/ 387 h 1893"/>
                <a:gd name="T86" fmla="*/ 1347 w 7374"/>
                <a:gd name="T87" fmla="*/ 387 h 1893"/>
                <a:gd name="T88" fmla="*/ 1347 w 7374"/>
                <a:gd name="T89" fmla="*/ 258 h 1893"/>
                <a:gd name="T90" fmla="*/ 1219 w 7374"/>
                <a:gd name="T91" fmla="*/ 258 h 1893"/>
                <a:gd name="T92" fmla="*/ 1219 w 7374"/>
                <a:gd name="T93" fmla="*/ 192 h 1893"/>
                <a:gd name="T94" fmla="*/ 358 w 7374"/>
                <a:gd name="T95" fmla="*/ 192 h 1893"/>
                <a:gd name="T96" fmla="*/ 358 w 7374"/>
                <a:gd name="T97" fmla="*/ 0 h 1893"/>
                <a:gd name="T98" fmla="*/ 0 w 7374"/>
                <a:gd name="T99" fmla="*/ 0 h 1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374" h="1893">
                  <a:moveTo>
                    <a:pt x="7374" y="1893"/>
                  </a:moveTo>
                  <a:lnTo>
                    <a:pt x="7015" y="1893"/>
                  </a:lnTo>
                  <a:lnTo>
                    <a:pt x="7015" y="1781"/>
                  </a:lnTo>
                  <a:lnTo>
                    <a:pt x="6146" y="1781"/>
                  </a:lnTo>
                  <a:lnTo>
                    <a:pt x="6146" y="1693"/>
                  </a:lnTo>
                  <a:lnTo>
                    <a:pt x="5657" y="1693"/>
                  </a:lnTo>
                  <a:lnTo>
                    <a:pt x="5657" y="1601"/>
                  </a:lnTo>
                  <a:lnTo>
                    <a:pt x="5541" y="1601"/>
                  </a:lnTo>
                  <a:lnTo>
                    <a:pt x="5541" y="1508"/>
                  </a:lnTo>
                  <a:lnTo>
                    <a:pt x="5281" y="1508"/>
                  </a:lnTo>
                  <a:lnTo>
                    <a:pt x="5281" y="1442"/>
                  </a:lnTo>
                  <a:lnTo>
                    <a:pt x="5042" y="1442"/>
                  </a:lnTo>
                  <a:lnTo>
                    <a:pt x="5042" y="1347"/>
                  </a:lnTo>
                  <a:lnTo>
                    <a:pt x="4919" y="1347"/>
                  </a:lnTo>
                  <a:lnTo>
                    <a:pt x="4919" y="1275"/>
                  </a:lnTo>
                  <a:lnTo>
                    <a:pt x="3818" y="1275"/>
                  </a:lnTo>
                  <a:lnTo>
                    <a:pt x="3818" y="1200"/>
                  </a:lnTo>
                  <a:lnTo>
                    <a:pt x="3202" y="1200"/>
                  </a:lnTo>
                  <a:lnTo>
                    <a:pt x="3202" y="1128"/>
                  </a:lnTo>
                  <a:lnTo>
                    <a:pt x="3065" y="1128"/>
                  </a:lnTo>
                  <a:lnTo>
                    <a:pt x="3065" y="1059"/>
                  </a:lnTo>
                  <a:lnTo>
                    <a:pt x="2949" y="1059"/>
                  </a:lnTo>
                  <a:lnTo>
                    <a:pt x="2949" y="920"/>
                  </a:lnTo>
                  <a:lnTo>
                    <a:pt x="2821" y="920"/>
                  </a:lnTo>
                  <a:lnTo>
                    <a:pt x="2821" y="854"/>
                  </a:lnTo>
                  <a:lnTo>
                    <a:pt x="2698" y="854"/>
                  </a:lnTo>
                  <a:lnTo>
                    <a:pt x="2698" y="783"/>
                  </a:lnTo>
                  <a:lnTo>
                    <a:pt x="2201" y="783"/>
                  </a:lnTo>
                  <a:lnTo>
                    <a:pt x="2201" y="749"/>
                  </a:lnTo>
                  <a:lnTo>
                    <a:pt x="2201" y="733"/>
                  </a:lnTo>
                  <a:lnTo>
                    <a:pt x="2201" y="724"/>
                  </a:lnTo>
                  <a:lnTo>
                    <a:pt x="2202" y="717"/>
                  </a:lnTo>
                  <a:lnTo>
                    <a:pt x="2202" y="687"/>
                  </a:lnTo>
                  <a:lnTo>
                    <a:pt x="2202" y="667"/>
                  </a:lnTo>
                  <a:lnTo>
                    <a:pt x="2201" y="658"/>
                  </a:lnTo>
                  <a:lnTo>
                    <a:pt x="2201" y="655"/>
                  </a:lnTo>
                  <a:lnTo>
                    <a:pt x="2201" y="651"/>
                  </a:lnTo>
                  <a:lnTo>
                    <a:pt x="1707" y="651"/>
                  </a:lnTo>
                  <a:lnTo>
                    <a:pt x="1707" y="584"/>
                  </a:lnTo>
                  <a:lnTo>
                    <a:pt x="1591" y="584"/>
                  </a:lnTo>
                  <a:lnTo>
                    <a:pt x="1591" y="513"/>
                  </a:lnTo>
                  <a:lnTo>
                    <a:pt x="1468" y="513"/>
                  </a:lnTo>
                  <a:lnTo>
                    <a:pt x="1468" y="387"/>
                  </a:lnTo>
                  <a:lnTo>
                    <a:pt x="1347" y="387"/>
                  </a:lnTo>
                  <a:lnTo>
                    <a:pt x="1347" y="258"/>
                  </a:lnTo>
                  <a:lnTo>
                    <a:pt x="1219" y="258"/>
                  </a:lnTo>
                  <a:lnTo>
                    <a:pt x="1219" y="192"/>
                  </a:lnTo>
                  <a:lnTo>
                    <a:pt x="358" y="192"/>
                  </a:lnTo>
                  <a:lnTo>
                    <a:pt x="358" y="0"/>
                  </a:ln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CC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8" name="Line 20">
              <a:extLst>
                <a:ext uri="{FF2B5EF4-FFF2-40B4-BE49-F238E27FC236}">
                  <a16:creationId xmlns:a16="http://schemas.microsoft.com/office/drawing/2014/main" id="{DF9A3B6A-FE0C-B327-5420-C252C93EB8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19452" y="6057891"/>
              <a:ext cx="239568" cy="0"/>
            </a:xfrm>
            <a:prstGeom prst="line">
              <a:avLst/>
            </a:prstGeom>
            <a:noFill/>
            <a:ln w="25400">
              <a:solidFill>
                <a:srgbClr val="0099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0" name="Line 21">
              <a:extLst>
                <a:ext uri="{FF2B5EF4-FFF2-40B4-BE49-F238E27FC236}">
                  <a16:creationId xmlns:a16="http://schemas.microsoft.com/office/drawing/2014/main" id="{4C59C675-B869-3B10-D90D-09912F9661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9916" y="6200763"/>
              <a:ext cx="235826" cy="0"/>
            </a:xfrm>
            <a:prstGeom prst="line">
              <a:avLst/>
            </a:prstGeom>
            <a:noFill/>
            <a:ln w="25400">
              <a:solidFill>
                <a:srgbClr val="CC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024549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2188DA-928F-EF76-0824-F38C85D1BB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Vignette pour Drapeau de la France">
            <a:extLst>
              <a:ext uri="{FF2B5EF4-FFF2-40B4-BE49-F238E27FC236}">
                <a16:creationId xmlns:a16="http://schemas.microsoft.com/office/drawing/2014/main" id="{B2F7E219-96AD-6C4E-6AAA-9A71F854CD4A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353800" y="419980"/>
            <a:ext cx="665163" cy="444328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DC0C3C84-6E29-C7FE-B719-0730A213C4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400" dirty="0" err="1"/>
              <a:t>Facteurs</a:t>
            </a:r>
            <a:r>
              <a:rPr lang="en-US" sz="2400" dirty="0"/>
              <a:t> de </a:t>
            </a:r>
            <a:r>
              <a:rPr lang="en-US" sz="2400" dirty="0" err="1"/>
              <a:t>risque</a:t>
            </a:r>
            <a:r>
              <a:rPr lang="en-US" sz="2400" dirty="0"/>
              <a:t> de </a:t>
            </a:r>
            <a:r>
              <a:rPr lang="en-US" sz="2400" dirty="0" err="1"/>
              <a:t>survenue</a:t>
            </a:r>
            <a:r>
              <a:rPr lang="en-US" sz="2400" dirty="0"/>
              <a:t> </a:t>
            </a:r>
            <a:r>
              <a:rPr lang="en-US" sz="2400" dirty="0" err="1"/>
              <a:t>d’une</a:t>
            </a:r>
            <a:r>
              <a:rPr lang="en-US" sz="2400" dirty="0"/>
              <a:t> infection </a:t>
            </a:r>
            <a:r>
              <a:rPr lang="en-US" sz="2400" dirty="0" err="1"/>
              <a:t>fongique</a:t>
            </a:r>
            <a:r>
              <a:rPr lang="en-US" sz="2400" dirty="0"/>
              <a:t> invasive à champignons </a:t>
            </a:r>
            <a:r>
              <a:rPr lang="en-US" sz="2400" dirty="0" err="1"/>
              <a:t>filamenteux</a:t>
            </a:r>
            <a:r>
              <a:rPr lang="en-US" sz="2400" dirty="0"/>
              <a:t> chez les </a:t>
            </a:r>
            <a:r>
              <a:rPr lang="en-US" sz="2400" dirty="0" err="1"/>
              <a:t>transplantés</a:t>
            </a:r>
            <a:r>
              <a:rPr lang="en-US" sz="2400" dirty="0"/>
              <a:t> </a:t>
            </a:r>
            <a:r>
              <a:rPr lang="en-US" sz="2400" dirty="0" err="1"/>
              <a:t>cardiaques</a:t>
            </a:r>
            <a:r>
              <a:rPr lang="en-US" sz="2400" dirty="0"/>
              <a:t> : étude </a:t>
            </a:r>
            <a:r>
              <a:rPr lang="en-US" sz="2400" dirty="0" err="1"/>
              <a:t>cas-témoins</a:t>
            </a:r>
            <a:r>
              <a:rPr lang="en-US" sz="2400" dirty="0"/>
              <a:t> </a:t>
            </a:r>
            <a:r>
              <a:rPr lang="en-US" sz="2400" dirty="0" err="1"/>
              <a:t>appariés</a:t>
            </a:r>
            <a:r>
              <a:rPr lang="en-US" sz="2400" dirty="0"/>
              <a:t> </a:t>
            </a:r>
            <a:r>
              <a:rPr lang="en-US" sz="2400" dirty="0" err="1"/>
              <a:t>nationale</a:t>
            </a:r>
            <a:endParaRPr lang="fr-FR" sz="2400" dirty="0"/>
          </a:p>
        </p:txBody>
      </p:sp>
      <p:sp>
        <p:nvSpPr>
          <p:cNvPr id="9" name="Espace réservé du contenu 9">
            <a:extLst>
              <a:ext uri="{FF2B5EF4-FFF2-40B4-BE49-F238E27FC236}">
                <a16:creationId xmlns:a16="http://schemas.microsoft.com/office/drawing/2014/main" id="{578053B5-1BE8-9AFF-E6BD-673F509E1724}"/>
              </a:ext>
            </a:extLst>
          </p:cNvPr>
          <p:cNvSpPr txBox="1">
            <a:spLocks/>
          </p:cNvSpPr>
          <p:nvPr/>
        </p:nvSpPr>
        <p:spPr>
          <a:xfrm>
            <a:off x="9672997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s-419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Hoellinger</a:t>
            </a:r>
            <a:r>
              <a:rPr kumimoji="0" lang="es-419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ESCMID 2026, O0927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2C7A938-62D5-A782-F9E6-9FD255BD05BC}"/>
              </a:ext>
            </a:extLst>
          </p:cNvPr>
          <p:cNvSpPr txBox="1"/>
          <p:nvPr/>
        </p:nvSpPr>
        <p:spPr>
          <a:xfrm>
            <a:off x="6821342" y="1206690"/>
            <a:ext cx="48399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Analyse multivariée : facteurs de risque d’IFIF (n = 230)</a:t>
            </a:r>
            <a:endParaRPr kumimoji="0" lang="es-419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AFFFF6A2-7CA9-D1F5-F115-3B2831F4A6FB}"/>
              </a:ext>
            </a:extLst>
          </p:cNvPr>
          <p:cNvSpPr txBox="1"/>
          <p:nvPr/>
        </p:nvSpPr>
        <p:spPr>
          <a:xfrm>
            <a:off x="6679660" y="3993192"/>
            <a:ext cx="550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Analyse multivariée : facteurs de risque </a:t>
            </a:r>
            <a:r>
              <a:rPr lang="fr-FR" sz="1600" b="1" dirty="0">
                <a:solidFill>
                  <a:srgbClr val="C00000"/>
                </a:solidFill>
              </a:rPr>
              <a:t>d’IFIF </a:t>
            </a:r>
            <a:r>
              <a:rPr kumimoji="0" lang="fr-FR" sz="1600" b="1" i="0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précoce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(n = 100)</a:t>
            </a:r>
            <a:endParaRPr kumimoji="0" lang="es-419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68D94833-A55C-6A77-F748-7DDA5F626514}"/>
              </a:ext>
            </a:extLst>
          </p:cNvPr>
          <p:cNvGraphicFramePr>
            <a:graphicFrameLocks noGrp="1"/>
          </p:cNvGraphicFramePr>
          <p:nvPr/>
        </p:nvGraphicFramePr>
        <p:xfrm>
          <a:off x="6821342" y="1545244"/>
          <a:ext cx="5148052" cy="2346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93688">
                  <a:extLst>
                    <a:ext uri="{9D8B030D-6E8A-4147-A177-3AD203B41FA5}">
                      <a16:colId xmlns:a16="http://schemas.microsoft.com/office/drawing/2014/main" val="4195260248"/>
                    </a:ext>
                  </a:extLst>
                </a:gridCol>
                <a:gridCol w="2010406">
                  <a:extLst>
                    <a:ext uri="{9D8B030D-6E8A-4147-A177-3AD203B41FA5}">
                      <a16:colId xmlns:a16="http://schemas.microsoft.com/office/drawing/2014/main" val="3825908028"/>
                    </a:ext>
                  </a:extLst>
                </a:gridCol>
                <a:gridCol w="1243958">
                  <a:extLst>
                    <a:ext uri="{9D8B030D-6E8A-4147-A177-3AD203B41FA5}">
                      <a16:colId xmlns:a16="http://schemas.microsoft.com/office/drawing/2014/main" val="439761084"/>
                    </a:ext>
                  </a:extLst>
                </a:gridCol>
              </a:tblGrid>
              <a:tr h="397443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Variable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OR ajusté</a:t>
                      </a:r>
                    </a:p>
                    <a:p>
                      <a:pPr algn="ctr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(IC 95 %)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56604359"/>
                  </a:ext>
                </a:extLst>
              </a:tr>
              <a:tr h="284445">
                <a:tc gridSpan="3"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Âge au moment de la transplantation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419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>
                        <a:buNone/>
                      </a:pPr>
                      <a:endParaRPr lang="es-419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53053936"/>
                  </a:ext>
                </a:extLst>
              </a:tr>
              <a:tr h="284445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18-44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Réf.</a:t>
                      </a:r>
                      <a:endParaRPr lang="fr-FR" sz="14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endParaRPr lang="es-419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99338059"/>
                  </a:ext>
                </a:extLst>
              </a:tr>
              <a:tr h="284445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45-60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2,05 (0,91-4,65)</a:t>
                      </a:r>
                      <a:endParaRPr lang="es-419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0,09</a:t>
                      </a:r>
                      <a:endParaRPr lang="es-419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75563800"/>
                  </a:ext>
                </a:extLst>
              </a:tr>
              <a:tr h="284445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&gt; 60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2,44 (1,38-4,32)</a:t>
                      </a:r>
                      <a:endParaRPr lang="es-419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0,002</a:t>
                      </a:r>
                      <a:endParaRPr lang="es-419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387148809"/>
                  </a:ext>
                </a:extLst>
              </a:tr>
              <a:tr h="284445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Séjour en USIC &gt; 15j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2,66 (1,04-8,00)</a:t>
                      </a:r>
                      <a:endParaRPr lang="es-419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0,04</a:t>
                      </a:r>
                      <a:endParaRPr lang="es-419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45268040"/>
                  </a:ext>
                </a:extLst>
              </a:tr>
              <a:tr h="284445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Reprise chirurgicale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2,88 (1,24-5,71)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0,01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7920103"/>
                  </a:ext>
                </a:extLst>
              </a:tr>
            </a:tbl>
          </a:graphicData>
        </a:graphic>
      </p:graphicFrame>
      <p:graphicFrame>
        <p:nvGraphicFramePr>
          <p:cNvPr id="7" name="Tableau 6">
            <a:extLst>
              <a:ext uri="{FF2B5EF4-FFF2-40B4-BE49-F238E27FC236}">
                <a16:creationId xmlns:a16="http://schemas.microsoft.com/office/drawing/2014/main" id="{51938B4A-E82E-42B7-2480-AC12FD322269}"/>
              </a:ext>
            </a:extLst>
          </p:cNvPr>
          <p:cNvGraphicFramePr>
            <a:graphicFrameLocks noGrp="1"/>
          </p:cNvGraphicFramePr>
          <p:nvPr/>
        </p:nvGraphicFramePr>
        <p:xfrm>
          <a:off x="6829802" y="4357099"/>
          <a:ext cx="5139591" cy="21117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78149">
                  <a:extLst>
                    <a:ext uri="{9D8B030D-6E8A-4147-A177-3AD203B41FA5}">
                      <a16:colId xmlns:a16="http://schemas.microsoft.com/office/drawing/2014/main" val="4163503827"/>
                    </a:ext>
                  </a:extLst>
                </a:gridCol>
                <a:gridCol w="1847653">
                  <a:extLst>
                    <a:ext uri="{9D8B030D-6E8A-4147-A177-3AD203B41FA5}">
                      <a16:colId xmlns:a16="http://schemas.microsoft.com/office/drawing/2014/main" val="1967739113"/>
                    </a:ext>
                  </a:extLst>
                </a:gridCol>
                <a:gridCol w="713789">
                  <a:extLst>
                    <a:ext uri="{9D8B030D-6E8A-4147-A177-3AD203B41FA5}">
                      <a16:colId xmlns:a16="http://schemas.microsoft.com/office/drawing/2014/main" val="912011100"/>
                    </a:ext>
                  </a:extLst>
                </a:gridCol>
              </a:tblGrid>
              <a:tr h="477869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Variable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OR ajusté</a:t>
                      </a:r>
                      <a:b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</a:b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(IC 95 %)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2637342"/>
                  </a:ext>
                </a:extLst>
              </a:tr>
              <a:tr h="48051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Hémodialyse </a:t>
                      </a:r>
                      <a:b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après transplantation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16,69 (1,99-140,01)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0,009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02028810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Séjour en USIC &gt; 15j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1,46 (0,41-5,20)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0,56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974462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Dysfonction primaire du greffon </a:t>
                      </a:r>
                      <a:b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de grade III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13,70 (1,28-146,13)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0,03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076294302"/>
                  </a:ext>
                </a:extLst>
              </a:tr>
            </a:tbl>
          </a:graphicData>
        </a:graphic>
      </p:graphicFrame>
      <p:sp>
        <p:nvSpPr>
          <p:cNvPr id="8" name="Espace réservé du contenu 9">
            <a:extLst>
              <a:ext uri="{FF2B5EF4-FFF2-40B4-BE49-F238E27FC236}">
                <a16:creationId xmlns:a16="http://schemas.microsoft.com/office/drawing/2014/main" id="{DF763843-5042-426D-DEA9-E78CE8040BA5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5248553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IFIF : infection fongique invasive à champignons à filamenteux ; USIC : unité de soins continus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453769B-CE70-0C5B-C872-C30508932D6E}"/>
              </a:ext>
            </a:extLst>
          </p:cNvPr>
          <p:cNvSpPr txBox="1"/>
          <p:nvPr/>
        </p:nvSpPr>
        <p:spPr>
          <a:xfrm>
            <a:off x="280530" y="1378039"/>
            <a:ext cx="6389659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Étude multicentrique nationale, cas-témoins appariés, 2008 - 2022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Cas : adultes transplantés cardiaques ayant une IFIF prouvée ou probable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Témoins : adultes transplantés cardiaques après le cas dans le même centre, survie au moins égale à la durée de l’infection du cas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Exclusion des patients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multigreffés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Modèle de régression logistique multivariée en analyse de clusters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Résultats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14 centres, 240 patients (120 cas, 120 témoins)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IFIF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3% incidence à 1 an de la greffe (temps médian 121 jours)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94% aspergillose, 11 % mucormycose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25 % de mortalité à 90 jours en cas d’infection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 facteurs de risque d’IFIF précoce :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hémodialyse après transplantation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dysfonction primaire du greffon de grade III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 facteurs de risque de mortalité à J90 :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hémodialyse après transplantation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IFIF disséminée</a:t>
            </a: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4038845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8A847827-ACC8-4872-F247-4174F6628560}"/>
              </a:ext>
            </a:extLst>
          </p:cNvPr>
          <p:cNvSpPr txBox="1"/>
          <p:nvPr/>
        </p:nvSpPr>
        <p:spPr>
          <a:xfrm>
            <a:off x="222607" y="2114361"/>
            <a:ext cx="49304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Frutiger" panose="020B0500000000000000"/>
                <a:ea typeface="+mn-ea"/>
                <a:cs typeface="Arial" charset="0"/>
              </a:rPr>
              <a:t>Comparaison des performances de milieux de culture sélectifs pour la détection de </a:t>
            </a:r>
            <a:r>
              <a:rPr kumimoji="0" lang="fr-FR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Frutiger" panose="020B0500000000000000"/>
                <a:ea typeface="+mn-ea"/>
                <a:cs typeface="Arial" charset="0"/>
              </a:rPr>
              <a:t>C. </a:t>
            </a:r>
            <a:r>
              <a:rPr kumimoji="0" lang="fr-FR" b="1" i="1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Frutiger" panose="020B0500000000000000"/>
                <a:ea typeface="+mn-ea"/>
                <a:cs typeface="Arial" charset="0"/>
              </a:rPr>
              <a:t>auris</a:t>
            </a:r>
            <a:r>
              <a:rPr kumimoji="0" lang="fr-FR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Frutiger" panose="020B0500000000000000"/>
                <a:ea typeface="+mn-ea"/>
                <a:cs typeface="Arial" charset="0"/>
              </a:rPr>
              <a:t> 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Frutiger" panose="020B0500000000000000"/>
              <a:ea typeface="+mn-ea"/>
              <a:cs typeface="Arial" charset="0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F4232A04-FE3B-BD55-4D65-5E482B998F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0229491"/>
              </p:ext>
            </p:extLst>
          </p:nvPr>
        </p:nvGraphicFramePr>
        <p:xfrm>
          <a:off x="6757950" y="1744317"/>
          <a:ext cx="5211443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16075">
                  <a:extLst>
                    <a:ext uri="{9D8B030D-6E8A-4147-A177-3AD203B41FA5}">
                      <a16:colId xmlns:a16="http://schemas.microsoft.com/office/drawing/2014/main" val="3367504617"/>
                    </a:ext>
                  </a:extLst>
                </a:gridCol>
                <a:gridCol w="898842">
                  <a:extLst>
                    <a:ext uri="{9D8B030D-6E8A-4147-A177-3AD203B41FA5}">
                      <a16:colId xmlns:a16="http://schemas.microsoft.com/office/drawing/2014/main" val="3577567244"/>
                    </a:ext>
                  </a:extLst>
                </a:gridCol>
                <a:gridCol w="898842">
                  <a:extLst>
                    <a:ext uri="{9D8B030D-6E8A-4147-A177-3AD203B41FA5}">
                      <a16:colId xmlns:a16="http://schemas.microsoft.com/office/drawing/2014/main" val="2522772667"/>
                    </a:ext>
                  </a:extLst>
                </a:gridCol>
                <a:gridCol w="898842">
                  <a:extLst>
                    <a:ext uri="{9D8B030D-6E8A-4147-A177-3AD203B41FA5}">
                      <a16:colId xmlns:a16="http://schemas.microsoft.com/office/drawing/2014/main" val="735913442"/>
                    </a:ext>
                  </a:extLst>
                </a:gridCol>
                <a:gridCol w="898842">
                  <a:extLst>
                    <a:ext uri="{9D8B030D-6E8A-4147-A177-3AD203B41FA5}">
                      <a16:colId xmlns:a16="http://schemas.microsoft.com/office/drawing/2014/main" val="182862198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Milieu chromogène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Sensibilité</a:t>
                      </a:r>
                      <a:b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Spécificité</a:t>
                      </a:r>
                      <a:b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VPP</a:t>
                      </a:r>
                      <a:b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VPN</a:t>
                      </a:r>
                      <a:b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(IC 95 %)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458344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sz="1200" b="1" dirty="0" err="1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CHROMagar</a:t>
                      </a:r>
                      <a:r>
                        <a:rPr lang="fr-FR" sz="120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br>
                        <a:rPr lang="fr-FR" sz="120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i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Candida</a:t>
                      </a:r>
                      <a:r>
                        <a:rPr lang="fr-FR" sz="120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Plus</a:t>
                      </a: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0,95</a:t>
                      </a:r>
                      <a:b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(0,86-0,99)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0,93</a:t>
                      </a:r>
                      <a:b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(0,76-0,99)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0,97</a:t>
                      </a:r>
                      <a:b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(0,88-1,00)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0,89</a:t>
                      </a:r>
                      <a:b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(0,72-0,98)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4387486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sz="120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Th. Fisher </a:t>
                      </a:r>
                      <a:br>
                        <a:rPr lang="fr-FR" sz="120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dirty="0" err="1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Brilliance</a:t>
                      </a:r>
                      <a:r>
                        <a:rPr lang="fr-FR" sz="120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fr-FR" sz="1200" i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Candida</a:t>
                      </a:r>
                      <a:r>
                        <a:rPr lang="fr-FR" sz="120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2</a:t>
                      </a:r>
                    </a:p>
                  </a:txBody>
                  <a:tcP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0,95</a:t>
                      </a:r>
                      <a:b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(0,86-0,99)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1,00</a:t>
                      </a:r>
                      <a:b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(0,90-1,00)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1,00</a:t>
                      </a:r>
                      <a:b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(0,94-1,00)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0,90</a:t>
                      </a:r>
                      <a:b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(0,73-0,98)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90318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FR" sz="1200" b="1" dirty="0" err="1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HICrome</a:t>
                      </a:r>
                      <a:r>
                        <a:rPr lang="fr-FR" sz="120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br>
                        <a:rPr lang="fr-FR" sz="1200" b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fr-FR" sz="1200" i="1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C. </a:t>
                      </a:r>
                      <a:r>
                        <a:rPr lang="fr-FR" sz="1200" i="1" dirty="0" err="1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auris</a:t>
                      </a:r>
                      <a:r>
                        <a:rPr lang="fr-FR" sz="120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MDR </a:t>
                      </a:r>
                      <a:r>
                        <a:rPr lang="fr-FR" sz="1200" dirty="0" err="1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Selective</a:t>
                      </a:r>
                      <a:endParaRPr lang="fr-FR" sz="1200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0,63</a:t>
                      </a:r>
                      <a:b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(0,50-0,75)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1,00</a:t>
                      </a:r>
                      <a:b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(0,91-1,00)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1,00</a:t>
                      </a:r>
                      <a:b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(0,87-1,00)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0,55</a:t>
                      </a:r>
                      <a:b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kumimoji="0" lang="fr-F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(0,40-0,69)</a:t>
                      </a:r>
                      <a:endParaRPr lang="fr-FR" sz="1200" dirty="0"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34848873"/>
                  </a:ext>
                </a:extLst>
              </a:tr>
            </a:tbl>
          </a:graphicData>
        </a:graphic>
      </p:graphicFrame>
      <p:grpSp>
        <p:nvGrpSpPr>
          <p:cNvPr id="26" name="Groupe 25">
            <a:extLst>
              <a:ext uri="{FF2B5EF4-FFF2-40B4-BE49-F238E27FC236}">
                <a16:creationId xmlns:a16="http://schemas.microsoft.com/office/drawing/2014/main" id="{CBADD506-B24E-896D-741F-E973B779ED4D}"/>
              </a:ext>
            </a:extLst>
          </p:cNvPr>
          <p:cNvGrpSpPr/>
          <p:nvPr/>
        </p:nvGrpSpPr>
        <p:grpSpPr>
          <a:xfrm>
            <a:off x="5828449" y="2005110"/>
            <a:ext cx="803275" cy="803275"/>
            <a:chOff x="5721350" y="1574800"/>
            <a:chExt cx="803275" cy="803275"/>
          </a:xfrm>
        </p:grpSpPr>
        <p:sp>
          <p:nvSpPr>
            <p:cNvPr id="20" name="Ellipse 19">
              <a:extLst>
                <a:ext uri="{FF2B5EF4-FFF2-40B4-BE49-F238E27FC236}">
                  <a16:creationId xmlns:a16="http://schemas.microsoft.com/office/drawing/2014/main" id="{AB5DD394-E28E-78DC-C46D-800E09D98347}"/>
                </a:ext>
              </a:extLst>
            </p:cNvPr>
            <p:cNvSpPr/>
            <p:nvPr/>
          </p:nvSpPr>
          <p:spPr>
            <a:xfrm>
              <a:off x="5721350" y="1574800"/>
              <a:ext cx="803275" cy="803275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5" name="Image 4" descr="The image depicts a close-up of a spherical object with a grey base, adorned with white dots, suggesting a scientific or medical context.&#10;&#10;Le contenu généré par l’IA peut être incorrect.">
              <a:extLst>
                <a:ext uri="{FF2B5EF4-FFF2-40B4-BE49-F238E27FC236}">
                  <a16:creationId xmlns:a16="http://schemas.microsoft.com/office/drawing/2014/main" id="{C4CE9F49-F1CC-39B4-F4FA-7FCC9FD2E6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770106" y="1626625"/>
              <a:ext cx="705762" cy="699625"/>
            </a:xfrm>
            <a:prstGeom prst="rect">
              <a:avLst/>
            </a:prstGeom>
          </p:spPr>
        </p:pic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EC821A93-F348-A820-755E-C4A9649F317B}"/>
              </a:ext>
            </a:extLst>
          </p:cNvPr>
          <p:cNvGrpSpPr/>
          <p:nvPr/>
        </p:nvGrpSpPr>
        <p:grpSpPr>
          <a:xfrm>
            <a:off x="5098238" y="2478779"/>
            <a:ext cx="803275" cy="803275"/>
            <a:chOff x="5721350" y="2341708"/>
            <a:chExt cx="803275" cy="803275"/>
          </a:xfrm>
        </p:grpSpPr>
        <p:sp>
          <p:nvSpPr>
            <p:cNvPr id="22" name="Ellipse 21">
              <a:extLst>
                <a:ext uri="{FF2B5EF4-FFF2-40B4-BE49-F238E27FC236}">
                  <a16:creationId xmlns:a16="http://schemas.microsoft.com/office/drawing/2014/main" id="{5579F4E2-C953-0438-0076-197A79E76FB2}"/>
                </a:ext>
              </a:extLst>
            </p:cNvPr>
            <p:cNvSpPr/>
            <p:nvPr/>
          </p:nvSpPr>
          <p:spPr>
            <a:xfrm>
              <a:off x="5721350" y="2341708"/>
              <a:ext cx="803275" cy="803275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7" name="Image 16" descr="The image depicts a close-up of a small, spherical object with four small, evenly spaced, circular light-emitting diodes (LEDs) arranged around it.&#10;&#10;Le contenu généré par l’IA peut être incorrect.">
              <a:extLst>
                <a:ext uri="{FF2B5EF4-FFF2-40B4-BE49-F238E27FC236}">
                  <a16:creationId xmlns:a16="http://schemas.microsoft.com/office/drawing/2014/main" id="{7D5D2D25-1CAA-F4F1-F3A3-98E1E4E6D4F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770106" y="2393533"/>
              <a:ext cx="705762" cy="699625"/>
            </a:xfrm>
            <a:prstGeom prst="rect">
              <a:avLst/>
            </a:prstGeom>
          </p:spPr>
        </p:pic>
      </p:grp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6101C69A-97AE-0310-6842-E1247D5DC90F}"/>
              </a:ext>
            </a:extLst>
          </p:cNvPr>
          <p:cNvGrpSpPr/>
          <p:nvPr/>
        </p:nvGrpSpPr>
        <p:grpSpPr>
          <a:xfrm>
            <a:off x="5848350" y="2979372"/>
            <a:ext cx="803275" cy="803275"/>
            <a:chOff x="5721350" y="3171373"/>
            <a:chExt cx="803275" cy="803275"/>
          </a:xfrm>
        </p:grpSpPr>
        <p:sp>
          <p:nvSpPr>
            <p:cNvPr id="23" name="Ellipse 22">
              <a:extLst>
                <a:ext uri="{FF2B5EF4-FFF2-40B4-BE49-F238E27FC236}">
                  <a16:creationId xmlns:a16="http://schemas.microsoft.com/office/drawing/2014/main" id="{BAEB5DA5-7313-16CE-B7ED-A57B2A211145}"/>
                </a:ext>
              </a:extLst>
            </p:cNvPr>
            <p:cNvSpPr/>
            <p:nvPr/>
          </p:nvSpPr>
          <p:spPr>
            <a:xfrm>
              <a:off x="5721350" y="3171373"/>
              <a:ext cx="803275" cy="80327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9" name="Image 18" descr="The image shows a close-up of a cell or tissue sample with numerous small, spherical, and possibly blood-red or pinkish dots, indicating the presence of cells or structures under a microscope.&#10;&#10;Le contenu généré par l’IA peut être incorrect.">
              <a:extLst>
                <a:ext uri="{FF2B5EF4-FFF2-40B4-BE49-F238E27FC236}">
                  <a16:creationId xmlns:a16="http://schemas.microsoft.com/office/drawing/2014/main" id="{0F826A71-D24A-44A0-62A3-0839F6582AA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70106" y="3223198"/>
              <a:ext cx="705762" cy="699625"/>
            </a:xfrm>
            <a:prstGeom prst="rect">
              <a:avLst/>
            </a:prstGeom>
          </p:spPr>
        </p:pic>
      </p:grpSp>
      <p:sp>
        <p:nvSpPr>
          <p:cNvPr id="27" name="Espace réservé du contenu 2">
            <a:extLst>
              <a:ext uri="{FF2B5EF4-FFF2-40B4-BE49-F238E27FC236}">
                <a16:creationId xmlns:a16="http://schemas.microsoft.com/office/drawing/2014/main" id="{B8C44D30-2367-2176-FD5E-38F5188B75F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2607" y="2786195"/>
            <a:ext cx="4463694" cy="976180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120000"/>
              </a:lnSpc>
              <a:spcBef>
                <a:spcPts val="600"/>
              </a:spcBef>
            </a:pPr>
            <a:r>
              <a:rPr lang="fr-FR" sz="1800" noProof="0" dirty="0" err="1"/>
              <a:t>CHROMagar</a:t>
            </a:r>
            <a:r>
              <a:rPr lang="fr-FR" sz="1800" noProof="0" dirty="0"/>
              <a:t> </a:t>
            </a:r>
            <a:r>
              <a:rPr lang="fr-FR" sz="1800" i="1" noProof="0" dirty="0"/>
              <a:t>Candida</a:t>
            </a:r>
            <a:r>
              <a:rPr lang="fr-FR" sz="1800" noProof="0" dirty="0"/>
              <a:t> Plus et </a:t>
            </a:r>
            <a:r>
              <a:rPr lang="fr-FR" sz="1800" i="1" noProof="0" dirty="0"/>
              <a:t>Candida</a:t>
            </a:r>
            <a:r>
              <a:rPr lang="fr-FR" sz="1800" noProof="0" dirty="0"/>
              <a:t> 2 présentent une performance équivalente, bien supérieure à la gélose </a:t>
            </a:r>
            <a:r>
              <a:rPr lang="fr-FR" sz="1800" noProof="0" dirty="0" err="1"/>
              <a:t>HiCrome</a:t>
            </a:r>
            <a:endParaRPr lang="fr-FR" sz="1800" noProof="0" dirty="0"/>
          </a:p>
        </p:txBody>
      </p:sp>
      <p:sp>
        <p:nvSpPr>
          <p:cNvPr id="28" name="Titre 2">
            <a:extLst>
              <a:ext uri="{FF2B5EF4-FFF2-40B4-BE49-F238E27FC236}">
                <a16:creationId xmlns:a16="http://schemas.microsoft.com/office/drawing/2014/main" id="{D322DC2E-B20E-7D9B-35EA-E341B4F4CD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978019" cy="962634"/>
          </a:xfrm>
        </p:spPr>
        <p:txBody>
          <a:bodyPr>
            <a:normAutofit/>
          </a:bodyPr>
          <a:lstStyle/>
          <a:p>
            <a:r>
              <a:rPr lang="fr-FR" dirty="0"/>
              <a:t>Diagnostic moléculaire et cultural de </a:t>
            </a:r>
            <a:r>
              <a:rPr lang="fr-FR" i="1" dirty="0"/>
              <a:t>C. </a:t>
            </a:r>
            <a:r>
              <a:rPr lang="fr-FR" i="1" dirty="0" err="1"/>
              <a:t>auris</a:t>
            </a:r>
            <a:r>
              <a:rPr lang="fr-FR" i="1" dirty="0"/>
              <a:t> </a:t>
            </a:r>
            <a:r>
              <a:rPr lang="fr-FR" dirty="0"/>
              <a:t>: </a:t>
            </a:r>
            <a:br>
              <a:rPr lang="fr-FR" dirty="0"/>
            </a:br>
            <a:r>
              <a:rPr lang="fr-FR" dirty="0"/>
              <a:t>évaluation de plusieurs techniques utilisables en routine au laboratoire</a:t>
            </a:r>
          </a:p>
        </p:txBody>
      </p:sp>
      <p:sp>
        <p:nvSpPr>
          <p:cNvPr id="31" name="Espace réservé du contenu 2">
            <a:extLst>
              <a:ext uri="{FF2B5EF4-FFF2-40B4-BE49-F238E27FC236}">
                <a16:creationId xmlns:a16="http://schemas.microsoft.com/office/drawing/2014/main" id="{81DAD638-3E3B-320D-E5C1-474672922358}"/>
              </a:ext>
            </a:extLst>
          </p:cNvPr>
          <p:cNvSpPr txBox="1">
            <a:spLocks/>
          </p:cNvSpPr>
          <p:nvPr/>
        </p:nvSpPr>
        <p:spPr>
          <a:xfrm>
            <a:off x="166532" y="4540696"/>
            <a:ext cx="3882275" cy="18296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Toutes les techniques ont détecté </a:t>
            </a:r>
            <a:r>
              <a:rPr kumimoji="0" lang="fr-FR" sz="17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C. </a:t>
            </a:r>
            <a:r>
              <a:rPr kumimoji="0" lang="fr-FR" sz="17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auris</a:t>
            </a:r>
            <a:r>
              <a:rPr kumimoji="0" lang="fr-FR" sz="17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après dilution au 1/100ème.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Le test </a:t>
            </a:r>
            <a:r>
              <a:rPr kumimoji="0" lang="fr-FR" sz="17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AltoStar</a:t>
            </a:r>
            <a:r>
              <a:rPr kumimoji="0" lang="fr-FR" sz="1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7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C. </a:t>
            </a:r>
            <a:r>
              <a:rPr kumimoji="0" lang="fr-FR" sz="17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auris</a:t>
            </a:r>
            <a:r>
              <a:rPr kumimoji="0" lang="fr-FR" sz="17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 obtenu la meilleure performance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Le test LAMP PCR la performance la plus faible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4" name="ZoneTexte 33">
                <a:extLst>
                  <a:ext uri="{FF2B5EF4-FFF2-40B4-BE49-F238E27FC236}">
                    <a16:creationId xmlns:a16="http://schemas.microsoft.com/office/drawing/2014/main" id="{F11B065B-9354-30F2-C1AF-0790E96E2DE0}"/>
                  </a:ext>
                </a:extLst>
              </p:cNvPr>
              <p:cNvSpPr txBox="1"/>
              <p:nvPr/>
            </p:nvSpPr>
            <p:spPr>
              <a:xfrm>
                <a:off x="166532" y="3974564"/>
                <a:ext cx="11896170" cy="3539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7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Performance de différents tests moléculaires </a:t>
                </a:r>
                <a:r>
                  <a:rPr kumimoji="0" lang="fr-FR" sz="170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(gammes de dilutions de 5 isolats de </a:t>
                </a:r>
                <a:r>
                  <a:rPr kumimoji="0" lang="fr-FR" sz="170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C. </a:t>
                </a:r>
                <a:r>
                  <a:rPr kumimoji="0" lang="fr-FR" sz="1700" i="1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auris</a:t>
                </a:r>
                <a:r>
                  <a:rPr kumimoji="0" lang="fr-FR" sz="170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kumimoji="0" lang="fr-FR" sz="170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(Clade I-V, </a:t>
                </a:r>
                <a:r>
                  <a:rPr kumimoji="0" lang="fr-FR" sz="170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McF</a:t>
                </a:r>
                <a:r>
                  <a:rPr kumimoji="0" lang="fr-FR" sz="170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 0.5) </a:t>
                </a:r>
                <a:r>
                  <a:rPr kumimoji="0" lang="fr-FR" sz="17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prélevés avec </a:t>
                </a:r>
                <a:r>
                  <a:rPr kumimoji="0" lang="fr-FR" sz="17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rPr>
                  <a:t>eSwab</a:t>
                </a:r>
                <a14:m>
                  <m:oMath xmlns:m="http://schemas.openxmlformats.org/officeDocument/2006/math">
                    <m:r>
                      <a:rPr kumimoji="0" lang="fr-FR" sz="1700" b="1" i="1" u="none" strike="noStrike" kern="1200" cap="none" spc="0" normalizeH="0" baseline="30000" noProof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Arial" charset="0"/>
                        <a:sym typeface="Symbol" panose="05050102010706020507" pitchFamily="18" charset="2"/>
                      </a:rPr>
                      <m:t></m:t>
                    </m:r>
                  </m:oMath>
                </a14:m>
                <a:endParaRPr kumimoji="0" lang="fr-FR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mc:Choice>
        <mc:Fallback>
          <p:sp>
            <p:nvSpPr>
              <p:cNvPr id="34" name="ZoneTexte 33">
                <a:extLst>
                  <a:ext uri="{FF2B5EF4-FFF2-40B4-BE49-F238E27FC236}">
                    <a16:creationId xmlns:a16="http://schemas.microsoft.com/office/drawing/2014/main" id="{F11B065B-9354-30F2-C1AF-0790E96E2DE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6532" y="3974564"/>
                <a:ext cx="11896170" cy="353943"/>
              </a:xfrm>
              <a:prstGeom prst="rect">
                <a:avLst/>
              </a:prstGeom>
              <a:blipFill>
                <a:blip r:embed="rId6"/>
                <a:stretch>
                  <a:fillRect l="-307" t="-6897" b="-22414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oupe 9">
            <a:extLst>
              <a:ext uri="{FF2B5EF4-FFF2-40B4-BE49-F238E27FC236}">
                <a16:creationId xmlns:a16="http://schemas.microsoft.com/office/drawing/2014/main" id="{FEA8FDB7-2579-9551-7ED7-36E83531366B}"/>
              </a:ext>
            </a:extLst>
          </p:cNvPr>
          <p:cNvGrpSpPr/>
          <p:nvPr/>
        </p:nvGrpSpPr>
        <p:grpSpPr>
          <a:xfrm>
            <a:off x="4374947" y="4359275"/>
            <a:ext cx="7801837" cy="2508999"/>
            <a:chOff x="4374947" y="4359275"/>
            <a:chExt cx="7801837" cy="2508999"/>
          </a:xfrm>
        </p:grpSpPr>
        <p:sp>
          <p:nvSpPr>
            <p:cNvPr id="9" name="Espace réservé du contenu 9">
              <a:extLst>
                <a:ext uri="{FF2B5EF4-FFF2-40B4-BE49-F238E27FC236}">
                  <a16:creationId xmlns:a16="http://schemas.microsoft.com/office/drawing/2014/main" id="{E72D0920-A4AC-E6DF-8773-6148B2F803B0}"/>
                </a:ext>
              </a:extLst>
            </p:cNvPr>
            <p:cNvSpPr txBox="1">
              <a:spLocks/>
            </p:cNvSpPr>
            <p:nvPr/>
          </p:nvSpPr>
          <p:spPr>
            <a:xfrm>
              <a:off x="9663568" y="6644426"/>
              <a:ext cx="2513216" cy="223848"/>
            </a:xfrm>
            <a:prstGeom prst="rect">
              <a:avLst/>
            </a:prstGeom>
          </p:spPr>
          <p:txBody>
            <a:bodyPr vert="horz" wrap="none" lIns="91440" tIns="36000" rIns="91440" bIns="36000" rtlCol="0" anchor="b">
              <a:noAutofit/>
            </a:bodyPr>
            <a:lstStyle>
              <a:lvl1pPr marL="0" indent="0" algn="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050" kern="1200" baseline="0">
                  <a:solidFill>
                    <a:schemeClr val="tx1"/>
                  </a:solidFill>
                  <a:latin typeface="Frutiger" panose="020B0500000000000000"/>
                  <a:ea typeface="+mn-ea"/>
                  <a:cs typeface="+mn-cs"/>
                </a:defRPr>
              </a:lvl1pPr>
              <a:lvl2pPr marL="685800" marR="0" indent="-228600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 sz="1200" kern="1200">
                  <a:solidFill>
                    <a:schemeClr val="tx1"/>
                  </a:solidFill>
                  <a:latin typeface="Frutiger" panose="020B050000000000000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Frutiger" panose="020B050000000000000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Frutiger" panose="020B050000000000000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Frutiger" panose="020B050000000000000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r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fr-FR" sz="105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Kauntz</a:t>
              </a:r>
              <a:r>
                <a:rPr kumimoji="0" lang="fr-F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rutiger" panose="020B0500000000000000"/>
                  <a:ea typeface="+mn-ea"/>
                  <a:cs typeface="+mn-cs"/>
                </a:rPr>
                <a:t> E, ESCMID 2026, P3255</a:t>
              </a:r>
            </a:p>
          </p:txBody>
        </p:sp>
        <p:sp>
          <p:nvSpPr>
            <p:cNvPr id="49" name="Rectangle 5">
              <a:extLst>
                <a:ext uri="{FF2B5EF4-FFF2-40B4-BE49-F238E27FC236}">
                  <a16:creationId xmlns:a16="http://schemas.microsoft.com/office/drawing/2014/main" id="{78CBADF5-655B-B3E8-684B-80C8A9C04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863" y="5181600"/>
              <a:ext cx="79375" cy="603250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Rectangle 6">
              <a:extLst>
                <a:ext uri="{FF2B5EF4-FFF2-40B4-BE49-F238E27FC236}">
                  <a16:creationId xmlns:a16="http://schemas.microsoft.com/office/drawing/2014/main" id="{B312F782-EBA8-384D-5B7D-D1ACA455E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8200" y="5014913"/>
              <a:ext cx="80963" cy="769938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Rectangle 7">
              <a:extLst>
                <a:ext uri="{FF2B5EF4-FFF2-40B4-BE49-F238E27FC236}">
                  <a16:creationId xmlns:a16="http://schemas.microsoft.com/office/drawing/2014/main" id="{1C962059-C25E-7ED9-BE1C-C573ED2E8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5325" y="5095875"/>
              <a:ext cx="79375" cy="688975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Rectangle 8">
              <a:extLst>
                <a:ext uri="{FF2B5EF4-FFF2-40B4-BE49-F238E27FC236}">
                  <a16:creationId xmlns:a16="http://schemas.microsoft.com/office/drawing/2014/main" id="{B318AE85-757F-C336-4415-6C43E24A0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2663" y="4983163"/>
              <a:ext cx="79375" cy="801688"/>
            </a:xfrm>
            <a:prstGeom prst="rect">
              <a:avLst/>
            </a:pr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Freeform 9">
              <a:extLst>
                <a:ext uri="{FF2B5EF4-FFF2-40B4-BE49-F238E27FC236}">
                  <a16:creationId xmlns:a16="http://schemas.microsoft.com/office/drawing/2014/main" id="{56DC2E2D-C7BC-8AD6-955C-986946F1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8425" y="4579938"/>
              <a:ext cx="79375" cy="1204913"/>
            </a:xfrm>
            <a:custGeom>
              <a:avLst/>
              <a:gdLst>
                <a:gd name="T0" fmla="*/ 50 w 50"/>
                <a:gd name="T1" fmla="*/ 0 h 759"/>
                <a:gd name="T2" fmla="*/ 25 w 50"/>
                <a:gd name="T3" fmla="*/ 0 h 759"/>
                <a:gd name="T4" fmla="*/ 0 w 50"/>
                <a:gd name="T5" fmla="*/ 0 h 759"/>
                <a:gd name="T6" fmla="*/ 0 w 50"/>
                <a:gd name="T7" fmla="*/ 759 h 759"/>
                <a:gd name="T8" fmla="*/ 50 w 50"/>
                <a:gd name="T9" fmla="*/ 759 h 759"/>
                <a:gd name="T10" fmla="*/ 50 w 50"/>
                <a:gd name="T11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759">
                  <a:moveTo>
                    <a:pt x="50" y="0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759"/>
                  </a:lnTo>
                  <a:lnTo>
                    <a:pt x="50" y="75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C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Rectangle 10">
              <a:extLst>
                <a:ext uri="{FF2B5EF4-FFF2-40B4-BE49-F238E27FC236}">
                  <a16:creationId xmlns:a16="http://schemas.microsoft.com/office/drawing/2014/main" id="{E1BB19BE-3A71-80D4-07E5-95C0A75A0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2638" y="4922838"/>
              <a:ext cx="79375" cy="862013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Rectangle 11">
              <a:extLst>
                <a:ext uri="{FF2B5EF4-FFF2-40B4-BE49-F238E27FC236}">
                  <a16:creationId xmlns:a16="http://schemas.microsoft.com/office/drawing/2014/main" id="{E2672C80-B585-90EE-C432-E7EDC8494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7100" y="4821238"/>
              <a:ext cx="79375" cy="963613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Rectangle 12">
              <a:extLst>
                <a:ext uri="{FF2B5EF4-FFF2-40B4-BE49-F238E27FC236}">
                  <a16:creationId xmlns:a16="http://schemas.microsoft.com/office/drawing/2014/main" id="{81F3A451-1C1E-9EEE-2838-BEB3F3353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4922838"/>
              <a:ext cx="79375" cy="862013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Rectangle 13">
              <a:extLst>
                <a:ext uri="{FF2B5EF4-FFF2-40B4-BE49-F238E27FC236}">
                  <a16:creationId xmlns:a16="http://schemas.microsoft.com/office/drawing/2014/main" id="{43AF7992-574C-AFD5-48D2-E9FCECEA3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7325" y="5059363"/>
              <a:ext cx="79375" cy="725488"/>
            </a:xfrm>
            <a:prstGeom prst="rect">
              <a:avLst/>
            </a:prstGeom>
            <a:solidFill>
              <a:srgbClr val="99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Freeform 14">
              <a:extLst>
                <a:ext uri="{FF2B5EF4-FFF2-40B4-BE49-F238E27FC236}">
                  <a16:creationId xmlns:a16="http://schemas.microsoft.com/office/drawing/2014/main" id="{26A5277B-95E1-A369-AE20-C60C0F0B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4983163"/>
              <a:ext cx="79375" cy="801688"/>
            </a:xfrm>
            <a:custGeom>
              <a:avLst/>
              <a:gdLst>
                <a:gd name="T0" fmla="*/ 25 w 50"/>
                <a:gd name="T1" fmla="*/ 0 h 505"/>
                <a:gd name="T2" fmla="*/ 0 w 50"/>
                <a:gd name="T3" fmla="*/ 0 h 505"/>
                <a:gd name="T4" fmla="*/ 0 w 50"/>
                <a:gd name="T5" fmla="*/ 505 h 505"/>
                <a:gd name="T6" fmla="*/ 50 w 50"/>
                <a:gd name="T7" fmla="*/ 505 h 505"/>
                <a:gd name="T8" fmla="*/ 50 w 50"/>
                <a:gd name="T9" fmla="*/ 0 h 505"/>
                <a:gd name="T10" fmla="*/ 25 w 50"/>
                <a:gd name="T11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5">
                  <a:moveTo>
                    <a:pt x="25" y="0"/>
                  </a:moveTo>
                  <a:lnTo>
                    <a:pt x="0" y="0"/>
                  </a:lnTo>
                  <a:lnTo>
                    <a:pt x="0" y="505"/>
                  </a:lnTo>
                  <a:lnTo>
                    <a:pt x="50" y="505"/>
                  </a:lnTo>
                  <a:lnTo>
                    <a:pt x="5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Freeform 15">
              <a:extLst>
                <a:ext uri="{FF2B5EF4-FFF2-40B4-BE49-F238E27FC236}">
                  <a16:creationId xmlns:a16="http://schemas.microsoft.com/office/drawing/2014/main" id="{573BC19A-BA33-8CE6-5070-CA38D3F0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0" y="4856163"/>
              <a:ext cx="80963" cy="928688"/>
            </a:xfrm>
            <a:custGeom>
              <a:avLst/>
              <a:gdLst>
                <a:gd name="T0" fmla="*/ 25 w 51"/>
                <a:gd name="T1" fmla="*/ 0 h 585"/>
                <a:gd name="T2" fmla="*/ 0 w 51"/>
                <a:gd name="T3" fmla="*/ 0 h 585"/>
                <a:gd name="T4" fmla="*/ 0 w 51"/>
                <a:gd name="T5" fmla="*/ 585 h 585"/>
                <a:gd name="T6" fmla="*/ 51 w 51"/>
                <a:gd name="T7" fmla="*/ 585 h 585"/>
                <a:gd name="T8" fmla="*/ 51 w 51"/>
                <a:gd name="T9" fmla="*/ 0 h 585"/>
                <a:gd name="T10" fmla="*/ 25 w 51"/>
                <a:gd name="T11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85">
                  <a:moveTo>
                    <a:pt x="25" y="0"/>
                  </a:moveTo>
                  <a:lnTo>
                    <a:pt x="0" y="0"/>
                  </a:lnTo>
                  <a:lnTo>
                    <a:pt x="0" y="585"/>
                  </a:lnTo>
                  <a:lnTo>
                    <a:pt x="51" y="585"/>
                  </a:lnTo>
                  <a:lnTo>
                    <a:pt x="5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Freeform 16">
              <a:extLst>
                <a:ext uri="{FF2B5EF4-FFF2-40B4-BE49-F238E27FC236}">
                  <a16:creationId xmlns:a16="http://schemas.microsoft.com/office/drawing/2014/main" id="{E55646CF-A0D9-5B5A-C893-0CAFEA6F4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4764088"/>
              <a:ext cx="79375" cy="1020763"/>
            </a:xfrm>
            <a:custGeom>
              <a:avLst/>
              <a:gdLst>
                <a:gd name="T0" fmla="*/ 25 w 50"/>
                <a:gd name="T1" fmla="*/ 0 h 643"/>
                <a:gd name="T2" fmla="*/ 0 w 50"/>
                <a:gd name="T3" fmla="*/ 0 h 643"/>
                <a:gd name="T4" fmla="*/ 0 w 50"/>
                <a:gd name="T5" fmla="*/ 643 h 643"/>
                <a:gd name="T6" fmla="*/ 50 w 50"/>
                <a:gd name="T7" fmla="*/ 643 h 643"/>
                <a:gd name="T8" fmla="*/ 50 w 50"/>
                <a:gd name="T9" fmla="*/ 0 h 643"/>
                <a:gd name="T10" fmla="*/ 25 w 50"/>
                <a:gd name="T11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43">
                  <a:moveTo>
                    <a:pt x="25" y="0"/>
                  </a:moveTo>
                  <a:lnTo>
                    <a:pt x="0" y="0"/>
                  </a:lnTo>
                  <a:lnTo>
                    <a:pt x="0" y="643"/>
                  </a:lnTo>
                  <a:lnTo>
                    <a:pt x="50" y="643"/>
                  </a:lnTo>
                  <a:lnTo>
                    <a:pt x="5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Rectangle 17">
              <a:extLst>
                <a:ext uri="{FF2B5EF4-FFF2-40B4-BE49-F238E27FC236}">
                  <a16:creationId xmlns:a16="http://schemas.microsoft.com/office/drawing/2014/main" id="{7F9A3DEA-A809-9F5D-1E59-8FB6056D5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000" y="4757738"/>
              <a:ext cx="79375" cy="1027113"/>
            </a:xfrm>
            <a:prstGeom prst="rect">
              <a:avLst/>
            </a:prstGeom>
            <a:solidFill>
              <a:srgbClr val="99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Rectangle 18">
              <a:extLst>
                <a:ext uri="{FF2B5EF4-FFF2-40B4-BE49-F238E27FC236}">
                  <a16:creationId xmlns:a16="http://schemas.microsoft.com/office/drawing/2014/main" id="{D6729B58-BEE8-D3F3-6908-38C138710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4663" y="4878388"/>
              <a:ext cx="79375" cy="906463"/>
            </a:xfrm>
            <a:prstGeom prst="rect">
              <a:avLst/>
            </a:prstGeom>
            <a:solidFill>
              <a:srgbClr val="99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Freeform 19">
              <a:extLst>
                <a:ext uri="{FF2B5EF4-FFF2-40B4-BE49-F238E27FC236}">
                  <a16:creationId xmlns:a16="http://schemas.microsoft.com/office/drawing/2014/main" id="{F0E6077D-FB4D-BA90-4D26-392D0E31A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5" y="4983163"/>
              <a:ext cx="79375" cy="801688"/>
            </a:xfrm>
            <a:custGeom>
              <a:avLst/>
              <a:gdLst>
                <a:gd name="T0" fmla="*/ 24 w 50"/>
                <a:gd name="T1" fmla="*/ 0 h 505"/>
                <a:gd name="T2" fmla="*/ 0 w 50"/>
                <a:gd name="T3" fmla="*/ 0 h 505"/>
                <a:gd name="T4" fmla="*/ 0 w 50"/>
                <a:gd name="T5" fmla="*/ 505 h 505"/>
                <a:gd name="T6" fmla="*/ 50 w 50"/>
                <a:gd name="T7" fmla="*/ 505 h 505"/>
                <a:gd name="T8" fmla="*/ 50 w 50"/>
                <a:gd name="T9" fmla="*/ 0 h 505"/>
                <a:gd name="T10" fmla="*/ 24 w 50"/>
                <a:gd name="T11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5">
                  <a:moveTo>
                    <a:pt x="24" y="0"/>
                  </a:moveTo>
                  <a:lnTo>
                    <a:pt x="0" y="0"/>
                  </a:lnTo>
                  <a:lnTo>
                    <a:pt x="0" y="505"/>
                  </a:lnTo>
                  <a:lnTo>
                    <a:pt x="50" y="505"/>
                  </a:lnTo>
                  <a:lnTo>
                    <a:pt x="5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Rectangle 20">
              <a:extLst>
                <a:ext uri="{FF2B5EF4-FFF2-40B4-BE49-F238E27FC236}">
                  <a16:creationId xmlns:a16="http://schemas.microsoft.com/office/drawing/2014/main" id="{1DC8715C-B798-93A5-359D-C7ACB0077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0200" y="4983163"/>
              <a:ext cx="79375" cy="801688"/>
            </a:xfrm>
            <a:prstGeom prst="rect">
              <a:avLst/>
            </a:prstGeom>
            <a:solidFill>
              <a:srgbClr val="99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Freeform 21">
              <a:extLst>
                <a:ext uri="{FF2B5EF4-FFF2-40B4-BE49-F238E27FC236}">
                  <a16:creationId xmlns:a16="http://schemas.microsoft.com/office/drawing/2014/main" id="{E873997A-A7C6-AF08-D6CD-56F65D6A7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4805363"/>
              <a:ext cx="79375" cy="979488"/>
            </a:xfrm>
            <a:custGeom>
              <a:avLst/>
              <a:gdLst>
                <a:gd name="T0" fmla="*/ 50 w 50"/>
                <a:gd name="T1" fmla="*/ 0 h 617"/>
                <a:gd name="T2" fmla="*/ 0 w 50"/>
                <a:gd name="T3" fmla="*/ 0 h 617"/>
                <a:gd name="T4" fmla="*/ 0 w 50"/>
                <a:gd name="T5" fmla="*/ 617 h 617"/>
                <a:gd name="T6" fmla="*/ 9 w 50"/>
                <a:gd name="T7" fmla="*/ 617 h 617"/>
                <a:gd name="T8" fmla="*/ 9 w 50"/>
                <a:gd name="T9" fmla="*/ 616 h 617"/>
                <a:gd name="T10" fmla="*/ 9 w 50"/>
                <a:gd name="T11" fmla="*/ 612 h 617"/>
                <a:gd name="T12" fmla="*/ 10 w 50"/>
                <a:gd name="T13" fmla="*/ 609 h 617"/>
                <a:gd name="T14" fmla="*/ 11 w 50"/>
                <a:gd name="T15" fmla="*/ 606 h 617"/>
                <a:gd name="T16" fmla="*/ 14 w 50"/>
                <a:gd name="T17" fmla="*/ 603 h 617"/>
                <a:gd name="T18" fmla="*/ 16 w 50"/>
                <a:gd name="T19" fmla="*/ 601 h 617"/>
                <a:gd name="T20" fmla="*/ 19 w 50"/>
                <a:gd name="T21" fmla="*/ 599 h 617"/>
                <a:gd name="T22" fmla="*/ 23 w 50"/>
                <a:gd name="T23" fmla="*/ 598 h 617"/>
                <a:gd name="T24" fmla="*/ 26 w 50"/>
                <a:gd name="T25" fmla="*/ 598 h 617"/>
                <a:gd name="T26" fmla="*/ 29 w 50"/>
                <a:gd name="T27" fmla="*/ 598 h 617"/>
                <a:gd name="T28" fmla="*/ 32 w 50"/>
                <a:gd name="T29" fmla="*/ 599 h 617"/>
                <a:gd name="T30" fmla="*/ 34 w 50"/>
                <a:gd name="T31" fmla="*/ 600 h 617"/>
                <a:gd name="T32" fmla="*/ 36 w 50"/>
                <a:gd name="T33" fmla="*/ 601 h 617"/>
                <a:gd name="T34" fmla="*/ 38 w 50"/>
                <a:gd name="T35" fmla="*/ 602 h 617"/>
                <a:gd name="T36" fmla="*/ 39 w 50"/>
                <a:gd name="T37" fmla="*/ 603 h 617"/>
                <a:gd name="T38" fmla="*/ 41 w 50"/>
                <a:gd name="T39" fmla="*/ 606 h 617"/>
                <a:gd name="T40" fmla="*/ 43 w 50"/>
                <a:gd name="T41" fmla="*/ 609 h 617"/>
                <a:gd name="T42" fmla="*/ 44 w 50"/>
                <a:gd name="T43" fmla="*/ 612 h 617"/>
                <a:gd name="T44" fmla="*/ 45 w 50"/>
                <a:gd name="T45" fmla="*/ 616 h 617"/>
                <a:gd name="T46" fmla="*/ 45 w 50"/>
                <a:gd name="T47" fmla="*/ 617 h 617"/>
                <a:gd name="T48" fmla="*/ 50 w 50"/>
                <a:gd name="T49" fmla="*/ 617 h 617"/>
                <a:gd name="T50" fmla="*/ 50 w 5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617">
                  <a:moveTo>
                    <a:pt x="50" y="0"/>
                  </a:moveTo>
                  <a:lnTo>
                    <a:pt x="0" y="0"/>
                  </a:lnTo>
                  <a:lnTo>
                    <a:pt x="0" y="617"/>
                  </a:lnTo>
                  <a:lnTo>
                    <a:pt x="9" y="617"/>
                  </a:lnTo>
                  <a:lnTo>
                    <a:pt x="9" y="616"/>
                  </a:lnTo>
                  <a:lnTo>
                    <a:pt x="9" y="612"/>
                  </a:lnTo>
                  <a:lnTo>
                    <a:pt x="10" y="609"/>
                  </a:lnTo>
                  <a:lnTo>
                    <a:pt x="11" y="606"/>
                  </a:lnTo>
                  <a:lnTo>
                    <a:pt x="14" y="603"/>
                  </a:lnTo>
                  <a:lnTo>
                    <a:pt x="16" y="601"/>
                  </a:lnTo>
                  <a:lnTo>
                    <a:pt x="19" y="599"/>
                  </a:lnTo>
                  <a:lnTo>
                    <a:pt x="23" y="598"/>
                  </a:lnTo>
                  <a:lnTo>
                    <a:pt x="26" y="598"/>
                  </a:lnTo>
                  <a:lnTo>
                    <a:pt x="29" y="598"/>
                  </a:lnTo>
                  <a:lnTo>
                    <a:pt x="32" y="599"/>
                  </a:lnTo>
                  <a:lnTo>
                    <a:pt x="34" y="600"/>
                  </a:lnTo>
                  <a:lnTo>
                    <a:pt x="36" y="601"/>
                  </a:lnTo>
                  <a:lnTo>
                    <a:pt x="38" y="602"/>
                  </a:lnTo>
                  <a:lnTo>
                    <a:pt x="39" y="603"/>
                  </a:lnTo>
                  <a:lnTo>
                    <a:pt x="41" y="606"/>
                  </a:lnTo>
                  <a:lnTo>
                    <a:pt x="43" y="609"/>
                  </a:lnTo>
                  <a:lnTo>
                    <a:pt x="44" y="612"/>
                  </a:lnTo>
                  <a:lnTo>
                    <a:pt x="45" y="616"/>
                  </a:lnTo>
                  <a:lnTo>
                    <a:pt x="45" y="617"/>
                  </a:lnTo>
                  <a:lnTo>
                    <a:pt x="50" y="6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Freeform 22">
              <a:extLst>
                <a:ext uri="{FF2B5EF4-FFF2-40B4-BE49-F238E27FC236}">
                  <a16:creationId xmlns:a16="http://schemas.microsoft.com/office/drawing/2014/main" id="{000CE0E2-6F3D-B1D3-D26E-8D33EF2E4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075" y="4900613"/>
              <a:ext cx="80963" cy="884238"/>
            </a:xfrm>
            <a:custGeom>
              <a:avLst/>
              <a:gdLst>
                <a:gd name="T0" fmla="*/ 51 w 51"/>
                <a:gd name="T1" fmla="*/ 0 h 557"/>
                <a:gd name="T2" fmla="*/ 0 w 51"/>
                <a:gd name="T3" fmla="*/ 0 h 557"/>
                <a:gd name="T4" fmla="*/ 0 w 51"/>
                <a:gd name="T5" fmla="*/ 557 h 557"/>
                <a:gd name="T6" fmla="*/ 7 w 51"/>
                <a:gd name="T7" fmla="*/ 557 h 557"/>
                <a:gd name="T8" fmla="*/ 7 w 51"/>
                <a:gd name="T9" fmla="*/ 556 h 557"/>
                <a:gd name="T10" fmla="*/ 8 w 51"/>
                <a:gd name="T11" fmla="*/ 552 h 557"/>
                <a:gd name="T12" fmla="*/ 8 w 51"/>
                <a:gd name="T13" fmla="*/ 549 h 557"/>
                <a:gd name="T14" fmla="*/ 10 w 51"/>
                <a:gd name="T15" fmla="*/ 546 h 557"/>
                <a:gd name="T16" fmla="*/ 13 w 51"/>
                <a:gd name="T17" fmla="*/ 543 h 557"/>
                <a:gd name="T18" fmla="*/ 15 w 51"/>
                <a:gd name="T19" fmla="*/ 541 h 557"/>
                <a:gd name="T20" fmla="*/ 18 w 51"/>
                <a:gd name="T21" fmla="*/ 539 h 557"/>
                <a:gd name="T22" fmla="*/ 22 w 51"/>
                <a:gd name="T23" fmla="*/ 538 h 557"/>
                <a:gd name="T24" fmla="*/ 25 w 51"/>
                <a:gd name="T25" fmla="*/ 538 h 557"/>
                <a:gd name="T26" fmla="*/ 28 w 51"/>
                <a:gd name="T27" fmla="*/ 538 h 557"/>
                <a:gd name="T28" fmla="*/ 30 w 51"/>
                <a:gd name="T29" fmla="*/ 539 h 557"/>
                <a:gd name="T30" fmla="*/ 33 w 51"/>
                <a:gd name="T31" fmla="*/ 540 h 557"/>
                <a:gd name="T32" fmla="*/ 35 w 51"/>
                <a:gd name="T33" fmla="*/ 541 h 557"/>
                <a:gd name="T34" fmla="*/ 36 w 51"/>
                <a:gd name="T35" fmla="*/ 542 h 557"/>
                <a:gd name="T36" fmla="*/ 38 w 51"/>
                <a:gd name="T37" fmla="*/ 543 h 557"/>
                <a:gd name="T38" fmla="*/ 40 w 51"/>
                <a:gd name="T39" fmla="*/ 546 h 557"/>
                <a:gd name="T40" fmla="*/ 42 w 51"/>
                <a:gd name="T41" fmla="*/ 549 h 557"/>
                <a:gd name="T42" fmla="*/ 43 w 51"/>
                <a:gd name="T43" fmla="*/ 552 h 557"/>
                <a:gd name="T44" fmla="*/ 43 w 51"/>
                <a:gd name="T45" fmla="*/ 556 h 557"/>
                <a:gd name="T46" fmla="*/ 43 w 51"/>
                <a:gd name="T47" fmla="*/ 557 h 557"/>
                <a:gd name="T48" fmla="*/ 51 w 51"/>
                <a:gd name="T49" fmla="*/ 557 h 557"/>
                <a:gd name="T50" fmla="*/ 51 w 51"/>
                <a:gd name="T51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57">
                  <a:moveTo>
                    <a:pt x="51" y="0"/>
                  </a:moveTo>
                  <a:lnTo>
                    <a:pt x="0" y="0"/>
                  </a:lnTo>
                  <a:lnTo>
                    <a:pt x="0" y="557"/>
                  </a:lnTo>
                  <a:lnTo>
                    <a:pt x="7" y="557"/>
                  </a:lnTo>
                  <a:lnTo>
                    <a:pt x="7" y="556"/>
                  </a:lnTo>
                  <a:lnTo>
                    <a:pt x="8" y="552"/>
                  </a:lnTo>
                  <a:lnTo>
                    <a:pt x="8" y="549"/>
                  </a:lnTo>
                  <a:lnTo>
                    <a:pt x="10" y="546"/>
                  </a:lnTo>
                  <a:lnTo>
                    <a:pt x="13" y="543"/>
                  </a:lnTo>
                  <a:lnTo>
                    <a:pt x="15" y="541"/>
                  </a:lnTo>
                  <a:lnTo>
                    <a:pt x="18" y="539"/>
                  </a:lnTo>
                  <a:lnTo>
                    <a:pt x="22" y="538"/>
                  </a:lnTo>
                  <a:lnTo>
                    <a:pt x="25" y="538"/>
                  </a:lnTo>
                  <a:lnTo>
                    <a:pt x="28" y="538"/>
                  </a:lnTo>
                  <a:lnTo>
                    <a:pt x="30" y="539"/>
                  </a:lnTo>
                  <a:lnTo>
                    <a:pt x="33" y="540"/>
                  </a:lnTo>
                  <a:lnTo>
                    <a:pt x="35" y="541"/>
                  </a:lnTo>
                  <a:lnTo>
                    <a:pt x="36" y="542"/>
                  </a:lnTo>
                  <a:lnTo>
                    <a:pt x="38" y="543"/>
                  </a:lnTo>
                  <a:lnTo>
                    <a:pt x="40" y="546"/>
                  </a:lnTo>
                  <a:lnTo>
                    <a:pt x="42" y="549"/>
                  </a:lnTo>
                  <a:lnTo>
                    <a:pt x="43" y="552"/>
                  </a:lnTo>
                  <a:lnTo>
                    <a:pt x="43" y="556"/>
                  </a:lnTo>
                  <a:lnTo>
                    <a:pt x="43" y="557"/>
                  </a:lnTo>
                  <a:lnTo>
                    <a:pt x="51" y="557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Freeform 23">
              <a:extLst>
                <a:ext uri="{FF2B5EF4-FFF2-40B4-BE49-F238E27FC236}">
                  <a16:creationId xmlns:a16="http://schemas.microsoft.com/office/drawing/2014/main" id="{A9A79A57-62FC-DE42-132B-2A5C46FAE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200" y="4983163"/>
              <a:ext cx="79375" cy="801688"/>
            </a:xfrm>
            <a:custGeom>
              <a:avLst/>
              <a:gdLst>
                <a:gd name="T0" fmla="*/ 25 w 50"/>
                <a:gd name="T1" fmla="*/ 0 h 505"/>
                <a:gd name="T2" fmla="*/ 0 w 50"/>
                <a:gd name="T3" fmla="*/ 0 h 505"/>
                <a:gd name="T4" fmla="*/ 0 w 50"/>
                <a:gd name="T5" fmla="*/ 505 h 505"/>
                <a:gd name="T6" fmla="*/ 50 w 50"/>
                <a:gd name="T7" fmla="*/ 505 h 505"/>
                <a:gd name="T8" fmla="*/ 50 w 50"/>
                <a:gd name="T9" fmla="*/ 0 h 505"/>
                <a:gd name="T10" fmla="*/ 25 w 50"/>
                <a:gd name="T11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5">
                  <a:moveTo>
                    <a:pt x="25" y="0"/>
                  </a:moveTo>
                  <a:lnTo>
                    <a:pt x="0" y="0"/>
                  </a:lnTo>
                  <a:lnTo>
                    <a:pt x="0" y="505"/>
                  </a:lnTo>
                  <a:lnTo>
                    <a:pt x="50" y="505"/>
                  </a:lnTo>
                  <a:lnTo>
                    <a:pt x="5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" name="Freeform 24">
              <a:extLst>
                <a:ext uri="{FF2B5EF4-FFF2-40B4-BE49-F238E27FC236}">
                  <a16:creationId xmlns:a16="http://schemas.microsoft.com/office/drawing/2014/main" id="{36F49D91-8A77-9EEF-30B1-80ACAE6CB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763" y="4440238"/>
              <a:ext cx="842963" cy="1344613"/>
            </a:xfrm>
            <a:custGeom>
              <a:avLst/>
              <a:gdLst>
                <a:gd name="T0" fmla="*/ 0 w 531"/>
                <a:gd name="T1" fmla="*/ 847 h 847"/>
                <a:gd name="T2" fmla="*/ 0 w 531"/>
                <a:gd name="T3" fmla="*/ 0 h 847"/>
                <a:gd name="T4" fmla="*/ 531 w 531"/>
                <a:gd name="T5" fmla="*/ 0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1" h="847">
                  <a:moveTo>
                    <a:pt x="0" y="847"/>
                  </a:moveTo>
                  <a:lnTo>
                    <a:pt x="0" y="0"/>
                  </a:lnTo>
                  <a:lnTo>
                    <a:pt x="531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" name="Freeform 25">
              <a:extLst>
                <a:ext uri="{FF2B5EF4-FFF2-40B4-BE49-F238E27FC236}">
                  <a16:creationId xmlns:a16="http://schemas.microsoft.com/office/drawing/2014/main" id="{CDA6346E-72FD-CC03-C940-3DF61CD4B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4711700"/>
              <a:ext cx="41275" cy="0"/>
            </a:xfrm>
            <a:custGeom>
              <a:avLst/>
              <a:gdLst>
                <a:gd name="T0" fmla="*/ 26 w 26"/>
                <a:gd name="T1" fmla="*/ 13 w 26"/>
                <a:gd name="T2" fmla="*/ 0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6">
                  <a:moveTo>
                    <a:pt x="26" y="0"/>
                  </a:move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Line 26">
              <a:extLst>
                <a:ext uri="{FF2B5EF4-FFF2-40B4-BE49-F238E27FC236}">
                  <a16:creationId xmlns:a16="http://schemas.microsoft.com/office/drawing/2014/main" id="{A31054B0-11C0-7D50-EFE7-EC9AFF9DD7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7225" y="4711700"/>
              <a:ext cx="0" cy="52388"/>
            </a:xfrm>
            <a:prstGeom prst="line">
              <a:avLst/>
            </a:prstGeom>
            <a:noFill/>
            <a:ln w="12700">
              <a:solidFill>
                <a:srgbClr val="00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Line 27">
              <a:extLst>
                <a:ext uri="{FF2B5EF4-FFF2-40B4-BE49-F238E27FC236}">
                  <a16:creationId xmlns:a16="http://schemas.microsoft.com/office/drawing/2014/main" id="{4B35509A-2A72-F8B9-0BB0-CC97516693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28113" y="4486275"/>
              <a:ext cx="0" cy="93663"/>
            </a:xfrm>
            <a:prstGeom prst="line">
              <a:avLst/>
            </a:prstGeom>
            <a:noFill/>
            <a:ln w="12700">
              <a:solidFill>
                <a:srgbClr val="66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" name="Line 28">
              <a:extLst>
                <a:ext uri="{FF2B5EF4-FFF2-40B4-BE49-F238E27FC236}">
                  <a16:creationId xmlns:a16="http://schemas.microsoft.com/office/drawing/2014/main" id="{3F8B3155-9A17-F781-957E-DA82F6565D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1463" y="4784725"/>
              <a:ext cx="42863" cy="0"/>
            </a:xfrm>
            <a:prstGeom prst="line">
              <a:avLst/>
            </a:prstGeom>
            <a:noFill/>
            <a:ln w="12700">
              <a:solidFill>
                <a:srgbClr val="99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Line 29">
              <a:extLst>
                <a:ext uri="{FF2B5EF4-FFF2-40B4-BE49-F238E27FC236}">
                  <a16:creationId xmlns:a16="http://schemas.microsoft.com/office/drawing/2014/main" id="{1C6DE216-338C-2DF4-17B7-FCB69167E4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1888" y="4905375"/>
              <a:ext cx="0" cy="77788"/>
            </a:xfrm>
            <a:prstGeom prst="line">
              <a:avLst/>
            </a:prstGeom>
            <a:noFill/>
            <a:ln w="12700">
              <a:solidFill>
                <a:srgbClr val="99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DC174D65-400E-BF5B-99D6-139CFC069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3" y="4692650"/>
              <a:ext cx="41275" cy="0"/>
            </a:xfrm>
            <a:custGeom>
              <a:avLst/>
              <a:gdLst>
                <a:gd name="T0" fmla="*/ 26 w 26"/>
                <a:gd name="T1" fmla="*/ 13 w 26"/>
                <a:gd name="T2" fmla="*/ 0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6">
                  <a:moveTo>
                    <a:pt x="26" y="0"/>
                  </a:move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Line 31">
              <a:extLst>
                <a:ext uri="{FF2B5EF4-FFF2-40B4-BE49-F238E27FC236}">
                  <a16:creationId xmlns:a16="http://schemas.microsoft.com/office/drawing/2014/main" id="{B18CDB32-9D4C-DD25-3E93-319D567390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37450" y="4692650"/>
              <a:ext cx="0" cy="290513"/>
            </a:xfrm>
            <a:prstGeom prst="line">
              <a:avLst/>
            </a:prstGeom>
            <a:noFill/>
            <a:ln w="127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Line 32">
              <a:extLst>
                <a:ext uri="{FF2B5EF4-FFF2-40B4-BE49-F238E27FC236}">
                  <a16:creationId xmlns:a16="http://schemas.microsoft.com/office/drawing/2014/main" id="{32B4D148-CC67-19A4-8509-CCF7ACE06F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80325" y="4657725"/>
              <a:ext cx="0" cy="325438"/>
            </a:xfrm>
            <a:prstGeom prst="line">
              <a:avLst/>
            </a:prstGeom>
            <a:noFill/>
            <a:ln w="127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Line 33">
              <a:extLst>
                <a:ext uri="{FF2B5EF4-FFF2-40B4-BE49-F238E27FC236}">
                  <a16:creationId xmlns:a16="http://schemas.microsoft.com/office/drawing/2014/main" id="{B5E48BB6-626B-D18C-3375-1EE120D4EC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2988" y="4743450"/>
              <a:ext cx="0" cy="112713"/>
            </a:xfrm>
            <a:prstGeom prst="line">
              <a:avLst/>
            </a:prstGeom>
            <a:noFill/>
            <a:ln w="127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Line 34">
              <a:extLst>
                <a:ext uri="{FF2B5EF4-FFF2-40B4-BE49-F238E27FC236}">
                  <a16:creationId xmlns:a16="http://schemas.microsoft.com/office/drawing/2014/main" id="{C10C99F5-730F-3DB4-BC03-48DC3805BC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92988" y="4743450"/>
              <a:ext cx="22225" cy="0"/>
            </a:xfrm>
            <a:prstGeom prst="line">
              <a:avLst/>
            </a:prstGeom>
            <a:noFill/>
            <a:ln w="127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Line 35">
              <a:extLst>
                <a:ext uri="{FF2B5EF4-FFF2-40B4-BE49-F238E27FC236}">
                  <a16:creationId xmlns:a16="http://schemas.microsoft.com/office/drawing/2014/main" id="{C008047A-16D3-2665-0AE4-DB00392746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2350" y="4743450"/>
              <a:ext cx="20638" cy="0"/>
            </a:xfrm>
            <a:prstGeom prst="line">
              <a:avLst/>
            </a:prstGeom>
            <a:noFill/>
            <a:ln w="127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50" name="Groupe 249">
              <a:extLst>
                <a:ext uri="{FF2B5EF4-FFF2-40B4-BE49-F238E27FC236}">
                  <a16:creationId xmlns:a16="http://schemas.microsoft.com/office/drawing/2014/main" id="{3CE08275-99BD-A155-D063-889A66B312B0}"/>
                </a:ext>
              </a:extLst>
            </p:cNvPr>
            <p:cNvGrpSpPr/>
            <p:nvPr/>
          </p:nvGrpSpPr>
          <p:grpSpPr>
            <a:xfrm>
              <a:off x="4778375" y="4437063"/>
              <a:ext cx="4997451" cy="1347788"/>
              <a:chOff x="4778375" y="4437063"/>
              <a:chExt cx="4997451" cy="1347788"/>
            </a:xfrm>
          </p:grpSpPr>
          <p:sp>
            <p:nvSpPr>
              <p:cNvPr id="80" name="Line 36">
                <a:extLst>
                  <a:ext uri="{FF2B5EF4-FFF2-40B4-BE49-F238E27FC236}">
                    <a16:creationId xmlns:a16="http://schemas.microsoft.com/office/drawing/2014/main" id="{716D80F9-A8AB-F19B-E473-0D084BCCD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01213" y="4440238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" name="Line 37">
                <a:extLst>
                  <a:ext uri="{FF2B5EF4-FFF2-40B4-BE49-F238E27FC236}">
                    <a16:creationId xmlns:a16="http://schemas.microsoft.com/office/drawing/2014/main" id="{FB987193-123B-C684-0ED3-EC55C74348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01213" y="4887913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38">
                <a:extLst>
                  <a:ext uri="{FF2B5EF4-FFF2-40B4-BE49-F238E27FC236}">
                    <a16:creationId xmlns:a16="http://schemas.microsoft.com/office/drawing/2014/main" id="{EFC576C1-F4D8-7173-A95F-F0BED6DCB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1213" y="4440238"/>
                <a:ext cx="0" cy="1344613"/>
              </a:xfrm>
              <a:custGeom>
                <a:avLst/>
                <a:gdLst>
                  <a:gd name="T0" fmla="*/ 847 h 847"/>
                  <a:gd name="T1" fmla="*/ 565 h 847"/>
                  <a:gd name="T2" fmla="*/ 282 h 847"/>
                  <a:gd name="T3" fmla="*/ 0 h 84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847">
                    <a:moveTo>
                      <a:pt x="0" y="847"/>
                    </a:moveTo>
                    <a:lnTo>
                      <a:pt x="0" y="565"/>
                    </a:lnTo>
                    <a:lnTo>
                      <a:pt x="0" y="28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Line 39">
                <a:extLst>
                  <a:ext uri="{FF2B5EF4-FFF2-40B4-BE49-F238E27FC236}">
                    <a16:creationId xmlns:a16="http://schemas.microsoft.com/office/drawing/2014/main" id="{1204DD07-DB9B-4EFA-7D65-F7EFF70516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01213" y="5337175"/>
                <a:ext cx="74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40">
                <a:extLst>
                  <a:ext uri="{FF2B5EF4-FFF2-40B4-BE49-F238E27FC236}">
                    <a16:creationId xmlns:a16="http://schemas.microsoft.com/office/drawing/2014/main" id="{1D5A688A-0B60-734F-8127-14198BB68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375" y="5784850"/>
                <a:ext cx="4997450" cy="0"/>
              </a:xfrm>
              <a:custGeom>
                <a:avLst/>
                <a:gdLst>
                  <a:gd name="T0" fmla="*/ 3148 w 3148"/>
                  <a:gd name="T1" fmla="*/ 3101 w 3148"/>
                  <a:gd name="T2" fmla="*/ 46 w 3148"/>
                  <a:gd name="T3" fmla="*/ 0 w 31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148">
                    <a:moveTo>
                      <a:pt x="3148" y="0"/>
                    </a:moveTo>
                    <a:lnTo>
                      <a:pt x="3101" y="0"/>
                    </a:lnTo>
                    <a:lnTo>
                      <a:pt x="46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Line 41">
                <a:extLst>
                  <a:ext uri="{FF2B5EF4-FFF2-40B4-BE49-F238E27FC236}">
                    <a16:creationId xmlns:a16="http://schemas.microsoft.com/office/drawing/2014/main" id="{56CEAB14-FBEE-74A6-253E-05D5DDD30B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8375" y="4437063"/>
                <a:ext cx="73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Line 42">
                <a:extLst>
                  <a:ext uri="{FF2B5EF4-FFF2-40B4-BE49-F238E27FC236}">
                    <a16:creationId xmlns:a16="http://schemas.microsoft.com/office/drawing/2014/main" id="{B19E29EA-4C15-11A1-5DFC-B11DF103B9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8375" y="4706938"/>
                <a:ext cx="73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43">
                <a:extLst>
                  <a:ext uri="{FF2B5EF4-FFF2-40B4-BE49-F238E27FC236}">
                    <a16:creationId xmlns:a16="http://schemas.microsoft.com/office/drawing/2014/main" id="{C8855834-71FC-5923-35B8-8F90D5AE3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400" y="4437063"/>
                <a:ext cx="0" cy="1347788"/>
              </a:xfrm>
              <a:custGeom>
                <a:avLst/>
                <a:gdLst>
                  <a:gd name="T0" fmla="*/ 849 h 849"/>
                  <a:gd name="T1" fmla="*/ 679 h 849"/>
                  <a:gd name="T2" fmla="*/ 509 h 849"/>
                  <a:gd name="T3" fmla="*/ 340 h 849"/>
                  <a:gd name="T4" fmla="*/ 170 h 849"/>
                  <a:gd name="T5" fmla="*/ 0 h 84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849">
                    <a:moveTo>
                      <a:pt x="0" y="849"/>
                    </a:moveTo>
                    <a:lnTo>
                      <a:pt x="0" y="679"/>
                    </a:lnTo>
                    <a:lnTo>
                      <a:pt x="0" y="509"/>
                    </a:lnTo>
                    <a:lnTo>
                      <a:pt x="0" y="340"/>
                    </a:lnTo>
                    <a:lnTo>
                      <a:pt x="0" y="17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Line 44">
                <a:extLst>
                  <a:ext uri="{FF2B5EF4-FFF2-40B4-BE49-F238E27FC236}">
                    <a16:creationId xmlns:a16="http://schemas.microsoft.com/office/drawing/2014/main" id="{4F407E69-56CA-3DA5-8E3E-7F16C0FBBC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8375" y="4976813"/>
                <a:ext cx="73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Line 45">
                <a:extLst>
                  <a:ext uri="{FF2B5EF4-FFF2-40B4-BE49-F238E27FC236}">
                    <a16:creationId xmlns:a16="http://schemas.microsoft.com/office/drawing/2014/main" id="{A18EEC60-B48C-0FAD-F524-E2D151CA0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8375" y="5245100"/>
                <a:ext cx="73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Line 46">
                <a:extLst>
                  <a:ext uri="{FF2B5EF4-FFF2-40B4-BE49-F238E27FC236}">
                    <a16:creationId xmlns:a16="http://schemas.microsoft.com/office/drawing/2014/main" id="{C47A6C22-BF5C-06B9-D516-0B51D2903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8375" y="5514975"/>
                <a:ext cx="73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91" name="Rectangle 47">
              <a:extLst>
                <a:ext uri="{FF2B5EF4-FFF2-40B4-BE49-F238E27FC236}">
                  <a16:creationId xmlns:a16="http://schemas.microsoft.com/office/drawing/2014/main" id="{879807E2-4189-4A99-BEE4-C7374C3BE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721" y="5707063"/>
              <a:ext cx="6572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2" name="Rectangle 48">
              <a:extLst>
                <a:ext uri="{FF2B5EF4-FFF2-40B4-BE49-F238E27FC236}">
                  <a16:creationId xmlns:a16="http://schemas.microsoft.com/office/drawing/2014/main" id="{5D369393-E789-A5F5-EA20-11E8B3937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1998" y="54387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3" name="Rectangle 49">
              <a:extLst>
                <a:ext uri="{FF2B5EF4-FFF2-40B4-BE49-F238E27FC236}">
                  <a16:creationId xmlns:a16="http://schemas.microsoft.com/office/drawing/2014/main" id="{DC6660F1-F5D0-D1DE-CC44-941C5AF90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1998" y="5168900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20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4" name="Rectangle 50">
              <a:extLst>
                <a:ext uri="{FF2B5EF4-FFF2-40B4-BE49-F238E27FC236}">
                  <a16:creationId xmlns:a16="http://schemas.microsoft.com/office/drawing/2014/main" id="{A87BF4FC-7C00-2344-B17D-4DE384A9C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1998" y="489902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30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5" name="Rectangle 51">
              <a:extLst>
                <a:ext uri="{FF2B5EF4-FFF2-40B4-BE49-F238E27FC236}">
                  <a16:creationId xmlns:a16="http://schemas.microsoft.com/office/drawing/2014/main" id="{80112436-C4FC-854A-93FE-F39900467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1998" y="4629150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40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6" name="Rectangle 52">
              <a:extLst>
                <a:ext uri="{FF2B5EF4-FFF2-40B4-BE49-F238E27FC236}">
                  <a16:creationId xmlns:a16="http://schemas.microsoft.com/office/drawing/2014/main" id="{DF519AF3-E35B-6D56-1AB5-DE0E7D576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1998" y="43592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50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7" name="Rectangle 53">
              <a:extLst>
                <a:ext uri="{FF2B5EF4-FFF2-40B4-BE49-F238E27FC236}">
                  <a16:creationId xmlns:a16="http://schemas.microsoft.com/office/drawing/2014/main" id="{61611341-FAEE-BB79-B8ED-19820D6CD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7100" y="5707063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8" name="Rectangle 54">
              <a:extLst>
                <a:ext uri="{FF2B5EF4-FFF2-40B4-BE49-F238E27FC236}">
                  <a16:creationId xmlns:a16="http://schemas.microsoft.com/office/drawing/2014/main" id="{848EE8EF-9858-680E-6CD8-1426BF8F9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7100" y="5259388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5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9" name="Rectangle 55">
              <a:extLst>
                <a:ext uri="{FF2B5EF4-FFF2-40B4-BE49-F238E27FC236}">
                  <a16:creationId xmlns:a16="http://schemas.microsoft.com/office/drawing/2014/main" id="{947D54C5-4560-7A0C-B8F0-953E9B1ED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7100" y="4811713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Rectangle 56">
              <a:extLst>
                <a:ext uri="{FF2B5EF4-FFF2-40B4-BE49-F238E27FC236}">
                  <a16:creationId xmlns:a16="http://schemas.microsoft.com/office/drawing/2014/main" id="{9C39AE38-571C-CB51-57DC-C8E466419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7100" y="4362450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15</a:t>
              </a:r>
              <a:endParaRPr kumimoji="0" lang="fr-FR" alt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1" name="Rectangle 57">
              <a:extLst>
                <a:ext uri="{FF2B5EF4-FFF2-40B4-BE49-F238E27FC236}">
                  <a16:creationId xmlns:a16="http://schemas.microsoft.com/office/drawing/2014/main" id="{89D102B0-ADD9-C86E-6F65-A3BB925727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4885564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-2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2" name="Rectangle 58">
              <a:extLst>
                <a:ext uri="{FF2B5EF4-FFF2-40B4-BE49-F238E27FC236}">
                  <a16:creationId xmlns:a16="http://schemas.microsoft.com/office/drawing/2014/main" id="{C49CEFD0-11EE-DBDC-F7D4-2B85F0A58B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5030027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-3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3" name="Rectangle 59">
              <a:extLst>
                <a:ext uri="{FF2B5EF4-FFF2-40B4-BE49-F238E27FC236}">
                  <a16:creationId xmlns:a16="http://schemas.microsoft.com/office/drawing/2014/main" id="{994B6ACC-D7ED-E0AB-DFAB-925FA49781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5174489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-4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Rectangle 60">
              <a:extLst>
                <a:ext uri="{FF2B5EF4-FFF2-40B4-BE49-F238E27FC236}">
                  <a16:creationId xmlns:a16="http://schemas.microsoft.com/office/drawing/2014/main" id="{10078160-31DC-D8EF-6648-618F17B1BF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5317364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-5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5" name="Rectangle 61">
              <a:extLst>
                <a:ext uri="{FF2B5EF4-FFF2-40B4-BE49-F238E27FC236}">
                  <a16:creationId xmlns:a16="http://schemas.microsoft.com/office/drawing/2014/main" id="{38DAD1F4-D20F-27E9-5202-2A5F966E0C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5461827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-6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6" name="Rectangle 62">
              <a:extLst>
                <a:ext uri="{FF2B5EF4-FFF2-40B4-BE49-F238E27FC236}">
                  <a16:creationId xmlns:a16="http://schemas.microsoft.com/office/drawing/2014/main" id="{780C9E02-CB1C-D6EC-F91C-6F2AABEFD6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5703127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-2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7" name="Rectangle 63">
              <a:extLst>
                <a:ext uri="{FF2B5EF4-FFF2-40B4-BE49-F238E27FC236}">
                  <a16:creationId xmlns:a16="http://schemas.microsoft.com/office/drawing/2014/main" id="{A592C654-40AC-D011-0598-20140E7F12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5847589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-3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8" name="Rectangle 64">
              <a:extLst>
                <a:ext uri="{FF2B5EF4-FFF2-40B4-BE49-F238E27FC236}">
                  <a16:creationId xmlns:a16="http://schemas.microsoft.com/office/drawing/2014/main" id="{F9A1230A-8F19-D605-2C93-B300605FF5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5990464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-4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9" name="Rectangle 65">
              <a:extLst>
                <a:ext uri="{FF2B5EF4-FFF2-40B4-BE49-F238E27FC236}">
                  <a16:creationId xmlns:a16="http://schemas.microsoft.com/office/drawing/2014/main" id="{2E7D2624-97E9-1156-06C3-B33B77738D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6134927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10-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-5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0" name="Rectangle 66">
              <a:extLst>
                <a:ext uri="{FF2B5EF4-FFF2-40B4-BE49-F238E27FC236}">
                  <a16:creationId xmlns:a16="http://schemas.microsoft.com/office/drawing/2014/main" id="{CE434099-BA1B-6679-0FA4-0B21E8D5B5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6279389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-6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1" name="Rectangle 67">
              <a:extLst>
                <a:ext uri="{FF2B5EF4-FFF2-40B4-BE49-F238E27FC236}">
                  <a16:creationId xmlns:a16="http://schemas.microsoft.com/office/drawing/2014/main" id="{9C762FD9-8E97-9882-250A-C26194A39C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6520689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-2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Rectangle 68">
              <a:extLst>
                <a:ext uri="{FF2B5EF4-FFF2-40B4-BE49-F238E27FC236}">
                  <a16:creationId xmlns:a16="http://schemas.microsoft.com/office/drawing/2014/main" id="{6943703E-1230-94D6-7CB7-DB91416D965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6665152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-3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3" name="Rectangle 69">
              <a:extLst>
                <a:ext uri="{FF2B5EF4-FFF2-40B4-BE49-F238E27FC236}">
                  <a16:creationId xmlns:a16="http://schemas.microsoft.com/office/drawing/2014/main" id="{206ACF56-840A-FF27-8B00-57C2600592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6808027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-4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4" name="Rectangle 70">
              <a:extLst>
                <a:ext uri="{FF2B5EF4-FFF2-40B4-BE49-F238E27FC236}">
                  <a16:creationId xmlns:a16="http://schemas.microsoft.com/office/drawing/2014/main" id="{81430FD7-FEF7-10CC-4E0E-7CC0084A63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6952489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-5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5" name="Rectangle 71">
              <a:extLst>
                <a:ext uri="{FF2B5EF4-FFF2-40B4-BE49-F238E27FC236}">
                  <a16:creationId xmlns:a16="http://schemas.microsoft.com/office/drawing/2014/main" id="{96E8E512-E151-5045-597C-77BA0E1013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7095364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-6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6" name="Rectangle 72">
              <a:extLst>
                <a:ext uri="{FF2B5EF4-FFF2-40B4-BE49-F238E27FC236}">
                  <a16:creationId xmlns:a16="http://schemas.microsoft.com/office/drawing/2014/main" id="{05625DF0-8D48-A45A-0245-7EFC2832FD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7338252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-2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7" name="Rectangle 73">
              <a:extLst>
                <a:ext uri="{FF2B5EF4-FFF2-40B4-BE49-F238E27FC236}">
                  <a16:creationId xmlns:a16="http://schemas.microsoft.com/office/drawing/2014/main" id="{3D72AD0F-B8B2-E732-F175-916123C1EF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7482714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-3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8" name="Rectangle 74">
              <a:extLst>
                <a:ext uri="{FF2B5EF4-FFF2-40B4-BE49-F238E27FC236}">
                  <a16:creationId xmlns:a16="http://schemas.microsoft.com/office/drawing/2014/main" id="{EE4F68D0-76CD-7502-F2B8-6403CD92DE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7625589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-4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9" name="Rectangle 75">
              <a:extLst>
                <a:ext uri="{FF2B5EF4-FFF2-40B4-BE49-F238E27FC236}">
                  <a16:creationId xmlns:a16="http://schemas.microsoft.com/office/drawing/2014/main" id="{ECEB98F1-DAE9-0D29-1B7E-64C04C0E97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7770052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-5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0" name="Rectangle 76">
              <a:extLst>
                <a:ext uri="{FF2B5EF4-FFF2-40B4-BE49-F238E27FC236}">
                  <a16:creationId xmlns:a16="http://schemas.microsoft.com/office/drawing/2014/main" id="{3B81CE28-7EE4-4C3C-6519-8B272FE2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7912927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-6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1" name="Rectangle 77">
              <a:extLst>
                <a:ext uri="{FF2B5EF4-FFF2-40B4-BE49-F238E27FC236}">
                  <a16:creationId xmlns:a16="http://schemas.microsoft.com/office/drawing/2014/main" id="{342F2A73-DE74-B35E-66F4-CC6E885031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8155814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-2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2" name="Rectangle 78">
              <a:extLst>
                <a:ext uri="{FF2B5EF4-FFF2-40B4-BE49-F238E27FC236}">
                  <a16:creationId xmlns:a16="http://schemas.microsoft.com/office/drawing/2014/main" id="{411CACEA-9069-DEC9-929A-4DCAD777CA5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8298689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-3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3" name="Rectangle 79">
              <a:extLst>
                <a:ext uri="{FF2B5EF4-FFF2-40B4-BE49-F238E27FC236}">
                  <a16:creationId xmlns:a16="http://schemas.microsoft.com/office/drawing/2014/main" id="{929AE544-3AD1-2111-B592-EC5C97086A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8443152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-4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4" name="Rectangle 80">
              <a:extLst>
                <a:ext uri="{FF2B5EF4-FFF2-40B4-BE49-F238E27FC236}">
                  <a16:creationId xmlns:a16="http://schemas.microsoft.com/office/drawing/2014/main" id="{D7958184-9FAB-B4F0-02C1-FB972B6AA3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8586027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-5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5" name="Rectangle 81">
              <a:extLst>
                <a:ext uri="{FF2B5EF4-FFF2-40B4-BE49-F238E27FC236}">
                  <a16:creationId xmlns:a16="http://schemas.microsoft.com/office/drawing/2014/main" id="{C3388839-8FEE-CD7C-934E-91CF4D51BC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8730489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-6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6" name="Rectangle 82">
              <a:extLst>
                <a:ext uri="{FF2B5EF4-FFF2-40B4-BE49-F238E27FC236}">
                  <a16:creationId xmlns:a16="http://schemas.microsoft.com/office/drawing/2014/main" id="{5A6F28D7-FE2E-3B56-7228-C5A528C516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8973377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-2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7" name="Rectangle 83">
              <a:extLst>
                <a:ext uri="{FF2B5EF4-FFF2-40B4-BE49-F238E27FC236}">
                  <a16:creationId xmlns:a16="http://schemas.microsoft.com/office/drawing/2014/main" id="{61586EBA-7A3D-ADF2-8058-D29F33ECD0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9116252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-3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8" name="Rectangle 84">
              <a:extLst>
                <a:ext uri="{FF2B5EF4-FFF2-40B4-BE49-F238E27FC236}">
                  <a16:creationId xmlns:a16="http://schemas.microsoft.com/office/drawing/2014/main" id="{19CBC6D6-6C87-BA23-2502-B403A91AF5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9260714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-4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9" name="Rectangle 85">
              <a:extLst>
                <a:ext uri="{FF2B5EF4-FFF2-40B4-BE49-F238E27FC236}">
                  <a16:creationId xmlns:a16="http://schemas.microsoft.com/office/drawing/2014/main" id="{83659926-A6DE-704B-3D50-677DFD640C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9403589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-5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30" name="Rectangle 86">
              <a:extLst>
                <a:ext uri="{FF2B5EF4-FFF2-40B4-BE49-F238E27FC236}">
                  <a16:creationId xmlns:a16="http://schemas.microsoft.com/office/drawing/2014/main" id="{68A64DB5-536D-F201-0480-BCAB3C5FED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25124">
              <a:off x="9548052" y="5808663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10</a:t>
              </a:r>
              <a:r>
                <a:rPr kumimoji="0" lang="fr-FR" altLang="fr-FR" sz="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-6</a:t>
              </a:r>
              <a:endParaRPr kumimoji="0" lang="fr-FR" altLang="fr-FR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31" name="Line 87">
              <a:extLst>
                <a:ext uri="{FF2B5EF4-FFF2-40B4-BE49-F238E27FC236}">
                  <a16:creationId xmlns:a16="http://schemas.microsoft.com/office/drawing/2014/main" id="{5FF1F263-7D72-E212-A5C4-6C67E68AB2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24788" y="4670425"/>
              <a:ext cx="0" cy="1114425"/>
            </a:xfrm>
            <a:prstGeom prst="line">
              <a:avLst/>
            </a:prstGeom>
            <a:noFill/>
            <a:ln w="127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Line 88">
              <a:extLst>
                <a:ext uri="{FF2B5EF4-FFF2-40B4-BE49-F238E27FC236}">
                  <a16:creationId xmlns:a16="http://schemas.microsoft.com/office/drawing/2014/main" id="{A69E739C-07A4-F85A-FBE1-E1F502AD41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2350" y="4835525"/>
              <a:ext cx="0" cy="949325"/>
            </a:xfrm>
            <a:prstGeom prst="line">
              <a:avLst/>
            </a:prstGeom>
            <a:noFill/>
            <a:ln w="12700">
              <a:solidFill>
                <a:srgbClr val="CC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Line 89">
              <a:extLst>
                <a:ext uri="{FF2B5EF4-FFF2-40B4-BE49-F238E27FC236}">
                  <a16:creationId xmlns:a16="http://schemas.microsoft.com/office/drawing/2014/main" id="{6936B5AE-EB4A-7E8D-C7C1-40A0A17F22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51688" y="4673600"/>
              <a:ext cx="0" cy="1111250"/>
            </a:xfrm>
            <a:prstGeom prst="line">
              <a:avLst/>
            </a:prstGeom>
            <a:noFill/>
            <a:ln w="12700">
              <a:solidFill>
                <a:srgbClr val="00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Line 90">
              <a:extLst>
                <a:ext uri="{FF2B5EF4-FFF2-40B4-BE49-F238E27FC236}">
                  <a16:creationId xmlns:a16="http://schemas.microsoft.com/office/drawing/2014/main" id="{4EBCB5F4-3DD6-40D4-70E6-8BB97EEEEA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59450" y="4905375"/>
              <a:ext cx="0" cy="879475"/>
            </a:xfrm>
            <a:prstGeom prst="line">
              <a:avLst/>
            </a:prstGeom>
            <a:noFill/>
            <a:ln w="12700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Line 91">
              <a:extLst>
                <a:ext uri="{FF2B5EF4-FFF2-40B4-BE49-F238E27FC236}">
                  <a16:creationId xmlns:a16="http://schemas.microsoft.com/office/drawing/2014/main" id="{D6FFAAB9-EBE5-4EE5-5814-98EA39E5B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02325" y="4905375"/>
              <a:ext cx="0" cy="879475"/>
            </a:xfrm>
            <a:prstGeom prst="line">
              <a:avLst/>
            </a:prstGeom>
            <a:noFill/>
            <a:ln w="12700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Line 92">
              <a:extLst>
                <a:ext uri="{FF2B5EF4-FFF2-40B4-BE49-F238E27FC236}">
                  <a16:creationId xmlns:a16="http://schemas.microsoft.com/office/drawing/2014/main" id="{7F13A501-984B-F10D-5ED0-2B376331F7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46788" y="4829175"/>
              <a:ext cx="0" cy="955675"/>
            </a:xfrm>
            <a:prstGeom prst="line">
              <a:avLst/>
            </a:prstGeom>
            <a:noFill/>
            <a:ln w="12700">
              <a:solidFill>
                <a:srgbClr val="006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Line 93">
              <a:extLst>
                <a:ext uri="{FF2B5EF4-FFF2-40B4-BE49-F238E27FC236}">
                  <a16:creationId xmlns:a16="http://schemas.microsoft.com/office/drawing/2014/main" id="{647634CD-D7B9-7BB8-BD0F-7EEA8FC5F6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72100" y="4784725"/>
              <a:ext cx="0" cy="1000125"/>
            </a:xfrm>
            <a:prstGeom prst="line">
              <a:avLst/>
            </a:prstGeom>
            <a:noFill/>
            <a:ln w="12700">
              <a:solidFill>
                <a:srgbClr val="99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Line 94">
              <a:extLst>
                <a:ext uri="{FF2B5EF4-FFF2-40B4-BE49-F238E27FC236}">
                  <a16:creationId xmlns:a16="http://schemas.microsoft.com/office/drawing/2014/main" id="{3F82E649-DAB4-E131-E190-0EE96EF82B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6563" y="4816475"/>
              <a:ext cx="0" cy="968375"/>
            </a:xfrm>
            <a:prstGeom prst="line">
              <a:avLst/>
            </a:prstGeom>
            <a:noFill/>
            <a:ln w="12700">
              <a:solidFill>
                <a:srgbClr val="99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Line 95">
              <a:extLst>
                <a:ext uri="{FF2B5EF4-FFF2-40B4-BE49-F238E27FC236}">
                  <a16:creationId xmlns:a16="http://schemas.microsoft.com/office/drawing/2014/main" id="{BB328E96-0DFD-46BC-28A0-054668A3D0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9225" y="4791075"/>
              <a:ext cx="0" cy="993775"/>
            </a:xfrm>
            <a:prstGeom prst="line">
              <a:avLst/>
            </a:prstGeom>
            <a:noFill/>
            <a:ln w="12700">
              <a:solidFill>
                <a:srgbClr val="99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Line 96">
              <a:extLst>
                <a:ext uri="{FF2B5EF4-FFF2-40B4-BE49-F238E27FC236}">
                  <a16:creationId xmlns:a16="http://schemas.microsoft.com/office/drawing/2014/main" id="{DC7E2F69-8131-4BF7-0FB8-4F932DA8DA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4763" y="4810125"/>
              <a:ext cx="0" cy="974725"/>
            </a:xfrm>
            <a:prstGeom prst="line">
              <a:avLst/>
            </a:prstGeom>
            <a:noFill/>
            <a:ln w="12700">
              <a:solidFill>
                <a:srgbClr val="9966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Freeform 97">
              <a:extLst>
                <a:ext uri="{FF2B5EF4-FFF2-40B4-BE49-F238E27FC236}">
                  <a16:creationId xmlns:a16="http://schemas.microsoft.com/office/drawing/2014/main" id="{AE23ADC6-3521-E5A2-1BF0-9CB03CF76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4876800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1 w 36"/>
                <a:gd name="T3" fmla="*/ 29 h 36"/>
                <a:gd name="T4" fmla="*/ 33 w 36"/>
                <a:gd name="T5" fmla="*/ 28 h 36"/>
                <a:gd name="T6" fmla="*/ 34 w 36"/>
                <a:gd name="T7" fmla="*/ 26 h 36"/>
                <a:gd name="T8" fmla="*/ 34 w 36"/>
                <a:gd name="T9" fmla="*/ 25 h 36"/>
                <a:gd name="T10" fmla="*/ 35 w 36"/>
                <a:gd name="T11" fmla="*/ 23 h 36"/>
                <a:gd name="T12" fmla="*/ 35 w 36"/>
                <a:gd name="T13" fmla="*/ 22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9 h 36"/>
                <a:gd name="T20" fmla="*/ 36 w 36"/>
                <a:gd name="T21" fmla="*/ 18 h 36"/>
                <a:gd name="T22" fmla="*/ 36 w 36"/>
                <a:gd name="T23" fmla="*/ 18 h 36"/>
                <a:gd name="T24" fmla="*/ 35 w 36"/>
                <a:gd name="T25" fmla="*/ 14 h 36"/>
                <a:gd name="T26" fmla="*/ 34 w 36"/>
                <a:gd name="T27" fmla="*/ 11 h 36"/>
                <a:gd name="T28" fmla="*/ 33 w 36"/>
                <a:gd name="T29" fmla="*/ 8 h 36"/>
                <a:gd name="T30" fmla="*/ 31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3 w 36"/>
                <a:gd name="T37" fmla="*/ 1 h 36"/>
                <a:gd name="T38" fmla="*/ 21 w 36"/>
                <a:gd name="T39" fmla="*/ 0 h 36"/>
                <a:gd name="T40" fmla="*/ 18 w 36"/>
                <a:gd name="T41" fmla="*/ 0 h 36"/>
                <a:gd name="T42" fmla="*/ 14 w 36"/>
                <a:gd name="T43" fmla="*/ 0 h 36"/>
                <a:gd name="T44" fmla="*/ 11 w 36"/>
                <a:gd name="T45" fmla="*/ 1 h 36"/>
                <a:gd name="T46" fmla="*/ 8 w 36"/>
                <a:gd name="T47" fmla="*/ 3 h 36"/>
                <a:gd name="T48" fmla="*/ 5 w 36"/>
                <a:gd name="T49" fmla="*/ 5 h 36"/>
                <a:gd name="T50" fmla="*/ 3 w 36"/>
                <a:gd name="T51" fmla="*/ 8 h 36"/>
                <a:gd name="T52" fmla="*/ 1 w 36"/>
                <a:gd name="T53" fmla="*/ 11 h 36"/>
                <a:gd name="T54" fmla="*/ 0 w 36"/>
                <a:gd name="T55" fmla="*/ 14 h 36"/>
                <a:gd name="T56" fmla="*/ 0 w 36"/>
                <a:gd name="T57" fmla="*/ 18 h 36"/>
                <a:gd name="T58" fmla="*/ 0 w 36"/>
                <a:gd name="T59" fmla="*/ 22 h 36"/>
                <a:gd name="T60" fmla="*/ 0 w 36"/>
                <a:gd name="T61" fmla="*/ 23 h 36"/>
                <a:gd name="T62" fmla="*/ 1 w 36"/>
                <a:gd name="T63" fmla="*/ 25 h 36"/>
                <a:gd name="T64" fmla="*/ 3 w 36"/>
                <a:gd name="T65" fmla="*/ 28 h 36"/>
                <a:gd name="T66" fmla="*/ 5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1 w 36"/>
                <a:gd name="T77" fmla="*/ 36 h 36"/>
                <a:gd name="T78" fmla="*/ 23 w 36"/>
                <a:gd name="T79" fmla="*/ 35 h 36"/>
                <a:gd name="T80" fmla="*/ 25 w 36"/>
                <a:gd name="T81" fmla="*/ 35 h 36"/>
                <a:gd name="T82" fmla="*/ 26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1" y="29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Freeform 98">
              <a:extLst>
                <a:ext uri="{FF2B5EF4-FFF2-40B4-BE49-F238E27FC236}">
                  <a16:creationId xmlns:a16="http://schemas.microsoft.com/office/drawing/2014/main" id="{85A757B2-5C95-04D8-6B4D-5F1C408A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4946650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2 w 36"/>
                <a:gd name="T3" fmla="*/ 29 h 36"/>
                <a:gd name="T4" fmla="*/ 33 w 36"/>
                <a:gd name="T5" fmla="*/ 28 h 36"/>
                <a:gd name="T6" fmla="*/ 34 w 36"/>
                <a:gd name="T7" fmla="*/ 27 h 36"/>
                <a:gd name="T8" fmla="*/ 35 w 36"/>
                <a:gd name="T9" fmla="*/ 25 h 36"/>
                <a:gd name="T10" fmla="*/ 35 w 36"/>
                <a:gd name="T11" fmla="*/ 23 h 36"/>
                <a:gd name="T12" fmla="*/ 36 w 36"/>
                <a:gd name="T13" fmla="*/ 22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9 h 36"/>
                <a:gd name="T20" fmla="*/ 36 w 36"/>
                <a:gd name="T21" fmla="*/ 18 h 36"/>
                <a:gd name="T22" fmla="*/ 36 w 36"/>
                <a:gd name="T23" fmla="*/ 18 h 36"/>
                <a:gd name="T24" fmla="*/ 36 w 36"/>
                <a:gd name="T25" fmla="*/ 14 h 36"/>
                <a:gd name="T26" fmla="*/ 35 w 36"/>
                <a:gd name="T27" fmla="*/ 11 h 36"/>
                <a:gd name="T28" fmla="*/ 33 w 36"/>
                <a:gd name="T29" fmla="*/ 8 h 36"/>
                <a:gd name="T30" fmla="*/ 31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4 w 36"/>
                <a:gd name="T37" fmla="*/ 1 h 36"/>
                <a:gd name="T38" fmla="*/ 22 w 36"/>
                <a:gd name="T39" fmla="*/ 0 h 36"/>
                <a:gd name="T40" fmla="*/ 18 w 36"/>
                <a:gd name="T41" fmla="*/ 0 h 36"/>
                <a:gd name="T42" fmla="*/ 14 w 36"/>
                <a:gd name="T43" fmla="*/ 0 h 36"/>
                <a:gd name="T44" fmla="*/ 11 w 36"/>
                <a:gd name="T45" fmla="*/ 1 h 36"/>
                <a:gd name="T46" fmla="*/ 8 w 36"/>
                <a:gd name="T47" fmla="*/ 3 h 36"/>
                <a:gd name="T48" fmla="*/ 6 w 36"/>
                <a:gd name="T49" fmla="*/ 5 h 36"/>
                <a:gd name="T50" fmla="*/ 3 w 36"/>
                <a:gd name="T51" fmla="*/ 8 h 36"/>
                <a:gd name="T52" fmla="*/ 1 w 36"/>
                <a:gd name="T53" fmla="*/ 11 h 36"/>
                <a:gd name="T54" fmla="*/ 1 w 36"/>
                <a:gd name="T55" fmla="*/ 14 h 36"/>
                <a:gd name="T56" fmla="*/ 0 w 36"/>
                <a:gd name="T57" fmla="*/ 18 h 36"/>
                <a:gd name="T58" fmla="*/ 1 w 36"/>
                <a:gd name="T59" fmla="*/ 22 h 36"/>
                <a:gd name="T60" fmla="*/ 1 w 36"/>
                <a:gd name="T61" fmla="*/ 23 h 36"/>
                <a:gd name="T62" fmla="*/ 1 w 36"/>
                <a:gd name="T63" fmla="*/ 25 h 36"/>
                <a:gd name="T64" fmla="*/ 3 w 36"/>
                <a:gd name="T65" fmla="*/ 28 h 36"/>
                <a:gd name="T66" fmla="*/ 6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2 w 36"/>
                <a:gd name="T77" fmla="*/ 36 h 36"/>
                <a:gd name="T78" fmla="*/ 24 w 36"/>
                <a:gd name="T79" fmla="*/ 35 h 36"/>
                <a:gd name="T80" fmla="*/ 25 w 36"/>
                <a:gd name="T81" fmla="*/ 35 h 36"/>
                <a:gd name="T82" fmla="*/ 27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2" y="29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Freeform 99">
              <a:extLst>
                <a:ext uri="{FF2B5EF4-FFF2-40B4-BE49-F238E27FC236}">
                  <a16:creationId xmlns:a16="http://schemas.microsoft.com/office/drawing/2014/main" id="{8CE5AB0F-69F8-5159-57C5-BD50C4AB0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4946650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2 w 36"/>
                <a:gd name="T3" fmla="*/ 29 h 36"/>
                <a:gd name="T4" fmla="*/ 33 w 36"/>
                <a:gd name="T5" fmla="*/ 28 h 36"/>
                <a:gd name="T6" fmla="*/ 34 w 36"/>
                <a:gd name="T7" fmla="*/ 27 h 36"/>
                <a:gd name="T8" fmla="*/ 35 w 36"/>
                <a:gd name="T9" fmla="*/ 25 h 36"/>
                <a:gd name="T10" fmla="*/ 35 w 36"/>
                <a:gd name="T11" fmla="*/ 23 h 36"/>
                <a:gd name="T12" fmla="*/ 36 w 36"/>
                <a:gd name="T13" fmla="*/ 22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9 h 36"/>
                <a:gd name="T20" fmla="*/ 36 w 36"/>
                <a:gd name="T21" fmla="*/ 18 h 36"/>
                <a:gd name="T22" fmla="*/ 36 w 36"/>
                <a:gd name="T23" fmla="*/ 18 h 36"/>
                <a:gd name="T24" fmla="*/ 36 w 36"/>
                <a:gd name="T25" fmla="*/ 14 h 36"/>
                <a:gd name="T26" fmla="*/ 35 w 36"/>
                <a:gd name="T27" fmla="*/ 11 h 36"/>
                <a:gd name="T28" fmla="*/ 33 w 36"/>
                <a:gd name="T29" fmla="*/ 8 h 36"/>
                <a:gd name="T30" fmla="*/ 31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3 w 36"/>
                <a:gd name="T37" fmla="*/ 1 h 36"/>
                <a:gd name="T38" fmla="*/ 22 w 36"/>
                <a:gd name="T39" fmla="*/ 0 h 36"/>
                <a:gd name="T40" fmla="*/ 18 w 36"/>
                <a:gd name="T41" fmla="*/ 0 h 36"/>
                <a:gd name="T42" fmla="*/ 14 w 36"/>
                <a:gd name="T43" fmla="*/ 0 h 36"/>
                <a:gd name="T44" fmla="*/ 11 w 36"/>
                <a:gd name="T45" fmla="*/ 1 h 36"/>
                <a:gd name="T46" fmla="*/ 8 w 36"/>
                <a:gd name="T47" fmla="*/ 3 h 36"/>
                <a:gd name="T48" fmla="*/ 6 w 36"/>
                <a:gd name="T49" fmla="*/ 5 h 36"/>
                <a:gd name="T50" fmla="*/ 3 w 36"/>
                <a:gd name="T51" fmla="*/ 8 h 36"/>
                <a:gd name="T52" fmla="*/ 1 w 36"/>
                <a:gd name="T53" fmla="*/ 11 h 36"/>
                <a:gd name="T54" fmla="*/ 1 w 36"/>
                <a:gd name="T55" fmla="*/ 14 h 36"/>
                <a:gd name="T56" fmla="*/ 0 w 36"/>
                <a:gd name="T57" fmla="*/ 18 h 36"/>
                <a:gd name="T58" fmla="*/ 1 w 36"/>
                <a:gd name="T59" fmla="*/ 22 h 36"/>
                <a:gd name="T60" fmla="*/ 1 w 36"/>
                <a:gd name="T61" fmla="*/ 23 h 36"/>
                <a:gd name="T62" fmla="*/ 1 w 36"/>
                <a:gd name="T63" fmla="*/ 25 h 36"/>
                <a:gd name="T64" fmla="*/ 3 w 36"/>
                <a:gd name="T65" fmla="*/ 28 h 36"/>
                <a:gd name="T66" fmla="*/ 6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2 w 36"/>
                <a:gd name="T77" fmla="*/ 36 h 36"/>
                <a:gd name="T78" fmla="*/ 23 w 36"/>
                <a:gd name="T79" fmla="*/ 35 h 36"/>
                <a:gd name="T80" fmla="*/ 25 w 36"/>
                <a:gd name="T81" fmla="*/ 35 h 36"/>
                <a:gd name="T82" fmla="*/ 27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2" y="29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Freeform 100">
              <a:extLst>
                <a:ext uri="{FF2B5EF4-FFF2-40B4-BE49-F238E27FC236}">
                  <a16:creationId xmlns:a16="http://schemas.microsoft.com/office/drawing/2014/main" id="{5F00DA88-9075-4181-86F3-6EB337E86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5" y="4875213"/>
              <a:ext cx="57150" cy="57150"/>
            </a:xfrm>
            <a:custGeom>
              <a:avLst/>
              <a:gdLst>
                <a:gd name="T0" fmla="*/ 30 w 36"/>
                <a:gd name="T1" fmla="*/ 31 h 36"/>
                <a:gd name="T2" fmla="*/ 31 w 36"/>
                <a:gd name="T3" fmla="*/ 29 h 36"/>
                <a:gd name="T4" fmla="*/ 32 w 36"/>
                <a:gd name="T5" fmla="*/ 28 h 36"/>
                <a:gd name="T6" fmla="*/ 33 w 36"/>
                <a:gd name="T7" fmla="*/ 26 h 36"/>
                <a:gd name="T8" fmla="*/ 34 w 36"/>
                <a:gd name="T9" fmla="*/ 25 h 36"/>
                <a:gd name="T10" fmla="*/ 35 w 36"/>
                <a:gd name="T11" fmla="*/ 23 h 36"/>
                <a:gd name="T12" fmla="*/ 35 w 36"/>
                <a:gd name="T13" fmla="*/ 22 h 36"/>
                <a:gd name="T14" fmla="*/ 35 w 36"/>
                <a:gd name="T15" fmla="*/ 20 h 36"/>
                <a:gd name="T16" fmla="*/ 35 w 36"/>
                <a:gd name="T17" fmla="*/ 19 h 36"/>
                <a:gd name="T18" fmla="*/ 35 w 36"/>
                <a:gd name="T19" fmla="*/ 18 h 36"/>
                <a:gd name="T20" fmla="*/ 35 w 36"/>
                <a:gd name="T21" fmla="*/ 18 h 36"/>
                <a:gd name="T22" fmla="*/ 36 w 36"/>
                <a:gd name="T23" fmla="*/ 18 h 36"/>
                <a:gd name="T24" fmla="*/ 35 w 36"/>
                <a:gd name="T25" fmla="*/ 14 h 36"/>
                <a:gd name="T26" fmla="*/ 34 w 36"/>
                <a:gd name="T27" fmla="*/ 11 h 36"/>
                <a:gd name="T28" fmla="*/ 32 w 36"/>
                <a:gd name="T29" fmla="*/ 8 h 36"/>
                <a:gd name="T30" fmla="*/ 30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3 w 36"/>
                <a:gd name="T37" fmla="*/ 0 h 36"/>
                <a:gd name="T38" fmla="*/ 21 w 36"/>
                <a:gd name="T39" fmla="*/ 0 h 36"/>
                <a:gd name="T40" fmla="*/ 18 w 36"/>
                <a:gd name="T41" fmla="*/ 0 h 36"/>
                <a:gd name="T42" fmla="*/ 14 w 36"/>
                <a:gd name="T43" fmla="*/ 0 h 36"/>
                <a:gd name="T44" fmla="*/ 11 w 36"/>
                <a:gd name="T45" fmla="*/ 1 h 36"/>
                <a:gd name="T46" fmla="*/ 7 w 36"/>
                <a:gd name="T47" fmla="*/ 3 h 36"/>
                <a:gd name="T48" fmla="*/ 5 w 36"/>
                <a:gd name="T49" fmla="*/ 5 h 36"/>
                <a:gd name="T50" fmla="*/ 2 w 36"/>
                <a:gd name="T51" fmla="*/ 8 h 36"/>
                <a:gd name="T52" fmla="*/ 1 w 36"/>
                <a:gd name="T53" fmla="*/ 11 h 36"/>
                <a:gd name="T54" fmla="*/ 0 w 36"/>
                <a:gd name="T55" fmla="*/ 14 h 36"/>
                <a:gd name="T56" fmla="*/ 0 w 36"/>
                <a:gd name="T57" fmla="*/ 18 h 36"/>
                <a:gd name="T58" fmla="*/ 0 w 36"/>
                <a:gd name="T59" fmla="*/ 22 h 36"/>
                <a:gd name="T60" fmla="*/ 0 w 36"/>
                <a:gd name="T61" fmla="*/ 23 h 36"/>
                <a:gd name="T62" fmla="*/ 1 w 36"/>
                <a:gd name="T63" fmla="*/ 25 h 36"/>
                <a:gd name="T64" fmla="*/ 2 w 36"/>
                <a:gd name="T65" fmla="*/ 28 h 36"/>
                <a:gd name="T66" fmla="*/ 5 w 36"/>
                <a:gd name="T67" fmla="*/ 31 h 36"/>
                <a:gd name="T68" fmla="*/ 7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1 w 36"/>
                <a:gd name="T77" fmla="*/ 36 h 36"/>
                <a:gd name="T78" fmla="*/ 23 w 36"/>
                <a:gd name="T79" fmla="*/ 35 h 36"/>
                <a:gd name="T80" fmla="*/ 25 w 36"/>
                <a:gd name="T81" fmla="*/ 35 h 36"/>
                <a:gd name="T82" fmla="*/ 26 w 36"/>
                <a:gd name="T83" fmla="*/ 34 h 36"/>
                <a:gd name="T84" fmla="*/ 28 w 36"/>
                <a:gd name="T85" fmla="*/ 33 h 36"/>
                <a:gd name="T86" fmla="*/ 30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0" y="31"/>
                  </a:moveTo>
                  <a:lnTo>
                    <a:pt x="31" y="29"/>
                  </a:lnTo>
                  <a:lnTo>
                    <a:pt x="32" y="28"/>
                  </a:lnTo>
                  <a:lnTo>
                    <a:pt x="33" y="26"/>
                  </a:lnTo>
                  <a:lnTo>
                    <a:pt x="34" y="25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30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Freeform 101">
              <a:extLst>
                <a:ext uri="{FF2B5EF4-FFF2-40B4-BE49-F238E27FC236}">
                  <a16:creationId xmlns:a16="http://schemas.microsoft.com/office/drawing/2014/main" id="{F97FC96F-D8DF-9335-1ABA-9E06C53B7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4875213"/>
              <a:ext cx="57150" cy="57150"/>
            </a:xfrm>
            <a:custGeom>
              <a:avLst/>
              <a:gdLst>
                <a:gd name="T0" fmla="*/ 30 w 36"/>
                <a:gd name="T1" fmla="*/ 31 h 36"/>
                <a:gd name="T2" fmla="*/ 31 w 36"/>
                <a:gd name="T3" fmla="*/ 29 h 36"/>
                <a:gd name="T4" fmla="*/ 32 w 36"/>
                <a:gd name="T5" fmla="*/ 28 h 36"/>
                <a:gd name="T6" fmla="*/ 33 w 36"/>
                <a:gd name="T7" fmla="*/ 26 h 36"/>
                <a:gd name="T8" fmla="*/ 34 w 36"/>
                <a:gd name="T9" fmla="*/ 25 h 36"/>
                <a:gd name="T10" fmla="*/ 35 w 36"/>
                <a:gd name="T11" fmla="*/ 23 h 36"/>
                <a:gd name="T12" fmla="*/ 35 w 36"/>
                <a:gd name="T13" fmla="*/ 22 h 36"/>
                <a:gd name="T14" fmla="*/ 35 w 36"/>
                <a:gd name="T15" fmla="*/ 20 h 36"/>
                <a:gd name="T16" fmla="*/ 35 w 36"/>
                <a:gd name="T17" fmla="*/ 19 h 36"/>
                <a:gd name="T18" fmla="*/ 35 w 36"/>
                <a:gd name="T19" fmla="*/ 18 h 36"/>
                <a:gd name="T20" fmla="*/ 35 w 36"/>
                <a:gd name="T21" fmla="*/ 18 h 36"/>
                <a:gd name="T22" fmla="*/ 36 w 36"/>
                <a:gd name="T23" fmla="*/ 18 h 36"/>
                <a:gd name="T24" fmla="*/ 35 w 36"/>
                <a:gd name="T25" fmla="*/ 14 h 36"/>
                <a:gd name="T26" fmla="*/ 34 w 36"/>
                <a:gd name="T27" fmla="*/ 11 h 36"/>
                <a:gd name="T28" fmla="*/ 32 w 36"/>
                <a:gd name="T29" fmla="*/ 8 h 36"/>
                <a:gd name="T30" fmla="*/ 30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3 w 36"/>
                <a:gd name="T37" fmla="*/ 0 h 36"/>
                <a:gd name="T38" fmla="*/ 21 w 36"/>
                <a:gd name="T39" fmla="*/ 0 h 36"/>
                <a:gd name="T40" fmla="*/ 18 w 36"/>
                <a:gd name="T41" fmla="*/ 0 h 36"/>
                <a:gd name="T42" fmla="*/ 14 w 36"/>
                <a:gd name="T43" fmla="*/ 0 h 36"/>
                <a:gd name="T44" fmla="*/ 11 w 36"/>
                <a:gd name="T45" fmla="*/ 1 h 36"/>
                <a:gd name="T46" fmla="*/ 7 w 36"/>
                <a:gd name="T47" fmla="*/ 3 h 36"/>
                <a:gd name="T48" fmla="*/ 5 w 36"/>
                <a:gd name="T49" fmla="*/ 5 h 36"/>
                <a:gd name="T50" fmla="*/ 2 w 36"/>
                <a:gd name="T51" fmla="*/ 8 h 36"/>
                <a:gd name="T52" fmla="*/ 1 w 36"/>
                <a:gd name="T53" fmla="*/ 11 h 36"/>
                <a:gd name="T54" fmla="*/ 0 w 36"/>
                <a:gd name="T55" fmla="*/ 14 h 36"/>
                <a:gd name="T56" fmla="*/ 0 w 36"/>
                <a:gd name="T57" fmla="*/ 18 h 36"/>
                <a:gd name="T58" fmla="*/ 0 w 36"/>
                <a:gd name="T59" fmla="*/ 22 h 36"/>
                <a:gd name="T60" fmla="*/ 0 w 36"/>
                <a:gd name="T61" fmla="*/ 23 h 36"/>
                <a:gd name="T62" fmla="*/ 1 w 36"/>
                <a:gd name="T63" fmla="*/ 25 h 36"/>
                <a:gd name="T64" fmla="*/ 2 w 36"/>
                <a:gd name="T65" fmla="*/ 28 h 36"/>
                <a:gd name="T66" fmla="*/ 5 w 36"/>
                <a:gd name="T67" fmla="*/ 31 h 36"/>
                <a:gd name="T68" fmla="*/ 7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1 w 36"/>
                <a:gd name="T77" fmla="*/ 36 h 36"/>
                <a:gd name="T78" fmla="*/ 23 w 36"/>
                <a:gd name="T79" fmla="*/ 35 h 36"/>
                <a:gd name="T80" fmla="*/ 25 w 36"/>
                <a:gd name="T81" fmla="*/ 35 h 36"/>
                <a:gd name="T82" fmla="*/ 26 w 36"/>
                <a:gd name="T83" fmla="*/ 34 h 36"/>
                <a:gd name="T84" fmla="*/ 28 w 36"/>
                <a:gd name="T85" fmla="*/ 33 h 36"/>
                <a:gd name="T86" fmla="*/ 30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0" y="31"/>
                  </a:moveTo>
                  <a:lnTo>
                    <a:pt x="31" y="29"/>
                  </a:lnTo>
                  <a:lnTo>
                    <a:pt x="32" y="28"/>
                  </a:lnTo>
                  <a:lnTo>
                    <a:pt x="33" y="26"/>
                  </a:lnTo>
                  <a:lnTo>
                    <a:pt x="34" y="25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30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Freeform 102">
              <a:extLst>
                <a:ext uri="{FF2B5EF4-FFF2-40B4-BE49-F238E27FC236}">
                  <a16:creationId xmlns:a16="http://schemas.microsoft.com/office/drawing/2014/main" id="{0EE26971-F9C4-92D1-4888-B8EEC5D85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600" y="4773613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2 w 36"/>
                <a:gd name="T3" fmla="*/ 29 h 36"/>
                <a:gd name="T4" fmla="*/ 33 w 36"/>
                <a:gd name="T5" fmla="*/ 28 h 36"/>
                <a:gd name="T6" fmla="*/ 34 w 36"/>
                <a:gd name="T7" fmla="*/ 27 h 36"/>
                <a:gd name="T8" fmla="*/ 35 w 36"/>
                <a:gd name="T9" fmla="*/ 25 h 36"/>
                <a:gd name="T10" fmla="*/ 35 w 36"/>
                <a:gd name="T11" fmla="*/ 23 h 36"/>
                <a:gd name="T12" fmla="*/ 36 w 36"/>
                <a:gd name="T13" fmla="*/ 22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9 h 36"/>
                <a:gd name="T20" fmla="*/ 36 w 36"/>
                <a:gd name="T21" fmla="*/ 18 h 36"/>
                <a:gd name="T22" fmla="*/ 36 w 36"/>
                <a:gd name="T23" fmla="*/ 18 h 36"/>
                <a:gd name="T24" fmla="*/ 36 w 36"/>
                <a:gd name="T25" fmla="*/ 14 h 36"/>
                <a:gd name="T26" fmla="*/ 35 w 36"/>
                <a:gd name="T27" fmla="*/ 11 h 36"/>
                <a:gd name="T28" fmla="*/ 33 w 36"/>
                <a:gd name="T29" fmla="*/ 8 h 36"/>
                <a:gd name="T30" fmla="*/ 31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4 w 36"/>
                <a:gd name="T37" fmla="*/ 1 h 36"/>
                <a:gd name="T38" fmla="*/ 22 w 36"/>
                <a:gd name="T39" fmla="*/ 0 h 36"/>
                <a:gd name="T40" fmla="*/ 18 w 36"/>
                <a:gd name="T41" fmla="*/ 0 h 36"/>
                <a:gd name="T42" fmla="*/ 14 w 36"/>
                <a:gd name="T43" fmla="*/ 0 h 36"/>
                <a:gd name="T44" fmla="*/ 11 w 36"/>
                <a:gd name="T45" fmla="*/ 1 h 36"/>
                <a:gd name="T46" fmla="*/ 8 w 36"/>
                <a:gd name="T47" fmla="*/ 3 h 36"/>
                <a:gd name="T48" fmla="*/ 6 w 36"/>
                <a:gd name="T49" fmla="*/ 5 h 36"/>
                <a:gd name="T50" fmla="*/ 3 w 36"/>
                <a:gd name="T51" fmla="*/ 8 h 36"/>
                <a:gd name="T52" fmla="*/ 1 w 36"/>
                <a:gd name="T53" fmla="*/ 11 h 36"/>
                <a:gd name="T54" fmla="*/ 1 w 36"/>
                <a:gd name="T55" fmla="*/ 14 h 36"/>
                <a:gd name="T56" fmla="*/ 0 w 36"/>
                <a:gd name="T57" fmla="*/ 18 h 36"/>
                <a:gd name="T58" fmla="*/ 1 w 36"/>
                <a:gd name="T59" fmla="*/ 22 h 36"/>
                <a:gd name="T60" fmla="*/ 1 w 36"/>
                <a:gd name="T61" fmla="*/ 23 h 36"/>
                <a:gd name="T62" fmla="*/ 1 w 36"/>
                <a:gd name="T63" fmla="*/ 25 h 36"/>
                <a:gd name="T64" fmla="*/ 3 w 36"/>
                <a:gd name="T65" fmla="*/ 28 h 36"/>
                <a:gd name="T66" fmla="*/ 6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2 w 36"/>
                <a:gd name="T77" fmla="*/ 36 h 36"/>
                <a:gd name="T78" fmla="*/ 24 w 36"/>
                <a:gd name="T79" fmla="*/ 35 h 36"/>
                <a:gd name="T80" fmla="*/ 25 w 36"/>
                <a:gd name="T81" fmla="*/ 35 h 36"/>
                <a:gd name="T82" fmla="*/ 27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2" y="29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Freeform 103">
              <a:extLst>
                <a:ext uri="{FF2B5EF4-FFF2-40B4-BE49-F238E27FC236}">
                  <a16:creationId xmlns:a16="http://schemas.microsoft.com/office/drawing/2014/main" id="{4D933B26-7DAD-B544-408A-1144A9EA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288" y="4773613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2 w 36"/>
                <a:gd name="T3" fmla="*/ 29 h 36"/>
                <a:gd name="T4" fmla="*/ 33 w 36"/>
                <a:gd name="T5" fmla="*/ 28 h 36"/>
                <a:gd name="T6" fmla="*/ 34 w 36"/>
                <a:gd name="T7" fmla="*/ 27 h 36"/>
                <a:gd name="T8" fmla="*/ 35 w 36"/>
                <a:gd name="T9" fmla="*/ 25 h 36"/>
                <a:gd name="T10" fmla="*/ 35 w 36"/>
                <a:gd name="T11" fmla="*/ 23 h 36"/>
                <a:gd name="T12" fmla="*/ 36 w 36"/>
                <a:gd name="T13" fmla="*/ 22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9 h 36"/>
                <a:gd name="T20" fmla="*/ 36 w 36"/>
                <a:gd name="T21" fmla="*/ 18 h 36"/>
                <a:gd name="T22" fmla="*/ 36 w 36"/>
                <a:gd name="T23" fmla="*/ 18 h 36"/>
                <a:gd name="T24" fmla="*/ 36 w 36"/>
                <a:gd name="T25" fmla="*/ 14 h 36"/>
                <a:gd name="T26" fmla="*/ 35 w 36"/>
                <a:gd name="T27" fmla="*/ 11 h 36"/>
                <a:gd name="T28" fmla="*/ 33 w 36"/>
                <a:gd name="T29" fmla="*/ 8 h 36"/>
                <a:gd name="T30" fmla="*/ 31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3 w 36"/>
                <a:gd name="T37" fmla="*/ 1 h 36"/>
                <a:gd name="T38" fmla="*/ 22 w 36"/>
                <a:gd name="T39" fmla="*/ 0 h 36"/>
                <a:gd name="T40" fmla="*/ 18 w 36"/>
                <a:gd name="T41" fmla="*/ 0 h 36"/>
                <a:gd name="T42" fmla="*/ 14 w 36"/>
                <a:gd name="T43" fmla="*/ 0 h 36"/>
                <a:gd name="T44" fmla="*/ 11 w 36"/>
                <a:gd name="T45" fmla="*/ 1 h 36"/>
                <a:gd name="T46" fmla="*/ 8 w 36"/>
                <a:gd name="T47" fmla="*/ 3 h 36"/>
                <a:gd name="T48" fmla="*/ 5 w 36"/>
                <a:gd name="T49" fmla="*/ 5 h 36"/>
                <a:gd name="T50" fmla="*/ 3 w 36"/>
                <a:gd name="T51" fmla="*/ 8 h 36"/>
                <a:gd name="T52" fmla="*/ 1 w 36"/>
                <a:gd name="T53" fmla="*/ 11 h 36"/>
                <a:gd name="T54" fmla="*/ 0 w 36"/>
                <a:gd name="T55" fmla="*/ 14 h 36"/>
                <a:gd name="T56" fmla="*/ 0 w 36"/>
                <a:gd name="T57" fmla="*/ 18 h 36"/>
                <a:gd name="T58" fmla="*/ 0 w 36"/>
                <a:gd name="T59" fmla="*/ 22 h 36"/>
                <a:gd name="T60" fmla="*/ 1 w 36"/>
                <a:gd name="T61" fmla="*/ 23 h 36"/>
                <a:gd name="T62" fmla="*/ 1 w 36"/>
                <a:gd name="T63" fmla="*/ 25 h 36"/>
                <a:gd name="T64" fmla="*/ 3 w 36"/>
                <a:gd name="T65" fmla="*/ 28 h 36"/>
                <a:gd name="T66" fmla="*/ 5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2 w 36"/>
                <a:gd name="T77" fmla="*/ 36 h 36"/>
                <a:gd name="T78" fmla="*/ 23 w 36"/>
                <a:gd name="T79" fmla="*/ 35 h 36"/>
                <a:gd name="T80" fmla="*/ 25 w 36"/>
                <a:gd name="T81" fmla="*/ 35 h 36"/>
                <a:gd name="T82" fmla="*/ 26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2" y="29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Freeform 104">
              <a:extLst>
                <a:ext uri="{FF2B5EF4-FFF2-40B4-BE49-F238E27FC236}">
                  <a16:creationId xmlns:a16="http://schemas.microsoft.com/office/drawing/2014/main" id="{7255C7EA-2847-9D64-4A12-F03F19C1D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600" y="4752975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2 w 36"/>
                <a:gd name="T3" fmla="*/ 29 h 36"/>
                <a:gd name="T4" fmla="*/ 33 w 36"/>
                <a:gd name="T5" fmla="*/ 28 h 36"/>
                <a:gd name="T6" fmla="*/ 34 w 36"/>
                <a:gd name="T7" fmla="*/ 26 h 36"/>
                <a:gd name="T8" fmla="*/ 35 w 36"/>
                <a:gd name="T9" fmla="*/ 25 h 36"/>
                <a:gd name="T10" fmla="*/ 35 w 36"/>
                <a:gd name="T11" fmla="*/ 23 h 36"/>
                <a:gd name="T12" fmla="*/ 36 w 36"/>
                <a:gd name="T13" fmla="*/ 22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8 h 36"/>
                <a:gd name="T20" fmla="*/ 36 w 36"/>
                <a:gd name="T21" fmla="*/ 18 h 36"/>
                <a:gd name="T22" fmla="*/ 36 w 36"/>
                <a:gd name="T23" fmla="*/ 18 h 36"/>
                <a:gd name="T24" fmla="*/ 36 w 36"/>
                <a:gd name="T25" fmla="*/ 14 h 36"/>
                <a:gd name="T26" fmla="*/ 35 w 36"/>
                <a:gd name="T27" fmla="*/ 11 h 36"/>
                <a:gd name="T28" fmla="*/ 33 w 36"/>
                <a:gd name="T29" fmla="*/ 8 h 36"/>
                <a:gd name="T30" fmla="*/ 31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4 w 36"/>
                <a:gd name="T37" fmla="*/ 0 h 36"/>
                <a:gd name="T38" fmla="*/ 22 w 36"/>
                <a:gd name="T39" fmla="*/ 0 h 36"/>
                <a:gd name="T40" fmla="*/ 18 w 36"/>
                <a:gd name="T41" fmla="*/ 0 h 36"/>
                <a:gd name="T42" fmla="*/ 14 w 36"/>
                <a:gd name="T43" fmla="*/ 0 h 36"/>
                <a:gd name="T44" fmla="*/ 11 w 36"/>
                <a:gd name="T45" fmla="*/ 1 h 36"/>
                <a:gd name="T46" fmla="*/ 8 w 36"/>
                <a:gd name="T47" fmla="*/ 3 h 36"/>
                <a:gd name="T48" fmla="*/ 6 w 36"/>
                <a:gd name="T49" fmla="*/ 5 h 36"/>
                <a:gd name="T50" fmla="*/ 3 w 36"/>
                <a:gd name="T51" fmla="*/ 8 h 36"/>
                <a:gd name="T52" fmla="*/ 1 w 36"/>
                <a:gd name="T53" fmla="*/ 11 h 36"/>
                <a:gd name="T54" fmla="*/ 1 w 36"/>
                <a:gd name="T55" fmla="*/ 14 h 36"/>
                <a:gd name="T56" fmla="*/ 0 w 36"/>
                <a:gd name="T57" fmla="*/ 18 h 36"/>
                <a:gd name="T58" fmla="*/ 1 w 36"/>
                <a:gd name="T59" fmla="*/ 22 h 36"/>
                <a:gd name="T60" fmla="*/ 1 w 36"/>
                <a:gd name="T61" fmla="*/ 23 h 36"/>
                <a:gd name="T62" fmla="*/ 1 w 36"/>
                <a:gd name="T63" fmla="*/ 25 h 36"/>
                <a:gd name="T64" fmla="*/ 3 w 36"/>
                <a:gd name="T65" fmla="*/ 28 h 36"/>
                <a:gd name="T66" fmla="*/ 6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2 w 36"/>
                <a:gd name="T77" fmla="*/ 36 h 36"/>
                <a:gd name="T78" fmla="*/ 24 w 36"/>
                <a:gd name="T79" fmla="*/ 35 h 36"/>
                <a:gd name="T80" fmla="*/ 25 w 36"/>
                <a:gd name="T81" fmla="*/ 35 h 36"/>
                <a:gd name="T82" fmla="*/ 27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2" y="29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 105">
              <a:extLst>
                <a:ext uri="{FF2B5EF4-FFF2-40B4-BE49-F238E27FC236}">
                  <a16:creationId xmlns:a16="http://schemas.microsoft.com/office/drawing/2014/main" id="{05D4D9E5-92D2-AB36-9B34-6365C505C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063" y="4743450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2 w 36"/>
                <a:gd name="T3" fmla="*/ 29 h 36"/>
                <a:gd name="T4" fmla="*/ 33 w 36"/>
                <a:gd name="T5" fmla="*/ 28 h 36"/>
                <a:gd name="T6" fmla="*/ 34 w 36"/>
                <a:gd name="T7" fmla="*/ 26 h 36"/>
                <a:gd name="T8" fmla="*/ 35 w 36"/>
                <a:gd name="T9" fmla="*/ 25 h 36"/>
                <a:gd name="T10" fmla="*/ 35 w 36"/>
                <a:gd name="T11" fmla="*/ 23 h 36"/>
                <a:gd name="T12" fmla="*/ 36 w 36"/>
                <a:gd name="T13" fmla="*/ 21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8 h 36"/>
                <a:gd name="T20" fmla="*/ 36 w 36"/>
                <a:gd name="T21" fmla="*/ 18 h 36"/>
                <a:gd name="T22" fmla="*/ 36 w 36"/>
                <a:gd name="T23" fmla="*/ 18 h 36"/>
                <a:gd name="T24" fmla="*/ 36 w 36"/>
                <a:gd name="T25" fmla="*/ 14 h 36"/>
                <a:gd name="T26" fmla="*/ 35 w 36"/>
                <a:gd name="T27" fmla="*/ 11 h 36"/>
                <a:gd name="T28" fmla="*/ 33 w 36"/>
                <a:gd name="T29" fmla="*/ 8 h 36"/>
                <a:gd name="T30" fmla="*/ 31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4 w 36"/>
                <a:gd name="T37" fmla="*/ 0 h 36"/>
                <a:gd name="T38" fmla="*/ 22 w 36"/>
                <a:gd name="T39" fmla="*/ 0 h 36"/>
                <a:gd name="T40" fmla="*/ 18 w 36"/>
                <a:gd name="T41" fmla="*/ 0 h 36"/>
                <a:gd name="T42" fmla="*/ 15 w 36"/>
                <a:gd name="T43" fmla="*/ 0 h 36"/>
                <a:gd name="T44" fmla="*/ 11 w 36"/>
                <a:gd name="T45" fmla="*/ 1 h 36"/>
                <a:gd name="T46" fmla="*/ 8 w 36"/>
                <a:gd name="T47" fmla="*/ 3 h 36"/>
                <a:gd name="T48" fmla="*/ 6 w 36"/>
                <a:gd name="T49" fmla="*/ 5 h 36"/>
                <a:gd name="T50" fmla="*/ 3 w 36"/>
                <a:gd name="T51" fmla="*/ 8 h 36"/>
                <a:gd name="T52" fmla="*/ 2 w 36"/>
                <a:gd name="T53" fmla="*/ 11 h 36"/>
                <a:gd name="T54" fmla="*/ 1 w 36"/>
                <a:gd name="T55" fmla="*/ 14 h 36"/>
                <a:gd name="T56" fmla="*/ 0 w 36"/>
                <a:gd name="T57" fmla="*/ 18 h 36"/>
                <a:gd name="T58" fmla="*/ 1 w 36"/>
                <a:gd name="T59" fmla="*/ 21 h 36"/>
                <a:gd name="T60" fmla="*/ 1 w 36"/>
                <a:gd name="T61" fmla="*/ 23 h 36"/>
                <a:gd name="T62" fmla="*/ 2 w 36"/>
                <a:gd name="T63" fmla="*/ 25 h 36"/>
                <a:gd name="T64" fmla="*/ 3 w 36"/>
                <a:gd name="T65" fmla="*/ 28 h 36"/>
                <a:gd name="T66" fmla="*/ 6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5 w 36"/>
                <a:gd name="T73" fmla="*/ 36 h 36"/>
                <a:gd name="T74" fmla="*/ 18 w 36"/>
                <a:gd name="T75" fmla="*/ 36 h 36"/>
                <a:gd name="T76" fmla="*/ 22 w 36"/>
                <a:gd name="T77" fmla="*/ 36 h 36"/>
                <a:gd name="T78" fmla="*/ 24 w 36"/>
                <a:gd name="T79" fmla="*/ 35 h 36"/>
                <a:gd name="T80" fmla="*/ 25 w 36"/>
                <a:gd name="T81" fmla="*/ 35 h 36"/>
                <a:gd name="T82" fmla="*/ 27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2" y="29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2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 106">
              <a:extLst>
                <a:ext uri="{FF2B5EF4-FFF2-40B4-BE49-F238E27FC236}">
                  <a16:creationId xmlns:a16="http://schemas.microsoft.com/office/drawing/2014/main" id="{C2297AFB-6B1B-697C-528A-B493EA3B6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188" y="4781550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2 w 36"/>
                <a:gd name="T3" fmla="*/ 29 h 36"/>
                <a:gd name="T4" fmla="*/ 33 w 36"/>
                <a:gd name="T5" fmla="*/ 28 h 36"/>
                <a:gd name="T6" fmla="*/ 34 w 36"/>
                <a:gd name="T7" fmla="*/ 26 h 36"/>
                <a:gd name="T8" fmla="*/ 35 w 36"/>
                <a:gd name="T9" fmla="*/ 25 h 36"/>
                <a:gd name="T10" fmla="*/ 35 w 36"/>
                <a:gd name="T11" fmla="*/ 23 h 36"/>
                <a:gd name="T12" fmla="*/ 36 w 36"/>
                <a:gd name="T13" fmla="*/ 22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8 h 36"/>
                <a:gd name="T20" fmla="*/ 36 w 36"/>
                <a:gd name="T21" fmla="*/ 18 h 36"/>
                <a:gd name="T22" fmla="*/ 36 w 36"/>
                <a:gd name="T23" fmla="*/ 18 h 36"/>
                <a:gd name="T24" fmla="*/ 36 w 36"/>
                <a:gd name="T25" fmla="*/ 14 h 36"/>
                <a:gd name="T26" fmla="*/ 35 w 36"/>
                <a:gd name="T27" fmla="*/ 11 h 36"/>
                <a:gd name="T28" fmla="*/ 33 w 36"/>
                <a:gd name="T29" fmla="*/ 8 h 36"/>
                <a:gd name="T30" fmla="*/ 31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3 w 36"/>
                <a:gd name="T37" fmla="*/ 0 h 36"/>
                <a:gd name="T38" fmla="*/ 22 w 36"/>
                <a:gd name="T39" fmla="*/ 0 h 36"/>
                <a:gd name="T40" fmla="*/ 18 w 36"/>
                <a:gd name="T41" fmla="*/ 0 h 36"/>
                <a:gd name="T42" fmla="*/ 14 w 36"/>
                <a:gd name="T43" fmla="*/ 0 h 36"/>
                <a:gd name="T44" fmla="*/ 11 w 36"/>
                <a:gd name="T45" fmla="*/ 1 h 36"/>
                <a:gd name="T46" fmla="*/ 8 w 36"/>
                <a:gd name="T47" fmla="*/ 3 h 36"/>
                <a:gd name="T48" fmla="*/ 6 w 36"/>
                <a:gd name="T49" fmla="*/ 5 h 36"/>
                <a:gd name="T50" fmla="*/ 3 w 36"/>
                <a:gd name="T51" fmla="*/ 8 h 36"/>
                <a:gd name="T52" fmla="*/ 1 w 36"/>
                <a:gd name="T53" fmla="*/ 11 h 36"/>
                <a:gd name="T54" fmla="*/ 1 w 36"/>
                <a:gd name="T55" fmla="*/ 14 h 36"/>
                <a:gd name="T56" fmla="*/ 0 w 36"/>
                <a:gd name="T57" fmla="*/ 18 h 36"/>
                <a:gd name="T58" fmla="*/ 1 w 36"/>
                <a:gd name="T59" fmla="*/ 22 h 36"/>
                <a:gd name="T60" fmla="*/ 1 w 36"/>
                <a:gd name="T61" fmla="*/ 23 h 36"/>
                <a:gd name="T62" fmla="*/ 1 w 36"/>
                <a:gd name="T63" fmla="*/ 25 h 36"/>
                <a:gd name="T64" fmla="*/ 3 w 36"/>
                <a:gd name="T65" fmla="*/ 28 h 36"/>
                <a:gd name="T66" fmla="*/ 6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2 w 36"/>
                <a:gd name="T77" fmla="*/ 36 h 36"/>
                <a:gd name="T78" fmla="*/ 23 w 36"/>
                <a:gd name="T79" fmla="*/ 35 h 36"/>
                <a:gd name="T80" fmla="*/ 25 w 36"/>
                <a:gd name="T81" fmla="*/ 35 h 36"/>
                <a:gd name="T82" fmla="*/ 27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2" y="29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Freeform 107">
              <a:extLst>
                <a:ext uri="{FF2B5EF4-FFF2-40B4-BE49-F238E27FC236}">
                  <a16:creationId xmlns:a16="http://schemas.microsoft.com/office/drawing/2014/main" id="{35BEFB67-5461-EAAF-AA55-224B32426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988" y="4787900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2 w 36"/>
                <a:gd name="T3" fmla="*/ 29 h 36"/>
                <a:gd name="T4" fmla="*/ 33 w 36"/>
                <a:gd name="T5" fmla="*/ 28 h 36"/>
                <a:gd name="T6" fmla="*/ 34 w 36"/>
                <a:gd name="T7" fmla="*/ 26 h 36"/>
                <a:gd name="T8" fmla="*/ 34 w 36"/>
                <a:gd name="T9" fmla="*/ 25 h 36"/>
                <a:gd name="T10" fmla="*/ 35 w 36"/>
                <a:gd name="T11" fmla="*/ 23 h 36"/>
                <a:gd name="T12" fmla="*/ 35 w 36"/>
                <a:gd name="T13" fmla="*/ 22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8 h 36"/>
                <a:gd name="T20" fmla="*/ 36 w 36"/>
                <a:gd name="T21" fmla="*/ 18 h 36"/>
                <a:gd name="T22" fmla="*/ 36 w 36"/>
                <a:gd name="T23" fmla="*/ 18 h 36"/>
                <a:gd name="T24" fmla="*/ 35 w 36"/>
                <a:gd name="T25" fmla="*/ 14 h 36"/>
                <a:gd name="T26" fmla="*/ 34 w 36"/>
                <a:gd name="T27" fmla="*/ 11 h 36"/>
                <a:gd name="T28" fmla="*/ 33 w 36"/>
                <a:gd name="T29" fmla="*/ 8 h 36"/>
                <a:gd name="T30" fmla="*/ 31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3 w 36"/>
                <a:gd name="T37" fmla="*/ 0 h 36"/>
                <a:gd name="T38" fmla="*/ 22 w 36"/>
                <a:gd name="T39" fmla="*/ 0 h 36"/>
                <a:gd name="T40" fmla="*/ 18 w 36"/>
                <a:gd name="T41" fmla="*/ 0 h 36"/>
                <a:gd name="T42" fmla="*/ 14 w 36"/>
                <a:gd name="T43" fmla="*/ 0 h 36"/>
                <a:gd name="T44" fmla="*/ 11 w 36"/>
                <a:gd name="T45" fmla="*/ 1 h 36"/>
                <a:gd name="T46" fmla="*/ 8 w 36"/>
                <a:gd name="T47" fmla="*/ 3 h 36"/>
                <a:gd name="T48" fmla="*/ 5 w 36"/>
                <a:gd name="T49" fmla="*/ 5 h 36"/>
                <a:gd name="T50" fmla="*/ 3 w 36"/>
                <a:gd name="T51" fmla="*/ 8 h 36"/>
                <a:gd name="T52" fmla="*/ 1 w 36"/>
                <a:gd name="T53" fmla="*/ 11 h 36"/>
                <a:gd name="T54" fmla="*/ 0 w 36"/>
                <a:gd name="T55" fmla="*/ 14 h 36"/>
                <a:gd name="T56" fmla="*/ 0 w 36"/>
                <a:gd name="T57" fmla="*/ 18 h 36"/>
                <a:gd name="T58" fmla="*/ 0 w 36"/>
                <a:gd name="T59" fmla="*/ 22 h 36"/>
                <a:gd name="T60" fmla="*/ 0 w 36"/>
                <a:gd name="T61" fmla="*/ 23 h 36"/>
                <a:gd name="T62" fmla="*/ 1 w 36"/>
                <a:gd name="T63" fmla="*/ 25 h 36"/>
                <a:gd name="T64" fmla="*/ 3 w 36"/>
                <a:gd name="T65" fmla="*/ 28 h 36"/>
                <a:gd name="T66" fmla="*/ 5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2 w 36"/>
                <a:gd name="T77" fmla="*/ 36 h 36"/>
                <a:gd name="T78" fmla="*/ 23 w 36"/>
                <a:gd name="T79" fmla="*/ 35 h 36"/>
                <a:gd name="T80" fmla="*/ 25 w 36"/>
                <a:gd name="T81" fmla="*/ 35 h 36"/>
                <a:gd name="T82" fmla="*/ 26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2" y="29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Freeform 108">
              <a:extLst>
                <a:ext uri="{FF2B5EF4-FFF2-40B4-BE49-F238E27FC236}">
                  <a16:creationId xmlns:a16="http://schemas.microsoft.com/office/drawing/2014/main" id="{97AC6982-22B3-23E9-63AD-C60FD7F0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138" y="5753100"/>
              <a:ext cx="57150" cy="57150"/>
            </a:xfrm>
            <a:custGeom>
              <a:avLst/>
              <a:gdLst>
                <a:gd name="T0" fmla="*/ 18 w 36"/>
                <a:gd name="T1" fmla="*/ 36 h 36"/>
                <a:gd name="T2" fmla="*/ 21 w 36"/>
                <a:gd name="T3" fmla="*/ 36 h 36"/>
                <a:gd name="T4" fmla="*/ 23 w 36"/>
                <a:gd name="T5" fmla="*/ 35 h 36"/>
                <a:gd name="T6" fmla="*/ 25 w 36"/>
                <a:gd name="T7" fmla="*/ 35 h 36"/>
                <a:gd name="T8" fmla="*/ 26 w 36"/>
                <a:gd name="T9" fmla="*/ 34 h 36"/>
                <a:gd name="T10" fmla="*/ 28 w 36"/>
                <a:gd name="T11" fmla="*/ 33 h 36"/>
                <a:gd name="T12" fmla="*/ 29 w 36"/>
                <a:gd name="T13" fmla="*/ 32 h 36"/>
                <a:gd name="T14" fmla="*/ 30 w 36"/>
                <a:gd name="T15" fmla="*/ 31 h 36"/>
                <a:gd name="T16" fmla="*/ 32 w 36"/>
                <a:gd name="T17" fmla="*/ 29 h 36"/>
                <a:gd name="T18" fmla="*/ 34 w 36"/>
                <a:gd name="T19" fmla="*/ 26 h 36"/>
                <a:gd name="T20" fmla="*/ 35 w 36"/>
                <a:gd name="T21" fmla="*/ 24 h 36"/>
                <a:gd name="T22" fmla="*/ 35 w 36"/>
                <a:gd name="T23" fmla="*/ 22 h 36"/>
                <a:gd name="T24" fmla="*/ 36 w 36"/>
                <a:gd name="T25" fmla="*/ 21 h 36"/>
                <a:gd name="T26" fmla="*/ 36 w 36"/>
                <a:gd name="T27" fmla="*/ 18 h 36"/>
                <a:gd name="T28" fmla="*/ 35 w 36"/>
                <a:gd name="T29" fmla="*/ 14 h 36"/>
                <a:gd name="T30" fmla="*/ 34 w 36"/>
                <a:gd name="T31" fmla="*/ 11 h 36"/>
                <a:gd name="T32" fmla="*/ 33 w 36"/>
                <a:gd name="T33" fmla="*/ 8 h 36"/>
                <a:gd name="T34" fmla="*/ 30 w 36"/>
                <a:gd name="T35" fmla="*/ 5 h 36"/>
                <a:gd name="T36" fmla="*/ 29 w 36"/>
                <a:gd name="T37" fmla="*/ 4 h 36"/>
                <a:gd name="T38" fmla="*/ 27 w 36"/>
                <a:gd name="T39" fmla="*/ 3 h 36"/>
                <a:gd name="T40" fmla="*/ 25 w 36"/>
                <a:gd name="T41" fmla="*/ 1 h 36"/>
                <a:gd name="T42" fmla="*/ 23 w 36"/>
                <a:gd name="T43" fmla="*/ 1 h 36"/>
                <a:gd name="T44" fmla="*/ 20 w 36"/>
                <a:gd name="T45" fmla="*/ 0 h 36"/>
                <a:gd name="T46" fmla="*/ 18 w 36"/>
                <a:gd name="T47" fmla="*/ 0 h 36"/>
                <a:gd name="T48" fmla="*/ 14 w 36"/>
                <a:gd name="T49" fmla="*/ 0 h 36"/>
                <a:gd name="T50" fmla="*/ 10 w 36"/>
                <a:gd name="T51" fmla="*/ 1 h 36"/>
                <a:gd name="T52" fmla="*/ 7 w 36"/>
                <a:gd name="T53" fmla="*/ 3 h 36"/>
                <a:gd name="T54" fmla="*/ 5 w 36"/>
                <a:gd name="T55" fmla="*/ 5 h 36"/>
                <a:gd name="T56" fmla="*/ 2 w 36"/>
                <a:gd name="T57" fmla="*/ 8 h 36"/>
                <a:gd name="T58" fmla="*/ 1 w 36"/>
                <a:gd name="T59" fmla="*/ 11 h 36"/>
                <a:gd name="T60" fmla="*/ 0 w 36"/>
                <a:gd name="T61" fmla="*/ 14 h 36"/>
                <a:gd name="T62" fmla="*/ 0 w 36"/>
                <a:gd name="T63" fmla="*/ 18 h 36"/>
                <a:gd name="T64" fmla="*/ 0 w 36"/>
                <a:gd name="T65" fmla="*/ 22 h 36"/>
                <a:gd name="T66" fmla="*/ 0 w 36"/>
                <a:gd name="T67" fmla="*/ 23 h 36"/>
                <a:gd name="T68" fmla="*/ 1 w 36"/>
                <a:gd name="T69" fmla="*/ 25 h 36"/>
                <a:gd name="T70" fmla="*/ 2 w 36"/>
                <a:gd name="T71" fmla="*/ 28 h 36"/>
                <a:gd name="T72" fmla="*/ 5 w 36"/>
                <a:gd name="T73" fmla="*/ 31 h 36"/>
                <a:gd name="T74" fmla="*/ 7 w 36"/>
                <a:gd name="T75" fmla="*/ 33 h 36"/>
                <a:gd name="T76" fmla="*/ 10 w 36"/>
                <a:gd name="T77" fmla="*/ 35 h 36"/>
                <a:gd name="T78" fmla="*/ 14 w 36"/>
                <a:gd name="T79" fmla="*/ 36 h 36"/>
                <a:gd name="T80" fmla="*/ 18 w 36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Freeform 109">
              <a:extLst>
                <a:ext uri="{FF2B5EF4-FFF2-40B4-BE49-F238E27FC236}">
                  <a16:creationId xmlns:a16="http://schemas.microsoft.com/office/drawing/2014/main" id="{82103665-1EFF-CF9D-D218-404994DF1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0" y="5753100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5 w 36"/>
                <a:gd name="T3" fmla="*/ 14 h 36"/>
                <a:gd name="T4" fmla="*/ 34 w 36"/>
                <a:gd name="T5" fmla="*/ 11 h 36"/>
                <a:gd name="T6" fmla="*/ 33 w 36"/>
                <a:gd name="T7" fmla="*/ 8 h 36"/>
                <a:gd name="T8" fmla="*/ 30 w 36"/>
                <a:gd name="T9" fmla="*/ 5 h 36"/>
                <a:gd name="T10" fmla="*/ 28 w 36"/>
                <a:gd name="T11" fmla="*/ 3 h 36"/>
                <a:gd name="T12" fmla="*/ 25 w 36"/>
                <a:gd name="T13" fmla="*/ 1 h 36"/>
                <a:gd name="T14" fmla="*/ 23 w 36"/>
                <a:gd name="T15" fmla="*/ 1 h 36"/>
                <a:gd name="T16" fmla="*/ 21 w 36"/>
                <a:gd name="T17" fmla="*/ 0 h 36"/>
                <a:gd name="T18" fmla="*/ 18 w 36"/>
                <a:gd name="T19" fmla="*/ 0 h 36"/>
                <a:gd name="T20" fmla="*/ 15 w 36"/>
                <a:gd name="T21" fmla="*/ 0 h 36"/>
                <a:gd name="T22" fmla="*/ 12 w 36"/>
                <a:gd name="T23" fmla="*/ 1 h 36"/>
                <a:gd name="T24" fmla="*/ 9 w 36"/>
                <a:gd name="T25" fmla="*/ 2 h 36"/>
                <a:gd name="T26" fmla="*/ 7 w 36"/>
                <a:gd name="T27" fmla="*/ 3 h 36"/>
                <a:gd name="T28" fmla="*/ 5 w 36"/>
                <a:gd name="T29" fmla="*/ 5 h 36"/>
                <a:gd name="T30" fmla="*/ 2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19 h 36"/>
                <a:gd name="T40" fmla="*/ 0 w 36"/>
                <a:gd name="T41" fmla="*/ 21 h 36"/>
                <a:gd name="T42" fmla="*/ 0 w 36"/>
                <a:gd name="T43" fmla="*/ 24 h 36"/>
                <a:gd name="T44" fmla="*/ 1 w 36"/>
                <a:gd name="T45" fmla="*/ 26 h 36"/>
                <a:gd name="T46" fmla="*/ 3 w 36"/>
                <a:gd name="T47" fmla="*/ 29 h 36"/>
                <a:gd name="T48" fmla="*/ 5 w 36"/>
                <a:gd name="T49" fmla="*/ 31 h 36"/>
                <a:gd name="T50" fmla="*/ 7 w 36"/>
                <a:gd name="T51" fmla="*/ 33 h 36"/>
                <a:gd name="T52" fmla="*/ 11 w 36"/>
                <a:gd name="T53" fmla="*/ 35 h 36"/>
                <a:gd name="T54" fmla="*/ 14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8 w 36"/>
                <a:gd name="T61" fmla="*/ 36 h 36"/>
                <a:gd name="T62" fmla="*/ 18 w 36"/>
                <a:gd name="T63" fmla="*/ 36 h 36"/>
                <a:gd name="T64" fmla="*/ 19 w 36"/>
                <a:gd name="T65" fmla="*/ 36 h 36"/>
                <a:gd name="T66" fmla="*/ 21 w 36"/>
                <a:gd name="T67" fmla="*/ 36 h 36"/>
                <a:gd name="T68" fmla="*/ 23 w 36"/>
                <a:gd name="T69" fmla="*/ 35 h 36"/>
                <a:gd name="T70" fmla="*/ 25 w 36"/>
                <a:gd name="T71" fmla="*/ 35 h 36"/>
                <a:gd name="T72" fmla="*/ 26 w 36"/>
                <a:gd name="T73" fmla="*/ 34 h 36"/>
                <a:gd name="T74" fmla="*/ 28 w 36"/>
                <a:gd name="T75" fmla="*/ 33 h 36"/>
                <a:gd name="T76" fmla="*/ 29 w 36"/>
                <a:gd name="T77" fmla="*/ 32 h 36"/>
                <a:gd name="T78" fmla="*/ 30 w 36"/>
                <a:gd name="T79" fmla="*/ 31 h 36"/>
                <a:gd name="T80" fmla="*/ 31 w 36"/>
                <a:gd name="T81" fmla="*/ 29 h 36"/>
                <a:gd name="T82" fmla="*/ 33 w 36"/>
                <a:gd name="T83" fmla="*/ 28 h 36"/>
                <a:gd name="T84" fmla="*/ 33 w 36"/>
                <a:gd name="T85" fmla="*/ 26 h 36"/>
                <a:gd name="T86" fmla="*/ 34 w 36"/>
                <a:gd name="T87" fmla="*/ 25 h 36"/>
                <a:gd name="T88" fmla="*/ 35 w 36"/>
                <a:gd name="T89" fmla="*/ 23 h 36"/>
                <a:gd name="T90" fmla="*/ 35 w 36"/>
                <a:gd name="T91" fmla="*/ 22 h 36"/>
                <a:gd name="T92" fmla="*/ 36 w 36"/>
                <a:gd name="T9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0" y="31"/>
                  </a:lnTo>
                  <a:lnTo>
                    <a:pt x="31" y="29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5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Freeform 110">
              <a:extLst>
                <a:ext uri="{FF2B5EF4-FFF2-40B4-BE49-F238E27FC236}">
                  <a16:creationId xmlns:a16="http://schemas.microsoft.com/office/drawing/2014/main" id="{18FA5981-1849-244F-0D24-644745087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013" y="5754688"/>
              <a:ext cx="57150" cy="57150"/>
            </a:xfrm>
            <a:custGeom>
              <a:avLst/>
              <a:gdLst>
                <a:gd name="T0" fmla="*/ 18 w 36"/>
                <a:gd name="T1" fmla="*/ 36 h 36"/>
                <a:gd name="T2" fmla="*/ 22 w 36"/>
                <a:gd name="T3" fmla="*/ 36 h 36"/>
                <a:gd name="T4" fmla="*/ 23 w 36"/>
                <a:gd name="T5" fmla="*/ 35 h 36"/>
                <a:gd name="T6" fmla="*/ 25 w 36"/>
                <a:gd name="T7" fmla="*/ 35 h 36"/>
                <a:gd name="T8" fmla="*/ 26 w 36"/>
                <a:gd name="T9" fmla="*/ 34 h 36"/>
                <a:gd name="T10" fmla="*/ 28 w 36"/>
                <a:gd name="T11" fmla="*/ 33 h 36"/>
                <a:gd name="T12" fmla="*/ 29 w 36"/>
                <a:gd name="T13" fmla="*/ 32 h 36"/>
                <a:gd name="T14" fmla="*/ 31 w 36"/>
                <a:gd name="T15" fmla="*/ 31 h 36"/>
                <a:gd name="T16" fmla="*/ 33 w 36"/>
                <a:gd name="T17" fmla="*/ 29 h 36"/>
                <a:gd name="T18" fmla="*/ 34 w 36"/>
                <a:gd name="T19" fmla="*/ 26 h 36"/>
                <a:gd name="T20" fmla="*/ 35 w 36"/>
                <a:gd name="T21" fmla="*/ 24 h 36"/>
                <a:gd name="T22" fmla="*/ 36 w 36"/>
                <a:gd name="T23" fmla="*/ 22 h 36"/>
                <a:gd name="T24" fmla="*/ 36 w 36"/>
                <a:gd name="T25" fmla="*/ 21 h 36"/>
                <a:gd name="T26" fmla="*/ 36 w 36"/>
                <a:gd name="T27" fmla="*/ 18 h 36"/>
                <a:gd name="T28" fmla="*/ 36 w 36"/>
                <a:gd name="T29" fmla="*/ 14 h 36"/>
                <a:gd name="T30" fmla="*/ 35 w 36"/>
                <a:gd name="T31" fmla="*/ 11 h 36"/>
                <a:gd name="T32" fmla="*/ 33 w 36"/>
                <a:gd name="T33" fmla="*/ 8 h 36"/>
                <a:gd name="T34" fmla="*/ 31 w 36"/>
                <a:gd name="T35" fmla="*/ 5 h 36"/>
                <a:gd name="T36" fmla="*/ 29 w 36"/>
                <a:gd name="T37" fmla="*/ 4 h 36"/>
                <a:gd name="T38" fmla="*/ 27 w 36"/>
                <a:gd name="T39" fmla="*/ 3 h 36"/>
                <a:gd name="T40" fmla="*/ 25 w 36"/>
                <a:gd name="T41" fmla="*/ 2 h 36"/>
                <a:gd name="T42" fmla="*/ 23 w 36"/>
                <a:gd name="T43" fmla="*/ 1 h 36"/>
                <a:gd name="T44" fmla="*/ 21 w 36"/>
                <a:gd name="T45" fmla="*/ 0 h 36"/>
                <a:gd name="T46" fmla="*/ 18 w 36"/>
                <a:gd name="T47" fmla="*/ 0 h 36"/>
                <a:gd name="T48" fmla="*/ 14 w 36"/>
                <a:gd name="T49" fmla="*/ 0 h 36"/>
                <a:gd name="T50" fmla="*/ 11 w 36"/>
                <a:gd name="T51" fmla="*/ 1 h 36"/>
                <a:gd name="T52" fmla="*/ 8 w 36"/>
                <a:gd name="T53" fmla="*/ 3 h 36"/>
                <a:gd name="T54" fmla="*/ 5 w 36"/>
                <a:gd name="T55" fmla="*/ 5 h 36"/>
                <a:gd name="T56" fmla="*/ 3 w 36"/>
                <a:gd name="T57" fmla="*/ 8 h 36"/>
                <a:gd name="T58" fmla="*/ 1 w 36"/>
                <a:gd name="T59" fmla="*/ 11 h 36"/>
                <a:gd name="T60" fmla="*/ 0 w 36"/>
                <a:gd name="T61" fmla="*/ 14 h 36"/>
                <a:gd name="T62" fmla="*/ 0 w 36"/>
                <a:gd name="T63" fmla="*/ 18 h 36"/>
                <a:gd name="T64" fmla="*/ 0 w 36"/>
                <a:gd name="T65" fmla="*/ 22 h 36"/>
                <a:gd name="T66" fmla="*/ 0 w 36"/>
                <a:gd name="T67" fmla="*/ 23 h 36"/>
                <a:gd name="T68" fmla="*/ 1 w 36"/>
                <a:gd name="T69" fmla="*/ 25 h 36"/>
                <a:gd name="T70" fmla="*/ 3 w 36"/>
                <a:gd name="T71" fmla="*/ 28 h 36"/>
                <a:gd name="T72" fmla="*/ 5 w 36"/>
                <a:gd name="T73" fmla="*/ 31 h 36"/>
                <a:gd name="T74" fmla="*/ 8 w 36"/>
                <a:gd name="T75" fmla="*/ 33 h 36"/>
                <a:gd name="T76" fmla="*/ 11 w 36"/>
                <a:gd name="T77" fmla="*/ 35 h 36"/>
                <a:gd name="T78" fmla="*/ 14 w 36"/>
                <a:gd name="T79" fmla="*/ 36 h 36"/>
                <a:gd name="T80" fmla="*/ 18 w 36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Freeform 111">
              <a:extLst>
                <a:ext uri="{FF2B5EF4-FFF2-40B4-BE49-F238E27FC236}">
                  <a16:creationId xmlns:a16="http://schemas.microsoft.com/office/drawing/2014/main" id="{C2106CB3-7FB1-AECB-0F2F-719D62A65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5754688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8 w 36"/>
                <a:gd name="T11" fmla="*/ 3 h 36"/>
                <a:gd name="T12" fmla="*/ 25 w 36"/>
                <a:gd name="T13" fmla="*/ 1 h 36"/>
                <a:gd name="T14" fmla="*/ 23 w 36"/>
                <a:gd name="T15" fmla="*/ 1 h 36"/>
                <a:gd name="T16" fmla="*/ 22 w 36"/>
                <a:gd name="T17" fmla="*/ 0 h 36"/>
                <a:gd name="T18" fmla="*/ 18 w 36"/>
                <a:gd name="T19" fmla="*/ 0 h 36"/>
                <a:gd name="T20" fmla="*/ 15 w 36"/>
                <a:gd name="T21" fmla="*/ 0 h 36"/>
                <a:gd name="T22" fmla="*/ 12 w 36"/>
                <a:gd name="T23" fmla="*/ 1 h 36"/>
                <a:gd name="T24" fmla="*/ 10 w 36"/>
                <a:gd name="T25" fmla="*/ 2 h 36"/>
                <a:gd name="T26" fmla="*/ 8 w 36"/>
                <a:gd name="T27" fmla="*/ 3 h 36"/>
                <a:gd name="T28" fmla="*/ 5 w 36"/>
                <a:gd name="T29" fmla="*/ 5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0 h 36"/>
                <a:gd name="T40" fmla="*/ 0 w 36"/>
                <a:gd name="T41" fmla="*/ 21 h 36"/>
                <a:gd name="T42" fmla="*/ 1 w 36"/>
                <a:gd name="T43" fmla="*/ 24 h 36"/>
                <a:gd name="T44" fmla="*/ 2 w 36"/>
                <a:gd name="T45" fmla="*/ 26 h 36"/>
                <a:gd name="T46" fmla="*/ 3 w 36"/>
                <a:gd name="T47" fmla="*/ 29 h 36"/>
                <a:gd name="T48" fmla="*/ 5 w 36"/>
                <a:gd name="T49" fmla="*/ 31 h 36"/>
                <a:gd name="T50" fmla="*/ 8 w 36"/>
                <a:gd name="T51" fmla="*/ 33 h 36"/>
                <a:gd name="T52" fmla="*/ 11 w 36"/>
                <a:gd name="T53" fmla="*/ 35 h 36"/>
                <a:gd name="T54" fmla="*/ 14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8 w 36"/>
                <a:gd name="T61" fmla="*/ 36 h 36"/>
                <a:gd name="T62" fmla="*/ 19 w 36"/>
                <a:gd name="T63" fmla="*/ 36 h 36"/>
                <a:gd name="T64" fmla="*/ 20 w 36"/>
                <a:gd name="T65" fmla="*/ 36 h 36"/>
                <a:gd name="T66" fmla="*/ 22 w 36"/>
                <a:gd name="T67" fmla="*/ 36 h 36"/>
                <a:gd name="T68" fmla="*/ 23 w 36"/>
                <a:gd name="T69" fmla="*/ 35 h 36"/>
                <a:gd name="T70" fmla="*/ 25 w 36"/>
                <a:gd name="T71" fmla="*/ 35 h 36"/>
                <a:gd name="T72" fmla="*/ 26 w 36"/>
                <a:gd name="T73" fmla="*/ 34 h 36"/>
                <a:gd name="T74" fmla="*/ 28 w 36"/>
                <a:gd name="T75" fmla="*/ 33 h 36"/>
                <a:gd name="T76" fmla="*/ 29 w 36"/>
                <a:gd name="T77" fmla="*/ 32 h 36"/>
                <a:gd name="T78" fmla="*/ 31 w 36"/>
                <a:gd name="T79" fmla="*/ 31 h 36"/>
                <a:gd name="T80" fmla="*/ 32 w 36"/>
                <a:gd name="T81" fmla="*/ 30 h 36"/>
                <a:gd name="T82" fmla="*/ 33 w 36"/>
                <a:gd name="T83" fmla="*/ 28 h 36"/>
                <a:gd name="T84" fmla="*/ 34 w 36"/>
                <a:gd name="T85" fmla="*/ 27 h 36"/>
                <a:gd name="T86" fmla="*/ 35 w 36"/>
                <a:gd name="T87" fmla="*/ 25 h 36"/>
                <a:gd name="T88" fmla="*/ 35 w 36"/>
                <a:gd name="T89" fmla="*/ 23 h 36"/>
                <a:gd name="T90" fmla="*/ 36 w 36"/>
                <a:gd name="T91" fmla="*/ 22 h 36"/>
                <a:gd name="T92" fmla="*/ 36 w 36"/>
                <a:gd name="T9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2" y="26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" name="Freeform 112">
              <a:extLst>
                <a:ext uri="{FF2B5EF4-FFF2-40B4-BE49-F238E27FC236}">
                  <a16:creationId xmlns:a16="http://schemas.microsoft.com/office/drawing/2014/main" id="{3711D167-5E96-D49B-C15A-F047312EC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5756275"/>
              <a:ext cx="57150" cy="57150"/>
            </a:xfrm>
            <a:custGeom>
              <a:avLst/>
              <a:gdLst>
                <a:gd name="T0" fmla="*/ 18 w 36"/>
                <a:gd name="T1" fmla="*/ 36 h 36"/>
                <a:gd name="T2" fmla="*/ 21 w 36"/>
                <a:gd name="T3" fmla="*/ 36 h 36"/>
                <a:gd name="T4" fmla="*/ 23 w 36"/>
                <a:gd name="T5" fmla="*/ 35 h 36"/>
                <a:gd name="T6" fmla="*/ 25 w 36"/>
                <a:gd name="T7" fmla="*/ 35 h 36"/>
                <a:gd name="T8" fmla="*/ 26 w 36"/>
                <a:gd name="T9" fmla="*/ 34 h 36"/>
                <a:gd name="T10" fmla="*/ 28 w 36"/>
                <a:gd name="T11" fmla="*/ 33 h 36"/>
                <a:gd name="T12" fmla="*/ 29 w 36"/>
                <a:gd name="T13" fmla="*/ 32 h 36"/>
                <a:gd name="T14" fmla="*/ 31 w 36"/>
                <a:gd name="T15" fmla="*/ 31 h 36"/>
                <a:gd name="T16" fmla="*/ 33 w 36"/>
                <a:gd name="T17" fmla="*/ 28 h 36"/>
                <a:gd name="T18" fmla="*/ 34 w 36"/>
                <a:gd name="T19" fmla="*/ 26 h 36"/>
                <a:gd name="T20" fmla="*/ 35 w 36"/>
                <a:gd name="T21" fmla="*/ 23 h 36"/>
                <a:gd name="T22" fmla="*/ 35 w 36"/>
                <a:gd name="T23" fmla="*/ 22 h 36"/>
                <a:gd name="T24" fmla="*/ 36 w 36"/>
                <a:gd name="T25" fmla="*/ 21 h 36"/>
                <a:gd name="T26" fmla="*/ 36 w 36"/>
                <a:gd name="T27" fmla="*/ 18 h 36"/>
                <a:gd name="T28" fmla="*/ 35 w 36"/>
                <a:gd name="T29" fmla="*/ 14 h 36"/>
                <a:gd name="T30" fmla="*/ 35 w 36"/>
                <a:gd name="T31" fmla="*/ 11 h 36"/>
                <a:gd name="T32" fmla="*/ 33 w 36"/>
                <a:gd name="T33" fmla="*/ 8 h 36"/>
                <a:gd name="T34" fmla="*/ 31 w 36"/>
                <a:gd name="T35" fmla="*/ 5 h 36"/>
                <a:gd name="T36" fmla="*/ 29 w 36"/>
                <a:gd name="T37" fmla="*/ 4 h 36"/>
                <a:gd name="T38" fmla="*/ 27 w 36"/>
                <a:gd name="T39" fmla="*/ 2 h 36"/>
                <a:gd name="T40" fmla="*/ 25 w 36"/>
                <a:gd name="T41" fmla="*/ 1 h 36"/>
                <a:gd name="T42" fmla="*/ 23 w 36"/>
                <a:gd name="T43" fmla="*/ 1 h 36"/>
                <a:gd name="T44" fmla="*/ 21 w 36"/>
                <a:gd name="T45" fmla="*/ 0 h 36"/>
                <a:gd name="T46" fmla="*/ 18 w 36"/>
                <a:gd name="T47" fmla="*/ 0 h 36"/>
                <a:gd name="T48" fmla="*/ 14 w 36"/>
                <a:gd name="T49" fmla="*/ 0 h 36"/>
                <a:gd name="T50" fmla="*/ 11 w 36"/>
                <a:gd name="T51" fmla="*/ 1 h 36"/>
                <a:gd name="T52" fmla="*/ 8 w 36"/>
                <a:gd name="T53" fmla="*/ 3 h 36"/>
                <a:gd name="T54" fmla="*/ 5 w 36"/>
                <a:gd name="T55" fmla="*/ 5 h 36"/>
                <a:gd name="T56" fmla="*/ 3 w 36"/>
                <a:gd name="T57" fmla="*/ 8 h 36"/>
                <a:gd name="T58" fmla="*/ 1 w 36"/>
                <a:gd name="T59" fmla="*/ 11 h 36"/>
                <a:gd name="T60" fmla="*/ 0 w 36"/>
                <a:gd name="T61" fmla="*/ 14 h 36"/>
                <a:gd name="T62" fmla="*/ 0 w 36"/>
                <a:gd name="T63" fmla="*/ 18 h 36"/>
                <a:gd name="T64" fmla="*/ 0 w 36"/>
                <a:gd name="T65" fmla="*/ 22 h 36"/>
                <a:gd name="T66" fmla="*/ 0 w 36"/>
                <a:gd name="T67" fmla="*/ 23 h 36"/>
                <a:gd name="T68" fmla="*/ 1 w 36"/>
                <a:gd name="T69" fmla="*/ 25 h 36"/>
                <a:gd name="T70" fmla="*/ 3 w 36"/>
                <a:gd name="T71" fmla="*/ 28 h 36"/>
                <a:gd name="T72" fmla="*/ 5 w 36"/>
                <a:gd name="T73" fmla="*/ 31 h 36"/>
                <a:gd name="T74" fmla="*/ 8 w 36"/>
                <a:gd name="T75" fmla="*/ 33 h 36"/>
                <a:gd name="T76" fmla="*/ 11 w 36"/>
                <a:gd name="T77" fmla="*/ 35 h 36"/>
                <a:gd name="T78" fmla="*/ 14 w 36"/>
                <a:gd name="T79" fmla="*/ 36 h 36"/>
                <a:gd name="T80" fmla="*/ 18 w 36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Freeform 113">
              <a:extLst>
                <a:ext uri="{FF2B5EF4-FFF2-40B4-BE49-F238E27FC236}">
                  <a16:creationId xmlns:a16="http://schemas.microsoft.com/office/drawing/2014/main" id="{41195AAF-E2EC-7152-4C35-CF6ADC75D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50" y="5756275"/>
              <a:ext cx="57150" cy="57150"/>
            </a:xfrm>
            <a:custGeom>
              <a:avLst/>
              <a:gdLst>
                <a:gd name="T0" fmla="*/ 18 w 36"/>
                <a:gd name="T1" fmla="*/ 36 h 36"/>
                <a:gd name="T2" fmla="*/ 22 w 36"/>
                <a:gd name="T3" fmla="*/ 36 h 36"/>
                <a:gd name="T4" fmla="*/ 23 w 36"/>
                <a:gd name="T5" fmla="*/ 35 h 36"/>
                <a:gd name="T6" fmla="*/ 25 w 36"/>
                <a:gd name="T7" fmla="*/ 35 h 36"/>
                <a:gd name="T8" fmla="*/ 27 w 36"/>
                <a:gd name="T9" fmla="*/ 34 h 36"/>
                <a:gd name="T10" fmla="*/ 28 w 36"/>
                <a:gd name="T11" fmla="*/ 33 h 36"/>
                <a:gd name="T12" fmla="*/ 30 w 36"/>
                <a:gd name="T13" fmla="*/ 32 h 36"/>
                <a:gd name="T14" fmla="*/ 31 w 36"/>
                <a:gd name="T15" fmla="*/ 31 h 36"/>
                <a:gd name="T16" fmla="*/ 33 w 36"/>
                <a:gd name="T17" fmla="*/ 28 h 36"/>
                <a:gd name="T18" fmla="*/ 35 w 36"/>
                <a:gd name="T19" fmla="*/ 26 h 36"/>
                <a:gd name="T20" fmla="*/ 36 w 36"/>
                <a:gd name="T21" fmla="*/ 23 h 36"/>
                <a:gd name="T22" fmla="*/ 36 w 36"/>
                <a:gd name="T23" fmla="*/ 22 h 36"/>
                <a:gd name="T24" fmla="*/ 36 w 36"/>
                <a:gd name="T25" fmla="*/ 21 h 36"/>
                <a:gd name="T26" fmla="*/ 36 w 36"/>
                <a:gd name="T27" fmla="*/ 18 h 36"/>
                <a:gd name="T28" fmla="*/ 36 w 36"/>
                <a:gd name="T29" fmla="*/ 14 h 36"/>
                <a:gd name="T30" fmla="*/ 35 w 36"/>
                <a:gd name="T31" fmla="*/ 11 h 36"/>
                <a:gd name="T32" fmla="*/ 33 w 36"/>
                <a:gd name="T33" fmla="*/ 8 h 36"/>
                <a:gd name="T34" fmla="*/ 31 w 36"/>
                <a:gd name="T35" fmla="*/ 5 h 36"/>
                <a:gd name="T36" fmla="*/ 29 w 36"/>
                <a:gd name="T37" fmla="*/ 4 h 36"/>
                <a:gd name="T38" fmla="*/ 27 w 36"/>
                <a:gd name="T39" fmla="*/ 2 h 36"/>
                <a:gd name="T40" fmla="*/ 25 w 36"/>
                <a:gd name="T41" fmla="*/ 1 h 36"/>
                <a:gd name="T42" fmla="*/ 23 w 36"/>
                <a:gd name="T43" fmla="*/ 1 h 36"/>
                <a:gd name="T44" fmla="*/ 21 w 36"/>
                <a:gd name="T45" fmla="*/ 0 h 36"/>
                <a:gd name="T46" fmla="*/ 18 w 36"/>
                <a:gd name="T47" fmla="*/ 0 h 36"/>
                <a:gd name="T48" fmla="*/ 14 w 36"/>
                <a:gd name="T49" fmla="*/ 0 h 36"/>
                <a:gd name="T50" fmla="*/ 11 w 36"/>
                <a:gd name="T51" fmla="*/ 1 h 36"/>
                <a:gd name="T52" fmla="*/ 8 w 36"/>
                <a:gd name="T53" fmla="*/ 3 h 36"/>
                <a:gd name="T54" fmla="*/ 5 w 36"/>
                <a:gd name="T55" fmla="*/ 5 h 36"/>
                <a:gd name="T56" fmla="*/ 3 w 36"/>
                <a:gd name="T57" fmla="*/ 8 h 36"/>
                <a:gd name="T58" fmla="*/ 1 w 36"/>
                <a:gd name="T59" fmla="*/ 11 h 36"/>
                <a:gd name="T60" fmla="*/ 0 w 36"/>
                <a:gd name="T61" fmla="*/ 14 h 36"/>
                <a:gd name="T62" fmla="*/ 0 w 36"/>
                <a:gd name="T63" fmla="*/ 18 h 36"/>
                <a:gd name="T64" fmla="*/ 0 w 36"/>
                <a:gd name="T65" fmla="*/ 22 h 36"/>
                <a:gd name="T66" fmla="*/ 1 w 36"/>
                <a:gd name="T67" fmla="*/ 23 h 36"/>
                <a:gd name="T68" fmla="*/ 1 w 36"/>
                <a:gd name="T69" fmla="*/ 25 h 36"/>
                <a:gd name="T70" fmla="*/ 3 w 36"/>
                <a:gd name="T71" fmla="*/ 28 h 36"/>
                <a:gd name="T72" fmla="*/ 5 w 36"/>
                <a:gd name="T73" fmla="*/ 31 h 36"/>
                <a:gd name="T74" fmla="*/ 8 w 36"/>
                <a:gd name="T75" fmla="*/ 33 h 36"/>
                <a:gd name="T76" fmla="*/ 11 w 36"/>
                <a:gd name="T77" fmla="*/ 35 h 36"/>
                <a:gd name="T78" fmla="*/ 14 w 36"/>
                <a:gd name="T79" fmla="*/ 36 h 36"/>
                <a:gd name="T80" fmla="*/ 18 w 36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5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Freeform 114">
              <a:extLst>
                <a:ext uri="{FF2B5EF4-FFF2-40B4-BE49-F238E27FC236}">
                  <a16:creationId xmlns:a16="http://schemas.microsoft.com/office/drawing/2014/main" id="{95C20586-214A-D11B-A763-C818CFCD7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875" y="5754688"/>
              <a:ext cx="57150" cy="57150"/>
            </a:xfrm>
            <a:custGeom>
              <a:avLst/>
              <a:gdLst>
                <a:gd name="T0" fmla="*/ 18 w 36"/>
                <a:gd name="T1" fmla="*/ 36 h 36"/>
                <a:gd name="T2" fmla="*/ 21 w 36"/>
                <a:gd name="T3" fmla="*/ 36 h 36"/>
                <a:gd name="T4" fmla="*/ 23 w 36"/>
                <a:gd name="T5" fmla="*/ 35 h 36"/>
                <a:gd name="T6" fmla="*/ 25 w 36"/>
                <a:gd name="T7" fmla="*/ 35 h 36"/>
                <a:gd name="T8" fmla="*/ 26 w 36"/>
                <a:gd name="T9" fmla="*/ 34 h 36"/>
                <a:gd name="T10" fmla="*/ 28 w 36"/>
                <a:gd name="T11" fmla="*/ 33 h 36"/>
                <a:gd name="T12" fmla="*/ 29 w 36"/>
                <a:gd name="T13" fmla="*/ 32 h 36"/>
                <a:gd name="T14" fmla="*/ 30 w 36"/>
                <a:gd name="T15" fmla="*/ 31 h 36"/>
                <a:gd name="T16" fmla="*/ 32 w 36"/>
                <a:gd name="T17" fmla="*/ 29 h 36"/>
                <a:gd name="T18" fmla="*/ 34 w 36"/>
                <a:gd name="T19" fmla="*/ 26 h 36"/>
                <a:gd name="T20" fmla="*/ 35 w 36"/>
                <a:gd name="T21" fmla="*/ 24 h 36"/>
                <a:gd name="T22" fmla="*/ 35 w 36"/>
                <a:gd name="T23" fmla="*/ 22 h 36"/>
                <a:gd name="T24" fmla="*/ 36 w 36"/>
                <a:gd name="T25" fmla="*/ 21 h 36"/>
                <a:gd name="T26" fmla="*/ 36 w 36"/>
                <a:gd name="T27" fmla="*/ 18 h 36"/>
                <a:gd name="T28" fmla="*/ 35 w 36"/>
                <a:gd name="T29" fmla="*/ 14 h 36"/>
                <a:gd name="T30" fmla="*/ 34 w 36"/>
                <a:gd name="T31" fmla="*/ 11 h 36"/>
                <a:gd name="T32" fmla="*/ 33 w 36"/>
                <a:gd name="T33" fmla="*/ 8 h 36"/>
                <a:gd name="T34" fmla="*/ 30 w 36"/>
                <a:gd name="T35" fmla="*/ 5 h 36"/>
                <a:gd name="T36" fmla="*/ 29 w 36"/>
                <a:gd name="T37" fmla="*/ 4 h 36"/>
                <a:gd name="T38" fmla="*/ 27 w 36"/>
                <a:gd name="T39" fmla="*/ 3 h 36"/>
                <a:gd name="T40" fmla="*/ 25 w 36"/>
                <a:gd name="T41" fmla="*/ 2 h 36"/>
                <a:gd name="T42" fmla="*/ 23 w 36"/>
                <a:gd name="T43" fmla="*/ 1 h 36"/>
                <a:gd name="T44" fmla="*/ 20 w 36"/>
                <a:gd name="T45" fmla="*/ 0 h 36"/>
                <a:gd name="T46" fmla="*/ 18 w 36"/>
                <a:gd name="T47" fmla="*/ 0 h 36"/>
                <a:gd name="T48" fmla="*/ 14 w 36"/>
                <a:gd name="T49" fmla="*/ 0 h 36"/>
                <a:gd name="T50" fmla="*/ 10 w 36"/>
                <a:gd name="T51" fmla="*/ 1 h 36"/>
                <a:gd name="T52" fmla="*/ 7 w 36"/>
                <a:gd name="T53" fmla="*/ 3 h 36"/>
                <a:gd name="T54" fmla="*/ 5 w 36"/>
                <a:gd name="T55" fmla="*/ 5 h 36"/>
                <a:gd name="T56" fmla="*/ 2 w 36"/>
                <a:gd name="T57" fmla="*/ 8 h 36"/>
                <a:gd name="T58" fmla="*/ 1 w 36"/>
                <a:gd name="T59" fmla="*/ 11 h 36"/>
                <a:gd name="T60" fmla="*/ 0 w 36"/>
                <a:gd name="T61" fmla="*/ 14 h 36"/>
                <a:gd name="T62" fmla="*/ 0 w 36"/>
                <a:gd name="T63" fmla="*/ 18 h 36"/>
                <a:gd name="T64" fmla="*/ 0 w 36"/>
                <a:gd name="T65" fmla="*/ 22 h 36"/>
                <a:gd name="T66" fmla="*/ 0 w 36"/>
                <a:gd name="T67" fmla="*/ 23 h 36"/>
                <a:gd name="T68" fmla="*/ 1 w 36"/>
                <a:gd name="T69" fmla="*/ 25 h 36"/>
                <a:gd name="T70" fmla="*/ 2 w 36"/>
                <a:gd name="T71" fmla="*/ 28 h 36"/>
                <a:gd name="T72" fmla="*/ 5 w 36"/>
                <a:gd name="T73" fmla="*/ 31 h 36"/>
                <a:gd name="T74" fmla="*/ 7 w 36"/>
                <a:gd name="T75" fmla="*/ 33 h 36"/>
                <a:gd name="T76" fmla="*/ 10 w 36"/>
                <a:gd name="T77" fmla="*/ 35 h 36"/>
                <a:gd name="T78" fmla="*/ 14 w 36"/>
                <a:gd name="T79" fmla="*/ 36 h 36"/>
                <a:gd name="T80" fmla="*/ 18 w 36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Freeform 115">
              <a:extLst>
                <a:ext uri="{FF2B5EF4-FFF2-40B4-BE49-F238E27FC236}">
                  <a16:creationId xmlns:a16="http://schemas.microsoft.com/office/drawing/2014/main" id="{734E9C09-F389-AF51-52F5-02305C302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4645025"/>
              <a:ext cx="57150" cy="57150"/>
            </a:xfrm>
            <a:custGeom>
              <a:avLst/>
              <a:gdLst>
                <a:gd name="T0" fmla="*/ 17 w 36"/>
                <a:gd name="T1" fmla="*/ 0 h 36"/>
                <a:gd name="T2" fmla="*/ 14 w 36"/>
                <a:gd name="T3" fmla="*/ 0 h 36"/>
                <a:gd name="T4" fmla="*/ 10 w 36"/>
                <a:gd name="T5" fmla="*/ 1 h 36"/>
                <a:gd name="T6" fmla="*/ 7 w 36"/>
                <a:gd name="T7" fmla="*/ 3 h 36"/>
                <a:gd name="T8" fmla="*/ 5 w 36"/>
                <a:gd name="T9" fmla="*/ 5 h 36"/>
                <a:gd name="T10" fmla="*/ 2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21 h 36"/>
                <a:gd name="T20" fmla="*/ 0 w 36"/>
                <a:gd name="T21" fmla="*/ 23 h 36"/>
                <a:gd name="T22" fmla="*/ 1 w 36"/>
                <a:gd name="T23" fmla="*/ 25 h 36"/>
                <a:gd name="T24" fmla="*/ 2 w 36"/>
                <a:gd name="T25" fmla="*/ 28 h 36"/>
                <a:gd name="T26" fmla="*/ 5 w 36"/>
                <a:gd name="T27" fmla="*/ 31 h 36"/>
                <a:gd name="T28" fmla="*/ 7 w 36"/>
                <a:gd name="T29" fmla="*/ 33 h 36"/>
                <a:gd name="T30" fmla="*/ 10 w 36"/>
                <a:gd name="T31" fmla="*/ 35 h 36"/>
                <a:gd name="T32" fmla="*/ 14 w 36"/>
                <a:gd name="T33" fmla="*/ 36 h 36"/>
                <a:gd name="T34" fmla="*/ 17 w 36"/>
                <a:gd name="T35" fmla="*/ 36 h 36"/>
                <a:gd name="T36" fmla="*/ 21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6 w 36"/>
                <a:gd name="T43" fmla="*/ 34 h 36"/>
                <a:gd name="T44" fmla="*/ 27 w 36"/>
                <a:gd name="T45" fmla="*/ 33 h 36"/>
                <a:gd name="T46" fmla="*/ 29 w 36"/>
                <a:gd name="T47" fmla="*/ 32 h 36"/>
                <a:gd name="T48" fmla="*/ 30 w 36"/>
                <a:gd name="T49" fmla="*/ 31 h 36"/>
                <a:gd name="T50" fmla="*/ 32 w 36"/>
                <a:gd name="T51" fmla="*/ 28 h 36"/>
                <a:gd name="T52" fmla="*/ 34 w 36"/>
                <a:gd name="T53" fmla="*/ 26 h 36"/>
                <a:gd name="T54" fmla="*/ 35 w 36"/>
                <a:gd name="T55" fmla="*/ 23 h 36"/>
                <a:gd name="T56" fmla="*/ 35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5 w 36"/>
                <a:gd name="T63" fmla="*/ 14 h 36"/>
                <a:gd name="T64" fmla="*/ 34 w 36"/>
                <a:gd name="T65" fmla="*/ 11 h 36"/>
                <a:gd name="T66" fmla="*/ 32 w 36"/>
                <a:gd name="T67" fmla="*/ 8 h 36"/>
                <a:gd name="T68" fmla="*/ 30 w 36"/>
                <a:gd name="T69" fmla="*/ 5 h 36"/>
                <a:gd name="T70" fmla="*/ 29 w 36"/>
                <a:gd name="T71" fmla="*/ 4 h 36"/>
                <a:gd name="T72" fmla="*/ 27 w 36"/>
                <a:gd name="T73" fmla="*/ 2 h 36"/>
                <a:gd name="T74" fmla="*/ 25 w 36"/>
                <a:gd name="T75" fmla="*/ 1 h 36"/>
                <a:gd name="T76" fmla="*/ 23 w 36"/>
                <a:gd name="T77" fmla="*/ 1 h 36"/>
                <a:gd name="T78" fmla="*/ 20 w 36"/>
                <a:gd name="T79" fmla="*/ 0 h 36"/>
                <a:gd name="T80" fmla="*/ 17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7" y="0"/>
                  </a:moveTo>
                  <a:lnTo>
                    <a:pt x="14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0" y="31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Freeform 116">
              <a:extLst>
                <a:ext uri="{FF2B5EF4-FFF2-40B4-BE49-F238E27FC236}">
                  <a16:creationId xmlns:a16="http://schemas.microsoft.com/office/drawing/2014/main" id="{301E34B2-C5A9-BAF3-069A-A96BE1F7D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5" y="4700588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2 w 36"/>
                <a:gd name="T3" fmla="*/ 29 h 36"/>
                <a:gd name="T4" fmla="*/ 33 w 36"/>
                <a:gd name="T5" fmla="*/ 28 h 36"/>
                <a:gd name="T6" fmla="*/ 34 w 36"/>
                <a:gd name="T7" fmla="*/ 26 h 36"/>
                <a:gd name="T8" fmla="*/ 35 w 36"/>
                <a:gd name="T9" fmla="*/ 25 h 36"/>
                <a:gd name="T10" fmla="*/ 35 w 36"/>
                <a:gd name="T11" fmla="*/ 23 h 36"/>
                <a:gd name="T12" fmla="*/ 35 w 36"/>
                <a:gd name="T13" fmla="*/ 22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8 h 36"/>
                <a:gd name="T20" fmla="*/ 36 w 36"/>
                <a:gd name="T21" fmla="*/ 18 h 36"/>
                <a:gd name="T22" fmla="*/ 36 w 36"/>
                <a:gd name="T23" fmla="*/ 18 h 36"/>
                <a:gd name="T24" fmla="*/ 35 w 36"/>
                <a:gd name="T25" fmla="*/ 14 h 36"/>
                <a:gd name="T26" fmla="*/ 35 w 36"/>
                <a:gd name="T27" fmla="*/ 11 h 36"/>
                <a:gd name="T28" fmla="*/ 33 w 36"/>
                <a:gd name="T29" fmla="*/ 8 h 36"/>
                <a:gd name="T30" fmla="*/ 31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3 w 36"/>
                <a:gd name="T37" fmla="*/ 1 h 36"/>
                <a:gd name="T38" fmla="*/ 22 w 36"/>
                <a:gd name="T39" fmla="*/ 0 h 36"/>
                <a:gd name="T40" fmla="*/ 18 w 36"/>
                <a:gd name="T41" fmla="*/ 0 h 36"/>
                <a:gd name="T42" fmla="*/ 12 w 36"/>
                <a:gd name="T43" fmla="*/ 1 h 36"/>
                <a:gd name="T44" fmla="*/ 10 w 36"/>
                <a:gd name="T45" fmla="*/ 2 h 36"/>
                <a:gd name="T46" fmla="*/ 7 w 36"/>
                <a:gd name="T47" fmla="*/ 3 h 36"/>
                <a:gd name="T48" fmla="*/ 5 w 36"/>
                <a:gd name="T49" fmla="*/ 5 h 36"/>
                <a:gd name="T50" fmla="*/ 3 w 36"/>
                <a:gd name="T51" fmla="*/ 8 h 36"/>
                <a:gd name="T52" fmla="*/ 1 w 36"/>
                <a:gd name="T53" fmla="*/ 11 h 36"/>
                <a:gd name="T54" fmla="*/ 0 w 36"/>
                <a:gd name="T55" fmla="*/ 14 h 36"/>
                <a:gd name="T56" fmla="*/ 0 w 36"/>
                <a:gd name="T57" fmla="*/ 18 h 36"/>
                <a:gd name="T58" fmla="*/ 0 w 36"/>
                <a:gd name="T59" fmla="*/ 21 h 36"/>
                <a:gd name="T60" fmla="*/ 0 w 36"/>
                <a:gd name="T61" fmla="*/ 23 h 36"/>
                <a:gd name="T62" fmla="*/ 2 w 36"/>
                <a:gd name="T63" fmla="*/ 26 h 36"/>
                <a:gd name="T64" fmla="*/ 3 w 36"/>
                <a:gd name="T65" fmla="*/ 28 h 36"/>
                <a:gd name="T66" fmla="*/ 5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2 w 36"/>
                <a:gd name="T77" fmla="*/ 36 h 36"/>
                <a:gd name="T78" fmla="*/ 23 w 36"/>
                <a:gd name="T79" fmla="*/ 35 h 36"/>
                <a:gd name="T80" fmla="*/ 25 w 36"/>
                <a:gd name="T81" fmla="*/ 35 h 36"/>
                <a:gd name="T82" fmla="*/ 26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2" y="29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Freeform 117">
              <a:extLst>
                <a:ext uri="{FF2B5EF4-FFF2-40B4-BE49-F238E27FC236}">
                  <a16:creationId xmlns:a16="http://schemas.microsoft.com/office/drawing/2014/main" id="{6F740CE2-D9B8-31F2-64FE-843EBC807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0" y="5753100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8 w 36"/>
                <a:gd name="T7" fmla="*/ 3 h 36"/>
                <a:gd name="T8" fmla="*/ 5 w 36"/>
                <a:gd name="T9" fmla="*/ 5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21 h 36"/>
                <a:gd name="T20" fmla="*/ 1 w 36"/>
                <a:gd name="T21" fmla="*/ 23 h 36"/>
                <a:gd name="T22" fmla="*/ 1 w 36"/>
                <a:gd name="T23" fmla="*/ 25 h 36"/>
                <a:gd name="T24" fmla="*/ 3 w 36"/>
                <a:gd name="T25" fmla="*/ 28 h 36"/>
                <a:gd name="T26" fmla="*/ 5 w 36"/>
                <a:gd name="T27" fmla="*/ 31 h 36"/>
                <a:gd name="T28" fmla="*/ 8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2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7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3 w 36"/>
                <a:gd name="T51" fmla="*/ 28 h 36"/>
                <a:gd name="T52" fmla="*/ 34 w 36"/>
                <a:gd name="T53" fmla="*/ 26 h 36"/>
                <a:gd name="T54" fmla="*/ 36 w 36"/>
                <a:gd name="T55" fmla="*/ 23 h 36"/>
                <a:gd name="T56" fmla="*/ 36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6 w 36"/>
                <a:gd name="T63" fmla="*/ 14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4 h 36"/>
                <a:gd name="T72" fmla="*/ 27 w 36"/>
                <a:gd name="T73" fmla="*/ 2 h 36"/>
                <a:gd name="T74" fmla="*/ 25 w 36"/>
                <a:gd name="T75" fmla="*/ 1 h 36"/>
                <a:gd name="T76" fmla="*/ 23 w 36"/>
                <a:gd name="T77" fmla="*/ 1 h 36"/>
                <a:gd name="T78" fmla="*/ 21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Freeform 118">
              <a:extLst>
                <a:ext uri="{FF2B5EF4-FFF2-40B4-BE49-F238E27FC236}">
                  <a16:creationId xmlns:a16="http://schemas.microsoft.com/office/drawing/2014/main" id="{147AC3E5-583E-4FE1-6672-35932D522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3" y="5753100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2 w 36"/>
                <a:gd name="T3" fmla="*/ 29 h 36"/>
                <a:gd name="T4" fmla="*/ 33 w 36"/>
                <a:gd name="T5" fmla="*/ 28 h 36"/>
                <a:gd name="T6" fmla="*/ 34 w 36"/>
                <a:gd name="T7" fmla="*/ 26 h 36"/>
                <a:gd name="T8" fmla="*/ 35 w 36"/>
                <a:gd name="T9" fmla="*/ 25 h 36"/>
                <a:gd name="T10" fmla="*/ 35 w 36"/>
                <a:gd name="T11" fmla="*/ 23 h 36"/>
                <a:gd name="T12" fmla="*/ 36 w 36"/>
                <a:gd name="T13" fmla="*/ 21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8 h 36"/>
                <a:gd name="T20" fmla="*/ 36 w 36"/>
                <a:gd name="T21" fmla="*/ 18 h 36"/>
                <a:gd name="T22" fmla="*/ 36 w 36"/>
                <a:gd name="T23" fmla="*/ 18 h 36"/>
                <a:gd name="T24" fmla="*/ 36 w 36"/>
                <a:gd name="T25" fmla="*/ 14 h 36"/>
                <a:gd name="T26" fmla="*/ 35 w 36"/>
                <a:gd name="T27" fmla="*/ 11 h 36"/>
                <a:gd name="T28" fmla="*/ 33 w 36"/>
                <a:gd name="T29" fmla="*/ 8 h 36"/>
                <a:gd name="T30" fmla="*/ 31 w 36"/>
                <a:gd name="T31" fmla="*/ 5 h 36"/>
                <a:gd name="T32" fmla="*/ 28 w 36"/>
                <a:gd name="T33" fmla="*/ 3 h 36"/>
                <a:gd name="T34" fmla="*/ 25 w 36"/>
                <a:gd name="T35" fmla="*/ 1 h 36"/>
                <a:gd name="T36" fmla="*/ 24 w 36"/>
                <a:gd name="T37" fmla="*/ 0 h 36"/>
                <a:gd name="T38" fmla="*/ 22 w 36"/>
                <a:gd name="T39" fmla="*/ 0 h 36"/>
                <a:gd name="T40" fmla="*/ 18 w 36"/>
                <a:gd name="T41" fmla="*/ 0 h 36"/>
                <a:gd name="T42" fmla="*/ 13 w 36"/>
                <a:gd name="T43" fmla="*/ 1 h 36"/>
                <a:gd name="T44" fmla="*/ 10 w 36"/>
                <a:gd name="T45" fmla="*/ 2 h 36"/>
                <a:gd name="T46" fmla="*/ 8 w 36"/>
                <a:gd name="T47" fmla="*/ 3 h 36"/>
                <a:gd name="T48" fmla="*/ 6 w 36"/>
                <a:gd name="T49" fmla="*/ 5 h 36"/>
                <a:gd name="T50" fmla="*/ 3 w 36"/>
                <a:gd name="T51" fmla="*/ 8 h 36"/>
                <a:gd name="T52" fmla="*/ 2 w 36"/>
                <a:gd name="T53" fmla="*/ 11 h 36"/>
                <a:gd name="T54" fmla="*/ 1 w 36"/>
                <a:gd name="T55" fmla="*/ 14 h 36"/>
                <a:gd name="T56" fmla="*/ 0 w 36"/>
                <a:gd name="T57" fmla="*/ 18 h 36"/>
                <a:gd name="T58" fmla="*/ 1 w 36"/>
                <a:gd name="T59" fmla="*/ 21 h 36"/>
                <a:gd name="T60" fmla="*/ 1 w 36"/>
                <a:gd name="T61" fmla="*/ 23 h 36"/>
                <a:gd name="T62" fmla="*/ 2 w 36"/>
                <a:gd name="T63" fmla="*/ 26 h 36"/>
                <a:gd name="T64" fmla="*/ 4 w 36"/>
                <a:gd name="T65" fmla="*/ 28 h 36"/>
                <a:gd name="T66" fmla="*/ 6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5 w 36"/>
                <a:gd name="T73" fmla="*/ 36 h 36"/>
                <a:gd name="T74" fmla="*/ 18 w 36"/>
                <a:gd name="T75" fmla="*/ 36 h 36"/>
                <a:gd name="T76" fmla="*/ 22 w 36"/>
                <a:gd name="T77" fmla="*/ 36 h 36"/>
                <a:gd name="T78" fmla="*/ 24 w 36"/>
                <a:gd name="T79" fmla="*/ 35 h 36"/>
                <a:gd name="T80" fmla="*/ 25 w 36"/>
                <a:gd name="T81" fmla="*/ 35 h 36"/>
                <a:gd name="T82" fmla="*/ 27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2" y="29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2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Freeform 119">
              <a:extLst>
                <a:ext uri="{FF2B5EF4-FFF2-40B4-BE49-F238E27FC236}">
                  <a16:creationId xmlns:a16="http://schemas.microsoft.com/office/drawing/2014/main" id="{D386D591-A276-877A-5710-5D0093413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13" y="4641850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8 w 36"/>
                <a:gd name="T11" fmla="*/ 3 h 36"/>
                <a:gd name="T12" fmla="*/ 25 w 36"/>
                <a:gd name="T13" fmla="*/ 1 h 36"/>
                <a:gd name="T14" fmla="*/ 23 w 36"/>
                <a:gd name="T15" fmla="*/ 0 h 36"/>
                <a:gd name="T16" fmla="*/ 22 w 36"/>
                <a:gd name="T17" fmla="*/ 0 h 36"/>
                <a:gd name="T18" fmla="*/ 18 w 36"/>
                <a:gd name="T19" fmla="*/ 0 h 36"/>
                <a:gd name="T20" fmla="*/ 12 w 36"/>
                <a:gd name="T21" fmla="*/ 1 h 36"/>
                <a:gd name="T22" fmla="*/ 8 w 36"/>
                <a:gd name="T23" fmla="*/ 3 h 36"/>
                <a:gd name="T24" fmla="*/ 5 w 36"/>
                <a:gd name="T25" fmla="*/ 5 h 36"/>
                <a:gd name="T26" fmla="*/ 3 w 36"/>
                <a:gd name="T27" fmla="*/ 8 h 36"/>
                <a:gd name="T28" fmla="*/ 1 w 36"/>
                <a:gd name="T29" fmla="*/ 11 h 36"/>
                <a:gd name="T30" fmla="*/ 0 w 36"/>
                <a:gd name="T31" fmla="*/ 14 h 36"/>
                <a:gd name="T32" fmla="*/ 0 w 36"/>
                <a:gd name="T33" fmla="*/ 18 h 36"/>
                <a:gd name="T34" fmla="*/ 0 w 36"/>
                <a:gd name="T35" fmla="*/ 19 h 36"/>
                <a:gd name="T36" fmla="*/ 1 w 36"/>
                <a:gd name="T37" fmla="*/ 21 h 36"/>
                <a:gd name="T38" fmla="*/ 1 w 36"/>
                <a:gd name="T39" fmla="*/ 23 h 36"/>
                <a:gd name="T40" fmla="*/ 2 w 36"/>
                <a:gd name="T41" fmla="*/ 26 h 36"/>
                <a:gd name="T42" fmla="*/ 3 w 36"/>
                <a:gd name="T43" fmla="*/ 28 h 36"/>
                <a:gd name="T44" fmla="*/ 5 w 36"/>
                <a:gd name="T45" fmla="*/ 31 h 36"/>
                <a:gd name="T46" fmla="*/ 8 w 36"/>
                <a:gd name="T47" fmla="*/ 33 h 36"/>
                <a:gd name="T48" fmla="*/ 11 w 36"/>
                <a:gd name="T49" fmla="*/ 35 h 36"/>
                <a:gd name="T50" fmla="*/ 14 w 36"/>
                <a:gd name="T51" fmla="*/ 35 h 36"/>
                <a:gd name="T52" fmla="*/ 18 w 36"/>
                <a:gd name="T53" fmla="*/ 36 h 36"/>
                <a:gd name="T54" fmla="*/ 22 w 36"/>
                <a:gd name="T55" fmla="*/ 35 h 36"/>
                <a:gd name="T56" fmla="*/ 23 w 36"/>
                <a:gd name="T57" fmla="*/ 35 h 36"/>
                <a:gd name="T58" fmla="*/ 25 w 36"/>
                <a:gd name="T59" fmla="*/ 35 h 36"/>
                <a:gd name="T60" fmla="*/ 26 w 36"/>
                <a:gd name="T61" fmla="*/ 34 h 36"/>
                <a:gd name="T62" fmla="*/ 28 w 36"/>
                <a:gd name="T63" fmla="*/ 33 h 36"/>
                <a:gd name="T64" fmla="*/ 29 w 36"/>
                <a:gd name="T65" fmla="*/ 32 h 36"/>
                <a:gd name="T66" fmla="*/ 31 w 36"/>
                <a:gd name="T67" fmla="*/ 31 h 36"/>
                <a:gd name="T68" fmla="*/ 32 w 36"/>
                <a:gd name="T69" fmla="*/ 29 h 36"/>
                <a:gd name="T70" fmla="*/ 33 w 36"/>
                <a:gd name="T71" fmla="*/ 28 h 36"/>
                <a:gd name="T72" fmla="*/ 34 w 36"/>
                <a:gd name="T73" fmla="*/ 26 h 36"/>
                <a:gd name="T74" fmla="*/ 35 w 36"/>
                <a:gd name="T75" fmla="*/ 25 h 36"/>
                <a:gd name="T76" fmla="*/ 35 w 36"/>
                <a:gd name="T77" fmla="*/ 23 h 36"/>
                <a:gd name="T78" fmla="*/ 36 w 36"/>
                <a:gd name="T79" fmla="*/ 21 h 36"/>
                <a:gd name="T80" fmla="*/ 36 w 36"/>
                <a:gd name="T81" fmla="*/ 20 h 36"/>
                <a:gd name="T82" fmla="*/ 36 w 36"/>
                <a:gd name="T83" fmla="*/ 19 h 36"/>
                <a:gd name="T84" fmla="*/ 36 w 36"/>
                <a:gd name="T85" fmla="*/ 18 h 36"/>
                <a:gd name="T86" fmla="*/ 36 w 36"/>
                <a:gd name="T87" fmla="*/ 18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Freeform 120">
              <a:extLst>
                <a:ext uri="{FF2B5EF4-FFF2-40B4-BE49-F238E27FC236}">
                  <a16:creationId xmlns:a16="http://schemas.microsoft.com/office/drawing/2014/main" id="{52069EC4-8795-7848-BAA4-D628DCF4E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13" y="4713288"/>
              <a:ext cx="57150" cy="58738"/>
            </a:xfrm>
            <a:custGeom>
              <a:avLst/>
              <a:gdLst>
                <a:gd name="T0" fmla="*/ 36 w 36"/>
                <a:gd name="T1" fmla="*/ 19 h 37"/>
                <a:gd name="T2" fmla="*/ 35 w 36"/>
                <a:gd name="T3" fmla="*/ 15 h 37"/>
                <a:gd name="T4" fmla="*/ 35 w 36"/>
                <a:gd name="T5" fmla="*/ 11 h 37"/>
                <a:gd name="T6" fmla="*/ 33 w 36"/>
                <a:gd name="T7" fmla="*/ 8 h 37"/>
                <a:gd name="T8" fmla="*/ 31 w 36"/>
                <a:gd name="T9" fmla="*/ 6 h 37"/>
                <a:gd name="T10" fmla="*/ 29 w 36"/>
                <a:gd name="T11" fmla="*/ 4 h 37"/>
                <a:gd name="T12" fmla="*/ 27 w 36"/>
                <a:gd name="T13" fmla="*/ 3 h 37"/>
                <a:gd name="T14" fmla="*/ 25 w 36"/>
                <a:gd name="T15" fmla="*/ 2 h 37"/>
                <a:gd name="T16" fmla="*/ 23 w 36"/>
                <a:gd name="T17" fmla="*/ 1 h 37"/>
                <a:gd name="T18" fmla="*/ 21 w 36"/>
                <a:gd name="T19" fmla="*/ 1 h 37"/>
                <a:gd name="T20" fmla="*/ 18 w 36"/>
                <a:gd name="T21" fmla="*/ 0 h 37"/>
                <a:gd name="T22" fmla="*/ 14 w 36"/>
                <a:gd name="T23" fmla="*/ 1 h 37"/>
                <a:gd name="T24" fmla="*/ 11 w 36"/>
                <a:gd name="T25" fmla="*/ 2 h 37"/>
                <a:gd name="T26" fmla="*/ 8 w 36"/>
                <a:gd name="T27" fmla="*/ 3 h 37"/>
                <a:gd name="T28" fmla="*/ 5 w 36"/>
                <a:gd name="T29" fmla="*/ 6 h 37"/>
                <a:gd name="T30" fmla="*/ 3 w 36"/>
                <a:gd name="T31" fmla="*/ 8 h 37"/>
                <a:gd name="T32" fmla="*/ 1 w 36"/>
                <a:gd name="T33" fmla="*/ 11 h 37"/>
                <a:gd name="T34" fmla="*/ 0 w 36"/>
                <a:gd name="T35" fmla="*/ 15 h 37"/>
                <a:gd name="T36" fmla="*/ 0 w 36"/>
                <a:gd name="T37" fmla="*/ 19 h 37"/>
                <a:gd name="T38" fmla="*/ 0 w 36"/>
                <a:gd name="T39" fmla="*/ 22 h 37"/>
                <a:gd name="T40" fmla="*/ 0 w 36"/>
                <a:gd name="T41" fmla="*/ 24 h 37"/>
                <a:gd name="T42" fmla="*/ 1 w 36"/>
                <a:gd name="T43" fmla="*/ 25 h 37"/>
                <a:gd name="T44" fmla="*/ 3 w 36"/>
                <a:gd name="T45" fmla="*/ 28 h 37"/>
                <a:gd name="T46" fmla="*/ 5 w 36"/>
                <a:gd name="T47" fmla="*/ 31 h 37"/>
                <a:gd name="T48" fmla="*/ 8 w 36"/>
                <a:gd name="T49" fmla="*/ 33 h 37"/>
                <a:gd name="T50" fmla="*/ 11 w 36"/>
                <a:gd name="T51" fmla="*/ 35 h 37"/>
                <a:gd name="T52" fmla="*/ 14 w 36"/>
                <a:gd name="T53" fmla="*/ 36 h 37"/>
                <a:gd name="T54" fmla="*/ 18 w 36"/>
                <a:gd name="T55" fmla="*/ 37 h 37"/>
                <a:gd name="T56" fmla="*/ 18 w 36"/>
                <a:gd name="T57" fmla="*/ 36 h 37"/>
                <a:gd name="T58" fmla="*/ 18 w 36"/>
                <a:gd name="T59" fmla="*/ 36 h 37"/>
                <a:gd name="T60" fmla="*/ 19 w 36"/>
                <a:gd name="T61" fmla="*/ 36 h 37"/>
                <a:gd name="T62" fmla="*/ 20 w 36"/>
                <a:gd name="T63" fmla="*/ 36 h 37"/>
                <a:gd name="T64" fmla="*/ 21 w 36"/>
                <a:gd name="T65" fmla="*/ 36 h 37"/>
                <a:gd name="T66" fmla="*/ 23 w 36"/>
                <a:gd name="T67" fmla="*/ 36 h 37"/>
                <a:gd name="T68" fmla="*/ 25 w 36"/>
                <a:gd name="T69" fmla="*/ 35 h 37"/>
                <a:gd name="T70" fmla="*/ 26 w 36"/>
                <a:gd name="T71" fmla="*/ 34 h 37"/>
                <a:gd name="T72" fmla="*/ 28 w 36"/>
                <a:gd name="T73" fmla="*/ 33 h 37"/>
                <a:gd name="T74" fmla="*/ 29 w 36"/>
                <a:gd name="T75" fmla="*/ 32 h 37"/>
                <a:gd name="T76" fmla="*/ 31 w 36"/>
                <a:gd name="T77" fmla="*/ 31 h 37"/>
                <a:gd name="T78" fmla="*/ 33 w 36"/>
                <a:gd name="T79" fmla="*/ 29 h 37"/>
                <a:gd name="T80" fmla="*/ 34 w 36"/>
                <a:gd name="T81" fmla="*/ 27 h 37"/>
                <a:gd name="T82" fmla="*/ 35 w 36"/>
                <a:gd name="T83" fmla="*/ 24 h 37"/>
                <a:gd name="T84" fmla="*/ 35 w 36"/>
                <a:gd name="T85" fmla="*/ 23 h 37"/>
                <a:gd name="T86" fmla="*/ 36 w 36"/>
                <a:gd name="T87" fmla="*/ 21 h 37"/>
                <a:gd name="T88" fmla="*/ 36 w 36"/>
                <a:gd name="T8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7">
                  <a:moveTo>
                    <a:pt x="36" y="19"/>
                  </a:moveTo>
                  <a:lnTo>
                    <a:pt x="35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7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7"/>
                  </a:lnTo>
                  <a:lnTo>
                    <a:pt x="35" y="24"/>
                  </a:lnTo>
                  <a:lnTo>
                    <a:pt x="35" y="23"/>
                  </a:lnTo>
                  <a:lnTo>
                    <a:pt x="36" y="21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Freeform 121">
              <a:extLst>
                <a:ext uri="{FF2B5EF4-FFF2-40B4-BE49-F238E27FC236}">
                  <a16:creationId xmlns:a16="http://schemas.microsoft.com/office/drawing/2014/main" id="{25ABF2EA-A7A5-0BE0-592C-BBED5BB3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1113" y="574992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5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6 h 36"/>
                <a:gd name="T10" fmla="*/ 28 w 36"/>
                <a:gd name="T11" fmla="*/ 3 h 36"/>
                <a:gd name="T12" fmla="*/ 25 w 36"/>
                <a:gd name="T13" fmla="*/ 1 h 36"/>
                <a:gd name="T14" fmla="*/ 23 w 36"/>
                <a:gd name="T15" fmla="*/ 1 h 36"/>
                <a:gd name="T16" fmla="*/ 22 w 36"/>
                <a:gd name="T17" fmla="*/ 1 h 36"/>
                <a:gd name="T18" fmla="*/ 18 w 36"/>
                <a:gd name="T19" fmla="*/ 0 h 36"/>
                <a:gd name="T20" fmla="*/ 13 w 36"/>
                <a:gd name="T21" fmla="*/ 1 h 36"/>
                <a:gd name="T22" fmla="*/ 8 w 36"/>
                <a:gd name="T23" fmla="*/ 3 h 36"/>
                <a:gd name="T24" fmla="*/ 5 w 36"/>
                <a:gd name="T25" fmla="*/ 6 h 36"/>
                <a:gd name="T26" fmla="*/ 3 w 36"/>
                <a:gd name="T27" fmla="*/ 8 h 36"/>
                <a:gd name="T28" fmla="*/ 1 w 36"/>
                <a:gd name="T29" fmla="*/ 11 h 36"/>
                <a:gd name="T30" fmla="*/ 0 w 36"/>
                <a:gd name="T31" fmla="*/ 15 h 36"/>
                <a:gd name="T32" fmla="*/ 0 w 36"/>
                <a:gd name="T33" fmla="*/ 18 h 36"/>
                <a:gd name="T34" fmla="*/ 0 w 36"/>
                <a:gd name="T35" fmla="*/ 20 h 36"/>
                <a:gd name="T36" fmla="*/ 1 w 36"/>
                <a:gd name="T37" fmla="*/ 21 h 36"/>
                <a:gd name="T38" fmla="*/ 1 w 36"/>
                <a:gd name="T39" fmla="*/ 24 h 36"/>
                <a:gd name="T40" fmla="*/ 2 w 36"/>
                <a:gd name="T41" fmla="*/ 26 h 36"/>
                <a:gd name="T42" fmla="*/ 3 w 36"/>
                <a:gd name="T43" fmla="*/ 29 h 36"/>
                <a:gd name="T44" fmla="*/ 5 w 36"/>
                <a:gd name="T45" fmla="*/ 31 h 36"/>
                <a:gd name="T46" fmla="*/ 8 w 36"/>
                <a:gd name="T47" fmla="*/ 33 h 36"/>
                <a:gd name="T48" fmla="*/ 11 w 36"/>
                <a:gd name="T49" fmla="*/ 35 h 36"/>
                <a:gd name="T50" fmla="*/ 14 w 36"/>
                <a:gd name="T51" fmla="*/ 36 h 36"/>
                <a:gd name="T52" fmla="*/ 18 w 36"/>
                <a:gd name="T53" fmla="*/ 36 h 36"/>
                <a:gd name="T54" fmla="*/ 22 w 36"/>
                <a:gd name="T55" fmla="*/ 36 h 36"/>
                <a:gd name="T56" fmla="*/ 23 w 36"/>
                <a:gd name="T57" fmla="*/ 36 h 36"/>
                <a:gd name="T58" fmla="*/ 25 w 36"/>
                <a:gd name="T59" fmla="*/ 35 h 36"/>
                <a:gd name="T60" fmla="*/ 27 w 36"/>
                <a:gd name="T61" fmla="*/ 34 h 36"/>
                <a:gd name="T62" fmla="*/ 28 w 36"/>
                <a:gd name="T63" fmla="*/ 33 h 36"/>
                <a:gd name="T64" fmla="*/ 30 w 36"/>
                <a:gd name="T65" fmla="*/ 32 h 36"/>
                <a:gd name="T66" fmla="*/ 31 w 36"/>
                <a:gd name="T67" fmla="*/ 31 h 36"/>
                <a:gd name="T68" fmla="*/ 32 w 36"/>
                <a:gd name="T69" fmla="*/ 30 h 36"/>
                <a:gd name="T70" fmla="*/ 33 w 36"/>
                <a:gd name="T71" fmla="*/ 28 h 36"/>
                <a:gd name="T72" fmla="*/ 34 w 36"/>
                <a:gd name="T73" fmla="*/ 27 h 36"/>
                <a:gd name="T74" fmla="*/ 35 w 36"/>
                <a:gd name="T75" fmla="*/ 25 h 36"/>
                <a:gd name="T76" fmla="*/ 35 w 36"/>
                <a:gd name="T77" fmla="*/ 23 h 36"/>
                <a:gd name="T78" fmla="*/ 36 w 36"/>
                <a:gd name="T79" fmla="*/ 22 h 36"/>
                <a:gd name="T80" fmla="*/ 36 w 36"/>
                <a:gd name="T81" fmla="*/ 20 h 36"/>
                <a:gd name="T82" fmla="*/ 36 w 36"/>
                <a:gd name="T83" fmla="*/ 19 h 36"/>
                <a:gd name="T84" fmla="*/ 36 w 36"/>
                <a:gd name="T85" fmla="*/ 19 h 36"/>
                <a:gd name="T86" fmla="*/ 36 w 36"/>
                <a:gd name="T87" fmla="*/ 18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2" y="26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Freeform 122">
              <a:extLst>
                <a:ext uri="{FF2B5EF4-FFF2-40B4-BE49-F238E27FC236}">
                  <a16:creationId xmlns:a16="http://schemas.microsoft.com/office/drawing/2014/main" id="{B978C1D2-71B3-BE63-CE33-78FE12FB5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0" y="574992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5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6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2 h 36"/>
                <a:gd name="T16" fmla="*/ 23 w 36"/>
                <a:gd name="T17" fmla="*/ 1 h 36"/>
                <a:gd name="T18" fmla="*/ 21 w 36"/>
                <a:gd name="T19" fmla="*/ 1 h 36"/>
                <a:gd name="T20" fmla="*/ 18 w 36"/>
                <a:gd name="T21" fmla="*/ 0 h 36"/>
                <a:gd name="T22" fmla="*/ 14 w 36"/>
                <a:gd name="T23" fmla="*/ 1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6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5 h 36"/>
                <a:gd name="T36" fmla="*/ 0 w 36"/>
                <a:gd name="T37" fmla="*/ 18 h 36"/>
                <a:gd name="T38" fmla="*/ 0 w 36"/>
                <a:gd name="T39" fmla="*/ 22 h 36"/>
                <a:gd name="T40" fmla="*/ 0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2 w 36"/>
                <a:gd name="T65" fmla="*/ 36 h 36"/>
                <a:gd name="T66" fmla="*/ 23 w 36"/>
                <a:gd name="T67" fmla="*/ 36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3 w 36"/>
                <a:gd name="T79" fmla="*/ 29 h 36"/>
                <a:gd name="T80" fmla="*/ 34 w 36"/>
                <a:gd name="T81" fmla="*/ 26 h 36"/>
                <a:gd name="T82" fmla="*/ 35 w 36"/>
                <a:gd name="T83" fmla="*/ 24 h 36"/>
                <a:gd name="T84" fmla="*/ 36 w 36"/>
                <a:gd name="T85" fmla="*/ 22 h 36"/>
                <a:gd name="T86" fmla="*/ 36 w 36"/>
                <a:gd name="T87" fmla="*/ 21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Freeform 123">
              <a:extLst>
                <a:ext uri="{FF2B5EF4-FFF2-40B4-BE49-F238E27FC236}">
                  <a16:creationId xmlns:a16="http://schemas.microsoft.com/office/drawing/2014/main" id="{98B1573A-A62F-D011-C193-A9322481B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575" y="574992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5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6 h 36"/>
                <a:gd name="T10" fmla="*/ 28 w 36"/>
                <a:gd name="T11" fmla="*/ 3 h 36"/>
                <a:gd name="T12" fmla="*/ 25 w 36"/>
                <a:gd name="T13" fmla="*/ 1 h 36"/>
                <a:gd name="T14" fmla="*/ 23 w 36"/>
                <a:gd name="T15" fmla="*/ 1 h 36"/>
                <a:gd name="T16" fmla="*/ 22 w 36"/>
                <a:gd name="T17" fmla="*/ 1 h 36"/>
                <a:gd name="T18" fmla="*/ 18 w 36"/>
                <a:gd name="T19" fmla="*/ 0 h 36"/>
                <a:gd name="T20" fmla="*/ 12 w 36"/>
                <a:gd name="T21" fmla="*/ 1 h 36"/>
                <a:gd name="T22" fmla="*/ 8 w 36"/>
                <a:gd name="T23" fmla="*/ 3 h 36"/>
                <a:gd name="T24" fmla="*/ 5 w 36"/>
                <a:gd name="T25" fmla="*/ 6 h 36"/>
                <a:gd name="T26" fmla="*/ 3 w 36"/>
                <a:gd name="T27" fmla="*/ 8 h 36"/>
                <a:gd name="T28" fmla="*/ 1 w 36"/>
                <a:gd name="T29" fmla="*/ 11 h 36"/>
                <a:gd name="T30" fmla="*/ 0 w 36"/>
                <a:gd name="T31" fmla="*/ 15 h 36"/>
                <a:gd name="T32" fmla="*/ 0 w 36"/>
                <a:gd name="T33" fmla="*/ 18 h 36"/>
                <a:gd name="T34" fmla="*/ 0 w 36"/>
                <a:gd name="T35" fmla="*/ 20 h 36"/>
                <a:gd name="T36" fmla="*/ 1 w 36"/>
                <a:gd name="T37" fmla="*/ 21 h 36"/>
                <a:gd name="T38" fmla="*/ 1 w 36"/>
                <a:gd name="T39" fmla="*/ 24 h 36"/>
                <a:gd name="T40" fmla="*/ 2 w 36"/>
                <a:gd name="T41" fmla="*/ 26 h 36"/>
                <a:gd name="T42" fmla="*/ 3 w 36"/>
                <a:gd name="T43" fmla="*/ 29 h 36"/>
                <a:gd name="T44" fmla="*/ 5 w 36"/>
                <a:gd name="T45" fmla="*/ 31 h 36"/>
                <a:gd name="T46" fmla="*/ 8 w 36"/>
                <a:gd name="T47" fmla="*/ 33 h 36"/>
                <a:gd name="T48" fmla="*/ 11 w 36"/>
                <a:gd name="T49" fmla="*/ 35 h 36"/>
                <a:gd name="T50" fmla="*/ 14 w 36"/>
                <a:gd name="T51" fmla="*/ 36 h 36"/>
                <a:gd name="T52" fmla="*/ 18 w 36"/>
                <a:gd name="T53" fmla="*/ 36 h 36"/>
                <a:gd name="T54" fmla="*/ 22 w 36"/>
                <a:gd name="T55" fmla="*/ 36 h 36"/>
                <a:gd name="T56" fmla="*/ 23 w 36"/>
                <a:gd name="T57" fmla="*/ 36 h 36"/>
                <a:gd name="T58" fmla="*/ 25 w 36"/>
                <a:gd name="T59" fmla="*/ 35 h 36"/>
                <a:gd name="T60" fmla="*/ 26 w 36"/>
                <a:gd name="T61" fmla="*/ 34 h 36"/>
                <a:gd name="T62" fmla="*/ 28 w 36"/>
                <a:gd name="T63" fmla="*/ 33 h 36"/>
                <a:gd name="T64" fmla="*/ 29 w 36"/>
                <a:gd name="T65" fmla="*/ 32 h 36"/>
                <a:gd name="T66" fmla="*/ 31 w 36"/>
                <a:gd name="T67" fmla="*/ 31 h 36"/>
                <a:gd name="T68" fmla="*/ 32 w 36"/>
                <a:gd name="T69" fmla="*/ 30 h 36"/>
                <a:gd name="T70" fmla="*/ 33 w 36"/>
                <a:gd name="T71" fmla="*/ 28 h 36"/>
                <a:gd name="T72" fmla="*/ 34 w 36"/>
                <a:gd name="T73" fmla="*/ 27 h 36"/>
                <a:gd name="T74" fmla="*/ 35 w 36"/>
                <a:gd name="T75" fmla="*/ 25 h 36"/>
                <a:gd name="T76" fmla="*/ 35 w 36"/>
                <a:gd name="T77" fmla="*/ 23 h 36"/>
                <a:gd name="T78" fmla="*/ 36 w 36"/>
                <a:gd name="T79" fmla="*/ 22 h 36"/>
                <a:gd name="T80" fmla="*/ 36 w 36"/>
                <a:gd name="T81" fmla="*/ 20 h 36"/>
                <a:gd name="T82" fmla="*/ 36 w 36"/>
                <a:gd name="T83" fmla="*/ 19 h 36"/>
                <a:gd name="T84" fmla="*/ 36 w 36"/>
                <a:gd name="T85" fmla="*/ 19 h 36"/>
                <a:gd name="T86" fmla="*/ 36 w 36"/>
                <a:gd name="T87" fmla="*/ 18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2" y="26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Freeform 124">
              <a:extLst>
                <a:ext uri="{FF2B5EF4-FFF2-40B4-BE49-F238E27FC236}">
                  <a16:creationId xmlns:a16="http://schemas.microsoft.com/office/drawing/2014/main" id="{56C301FE-A4B2-3387-89EE-C55CAD5F2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5263" y="574992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5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6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2 h 36"/>
                <a:gd name="T16" fmla="*/ 23 w 36"/>
                <a:gd name="T17" fmla="*/ 1 h 36"/>
                <a:gd name="T18" fmla="*/ 21 w 36"/>
                <a:gd name="T19" fmla="*/ 1 h 36"/>
                <a:gd name="T20" fmla="*/ 18 w 36"/>
                <a:gd name="T21" fmla="*/ 0 h 36"/>
                <a:gd name="T22" fmla="*/ 14 w 36"/>
                <a:gd name="T23" fmla="*/ 1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6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5 h 36"/>
                <a:gd name="T36" fmla="*/ 0 w 36"/>
                <a:gd name="T37" fmla="*/ 18 h 36"/>
                <a:gd name="T38" fmla="*/ 0 w 36"/>
                <a:gd name="T39" fmla="*/ 22 h 36"/>
                <a:gd name="T40" fmla="*/ 0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1 w 36"/>
                <a:gd name="T65" fmla="*/ 36 h 36"/>
                <a:gd name="T66" fmla="*/ 23 w 36"/>
                <a:gd name="T67" fmla="*/ 36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3 w 36"/>
                <a:gd name="T79" fmla="*/ 29 h 36"/>
                <a:gd name="T80" fmla="*/ 34 w 36"/>
                <a:gd name="T81" fmla="*/ 26 h 36"/>
                <a:gd name="T82" fmla="*/ 35 w 36"/>
                <a:gd name="T83" fmla="*/ 24 h 36"/>
                <a:gd name="T84" fmla="*/ 36 w 36"/>
                <a:gd name="T85" fmla="*/ 22 h 36"/>
                <a:gd name="T86" fmla="*/ 36 w 36"/>
                <a:gd name="T87" fmla="*/ 21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Freeform 125">
              <a:extLst>
                <a:ext uri="{FF2B5EF4-FFF2-40B4-BE49-F238E27FC236}">
                  <a16:creationId xmlns:a16="http://schemas.microsoft.com/office/drawing/2014/main" id="{EEA8D6B3-E5B9-34A4-AC2A-78EF19774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574992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5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6 h 36"/>
                <a:gd name="T10" fmla="*/ 28 w 36"/>
                <a:gd name="T11" fmla="*/ 3 h 36"/>
                <a:gd name="T12" fmla="*/ 25 w 36"/>
                <a:gd name="T13" fmla="*/ 1 h 36"/>
                <a:gd name="T14" fmla="*/ 24 w 36"/>
                <a:gd name="T15" fmla="*/ 1 h 36"/>
                <a:gd name="T16" fmla="*/ 22 w 36"/>
                <a:gd name="T17" fmla="*/ 1 h 36"/>
                <a:gd name="T18" fmla="*/ 18 w 36"/>
                <a:gd name="T19" fmla="*/ 0 h 36"/>
                <a:gd name="T20" fmla="*/ 13 w 36"/>
                <a:gd name="T21" fmla="*/ 1 h 36"/>
                <a:gd name="T22" fmla="*/ 8 w 36"/>
                <a:gd name="T23" fmla="*/ 3 h 36"/>
                <a:gd name="T24" fmla="*/ 6 w 36"/>
                <a:gd name="T25" fmla="*/ 6 h 36"/>
                <a:gd name="T26" fmla="*/ 3 w 36"/>
                <a:gd name="T27" fmla="*/ 8 h 36"/>
                <a:gd name="T28" fmla="*/ 1 w 36"/>
                <a:gd name="T29" fmla="*/ 11 h 36"/>
                <a:gd name="T30" fmla="*/ 1 w 36"/>
                <a:gd name="T31" fmla="*/ 15 h 36"/>
                <a:gd name="T32" fmla="*/ 0 w 36"/>
                <a:gd name="T33" fmla="*/ 18 h 36"/>
                <a:gd name="T34" fmla="*/ 0 w 36"/>
                <a:gd name="T35" fmla="*/ 20 h 36"/>
                <a:gd name="T36" fmla="*/ 1 w 36"/>
                <a:gd name="T37" fmla="*/ 21 h 36"/>
                <a:gd name="T38" fmla="*/ 1 w 36"/>
                <a:gd name="T39" fmla="*/ 24 h 36"/>
                <a:gd name="T40" fmla="*/ 2 w 36"/>
                <a:gd name="T41" fmla="*/ 26 h 36"/>
                <a:gd name="T42" fmla="*/ 4 w 36"/>
                <a:gd name="T43" fmla="*/ 29 h 36"/>
                <a:gd name="T44" fmla="*/ 6 w 36"/>
                <a:gd name="T45" fmla="*/ 31 h 36"/>
                <a:gd name="T46" fmla="*/ 8 w 36"/>
                <a:gd name="T47" fmla="*/ 33 h 36"/>
                <a:gd name="T48" fmla="*/ 11 w 36"/>
                <a:gd name="T49" fmla="*/ 35 h 36"/>
                <a:gd name="T50" fmla="*/ 14 w 36"/>
                <a:gd name="T51" fmla="*/ 36 h 36"/>
                <a:gd name="T52" fmla="*/ 18 w 36"/>
                <a:gd name="T53" fmla="*/ 36 h 36"/>
                <a:gd name="T54" fmla="*/ 22 w 36"/>
                <a:gd name="T55" fmla="*/ 36 h 36"/>
                <a:gd name="T56" fmla="*/ 24 w 36"/>
                <a:gd name="T57" fmla="*/ 36 h 36"/>
                <a:gd name="T58" fmla="*/ 25 w 36"/>
                <a:gd name="T59" fmla="*/ 35 h 36"/>
                <a:gd name="T60" fmla="*/ 27 w 36"/>
                <a:gd name="T61" fmla="*/ 34 h 36"/>
                <a:gd name="T62" fmla="*/ 28 w 36"/>
                <a:gd name="T63" fmla="*/ 33 h 36"/>
                <a:gd name="T64" fmla="*/ 30 w 36"/>
                <a:gd name="T65" fmla="*/ 32 h 36"/>
                <a:gd name="T66" fmla="*/ 31 w 36"/>
                <a:gd name="T67" fmla="*/ 31 h 36"/>
                <a:gd name="T68" fmla="*/ 32 w 36"/>
                <a:gd name="T69" fmla="*/ 30 h 36"/>
                <a:gd name="T70" fmla="*/ 33 w 36"/>
                <a:gd name="T71" fmla="*/ 28 h 36"/>
                <a:gd name="T72" fmla="*/ 34 w 36"/>
                <a:gd name="T73" fmla="*/ 27 h 36"/>
                <a:gd name="T74" fmla="*/ 35 w 36"/>
                <a:gd name="T75" fmla="*/ 25 h 36"/>
                <a:gd name="T76" fmla="*/ 36 w 36"/>
                <a:gd name="T77" fmla="*/ 23 h 36"/>
                <a:gd name="T78" fmla="*/ 36 w 36"/>
                <a:gd name="T79" fmla="*/ 22 h 36"/>
                <a:gd name="T80" fmla="*/ 36 w 36"/>
                <a:gd name="T81" fmla="*/ 20 h 36"/>
                <a:gd name="T82" fmla="*/ 36 w 36"/>
                <a:gd name="T83" fmla="*/ 19 h 36"/>
                <a:gd name="T84" fmla="*/ 36 w 36"/>
                <a:gd name="T85" fmla="*/ 19 h 36"/>
                <a:gd name="T86" fmla="*/ 36 w 36"/>
                <a:gd name="T87" fmla="*/ 18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2" y="26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Freeform 126">
              <a:extLst>
                <a:ext uri="{FF2B5EF4-FFF2-40B4-BE49-F238E27FC236}">
                  <a16:creationId xmlns:a16="http://schemas.microsoft.com/office/drawing/2014/main" id="{2A8874B5-7841-27BE-353C-6ABB85DCF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1313" y="574992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5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6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2 h 36"/>
                <a:gd name="T16" fmla="*/ 23 w 36"/>
                <a:gd name="T17" fmla="*/ 1 h 36"/>
                <a:gd name="T18" fmla="*/ 21 w 36"/>
                <a:gd name="T19" fmla="*/ 1 h 36"/>
                <a:gd name="T20" fmla="*/ 18 w 36"/>
                <a:gd name="T21" fmla="*/ 0 h 36"/>
                <a:gd name="T22" fmla="*/ 14 w 36"/>
                <a:gd name="T23" fmla="*/ 1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6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5 h 36"/>
                <a:gd name="T36" fmla="*/ 0 w 36"/>
                <a:gd name="T37" fmla="*/ 18 h 36"/>
                <a:gd name="T38" fmla="*/ 0 w 36"/>
                <a:gd name="T39" fmla="*/ 22 h 36"/>
                <a:gd name="T40" fmla="*/ 1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2 w 36"/>
                <a:gd name="T65" fmla="*/ 36 h 36"/>
                <a:gd name="T66" fmla="*/ 23 w 36"/>
                <a:gd name="T67" fmla="*/ 36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3 w 36"/>
                <a:gd name="T79" fmla="*/ 29 h 36"/>
                <a:gd name="T80" fmla="*/ 34 w 36"/>
                <a:gd name="T81" fmla="*/ 26 h 36"/>
                <a:gd name="T82" fmla="*/ 36 w 36"/>
                <a:gd name="T83" fmla="*/ 24 h 36"/>
                <a:gd name="T84" fmla="*/ 36 w 36"/>
                <a:gd name="T85" fmla="*/ 22 h 36"/>
                <a:gd name="T86" fmla="*/ 36 w 36"/>
                <a:gd name="T87" fmla="*/ 21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Freeform 127">
              <a:extLst>
                <a:ext uri="{FF2B5EF4-FFF2-40B4-BE49-F238E27FC236}">
                  <a16:creationId xmlns:a16="http://schemas.microsoft.com/office/drawing/2014/main" id="{13E749EB-11D1-FC6C-E805-C8985E876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3775" y="4806950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2 w 36"/>
                <a:gd name="T3" fmla="*/ 1 h 36"/>
                <a:gd name="T4" fmla="*/ 10 w 36"/>
                <a:gd name="T5" fmla="*/ 2 h 36"/>
                <a:gd name="T6" fmla="*/ 7 w 36"/>
                <a:gd name="T7" fmla="*/ 3 h 36"/>
                <a:gd name="T8" fmla="*/ 5 w 36"/>
                <a:gd name="T9" fmla="*/ 5 h 36"/>
                <a:gd name="T10" fmla="*/ 2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19 h 36"/>
                <a:gd name="T20" fmla="*/ 0 w 36"/>
                <a:gd name="T21" fmla="*/ 21 h 36"/>
                <a:gd name="T22" fmla="*/ 0 w 36"/>
                <a:gd name="T23" fmla="*/ 23 h 36"/>
                <a:gd name="T24" fmla="*/ 2 w 36"/>
                <a:gd name="T25" fmla="*/ 26 h 36"/>
                <a:gd name="T26" fmla="*/ 3 w 36"/>
                <a:gd name="T27" fmla="*/ 28 h 36"/>
                <a:gd name="T28" fmla="*/ 5 w 36"/>
                <a:gd name="T29" fmla="*/ 31 h 36"/>
                <a:gd name="T30" fmla="*/ 7 w 36"/>
                <a:gd name="T31" fmla="*/ 33 h 36"/>
                <a:gd name="T32" fmla="*/ 11 w 36"/>
                <a:gd name="T33" fmla="*/ 35 h 36"/>
                <a:gd name="T34" fmla="*/ 14 w 36"/>
                <a:gd name="T35" fmla="*/ 35 h 36"/>
                <a:gd name="T36" fmla="*/ 18 w 36"/>
                <a:gd name="T37" fmla="*/ 36 h 36"/>
                <a:gd name="T38" fmla="*/ 21 w 36"/>
                <a:gd name="T39" fmla="*/ 35 h 36"/>
                <a:gd name="T40" fmla="*/ 23 w 36"/>
                <a:gd name="T41" fmla="*/ 35 h 36"/>
                <a:gd name="T42" fmla="*/ 25 w 36"/>
                <a:gd name="T43" fmla="*/ 35 h 36"/>
                <a:gd name="T44" fmla="*/ 26 w 36"/>
                <a:gd name="T45" fmla="*/ 34 h 36"/>
                <a:gd name="T46" fmla="*/ 28 w 36"/>
                <a:gd name="T47" fmla="*/ 33 h 36"/>
                <a:gd name="T48" fmla="*/ 29 w 36"/>
                <a:gd name="T49" fmla="*/ 32 h 36"/>
                <a:gd name="T50" fmla="*/ 31 w 36"/>
                <a:gd name="T51" fmla="*/ 31 h 36"/>
                <a:gd name="T52" fmla="*/ 33 w 36"/>
                <a:gd name="T53" fmla="*/ 28 h 36"/>
                <a:gd name="T54" fmla="*/ 34 w 36"/>
                <a:gd name="T55" fmla="*/ 26 h 36"/>
                <a:gd name="T56" fmla="*/ 35 w 36"/>
                <a:gd name="T57" fmla="*/ 25 h 36"/>
                <a:gd name="T58" fmla="*/ 35 w 36"/>
                <a:gd name="T59" fmla="*/ 23 h 36"/>
                <a:gd name="T60" fmla="*/ 35 w 36"/>
                <a:gd name="T61" fmla="*/ 22 h 36"/>
                <a:gd name="T62" fmla="*/ 36 w 36"/>
                <a:gd name="T63" fmla="*/ 18 h 36"/>
                <a:gd name="T64" fmla="*/ 35 w 36"/>
                <a:gd name="T65" fmla="*/ 14 h 36"/>
                <a:gd name="T66" fmla="*/ 35 w 36"/>
                <a:gd name="T67" fmla="*/ 11 h 36"/>
                <a:gd name="T68" fmla="*/ 33 w 36"/>
                <a:gd name="T69" fmla="*/ 8 h 36"/>
                <a:gd name="T70" fmla="*/ 31 w 36"/>
                <a:gd name="T71" fmla="*/ 5 h 36"/>
                <a:gd name="T72" fmla="*/ 28 w 36"/>
                <a:gd name="T73" fmla="*/ 3 h 36"/>
                <a:gd name="T74" fmla="*/ 25 w 36"/>
                <a:gd name="T75" fmla="*/ 1 h 36"/>
                <a:gd name="T76" fmla="*/ 23 w 36"/>
                <a:gd name="T77" fmla="*/ 1 h 36"/>
                <a:gd name="T78" fmla="*/ 21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2" y="1"/>
                  </a:lnTo>
                  <a:lnTo>
                    <a:pt x="10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Freeform 128">
              <a:extLst>
                <a:ext uri="{FF2B5EF4-FFF2-40B4-BE49-F238E27FC236}">
                  <a16:creationId xmlns:a16="http://schemas.microsoft.com/office/drawing/2014/main" id="{7F6C4258-5185-6858-1199-F8FA90D49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8875" y="5753100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5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1 h 36"/>
                <a:gd name="T16" fmla="*/ 23 w 36"/>
                <a:gd name="T17" fmla="*/ 1 h 36"/>
                <a:gd name="T18" fmla="*/ 20 w 36"/>
                <a:gd name="T19" fmla="*/ 0 h 36"/>
                <a:gd name="T20" fmla="*/ 18 w 36"/>
                <a:gd name="T21" fmla="*/ 0 h 36"/>
                <a:gd name="T22" fmla="*/ 14 w 36"/>
                <a:gd name="T23" fmla="*/ 0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5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2 h 36"/>
                <a:gd name="T40" fmla="*/ 0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1 w 36"/>
                <a:gd name="T65" fmla="*/ 36 h 36"/>
                <a:gd name="T66" fmla="*/ 23 w 36"/>
                <a:gd name="T67" fmla="*/ 35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2 w 36"/>
                <a:gd name="T79" fmla="*/ 29 h 36"/>
                <a:gd name="T80" fmla="*/ 32 w 36"/>
                <a:gd name="T81" fmla="*/ 28 h 36"/>
                <a:gd name="T82" fmla="*/ 34 w 36"/>
                <a:gd name="T83" fmla="*/ 26 h 36"/>
                <a:gd name="T84" fmla="*/ 35 w 36"/>
                <a:gd name="T85" fmla="*/ 23 h 36"/>
                <a:gd name="T86" fmla="*/ 35 w 36"/>
                <a:gd name="T87" fmla="*/ 22 h 36"/>
                <a:gd name="T88" fmla="*/ 36 w 36"/>
                <a:gd name="T89" fmla="*/ 21 h 36"/>
                <a:gd name="T90" fmla="*/ 36 w 36"/>
                <a:gd name="T9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5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Freeform 129">
              <a:extLst>
                <a:ext uri="{FF2B5EF4-FFF2-40B4-BE49-F238E27FC236}">
                  <a16:creationId xmlns:a16="http://schemas.microsoft.com/office/drawing/2014/main" id="{7A1A3B41-7352-9C92-624C-9756BAA62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9188" y="5753100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2 w 36"/>
                <a:gd name="T3" fmla="*/ 1 h 36"/>
                <a:gd name="T4" fmla="*/ 10 w 36"/>
                <a:gd name="T5" fmla="*/ 2 h 36"/>
                <a:gd name="T6" fmla="*/ 8 w 36"/>
                <a:gd name="T7" fmla="*/ 3 h 36"/>
                <a:gd name="T8" fmla="*/ 5 w 36"/>
                <a:gd name="T9" fmla="*/ 5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19 h 36"/>
                <a:gd name="T20" fmla="*/ 0 w 36"/>
                <a:gd name="T21" fmla="*/ 21 h 36"/>
                <a:gd name="T22" fmla="*/ 1 w 36"/>
                <a:gd name="T23" fmla="*/ 23 h 36"/>
                <a:gd name="T24" fmla="*/ 2 w 36"/>
                <a:gd name="T25" fmla="*/ 26 h 36"/>
                <a:gd name="T26" fmla="*/ 3 w 36"/>
                <a:gd name="T27" fmla="*/ 28 h 36"/>
                <a:gd name="T28" fmla="*/ 5 w 36"/>
                <a:gd name="T29" fmla="*/ 31 h 36"/>
                <a:gd name="T30" fmla="*/ 8 w 36"/>
                <a:gd name="T31" fmla="*/ 33 h 36"/>
                <a:gd name="T32" fmla="*/ 11 w 36"/>
                <a:gd name="T33" fmla="*/ 35 h 36"/>
                <a:gd name="T34" fmla="*/ 14 w 36"/>
                <a:gd name="T35" fmla="*/ 36 h 36"/>
                <a:gd name="T36" fmla="*/ 18 w 36"/>
                <a:gd name="T37" fmla="*/ 36 h 36"/>
                <a:gd name="T38" fmla="*/ 22 w 36"/>
                <a:gd name="T39" fmla="*/ 36 h 36"/>
                <a:gd name="T40" fmla="*/ 23 w 36"/>
                <a:gd name="T41" fmla="*/ 35 h 36"/>
                <a:gd name="T42" fmla="*/ 25 w 36"/>
                <a:gd name="T43" fmla="*/ 35 h 36"/>
                <a:gd name="T44" fmla="*/ 26 w 36"/>
                <a:gd name="T45" fmla="*/ 34 h 36"/>
                <a:gd name="T46" fmla="*/ 28 w 36"/>
                <a:gd name="T47" fmla="*/ 33 h 36"/>
                <a:gd name="T48" fmla="*/ 29 w 36"/>
                <a:gd name="T49" fmla="*/ 32 h 36"/>
                <a:gd name="T50" fmla="*/ 31 w 36"/>
                <a:gd name="T51" fmla="*/ 31 h 36"/>
                <a:gd name="T52" fmla="*/ 33 w 36"/>
                <a:gd name="T53" fmla="*/ 28 h 36"/>
                <a:gd name="T54" fmla="*/ 34 w 36"/>
                <a:gd name="T55" fmla="*/ 26 h 36"/>
                <a:gd name="T56" fmla="*/ 35 w 36"/>
                <a:gd name="T57" fmla="*/ 25 h 36"/>
                <a:gd name="T58" fmla="*/ 35 w 36"/>
                <a:gd name="T59" fmla="*/ 23 h 36"/>
                <a:gd name="T60" fmla="*/ 36 w 36"/>
                <a:gd name="T61" fmla="*/ 22 h 36"/>
                <a:gd name="T62" fmla="*/ 36 w 36"/>
                <a:gd name="T63" fmla="*/ 18 h 36"/>
                <a:gd name="T64" fmla="*/ 36 w 36"/>
                <a:gd name="T65" fmla="*/ 14 h 36"/>
                <a:gd name="T66" fmla="*/ 35 w 36"/>
                <a:gd name="T67" fmla="*/ 11 h 36"/>
                <a:gd name="T68" fmla="*/ 33 w 36"/>
                <a:gd name="T69" fmla="*/ 8 h 36"/>
                <a:gd name="T70" fmla="*/ 31 w 36"/>
                <a:gd name="T71" fmla="*/ 5 h 36"/>
                <a:gd name="T72" fmla="*/ 28 w 36"/>
                <a:gd name="T73" fmla="*/ 3 h 36"/>
                <a:gd name="T74" fmla="*/ 25 w 36"/>
                <a:gd name="T75" fmla="*/ 1 h 36"/>
                <a:gd name="T76" fmla="*/ 23 w 36"/>
                <a:gd name="T77" fmla="*/ 1 h 36"/>
                <a:gd name="T78" fmla="*/ 22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2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Freeform 130">
              <a:extLst>
                <a:ext uri="{FF2B5EF4-FFF2-40B4-BE49-F238E27FC236}">
                  <a16:creationId xmlns:a16="http://schemas.microsoft.com/office/drawing/2014/main" id="{F63107C0-DB8F-3876-99A1-C6BFFDEBD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2825" y="5753100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5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1 h 36"/>
                <a:gd name="T16" fmla="*/ 23 w 36"/>
                <a:gd name="T17" fmla="*/ 1 h 36"/>
                <a:gd name="T18" fmla="*/ 20 w 36"/>
                <a:gd name="T19" fmla="*/ 0 h 36"/>
                <a:gd name="T20" fmla="*/ 18 w 36"/>
                <a:gd name="T21" fmla="*/ 0 h 36"/>
                <a:gd name="T22" fmla="*/ 14 w 36"/>
                <a:gd name="T23" fmla="*/ 0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5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2 h 36"/>
                <a:gd name="T40" fmla="*/ 0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1 w 36"/>
                <a:gd name="T65" fmla="*/ 36 h 36"/>
                <a:gd name="T66" fmla="*/ 23 w 36"/>
                <a:gd name="T67" fmla="*/ 35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2 w 36"/>
                <a:gd name="T79" fmla="*/ 29 h 36"/>
                <a:gd name="T80" fmla="*/ 32 w 36"/>
                <a:gd name="T81" fmla="*/ 28 h 36"/>
                <a:gd name="T82" fmla="*/ 34 w 36"/>
                <a:gd name="T83" fmla="*/ 26 h 36"/>
                <a:gd name="T84" fmla="*/ 35 w 36"/>
                <a:gd name="T85" fmla="*/ 23 h 36"/>
                <a:gd name="T86" fmla="*/ 35 w 36"/>
                <a:gd name="T87" fmla="*/ 22 h 36"/>
                <a:gd name="T88" fmla="*/ 36 w 36"/>
                <a:gd name="T89" fmla="*/ 21 h 36"/>
                <a:gd name="T90" fmla="*/ 36 w 36"/>
                <a:gd name="T9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5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Freeform 131">
              <a:extLst>
                <a:ext uri="{FF2B5EF4-FFF2-40B4-BE49-F238E27FC236}">
                  <a16:creationId xmlns:a16="http://schemas.microsoft.com/office/drawing/2014/main" id="{B4CE6623-D1DD-7752-AE5B-E31DF657A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3138" y="5753100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2 w 36"/>
                <a:gd name="T3" fmla="*/ 1 h 36"/>
                <a:gd name="T4" fmla="*/ 10 w 36"/>
                <a:gd name="T5" fmla="*/ 2 h 36"/>
                <a:gd name="T6" fmla="*/ 8 w 36"/>
                <a:gd name="T7" fmla="*/ 3 h 36"/>
                <a:gd name="T8" fmla="*/ 5 w 36"/>
                <a:gd name="T9" fmla="*/ 5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19 h 36"/>
                <a:gd name="T20" fmla="*/ 0 w 36"/>
                <a:gd name="T21" fmla="*/ 21 h 36"/>
                <a:gd name="T22" fmla="*/ 1 w 36"/>
                <a:gd name="T23" fmla="*/ 23 h 36"/>
                <a:gd name="T24" fmla="*/ 2 w 36"/>
                <a:gd name="T25" fmla="*/ 26 h 36"/>
                <a:gd name="T26" fmla="*/ 3 w 36"/>
                <a:gd name="T27" fmla="*/ 28 h 36"/>
                <a:gd name="T28" fmla="*/ 5 w 36"/>
                <a:gd name="T29" fmla="*/ 31 h 36"/>
                <a:gd name="T30" fmla="*/ 8 w 36"/>
                <a:gd name="T31" fmla="*/ 33 h 36"/>
                <a:gd name="T32" fmla="*/ 11 w 36"/>
                <a:gd name="T33" fmla="*/ 35 h 36"/>
                <a:gd name="T34" fmla="*/ 14 w 36"/>
                <a:gd name="T35" fmla="*/ 36 h 36"/>
                <a:gd name="T36" fmla="*/ 18 w 36"/>
                <a:gd name="T37" fmla="*/ 36 h 36"/>
                <a:gd name="T38" fmla="*/ 22 w 36"/>
                <a:gd name="T39" fmla="*/ 36 h 36"/>
                <a:gd name="T40" fmla="*/ 23 w 36"/>
                <a:gd name="T41" fmla="*/ 35 h 36"/>
                <a:gd name="T42" fmla="*/ 25 w 36"/>
                <a:gd name="T43" fmla="*/ 35 h 36"/>
                <a:gd name="T44" fmla="*/ 26 w 36"/>
                <a:gd name="T45" fmla="*/ 34 h 36"/>
                <a:gd name="T46" fmla="*/ 28 w 36"/>
                <a:gd name="T47" fmla="*/ 33 h 36"/>
                <a:gd name="T48" fmla="*/ 29 w 36"/>
                <a:gd name="T49" fmla="*/ 32 h 36"/>
                <a:gd name="T50" fmla="*/ 31 w 36"/>
                <a:gd name="T51" fmla="*/ 31 h 36"/>
                <a:gd name="T52" fmla="*/ 33 w 36"/>
                <a:gd name="T53" fmla="*/ 28 h 36"/>
                <a:gd name="T54" fmla="*/ 34 w 36"/>
                <a:gd name="T55" fmla="*/ 26 h 36"/>
                <a:gd name="T56" fmla="*/ 35 w 36"/>
                <a:gd name="T57" fmla="*/ 25 h 36"/>
                <a:gd name="T58" fmla="*/ 35 w 36"/>
                <a:gd name="T59" fmla="*/ 23 h 36"/>
                <a:gd name="T60" fmla="*/ 36 w 36"/>
                <a:gd name="T61" fmla="*/ 22 h 36"/>
                <a:gd name="T62" fmla="*/ 36 w 36"/>
                <a:gd name="T63" fmla="*/ 18 h 36"/>
                <a:gd name="T64" fmla="*/ 36 w 36"/>
                <a:gd name="T65" fmla="*/ 14 h 36"/>
                <a:gd name="T66" fmla="*/ 35 w 36"/>
                <a:gd name="T67" fmla="*/ 11 h 36"/>
                <a:gd name="T68" fmla="*/ 33 w 36"/>
                <a:gd name="T69" fmla="*/ 8 h 36"/>
                <a:gd name="T70" fmla="*/ 31 w 36"/>
                <a:gd name="T71" fmla="*/ 5 h 36"/>
                <a:gd name="T72" fmla="*/ 28 w 36"/>
                <a:gd name="T73" fmla="*/ 3 h 36"/>
                <a:gd name="T74" fmla="*/ 25 w 36"/>
                <a:gd name="T75" fmla="*/ 1 h 36"/>
                <a:gd name="T76" fmla="*/ 23 w 36"/>
                <a:gd name="T77" fmla="*/ 1 h 36"/>
                <a:gd name="T78" fmla="*/ 22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2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Freeform 132">
              <a:extLst>
                <a:ext uri="{FF2B5EF4-FFF2-40B4-BE49-F238E27FC236}">
                  <a16:creationId xmlns:a16="http://schemas.microsoft.com/office/drawing/2014/main" id="{188246EB-0CE1-69E4-1AEF-202558AB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9538" y="4457700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2 w 36"/>
                <a:gd name="T3" fmla="*/ 0 h 36"/>
                <a:gd name="T4" fmla="*/ 8 w 36"/>
                <a:gd name="T5" fmla="*/ 3 h 36"/>
                <a:gd name="T6" fmla="*/ 5 w 36"/>
                <a:gd name="T7" fmla="*/ 5 h 36"/>
                <a:gd name="T8" fmla="*/ 3 w 36"/>
                <a:gd name="T9" fmla="*/ 8 h 36"/>
                <a:gd name="T10" fmla="*/ 1 w 36"/>
                <a:gd name="T11" fmla="*/ 11 h 36"/>
                <a:gd name="T12" fmla="*/ 0 w 36"/>
                <a:gd name="T13" fmla="*/ 14 h 36"/>
                <a:gd name="T14" fmla="*/ 0 w 36"/>
                <a:gd name="T15" fmla="*/ 18 h 36"/>
                <a:gd name="T16" fmla="*/ 0 w 36"/>
                <a:gd name="T17" fmla="*/ 19 h 36"/>
                <a:gd name="T18" fmla="*/ 0 w 36"/>
                <a:gd name="T19" fmla="*/ 20 h 36"/>
                <a:gd name="T20" fmla="*/ 1 w 36"/>
                <a:gd name="T21" fmla="*/ 23 h 36"/>
                <a:gd name="T22" fmla="*/ 2 w 36"/>
                <a:gd name="T23" fmla="*/ 26 h 36"/>
                <a:gd name="T24" fmla="*/ 3 w 36"/>
                <a:gd name="T25" fmla="*/ 28 h 36"/>
                <a:gd name="T26" fmla="*/ 5 w 36"/>
                <a:gd name="T27" fmla="*/ 30 h 36"/>
                <a:gd name="T28" fmla="*/ 8 w 36"/>
                <a:gd name="T29" fmla="*/ 33 h 36"/>
                <a:gd name="T30" fmla="*/ 11 w 36"/>
                <a:gd name="T31" fmla="*/ 34 h 36"/>
                <a:gd name="T32" fmla="*/ 14 w 36"/>
                <a:gd name="T33" fmla="*/ 35 h 36"/>
                <a:gd name="T34" fmla="*/ 18 w 36"/>
                <a:gd name="T35" fmla="*/ 36 h 36"/>
                <a:gd name="T36" fmla="*/ 22 w 36"/>
                <a:gd name="T37" fmla="*/ 35 h 36"/>
                <a:gd name="T38" fmla="*/ 23 w 36"/>
                <a:gd name="T39" fmla="*/ 35 h 36"/>
                <a:gd name="T40" fmla="*/ 25 w 36"/>
                <a:gd name="T41" fmla="*/ 34 h 36"/>
                <a:gd name="T42" fmla="*/ 26 w 36"/>
                <a:gd name="T43" fmla="*/ 33 h 36"/>
                <a:gd name="T44" fmla="*/ 28 w 36"/>
                <a:gd name="T45" fmla="*/ 33 h 36"/>
                <a:gd name="T46" fmla="*/ 29 w 36"/>
                <a:gd name="T47" fmla="*/ 31 h 36"/>
                <a:gd name="T48" fmla="*/ 31 w 36"/>
                <a:gd name="T49" fmla="*/ 30 h 36"/>
                <a:gd name="T50" fmla="*/ 33 w 36"/>
                <a:gd name="T51" fmla="*/ 28 h 36"/>
                <a:gd name="T52" fmla="*/ 34 w 36"/>
                <a:gd name="T53" fmla="*/ 26 h 36"/>
                <a:gd name="T54" fmla="*/ 35 w 36"/>
                <a:gd name="T55" fmla="*/ 25 h 36"/>
                <a:gd name="T56" fmla="*/ 35 w 36"/>
                <a:gd name="T57" fmla="*/ 23 h 36"/>
                <a:gd name="T58" fmla="*/ 36 w 36"/>
                <a:gd name="T59" fmla="*/ 21 h 36"/>
                <a:gd name="T60" fmla="*/ 36 w 36"/>
                <a:gd name="T61" fmla="*/ 18 h 36"/>
                <a:gd name="T62" fmla="*/ 36 w 36"/>
                <a:gd name="T63" fmla="*/ 14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8 w 36"/>
                <a:gd name="T71" fmla="*/ 3 h 36"/>
                <a:gd name="T72" fmla="*/ 25 w 36"/>
                <a:gd name="T73" fmla="*/ 1 h 36"/>
                <a:gd name="T74" fmla="*/ 23 w 36"/>
                <a:gd name="T75" fmla="*/ 0 h 36"/>
                <a:gd name="T76" fmla="*/ 22 w 36"/>
                <a:gd name="T77" fmla="*/ 0 h 36"/>
                <a:gd name="T78" fmla="*/ 18 w 36"/>
                <a:gd name="T7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2" y="0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29" y="31"/>
                  </a:lnTo>
                  <a:lnTo>
                    <a:pt x="31" y="30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Freeform 133">
              <a:extLst>
                <a:ext uri="{FF2B5EF4-FFF2-40B4-BE49-F238E27FC236}">
                  <a16:creationId xmlns:a16="http://schemas.microsoft.com/office/drawing/2014/main" id="{BD85F36D-302F-F0BA-E1D4-5C1DD4E31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0488" y="5751513"/>
              <a:ext cx="57150" cy="55563"/>
            </a:xfrm>
            <a:custGeom>
              <a:avLst/>
              <a:gdLst>
                <a:gd name="T0" fmla="*/ 18 w 36"/>
                <a:gd name="T1" fmla="*/ 0 h 35"/>
                <a:gd name="T2" fmla="*/ 12 w 36"/>
                <a:gd name="T3" fmla="*/ 0 h 35"/>
                <a:gd name="T4" fmla="*/ 7 w 36"/>
                <a:gd name="T5" fmla="*/ 3 h 35"/>
                <a:gd name="T6" fmla="*/ 5 w 36"/>
                <a:gd name="T7" fmla="*/ 5 h 35"/>
                <a:gd name="T8" fmla="*/ 3 w 36"/>
                <a:gd name="T9" fmla="*/ 7 h 35"/>
                <a:gd name="T10" fmla="*/ 1 w 36"/>
                <a:gd name="T11" fmla="*/ 10 h 35"/>
                <a:gd name="T12" fmla="*/ 0 w 36"/>
                <a:gd name="T13" fmla="*/ 14 h 35"/>
                <a:gd name="T14" fmla="*/ 0 w 36"/>
                <a:gd name="T15" fmla="*/ 17 h 35"/>
                <a:gd name="T16" fmla="*/ 0 w 36"/>
                <a:gd name="T17" fmla="*/ 19 h 35"/>
                <a:gd name="T18" fmla="*/ 0 w 36"/>
                <a:gd name="T19" fmla="*/ 20 h 35"/>
                <a:gd name="T20" fmla="*/ 1 w 36"/>
                <a:gd name="T21" fmla="*/ 23 h 35"/>
                <a:gd name="T22" fmla="*/ 2 w 36"/>
                <a:gd name="T23" fmla="*/ 25 h 35"/>
                <a:gd name="T24" fmla="*/ 3 w 36"/>
                <a:gd name="T25" fmla="*/ 28 h 35"/>
                <a:gd name="T26" fmla="*/ 5 w 36"/>
                <a:gd name="T27" fmla="*/ 30 h 35"/>
                <a:gd name="T28" fmla="*/ 8 w 36"/>
                <a:gd name="T29" fmla="*/ 32 h 35"/>
                <a:gd name="T30" fmla="*/ 11 w 36"/>
                <a:gd name="T31" fmla="*/ 34 h 35"/>
                <a:gd name="T32" fmla="*/ 14 w 36"/>
                <a:gd name="T33" fmla="*/ 35 h 35"/>
                <a:gd name="T34" fmla="*/ 18 w 36"/>
                <a:gd name="T35" fmla="*/ 35 h 35"/>
                <a:gd name="T36" fmla="*/ 22 w 36"/>
                <a:gd name="T37" fmla="*/ 35 h 35"/>
                <a:gd name="T38" fmla="*/ 23 w 36"/>
                <a:gd name="T39" fmla="*/ 35 h 35"/>
                <a:gd name="T40" fmla="*/ 25 w 36"/>
                <a:gd name="T41" fmla="*/ 34 h 35"/>
                <a:gd name="T42" fmla="*/ 26 w 36"/>
                <a:gd name="T43" fmla="*/ 33 h 35"/>
                <a:gd name="T44" fmla="*/ 28 w 36"/>
                <a:gd name="T45" fmla="*/ 32 h 35"/>
                <a:gd name="T46" fmla="*/ 29 w 36"/>
                <a:gd name="T47" fmla="*/ 31 h 35"/>
                <a:gd name="T48" fmla="*/ 31 w 36"/>
                <a:gd name="T49" fmla="*/ 30 h 35"/>
                <a:gd name="T50" fmla="*/ 33 w 36"/>
                <a:gd name="T51" fmla="*/ 27 h 35"/>
                <a:gd name="T52" fmla="*/ 34 w 36"/>
                <a:gd name="T53" fmla="*/ 26 h 35"/>
                <a:gd name="T54" fmla="*/ 35 w 36"/>
                <a:gd name="T55" fmla="*/ 25 h 35"/>
                <a:gd name="T56" fmla="*/ 35 w 36"/>
                <a:gd name="T57" fmla="*/ 23 h 35"/>
                <a:gd name="T58" fmla="*/ 36 w 36"/>
                <a:gd name="T59" fmla="*/ 21 h 35"/>
                <a:gd name="T60" fmla="*/ 36 w 36"/>
                <a:gd name="T61" fmla="*/ 17 h 35"/>
                <a:gd name="T62" fmla="*/ 36 w 36"/>
                <a:gd name="T63" fmla="*/ 14 h 35"/>
                <a:gd name="T64" fmla="*/ 35 w 36"/>
                <a:gd name="T65" fmla="*/ 10 h 35"/>
                <a:gd name="T66" fmla="*/ 33 w 36"/>
                <a:gd name="T67" fmla="*/ 7 h 35"/>
                <a:gd name="T68" fmla="*/ 31 w 36"/>
                <a:gd name="T69" fmla="*/ 5 h 35"/>
                <a:gd name="T70" fmla="*/ 28 w 36"/>
                <a:gd name="T71" fmla="*/ 2 h 35"/>
                <a:gd name="T72" fmla="*/ 25 w 36"/>
                <a:gd name="T73" fmla="*/ 1 h 35"/>
                <a:gd name="T74" fmla="*/ 23 w 36"/>
                <a:gd name="T75" fmla="*/ 0 h 35"/>
                <a:gd name="T76" fmla="*/ 22 w 36"/>
                <a:gd name="T77" fmla="*/ 0 h 35"/>
                <a:gd name="T78" fmla="*/ 18 w 36"/>
                <a:gd name="T7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lnTo>
                    <a:pt x="12" y="0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8" y="32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6" y="14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Freeform 134">
              <a:extLst>
                <a:ext uri="{FF2B5EF4-FFF2-40B4-BE49-F238E27FC236}">
                  <a16:creationId xmlns:a16="http://schemas.microsoft.com/office/drawing/2014/main" id="{62974340-C918-1F0B-8E0D-F391A22DF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0175" y="5751513"/>
              <a:ext cx="57150" cy="55563"/>
            </a:xfrm>
            <a:custGeom>
              <a:avLst/>
              <a:gdLst>
                <a:gd name="T0" fmla="*/ 0 w 36"/>
                <a:gd name="T1" fmla="*/ 17 h 35"/>
                <a:gd name="T2" fmla="*/ 0 w 36"/>
                <a:gd name="T3" fmla="*/ 21 h 35"/>
                <a:gd name="T4" fmla="*/ 0 w 36"/>
                <a:gd name="T5" fmla="*/ 23 h 35"/>
                <a:gd name="T6" fmla="*/ 1 w 36"/>
                <a:gd name="T7" fmla="*/ 25 h 35"/>
                <a:gd name="T8" fmla="*/ 2 w 36"/>
                <a:gd name="T9" fmla="*/ 27 h 35"/>
                <a:gd name="T10" fmla="*/ 5 w 36"/>
                <a:gd name="T11" fmla="*/ 30 h 35"/>
                <a:gd name="T12" fmla="*/ 7 w 36"/>
                <a:gd name="T13" fmla="*/ 32 h 35"/>
                <a:gd name="T14" fmla="*/ 11 w 36"/>
                <a:gd name="T15" fmla="*/ 34 h 35"/>
                <a:gd name="T16" fmla="*/ 14 w 36"/>
                <a:gd name="T17" fmla="*/ 35 h 35"/>
                <a:gd name="T18" fmla="*/ 18 w 36"/>
                <a:gd name="T19" fmla="*/ 35 h 35"/>
                <a:gd name="T20" fmla="*/ 18 w 36"/>
                <a:gd name="T21" fmla="*/ 35 h 35"/>
                <a:gd name="T22" fmla="*/ 18 w 36"/>
                <a:gd name="T23" fmla="*/ 35 h 35"/>
                <a:gd name="T24" fmla="*/ 19 w 36"/>
                <a:gd name="T25" fmla="*/ 35 h 35"/>
                <a:gd name="T26" fmla="*/ 19 w 36"/>
                <a:gd name="T27" fmla="*/ 35 h 35"/>
                <a:gd name="T28" fmla="*/ 21 w 36"/>
                <a:gd name="T29" fmla="*/ 35 h 35"/>
                <a:gd name="T30" fmla="*/ 23 w 36"/>
                <a:gd name="T31" fmla="*/ 35 h 35"/>
                <a:gd name="T32" fmla="*/ 25 w 36"/>
                <a:gd name="T33" fmla="*/ 34 h 35"/>
                <a:gd name="T34" fmla="*/ 26 w 36"/>
                <a:gd name="T35" fmla="*/ 33 h 35"/>
                <a:gd name="T36" fmla="*/ 28 w 36"/>
                <a:gd name="T37" fmla="*/ 32 h 35"/>
                <a:gd name="T38" fmla="*/ 29 w 36"/>
                <a:gd name="T39" fmla="*/ 31 h 35"/>
                <a:gd name="T40" fmla="*/ 31 w 36"/>
                <a:gd name="T41" fmla="*/ 30 h 35"/>
                <a:gd name="T42" fmla="*/ 32 w 36"/>
                <a:gd name="T43" fmla="*/ 28 h 35"/>
                <a:gd name="T44" fmla="*/ 34 w 36"/>
                <a:gd name="T45" fmla="*/ 25 h 35"/>
                <a:gd name="T46" fmla="*/ 35 w 36"/>
                <a:gd name="T47" fmla="*/ 23 h 35"/>
                <a:gd name="T48" fmla="*/ 35 w 36"/>
                <a:gd name="T49" fmla="*/ 21 h 35"/>
                <a:gd name="T50" fmla="*/ 36 w 36"/>
                <a:gd name="T51" fmla="*/ 20 h 35"/>
                <a:gd name="T52" fmla="*/ 36 w 36"/>
                <a:gd name="T53" fmla="*/ 17 h 35"/>
                <a:gd name="T54" fmla="*/ 35 w 36"/>
                <a:gd name="T55" fmla="*/ 14 h 35"/>
                <a:gd name="T56" fmla="*/ 34 w 36"/>
                <a:gd name="T57" fmla="*/ 10 h 35"/>
                <a:gd name="T58" fmla="*/ 33 w 36"/>
                <a:gd name="T59" fmla="*/ 7 h 35"/>
                <a:gd name="T60" fmla="*/ 31 w 36"/>
                <a:gd name="T61" fmla="*/ 5 h 35"/>
                <a:gd name="T62" fmla="*/ 29 w 36"/>
                <a:gd name="T63" fmla="*/ 3 h 35"/>
                <a:gd name="T64" fmla="*/ 27 w 36"/>
                <a:gd name="T65" fmla="*/ 2 h 35"/>
                <a:gd name="T66" fmla="*/ 25 w 36"/>
                <a:gd name="T67" fmla="*/ 1 h 35"/>
                <a:gd name="T68" fmla="*/ 23 w 36"/>
                <a:gd name="T69" fmla="*/ 0 h 35"/>
                <a:gd name="T70" fmla="*/ 20 w 36"/>
                <a:gd name="T71" fmla="*/ 0 h 35"/>
                <a:gd name="T72" fmla="*/ 18 w 36"/>
                <a:gd name="T73" fmla="*/ 0 h 35"/>
                <a:gd name="T74" fmla="*/ 14 w 36"/>
                <a:gd name="T75" fmla="*/ 0 h 35"/>
                <a:gd name="T76" fmla="*/ 11 w 36"/>
                <a:gd name="T77" fmla="*/ 1 h 35"/>
                <a:gd name="T78" fmla="*/ 7 w 36"/>
                <a:gd name="T79" fmla="*/ 2 h 35"/>
                <a:gd name="T80" fmla="*/ 5 w 36"/>
                <a:gd name="T81" fmla="*/ 5 h 35"/>
                <a:gd name="T82" fmla="*/ 2 w 36"/>
                <a:gd name="T83" fmla="*/ 7 h 35"/>
                <a:gd name="T84" fmla="*/ 1 w 36"/>
                <a:gd name="T85" fmla="*/ 10 h 35"/>
                <a:gd name="T86" fmla="*/ 0 w 36"/>
                <a:gd name="T87" fmla="*/ 14 h 35"/>
                <a:gd name="T88" fmla="*/ 0 w 36"/>
                <a:gd name="T8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5">
                  <a:moveTo>
                    <a:pt x="0" y="17"/>
                  </a:move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7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1" y="30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5" y="14"/>
                  </a:lnTo>
                  <a:lnTo>
                    <a:pt x="34" y="10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Freeform 135">
              <a:extLst>
                <a:ext uri="{FF2B5EF4-FFF2-40B4-BE49-F238E27FC236}">
                  <a16:creationId xmlns:a16="http://schemas.microsoft.com/office/drawing/2014/main" id="{2403A2A5-785D-8578-5416-1F875729B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4950" y="5751513"/>
              <a:ext cx="57150" cy="55563"/>
            </a:xfrm>
            <a:custGeom>
              <a:avLst/>
              <a:gdLst>
                <a:gd name="T0" fmla="*/ 18 w 36"/>
                <a:gd name="T1" fmla="*/ 0 h 35"/>
                <a:gd name="T2" fmla="*/ 12 w 36"/>
                <a:gd name="T3" fmla="*/ 0 h 35"/>
                <a:gd name="T4" fmla="*/ 7 w 36"/>
                <a:gd name="T5" fmla="*/ 3 h 35"/>
                <a:gd name="T6" fmla="*/ 5 w 36"/>
                <a:gd name="T7" fmla="*/ 5 h 35"/>
                <a:gd name="T8" fmla="*/ 2 w 36"/>
                <a:gd name="T9" fmla="*/ 7 h 35"/>
                <a:gd name="T10" fmla="*/ 1 w 36"/>
                <a:gd name="T11" fmla="*/ 10 h 35"/>
                <a:gd name="T12" fmla="*/ 0 w 36"/>
                <a:gd name="T13" fmla="*/ 14 h 35"/>
                <a:gd name="T14" fmla="*/ 0 w 36"/>
                <a:gd name="T15" fmla="*/ 17 h 35"/>
                <a:gd name="T16" fmla="*/ 0 w 36"/>
                <a:gd name="T17" fmla="*/ 19 h 35"/>
                <a:gd name="T18" fmla="*/ 0 w 36"/>
                <a:gd name="T19" fmla="*/ 20 h 35"/>
                <a:gd name="T20" fmla="*/ 0 w 36"/>
                <a:gd name="T21" fmla="*/ 23 h 35"/>
                <a:gd name="T22" fmla="*/ 1 w 36"/>
                <a:gd name="T23" fmla="*/ 25 h 35"/>
                <a:gd name="T24" fmla="*/ 3 w 36"/>
                <a:gd name="T25" fmla="*/ 28 h 35"/>
                <a:gd name="T26" fmla="*/ 5 w 36"/>
                <a:gd name="T27" fmla="*/ 30 h 35"/>
                <a:gd name="T28" fmla="*/ 7 w 36"/>
                <a:gd name="T29" fmla="*/ 32 h 35"/>
                <a:gd name="T30" fmla="*/ 11 w 36"/>
                <a:gd name="T31" fmla="*/ 34 h 35"/>
                <a:gd name="T32" fmla="*/ 14 w 36"/>
                <a:gd name="T33" fmla="*/ 35 h 35"/>
                <a:gd name="T34" fmla="*/ 18 w 36"/>
                <a:gd name="T35" fmla="*/ 35 h 35"/>
                <a:gd name="T36" fmla="*/ 21 w 36"/>
                <a:gd name="T37" fmla="*/ 35 h 35"/>
                <a:gd name="T38" fmla="*/ 23 w 36"/>
                <a:gd name="T39" fmla="*/ 35 h 35"/>
                <a:gd name="T40" fmla="*/ 25 w 36"/>
                <a:gd name="T41" fmla="*/ 34 h 35"/>
                <a:gd name="T42" fmla="*/ 26 w 36"/>
                <a:gd name="T43" fmla="*/ 33 h 35"/>
                <a:gd name="T44" fmla="*/ 28 w 36"/>
                <a:gd name="T45" fmla="*/ 32 h 35"/>
                <a:gd name="T46" fmla="*/ 29 w 36"/>
                <a:gd name="T47" fmla="*/ 31 h 35"/>
                <a:gd name="T48" fmla="*/ 30 w 36"/>
                <a:gd name="T49" fmla="*/ 30 h 35"/>
                <a:gd name="T50" fmla="*/ 33 w 36"/>
                <a:gd name="T51" fmla="*/ 27 h 35"/>
                <a:gd name="T52" fmla="*/ 33 w 36"/>
                <a:gd name="T53" fmla="*/ 26 h 35"/>
                <a:gd name="T54" fmla="*/ 34 w 36"/>
                <a:gd name="T55" fmla="*/ 25 h 35"/>
                <a:gd name="T56" fmla="*/ 35 w 36"/>
                <a:gd name="T57" fmla="*/ 23 h 35"/>
                <a:gd name="T58" fmla="*/ 35 w 36"/>
                <a:gd name="T59" fmla="*/ 21 h 35"/>
                <a:gd name="T60" fmla="*/ 36 w 36"/>
                <a:gd name="T61" fmla="*/ 17 h 35"/>
                <a:gd name="T62" fmla="*/ 35 w 36"/>
                <a:gd name="T63" fmla="*/ 14 h 35"/>
                <a:gd name="T64" fmla="*/ 34 w 36"/>
                <a:gd name="T65" fmla="*/ 10 h 35"/>
                <a:gd name="T66" fmla="*/ 33 w 36"/>
                <a:gd name="T67" fmla="*/ 7 h 35"/>
                <a:gd name="T68" fmla="*/ 30 w 36"/>
                <a:gd name="T69" fmla="*/ 5 h 35"/>
                <a:gd name="T70" fmla="*/ 28 w 36"/>
                <a:gd name="T71" fmla="*/ 2 h 35"/>
                <a:gd name="T72" fmla="*/ 25 w 36"/>
                <a:gd name="T73" fmla="*/ 1 h 35"/>
                <a:gd name="T74" fmla="*/ 23 w 36"/>
                <a:gd name="T75" fmla="*/ 0 h 35"/>
                <a:gd name="T76" fmla="*/ 21 w 36"/>
                <a:gd name="T77" fmla="*/ 0 h 35"/>
                <a:gd name="T78" fmla="*/ 18 w 36"/>
                <a:gd name="T7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lnTo>
                    <a:pt x="12" y="0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0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4" y="25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6" y="17"/>
                  </a:lnTo>
                  <a:lnTo>
                    <a:pt x="35" y="14"/>
                  </a:lnTo>
                  <a:lnTo>
                    <a:pt x="34" y="10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Freeform 136">
              <a:extLst>
                <a:ext uri="{FF2B5EF4-FFF2-40B4-BE49-F238E27FC236}">
                  <a16:creationId xmlns:a16="http://schemas.microsoft.com/office/drawing/2014/main" id="{8189467B-94B1-7088-97EE-6B8A88615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3050" y="5751513"/>
              <a:ext cx="57150" cy="55563"/>
            </a:xfrm>
            <a:custGeom>
              <a:avLst/>
              <a:gdLst>
                <a:gd name="T0" fmla="*/ 0 w 36"/>
                <a:gd name="T1" fmla="*/ 17 h 35"/>
                <a:gd name="T2" fmla="*/ 1 w 36"/>
                <a:gd name="T3" fmla="*/ 21 h 35"/>
                <a:gd name="T4" fmla="*/ 1 w 36"/>
                <a:gd name="T5" fmla="*/ 23 h 35"/>
                <a:gd name="T6" fmla="*/ 1 w 36"/>
                <a:gd name="T7" fmla="*/ 25 h 35"/>
                <a:gd name="T8" fmla="*/ 3 w 36"/>
                <a:gd name="T9" fmla="*/ 27 h 35"/>
                <a:gd name="T10" fmla="*/ 6 w 36"/>
                <a:gd name="T11" fmla="*/ 30 h 35"/>
                <a:gd name="T12" fmla="*/ 8 w 36"/>
                <a:gd name="T13" fmla="*/ 32 h 35"/>
                <a:gd name="T14" fmla="*/ 11 w 36"/>
                <a:gd name="T15" fmla="*/ 34 h 35"/>
                <a:gd name="T16" fmla="*/ 15 w 36"/>
                <a:gd name="T17" fmla="*/ 35 h 35"/>
                <a:gd name="T18" fmla="*/ 19 w 36"/>
                <a:gd name="T19" fmla="*/ 35 h 35"/>
                <a:gd name="T20" fmla="*/ 19 w 36"/>
                <a:gd name="T21" fmla="*/ 35 h 35"/>
                <a:gd name="T22" fmla="*/ 19 w 36"/>
                <a:gd name="T23" fmla="*/ 35 h 35"/>
                <a:gd name="T24" fmla="*/ 19 w 36"/>
                <a:gd name="T25" fmla="*/ 35 h 35"/>
                <a:gd name="T26" fmla="*/ 20 w 36"/>
                <a:gd name="T27" fmla="*/ 35 h 35"/>
                <a:gd name="T28" fmla="*/ 22 w 36"/>
                <a:gd name="T29" fmla="*/ 35 h 35"/>
                <a:gd name="T30" fmla="*/ 24 w 36"/>
                <a:gd name="T31" fmla="*/ 35 h 35"/>
                <a:gd name="T32" fmla="*/ 25 w 36"/>
                <a:gd name="T33" fmla="*/ 34 h 35"/>
                <a:gd name="T34" fmla="*/ 27 w 36"/>
                <a:gd name="T35" fmla="*/ 33 h 35"/>
                <a:gd name="T36" fmla="*/ 28 w 36"/>
                <a:gd name="T37" fmla="*/ 32 h 35"/>
                <a:gd name="T38" fmla="*/ 30 w 36"/>
                <a:gd name="T39" fmla="*/ 31 h 35"/>
                <a:gd name="T40" fmla="*/ 31 w 36"/>
                <a:gd name="T41" fmla="*/ 30 h 35"/>
                <a:gd name="T42" fmla="*/ 33 w 36"/>
                <a:gd name="T43" fmla="*/ 28 h 35"/>
                <a:gd name="T44" fmla="*/ 35 w 36"/>
                <a:gd name="T45" fmla="*/ 25 h 35"/>
                <a:gd name="T46" fmla="*/ 36 w 36"/>
                <a:gd name="T47" fmla="*/ 23 h 35"/>
                <a:gd name="T48" fmla="*/ 36 w 36"/>
                <a:gd name="T49" fmla="*/ 21 h 35"/>
                <a:gd name="T50" fmla="*/ 36 w 36"/>
                <a:gd name="T51" fmla="*/ 20 h 35"/>
                <a:gd name="T52" fmla="*/ 36 w 36"/>
                <a:gd name="T53" fmla="*/ 17 h 35"/>
                <a:gd name="T54" fmla="*/ 36 w 36"/>
                <a:gd name="T55" fmla="*/ 14 h 35"/>
                <a:gd name="T56" fmla="*/ 35 w 36"/>
                <a:gd name="T57" fmla="*/ 10 h 35"/>
                <a:gd name="T58" fmla="*/ 33 w 36"/>
                <a:gd name="T59" fmla="*/ 7 h 35"/>
                <a:gd name="T60" fmla="*/ 31 w 36"/>
                <a:gd name="T61" fmla="*/ 5 h 35"/>
                <a:gd name="T62" fmla="*/ 29 w 36"/>
                <a:gd name="T63" fmla="*/ 3 h 35"/>
                <a:gd name="T64" fmla="*/ 28 w 36"/>
                <a:gd name="T65" fmla="*/ 2 h 35"/>
                <a:gd name="T66" fmla="*/ 26 w 36"/>
                <a:gd name="T67" fmla="*/ 1 h 35"/>
                <a:gd name="T68" fmla="*/ 24 w 36"/>
                <a:gd name="T69" fmla="*/ 0 h 35"/>
                <a:gd name="T70" fmla="*/ 21 w 36"/>
                <a:gd name="T71" fmla="*/ 0 h 35"/>
                <a:gd name="T72" fmla="*/ 19 w 36"/>
                <a:gd name="T73" fmla="*/ 0 h 35"/>
                <a:gd name="T74" fmla="*/ 15 w 36"/>
                <a:gd name="T75" fmla="*/ 0 h 35"/>
                <a:gd name="T76" fmla="*/ 11 w 36"/>
                <a:gd name="T77" fmla="*/ 1 h 35"/>
                <a:gd name="T78" fmla="*/ 8 w 36"/>
                <a:gd name="T79" fmla="*/ 2 h 35"/>
                <a:gd name="T80" fmla="*/ 6 w 36"/>
                <a:gd name="T81" fmla="*/ 5 h 35"/>
                <a:gd name="T82" fmla="*/ 3 w 36"/>
                <a:gd name="T83" fmla="*/ 7 h 35"/>
                <a:gd name="T84" fmla="*/ 1 w 36"/>
                <a:gd name="T85" fmla="*/ 10 h 35"/>
                <a:gd name="T86" fmla="*/ 1 w 36"/>
                <a:gd name="T87" fmla="*/ 14 h 35"/>
                <a:gd name="T88" fmla="*/ 0 w 36"/>
                <a:gd name="T8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5">
                  <a:moveTo>
                    <a:pt x="0" y="17"/>
                  </a:move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1" y="34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8" y="32"/>
                  </a:lnTo>
                  <a:lnTo>
                    <a:pt x="30" y="31"/>
                  </a:lnTo>
                  <a:lnTo>
                    <a:pt x="31" y="30"/>
                  </a:lnTo>
                  <a:lnTo>
                    <a:pt x="33" y="28"/>
                  </a:lnTo>
                  <a:lnTo>
                    <a:pt x="35" y="25"/>
                  </a:lnTo>
                  <a:lnTo>
                    <a:pt x="36" y="23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4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Freeform 137">
              <a:extLst>
                <a:ext uri="{FF2B5EF4-FFF2-40B4-BE49-F238E27FC236}">
                  <a16:creationId xmlns:a16="http://schemas.microsoft.com/office/drawing/2014/main" id="{EE20E258-7BDD-D799-DCA4-A44E40422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7825" y="5751513"/>
              <a:ext cx="57150" cy="55563"/>
            </a:xfrm>
            <a:custGeom>
              <a:avLst/>
              <a:gdLst>
                <a:gd name="T0" fmla="*/ 18 w 36"/>
                <a:gd name="T1" fmla="*/ 0 h 35"/>
                <a:gd name="T2" fmla="*/ 12 w 36"/>
                <a:gd name="T3" fmla="*/ 0 h 35"/>
                <a:gd name="T4" fmla="*/ 7 w 36"/>
                <a:gd name="T5" fmla="*/ 3 h 35"/>
                <a:gd name="T6" fmla="*/ 5 w 36"/>
                <a:gd name="T7" fmla="*/ 5 h 35"/>
                <a:gd name="T8" fmla="*/ 3 w 36"/>
                <a:gd name="T9" fmla="*/ 7 h 35"/>
                <a:gd name="T10" fmla="*/ 1 w 36"/>
                <a:gd name="T11" fmla="*/ 10 h 35"/>
                <a:gd name="T12" fmla="*/ 0 w 36"/>
                <a:gd name="T13" fmla="*/ 14 h 35"/>
                <a:gd name="T14" fmla="*/ 0 w 36"/>
                <a:gd name="T15" fmla="*/ 17 h 35"/>
                <a:gd name="T16" fmla="*/ 0 w 36"/>
                <a:gd name="T17" fmla="*/ 19 h 35"/>
                <a:gd name="T18" fmla="*/ 0 w 36"/>
                <a:gd name="T19" fmla="*/ 20 h 35"/>
                <a:gd name="T20" fmla="*/ 1 w 36"/>
                <a:gd name="T21" fmla="*/ 23 h 35"/>
                <a:gd name="T22" fmla="*/ 2 w 36"/>
                <a:gd name="T23" fmla="*/ 25 h 35"/>
                <a:gd name="T24" fmla="*/ 3 w 36"/>
                <a:gd name="T25" fmla="*/ 28 h 35"/>
                <a:gd name="T26" fmla="*/ 5 w 36"/>
                <a:gd name="T27" fmla="*/ 30 h 35"/>
                <a:gd name="T28" fmla="*/ 8 w 36"/>
                <a:gd name="T29" fmla="*/ 32 h 35"/>
                <a:gd name="T30" fmla="*/ 11 w 36"/>
                <a:gd name="T31" fmla="*/ 34 h 35"/>
                <a:gd name="T32" fmla="*/ 14 w 36"/>
                <a:gd name="T33" fmla="*/ 35 h 35"/>
                <a:gd name="T34" fmla="*/ 18 w 36"/>
                <a:gd name="T35" fmla="*/ 35 h 35"/>
                <a:gd name="T36" fmla="*/ 22 w 36"/>
                <a:gd name="T37" fmla="*/ 35 h 35"/>
                <a:gd name="T38" fmla="*/ 23 w 36"/>
                <a:gd name="T39" fmla="*/ 35 h 35"/>
                <a:gd name="T40" fmla="*/ 25 w 36"/>
                <a:gd name="T41" fmla="*/ 34 h 35"/>
                <a:gd name="T42" fmla="*/ 26 w 36"/>
                <a:gd name="T43" fmla="*/ 33 h 35"/>
                <a:gd name="T44" fmla="*/ 28 w 36"/>
                <a:gd name="T45" fmla="*/ 32 h 35"/>
                <a:gd name="T46" fmla="*/ 29 w 36"/>
                <a:gd name="T47" fmla="*/ 31 h 35"/>
                <a:gd name="T48" fmla="*/ 31 w 36"/>
                <a:gd name="T49" fmla="*/ 30 h 35"/>
                <a:gd name="T50" fmla="*/ 33 w 36"/>
                <a:gd name="T51" fmla="*/ 27 h 35"/>
                <a:gd name="T52" fmla="*/ 34 w 36"/>
                <a:gd name="T53" fmla="*/ 26 h 35"/>
                <a:gd name="T54" fmla="*/ 35 w 36"/>
                <a:gd name="T55" fmla="*/ 25 h 35"/>
                <a:gd name="T56" fmla="*/ 35 w 36"/>
                <a:gd name="T57" fmla="*/ 23 h 35"/>
                <a:gd name="T58" fmla="*/ 36 w 36"/>
                <a:gd name="T59" fmla="*/ 21 h 35"/>
                <a:gd name="T60" fmla="*/ 36 w 36"/>
                <a:gd name="T61" fmla="*/ 17 h 35"/>
                <a:gd name="T62" fmla="*/ 36 w 36"/>
                <a:gd name="T63" fmla="*/ 14 h 35"/>
                <a:gd name="T64" fmla="*/ 35 w 36"/>
                <a:gd name="T65" fmla="*/ 10 h 35"/>
                <a:gd name="T66" fmla="*/ 33 w 36"/>
                <a:gd name="T67" fmla="*/ 7 h 35"/>
                <a:gd name="T68" fmla="*/ 31 w 36"/>
                <a:gd name="T69" fmla="*/ 5 h 35"/>
                <a:gd name="T70" fmla="*/ 28 w 36"/>
                <a:gd name="T71" fmla="*/ 2 h 35"/>
                <a:gd name="T72" fmla="*/ 25 w 36"/>
                <a:gd name="T73" fmla="*/ 1 h 35"/>
                <a:gd name="T74" fmla="*/ 23 w 36"/>
                <a:gd name="T75" fmla="*/ 0 h 35"/>
                <a:gd name="T76" fmla="*/ 22 w 36"/>
                <a:gd name="T77" fmla="*/ 0 h 35"/>
                <a:gd name="T78" fmla="*/ 18 w 36"/>
                <a:gd name="T7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lnTo>
                    <a:pt x="12" y="0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8" y="32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6" y="14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" name="Freeform 138">
              <a:extLst>
                <a:ext uri="{FF2B5EF4-FFF2-40B4-BE49-F238E27FC236}">
                  <a16:creationId xmlns:a16="http://schemas.microsoft.com/office/drawing/2014/main" id="{56656AAD-50FA-D082-C0C8-560BA3A56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7513" y="5751513"/>
              <a:ext cx="57150" cy="55563"/>
            </a:xfrm>
            <a:custGeom>
              <a:avLst/>
              <a:gdLst>
                <a:gd name="T0" fmla="*/ 0 w 36"/>
                <a:gd name="T1" fmla="*/ 17 h 35"/>
                <a:gd name="T2" fmla="*/ 0 w 36"/>
                <a:gd name="T3" fmla="*/ 21 h 35"/>
                <a:gd name="T4" fmla="*/ 0 w 36"/>
                <a:gd name="T5" fmla="*/ 23 h 35"/>
                <a:gd name="T6" fmla="*/ 1 w 36"/>
                <a:gd name="T7" fmla="*/ 25 h 35"/>
                <a:gd name="T8" fmla="*/ 2 w 36"/>
                <a:gd name="T9" fmla="*/ 27 h 35"/>
                <a:gd name="T10" fmla="*/ 5 w 36"/>
                <a:gd name="T11" fmla="*/ 30 h 35"/>
                <a:gd name="T12" fmla="*/ 7 w 36"/>
                <a:gd name="T13" fmla="*/ 32 h 35"/>
                <a:gd name="T14" fmla="*/ 11 w 36"/>
                <a:gd name="T15" fmla="*/ 34 h 35"/>
                <a:gd name="T16" fmla="*/ 14 w 36"/>
                <a:gd name="T17" fmla="*/ 35 h 35"/>
                <a:gd name="T18" fmla="*/ 18 w 36"/>
                <a:gd name="T19" fmla="*/ 35 h 35"/>
                <a:gd name="T20" fmla="*/ 18 w 36"/>
                <a:gd name="T21" fmla="*/ 35 h 35"/>
                <a:gd name="T22" fmla="*/ 18 w 36"/>
                <a:gd name="T23" fmla="*/ 35 h 35"/>
                <a:gd name="T24" fmla="*/ 19 w 36"/>
                <a:gd name="T25" fmla="*/ 35 h 35"/>
                <a:gd name="T26" fmla="*/ 20 w 36"/>
                <a:gd name="T27" fmla="*/ 35 h 35"/>
                <a:gd name="T28" fmla="*/ 21 w 36"/>
                <a:gd name="T29" fmla="*/ 35 h 35"/>
                <a:gd name="T30" fmla="*/ 23 w 36"/>
                <a:gd name="T31" fmla="*/ 35 h 35"/>
                <a:gd name="T32" fmla="*/ 25 w 36"/>
                <a:gd name="T33" fmla="*/ 34 h 35"/>
                <a:gd name="T34" fmla="*/ 26 w 36"/>
                <a:gd name="T35" fmla="*/ 33 h 35"/>
                <a:gd name="T36" fmla="*/ 28 w 36"/>
                <a:gd name="T37" fmla="*/ 32 h 35"/>
                <a:gd name="T38" fmla="*/ 29 w 36"/>
                <a:gd name="T39" fmla="*/ 31 h 35"/>
                <a:gd name="T40" fmla="*/ 31 w 36"/>
                <a:gd name="T41" fmla="*/ 30 h 35"/>
                <a:gd name="T42" fmla="*/ 32 w 36"/>
                <a:gd name="T43" fmla="*/ 28 h 35"/>
                <a:gd name="T44" fmla="*/ 34 w 36"/>
                <a:gd name="T45" fmla="*/ 25 h 35"/>
                <a:gd name="T46" fmla="*/ 35 w 36"/>
                <a:gd name="T47" fmla="*/ 23 h 35"/>
                <a:gd name="T48" fmla="*/ 35 w 36"/>
                <a:gd name="T49" fmla="*/ 21 h 35"/>
                <a:gd name="T50" fmla="*/ 36 w 36"/>
                <a:gd name="T51" fmla="*/ 20 h 35"/>
                <a:gd name="T52" fmla="*/ 36 w 36"/>
                <a:gd name="T53" fmla="*/ 17 h 35"/>
                <a:gd name="T54" fmla="*/ 35 w 36"/>
                <a:gd name="T55" fmla="*/ 14 h 35"/>
                <a:gd name="T56" fmla="*/ 35 w 36"/>
                <a:gd name="T57" fmla="*/ 10 h 35"/>
                <a:gd name="T58" fmla="*/ 33 w 36"/>
                <a:gd name="T59" fmla="*/ 7 h 35"/>
                <a:gd name="T60" fmla="*/ 31 w 36"/>
                <a:gd name="T61" fmla="*/ 5 h 35"/>
                <a:gd name="T62" fmla="*/ 29 w 36"/>
                <a:gd name="T63" fmla="*/ 3 h 35"/>
                <a:gd name="T64" fmla="*/ 27 w 36"/>
                <a:gd name="T65" fmla="*/ 2 h 35"/>
                <a:gd name="T66" fmla="*/ 25 w 36"/>
                <a:gd name="T67" fmla="*/ 1 h 35"/>
                <a:gd name="T68" fmla="*/ 23 w 36"/>
                <a:gd name="T69" fmla="*/ 0 h 35"/>
                <a:gd name="T70" fmla="*/ 20 w 36"/>
                <a:gd name="T71" fmla="*/ 0 h 35"/>
                <a:gd name="T72" fmla="*/ 18 w 36"/>
                <a:gd name="T73" fmla="*/ 0 h 35"/>
                <a:gd name="T74" fmla="*/ 14 w 36"/>
                <a:gd name="T75" fmla="*/ 0 h 35"/>
                <a:gd name="T76" fmla="*/ 11 w 36"/>
                <a:gd name="T77" fmla="*/ 1 h 35"/>
                <a:gd name="T78" fmla="*/ 7 w 36"/>
                <a:gd name="T79" fmla="*/ 2 h 35"/>
                <a:gd name="T80" fmla="*/ 5 w 36"/>
                <a:gd name="T81" fmla="*/ 5 h 35"/>
                <a:gd name="T82" fmla="*/ 2 w 36"/>
                <a:gd name="T83" fmla="*/ 7 h 35"/>
                <a:gd name="T84" fmla="*/ 1 w 36"/>
                <a:gd name="T85" fmla="*/ 10 h 35"/>
                <a:gd name="T86" fmla="*/ 0 w 36"/>
                <a:gd name="T87" fmla="*/ 14 h 35"/>
                <a:gd name="T88" fmla="*/ 0 w 36"/>
                <a:gd name="T8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5">
                  <a:moveTo>
                    <a:pt x="0" y="17"/>
                  </a:move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7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1" y="30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5" y="14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" name="Freeform 139">
              <a:extLst>
                <a:ext uri="{FF2B5EF4-FFF2-40B4-BE49-F238E27FC236}">
                  <a16:creationId xmlns:a16="http://schemas.microsoft.com/office/drawing/2014/main" id="{87084685-79AC-16C5-FE2B-F4C5BDA1D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2288" y="5751513"/>
              <a:ext cx="57150" cy="55563"/>
            </a:xfrm>
            <a:custGeom>
              <a:avLst/>
              <a:gdLst>
                <a:gd name="T0" fmla="*/ 18 w 36"/>
                <a:gd name="T1" fmla="*/ 0 h 35"/>
                <a:gd name="T2" fmla="*/ 12 w 36"/>
                <a:gd name="T3" fmla="*/ 0 h 35"/>
                <a:gd name="T4" fmla="*/ 7 w 36"/>
                <a:gd name="T5" fmla="*/ 3 h 35"/>
                <a:gd name="T6" fmla="*/ 5 w 36"/>
                <a:gd name="T7" fmla="*/ 5 h 35"/>
                <a:gd name="T8" fmla="*/ 2 w 36"/>
                <a:gd name="T9" fmla="*/ 7 h 35"/>
                <a:gd name="T10" fmla="*/ 1 w 36"/>
                <a:gd name="T11" fmla="*/ 10 h 35"/>
                <a:gd name="T12" fmla="*/ 0 w 36"/>
                <a:gd name="T13" fmla="*/ 14 h 35"/>
                <a:gd name="T14" fmla="*/ 0 w 36"/>
                <a:gd name="T15" fmla="*/ 17 h 35"/>
                <a:gd name="T16" fmla="*/ 0 w 36"/>
                <a:gd name="T17" fmla="*/ 19 h 35"/>
                <a:gd name="T18" fmla="*/ 0 w 36"/>
                <a:gd name="T19" fmla="*/ 20 h 35"/>
                <a:gd name="T20" fmla="*/ 0 w 36"/>
                <a:gd name="T21" fmla="*/ 23 h 35"/>
                <a:gd name="T22" fmla="*/ 1 w 36"/>
                <a:gd name="T23" fmla="*/ 25 h 35"/>
                <a:gd name="T24" fmla="*/ 3 w 36"/>
                <a:gd name="T25" fmla="*/ 28 h 35"/>
                <a:gd name="T26" fmla="*/ 5 w 36"/>
                <a:gd name="T27" fmla="*/ 30 h 35"/>
                <a:gd name="T28" fmla="*/ 7 w 36"/>
                <a:gd name="T29" fmla="*/ 32 h 35"/>
                <a:gd name="T30" fmla="*/ 11 w 36"/>
                <a:gd name="T31" fmla="*/ 34 h 35"/>
                <a:gd name="T32" fmla="*/ 14 w 36"/>
                <a:gd name="T33" fmla="*/ 35 h 35"/>
                <a:gd name="T34" fmla="*/ 18 w 36"/>
                <a:gd name="T35" fmla="*/ 35 h 35"/>
                <a:gd name="T36" fmla="*/ 21 w 36"/>
                <a:gd name="T37" fmla="*/ 35 h 35"/>
                <a:gd name="T38" fmla="*/ 23 w 36"/>
                <a:gd name="T39" fmla="*/ 35 h 35"/>
                <a:gd name="T40" fmla="*/ 25 w 36"/>
                <a:gd name="T41" fmla="*/ 34 h 35"/>
                <a:gd name="T42" fmla="*/ 26 w 36"/>
                <a:gd name="T43" fmla="*/ 33 h 35"/>
                <a:gd name="T44" fmla="*/ 28 w 36"/>
                <a:gd name="T45" fmla="*/ 32 h 35"/>
                <a:gd name="T46" fmla="*/ 29 w 36"/>
                <a:gd name="T47" fmla="*/ 31 h 35"/>
                <a:gd name="T48" fmla="*/ 31 w 36"/>
                <a:gd name="T49" fmla="*/ 30 h 35"/>
                <a:gd name="T50" fmla="*/ 33 w 36"/>
                <a:gd name="T51" fmla="*/ 27 h 35"/>
                <a:gd name="T52" fmla="*/ 33 w 36"/>
                <a:gd name="T53" fmla="*/ 26 h 35"/>
                <a:gd name="T54" fmla="*/ 34 w 36"/>
                <a:gd name="T55" fmla="*/ 25 h 35"/>
                <a:gd name="T56" fmla="*/ 35 w 36"/>
                <a:gd name="T57" fmla="*/ 23 h 35"/>
                <a:gd name="T58" fmla="*/ 35 w 36"/>
                <a:gd name="T59" fmla="*/ 21 h 35"/>
                <a:gd name="T60" fmla="*/ 36 w 36"/>
                <a:gd name="T61" fmla="*/ 17 h 35"/>
                <a:gd name="T62" fmla="*/ 35 w 36"/>
                <a:gd name="T63" fmla="*/ 14 h 35"/>
                <a:gd name="T64" fmla="*/ 34 w 36"/>
                <a:gd name="T65" fmla="*/ 10 h 35"/>
                <a:gd name="T66" fmla="*/ 33 w 36"/>
                <a:gd name="T67" fmla="*/ 7 h 35"/>
                <a:gd name="T68" fmla="*/ 31 w 36"/>
                <a:gd name="T69" fmla="*/ 5 h 35"/>
                <a:gd name="T70" fmla="*/ 28 w 36"/>
                <a:gd name="T71" fmla="*/ 2 h 35"/>
                <a:gd name="T72" fmla="*/ 25 w 36"/>
                <a:gd name="T73" fmla="*/ 1 h 35"/>
                <a:gd name="T74" fmla="*/ 23 w 36"/>
                <a:gd name="T75" fmla="*/ 0 h 35"/>
                <a:gd name="T76" fmla="*/ 21 w 36"/>
                <a:gd name="T77" fmla="*/ 0 h 35"/>
                <a:gd name="T78" fmla="*/ 18 w 36"/>
                <a:gd name="T7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lnTo>
                    <a:pt x="12" y="0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4" y="25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6" y="17"/>
                  </a:lnTo>
                  <a:lnTo>
                    <a:pt x="35" y="14"/>
                  </a:lnTo>
                  <a:lnTo>
                    <a:pt x="34" y="10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Freeform 140">
              <a:extLst>
                <a:ext uri="{FF2B5EF4-FFF2-40B4-BE49-F238E27FC236}">
                  <a16:creationId xmlns:a16="http://schemas.microsoft.com/office/drawing/2014/main" id="{611C4A56-1FEC-5872-DC6C-3A3253AC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0388" y="5751513"/>
              <a:ext cx="58738" cy="55563"/>
            </a:xfrm>
            <a:custGeom>
              <a:avLst/>
              <a:gdLst>
                <a:gd name="T0" fmla="*/ 0 w 37"/>
                <a:gd name="T1" fmla="*/ 17 h 35"/>
                <a:gd name="T2" fmla="*/ 1 w 37"/>
                <a:gd name="T3" fmla="*/ 21 h 35"/>
                <a:gd name="T4" fmla="*/ 1 w 37"/>
                <a:gd name="T5" fmla="*/ 23 h 35"/>
                <a:gd name="T6" fmla="*/ 2 w 37"/>
                <a:gd name="T7" fmla="*/ 25 h 35"/>
                <a:gd name="T8" fmla="*/ 3 w 37"/>
                <a:gd name="T9" fmla="*/ 27 h 35"/>
                <a:gd name="T10" fmla="*/ 6 w 37"/>
                <a:gd name="T11" fmla="*/ 30 h 35"/>
                <a:gd name="T12" fmla="*/ 8 w 37"/>
                <a:gd name="T13" fmla="*/ 32 h 35"/>
                <a:gd name="T14" fmla="*/ 11 w 37"/>
                <a:gd name="T15" fmla="*/ 34 h 35"/>
                <a:gd name="T16" fmla="*/ 15 w 37"/>
                <a:gd name="T17" fmla="*/ 35 h 35"/>
                <a:gd name="T18" fmla="*/ 19 w 37"/>
                <a:gd name="T19" fmla="*/ 35 h 35"/>
                <a:gd name="T20" fmla="*/ 19 w 37"/>
                <a:gd name="T21" fmla="*/ 35 h 35"/>
                <a:gd name="T22" fmla="*/ 19 w 37"/>
                <a:gd name="T23" fmla="*/ 35 h 35"/>
                <a:gd name="T24" fmla="*/ 19 w 37"/>
                <a:gd name="T25" fmla="*/ 35 h 35"/>
                <a:gd name="T26" fmla="*/ 20 w 37"/>
                <a:gd name="T27" fmla="*/ 35 h 35"/>
                <a:gd name="T28" fmla="*/ 22 w 37"/>
                <a:gd name="T29" fmla="*/ 35 h 35"/>
                <a:gd name="T30" fmla="*/ 24 w 37"/>
                <a:gd name="T31" fmla="*/ 35 h 35"/>
                <a:gd name="T32" fmla="*/ 25 w 37"/>
                <a:gd name="T33" fmla="*/ 34 h 35"/>
                <a:gd name="T34" fmla="*/ 27 w 37"/>
                <a:gd name="T35" fmla="*/ 33 h 35"/>
                <a:gd name="T36" fmla="*/ 28 w 37"/>
                <a:gd name="T37" fmla="*/ 32 h 35"/>
                <a:gd name="T38" fmla="*/ 30 w 37"/>
                <a:gd name="T39" fmla="*/ 31 h 35"/>
                <a:gd name="T40" fmla="*/ 31 w 37"/>
                <a:gd name="T41" fmla="*/ 30 h 35"/>
                <a:gd name="T42" fmla="*/ 33 w 37"/>
                <a:gd name="T43" fmla="*/ 28 h 35"/>
                <a:gd name="T44" fmla="*/ 35 w 37"/>
                <a:gd name="T45" fmla="*/ 25 h 35"/>
                <a:gd name="T46" fmla="*/ 36 w 37"/>
                <a:gd name="T47" fmla="*/ 23 h 35"/>
                <a:gd name="T48" fmla="*/ 36 w 37"/>
                <a:gd name="T49" fmla="*/ 21 h 35"/>
                <a:gd name="T50" fmla="*/ 37 w 37"/>
                <a:gd name="T51" fmla="*/ 20 h 35"/>
                <a:gd name="T52" fmla="*/ 37 w 37"/>
                <a:gd name="T53" fmla="*/ 17 h 35"/>
                <a:gd name="T54" fmla="*/ 36 w 37"/>
                <a:gd name="T55" fmla="*/ 14 h 35"/>
                <a:gd name="T56" fmla="*/ 35 w 37"/>
                <a:gd name="T57" fmla="*/ 10 h 35"/>
                <a:gd name="T58" fmla="*/ 33 w 37"/>
                <a:gd name="T59" fmla="*/ 7 h 35"/>
                <a:gd name="T60" fmla="*/ 31 w 37"/>
                <a:gd name="T61" fmla="*/ 5 h 35"/>
                <a:gd name="T62" fmla="*/ 29 w 37"/>
                <a:gd name="T63" fmla="*/ 3 h 35"/>
                <a:gd name="T64" fmla="*/ 28 w 37"/>
                <a:gd name="T65" fmla="*/ 2 h 35"/>
                <a:gd name="T66" fmla="*/ 26 w 37"/>
                <a:gd name="T67" fmla="*/ 1 h 35"/>
                <a:gd name="T68" fmla="*/ 24 w 37"/>
                <a:gd name="T69" fmla="*/ 0 h 35"/>
                <a:gd name="T70" fmla="*/ 21 w 37"/>
                <a:gd name="T71" fmla="*/ 0 h 35"/>
                <a:gd name="T72" fmla="*/ 19 w 37"/>
                <a:gd name="T73" fmla="*/ 0 h 35"/>
                <a:gd name="T74" fmla="*/ 15 w 37"/>
                <a:gd name="T75" fmla="*/ 0 h 35"/>
                <a:gd name="T76" fmla="*/ 11 w 37"/>
                <a:gd name="T77" fmla="*/ 1 h 35"/>
                <a:gd name="T78" fmla="*/ 8 w 37"/>
                <a:gd name="T79" fmla="*/ 2 h 35"/>
                <a:gd name="T80" fmla="*/ 6 w 37"/>
                <a:gd name="T81" fmla="*/ 5 h 35"/>
                <a:gd name="T82" fmla="*/ 3 w 37"/>
                <a:gd name="T83" fmla="*/ 7 h 35"/>
                <a:gd name="T84" fmla="*/ 2 w 37"/>
                <a:gd name="T85" fmla="*/ 10 h 35"/>
                <a:gd name="T86" fmla="*/ 1 w 37"/>
                <a:gd name="T87" fmla="*/ 14 h 35"/>
                <a:gd name="T88" fmla="*/ 0 w 37"/>
                <a:gd name="T8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35">
                  <a:moveTo>
                    <a:pt x="0" y="17"/>
                  </a:moveTo>
                  <a:lnTo>
                    <a:pt x="1" y="21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1" y="34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8" y="32"/>
                  </a:lnTo>
                  <a:lnTo>
                    <a:pt x="30" y="31"/>
                  </a:lnTo>
                  <a:lnTo>
                    <a:pt x="31" y="30"/>
                  </a:lnTo>
                  <a:lnTo>
                    <a:pt x="33" y="28"/>
                  </a:lnTo>
                  <a:lnTo>
                    <a:pt x="35" y="25"/>
                  </a:lnTo>
                  <a:lnTo>
                    <a:pt x="36" y="23"/>
                  </a:lnTo>
                  <a:lnTo>
                    <a:pt x="36" y="21"/>
                  </a:lnTo>
                  <a:lnTo>
                    <a:pt x="37" y="20"/>
                  </a:lnTo>
                  <a:lnTo>
                    <a:pt x="37" y="17"/>
                  </a:lnTo>
                  <a:lnTo>
                    <a:pt x="36" y="14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3" y="7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Freeform 141">
              <a:extLst>
                <a:ext uri="{FF2B5EF4-FFF2-40B4-BE49-F238E27FC236}">
                  <a16:creationId xmlns:a16="http://schemas.microsoft.com/office/drawing/2014/main" id="{7BABFC90-CAA7-BE5A-5BC3-E722CD8B2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5163" y="5751513"/>
              <a:ext cx="57150" cy="55563"/>
            </a:xfrm>
            <a:custGeom>
              <a:avLst/>
              <a:gdLst>
                <a:gd name="T0" fmla="*/ 18 w 36"/>
                <a:gd name="T1" fmla="*/ 0 h 35"/>
                <a:gd name="T2" fmla="*/ 13 w 36"/>
                <a:gd name="T3" fmla="*/ 0 h 35"/>
                <a:gd name="T4" fmla="*/ 8 w 36"/>
                <a:gd name="T5" fmla="*/ 3 h 35"/>
                <a:gd name="T6" fmla="*/ 5 w 36"/>
                <a:gd name="T7" fmla="*/ 5 h 35"/>
                <a:gd name="T8" fmla="*/ 3 w 36"/>
                <a:gd name="T9" fmla="*/ 7 h 35"/>
                <a:gd name="T10" fmla="*/ 1 w 36"/>
                <a:gd name="T11" fmla="*/ 10 h 35"/>
                <a:gd name="T12" fmla="*/ 0 w 36"/>
                <a:gd name="T13" fmla="*/ 14 h 35"/>
                <a:gd name="T14" fmla="*/ 0 w 36"/>
                <a:gd name="T15" fmla="*/ 17 h 35"/>
                <a:gd name="T16" fmla="*/ 0 w 36"/>
                <a:gd name="T17" fmla="*/ 19 h 35"/>
                <a:gd name="T18" fmla="*/ 1 w 36"/>
                <a:gd name="T19" fmla="*/ 20 h 35"/>
                <a:gd name="T20" fmla="*/ 1 w 36"/>
                <a:gd name="T21" fmla="*/ 23 h 35"/>
                <a:gd name="T22" fmla="*/ 2 w 36"/>
                <a:gd name="T23" fmla="*/ 25 h 35"/>
                <a:gd name="T24" fmla="*/ 3 w 36"/>
                <a:gd name="T25" fmla="*/ 28 h 35"/>
                <a:gd name="T26" fmla="*/ 5 w 36"/>
                <a:gd name="T27" fmla="*/ 30 h 35"/>
                <a:gd name="T28" fmla="*/ 8 w 36"/>
                <a:gd name="T29" fmla="*/ 32 h 35"/>
                <a:gd name="T30" fmla="*/ 11 w 36"/>
                <a:gd name="T31" fmla="*/ 34 h 35"/>
                <a:gd name="T32" fmla="*/ 14 w 36"/>
                <a:gd name="T33" fmla="*/ 35 h 35"/>
                <a:gd name="T34" fmla="*/ 18 w 36"/>
                <a:gd name="T35" fmla="*/ 35 h 35"/>
                <a:gd name="T36" fmla="*/ 22 w 36"/>
                <a:gd name="T37" fmla="*/ 35 h 35"/>
                <a:gd name="T38" fmla="*/ 23 w 36"/>
                <a:gd name="T39" fmla="*/ 35 h 35"/>
                <a:gd name="T40" fmla="*/ 25 w 36"/>
                <a:gd name="T41" fmla="*/ 34 h 35"/>
                <a:gd name="T42" fmla="*/ 27 w 36"/>
                <a:gd name="T43" fmla="*/ 33 h 35"/>
                <a:gd name="T44" fmla="*/ 28 w 36"/>
                <a:gd name="T45" fmla="*/ 32 h 35"/>
                <a:gd name="T46" fmla="*/ 30 w 36"/>
                <a:gd name="T47" fmla="*/ 31 h 35"/>
                <a:gd name="T48" fmla="*/ 31 w 36"/>
                <a:gd name="T49" fmla="*/ 30 h 35"/>
                <a:gd name="T50" fmla="*/ 33 w 36"/>
                <a:gd name="T51" fmla="*/ 27 h 35"/>
                <a:gd name="T52" fmla="*/ 34 w 36"/>
                <a:gd name="T53" fmla="*/ 26 h 35"/>
                <a:gd name="T54" fmla="*/ 35 w 36"/>
                <a:gd name="T55" fmla="*/ 25 h 35"/>
                <a:gd name="T56" fmla="*/ 35 w 36"/>
                <a:gd name="T57" fmla="*/ 23 h 35"/>
                <a:gd name="T58" fmla="*/ 36 w 36"/>
                <a:gd name="T59" fmla="*/ 21 h 35"/>
                <a:gd name="T60" fmla="*/ 36 w 36"/>
                <a:gd name="T61" fmla="*/ 17 h 35"/>
                <a:gd name="T62" fmla="*/ 36 w 36"/>
                <a:gd name="T63" fmla="*/ 14 h 35"/>
                <a:gd name="T64" fmla="*/ 35 w 36"/>
                <a:gd name="T65" fmla="*/ 10 h 35"/>
                <a:gd name="T66" fmla="*/ 33 w 36"/>
                <a:gd name="T67" fmla="*/ 7 h 35"/>
                <a:gd name="T68" fmla="*/ 31 w 36"/>
                <a:gd name="T69" fmla="*/ 5 h 35"/>
                <a:gd name="T70" fmla="*/ 28 w 36"/>
                <a:gd name="T71" fmla="*/ 2 h 35"/>
                <a:gd name="T72" fmla="*/ 25 w 36"/>
                <a:gd name="T73" fmla="*/ 1 h 35"/>
                <a:gd name="T74" fmla="*/ 23 w 36"/>
                <a:gd name="T75" fmla="*/ 0 h 35"/>
                <a:gd name="T76" fmla="*/ 22 w 36"/>
                <a:gd name="T77" fmla="*/ 0 h 35"/>
                <a:gd name="T78" fmla="*/ 18 w 36"/>
                <a:gd name="T7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35">
                  <a:moveTo>
                    <a:pt x="18" y="0"/>
                  </a:moveTo>
                  <a:lnTo>
                    <a:pt x="13" y="0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8" y="32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8" y="32"/>
                  </a:lnTo>
                  <a:lnTo>
                    <a:pt x="30" y="31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6" y="14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Freeform 142">
              <a:extLst>
                <a:ext uri="{FF2B5EF4-FFF2-40B4-BE49-F238E27FC236}">
                  <a16:creationId xmlns:a16="http://schemas.microsoft.com/office/drawing/2014/main" id="{CA97DC2E-276C-A40C-60A7-138D4368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4850" y="5751513"/>
              <a:ext cx="57150" cy="55563"/>
            </a:xfrm>
            <a:custGeom>
              <a:avLst/>
              <a:gdLst>
                <a:gd name="T0" fmla="*/ 0 w 36"/>
                <a:gd name="T1" fmla="*/ 17 h 35"/>
                <a:gd name="T2" fmla="*/ 0 w 36"/>
                <a:gd name="T3" fmla="*/ 21 h 35"/>
                <a:gd name="T4" fmla="*/ 0 w 36"/>
                <a:gd name="T5" fmla="*/ 23 h 35"/>
                <a:gd name="T6" fmla="*/ 1 w 36"/>
                <a:gd name="T7" fmla="*/ 25 h 35"/>
                <a:gd name="T8" fmla="*/ 3 w 36"/>
                <a:gd name="T9" fmla="*/ 27 h 35"/>
                <a:gd name="T10" fmla="*/ 5 w 36"/>
                <a:gd name="T11" fmla="*/ 30 h 35"/>
                <a:gd name="T12" fmla="*/ 8 w 36"/>
                <a:gd name="T13" fmla="*/ 32 h 35"/>
                <a:gd name="T14" fmla="*/ 11 w 36"/>
                <a:gd name="T15" fmla="*/ 34 h 35"/>
                <a:gd name="T16" fmla="*/ 14 w 36"/>
                <a:gd name="T17" fmla="*/ 35 h 35"/>
                <a:gd name="T18" fmla="*/ 18 w 36"/>
                <a:gd name="T19" fmla="*/ 35 h 35"/>
                <a:gd name="T20" fmla="*/ 18 w 36"/>
                <a:gd name="T21" fmla="*/ 35 h 35"/>
                <a:gd name="T22" fmla="*/ 18 w 36"/>
                <a:gd name="T23" fmla="*/ 35 h 35"/>
                <a:gd name="T24" fmla="*/ 19 w 36"/>
                <a:gd name="T25" fmla="*/ 35 h 35"/>
                <a:gd name="T26" fmla="*/ 20 w 36"/>
                <a:gd name="T27" fmla="*/ 35 h 35"/>
                <a:gd name="T28" fmla="*/ 22 w 36"/>
                <a:gd name="T29" fmla="*/ 35 h 35"/>
                <a:gd name="T30" fmla="*/ 23 w 36"/>
                <a:gd name="T31" fmla="*/ 35 h 35"/>
                <a:gd name="T32" fmla="*/ 25 w 36"/>
                <a:gd name="T33" fmla="*/ 34 h 35"/>
                <a:gd name="T34" fmla="*/ 26 w 36"/>
                <a:gd name="T35" fmla="*/ 33 h 35"/>
                <a:gd name="T36" fmla="*/ 28 w 36"/>
                <a:gd name="T37" fmla="*/ 32 h 35"/>
                <a:gd name="T38" fmla="*/ 29 w 36"/>
                <a:gd name="T39" fmla="*/ 31 h 35"/>
                <a:gd name="T40" fmla="*/ 31 w 36"/>
                <a:gd name="T41" fmla="*/ 30 h 35"/>
                <a:gd name="T42" fmla="*/ 33 w 36"/>
                <a:gd name="T43" fmla="*/ 28 h 35"/>
                <a:gd name="T44" fmla="*/ 34 w 36"/>
                <a:gd name="T45" fmla="*/ 25 h 35"/>
                <a:gd name="T46" fmla="*/ 35 w 36"/>
                <a:gd name="T47" fmla="*/ 23 h 35"/>
                <a:gd name="T48" fmla="*/ 36 w 36"/>
                <a:gd name="T49" fmla="*/ 21 h 35"/>
                <a:gd name="T50" fmla="*/ 36 w 36"/>
                <a:gd name="T51" fmla="*/ 20 h 35"/>
                <a:gd name="T52" fmla="*/ 36 w 36"/>
                <a:gd name="T53" fmla="*/ 17 h 35"/>
                <a:gd name="T54" fmla="*/ 36 w 36"/>
                <a:gd name="T55" fmla="*/ 14 h 35"/>
                <a:gd name="T56" fmla="*/ 35 w 36"/>
                <a:gd name="T57" fmla="*/ 10 h 35"/>
                <a:gd name="T58" fmla="*/ 33 w 36"/>
                <a:gd name="T59" fmla="*/ 7 h 35"/>
                <a:gd name="T60" fmla="*/ 31 w 36"/>
                <a:gd name="T61" fmla="*/ 5 h 35"/>
                <a:gd name="T62" fmla="*/ 29 w 36"/>
                <a:gd name="T63" fmla="*/ 3 h 35"/>
                <a:gd name="T64" fmla="*/ 27 w 36"/>
                <a:gd name="T65" fmla="*/ 2 h 35"/>
                <a:gd name="T66" fmla="*/ 25 w 36"/>
                <a:gd name="T67" fmla="*/ 1 h 35"/>
                <a:gd name="T68" fmla="*/ 23 w 36"/>
                <a:gd name="T69" fmla="*/ 0 h 35"/>
                <a:gd name="T70" fmla="*/ 21 w 36"/>
                <a:gd name="T71" fmla="*/ 0 h 35"/>
                <a:gd name="T72" fmla="*/ 18 w 36"/>
                <a:gd name="T73" fmla="*/ 0 h 35"/>
                <a:gd name="T74" fmla="*/ 14 w 36"/>
                <a:gd name="T75" fmla="*/ 0 h 35"/>
                <a:gd name="T76" fmla="*/ 11 w 36"/>
                <a:gd name="T77" fmla="*/ 1 h 35"/>
                <a:gd name="T78" fmla="*/ 8 w 36"/>
                <a:gd name="T79" fmla="*/ 2 h 35"/>
                <a:gd name="T80" fmla="*/ 5 w 36"/>
                <a:gd name="T81" fmla="*/ 5 h 35"/>
                <a:gd name="T82" fmla="*/ 3 w 36"/>
                <a:gd name="T83" fmla="*/ 7 h 35"/>
                <a:gd name="T84" fmla="*/ 1 w 36"/>
                <a:gd name="T85" fmla="*/ 10 h 35"/>
                <a:gd name="T86" fmla="*/ 0 w 36"/>
                <a:gd name="T87" fmla="*/ 14 h 35"/>
                <a:gd name="T88" fmla="*/ 0 w 36"/>
                <a:gd name="T8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5">
                  <a:moveTo>
                    <a:pt x="0" y="17"/>
                  </a:move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2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1" y="30"/>
                  </a:lnTo>
                  <a:lnTo>
                    <a:pt x="33" y="28"/>
                  </a:lnTo>
                  <a:lnTo>
                    <a:pt x="34" y="25"/>
                  </a:lnTo>
                  <a:lnTo>
                    <a:pt x="35" y="23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4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Freeform 143">
              <a:extLst>
                <a:ext uri="{FF2B5EF4-FFF2-40B4-BE49-F238E27FC236}">
                  <a16:creationId xmlns:a16="http://schemas.microsoft.com/office/drawing/2014/main" id="{1BED5F92-5FC6-9858-8979-39A86E867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188" y="5754688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3 w 36"/>
                <a:gd name="T3" fmla="*/ 29 h 36"/>
                <a:gd name="T4" fmla="*/ 34 w 36"/>
                <a:gd name="T5" fmla="*/ 27 h 36"/>
                <a:gd name="T6" fmla="*/ 35 w 36"/>
                <a:gd name="T7" fmla="*/ 26 h 36"/>
                <a:gd name="T8" fmla="*/ 36 w 36"/>
                <a:gd name="T9" fmla="*/ 23 h 36"/>
                <a:gd name="T10" fmla="*/ 36 w 36"/>
                <a:gd name="T11" fmla="*/ 22 h 36"/>
                <a:gd name="T12" fmla="*/ 36 w 36"/>
                <a:gd name="T13" fmla="*/ 21 h 36"/>
                <a:gd name="T14" fmla="*/ 36 w 36"/>
                <a:gd name="T15" fmla="*/ 19 h 36"/>
                <a:gd name="T16" fmla="*/ 36 w 36"/>
                <a:gd name="T17" fmla="*/ 18 h 36"/>
                <a:gd name="T18" fmla="*/ 36 w 36"/>
                <a:gd name="T19" fmla="*/ 14 h 36"/>
                <a:gd name="T20" fmla="*/ 35 w 36"/>
                <a:gd name="T21" fmla="*/ 11 h 36"/>
                <a:gd name="T22" fmla="*/ 33 w 36"/>
                <a:gd name="T23" fmla="*/ 8 h 36"/>
                <a:gd name="T24" fmla="*/ 31 w 36"/>
                <a:gd name="T25" fmla="*/ 5 h 36"/>
                <a:gd name="T26" fmla="*/ 29 w 36"/>
                <a:gd name="T27" fmla="*/ 4 h 36"/>
                <a:gd name="T28" fmla="*/ 28 w 36"/>
                <a:gd name="T29" fmla="*/ 3 h 36"/>
                <a:gd name="T30" fmla="*/ 26 w 36"/>
                <a:gd name="T31" fmla="*/ 2 h 36"/>
                <a:gd name="T32" fmla="*/ 23 w 36"/>
                <a:gd name="T33" fmla="*/ 1 h 36"/>
                <a:gd name="T34" fmla="*/ 21 w 36"/>
                <a:gd name="T35" fmla="*/ 0 h 36"/>
                <a:gd name="T36" fmla="*/ 18 w 36"/>
                <a:gd name="T37" fmla="*/ 0 h 36"/>
                <a:gd name="T38" fmla="*/ 15 w 36"/>
                <a:gd name="T39" fmla="*/ 0 h 36"/>
                <a:gd name="T40" fmla="*/ 11 w 36"/>
                <a:gd name="T41" fmla="*/ 1 h 36"/>
                <a:gd name="T42" fmla="*/ 8 w 36"/>
                <a:gd name="T43" fmla="*/ 3 h 36"/>
                <a:gd name="T44" fmla="*/ 6 w 36"/>
                <a:gd name="T45" fmla="*/ 5 h 36"/>
                <a:gd name="T46" fmla="*/ 3 w 36"/>
                <a:gd name="T47" fmla="*/ 8 h 36"/>
                <a:gd name="T48" fmla="*/ 1 w 36"/>
                <a:gd name="T49" fmla="*/ 11 h 36"/>
                <a:gd name="T50" fmla="*/ 1 w 36"/>
                <a:gd name="T51" fmla="*/ 14 h 36"/>
                <a:gd name="T52" fmla="*/ 0 w 36"/>
                <a:gd name="T53" fmla="*/ 18 h 36"/>
                <a:gd name="T54" fmla="*/ 0 w 36"/>
                <a:gd name="T55" fmla="*/ 19 h 36"/>
                <a:gd name="T56" fmla="*/ 1 w 36"/>
                <a:gd name="T57" fmla="*/ 22 h 36"/>
                <a:gd name="T58" fmla="*/ 2 w 36"/>
                <a:gd name="T59" fmla="*/ 25 h 36"/>
                <a:gd name="T60" fmla="*/ 3 w 36"/>
                <a:gd name="T61" fmla="*/ 28 h 36"/>
                <a:gd name="T62" fmla="*/ 6 w 36"/>
                <a:gd name="T63" fmla="*/ 31 h 36"/>
                <a:gd name="T64" fmla="*/ 8 w 36"/>
                <a:gd name="T65" fmla="*/ 33 h 36"/>
                <a:gd name="T66" fmla="*/ 11 w 36"/>
                <a:gd name="T67" fmla="*/ 35 h 36"/>
                <a:gd name="T68" fmla="*/ 15 w 36"/>
                <a:gd name="T69" fmla="*/ 36 h 36"/>
                <a:gd name="T70" fmla="*/ 18 w 36"/>
                <a:gd name="T71" fmla="*/ 36 h 36"/>
                <a:gd name="T72" fmla="*/ 18 w 36"/>
                <a:gd name="T73" fmla="*/ 36 h 36"/>
                <a:gd name="T74" fmla="*/ 19 w 36"/>
                <a:gd name="T75" fmla="*/ 36 h 36"/>
                <a:gd name="T76" fmla="*/ 19 w 36"/>
                <a:gd name="T77" fmla="*/ 36 h 36"/>
                <a:gd name="T78" fmla="*/ 20 w 36"/>
                <a:gd name="T79" fmla="*/ 36 h 36"/>
                <a:gd name="T80" fmla="*/ 22 w 36"/>
                <a:gd name="T81" fmla="*/ 36 h 36"/>
                <a:gd name="T82" fmla="*/ 23 w 36"/>
                <a:gd name="T83" fmla="*/ 35 h 36"/>
                <a:gd name="T84" fmla="*/ 25 w 36"/>
                <a:gd name="T85" fmla="*/ 35 h 36"/>
                <a:gd name="T86" fmla="*/ 27 w 36"/>
                <a:gd name="T87" fmla="*/ 34 h 36"/>
                <a:gd name="T88" fmla="*/ 27 w 36"/>
                <a:gd name="T89" fmla="*/ 33 h 36"/>
                <a:gd name="T90" fmla="*/ 28 w 36"/>
                <a:gd name="T91" fmla="*/ 33 h 36"/>
                <a:gd name="T92" fmla="*/ 30 w 36"/>
                <a:gd name="T93" fmla="*/ 32 h 36"/>
                <a:gd name="T94" fmla="*/ 31 w 36"/>
                <a:gd name="T95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3" y="29"/>
                  </a:lnTo>
                  <a:lnTo>
                    <a:pt x="34" y="27"/>
                  </a:lnTo>
                  <a:lnTo>
                    <a:pt x="35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Freeform 144">
              <a:extLst>
                <a:ext uri="{FF2B5EF4-FFF2-40B4-BE49-F238E27FC236}">
                  <a16:creationId xmlns:a16="http://schemas.microsoft.com/office/drawing/2014/main" id="{9D468D27-068E-F792-B110-C7B4AD428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25" y="5754688"/>
              <a:ext cx="57150" cy="57150"/>
            </a:xfrm>
            <a:custGeom>
              <a:avLst/>
              <a:gdLst>
                <a:gd name="T0" fmla="*/ 30 w 36"/>
                <a:gd name="T1" fmla="*/ 31 h 36"/>
                <a:gd name="T2" fmla="*/ 32 w 36"/>
                <a:gd name="T3" fmla="*/ 29 h 36"/>
                <a:gd name="T4" fmla="*/ 33 w 36"/>
                <a:gd name="T5" fmla="*/ 27 h 36"/>
                <a:gd name="T6" fmla="*/ 34 w 36"/>
                <a:gd name="T7" fmla="*/ 26 h 36"/>
                <a:gd name="T8" fmla="*/ 35 w 36"/>
                <a:gd name="T9" fmla="*/ 23 h 36"/>
                <a:gd name="T10" fmla="*/ 35 w 36"/>
                <a:gd name="T11" fmla="*/ 22 h 36"/>
                <a:gd name="T12" fmla="*/ 36 w 36"/>
                <a:gd name="T13" fmla="*/ 21 h 36"/>
                <a:gd name="T14" fmla="*/ 36 w 36"/>
                <a:gd name="T15" fmla="*/ 19 h 36"/>
                <a:gd name="T16" fmla="*/ 36 w 36"/>
                <a:gd name="T17" fmla="*/ 18 h 36"/>
                <a:gd name="T18" fmla="*/ 35 w 36"/>
                <a:gd name="T19" fmla="*/ 14 h 36"/>
                <a:gd name="T20" fmla="*/ 34 w 36"/>
                <a:gd name="T21" fmla="*/ 11 h 36"/>
                <a:gd name="T22" fmla="*/ 32 w 36"/>
                <a:gd name="T23" fmla="*/ 8 h 36"/>
                <a:gd name="T24" fmla="*/ 30 w 36"/>
                <a:gd name="T25" fmla="*/ 5 h 36"/>
                <a:gd name="T26" fmla="*/ 29 w 36"/>
                <a:gd name="T27" fmla="*/ 4 h 36"/>
                <a:gd name="T28" fmla="*/ 27 w 36"/>
                <a:gd name="T29" fmla="*/ 3 h 36"/>
                <a:gd name="T30" fmla="*/ 25 w 36"/>
                <a:gd name="T31" fmla="*/ 2 h 36"/>
                <a:gd name="T32" fmla="*/ 23 w 36"/>
                <a:gd name="T33" fmla="*/ 1 h 36"/>
                <a:gd name="T34" fmla="*/ 20 w 36"/>
                <a:gd name="T35" fmla="*/ 0 h 36"/>
                <a:gd name="T36" fmla="*/ 17 w 36"/>
                <a:gd name="T37" fmla="*/ 0 h 36"/>
                <a:gd name="T38" fmla="*/ 14 w 36"/>
                <a:gd name="T39" fmla="*/ 0 h 36"/>
                <a:gd name="T40" fmla="*/ 10 w 36"/>
                <a:gd name="T41" fmla="*/ 1 h 36"/>
                <a:gd name="T42" fmla="*/ 7 w 36"/>
                <a:gd name="T43" fmla="*/ 3 h 36"/>
                <a:gd name="T44" fmla="*/ 5 w 36"/>
                <a:gd name="T45" fmla="*/ 5 h 36"/>
                <a:gd name="T46" fmla="*/ 2 w 36"/>
                <a:gd name="T47" fmla="*/ 8 h 36"/>
                <a:gd name="T48" fmla="*/ 1 w 36"/>
                <a:gd name="T49" fmla="*/ 11 h 36"/>
                <a:gd name="T50" fmla="*/ 0 w 36"/>
                <a:gd name="T51" fmla="*/ 14 h 36"/>
                <a:gd name="T52" fmla="*/ 0 w 36"/>
                <a:gd name="T53" fmla="*/ 18 h 36"/>
                <a:gd name="T54" fmla="*/ 0 w 36"/>
                <a:gd name="T55" fmla="*/ 19 h 36"/>
                <a:gd name="T56" fmla="*/ 0 w 36"/>
                <a:gd name="T57" fmla="*/ 22 h 36"/>
                <a:gd name="T58" fmla="*/ 1 w 36"/>
                <a:gd name="T59" fmla="*/ 25 h 36"/>
                <a:gd name="T60" fmla="*/ 2 w 36"/>
                <a:gd name="T61" fmla="*/ 28 h 36"/>
                <a:gd name="T62" fmla="*/ 5 w 36"/>
                <a:gd name="T63" fmla="*/ 31 h 36"/>
                <a:gd name="T64" fmla="*/ 7 w 36"/>
                <a:gd name="T65" fmla="*/ 33 h 36"/>
                <a:gd name="T66" fmla="*/ 10 w 36"/>
                <a:gd name="T67" fmla="*/ 35 h 36"/>
                <a:gd name="T68" fmla="*/ 14 w 36"/>
                <a:gd name="T69" fmla="*/ 36 h 36"/>
                <a:gd name="T70" fmla="*/ 17 w 36"/>
                <a:gd name="T71" fmla="*/ 36 h 36"/>
                <a:gd name="T72" fmla="*/ 21 w 36"/>
                <a:gd name="T73" fmla="*/ 36 h 36"/>
                <a:gd name="T74" fmla="*/ 23 w 36"/>
                <a:gd name="T75" fmla="*/ 35 h 36"/>
                <a:gd name="T76" fmla="*/ 24 w 36"/>
                <a:gd name="T77" fmla="*/ 35 h 36"/>
                <a:gd name="T78" fmla="*/ 26 w 36"/>
                <a:gd name="T79" fmla="*/ 34 h 36"/>
                <a:gd name="T80" fmla="*/ 27 w 36"/>
                <a:gd name="T81" fmla="*/ 33 h 36"/>
                <a:gd name="T82" fmla="*/ 27 w 36"/>
                <a:gd name="T83" fmla="*/ 33 h 36"/>
                <a:gd name="T84" fmla="*/ 29 w 36"/>
                <a:gd name="T85" fmla="*/ 32 h 36"/>
                <a:gd name="T86" fmla="*/ 30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0" y="31"/>
                  </a:moveTo>
                  <a:lnTo>
                    <a:pt x="32" y="29"/>
                  </a:lnTo>
                  <a:lnTo>
                    <a:pt x="33" y="27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0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Freeform 145">
              <a:extLst>
                <a:ext uri="{FF2B5EF4-FFF2-40B4-BE49-F238E27FC236}">
                  <a16:creationId xmlns:a16="http://schemas.microsoft.com/office/drawing/2014/main" id="{6004C4D8-8F0D-8809-1C4F-2A240FA2C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063" y="5754688"/>
              <a:ext cx="55563" cy="57150"/>
            </a:xfrm>
            <a:custGeom>
              <a:avLst/>
              <a:gdLst>
                <a:gd name="T0" fmla="*/ 35 w 35"/>
                <a:gd name="T1" fmla="*/ 18 h 36"/>
                <a:gd name="T2" fmla="*/ 35 w 35"/>
                <a:gd name="T3" fmla="*/ 14 h 36"/>
                <a:gd name="T4" fmla="*/ 34 w 35"/>
                <a:gd name="T5" fmla="*/ 11 h 36"/>
                <a:gd name="T6" fmla="*/ 32 w 35"/>
                <a:gd name="T7" fmla="*/ 8 h 36"/>
                <a:gd name="T8" fmla="*/ 30 w 35"/>
                <a:gd name="T9" fmla="*/ 5 h 36"/>
                <a:gd name="T10" fmla="*/ 27 w 35"/>
                <a:gd name="T11" fmla="*/ 3 h 36"/>
                <a:gd name="T12" fmla="*/ 24 w 35"/>
                <a:gd name="T13" fmla="*/ 1 h 36"/>
                <a:gd name="T14" fmla="*/ 22 w 35"/>
                <a:gd name="T15" fmla="*/ 1 h 36"/>
                <a:gd name="T16" fmla="*/ 21 w 35"/>
                <a:gd name="T17" fmla="*/ 0 h 36"/>
                <a:gd name="T18" fmla="*/ 17 w 35"/>
                <a:gd name="T19" fmla="*/ 0 h 36"/>
                <a:gd name="T20" fmla="*/ 14 w 35"/>
                <a:gd name="T21" fmla="*/ 0 h 36"/>
                <a:gd name="T22" fmla="*/ 12 w 35"/>
                <a:gd name="T23" fmla="*/ 1 h 36"/>
                <a:gd name="T24" fmla="*/ 9 w 35"/>
                <a:gd name="T25" fmla="*/ 2 h 36"/>
                <a:gd name="T26" fmla="*/ 7 w 35"/>
                <a:gd name="T27" fmla="*/ 3 h 36"/>
                <a:gd name="T28" fmla="*/ 6 w 35"/>
                <a:gd name="T29" fmla="*/ 4 h 36"/>
                <a:gd name="T30" fmla="*/ 5 w 35"/>
                <a:gd name="T31" fmla="*/ 5 h 36"/>
                <a:gd name="T32" fmla="*/ 2 w 35"/>
                <a:gd name="T33" fmla="*/ 8 h 36"/>
                <a:gd name="T34" fmla="*/ 1 w 35"/>
                <a:gd name="T35" fmla="*/ 11 h 36"/>
                <a:gd name="T36" fmla="*/ 0 w 35"/>
                <a:gd name="T37" fmla="*/ 14 h 36"/>
                <a:gd name="T38" fmla="*/ 0 w 35"/>
                <a:gd name="T39" fmla="*/ 18 h 36"/>
                <a:gd name="T40" fmla="*/ 0 w 35"/>
                <a:gd name="T41" fmla="*/ 21 h 36"/>
                <a:gd name="T42" fmla="*/ 0 w 35"/>
                <a:gd name="T43" fmla="*/ 23 h 36"/>
                <a:gd name="T44" fmla="*/ 1 w 35"/>
                <a:gd name="T45" fmla="*/ 26 h 36"/>
                <a:gd name="T46" fmla="*/ 2 w 35"/>
                <a:gd name="T47" fmla="*/ 27 h 36"/>
                <a:gd name="T48" fmla="*/ 2 w 35"/>
                <a:gd name="T49" fmla="*/ 29 h 36"/>
                <a:gd name="T50" fmla="*/ 5 w 35"/>
                <a:gd name="T51" fmla="*/ 31 h 36"/>
                <a:gd name="T52" fmla="*/ 7 w 35"/>
                <a:gd name="T53" fmla="*/ 33 h 36"/>
                <a:gd name="T54" fmla="*/ 10 w 35"/>
                <a:gd name="T55" fmla="*/ 35 h 36"/>
                <a:gd name="T56" fmla="*/ 14 w 35"/>
                <a:gd name="T57" fmla="*/ 36 h 36"/>
                <a:gd name="T58" fmla="*/ 17 w 35"/>
                <a:gd name="T59" fmla="*/ 36 h 36"/>
                <a:gd name="T60" fmla="*/ 17 w 35"/>
                <a:gd name="T61" fmla="*/ 36 h 36"/>
                <a:gd name="T62" fmla="*/ 18 w 35"/>
                <a:gd name="T63" fmla="*/ 36 h 36"/>
                <a:gd name="T64" fmla="*/ 18 w 35"/>
                <a:gd name="T65" fmla="*/ 36 h 36"/>
                <a:gd name="T66" fmla="*/ 19 w 35"/>
                <a:gd name="T67" fmla="*/ 36 h 36"/>
                <a:gd name="T68" fmla="*/ 21 w 35"/>
                <a:gd name="T69" fmla="*/ 36 h 36"/>
                <a:gd name="T70" fmla="*/ 22 w 35"/>
                <a:gd name="T71" fmla="*/ 35 h 36"/>
                <a:gd name="T72" fmla="*/ 24 w 35"/>
                <a:gd name="T73" fmla="*/ 35 h 36"/>
                <a:gd name="T74" fmla="*/ 26 w 35"/>
                <a:gd name="T75" fmla="*/ 34 h 36"/>
                <a:gd name="T76" fmla="*/ 26 w 35"/>
                <a:gd name="T77" fmla="*/ 33 h 36"/>
                <a:gd name="T78" fmla="*/ 27 w 35"/>
                <a:gd name="T79" fmla="*/ 33 h 36"/>
                <a:gd name="T80" fmla="*/ 29 w 35"/>
                <a:gd name="T81" fmla="*/ 32 h 36"/>
                <a:gd name="T82" fmla="*/ 30 w 35"/>
                <a:gd name="T83" fmla="*/ 31 h 36"/>
                <a:gd name="T84" fmla="*/ 32 w 35"/>
                <a:gd name="T85" fmla="*/ 28 h 36"/>
                <a:gd name="T86" fmla="*/ 32 w 35"/>
                <a:gd name="T87" fmla="*/ 28 h 36"/>
                <a:gd name="T88" fmla="*/ 33 w 35"/>
                <a:gd name="T89" fmla="*/ 27 h 36"/>
                <a:gd name="T90" fmla="*/ 34 w 35"/>
                <a:gd name="T91" fmla="*/ 25 h 36"/>
                <a:gd name="T92" fmla="*/ 35 w 35"/>
                <a:gd name="T93" fmla="*/ 22 h 36"/>
                <a:gd name="T94" fmla="*/ 35 w 35"/>
                <a:gd name="T95" fmla="*/ 19 h 36"/>
                <a:gd name="T96" fmla="*/ 35 w 35"/>
                <a:gd name="T9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36">
                  <a:moveTo>
                    <a:pt x="35" y="18"/>
                  </a:moveTo>
                  <a:lnTo>
                    <a:pt x="35" y="14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0" y="31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5" y="22"/>
                  </a:lnTo>
                  <a:lnTo>
                    <a:pt x="35" y="19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Freeform 146">
              <a:extLst>
                <a:ext uri="{FF2B5EF4-FFF2-40B4-BE49-F238E27FC236}">
                  <a16:creationId xmlns:a16="http://schemas.microsoft.com/office/drawing/2014/main" id="{DB2487C2-A0D0-6242-4453-2099734FE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5754688"/>
              <a:ext cx="57150" cy="57150"/>
            </a:xfrm>
            <a:custGeom>
              <a:avLst/>
              <a:gdLst>
                <a:gd name="T0" fmla="*/ 31 w 36"/>
                <a:gd name="T1" fmla="*/ 5 h 36"/>
                <a:gd name="T2" fmla="*/ 27 w 36"/>
                <a:gd name="T3" fmla="*/ 3 h 36"/>
                <a:gd name="T4" fmla="*/ 23 w 36"/>
                <a:gd name="T5" fmla="*/ 1 h 36"/>
                <a:gd name="T6" fmla="*/ 21 w 36"/>
                <a:gd name="T7" fmla="*/ 0 h 36"/>
                <a:gd name="T8" fmla="*/ 18 w 36"/>
                <a:gd name="T9" fmla="*/ 0 h 36"/>
                <a:gd name="T10" fmla="*/ 15 w 36"/>
                <a:gd name="T11" fmla="*/ 0 h 36"/>
                <a:gd name="T12" fmla="*/ 11 w 36"/>
                <a:gd name="T13" fmla="*/ 1 h 36"/>
                <a:gd name="T14" fmla="*/ 8 w 36"/>
                <a:gd name="T15" fmla="*/ 3 h 36"/>
                <a:gd name="T16" fmla="*/ 6 w 36"/>
                <a:gd name="T17" fmla="*/ 5 h 36"/>
                <a:gd name="T18" fmla="*/ 5 w 36"/>
                <a:gd name="T19" fmla="*/ 5 h 36"/>
                <a:gd name="T20" fmla="*/ 5 w 36"/>
                <a:gd name="T21" fmla="*/ 5 h 36"/>
                <a:gd name="T22" fmla="*/ 3 w 36"/>
                <a:gd name="T23" fmla="*/ 8 h 36"/>
                <a:gd name="T24" fmla="*/ 1 w 36"/>
                <a:gd name="T25" fmla="*/ 11 h 36"/>
                <a:gd name="T26" fmla="*/ 0 w 36"/>
                <a:gd name="T27" fmla="*/ 14 h 36"/>
                <a:gd name="T28" fmla="*/ 0 w 36"/>
                <a:gd name="T29" fmla="*/ 18 h 36"/>
                <a:gd name="T30" fmla="*/ 0 w 36"/>
                <a:gd name="T31" fmla="*/ 22 h 36"/>
                <a:gd name="T32" fmla="*/ 1 w 36"/>
                <a:gd name="T33" fmla="*/ 23 h 36"/>
                <a:gd name="T34" fmla="*/ 1 w 36"/>
                <a:gd name="T35" fmla="*/ 25 h 36"/>
                <a:gd name="T36" fmla="*/ 3 w 36"/>
                <a:gd name="T37" fmla="*/ 28 h 36"/>
                <a:gd name="T38" fmla="*/ 5 w 36"/>
                <a:gd name="T39" fmla="*/ 31 h 36"/>
                <a:gd name="T40" fmla="*/ 8 w 36"/>
                <a:gd name="T41" fmla="*/ 33 h 36"/>
                <a:gd name="T42" fmla="*/ 11 w 36"/>
                <a:gd name="T43" fmla="*/ 35 h 36"/>
                <a:gd name="T44" fmla="*/ 14 w 36"/>
                <a:gd name="T45" fmla="*/ 36 h 36"/>
                <a:gd name="T46" fmla="*/ 18 w 36"/>
                <a:gd name="T47" fmla="*/ 36 h 36"/>
                <a:gd name="T48" fmla="*/ 22 w 36"/>
                <a:gd name="T49" fmla="*/ 36 h 36"/>
                <a:gd name="T50" fmla="*/ 23 w 36"/>
                <a:gd name="T51" fmla="*/ 35 h 36"/>
                <a:gd name="T52" fmla="*/ 25 w 36"/>
                <a:gd name="T53" fmla="*/ 35 h 36"/>
                <a:gd name="T54" fmla="*/ 27 w 36"/>
                <a:gd name="T55" fmla="*/ 34 h 36"/>
                <a:gd name="T56" fmla="*/ 27 w 36"/>
                <a:gd name="T57" fmla="*/ 33 h 36"/>
                <a:gd name="T58" fmla="*/ 28 w 36"/>
                <a:gd name="T59" fmla="*/ 33 h 36"/>
                <a:gd name="T60" fmla="*/ 30 w 36"/>
                <a:gd name="T61" fmla="*/ 32 h 36"/>
                <a:gd name="T62" fmla="*/ 31 w 36"/>
                <a:gd name="T63" fmla="*/ 31 h 36"/>
                <a:gd name="T64" fmla="*/ 33 w 36"/>
                <a:gd name="T65" fmla="*/ 29 h 36"/>
                <a:gd name="T66" fmla="*/ 34 w 36"/>
                <a:gd name="T67" fmla="*/ 27 h 36"/>
                <a:gd name="T68" fmla="*/ 35 w 36"/>
                <a:gd name="T69" fmla="*/ 26 h 36"/>
                <a:gd name="T70" fmla="*/ 36 w 36"/>
                <a:gd name="T71" fmla="*/ 23 h 36"/>
                <a:gd name="T72" fmla="*/ 36 w 36"/>
                <a:gd name="T73" fmla="*/ 22 h 36"/>
                <a:gd name="T74" fmla="*/ 36 w 36"/>
                <a:gd name="T75" fmla="*/ 21 h 36"/>
                <a:gd name="T76" fmla="*/ 36 w 36"/>
                <a:gd name="T77" fmla="*/ 18 h 36"/>
                <a:gd name="T78" fmla="*/ 36 w 36"/>
                <a:gd name="T79" fmla="*/ 14 h 36"/>
                <a:gd name="T80" fmla="*/ 35 w 36"/>
                <a:gd name="T81" fmla="*/ 11 h 36"/>
                <a:gd name="T82" fmla="*/ 33 w 36"/>
                <a:gd name="T83" fmla="*/ 8 h 36"/>
                <a:gd name="T84" fmla="*/ 31 w 36"/>
                <a:gd name="T85" fmla="*/ 5 h 36"/>
                <a:gd name="T86" fmla="*/ 31 w 36"/>
                <a:gd name="T87" fmla="*/ 5 h 36"/>
                <a:gd name="T88" fmla="*/ 31 w 36"/>
                <a:gd name="T8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1" y="5"/>
                  </a:moveTo>
                  <a:lnTo>
                    <a:pt x="27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7"/>
                  </a:lnTo>
                  <a:lnTo>
                    <a:pt x="35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Freeform 147">
              <a:extLst>
                <a:ext uri="{FF2B5EF4-FFF2-40B4-BE49-F238E27FC236}">
                  <a16:creationId xmlns:a16="http://schemas.microsoft.com/office/drawing/2014/main" id="{4741DACC-A3EA-5951-69E0-129376BB8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38" y="5754688"/>
              <a:ext cx="57150" cy="57150"/>
            </a:xfrm>
            <a:custGeom>
              <a:avLst/>
              <a:gdLst>
                <a:gd name="T0" fmla="*/ 31 w 36"/>
                <a:gd name="T1" fmla="*/ 5 h 36"/>
                <a:gd name="T2" fmla="*/ 28 w 36"/>
                <a:gd name="T3" fmla="*/ 3 h 36"/>
                <a:gd name="T4" fmla="*/ 25 w 36"/>
                <a:gd name="T5" fmla="*/ 1 h 36"/>
                <a:gd name="T6" fmla="*/ 23 w 36"/>
                <a:gd name="T7" fmla="*/ 1 h 36"/>
                <a:gd name="T8" fmla="*/ 21 w 36"/>
                <a:gd name="T9" fmla="*/ 0 h 36"/>
                <a:gd name="T10" fmla="*/ 18 w 36"/>
                <a:gd name="T11" fmla="*/ 0 h 36"/>
                <a:gd name="T12" fmla="*/ 15 w 36"/>
                <a:gd name="T13" fmla="*/ 0 h 36"/>
                <a:gd name="T14" fmla="*/ 12 w 36"/>
                <a:gd name="T15" fmla="*/ 1 h 36"/>
                <a:gd name="T16" fmla="*/ 10 w 36"/>
                <a:gd name="T17" fmla="*/ 2 h 36"/>
                <a:gd name="T18" fmla="*/ 8 w 36"/>
                <a:gd name="T19" fmla="*/ 3 h 36"/>
                <a:gd name="T20" fmla="*/ 5 w 36"/>
                <a:gd name="T21" fmla="*/ 5 h 36"/>
                <a:gd name="T22" fmla="*/ 3 w 36"/>
                <a:gd name="T23" fmla="*/ 8 h 36"/>
                <a:gd name="T24" fmla="*/ 1 w 36"/>
                <a:gd name="T25" fmla="*/ 11 h 36"/>
                <a:gd name="T26" fmla="*/ 0 w 36"/>
                <a:gd name="T27" fmla="*/ 14 h 36"/>
                <a:gd name="T28" fmla="*/ 0 w 36"/>
                <a:gd name="T29" fmla="*/ 18 h 36"/>
                <a:gd name="T30" fmla="*/ 0 w 36"/>
                <a:gd name="T31" fmla="*/ 20 h 36"/>
                <a:gd name="T32" fmla="*/ 0 w 36"/>
                <a:gd name="T33" fmla="*/ 21 h 36"/>
                <a:gd name="T34" fmla="*/ 1 w 36"/>
                <a:gd name="T35" fmla="*/ 23 h 36"/>
                <a:gd name="T36" fmla="*/ 2 w 36"/>
                <a:gd name="T37" fmla="*/ 26 h 36"/>
                <a:gd name="T38" fmla="*/ 2 w 36"/>
                <a:gd name="T39" fmla="*/ 27 h 36"/>
                <a:gd name="T40" fmla="*/ 3 w 36"/>
                <a:gd name="T41" fmla="*/ 29 h 36"/>
                <a:gd name="T42" fmla="*/ 5 w 36"/>
                <a:gd name="T43" fmla="*/ 31 h 36"/>
                <a:gd name="T44" fmla="*/ 8 w 36"/>
                <a:gd name="T45" fmla="*/ 33 h 36"/>
                <a:gd name="T46" fmla="*/ 11 w 36"/>
                <a:gd name="T47" fmla="*/ 35 h 36"/>
                <a:gd name="T48" fmla="*/ 14 w 36"/>
                <a:gd name="T49" fmla="*/ 36 h 36"/>
                <a:gd name="T50" fmla="*/ 18 w 36"/>
                <a:gd name="T51" fmla="*/ 36 h 36"/>
                <a:gd name="T52" fmla="*/ 18 w 36"/>
                <a:gd name="T53" fmla="*/ 36 h 36"/>
                <a:gd name="T54" fmla="*/ 18 w 36"/>
                <a:gd name="T55" fmla="*/ 36 h 36"/>
                <a:gd name="T56" fmla="*/ 19 w 36"/>
                <a:gd name="T57" fmla="*/ 36 h 36"/>
                <a:gd name="T58" fmla="*/ 20 w 36"/>
                <a:gd name="T59" fmla="*/ 36 h 36"/>
                <a:gd name="T60" fmla="*/ 21 w 36"/>
                <a:gd name="T61" fmla="*/ 36 h 36"/>
                <a:gd name="T62" fmla="*/ 23 w 36"/>
                <a:gd name="T63" fmla="*/ 35 h 36"/>
                <a:gd name="T64" fmla="*/ 25 w 36"/>
                <a:gd name="T65" fmla="*/ 35 h 36"/>
                <a:gd name="T66" fmla="*/ 26 w 36"/>
                <a:gd name="T67" fmla="*/ 34 h 36"/>
                <a:gd name="T68" fmla="*/ 27 w 36"/>
                <a:gd name="T69" fmla="*/ 33 h 36"/>
                <a:gd name="T70" fmla="*/ 28 w 36"/>
                <a:gd name="T71" fmla="*/ 33 h 36"/>
                <a:gd name="T72" fmla="*/ 29 w 36"/>
                <a:gd name="T73" fmla="*/ 32 h 36"/>
                <a:gd name="T74" fmla="*/ 31 w 36"/>
                <a:gd name="T75" fmla="*/ 31 h 36"/>
                <a:gd name="T76" fmla="*/ 33 w 36"/>
                <a:gd name="T77" fmla="*/ 28 h 36"/>
                <a:gd name="T78" fmla="*/ 33 w 36"/>
                <a:gd name="T79" fmla="*/ 28 h 36"/>
                <a:gd name="T80" fmla="*/ 34 w 36"/>
                <a:gd name="T81" fmla="*/ 27 h 36"/>
                <a:gd name="T82" fmla="*/ 34 w 36"/>
                <a:gd name="T83" fmla="*/ 25 h 36"/>
                <a:gd name="T84" fmla="*/ 35 w 36"/>
                <a:gd name="T85" fmla="*/ 22 h 36"/>
                <a:gd name="T86" fmla="*/ 36 w 36"/>
                <a:gd name="T87" fmla="*/ 19 h 36"/>
                <a:gd name="T88" fmla="*/ 36 w 36"/>
                <a:gd name="T89" fmla="*/ 18 h 36"/>
                <a:gd name="T90" fmla="*/ 36 w 36"/>
                <a:gd name="T91" fmla="*/ 14 h 36"/>
                <a:gd name="T92" fmla="*/ 35 w 36"/>
                <a:gd name="T93" fmla="*/ 11 h 36"/>
                <a:gd name="T94" fmla="*/ 33 w 36"/>
                <a:gd name="T95" fmla="*/ 8 h 36"/>
                <a:gd name="T96" fmla="*/ 31 w 36"/>
                <a:gd name="T97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" h="36">
                  <a:moveTo>
                    <a:pt x="31" y="5"/>
                  </a:move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5" y="22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Freeform 148">
              <a:extLst>
                <a:ext uri="{FF2B5EF4-FFF2-40B4-BE49-F238E27FC236}">
                  <a16:creationId xmlns:a16="http://schemas.microsoft.com/office/drawing/2014/main" id="{10FB693A-C079-CED5-4DF4-909B955AB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625" y="5754688"/>
              <a:ext cx="57150" cy="57150"/>
            </a:xfrm>
            <a:custGeom>
              <a:avLst/>
              <a:gdLst>
                <a:gd name="T0" fmla="*/ 23 w 36"/>
                <a:gd name="T1" fmla="*/ 1 h 36"/>
                <a:gd name="T2" fmla="*/ 20 w 36"/>
                <a:gd name="T3" fmla="*/ 0 h 36"/>
                <a:gd name="T4" fmla="*/ 18 w 36"/>
                <a:gd name="T5" fmla="*/ 0 h 36"/>
                <a:gd name="T6" fmla="*/ 14 w 36"/>
                <a:gd name="T7" fmla="*/ 0 h 36"/>
                <a:gd name="T8" fmla="*/ 11 w 36"/>
                <a:gd name="T9" fmla="*/ 1 h 36"/>
                <a:gd name="T10" fmla="*/ 8 w 36"/>
                <a:gd name="T11" fmla="*/ 3 h 36"/>
                <a:gd name="T12" fmla="*/ 5 w 36"/>
                <a:gd name="T13" fmla="*/ 5 h 36"/>
                <a:gd name="T14" fmla="*/ 5 w 36"/>
                <a:gd name="T15" fmla="*/ 5 h 36"/>
                <a:gd name="T16" fmla="*/ 5 w 36"/>
                <a:gd name="T17" fmla="*/ 5 h 36"/>
                <a:gd name="T18" fmla="*/ 3 w 36"/>
                <a:gd name="T19" fmla="*/ 8 h 36"/>
                <a:gd name="T20" fmla="*/ 1 w 36"/>
                <a:gd name="T21" fmla="*/ 11 h 36"/>
                <a:gd name="T22" fmla="*/ 0 w 36"/>
                <a:gd name="T23" fmla="*/ 14 h 36"/>
                <a:gd name="T24" fmla="*/ 0 w 36"/>
                <a:gd name="T25" fmla="*/ 18 h 36"/>
                <a:gd name="T26" fmla="*/ 0 w 36"/>
                <a:gd name="T27" fmla="*/ 22 h 36"/>
                <a:gd name="T28" fmla="*/ 0 w 36"/>
                <a:gd name="T29" fmla="*/ 23 h 36"/>
                <a:gd name="T30" fmla="*/ 1 w 36"/>
                <a:gd name="T31" fmla="*/ 25 h 36"/>
                <a:gd name="T32" fmla="*/ 3 w 36"/>
                <a:gd name="T33" fmla="*/ 28 h 36"/>
                <a:gd name="T34" fmla="*/ 4 w 36"/>
                <a:gd name="T35" fmla="*/ 30 h 36"/>
                <a:gd name="T36" fmla="*/ 5 w 36"/>
                <a:gd name="T37" fmla="*/ 31 h 36"/>
                <a:gd name="T38" fmla="*/ 7 w 36"/>
                <a:gd name="T39" fmla="*/ 33 h 36"/>
                <a:gd name="T40" fmla="*/ 11 w 36"/>
                <a:gd name="T41" fmla="*/ 35 h 36"/>
                <a:gd name="T42" fmla="*/ 14 w 36"/>
                <a:gd name="T43" fmla="*/ 36 h 36"/>
                <a:gd name="T44" fmla="*/ 18 w 36"/>
                <a:gd name="T45" fmla="*/ 36 h 36"/>
                <a:gd name="T46" fmla="*/ 18 w 36"/>
                <a:gd name="T47" fmla="*/ 36 h 36"/>
                <a:gd name="T48" fmla="*/ 18 w 36"/>
                <a:gd name="T49" fmla="*/ 36 h 36"/>
                <a:gd name="T50" fmla="*/ 19 w 36"/>
                <a:gd name="T51" fmla="*/ 36 h 36"/>
                <a:gd name="T52" fmla="*/ 19 w 36"/>
                <a:gd name="T53" fmla="*/ 36 h 36"/>
                <a:gd name="T54" fmla="*/ 21 w 36"/>
                <a:gd name="T55" fmla="*/ 36 h 36"/>
                <a:gd name="T56" fmla="*/ 23 w 36"/>
                <a:gd name="T57" fmla="*/ 35 h 36"/>
                <a:gd name="T58" fmla="*/ 25 w 36"/>
                <a:gd name="T59" fmla="*/ 35 h 36"/>
                <a:gd name="T60" fmla="*/ 26 w 36"/>
                <a:gd name="T61" fmla="*/ 34 h 36"/>
                <a:gd name="T62" fmla="*/ 27 w 36"/>
                <a:gd name="T63" fmla="*/ 33 h 36"/>
                <a:gd name="T64" fmla="*/ 28 w 36"/>
                <a:gd name="T65" fmla="*/ 33 h 36"/>
                <a:gd name="T66" fmla="*/ 29 w 36"/>
                <a:gd name="T67" fmla="*/ 32 h 36"/>
                <a:gd name="T68" fmla="*/ 31 w 36"/>
                <a:gd name="T69" fmla="*/ 31 h 36"/>
                <a:gd name="T70" fmla="*/ 31 w 36"/>
                <a:gd name="T71" fmla="*/ 30 h 36"/>
                <a:gd name="T72" fmla="*/ 32 w 36"/>
                <a:gd name="T73" fmla="*/ 29 h 36"/>
                <a:gd name="T74" fmla="*/ 33 w 36"/>
                <a:gd name="T75" fmla="*/ 27 h 36"/>
                <a:gd name="T76" fmla="*/ 34 w 36"/>
                <a:gd name="T77" fmla="*/ 26 h 36"/>
                <a:gd name="T78" fmla="*/ 35 w 36"/>
                <a:gd name="T79" fmla="*/ 23 h 36"/>
                <a:gd name="T80" fmla="*/ 35 w 36"/>
                <a:gd name="T81" fmla="*/ 22 h 36"/>
                <a:gd name="T82" fmla="*/ 36 w 36"/>
                <a:gd name="T83" fmla="*/ 21 h 36"/>
                <a:gd name="T84" fmla="*/ 36 w 36"/>
                <a:gd name="T85" fmla="*/ 18 h 36"/>
                <a:gd name="T86" fmla="*/ 35 w 36"/>
                <a:gd name="T87" fmla="*/ 14 h 36"/>
                <a:gd name="T88" fmla="*/ 34 w 36"/>
                <a:gd name="T89" fmla="*/ 11 h 36"/>
                <a:gd name="T90" fmla="*/ 33 w 36"/>
                <a:gd name="T91" fmla="*/ 8 h 36"/>
                <a:gd name="T92" fmla="*/ 31 w 36"/>
                <a:gd name="T93" fmla="*/ 5 h 36"/>
                <a:gd name="T94" fmla="*/ 30 w 36"/>
                <a:gd name="T95" fmla="*/ 5 h 36"/>
                <a:gd name="T96" fmla="*/ 30 w 36"/>
                <a:gd name="T97" fmla="*/ 5 h 36"/>
                <a:gd name="T98" fmla="*/ 27 w 36"/>
                <a:gd name="T99" fmla="*/ 3 h 36"/>
                <a:gd name="T100" fmla="*/ 23 w 36"/>
                <a:gd name="T101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36">
                  <a:moveTo>
                    <a:pt x="23" y="1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2" y="29"/>
                  </a:lnTo>
                  <a:lnTo>
                    <a:pt x="33" y="27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Freeform 149">
              <a:extLst>
                <a:ext uri="{FF2B5EF4-FFF2-40B4-BE49-F238E27FC236}">
                  <a16:creationId xmlns:a16="http://schemas.microsoft.com/office/drawing/2014/main" id="{622552A5-4ECD-35BB-80B1-4299489A5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3" y="4794250"/>
              <a:ext cx="55563" cy="57150"/>
            </a:xfrm>
            <a:custGeom>
              <a:avLst/>
              <a:gdLst>
                <a:gd name="T0" fmla="*/ 30 w 35"/>
                <a:gd name="T1" fmla="*/ 31 h 36"/>
                <a:gd name="T2" fmla="*/ 31 w 35"/>
                <a:gd name="T3" fmla="*/ 30 h 36"/>
                <a:gd name="T4" fmla="*/ 32 w 35"/>
                <a:gd name="T5" fmla="*/ 28 h 36"/>
                <a:gd name="T6" fmla="*/ 33 w 35"/>
                <a:gd name="T7" fmla="*/ 27 h 36"/>
                <a:gd name="T8" fmla="*/ 34 w 35"/>
                <a:gd name="T9" fmla="*/ 25 h 36"/>
                <a:gd name="T10" fmla="*/ 35 w 35"/>
                <a:gd name="T11" fmla="*/ 24 h 36"/>
                <a:gd name="T12" fmla="*/ 35 w 35"/>
                <a:gd name="T13" fmla="*/ 22 h 36"/>
                <a:gd name="T14" fmla="*/ 35 w 35"/>
                <a:gd name="T15" fmla="*/ 20 h 36"/>
                <a:gd name="T16" fmla="*/ 35 w 35"/>
                <a:gd name="T17" fmla="*/ 19 h 36"/>
                <a:gd name="T18" fmla="*/ 35 w 35"/>
                <a:gd name="T19" fmla="*/ 19 h 36"/>
                <a:gd name="T20" fmla="*/ 35 w 35"/>
                <a:gd name="T21" fmla="*/ 19 h 36"/>
                <a:gd name="T22" fmla="*/ 35 w 35"/>
                <a:gd name="T23" fmla="*/ 19 h 36"/>
                <a:gd name="T24" fmla="*/ 35 w 35"/>
                <a:gd name="T25" fmla="*/ 15 h 36"/>
                <a:gd name="T26" fmla="*/ 34 w 35"/>
                <a:gd name="T27" fmla="*/ 11 h 36"/>
                <a:gd name="T28" fmla="*/ 32 w 35"/>
                <a:gd name="T29" fmla="*/ 8 h 36"/>
                <a:gd name="T30" fmla="*/ 30 w 35"/>
                <a:gd name="T31" fmla="*/ 6 h 36"/>
                <a:gd name="T32" fmla="*/ 27 w 35"/>
                <a:gd name="T33" fmla="*/ 3 h 36"/>
                <a:gd name="T34" fmla="*/ 25 w 35"/>
                <a:gd name="T35" fmla="*/ 1 h 36"/>
                <a:gd name="T36" fmla="*/ 23 w 35"/>
                <a:gd name="T37" fmla="*/ 1 h 36"/>
                <a:gd name="T38" fmla="*/ 21 w 35"/>
                <a:gd name="T39" fmla="*/ 1 h 36"/>
                <a:gd name="T40" fmla="*/ 17 w 35"/>
                <a:gd name="T41" fmla="*/ 0 h 36"/>
                <a:gd name="T42" fmla="*/ 14 w 35"/>
                <a:gd name="T43" fmla="*/ 1 h 36"/>
                <a:gd name="T44" fmla="*/ 10 w 35"/>
                <a:gd name="T45" fmla="*/ 1 h 36"/>
                <a:gd name="T46" fmla="*/ 7 w 35"/>
                <a:gd name="T47" fmla="*/ 3 h 36"/>
                <a:gd name="T48" fmla="*/ 5 w 35"/>
                <a:gd name="T49" fmla="*/ 6 h 36"/>
                <a:gd name="T50" fmla="*/ 2 w 35"/>
                <a:gd name="T51" fmla="*/ 8 h 36"/>
                <a:gd name="T52" fmla="*/ 1 w 35"/>
                <a:gd name="T53" fmla="*/ 11 h 36"/>
                <a:gd name="T54" fmla="*/ 0 w 35"/>
                <a:gd name="T55" fmla="*/ 15 h 36"/>
                <a:gd name="T56" fmla="*/ 0 w 35"/>
                <a:gd name="T57" fmla="*/ 19 h 36"/>
                <a:gd name="T58" fmla="*/ 0 w 35"/>
                <a:gd name="T59" fmla="*/ 22 h 36"/>
                <a:gd name="T60" fmla="*/ 0 w 35"/>
                <a:gd name="T61" fmla="*/ 24 h 36"/>
                <a:gd name="T62" fmla="*/ 1 w 35"/>
                <a:gd name="T63" fmla="*/ 25 h 36"/>
                <a:gd name="T64" fmla="*/ 2 w 35"/>
                <a:gd name="T65" fmla="*/ 28 h 36"/>
                <a:gd name="T66" fmla="*/ 5 w 35"/>
                <a:gd name="T67" fmla="*/ 31 h 36"/>
                <a:gd name="T68" fmla="*/ 7 w 35"/>
                <a:gd name="T69" fmla="*/ 33 h 36"/>
                <a:gd name="T70" fmla="*/ 10 w 35"/>
                <a:gd name="T71" fmla="*/ 35 h 36"/>
                <a:gd name="T72" fmla="*/ 14 w 35"/>
                <a:gd name="T73" fmla="*/ 36 h 36"/>
                <a:gd name="T74" fmla="*/ 17 w 35"/>
                <a:gd name="T75" fmla="*/ 36 h 36"/>
                <a:gd name="T76" fmla="*/ 21 w 35"/>
                <a:gd name="T77" fmla="*/ 36 h 36"/>
                <a:gd name="T78" fmla="*/ 23 w 35"/>
                <a:gd name="T79" fmla="*/ 36 h 36"/>
                <a:gd name="T80" fmla="*/ 25 w 35"/>
                <a:gd name="T81" fmla="*/ 35 h 36"/>
                <a:gd name="T82" fmla="*/ 26 w 35"/>
                <a:gd name="T83" fmla="*/ 34 h 36"/>
                <a:gd name="T84" fmla="*/ 27 w 35"/>
                <a:gd name="T85" fmla="*/ 33 h 36"/>
                <a:gd name="T86" fmla="*/ 30 w 35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" h="36">
                  <a:moveTo>
                    <a:pt x="30" y="31"/>
                  </a:moveTo>
                  <a:lnTo>
                    <a:pt x="31" y="30"/>
                  </a:lnTo>
                  <a:lnTo>
                    <a:pt x="32" y="28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5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6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30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4" name="Freeform 150">
              <a:extLst>
                <a:ext uri="{FF2B5EF4-FFF2-40B4-BE49-F238E27FC236}">
                  <a16:creationId xmlns:a16="http://schemas.microsoft.com/office/drawing/2014/main" id="{736D5B8E-567D-C8D3-94A0-E429178C9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300" y="4748213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2 w 36"/>
                <a:gd name="T3" fmla="*/ 30 h 36"/>
                <a:gd name="T4" fmla="*/ 33 w 36"/>
                <a:gd name="T5" fmla="*/ 28 h 36"/>
                <a:gd name="T6" fmla="*/ 34 w 36"/>
                <a:gd name="T7" fmla="*/ 27 h 36"/>
                <a:gd name="T8" fmla="*/ 35 w 36"/>
                <a:gd name="T9" fmla="*/ 25 h 36"/>
                <a:gd name="T10" fmla="*/ 35 w 36"/>
                <a:gd name="T11" fmla="*/ 23 h 36"/>
                <a:gd name="T12" fmla="*/ 35 w 36"/>
                <a:gd name="T13" fmla="*/ 22 h 36"/>
                <a:gd name="T14" fmla="*/ 36 w 36"/>
                <a:gd name="T15" fmla="*/ 20 h 36"/>
                <a:gd name="T16" fmla="*/ 36 w 36"/>
                <a:gd name="T17" fmla="*/ 19 h 36"/>
                <a:gd name="T18" fmla="*/ 36 w 36"/>
                <a:gd name="T19" fmla="*/ 19 h 36"/>
                <a:gd name="T20" fmla="*/ 36 w 36"/>
                <a:gd name="T21" fmla="*/ 18 h 36"/>
                <a:gd name="T22" fmla="*/ 36 w 36"/>
                <a:gd name="T23" fmla="*/ 18 h 36"/>
                <a:gd name="T24" fmla="*/ 35 w 36"/>
                <a:gd name="T25" fmla="*/ 15 h 36"/>
                <a:gd name="T26" fmla="*/ 35 w 36"/>
                <a:gd name="T27" fmla="*/ 11 h 36"/>
                <a:gd name="T28" fmla="*/ 33 w 36"/>
                <a:gd name="T29" fmla="*/ 8 h 36"/>
                <a:gd name="T30" fmla="*/ 31 w 36"/>
                <a:gd name="T31" fmla="*/ 6 h 36"/>
                <a:gd name="T32" fmla="*/ 28 w 36"/>
                <a:gd name="T33" fmla="*/ 3 h 36"/>
                <a:gd name="T34" fmla="*/ 25 w 36"/>
                <a:gd name="T35" fmla="*/ 1 h 36"/>
                <a:gd name="T36" fmla="*/ 23 w 36"/>
                <a:gd name="T37" fmla="*/ 1 h 36"/>
                <a:gd name="T38" fmla="*/ 22 w 36"/>
                <a:gd name="T39" fmla="*/ 1 h 36"/>
                <a:gd name="T40" fmla="*/ 18 w 36"/>
                <a:gd name="T41" fmla="*/ 0 h 36"/>
                <a:gd name="T42" fmla="*/ 14 w 36"/>
                <a:gd name="T43" fmla="*/ 1 h 36"/>
                <a:gd name="T44" fmla="*/ 11 w 36"/>
                <a:gd name="T45" fmla="*/ 1 h 36"/>
                <a:gd name="T46" fmla="*/ 8 w 36"/>
                <a:gd name="T47" fmla="*/ 3 h 36"/>
                <a:gd name="T48" fmla="*/ 5 w 36"/>
                <a:gd name="T49" fmla="*/ 6 h 36"/>
                <a:gd name="T50" fmla="*/ 3 w 36"/>
                <a:gd name="T51" fmla="*/ 8 h 36"/>
                <a:gd name="T52" fmla="*/ 1 w 36"/>
                <a:gd name="T53" fmla="*/ 11 h 36"/>
                <a:gd name="T54" fmla="*/ 0 w 36"/>
                <a:gd name="T55" fmla="*/ 15 h 36"/>
                <a:gd name="T56" fmla="*/ 0 w 36"/>
                <a:gd name="T57" fmla="*/ 18 h 36"/>
                <a:gd name="T58" fmla="*/ 0 w 36"/>
                <a:gd name="T59" fmla="*/ 22 h 36"/>
                <a:gd name="T60" fmla="*/ 0 w 36"/>
                <a:gd name="T61" fmla="*/ 23 h 36"/>
                <a:gd name="T62" fmla="*/ 1 w 36"/>
                <a:gd name="T63" fmla="*/ 25 h 36"/>
                <a:gd name="T64" fmla="*/ 3 w 36"/>
                <a:gd name="T65" fmla="*/ 28 h 36"/>
                <a:gd name="T66" fmla="*/ 5 w 36"/>
                <a:gd name="T67" fmla="*/ 31 h 36"/>
                <a:gd name="T68" fmla="*/ 8 w 36"/>
                <a:gd name="T69" fmla="*/ 33 h 36"/>
                <a:gd name="T70" fmla="*/ 11 w 36"/>
                <a:gd name="T71" fmla="*/ 35 h 36"/>
                <a:gd name="T72" fmla="*/ 14 w 36"/>
                <a:gd name="T73" fmla="*/ 36 h 36"/>
                <a:gd name="T74" fmla="*/ 18 w 36"/>
                <a:gd name="T75" fmla="*/ 36 h 36"/>
                <a:gd name="T76" fmla="*/ 22 w 36"/>
                <a:gd name="T77" fmla="*/ 36 h 36"/>
                <a:gd name="T78" fmla="*/ 23 w 36"/>
                <a:gd name="T79" fmla="*/ 35 h 36"/>
                <a:gd name="T80" fmla="*/ 25 w 36"/>
                <a:gd name="T81" fmla="*/ 35 h 36"/>
                <a:gd name="T82" fmla="*/ 26 w 36"/>
                <a:gd name="T83" fmla="*/ 34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2" y="30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5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5" name="Freeform 151">
              <a:extLst>
                <a:ext uri="{FF2B5EF4-FFF2-40B4-BE49-F238E27FC236}">
                  <a16:creationId xmlns:a16="http://schemas.microsoft.com/office/drawing/2014/main" id="{84CEA093-CCC5-A6B9-76D7-BBAB6EB01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9313" y="4941888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2 w 36"/>
                <a:gd name="T3" fmla="*/ 1 h 36"/>
                <a:gd name="T4" fmla="*/ 10 w 36"/>
                <a:gd name="T5" fmla="*/ 2 h 36"/>
                <a:gd name="T6" fmla="*/ 8 w 36"/>
                <a:gd name="T7" fmla="*/ 4 h 36"/>
                <a:gd name="T8" fmla="*/ 5 w 36"/>
                <a:gd name="T9" fmla="*/ 6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5 h 36"/>
                <a:gd name="T16" fmla="*/ 0 w 36"/>
                <a:gd name="T17" fmla="*/ 18 h 36"/>
                <a:gd name="T18" fmla="*/ 0 w 36"/>
                <a:gd name="T19" fmla="*/ 20 h 36"/>
                <a:gd name="T20" fmla="*/ 1 w 36"/>
                <a:gd name="T21" fmla="*/ 21 h 36"/>
                <a:gd name="T22" fmla="*/ 1 w 36"/>
                <a:gd name="T23" fmla="*/ 24 h 36"/>
                <a:gd name="T24" fmla="*/ 2 w 36"/>
                <a:gd name="T25" fmla="*/ 26 h 36"/>
                <a:gd name="T26" fmla="*/ 3 w 36"/>
                <a:gd name="T27" fmla="*/ 29 h 36"/>
                <a:gd name="T28" fmla="*/ 5 w 36"/>
                <a:gd name="T29" fmla="*/ 31 h 36"/>
                <a:gd name="T30" fmla="*/ 8 w 36"/>
                <a:gd name="T31" fmla="*/ 33 h 36"/>
                <a:gd name="T32" fmla="*/ 11 w 36"/>
                <a:gd name="T33" fmla="*/ 35 h 36"/>
                <a:gd name="T34" fmla="*/ 14 w 36"/>
                <a:gd name="T35" fmla="*/ 36 h 36"/>
                <a:gd name="T36" fmla="*/ 18 w 36"/>
                <a:gd name="T37" fmla="*/ 36 h 36"/>
                <a:gd name="T38" fmla="*/ 22 w 36"/>
                <a:gd name="T39" fmla="*/ 36 h 36"/>
                <a:gd name="T40" fmla="*/ 23 w 36"/>
                <a:gd name="T41" fmla="*/ 35 h 36"/>
                <a:gd name="T42" fmla="*/ 25 w 36"/>
                <a:gd name="T43" fmla="*/ 35 h 36"/>
                <a:gd name="T44" fmla="*/ 26 w 36"/>
                <a:gd name="T45" fmla="*/ 34 h 36"/>
                <a:gd name="T46" fmla="*/ 28 w 36"/>
                <a:gd name="T47" fmla="*/ 33 h 36"/>
                <a:gd name="T48" fmla="*/ 29 w 36"/>
                <a:gd name="T49" fmla="*/ 32 h 36"/>
                <a:gd name="T50" fmla="*/ 31 w 36"/>
                <a:gd name="T51" fmla="*/ 31 h 36"/>
                <a:gd name="T52" fmla="*/ 33 w 36"/>
                <a:gd name="T53" fmla="*/ 28 h 36"/>
                <a:gd name="T54" fmla="*/ 34 w 36"/>
                <a:gd name="T55" fmla="*/ 27 h 36"/>
                <a:gd name="T56" fmla="*/ 35 w 36"/>
                <a:gd name="T57" fmla="*/ 25 h 36"/>
                <a:gd name="T58" fmla="*/ 35 w 36"/>
                <a:gd name="T59" fmla="*/ 24 h 36"/>
                <a:gd name="T60" fmla="*/ 36 w 36"/>
                <a:gd name="T61" fmla="*/ 22 h 36"/>
                <a:gd name="T62" fmla="*/ 36 w 36"/>
                <a:gd name="T63" fmla="*/ 18 h 36"/>
                <a:gd name="T64" fmla="*/ 36 w 36"/>
                <a:gd name="T65" fmla="*/ 15 h 36"/>
                <a:gd name="T66" fmla="*/ 35 w 36"/>
                <a:gd name="T67" fmla="*/ 11 h 36"/>
                <a:gd name="T68" fmla="*/ 33 w 36"/>
                <a:gd name="T69" fmla="*/ 8 h 36"/>
                <a:gd name="T70" fmla="*/ 31 w 36"/>
                <a:gd name="T71" fmla="*/ 6 h 36"/>
                <a:gd name="T72" fmla="*/ 28 w 36"/>
                <a:gd name="T73" fmla="*/ 3 h 36"/>
                <a:gd name="T74" fmla="*/ 25 w 36"/>
                <a:gd name="T75" fmla="*/ 2 h 36"/>
                <a:gd name="T76" fmla="*/ 23 w 36"/>
                <a:gd name="T77" fmla="*/ 1 h 36"/>
                <a:gd name="T78" fmla="*/ 22 w 36"/>
                <a:gd name="T79" fmla="*/ 1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2" y="1"/>
                  </a:lnTo>
                  <a:lnTo>
                    <a:pt x="10" y="2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2" y="26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18"/>
                  </a:ln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Freeform 152">
              <a:extLst>
                <a:ext uri="{FF2B5EF4-FFF2-40B4-BE49-F238E27FC236}">
                  <a16:creationId xmlns:a16="http://schemas.microsoft.com/office/drawing/2014/main" id="{B0511B67-120C-4ACA-689D-80C661753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7088" y="4976813"/>
              <a:ext cx="58738" cy="57150"/>
            </a:xfrm>
            <a:custGeom>
              <a:avLst/>
              <a:gdLst>
                <a:gd name="T0" fmla="*/ 18 w 37"/>
                <a:gd name="T1" fmla="*/ 0 h 36"/>
                <a:gd name="T2" fmla="*/ 13 w 37"/>
                <a:gd name="T3" fmla="*/ 1 h 36"/>
                <a:gd name="T4" fmla="*/ 10 w 37"/>
                <a:gd name="T5" fmla="*/ 2 h 36"/>
                <a:gd name="T6" fmla="*/ 8 w 37"/>
                <a:gd name="T7" fmla="*/ 4 h 36"/>
                <a:gd name="T8" fmla="*/ 6 w 37"/>
                <a:gd name="T9" fmla="*/ 6 h 36"/>
                <a:gd name="T10" fmla="*/ 3 w 37"/>
                <a:gd name="T11" fmla="*/ 8 h 36"/>
                <a:gd name="T12" fmla="*/ 2 w 37"/>
                <a:gd name="T13" fmla="*/ 11 h 36"/>
                <a:gd name="T14" fmla="*/ 1 w 37"/>
                <a:gd name="T15" fmla="*/ 15 h 36"/>
                <a:gd name="T16" fmla="*/ 0 w 37"/>
                <a:gd name="T17" fmla="*/ 18 h 36"/>
                <a:gd name="T18" fmla="*/ 0 w 37"/>
                <a:gd name="T19" fmla="*/ 20 h 36"/>
                <a:gd name="T20" fmla="*/ 1 w 37"/>
                <a:gd name="T21" fmla="*/ 21 h 36"/>
                <a:gd name="T22" fmla="*/ 1 w 37"/>
                <a:gd name="T23" fmla="*/ 24 h 36"/>
                <a:gd name="T24" fmla="*/ 2 w 37"/>
                <a:gd name="T25" fmla="*/ 26 h 36"/>
                <a:gd name="T26" fmla="*/ 4 w 37"/>
                <a:gd name="T27" fmla="*/ 29 h 36"/>
                <a:gd name="T28" fmla="*/ 6 w 37"/>
                <a:gd name="T29" fmla="*/ 31 h 36"/>
                <a:gd name="T30" fmla="*/ 8 w 37"/>
                <a:gd name="T31" fmla="*/ 33 h 36"/>
                <a:gd name="T32" fmla="*/ 11 w 37"/>
                <a:gd name="T33" fmla="*/ 35 h 36"/>
                <a:gd name="T34" fmla="*/ 15 w 37"/>
                <a:gd name="T35" fmla="*/ 36 h 36"/>
                <a:gd name="T36" fmla="*/ 18 w 37"/>
                <a:gd name="T37" fmla="*/ 36 h 36"/>
                <a:gd name="T38" fmla="*/ 22 w 37"/>
                <a:gd name="T39" fmla="*/ 36 h 36"/>
                <a:gd name="T40" fmla="*/ 24 w 37"/>
                <a:gd name="T41" fmla="*/ 35 h 36"/>
                <a:gd name="T42" fmla="*/ 25 w 37"/>
                <a:gd name="T43" fmla="*/ 35 h 36"/>
                <a:gd name="T44" fmla="*/ 27 w 37"/>
                <a:gd name="T45" fmla="*/ 34 h 36"/>
                <a:gd name="T46" fmla="*/ 28 w 37"/>
                <a:gd name="T47" fmla="*/ 33 h 36"/>
                <a:gd name="T48" fmla="*/ 30 w 37"/>
                <a:gd name="T49" fmla="*/ 32 h 36"/>
                <a:gd name="T50" fmla="*/ 31 w 37"/>
                <a:gd name="T51" fmla="*/ 31 h 36"/>
                <a:gd name="T52" fmla="*/ 33 w 37"/>
                <a:gd name="T53" fmla="*/ 28 h 36"/>
                <a:gd name="T54" fmla="*/ 34 w 37"/>
                <a:gd name="T55" fmla="*/ 27 h 36"/>
                <a:gd name="T56" fmla="*/ 35 w 37"/>
                <a:gd name="T57" fmla="*/ 25 h 36"/>
                <a:gd name="T58" fmla="*/ 36 w 37"/>
                <a:gd name="T59" fmla="*/ 24 h 36"/>
                <a:gd name="T60" fmla="*/ 36 w 37"/>
                <a:gd name="T61" fmla="*/ 22 h 36"/>
                <a:gd name="T62" fmla="*/ 37 w 37"/>
                <a:gd name="T63" fmla="*/ 18 h 36"/>
                <a:gd name="T64" fmla="*/ 36 w 37"/>
                <a:gd name="T65" fmla="*/ 15 h 36"/>
                <a:gd name="T66" fmla="*/ 35 w 37"/>
                <a:gd name="T67" fmla="*/ 11 h 36"/>
                <a:gd name="T68" fmla="*/ 33 w 37"/>
                <a:gd name="T69" fmla="*/ 8 h 36"/>
                <a:gd name="T70" fmla="*/ 31 w 37"/>
                <a:gd name="T71" fmla="*/ 6 h 36"/>
                <a:gd name="T72" fmla="*/ 28 w 37"/>
                <a:gd name="T73" fmla="*/ 3 h 36"/>
                <a:gd name="T74" fmla="*/ 25 w 37"/>
                <a:gd name="T75" fmla="*/ 2 h 36"/>
                <a:gd name="T76" fmla="*/ 24 w 37"/>
                <a:gd name="T77" fmla="*/ 1 h 36"/>
                <a:gd name="T78" fmla="*/ 22 w 37"/>
                <a:gd name="T79" fmla="*/ 1 h 36"/>
                <a:gd name="T80" fmla="*/ 18 w 37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" h="36">
                  <a:moveTo>
                    <a:pt x="18" y="0"/>
                  </a:moveTo>
                  <a:lnTo>
                    <a:pt x="13" y="1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3" y="8"/>
                  </a:lnTo>
                  <a:lnTo>
                    <a:pt x="2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2" y="26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7" y="18"/>
                  </a:ln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7" name="Freeform 153">
              <a:extLst>
                <a:ext uri="{FF2B5EF4-FFF2-40B4-BE49-F238E27FC236}">
                  <a16:creationId xmlns:a16="http://schemas.microsoft.com/office/drawing/2014/main" id="{57EF719C-4ED7-FFB9-42A0-FE84344B6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9950" y="4986338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2 w 36"/>
                <a:gd name="T3" fmla="*/ 1 h 36"/>
                <a:gd name="T4" fmla="*/ 9 w 36"/>
                <a:gd name="T5" fmla="*/ 2 h 36"/>
                <a:gd name="T6" fmla="*/ 7 w 36"/>
                <a:gd name="T7" fmla="*/ 4 h 36"/>
                <a:gd name="T8" fmla="*/ 5 w 36"/>
                <a:gd name="T9" fmla="*/ 6 h 36"/>
                <a:gd name="T10" fmla="*/ 2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20 h 36"/>
                <a:gd name="T20" fmla="*/ 0 w 36"/>
                <a:gd name="T21" fmla="*/ 21 h 36"/>
                <a:gd name="T22" fmla="*/ 0 w 36"/>
                <a:gd name="T23" fmla="*/ 24 h 36"/>
                <a:gd name="T24" fmla="*/ 1 w 36"/>
                <a:gd name="T25" fmla="*/ 26 h 36"/>
                <a:gd name="T26" fmla="*/ 3 w 36"/>
                <a:gd name="T27" fmla="*/ 29 h 36"/>
                <a:gd name="T28" fmla="*/ 5 w 36"/>
                <a:gd name="T29" fmla="*/ 31 h 36"/>
                <a:gd name="T30" fmla="*/ 7 w 36"/>
                <a:gd name="T31" fmla="*/ 33 h 36"/>
                <a:gd name="T32" fmla="*/ 11 w 36"/>
                <a:gd name="T33" fmla="*/ 35 h 36"/>
                <a:gd name="T34" fmla="*/ 14 w 36"/>
                <a:gd name="T35" fmla="*/ 36 h 36"/>
                <a:gd name="T36" fmla="*/ 18 w 36"/>
                <a:gd name="T37" fmla="*/ 36 h 36"/>
                <a:gd name="T38" fmla="*/ 21 w 36"/>
                <a:gd name="T39" fmla="*/ 36 h 36"/>
                <a:gd name="T40" fmla="*/ 23 w 36"/>
                <a:gd name="T41" fmla="*/ 35 h 36"/>
                <a:gd name="T42" fmla="*/ 25 w 36"/>
                <a:gd name="T43" fmla="*/ 35 h 36"/>
                <a:gd name="T44" fmla="*/ 26 w 36"/>
                <a:gd name="T45" fmla="*/ 34 h 36"/>
                <a:gd name="T46" fmla="*/ 28 w 36"/>
                <a:gd name="T47" fmla="*/ 33 h 36"/>
                <a:gd name="T48" fmla="*/ 29 w 36"/>
                <a:gd name="T49" fmla="*/ 32 h 36"/>
                <a:gd name="T50" fmla="*/ 31 w 36"/>
                <a:gd name="T51" fmla="*/ 31 h 36"/>
                <a:gd name="T52" fmla="*/ 33 w 36"/>
                <a:gd name="T53" fmla="*/ 28 h 36"/>
                <a:gd name="T54" fmla="*/ 33 w 36"/>
                <a:gd name="T55" fmla="*/ 27 h 36"/>
                <a:gd name="T56" fmla="*/ 34 w 36"/>
                <a:gd name="T57" fmla="*/ 25 h 36"/>
                <a:gd name="T58" fmla="*/ 35 w 36"/>
                <a:gd name="T59" fmla="*/ 24 h 36"/>
                <a:gd name="T60" fmla="*/ 35 w 36"/>
                <a:gd name="T61" fmla="*/ 22 h 36"/>
                <a:gd name="T62" fmla="*/ 36 w 36"/>
                <a:gd name="T63" fmla="*/ 18 h 36"/>
                <a:gd name="T64" fmla="*/ 35 w 36"/>
                <a:gd name="T65" fmla="*/ 14 h 36"/>
                <a:gd name="T66" fmla="*/ 34 w 36"/>
                <a:gd name="T67" fmla="*/ 11 h 36"/>
                <a:gd name="T68" fmla="*/ 33 w 36"/>
                <a:gd name="T69" fmla="*/ 8 h 36"/>
                <a:gd name="T70" fmla="*/ 31 w 36"/>
                <a:gd name="T71" fmla="*/ 6 h 36"/>
                <a:gd name="T72" fmla="*/ 28 w 36"/>
                <a:gd name="T73" fmla="*/ 3 h 36"/>
                <a:gd name="T74" fmla="*/ 25 w 36"/>
                <a:gd name="T75" fmla="*/ 2 h 36"/>
                <a:gd name="T76" fmla="*/ 23 w 36"/>
                <a:gd name="T77" fmla="*/ 1 h 36"/>
                <a:gd name="T78" fmla="*/ 21 w 36"/>
                <a:gd name="T79" fmla="*/ 1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2" y="1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8" name="Freeform 154">
              <a:extLst>
                <a:ext uri="{FF2B5EF4-FFF2-40B4-BE49-F238E27FC236}">
                  <a16:creationId xmlns:a16="http://schemas.microsoft.com/office/drawing/2014/main" id="{8324F9E2-1923-79AF-FF5E-49F184F94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963" y="4962525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2 w 36"/>
                <a:gd name="T3" fmla="*/ 1 h 36"/>
                <a:gd name="T4" fmla="*/ 10 w 36"/>
                <a:gd name="T5" fmla="*/ 2 h 36"/>
                <a:gd name="T6" fmla="*/ 8 w 36"/>
                <a:gd name="T7" fmla="*/ 3 h 36"/>
                <a:gd name="T8" fmla="*/ 5 w 36"/>
                <a:gd name="T9" fmla="*/ 5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19 h 36"/>
                <a:gd name="T20" fmla="*/ 0 w 36"/>
                <a:gd name="T21" fmla="*/ 21 h 36"/>
                <a:gd name="T22" fmla="*/ 1 w 36"/>
                <a:gd name="T23" fmla="*/ 23 h 36"/>
                <a:gd name="T24" fmla="*/ 2 w 36"/>
                <a:gd name="T25" fmla="*/ 26 h 36"/>
                <a:gd name="T26" fmla="*/ 3 w 36"/>
                <a:gd name="T27" fmla="*/ 28 h 36"/>
                <a:gd name="T28" fmla="*/ 5 w 36"/>
                <a:gd name="T29" fmla="*/ 31 h 36"/>
                <a:gd name="T30" fmla="*/ 8 w 36"/>
                <a:gd name="T31" fmla="*/ 33 h 36"/>
                <a:gd name="T32" fmla="*/ 11 w 36"/>
                <a:gd name="T33" fmla="*/ 35 h 36"/>
                <a:gd name="T34" fmla="*/ 14 w 36"/>
                <a:gd name="T35" fmla="*/ 36 h 36"/>
                <a:gd name="T36" fmla="*/ 18 w 36"/>
                <a:gd name="T37" fmla="*/ 36 h 36"/>
                <a:gd name="T38" fmla="*/ 22 w 36"/>
                <a:gd name="T39" fmla="*/ 36 h 36"/>
                <a:gd name="T40" fmla="*/ 23 w 36"/>
                <a:gd name="T41" fmla="*/ 35 h 36"/>
                <a:gd name="T42" fmla="*/ 25 w 36"/>
                <a:gd name="T43" fmla="*/ 35 h 36"/>
                <a:gd name="T44" fmla="*/ 26 w 36"/>
                <a:gd name="T45" fmla="*/ 34 h 36"/>
                <a:gd name="T46" fmla="*/ 28 w 36"/>
                <a:gd name="T47" fmla="*/ 33 h 36"/>
                <a:gd name="T48" fmla="*/ 29 w 36"/>
                <a:gd name="T49" fmla="*/ 32 h 36"/>
                <a:gd name="T50" fmla="*/ 31 w 36"/>
                <a:gd name="T51" fmla="*/ 31 h 36"/>
                <a:gd name="T52" fmla="*/ 33 w 36"/>
                <a:gd name="T53" fmla="*/ 28 h 36"/>
                <a:gd name="T54" fmla="*/ 34 w 36"/>
                <a:gd name="T55" fmla="*/ 27 h 36"/>
                <a:gd name="T56" fmla="*/ 35 w 36"/>
                <a:gd name="T57" fmla="*/ 25 h 36"/>
                <a:gd name="T58" fmla="*/ 35 w 36"/>
                <a:gd name="T59" fmla="*/ 23 h 36"/>
                <a:gd name="T60" fmla="*/ 36 w 36"/>
                <a:gd name="T61" fmla="*/ 22 h 36"/>
                <a:gd name="T62" fmla="*/ 36 w 36"/>
                <a:gd name="T63" fmla="*/ 18 h 36"/>
                <a:gd name="T64" fmla="*/ 36 w 36"/>
                <a:gd name="T65" fmla="*/ 14 h 36"/>
                <a:gd name="T66" fmla="*/ 35 w 36"/>
                <a:gd name="T67" fmla="*/ 11 h 36"/>
                <a:gd name="T68" fmla="*/ 33 w 36"/>
                <a:gd name="T69" fmla="*/ 8 h 36"/>
                <a:gd name="T70" fmla="*/ 31 w 36"/>
                <a:gd name="T71" fmla="*/ 5 h 36"/>
                <a:gd name="T72" fmla="*/ 28 w 36"/>
                <a:gd name="T73" fmla="*/ 3 h 36"/>
                <a:gd name="T74" fmla="*/ 25 w 36"/>
                <a:gd name="T75" fmla="*/ 1 h 36"/>
                <a:gd name="T76" fmla="*/ 23 w 36"/>
                <a:gd name="T77" fmla="*/ 1 h 36"/>
                <a:gd name="T78" fmla="*/ 22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2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9" name="Freeform 155">
              <a:extLst>
                <a:ext uri="{FF2B5EF4-FFF2-40B4-BE49-F238E27FC236}">
                  <a16:creationId xmlns:a16="http://schemas.microsoft.com/office/drawing/2014/main" id="{A00E4BF8-D15C-BCF8-550F-DF52149C1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6000" y="4935538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2 w 36"/>
                <a:gd name="T3" fmla="*/ 1 h 36"/>
                <a:gd name="T4" fmla="*/ 10 w 36"/>
                <a:gd name="T5" fmla="*/ 2 h 36"/>
                <a:gd name="T6" fmla="*/ 8 w 36"/>
                <a:gd name="T7" fmla="*/ 3 h 36"/>
                <a:gd name="T8" fmla="*/ 5 w 36"/>
                <a:gd name="T9" fmla="*/ 5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19 h 36"/>
                <a:gd name="T20" fmla="*/ 0 w 36"/>
                <a:gd name="T21" fmla="*/ 21 h 36"/>
                <a:gd name="T22" fmla="*/ 1 w 36"/>
                <a:gd name="T23" fmla="*/ 23 h 36"/>
                <a:gd name="T24" fmla="*/ 2 w 36"/>
                <a:gd name="T25" fmla="*/ 26 h 36"/>
                <a:gd name="T26" fmla="*/ 3 w 36"/>
                <a:gd name="T27" fmla="*/ 28 h 36"/>
                <a:gd name="T28" fmla="*/ 5 w 36"/>
                <a:gd name="T29" fmla="*/ 31 h 36"/>
                <a:gd name="T30" fmla="*/ 8 w 36"/>
                <a:gd name="T31" fmla="*/ 33 h 36"/>
                <a:gd name="T32" fmla="*/ 11 w 36"/>
                <a:gd name="T33" fmla="*/ 35 h 36"/>
                <a:gd name="T34" fmla="*/ 14 w 36"/>
                <a:gd name="T35" fmla="*/ 36 h 36"/>
                <a:gd name="T36" fmla="*/ 18 w 36"/>
                <a:gd name="T37" fmla="*/ 36 h 36"/>
                <a:gd name="T38" fmla="*/ 21 w 36"/>
                <a:gd name="T39" fmla="*/ 36 h 36"/>
                <a:gd name="T40" fmla="*/ 23 w 36"/>
                <a:gd name="T41" fmla="*/ 35 h 36"/>
                <a:gd name="T42" fmla="*/ 25 w 36"/>
                <a:gd name="T43" fmla="*/ 35 h 36"/>
                <a:gd name="T44" fmla="*/ 26 w 36"/>
                <a:gd name="T45" fmla="*/ 34 h 36"/>
                <a:gd name="T46" fmla="*/ 28 w 36"/>
                <a:gd name="T47" fmla="*/ 33 h 36"/>
                <a:gd name="T48" fmla="*/ 29 w 36"/>
                <a:gd name="T49" fmla="*/ 32 h 36"/>
                <a:gd name="T50" fmla="*/ 31 w 36"/>
                <a:gd name="T51" fmla="*/ 31 h 36"/>
                <a:gd name="T52" fmla="*/ 33 w 36"/>
                <a:gd name="T53" fmla="*/ 28 h 36"/>
                <a:gd name="T54" fmla="*/ 34 w 36"/>
                <a:gd name="T55" fmla="*/ 26 h 36"/>
                <a:gd name="T56" fmla="*/ 35 w 36"/>
                <a:gd name="T57" fmla="*/ 25 h 36"/>
                <a:gd name="T58" fmla="*/ 35 w 36"/>
                <a:gd name="T59" fmla="*/ 23 h 36"/>
                <a:gd name="T60" fmla="*/ 35 w 36"/>
                <a:gd name="T61" fmla="*/ 22 h 36"/>
                <a:gd name="T62" fmla="*/ 36 w 36"/>
                <a:gd name="T63" fmla="*/ 18 h 36"/>
                <a:gd name="T64" fmla="*/ 35 w 36"/>
                <a:gd name="T65" fmla="*/ 14 h 36"/>
                <a:gd name="T66" fmla="*/ 35 w 36"/>
                <a:gd name="T67" fmla="*/ 11 h 36"/>
                <a:gd name="T68" fmla="*/ 33 w 36"/>
                <a:gd name="T69" fmla="*/ 8 h 36"/>
                <a:gd name="T70" fmla="*/ 31 w 36"/>
                <a:gd name="T71" fmla="*/ 5 h 36"/>
                <a:gd name="T72" fmla="*/ 28 w 36"/>
                <a:gd name="T73" fmla="*/ 3 h 36"/>
                <a:gd name="T74" fmla="*/ 25 w 36"/>
                <a:gd name="T75" fmla="*/ 1 h 36"/>
                <a:gd name="T76" fmla="*/ 23 w 36"/>
                <a:gd name="T77" fmla="*/ 1 h 36"/>
                <a:gd name="T78" fmla="*/ 21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2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0" name="Freeform 156">
              <a:extLst>
                <a:ext uri="{FF2B5EF4-FFF2-40B4-BE49-F238E27FC236}">
                  <a16:creationId xmlns:a16="http://schemas.microsoft.com/office/drawing/2014/main" id="{5995509D-8CCC-1C07-3BBD-C2BBE8AE7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8963" y="5143500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9 w 36"/>
                <a:gd name="T11" fmla="*/ 4 h 36"/>
                <a:gd name="T12" fmla="*/ 27 w 36"/>
                <a:gd name="T13" fmla="*/ 2 h 36"/>
                <a:gd name="T14" fmla="*/ 25 w 36"/>
                <a:gd name="T15" fmla="*/ 1 h 36"/>
                <a:gd name="T16" fmla="*/ 23 w 36"/>
                <a:gd name="T17" fmla="*/ 1 h 36"/>
                <a:gd name="T18" fmla="*/ 21 w 36"/>
                <a:gd name="T19" fmla="*/ 0 h 36"/>
                <a:gd name="T20" fmla="*/ 18 w 36"/>
                <a:gd name="T21" fmla="*/ 0 h 36"/>
                <a:gd name="T22" fmla="*/ 14 w 36"/>
                <a:gd name="T23" fmla="*/ 0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5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2 h 36"/>
                <a:gd name="T40" fmla="*/ 0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4 h 36"/>
                <a:gd name="T52" fmla="*/ 14 w 36"/>
                <a:gd name="T53" fmla="*/ 35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1 w 36"/>
                <a:gd name="T65" fmla="*/ 35 h 36"/>
                <a:gd name="T66" fmla="*/ 23 w 36"/>
                <a:gd name="T67" fmla="*/ 35 h 36"/>
                <a:gd name="T68" fmla="*/ 25 w 36"/>
                <a:gd name="T69" fmla="*/ 34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1 h 36"/>
                <a:gd name="T76" fmla="*/ 31 w 36"/>
                <a:gd name="T77" fmla="*/ 31 h 36"/>
                <a:gd name="T78" fmla="*/ 32 w 36"/>
                <a:gd name="T79" fmla="*/ 29 h 36"/>
                <a:gd name="T80" fmla="*/ 33 w 36"/>
                <a:gd name="T81" fmla="*/ 28 h 36"/>
                <a:gd name="T82" fmla="*/ 34 w 36"/>
                <a:gd name="T83" fmla="*/ 26 h 36"/>
                <a:gd name="T84" fmla="*/ 35 w 36"/>
                <a:gd name="T85" fmla="*/ 23 h 36"/>
                <a:gd name="T86" fmla="*/ 36 w 36"/>
                <a:gd name="T87" fmla="*/ 22 h 36"/>
                <a:gd name="T88" fmla="*/ 36 w 36"/>
                <a:gd name="T89" fmla="*/ 21 h 36"/>
                <a:gd name="T90" fmla="*/ 36 w 36"/>
                <a:gd name="T9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1" name="Freeform 157">
              <a:extLst>
                <a:ext uri="{FF2B5EF4-FFF2-40B4-BE49-F238E27FC236}">
                  <a16:creationId xmlns:a16="http://schemas.microsoft.com/office/drawing/2014/main" id="{2F711A0C-6739-CE41-A26A-619B3DC5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088" y="513397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1 h 36"/>
                <a:gd name="T16" fmla="*/ 24 w 36"/>
                <a:gd name="T17" fmla="*/ 1 h 36"/>
                <a:gd name="T18" fmla="*/ 21 w 36"/>
                <a:gd name="T19" fmla="*/ 0 h 36"/>
                <a:gd name="T20" fmla="*/ 18 w 36"/>
                <a:gd name="T21" fmla="*/ 0 h 36"/>
                <a:gd name="T22" fmla="*/ 14 w 36"/>
                <a:gd name="T23" fmla="*/ 0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5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2 h 36"/>
                <a:gd name="T40" fmla="*/ 1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4 w 36"/>
                <a:gd name="T53" fmla="*/ 35 h 36"/>
                <a:gd name="T54" fmla="*/ 18 w 36"/>
                <a:gd name="T55" fmla="*/ 36 h 36"/>
                <a:gd name="T56" fmla="*/ 18 w 36"/>
                <a:gd name="T57" fmla="*/ 36 h 36"/>
                <a:gd name="T58" fmla="*/ 19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2 w 36"/>
                <a:gd name="T65" fmla="*/ 35 h 36"/>
                <a:gd name="T66" fmla="*/ 23 w 36"/>
                <a:gd name="T67" fmla="*/ 35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2 w 36"/>
                <a:gd name="T79" fmla="*/ 29 h 36"/>
                <a:gd name="T80" fmla="*/ 33 w 36"/>
                <a:gd name="T81" fmla="*/ 28 h 36"/>
                <a:gd name="T82" fmla="*/ 34 w 36"/>
                <a:gd name="T83" fmla="*/ 26 h 36"/>
                <a:gd name="T84" fmla="*/ 36 w 36"/>
                <a:gd name="T85" fmla="*/ 23 h 36"/>
                <a:gd name="T86" fmla="*/ 36 w 36"/>
                <a:gd name="T87" fmla="*/ 22 h 36"/>
                <a:gd name="T88" fmla="*/ 36 w 36"/>
                <a:gd name="T89" fmla="*/ 21 h 36"/>
                <a:gd name="T90" fmla="*/ 36 w 36"/>
                <a:gd name="T9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2" name="Freeform 158">
              <a:extLst>
                <a:ext uri="{FF2B5EF4-FFF2-40B4-BE49-F238E27FC236}">
                  <a16:creationId xmlns:a16="http://schemas.microsoft.com/office/drawing/2014/main" id="{0BAB2486-70C1-B675-0029-61AF3C724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4513" y="5137150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6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2 h 36"/>
                <a:gd name="T16" fmla="*/ 24 w 36"/>
                <a:gd name="T17" fmla="*/ 1 h 36"/>
                <a:gd name="T18" fmla="*/ 21 w 36"/>
                <a:gd name="T19" fmla="*/ 0 h 36"/>
                <a:gd name="T20" fmla="*/ 18 w 36"/>
                <a:gd name="T21" fmla="*/ 0 h 36"/>
                <a:gd name="T22" fmla="*/ 15 w 36"/>
                <a:gd name="T23" fmla="*/ 1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6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2 h 36"/>
                <a:gd name="T40" fmla="*/ 1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5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9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2 w 36"/>
                <a:gd name="T65" fmla="*/ 36 h 36"/>
                <a:gd name="T66" fmla="*/ 23 w 36"/>
                <a:gd name="T67" fmla="*/ 35 h 36"/>
                <a:gd name="T68" fmla="*/ 25 w 36"/>
                <a:gd name="T69" fmla="*/ 35 h 36"/>
                <a:gd name="T70" fmla="*/ 27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2 w 36"/>
                <a:gd name="T79" fmla="*/ 30 h 36"/>
                <a:gd name="T80" fmla="*/ 33 w 36"/>
                <a:gd name="T81" fmla="*/ 28 h 36"/>
                <a:gd name="T82" fmla="*/ 34 w 36"/>
                <a:gd name="T83" fmla="*/ 26 h 36"/>
                <a:gd name="T84" fmla="*/ 36 w 36"/>
                <a:gd name="T85" fmla="*/ 23 h 36"/>
                <a:gd name="T86" fmla="*/ 36 w 36"/>
                <a:gd name="T87" fmla="*/ 22 h 36"/>
                <a:gd name="T88" fmla="*/ 36 w 36"/>
                <a:gd name="T89" fmla="*/ 21 h 36"/>
                <a:gd name="T90" fmla="*/ 36 w 36"/>
                <a:gd name="T9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3" name="Freeform 159">
              <a:extLst>
                <a:ext uri="{FF2B5EF4-FFF2-40B4-BE49-F238E27FC236}">
                  <a16:creationId xmlns:a16="http://schemas.microsoft.com/office/drawing/2014/main" id="{D59724D6-5014-DD17-BC1A-D9FA40A19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5325" y="5054600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5 w 36"/>
                <a:gd name="T3" fmla="*/ 14 h 36"/>
                <a:gd name="T4" fmla="*/ 34 w 36"/>
                <a:gd name="T5" fmla="*/ 11 h 36"/>
                <a:gd name="T6" fmla="*/ 33 w 36"/>
                <a:gd name="T7" fmla="*/ 8 h 36"/>
                <a:gd name="T8" fmla="*/ 31 w 36"/>
                <a:gd name="T9" fmla="*/ 6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2 h 36"/>
                <a:gd name="T16" fmla="*/ 23 w 36"/>
                <a:gd name="T17" fmla="*/ 1 h 36"/>
                <a:gd name="T18" fmla="*/ 20 w 36"/>
                <a:gd name="T19" fmla="*/ 0 h 36"/>
                <a:gd name="T20" fmla="*/ 18 w 36"/>
                <a:gd name="T21" fmla="*/ 0 h 36"/>
                <a:gd name="T22" fmla="*/ 14 w 36"/>
                <a:gd name="T23" fmla="*/ 1 h 36"/>
                <a:gd name="T24" fmla="*/ 11 w 36"/>
                <a:gd name="T25" fmla="*/ 1 h 36"/>
                <a:gd name="T26" fmla="*/ 7 w 36"/>
                <a:gd name="T27" fmla="*/ 3 h 36"/>
                <a:gd name="T28" fmla="*/ 5 w 36"/>
                <a:gd name="T29" fmla="*/ 6 h 36"/>
                <a:gd name="T30" fmla="*/ 2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2 h 36"/>
                <a:gd name="T40" fmla="*/ 0 w 36"/>
                <a:gd name="T41" fmla="*/ 23 h 36"/>
                <a:gd name="T42" fmla="*/ 1 w 36"/>
                <a:gd name="T43" fmla="*/ 25 h 36"/>
                <a:gd name="T44" fmla="*/ 2 w 36"/>
                <a:gd name="T45" fmla="*/ 28 h 36"/>
                <a:gd name="T46" fmla="*/ 5 w 36"/>
                <a:gd name="T47" fmla="*/ 31 h 36"/>
                <a:gd name="T48" fmla="*/ 7 w 36"/>
                <a:gd name="T49" fmla="*/ 33 h 36"/>
                <a:gd name="T50" fmla="*/ 11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9 w 36"/>
                <a:gd name="T61" fmla="*/ 36 h 36"/>
                <a:gd name="T62" fmla="*/ 19 w 36"/>
                <a:gd name="T63" fmla="*/ 36 h 36"/>
                <a:gd name="T64" fmla="*/ 21 w 36"/>
                <a:gd name="T65" fmla="*/ 36 h 36"/>
                <a:gd name="T66" fmla="*/ 23 w 36"/>
                <a:gd name="T67" fmla="*/ 35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1 w 36"/>
                <a:gd name="T79" fmla="*/ 30 h 36"/>
                <a:gd name="T80" fmla="*/ 32 w 36"/>
                <a:gd name="T81" fmla="*/ 28 h 36"/>
                <a:gd name="T82" fmla="*/ 34 w 36"/>
                <a:gd name="T83" fmla="*/ 26 h 36"/>
                <a:gd name="T84" fmla="*/ 35 w 36"/>
                <a:gd name="T85" fmla="*/ 23 h 36"/>
                <a:gd name="T86" fmla="*/ 35 w 36"/>
                <a:gd name="T87" fmla="*/ 22 h 36"/>
                <a:gd name="T88" fmla="*/ 36 w 36"/>
                <a:gd name="T89" fmla="*/ 21 h 36"/>
                <a:gd name="T90" fmla="*/ 36 w 36"/>
                <a:gd name="T9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6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4" name="Freeform 160">
              <a:extLst>
                <a:ext uri="{FF2B5EF4-FFF2-40B4-BE49-F238E27FC236}">
                  <a16:creationId xmlns:a16="http://schemas.microsoft.com/office/drawing/2014/main" id="{FCEED096-49D8-2F84-5F10-7D6E55C8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502602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5 w 36"/>
                <a:gd name="T3" fmla="*/ 14 h 36"/>
                <a:gd name="T4" fmla="*/ 34 w 36"/>
                <a:gd name="T5" fmla="*/ 11 h 36"/>
                <a:gd name="T6" fmla="*/ 33 w 36"/>
                <a:gd name="T7" fmla="*/ 8 h 36"/>
                <a:gd name="T8" fmla="*/ 30 w 36"/>
                <a:gd name="T9" fmla="*/ 6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2 h 36"/>
                <a:gd name="T16" fmla="*/ 23 w 36"/>
                <a:gd name="T17" fmla="*/ 1 h 36"/>
                <a:gd name="T18" fmla="*/ 20 w 36"/>
                <a:gd name="T19" fmla="*/ 0 h 36"/>
                <a:gd name="T20" fmla="*/ 18 w 36"/>
                <a:gd name="T21" fmla="*/ 0 h 36"/>
                <a:gd name="T22" fmla="*/ 14 w 36"/>
                <a:gd name="T23" fmla="*/ 1 h 36"/>
                <a:gd name="T24" fmla="*/ 10 w 36"/>
                <a:gd name="T25" fmla="*/ 1 h 36"/>
                <a:gd name="T26" fmla="*/ 7 w 36"/>
                <a:gd name="T27" fmla="*/ 3 h 36"/>
                <a:gd name="T28" fmla="*/ 5 w 36"/>
                <a:gd name="T29" fmla="*/ 6 h 36"/>
                <a:gd name="T30" fmla="*/ 2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2 h 36"/>
                <a:gd name="T40" fmla="*/ 0 w 36"/>
                <a:gd name="T41" fmla="*/ 24 h 36"/>
                <a:gd name="T42" fmla="*/ 1 w 36"/>
                <a:gd name="T43" fmla="*/ 25 h 36"/>
                <a:gd name="T44" fmla="*/ 2 w 36"/>
                <a:gd name="T45" fmla="*/ 28 h 36"/>
                <a:gd name="T46" fmla="*/ 5 w 36"/>
                <a:gd name="T47" fmla="*/ 31 h 36"/>
                <a:gd name="T48" fmla="*/ 7 w 36"/>
                <a:gd name="T49" fmla="*/ 33 h 36"/>
                <a:gd name="T50" fmla="*/ 10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8 w 36"/>
                <a:gd name="T61" fmla="*/ 36 h 36"/>
                <a:gd name="T62" fmla="*/ 19 w 36"/>
                <a:gd name="T63" fmla="*/ 36 h 36"/>
                <a:gd name="T64" fmla="*/ 21 w 36"/>
                <a:gd name="T65" fmla="*/ 36 h 36"/>
                <a:gd name="T66" fmla="*/ 23 w 36"/>
                <a:gd name="T67" fmla="*/ 35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0 w 36"/>
                <a:gd name="T77" fmla="*/ 31 h 36"/>
                <a:gd name="T78" fmla="*/ 31 w 36"/>
                <a:gd name="T79" fmla="*/ 30 h 36"/>
                <a:gd name="T80" fmla="*/ 32 w 36"/>
                <a:gd name="T81" fmla="*/ 29 h 36"/>
                <a:gd name="T82" fmla="*/ 34 w 36"/>
                <a:gd name="T83" fmla="*/ 26 h 36"/>
                <a:gd name="T84" fmla="*/ 35 w 36"/>
                <a:gd name="T85" fmla="*/ 24 h 36"/>
                <a:gd name="T86" fmla="*/ 35 w 36"/>
                <a:gd name="T87" fmla="*/ 22 h 36"/>
                <a:gd name="T88" fmla="*/ 36 w 36"/>
                <a:gd name="T89" fmla="*/ 21 h 36"/>
                <a:gd name="T90" fmla="*/ 36 w 36"/>
                <a:gd name="T9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0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6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0" y="31"/>
                  </a:lnTo>
                  <a:lnTo>
                    <a:pt x="31" y="30"/>
                  </a:lnTo>
                  <a:lnTo>
                    <a:pt x="32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5" name="Freeform 161">
              <a:extLst>
                <a:ext uri="{FF2B5EF4-FFF2-40B4-BE49-F238E27FC236}">
                  <a16:creationId xmlns:a16="http://schemas.microsoft.com/office/drawing/2014/main" id="{624DBEAB-4B61-394C-3747-8A1188009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1838" y="5054600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6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2 h 36"/>
                <a:gd name="T16" fmla="*/ 23 w 36"/>
                <a:gd name="T17" fmla="*/ 1 h 36"/>
                <a:gd name="T18" fmla="*/ 21 w 36"/>
                <a:gd name="T19" fmla="*/ 0 h 36"/>
                <a:gd name="T20" fmla="*/ 18 w 36"/>
                <a:gd name="T21" fmla="*/ 0 h 36"/>
                <a:gd name="T22" fmla="*/ 14 w 36"/>
                <a:gd name="T23" fmla="*/ 1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6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2 h 36"/>
                <a:gd name="T40" fmla="*/ 1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2 w 36"/>
                <a:gd name="T65" fmla="*/ 36 h 36"/>
                <a:gd name="T66" fmla="*/ 23 w 36"/>
                <a:gd name="T67" fmla="*/ 35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2 w 36"/>
                <a:gd name="T79" fmla="*/ 30 h 36"/>
                <a:gd name="T80" fmla="*/ 33 w 36"/>
                <a:gd name="T81" fmla="*/ 28 h 36"/>
                <a:gd name="T82" fmla="*/ 34 w 36"/>
                <a:gd name="T83" fmla="*/ 26 h 36"/>
                <a:gd name="T84" fmla="*/ 36 w 36"/>
                <a:gd name="T85" fmla="*/ 23 h 36"/>
                <a:gd name="T86" fmla="*/ 36 w 36"/>
                <a:gd name="T87" fmla="*/ 22 h 36"/>
                <a:gd name="T88" fmla="*/ 36 w 36"/>
                <a:gd name="T89" fmla="*/ 21 h 36"/>
                <a:gd name="T90" fmla="*/ 36 w 36"/>
                <a:gd name="T9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6" name="Freeform 162">
              <a:extLst>
                <a:ext uri="{FF2B5EF4-FFF2-40B4-BE49-F238E27FC236}">
                  <a16:creationId xmlns:a16="http://schemas.microsoft.com/office/drawing/2014/main" id="{AFCB8291-46C6-287A-05EA-25EBDCCFE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975" y="462597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5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9 w 36"/>
                <a:gd name="T11" fmla="*/ 3 h 36"/>
                <a:gd name="T12" fmla="*/ 27 w 36"/>
                <a:gd name="T13" fmla="*/ 2 h 36"/>
                <a:gd name="T14" fmla="*/ 25 w 36"/>
                <a:gd name="T15" fmla="*/ 1 h 36"/>
                <a:gd name="T16" fmla="*/ 23 w 36"/>
                <a:gd name="T17" fmla="*/ 1 h 36"/>
                <a:gd name="T18" fmla="*/ 21 w 36"/>
                <a:gd name="T19" fmla="*/ 0 h 36"/>
                <a:gd name="T20" fmla="*/ 18 w 36"/>
                <a:gd name="T21" fmla="*/ 0 h 36"/>
                <a:gd name="T22" fmla="*/ 14 w 36"/>
                <a:gd name="T23" fmla="*/ 0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5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1 h 36"/>
                <a:gd name="T40" fmla="*/ 0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1 w 36"/>
                <a:gd name="T65" fmla="*/ 36 h 36"/>
                <a:gd name="T66" fmla="*/ 23 w 36"/>
                <a:gd name="T67" fmla="*/ 35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3 w 36"/>
                <a:gd name="T79" fmla="*/ 28 h 36"/>
                <a:gd name="T80" fmla="*/ 34 w 36"/>
                <a:gd name="T81" fmla="*/ 26 h 36"/>
                <a:gd name="T82" fmla="*/ 35 w 36"/>
                <a:gd name="T83" fmla="*/ 23 h 36"/>
                <a:gd name="T84" fmla="*/ 35 w 36"/>
                <a:gd name="T85" fmla="*/ 22 h 36"/>
                <a:gd name="T86" fmla="*/ 36 w 36"/>
                <a:gd name="T87" fmla="*/ 21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5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7" name="Freeform 163">
              <a:extLst>
                <a:ext uri="{FF2B5EF4-FFF2-40B4-BE49-F238E27FC236}">
                  <a16:creationId xmlns:a16="http://schemas.microsoft.com/office/drawing/2014/main" id="{C0396B92-4C82-5E73-A256-A84017225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1113" y="460692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9 w 36"/>
                <a:gd name="T11" fmla="*/ 3 h 36"/>
                <a:gd name="T12" fmla="*/ 27 w 36"/>
                <a:gd name="T13" fmla="*/ 2 h 36"/>
                <a:gd name="T14" fmla="*/ 25 w 36"/>
                <a:gd name="T15" fmla="*/ 1 h 36"/>
                <a:gd name="T16" fmla="*/ 23 w 36"/>
                <a:gd name="T17" fmla="*/ 1 h 36"/>
                <a:gd name="T18" fmla="*/ 21 w 36"/>
                <a:gd name="T19" fmla="*/ 0 h 36"/>
                <a:gd name="T20" fmla="*/ 18 w 36"/>
                <a:gd name="T21" fmla="*/ 0 h 36"/>
                <a:gd name="T22" fmla="*/ 14 w 36"/>
                <a:gd name="T23" fmla="*/ 0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5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1 h 36"/>
                <a:gd name="T40" fmla="*/ 0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4 w 36"/>
                <a:gd name="T53" fmla="*/ 35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2 w 36"/>
                <a:gd name="T65" fmla="*/ 35 h 36"/>
                <a:gd name="T66" fmla="*/ 23 w 36"/>
                <a:gd name="T67" fmla="*/ 35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3 w 36"/>
                <a:gd name="T79" fmla="*/ 28 h 36"/>
                <a:gd name="T80" fmla="*/ 34 w 36"/>
                <a:gd name="T81" fmla="*/ 26 h 36"/>
                <a:gd name="T82" fmla="*/ 35 w 36"/>
                <a:gd name="T83" fmla="*/ 23 h 36"/>
                <a:gd name="T84" fmla="*/ 36 w 36"/>
                <a:gd name="T85" fmla="*/ 22 h 36"/>
                <a:gd name="T86" fmla="*/ 36 w 36"/>
                <a:gd name="T87" fmla="*/ 21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8" name="Freeform 164">
              <a:extLst>
                <a:ext uri="{FF2B5EF4-FFF2-40B4-BE49-F238E27FC236}">
                  <a16:creationId xmlns:a16="http://schemas.microsoft.com/office/drawing/2014/main" id="{201C56A4-AC31-5EDA-D2EE-210B36411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710113"/>
              <a:ext cx="58738" cy="57150"/>
            </a:xfrm>
            <a:custGeom>
              <a:avLst/>
              <a:gdLst>
                <a:gd name="T0" fmla="*/ 37 w 37"/>
                <a:gd name="T1" fmla="*/ 18 h 36"/>
                <a:gd name="T2" fmla="*/ 36 w 37"/>
                <a:gd name="T3" fmla="*/ 14 h 36"/>
                <a:gd name="T4" fmla="*/ 35 w 37"/>
                <a:gd name="T5" fmla="*/ 11 h 36"/>
                <a:gd name="T6" fmla="*/ 33 w 37"/>
                <a:gd name="T7" fmla="*/ 7 h 36"/>
                <a:gd name="T8" fmla="*/ 31 w 37"/>
                <a:gd name="T9" fmla="*/ 5 h 36"/>
                <a:gd name="T10" fmla="*/ 30 w 37"/>
                <a:gd name="T11" fmla="*/ 3 h 36"/>
                <a:gd name="T12" fmla="*/ 28 w 37"/>
                <a:gd name="T13" fmla="*/ 2 h 36"/>
                <a:gd name="T14" fmla="*/ 26 w 37"/>
                <a:gd name="T15" fmla="*/ 1 h 36"/>
                <a:gd name="T16" fmla="*/ 24 w 37"/>
                <a:gd name="T17" fmla="*/ 1 h 36"/>
                <a:gd name="T18" fmla="*/ 21 w 37"/>
                <a:gd name="T19" fmla="*/ 0 h 36"/>
                <a:gd name="T20" fmla="*/ 19 w 37"/>
                <a:gd name="T21" fmla="*/ 0 h 36"/>
                <a:gd name="T22" fmla="*/ 15 w 37"/>
                <a:gd name="T23" fmla="*/ 0 h 36"/>
                <a:gd name="T24" fmla="*/ 11 w 37"/>
                <a:gd name="T25" fmla="*/ 1 h 36"/>
                <a:gd name="T26" fmla="*/ 8 w 37"/>
                <a:gd name="T27" fmla="*/ 2 h 36"/>
                <a:gd name="T28" fmla="*/ 6 w 37"/>
                <a:gd name="T29" fmla="*/ 5 h 36"/>
                <a:gd name="T30" fmla="*/ 3 w 37"/>
                <a:gd name="T31" fmla="*/ 7 h 36"/>
                <a:gd name="T32" fmla="*/ 2 w 37"/>
                <a:gd name="T33" fmla="*/ 11 h 36"/>
                <a:gd name="T34" fmla="*/ 1 w 37"/>
                <a:gd name="T35" fmla="*/ 14 h 36"/>
                <a:gd name="T36" fmla="*/ 0 w 37"/>
                <a:gd name="T37" fmla="*/ 18 h 36"/>
                <a:gd name="T38" fmla="*/ 1 w 37"/>
                <a:gd name="T39" fmla="*/ 21 h 36"/>
                <a:gd name="T40" fmla="*/ 1 w 37"/>
                <a:gd name="T41" fmla="*/ 23 h 36"/>
                <a:gd name="T42" fmla="*/ 2 w 37"/>
                <a:gd name="T43" fmla="*/ 25 h 36"/>
                <a:gd name="T44" fmla="*/ 3 w 37"/>
                <a:gd name="T45" fmla="*/ 28 h 36"/>
                <a:gd name="T46" fmla="*/ 6 w 37"/>
                <a:gd name="T47" fmla="*/ 31 h 36"/>
                <a:gd name="T48" fmla="*/ 8 w 37"/>
                <a:gd name="T49" fmla="*/ 33 h 36"/>
                <a:gd name="T50" fmla="*/ 11 w 37"/>
                <a:gd name="T51" fmla="*/ 35 h 36"/>
                <a:gd name="T52" fmla="*/ 15 w 37"/>
                <a:gd name="T53" fmla="*/ 35 h 36"/>
                <a:gd name="T54" fmla="*/ 19 w 37"/>
                <a:gd name="T55" fmla="*/ 36 h 36"/>
                <a:gd name="T56" fmla="*/ 19 w 37"/>
                <a:gd name="T57" fmla="*/ 36 h 36"/>
                <a:gd name="T58" fmla="*/ 19 w 37"/>
                <a:gd name="T59" fmla="*/ 36 h 36"/>
                <a:gd name="T60" fmla="*/ 19 w 37"/>
                <a:gd name="T61" fmla="*/ 36 h 36"/>
                <a:gd name="T62" fmla="*/ 20 w 37"/>
                <a:gd name="T63" fmla="*/ 36 h 36"/>
                <a:gd name="T64" fmla="*/ 22 w 37"/>
                <a:gd name="T65" fmla="*/ 35 h 36"/>
                <a:gd name="T66" fmla="*/ 24 w 37"/>
                <a:gd name="T67" fmla="*/ 35 h 36"/>
                <a:gd name="T68" fmla="*/ 25 w 37"/>
                <a:gd name="T69" fmla="*/ 35 h 36"/>
                <a:gd name="T70" fmla="*/ 27 w 37"/>
                <a:gd name="T71" fmla="*/ 34 h 36"/>
                <a:gd name="T72" fmla="*/ 28 w 37"/>
                <a:gd name="T73" fmla="*/ 33 h 36"/>
                <a:gd name="T74" fmla="*/ 30 w 37"/>
                <a:gd name="T75" fmla="*/ 32 h 36"/>
                <a:gd name="T76" fmla="*/ 31 w 37"/>
                <a:gd name="T77" fmla="*/ 31 h 36"/>
                <a:gd name="T78" fmla="*/ 33 w 37"/>
                <a:gd name="T79" fmla="*/ 28 h 36"/>
                <a:gd name="T80" fmla="*/ 35 w 37"/>
                <a:gd name="T81" fmla="*/ 26 h 36"/>
                <a:gd name="T82" fmla="*/ 36 w 37"/>
                <a:gd name="T83" fmla="*/ 23 h 36"/>
                <a:gd name="T84" fmla="*/ 36 w 37"/>
                <a:gd name="T85" fmla="*/ 22 h 36"/>
                <a:gd name="T86" fmla="*/ 37 w 37"/>
                <a:gd name="T87" fmla="*/ 21 h 36"/>
                <a:gd name="T88" fmla="*/ 37 w 37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36">
                  <a:moveTo>
                    <a:pt x="37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3" y="7"/>
                  </a:lnTo>
                  <a:lnTo>
                    <a:pt x="2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5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7" y="21"/>
                  </a:lnTo>
                  <a:lnTo>
                    <a:pt x="37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9" name="Freeform 165">
              <a:extLst>
                <a:ext uri="{FF2B5EF4-FFF2-40B4-BE49-F238E27FC236}">
                  <a16:creationId xmlns:a16="http://schemas.microsoft.com/office/drawing/2014/main" id="{1E72F354-0F60-CC89-D999-ED20D4DD9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863" y="4818063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9 w 36"/>
                <a:gd name="T11" fmla="*/ 4 h 36"/>
                <a:gd name="T12" fmla="*/ 28 w 36"/>
                <a:gd name="T13" fmla="*/ 2 h 36"/>
                <a:gd name="T14" fmla="*/ 26 w 36"/>
                <a:gd name="T15" fmla="*/ 1 h 36"/>
                <a:gd name="T16" fmla="*/ 24 w 36"/>
                <a:gd name="T17" fmla="*/ 1 h 36"/>
                <a:gd name="T18" fmla="*/ 21 w 36"/>
                <a:gd name="T19" fmla="*/ 0 h 36"/>
                <a:gd name="T20" fmla="*/ 18 w 36"/>
                <a:gd name="T21" fmla="*/ 0 h 36"/>
                <a:gd name="T22" fmla="*/ 15 w 36"/>
                <a:gd name="T23" fmla="*/ 0 h 36"/>
                <a:gd name="T24" fmla="*/ 11 w 36"/>
                <a:gd name="T25" fmla="*/ 1 h 36"/>
                <a:gd name="T26" fmla="*/ 8 w 36"/>
                <a:gd name="T27" fmla="*/ 3 h 36"/>
                <a:gd name="T28" fmla="*/ 6 w 36"/>
                <a:gd name="T29" fmla="*/ 5 h 36"/>
                <a:gd name="T30" fmla="*/ 3 w 36"/>
                <a:gd name="T31" fmla="*/ 8 h 36"/>
                <a:gd name="T32" fmla="*/ 1 w 36"/>
                <a:gd name="T33" fmla="*/ 11 h 36"/>
                <a:gd name="T34" fmla="*/ 1 w 36"/>
                <a:gd name="T35" fmla="*/ 14 h 36"/>
                <a:gd name="T36" fmla="*/ 0 w 36"/>
                <a:gd name="T37" fmla="*/ 18 h 36"/>
                <a:gd name="T38" fmla="*/ 1 w 36"/>
                <a:gd name="T39" fmla="*/ 21 h 36"/>
                <a:gd name="T40" fmla="*/ 1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6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5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9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2 w 36"/>
                <a:gd name="T65" fmla="*/ 36 h 36"/>
                <a:gd name="T66" fmla="*/ 23 w 36"/>
                <a:gd name="T67" fmla="*/ 35 h 36"/>
                <a:gd name="T68" fmla="*/ 25 w 36"/>
                <a:gd name="T69" fmla="*/ 35 h 36"/>
                <a:gd name="T70" fmla="*/ 27 w 36"/>
                <a:gd name="T71" fmla="*/ 34 h 36"/>
                <a:gd name="T72" fmla="*/ 28 w 36"/>
                <a:gd name="T73" fmla="*/ 33 h 36"/>
                <a:gd name="T74" fmla="*/ 30 w 36"/>
                <a:gd name="T75" fmla="*/ 32 h 36"/>
                <a:gd name="T76" fmla="*/ 31 w 36"/>
                <a:gd name="T77" fmla="*/ 31 h 36"/>
                <a:gd name="T78" fmla="*/ 33 w 36"/>
                <a:gd name="T79" fmla="*/ 28 h 36"/>
                <a:gd name="T80" fmla="*/ 35 w 36"/>
                <a:gd name="T81" fmla="*/ 26 h 36"/>
                <a:gd name="T82" fmla="*/ 36 w 36"/>
                <a:gd name="T83" fmla="*/ 23 h 36"/>
                <a:gd name="T84" fmla="*/ 36 w 36"/>
                <a:gd name="T85" fmla="*/ 22 h 36"/>
                <a:gd name="T86" fmla="*/ 36 w 36"/>
                <a:gd name="T87" fmla="*/ 21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5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0" name="Freeform 166">
              <a:extLst>
                <a:ext uri="{FF2B5EF4-FFF2-40B4-BE49-F238E27FC236}">
                  <a16:creationId xmlns:a16="http://schemas.microsoft.com/office/drawing/2014/main" id="{DD95D2EE-38A2-86E2-A83D-DFAC74496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0300" y="483552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5 w 36"/>
                <a:gd name="T3" fmla="*/ 14 h 36"/>
                <a:gd name="T4" fmla="*/ 34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1 h 36"/>
                <a:gd name="T16" fmla="*/ 23 w 36"/>
                <a:gd name="T17" fmla="*/ 1 h 36"/>
                <a:gd name="T18" fmla="*/ 20 w 36"/>
                <a:gd name="T19" fmla="*/ 0 h 36"/>
                <a:gd name="T20" fmla="*/ 18 w 36"/>
                <a:gd name="T21" fmla="*/ 0 h 36"/>
                <a:gd name="T22" fmla="*/ 14 w 36"/>
                <a:gd name="T23" fmla="*/ 0 h 36"/>
                <a:gd name="T24" fmla="*/ 11 w 36"/>
                <a:gd name="T25" fmla="*/ 1 h 36"/>
                <a:gd name="T26" fmla="*/ 7 w 36"/>
                <a:gd name="T27" fmla="*/ 3 h 36"/>
                <a:gd name="T28" fmla="*/ 5 w 36"/>
                <a:gd name="T29" fmla="*/ 5 h 36"/>
                <a:gd name="T30" fmla="*/ 2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2 h 36"/>
                <a:gd name="T40" fmla="*/ 0 w 36"/>
                <a:gd name="T41" fmla="*/ 23 h 36"/>
                <a:gd name="T42" fmla="*/ 1 w 36"/>
                <a:gd name="T43" fmla="*/ 25 h 36"/>
                <a:gd name="T44" fmla="*/ 2 w 36"/>
                <a:gd name="T45" fmla="*/ 28 h 36"/>
                <a:gd name="T46" fmla="*/ 5 w 36"/>
                <a:gd name="T47" fmla="*/ 31 h 36"/>
                <a:gd name="T48" fmla="*/ 7 w 36"/>
                <a:gd name="T49" fmla="*/ 33 h 36"/>
                <a:gd name="T50" fmla="*/ 11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8 w 36"/>
                <a:gd name="T61" fmla="*/ 36 h 36"/>
                <a:gd name="T62" fmla="*/ 19 w 36"/>
                <a:gd name="T63" fmla="*/ 36 h 36"/>
                <a:gd name="T64" fmla="*/ 21 w 36"/>
                <a:gd name="T65" fmla="*/ 36 h 36"/>
                <a:gd name="T66" fmla="*/ 23 w 36"/>
                <a:gd name="T67" fmla="*/ 35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2 w 36"/>
                <a:gd name="T79" fmla="*/ 28 h 36"/>
                <a:gd name="T80" fmla="*/ 34 w 36"/>
                <a:gd name="T81" fmla="*/ 26 h 36"/>
                <a:gd name="T82" fmla="*/ 35 w 36"/>
                <a:gd name="T83" fmla="*/ 23 h 36"/>
                <a:gd name="T84" fmla="*/ 35 w 36"/>
                <a:gd name="T85" fmla="*/ 22 h 36"/>
                <a:gd name="T86" fmla="*/ 36 w 36"/>
                <a:gd name="T87" fmla="*/ 21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1" name="Freeform 167">
              <a:extLst>
                <a:ext uri="{FF2B5EF4-FFF2-40B4-BE49-F238E27FC236}">
                  <a16:creationId xmlns:a16="http://schemas.microsoft.com/office/drawing/2014/main" id="{C865B9F6-17B6-15DD-6738-0F6FB676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4694238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5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2 h 36"/>
                <a:gd name="T16" fmla="*/ 24 w 36"/>
                <a:gd name="T17" fmla="*/ 1 h 36"/>
                <a:gd name="T18" fmla="*/ 21 w 36"/>
                <a:gd name="T19" fmla="*/ 0 h 36"/>
                <a:gd name="T20" fmla="*/ 18 w 36"/>
                <a:gd name="T21" fmla="*/ 0 h 36"/>
                <a:gd name="T22" fmla="*/ 14 w 36"/>
                <a:gd name="T23" fmla="*/ 0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5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5 h 36"/>
                <a:gd name="T36" fmla="*/ 0 w 36"/>
                <a:gd name="T37" fmla="*/ 18 h 36"/>
                <a:gd name="T38" fmla="*/ 0 w 36"/>
                <a:gd name="T39" fmla="*/ 22 h 36"/>
                <a:gd name="T40" fmla="*/ 1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9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2 w 36"/>
                <a:gd name="T65" fmla="*/ 36 h 36"/>
                <a:gd name="T66" fmla="*/ 23 w 36"/>
                <a:gd name="T67" fmla="*/ 35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3 w 36"/>
                <a:gd name="T79" fmla="*/ 29 h 36"/>
                <a:gd name="T80" fmla="*/ 34 w 36"/>
                <a:gd name="T81" fmla="*/ 26 h 36"/>
                <a:gd name="T82" fmla="*/ 36 w 36"/>
                <a:gd name="T83" fmla="*/ 24 h 36"/>
                <a:gd name="T84" fmla="*/ 36 w 36"/>
                <a:gd name="T85" fmla="*/ 22 h 36"/>
                <a:gd name="T86" fmla="*/ 36 w 36"/>
                <a:gd name="T87" fmla="*/ 21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2" name="Freeform 168">
              <a:extLst>
                <a:ext uri="{FF2B5EF4-FFF2-40B4-BE49-F238E27FC236}">
                  <a16:creationId xmlns:a16="http://schemas.microsoft.com/office/drawing/2014/main" id="{B5E0ED6B-528A-F3C8-8F59-16BAE6153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1888" y="4714875"/>
              <a:ext cx="58738" cy="57150"/>
            </a:xfrm>
            <a:custGeom>
              <a:avLst/>
              <a:gdLst>
                <a:gd name="T0" fmla="*/ 37 w 37"/>
                <a:gd name="T1" fmla="*/ 19 h 36"/>
                <a:gd name="T2" fmla="*/ 36 w 37"/>
                <a:gd name="T3" fmla="*/ 15 h 36"/>
                <a:gd name="T4" fmla="*/ 35 w 37"/>
                <a:gd name="T5" fmla="*/ 11 h 36"/>
                <a:gd name="T6" fmla="*/ 33 w 37"/>
                <a:gd name="T7" fmla="*/ 8 h 36"/>
                <a:gd name="T8" fmla="*/ 31 w 37"/>
                <a:gd name="T9" fmla="*/ 6 h 36"/>
                <a:gd name="T10" fmla="*/ 30 w 37"/>
                <a:gd name="T11" fmla="*/ 4 h 36"/>
                <a:gd name="T12" fmla="*/ 28 w 37"/>
                <a:gd name="T13" fmla="*/ 3 h 36"/>
                <a:gd name="T14" fmla="*/ 26 w 37"/>
                <a:gd name="T15" fmla="*/ 2 h 36"/>
                <a:gd name="T16" fmla="*/ 24 w 37"/>
                <a:gd name="T17" fmla="*/ 1 h 36"/>
                <a:gd name="T18" fmla="*/ 21 w 37"/>
                <a:gd name="T19" fmla="*/ 1 h 36"/>
                <a:gd name="T20" fmla="*/ 19 w 37"/>
                <a:gd name="T21" fmla="*/ 0 h 36"/>
                <a:gd name="T22" fmla="*/ 15 w 37"/>
                <a:gd name="T23" fmla="*/ 1 h 36"/>
                <a:gd name="T24" fmla="*/ 11 w 37"/>
                <a:gd name="T25" fmla="*/ 2 h 36"/>
                <a:gd name="T26" fmla="*/ 8 w 37"/>
                <a:gd name="T27" fmla="*/ 3 h 36"/>
                <a:gd name="T28" fmla="*/ 6 w 37"/>
                <a:gd name="T29" fmla="*/ 6 h 36"/>
                <a:gd name="T30" fmla="*/ 3 w 37"/>
                <a:gd name="T31" fmla="*/ 8 h 36"/>
                <a:gd name="T32" fmla="*/ 2 w 37"/>
                <a:gd name="T33" fmla="*/ 11 h 36"/>
                <a:gd name="T34" fmla="*/ 1 w 37"/>
                <a:gd name="T35" fmla="*/ 15 h 36"/>
                <a:gd name="T36" fmla="*/ 0 w 37"/>
                <a:gd name="T37" fmla="*/ 19 h 36"/>
                <a:gd name="T38" fmla="*/ 1 w 37"/>
                <a:gd name="T39" fmla="*/ 22 h 36"/>
                <a:gd name="T40" fmla="*/ 1 w 37"/>
                <a:gd name="T41" fmla="*/ 24 h 36"/>
                <a:gd name="T42" fmla="*/ 2 w 37"/>
                <a:gd name="T43" fmla="*/ 25 h 36"/>
                <a:gd name="T44" fmla="*/ 3 w 37"/>
                <a:gd name="T45" fmla="*/ 28 h 36"/>
                <a:gd name="T46" fmla="*/ 6 w 37"/>
                <a:gd name="T47" fmla="*/ 31 h 36"/>
                <a:gd name="T48" fmla="*/ 8 w 37"/>
                <a:gd name="T49" fmla="*/ 33 h 36"/>
                <a:gd name="T50" fmla="*/ 11 w 37"/>
                <a:gd name="T51" fmla="*/ 35 h 36"/>
                <a:gd name="T52" fmla="*/ 15 w 37"/>
                <a:gd name="T53" fmla="*/ 36 h 36"/>
                <a:gd name="T54" fmla="*/ 19 w 37"/>
                <a:gd name="T55" fmla="*/ 36 h 36"/>
                <a:gd name="T56" fmla="*/ 19 w 37"/>
                <a:gd name="T57" fmla="*/ 36 h 36"/>
                <a:gd name="T58" fmla="*/ 19 w 37"/>
                <a:gd name="T59" fmla="*/ 36 h 36"/>
                <a:gd name="T60" fmla="*/ 19 w 37"/>
                <a:gd name="T61" fmla="*/ 36 h 36"/>
                <a:gd name="T62" fmla="*/ 20 w 37"/>
                <a:gd name="T63" fmla="*/ 36 h 36"/>
                <a:gd name="T64" fmla="*/ 22 w 37"/>
                <a:gd name="T65" fmla="*/ 36 h 36"/>
                <a:gd name="T66" fmla="*/ 24 w 37"/>
                <a:gd name="T67" fmla="*/ 36 h 36"/>
                <a:gd name="T68" fmla="*/ 25 w 37"/>
                <a:gd name="T69" fmla="*/ 35 h 36"/>
                <a:gd name="T70" fmla="*/ 27 w 37"/>
                <a:gd name="T71" fmla="*/ 34 h 36"/>
                <a:gd name="T72" fmla="*/ 28 w 37"/>
                <a:gd name="T73" fmla="*/ 33 h 36"/>
                <a:gd name="T74" fmla="*/ 30 w 37"/>
                <a:gd name="T75" fmla="*/ 32 h 36"/>
                <a:gd name="T76" fmla="*/ 31 w 37"/>
                <a:gd name="T77" fmla="*/ 31 h 36"/>
                <a:gd name="T78" fmla="*/ 33 w 37"/>
                <a:gd name="T79" fmla="*/ 29 h 36"/>
                <a:gd name="T80" fmla="*/ 35 w 37"/>
                <a:gd name="T81" fmla="*/ 27 h 36"/>
                <a:gd name="T82" fmla="*/ 36 w 37"/>
                <a:gd name="T83" fmla="*/ 24 h 36"/>
                <a:gd name="T84" fmla="*/ 36 w 37"/>
                <a:gd name="T85" fmla="*/ 22 h 36"/>
                <a:gd name="T86" fmla="*/ 37 w 37"/>
                <a:gd name="T87" fmla="*/ 21 h 36"/>
                <a:gd name="T88" fmla="*/ 37 w 37"/>
                <a:gd name="T8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36">
                  <a:moveTo>
                    <a:pt x="37" y="19"/>
                  </a:move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30" y="4"/>
                  </a:lnTo>
                  <a:lnTo>
                    <a:pt x="28" y="3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2" y="11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2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5" y="27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7" y="21"/>
                  </a:lnTo>
                  <a:lnTo>
                    <a:pt x="37" y="19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3" name="Freeform 169">
              <a:extLst>
                <a:ext uri="{FF2B5EF4-FFF2-40B4-BE49-F238E27FC236}">
                  <a16:creationId xmlns:a16="http://schemas.microsoft.com/office/drawing/2014/main" id="{5E42EBC8-4BDA-FC1C-9DCC-10AA05894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0" y="4654550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4 h 36"/>
                <a:gd name="T4" fmla="*/ 35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9 w 36"/>
                <a:gd name="T11" fmla="*/ 3 h 36"/>
                <a:gd name="T12" fmla="*/ 28 w 36"/>
                <a:gd name="T13" fmla="*/ 2 h 36"/>
                <a:gd name="T14" fmla="*/ 25 w 36"/>
                <a:gd name="T15" fmla="*/ 1 h 36"/>
                <a:gd name="T16" fmla="*/ 24 w 36"/>
                <a:gd name="T17" fmla="*/ 1 h 36"/>
                <a:gd name="T18" fmla="*/ 21 w 36"/>
                <a:gd name="T19" fmla="*/ 0 h 36"/>
                <a:gd name="T20" fmla="*/ 18 w 36"/>
                <a:gd name="T21" fmla="*/ 0 h 36"/>
                <a:gd name="T22" fmla="*/ 15 w 36"/>
                <a:gd name="T23" fmla="*/ 0 h 36"/>
                <a:gd name="T24" fmla="*/ 11 w 36"/>
                <a:gd name="T25" fmla="*/ 1 h 36"/>
                <a:gd name="T26" fmla="*/ 8 w 36"/>
                <a:gd name="T27" fmla="*/ 3 h 36"/>
                <a:gd name="T28" fmla="*/ 5 w 36"/>
                <a:gd name="T29" fmla="*/ 5 h 36"/>
                <a:gd name="T30" fmla="*/ 3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1 h 36"/>
                <a:gd name="T40" fmla="*/ 1 w 36"/>
                <a:gd name="T41" fmla="*/ 23 h 36"/>
                <a:gd name="T42" fmla="*/ 1 w 36"/>
                <a:gd name="T43" fmla="*/ 25 h 36"/>
                <a:gd name="T44" fmla="*/ 3 w 36"/>
                <a:gd name="T45" fmla="*/ 28 h 36"/>
                <a:gd name="T46" fmla="*/ 5 w 36"/>
                <a:gd name="T47" fmla="*/ 31 h 36"/>
                <a:gd name="T48" fmla="*/ 8 w 36"/>
                <a:gd name="T49" fmla="*/ 33 h 36"/>
                <a:gd name="T50" fmla="*/ 11 w 36"/>
                <a:gd name="T51" fmla="*/ 35 h 36"/>
                <a:gd name="T52" fmla="*/ 15 w 36"/>
                <a:gd name="T53" fmla="*/ 35 h 36"/>
                <a:gd name="T54" fmla="*/ 18 w 36"/>
                <a:gd name="T55" fmla="*/ 36 h 36"/>
                <a:gd name="T56" fmla="*/ 18 w 36"/>
                <a:gd name="T57" fmla="*/ 36 h 36"/>
                <a:gd name="T58" fmla="*/ 19 w 36"/>
                <a:gd name="T59" fmla="*/ 36 h 36"/>
                <a:gd name="T60" fmla="*/ 19 w 36"/>
                <a:gd name="T61" fmla="*/ 36 h 36"/>
                <a:gd name="T62" fmla="*/ 20 w 36"/>
                <a:gd name="T63" fmla="*/ 36 h 36"/>
                <a:gd name="T64" fmla="*/ 22 w 36"/>
                <a:gd name="T65" fmla="*/ 35 h 36"/>
                <a:gd name="T66" fmla="*/ 23 w 36"/>
                <a:gd name="T67" fmla="*/ 35 h 36"/>
                <a:gd name="T68" fmla="*/ 25 w 36"/>
                <a:gd name="T69" fmla="*/ 35 h 36"/>
                <a:gd name="T70" fmla="*/ 27 w 36"/>
                <a:gd name="T71" fmla="*/ 34 h 36"/>
                <a:gd name="T72" fmla="*/ 28 w 36"/>
                <a:gd name="T73" fmla="*/ 33 h 36"/>
                <a:gd name="T74" fmla="*/ 30 w 36"/>
                <a:gd name="T75" fmla="*/ 32 h 36"/>
                <a:gd name="T76" fmla="*/ 31 w 36"/>
                <a:gd name="T77" fmla="*/ 31 h 36"/>
                <a:gd name="T78" fmla="*/ 33 w 36"/>
                <a:gd name="T79" fmla="*/ 28 h 36"/>
                <a:gd name="T80" fmla="*/ 35 w 36"/>
                <a:gd name="T81" fmla="*/ 26 h 36"/>
                <a:gd name="T82" fmla="*/ 36 w 36"/>
                <a:gd name="T83" fmla="*/ 23 h 36"/>
                <a:gd name="T84" fmla="*/ 36 w 36"/>
                <a:gd name="T85" fmla="*/ 22 h 36"/>
                <a:gd name="T86" fmla="*/ 36 w 36"/>
                <a:gd name="T87" fmla="*/ 21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5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4" name="Freeform 170">
              <a:extLst>
                <a:ext uri="{FF2B5EF4-FFF2-40B4-BE49-F238E27FC236}">
                  <a16:creationId xmlns:a16="http://schemas.microsoft.com/office/drawing/2014/main" id="{26372823-940C-DA21-8D5B-9BE55CB6F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4708525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5 w 36"/>
                <a:gd name="T3" fmla="*/ 14 h 36"/>
                <a:gd name="T4" fmla="*/ 34 w 36"/>
                <a:gd name="T5" fmla="*/ 11 h 36"/>
                <a:gd name="T6" fmla="*/ 32 w 36"/>
                <a:gd name="T7" fmla="*/ 8 h 36"/>
                <a:gd name="T8" fmla="*/ 30 w 36"/>
                <a:gd name="T9" fmla="*/ 5 h 36"/>
                <a:gd name="T10" fmla="*/ 29 w 36"/>
                <a:gd name="T11" fmla="*/ 3 h 36"/>
                <a:gd name="T12" fmla="*/ 27 w 36"/>
                <a:gd name="T13" fmla="*/ 2 h 36"/>
                <a:gd name="T14" fmla="*/ 25 w 36"/>
                <a:gd name="T15" fmla="*/ 1 h 36"/>
                <a:gd name="T16" fmla="*/ 23 w 36"/>
                <a:gd name="T17" fmla="*/ 1 h 36"/>
                <a:gd name="T18" fmla="*/ 20 w 36"/>
                <a:gd name="T19" fmla="*/ 0 h 36"/>
                <a:gd name="T20" fmla="*/ 18 w 36"/>
                <a:gd name="T21" fmla="*/ 0 h 36"/>
                <a:gd name="T22" fmla="*/ 14 w 36"/>
                <a:gd name="T23" fmla="*/ 0 h 36"/>
                <a:gd name="T24" fmla="*/ 10 w 36"/>
                <a:gd name="T25" fmla="*/ 1 h 36"/>
                <a:gd name="T26" fmla="*/ 7 w 36"/>
                <a:gd name="T27" fmla="*/ 3 h 36"/>
                <a:gd name="T28" fmla="*/ 5 w 36"/>
                <a:gd name="T29" fmla="*/ 5 h 36"/>
                <a:gd name="T30" fmla="*/ 2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1 h 36"/>
                <a:gd name="T40" fmla="*/ 0 w 36"/>
                <a:gd name="T41" fmla="*/ 23 h 36"/>
                <a:gd name="T42" fmla="*/ 1 w 36"/>
                <a:gd name="T43" fmla="*/ 25 h 36"/>
                <a:gd name="T44" fmla="*/ 2 w 36"/>
                <a:gd name="T45" fmla="*/ 28 h 36"/>
                <a:gd name="T46" fmla="*/ 5 w 36"/>
                <a:gd name="T47" fmla="*/ 31 h 36"/>
                <a:gd name="T48" fmla="*/ 7 w 36"/>
                <a:gd name="T49" fmla="*/ 33 h 36"/>
                <a:gd name="T50" fmla="*/ 10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8 w 36"/>
                <a:gd name="T61" fmla="*/ 36 h 36"/>
                <a:gd name="T62" fmla="*/ 19 w 36"/>
                <a:gd name="T63" fmla="*/ 36 h 36"/>
                <a:gd name="T64" fmla="*/ 21 w 36"/>
                <a:gd name="T65" fmla="*/ 36 h 36"/>
                <a:gd name="T66" fmla="*/ 23 w 36"/>
                <a:gd name="T67" fmla="*/ 35 h 36"/>
                <a:gd name="T68" fmla="*/ 24 w 36"/>
                <a:gd name="T69" fmla="*/ 35 h 36"/>
                <a:gd name="T70" fmla="*/ 26 w 36"/>
                <a:gd name="T71" fmla="*/ 34 h 36"/>
                <a:gd name="T72" fmla="*/ 27 w 36"/>
                <a:gd name="T73" fmla="*/ 33 h 36"/>
                <a:gd name="T74" fmla="*/ 29 w 36"/>
                <a:gd name="T75" fmla="*/ 32 h 36"/>
                <a:gd name="T76" fmla="*/ 30 w 36"/>
                <a:gd name="T77" fmla="*/ 31 h 36"/>
                <a:gd name="T78" fmla="*/ 32 w 36"/>
                <a:gd name="T79" fmla="*/ 28 h 36"/>
                <a:gd name="T80" fmla="*/ 34 w 36"/>
                <a:gd name="T81" fmla="*/ 26 h 36"/>
                <a:gd name="T82" fmla="*/ 35 w 36"/>
                <a:gd name="T83" fmla="*/ 23 h 36"/>
                <a:gd name="T84" fmla="*/ 35 w 36"/>
                <a:gd name="T85" fmla="*/ 22 h 36"/>
                <a:gd name="T86" fmla="*/ 36 w 36"/>
                <a:gd name="T87" fmla="*/ 21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5" y="14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0" y="31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5" name="Freeform 171">
              <a:extLst>
                <a:ext uri="{FF2B5EF4-FFF2-40B4-BE49-F238E27FC236}">
                  <a16:creationId xmlns:a16="http://schemas.microsoft.com/office/drawing/2014/main" id="{4C208D25-C5B0-1B21-430E-D0792CEC1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2350" y="4756150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5 w 36"/>
                <a:gd name="T3" fmla="*/ 14 h 36"/>
                <a:gd name="T4" fmla="*/ 34 w 36"/>
                <a:gd name="T5" fmla="*/ 11 h 36"/>
                <a:gd name="T6" fmla="*/ 33 w 36"/>
                <a:gd name="T7" fmla="*/ 8 h 36"/>
                <a:gd name="T8" fmla="*/ 31 w 36"/>
                <a:gd name="T9" fmla="*/ 5 h 36"/>
                <a:gd name="T10" fmla="*/ 29 w 36"/>
                <a:gd name="T11" fmla="*/ 4 h 36"/>
                <a:gd name="T12" fmla="*/ 27 w 36"/>
                <a:gd name="T13" fmla="*/ 3 h 36"/>
                <a:gd name="T14" fmla="*/ 25 w 36"/>
                <a:gd name="T15" fmla="*/ 1 h 36"/>
                <a:gd name="T16" fmla="*/ 23 w 36"/>
                <a:gd name="T17" fmla="*/ 1 h 36"/>
                <a:gd name="T18" fmla="*/ 20 w 36"/>
                <a:gd name="T19" fmla="*/ 0 h 36"/>
                <a:gd name="T20" fmla="*/ 18 w 36"/>
                <a:gd name="T21" fmla="*/ 0 h 36"/>
                <a:gd name="T22" fmla="*/ 14 w 36"/>
                <a:gd name="T23" fmla="*/ 0 h 36"/>
                <a:gd name="T24" fmla="*/ 11 w 36"/>
                <a:gd name="T25" fmla="*/ 1 h 36"/>
                <a:gd name="T26" fmla="*/ 7 w 36"/>
                <a:gd name="T27" fmla="*/ 3 h 36"/>
                <a:gd name="T28" fmla="*/ 5 w 36"/>
                <a:gd name="T29" fmla="*/ 5 h 36"/>
                <a:gd name="T30" fmla="*/ 2 w 36"/>
                <a:gd name="T31" fmla="*/ 8 h 36"/>
                <a:gd name="T32" fmla="*/ 1 w 36"/>
                <a:gd name="T33" fmla="*/ 11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2 h 36"/>
                <a:gd name="T40" fmla="*/ 0 w 36"/>
                <a:gd name="T41" fmla="*/ 23 h 36"/>
                <a:gd name="T42" fmla="*/ 1 w 36"/>
                <a:gd name="T43" fmla="*/ 25 h 36"/>
                <a:gd name="T44" fmla="*/ 2 w 36"/>
                <a:gd name="T45" fmla="*/ 28 h 36"/>
                <a:gd name="T46" fmla="*/ 5 w 36"/>
                <a:gd name="T47" fmla="*/ 31 h 36"/>
                <a:gd name="T48" fmla="*/ 7 w 36"/>
                <a:gd name="T49" fmla="*/ 33 h 36"/>
                <a:gd name="T50" fmla="*/ 11 w 36"/>
                <a:gd name="T51" fmla="*/ 35 h 36"/>
                <a:gd name="T52" fmla="*/ 14 w 36"/>
                <a:gd name="T53" fmla="*/ 36 h 36"/>
                <a:gd name="T54" fmla="*/ 18 w 36"/>
                <a:gd name="T55" fmla="*/ 36 h 36"/>
                <a:gd name="T56" fmla="*/ 18 w 36"/>
                <a:gd name="T57" fmla="*/ 36 h 36"/>
                <a:gd name="T58" fmla="*/ 18 w 36"/>
                <a:gd name="T59" fmla="*/ 36 h 36"/>
                <a:gd name="T60" fmla="*/ 19 w 36"/>
                <a:gd name="T61" fmla="*/ 36 h 36"/>
                <a:gd name="T62" fmla="*/ 19 w 36"/>
                <a:gd name="T63" fmla="*/ 36 h 36"/>
                <a:gd name="T64" fmla="*/ 21 w 36"/>
                <a:gd name="T65" fmla="*/ 36 h 36"/>
                <a:gd name="T66" fmla="*/ 23 w 36"/>
                <a:gd name="T67" fmla="*/ 35 h 36"/>
                <a:gd name="T68" fmla="*/ 25 w 36"/>
                <a:gd name="T69" fmla="*/ 35 h 36"/>
                <a:gd name="T70" fmla="*/ 26 w 36"/>
                <a:gd name="T71" fmla="*/ 34 h 36"/>
                <a:gd name="T72" fmla="*/ 28 w 36"/>
                <a:gd name="T73" fmla="*/ 33 h 36"/>
                <a:gd name="T74" fmla="*/ 29 w 36"/>
                <a:gd name="T75" fmla="*/ 32 h 36"/>
                <a:gd name="T76" fmla="*/ 31 w 36"/>
                <a:gd name="T77" fmla="*/ 31 h 36"/>
                <a:gd name="T78" fmla="*/ 32 w 36"/>
                <a:gd name="T79" fmla="*/ 28 h 36"/>
                <a:gd name="T80" fmla="*/ 34 w 36"/>
                <a:gd name="T81" fmla="*/ 26 h 36"/>
                <a:gd name="T82" fmla="*/ 35 w 36"/>
                <a:gd name="T83" fmla="*/ 23 h 36"/>
                <a:gd name="T84" fmla="*/ 35 w 36"/>
                <a:gd name="T85" fmla="*/ 22 h 36"/>
                <a:gd name="T86" fmla="*/ 36 w 36"/>
                <a:gd name="T87" fmla="*/ 21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6" name="Freeform 172">
              <a:extLst>
                <a:ext uri="{FF2B5EF4-FFF2-40B4-BE49-F238E27FC236}">
                  <a16:creationId xmlns:a16="http://schemas.microsoft.com/office/drawing/2014/main" id="{2AA62E34-C333-CEC4-5A72-D118305D8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4413" y="4819650"/>
              <a:ext cx="57150" cy="57150"/>
            </a:xfrm>
            <a:custGeom>
              <a:avLst/>
              <a:gdLst>
                <a:gd name="T0" fmla="*/ 36 w 36"/>
                <a:gd name="T1" fmla="*/ 18 h 36"/>
                <a:gd name="T2" fmla="*/ 36 w 36"/>
                <a:gd name="T3" fmla="*/ 14 h 36"/>
                <a:gd name="T4" fmla="*/ 35 w 36"/>
                <a:gd name="T5" fmla="*/ 10 h 36"/>
                <a:gd name="T6" fmla="*/ 33 w 36"/>
                <a:gd name="T7" fmla="*/ 7 h 36"/>
                <a:gd name="T8" fmla="*/ 31 w 36"/>
                <a:gd name="T9" fmla="*/ 5 h 36"/>
                <a:gd name="T10" fmla="*/ 29 w 36"/>
                <a:gd name="T11" fmla="*/ 3 h 36"/>
                <a:gd name="T12" fmla="*/ 27 w 36"/>
                <a:gd name="T13" fmla="*/ 2 h 36"/>
                <a:gd name="T14" fmla="*/ 25 w 36"/>
                <a:gd name="T15" fmla="*/ 1 h 36"/>
                <a:gd name="T16" fmla="*/ 24 w 36"/>
                <a:gd name="T17" fmla="*/ 0 h 36"/>
                <a:gd name="T18" fmla="*/ 21 w 36"/>
                <a:gd name="T19" fmla="*/ 0 h 36"/>
                <a:gd name="T20" fmla="*/ 18 w 36"/>
                <a:gd name="T21" fmla="*/ 0 h 36"/>
                <a:gd name="T22" fmla="*/ 14 w 36"/>
                <a:gd name="T23" fmla="*/ 0 h 36"/>
                <a:gd name="T24" fmla="*/ 11 w 36"/>
                <a:gd name="T25" fmla="*/ 1 h 36"/>
                <a:gd name="T26" fmla="*/ 8 w 36"/>
                <a:gd name="T27" fmla="*/ 2 h 36"/>
                <a:gd name="T28" fmla="*/ 5 w 36"/>
                <a:gd name="T29" fmla="*/ 5 h 36"/>
                <a:gd name="T30" fmla="*/ 3 w 36"/>
                <a:gd name="T31" fmla="*/ 7 h 36"/>
                <a:gd name="T32" fmla="*/ 1 w 36"/>
                <a:gd name="T33" fmla="*/ 10 h 36"/>
                <a:gd name="T34" fmla="*/ 0 w 36"/>
                <a:gd name="T35" fmla="*/ 14 h 36"/>
                <a:gd name="T36" fmla="*/ 0 w 36"/>
                <a:gd name="T37" fmla="*/ 18 h 36"/>
                <a:gd name="T38" fmla="*/ 0 w 36"/>
                <a:gd name="T39" fmla="*/ 21 h 36"/>
                <a:gd name="T40" fmla="*/ 1 w 36"/>
                <a:gd name="T41" fmla="*/ 23 h 36"/>
                <a:gd name="T42" fmla="*/ 1 w 36"/>
                <a:gd name="T43" fmla="*/ 25 h 36"/>
                <a:gd name="T44" fmla="*/ 3 w 36"/>
                <a:gd name="T45" fmla="*/ 27 h 36"/>
                <a:gd name="T46" fmla="*/ 5 w 36"/>
                <a:gd name="T47" fmla="*/ 30 h 36"/>
                <a:gd name="T48" fmla="*/ 8 w 36"/>
                <a:gd name="T49" fmla="*/ 32 h 36"/>
                <a:gd name="T50" fmla="*/ 11 w 36"/>
                <a:gd name="T51" fmla="*/ 34 h 36"/>
                <a:gd name="T52" fmla="*/ 14 w 36"/>
                <a:gd name="T53" fmla="*/ 35 h 36"/>
                <a:gd name="T54" fmla="*/ 18 w 36"/>
                <a:gd name="T55" fmla="*/ 36 h 36"/>
                <a:gd name="T56" fmla="*/ 18 w 36"/>
                <a:gd name="T57" fmla="*/ 35 h 36"/>
                <a:gd name="T58" fmla="*/ 19 w 36"/>
                <a:gd name="T59" fmla="*/ 35 h 36"/>
                <a:gd name="T60" fmla="*/ 19 w 36"/>
                <a:gd name="T61" fmla="*/ 35 h 36"/>
                <a:gd name="T62" fmla="*/ 20 w 36"/>
                <a:gd name="T63" fmla="*/ 35 h 36"/>
                <a:gd name="T64" fmla="*/ 22 w 36"/>
                <a:gd name="T65" fmla="*/ 35 h 36"/>
                <a:gd name="T66" fmla="*/ 23 w 36"/>
                <a:gd name="T67" fmla="*/ 35 h 36"/>
                <a:gd name="T68" fmla="*/ 25 w 36"/>
                <a:gd name="T69" fmla="*/ 34 h 36"/>
                <a:gd name="T70" fmla="*/ 27 w 36"/>
                <a:gd name="T71" fmla="*/ 33 h 36"/>
                <a:gd name="T72" fmla="*/ 28 w 36"/>
                <a:gd name="T73" fmla="*/ 32 h 36"/>
                <a:gd name="T74" fmla="*/ 29 w 36"/>
                <a:gd name="T75" fmla="*/ 31 h 36"/>
                <a:gd name="T76" fmla="*/ 31 w 36"/>
                <a:gd name="T77" fmla="*/ 30 h 36"/>
                <a:gd name="T78" fmla="*/ 33 w 36"/>
                <a:gd name="T79" fmla="*/ 28 h 36"/>
                <a:gd name="T80" fmla="*/ 34 w 36"/>
                <a:gd name="T81" fmla="*/ 26 h 36"/>
                <a:gd name="T82" fmla="*/ 36 w 36"/>
                <a:gd name="T83" fmla="*/ 23 h 36"/>
                <a:gd name="T84" fmla="*/ 36 w 36"/>
                <a:gd name="T85" fmla="*/ 22 h 36"/>
                <a:gd name="T86" fmla="*/ 36 w 36"/>
                <a:gd name="T87" fmla="*/ 20 h 36"/>
                <a:gd name="T88" fmla="*/ 36 w 36"/>
                <a:gd name="T8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6">
                  <a:moveTo>
                    <a:pt x="36" y="18"/>
                  </a:moveTo>
                  <a:lnTo>
                    <a:pt x="36" y="14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2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1" y="30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7" name="Freeform 173">
              <a:extLst>
                <a:ext uri="{FF2B5EF4-FFF2-40B4-BE49-F238E27FC236}">
                  <a16:creationId xmlns:a16="http://schemas.microsoft.com/office/drawing/2014/main" id="{1A6AA8CA-D476-0B07-113B-A838F012A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4713288"/>
              <a:ext cx="57150" cy="58738"/>
            </a:xfrm>
            <a:custGeom>
              <a:avLst/>
              <a:gdLst>
                <a:gd name="T0" fmla="*/ 30 w 36"/>
                <a:gd name="T1" fmla="*/ 31 h 37"/>
                <a:gd name="T2" fmla="*/ 31 w 36"/>
                <a:gd name="T3" fmla="*/ 30 h 37"/>
                <a:gd name="T4" fmla="*/ 33 w 36"/>
                <a:gd name="T5" fmla="*/ 28 h 37"/>
                <a:gd name="T6" fmla="*/ 33 w 36"/>
                <a:gd name="T7" fmla="*/ 27 h 37"/>
                <a:gd name="T8" fmla="*/ 34 w 36"/>
                <a:gd name="T9" fmla="*/ 25 h 37"/>
                <a:gd name="T10" fmla="*/ 35 w 36"/>
                <a:gd name="T11" fmla="*/ 24 h 37"/>
                <a:gd name="T12" fmla="*/ 35 w 36"/>
                <a:gd name="T13" fmla="*/ 22 h 37"/>
                <a:gd name="T14" fmla="*/ 35 w 36"/>
                <a:gd name="T15" fmla="*/ 20 h 37"/>
                <a:gd name="T16" fmla="*/ 35 w 36"/>
                <a:gd name="T17" fmla="*/ 19 h 37"/>
                <a:gd name="T18" fmla="*/ 35 w 36"/>
                <a:gd name="T19" fmla="*/ 19 h 37"/>
                <a:gd name="T20" fmla="*/ 35 w 36"/>
                <a:gd name="T21" fmla="*/ 19 h 37"/>
                <a:gd name="T22" fmla="*/ 36 w 36"/>
                <a:gd name="T23" fmla="*/ 19 h 37"/>
                <a:gd name="T24" fmla="*/ 35 w 36"/>
                <a:gd name="T25" fmla="*/ 15 h 37"/>
                <a:gd name="T26" fmla="*/ 34 w 36"/>
                <a:gd name="T27" fmla="*/ 11 h 37"/>
                <a:gd name="T28" fmla="*/ 33 w 36"/>
                <a:gd name="T29" fmla="*/ 8 h 37"/>
                <a:gd name="T30" fmla="*/ 30 w 36"/>
                <a:gd name="T31" fmla="*/ 6 h 37"/>
                <a:gd name="T32" fmla="*/ 28 w 36"/>
                <a:gd name="T33" fmla="*/ 3 h 37"/>
                <a:gd name="T34" fmla="*/ 25 w 36"/>
                <a:gd name="T35" fmla="*/ 2 h 37"/>
                <a:gd name="T36" fmla="*/ 23 w 36"/>
                <a:gd name="T37" fmla="*/ 1 h 37"/>
                <a:gd name="T38" fmla="*/ 21 w 36"/>
                <a:gd name="T39" fmla="*/ 1 h 37"/>
                <a:gd name="T40" fmla="*/ 18 w 36"/>
                <a:gd name="T41" fmla="*/ 0 h 37"/>
                <a:gd name="T42" fmla="*/ 12 w 36"/>
                <a:gd name="T43" fmla="*/ 1 h 37"/>
                <a:gd name="T44" fmla="*/ 10 w 36"/>
                <a:gd name="T45" fmla="*/ 2 h 37"/>
                <a:gd name="T46" fmla="*/ 7 w 36"/>
                <a:gd name="T47" fmla="*/ 4 h 37"/>
                <a:gd name="T48" fmla="*/ 5 w 36"/>
                <a:gd name="T49" fmla="*/ 6 h 37"/>
                <a:gd name="T50" fmla="*/ 3 w 36"/>
                <a:gd name="T51" fmla="*/ 8 h 37"/>
                <a:gd name="T52" fmla="*/ 1 w 36"/>
                <a:gd name="T53" fmla="*/ 11 h 37"/>
                <a:gd name="T54" fmla="*/ 0 w 36"/>
                <a:gd name="T55" fmla="*/ 15 h 37"/>
                <a:gd name="T56" fmla="*/ 0 w 36"/>
                <a:gd name="T57" fmla="*/ 19 h 37"/>
                <a:gd name="T58" fmla="*/ 0 w 36"/>
                <a:gd name="T59" fmla="*/ 21 h 37"/>
                <a:gd name="T60" fmla="*/ 0 w 36"/>
                <a:gd name="T61" fmla="*/ 24 h 37"/>
                <a:gd name="T62" fmla="*/ 1 w 36"/>
                <a:gd name="T63" fmla="*/ 27 h 37"/>
                <a:gd name="T64" fmla="*/ 3 w 36"/>
                <a:gd name="T65" fmla="*/ 29 h 37"/>
                <a:gd name="T66" fmla="*/ 5 w 36"/>
                <a:gd name="T67" fmla="*/ 31 h 37"/>
                <a:gd name="T68" fmla="*/ 8 w 36"/>
                <a:gd name="T69" fmla="*/ 33 h 37"/>
                <a:gd name="T70" fmla="*/ 11 w 36"/>
                <a:gd name="T71" fmla="*/ 35 h 37"/>
                <a:gd name="T72" fmla="*/ 14 w 36"/>
                <a:gd name="T73" fmla="*/ 36 h 37"/>
                <a:gd name="T74" fmla="*/ 18 w 36"/>
                <a:gd name="T75" fmla="*/ 37 h 37"/>
                <a:gd name="T76" fmla="*/ 21 w 36"/>
                <a:gd name="T77" fmla="*/ 36 h 37"/>
                <a:gd name="T78" fmla="*/ 23 w 36"/>
                <a:gd name="T79" fmla="*/ 36 h 37"/>
                <a:gd name="T80" fmla="*/ 25 w 36"/>
                <a:gd name="T81" fmla="*/ 35 h 37"/>
                <a:gd name="T82" fmla="*/ 26 w 36"/>
                <a:gd name="T83" fmla="*/ 34 h 37"/>
                <a:gd name="T84" fmla="*/ 28 w 36"/>
                <a:gd name="T85" fmla="*/ 33 h 37"/>
                <a:gd name="T86" fmla="*/ 30 w 36"/>
                <a:gd name="T8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7">
                  <a:moveTo>
                    <a:pt x="30" y="31"/>
                  </a:moveTo>
                  <a:lnTo>
                    <a:pt x="31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5" y="15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0" y="6"/>
                  </a:lnTo>
                  <a:lnTo>
                    <a:pt x="28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7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30" y="3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8" name="Freeform 174">
              <a:extLst>
                <a:ext uri="{FF2B5EF4-FFF2-40B4-BE49-F238E27FC236}">
                  <a16:creationId xmlns:a16="http://schemas.microsoft.com/office/drawing/2014/main" id="{BFF90B61-27F9-44A4-9157-5F623B2D1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4713288"/>
              <a:ext cx="57150" cy="58738"/>
            </a:xfrm>
            <a:custGeom>
              <a:avLst/>
              <a:gdLst>
                <a:gd name="T0" fmla="*/ 18 w 36"/>
                <a:gd name="T1" fmla="*/ 0 h 37"/>
                <a:gd name="T2" fmla="*/ 14 w 36"/>
                <a:gd name="T3" fmla="*/ 1 h 37"/>
                <a:gd name="T4" fmla="*/ 11 w 36"/>
                <a:gd name="T5" fmla="*/ 2 h 37"/>
                <a:gd name="T6" fmla="*/ 8 w 36"/>
                <a:gd name="T7" fmla="*/ 3 h 37"/>
                <a:gd name="T8" fmla="*/ 5 w 36"/>
                <a:gd name="T9" fmla="*/ 6 h 37"/>
                <a:gd name="T10" fmla="*/ 3 w 36"/>
                <a:gd name="T11" fmla="*/ 8 h 37"/>
                <a:gd name="T12" fmla="*/ 1 w 36"/>
                <a:gd name="T13" fmla="*/ 11 h 37"/>
                <a:gd name="T14" fmla="*/ 0 w 36"/>
                <a:gd name="T15" fmla="*/ 15 h 37"/>
                <a:gd name="T16" fmla="*/ 0 w 36"/>
                <a:gd name="T17" fmla="*/ 19 h 37"/>
                <a:gd name="T18" fmla="*/ 0 w 36"/>
                <a:gd name="T19" fmla="*/ 22 h 37"/>
                <a:gd name="T20" fmla="*/ 1 w 36"/>
                <a:gd name="T21" fmla="*/ 24 h 37"/>
                <a:gd name="T22" fmla="*/ 1 w 36"/>
                <a:gd name="T23" fmla="*/ 25 h 37"/>
                <a:gd name="T24" fmla="*/ 3 w 36"/>
                <a:gd name="T25" fmla="*/ 28 h 37"/>
                <a:gd name="T26" fmla="*/ 5 w 36"/>
                <a:gd name="T27" fmla="*/ 31 h 37"/>
                <a:gd name="T28" fmla="*/ 8 w 36"/>
                <a:gd name="T29" fmla="*/ 33 h 37"/>
                <a:gd name="T30" fmla="*/ 11 w 36"/>
                <a:gd name="T31" fmla="*/ 35 h 37"/>
                <a:gd name="T32" fmla="*/ 14 w 36"/>
                <a:gd name="T33" fmla="*/ 36 h 37"/>
                <a:gd name="T34" fmla="*/ 18 w 36"/>
                <a:gd name="T35" fmla="*/ 37 h 37"/>
                <a:gd name="T36" fmla="*/ 22 w 36"/>
                <a:gd name="T37" fmla="*/ 36 h 37"/>
                <a:gd name="T38" fmla="*/ 23 w 36"/>
                <a:gd name="T39" fmla="*/ 36 h 37"/>
                <a:gd name="T40" fmla="*/ 25 w 36"/>
                <a:gd name="T41" fmla="*/ 35 h 37"/>
                <a:gd name="T42" fmla="*/ 27 w 36"/>
                <a:gd name="T43" fmla="*/ 34 h 37"/>
                <a:gd name="T44" fmla="*/ 28 w 36"/>
                <a:gd name="T45" fmla="*/ 33 h 37"/>
                <a:gd name="T46" fmla="*/ 30 w 36"/>
                <a:gd name="T47" fmla="*/ 32 h 37"/>
                <a:gd name="T48" fmla="*/ 31 w 36"/>
                <a:gd name="T49" fmla="*/ 31 h 37"/>
                <a:gd name="T50" fmla="*/ 33 w 36"/>
                <a:gd name="T51" fmla="*/ 29 h 37"/>
                <a:gd name="T52" fmla="*/ 35 w 36"/>
                <a:gd name="T53" fmla="*/ 27 h 37"/>
                <a:gd name="T54" fmla="*/ 36 w 36"/>
                <a:gd name="T55" fmla="*/ 24 h 37"/>
                <a:gd name="T56" fmla="*/ 36 w 36"/>
                <a:gd name="T57" fmla="*/ 23 h 37"/>
                <a:gd name="T58" fmla="*/ 36 w 36"/>
                <a:gd name="T59" fmla="*/ 21 h 37"/>
                <a:gd name="T60" fmla="*/ 36 w 36"/>
                <a:gd name="T61" fmla="*/ 19 h 37"/>
                <a:gd name="T62" fmla="*/ 36 w 36"/>
                <a:gd name="T63" fmla="*/ 15 h 37"/>
                <a:gd name="T64" fmla="*/ 35 w 36"/>
                <a:gd name="T65" fmla="*/ 11 h 37"/>
                <a:gd name="T66" fmla="*/ 33 w 36"/>
                <a:gd name="T67" fmla="*/ 8 h 37"/>
                <a:gd name="T68" fmla="*/ 31 w 36"/>
                <a:gd name="T69" fmla="*/ 6 h 37"/>
                <a:gd name="T70" fmla="*/ 29 w 36"/>
                <a:gd name="T71" fmla="*/ 4 h 37"/>
                <a:gd name="T72" fmla="*/ 27 w 36"/>
                <a:gd name="T73" fmla="*/ 3 h 37"/>
                <a:gd name="T74" fmla="*/ 25 w 36"/>
                <a:gd name="T75" fmla="*/ 2 h 37"/>
                <a:gd name="T76" fmla="*/ 23 w 36"/>
                <a:gd name="T77" fmla="*/ 1 h 37"/>
                <a:gd name="T78" fmla="*/ 21 w 36"/>
                <a:gd name="T79" fmla="*/ 1 h 37"/>
                <a:gd name="T80" fmla="*/ 18 w 36"/>
                <a:gd name="T8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7">
                  <a:moveTo>
                    <a:pt x="18" y="0"/>
                  </a:move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7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5" y="27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9" name="Freeform 175">
              <a:extLst>
                <a:ext uri="{FF2B5EF4-FFF2-40B4-BE49-F238E27FC236}">
                  <a16:creationId xmlns:a16="http://schemas.microsoft.com/office/drawing/2014/main" id="{A939AC28-8E38-3BEE-9825-13B96729B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4735513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7 w 36"/>
                <a:gd name="T7" fmla="*/ 3 h 36"/>
                <a:gd name="T8" fmla="*/ 5 w 36"/>
                <a:gd name="T9" fmla="*/ 5 h 36"/>
                <a:gd name="T10" fmla="*/ 2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22 h 36"/>
                <a:gd name="T20" fmla="*/ 0 w 36"/>
                <a:gd name="T21" fmla="*/ 23 h 36"/>
                <a:gd name="T22" fmla="*/ 1 w 36"/>
                <a:gd name="T23" fmla="*/ 25 h 36"/>
                <a:gd name="T24" fmla="*/ 2 w 36"/>
                <a:gd name="T25" fmla="*/ 28 h 36"/>
                <a:gd name="T26" fmla="*/ 5 w 36"/>
                <a:gd name="T27" fmla="*/ 31 h 36"/>
                <a:gd name="T28" fmla="*/ 7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1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6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2 w 36"/>
                <a:gd name="T51" fmla="*/ 28 h 36"/>
                <a:gd name="T52" fmla="*/ 34 w 36"/>
                <a:gd name="T53" fmla="*/ 26 h 36"/>
                <a:gd name="T54" fmla="*/ 35 w 36"/>
                <a:gd name="T55" fmla="*/ 23 h 36"/>
                <a:gd name="T56" fmla="*/ 35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5 w 36"/>
                <a:gd name="T63" fmla="*/ 14 h 36"/>
                <a:gd name="T64" fmla="*/ 34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4 h 36"/>
                <a:gd name="T72" fmla="*/ 27 w 36"/>
                <a:gd name="T73" fmla="*/ 3 h 36"/>
                <a:gd name="T74" fmla="*/ 25 w 36"/>
                <a:gd name="T75" fmla="*/ 1 h 36"/>
                <a:gd name="T76" fmla="*/ 23 w 36"/>
                <a:gd name="T77" fmla="*/ 1 h 36"/>
                <a:gd name="T78" fmla="*/ 20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0" name="Freeform 176">
              <a:extLst>
                <a:ext uri="{FF2B5EF4-FFF2-40B4-BE49-F238E27FC236}">
                  <a16:creationId xmlns:a16="http://schemas.microsoft.com/office/drawing/2014/main" id="{8829A3FD-9802-6546-D4F5-08745AC71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4670425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7 w 36"/>
                <a:gd name="T7" fmla="*/ 3 h 36"/>
                <a:gd name="T8" fmla="*/ 5 w 36"/>
                <a:gd name="T9" fmla="*/ 5 h 36"/>
                <a:gd name="T10" fmla="*/ 2 w 36"/>
                <a:gd name="T11" fmla="*/ 8 h 36"/>
                <a:gd name="T12" fmla="*/ 1 w 36"/>
                <a:gd name="T13" fmla="*/ 11 h 36"/>
                <a:gd name="T14" fmla="*/ 0 w 36"/>
                <a:gd name="T15" fmla="*/ 15 h 36"/>
                <a:gd name="T16" fmla="*/ 0 w 36"/>
                <a:gd name="T17" fmla="*/ 18 h 36"/>
                <a:gd name="T18" fmla="*/ 0 w 36"/>
                <a:gd name="T19" fmla="*/ 22 h 36"/>
                <a:gd name="T20" fmla="*/ 0 w 36"/>
                <a:gd name="T21" fmla="*/ 23 h 36"/>
                <a:gd name="T22" fmla="*/ 1 w 36"/>
                <a:gd name="T23" fmla="*/ 25 h 36"/>
                <a:gd name="T24" fmla="*/ 2 w 36"/>
                <a:gd name="T25" fmla="*/ 28 h 36"/>
                <a:gd name="T26" fmla="*/ 5 w 36"/>
                <a:gd name="T27" fmla="*/ 31 h 36"/>
                <a:gd name="T28" fmla="*/ 7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1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6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2 w 36"/>
                <a:gd name="T51" fmla="*/ 29 h 36"/>
                <a:gd name="T52" fmla="*/ 34 w 36"/>
                <a:gd name="T53" fmla="*/ 26 h 36"/>
                <a:gd name="T54" fmla="*/ 35 w 36"/>
                <a:gd name="T55" fmla="*/ 24 h 36"/>
                <a:gd name="T56" fmla="*/ 35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5 w 36"/>
                <a:gd name="T63" fmla="*/ 15 h 36"/>
                <a:gd name="T64" fmla="*/ 34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4 h 36"/>
                <a:gd name="T72" fmla="*/ 27 w 36"/>
                <a:gd name="T73" fmla="*/ 3 h 36"/>
                <a:gd name="T74" fmla="*/ 25 w 36"/>
                <a:gd name="T75" fmla="*/ 2 h 36"/>
                <a:gd name="T76" fmla="*/ 23 w 36"/>
                <a:gd name="T77" fmla="*/ 1 h 36"/>
                <a:gd name="T78" fmla="*/ 20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5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1" name="Freeform 177">
              <a:extLst>
                <a:ext uri="{FF2B5EF4-FFF2-40B4-BE49-F238E27FC236}">
                  <a16:creationId xmlns:a16="http://schemas.microsoft.com/office/drawing/2014/main" id="{433548E4-7BA3-ACA4-59E2-23357668D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8" y="4805363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8 w 36"/>
                <a:gd name="T7" fmla="*/ 3 h 36"/>
                <a:gd name="T8" fmla="*/ 5 w 36"/>
                <a:gd name="T9" fmla="*/ 5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22 h 36"/>
                <a:gd name="T20" fmla="*/ 1 w 36"/>
                <a:gd name="T21" fmla="*/ 23 h 36"/>
                <a:gd name="T22" fmla="*/ 1 w 36"/>
                <a:gd name="T23" fmla="*/ 25 h 36"/>
                <a:gd name="T24" fmla="*/ 3 w 36"/>
                <a:gd name="T25" fmla="*/ 28 h 36"/>
                <a:gd name="T26" fmla="*/ 5 w 36"/>
                <a:gd name="T27" fmla="*/ 31 h 36"/>
                <a:gd name="T28" fmla="*/ 8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2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6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3 w 36"/>
                <a:gd name="T51" fmla="*/ 29 h 36"/>
                <a:gd name="T52" fmla="*/ 34 w 36"/>
                <a:gd name="T53" fmla="*/ 26 h 36"/>
                <a:gd name="T54" fmla="*/ 36 w 36"/>
                <a:gd name="T55" fmla="*/ 24 h 36"/>
                <a:gd name="T56" fmla="*/ 36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6 w 36"/>
                <a:gd name="T63" fmla="*/ 14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4 h 36"/>
                <a:gd name="T72" fmla="*/ 27 w 36"/>
                <a:gd name="T73" fmla="*/ 3 h 36"/>
                <a:gd name="T74" fmla="*/ 25 w 36"/>
                <a:gd name="T75" fmla="*/ 2 h 36"/>
                <a:gd name="T76" fmla="*/ 23 w 36"/>
                <a:gd name="T77" fmla="*/ 1 h 36"/>
                <a:gd name="T78" fmla="*/ 21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2" name="Freeform 178">
              <a:extLst>
                <a:ext uri="{FF2B5EF4-FFF2-40B4-BE49-F238E27FC236}">
                  <a16:creationId xmlns:a16="http://schemas.microsoft.com/office/drawing/2014/main" id="{29AC4846-FE28-ABA6-E97D-A0DAA3F0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4838700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7 w 36"/>
                <a:gd name="T7" fmla="*/ 3 h 36"/>
                <a:gd name="T8" fmla="*/ 5 w 36"/>
                <a:gd name="T9" fmla="*/ 5 h 36"/>
                <a:gd name="T10" fmla="*/ 2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22 h 36"/>
                <a:gd name="T20" fmla="*/ 0 w 36"/>
                <a:gd name="T21" fmla="*/ 23 h 36"/>
                <a:gd name="T22" fmla="*/ 1 w 36"/>
                <a:gd name="T23" fmla="*/ 25 h 36"/>
                <a:gd name="T24" fmla="*/ 2 w 36"/>
                <a:gd name="T25" fmla="*/ 28 h 36"/>
                <a:gd name="T26" fmla="*/ 5 w 36"/>
                <a:gd name="T27" fmla="*/ 31 h 36"/>
                <a:gd name="T28" fmla="*/ 7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1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6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2 w 36"/>
                <a:gd name="T51" fmla="*/ 28 h 36"/>
                <a:gd name="T52" fmla="*/ 34 w 36"/>
                <a:gd name="T53" fmla="*/ 26 h 36"/>
                <a:gd name="T54" fmla="*/ 35 w 36"/>
                <a:gd name="T55" fmla="*/ 23 h 36"/>
                <a:gd name="T56" fmla="*/ 35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5 w 36"/>
                <a:gd name="T63" fmla="*/ 14 h 36"/>
                <a:gd name="T64" fmla="*/ 34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4 h 36"/>
                <a:gd name="T72" fmla="*/ 27 w 36"/>
                <a:gd name="T73" fmla="*/ 3 h 36"/>
                <a:gd name="T74" fmla="*/ 25 w 36"/>
                <a:gd name="T75" fmla="*/ 1 h 36"/>
                <a:gd name="T76" fmla="*/ 23 w 36"/>
                <a:gd name="T77" fmla="*/ 1 h 36"/>
                <a:gd name="T78" fmla="*/ 20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3" name="Freeform 179">
              <a:extLst>
                <a:ext uri="{FF2B5EF4-FFF2-40B4-BE49-F238E27FC236}">
                  <a16:creationId xmlns:a16="http://schemas.microsoft.com/office/drawing/2014/main" id="{EDC0A084-5901-CE90-3593-4A4F374AC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4849813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8 w 36"/>
                <a:gd name="T7" fmla="*/ 3 h 36"/>
                <a:gd name="T8" fmla="*/ 6 w 36"/>
                <a:gd name="T9" fmla="*/ 5 h 36"/>
                <a:gd name="T10" fmla="*/ 3 w 36"/>
                <a:gd name="T11" fmla="*/ 8 h 36"/>
                <a:gd name="T12" fmla="*/ 2 w 36"/>
                <a:gd name="T13" fmla="*/ 11 h 36"/>
                <a:gd name="T14" fmla="*/ 1 w 36"/>
                <a:gd name="T15" fmla="*/ 14 h 36"/>
                <a:gd name="T16" fmla="*/ 0 w 36"/>
                <a:gd name="T17" fmla="*/ 18 h 36"/>
                <a:gd name="T18" fmla="*/ 1 w 36"/>
                <a:gd name="T19" fmla="*/ 22 h 36"/>
                <a:gd name="T20" fmla="*/ 1 w 36"/>
                <a:gd name="T21" fmla="*/ 23 h 36"/>
                <a:gd name="T22" fmla="*/ 2 w 36"/>
                <a:gd name="T23" fmla="*/ 25 h 36"/>
                <a:gd name="T24" fmla="*/ 3 w 36"/>
                <a:gd name="T25" fmla="*/ 28 h 36"/>
                <a:gd name="T26" fmla="*/ 6 w 36"/>
                <a:gd name="T27" fmla="*/ 31 h 36"/>
                <a:gd name="T28" fmla="*/ 8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2 w 36"/>
                <a:gd name="T37" fmla="*/ 36 h 36"/>
                <a:gd name="T38" fmla="*/ 24 w 36"/>
                <a:gd name="T39" fmla="*/ 35 h 36"/>
                <a:gd name="T40" fmla="*/ 25 w 36"/>
                <a:gd name="T41" fmla="*/ 35 h 36"/>
                <a:gd name="T42" fmla="*/ 27 w 36"/>
                <a:gd name="T43" fmla="*/ 34 h 36"/>
                <a:gd name="T44" fmla="*/ 28 w 36"/>
                <a:gd name="T45" fmla="*/ 33 h 36"/>
                <a:gd name="T46" fmla="*/ 30 w 36"/>
                <a:gd name="T47" fmla="*/ 32 h 36"/>
                <a:gd name="T48" fmla="*/ 31 w 36"/>
                <a:gd name="T49" fmla="*/ 31 h 36"/>
                <a:gd name="T50" fmla="*/ 33 w 36"/>
                <a:gd name="T51" fmla="*/ 28 h 36"/>
                <a:gd name="T52" fmla="*/ 35 w 36"/>
                <a:gd name="T53" fmla="*/ 26 h 36"/>
                <a:gd name="T54" fmla="*/ 36 w 36"/>
                <a:gd name="T55" fmla="*/ 23 h 36"/>
                <a:gd name="T56" fmla="*/ 36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6 w 36"/>
                <a:gd name="T63" fmla="*/ 14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4 h 36"/>
                <a:gd name="T72" fmla="*/ 28 w 36"/>
                <a:gd name="T73" fmla="*/ 3 h 36"/>
                <a:gd name="T74" fmla="*/ 26 w 36"/>
                <a:gd name="T75" fmla="*/ 1 h 36"/>
                <a:gd name="T76" fmla="*/ 24 w 36"/>
                <a:gd name="T77" fmla="*/ 1 h 36"/>
                <a:gd name="T78" fmla="*/ 21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2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5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4" name="Freeform 180">
              <a:extLst>
                <a:ext uri="{FF2B5EF4-FFF2-40B4-BE49-F238E27FC236}">
                  <a16:creationId xmlns:a16="http://schemas.microsoft.com/office/drawing/2014/main" id="{139C1921-D517-EE1C-9E0B-3A7453DA9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3" y="4951413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1 h 36"/>
                <a:gd name="T4" fmla="*/ 11 w 36"/>
                <a:gd name="T5" fmla="*/ 1 h 36"/>
                <a:gd name="T6" fmla="*/ 8 w 36"/>
                <a:gd name="T7" fmla="*/ 3 h 36"/>
                <a:gd name="T8" fmla="*/ 5 w 36"/>
                <a:gd name="T9" fmla="*/ 6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5 h 36"/>
                <a:gd name="T16" fmla="*/ 0 w 36"/>
                <a:gd name="T17" fmla="*/ 19 h 36"/>
                <a:gd name="T18" fmla="*/ 0 w 36"/>
                <a:gd name="T19" fmla="*/ 22 h 36"/>
                <a:gd name="T20" fmla="*/ 0 w 36"/>
                <a:gd name="T21" fmla="*/ 24 h 36"/>
                <a:gd name="T22" fmla="*/ 1 w 36"/>
                <a:gd name="T23" fmla="*/ 25 h 36"/>
                <a:gd name="T24" fmla="*/ 3 w 36"/>
                <a:gd name="T25" fmla="*/ 28 h 36"/>
                <a:gd name="T26" fmla="*/ 5 w 36"/>
                <a:gd name="T27" fmla="*/ 31 h 36"/>
                <a:gd name="T28" fmla="*/ 8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2 w 36"/>
                <a:gd name="T37" fmla="*/ 36 h 36"/>
                <a:gd name="T38" fmla="*/ 23 w 36"/>
                <a:gd name="T39" fmla="*/ 36 h 36"/>
                <a:gd name="T40" fmla="*/ 25 w 36"/>
                <a:gd name="T41" fmla="*/ 35 h 36"/>
                <a:gd name="T42" fmla="*/ 26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3 w 36"/>
                <a:gd name="T51" fmla="*/ 29 h 36"/>
                <a:gd name="T52" fmla="*/ 34 w 36"/>
                <a:gd name="T53" fmla="*/ 26 h 36"/>
                <a:gd name="T54" fmla="*/ 35 w 36"/>
                <a:gd name="T55" fmla="*/ 24 h 36"/>
                <a:gd name="T56" fmla="*/ 36 w 36"/>
                <a:gd name="T57" fmla="*/ 22 h 36"/>
                <a:gd name="T58" fmla="*/ 36 w 36"/>
                <a:gd name="T59" fmla="*/ 21 h 36"/>
                <a:gd name="T60" fmla="*/ 36 w 36"/>
                <a:gd name="T61" fmla="*/ 19 h 36"/>
                <a:gd name="T62" fmla="*/ 36 w 36"/>
                <a:gd name="T63" fmla="*/ 15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6 h 36"/>
                <a:gd name="T70" fmla="*/ 29 w 36"/>
                <a:gd name="T71" fmla="*/ 4 h 36"/>
                <a:gd name="T72" fmla="*/ 27 w 36"/>
                <a:gd name="T73" fmla="*/ 3 h 36"/>
                <a:gd name="T74" fmla="*/ 25 w 36"/>
                <a:gd name="T75" fmla="*/ 2 h 36"/>
                <a:gd name="T76" fmla="*/ 23 w 36"/>
                <a:gd name="T77" fmla="*/ 1 h 36"/>
                <a:gd name="T78" fmla="*/ 21 w 36"/>
                <a:gd name="T79" fmla="*/ 1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5" name="Freeform 181">
              <a:extLst>
                <a:ext uri="{FF2B5EF4-FFF2-40B4-BE49-F238E27FC236}">
                  <a16:creationId xmlns:a16="http://schemas.microsoft.com/office/drawing/2014/main" id="{B7A41446-922B-A3B9-4489-B0827F21C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4954588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7 w 36"/>
                <a:gd name="T7" fmla="*/ 3 h 36"/>
                <a:gd name="T8" fmla="*/ 5 w 36"/>
                <a:gd name="T9" fmla="*/ 5 h 36"/>
                <a:gd name="T10" fmla="*/ 2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22 h 36"/>
                <a:gd name="T20" fmla="*/ 0 w 36"/>
                <a:gd name="T21" fmla="*/ 23 h 36"/>
                <a:gd name="T22" fmla="*/ 1 w 36"/>
                <a:gd name="T23" fmla="*/ 25 h 36"/>
                <a:gd name="T24" fmla="*/ 2 w 36"/>
                <a:gd name="T25" fmla="*/ 28 h 36"/>
                <a:gd name="T26" fmla="*/ 5 w 36"/>
                <a:gd name="T27" fmla="*/ 31 h 36"/>
                <a:gd name="T28" fmla="*/ 7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1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6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2 w 36"/>
                <a:gd name="T51" fmla="*/ 29 h 36"/>
                <a:gd name="T52" fmla="*/ 34 w 36"/>
                <a:gd name="T53" fmla="*/ 26 h 36"/>
                <a:gd name="T54" fmla="*/ 35 w 36"/>
                <a:gd name="T55" fmla="*/ 24 h 36"/>
                <a:gd name="T56" fmla="*/ 35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5 w 36"/>
                <a:gd name="T63" fmla="*/ 14 h 36"/>
                <a:gd name="T64" fmla="*/ 34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4 h 36"/>
                <a:gd name="T72" fmla="*/ 27 w 36"/>
                <a:gd name="T73" fmla="*/ 3 h 36"/>
                <a:gd name="T74" fmla="*/ 25 w 36"/>
                <a:gd name="T75" fmla="*/ 2 h 36"/>
                <a:gd name="T76" fmla="*/ 23 w 36"/>
                <a:gd name="T77" fmla="*/ 1 h 36"/>
                <a:gd name="T78" fmla="*/ 20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6" name="Freeform 182">
              <a:extLst>
                <a:ext uri="{FF2B5EF4-FFF2-40B4-BE49-F238E27FC236}">
                  <a16:creationId xmlns:a16="http://schemas.microsoft.com/office/drawing/2014/main" id="{B87CC425-512C-3732-869D-D35DAA01E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613" y="4911725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8 w 36"/>
                <a:gd name="T7" fmla="*/ 3 h 36"/>
                <a:gd name="T8" fmla="*/ 5 w 36"/>
                <a:gd name="T9" fmla="*/ 5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22 h 36"/>
                <a:gd name="T20" fmla="*/ 0 w 36"/>
                <a:gd name="T21" fmla="*/ 23 h 36"/>
                <a:gd name="T22" fmla="*/ 1 w 36"/>
                <a:gd name="T23" fmla="*/ 25 h 36"/>
                <a:gd name="T24" fmla="*/ 3 w 36"/>
                <a:gd name="T25" fmla="*/ 28 h 36"/>
                <a:gd name="T26" fmla="*/ 5 w 36"/>
                <a:gd name="T27" fmla="*/ 31 h 36"/>
                <a:gd name="T28" fmla="*/ 8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2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6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3 w 36"/>
                <a:gd name="T51" fmla="*/ 29 h 36"/>
                <a:gd name="T52" fmla="*/ 34 w 36"/>
                <a:gd name="T53" fmla="*/ 26 h 36"/>
                <a:gd name="T54" fmla="*/ 35 w 36"/>
                <a:gd name="T55" fmla="*/ 24 h 36"/>
                <a:gd name="T56" fmla="*/ 36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6 w 36"/>
                <a:gd name="T63" fmla="*/ 14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4 h 36"/>
                <a:gd name="T72" fmla="*/ 27 w 36"/>
                <a:gd name="T73" fmla="*/ 3 h 36"/>
                <a:gd name="T74" fmla="*/ 25 w 36"/>
                <a:gd name="T75" fmla="*/ 2 h 36"/>
                <a:gd name="T76" fmla="*/ 23 w 36"/>
                <a:gd name="T77" fmla="*/ 1 h 36"/>
                <a:gd name="T78" fmla="*/ 21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7" name="Freeform 183">
              <a:extLst>
                <a:ext uri="{FF2B5EF4-FFF2-40B4-BE49-F238E27FC236}">
                  <a16:creationId xmlns:a16="http://schemas.microsoft.com/office/drawing/2014/main" id="{2406105D-7071-ACCE-6268-42E14EB80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3" y="4913313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7 w 36"/>
                <a:gd name="T7" fmla="*/ 3 h 36"/>
                <a:gd name="T8" fmla="*/ 5 w 36"/>
                <a:gd name="T9" fmla="*/ 5 h 36"/>
                <a:gd name="T10" fmla="*/ 2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21 h 36"/>
                <a:gd name="T20" fmla="*/ 0 w 36"/>
                <a:gd name="T21" fmla="*/ 23 h 36"/>
                <a:gd name="T22" fmla="*/ 1 w 36"/>
                <a:gd name="T23" fmla="*/ 25 h 36"/>
                <a:gd name="T24" fmla="*/ 2 w 36"/>
                <a:gd name="T25" fmla="*/ 28 h 36"/>
                <a:gd name="T26" fmla="*/ 5 w 36"/>
                <a:gd name="T27" fmla="*/ 31 h 36"/>
                <a:gd name="T28" fmla="*/ 7 w 36"/>
                <a:gd name="T29" fmla="*/ 33 h 36"/>
                <a:gd name="T30" fmla="*/ 11 w 36"/>
                <a:gd name="T31" fmla="*/ 35 h 36"/>
                <a:gd name="T32" fmla="*/ 14 w 36"/>
                <a:gd name="T33" fmla="*/ 35 h 36"/>
                <a:gd name="T34" fmla="*/ 18 w 36"/>
                <a:gd name="T35" fmla="*/ 36 h 36"/>
                <a:gd name="T36" fmla="*/ 21 w 36"/>
                <a:gd name="T37" fmla="*/ 35 h 36"/>
                <a:gd name="T38" fmla="*/ 23 w 36"/>
                <a:gd name="T39" fmla="*/ 35 h 36"/>
                <a:gd name="T40" fmla="*/ 25 w 36"/>
                <a:gd name="T41" fmla="*/ 35 h 36"/>
                <a:gd name="T42" fmla="*/ 26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2 w 36"/>
                <a:gd name="T51" fmla="*/ 28 h 36"/>
                <a:gd name="T52" fmla="*/ 34 w 36"/>
                <a:gd name="T53" fmla="*/ 26 h 36"/>
                <a:gd name="T54" fmla="*/ 35 w 36"/>
                <a:gd name="T55" fmla="*/ 23 h 36"/>
                <a:gd name="T56" fmla="*/ 35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5 w 36"/>
                <a:gd name="T63" fmla="*/ 14 h 36"/>
                <a:gd name="T64" fmla="*/ 34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3 h 36"/>
                <a:gd name="T72" fmla="*/ 27 w 36"/>
                <a:gd name="T73" fmla="*/ 2 h 36"/>
                <a:gd name="T74" fmla="*/ 25 w 36"/>
                <a:gd name="T75" fmla="*/ 1 h 36"/>
                <a:gd name="T76" fmla="*/ 23 w 36"/>
                <a:gd name="T77" fmla="*/ 1 h 36"/>
                <a:gd name="T78" fmla="*/ 20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8" name="Freeform 184">
              <a:extLst>
                <a:ext uri="{FF2B5EF4-FFF2-40B4-BE49-F238E27FC236}">
                  <a16:creationId xmlns:a16="http://schemas.microsoft.com/office/drawing/2014/main" id="{D50E6631-FC36-D118-13CC-E9291A2A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4879975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1 h 36"/>
                <a:gd name="T4" fmla="*/ 11 w 36"/>
                <a:gd name="T5" fmla="*/ 2 h 36"/>
                <a:gd name="T6" fmla="*/ 8 w 36"/>
                <a:gd name="T7" fmla="*/ 3 h 36"/>
                <a:gd name="T8" fmla="*/ 5 w 36"/>
                <a:gd name="T9" fmla="*/ 6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5 h 36"/>
                <a:gd name="T16" fmla="*/ 0 w 36"/>
                <a:gd name="T17" fmla="*/ 19 h 36"/>
                <a:gd name="T18" fmla="*/ 0 w 36"/>
                <a:gd name="T19" fmla="*/ 22 h 36"/>
                <a:gd name="T20" fmla="*/ 1 w 36"/>
                <a:gd name="T21" fmla="*/ 24 h 36"/>
                <a:gd name="T22" fmla="*/ 1 w 36"/>
                <a:gd name="T23" fmla="*/ 25 h 36"/>
                <a:gd name="T24" fmla="*/ 3 w 36"/>
                <a:gd name="T25" fmla="*/ 28 h 36"/>
                <a:gd name="T26" fmla="*/ 5 w 36"/>
                <a:gd name="T27" fmla="*/ 31 h 36"/>
                <a:gd name="T28" fmla="*/ 8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2 w 36"/>
                <a:gd name="T37" fmla="*/ 36 h 36"/>
                <a:gd name="T38" fmla="*/ 23 w 36"/>
                <a:gd name="T39" fmla="*/ 36 h 36"/>
                <a:gd name="T40" fmla="*/ 25 w 36"/>
                <a:gd name="T41" fmla="*/ 35 h 36"/>
                <a:gd name="T42" fmla="*/ 27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3 w 36"/>
                <a:gd name="T51" fmla="*/ 29 h 36"/>
                <a:gd name="T52" fmla="*/ 34 w 36"/>
                <a:gd name="T53" fmla="*/ 27 h 36"/>
                <a:gd name="T54" fmla="*/ 36 w 36"/>
                <a:gd name="T55" fmla="*/ 24 h 36"/>
                <a:gd name="T56" fmla="*/ 36 w 36"/>
                <a:gd name="T57" fmla="*/ 22 h 36"/>
                <a:gd name="T58" fmla="*/ 36 w 36"/>
                <a:gd name="T59" fmla="*/ 21 h 36"/>
                <a:gd name="T60" fmla="*/ 36 w 36"/>
                <a:gd name="T61" fmla="*/ 19 h 36"/>
                <a:gd name="T62" fmla="*/ 36 w 36"/>
                <a:gd name="T63" fmla="*/ 15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6 h 36"/>
                <a:gd name="T70" fmla="*/ 29 w 36"/>
                <a:gd name="T71" fmla="*/ 4 h 36"/>
                <a:gd name="T72" fmla="*/ 27 w 36"/>
                <a:gd name="T73" fmla="*/ 3 h 36"/>
                <a:gd name="T74" fmla="*/ 25 w 36"/>
                <a:gd name="T75" fmla="*/ 2 h 36"/>
                <a:gd name="T76" fmla="*/ 23 w 36"/>
                <a:gd name="T77" fmla="*/ 1 h 36"/>
                <a:gd name="T78" fmla="*/ 21 w 36"/>
                <a:gd name="T79" fmla="*/ 1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7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9" name="Freeform 185">
              <a:extLst>
                <a:ext uri="{FF2B5EF4-FFF2-40B4-BE49-F238E27FC236}">
                  <a16:creationId xmlns:a16="http://schemas.microsoft.com/office/drawing/2014/main" id="{72314A99-B80C-381E-4959-D4D9AD693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991100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8 w 36"/>
                <a:gd name="T7" fmla="*/ 3 h 36"/>
                <a:gd name="T8" fmla="*/ 5 w 36"/>
                <a:gd name="T9" fmla="*/ 5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22 h 36"/>
                <a:gd name="T20" fmla="*/ 0 w 36"/>
                <a:gd name="T21" fmla="*/ 23 h 36"/>
                <a:gd name="T22" fmla="*/ 1 w 36"/>
                <a:gd name="T23" fmla="*/ 25 h 36"/>
                <a:gd name="T24" fmla="*/ 3 w 36"/>
                <a:gd name="T25" fmla="*/ 28 h 36"/>
                <a:gd name="T26" fmla="*/ 5 w 36"/>
                <a:gd name="T27" fmla="*/ 31 h 36"/>
                <a:gd name="T28" fmla="*/ 8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1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6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3 w 36"/>
                <a:gd name="T51" fmla="*/ 28 h 36"/>
                <a:gd name="T52" fmla="*/ 34 w 36"/>
                <a:gd name="T53" fmla="*/ 26 h 36"/>
                <a:gd name="T54" fmla="*/ 35 w 36"/>
                <a:gd name="T55" fmla="*/ 23 h 36"/>
                <a:gd name="T56" fmla="*/ 36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6 w 36"/>
                <a:gd name="T63" fmla="*/ 14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4 h 36"/>
                <a:gd name="T72" fmla="*/ 27 w 36"/>
                <a:gd name="T73" fmla="*/ 3 h 36"/>
                <a:gd name="T74" fmla="*/ 25 w 36"/>
                <a:gd name="T75" fmla="*/ 1 h 36"/>
                <a:gd name="T76" fmla="*/ 23 w 36"/>
                <a:gd name="T77" fmla="*/ 1 h 36"/>
                <a:gd name="T78" fmla="*/ 21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0" name="Freeform 186">
              <a:extLst>
                <a:ext uri="{FF2B5EF4-FFF2-40B4-BE49-F238E27FC236}">
                  <a16:creationId xmlns:a16="http://schemas.microsoft.com/office/drawing/2014/main" id="{B36E5D20-D96C-FD1F-86EE-C73DFFDB5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5" y="5030788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8 w 36"/>
                <a:gd name="T7" fmla="*/ 3 h 36"/>
                <a:gd name="T8" fmla="*/ 5 w 36"/>
                <a:gd name="T9" fmla="*/ 5 h 36"/>
                <a:gd name="T10" fmla="*/ 3 w 36"/>
                <a:gd name="T11" fmla="*/ 8 h 36"/>
                <a:gd name="T12" fmla="*/ 1 w 36"/>
                <a:gd name="T13" fmla="*/ 11 h 36"/>
                <a:gd name="T14" fmla="*/ 0 w 36"/>
                <a:gd name="T15" fmla="*/ 14 h 36"/>
                <a:gd name="T16" fmla="*/ 0 w 36"/>
                <a:gd name="T17" fmla="*/ 18 h 36"/>
                <a:gd name="T18" fmla="*/ 0 w 36"/>
                <a:gd name="T19" fmla="*/ 21 h 36"/>
                <a:gd name="T20" fmla="*/ 0 w 36"/>
                <a:gd name="T21" fmla="*/ 23 h 36"/>
                <a:gd name="T22" fmla="*/ 1 w 36"/>
                <a:gd name="T23" fmla="*/ 25 h 36"/>
                <a:gd name="T24" fmla="*/ 3 w 36"/>
                <a:gd name="T25" fmla="*/ 28 h 36"/>
                <a:gd name="T26" fmla="*/ 5 w 36"/>
                <a:gd name="T27" fmla="*/ 31 h 36"/>
                <a:gd name="T28" fmla="*/ 8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2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6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3 w 36"/>
                <a:gd name="T51" fmla="*/ 28 h 36"/>
                <a:gd name="T52" fmla="*/ 34 w 36"/>
                <a:gd name="T53" fmla="*/ 26 h 36"/>
                <a:gd name="T54" fmla="*/ 35 w 36"/>
                <a:gd name="T55" fmla="*/ 23 h 36"/>
                <a:gd name="T56" fmla="*/ 36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6 w 36"/>
                <a:gd name="T63" fmla="*/ 14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3 h 36"/>
                <a:gd name="T72" fmla="*/ 27 w 36"/>
                <a:gd name="T73" fmla="*/ 2 h 36"/>
                <a:gd name="T74" fmla="*/ 25 w 36"/>
                <a:gd name="T75" fmla="*/ 1 h 36"/>
                <a:gd name="T76" fmla="*/ 23 w 36"/>
                <a:gd name="T77" fmla="*/ 1 h 36"/>
                <a:gd name="T78" fmla="*/ 21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1" name="Freeform 187">
              <a:extLst>
                <a:ext uri="{FF2B5EF4-FFF2-40B4-BE49-F238E27FC236}">
                  <a16:creationId xmlns:a16="http://schemas.microsoft.com/office/drawing/2014/main" id="{B0D7C770-6434-03B5-05EE-4C19E7F52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213" y="5045075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4 w 36"/>
                <a:gd name="T3" fmla="*/ 0 h 36"/>
                <a:gd name="T4" fmla="*/ 11 w 36"/>
                <a:gd name="T5" fmla="*/ 1 h 36"/>
                <a:gd name="T6" fmla="*/ 8 w 36"/>
                <a:gd name="T7" fmla="*/ 3 h 36"/>
                <a:gd name="T8" fmla="*/ 6 w 36"/>
                <a:gd name="T9" fmla="*/ 5 h 36"/>
                <a:gd name="T10" fmla="*/ 3 w 36"/>
                <a:gd name="T11" fmla="*/ 8 h 36"/>
                <a:gd name="T12" fmla="*/ 1 w 36"/>
                <a:gd name="T13" fmla="*/ 11 h 36"/>
                <a:gd name="T14" fmla="*/ 1 w 36"/>
                <a:gd name="T15" fmla="*/ 14 h 36"/>
                <a:gd name="T16" fmla="*/ 0 w 36"/>
                <a:gd name="T17" fmla="*/ 18 h 36"/>
                <a:gd name="T18" fmla="*/ 1 w 36"/>
                <a:gd name="T19" fmla="*/ 22 h 36"/>
                <a:gd name="T20" fmla="*/ 1 w 36"/>
                <a:gd name="T21" fmla="*/ 23 h 36"/>
                <a:gd name="T22" fmla="*/ 1 w 36"/>
                <a:gd name="T23" fmla="*/ 25 h 36"/>
                <a:gd name="T24" fmla="*/ 3 w 36"/>
                <a:gd name="T25" fmla="*/ 28 h 36"/>
                <a:gd name="T26" fmla="*/ 6 w 36"/>
                <a:gd name="T27" fmla="*/ 31 h 36"/>
                <a:gd name="T28" fmla="*/ 8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2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7 w 36"/>
                <a:gd name="T43" fmla="*/ 34 h 36"/>
                <a:gd name="T44" fmla="*/ 28 w 36"/>
                <a:gd name="T45" fmla="*/ 33 h 36"/>
                <a:gd name="T46" fmla="*/ 30 w 36"/>
                <a:gd name="T47" fmla="*/ 32 h 36"/>
                <a:gd name="T48" fmla="*/ 31 w 36"/>
                <a:gd name="T49" fmla="*/ 31 h 36"/>
                <a:gd name="T50" fmla="*/ 33 w 36"/>
                <a:gd name="T51" fmla="*/ 29 h 36"/>
                <a:gd name="T52" fmla="*/ 35 w 36"/>
                <a:gd name="T53" fmla="*/ 26 h 36"/>
                <a:gd name="T54" fmla="*/ 36 w 36"/>
                <a:gd name="T55" fmla="*/ 24 h 36"/>
                <a:gd name="T56" fmla="*/ 36 w 36"/>
                <a:gd name="T57" fmla="*/ 22 h 36"/>
                <a:gd name="T58" fmla="*/ 36 w 36"/>
                <a:gd name="T59" fmla="*/ 21 h 36"/>
                <a:gd name="T60" fmla="*/ 36 w 36"/>
                <a:gd name="T61" fmla="*/ 18 h 36"/>
                <a:gd name="T62" fmla="*/ 36 w 36"/>
                <a:gd name="T63" fmla="*/ 14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9 w 36"/>
                <a:gd name="T71" fmla="*/ 4 h 36"/>
                <a:gd name="T72" fmla="*/ 28 w 36"/>
                <a:gd name="T73" fmla="*/ 3 h 36"/>
                <a:gd name="T74" fmla="*/ 26 w 36"/>
                <a:gd name="T75" fmla="*/ 2 h 36"/>
                <a:gd name="T76" fmla="*/ 23 w 36"/>
                <a:gd name="T77" fmla="*/ 1 h 36"/>
                <a:gd name="T78" fmla="*/ 21 w 36"/>
                <a:gd name="T79" fmla="*/ 0 h 36"/>
                <a:gd name="T80" fmla="*/ 18 w 36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5" y="26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2" name="Freeform 188">
              <a:extLst>
                <a:ext uri="{FF2B5EF4-FFF2-40B4-BE49-F238E27FC236}">
                  <a16:creationId xmlns:a16="http://schemas.microsoft.com/office/drawing/2014/main" id="{F5588913-E7EA-BC95-F428-5E2803F84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4865688"/>
              <a:ext cx="57150" cy="57150"/>
            </a:xfrm>
            <a:custGeom>
              <a:avLst/>
              <a:gdLst>
                <a:gd name="T0" fmla="*/ 18 w 36"/>
                <a:gd name="T1" fmla="*/ 36 h 36"/>
                <a:gd name="T2" fmla="*/ 21 w 36"/>
                <a:gd name="T3" fmla="*/ 36 h 36"/>
                <a:gd name="T4" fmla="*/ 23 w 36"/>
                <a:gd name="T5" fmla="*/ 36 h 36"/>
                <a:gd name="T6" fmla="*/ 25 w 36"/>
                <a:gd name="T7" fmla="*/ 35 h 36"/>
                <a:gd name="T8" fmla="*/ 26 w 36"/>
                <a:gd name="T9" fmla="*/ 34 h 36"/>
                <a:gd name="T10" fmla="*/ 28 w 36"/>
                <a:gd name="T11" fmla="*/ 33 h 36"/>
                <a:gd name="T12" fmla="*/ 29 w 36"/>
                <a:gd name="T13" fmla="*/ 32 h 36"/>
                <a:gd name="T14" fmla="*/ 31 w 36"/>
                <a:gd name="T15" fmla="*/ 31 h 36"/>
                <a:gd name="T16" fmla="*/ 33 w 36"/>
                <a:gd name="T17" fmla="*/ 29 h 36"/>
                <a:gd name="T18" fmla="*/ 34 w 36"/>
                <a:gd name="T19" fmla="*/ 26 h 36"/>
                <a:gd name="T20" fmla="*/ 35 w 36"/>
                <a:gd name="T21" fmla="*/ 24 h 36"/>
                <a:gd name="T22" fmla="*/ 35 w 36"/>
                <a:gd name="T23" fmla="*/ 22 h 36"/>
                <a:gd name="T24" fmla="*/ 36 w 36"/>
                <a:gd name="T25" fmla="*/ 21 h 36"/>
                <a:gd name="T26" fmla="*/ 36 w 36"/>
                <a:gd name="T27" fmla="*/ 18 h 36"/>
                <a:gd name="T28" fmla="*/ 35 w 36"/>
                <a:gd name="T29" fmla="*/ 14 h 36"/>
                <a:gd name="T30" fmla="*/ 35 w 36"/>
                <a:gd name="T31" fmla="*/ 11 h 36"/>
                <a:gd name="T32" fmla="*/ 33 w 36"/>
                <a:gd name="T33" fmla="*/ 8 h 36"/>
                <a:gd name="T34" fmla="*/ 31 w 36"/>
                <a:gd name="T35" fmla="*/ 6 h 36"/>
                <a:gd name="T36" fmla="*/ 29 w 36"/>
                <a:gd name="T37" fmla="*/ 4 h 36"/>
                <a:gd name="T38" fmla="*/ 27 w 36"/>
                <a:gd name="T39" fmla="*/ 3 h 36"/>
                <a:gd name="T40" fmla="*/ 25 w 36"/>
                <a:gd name="T41" fmla="*/ 2 h 36"/>
                <a:gd name="T42" fmla="*/ 23 w 36"/>
                <a:gd name="T43" fmla="*/ 1 h 36"/>
                <a:gd name="T44" fmla="*/ 20 w 36"/>
                <a:gd name="T45" fmla="*/ 0 h 36"/>
                <a:gd name="T46" fmla="*/ 18 w 36"/>
                <a:gd name="T47" fmla="*/ 0 h 36"/>
                <a:gd name="T48" fmla="*/ 14 w 36"/>
                <a:gd name="T49" fmla="*/ 1 h 36"/>
                <a:gd name="T50" fmla="*/ 11 w 36"/>
                <a:gd name="T51" fmla="*/ 1 h 36"/>
                <a:gd name="T52" fmla="*/ 8 w 36"/>
                <a:gd name="T53" fmla="*/ 3 h 36"/>
                <a:gd name="T54" fmla="*/ 5 w 36"/>
                <a:gd name="T55" fmla="*/ 6 h 36"/>
                <a:gd name="T56" fmla="*/ 3 w 36"/>
                <a:gd name="T57" fmla="*/ 8 h 36"/>
                <a:gd name="T58" fmla="*/ 1 w 36"/>
                <a:gd name="T59" fmla="*/ 11 h 36"/>
                <a:gd name="T60" fmla="*/ 0 w 36"/>
                <a:gd name="T61" fmla="*/ 14 h 36"/>
                <a:gd name="T62" fmla="*/ 0 w 36"/>
                <a:gd name="T63" fmla="*/ 18 h 36"/>
                <a:gd name="T64" fmla="*/ 0 w 36"/>
                <a:gd name="T65" fmla="*/ 22 h 36"/>
                <a:gd name="T66" fmla="*/ 0 w 36"/>
                <a:gd name="T67" fmla="*/ 23 h 36"/>
                <a:gd name="T68" fmla="*/ 1 w 36"/>
                <a:gd name="T69" fmla="*/ 25 h 36"/>
                <a:gd name="T70" fmla="*/ 3 w 36"/>
                <a:gd name="T71" fmla="*/ 28 h 36"/>
                <a:gd name="T72" fmla="*/ 5 w 36"/>
                <a:gd name="T73" fmla="*/ 31 h 36"/>
                <a:gd name="T74" fmla="*/ 8 w 36"/>
                <a:gd name="T75" fmla="*/ 33 h 36"/>
                <a:gd name="T76" fmla="*/ 11 w 36"/>
                <a:gd name="T77" fmla="*/ 35 h 36"/>
                <a:gd name="T78" fmla="*/ 14 w 36"/>
                <a:gd name="T79" fmla="*/ 36 h 36"/>
                <a:gd name="T80" fmla="*/ 18 w 36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21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3" name="Freeform 189">
              <a:extLst>
                <a:ext uri="{FF2B5EF4-FFF2-40B4-BE49-F238E27FC236}">
                  <a16:creationId xmlns:a16="http://schemas.microsoft.com/office/drawing/2014/main" id="{2F3F7BC2-F32F-80D1-BBBB-32BFA17D5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63" y="4884738"/>
              <a:ext cx="57150" cy="57150"/>
            </a:xfrm>
            <a:custGeom>
              <a:avLst/>
              <a:gdLst>
                <a:gd name="T0" fmla="*/ 18 w 36"/>
                <a:gd name="T1" fmla="*/ 36 h 36"/>
                <a:gd name="T2" fmla="*/ 21 w 36"/>
                <a:gd name="T3" fmla="*/ 36 h 36"/>
                <a:gd name="T4" fmla="*/ 23 w 36"/>
                <a:gd name="T5" fmla="*/ 36 h 36"/>
                <a:gd name="T6" fmla="*/ 25 w 36"/>
                <a:gd name="T7" fmla="*/ 35 h 36"/>
                <a:gd name="T8" fmla="*/ 26 w 36"/>
                <a:gd name="T9" fmla="*/ 34 h 36"/>
                <a:gd name="T10" fmla="*/ 28 w 36"/>
                <a:gd name="T11" fmla="*/ 33 h 36"/>
                <a:gd name="T12" fmla="*/ 29 w 36"/>
                <a:gd name="T13" fmla="*/ 32 h 36"/>
                <a:gd name="T14" fmla="*/ 31 w 36"/>
                <a:gd name="T15" fmla="*/ 31 h 36"/>
                <a:gd name="T16" fmla="*/ 33 w 36"/>
                <a:gd name="T17" fmla="*/ 29 h 36"/>
                <a:gd name="T18" fmla="*/ 34 w 36"/>
                <a:gd name="T19" fmla="*/ 26 h 36"/>
                <a:gd name="T20" fmla="*/ 35 w 36"/>
                <a:gd name="T21" fmla="*/ 24 h 36"/>
                <a:gd name="T22" fmla="*/ 35 w 36"/>
                <a:gd name="T23" fmla="*/ 22 h 36"/>
                <a:gd name="T24" fmla="*/ 36 w 36"/>
                <a:gd name="T25" fmla="*/ 21 h 36"/>
                <a:gd name="T26" fmla="*/ 36 w 36"/>
                <a:gd name="T27" fmla="*/ 18 h 36"/>
                <a:gd name="T28" fmla="*/ 35 w 36"/>
                <a:gd name="T29" fmla="*/ 14 h 36"/>
                <a:gd name="T30" fmla="*/ 35 w 36"/>
                <a:gd name="T31" fmla="*/ 11 h 36"/>
                <a:gd name="T32" fmla="*/ 33 w 36"/>
                <a:gd name="T33" fmla="*/ 8 h 36"/>
                <a:gd name="T34" fmla="*/ 31 w 36"/>
                <a:gd name="T35" fmla="*/ 6 h 36"/>
                <a:gd name="T36" fmla="*/ 29 w 36"/>
                <a:gd name="T37" fmla="*/ 4 h 36"/>
                <a:gd name="T38" fmla="*/ 27 w 36"/>
                <a:gd name="T39" fmla="*/ 3 h 36"/>
                <a:gd name="T40" fmla="*/ 25 w 36"/>
                <a:gd name="T41" fmla="*/ 2 h 36"/>
                <a:gd name="T42" fmla="*/ 23 w 36"/>
                <a:gd name="T43" fmla="*/ 1 h 36"/>
                <a:gd name="T44" fmla="*/ 20 w 36"/>
                <a:gd name="T45" fmla="*/ 0 h 36"/>
                <a:gd name="T46" fmla="*/ 18 w 36"/>
                <a:gd name="T47" fmla="*/ 0 h 36"/>
                <a:gd name="T48" fmla="*/ 14 w 36"/>
                <a:gd name="T49" fmla="*/ 1 h 36"/>
                <a:gd name="T50" fmla="*/ 11 w 36"/>
                <a:gd name="T51" fmla="*/ 1 h 36"/>
                <a:gd name="T52" fmla="*/ 8 w 36"/>
                <a:gd name="T53" fmla="*/ 3 h 36"/>
                <a:gd name="T54" fmla="*/ 5 w 36"/>
                <a:gd name="T55" fmla="*/ 6 h 36"/>
                <a:gd name="T56" fmla="*/ 3 w 36"/>
                <a:gd name="T57" fmla="*/ 8 h 36"/>
                <a:gd name="T58" fmla="*/ 1 w 36"/>
                <a:gd name="T59" fmla="*/ 11 h 36"/>
                <a:gd name="T60" fmla="*/ 0 w 36"/>
                <a:gd name="T61" fmla="*/ 14 h 36"/>
                <a:gd name="T62" fmla="*/ 0 w 36"/>
                <a:gd name="T63" fmla="*/ 18 h 36"/>
                <a:gd name="T64" fmla="*/ 0 w 36"/>
                <a:gd name="T65" fmla="*/ 22 h 36"/>
                <a:gd name="T66" fmla="*/ 0 w 36"/>
                <a:gd name="T67" fmla="*/ 24 h 36"/>
                <a:gd name="T68" fmla="*/ 1 w 36"/>
                <a:gd name="T69" fmla="*/ 25 h 36"/>
                <a:gd name="T70" fmla="*/ 3 w 36"/>
                <a:gd name="T71" fmla="*/ 28 h 36"/>
                <a:gd name="T72" fmla="*/ 5 w 36"/>
                <a:gd name="T73" fmla="*/ 31 h 36"/>
                <a:gd name="T74" fmla="*/ 8 w 36"/>
                <a:gd name="T75" fmla="*/ 33 h 36"/>
                <a:gd name="T76" fmla="*/ 11 w 36"/>
                <a:gd name="T77" fmla="*/ 35 h 36"/>
                <a:gd name="T78" fmla="*/ 14 w 36"/>
                <a:gd name="T79" fmla="*/ 36 h 36"/>
                <a:gd name="T80" fmla="*/ 18 w 36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21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4" name="Freeform 190">
              <a:extLst>
                <a:ext uri="{FF2B5EF4-FFF2-40B4-BE49-F238E27FC236}">
                  <a16:creationId xmlns:a16="http://schemas.microsoft.com/office/drawing/2014/main" id="{ED7791EA-CB32-B23A-9CB2-724FCD104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450" y="4903788"/>
              <a:ext cx="58738" cy="57150"/>
            </a:xfrm>
            <a:custGeom>
              <a:avLst/>
              <a:gdLst>
                <a:gd name="T0" fmla="*/ 18 w 37"/>
                <a:gd name="T1" fmla="*/ 36 h 36"/>
                <a:gd name="T2" fmla="*/ 22 w 37"/>
                <a:gd name="T3" fmla="*/ 36 h 36"/>
                <a:gd name="T4" fmla="*/ 24 w 37"/>
                <a:gd name="T5" fmla="*/ 35 h 36"/>
                <a:gd name="T6" fmla="*/ 25 w 37"/>
                <a:gd name="T7" fmla="*/ 35 h 36"/>
                <a:gd name="T8" fmla="*/ 27 w 37"/>
                <a:gd name="T9" fmla="*/ 34 h 36"/>
                <a:gd name="T10" fmla="*/ 28 w 37"/>
                <a:gd name="T11" fmla="*/ 33 h 36"/>
                <a:gd name="T12" fmla="*/ 30 w 37"/>
                <a:gd name="T13" fmla="*/ 32 h 36"/>
                <a:gd name="T14" fmla="*/ 31 w 37"/>
                <a:gd name="T15" fmla="*/ 31 h 36"/>
                <a:gd name="T16" fmla="*/ 33 w 37"/>
                <a:gd name="T17" fmla="*/ 28 h 36"/>
                <a:gd name="T18" fmla="*/ 35 w 37"/>
                <a:gd name="T19" fmla="*/ 26 h 36"/>
                <a:gd name="T20" fmla="*/ 36 w 37"/>
                <a:gd name="T21" fmla="*/ 23 h 36"/>
                <a:gd name="T22" fmla="*/ 36 w 37"/>
                <a:gd name="T23" fmla="*/ 22 h 36"/>
                <a:gd name="T24" fmla="*/ 37 w 37"/>
                <a:gd name="T25" fmla="*/ 21 h 36"/>
                <a:gd name="T26" fmla="*/ 37 w 37"/>
                <a:gd name="T27" fmla="*/ 18 h 36"/>
                <a:gd name="T28" fmla="*/ 36 w 37"/>
                <a:gd name="T29" fmla="*/ 14 h 36"/>
                <a:gd name="T30" fmla="*/ 35 w 37"/>
                <a:gd name="T31" fmla="*/ 11 h 36"/>
                <a:gd name="T32" fmla="*/ 33 w 37"/>
                <a:gd name="T33" fmla="*/ 8 h 36"/>
                <a:gd name="T34" fmla="*/ 31 w 37"/>
                <a:gd name="T35" fmla="*/ 5 h 36"/>
                <a:gd name="T36" fmla="*/ 30 w 37"/>
                <a:gd name="T37" fmla="*/ 4 h 36"/>
                <a:gd name="T38" fmla="*/ 28 w 37"/>
                <a:gd name="T39" fmla="*/ 2 h 36"/>
                <a:gd name="T40" fmla="*/ 26 w 37"/>
                <a:gd name="T41" fmla="*/ 1 h 36"/>
                <a:gd name="T42" fmla="*/ 24 w 37"/>
                <a:gd name="T43" fmla="*/ 1 h 36"/>
                <a:gd name="T44" fmla="*/ 21 w 37"/>
                <a:gd name="T45" fmla="*/ 0 h 36"/>
                <a:gd name="T46" fmla="*/ 18 w 37"/>
                <a:gd name="T47" fmla="*/ 0 h 36"/>
                <a:gd name="T48" fmla="*/ 15 w 37"/>
                <a:gd name="T49" fmla="*/ 0 h 36"/>
                <a:gd name="T50" fmla="*/ 11 w 37"/>
                <a:gd name="T51" fmla="*/ 1 h 36"/>
                <a:gd name="T52" fmla="*/ 8 w 37"/>
                <a:gd name="T53" fmla="*/ 3 h 36"/>
                <a:gd name="T54" fmla="*/ 6 w 37"/>
                <a:gd name="T55" fmla="*/ 5 h 36"/>
                <a:gd name="T56" fmla="*/ 3 w 37"/>
                <a:gd name="T57" fmla="*/ 8 h 36"/>
                <a:gd name="T58" fmla="*/ 2 w 37"/>
                <a:gd name="T59" fmla="*/ 11 h 36"/>
                <a:gd name="T60" fmla="*/ 1 w 37"/>
                <a:gd name="T61" fmla="*/ 14 h 36"/>
                <a:gd name="T62" fmla="*/ 0 w 37"/>
                <a:gd name="T63" fmla="*/ 18 h 36"/>
                <a:gd name="T64" fmla="*/ 1 w 37"/>
                <a:gd name="T65" fmla="*/ 21 h 36"/>
                <a:gd name="T66" fmla="*/ 1 w 37"/>
                <a:gd name="T67" fmla="*/ 23 h 36"/>
                <a:gd name="T68" fmla="*/ 2 w 37"/>
                <a:gd name="T69" fmla="*/ 25 h 36"/>
                <a:gd name="T70" fmla="*/ 3 w 37"/>
                <a:gd name="T71" fmla="*/ 28 h 36"/>
                <a:gd name="T72" fmla="*/ 6 w 37"/>
                <a:gd name="T73" fmla="*/ 31 h 36"/>
                <a:gd name="T74" fmla="*/ 8 w 37"/>
                <a:gd name="T75" fmla="*/ 33 h 36"/>
                <a:gd name="T76" fmla="*/ 11 w 37"/>
                <a:gd name="T77" fmla="*/ 35 h 36"/>
                <a:gd name="T78" fmla="*/ 15 w 37"/>
                <a:gd name="T79" fmla="*/ 36 h 36"/>
                <a:gd name="T80" fmla="*/ 18 w 37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" h="36">
                  <a:moveTo>
                    <a:pt x="18" y="36"/>
                  </a:moveTo>
                  <a:lnTo>
                    <a:pt x="22" y="36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5" y="26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7" y="21"/>
                  </a:lnTo>
                  <a:lnTo>
                    <a:pt x="37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2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5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5" name="Freeform 191">
              <a:extLst>
                <a:ext uri="{FF2B5EF4-FFF2-40B4-BE49-F238E27FC236}">
                  <a16:creationId xmlns:a16="http://schemas.microsoft.com/office/drawing/2014/main" id="{03396EE9-AAFE-1B01-ABA2-CEB618C64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3" y="4886325"/>
              <a:ext cx="57150" cy="57150"/>
            </a:xfrm>
            <a:custGeom>
              <a:avLst/>
              <a:gdLst>
                <a:gd name="T0" fmla="*/ 18 w 36"/>
                <a:gd name="T1" fmla="*/ 36 h 36"/>
                <a:gd name="T2" fmla="*/ 21 w 36"/>
                <a:gd name="T3" fmla="*/ 36 h 36"/>
                <a:gd name="T4" fmla="*/ 23 w 36"/>
                <a:gd name="T5" fmla="*/ 35 h 36"/>
                <a:gd name="T6" fmla="*/ 25 w 36"/>
                <a:gd name="T7" fmla="*/ 35 h 36"/>
                <a:gd name="T8" fmla="*/ 26 w 36"/>
                <a:gd name="T9" fmla="*/ 34 h 36"/>
                <a:gd name="T10" fmla="*/ 28 w 36"/>
                <a:gd name="T11" fmla="*/ 33 h 36"/>
                <a:gd name="T12" fmla="*/ 29 w 36"/>
                <a:gd name="T13" fmla="*/ 32 h 36"/>
                <a:gd name="T14" fmla="*/ 30 w 36"/>
                <a:gd name="T15" fmla="*/ 31 h 36"/>
                <a:gd name="T16" fmla="*/ 32 w 36"/>
                <a:gd name="T17" fmla="*/ 29 h 36"/>
                <a:gd name="T18" fmla="*/ 34 w 36"/>
                <a:gd name="T19" fmla="*/ 26 h 36"/>
                <a:gd name="T20" fmla="*/ 35 w 36"/>
                <a:gd name="T21" fmla="*/ 24 h 36"/>
                <a:gd name="T22" fmla="*/ 35 w 36"/>
                <a:gd name="T23" fmla="*/ 22 h 36"/>
                <a:gd name="T24" fmla="*/ 36 w 36"/>
                <a:gd name="T25" fmla="*/ 21 h 36"/>
                <a:gd name="T26" fmla="*/ 36 w 36"/>
                <a:gd name="T27" fmla="*/ 18 h 36"/>
                <a:gd name="T28" fmla="*/ 35 w 36"/>
                <a:gd name="T29" fmla="*/ 14 h 36"/>
                <a:gd name="T30" fmla="*/ 34 w 36"/>
                <a:gd name="T31" fmla="*/ 11 h 36"/>
                <a:gd name="T32" fmla="*/ 33 w 36"/>
                <a:gd name="T33" fmla="*/ 8 h 36"/>
                <a:gd name="T34" fmla="*/ 30 w 36"/>
                <a:gd name="T35" fmla="*/ 5 h 36"/>
                <a:gd name="T36" fmla="*/ 29 w 36"/>
                <a:gd name="T37" fmla="*/ 4 h 36"/>
                <a:gd name="T38" fmla="*/ 27 w 36"/>
                <a:gd name="T39" fmla="*/ 3 h 36"/>
                <a:gd name="T40" fmla="*/ 25 w 36"/>
                <a:gd name="T41" fmla="*/ 2 h 36"/>
                <a:gd name="T42" fmla="*/ 23 w 36"/>
                <a:gd name="T43" fmla="*/ 1 h 36"/>
                <a:gd name="T44" fmla="*/ 20 w 36"/>
                <a:gd name="T45" fmla="*/ 0 h 36"/>
                <a:gd name="T46" fmla="*/ 18 w 36"/>
                <a:gd name="T47" fmla="*/ 0 h 36"/>
                <a:gd name="T48" fmla="*/ 14 w 36"/>
                <a:gd name="T49" fmla="*/ 0 h 36"/>
                <a:gd name="T50" fmla="*/ 10 w 36"/>
                <a:gd name="T51" fmla="*/ 1 h 36"/>
                <a:gd name="T52" fmla="*/ 7 w 36"/>
                <a:gd name="T53" fmla="*/ 3 h 36"/>
                <a:gd name="T54" fmla="*/ 5 w 36"/>
                <a:gd name="T55" fmla="*/ 5 h 36"/>
                <a:gd name="T56" fmla="*/ 2 w 36"/>
                <a:gd name="T57" fmla="*/ 8 h 36"/>
                <a:gd name="T58" fmla="*/ 1 w 36"/>
                <a:gd name="T59" fmla="*/ 11 h 36"/>
                <a:gd name="T60" fmla="*/ 0 w 36"/>
                <a:gd name="T61" fmla="*/ 14 h 36"/>
                <a:gd name="T62" fmla="*/ 0 w 36"/>
                <a:gd name="T63" fmla="*/ 18 h 36"/>
                <a:gd name="T64" fmla="*/ 0 w 36"/>
                <a:gd name="T65" fmla="*/ 22 h 36"/>
                <a:gd name="T66" fmla="*/ 0 w 36"/>
                <a:gd name="T67" fmla="*/ 23 h 36"/>
                <a:gd name="T68" fmla="*/ 1 w 36"/>
                <a:gd name="T69" fmla="*/ 25 h 36"/>
                <a:gd name="T70" fmla="*/ 2 w 36"/>
                <a:gd name="T71" fmla="*/ 28 h 36"/>
                <a:gd name="T72" fmla="*/ 5 w 36"/>
                <a:gd name="T73" fmla="*/ 31 h 36"/>
                <a:gd name="T74" fmla="*/ 7 w 36"/>
                <a:gd name="T75" fmla="*/ 33 h 36"/>
                <a:gd name="T76" fmla="*/ 10 w 36"/>
                <a:gd name="T77" fmla="*/ 35 h 36"/>
                <a:gd name="T78" fmla="*/ 14 w 36"/>
                <a:gd name="T79" fmla="*/ 36 h 36"/>
                <a:gd name="T80" fmla="*/ 18 w 36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6" name="Freeform 192">
              <a:extLst>
                <a:ext uri="{FF2B5EF4-FFF2-40B4-BE49-F238E27FC236}">
                  <a16:creationId xmlns:a16="http://schemas.microsoft.com/office/drawing/2014/main" id="{EA1B1FBE-4320-75E3-3A4E-22B4A5CB9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563" y="4865688"/>
              <a:ext cx="57150" cy="57150"/>
            </a:xfrm>
            <a:custGeom>
              <a:avLst/>
              <a:gdLst>
                <a:gd name="T0" fmla="*/ 18 w 36"/>
                <a:gd name="T1" fmla="*/ 36 h 36"/>
                <a:gd name="T2" fmla="*/ 22 w 36"/>
                <a:gd name="T3" fmla="*/ 36 h 36"/>
                <a:gd name="T4" fmla="*/ 23 w 36"/>
                <a:gd name="T5" fmla="*/ 36 h 36"/>
                <a:gd name="T6" fmla="*/ 25 w 36"/>
                <a:gd name="T7" fmla="*/ 35 h 36"/>
                <a:gd name="T8" fmla="*/ 26 w 36"/>
                <a:gd name="T9" fmla="*/ 34 h 36"/>
                <a:gd name="T10" fmla="*/ 28 w 36"/>
                <a:gd name="T11" fmla="*/ 33 h 36"/>
                <a:gd name="T12" fmla="*/ 29 w 36"/>
                <a:gd name="T13" fmla="*/ 32 h 36"/>
                <a:gd name="T14" fmla="*/ 31 w 36"/>
                <a:gd name="T15" fmla="*/ 31 h 36"/>
                <a:gd name="T16" fmla="*/ 33 w 36"/>
                <a:gd name="T17" fmla="*/ 29 h 36"/>
                <a:gd name="T18" fmla="*/ 34 w 36"/>
                <a:gd name="T19" fmla="*/ 26 h 36"/>
                <a:gd name="T20" fmla="*/ 35 w 36"/>
                <a:gd name="T21" fmla="*/ 24 h 36"/>
                <a:gd name="T22" fmla="*/ 36 w 36"/>
                <a:gd name="T23" fmla="*/ 22 h 36"/>
                <a:gd name="T24" fmla="*/ 36 w 36"/>
                <a:gd name="T25" fmla="*/ 21 h 36"/>
                <a:gd name="T26" fmla="*/ 36 w 36"/>
                <a:gd name="T27" fmla="*/ 18 h 36"/>
                <a:gd name="T28" fmla="*/ 36 w 36"/>
                <a:gd name="T29" fmla="*/ 14 h 36"/>
                <a:gd name="T30" fmla="*/ 35 w 36"/>
                <a:gd name="T31" fmla="*/ 11 h 36"/>
                <a:gd name="T32" fmla="*/ 33 w 36"/>
                <a:gd name="T33" fmla="*/ 8 h 36"/>
                <a:gd name="T34" fmla="*/ 31 w 36"/>
                <a:gd name="T35" fmla="*/ 6 h 36"/>
                <a:gd name="T36" fmla="*/ 29 w 36"/>
                <a:gd name="T37" fmla="*/ 4 h 36"/>
                <a:gd name="T38" fmla="*/ 27 w 36"/>
                <a:gd name="T39" fmla="*/ 3 h 36"/>
                <a:gd name="T40" fmla="*/ 25 w 36"/>
                <a:gd name="T41" fmla="*/ 2 h 36"/>
                <a:gd name="T42" fmla="*/ 23 w 36"/>
                <a:gd name="T43" fmla="*/ 1 h 36"/>
                <a:gd name="T44" fmla="*/ 21 w 36"/>
                <a:gd name="T45" fmla="*/ 0 h 36"/>
                <a:gd name="T46" fmla="*/ 18 w 36"/>
                <a:gd name="T47" fmla="*/ 0 h 36"/>
                <a:gd name="T48" fmla="*/ 14 w 36"/>
                <a:gd name="T49" fmla="*/ 1 h 36"/>
                <a:gd name="T50" fmla="*/ 11 w 36"/>
                <a:gd name="T51" fmla="*/ 1 h 36"/>
                <a:gd name="T52" fmla="*/ 8 w 36"/>
                <a:gd name="T53" fmla="*/ 3 h 36"/>
                <a:gd name="T54" fmla="*/ 5 w 36"/>
                <a:gd name="T55" fmla="*/ 6 h 36"/>
                <a:gd name="T56" fmla="*/ 3 w 36"/>
                <a:gd name="T57" fmla="*/ 8 h 36"/>
                <a:gd name="T58" fmla="*/ 1 w 36"/>
                <a:gd name="T59" fmla="*/ 11 h 36"/>
                <a:gd name="T60" fmla="*/ 0 w 36"/>
                <a:gd name="T61" fmla="*/ 14 h 36"/>
                <a:gd name="T62" fmla="*/ 0 w 36"/>
                <a:gd name="T63" fmla="*/ 18 h 36"/>
                <a:gd name="T64" fmla="*/ 0 w 36"/>
                <a:gd name="T65" fmla="*/ 22 h 36"/>
                <a:gd name="T66" fmla="*/ 0 w 36"/>
                <a:gd name="T67" fmla="*/ 23 h 36"/>
                <a:gd name="T68" fmla="*/ 1 w 36"/>
                <a:gd name="T69" fmla="*/ 25 h 36"/>
                <a:gd name="T70" fmla="*/ 3 w 36"/>
                <a:gd name="T71" fmla="*/ 28 h 36"/>
                <a:gd name="T72" fmla="*/ 5 w 36"/>
                <a:gd name="T73" fmla="*/ 31 h 36"/>
                <a:gd name="T74" fmla="*/ 8 w 36"/>
                <a:gd name="T75" fmla="*/ 33 h 36"/>
                <a:gd name="T76" fmla="*/ 11 w 36"/>
                <a:gd name="T77" fmla="*/ 35 h 36"/>
                <a:gd name="T78" fmla="*/ 14 w 36"/>
                <a:gd name="T79" fmla="*/ 36 h 36"/>
                <a:gd name="T80" fmla="*/ 18 w 36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22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7" name="Freeform 193">
              <a:extLst>
                <a:ext uri="{FF2B5EF4-FFF2-40B4-BE49-F238E27FC236}">
                  <a16:creationId xmlns:a16="http://schemas.microsoft.com/office/drawing/2014/main" id="{5A7C88F1-1925-5FC6-8C31-EC8150DC8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563" y="4902200"/>
              <a:ext cx="57150" cy="58738"/>
            </a:xfrm>
            <a:custGeom>
              <a:avLst/>
              <a:gdLst>
                <a:gd name="T0" fmla="*/ 18 w 36"/>
                <a:gd name="T1" fmla="*/ 37 h 37"/>
                <a:gd name="T2" fmla="*/ 22 w 36"/>
                <a:gd name="T3" fmla="*/ 36 h 37"/>
                <a:gd name="T4" fmla="*/ 23 w 36"/>
                <a:gd name="T5" fmla="*/ 36 h 37"/>
                <a:gd name="T6" fmla="*/ 25 w 36"/>
                <a:gd name="T7" fmla="*/ 35 h 37"/>
                <a:gd name="T8" fmla="*/ 26 w 36"/>
                <a:gd name="T9" fmla="*/ 34 h 37"/>
                <a:gd name="T10" fmla="*/ 28 w 36"/>
                <a:gd name="T11" fmla="*/ 33 h 37"/>
                <a:gd name="T12" fmla="*/ 29 w 36"/>
                <a:gd name="T13" fmla="*/ 32 h 37"/>
                <a:gd name="T14" fmla="*/ 31 w 36"/>
                <a:gd name="T15" fmla="*/ 31 h 37"/>
                <a:gd name="T16" fmla="*/ 33 w 36"/>
                <a:gd name="T17" fmla="*/ 29 h 37"/>
                <a:gd name="T18" fmla="*/ 34 w 36"/>
                <a:gd name="T19" fmla="*/ 27 h 37"/>
                <a:gd name="T20" fmla="*/ 35 w 36"/>
                <a:gd name="T21" fmla="*/ 24 h 37"/>
                <a:gd name="T22" fmla="*/ 36 w 36"/>
                <a:gd name="T23" fmla="*/ 22 h 37"/>
                <a:gd name="T24" fmla="*/ 36 w 36"/>
                <a:gd name="T25" fmla="*/ 21 h 37"/>
                <a:gd name="T26" fmla="*/ 36 w 36"/>
                <a:gd name="T27" fmla="*/ 18 h 37"/>
                <a:gd name="T28" fmla="*/ 36 w 36"/>
                <a:gd name="T29" fmla="*/ 15 h 37"/>
                <a:gd name="T30" fmla="*/ 35 w 36"/>
                <a:gd name="T31" fmla="*/ 11 h 37"/>
                <a:gd name="T32" fmla="*/ 33 w 36"/>
                <a:gd name="T33" fmla="*/ 8 h 37"/>
                <a:gd name="T34" fmla="*/ 31 w 36"/>
                <a:gd name="T35" fmla="*/ 6 h 37"/>
                <a:gd name="T36" fmla="*/ 29 w 36"/>
                <a:gd name="T37" fmla="*/ 4 h 37"/>
                <a:gd name="T38" fmla="*/ 27 w 36"/>
                <a:gd name="T39" fmla="*/ 3 h 37"/>
                <a:gd name="T40" fmla="*/ 25 w 36"/>
                <a:gd name="T41" fmla="*/ 2 h 37"/>
                <a:gd name="T42" fmla="*/ 23 w 36"/>
                <a:gd name="T43" fmla="*/ 1 h 37"/>
                <a:gd name="T44" fmla="*/ 21 w 36"/>
                <a:gd name="T45" fmla="*/ 0 h 37"/>
                <a:gd name="T46" fmla="*/ 18 w 36"/>
                <a:gd name="T47" fmla="*/ 0 h 37"/>
                <a:gd name="T48" fmla="*/ 14 w 36"/>
                <a:gd name="T49" fmla="*/ 1 h 37"/>
                <a:gd name="T50" fmla="*/ 11 w 36"/>
                <a:gd name="T51" fmla="*/ 2 h 37"/>
                <a:gd name="T52" fmla="*/ 8 w 36"/>
                <a:gd name="T53" fmla="*/ 3 h 37"/>
                <a:gd name="T54" fmla="*/ 5 w 36"/>
                <a:gd name="T55" fmla="*/ 6 h 37"/>
                <a:gd name="T56" fmla="*/ 3 w 36"/>
                <a:gd name="T57" fmla="*/ 8 h 37"/>
                <a:gd name="T58" fmla="*/ 1 w 36"/>
                <a:gd name="T59" fmla="*/ 11 h 37"/>
                <a:gd name="T60" fmla="*/ 0 w 36"/>
                <a:gd name="T61" fmla="*/ 15 h 37"/>
                <a:gd name="T62" fmla="*/ 0 w 36"/>
                <a:gd name="T63" fmla="*/ 18 h 37"/>
                <a:gd name="T64" fmla="*/ 0 w 36"/>
                <a:gd name="T65" fmla="*/ 22 h 37"/>
                <a:gd name="T66" fmla="*/ 0 w 36"/>
                <a:gd name="T67" fmla="*/ 24 h 37"/>
                <a:gd name="T68" fmla="*/ 1 w 36"/>
                <a:gd name="T69" fmla="*/ 25 h 37"/>
                <a:gd name="T70" fmla="*/ 3 w 36"/>
                <a:gd name="T71" fmla="*/ 28 h 37"/>
                <a:gd name="T72" fmla="*/ 5 w 36"/>
                <a:gd name="T73" fmla="*/ 31 h 37"/>
                <a:gd name="T74" fmla="*/ 8 w 36"/>
                <a:gd name="T75" fmla="*/ 33 h 37"/>
                <a:gd name="T76" fmla="*/ 11 w 36"/>
                <a:gd name="T77" fmla="*/ 35 h 37"/>
                <a:gd name="T78" fmla="*/ 14 w 36"/>
                <a:gd name="T79" fmla="*/ 36 h 37"/>
                <a:gd name="T80" fmla="*/ 18 w 36"/>
                <a:gd name="T8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lnTo>
                    <a:pt x="22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7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8" name="Freeform 194">
              <a:extLst>
                <a:ext uri="{FF2B5EF4-FFF2-40B4-BE49-F238E27FC236}">
                  <a16:creationId xmlns:a16="http://schemas.microsoft.com/office/drawing/2014/main" id="{F289C7CF-735D-E5BE-2EF4-E2E6B9DAA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3" y="4810125"/>
              <a:ext cx="57150" cy="57150"/>
            </a:xfrm>
            <a:custGeom>
              <a:avLst/>
              <a:gdLst>
                <a:gd name="T0" fmla="*/ 18 w 36"/>
                <a:gd name="T1" fmla="*/ 36 h 36"/>
                <a:gd name="T2" fmla="*/ 22 w 36"/>
                <a:gd name="T3" fmla="*/ 36 h 36"/>
                <a:gd name="T4" fmla="*/ 23 w 36"/>
                <a:gd name="T5" fmla="*/ 35 h 36"/>
                <a:gd name="T6" fmla="*/ 25 w 36"/>
                <a:gd name="T7" fmla="*/ 35 h 36"/>
                <a:gd name="T8" fmla="*/ 26 w 36"/>
                <a:gd name="T9" fmla="*/ 34 h 36"/>
                <a:gd name="T10" fmla="*/ 28 w 36"/>
                <a:gd name="T11" fmla="*/ 33 h 36"/>
                <a:gd name="T12" fmla="*/ 29 w 36"/>
                <a:gd name="T13" fmla="*/ 32 h 36"/>
                <a:gd name="T14" fmla="*/ 31 w 36"/>
                <a:gd name="T15" fmla="*/ 31 h 36"/>
                <a:gd name="T16" fmla="*/ 33 w 36"/>
                <a:gd name="T17" fmla="*/ 28 h 36"/>
                <a:gd name="T18" fmla="*/ 34 w 36"/>
                <a:gd name="T19" fmla="*/ 26 h 36"/>
                <a:gd name="T20" fmla="*/ 35 w 36"/>
                <a:gd name="T21" fmla="*/ 24 h 36"/>
                <a:gd name="T22" fmla="*/ 36 w 36"/>
                <a:gd name="T23" fmla="*/ 22 h 36"/>
                <a:gd name="T24" fmla="*/ 36 w 36"/>
                <a:gd name="T25" fmla="*/ 21 h 36"/>
                <a:gd name="T26" fmla="*/ 36 w 36"/>
                <a:gd name="T27" fmla="*/ 18 h 36"/>
                <a:gd name="T28" fmla="*/ 36 w 36"/>
                <a:gd name="T29" fmla="*/ 14 h 36"/>
                <a:gd name="T30" fmla="*/ 35 w 36"/>
                <a:gd name="T31" fmla="*/ 11 h 36"/>
                <a:gd name="T32" fmla="*/ 33 w 36"/>
                <a:gd name="T33" fmla="*/ 8 h 36"/>
                <a:gd name="T34" fmla="*/ 31 w 36"/>
                <a:gd name="T35" fmla="*/ 5 h 36"/>
                <a:gd name="T36" fmla="*/ 29 w 36"/>
                <a:gd name="T37" fmla="*/ 4 h 36"/>
                <a:gd name="T38" fmla="*/ 27 w 36"/>
                <a:gd name="T39" fmla="*/ 3 h 36"/>
                <a:gd name="T40" fmla="*/ 25 w 36"/>
                <a:gd name="T41" fmla="*/ 1 h 36"/>
                <a:gd name="T42" fmla="*/ 23 w 36"/>
                <a:gd name="T43" fmla="*/ 1 h 36"/>
                <a:gd name="T44" fmla="*/ 21 w 36"/>
                <a:gd name="T45" fmla="*/ 0 h 36"/>
                <a:gd name="T46" fmla="*/ 18 w 36"/>
                <a:gd name="T47" fmla="*/ 0 h 36"/>
                <a:gd name="T48" fmla="*/ 14 w 36"/>
                <a:gd name="T49" fmla="*/ 0 h 36"/>
                <a:gd name="T50" fmla="*/ 11 w 36"/>
                <a:gd name="T51" fmla="*/ 1 h 36"/>
                <a:gd name="T52" fmla="*/ 8 w 36"/>
                <a:gd name="T53" fmla="*/ 3 h 36"/>
                <a:gd name="T54" fmla="*/ 5 w 36"/>
                <a:gd name="T55" fmla="*/ 5 h 36"/>
                <a:gd name="T56" fmla="*/ 3 w 36"/>
                <a:gd name="T57" fmla="*/ 8 h 36"/>
                <a:gd name="T58" fmla="*/ 1 w 36"/>
                <a:gd name="T59" fmla="*/ 11 h 36"/>
                <a:gd name="T60" fmla="*/ 0 w 36"/>
                <a:gd name="T61" fmla="*/ 14 h 36"/>
                <a:gd name="T62" fmla="*/ 0 w 36"/>
                <a:gd name="T63" fmla="*/ 18 h 36"/>
                <a:gd name="T64" fmla="*/ 0 w 36"/>
                <a:gd name="T65" fmla="*/ 22 h 36"/>
                <a:gd name="T66" fmla="*/ 0 w 36"/>
                <a:gd name="T67" fmla="*/ 23 h 36"/>
                <a:gd name="T68" fmla="*/ 1 w 36"/>
                <a:gd name="T69" fmla="*/ 25 h 36"/>
                <a:gd name="T70" fmla="*/ 3 w 36"/>
                <a:gd name="T71" fmla="*/ 28 h 36"/>
                <a:gd name="T72" fmla="*/ 5 w 36"/>
                <a:gd name="T73" fmla="*/ 31 h 36"/>
                <a:gd name="T74" fmla="*/ 8 w 36"/>
                <a:gd name="T75" fmla="*/ 33 h 36"/>
                <a:gd name="T76" fmla="*/ 11 w 36"/>
                <a:gd name="T77" fmla="*/ 35 h 36"/>
                <a:gd name="T78" fmla="*/ 14 w 36"/>
                <a:gd name="T79" fmla="*/ 36 h 36"/>
                <a:gd name="T80" fmla="*/ 18 w 36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22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9" name="Freeform 195">
              <a:extLst>
                <a:ext uri="{FF2B5EF4-FFF2-40B4-BE49-F238E27FC236}">
                  <a16:creationId xmlns:a16="http://schemas.microsoft.com/office/drawing/2014/main" id="{E8D9931F-6F25-AFD8-5D6D-C2AB5FA35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4768850"/>
              <a:ext cx="57150" cy="58738"/>
            </a:xfrm>
            <a:custGeom>
              <a:avLst/>
              <a:gdLst>
                <a:gd name="T0" fmla="*/ 18 w 36"/>
                <a:gd name="T1" fmla="*/ 37 h 37"/>
                <a:gd name="T2" fmla="*/ 21 w 36"/>
                <a:gd name="T3" fmla="*/ 36 h 37"/>
                <a:gd name="T4" fmla="*/ 23 w 36"/>
                <a:gd name="T5" fmla="*/ 36 h 37"/>
                <a:gd name="T6" fmla="*/ 25 w 36"/>
                <a:gd name="T7" fmla="*/ 35 h 37"/>
                <a:gd name="T8" fmla="*/ 26 w 36"/>
                <a:gd name="T9" fmla="*/ 34 h 37"/>
                <a:gd name="T10" fmla="*/ 28 w 36"/>
                <a:gd name="T11" fmla="*/ 33 h 37"/>
                <a:gd name="T12" fmla="*/ 29 w 36"/>
                <a:gd name="T13" fmla="*/ 32 h 37"/>
                <a:gd name="T14" fmla="*/ 31 w 36"/>
                <a:gd name="T15" fmla="*/ 31 h 37"/>
                <a:gd name="T16" fmla="*/ 33 w 36"/>
                <a:gd name="T17" fmla="*/ 29 h 37"/>
                <a:gd name="T18" fmla="*/ 34 w 36"/>
                <a:gd name="T19" fmla="*/ 27 h 37"/>
                <a:gd name="T20" fmla="*/ 35 w 36"/>
                <a:gd name="T21" fmla="*/ 24 h 37"/>
                <a:gd name="T22" fmla="*/ 35 w 36"/>
                <a:gd name="T23" fmla="*/ 22 h 37"/>
                <a:gd name="T24" fmla="*/ 36 w 36"/>
                <a:gd name="T25" fmla="*/ 21 h 37"/>
                <a:gd name="T26" fmla="*/ 36 w 36"/>
                <a:gd name="T27" fmla="*/ 18 h 37"/>
                <a:gd name="T28" fmla="*/ 35 w 36"/>
                <a:gd name="T29" fmla="*/ 15 h 37"/>
                <a:gd name="T30" fmla="*/ 35 w 36"/>
                <a:gd name="T31" fmla="*/ 11 h 37"/>
                <a:gd name="T32" fmla="*/ 33 w 36"/>
                <a:gd name="T33" fmla="*/ 8 h 37"/>
                <a:gd name="T34" fmla="*/ 31 w 36"/>
                <a:gd name="T35" fmla="*/ 6 h 37"/>
                <a:gd name="T36" fmla="*/ 29 w 36"/>
                <a:gd name="T37" fmla="*/ 4 h 37"/>
                <a:gd name="T38" fmla="*/ 27 w 36"/>
                <a:gd name="T39" fmla="*/ 3 h 37"/>
                <a:gd name="T40" fmla="*/ 25 w 36"/>
                <a:gd name="T41" fmla="*/ 2 h 37"/>
                <a:gd name="T42" fmla="*/ 23 w 36"/>
                <a:gd name="T43" fmla="*/ 1 h 37"/>
                <a:gd name="T44" fmla="*/ 21 w 36"/>
                <a:gd name="T45" fmla="*/ 0 h 37"/>
                <a:gd name="T46" fmla="*/ 18 w 36"/>
                <a:gd name="T47" fmla="*/ 0 h 37"/>
                <a:gd name="T48" fmla="*/ 14 w 36"/>
                <a:gd name="T49" fmla="*/ 1 h 37"/>
                <a:gd name="T50" fmla="*/ 11 w 36"/>
                <a:gd name="T51" fmla="*/ 2 h 37"/>
                <a:gd name="T52" fmla="*/ 8 w 36"/>
                <a:gd name="T53" fmla="*/ 3 h 37"/>
                <a:gd name="T54" fmla="*/ 5 w 36"/>
                <a:gd name="T55" fmla="*/ 6 h 37"/>
                <a:gd name="T56" fmla="*/ 3 w 36"/>
                <a:gd name="T57" fmla="*/ 8 h 37"/>
                <a:gd name="T58" fmla="*/ 1 w 36"/>
                <a:gd name="T59" fmla="*/ 11 h 37"/>
                <a:gd name="T60" fmla="*/ 0 w 36"/>
                <a:gd name="T61" fmla="*/ 15 h 37"/>
                <a:gd name="T62" fmla="*/ 0 w 36"/>
                <a:gd name="T63" fmla="*/ 18 h 37"/>
                <a:gd name="T64" fmla="*/ 0 w 36"/>
                <a:gd name="T65" fmla="*/ 22 h 37"/>
                <a:gd name="T66" fmla="*/ 0 w 36"/>
                <a:gd name="T67" fmla="*/ 24 h 37"/>
                <a:gd name="T68" fmla="*/ 1 w 36"/>
                <a:gd name="T69" fmla="*/ 25 h 37"/>
                <a:gd name="T70" fmla="*/ 3 w 36"/>
                <a:gd name="T71" fmla="*/ 28 h 37"/>
                <a:gd name="T72" fmla="*/ 5 w 36"/>
                <a:gd name="T73" fmla="*/ 31 h 37"/>
                <a:gd name="T74" fmla="*/ 8 w 36"/>
                <a:gd name="T75" fmla="*/ 33 h 37"/>
                <a:gd name="T76" fmla="*/ 11 w 36"/>
                <a:gd name="T77" fmla="*/ 35 h 37"/>
                <a:gd name="T78" fmla="*/ 14 w 36"/>
                <a:gd name="T79" fmla="*/ 36 h 37"/>
                <a:gd name="T80" fmla="*/ 18 w 36"/>
                <a:gd name="T8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lnTo>
                    <a:pt x="21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7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0" name="Freeform 196">
              <a:extLst>
                <a:ext uri="{FF2B5EF4-FFF2-40B4-BE49-F238E27FC236}">
                  <a16:creationId xmlns:a16="http://schemas.microsoft.com/office/drawing/2014/main" id="{37711302-9EBC-A54A-783D-47701C0D1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4802188"/>
              <a:ext cx="57150" cy="57150"/>
            </a:xfrm>
            <a:custGeom>
              <a:avLst/>
              <a:gdLst>
                <a:gd name="T0" fmla="*/ 18 w 36"/>
                <a:gd name="T1" fmla="*/ 36 h 36"/>
                <a:gd name="T2" fmla="*/ 21 w 36"/>
                <a:gd name="T3" fmla="*/ 36 h 36"/>
                <a:gd name="T4" fmla="*/ 23 w 36"/>
                <a:gd name="T5" fmla="*/ 36 h 36"/>
                <a:gd name="T6" fmla="*/ 25 w 36"/>
                <a:gd name="T7" fmla="*/ 35 h 36"/>
                <a:gd name="T8" fmla="*/ 26 w 36"/>
                <a:gd name="T9" fmla="*/ 34 h 36"/>
                <a:gd name="T10" fmla="*/ 28 w 36"/>
                <a:gd name="T11" fmla="*/ 33 h 36"/>
                <a:gd name="T12" fmla="*/ 29 w 36"/>
                <a:gd name="T13" fmla="*/ 32 h 36"/>
                <a:gd name="T14" fmla="*/ 31 w 36"/>
                <a:gd name="T15" fmla="*/ 31 h 36"/>
                <a:gd name="T16" fmla="*/ 32 w 36"/>
                <a:gd name="T17" fmla="*/ 29 h 36"/>
                <a:gd name="T18" fmla="*/ 34 w 36"/>
                <a:gd name="T19" fmla="*/ 26 h 36"/>
                <a:gd name="T20" fmla="*/ 35 w 36"/>
                <a:gd name="T21" fmla="*/ 24 h 36"/>
                <a:gd name="T22" fmla="*/ 35 w 36"/>
                <a:gd name="T23" fmla="*/ 22 h 36"/>
                <a:gd name="T24" fmla="*/ 36 w 36"/>
                <a:gd name="T25" fmla="*/ 21 h 36"/>
                <a:gd name="T26" fmla="*/ 36 w 36"/>
                <a:gd name="T27" fmla="*/ 18 h 36"/>
                <a:gd name="T28" fmla="*/ 35 w 36"/>
                <a:gd name="T29" fmla="*/ 14 h 36"/>
                <a:gd name="T30" fmla="*/ 35 w 36"/>
                <a:gd name="T31" fmla="*/ 11 h 36"/>
                <a:gd name="T32" fmla="*/ 33 w 36"/>
                <a:gd name="T33" fmla="*/ 8 h 36"/>
                <a:gd name="T34" fmla="*/ 31 w 36"/>
                <a:gd name="T35" fmla="*/ 6 h 36"/>
                <a:gd name="T36" fmla="*/ 29 w 36"/>
                <a:gd name="T37" fmla="*/ 4 h 36"/>
                <a:gd name="T38" fmla="*/ 27 w 36"/>
                <a:gd name="T39" fmla="*/ 3 h 36"/>
                <a:gd name="T40" fmla="*/ 25 w 36"/>
                <a:gd name="T41" fmla="*/ 2 h 36"/>
                <a:gd name="T42" fmla="*/ 23 w 36"/>
                <a:gd name="T43" fmla="*/ 1 h 36"/>
                <a:gd name="T44" fmla="*/ 20 w 36"/>
                <a:gd name="T45" fmla="*/ 0 h 36"/>
                <a:gd name="T46" fmla="*/ 18 w 36"/>
                <a:gd name="T47" fmla="*/ 0 h 36"/>
                <a:gd name="T48" fmla="*/ 14 w 36"/>
                <a:gd name="T49" fmla="*/ 1 h 36"/>
                <a:gd name="T50" fmla="*/ 11 w 36"/>
                <a:gd name="T51" fmla="*/ 1 h 36"/>
                <a:gd name="T52" fmla="*/ 7 w 36"/>
                <a:gd name="T53" fmla="*/ 3 h 36"/>
                <a:gd name="T54" fmla="*/ 5 w 36"/>
                <a:gd name="T55" fmla="*/ 6 h 36"/>
                <a:gd name="T56" fmla="*/ 3 w 36"/>
                <a:gd name="T57" fmla="*/ 8 h 36"/>
                <a:gd name="T58" fmla="*/ 1 w 36"/>
                <a:gd name="T59" fmla="*/ 11 h 36"/>
                <a:gd name="T60" fmla="*/ 0 w 36"/>
                <a:gd name="T61" fmla="*/ 14 h 36"/>
                <a:gd name="T62" fmla="*/ 0 w 36"/>
                <a:gd name="T63" fmla="*/ 18 h 36"/>
                <a:gd name="T64" fmla="*/ 0 w 36"/>
                <a:gd name="T65" fmla="*/ 22 h 36"/>
                <a:gd name="T66" fmla="*/ 0 w 36"/>
                <a:gd name="T67" fmla="*/ 24 h 36"/>
                <a:gd name="T68" fmla="*/ 1 w 36"/>
                <a:gd name="T69" fmla="*/ 25 h 36"/>
                <a:gd name="T70" fmla="*/ 3 w 36"/>
                <a:gd name="T71" fmla="*/ 28 h 36"/>
                <a:gd name="T72" fmla="*/ 5 w 36"/>
                <a:gd name="T73" fmla="*/ 31 h 36"/>
                <a:gd name="T74" fmla="*/ 7 w 36"/>
                <a:gd name="T75" fmla="*/ 33 h 36"/>
                <a:gd name="T76" fmla="*/ 11 w 36"/>
                <a:gd name="T77" fmla="*/ 35 h 36"/>
                <a:gd name="T78" fmla="*/ 14 w 36"/>
                <a:gd name="T79" fmla="*/ 36 h 36"/>
                <a:gd name="T80" fmla="*/ 18 w 36"/>
                <a:gd name="T8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21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4" y="26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1" name="Freeform 197">
              <a:extLst>
                <a:ext uri="{FF2B5EF4-FFF2-40B4-BE49-F238E27FC236}">
                  <a16:creationId xmlns:a16="http://schemas.microsoft.com/office/drawing/2014/main" id="{C673F692-992E-3AF2-BBBE-607553439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88" y="4984750"/>
              <a:ext cx="57150" cy="58738"/>
            </a:xfrm>
            <a:custGeom>
              <a:avLst/>
              <a:gdLst>
                <a:gd name="T0" fmla="*/ 31 w 36"/>
                <a:gd name="T1" fmla="*/ 31 h 37"/>
                <a:gd name="T2" fmla="*/ 32 w 36"/>
                <a:gd name="T3" fmla="*/ 30 h 37"/>
                <a:gd name="T4" fmla="*/ 33 w 36"/>
                <a:gd name="T5" fmla="*/ 28 h 37"/>
                <a:gd name="T6" fmla="*/ 34 w 36"/>
                <a:gd name="T7" fmla="*/ 27 h 37"/>
                <a:gd name="T8" fmla="*/ 35 w 36"/>
                <a:gd name="T9" fmla="*/ 25 h 37"/>
                <a:gd name="T10" fmla="*/ 35 w 36"/>
                <a:gd name="T11" fmla="*/ 24 h 37"/>
                <a:gd name="T12" fmla="*/ 36 w 36"/>
                <a:gd name="T13" fmla="*/ 22 h 37"/>
                <a:gd name="T14" fmla="*/ 36 w 36"/>
                <a:gd name="T15" fmla="*/ 20 h 37"/>
                <a:gd name="T16" fmla="*/ 36 w 36"/>
                <a:gd name="T17" fmla="*/ 19 h 37"/>
                <a:gd name="T18" fmla="*/ 36 w 36"/>
                <a:gd name="T19" fmla="*/ 19 h 37"/>
                <a:gd name="T20" fmla="*/ 36 w 36"/>
                <a:gd name="T21" fmla="*/ 19 h 37"/>
                <a:gd name="T22" fmla="*/ 36 w 36"/>
                <a:gd name="T23" fmla="*/ 19 h 37"/>
                <a:gd name="T24" fmla="*/ 36 w 36"/>
                <a:gd name="T25" fmla="*/ 15 h 37"/>
                <a:gd name="T26" fmla="*/ 35 w 36"/>
                <a:gd name="T27" fmla="*/ 11 h 37"/>
                <a:gd name="T28" fmla="*/ 33 w 36"/>
                <a:gd name="T29" fmla="*/ 8 h 37"/>
                <a:gd name="T30" fmla="*/ 31 w 36"/>
                <a:gd name="T31" fmla="*/ 6 h 37"/>
                <a:gd name="T32" fmla="*/ 28 w 36"/>
                <a:gd name="T33" fmla="*/ 3 h 37"/>
                <a:gd name="T34" fmla="*/ 25 w 36"/>
                <a:gd name="T35" fmla="*/ 2 h 37"/>
                <a:gd name="T36" fmla="*/ 23 w 36"/>
                <a:gd name="T37" fmla="*/ 1 h 37"/>
                <a:gd name="T38" fmla="*/ 22 w 36"/>
                <a:gd name="T39" fmla="*/ 1 h 37"/>
                <a:gd name="T40" fmla="*/ 18 w 36"/>
                <a:gd name="T41" fmla="*/ 0 h 37"/>
                <a:gd name="T42" fmla="*/ 14 w 36"/>
                <a:gd name="T43" fmla="*/ 1 h 37"/>
                <a:gd name="T44" fmla="*/ 11 w 36"/>
                <a:gd name="T45" fmla="*/ 2 h 37"/>
                <a:gd name="T46" fmla="*/ 8 w 36"/>
                <a:gd name="T47" fmla="*/ 3 h 37"/>
                <a:gd name="T48" fmla="*/ 5 w 36"/>
                <a:gd name="T49" fmla="*/ 6 h 37"/>
                <a:gd name="T50" fmla="*/ 3 w 36"/>
                <a:gd name="T51" fmla="*/ 8 h 37"/>
                <a:gd name="T52" fmla="*/ 1 w 36"/>
                <a:gd name="T53" fmla="*/ 11 h 37"/>
                <a:gd name="T54" fmla="*/ 0 w 36"/>
                <a:gd name="T55" fmla="*/ 15 h 37"/>
                <a:gd name="T56" fmla="*/ 0 w 36"/>
                <a:gd name="T57" fmla="*/ 19 h 37"/>
                <a:gd name="T58" fmla="*/ 0 w 36"/>
                <a:gd name="T59" fmla="*/ 22 h 37"/>
                <a:gd name="T60" fmla="*/ 1 w 36"/>
                <a:gd name="T61" fmla="*/ 24 h 37"/>
                <a:gd name="T62" fmla="*/ 1 w 36"/>
                <a:gd name="T63" fmla="*/ 25 h 37"/>
                <a:gd name="T64" fmla="*/ 3 w 36"/>
                <a:gd name="T65" fmla="*/ 28 h 37"/>
                <a:gd name="T66" fmla="*/ 5 w 36"/>
                <a:gd name="T67" fmla="*/ 31 h 37"/>
                <a:gd name="T68" fmla="*/ 8 w 36"/>
                <a:gd name="T69" fmla="*/ 33 h 37"/>
                <a:gd name="T70" fmla="*/ 11 w 36"/>
                <a:gd name="T71" fmla="*/ 35 h 37"/>
                <a:gd name="T72" fmla="*/ 14 w 36"/>
                <a:gd name="T73" fmla="*/ 36 h 37"/>
                <a:gd name="T74" fmla="*/ 18 w 36"/>
                <a:gd name="T75" fmla="*/ 37 h 37"/>
                <a:gd name="T76" fmla="*/ 22 w 36"/>
                <a:gd name="T77" fmla="*/ 36 h 37"/>
                <a:gd name="T78" fmla="*/ 23 w 36"/>
                <a:gd name="T79" fmla="*/ 36 h 37"/>
                <a:gd name="T80" fmla="*/ 25 w 36"/>
                <a:gd name="T81" fmla="*/ 35 h 37"/>
                <a:gd name="T82" fmla="*/ 27 w 36"/>
                <a:gd name="T83" fmla="*/ 34 h 37"/>
                <a:gd name="T84" fmla="*/ 28 w 36"/>
                <a:gd name="T85" fmla="*/ 33 h 37"/>
                <a:gd name="T86" fmla="*/ 31 w 36"/>
                <a:gd name="T8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7">
                  <a:moveTo>
                    <a:pt x="31" y="31"/>
                  </a:moveTo>
                  <a:lnTo>
                    <a:pt x="32" y="30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7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2" name="Freeform 198">
              <a:extLst>
                <a:ext uri="{FF2B5EF4-FFF2-40B4-BE49-F238E27FC236}">
                  <a16:creationId xmlns:a16="http://schemas.microsoft.com/office/drawing/2014/main" id="{52F761AE-123B-2FEE-C00B-D49348F7C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4984750"/>
              <a:ext cx="57150" cy="58738"/>
            </a:xfrm>
            <a:custGeom>
              <a:avLst/>
              <a:gdLst>
                <a:gd name="T0" fmla="*/ 31 w 36"/>
                <a:gd name="T1" fmla="*/ 31 h 37"/>
                <a:gd name="T2" fmla="*/ 32 w 36"/>
                <a:gd name="T3" fmla="*/ 30 h 37"/>
                <a:gd name="T4" fmla="*/ 33 w 36"/>
                <a:gd name="T5" fmla="*/ 28 h 37"/>
                <a:gd name="T6" fmla="*/ 34 w 36"/>
                <a:gd name="T7" fmla="*/ 27 h 37"/>
                <a:gd name="T8" fmla="*/ 35 w 36"/>
                <a:gd name="T9" fmla="*/ 25 h 37"/>
                <a:gd name="T10" fmla="*/ 35 w 36"/>
                <a:gd name="T11" fmla="*/ 24 h 37"/>
                <a:gd name="T12" fmla="*/ 35 w 36"/>
                <a:gd name="T13" fmla="*/ 22 h 37"/>
                <a:gd name="T14" fmla="*/ 36 w 36"/>
                <a:gd name="T15" fmla="*/ 20 h 37"/>
                <a:gd name="T16" fmla="*/ 36 w 36"/>
                <a:gd name="T17" fmla="*/ 19 h 37"/>
                <a:gd name="T18" fmla="*/ 36 w 36"/>
                <a:gd name="T19" fmla="*/ 19 h 37"/>
                <a:gd name="T20" fmla="*/ 36 w 36"/>
                <a:gd name="T21" fmla="*/ 19 h 37"/>
                <a:gd name="T22" fmla="*/ 36 w 36"/>
                <a:gd name="T23" fmla="*/ 19 h 37"/>
                <a:gd name="T24" fmla="*/ 35 w 36"/>
                <a:gd name="T25" fmla="*/ 15 h 37"/>
                <a:gd name="T26" fmla="*/ 35 w 36"/>
                <a:gd name="T27" fmla="*/ 11 h 37"/>
                <a:gd name="T28" fmla="*/ 33 w 36"/>
                <a:gd name="T29" fmla="*/ 8 h 37"/>
                <a:gd name="T30" fmla="*/ 31 w 36"/>
                <a:gd name="T31" fmla="*/ 6 h 37"/>
                <a:gd name="T32" fmla="*/ 28 w 36"/>
                <a:gd name="T33" fmla="*/ 3 h 37"/>
                <a:gd name="T34" fmla="*/ 25 w 36"/>
                <a:gd name="T35" fmla="*/ 2 h 37"/>
                <a:gd name="T36" fmla="*/ 23 w 36"/>
                <a:gd name="T37" fmla="*/ 1 h 37"/>
                <a:gd name="T38" fmla="*/ 22 w 36"/>
                <a:gd name="T39" fmla="*/ 1 h 37"/>
                <a:gd name="T40" fmla="*/ 18 w 36"/>
                <a:gd name="T41" fmla="*/ 0 h 37"/>
                <a:gd name="T42" fmla="*/ 14 w 36"/>
                <a:gd name="T43" fmla="*/ 1 h 37"/>
                <a:gd name="T44" fmla="*/ 11 w 36"/>
                <a:gd name="T45" fmla="*/ 2 h 37"/>
                <a:gd name="T46" fmla="*/ 8 w 36"/>
                <a:gd name="T47" fmla="*/ 3 h 37"/>
                <a:gd name="T48" fmla="*/ 5 w 36"/>
                <a:gd name="T49" fmla="*/ 6 h 37"/>
                <a:gd name="T50" fmla="*/ 3 w 36"/>
                <a:gd name="T51" fmla="*/ 8 h 37"/>
                <a:gd name="T52" fmla="*/ 1 w 36"/>
                <a:gd name="T53" fmla="*/ 11 h 37"/>
                <a:gd name="T54" fmla="*/ 0 w 36"/>
                <a:gd name="T55" fmla="*/ 15 h 37"/>
                <a:gd name="T56" fmla="*/ 0 w 36"/>
                <a:gd name="T57" fmla="*/ 19 h 37"/>
                <a:gd name="T58" fmla="*/ 0 w 36"/>
                <a:gd name="T59" fmla="*/ 22 h 37"/>
                <a:gd name="T60" fmla="*/ 0 w 36"/>
                <a:gd name="T61" fmla="*/ 24 h 37"/>
                <a:gd name="T62" fmla="*/ 1 w 36"/>
                <a:gd name="T63" fmla="*/ 25 h 37"/>
                <a:gd name="T64" fmla="*/ 3 w 36"/>
                <a:gd name="T65" fmla="*/ 28 h 37"/>
                <a:gd name="T66" fmla="*/ 5 w 36"/>
                <a:gd name="T67" fmla="*/ 31 h 37"/>
                <a:gd name="T68" fmla="*/ 8 w 36"/>
                <a:gd name="T69" fmla="*/ 33 h 37"/>
                <a:gd name="T70" fmla="*/ 11 w 36"/>
                <a:gd name="T71" fmla="*/ 35 h 37"/>
                <a:gd name="T72" fmla="*/ 14 w 36"/>
                <a:gd name="T73" fmla="*/ 36 h 37"/>
                <a:gd name="T74" fmla="*/ 18 w 36"/>
                <a:gd name="T75" fmla="*/ 37 h 37"/>
                <a:gd name="T76" fmla="*/ 22 w 36"/>
                <a:gd name="T77" fmla="*/ 36 h 37"/>
                <a:gd name="T78" fmla="*/ 23 w 36"/>
                <a:gd name="T79" fmla="*/ 36 h 37"/>
                <a:gd name="T80" fmla="*/ 25 w 36"/>
                <a:gd name="T81" fmla="*/ 35 h 37"/>
                <a:gd name="T82" fmla="*/ 26 w 36"/>
                <a:gd name="T83" fmla="*/ 34 h 37"/>
                <a:gd name="T84" fmla="*/ 28 w 36"/>
                <a:gd name="T85" fmla="*/ 33 h 37"/>
                <a:gd name="T86" fmla="*/ 31 w 36"/>
                <a:gd name="T8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7">
                  <a:moveTo>
                    <a:pt x="31" y="31"/>
                  </a:moveTo>
                  <a:lnTo>
                    <a:pt x="32" y="30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5" y="15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7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3" name="Freeform 199">
              <a:extLst>
                <a:ext uri="{FF2B5EF4-FFF2-40B4-BE49-F238E27FC236}">
                  <a16:creationId xmlns:a16="http://schemas.microsoft.com/office/drawing/2014/main" id="{296FAE20-77B9-544E-518C-1E7396B36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650" y="4892675"/>
              <a:ext cx="57150" cy="57150"/>
            </a:xfrm>
            <a:custGeom>
              <a:avLst/>
              <a:gdLst>
                <a:gd name="T0" fmla="*/ 31 w 36"/>
                <a:gd name="T1" fmla="*/ 31 h 36"/>
                <a:gd name="T2" fmla="*/ 31 w 36"/>
                <a:gd name="T3" fmla="*/ 29 h 36"/>
                <a:gd name="T4" fmla="*/ 33 w 36"/>
                <a:gd name="T5" fmla="*/ 28 h 36"/>
                <a:gd name="T6" fmla="*/ 34 w 36"/>
                <a:gd name="T7" fmla="*/ 26 h 36"/>
                <a:gd name="T8" fmla="*/ 34 w 36"/>
                <a:gd name="T9" fmla="*/ 25 h 36"/>
                <a:gd name="T10" fmla="*/ 35 w 36"/>
                <a:gd name="T11" fmla="*/ 23 h 36"/>
                <a:gd name="T12" fmla="*/ 35 w 36"/>
                <a:gd name="T13" fmla="*/ 21 h 36"/>
                <a:gd name="T14" fmla="*/ 36 w 36"/>
                <a:gd name="T15" fmla="*/ 19 h 36"/>
                <a:gd name="T16" fmla="*/ 36 w 36"/>
                <a:gd name="T17" fmla="*/ 19 h 36"/>
                <a:gd name="T18" fmla="*/ 36 w 36"/>
                <a:gd name="T19" fmla="*/ 18 h 36"/>
                <a:gd name="T20" fmla="*/ 36 w 36"/>
                <a:gd name="T21" fmla="*/ 18 h 36"/>
                <a:gd name="T22" fmla="*/ 36 w 36"/>
                <a:gd name="T23" fmla="*/ 18 h 36"/>
                <a:gd name="T24" fmla="*/ 35 w 36"/>
                <a:gd name="T25" fmla="*/ 14 h 36"/>
                <a:gd name="T26" fmla="*/ 34 w 36"/>
                <a:gd name="T27" fmla="*/ 11 h 36"/>
                <a:gd name="T28" fmla="*/ 33 w 36"/>
                <a:gd name="T29" fmla="*/ 7 h 36"/>
                <a:gd name="T30" fmla="*/ 31 w 36"/>
                <a:gd name="T31" fmla="*/ 5 h 36"/>
                <a:gd name="T32" fmla="*/ 28 w 36"/>
                <a:gd name="T33" fmla="*/ 2 h 36"/>
                <a:gd name="T34" fmla="*/ 25 w 36"/>
                <a:gd name="T35" fmla="*/ 1 h 36"/>
                <a:gd name="T36" fmla="*/ 23 w 36"/>
                <a:gd name="T37" fmla="*/ 0 h 36"/>
                <a:gd name="T38" fmla="*/ 21 w 36"/>
                <a:gd name="T39" fmla="*/ 0 h 36"/>
                <a:gd name="T40" fmla="*/ 18 w 36"/>
                <a:gd name="T41" fmla="*/ 0 h 36"/>
                <a:gd name="T42" fmla="*/ 14 w 36"/>
                <a:gd name="T43" fmla="*/ 0 h 36"/>
                <a:gd name="T44" fmla="*/ 11 w 36"/>
                <a:gd name="T45" fmla="*/ 1 h 36"/>
                <a:gd name="T46" fmla="*/ 8 w 36"/>
                <a:gd name="T47" fmla="*/ 2 h 36"/>
                <a:gd name="T48" fmla="*/ 5 w 36"/>
                <a:gd name="T49" fmla="*/ 5 h 36"/>
                <a:gd name="T50" fmla="*/ 3 w 36"/>
                <a:gd name="T51" fmla="*/ 7 h 36"/>
                <a:gd name="T52" fmla="*/ 1 w 36"/>
                <a:gd name="T53" fmla="*/ 11 h 36"/>
                <a:gd name="T54" fmla="*/ 0 w 36"/>
                <a:gd name="T55" fmla="*/ 14 h 36"/>
                <a:gd name="T56" fmla="*/ 0 w 36"/>
                <a:gd name="T57" fmla="*/ 18 h 36"/>
                <a:gd name="T58" fmla="*/ 0 w 36"/>
                <a:gd name="T59" fmla="*/ 21 h 36"/>
                <a:gd name="T60" fmla="*/ 0 w 36"/>
                <a:gd name="T61" fmla="*/ 23 h 36"/>
                <a:gd name="T62" fmla="*/ 1 w 36"/>
                <a:gd name="T63" fmla="*/ 25 h 36"/>
                <a:gd name="T64" fmla="*/ 3 w 36"/>
                <a:gd name="T65" fmla="*/ 28 h 36"/>
                <a:gd name="T66" fmla="*/ 5 w 36"/>
                <a:gd name="T67" fmla="*/ 31 h 36"/>
                <a:gd name="T68" fmla="*/ 8 w 36"/>
                <a:gd name="T69" fmla="*/ 33 h 36"/>
                <a:gd name="T70" fmla="*/ 11 w 36"/>
                <a:gd name="T71" fmla="*/ 34 h 36"/>
                <a:gd name="T72" fmla="*/ 14 w 36"/>
                <a:gd name="T73" fmla="*/ 35 h 36"/>
                <a:gd name="T74" fmla="*/ 18 w 36"/>
                <a:gd name="T75" fmla="*/ 36 h 36"/>
                <a:gd name="T76" fmla="*/ 21 w 36"/>
                <a:gd name="T77" fmla="*/ 35 h 36"/>
                <a:gd name="T78" fmla="*/ 23 w 36"/>
                <a:gd name="T79" fmla="*/ 35 h 36"/>
                <a:gd name="T80" fmla="*/ 25 w 36"/>
                <a:gd name="T81" fmla="*/ 34 h 36"/>
                <a:gd name="T82" fmla="*/ 26 w 36"/>
                <a:gd name="T83" fmla="*/ 33 h 36"/>
                <a:gd name="T84" fmla="*/ 28 w 36"/>
                <a:gd name="T85" fmla="*/ 33 h 36"/>
                <a:gd name="T86" fmla="*/ 31 w 36"/>
                <a:gd name="T8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31" y="31"/>
                  </a:moveTo>
                  <a:lnTo>
                    <a:pt x="31" y="29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4" name="Freeform 200">
              <a:extLst>
                <a:ext uri="{FF2B5EF4-FFF2-40B4-BE49-F238E27FC236}">
                  <a16:creationId xmlns:a16="http://schemas.microsoft.com/office/drawing/2014/main" id="{741F0A55-02AA-9CCD-C465-149DF4EA6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4938" y="4508500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3 w 36"/>
                <a:gd name="T3" fmla="*/ 1 h 36"/>
                <a:gd name="T4" fmla="*/ 8 w 36"/>
                <a:gd name="T5" fmla="*/ 3 h 36"/>
                <a:gd name="T6" fmla="*/ 6 w 36"/>
                <a:gd name="T7" fmla="*/ 5 h 36"/>
                <a:gd name="T8" fmla="*/ 3 w 36"/>
                <a:gd name="T9" fmla="*/ 8 h 36"/>
                <a:gd name="T10" fmla="*/ 2 w 36"/>
                <a:gd name="T11" fmla="*/ 11 h 36"/>
                <a:gd name="T12" fmla="*/ 1 w 36"/>
                <a:gd name="T13" fmla="*/ 14 h 36"/>
                <a:gd name="T14" fmla="*/ 0 w 36"/>
                <a:gd name="T15" fmla="*/ 18 h 36"/>
                <a:gd name="T16" fmla="*/ 0 w 36"/>
                <a:gd name="T17" fmla="*/ 19 h 36"/>
                <a:gd name="T18" fmla="*/ 1 w 36"/>
                <a:gd name="T19" fmla="*/ 20 h 36"/>
                <a:gd name="T20" fmla="*/ 1 w 36"/>
                <a:gd name="T21" fmla="*/ 23 h 36"/>
                <a:gd name="T22" fmla="*/ 2 w 36"/>
                <a:gd name="T23" fmla="*/ 26 h 36"/>
                <a:gd name="T24" fmla="*/ 4 w 36"/>
                <a:gd name="T25" fmla="*/ 28 h 36"/>
                <a:gd name="T26" fmla="*/ 6 w 36"/>
                <a:gd name="T27" fmla="*/ 30 h 36"/>
                <a:gd name="T28" fmla="*/ 8 w 36"/>
                <a:gd name="T29" fmla="*/ 33 h 36"/>
                <a:gd name="T30" fmla="*/ 11 w 36"/>
                <a:gd name="T31" fmla="*/ 34 h 36"/>
                <a:gd name="T32" fmla="*/ 14 w 36"/>
                <a:gd name="T33" fmla="*/ 35 h 36"/>
                <a:gd name="T34" fmla="*/ 18 w 36"/>
                <a:gd name="T35" fmla="*/ 36 h 36"/>
                <a:gd name="T36" fmla="*/ 22 w 36"/>
                <a:gd name="T37" fmla="*/ 35 h 36"/>
                <a:gd name="T38" fmla="*/ 24 w 36"/>
                <a:gd name="T39" fmla="*/ 35 h 36"/>
                <a:gd name="T40" fmla="*/ 25 w 36"/>
                <a:gd name="T41" fmla="*/ 34 h 36"/>
                <a:gd name="T42" fmla="*/ 27 w 36"/>
                <a:gd name="T43" fmla="*/ 33 h 36"/>
                <a:gd name="T44" fmla="*/ 28 w 36"/>
                <a:gd name="T45" fmla="*/ 33 h 36"/>
                <a:gd name="T46" fmla="*/ 30 w 36"/>
                <a:gd name="T47" fmla="*/ 31 h 36"/>
                <a:gd name="T48" fmla="*/ 31 w 36"/>
                <a:gd name="T49" fmla="*/ 30 h 36"/>
                <a:gd name="T50" fmla="*/ 33 w 36"/>
                <a:gd name="T51" fmla="*/ 28 h 36"/>
                <a:gd name="T52" fmla="*/ 34 w 36"/>
                <a:gd name="T53" fmla="*/ 26 h 36"/>
                <a:gd name="T54" fmla="*/ 35 w 36"/>
                <a:gd name="T55" fmla="*/ 25 h 36"/>
                <a:gd name="T56" fmla="*/ 36 w 36"/>
                <a:gd name="T57" fmla="*/ 23 h 36"/>
                <a:gd name="T58" fmla="*/ 36 w 36"/>
                <a:gd name="T59" fmla="*/ 21 h 36"/>
                <a:gd name="T60" fmla="*/ 36 w 36"/>
                <a:gd name="T61" fmla="*/ 18 h 36"/>
                <a:gd name="T62" fmla="*/ 36 w 36"/>
                <a:gd name="T63" fmla="*/ 14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8 w 36"/>
                <a:gd name="T71" fmla="*/ 3 h 36"/>
                <a:gd name="T72" fmla="*/ 25 w 36"/>
                <a:gd name="T73" fmla="*/ 1 h 36"/>
                <a:gd name="T74" fmla="*/ 24 w 36"/>
                <a:gd name="T75" fmla="*/ 0 h 36"/>
                <a:gd name="T76" fmla="*/ 22 w 36"/>
                <a:gd name="T77" fmla="*/ 0 h 36"/>
                <a:gd name="T78" fmla="*/ 18 w 36"/>
                <a:gd name="T7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3" y="1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2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30" y="31"/>
                  </a:lnTo>
                  <a:lnTo>
                    <a:pt x="31" y="30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6" y="23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5" name="Freeform 201">
              <a:extLst>
                <a:ext uri="{FF2B5EF4-FFF2-40B4-BE49-F238E27FC236}">
                  <a16:creationId xmlns:a16="http://schemas.microsoft.com/office/drawing/2014/main" id="{2F5B5035-F77C-5AA7-AE42-23DBD1A54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4551363"/>
              <a:ext cx="57150" cy="57150"/>
            </a:xfrm>
            <a:custGeom>
              <a:avLst/>
              <a:gdLst>
                <a:gd name="T0" fmla="*/ 18 w 36"/>
                <a:gd name="T1" fmla="*/ 0 h 36"/>
                <a:gd name="T2" fmla="*/ 12 w 36"/>
                <a:gd name="T3" fmla="*/ 1 h 36"/>
                <a:gd name="T4" fmla="*/ 7 w 36"/>
                <a:gd name="T5" fmla="*/ 3 h 36"/>
                <a:gd name="T6" fmla="*/ 5 w 36"/>
                <a:gd name="T7" fmla="*/ 5 h 36"/>
                <a:gd name="T8" fmla="*/ 3 w 36"/>
                <a:gd name="T9" fmla="*/ 8 h 36"/>
                <a:gd name="T10" fmla="*/ 1 w 36"/>
                <a:gd name="T11" fmla="*/ 11 h 36"/>
                <a:gd name="T12" fmla="*/ 0 w 36"/>
                <a:gd name="T13" fmla="*/ 14 h 36"/>
                <a:gd name="T14" fmla="*/ 0 w 36"/>
                <a:gd name="T15" fmla="*/ 18 h 36"/>
                <a:gd name="T16" fmla="*/ 0 w 36"/>
                <a:gd name="T17" fmla="*/ 19 h 36"/>
                <a:gd name="T18" fmla="*/ 0 w 36"/>
                <a:gd name="T19" fmla="*/ 21 h 36"/>
                <a:gd name="T20" fmla="*/ 1 w 36"/>
                <a:gd name="T21" fmla="*/ 23 h 36"/>
                <a:gd name="T22" fmla="*/ 1 w 36"/>
                <a:gd name="T23" fmla="*/ 26 h 36"/>
                <a:gd name="T24" fmla="*/ 3 w 36"/>
                <a:gd name="T25" fmla="*/ 28 h 36"/>
                <a:gd name="T26" fmla="*/ 5 w 36"/>
                <a:gd name="T27" fmla="*/ 31 h 36"/>
                <a:gd name="T28" fmla="*/ 8 w 36"/>
                <a:gd name="T29" fmla="*/ 33 h 36"/>
                <a:gd name="T30" fmla="*/ 11 w 36"/>
                <a:gd name="T31" fmla="*/ 35 h 36"/>
                <a:gd name="T32" fmla="*/ 14 w 36"/>
                <a:gd name="T33" fmla="*/ 36 h 36"/>
                <a:gd name="T34" fmla="*/ 18 w 36"/>
                <a:gd name="T35" fmla="*/ 36 h 36"/>
                <a:gd name="T36" fmla="*/ 21 w 36"/>
                <a:gd name="T37" fmla="*/ 36 h 36"/>
                <a:gd name="T38" fmla="*/ 23 w 36"/>
                <a:gd name="T39" fmla="*/ 35 h 36"/>
                <a:gd name="T40" fmla="*/ 25 w 36"/>
                <a:gd name="T41" fmla="*/ 35 h 36"/>
                <a:gd name="T42" fmla="*/ 26 w 36"/>
                <a:gd name="T43" fmla="*/ 34 h 36"/>
                <a:gd name="T44" fmla="*/ 28 w 36"/>
                <a:gd name="T45" fmla="*/ 33 h 36"/>
                <a:gd name="T46" fmla="*/ 29 w 36"/>
                <a:gd name="T47" fmla="*/ 32 h 36"/>
                <a:gd name="T48" fmla="*/ 31 w 36"/>
                <a:gd name="T49" fmla="*/ 31 h 36"/>
                <a:gd name="T50" fmla="*/ 33 w 36"/>
                <a:gd name="T51" fmla="*/ 28 h 36"/>
                <a:gd name="T52" fmla="*/ 34 w 36"/>
                <a:gd name="T53" fmla="*/ 26 h 36"/>
                <a:gd name="T54" fmla="*/ 35 w 36"/>
                <a:gd name="T55" fmla="*/ 25 h 36"/>
                <a:gd name="T56" fmla="*/ 35 w 36"/>
                <a:gd name="T57" fmla="*/ 23 h 36"/>
                <a:gd name="T58" fmla="*/ 36 w 36"/>
                <a:gd name="T59" fmla="*/ 22 h 36"/>
                <a:gd name="T60" fmla="*/ 36 w 36"/>
                <a:gd name="T61" fmla="*/ 18 h 36"/>
                <a:gd name="T62" fmla="*/ 36 w 36"/>
                <a:gd name="T63" fmla="*/ 14 h 36"/>
                <a:gd name="T64" fmla="*/ 35 w 36"/>
                <a:gd name="T65" fmla="*/ 11 h 36"/>
                <a:gd name="T66" fmla="*/ 33 w 36"/>
                <a:gd name="T67" fmla="*/ 8 h 36"/>
                <a:gd name="T68" fmla="*/ 31 w 36"/>
                <a:gd name="T69" fmla="*/ 5 h 36"/>
                <a:gd name="T70" fmla="*/ 28 w 36"/>
                <a:gd name="T71" fmla="*/ 3 h 36"/>
                <a:gd name="T72" fmla="*/ 25 w 36"/>
                <a:gd name="T73" fmla="*/ 1 h 36"/>
                <a:gd name="T74" fmla="*/ 23 w 36"/>
                <a:gd name="T75" fmla="*/ 1 h 36"/>
                <a:gd name="T76" fmla="*/ 21 w 36"/>
                <a:gd name="T77" fmla="*/ 0 h 36"/>
                <a:gd name="T78" fmla="*/ 18 w 36"/>
                <a:gd name="T7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lnTo>
                    <a:pt x="12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31" y="31"/>
                  </a:lnTo>
                  <a:lnTo>
                    <a:pt x="33" y="28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6" name="Rectangle 202">
              <a:extLst>
                <a:ext uri="{FF2B5EF4-FFF2-40B4-BE49-F238E27FC236}">
                  <a16:creationId xmlns:a16="http://schemas.microsoft.com/office/drawing/2014/main" id="{42059253-F01A-D363-781E-3C78380B2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6251" y="6039976"/>
              <a:ext cx="62253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Auris ID</a:t>
              </a:r>
              <a:b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(IMMY)</a:t>
              </a:r>
              <a:endParaRPr kumimoji="0" lang="fr-FR" alt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47" name="Rectangle 203">
              <a:extLst>
                <a:ext uri="{FF2B5EF4-FFF2-40B4-BE49-F238E27FC236}">
                  <a16:creationId xmlns:a16="http://schemas.microsoft.com/office/drawing/2014/main" id="{847B5041-6631-3BF5-59A3-A95B18B6A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8022" y="6039976"/>
              <a:ext cx="5956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Fungiplex</a:t>
              </a:r>
              <a:b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2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C. </a:t>
              </a:r>
              <a:r>
                <a:rPr kumimoji="0" lang="fr-FR" altLang="fr-FR" sz="12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auris</a:t>
              </a:r>
              <a:b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(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Bruker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)</a:t>
              </a:r>
              <a:endParaRPr kumimoji="0" lang="fr-FR" alt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48" name="Rectangle 204">
              <a:extLst>
                <a:ext uri="{FF2B5EF4-FFF2-40B4-BE49-F238E27FC236}">
                  <a16:creationId xmlns:a16="http://schemas.microsoft.com/office/drawing/2014/main" id="{FC4958C3-2A74-CDD8-7E31-A34537C1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4009" y="6039976"/>
              <a:ext cx="81445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AltoStar</a:t>
              </a:r>
              <a:b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2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C. </a:t>
              </a:r>
              <a:r>
                <a:rPr kumimoji="0" lang="fr-FR" altLang="fr-FR" sz="12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auris</a:t>
              </a:r>
              <a:b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(Altona Diag)</a:t>
              </a:r>
              <a:endParaRPr kumimoji="0" lang="fr-FR" alt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0" name="Rectangle 206">
              <a:extLst>
                <a:ext uri="{FF2B5EF4-FFF2-40B4-BE49-F238E27FC236}">
                  <a16:creationId xmlns:a16="http://schemas.microsoft.com/office/drawing/2014/main" id="{2B35DE99-5991-CD74-A6A1-0A8F15487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7784" y="6039976"/>
              <a:ext cx="51950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Vivalytic</a:t>
              </a:r>
              <a:b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2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C. </a:t>
              </a:r>
              <a:r>
                <a:rPr kumimoji="0" lang="fr-FR" altLang="fr-FR" sz="12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auris</a:t>
              </a:r>
              <a:endParaRPr kumimoji="0" lang="fr-FR" altLang="fr-FR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(BHCS)</a:t>
              </a:r>
              <a:endParaRPr kumimoji="0" lang="fr-FR" alt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1" name="Rectangle 207">
              <a:extLst>
                <a:ext uri="{FF2B5EF4-FFF2-40B4-BE49-F238E27FC236}">
                  <a16:creationId xmlns:a16="http://schemas.microsoft.com/office/drawing/2014/main" id="{F5A2D3DF-5E9D-223A-E49E-B0F5AEA3B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7884" y="6039976"/>
              <a:ext cx="607539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Symplexa</a:t>
              </a:r>
              <a:b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2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C. </a:t>
              </a:r>
              <a:r>
                <a:rPr kumimoji="0" lang="fr-FR" altLang="fr-FR" sz="12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auris</a:t>
              </a:r>
              <a:b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(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Diasorin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)</a:t>
              </a:r>
              <a:endParaRPr kumimoji="0" lang="fr-FR" alt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2" name="Rectangle 208">
              <a:extLst>
                <a:ext uri="{FF2B5EF4-FFF2-40B4-BE49-F238E27FC236}">
                  <a16:creationId xmlns:a16="http://schemas.microsoft.com/office/drawing/2014/main" id="{63210E2E-3A67-1899-28E3-A3E04E064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9272" y="6039976"/>
              <a:ext cx="56355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Eazyplex</a:t>
              </a:r>
              <a:b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2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C. </a:t>
              </a:r>
              <a:r>
                <a:rPr kumimoji="0" lang="fr-FR" altLang="fr-FR" sz="12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auris</a:t>
              </a:r>
              <a:b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(</a:t>
              </a:r>
              <a:r>
                <a:rPr kumimoji="0" lang="fr-FR" alt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Amplex</a:t>
              </a: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)</a:t>
              </a:r>
              <a:endParaRPr kumimoji="0" lang="fr-FR" alt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3" name="Freeform 209">
              <a:extLst>
                <a:ext uri="{FF2B5EF4-FFF2-40B4-BE49-F238E27FC236}">
                  <a16:creationId xmlns:a16="http://schemas.microsoft.com/office/drawing/2014/main" id="{FF3F7BFD-351A-0CE3-A8C4-0F76B75A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4009" y="6071984"/>
              <a:ext cx="120650" cy="120650"/>
            </a:xfrm>
            <a:custGeom>
              <a:avLst/>
              <a:gdLst>
                <a:gd name="T0" fmla="*/ 65 w 76"/>
                <a:gd name="T1" fmla="*/ 12 h 76"/>
                <a:gd name="T2" fmla="*/ 62 w 76"/>
                <a:gd name="T3" fmla="*/ 9 h 76"/>
                <a:gd name="T4" fmla="*/ 59 w 76"/>
                <a:gd name="T5" fmla="*/ 6 h 76"/>
                <a:gd name="T6" fmla="*/ 56 w 76"/>
                <a:gd name="T7" fmla="*/ 4 h 76"/>
                <a:gd name="T8" fmla="*/ 52 w 76"/>
                <a:gd name="T9" fmla="*/ 3 h 76"/>
                <a:gd name="T10" fmla="*/ 49 w 76"/>
                <a:gd name="T11" fmla="*/ 2 h 76"/>
                <a:gd name="T12" fmla="*/ 45 w 76"/>
                <a:gd name="T13" fmla="*/ 1 h 76"/>
                <a:gd name="T14" fmla="*/ 42 w 76"/>
                <a:gd name="T15" fmla="*/ 0 h 76"/>
                <a:gd name="T16" fmla="*/ 38 w 76"/>
                <a:gd name="T17" fmla="*/ 0 h 76"/>
                <a:gd name="T18" fmla="*/ 30 w 76"/>
                <a:gd name="T19" fmla="*/ 1 h 76"/>
                <a:gd name="T20" fmla="*/ 23 w 76"/>
                <a:gd name="T21" fmla="*/ 3 h 76"/>
                <a:gd name="T22" fmla="*/ 17 w 76"/>
                <a:gd name="T23" fmla="*/ 6 h 76"/>
                <a:gd name="T24" fmla="*/ 11 w 76"/>
                <a:gd name="T25" fmla="*/ 12 h 76"/>
                <a:gd name="T26" fmla="*/ 8 w 76"/>
                <a:gd name="T27" fmla="*/ 14 h 76"/>
                <a:gd name="T28" fmla="*/ 6 w 76"/>
                <a:gd name="T29" fmla="*/ 17 h 76"/>
                <a:gd name="T30" fmla="*/ 4 w 76"/>
                <a:gd name="T31" fmla="*/ 20 h 76"/>
                <a:gd name="T32" fmla="*/ 3 w 76"/>
                <a:gd name="T33" fmla="*/ 24 h 76"/>
                <a:gd name="T34" fmla="*/ 1 w 76"/>
                <a:gd name="T35" fmla="*/ 31 h 76"/>
                <a:gd name="T36" fmla="*/ 0 w 76"/>
                <a:gd name="T37" fmla="*/ 34 h 76"/>
                <a:gd name="T38" fmla="*/ 0 w 76"/>
                <a:gd name="T39" fmla="*/ 38 h 76"/>
                <a:gd name="T40" fmla="*/ 0 w 76"/>
                <a:gd name="T41" fmla="*/ 42 h 76"/>
                <a:gd name="T42" fmla="*/ 1 w 76"/>
                <a:gd name="T43" fmla="*/ 46 h 76"/>
                <a:gd name="T44" fmla="*/ 1 w 76"/>
                <a:gd name="T45" fmla="*/ 49 h 76"/>
                <a:gd name="T46" fmla="*/ 3 w 76"/>
                <a:gd name="T47" fmla="*/ 53 h 76"/>
                <a:gd name="T48" fmla="*/ 4 w 76"/>
                <a:gd name="T49" fmla="*/ 56 h 76"/>
                <a:gd name="T50" fmla="*/ 6 w 76"/>
                <a:gd name="T51" fmla="*/ 59 h 76"/>
                <a:gd name="T52" fmla="*/ 8 w 76"/>
                <a:gd name="T53" fmla="*/ 62 h 76"/>
                <a:gd name="T54" fmla="*/ 11 w 76"/>
                <a:gd name="T55" fmla="*/ 65 h 76"/>
                <a:gd name="T56" fmla="*/ 14 w 76"/>
                <a:gd name="T57" fmla="*/ 68 h 76"/>
                <a:gd name="T58" fmla="*/ 17 w 76"/>
                <a:gd name="T59" fmla="*/ 70 h 76"/>
                <a:gd name="T60" fmla="*/ 20 w 76"/>
                <a:gd name="T61" fmla="*/ 72 h 76"/>
                <a:gd name="T62" fmla="*/ 23 w 76"/>
                <a:gd name="T63" fmla="*/ 73 h 76"/>
                <a:gd name="T64" fmla="*/ 27 w 76"/>
                <a:gd name="T65" fmla="*/ 74 h 76"/>
                <a:gd name="T66" fmla="*/ 30 w 76"/>
                <a:gd name="T67" fmla="*/ 75 h 76"/>
                <a:gd name="T68" fmla="*/ 34 w 76"/>
                <a:gd name="T69" fmla="*/ 76 h 76"/>
                <a:gd name="T70" fmla="*/ 38 w 76"/>
                <a:gd name="T71" fmla="*/ 76 h 76"/>
                <a:gd name="T72" fmla="*/ 42 w 76"/>
                <a:gd name="T73" fmla="*/ 76 h 76"/>
                <a:gd name="T74" fmla="*/ 43 w 76"/>
                <a:gd name="T75" fmla="*/ 76 h 76"/>
                <a:gd name="T76" fmla="*/ 44 w 76"/>
                <a:gd name="T77" fmla="*/ 75 h 76"/>
                <a:gd name="T78" fmla="*/ 45 w 76"/>
                <a:gd name="T79" fmla="*/ 75 h 76"/>
                <a:gd name="T80" fmla="*/ 49 w 76"/>
                <a:gd name="T81" fmla="*/ 74 h 76"/>
                <a:gd name="T82" fmla="*/ 52 w 76"/>
                <a:gd name="T83" fmla="*/ 73 h 76"/>
                <a:gd name="T84" fmla="*/ 56 w 76"/>
                <a:gd name="T85" fmla="*/ 72 h 76"/>
                <a:gd name="T86" fmla="*/ 59 w 76"/>
                <a:gd name="T87" fmla="*/ 70 h 76"/>
                <a:gd name="T88" fmla="*/ 62 w 76"/>
                <a:gd name="T89" fmla="*/ 68 h 76"/>
                <a:gd name="T90" fmla="*/ 65 w 76"/>
                <a:gd name="T91" fmla="*/ 65 h 76"/>
                <a:gd name="T92" fmla="*/ 67 w 76"/>
                <a:gd name="T93" fmla="*/ 62 h 76"/>
                <a:gd name="T94" fmla="*/ 70 w 76"/>
                <a:gd name="T95" fmla="*/ 59 h 76"/>
                <a:gd name="T96" fmla="*/ 72 w 76"/>
                <a:gd name="T97" fmla="*/ 56 h 76"/>
                <a:gd name="T98" fmla="*/ 73 w 76"/>
                <a:gd name="T99" fmla="*/ 53 h 76"/>
                <a:gd name="T100" fmla="*/ 74 w 76"/>
                <a:gd name="T101" fmla="*/ 49 h 76"/>
                <a:gd name="T102" fmla="*/ 75 w 76"/>
                <a:gd name="T103" fmla="*/ 46 h 76"/>
                <a:gd name="T104" fmla="*/ 76 w 76"/>
                <a:gd name="T105" fmla="*/ 42 h 76"/>
                <a:gd name="T106" fmla="*/ 76 w 76"/>
                <a:gd name="T107" fmla="*/ 38 h 76"/>
                <a:gd name="T108" fmla="*/ 76 w 76"/>
                <a:gd name="T109" fmla="*/ 34 h 76"/>
                <a:gd name="T110" fmla="*/ 75 w 76"/>
                <a:gd name="T111" fmla="*/ 31 h 76"/>
                <a:gd name="T112" fmla="*/ 74 w 76"/>
                <a:gd name="T113" fmla="*/ 27 h 76"/>
                <a:gd name="T114" fmla="*/ 73 w 76"/>
                <a:gd name="T115" fmla="*/ 24 h 76"/>
                <a:gd name="T116" fmla="*/ 72 w 76"/>
                <a:gd name="T117" fmla="*/ 20 h 76"/>
                <a:gd name="T118" fmla="*/ 70 w 76"/>
                <a:gd name="T119" fmla="*/ 17 h 76"/>
                <a:gd name="T120" fmla="*/ 67 w 76"/>
                <a:gd name="T121" fmla="*/ 14 h 76"/>
                <a:gd name="T122" fmla="*/ 65 w 76"/>
                <a:gd name="T123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76">
                  <a:moveTo>
                    <a:pt x="65" y="12"/>
                  </a:moveTo>
                  <a:lnTo>
                    <a:pt x="62" y="9"/>
                  </a:lnTo>
                  <a:lnTo>
                    <a:pt x="59" y="6"/>
                  </a:lnTo>
                  <a:lnTo>
                    <a:pt x="56" y="4"/>
                  </a:lnTo>
                  <a:lnTo>
                    <a:pt x="52" y="3"/>
                  </a:lnTo>
                  <a:lnTo>
                    <a:pt x="49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8" y="14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1" y="46"/>
                  </a:lnTo>
                  <a:lnTo>
                    <a:pt x="1" y="49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8" y="62"/>
                  </a:lnTo>
                  <a:lnTo>
                    <a:pt x="11" y="65"/>
                  </a:lnTo>
                  <a:lnTo>
                    <a:pt x="14" y="68"/>
                  </a:lnTo>
                  <a:lnTo>
                    <a:pt x="17" y="70"/>
                  </a:lnTo>
                  <a:lnTo>
                    <a:pt x="20" y="72"/>
                  </a:lnTo>
                  <a:lnTo>
                    <a:pt x="23" y="73"/>
                  </a:lnTo>
                  <a:lnTo>
                    <a:pt x="27" y="74"/>
                  </a:lnTo>
                  <a:lnTo>
                    <a:pt x="30" y="75"/>
                  </a:lnTo>
                  <a:lnTo>
                    <a:pt x="34" y="76"/>
                  </a:lnTo>
                  <a:lnTo>
                    <a:pt x="38" y="76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9" y="74"/>
                  </a:lnTo>
                  <a:lnTo>
                    <a:pt x="52" y="73"/>
                  </a:lnTo>
                  <a:lnTo>
                    <a:pt x="56" y="72"/>
                  </a:lnTo>
                  <a:lnTo>
                    <a:pt x="59" y="70"/>
                  </a:lnTo>
                  <a:lnTo>
                    <a:pt x="62" y="68"/>
                  </a:lnTo>
                  <a:lnTo>
                    <a:pt x="65" y="65"/>
                  </a:lnTo>
                  <a:lnTo>
                    <a:pt x="67" y="62"/>
                  </a:lnTo>
                  <a:lnTo>
                    <a:pt x="70" y="59"/>
                  </a:lnTo>
                  <a:lnTo>
                    <a:pt x="72" y="56"/>
                  </a:lnTo>
                  <a:lnTo>
                    <a:pt x="73" y="53"/>
                  </a:lnTo>
                  <a:lnTo>
                    <a:pt x="74" y="49"/>
                  </a:lnTo>
                  <a:lnTo>
                    <a:pt x="75" y="46"/>
                  </a:lnTo>
                  <a:lnTo>
                    <a:pt x="76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75" y="31"/>
                  </a:lnTo>
                  <a:lnTo>
                    <a:pt x="74" y="27"/>
                  </a:lnTo>
                  <a:lnTo>
                    <a:pt x="73" y="24"/>
                  </a:lnTo>
                  <a:lnTo>
                    <a:pt x="72" y="20"/>
                  </a:lnTo>
                  <a:lnTo>
                    <a:pt x="70" y="17"/>
                  </a:lnTo>
                  <a:lnTo>
                    <a:pt x="67" y="14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66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Freeform 210">
              <a:extLst>
                <a:ext uri="{FF2B5EF4-FFF2-40B4-BE49-F238E27FC236}">
                  <a16:creationId xmlns:a16="http://schemas.microsoft.com/office/drawing/2014/main" id="{DBF882A8-78CB-DD98-F909-4A95A6F5E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2622" y="6071984"/>
              <a:ext cx="120650" cy="120650"/>
            </a:xfrm>
            <a:custGeom>
              <a:avLst/>
              <a:gdLst>
                <a:gd name="T0" fmla="*/ 38 w 76"/>
                <a:gd name="T1" fmla="*/ 0 h 76"/>
                <a:gd name="T2" fmla="*/ 34 w 76"/>
                <a:gd name="T3" fmla="*/ 0 h 76"/>
                <a:gd name="T4" fmla="*/ 30 w 76"/>
                <a:gd name="T5" fmla="*/ 1 h 76"/>
                <a:gd name="T6" fmla="*/ 23 w 76"/>
                <a:gd name="T7" fmla="*/ 3 h 76"/>
                <a:gd name="T8" fmla="*/ 20 w 76"/>
                <a:gd name="T9" fmla="*/ 4 h 76"/>
                <a:gd name="T10" fmla="*/ 17 w 76"/>
                <a:gd name="T11" fmla="*/ 6 h 76"/>
                <a:gd name="T12" fmla="*/ 11 w 76"/>
                <a:gd name="T13" fmla="*/ 12 h 76"/>
                <a:gd name="T14" fmla="*/ 6 w 76"/>
                <a:gd name="T15" fmla="*/ 17 h 76"/>
                <a:gd name="T16" fmla="*/ 4 w 76"/>
                <a:gd name="T17" fmla="*/ 20 h 76"/>
                <a:gd name="T18" fmla="*/ 3 w 76"/>
                <a:gd name="T19" fmla="*/ 24 h 76"/>
                <a:gd name="T20" fmla="*/ 1 w 76"/>
                <a:gd name="T21" fmla="*/ 31 h 76"/>
                <a:gd name="T22" fmla="*/ 0 w 76"/>
                <a:gd name="T23" fmla="*/ 34 h 76"/>
                <a:gd name="T24" fmla="*/ 0 w 76"/>
                <a:gd name="T25" fmla="*/ 38 h 76"/>
                <a:gd name="T26" fmla="*/ 0 w 76"/>
                <a:gd name="T27" fmla="*/ 42 h 76"/>
                <a:gd name="T28" fmla="*/ 1 w 76"/>
                <a:gd name="T29" fmla="*/ 46 h 76"/>
                <a:gd name="T30" fmla="*/ 1 w 76"/>
                <a:gd name="T31" fmla="*/ 49 h 76"/>
                <a:gd name="T32" fmla="*/ 3 w 76"/>
                <a:gd name="T33" fmla="*/ 53 h 76"/>
                <a:gd name="T34" fmla="*/ 4 w 76"/>
                <a:gd name="T35" fmla="*/ 56 h 76"/>
                <a:gd name="T36" fmla="*/ 6 w 76"/>
                <a:gd name="T37" fmla="*/ 59 h 76"/>
                <a:gd name="T38" fmla="*/ 8 w 76"/>
                <a:gd name="T39" fmla="*/ 62 h 76"/>
                <a:gd name="T40" fmla="*/ 11 w 76"/>
                <a:gd name="T41" fmla="*/ 65 h 76"/>
                <a:gd name="T42" fmla="*/ 14 w 76"/>
                <a:gd name="T43" fmla="*/ 68 h 76"/>
                <a:gd name="T44" fmla="*/ 17 w 76"/>
                <a:gd name="T45" fmla="*/ 70 h 76"/>
                <a:gd name="T46" fmla="*/ 20 w 76"/>
                <a:gd name="T47" fmla="*/ 72 h 76"/>
                <a:gd name="T48" fmla="*/ 23 w 76"/>
                <a:gd name="T49" fmla="*/ 73 h 76"/>
                <a:gd name="T50" fmla="*/ 27 w 76"/>
                <a:gd name="T51" fmla="*/ 74 h 76"/>
                <a:gd name="T52" fmla="*/ 30 w 76"/>
                <a:gd name="T53" fmla="*/ 75 h 76"/>
                <a:gd name="T54" fmla="*/ 34 w 76"/>
                <a:gd name="T55" fmla="*/ 76 h 76"/>
                <a:gd name="T56" fmla="*/ 38 w 76"/>
                <a:gd name="T57" fmla="*/ 76 h 76"/>
                <a:gd name="T58" fmla="*/ 42 w 76"/>
                <a:gd name="T59" fmla="*/ 76 h 76"/>
                <a:gd name="T60" fmla="*/ 45 w 76"/>
                <a:gd name="T61" fmla="*/ 75 h 76"/>
                <a:gd name="T62" fmla="*/ 49 w 76"/>
                <a:gd name="T63" fmla="*/ 74 h 76"/>
                <a:gd name="T64" fmla="*/ 52 w 76"/>
                <a:gd name="T65" fmla="*/ 73 h 76"/>
                <a:gd name="T66" fmla="*/ 56 w 76"/>
                <a:gd name="T67" fmla="*/ 72 h 76"/>
                <a:gd name="T68" fmla="*/ 59 w 76"/>
                <a:gd name="T69" fmla="*/ 70 h 76"/>
                <a:gd name="T70" fmla="*/ 62 w 76"/>
                <a:gd name="T71" fmla="*/ 68 h 76"/>
                <a:gd name="T72" fmla="*/ 65 w 76"/>
                <a:gd name="T73" fmla="*/ 65 h 76"/>
                <a:gd name="T74" fmla="*/ 67 w 76"/>
                <a:gd name="T75" fmla="*/ 62 h 76"/>
                <a:gd name="T76" fmla="*/ 70 w 76"/>
                <a:gd name="T77" fmla="*/ 59 h 76"/>
                <a:gd name="T78" fmla="*/ 71 w 76"/>
                <a:gd name="T79" fmla="*/ 56 h 76"/>
                <a:gd name="T80" fmla="*/ 73 w 76"/>
                <a:gd name="T81" fmla="*/ 53 h 76"/>
                <a:gd name="T82" fmla="*/ 74 w 76"/>
                <a:gd name="T83" fmla="*/ 49 h 76"/>
                <a:gd name="T84" fmla="*/ 75 w 76"/>
                <a:gd name="T85" fmla="*/ 46 h 76"/>
                <a:gd name="T86" fmla="*/ 76 w 76"/>
                <a:gd name="T87" fmla="*/ 42 h 76"/>
                <a:gd name="T88" fmla="*/ 76 w 76"/>
                <a:gd name="T89" fmla="*/ 38 h 76"/>
                <a:gd name="T90" fmla="*/ 76 w 76"/>
                <a:gd name="T91" fmla="*/ 34 h 76"/>
                <a:gd name="T92" fmla="*/ 75 w 76"/>
                <a:gd name="T93" fmla="*/ 31 h 76"/>
                <a:gd name="T94" fmla="*/ 74 w 76"/>
                <a:gd name="T95" fmla="*/ 27 h 76"/>
                <a:gd name="T96" fmla="*/ 73 w 76"/>
                <a:gd name="T97" fmla="*/ 24 h 76"/>
                <a:gd name="T98" fmla="*/ 71 w 76"/>
                <a:gd name="T99" fmla="*/ 20 h 76"/>
                <a:gd name="T100" fmla="*/ 70 w 76"/>
                <a:gd name="T101" fmla="*/ 17 h 76"/>
                <a:gd name="T102" fmla="*/ 67 w 76"/>
                <a:gd name="T103" fmla="*/ 14 h 76"/>
                <a:gd name="T104" fmla="*/ 65 w 76"/>
                <a:gd name="T105" fmla="*/ 12 h 76"/>
                <a:gd name="T106" fmla="*/ 62 w 76"/>
                <a:gd name="T107" fmla="*/ 9 h 76"/>
                <a:gd name="T108" fmla="*/ 59 w 76"/>
                <a:gd name="T109" fmla="*/ 6 h 76"/>
                <a:gd name="T110" fmla="*/ 56 w 76"/>
                <a:gd name="T111" fmla="*/ 4 h 76"/>
                <a:gd name="T112" fmla="*/ 52 w 76"/>
                <a:gd name="T113" fmla="*/ 3 h 76"/>
                <a:gd name="T114" fmla="*/ 49 w 76"/>
                <a:gd name="T115" fmla="*/ 2 h 76"/>
                <a:gd name="T116" fmla="*/ 45 w 76"/>
                <a:gd name="T117" fmla="*/ 1 h 76"/>
                <a:gd name="T118" fmla="*/ 42 w 76"/>
                <a:gd name="T119" fmla="*/ 0 h 76"/>
                <a:gd name="T120" fmla="*/ 38 w 76"/>
                <a:gd name="T1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lnTo>
                    <a:pt x="34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1" y="46"/>
                  </a:lnTo>
                  <a:lnTo>
                    <a:pt x="1" y="49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8" y="62"/>
                  </a:lnTo>
                  <a:lnTo>
                    <a:pt x="11" y="65"/>
                  </a:lnTo>
                  <a:lnTo>
                    <a:pt x="14" y="68"/>
                  </a:lnTo>
                  <a:lnTo>
                    <a:pt x="17" y="70"/>
                  </a:lnTo>
                  <a:lnTo>
                    <a:pt x="20" y="72"/>
                  </a:lnTo>
                  <a:lnTo>
                    <a:pt x="23" y="73"/>
                  </a:lnTo>
                  <a:lnTo>
                    <a:pt x="27" y="74"/>
                  </a:lnTo>
                  <a:lnTo>
                    <a:pt x="30" y="75"/>
                  </a:lnTo>
                  <a:lnTo>
                    <a:pt x="34" y="76"/>
                  </a:lnTo>
                  <a:lnTo>
                    <a:pt x="38" y="76"/>
                  </a:lnTo>
                  <a:lnTo>
                    <a:pt x="42" y="76"/>
                  </a:lnTo>
                  <a:lnTo>
                    <a:pt x="45" y="75"/>
                  </a:lnTo>
                  <a:lnTo>
                    <a:pt x="49" y="74"/>
                  </a:lnTo>
                  <a:lnTo>
                    <a:pt x="52" y="73"/>
                  </a:lnTo>
                  <a:lnTo>
                    <a:pt x="56" y="72"/>
                  </a:lnTo>
                  <a:lnTo>
                    <a:pt x="59" y="70"/>
                  </a:lnTo>
                  <a:lnTo>
                    <a:pt x="62" y="68"/>
                  </a:lnTo>
                  <a:lnTo>
                    <a:pt x="65" y="65"/>
                  </a:lnTo>
                  <a:lnTo>
                    <a:pt x="67" y="62"/>
                  </a:lnTo>
                  <a:lnTo>
                    <a:pt x="70" y="59"/>
                  </a:lnTo>
                  <a:lnTo>
                    <a:pt x="71" y="56"/>
                  </a:lnTo>
                  <a:lnTo>
                    <a:pt x="73" y="53"/>
                  </a:lnTo>
                  <a:lnTo>
                    <a:pt x="74" y="49"/>
                  </a:lnTo>
                  <a:lnTo>
                    <a:pt x="75" y="46"/>
                  </a:lnTo>
                  <a:lnTo>
                    <a:pt x="76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75" y="31"/>
                  </a:lnTo>
                  <a:lnTo>
                    <a:pt x="74" y="27"/>
                  </a:lnTo>
                  <a:lnTo>
                    <a:pt x="73" y="24"/>
                  </a:lnTo>
                  <a:lnTo>
                    <a:pt x="71" y="20"/>
                  </a:lnTo>
                  <a:lnTo>
                    <a:pt x="70" y="17"/>
                  </a:lnTo>
                  <a:lnTo>
                    <a:pt x="67" y="14"/>
                  </a:lnTo>
                  <a:lnTo>
                    <a:pt x="65" y="12"/>
                  </a:lnTo>
                  <a:lnTo>
                    <a:pt x="62" y="9"/>
                  </a:lnTo>
                  <a:lnTo>
                    <a:pt x="59" y="6"/>
                  </a:lnTo>
                  <a:lnTo>
                    <a:pt x="56" y="4"/>
                  </a:lnTo>
                  <a:lnTo>
                    <a:pt x="52" y="3"/>
                  </a:lnTo>
                  <a:lnTo>
                    <a:pt x="49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Freeform 211">
              <a:extLst>
                <a:ext uri="{FF2B5EF4-FFF2-40B4-BE49-F238E27FC236}">
                  <a16:creationId xmlns:a16="http://schemas.microsoft.com/office/drawing/2014/main" id="{A4CE4509-543D-F68E-A360-1A3D74D7D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4109" y="6071984"/>
              <a:ext cx="120650" cy="120650"/>
            </a:xfrm>
            <a:custGeom>
              <a:avLst/>
              <a:gdLst>
                <a:gd name="T0" fmla="*/ 38 w 76"/>
                <a:gd name="T1" fmla="*/ 0 h 76"/>
                <a:gd name="T2" fmla="*/ 34 w 76"/>
                <a:gd name="T3" fmla="*/ 0 h 76"/>
                <a:gd name="T4" fmla="*/ 30 w 76"/>
                <a:gd name="T5" fmla="*/ 1 h 76"/>
                <a:gd name="T6" fmla="*/ 23 w 76"/>
                <a:gd name="T7" fmla="*/ 3 h 76"/>
                <a:gd name="T8" fmla="*/ 20 w 76"/>
                <a:gd name="T9" fmla="*/ 4 h 76"/>
                <a:gd name="T10" fmla="*/ 17 w 76"/>
                <a:gd name="T11" fmla="*/ 6 h 76"/>
                <a:gd name="T12" fmla="*/ 11 w 76"/>
                <a:gd name="T13" fmla="*/ 12 h 76"/>
                <a:gd name="T14" fmla="*/ 8 w 76"/>
                <a:gd name="T15" fmla="*/ 14 h 76"/>
                <a:gd name="T16" fmla="*/ 6 w 76"/>
                <a:gd name="T17" fmla="*/ 17 h 76"/>
                <a:gd name="T18" fmla="*/ 4 w 76"/>
                <a:gd name="T19" fmla="*/ 20 h 76"/>
                <a:gd name="T20" fmla="*/ 3 w 76"/>
                <a:gd name="T21" fmla="*/ 24 h 76"/>
                <a:gd name="T22" fmla="*/ 1 w 76"/>
                <a:gd name="T23" fmla="*/ 31 h 76"/>
                <a:gd name="T24" fmla="*/ 0 w 76"/>
                <a:gd name="T25" fmla="*/ 34 h 76"/>
                <a:gd name="T26" fmla="*/ 0 w 76"/>
                <a:gd name="T27" fmla="*/ 38 h 76"/>
                <a:gd name="T28" fmla="*/ 0 w 76"/>
                <a:gd name="T29" fmla="*/ 42 h 76"/>
                <a:gd name="T30" fmla="*/ 1 w 76"/>
                <a:gd name="T31" fmla="*/ 46 h 76"/>
                <a:gd name="T32" fmla="*/ 1 w 76"/>
                <a:gd name="T33" fmla="*/ 49 h 76"/>
                <a:gd name="T34" fmla="*/ 3 w 76"/>
                <a:gd name="T35" fmla="*/ 53 h 76"/>
                <a:gd name="T36" fmla="*/ 4 w 76"/>
                <a:gd name="T37" fmla="*/ 56 h 76"/>
                <a:gd name="T38" fmla="*/ 6 w 76"/>
                <a:gd name="T39" fmla="*/ 59 h 76"/>
                <a:gd name="T40" fmla="*/ 8 w 76"/>
                <a:gd name="T41" fmla="*/ 62 h 76"/>
                <a:gd name="T42" fmla="*/ 11 w 76"/>
                <a:gd name="T43" fmla="*/ 65 h 76"/>
                <a:gd name="T44" fmla="*/ 14 w 76"/>
                <a:gd name="T45" fmla="*/ 68 h 76"/>
                <a:gd name="T46" fmla="*/ 17 w 76"/>
                <a:gd name="T47" fmla="*/ 70 h 76"/>
                <a:gd name="T48" fmla="*/ 20 w 76"/>
                <a:gd name="T49" fmla="*/ 72 h 76"/>
                <a:gd name="T50" fmla="*/ 23 w 76"/>
                <a:gd name="T51" fmla="*/ 73 h 76"/>
                <a:gd name="T52" fmla="*/ 26 w 76"/>
                <a:gd name="T53" fmla="*/ 74 h 76"/>
                <a:gd name="T54" fmla="*/ 30 w 76"/>
                <a:gd name="T55" fmla="*/ 75 h 76"/>
                <a:gd name="T56" fmla="*/ 34 w 76"/>
                <a:gd name="T57" fmla="*/ 76 h 76"/>
                <a:gd name="T58" fmla="*/ 38 w 76"/>
                <a:gd name="T59" fmla="*/ 76 h 76"/>
                <a:gd name="T60" fmla="*/ 41 w 76"/>
                <a:gd name="T61" fmla="*/ 76 h 76"/>
                <a:gd name="T62" fmla="*/ 45 w 76"/>
                <a:gd name="T63" fmla="*/ 75 h 76"/>
                <a:gd name="T64" fmla="*/ 48 w 76"/>
                <a:gd name="T65" fmla="*/ 74 h 76"/>
                <a:gd name="T66" fmla="*/ 52 w 76"/>
                <a:gd name="T67" fmla="*/ 73 h 76"/>
                <a:gd name="T68" fmla="*/ 55 w 76"/>
                <a:gd name="T69" fmla="*/ 72 h 76"/>
                <a:gd name="T70" fmla="*/ 58 w 76"/>
                <a:gd name="T71" fmla="*/ 70 h 76"/>
                <a:gd name="T72" fmla="*/ 61 w 76"/>
                <a:gd name="T73" fmla="*/ 68 h 76"/>
                <a:gd name="T74" fmla="*/ 65 w 76"/>
                <a:gd name="T75" fmla="*/ 65 h 76"/>
                <a:gd name="T76" fmla="*/ 67 w 76"/>
                <a:gd name="T77" fmla="*/ 62 h 76"/>
                <a:gd name="T78" fmla="*/ 69 w 76"/>
                <a:gd name="T79" fmla="*/ 59 h 76"/>
                <a:gd name="T80" fmla="*/ 71 w 76"/>
                <a:gd name="T81" fmla="*/ 56 h 76"/>
                <a:gd name="T82" fmla="*/ 73 w 76"/>
                <a:gd name="T83" fmla="*/ 53 h 76"/>
                <a:gd name="T84" fmla="*/ 74 w 76"/>
                <a:gd name="T85" fmla="*/ 49 h 76"/>
                <a:gd name="T86" fmla="*/ 75 w 76"/>
                <a:gd name="T87" fmla="*/ 46 h 76"/>
                <a:gd name="T88" fmla="*/ 76 w 76"/>
                <a:gd name="T89" fmla="*/ 42 h 76"/>
                <a:gd name="T90" fmla="*/ 76 w 76"/>
                <a:gd name="T91" fmla="*/ 38 h 76"/>
                <a:gd name="T92" fmla="*/ 76 w 76"/>
                <a:gd name="T93" fmla="*/ 34 h 76"/>
                <a:gd name="T94" fmla="*/ 75 w 76"/>
                <a:gd name="T95" fmla="*/ 31 h 76"/>
                <a:gd name="T96" fmla="*/ 74 w 76"/>
                <a:gd name="T97" fmla="*/ 27 h 76"/>
                <a:gd name="T98" fmla="*/ 73 w 76"/>
                <a:gd name="T99" fmla="*/ 24 h 76"/>
                <a:gd name="T100" fmla="*/ 71 w 76"/>
                <a:gd name="T101" fmla="*/ 20 h 76"/>
                <a:gd name="T102" fmla="*/ 69 w 76"/>
                <a:gd name="T103" fmla="*/ 17 h 76"/>
                <a:gd name="T104" fmla="*/ 67 w 76"/>
                <a:gd name="T105" fmla="*/ 14 h 76"/>
                <a:gd name="T106" fmla="*/ 65 w 76"/>
                <a:gd name="T107" fmla="*/ 12 h 76"/>
                <a:gd name="T108" fmla="*/ 61 w 76"/>
                <a:gd name="T109" fmla="*/ 9 h 76"/>
                <a:gd name="T110" fmla="*/ 58 w 76"/>
                <a:gd name="T111" fmla="*/ 6 h 76"/>
                <a:gd name="T112" fmla="*/ 55 w 76"/>
                <a:gd name="T113" fmla="*/ 4 h 76"/>
                <a:gd name="T114" fmla="*/ 52 w 76"/>
                <a:gd name="T115" fmla="*/ 3 h 76"/>
                <a:gd name="T116" fmla="*/ 48 w 76"/>
                <a:gd name="T117" fmla="*/ 2 h 76"/>
                <a:gd name="T118" fmla="*/ 45 w 76"/>
                <a:gd name="T119" fmla="*/ 1 h 76"/>
                <a:gd name="T120" fmla="*/ 41 w 76"/>
                <a:gd name="T121" fmla="*/ 0 h 76"/>
                <a:gd name="T122" fmla="*/ 38 w 76"/>
                <a:gd name="T12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lnTo>
                    <a:pt x="34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8" y="14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1" y="46"/>
                  </a:lnTo>
                  <a:lnTo>
                    <a:pt x="1" y="49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8" y="62"/>
                  </a:lnTo>
                  <a:lnTo>
                    <a:pt x="11" y="65"/>
                  </a:lnTo>
                  <a:lnTo>
                    <a:pt x="14" y="68"/>
                  </a:lnTo>
                  <a:lnTo>
                    <a:pt x="17" y="70"/>
                  </a:lnTo>
                  <a:lnTo>
                    <a:pt x="20" y="72"/>
                  </a:lnTo>
                  <a:lnTo>
                    <a:pt x="23" y="73"/>
                  </a:lnTo>
                  <a:lnTo>
                    <a:pt x="26" y="74"/>
                  </a:lnTo>
                  <a:lnTo>
                    <a:pt x="30" y="75"/>
                  </a:lnTo>
                  <a:lnTo>
                    <a:pt x="34" y="76"/>
                  </a:lnTo>
                  <a:lnTo>
                    <a:pt x="38" y="76"/>
                  </a:lnTo>
                  <a:lnTo>
                    <a:pt x="41" y="76"/>
                  </a:lnTo>
                  <a:lnTo>
                    <a:pt x="45" y="75"/>
                  </a:lnTo>
                  <a:lnTo>
                    <a:pt x="48" y="74"/>
                  </a:lnTo>
                  <a:lnTo>
                    <a:pt x="52" y="73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61" y="68"/>
                  </a:lnTo>
                  <a:lnTo>
                    <a:pt x="65" y="65"/>
                  </a:lnTo>
                  <a:lnTo>
                    <a:pt x="67" y="62"/>
                  </a:lnTo>
                  <a:lnTo>
                    <a:pt x="69" y="59"/>
                  </a:lnTo>
                  <a:lnTo>
                    <a:pt x="71" y="56"/>
                  </a:lnTo>
                  <a:lnTo>
                    <a:pt x="73" y="53"/>
                  </a:lnTo>
                  <a:lnTo>
                    <a:pt x="74" y="49"/>
                  </a:lnTo>
                  <a:lnTo>
                    <a:pt x="75" y="46"/>
                  </a:lnTo>
                  <a:lnTo>
                    <a:pt x="76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75" y="31"/>
                  </a:lnTo>
                  <a:lnTo>
                    <a:pt x="74" y="27"/>
                  </a:lnTo>
                  <a:lnTo>
                    <a:pt x="73" y="24"/>
                  </a:lnTo>
                  <a:lnTo>
                    <a:pt x="71" y="20"/>
                  </a:lnTo>
                  <a:lnTo>
                    <a:pt x="69" y="17"/>
                  </a:lnTo>
                  <a:lnTo>
                    <a:pt x="67" y="14"/>
                  </a:lnTo>
                  <a:lnTo>
                    <a:pt x="65" y="12"/>
                  </a:lnTo>
                  <a:lnTo>
                    <a:pt x="61" y="9"/>
                  </a:lnTo>
                  <a:lnTo>
                    <a:pt x="58" y="6"/>
                  </a:lnTo>
                  <a:lnTo>
                    <a:pt x="55" y="4"/>
                  </a:lnTo>
                  <a:lnTo>
                    <a:pt x="52" y="3"/>
                  </a:lnTo>
                  <a:lnTo>
                    <a:pt x="48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Freeform 212">
              <a:extLst>
                <a:ext uri="{FF2B5EF4-FFF2-40B4-BE49-F238E27FC236}">
                  <a16:creationId xmlns:a16="http://schemas.microsoft.com/office/drawing/2014/main" id="{9EBCDB67-711C-8689-6698-9416F102C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747" y="6071984"/>
              <a:ext cx="120650" cy="120650"/>
            </a:xfrm>
            <a:custGeom>
              <a:avLst/>
              <a:gdLst>
                <a:gd name="T0" fmla="*/ 38 w 76"/>
                <a:gd name="T1" fmla="*/ 0 h 76"/>
                <a:gd name="T2" fmla="*/ 31 w 76"/>
                <a:gd name="T3" fmla="*/ 1 h 76"/>
                <a:gd name="T4" fmla="*/ 24 w 76"/>
                <a:gd name="T5" fmla="*/ 3 h 76"/>
                <a:gd name="T6" fmla="*/ 17 w 76"/>
                <a:gd name="T7" fmla="*/ 6 h 76"/>
                <a:gd name="T8" fmla="*/ 11 w 76"/>
                <a:gd name="T9" fmla="*/ 12 h 76"/>
                <a:gd name="T10" fmla="*/ 8 w 76"/>
                <a:gd name="T11" fmla="*/ 14 h 76"/>
                <a:gd name="T12" fmla="*/ 6 w 76"/>
                <a:gd name="T13" fmla="*/ 17 h 76"/>
                <a:gd name="T14" fmla="*/ 4 w 76"/>
                <a:gd name="T15" fmla="*/ 20 h 76"/>
                <a:gd name="T16" fmla="*/ 3 w 76"/>
                <a:gd name="T17" fmla="*/ 24 h 76"/>
                <a:gd name="T18" fmla="*/ 1 w 76"/>
                <a:gd name="T19" fmla="*/ 31 h 76"/>
                <a:gd name="T20" fmla="*/ 0 w 76"/>
                <a:gd name="T21" fmla="*/ 34 h 76"/>
                <a:gd name="T22" fmla="*/ 0 w 76"/>
                <a:gd name="T23" fmla="*/ 38 h 76"/>
                <a:gd name="T24" fmla="*/ 0 w 76"/>
                <a:gd name="T25" fmla="*/ 42 h 76"/>
                <a:gd name="T26" fmla="*/ 1 w 76"/>
                <a:gd name="T27" fmla="*/ 46 h 76"/>
                <a:gd name="T28" fmla="*/ 2 w 76"/>
                <a:gd name="T29" fmla="*/ 49 h 76"/>
                <a:gd name="T30" fmla="*/ 3 w 76"/>
                <a:gd name="T31" fmla="*/ 53 h 76"/>
                <a:gd name="T32" fmla="*/ 4 w 76"/>
                <a:gd name="T33" fmla="*/ 56 h 76"/>
                <a:gd name="T34" fmla="*/ 6 w 76"/>
                <a:gd name="T35" fmla="*/ 59 h 76"/>
                <a:gd name="T36" fmla="*/ 8 w 76"/>
                <a:gd name="T37" fmla="*/ 62 h 76"/>
                <a:gd name="T38" fmla="*/ 11 w 76"/>
                <a:gd name="T39" fmla="*/ 65 h 76"/>
                <a:gd name="T40" fmla="*/ 14 w 76"/>
                <a:gd name="T41" fmla="*/ 68 h 76"/>
                <a:gd name="T42" fmla="*/ 17 w 76"/>
                <a:gd name="T43" fmla="*/ 70 h 76"/>
                <a:gd name="T44" fmla="*/ 20 w 76"/>
                <a:gd name="T45" fmla="*/ 72 h 76"/>
                <a:gd name="T46" fmla="*/ 24 w 76"/>
                <a:gd name="T47" fmla="*/ 73 h 76"/>
                <a:gd name="T48" fmla="*/ 27 w 76"/>
                <a:gd name="T49" fmla="*/ 74 h 76"/>
                <a:gd name="T50" fmla="*/ 31 w 76"/>
                <a:gd name="T51" fmla="*/ 75 h 76"/>
                <a:gd name="T52" fmla="*/ 34 w 76"/>
                <a:gd name="T53" fmla="*/ 76 h 76"/>
                <a:gd name="T54" fmla="*/ 38 w 76"/>
                <a:gd name="T55" fmla="*/ 76 h 76"/>
                <a:gd name="T56" fmla="*/ 42 w 76"/>
                <a:gd name="T57" fmla="*/ 76 h 76"/>
                <a:gd name="T58" fmla="*/ 44 w 76"/>
                <a:gd name="T59" fmla="*/ 76 h 76"/>
                <a:gd name="T60" fmla="*/ 44 w 76"/>
                <a:gd name="T61" fmla="*/ 75 h 76"/>
                <a:gd name="T62" fmla="*/ 46 w 76"/>
                <a:gd name="T63" fmla="*/ 75 h 76"/>
                <a:gd name="T64" fmla="*/ 49 w 76"/>
                <a:gd name="T65" fmla="*/ 74 h 76"/>
                <a:gd name="T66" fmla="*/ 53 w 76"/>
                <a:gd name="T67" fmla="*/ 73 h 76"/>
                <a:gd name="T68" fmla="*/ 56 w 76"/>
                <a:gd name="T69" fmla="*/ 72 h 76"/>
                <a:gd name="T70" fmla="*/ 59 w 76"/>
                <a:gd name="T71" fmla="*/ 70 h 76"/>
                <a:gd name="T72" fmla="*/ 62 w 76"/>
                <a:gd name="T73" fmla="*/ 68 h 76"/>
                <a:gd name="T74" fmla="*/ 65 w 76"/>
                <a:gd name="T75" fmla="*/ 65 h 76"/>
                <a:gd name="T76" fmla="*/ 68 w 76"/>
                <a:gd name="T77" fmla="*/ 62 h 76"/>
                <a:gd name="T78" fmla="*/ 70 w 76"/>
                <a:gd name="T79" fmla="*/ 59 h 76"/>
                <a:gd name="T80" fmla="*/ 72 w 76"/>
                <a:gd name="T81" fmla="*/ 56 h 76"/>
                <a:gd name="T82" fmla="*/ 73 w 76"/>
                <a:gd name="T83" fmla="*/ 53 h 76"/>
                <a:gd name="T84" fmla="*/ 74 w 76"/>
                <a:gd name="T85" fmla="*/ 49 h 76"/>
                <a:gd name="T86" fmla="*/ 75 w 76"/>
                <a:gd name="T87" fmla="*/ 46 h 76"/>
                <a:gd name="T88" fmla="*/ 76 w 76"/>
                <a:gd name="T89" fmla="*/ 42 h 76"/>
                <a:gd name="T90" fmla="*/ 76 w 76"/>
                <a:gd name="T91" fmla="*/ 38 h 76"/>
                <a:gd name="T92" fmla="*/ 76 w 76"/>
                <a:gd name="T93" fmla="*/ 34 h 76"/>
                <a:gd name="T94" fmla="*/ 75 w 76"/>
                <a:gd name="T95" fmla="*/ 31 h 76"/>
                <a:gd name="T96" fmla="*/ 74 w 76"/>
                <a:gd name="T97" fmla="*/ 27 h 76"/>
                <a:gd name="T98" fmla="*/ 73 w 76"/>
                <a:gd name="T99" fmla="*/ 24 h 76"/>
                <a:gd name="T100" fmla="*/ 72 w 76"/>
                <a:gd name="T101" fmla="*/ 20 h 76"/>
                <a:gd name="T102" fmla="*/ 70 w 76"/>
                <a:gd name="T103" fmla="*/ 17 h 76"/>
                <a:gd name="T104" fmla="*/ 68 w 76"/>
                <a:gd name="T105" fmla="*/ 14 h 76"/>
                <a:gd name="T106" fmla="*/ 65 w 76"/>
                <a:gd name="T107" fmla="*/ 12 h 76"/>
                <a:gd name="T108" fmla="*/ 62 w 76"/>
                <a:gd name="T109" fmla="*/ 9 h 76"/>
                <a:gd name="T110" fmla="*/ 59 w 76"/>
                <a:gd name="T111" fmla="*/ 6 h 76"/>
                <a:gd name="T112" fmla="*/ 56 w 76"/>
                <a:gd name="T113" fmla="*/ 4 h 76"/>
                <a:gd name="T114" fmla="*/ 53 w 76"/>
                <a:gd name="T115" fmla="*/ 3 h 76"/>
                <a:gd name="T116" fmla="*/ 49 w 76"/>
                <a:gd name="T117" fmla="*/ 2 h 76"/>
                <a:gd name="T118" fmla="*/ 46 w 76"/>
                <a:gd name="T119" fmla="*/ 1 h 76"/>
                <a:gd name="T120" fmla="*/ 42 w 76"/>
                <a:gd name="T121" fmla="*/ 0 h 76"/>
                <a:gd name="T122" fmla="*/ 38 w 76"/>
                <a:gd name="T12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lnTo>
                    <a:pt x="31" y="1"/>
                  </a:lnTo>
                  <a:lnTo>
                    <a:pt x="24" y="3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8" y="14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1" y="46"/>
                  </a:lnTo>
                  <a:lnTo>
                    <a:pt x="2" y="49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8" y="62"/>
                  </a:lnTo>
                  <a:lnTo>
                    <a:pt x="11" y="65"/>
                  </a:lnTo>
                  <a:lnTo>
                    <a:pt x="14" y="68"/>
                  </a:lnTo>
                  <a:lnTo>
                    <a:pt x="17" y="70"/>
                  </a:lnTo>
                  <a:lnTo>
                    <a:pt x="20" y="72"/>
                  </a:lnTo>
                  <a:lnTo>
                    <a:pt x="24" y="73"/>
                  </a:lnTo>
                  <a:lnTo>
                    <a:pt x="27" y="74"/>
                  </a:lnTo>
                  <a:lnTo>
                    <a:pt x="31" y="75"/>
                  </a:lnTo>
                  <a:lnTo>
                    <a:pt x="34" y="76"/>
                  </a:lnTo>
                  <a:lnTo>
                    <a:pt x="38" y="76"/>
                  </a:lnTo>
                  <a:lnTo>
                    <a:pt x="42" y="76"/>
                  </a:lnTo>
                  <a:lnTo>
                    <a:pt x="44" y="76"/>
                  </a:lnTo>
                  <a:lnTo>
                    <a:pt x="44" y="75"/>
                  </a:lnTo>
                  <a:lnTo>
                    <a:pt x="46" y="75"/>
                  </a:lnTo>
                  <a:lnTo>
                    <a:pt x="49" y="74"/>
                  </a:lnTo>
                  <a:lnTo>
                    <a:pt x="53" y="73"/>
                  </a:lnTo>
                  <a:lnTo>
                    <a:pt x="56" y="72"/>
                  </a:lnTo>
                  <a:lnTo>
                    <a:pt x="59" y="70"/>
                  </a:lnTo>
                  <a:lnTo>
                    <a:pt x="62" y="68"/>
                  </a:lnTo>
                  <a:lnTo>
                    <a:pt x="65" y="65"/>
                  </a:lnTo>
                  <a:lnTo>
                    <a:pt x="68" y="62"/>
                  </a:lnTo>
                  <a:lnTo>
                    <a:pt x="70" y="59"/>
                  </a:lnTo>
                  <a:lnTo>
                    <a:pt x="72" y="56"/>
                  </a:lnTo>
                  <a:lnTo>
                    <a:pt x="73" y="53"/>
                  </a:lnTo>
                  <a:lnTo>
                    <a:pt x="74" y="49"/>
                  </a:lnTo>
                  <a:lnTo>
                    <a:pt x="75" y="46"/>
                  </a:lnTo>
                  <a:lnTo>
                    <a:pt x="76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75" y="31"/>
                  </a:lnTo>
                  <a:lnTo>
                    <a:pt x="74" y="27"/>
                  </a:lnTo>
                  <a:lnTo>
                    <a:pt x="73" y="24"/>
                  </a:lnTo>
                  <a:lnTo>
                    <a:pt x="72" y="20"/>
                  </a:lnTo>
                  <a:lnTo>
                    <a:pt x="70" y="17"/>
                  </a:lnTo>
                  <a:lnTo>
                    <a:pt x="68" y="14"/>
                  </a:lnTo>
                  <a:lnTo>
                    <a:pt x="65" y="12"/>
                  </a:lnTo>
                  <a:lnTo>
                    <a:pt x="62" y="9"/>
                  </a:lnTo>
                  <a:lnTo>
                    <a:pt x="59" y="6"/>
                  </a:lnTo>
                  <a:lnTo>
                    <a:pt x="56" y="4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Freeform 213">
              <a:extLst>
                <a:ext uri="{FF2B5EF4-FFF2-40B4-BE49-F238E27FC236}">
                  <a16:creationId xmlns:a16="http://schemas.microsoft.com/office/drawing/2014/main" id="{BF37AC36-C26A-77C8-144B-45B1E3A10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759" y="6071984"/>
              <a:ext cx="120650" cy="120650"/>
            </a:xfrm>
            <a:custGeom>
              <a:avLst/>
              <a:gdLst>
                <a:gd name="T0" fmla="*/ 11 w 76"/>
                <a:gd name="T1" fmla="*/ 12 h 76"/>
                <a:gd name="T2" fmla="*/ 8 w 76"/>
                <a:gd name="T3" fmla="*/ 14 h 76"/>
                <a:gd name="T4" fmla="*/ 6 w 76"/>
                <a:gd name="T5" fmla="*/ 17 h 76"/>
                <a:gd name="T6" fmla="*/ 4 w 76"/>
                <a:gd name="T7" fmla="*/ 20 h 76"/>
                <a:gd name="T8" fmla="*/ 3 w 76"/>
                <a:gd name="T9" fmla="*/ 24 h 76"/>
                <a:gd name="T10" fmla="*/ 1 w 76"/>
                <a:gd name="T11" fmla="*/ 31 h 76"/>
                <a:gd name="T12" fmla="*/ 0 w 76"/>
                <a:gd name="T13" fmla="*/ 34 h 76"/>
                <a:gd name="T14" fmla="*/ 0 w 76"/>
                <a:gd name="T15" fmla="*/ 38 h 76"/>
                <a:gd name="T16" fmla="*/ 0 w 76"/>
                <a:gd name="T17" fmla="*/ 42 h 76"/>
                <a:gd name="T18" fmla="*/ 1 w 76"/>
                <a:gd name="T19" fmla="*/ 46 h 76"/>
                <a:gd name="T20" fmla="*/ 2 w 76"/>
                <a:gd name="T21" fmla="*/ 49 h 76"/>
                <a:gd name="T22" fmla="*/ 3 w 76"/>
                <a:gd name="T23" fmla="*/ 53 h 76"/>
                <a:gd name="T24" fmla="*/ 4 w 76"/>
                <a:gd name="T25" fmla="*/ 56 h 76"/>
                <a:gd name="T26" fmla="*/ 6 w 76"/>
                <a:gd name="T27" fmla="*/ 59 h 76"/>
                <a:gd name="T28" fmla="*/ 8 w 76"/>
                <a:gd name="T29" fmla="*/ 62 h 76"/>
                <a:gd name="T30" fmla="*/ 11 w 76"/>
                <a:gd name="T31" fmla="*/ 65 h 76"/>
                <a:gd name="T32" fmla="*/ 14 w 76"/>
                <a:gd name="T33" fmla="*/ 68 h 76"/>
                <a:gd name="T34" fmla="*/ 17 w 76"/>
                <a:gd name="T35" fmla="*/ 70 h 76"/>
                <a:gd name="T36" fmla="*/ 20 w 76"/>
                <a:gd name="T37" fmla="*/ 72 h 76"/>
                <a:gd name="T38" fmla="*/ 24 w 76"/>
                <a:gd name="T39" fmla="*/ 73 h 76"/>
                <a:gd name="T40" fmla="*/ 27 w 76"/>
                <a:gd name="T41" fmla="*/ 74 h 76"/>
                <a:gd name="T42" fmla="*/ 31 w 76"/>
                <a:gd name="T43" fmla="*/ 75 h 76"/>
                <a:gd name="T44" fmla="*/ 34 w 76"/>
                <a:gd name="T45" fmla="*/ 76 h 76"/>
                <a:gd name="T46" fmla="*/ 38 w 76"/>
                <a:gd name="T47" fmla="*/ 76 h 76"/>
                <a:gd name="T48" fmla="*/ 42 w 76"/>
                <a:gd name="T49" fmla="*/ 76 h 76"/>
                <a:gd name="T50" fmla="*/ 44 w 76"/>
                <a:gd name="T51" fmla="*/ 76 h 76"/>
                <a:gd name="T52" fmla="*/ 45 w 76"/>
                <a:gd name="T53" fmla="*/ 75 h 76"/>
                <a:gd name="T54" fmla="*/ 46 w 76"/>
                <a:gd name="T55" fmla="*/ 75 h 76"/>
                <a:gd name="T56" fmla="*/ 49 w 76"/>
                <a:gd name="T57" fmla="*/ 74 h 76"/>
                <a:gd name="T58" fmla="*/ 53 w 76"/>
                <a:gd name="T59" fmla="*/ 73 h 76"/>
                <a:gd name="T60" fmla="*/ 56 w 76"/>
                <a:gd name="T61" fmla="*/ 72 h 76"/>
                <a:gd name="T62" fmla="*/ 59 w 76"/>
                <a:gd name="T63" fmla="*/ 70 h 76"/>
                <a:gd name="T64" fmla="*/ 62 w 76"/>
                <a:gd name="T65" fmla="*/ 68 h 76"/>
                <a:gd name="T66" fmla="*/ 65 w 76"/>
                <a:gd name="T67" fmla="*/ 65 h 76"/>
                <a:gd name="T68" fmla="*/ 68 w 76"/>
                <a:gd name="T69" fmla="*/ 62 h 76"/>
                <a:gd name="T70" fmla="*/ 70 w 76"/>
                <a:gd name="T71" fmla="*/ 59 h 76"/>
                <a:gd name="T72" fmla="*/ 72 w 76"/>
                <a:gd name="T73" fmla="*/ 56 h 76"/>
                <a:gd name="T74" fmla="*/ 73 w 76"/>
                <a:gd name="T75" fmla="*/ 53 h 76"/>
                <a:gd name="T76" fmla="*/ 75 w 76"/>
                <a:gd name="T77" fmla="*/ 49 h 76"/>
                <a:gd name="T78" fmla="*/ 75 w 76"/>
                <a:gd name="T79" fmla="*/ 46 h 76"/>
                <a:gd name="T80" fmla="*/ 76 w 76"/>
                <a:gd name="T81" fmla="*/ 42 h 76"/>
                <a:gd name="T82" fmla="*/ 76 w 76"/>
                <a:gd name="T83" fmla="*/ 38 h 76"/>
                <a:gd name="T84" fmla="*/ 76 w 76"/>
                <a:gd name="T85" fmla="*/ 34 h 76"/>
                <a:gd name="T86" fmla="*/ 75 w 76"/>
                <a:gd name="T87" fmla="*/ 31 h 76"/>
                <a:gd name="T88" fmla="*/ 75 w 76"/>
                <a:gd name="T89" fmla="*/ 27 h 76"/>
                <a:gd name="T90" fmla="*/ 73 w 76"/>
                <a:gd name="T91" fmla="*/ 24 h 76"/>
                <a:gd name="T92" fmla="*/ 72 w 76"/>
                <a:gd name="T93" fmla="*/ 20 h 76"/>
                <a:gd name="T94" fmla="*/ 70 w 76"/>
                <a:gd name="T95" fmla="*/ 17 h 76"/>
                <a:gd name="T96" fmla="*/ 68 w 76"/>
                <a:gd name="T97" fmla="*/ 14 h 76"/>
                <a:gd name="T98" fmla="*/ 65 w 76"/>
                <a:gd name="T99" fmla="*/ 12 h 76"/>
                <a:gd name="T100" fmla="*/ 62 w 76"/>
                <a:gd name="T101" fmla="*/ 9 h 76"/>
                <a:gd name="T102" fmla="*/ 59 w 76"/>
                <a:gd name="T103" fmla="*/ 6 h 76"/>
                <a:gd name="T104" fmla="*/ 56 w 76"/>
                <a:gd name="T105" fmla="*/ 4 h 76"/>
                <a:gd name="T106" fmla="*/ 53 w 76"/>
                <a:gd name="T107" fmla="*/ 3 h 76"/>
                <a:gd name="T108" fmla="*/ 49 w 76"/>
                <a:gd name="T109" fmla="*/ 2 h 76"/>
                <a:gd name="T110" fmla="*/ 46 w 76"/>
                <a:gd name="T111" fmla="*/ 1 h 76"/>
                <a:gd name="T112" fmla="*/ 42 w 76"/>
                <a:gd name="T113" fmla="*/ 0 h 76"/>
                <a:gd name="T114" fmla="*/ 38 w 76"/>
                <a:gd name="T115" fmla="*/ 0 h 76"/>
                <a:gd name="T116" fmla="*/ 31 w 76"/>
                <a:gd name="T117" fmla="*/ 1 h 76"/>
                <a:gd name="T118" fmla="*/ 24 w 76"/>
                <a:gd name="T119" fmla="*/ 3 h 76"/>
                <a:gd name="T120" fmla="*/ 17 w 76"/>
                <a:gd name="T121" fmla="*/ 6 h 76"/>
                <a:gd name="T122" fmla="*/ 11 w 76"/>
                <a:gd name="T123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76">
                  <a:moveTo>
                    <a:pt x="11" y="12"/>
                  </a:moveTo>
                  <a:lnTo>
                    <a:pt x="8" y="14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1" y="46"/>
                  </a:lnTo>
                  <a:lnTo>
                    <a:pt x="2" y="49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6" y="59"/>
                  </a:lnTo>
                  <a:lnTo>
                    <a:pt x="8" y="62"/>
                  </a:lnTo>
                  <a:lnTo>
                    <a:pt x="11" y="65"/>
                  </a:lnTo>
                  <a:lnTo>
                    <a:pt x="14" y="68"/>
                  </a:lnTo>
                  <a:lnTo>
                    <a:pt x="17" y="70"/>
                  </a:lnTo>
                  <a:lnTo>
                    <a:pt x="20" y="72"/>
                  </a:lnTo>
                  <a:lnTo>
                    <a:pt x="24" y="73"/>
                  </a:lnTo>
                  <a:lnTo>
                    <a:pt x="27" y="74"/>
                  </a:lnTo>
                  <a:lnTo>
                    <a:pt x="31" y="75"/>
                  </a:lnTo>
                  <a:lnTo>
                    <a:pt x="34" y="76"/>
                  </a:lnTo>
                  <a:lnTo>
                    <a:pt x="38" y="76"/>
                  </a:lnTo>
                  <a:lnTo>
                    <a:pt x="42" y="76"/>
                  </a:lnTo>
                  <a:lnTo>
                    <a:pt x="44" y="76"/>
                  </a:lnTo>
                  <a:lnTo>
                    <a:pt x="45" y="75"/>
                  </a:lnTo>
                  <a:lnTo>
                    <a:pt x="46" y="75"/>
                  </a:lnTo>
                  <a:lnTo>
                    <a:pt x="49" y="74"/>
                  </a:lnTo>
                  <a:lnTo>
                    <a:pt x="53" y="73"/>
                  </a:lnTo>
                  <a:lnTo>
                    <a:pt x="56" y="72"/>
                  </a:lnTo>
                  <a:lnTo>
                    <a:pt x="59" y="70"/>
                  </a:lnTo>
                  <a:lnTo>
                    <a:pt x="62" y="68"/>
                  </a:lnTo>
                  <a:lnTo>
                    <a:pt x="65" y="65"/>
                  </a:lnTo>
                  <a:lnTo>
                    <a:pt x="68" y="62"/>
                  </a:lnTo>
                  <a:lnTo>
                    <a:pt x="70" y="59"/>
                  </a:lnTo>
                  <a:lnTo>
                    <a:pt x="72" y="56"/>
                  </a:lnTo>
                  <a:lnTo>
                    <a:pt x="73" y="53"/>
                  </a:lnTo>
                  <a:lnTo>
                    <a:pt x="75" y="49"/>
                  </a:lnTo>
                  <a:lnTo>
                    <a:pt x="75" y="46"/>
                  </a:lnTo>
                  <a:lnTo>
                    <a:pt x="76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75" y="31"/>
                  </a:lnTo>
                  <a:lnTo>
                    <a:pt x="75" y="27"/>
                  </a:lnTo>
                  <a:lnTo>
                    <a:pt x="73" y="24"/>
                  </a:lnTo>
                  <a:lnTo>
                    <a:pt x="72" y="20"/>
                  </a:lnTo>
                  <a:lnTo>
                    <a:pt x="70" y="17"/>
                  </a:lnTo>
                  <a:lnTo>
                    <a:pt x="68" y="14"/>
                  </a:lnTo>
                  <a:lnTo>
                    <a:pt x="65" y="12"/>
                  </a:lnTo>
                  <a:lnTo>
                    <a:pt x="62" y="9"/>
                  </a:lnTo>
                  <a:lnTo>
                    <a:pt x="59" y="6"/>
                  </a:lnTo>
                  <a:lnTo>
                    <a:pt x="56" y="4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1"/>
                  </a:lnTo>
                  <a:lnTo>
                    <a:pt x="24" y="3"/>
                  </a:lnTo>
                  <a:lnTo>
                    <a:pt x="17" y="6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Freeform 214">
              <a:extLst>
                <a:ext uri="{FF2B5EF4-FFF2-40B4-BE49-F238E27FC236}">
                  <a16:creationId xmlns:a16="http://schemas.microsoft.com/office/drawing/2014/main" id="{0A99C3E3-3438-3B32-3876-55B0B9B9A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337" y="6071984"/>
              <a:ext cx="120650" cy="120650"/>
            </a:xfrm>
            <a:custGeom>
              <a:avLst/>
              <a:gdLst>
                <a:gd name="T0" fmla="*/ 12 w 76"/>
                <a:gd name="T1" fmla="*/ 12 h 76"/>
                <a:gd name="T2" fmla="*/ 7 w 76"/>
                <a:gd name="T3" fmla="*/ 17 h 76"/>
                <a:gd name="T4" fmla="*/ 4 w 76"/>
                <a:gd name="T5" fmla="*/ 20 h 76"/>
                <a:gd name="T6" fmla="*/ 3 w 76"/>
                <a:gd name="T7" fmla="*/ 24 h 76"/>
                <a:gd name="T8" fmla="*/ 1 w 76"/>
                <a:gd name="T9" fmla="*/ 31 h 76"/>
                <a:gd name="T10" fmla="*/ 0 w 76"/>
                <a:gd name="T11" fmla="*/ 34 h 76"/>
                <a:gd name="T12" fmla="*/ 0 w 76"/>
                <a:gd name="T13" fmla="*/ 38 h 76"/>
                <a:gd name="T14" fmla="*/ 0 w 76"/>
                <a:gd name="T15" fmla="*/ 42 h 76"/>
                <a:gd name="T16" fmla="*/ 1 w 76"/>
                <a:gd name="T17" fmla="*/ 46 h 76"/>
                <a:gd name="T18" fmla="*/ 2 w 76"/>
                <a:gd name="T19" fmla="*/ 49 h 76"/>
                <a:gd name="T20" fmla="*/ 3 w 76"/>
                <a:gd name="T21" fmla="*/ 53 h 76"/>
                <a:gd name="T22" fmla="*/ 4 w 76"/>
                <a:gd name="T23" fmla="*/ 56 h 76"/>
                <a:gd name="T24" fmla="*/ 7 w 76"/>
                <a:gd name="T25" fmla="*/ 59 h 76"/>
                <a:gd name="T26" fmla="*/ 9 w 76"/>
                <a:gd name="T27" fmla="*/ 62 h 76"/>
                <a:gd name="T28" fmla="*/ 12 w 76"/>
                <a:gd name="T29" fmla="*/ 65 h 76"/>
                <a:gd name="T30" fmla="*/ 14 w 76"/>
                <a:gd name="T31" fmla="*/ 68 h 76"/>
                <a:gd name="T32" fmla="*/ 17 w 76"/>
                <a:gd name="T33" fmla="*/ 70 h 76"/>
                <a:gd name="T34" fmla="*/ 20 w 76"/>
                <a:gd name="T35" fmla="*/ 72 h 76"/>
                <a:gd name="T36" fmla="*/ 24 w 76"/>
                <a:gd name="T37" fmla="*/ 73 h 76"/>
                <a:gd name="T38" fmla="*/ 27 w 76"/>
                <a:gd name="T39" fmla="*/ 74 h 76"/>
                <a:gd name="T40" fmla="*/ 31 w 76"/>
                <a:gd name="T41" fmla="*/ 75 h 76"/>
                <a:gd name="T42" fmla="*/ 34 w 76"/>
                <a:gd name="T43" fmla="*/ 76 h 76"/>
                <a:gd name="T44" fmla="*/ 39 w 76"/>
                <a:gd name="T45" fmla="*/ 76 h 76"/>
                <a:gd name="T46" fmla="*/ 42 w 76"/>
                <a:gd name="T47" fmla="*/ 76 h 76"/>
                <a:gd name="T48" fmla="*/ 46 w 76"/>
                <a:gd name="T49" fmla="*/ 75 h 76"/>
                <a:gd name="T50" fmla="*/ 49 w 76"/>
                <a:gd name="T51" fmla="*/ 74 h 76"/>
                <a:gd name="T52" fmla="*/ 53 w 76"/>
                <a:gd name="T53" fmla="*/ 73 h 76"/>
                <a:gd name="T54" fmla="*/ 56 w 76"/>
                <a:gd name="T55" fmla="*/ 72 h 76"/>
                <a:gd name="T56" fmla="*/ 59 w 76"/>
                <a:gd name="T57" fmla="*/ 70 h 76"/>
                <a:gd name="T58" fmla="*/ 62 w 76"/>
                <a:gd name="T59" fmla="*/ 68 h 76"/>
                <a:gd name="T60" fmla="*/ 65 w 76"/>
                <a:gd name="T61" fmla="*/ 65 h 76"/>
                <a:gd name="T62" fmla="*/ 68 w 76"/>
                <a:gd name="T63" fmla="*/ 62 h 76"/>
                <a:gd name="T64" fmla="*/ 70 w 76"/>
                <a:gd name="T65" fmla="*/ 59 h 76"/>
                <a:gd name="T66" fmla="*/ 72 w 76"/>
                <a:gd name="T67" fmla="*/ 56 h 76"/>
                <a:gd name="T68" fmla="*/ 74 w 76"/>
                <a:gd name="T69" fmla="*/ 53 h 76"/>
                <a:gd name="T70" fmla="*/ 75 w 76"/>
                <a:gd name="T71" fmla="*/ 49 h 76"/>
                <a:gd name="T72" fmla="*/ 76 w 76"/>
                <a:gd name="T73" fmla="*/ 46 h 76"/>
                <a:gd name="T74" fmla="*/ 76 w 76"/>
                <a:gd name="T75" fmla="*/ 42 h 76"/>
                <a:gd name="T76" fmla="*/ 76 w 76"/>
                <a:gd name="T77" fmla="*/ 38 h 76"/>
                <a:gd name="T78" fmla="*/ 76 w 76"/>
                <a:gd name="T79" fmla="*/ 34 h 76"/>
                <a:gd name="T80" fmla="*/ 76 w 76"/>
                <a:gd name="T81" fmla="*/ 31 h 76"/>
                <a:gd name="T82" fmla="*/ 75 w 76"/>
                <a:gd name="T83" fmla="*/ 27 h 76"/>
                <a:gd name="T84" fmla="*/ 74 w 76"/>
                <a:gd name="T85" fmla="*/ 24 h 76"/>
                <a:gd name="T86" fmla="*/ 72 w 76"/>
                <a:gd name="T87" fmla="*/ 20 h 76"/>
                <a:gd name="T88" fmla="*/ 70 w 76"/>
                <a:gd name="T89" fmla="*/ 17 h 76"/>
                <a:gd name="T90" fmla="*/ 68 w 76"/>
                <a:gd name="T91" fmla="*/ 14 h 76"/>
                <a:gd name="T92" fmla="*/ 65 w 76"/>
                <a:gd name="T93" fmla="*/ 12 h 76"/>
                <a:gd name="T94" fmla="*/ 62 w 76"/>
                <a:gd name="T95" fmla="*/ 9 h 76"/>
                <a:gd name="T96" fmla="*/ 59 w 76"/>
                <a:gd name="T97" fmla="*/ 6 h 76"/>
                <a:gd name="T98" fmla="*/ 56 w 76"/>
                <a:gd name="T99" fmla="*/ 4 h 76"/>
                <a:gd name="T100" fmla="*/ 53 w 76"/>
                <a:gd name="T101" fmla="*/ 3 h 76"/>
                <a:gd name="T102" fmla="*/ 49 w 76"/>
                <a:gd name="T103" fmla="*/ 2 h 76"/>
                <a:gd name="T104" fmla="*/ 46 w 76"/>
                <a:gd name="T105" fmla="*/ 1 h 76"/>
                <a:gd name="T106" fmla="*/ 42 w 76"/>
                <a:gd name="T107" fmla="*/ 0 h 76"/>
                <a:gd name="T108" fmla="*/ 39 w 76"/>
                <a:gd name="T109" fmla="*/ 0 h 76"/>
                <a:gd name="T110" fmla="*/ 34 w 76"/>
                <a:gd name="T111" fmla="*/ 0 h 76"/>
                <a:gd name="T112" fmla="*/ 31 w 76"/>
                <a:gd name="T113" fmla="*/ 1 h 76"/>
                <a:gd name="T114" fmla="*/ 24 w 76"/>
                <a:gd name="T115" fmla="*/ 3 h 76"/>
                <a:gd name="T116" fmla="*/ 20 w 76"/>
                <a:gd name="T117" fmla="*/ 4 h 76"/>
                <a:gd name="T118" fmla="*/ 17 w 76"/>
                <a:gd name="T119" fmla="*/ 6 h 76"/>
                <a:gd name="T120" fmla="*/ 12 w 76"/>
                <a:gd name="T12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" h="76">
                  <a:moveTo>
                    <a:pt x="12" y="12"/>
                  </a:moveTo>
                  <a:lnTo>
                    <a:pt x="7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1" y="46"/>
                  </a:lnTo>
                  <a:lnTo>
                    <a:pt x="2" y="49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7" y="59"/>
                  </a:lnTo>
                  <a:lnTo>
                    <a:pt x="9" y="62"/>
                  </a:lnTo>
                  <a:lnTo>
                    <a:pt x="12" y="65"/>
                  </a:lnTo>
                  <a:lnTo>
                    <a:pt x="14" y="68"/>
                  </a:lnTo>
                  <a:lnTo>
                    <a:pt x="17" y="70"/>
                  </a:lnTo>
                  <a:lnTo>
                    <a:pt x="20" y="72"/>
                  </a:lnTo>
                  <a:lnTo>
                    <a:pt x="24" y="73"/>
                  </a:lnTo>
                  <a:lnTo>
                    <a:pt x="27" y="74"/>
                  </a:lnTo>
                  <a:lnTo>
                    <a:pt x="31" y="75"/>
                  </a:lnTo>
                  <a:lnTo>
                    <a:pt x="34" y="76"/>
                  </a:lnTo>
                  <a:lnTo>
                    <a:pt x="39" y="76"/>
                  </a:lnTo>
                  <a:lnTo>
                    <a:pt x="42" y="76"/>
                  </a:lnTo>
                  <a:lnTo>
                    <a:pt x="46" y="75"/>
                  </a:lnTo>
                  <a:lnTo>
                    <a:pt x="49" y="74"/>
                  </a:lnTo>
                  <a:lnTo>
                    <a:pt x="53" y="73"/>
                  </a:lnTo>
                  <a:lnTo>
                    <a:pt x="56" y="72"/>
                  </a:lnTo>
                  <a:lnTo>
                    <a:pt x="59" y="70"/>
                  </a:lnTo>
                  <a:lnTo>
                    <a:pt x="62" y="68"/>
                  </a:lnTo>
                  <a:lnTo>
                    <a:pt x="65" y="65"/>
                  </a:lnTo>
                  <a:lnTo>
                    <a:pt x="68" y="62"/>
                  </a:lnTo>
                  <a:lnTo>
                    <a:pt x="70" y="59"/>
                  </a:lnTo>
                  <a:lnTo>
                    <a:pt x="72" y="56"/>
                  </a:lnTo>
                  <a:lnTo>
                    <a:pt x="74" y="53"/>
                  </a:lnTo>
                  <a:lnTo>
                    <a:pt x="75" y="49"/>
                  </a:lnTo>
                  <a:lnTo>
                    <a:pt x="76" y="46"/>
                  </a:lnTo>
                  <a:lnTo>
                    <a:pt x="76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76" y="31"/>
                  </a:lnTo>
                  <a:lnTo>
                    <a:pt x="75" y="27"/>
                  </a:lnTo>
                  <a:lnTo>
                    <a:pt x="74" y="24"/>
                  </a:lnTo>
                  <a:lnTo>
                    <a:pt x="72" y="20"/>
                  </a:lnTo>
                  <a:lnTo>
                    <a:pt x="70" y="17"/>
                  </a:lnTo>
                  <a:lnTo>
                    <a:pt x="68" y="14"/>
                  </a:lnTo>
                  <a:lnTo>
                    <a:pt x="65" y="12"/>
                  </a:lnTo>
                  <a:lnTo>
                    <a:pt x="62" y="9"/>
                  </a:lnTo>
                  <a:lnTo>
                    <a:pt x="59" y="6"/>
                  </a:lnTo>
                  <a:lnTo>
                    <a:pt x="56" y="4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4" y="3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996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1" name="Rectangle 208">
              <a:extLst>
                <a:ext uri="{FF2B5EF4-FFF2-40B4-BE49-F238E27FC236}">
                  <a16:creationId xmlns:a16="http://schemas.microsoft.com/office/drawing/2014/main" id="{C3BD4860-BD62-465C-BB89-BB0986DE818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661226" y="5053279"/>
              <a:ext cx="96847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TTP (</a:t>
              </a:r>
              <a:r>
                <a:rPr kumimoji="0" lang="fr-FR" alt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dec</a:t>
              </a: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. Min.)</a:t>
              </a:r>
              <a:endParaRPr kumimoji="0" lang="fr-FR" alt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2" name="Rectangle 208">
              <a:extLst>
                <a:ext uri="{FF2B5EF4-FFF2-40B4-BE49-F238E27FC236}">
                  <a16:creationId xmlns:a16="http://schemas.microsoft.com/office/drawing/2014/main" id="{FA66B7E7-2451-65C8-2B57-2938131B91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64152" y="4997479"/>
              <a:ext cx="60625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Valeur CT</a:t>
              </a:r>
              <a:endParaRPr kumimoji="0" lang="fr-FR" alt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4" name="ZoneTexte 3">
            <a:extLst>
              <a:ext uri="{FF2B5EF4-FFF2-40B4-BE49-F238E27FC236}">
                <a16:creationId xmlns:a16="http://schemas.microsoft.com/office/drawing/2014/main" id="{3CB84940-29CA-AC11-AF27-52E1AA63E3F7}"/>
              </a:ext>
            </a:extLst>
          </p:cNvPr>
          <p:cNvSpPr txBox="1"/>
          <p:nvPr/>
        </p:nvSpPr>
        <p:spPr>
          <a:xfrm>
            <a:off x="166532" y="1274274"/>
            <a:ext cx="5681818" cy="646986"/>
          </a:xfrm>
          <a:prstGeom prst="roundRect">
            <a:avLst/>
          </a:prstGeom>
          <a:noFill/>
          <a:ln w="19050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Centre National de Référence allemand,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Wurzburg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 Allemagne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60 isolats de 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C. </a:t>
            </a:r>
            <a:r>
              <a:rPr kumimoji="0" lang="fr-FR" sz="16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auris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+ 27 isolats non </a:t>
            </a:r>
            <a:r>
              <a:rPr kumimoji="0" lang="fr-FR" sz="16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auris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mais de clades proches</a:t>
            </a:r>
          </a:p>
        </p:txBody>
      </p:sp>
      <p:pic>
        <p:nvPicPr>
          <p:cNvPr id="8" name="Espace réservé du contenu 7">
            <a:extLst>
              <a:ext uri="{FF2B5EF4-FFF2-40B4-BE49-F238E27FC236}">
                <a16:creationId xmlns:a16="http://schemas.microsoft.com/office/drawing/2014/main" id="{99FF0C45-5883-35E0-5F07-CD84862FA67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353800" y="438747"/>
            <a:ext cx="665163" cy="406793"/>
          </a:xfrm>
          <a:prstGeom prst="rect">
            <a:avLst/>
          </a:prstGeom>
        </p:spPr>
      </p:pic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216A5FFA-DBEE-0076-6C61-6167CD4198C3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3682418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fr-FR" dirty="0">
                <a:solidFill>
                  <a:prstClr val="black"/>
                </a:solidFill>
              </a:rPr>
              <a:t>VPP : valeur prédictive positive ; VPN : valeur prédictive négative</a:t>
            </a:r>
            <a:endParaRPr kumimoji="0" lang="fr-F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Frutiger" panose="020B050000000000000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097768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Espace réservé du contenu 10">
            <a:extLst>
              <a:ext uri="{FF2B5EF4-FFF2-40B4-BE49-F238E27FC236}">
                <a16:creationId xmlns:a16="http://schemas.microsoft.com/office/drawing/2014/main" id="{FDCC8D5A-6A1E-6658-0DA4-0D05FB0E9687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15518"/>
            <a:ext cx="665163" cy="453252"/>
          </a:xfrm>
          <a:prstGeom prst="rect">
            <a:avLst/>
          </a:prstGeom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1977CECC-0FE6-C746-0DA6-FC5166A3A7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9482594" cy="962634"/>
          </a:xfrm>
        </p:spPr>
        <p:txBody>
          <a:bodyPr/>
          <a:lstStyle/>
          <a:p>
            <a:r>
              <a:rPr lang="fr-FR" i="1" dirty="0"/>
              <a:t>Candida </a:t>
            </a:r>
            <a:r>
              <a:rPr lang="fr-FR" i="1" dirty="0" err="1"/>
              <a:t>parapsilosis</a:t>
            </a:r>
            <a:r>
              <a:rPr lang="fr-FR" i="1" dirty="0"/>
              <a:t> </a:t>
            </a:r>
            <a:r>
              <a:rPr lang="fr-FR" dirty="0"/>
              <a:t>résistant au </a:t>
            </a:r>
            <a:r>
              <a:rPr lang="fr-FR" dirty="0" err="1"/>
              <a:t>fluconazole</a:t>
            </a:r>
            <a:r>
              <a:rPr lang="fr-FR" dirty="0"/>
              <a:t> à La Réunion et en France métropolitaine : analyse génétique</a:t>
            </a:r>
            <a:endParaRPr lang="fr-FR" strike="sngStrike" dirty="0">
              <a:solidFill>
                <a:srgbClr val="FFFF00"/>
              </a:solidFill>
            </a:endParaRP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BB3166C1-09EB-914D-8943-AD11B8E6301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7651" y="1307107"/>
            <a:ext cx="3823799" cy="1039511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FR" sz="1800" b="1" dirty="0">
                <a:solidFill>
                  <a:srgbClr val="C00000"/>
                </a:solidFill>
              </a:rPr>
              <a:t>Objectif : </a:t>
            </a:r>
            <a:r>
              <a:rPr lang="fr-FR" sz="1600" dirty="0"/>
              <a:t>comparer la diversité génétique et la résistance au </a:t>
            </a:r>
            <a:r>
              <a:rPr lang="fr-FR" sz="1600" dirty="0" err="1"/>
              <a:t>fluconazole</a:t>
            </a:r>
            <a:r>
              <a:rPr lang="fr-FR" sz="1600" dirty="0"/>
              <a:t> des isolats cliniques de </a:t>
            </a:r>
            <a:r>
              <a:rPr lang="fr-FR" sz="1600" i="1" dirty="0"/>
              <a:t>C. </a:t>
            </a:r>
            <a:r>
              <a:rPr lang="fr-FR" sz="1600" i="1" dirty="0" err="1"/>
              <a:t>parapsilosis</a:t>
            </a:r>
            <a:r>
              <a:rPr lang="fr-FR" sz="1600" i="1" dirty="0"/>
              <a:t> </a:t>
            </a:r>
            <a:r>
              <a:rPr lang="fr-FR" sz="1600" dirty="0"/>
              <a:t>entre l’Ile de La Réunion et la France métropolitaine</a:t>
            </a:r>
          </a:p>
          <a:p>
            <a:pPr marL="0" indent="0">
              <a:buNone/>
            </a:pPr>
            <a:endParaRPr lang="fr-FR" sz="2000" i="1" dirty="0"/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29EF931D-3000-DECE-C7EE-C0A5DEAF3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3934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0F322210-94C5-D6F6-2900-59C0369BDEDC}"/>
              </a:ext>
            </a:extLst>
          </p:cNvPr>
          <p:cNvSpPr txBox="1"/>
          <p:nvPr/>
        </p:nvSpPr>
        <p:spPr>
          <a:xfrm>
            <a:off x="157651" y="4238730"/>
            <a:ext cx="4036280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C00000"/>
              </a:buClr>
            </a:pPr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Résultats</a:t>
            </a:r>
            <a:r>
              <a:rPr lang="fr-FR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122 isolats : 47 (La Réunion)/75 (France métropolitaine) 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La Réunion : </a:t>
            </a: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18 </a:t>
            </a:r>
            <a:r>
              <a:rPr lang="fr-FR" sz="1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Fluco</a:t>
            </a: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-R : ERG11</a:t>
            </a:r>
            <a:r>
              <a:rPr lang="fr-FR" sz="1600" b="1" baseline="30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Y132F-R398I</a:t>
            </a: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double mutation 17/18 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Métropole : </a:t>
            </a: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75 R-</a:t>
            </a:r>
            <a:r>
              <a:rPr lang="fr-FR" sz="1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Fluco</a:t>
            </a: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-R : ERG11</a:t>
            </a:r>
            <a:r>
              <a:rPr lang="fr-FR" sz="1600" b="1" baseline="30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Y132F </a:t>
            </a: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(49/75) ; ERG11</a:t>
            </a:r>
            <a:r>
              <a:rPr lang="fr-FR" sz="1600" b="1" baseline="30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Y132F-R398I</a:t>
            </a: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(8/75), ERG11</a:t>
            </a:r>
            <a:r>
              <a:rPr lang="fr-FR" sz="1600" b="1" baseline="30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R398I</a:t>
            </a: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(5/75) ; autres (5/75) : </a:t>
            </a:r>
            <a:b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fr-FR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pas de mutation 8/75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endParaRPr lang="fr-FR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D464E218-2AEB-8DBB-3E4A-4B367C9BBF37}"/>
              </a:ext>
            </a:extLst>
          </p:cNvPr>
          <p:cNvSpPr txBox="1"/>
          <p:nvPr/>
        </p:nvSpPr>
        <p:spPr>
          <a:xfrm>
            <a:off x="157651" y="2346618"/>
            <a:ext cx="4189441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Méthodologie </a:t>
            </a:r>
          </a:p>
          <a:p>
            <a:pPr marL="266700" indent="-26670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altLang="fr-FR" sz="1600" dirty="0">
                <a:latin typeface="Calibri" panose="020F0502020204030204" pitchFamily="34" charset="0"/>
                <a:cs typeface="Calibri" panose="020F0502020204030204" pitchFamily="34" charset="0"/>
              </a:rPr>
              <a:t>Isolats </a:t>
            </a:r>
            <a:r>
              <a:rPr lang="fr-FR" altLang="fr-FR" sz="1600" dirty="0" err="1">
                <a:latin typeface="Calibri" panose="020F0502020204030204" pitchFamily="34" charset="0"/>
                <a:cs typeface="Calibri" panose="020F0502020204030204" pitchFamily="34" charset="0"/>
              </a:rPr>
              <a:t>fluconazole</a:t>
            </a:r>
            <a:r>
              <a:rPr lang="fr-FR" altLang="fr-FR" sz="1600" dirty="0">
                <a:latin typeface="Calibri" panose="020F0502020204030204" pitchFamily="34" charset="0"/>
                <a:cs typeface="Calibri" panose="020F0502020204030204" pitchFamily="34" charset="0"/>
              </a:rPr>
              <a:t>-R : CMI </a:t>
            </a:r>
            <a:r>
              <a:rPr lang="fr-FR" altLang="fr-FR" sz="16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≥ 4 mg/l</a:t>
            </a:r>
            <a:endParaRPr lang="fr-FR" altLang="fr-FR" sz="16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66700" indent="-26670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altLang="fr-FR" sz="1600" dirty="0">
                <a:latin typeface="Calibri" panose="020F0502020204030204" pitchFamily="34" charset="0"/>
                <a:cs typeface="Calibri" panose="020F0502020204030204" pitchFamily="34" charset="0"/>
              </a:rPr>
              <a:t>Rétrospectif 2004-2024 : La Réunion vs programme de surveillance national du CNRMA (Institut Pasteur)</a:t>
            </a:r>
          </a:p>
          <a:p>
            <a:pPr marL="266700" indent="-26670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altLang="fr-FR" sz="1600" dirty="0">
                <a:latin typeface="Calibri" panose="020F0502020204030204" pitchFamily="34" charset="0"/>
                <a:cs typeface="Calibri" panose="020F0502020204030204" pitchFamily="34" charset="0"/>
              </a:rPr>
              <a:t>Séquençage gène ERG11 + analyse microsatellites</a:t>
            </a:r>
          </a:p>
        </p:txBody>
      </p:sp>
      <p:sp>
        <p:nvSpPr>
          <p:cNvPr id="13" name="Rectangle 6">
            <a:extLst>
              <a:ext uri="{FF2B5EF4-FFF2-40B4-BE49-F238E27FC236}">
                <a16:creationId xmlns:a16="http://schemas.microsoft.com/office/drawing/2014/main" id="{7106FC09-32F3-1E54-8E0A-ABEA9B669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altLang="fr-FR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D0D0993C-DD45-F3BC-6175-D4791CD7A31C}"/>
              </a:ext>
            </a:extLst>
          </p:cNvPr>
          <p:cNvSpPr txBox="1"/>
          <p:nvPr/>
        </p:nvSpPr>
        <p:spPr>
          <a:xfrm>
            <a:off x="4685548" y="5015866"/>
            <a:ext cx="7407670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00000"/>
              </a:buClr>
            </a:pPr>
            <a:r>
              <a:rPr lang="fr-FR" altLang="fr-FR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Conclusions</a:t>
            </a:r>
          </a:p>
          <a:p>
            <a:pPr marL="285750" lvl="1" indent="-28575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altLang="fr-FR" sz="1600" b="1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Expansion clonale de </a:t>
            </a:r>
            <a:r>
              <a:rPr lang="fr-FR" altLang="fr-FR" sz="1600" b="1" i="1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C. </a:t>
            </a:r>
            <a:r>
              <a:rPr lang="fr-FR" altLang="fr-FR" sz="1600" b="1" i="1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parapsilosis</a:t>
            </a:r>
            <a:r>
              <a:rPr lang="fr-FR" altLang="fr-FR" sz="1600" b="1" i="1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altLang="fr-FR" sz="1600" b="1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à La Réunion </a:t>
            </a:r>
            <a:r>
              <a:rPr lang="fr-FR" altLang="fr-FR" sz="16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→ diffusion inter-centres (nécessité de surveillance et monitoring moléculaire)</a:t>
            </a:r>
          </a:p>
          <a:p>
            <a:pPr marL="285750" lvl="1" indent="-28575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altLang="fr-FR" sz="16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Mutations observées à La Réunion: </a:t>
            </a:r>
            <a:r>
              <a:rPr lang="fr-FR" altLang="fr-FR" sz="1600" b="1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ERG11 Y132F/R398I </a:t>
            </a:r>
            <a:endParaRPr lang="fr-FR" altLang="fr-FR" sz="160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5750" lvl="1" indent="-28575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altLang="fr-FR" sz="16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Certaines souches sans mutation ERG11 → </a:t>
            </a:r>
            <a:r>
              <a:rPr lang="fr-FR" altLang="fr-FR" sz="1600" b="1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autres mécanismes de résistance</a:t>
            </a:r>
            <a:endParaRPr lang="fr-FR" altLang="fr-FR" sz="160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5750" lvl="1" indent="-28575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altLang="fr-FR" sz="16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Intérêt du </a:t>
            </a:r>
            <a:r>
              <a:rPr lang="fr-FR" altLang="fr-FR" sz="1600" b="1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NGS</a:t>
            </a:r>
            <a:r>
              <a:rPr lang="fr-FR" altLang="fr-FR" sz="16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 pour identifier les autres mécanismes de résistance</a:t>
            </a:r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4CEB43BC-6CE9-3723-9FCE-B025845819ED}"/>
              </a:ext>
            </a:extLst>
          </p:cNvPr>
          <p:cNvSpPr txBox="1">
            <a:spLocks/>
          </p:cNvSpPr>
          <p:nvPr/>
        </p:nvSpPr>
        <p:spPr>
          <a:xfrm>
            <a:off x="9663565" y="6634999"/>
            <a:ext cx="2513216" cy="223848"/>
          </a:xfrm>
          <a:prstGeom prst="rect">
            <a:avLst/>
          </a:prstGeom>
          <a:noFill/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es-419" dirty="0" err="1">
                <a:latin typeface="+mn-lt"/>
              </a:rPr>
              <a:t>Kamus</a:t>
            </a:r>
            <a:r>
              <a:rPr lang="es-419" dirty="0">
                <a:latin typeface="+mn-lt"/>
              </a:rPr>
              <a:t> L</a:t>
            </a:r>
            <a:r>
              <a:rPr lang="fr-FR" dirty="0">
                <a:latin typeface="+mn-lt"/>
              </a:rPr>
              <a:t>, ESCMID 2026, P3357</a:t>
            </a:r>
          </a:p>
        </p:txBody>
      </p:sp>
      <p:grpSp>
        <p:nvGrpSpPr>
          <p:cNvPr id="232" name="Groupe 231">
            <a:extLst>
              <a:ext uri="{FF2B5EF4-FFF2-40B4-BE49-F238E27FC236}">
                <a16:creationId xmlns:a16="http://schemas.microsoft.com/office/drawing/2014/main" id="{9E90A0BC-02D7-DD50-6916-156976FD9D28}"/>
              </a:ext>
            </a:extLst>
          </p:cNvPr>
          <p:cNvGrpSpPr/>
          <p:nvPr/>
        </p:nvGrpSpPr>
        <p:grpSpPr>
          <a:xfrm>
            <a:off x="6534425" y="1797050"/>
            <a:ext cx="979418" cy="1404795"/>
            <a:chOff x="6816058" y="1797050"/>
            <a:chExt cx="723830" cy="1038201"/>
          </a:xfrm>
        </p:grpSpPr>
        <p:sp>
          <p:nvSpPr>
            <p:cNvPr id="229" name="Rectangle : coins arrondis 228">
              <a:extLst>
                <a:ext uri="{FF2B5EF4-FFF2-40B4-BE49-F238E27FC236}">
                  <a16:creationId xmlns:a16="http://schemas.microsoft.com/office/drawing/2014/main" id="{13DEB42A-F3AE-139E-5367-7FF9721D44C4}"/>
                </a:ext>
              </a:extLst>
            </p:cNvPr>
            <p:cNvSpPr/>
            <p:nvPr/>
          </p:nvSpPr>
          <p:spPr>
            <a:xfrm>
              <a:off x="6816058" y="1864061"/>
              <a:ext cx="345340" cy="82182"/>
            </a:xfrm>
            <a:prstGeom prst="roundRect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2000"/>
            </a:p>
          </p:txBody>
        </p:sp>
        <p:sp>
          <p:nvSpPr>
            <p:cNvPr id="28" name="Rectangle 5">
              <a:extLst>
                <a:ext uri="{FF2B5EF4-FFF2-40B4-BE49-F238E27FC236}">
                  <a16:creationId xmlns:a16="http://schemas.microsoft.com/office/drawing/2014/main" id="{DD6F1A44-1C62-FC27-D317-68397C489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1816100"/>
              <a:ext cx="44450" cy="44450"/>
            </a:xfrm>
            <a:prstGeom prst="rect">
              <a:avLst/>
            </a:prstGeom>
            <a:solidFill>
              <a:srgbClr val="1D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29" name="Rectangle 6">
              <a:extLst>
                <a:ext uri="{FF2B5EF4-FFF2-40B4-BE49-F238E27FC236}">
                  <a16:creationId xmlns:a16="http://schemas.microsoft.com/office/drawing/2014/main" id="{ADFA24BF-8D09-06DD-710D-2A97AE047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1884363"/>
              <a:ext cx="44450" cy="44450"/>
            </a:xfrm>
            <a:prstGeom prst="rect">
              <a:avLst/>
            </a:prstGeom>
            <a:solidFill>
              <a:srgbClr val="561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30" name="Rectangle 7">
              <a:extLst>
                <a:ext uri="{FF2B5EF4-FFF2-40B4-BE49-F238E27FC236}">
                  <a16:creationId xmlns:a16="http://schemas.microsoft.com/office/drawing/2014/main" id="{8E72FC26-DF60-F316-38C4-5BA583521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1816100"/>
              <a:ext cx="44450" cy="44450"/>
            </a:xfrm>
            <a:prstGeom prst="rect">
              <a:avLst/>
            </a:prstGeom>
            <a:solidFill>
              <a:srgbClr val="1EB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31" name="Rectangle 8">
              <a:extLst>
                <a:ext uri="{FF2B5EF4-FFF2-40B4-BE49-F238E27FC236}">
                  <a16:creationId xmlns:a16="http://schemas.microsoft.com/office/drawing/2014/main" id="{071644C8-9985-AFF6-A5DD-C44E15A93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1884363"/>
              <a:ext cx="44450" cy="44450"/>
            </a:xfrm>
            <a:prstGeom prst="rect">
              <a:avLst/>
            </a:prstGeom>
            <a:solidFill>
              <a:srgbClr val="F10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32" name="Rectangle 9">
              <a:extLst>
                <a:ext uri="{FF2B5EF4-FFF2-40B4-BE49-F238E27FC236}">
                  <a16:creationId xmlns:a16="http://schemas.microsoft.com/office/drawing/2014/main" id="{2E9612BA-E12F-B92F-3B70-9CC9AD114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1954213"/>
              <a:ext cx="44450" cy="44450"/>
            </a:xfrm>
            <a:prstGeom prst="rect">
              <a:avLst/>
            </a:prstGeom>
            <a:solidFill>
              <a:srgbClr val="777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33" name="Rectangle 10">
              <a:extLst>
                <a:ext uri="{FF2B5EF4-FFF2-40B4-BE49-F238E27FC236}">
                  <a16:creationId xmlns:a16="http://schemas.microsoft.com/office/drawing/2014/main" id="{E6CF4406-0B36-9BD9-A97A-A5827C1FF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2092325"/>
              <a:ext cx="44450" cy="44450"/>
            </a:xfrm>
            <a:prstGeom prst="rect">
              <a:avLst/>
            </a:prstGeom>
            <a:solidFill>
              <a:srgbClr val="14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34" name="Rectangle 11">
              <a:extLst>
                <a:ext uri="{FF2B5EF4-FFF2-40B4-BE49-F238E27FC236}">
                  <a16:creationId xmlns:a16="http://schemas.microsoft.com/office/drawing/2014/main" id="{717807A4-5008-E2D5-D9F1-9C194B47C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2024063"/>
              <a:ext cx="44450" cy="44450"/>
            </a:xfrm>
            <a:prstGeom prst="rect">
              <a:avLst/>
            </a:prstGeom>
            <a:solidFill>
              <a:srgbClr val="E5B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35" name="Rectangle 12">
              <a:extLst>
                <a:ext uri="{FF2B5EF4-FFF2-40B4-BE49-F238E27FC236}">
                  <a16:creationId xmlns:a16="http://schemas.microsoft.com/office/drawing/2014/main" id="{B4A6DF1D-2BA1-F6EC-0075-389755F31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2162175"/>
              <a:ext cx="44450" cy="44450"/>
            </a:xfrm>
            <a:prstGeom prst="rect">
              <a:avLst/>
            </a:prstGeom>
            <a:solidFill>
              <a:srgbClr val="19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36" name="Rectangle 13">
              <a:extLst>
                <a:ext uri="{FF2B5EF4-FFF2-40B4-BE49-F238E27FC236}">
                  <a16:creationId xmlns:a16="http://schemas.microsoft.com/office/drawing/2014/main" id="{CC7C9406-7A7B-4405-470B-20F48F327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2232025"/>
              <a:ext cx="44450" cy="44450"/>
            </a:xfrm>
            <a:prstGeom prst="rect">
              <a:avLst/>
            </a:prstGeom>
            <a:solidFill>
              <a:srgbClr val="B75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37" name="Rectangle 14">
              <a:extLst>
                <a:ext uri="{FF2B5EF4-FFF2-40B4-BE49-F238E27FC236}">
                  <a16:creationId xmlns:a16="http://schemas.microsoft.com/office/drawing/2014/main" id="{60FE5C24-1F99-13C1-4CCD-013C18D71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2370138"/>
              <a:ext cx="44450" cy="44450"/>
            </a:xfrm>
            <a:prstGeom prst="rect">
              <a:avLst/>
            </a:prstGeom>
            <a:solidFill>
              <a:srgbClr val="15B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38" name="Rectangle 15">
              <a:extLst>
                <a:ext uri="{FF2B5EF4-FFF2-40B4-BE49-F238E27FC236}">
                  <a16:creationId xmlns:a16="http://schemas.microsoft.com/office/drawing/2014/main" id="{5FC8B30E-C24A-C58E-8407-009115C6D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2300288"/>
              <a:ext cx="44450" cy="44450"/>
            </a:xfrm>
            <a:prstGeom prst="rect">
              <a:avLst/>
            </a:prstGeom>
            <a:solidFill>
              <a:srgbClr val="7A1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39" name="Rectangle 16">
              <a:extLst>
                <a:ext uri="{FF2B5EF4-FFF2-40B4-BE49-F238E27FC236}">
                  <a16:creationId xmlns:a16="http://schemas.microsoft.com/office/drawing/2014/main" id="{5919D423-9F4A-94E5-D370-F3DFE0416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2439988"/>
              <a:ext cx="44450" cy="44450"/>
            </a:xfrm>
            <a:prstGeom prst="rect">
              <a:avLst/>
            </a:prstGeom>
            <a:solidFill>
              <a:srgbClr val="B2E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40" name="Rectangle 17">
              <a:extLst>
                <a:ext uri="{FF2B5EF4-FFF2-40B4-BE49-F238E27FC236}">
                  <a16:creationId xmlns:a16="http://schemas.microsoft.com/office/drawing/2014/main" id="{D700A862-BE54-1CB2-5316-34542DDA9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1954213"/>
              <a:ext cx="44450" cy="44450"/>
            </a:xfrm>
            <a:prstGeom prst="rect">
              <a:avLst/>
            </a:prstGeom>
            <a:solidFill>
              <a:srgbClr val="7D8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41" name="Rectangle 18">
              <a:extLst>
                <a:ext uri="{FF2B5EF4-FFF2-40B4-BE49-F238E27FC236}">
                  <a16:creationId xmlns:a16="http://schemas.microsoft.com/office/drawing/2014/main" id="{90C3062A-EF83-4FC0-CDE2-D4F54424E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024063"/>
              <a:ext cx="44450" cy="44450"/>
            </a:xfrm>
            <a:prstGeom prst="rect">
              <a:avLst/>
            </a:prstGeom>
            <a:solidFill>
              <a:srgbClr val="FE0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42" name="Rectangle 19">
              <a:extLst>
                <a:ext uri="{FF2B5EF4-FFF2-40B4-BE49-F238E27FC236}">
                  <a16:creationId xmlns:a16="http://schemas.microsoft.com/office/drawing/2014/main" id="{196AFCF0-2A46-1B6B-30C8-3A248DD2A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092325"/>
              <a:ext cx="44450" cy="44450"/>
            </a:xfrm>
            <a:prstGeom prst="rect">
              <a:avLst/>
            </a:prstGeom>
            <a:solidFill>
              <a:srgbClr val="99E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43" name="Rectangle 20">
              <a:extLst>
                <a:ext uri="{FF2B5EF4-FFF2-40B4-BE49-F238E27FC236}">
                  <a16:creationId xmlns:a16="http://schemas.microsoft.com/office/drawing/2014/main" id="{F59D4F48-33E1-4B9C-E82C-47527AB40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162175"/>
              <a:ext cx="44450" cy="44450"/>
            </a:xfrm>
            <a:prstGeom prst="rect">
              <a:avLst/>
            </a:prstGeom>
            <a:solidFill>
              <a:srgbClr val="A9A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44" name="Rectangle 21">
              <a:extLst>
                <a:ext uri="{FF2B5EF4-FFF2-40B4-BE49-F238E27FC236}">
                  <a16:creationId xmlns:a16="http://schemas.microsoft.com/office/drawing/2014/main" id="{47A4E597-74EE-C519-B8EC-75AF74C9D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300288"/>
              <a:ext cx="44450" cy="44450"/>
            </a:xfrm>
            <a:prstGeom prst="rect">
              <a:avLst/>
            </a:prstGeom>
            <a:solidFill>
              <a:srgbClr val="E7E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45" name="Rectangle 22">
              <a:extLst>
                <a:ext uri="{FF2B5EF4-FFF2-40B4-BE49-F238E27FC236}">
                  <a16:creationId xmlns:a16="http://schemas.microsoft.com/office/drawing/2014/main" id="{5C772D07-E842-107F-5BE2-30896546E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232025"/>
              <a:ext cx="44450" cy="44450"/>
            </a:xfrm>
            <a:prstGeom prst="rect">
              <a:avLst/>
            </a:prstGeom>
            <a:solidFill>
              <a:srgbClr val="A77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46" name="Rectangle 23">
              <a:extLst>
                <a:ext uri="{FF2B5EF4-FFF2-40B4-BE49-F238E27FC236}">
                  <a16:creationId xmlns:a16="http://schemas.microsoft.com/office/drawing/2014/main" id="{3EB992D8-EE79-7635-7446-6BE2F641A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370138"/>
              <a:ext cx="44450" cy="44450"/>
            </a:xfrm>
            <a:prstGeom prst="rect">
              <a:avLst/>
            </a:prstGeom>
            <a:solidFill>
              <a:srgbClr val="DF9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47" name="Rectangle 24">
              <a:extLst>
                <a:ext uri="{FF2B5EF4-FFF2-40B4-BE49-F238E27FC236}">
                  <a16:creationId xmlns:a16="http://schemas.microsoft.com/office/drawing/2014/main" id="{9C9643E2-1731-0731-0E8E-AD3B4751E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439988"/>
              <a:ext cx="44450" cy="44450"/>
            </a:xfrm>
            <a:prstGeom prst="rect">
              <a:avLst/>
            </a:prstGeom>
            <a:solidFill>
              <a:srgbClr val="7BA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48" name="Rectangle 25">
              <a:extLst>
                <a:ext uri="{FF2B5EF4-FFF2-40B4-BE49-F238E27FC236}">
                  <a16:creationId xmlns:a16="http://schemas.microsoft.com/office/drawing/2014/main" id="{6C4193B9-0580-A2AC-3FC6-7501CF195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508250"/>
              <a:ext cx="44450" cy="44450"/>
            </a:xfrm>
            <a:prstGeom prst="rect">
              <a:avLst/>
            </a:prstGeom>
            <a:solidFill>
              <a:srgbClr val="ADF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49" name="Rectangle 26">
              <a:extLst>
                <a:ext uri="{FF2B5EF4-FFF2-40B4-BE49-F238E27FC236}">
                  <a16:creationId xmlns:a16="http://schemas.microsoft.com/office/drawing/2014/main" id="{3B4197E3-FC4F-C87E-4D27-BC9F0A3CB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578100"/>
              <a:ext cx="44450" cy="44450"/>
            </a:xfrm>
            <a:prstGeom prst="rect">
              <a:avLst/>
            </a:prstGeom>
            <a:solidFill>
              <a:srgbClr val="FFA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50" name="Rectangle 27">
              <a:extLst>
                <a:ext uri="{FF2B5EF4-FFF2-40B4-BE49-F238E27FC236}">
                  <a16:creationId xmlns:a16="http://schemas.microsoft.com/office/drawing/2014/main" id="{C47FBF4F-6B1A-33FE-24B1-EBDD27A99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647950"/>
              <a:ext cx="44450" cy="44450"/>
            </a:xfrm>
            <a:prstGeom prst="rect">
              <a:avLst/>
            </a:prstGeom>
            <a:solidFill>
              <a:srgbClr val="81C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51" name="Rectangle 28">
              <a:extLst>
                <a:ext uri="{FF2B5EF4-FFF2-40B4-BE49-F238E27FC236}">
                  <a16:creationId xmlns:a16="http://schemas.microsoft.com/office/drawing/2014/main" id="{9AE95033-8AEB-4BE0-2DD5-C44D37753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716213"/>
              <a:ext cx="44450" cy="44450"/>
            </a:xfrm>
            <a:prstGeom prst="rect">
              <a:avLst/>
            </a:prstGeom>
            <a:solidFill>
              <a:srgbClr val="A4A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52" name="Rectangle 29">
              <a:extLst>
                <a:ext uri="{FF2B5EF4-FFF2-40B4-BE49-F238E27FC236}">
                  <a16:creationId xmlns:a16="http://schemas.microsoft.com/office/drawing/2014/main" id="{753B2C18-BD0A-B278-6520-5C99A6E55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6938" y="2786063"/>
              <a:ext cx="44450" cy="44450"/>
            </a:xfrm>
            <a:prstGeom prst="rect">
              <a:avLst/>
            </a:prstGeom>
            <a:solidFill>
              <a:srgbClr val="A67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53" name="Rectangle 30">
              <a:extLst>
                <a:ext uri="{FF2B5EF4-FFF2-40B4-BE49-F238E27FC236}">
                  <a16:creationId xmlns:a16="http://schemas.microsoft.com/office/drawing/2014/main" id="{AEA58C55-E16B-EBEE-9FBC-AB939AFAC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2508250"/>
              <a:ext cx="44450" cy="44450"/>
            </a:xfrm>
            <a:prstGeom prst="rect">
              <a:avLst/>
            </a:prstGeom>
            <a:solidFill>
              <a:srgbClr val="E97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54" name="Rectangle 31">
              <a:extLst>
                <a:ext uri="{FF2B5EF4-FFF2-40B4-BE49-F238E27FC236}">
                  <a16:creationId xmlns:a16="http://schemas.microsoft.com/office/drawing/2014/main" id="{C35D8593-6103-0C3B-B95E-37AC609F2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2647950"/>
              <a:ext cx="44450" cy="44450"/>
            </a:xfrm>
            <a:prstGeom prst="rect">
              <a:avLst/>
            </a:prstGeom>
            <a:solidFill>
              <a:srgbClr val="129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55" name="Rectangle 32">
              <a:extLst>
                <a:ext uri="{FF2B5EF4-FFF2-40B4-BE49-F238E27FC236}">
                  <a16:creationId xmlns:a16="http://schemas.microsoft.com/office/drawing/2014/main" id="{7CA764D7-06F8-03A1-41D9-50B94FDC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2578100"/>
              <a:ext cx="44450" cy="44450"/>
            </a:xfrm>
            <a:prstGeom prst="rect">
              <a:avLst/>
            </a:prstGeom>
            <a:solidFill>
              <a:srgbClr val="7A2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56" name="Rectangle 33">
              <a:extLst>
                <a:ext uri="{FF2B5EF4-FFF2-40B4-BE49-F238E27FC236}">
                  <a16:creationId xmlns:a16="http://schemas.microsoft.com/office/drawing/2014/main" id="{EF29F0F4-D82E-D3C5-A988-A72A1AE31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2716213"/>
              <a:ext cx="44450" cy="44450"/>
            </a:xfrm>
            <a:prstGeom prst="rect">
              <a:avLst/>
            </a:prstGeom>
            <a:solidFill>
              <a:srgbClr val="82A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000"/>
            </a:p>
          </p:txBody>
        </p:sp>
        <p:sp>
          <p:nvSpPr>
            <p:cNvPr id="103" name="Rectangle 80">
              <a:extLst>
                <a:ext uri="{FF2B5EF4-FFF2-40B4-BE49-F238E27FC236}">
                  <a16:creationId xmlns:a16="http://schemas.microsoft.com/office/drawing/2014/main" id="{0E851A12-C465-EB91-B454-03B3D0FBF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1797050"/>
              <a:ext cx="197843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1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" name="Rectangle 81">
              <a:extLst>
                <a:ext uri="{FF2B5EF4-FFF2-40B4-BE49-F238E27FC236}">
                  <a16:creationId xmlns:a16="http://schemas.microsoft.com/office/drawing/2014/main" id="{0B528ADD-334C-D48B-FEEB-B3530CB54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1866900"/>
              <a:ext cx="19073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Reunion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" name="Rectangle 82">
              <a:extLst>
                <a:ext uri="{FF2B5EF4-FFF2-40B4-BE49-F238E27FC236}">
                  <a16:creationId xmlns:a16="http://schemas.microsoft.com/office/drawing/2014/main" id="{0FE6A07C-0D0C-EA41-3A41-3235D5371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1935163"/>
              <a:ext cx="197843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2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6" name="Rectangle 83">
              <a:extLst>
                <a:ext uri="{FF2B5EF4-FFF2-40B4-BE49-F238E27FC236}">
                  <a16:creationId xmlns:a16="http://schemas.microsoft.com/office/drawing/2014/main" id="{91798140-5ECF-B8F7-FCA1-6BB3DFC08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2005013"/>
              <a:ext cx="197843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3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7" name="Rectangle 84">
              <a:extLst>
                <a:ext uri="{FF2B5EF4-FFF2-40B4-BE49-F238E27FC236}">
                  <a16:creationId xmlns:a16="http://schemas.microsoft.com/office/drawing/2014/main" id="{BCCA16FC-4AF3-45D6-7175-52D4C229D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2073275"/>
              <a:ext cx="197843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4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" name="Rectangle 85">
              <a:extLst>
                <a:ext uri="{FF2B5EF4-FFF2-40B4-BE49-F238E27FC236}">
                  <a16:creationId xmlns:a16="http://schemas.microsoft.com/office/drawing/2014/main" id="{393CCEC0-FD02-F98C-BD54-2B834154D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2143125"/>
              <a:ext cx="197843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5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" name="Rectangle 86">
              <a:extLst>
                <a:ext uri="{FF2B5EF4-FFF2-40B4-BE49-F238E27FC236}">
                  <a16:creationId xmlns:a16="http://schemas.microsoft.com/office/drawing/2014/main" id="{E75EE267-0310-5C63-CE41-6935BF10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2212975"/>
              <a:ext cx="197843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6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0" name="Rectangle 87">
              <a:extLst>
                <a:ext uri="{FF2B5EF4-FFF2-40B4-BE49-F238E27FC236}">
                  <a16:creationId xmlns:a16="http://schemas.microsoft.com/office/drawing/2014/main" id="{1CE275DA-01E8-DF92-B8AC-9B8EA269E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2282825"/>
              <a:ext cx="197843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7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" name="Rectangle 88">
              <a:extLst>
                <a:ext uri="{FF2B5EF4-FFF2-40B4-BE49-F238E27FC236}">
                  <a16:creationId xmlns:a16="http://schemas.microsoft.com/office/drawing/2014/main" id="{DD1B12EB-2D99-2D11-DF4F-C45FA2BBE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2351088"/>
              <a:ext cx="197843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8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" name="Rectangle 89">
              <a:extLst>
                <a:ext uri="{FF2B5EF4-FFF2-40B4-BE49-F238E27FC236}">
                  <a16:creationId xmlns:a16="http://schemas.microsoft.com/office/drawing/2014/main" id="{199B7EB8-F06D-1783-4290-31185D12D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2420938"/>
              <a:ext cx="197843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9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" name="Rectangle 90">
              <a:extLst>
                <a:ext uri="{FF2B5EF4-FFF2-40B4-BE49-F238E27FC236}">
                  <a16:creationId xmlns:a16="http://schemas.microsoft.com/office/drawing/2014/main" id="{FFE985BF-D562-52AB-4E01-F1A949D86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2490788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10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" name="Rectangle 91">
              <a:extLst>
                <a:ext uri="{FF2B5EF4-FFF2-40B4-BE49-F238E27FC236}">
                  <a16:creationId xmlns:a16="http://schemas.microsoft.com/office/drawing/2014/main" id="{161615FD-DCCD-BB6C-7F37-24D5F5068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2559050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11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5" name="Rectangle 92">
              <a:extLst>
                <a:ext uri="{FF2B5EF4-FFF2-40B4-BE49-F238E27FC236}">
                  <a16:creationId xmlns:a16="http://schemas.microsoft.com/office/drawing/2014/main" id="{048D2671-7C2B-C6E6-2ADB-4A9B9351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2628900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12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" name="Rectangle 93">
              <a:extLst>
                <a:ext uri="{FF2B5EF4-FFF2-40B4-BE49-F238E27FC236}">
                  <a16:creationId xmlns:a16="http://schemas.microsoft.com/office/drawing/2014/main" id="{D4BE63D2-1C5C-E282-CCB4-E745E639B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3563" y="2698750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13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7" name="Rectangle 94">
              <a:extLst>
                <a:ext uri="{FF2B5EF4-FFF2-40B4-BE49-F238E27FC236}">
                  <a16:creationId xmlns:a16="http://schemas.microsoft.com/office/drawing/2014/main" id="{642CF57A-ABA8-4A5B-40EC-DBA08BEFF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1797050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14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8" name="Rectangle 95">
              <a:extLst>
                <a:ext uri="{FF2B5EF4-FFF2-40B4-BE49-F238E27FC236}">
                  <a16:creationId xmlns:a16="http://schemas.microsoft.com/office/drawing/2014/main" id="{7B2A64DC-2258-AFC9-6DF2-D66F6451A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1866900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15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9" name="Rectangle 96">
              <a:extLst>
                <a:ext uri="{FF2B5EF4-FFF2-40B4-BE49-F238E27FC236}">
                  <a16:creationId xmlns:a16="http://schemas.microsoft.com/office/drawing/2014/main" id="{594414D3-1ADD-D7B5-08A9-16656DE7D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1935163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16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0" name="Rectangle 97">
              <a:extLst>
                <a:ext uri="{FF2B5EF4-FFF2-40B4-BE49-F238E27FC236}">
                  <a16:creationId xmlns:a16="http://schemas.microsoft.com/office/drawing/2014/main" id="{DE3C84CC-7ACF-8EB3-E520-F2D852BA1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005013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17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1" name="Rectangle 98">
              <a:extLst>
                <a:ext uri="{FF2B5EF4-FFF2-40B4-BE49-F238E27FC236}">
                  <a16:creationId xmlns:a16="http://schemas.microsoft.com/office/drawing/2014/main" id="{D41E6418-90E0-DD3E-B63E-287CA3634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073275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18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2" name="Rectangle 99">
              <a:extLst>
                <a:ext uri="{FF2B5EF4-FFF2-40B4-BE49-F238E27FC236}">
                  <a16:creationId xmlns:a16="http://schemas.microsoft.com/office/drawing/2014/main" id="{8B55D621-D98E-6720-365C-4BAF1B39F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143125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19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3" name="Rectangle 100">
              <a:extLst>
                <a:ext uri="{FF2B5EF4-FFF2-40B4-BE49-F238E27FC236}">
                  <a16:creationId xmlns:a16="http://schemas.microsoft.com/office/drawing/2014/main" id="{8691F688-4A30-8CEA-9B4B-9E48D1D08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212975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20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4" name="Rectangle 101">
              <a:extLst>
                <a:ext uri="{FF2B5EF4-FFF2-40B4-BE49-F238E27FC236}">
                  <a16:creationId xmlns:a16="http://schemas.microsoft.com/office/drawing/2014/main" id="{C4389CE8-1A54-2C65-214D-829DD05FA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282825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21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5" name="Rectangle 102">
              <a:extLst>
                <a:ext uri="{FF2B5EF4-FFF2-40B4-BE49-F238E27FC236}">
                  <a16:creationId xmlns:a16="http://schemas.microsoft.com/office/drawing/2014/main" id="{AAA39015-D921-B1B5-1EC7-0C3E20C62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351088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22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6" name="Rectangle 103">
              <a:extLst>
                <a:ext uri="{FF2B5EF4-FFF2-40B4-BE49-F238E27FC236}">
                  <a16:creationId xmlns:a16="http://schemas.microsoft.com/office/drawing/2014/main" id="{DB2C9AAB-EC92-D2A4-CBBE-F5F326DF1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420938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23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7" name="Rectangle 104">
              <a:extLst>
                <a:ext uri="{FF2B5EF4-FFF2-40B4-BE49-F238E27FC236}">
                  <a16:creationId xmlns:a16="http://schemas.microsoft.com/office/drawing/2014/main" id="{BB390E67-CE8A-C092-2A0B-B5091DA2E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490788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24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8" name="Rectangle 105">
              <a:extLst>
                <a:ext uri="{FF2B5EF4-FFF2-40B4-BE49-F238E27FC236}">
                  <a16:creationId xmlns:a16="http://schemas.microsoft.com/office/drawing/2014/main" id="{870DD4D5-ECD5-DD62-3E1E-9C31CE090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559050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25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9" name="Rectangle 106">
              <a:extLst>
                <a:ext uri="{FF2B5EF4-FFF2-40B4-BE49-F238E27FC236}">
                  <a16:creationId xmlns:a16="http://schemas.microsoft.com/office/drawing/2014/main" id="{670D50FC-B62E-0B60-81E3-83E4657A1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628900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26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0" name="Rectangle 107">
              <a:extLst>
                <a:ext uri="{FF2B5EF4-FFF2-40B4-BE49-F238E27FC236}">
                  <a16:creationId xmlns:a16="http://schemas.microsoft.com/office/drawing/2014/main" id="{744206FB-F848-39E0-E1C1-677E2EE80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698750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27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" name="Rectangle 108">
              <a:extLst>
                <a:ext uri="{FF2B5EF4-FFF2-40B4-BE49-F238E27FC236}">
                  <a16:creationId xmlns:a16="http://schemas.microsoft.com/office/drawing/2014/main" id="{E7306C7B-C64A-40F1-55A7-6ECB412E6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3613" y="2767013"/>
              <a:ext cx="226275" cy="6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Centre 28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234" name="Groupe 233">
            <a:extLst>
              <a:ext uri="{FF2B5EF4-FFF2-40B4-BE49-F238E27FC236}">
                <a16:creationId xmlns:a16="http://schemas.microsoft.com/office/drawing/2014/main" id="{9D79EFB1-1EBB-DB08-4617-471B2D056B43}"/>
              </a:ext>
            </a:extLst>
          </p:cNvPr>
          <p:cNvGrpSpPr/>
          <p:nvPr/>
        </p:nvGrpSpPr>
        <p:grpSpPr>
          <a:xfrm>
            <a:off x="4318557" y="1781534"/>
            <a:ext cx="2776538" cy="2655888"/>
            <a:chOff x="4178300" y="1774825"/>
            <a:chExt cx="2776538" cy="2655888"/>
          </a:xfrm>
        </p:grpSpPr>
        <p:sp>
          <p:nvSpPr>
            <p:cNvPr id="228" name="Ellipse 227">
              <a:extLst>
                <a:ext uri="{FF2B5EF4-FFF2-40B4-BE49-F238E27FC236}">
                  <a16:creationId xmlns:a16="http://schemas.microsoft.com/office/drawing/2014/main" id="{BE6AE25C-FBB9-B38A-4D5D-E77DE5200507}"/>
                </a:ext>
              </a:extLst>
            </p:cNvPr>
            <p:cNvSpPr/>
            <p:nvPr/>
          </p:nvSpPr>
          <p:spPr>
            <a:xfrm rot="19048160">
              <a:off x="4989736" y="1868987"/>
              <a:ext cx="953914" cy="451760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7" name="Line 34">
              <a:extLst>
                <a:ext uri="{FF2B5EF4-FFF2-40B4-BE49-F238E27FC236}">
                  <a16:creationId xmlns:a16="http://schemas.microsoft.com/office/drawing/2014/main" id="{FF67CCBB-CC7C-7120-F84F-8A84F42861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4363" y="3348038"/>
              <a:ext cx="36513" cy="12858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Line 35">
              <a:extLst>
                <a:ext uri="{FF2B5EF4-FFF2-40B4-BE49-F238E27FC236}">
                  <a16:creationId xmlns:a16="http://schemas.microsoft.com/office/drawing/2014/main" id="{9C5499F8-4047-A55F-DC5A-8921D3C64F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30875" y="3476625"/>
              <a:ext cx="117475" cy="4762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Line 36">
              <a:extLst>
                <a:ext uri="{FF2B5EF4-FFF2-40B4-BE49-F238E27FC236}">
                  <a16:creationId xmlns:a16="http://schemas.microsoft.com/office/drawing/2014/main" id="{98375F8B-DCD7-0B50-E868-DAD01DBC6A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30875" y="3376613"/>
              <a:ext cx="92075" cy="10001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Line 37">
              <a:extLst>
                <a:ext uri="{FF2B5EF4-FFF2-40B4-BE49-F238E27FC236}">
                  <a16:creationId xmlns:a16="http://schemas.microsoft.com/office/drawing/2014/main" id="{0A06DE50-672D-DC71-FB26-71E6FD633D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22950" y="2913063"/>
              <a:ext cx="257175" cy="4635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Line 38">
              <a:extLst>
                <a:ext uri="{FF2B5EF4-FFF2-40B4-BE49-F238E27FC236}">
                  <a16:creationId xmlns:a16="http://schemas.microsoft.com/office/drawing/2014/main" id="{17BA61B7-0DF7-E28C-8D1A-0F710D108C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822950" y="3376613"/>
              <a:ext cx="1106488" cy="317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39">
              <a:extLst>
                <a:ext uri="{FF2B5EF4-FFF2-40B4-BE49-F238E27FC236}">
                  <a16:creationId xmlns:a16="http://schemas.microsoft.com/office/drawing/2014/main" id="{410030A6-68B3-13F9-39B7-470DA38D2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100" y="2132013"/>
              <a:ext cx="392113" cy="814388"/>
            </a:xfrm>
            <a:custGeom>
              <a:avLst/>
              <a:gdLst>
                <a:gd name="T0" fmla="*/ 247 w 247"/>
                <a:gd name="T1" fmla="*/ 0 h 513"/>
                <a:gd name="T2" fmla="*/ 223 w 247"/>
                <a:gd name="T3" fmla="*/ 75 h 513"/>
                <a:gd name="T4" fmla="*/ 72 w 247"/>
                <a:gd name="T5" fmla="*/ 388 h 513"/>
                <a:gd name="T6" fmla="*/ 0 w 247"/>
                <a:gd name="T7" fmla="*/ 51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" h="513">
                  <a:moveTo>
                    <a:pt x="247" y="0"/>
                  </a:moveTo>
                  <a:lnTo>
                    <a:pt x="223" y="75"/>
                  </a:lnTo>
                  <a:lnTo>
                    <a:pt x="72" y="388"/>
                  </a:lnTo>
                  <a:lnTo>
                    <a:pt x="0" y="513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Line 40">
              <a:extLst>
                <a:ext uri="{FF2B5EF4-FFF2-40B4-BE49-F238E27FC236}">
                  <a16:creationId xmlns:a16="http://schemas.microsoft.com/office/drawing/2014/main" id="{7A9F3A6D-B672-9C01-41E1-5AB7EFA5FE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3525" y="2005013"/>
              <a:ext cx="39688" cy="12700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Line 41">
              <a:extLst>
                <a:ext uri="{FF2B5EF4-FFF2-40B4-BE49-F238E27FC236}">
                  <a16:creationId xmlns:a16="http://schemas.microsoft.com/office/drawing/2014/main" id="{A95B4A5A-E9C8-F252-038D-907977862F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83213" y="1963738"/>
              <a:ext cx="200025" cy="1682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Line 42">
              <a:extLst>
                <a:ext uri="{FF2B5EF4-FFF2-40B4-BE49-F238E27FC236}">
                  <a16:creationId xmlns:a16="http://schemas.microsoft.com/office/drawing/2014/main" id="{61600133-7624-DA62-1F6B-BE62EEBED3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30850" y="1866900"/>
              <a:ext cx="52388" cy="9683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Line 43">
              <a:extLst>
                <a:ext uri="{FF2B5EF4-FFF2-40B4-BE49-F238E27FC236}">
                  <a16:creationId xmlns:a16="http://schemas.microsoft.com/office/drawing/2014/main" id="{579C9438-AB99-F362-0121-EB456C3C2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3475" y="2870200"/>
              <a:ext cx="47625" cy="7620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Line 44">
              <a:extLst>
                <a:ext uri="{FF2B5EF4-FFF2-40B4-BE49-F238E27FC236}">
                  <a16:creationId xmlns:a16="http://schemas.microsoft.com/office/drawing/2014/main" id="{CF649501-14B1-A0FF-2154-385F6FAC50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8238" y="3348038"/>
              <a:ext cx="14288" cy="34290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Line 45">
              <a:extLst>
                <a:ext uri="{FF2B5EF4-FFF2-40B4-BE49-F238E27FC236}">
                  <a16:creationId xmlns:a16="http://schemas.microsoft.com/office/drawing/2014/main" id="{E65F29ED-5724-BD12-8BC6-7A28C661B2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2525" y="3233738"/>
              <a:ext cx="157163" cy="11430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Line 46">
              <a:extLst>
                <a:ext uri="{FF2B5EF4-FFF2-40B4-BE49-F238E27FC236}">
                  <a16:creationId xmlns:a16="http://schemas.microsoft.com/office/drawing/2014/main" id="{F7B476C3-2350-7808-3A1F-40D21F68D3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6800" y="3254375"/>
              <a:ext cx="85725" cy="936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Line 47">
              <a:extLst>
                <a:ext uri="{FF2B5EF4-FFF2-40B4-BE49-F238E27FC236}">
                  <a16:creationId xmlns:a16="http://schemas.microsoft.com/office/drawing/2014/main" id="{D0F0B610-7FF8-B224-9812-662D877FA9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2525" y="3025775"/>
              <a:ext cx="46038" cy="3222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Line 48">
              <a:extLst>
                <a:ext uri="{FF2B5EF4-FFF2-40B4-BE49-F238E27FC236}">
                  <a16:creationId xmlns:a16="http://schemas.microsoft.com/office/drawing/2014/main" id="{D5EF6333-719B-815B-4E35-EC9B8E3C02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08563" y="2827338"/>
              <a:ext cx="250825" cy="19843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Line 49">
              <a:extLst>
                <a:ext uri="{FF2B5EF4-FFF2-40B4-BE49-F238E27FC236}">
                  <a16:creationId xmlns:a16="http://schemas.microsoft.com/office/drawing/2014/main" id="{CB0A1044-E269-B466-F13C-3A1C34BE2D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1100" y="2946400"/>
              <a:ext cx="17463" cy="793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Line 50">
              <a:extLst>
                <a:ext uri="{FF2B5EF4-FFF2-40B4-BE49-F238E27FC236}">
                  <a16:creationId xmlns:a16="http://schemas.microsoft.com/office/drawing/2014/main" id="{53ED9875-6D9C-A413-3DB8-2995984C58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53050" y="3644900"/>
              <a:ext cx="169863" cy="9048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Line 51">
              <a:extLst>
                <a:ext uri="{FF2B5EF4-FFF2-40B4-BE49-F238E27FC236}">
                  <a16:creationId xmlns:a16="http://schemas.microsoft.com/office/drawing/2014/main" id="{505BFCCA-7287-27AF-FA2D-50D7C35CA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02188" y="3690938"/>
              <a:ext cx="146050" cy="20161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Line 52">
              <a:extLst>
                <a:ext uri="{FF2B5EF4-FFF2-40B4-BE49-F238E27FC236}">
                  <a16:creationId xmlns:a16="http://schemas.microsoft.com/office/drawing/2014/main" id="{8D7996A0-9E65-8225-E43B-C6CEE94D2F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3313" y="3986213"/>
              <a:ext cx="7461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Line 53">
              <a:extLst>
                <a:ext uri="{FF2B5EF4-FFF2-40B4-BE49-F238E27FC236}">
                  <a16:creationId xmlns:a16="http://schemas.microsoft.com/office/drawing/2014/main" id="{8966FD92-1212-15DB-A557-7BDDC4B518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8238" y="3627438"/>
              <a:ext cx="111125" cy="6350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Line 54">
              <a:extLst>
                <a:ext uri="{FF2B5EF4-FFF2-40B4-BE49-F238E27FC236}">
                  <a16:creationId xmlns:a16="http://schemas.microsoft.com/office/drawing/2014/main" id="{0B5A5367-173B-0E9C-14EB-7239F09FD6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87925" y="3611563"/>
              <a:ext cx="112713" cy="3746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Line 55">
              <a:extLst>
                <a:ext uri="{FF2B5EF4-FFF2-40B4-BE49-F238E27FC236}">
                  <a16:creationId xmlns:a16="http://schemas.microsoft.com/office/drawing/2014/main" id="{E49A2401-0793-4D33-8605-3B851A2733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87925" y="3986213"/>
              <a:ext cx="82550" cy="12858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Line 56">
              <a:extLst>
                <a:ext uri="{FF2B5EF4-FFF2-40B4-BE49-F238E27FC236}">
                  <a16:creationId xmlns:a16="http://schemas.microsoft.com/office/drawing/2014/main" id="{38B31C75-ED81-BB0D-2472-4915EE05BB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87925" y="3948113"/>
              <a:ext cx="87313" cy="3810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Line 57">
              <a:extLst>
                <a:ext uri="{FF2B5EF4-FFF2-40B4-BE49-F238E27FC236}">
                  <a16:creationId xmlns:a16="http://schemas.microsoft.com/office/drawing/2014/main" id="{C1E459C0-08B9-2028-955F-481D3642D9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2188" y="3892550"/>
              <a:ext cx="111125" cy="936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Line 58">
              <a:extLst>
                <a:ext uri="{FF2B5EF4-FFF2-40B4-BE49-F238E27FC236}">
                  <a16:creationId xmlns:a16="http://schemas.microsoft.com/office/drawing/2014/main" id="{221D8644-CC2B-BE19-128E-881300A90D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73625" y="3986213"/>
              <a:ext cx="39688" cy="10001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Line 59">
              <a:extLst>
                <a:ext uri="{FF2B5EF4-FFF2-40B4-BE49-F238E27FC236}">
                  <a16:creationId xmlns:a16="http://schemas.microsoft.com/office/drawing/2014/main" id="{5D407F88-4F3F-C421-5AFE-37D19C5A1C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75238" y="3735388"/>
              <a:ext cx="277813" cy="21272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Line 60">
              <a:extLst>
                <a:ext uri="{FF2B5EF4-FFF2-40B4-BE49-F238E27FC236}">
                  <a16:creationId xmlns:a16="http://schemas.microsoft.com/office/drawing/2014/main" id="{1A31C848-694A-4EDC-43C6-50D98CD343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70475" y="4114800"/>
              <a:ext cx="300038" cy="952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Line 61">
              <a:extLst>
                <a:ext uri="{FF2B5EF4-FFF2-40B4-BE49-F238E27FC236}">
                  <a16:creationId xmlns:a16="http://schemas.microsoft.com/office/drawing/2014/main" id="{BD07081A-FA17-8A66-69F1-83A417AC8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70475" y="4114800"/>
              <a:ext cx="92075" cy="2825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Line 62">
              <a:extLst>
                <a:ext uri="{FF2B5EF4-FFF2-40B4-BE49-F238E27FC236}">
                  <a16:creationId xmlns:a16="http://schemas.microsoft.com/office/drawing/2014/main" id="{7A613293-BBE1-E740-885A-16CB8B9A0A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17988" y="3892550"/>
              <a:ext cx="584200" cy="2095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Line 63">
              <a:extLst>
                <a:ext uri="{FF2B5EF4-FFF2-40B4-BE49-F238E27FC236}">
                  <a16:creationId xmlns:a16="http://schemas.microsoft.com/office/drawing/2014/main" id="{A235664A-EE33-6BFF-95DE-B1439F83D9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3888" y="3746500"/>
              <a:ext cx="368300" cy="1460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Line 64">
              <a:extLst>
                <a:ext uri="{FF2B5EF4-FFF2-40B4-BE49-F238E27FC236}">
                  <a16:creationId xmlns:a16="http://schemas.microsoft.com/office/drawing/2014/main" id="{704562F6-4E6D-06F0-0148-36D4E12085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0275" y="3670300"/>
              <a:ext cx="61913" cy="2222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Line 65">
              <a:extLst>
                <a:ext uri="{FF2B5EF4-FFF2-40B4-BE49-F238E27FC236}">
                  <a16:creationId xmlns:a16="http://schemas.microsoft.com/office/drawing/2014/main" id="{57E9ABCF-F5B2-5F15-8994-29D375E937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62625" y="3832225"/>
              <a:ext cx="568325" cy="2095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Line 66">
              <a:extLst>
                <a:ext uri="{FF2B5EF4-FFF2-40B4-BE49-F238E27FC236}">
                  <a16:creationId xmlns:a16="http://schemas.microsoft.com/office/drawing/2014/main" id="{EA59E679-FAB1-D8F0-E4D2-2241ABD20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62625" y="4041775"/>
              <a:ext cx="481013" cy="3492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Line 67">
              <a:extLst>
                <a:ext uri="{FF2B5EF4-FFF2-40B4-BE49-F238E27FC236}">
                  <a16:creationId xmlns:a16="http://schemas.microsoft.com/office/drawing/2014/main" id="{30D6F650-D8EE-B4EF-9318-DE01A1D607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62625" y="4041775"/>
              <a:ext cx="949325" cy="12858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Line 68">
              <a:extLst>
                <a:ext uri="{FF2B5EF4-FFF2-40B4-BE49-F238E27FC236}">
                  <a16:creationId xmlns:a16="http://schemas.microsoft.com/office/drawing/2014/main" id="{A1DAC8B6-44D5-F651-A380-9A006158AE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22913" y="3476625"/>
              <a:ext cx="207963" cy="1682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Line 69">
              <a:extLst>
                <a:ext uri="{FF2B5EF4-FFF2-40B4-BE49-F238E27FC236}">
                  <a16:creationId xmlns:a16="http://schemas.microsoft.com/office/drawing/2014/main" id="{F2CCB348-EB40-E535-DC52-4E34ADCB25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22913" y="3644900"/>
              <a:ext cx="128588" cy="15081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Line 70">
              <a:extLst>
                <a:ext uri="{FF2B5EF4-FFF2-40B4-BE49-F238E27FC236}">
                  <a16:creationId xmlns:a16="http://schemas.microsoft.com/office/drawing/2014/main" id="{2D4DEE0D-00DD-C6B2-1C43-CFA9352BAE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22913" y="3644900"/>
              <a:ext cx="200025" cy="428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Line 71">
              <a:extLst>
                <a:ext uri="{FF2B5EF4-FFF2-40B4-BE49-F238E27FC236}">
                  <a16:creationId xmlns:a16="http://schemas.microsoft.com/office/drawing/2014/main" id="{DC94A5D1-134B-7B92-FCB0-7D9C46968F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22913" y="3159125"/>
              <a:ext cx="96838" cy="4857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Line 72">
              <a:extLst>
                <a:ext uri="{FF2B5EF4-FFF2-40B4-BE49-F238E27FC236}">
                  <a16:creationId xmlns:a16="http://schemas.microsoft.com/office/drawing/2014/main" id="{AC0DBB03-BBDB-545D-EFB0-23F7C1F7A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72113" y="3444875"/>
              <a:ext cx="50800" cy="20002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Line 73">
              <a:extLst>
                <a:ext uri="{FF2B5EF4-FFF2-40B4-BE49-F238E27FC236}">
                  <a16:creationId xmlns:a16="http://schemas.microsoft.com/office/drawing/2014/main" id="{E3171FBB-8268-8521-C354-EB2FB5741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3050" y="3392488"/>
              <a:ext cx="0" cy="34290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Line 74">
              <a:extLst>
                <a:ext uri="{FF2B5EF4-FFF2-40B4-BE49-F238E27FC236}">
                  <a16:creationId xmlns:a16="http://schemas.microsoft.com/office/drawing/2014/main" id="{2408562A-FE97-9B30-F5D3-F866C83747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43425" y="2965450"/>
              <a:ext cx="196850" cy="70485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Line 75">
              <a:extLst>
                <a:ext uri="{FF2B5EF4-FFF2-40B4-BE49-F238E27FC236}">
                  <a16:creationId xmlns:a16="http://schemas.microsoft.com/office/drawing/2014/main" id="{F61AB186-2DEB-FFDE-04CC-65C229212E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40275" y="3355975"/>
              <a:ext cx="41275" cy="31432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Line 76">
              <a:extLst>
                <a:ext uri="{FF2B5EF4-FFF2-40B4-BE49-F238E27FC236}">
                  <a16:creationId xmlns:a16="http://schemas.microsoft.com/office/drawing/2014/main" id="{79BEB4D5-C1FB-26A6-FEC7-245D87857E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9425" y="3187700"/>
              <a:ext cx="450850" cy="48260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Line 77">
              <a:extLst>
                <a:ext uri="{FF2B5EF4-FFF2-40B4-BE49-F238E27FC236}">
                  <a16:creationId xmlns:a16="http://schemas.microsoft.com/office/drawing/2014/main" id="{07CFE1D7-084D-BCB8-7E4E-D16D01E7E9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83238" y="1795463"/>
              <a:ext cx="198438" cy="16827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Line 78">
              <a:extLst>
                <a:ext uri="{FF2B5EF4-FFF2-40B4-BE49-F238E27FC236}">
                  <a16:creationId xmlns:a16="http://schemas.microsoft.com/office/drawing/2014/main" id="{DDBB73AF-C007-2FDB-73F5-CAE9363736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83238" y="1963738"/>
              <a:ext cx="107950" cy="8731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Line 79">
              <a:extLst>
                <a:ext uri="{FF2B5EF4-FFF2-40B4-BE49-F238E27FC236}">
                  <a16:creationId xmlns:a16="http://schemas.microsoft.com/office/drawing/2014/main" id="{17C4CC3B-348F-8121-E5B6-8BA7480C11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75238" y="3948113"/>
              <a:ext cx="687388" cy="93663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109">
              <a:extLst>
                <a:ext uri="{FF2B5EF4-FFF2-40B4-BE49-F238E27FC236}">
                  <a16:creationId xmlns:a16="http://schemas.microsoft.com/office/drawing/2014/main" id="{86800371-EDBD-74AC-0EEC-0C10AEC76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3" y="3000375"/>
              <a:ext cx="47625" cy="49213"/>
            </a:xfrm>
            <a:custGeom>
              <a:avLst/>
              <a:gdLst>
                <a:gd name="T0" fmla="*/ 26 w 30"/>
                <a:gd name="T1" fmla="*/ 26 h 31"/>
                <a:gd name="T2" fmla="*/ 27 w 30"/>
                <a:gd name="T3" fmla="*/ 24 h 31"/>
                <a:gd name="T4" fmla="*/ 29 w 30"/>
                <a:gd name="T5" fmla="*/ 21 h 31"/>
                <a:gd name="T6" fmla="*/ 30 w 30"/>
                <a:gd name="T7" fmla="*/ 18 h 31"/>
                <a:gd name="T8" fmla="*/ 30 w 30"/>
                <a:gd name="T9" fmla="*/ 17 h 31"/>
                <a:gd name="T10" fmla="*/ 30 w 30"/>
                <a:gd name="T11" fmla="*/ 16 h 31"/>
                <a:gd name="T12" fmla="*/ 30 w 30"/>
                <a:gd name="T13" fmla="*/ 16 h 31"/>
                <a:gd name="T14" fmla="*/ 30 w 30"/>
                <a:gd name="T15" fmla="*/ 15 h 31"/>
                <a:gd name="T16" fmla="*/ 30 w 30"/>
                <a:gd name="T17" fmla="*/ 15 h 31"/>
                <a:gd name="T18" fmla="*/ 30 w 30"/>
                <a:gd name="T19" fmla="*/ 12 h 31"/>
                <a:gd name="T20" fmla="*/ 29 w 30"/>
                <a:gd name="T21" fmla="*/ 10 h 31"/>
                <a:gd name="T22" fmla="*/ 27 w 30"/>
                <a:gd name="T23" fmla="*/ 7 h 31"/>
                <a:gd name="T24" fmla="*/ 26 w 30"/>
                <a:gd name="T25" fmla="*/ 5 h 31"/>
                <a:gd name="T26" fmla="*/ 23 w 30"/>
                <a:gd name="T27" fmla="*/ 3 h 31"/>
                <a:gd name="T28" fmla="*/ 21 w 30"/>
                <a:gd name="T29" fmla="*/ 1 h 31"/>
                <a:gd name="T30" fmla="*/ 18 w 30"/>
                <a:gd name="T31" fmla="*/ 1 h 31"/>
                <a:gd name="T32" fmla="*/ 15 w 30"/>
                <a:gd name="T33" fmla="*/ 0 h 31"/>
                <a:gd name="T34" fmla="*/ 12 w 30"/>
                <a:gd name="T35" fmla="*/ 1 h 31"/>
                <a:gd name="T36" fmla="*/ 9 w 30"/>
                <a:gd name="T37" fmla="*/ 1 h 31"/>
                <a:gd name="T38" fmla="*/ 6 w 30"/>
                <a:gd name="T39" fmla="*/ 3 h 31"/>
                <a:gd name="T40" fmla="*/ 4 w 30"/>
                <a:gd name="T41" fmla="*/ 5 h 31"/>
                <a:gd name="T42" fmla="*/ 2 w 30"/>
                <a:gd name="T43" fmla="*/ 7 h 31"/>
                <a:gd name="T44" fmla="*/ 1 w 30"/>
                <a:gd name="T45" fmla="*/ 10 h 31"/>
                <a:gd name="T46" fmla="*/ 0 w 30"/>
                <a:gd name="T47" fmla="*/ 12 h 31"/>
                <a:gd name="T48" fmla="*/ 0 w 30"/>
                <a:gd name="T49" fmla="*/ 15 h 31"/>
                <a:gd name="T50" fmla="*/ 0 w 30"/>
                <a:gd name="T51" fmla="*/ 18 h 31"/>
                <a:gd name="T52" fmla="*/ 1 w 30"/>
                <a:gd name="T53" fmla="*/ 21 h 31"/>
                <a:gd name="T54" fmla="*/ 2 w 30"/>
                <a:gd name="T55" fmla="*/ 24 h 31"/>
                <a:gd name="T56" fmla="*/ 4 w 30"/>
                <a:gd name="T57" fmla="*/ 26 h 31"/>
                <a:gd name="T58" fmla="*/ 6 w 30"/>
                <a:gd name="T59" fmla="*/ 28 h 31"/>
                <a:gd name="T60" fmla="*/ 9 w 30"/>
                <a:gd name="T61" fmla="*/ 29 h 31"/>
                <a:gd name="T62" fmla="*/ 12 w 30"/>
                <a:gd name="T63" fmla="*/ 30 h 31"/>
                <a:gd name="T64" fmla="*/ 15 w 30"/>
                <a:gd name="T65" fmla="*/ 31 h 31"/>
                <a:gd name="T66" fmla="*/ 15 w 30"/>
                <a:gd name="T67" fmla="*/ 30 h 31"/>
                <a:gd name="T68" fmla="*/ 15 w 30"/>
                <a:gd name="T69" fmla="*/ 30 h 31"/>
                <a:gd name="T70" fmla="*/ 16 w 30"/>
                <a:gd name="T71" fmla="*/ 30 h 31"/>
                <a:gd name="T72" fmla="*/ 17 w 30"/>
                <a:gd name="T73" fmla="*/ 30 h 31"/>
                <a:gd name="T74" fmla="*/ 18 w 30"/>
                <a:gd name="T75" fmla="*/ 30 h 31"/>
                <a:gd name="T76" fmla="*/ 21 w 30"/>
                <a:gd name="T77" fmla="*/ 29 h 31"/>
                <a:gd name="T78" fmla="*/ 23 w 30"/>
                <a:gd name="T79" fmla="*/ 28 h 31"/>
                <a:gd name="T80" fmla="*/ 26 w 30"/>
                <a:gd name="T8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1">
                  <a:moveTo>
                    <a:pt x="26" y="26"/>
                  </a:moveTo>
                  <a:lnTo>
                    <a:pt x="27" y="24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10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BDF1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110">
              <a:extLst>
                <a:ext uri="{FF2B5EF4-FFF2-40B4-BE49-F238E27FC236}">
                  <a16:creationId xmlns:a16="http://schemas.microsoft.com/office/drawing/2014/main" id="{7BE94BE8-F3F5-F3FF-AC1D-3313EE15A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313" y="3105150"/>
              <a:ext cx="47625" cy="47625"/>
            </a:xfrm>
            <a:custGeom>
              <a:avLst/>
              <a:gdLst>
                <a:gd name="T0" fmla="*/ 25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5 w 30"/>
                <a:gd name="T25" fmla="*/ 5 h 30"/>
                <a:gd name="T26" fmla="*/ 23 w 30"/>
                <a:gd name="T27" fmla="*/ 3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3 h 30"/>
                <a:gd name="T40" fmla="*/ 4 w 30"/>
                <a:gd name="T41" fmla="*/ 5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8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8 h 30"/>
                <a:gd name="T80" fmla="*/ 25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0BDF1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111">
              <a:extLst>
                <a:ext uri="{FF2B5EF4-FFF2-40B4-BE49-F238E27FC236}">
                  <a16:creationId xmlns:a16="http://schemas.microsoft.com/office/drawing/2014/main" id="{9BEDF5C9-9B72-50D7-5599-26AFA8034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013" y="3365500"/>
              <a:ext cx="47625" cy="47625"/>
            </a:xfrm>
            <a:custGeom>
              <a:avLst/>
              <a:gdLst>
                <a:gd name="T0" fmla="*/ 25 w 30"/>
                <a:gd name="T1" fmla="*/ 25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6 h 30"/>
                <a:gd name="T24" fmla="*/ 25 w 30"/>
                <a:gd name="T25" fmla="*/ 4 h 30"/>
                <a:gd name="T26" fmla="*/ 23 w 30"/>
                <a:gd name="T27" fmla="*/ 2 h 30"/>
                <a:gd name="T28" fmla="*/ 20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29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29 h 30"/>
                <a:gd name="T76" fmla="*/ 20 w 30"/>
                <a:gd name="T77" fmla="*/ 29 h 30"/>
                <a:gd name="T78" fmla="*/ 23 w 30"/>
                <a:gd name="T79" fmla="*/ 27 h 30"/>
                <a:gd name="T80" fmla="*/ 25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5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3" y="27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A01D1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112">
              <a:extLst>
                <a:ext uri="{FF2B5EF4-FFF2-40B4-BE49-F238E27FC236}">
                  <a16:creationId xmlns:a16="http://schemas.microsoft.com/office/drawing/2014/main" id="{556A6A88-6979-6754-96F9-A429F5EE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5900" y="3376613"/>
              <a:ext cx="47625" cy="47625"/>
            </a:xfrm>
            <a:custGeom>
              <a:avLst/>
              <a:gdLst>
                <a:gd name="T0" fmla="*/ 25 w 30"/>
                <a:gd name="T1" fmla="*/ 25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6 h 30"/>
                <a:gd name="T24" fmla="*/ 25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29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29 h 30"/>
                <a:gd name="T76" fmla="*/ 21 w 30"/>
                <a:gd name="T77" fmla="*/ 29 h 30"/>
                <a:gd name="T78" fmla="*/ 23 w 30"/>
                <a:gd name="T79" fmla="*/ 27 h 30"/>
                <a:gd name="T80" fmla="*/ 25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5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E697E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13">
              <a:extLst>
                <a:ext uri="{FF2B5EF4-FFF2-40B4-BE49-F238E27FC236}">
                  <a16:creationId xmlns:a16="http://schemas.microsoft.com/office/drawing/2014/main" id="{71BCDECF-44C8-61D2-1608-8874655CD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313" y="3351213"/>
              <a:ext cx="47625" cy="47625"/>
            </a:xfrm>
            <a:custGeom>
              <a:avLst/>
              <a:gdLst>
                <a:gd name="T0" fmla="*/ 26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6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6 w 30"/>
                <a:gd name="T25" fmla="*/ 5 h 30"/>
                <a:gd name="T26" fmla="*/ 23 w 30"/>
                <a:gd name="T27" fmla="*/ 3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3 h 30"/>
                <a:gd name="T40" fmla="*/ 4 w 30"/>
                <a:gd name="T41" fmla="*/ 5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8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8 h 30"/>
                <a:gd name="T80" fmla="*/ 26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CF631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14">
              <a:extLst>
                <a:ext uri="{FF2B5EF4-FFF2-40B4-BE49-F238E27FC236}">
                  <a16:creationId xmlns:a16="http://schemas.microsoft.com/office/drawing/2014/main" id="{C8DB3E50-8158-0F91-18C2-EB6F1DC9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963" y="3322638"/>
              <a:ext cx="47625" cy="47625"/>
            </a:xfrm>
            <a:custGeom>
              <a:avLst/>
              <a:gdLst>
                <a:gd name="T0" fmla="*/ 26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6 w 30"/>
                <a:gd name="T25" fmla="*/ 5 h 30"/>
                <a:gd name="T26" fmla="*/ 23 w 30"/>
                <a:gd name="T27" fmla="*/ 3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3 h 30"/>
                <a:gd name="T40" fmla="*/ 4 w 30"/>
                <a:gd name="T41" fmla="*/ 5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8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8 h 30"/>
                <a:gd name="T80" fmla="*/ 26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BDF1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15">
              <a:extLst>
                <a:ext uri="{FF2B5EF4-FFF2-40B4-BE49-F238E27FC236}">
                  <a16:creationId xmlns:a16="http://schemas.microsoft.com/office/drawing/2014/main" id="{ABF5A56C-C238-BBAD-4C7D-D4C603C91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125" y="3524250"/>
              <a:ext cx="47625" cy="47625"/>
            </a:xfrm>
            <a:custGeom>
              <a:avLst/>
              <a:gdLst>
                <a:gd name="T0" fmla="*/ 26 w 30"/>
                <a:gd name="T1" fmla="*/ 25 h 30"/>
                <a:gd name="T2" fmla="*/ 28 w 30"/>
                <a:gd name="T3" fmla="*/ 23 h 30"/>
                <a:gd name="T4" fmla="*/ 29 w 30"/>
                <a:gd name="T5" fmla="*/ 20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8 w 30"/>
                <a:gd name="T23" fmla="*/ 6 h 30"/>
                <a:gd name="T24" fmla="*/ 26 w 30"/>
                <a:gd name="T25" fmla="*/ 4 h 30"/>
                <a:gd name="T26" fmla="*/ 24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7 w 30"/>
                <a:gd name="T39" fmla="*/ 2 h 30"/>
                <a:gd name="T40" fmla="*/ 5 w 30"/>
                <a:gd name="T41" fmla="*/ 4 h 30"/>
                <a:gd name="T42" fmla="*/ 3 w 30"/>
                <a:gd name="T43" fmla="*/ 6 h 30"/>
                <a:gd name="T44" fmla="*/ 1 w 30"/>
                <a:gd name="T45" fmla="*/ 9 h 30"/>
                <a:gd name="T46" fmla="*/ 1 w 30"/>
                <a:gd name="T47" fmla="*/ 12 h 30"/>
                <a:gd name="T48" fmla="*/ 0 w 30"/>
                <a:gd name="T49" fmla="*/ 15 h 30"/>
                <a:gd name="T50" fmla="*/ 1 w 30"/>
                <a:gd name="T51" fmla="*/ 18 h 30"/>
                <a:gd name="T52" fmla="*/ 1 w 30"/>
                <a:gd name="T53" fmla="*/ 20 h 30"/>
                <a:gd name="T54" fmla="*/ 3 w 30"/>
                <a:gd name="T55" fmla="*/ 23 h 30"/>
                <a:gd name="T56" fmla="*/ 5 w 30"/>
                <a:gd name="T57" fmla="*/ 25 h 30"/>
                <a:gd name="T58" fmla="*/ 7 w 30"/>
                <a:gd name="T59" fmla="*/ 27 h 30"/>
                <a:gd name="T60" fmla="*/ 9 w 30"/>
                <a:gd name="T61" fmla="*/ 29 h 30"/>
                <a:gd name="T62" fmla="*/ 12 w 30"/>
                <a:gd name="T63" fmla="*/ 29 h 30"/>
                <a:gd name="T64" fmla="*/ 15 w 30"/>
                <a:gd name="T65" fmla="*/ 30 h 30"/>
                <a:gd name="T66" fmla="*/ 15 w 30"/>
                <a:gd name="T67" fmla="*/ 30 h 30"/>
                <a:gd name="T68" fmla="*/ 16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29 h 30"/>
                <a:gd name="T76" fmla="*/ 21 w 30"/>
                <a:gd name="T77" fmla="*/ 29 h 30"/>
                <a:gd name="T78" fmla="*/ 24 w 30"/>
                <a:gd name="T79" fmla="*/ 27 h 30"/>
                <a:gd name="T80" fmla="*/ 26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5"/>
                  </a:moveTo>
                  <a:lnTo>
                    <a:pt x="28" y="23"/>
                  </a:lnTo>
                  <a:lnTo>
                    <a:pt x="29" y="20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0BDF1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16">
              <a:extLst>
                <a:ext uri="{FF2B5EF4-FFF2-40B4-BE49-F238E27FC236}">
                  <a16:creationId xmlns:a16="http://schemas.microsoft.com/office/drawing/2014/main" id="{B05BDCFA-0A99-13B5-3502-05D351A8B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3540125"/>
              <a:ext cx="47625" cy="47625"/>
            </a:xfrm>
            <a:custGeom>
              <a:avLst/>
              <a:gdLst>
                <a:gd name="T0" fmla="*/ 26 w 30"/>
                <a:gd name="T1" fmla="*/ 25 h 30"/>
                <a:gd name="T2" fmla="*/ 27 w 30"/>
                <a:gd name="T3" fmla="*/ 23 h 30"/>
                <a:gd name="T4" fmla="*/ 29 w 30"/>
                <a:gd name="T5" fmla="*/ 20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1 h 30"/>
                <a:gd name="T20" fmla="*/ 29 w 30"/>
                <a:gd name="T21" fmla="*/ 9 h 30"/>
                <a:gd name="T22" fmla="*/ 27 w 30"/>
                <a:gd name="T23" fmla="*/ 6 h 30"/>
                <a:gd name="T24" fmla="*/ 26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1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0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8 h 30"/>
                <a:gd name="T62" fmla="*/ 12 w 30"/>
                <a:gd name="T63" fmla="*/ 29 h 30"/>
                <a:gd name="T64" fmla="*/ 15 w 30"/>
                <a:gd name="T65" fmla="*/ 30 h 30"/>
                <a:gd name="T66" fmla="*/ 15 w 30"/>
                <a:gd name="T67" fmla="*/ 29 h 30"/>
                <a:gd name="T68" fmla="*/ 15 w 30"/>
                <a:gd name="T69" fmla="*/ 29 h 30"/>
                <a:gd name="T70" fmla="*/ 16 w 30"/>
                <a:gd name="T71" fmla="*/ 29 h 30"/>
                <a:gd name="T72" fmla="*/ 16 w 30"/>
                <a:gd name="T73" fmla="*/ 29 h 30"/>
                <a:gd name="T74" fmla="*/ 18 w 30"/>
                <a:gd name="T75" fmla="*/ 29 h 30"/>
                <a:gd name="T76" fmla="*/ 21 w 30"/>
                <a:gd name="T77" fmla="*/ 28 h 30"/>
                <a:gd name="T78" fmla="*/ 23 w 30"/>
                <a:gd name="T79" fmla="*/ 27 h 30"/>
                <a:gd name="T80" fmla="*/ 26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5"/>
                  </a:moveTo>
                  <a:lnTo>
                    <a:pt x="27" y="23"/>
                  </a:lnTo>
                  <a:lnTo>
                    <a:pt x="29" y="20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1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8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21" y="28"/>
                  </a:lnTo>
                  <a:lnTo>
                    <a:pt x="23" y="27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EDB61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17">
              <a:extLst>
                <a:ext uri="{FF2B5EF4-FFF2-40B4-BE49-F238E27FC236}">
                  <a16:creationId xmlns:a16="http://schemas.microsoft.com/office/drawing/2014/main" id="{0E0A7399-C800-FE84-6D11-5A63A7EF9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0" y="3619500"/>
              <a:ext cx="47625" cy="47625"/>
            </a:xfrm>
            <a:custGeom>
              <a:avLst/>
              <a:gdLst>
                <a:gd name="T0" fmla="*/ 25 w 30"/>
                <a:gd name="T1" fmla="*/ 25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6 h 30"/>
                <a:gd name="T24" fmla="*/ 25 w 30"/>
                <a:gd name="T25" fmla="*/ 4 h 30"/>
                <a:gd name="T26" fmla="*/ 23 w 30"/>
                <a:gd name="T27" fmla="*/ 2 h 30"/>
                <a:gd name="T28" fmla="*/ 20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1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9 h 30"/>
                <a:gd name="T62" fmla="*/ 11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0 w 30"/>
                <a:gd name="T77" fmla="*/ 29 h 30"/>
                <a:gd name="T78" fmla="*/ 23 w 30"/>
                <a:gd name="T79" fmla="*/ 27 h 30"/>
                <a:gd name="T80" fmla="*/ 25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5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1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0" y="29"/>
                  </a:lnTo>
                  <a:lnTo>
                    <a:pt x="23" y="27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CF631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18">
              <a:extLst>
                <a:ext uri="{FF2B5EF4-FFF2-40B4-BE49-F238E27FC236}">
                  <a16:creationId xmlns:a16="http://schemas.microsoft.com/office/drawing/2014/main" id="{72C5C198-3944-A2E4-5B87-EDDC17705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424238"/>
              <a:ext cx="47625" cy="47625"/>
            </a:xfrm>
            <a:custGeom>
              <a:avLst/>
              <a:gdLst>
                <a:gd name="T0" fmla="*/ 25 w 30"/>
                <a:gd name="T1" fmla="*/ 25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6 h 30"/>
                <a:gd name="T24" fmla="*/ 25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5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5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1D8D9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119">
              <a:extLst>
                <a:ext uri="{FF2B5EF4-FFF2-40B4-BE49-F238E27FC236}">
                  <a16:creationId xmlns:a16="http://schemas.microsoft.com/office/drawing/2014/main" id="{F829FD9B-DB0A-12FF-B0DF-D33691A82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3135313"/>
              <a:ext cx="47625" cy="47625"/>
            </a:xfrm>
            <a:custGeom>
              <a:avLst/>
              <a:gdLst>
                <a:gd name="T0" fmla="*/ 26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6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6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7782E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120">
              <a:extLst>
                <a:ext uri="{FF2B5EF4-FFF2-40B4-BE49-F238E27FC236}">
                  <a16:creationId xmlns:a16="http://schemas.microsoft.com/office/drawing/2014/main" id="{575E6759-F33E-A114-0E0D-DE25268FE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950" y="3660775"/>
              <a:ext cx="47625" cy="47625"/>
            </a:xfrm>
            <a:custGeom>
              <a:avLst/>
              <a:gdLst>
                <a:gd name="T0" fmla="*/ 26 w 30"/>
                <a:gd name="T1" fmla="*/ 26 h 30"/>
                <a:gd name="T2" fmla="*/ 27 w 30"/>
                <a:gd name="T3" fmla="*/ 24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6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6 w 30"/>
                <a:gd name="T25" fmla="*/ 5 h 30"/>
                <a:gd name="T26" fmla="*/ 23 w 30"/>
                <a:gd name="T27" fmla="*/ 3 h 30"/>
                <a:gd name="T28" fmla="*/ 21 w 30"/>
                <a:gd name="T29" fmla="*/ 1 h 30"/>
                <a:gd name="T30" fmla="*/ 18 w 30"/>
                <a:gd name="T31" fmla="*/ 1 h 30"/>
                <a:gd name="T32" fmla="*/ 15 w 30"/>
                <a:gd name="T33" fmla="*/ 0 h 30"/>
                <a:gd name="T34" fmla="*/ 12 w 30"/>
                <a:gd name="T35" fmla="*/ 1 h 30"/>
                <a:gd name="T36" fmla="*/ 9 w 30"/>
                <a:gd name="T37" fmla="*/ 1 h 30"/>
                <a:gd name="T38" fmla="*/ 6 w 30"/>
                <a:gd name="T39" fmla="*/ 3 h 30"/>
                <a:gd name="T40" fmla="*/ 4 w 30"/>
                <a:gd name="T41" fmla="*/ 5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4 h 30"/>
                <a:gd name="T56" fmla="*/ 4 w 30"/>
                <a:gd name="T57" fmla="*/ 26 h 30"/>
                <a:gd name="T58" fmla="*/ 6 w 30"/>
                <a:gd name="T59" fmla="*/ 28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8 h 30"/>
                <a:gd name="T80" fmla="*/ 26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6"/>
                  </a:moveTo>
                  <a:lnTo>
                    <a:pt x="27" y="24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7782E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121">
              <a:extLst>
                <a:ext uri="{FF2B5EF4-FFF2-40B4-BE49-F238E27FC236}">
                  <a16:creationId xmlns:a16="http://schemas.microsoft.com/office/drawing/2014/main" id="{F0144C7E-D85C-494F-BB4B-E3F3F0E54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7688" y="3778250"/>
              <a:ext cx="47625" cy="47625"/>
            </a:xfrm>
            <a:custGeom>
              <a:avLst/>
              <a:gdLst>
                <a:gd name="T0" fmla="*/ 25 w 30"/>
                <a:gd name="T1" fmla="*/ 25 h 30"/>
                <a:gd name="T2" fmla="*/ 27 w 30"/>
                <a:gd name="T3" fmla="*/ 23 h 30"/>
                <a:gd name="T4" fmla="*/ 29 w 30"/>
                <a:gd name="T5" fmla="*/ 20 h 30"/>
                <a:gd name="T6" fmla="*/ 29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6 h 30"/>
                <a:gd name="T24" fmla="*/ 25 w 30"/>
                <a:gd name="T25" fmla="*/ 4 h 30"/>
                <a:gd name="T26" fmla="*/ 23 w 30"/>
                <a:gd name="T27" fmla="*/ 2 h 30"/>
                <a:gd name="T28" fmla="*/ 20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1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0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9 h 30"/>
                <a:gd name="T62" fmla="*/ 11 w 30"/>
                <a:gd name="T63" fmla="*/ 29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29 h 30"/>
                <a:gd name="T76" fmla="*/ 20 w 30"/>
                <a:gd name="T77" fmla="*/ 29 h 30"/>
                <a:gd name="T78" fmla="*/ 23 w 30"/>
                <a:gd name="T79" fmla="*/ 27 h 30"/>
                <a:gd name="T80" fmla="*/ 25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5"/>
                  </a:moveTo>
                  <a:lnTo>
                    <a:pt x="27" y="23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3" y="27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1D8C8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122">
              <a:extLst>
                <a:ext uri="{FF2B5EF4-FFF2-40B4-BE49-F238E27FC236}">
                  <a16:creationId xmlns:a16="http://schemas.microsoft.com/office/drawing/2014/main" id="{4427E23E-E111-F969-0C5B-876B1404E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50" y="3708400"/>
              <a:ext cx="47625" cy="47625"/>
            </a:xfrm>
            <a:custGeom>
              <a:avLst/>
              <a:gdLst>
                <a:gd name="T0" fmla="*/ 26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6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6 w 30"/>
                <a:gd name="T25" fmla="*/ 5 h 30"/>
                <a:gd name="T26" fmla="*/ 23 w 30"/>
                <a:gd name="T27" fmla="*/ 3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3 h 30"/>
                <a:gd name="T40" fmla="*/ 4 w 30"/>
                <a:gd name="T41" fmla="*/ 5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8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8 h 30"/>
                <a:gd name="T80" fmla="*/ 26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17E61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23">
              <a:extLst>
                <a:ext uri="{FF2B5EF4-FFF2-40B4-BE49-F238E27FC236}">
                  <a16:creationId xmlns:a16="http://schemas.microsoft.com/office/drawing/2014/main" id="{A3A59DB2-ADC1-1826-DECC-393892AD0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063" y="3365500"/>
              <a:ext cx="47625" cy="47625"/>
            </a:xfrm>
            <a:custGeom>
              <a:avLst/>
              <a:gdLst>
                <a:gd name="T0" fmla="*/ 25 w 30"/>
                <a:gd name="T1" fmla="*/ 25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6 h 30"/>
                <a:gd name="T24" fmla="*/ 25 w 30"/>
                <a:gd name="T25" fmla="*/ 4 h 30"/>
                <a:gd name="T26" fmla="*/ 23 w 30"/>
                <a:gd name="T27" fmla="*/ 2 h 30"/>
                <a:gd name="T28" fmla="*/ 20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29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29 h 30"/>
                <a:gd name="T76" fmla="*/ 20 w 30"/>
                <a:gd name="T77" fmla="*/ 29 h 30"/>
                <a:gd name="T78" fmla="*/ 23 w 30"/>
                <a:gd name="T79" fmla="*/ 27 h 30"/>
                <a:gd name="T80" fmla="*/ 25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5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3" y="27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8E189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124">
              <a:extLst>
                <a:ext uri="{FF2B5EF4-FFF2-40B4-BE49-F238E27FC236}">
                  <a16:creationId xmlns:a16="http://schemas.microsoft.com/office/drawing/2014/main" id="{CF61A6BB-92E0-0CF4-D65A-FDB86506D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00" y="3206750"/>
              <a:ext cx="47625" cy="47625"/>
            </a:xfrm>
            <a:custGeom>
              <a:avLst/>
              <a:gdLst>
                <a:gd name="T0" fmla="*/ 26 w 30"/>
                <a:gd name="T1" fmla="*/ 25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6 h 30"/>
                <a:gd name="T24" fmla="*/ 26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29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6 w 30"/>
                <a:gd name="T73" fmla="*/ 30 h 30"/>
                <a:gd name="T74" fmla="*/ 18 w 30"/>
                <a:gd name="T75" fmla="*/ 29 h 30"/>
                <a:gd name="T76" fmla="*/ 21 w 30"/>
                <a:gd name="T77" fmla="*/ 29 h 30"/>
                <a:gd name="T78" fmla="*/ 23 w 30"/>
                <a:gd name="T79" fmla="*/ 27 h 30"/>
                <a:gd name="T80" fmla="*/ 26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5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9019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125">
              <a:extLst>
                <a:ext uri="{FF2B5EF4-FFF2-40B4-BE49-F238E27FC236}">
                  <a16:creationId xmlns:a16="http://schemas.microsoft.com/office/drawing/2014/main" id="{A1CD2F6A-80EB-5FAA-6BB7-E598BE764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988" y="3230563"/>
              <a:ext cx="47625" cy="47625"/>
            </a:xfrm>
            <a:custGeom>
              <a:avLst/>
              <a:gdLst>
                <a:gd name="T0" fmla="*/ 26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6 w 30"/>
                <a:gd name="T25" fmla="*/ 5 h 30"/>
                <a:gd name="T26" fmla="*/ 23 w 30"/>
                <a:gd name="T27" fmla="*/ 3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3 h 30"/>
                <a:gd name="T40" fmla="*/ 4 w 30"/>
                <a:gd name="T41" fmla="*/ 5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8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8 h 30"/>
                <a:gd name="T80" fmla="*/ 26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EDB61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126">
              <a:extLst>
                <a:ext uri="{FF2B5EF4-FFF2-40B4-BE49-F238E27FC236}">
                  <a16:creationId xmlns:a16="http://schemas.microsoft.com/office/drawing/2014/main" id="{DE26A16F-F1AA-7F72-76C9-7CC17E7A5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531" y="3321050"/>
              <a:ext cx="47625" cy="47625"/>
            </a:xfrm>
            <a:custGeom>
              <a:avLst/>
              <a:gdLst>
                <a:gd name="T0" fmla="*/ 25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5 w 30"/>
                <a:gd name="T25" fmla="*/ 5 h 30"/>
                <a:gd name="T26" fmla="*/ 23 w 30"/>
                <a:gd name="T27" fmla="*/ 3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3 h 30"/>
                <a:gd name="T40" fmla="*/ 4 w 30"/>
                <a:gd name="T41" fmla="*/ 5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8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8 h 30"/>
                <a:gd name="T80" fmla="*/ 25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7BB0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27">
              <a:extLst>
                <a:ext uri="{FF2B5EF4-FFF2-40B4-BE49-F238E27FC236}">
                  <a16:creationId xmlns:a16="http://schemas.microsoft.com/office/drawing/2014/main" id="{47F51AA0-B51F-ED4F-0F06-1662A6A3A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3586163"/>
              <a:ext cx="49213" cy="49213"/>
            </a:xfrm>
            <a:custGeom>
              <a:avLst/>
              <a:gdLst>
                <a:gd name="T0" fmla="*/ 26 w 31"/>
                <a:gd name="T1" fmla="*/ 26 h 31"/>
                <a:gd name="T2" fmla="*/ 28 w 31"/>
                <a:gd name="T3" fmla="*/ 24 h 31"/>
                <a:gd name="T4" fmla="*/ 29 w 31"/>
                <a:gd name="T5" fmla="*/ 21 h 31"/>
                <a:gd name="T6" fmla="*/ 30 w 31"/>
                <a:gd name="T7" fmla="*/ 18 h 31"/>
                <a:gd name="T8" fmla="*/ 30 w 31"/>
                <a:gd name="T9" fmla="*/ 17 h 31"/>
                <a:gd name="T10" fmla="*/ 30 w 31"/>
                <a:gd name="T11" fmla="*/ 16 h 31"/>
                <a:gd name="T12" fmla="*/ 30 w 31"/>
                <a:gd name="T13" fmla="*/ 16 h 31"/>
                <a:gd name="T14" fmla="*/ 30 w 31"/>
                <a:gd name="T15" fmla="*/ 15 h 31"/>
                <a:gd name="T16" fmla="*/ 31 w 31"/>
                <a:gd name="T17" fmla="*/ 15 h 31"/>
                <a:gd name="T18" fmla="*/ 30 w 31"/>
                <a:gd name="T19" fmla="*/ 12 h 31"/>
                <a:gd name="T20" fmla="*/ 29 w 31"/>
                <a:gd name="T21" fmla="*/ 10 h 31"/>
                <a:gd name="T22" fmla="*/ 28 w 31"/>
                <a:gd name="T23" fmla="*/ 7 h 31"/>
                <a:gd name="T24" fmla="*/ 26 w 31"/>
                <a:gd name="T25" fmla="*/ 5 h 31"/>
                <a:gd name="T26" fmla="*/ 24 w 31"/>
                <a:gd name="T27" fmla="*/ 3 h 31"/>
                <a:gd name="T28" fmla="*/ 21 w 31"/>
                <a:gd name="T29" fmla="*/ 1 h 31"/>
                <a:gd name="T30" fmla="*/ 18 w 31"/>
                <a:gd name="T31" fmla="*/ 1 h 31"/>
                <a:gd name="T32" fmla="*/ 16 w 31"/>
                <a:gd name="T33" fmla="*/ 0 h 31"/>
                <a:gd name="T34" fmla="*/ 12 w 31"/>
                <a:gd name="T35" fmla="*/ 1 h 31"/>
                <a:gd name="T36" fmla="*/ 10 w 31"/>
                <a:gd name="T37" fmla="*/ 1 h 31"/>
                <a:gd name="T38" fmla="*/ 7 w 31"/>
                <a:gd name="T39" fmla="*/ 3 h 31"/>
                <a:gd name="T40" fmla="*/ 5 w 31"/>
                <a:gd name="T41" fmla="*/ 5 h 31"/>
                <a:gd name="T42" fmla="*/ 3 w 31"/>
                <a:gd name="T43" fmla="*/ 7 h 31"/>
                <a:gd name="T44" fmla="*/ 1 w 31"/>
                <a:gd name="T45" fmla="*/ 10 h 31"/>
                <a:gd name="T46" fmla="*/ 1 w 31"/>
                <a:gd name="T47" fmla="*/ 12 h 31"/>
                <a:gd name="T48" fmla="*/ 0 w 31"/>
                <a:gd name="T49" fmla="*/ 15 h 31"/>
                <a:gd name="T50" fmla="*/ 1 w 31"/>
                <a:gd name="T51" fmla="*/ 18 h 31"/>
                <a:gd name="T52" fmla="*/ 1 w 31"/>
                <a:gd name="T53" fmla="*/ 21 h 31"/>
                <a:gd name="T54" fmla="*/ 3 w 31"/>
                <a:gd name="T55" fmla="*/ 24 h 31"/>
                <a:gd name="T56" fmla="*/ 5 w 31"/>
                <a:gd name="T57" fmla="*/ 26 h 31"/>
                <a:gd name="T58" fmla="*/ 7 w 31"/>
                <a:gd name="T59" fmla="*/ 28 h 31"/>
                <a:gd name="T60" fmla="*/ 10 w 31"/>
                <a:gd name="T61" fmla="*/ 29 h 31"/>
                <a:gd name="T62" fmla="*/ 12 w 31"/>
                <a:gd name="T63" fmla="*/ 30 h 31"/>
                <a:gd name="T64" fmla="*/ 16 w 31"/>
                <a:gd name="T65" fmla="*/ 31 h 31"/>
                <a:gd name="T66" fmla="*/ 16 w 31"/>
                <a:gd name="T67" fmla="*/ 30 h 31"/>
                <a:gd name="T68" fmla="*/ 16 w 31"/>
                <a:gd name="T69" fmla="*/ 30 h 31"/>
                <a:gd name="T70" fmla="*/ 16 w 31"/>
                <a:gd name="T71" fmla="*/ 30 h 31"/>
                <a:gd name="T72" fmla="*/ 17 w 31"/>
                <a:gd name="T73" fmla="*/ 30 h 31"/>
                <a:gd name="T74" fmla="*/ 18 w 31"/>
                <a:gd name="T75" fmla="*/ 30 h 31"/>
                <a:gd name="T76" fmla="*/ 21 w 31"/>
                <a:gd name="T77" fmla="*/ 29 h 31"/>
                <a:gd name="T78" fmla="*/ 24 w 31"/>
                <a:gd name="T79" fmla="*/ 28 h 31"/>
                <a:gd name="T80" fmla="*/ 26 w 31"/>
                <a:gd name="T8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1">
                  <a:moveTo>
                    <a:pt x="26" y="26"/>
                  </a:moveTo>
                  <a:lnTo>
                    <a:pt x="28" y="24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0" y="12"/>
                  </a:lnTo>
                  <a:lnTo>
                    <a:pt x="29" y="10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4" y="28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96E5E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28">
              <a:extLst>
                <a:ext uri="{FF2B5EF4-FFF2-40B4-BE49-F238E27FC236}">
                  <a16:creationId xmlns:a16="http://schemas.microsoft.com/office/drawing/2014/main" id="{58FE7832-42DA-04A4-CA8E-DAE4BF76F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200" y="3606800"/>
              <a:ext cx="47625" cy="47625"/>
            </a:xfrm>
            <a:custGeom>
              <a:avLst/>
              <a:gdLst>
                <a:gd name="T0" fmla="*/ 26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6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6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E574B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29">
              <a:extLst>
                <a:ext uri="{FF2B5EF4-FFF2-40B4-BE49-F238E27FC236}">
                  <a16:creationId xmlns:a16="http://schemas.microsoft.com/office/drawing/2014/main" id="{5CC2FB98-60BA-C34A-AE75-9AD0AD2A2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3667125"/>
              <a:ext cx="49213" cy="47625"/>
            </a:xfrm>
            <a:custGeom>
              <a:avLst/>
              <a:gdLst>
                <a:gd name="T0" fmla="*/ 26 w 31"/>
                <a:gd name="T1" fmla="*/ 25 h 30"/>
                <a:gd name="T2" fmla="*/ 28 w 31"/>
                <a:gd name="T3" fmla="*/ 23 h 30"/>
                <a:gd name="T4" fmla="*/ 29 w 31"/>
                <a:gd name="T5" fmla="*/ 21 h 30"/>
                <a:gd name="T6" fmla="*/ 30 w 31"/>
                <a:gd name="T7" fmla="*/ 18 h 30"/>
                <a:gd name="T8" fmla="*/ 30 w 31"/>
                <a:gd name="T9" fmla="*/ 16 h 30"/>
                <a:gd name="T10" fmla="*/ 30 w 31"/>
                <a:gd name="T11" fmla="*/ 15 h 30"/>
                <a:gd name="T12" fmla="*/ 30 w 31"/>
                <a:gd name="T13" fmla="*/ 15 h 30"/>
                <a:gd name="T14" fmla="*/ 30 w 31"/>
                <a:gd name="T15" fmla="*/ 15 h 30"/>
                <a:gd name="T16" fmla="*/ 31 w 31"/>
                <a:gd name="T17" fmla="*/ 15 h 30"/>
                <a:gd name="T18" fmla="*/ 30 w 31"/>
                <a:gd name="T19" fmla="*/ 12 h 30"/>
                <a:gd name="T20" fmla="*/ 29 w 31"/>
                <a:gd name="T21" fmla="*/ 9 h 30"/>
                <a:gd name="T22" fmla="*/ 28 w 31"/>
                <a:gd name="T23" fmla="*/ 6 h 30"/>
                <a:gd name="T24" fmla="*/ 26 w 31"/>
                <a:gd name="T25" fmla="*/ 4 h 30"/>
                <a:gd name="T26" fmla="*/ 24 w 31"/>
                <a:gd name="T27" fmla="*/ 2 h 30"/>
                <a:gd name="T28" fmla="*/ 21 w 31"/>
                <a:gd name="T29" fmla="*/ 1 h 30"/>
                <a:gd name="T30" fmla="*/ 18 w 31"/>
                <a:gd name="T31" fmla="*/ 0 h 30"/>
                <a:gd name="T32" fmla="*/ 16 w 31"/>
                <a:gd name="T33" fmla="*/ 0 h 30"/>
                <a:gd name="T34" fmla="*/ 12 w 31"/>
                <a:gd name="T35" fmla="*/ 0 h 30"/>
                <a:gd name="T36" fmla="*/ 10 w 31"/>
                <a:gd name="T37" fmla="*/ 1 h 30"/>
                <a:gd name="T38" fmla="*/ 7 w 31"/>
                <a:gd name="T39" fmla="*/ 2 h 30"/>
                <a:gd name="T40" fmla="*/ 5 w 31"/>
                <a:gd name="T41" fmla="*/ 4 h 30"/>
                <a:gd name="T42" fmla="*/ 3 w 31"/>
                <a:gd name="T43" fmla="*/ 6 h 30"/>
                <a:gd name="T44" fmla="*/ 1 w 31"/>
                <a:gd name="T45" fmla="*/ 9 h 30"/>
                <a:gd name="T46" fmla="*/ 1 w 31"/>
                <a:gd name="T47" fmla="*/ 12 h 30"/>
                <a:gd name="T48" fmla="*/ 0 w 31"/>
                <a:gd name="T49" fmla="*/ 15 h 30"/>
                <a:gd name="T50" fmla="*/ 1 w 31"/>
                <a:gd name="T51" fmla="*/ 18 h 30"/>
                <a:gd name="T52" fmla="*/ 1 w 31"/>
                <a:gd name="T53" fmla="*/ 21 h 30"/>
                <a:gd name="T54" fmla="*/ 3 w 31"/>
                <a:gd name="T55" fmla="*/ 23 h 30"/>
                <a:gd name="T56" fmla="*/ 5 w 31"/>
                <a:gd name="T57" fmla="*/ 25 h 30"/>
                <a:gd name="T58" fmla="*/ 7 w 31"/>
                <a:gd name="T59" fmla="*/ 27 h 30"/>
                <a:gd name="T60" fmla="*/ 10 w 31"/>
                <a:gd name="T61" fmla="*/ 29 h 30"/>
                <a:gd name="T62" fmla="*/ 12 w 31"/>
                <a:gd name="T63" fmla="*/ 29 h 30"/>
                <a:gd name="T64" fmla="*/ 16 w 31"/>
                <a:gd name="T65" fmla="*/ 30 h 30"/>
                <a:gd name="T66" fmla="*/ 16 w 31"/>
                <a:gd name="T67" fmla="*/ 30 h 30"/>
                <a:gd name="T68" fmla="*/ 16 w 31"/>
                <a:gd name="T69" fmla="*/ 30 h 30"/>
                <a:gd name="T70" fmla="*/ 16 w 31"/>
                <a:gd name="T71" fmla="*/ 30 h 30"/>
                <a:gd name="T72" fmla="*/ 17 w 31"/>
                <a:gd name="T73" fmla="*/ 30 h 30"/>
                <a:gd name="T74" fmla="*/ 18 w 31"/>
                <a:gd name="T75" fmla="*/ 29 h 30"/>
                <a:gd name="T76" fmla="*/ 21 w 31"/>
                <a:gd name="T77" fmla="*/ 29 h 30"/>
                <a:gd name="T78" fmla="*/ 24 w 31"/>
                <a:gd name="T79" fmla="*/ 27 h 30"/>
                <a:gd name="T80" fmla="*/ 26 w 31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0">
                  <a:moveTo>
                    <a:pt x="26" y="25"/>
                  </a:moveTo>
                  <a:lnTo>
                    <a:pt x="28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E574B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130">
              <a:extLst>
                <a:ext uri="{FF2B5EF4-FFF2-40B4-BE49-F238E27FC236}">
                  <a16:creationId xmlns:a16="http://schemas.microsoft.com/office/drawing/2014/main" id="{AE21FCD9-B5EB-7453-5756-FEBC5B42F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425" y="2843213"/>
              <a:ext cx="47625" cy="47625"/>
            </a:xfrm>
            <a:custGeom>
              <a:avLst/>
              <a:gdLst>
                <a:gd name="T0" fmla="*/ 25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5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5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A37C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31">
              <a:extLst>
                <a:ext uri="{FF2B5EF4-FFF2-40B4-BE49-F238E27FC236}">
                  <a16:creationId xmlns:a16="http://schemas.microsoft.com/office/drawing/2014/main" id="{241277AA-D225-50F8-4C4F-6424DC405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2720975"/>
              <a:ext cx="47625" cy="47625"/>
            </a:xfrm>
            <a:custGeom>
              <a:avLst/>
              <a:gdLst>
                <a:gd name="T0" fmla="*/ 26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6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6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AEE78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132">
              <a:extLst>
                <a:ext uri="{FF2B5EF4-FFF2-40B4-BE49-F238E27FC236}">
                  <a16:creationId xmlns:a16="http://schemas.microsoft.com/office/drawing/2014/main" id="{F0772C0E-854B-93F8-EB32-1801C80A4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988" y="2801938"/>
              <a:ext cx="47625" cy="49213"/>
            </a:xfrm>
            <a:custGeom>
              <a:avLst/>
              <a:gdLst>
                <a:gd name="T0" fmla="*/ 26 w 30"/>
                <a:gd name="T1" fmla="*/ 26 h 31"/>
                <a:gd name="T2" fmla="*/ 28 w 30"/>
                <a:gd name="T3" fmla="*/ 24 h 31"/>
                <a:gd name="T4" fmla="*/ 29 w 30"/>
                <a:gd name="T5" fmla="*/ 21 h 31"/>
                <a:gd name="T6" fmla="*/ 30 w 30"/>
                <a:gd name="T7" fmla="*/ 18 h 31"/>
                <a:gd name="T8" fmla="*/ 30 w 30"/>
                <a:gd name="T9" fmla="*/ 17 h 31"/>
                <a:gd name="T10" fmla="*/ 30 w 30"/>
                <a:gd name="T11" fmla="*/ 16 h 31"/>
                <a:gd name="T12" fmla="*/ 30 w 30"/>
                <a:gd name="T13" fmla="*/ 16 h 31"/>
                <a:gd name="T14" fmla="*/ 30 w 30"/>
                <a:gd name="T15" fmla="*/ 15 h 31"/>
                <a:gd name="T16" fmla="*/ 30 w 30"/>
                <a:gd name="T17" fmla="*/ 15 h 31"/>
                <a:gd name="T18" fmla="*/ 30 w 30"/>
                <a:gd name="T19" fmla="*/ 12 h 31"/>
                <a:gd name="T20" fmla="*/ 29 w 30"/>
                <a:gd name="T21" fmla="*/ 10 h 31"/>
                <a:gd name="T22" fmla="*/ 28 w 30"/>
                <a:gd name="T23" fmla="*/ 7 h 31"/>
                <a:gd name="T24" fmla="*/ 26 w 30"/>
                <a:gd name="T25" fmla="*/ 5 h 31"/>
                <a:gd name="T26" fmla="*/ 23 w 30"/>
                <a:gd name="T27" fmla="*/ 3 h 31"/>
                <a:gd name="T28" fmla="*/ 21 w 30"/>
                <a:gd name="T29" fmla="*/ 1 h 31"/>
                <a:gd name="T30" fmla="*/ 18 w 30"/>
                <a:gd name="T31" fmla="*/ 1 h 31"/>
                <a:gd name="T32" fmla="*/ 15 w 30"/>
                <a:gd name="T33" fmla="*/ 0 h 31"/>
                <a:gd name="T34" fmla="*/ 12 w 30"/>
                <a:gd name="T35" fmla="*/ 1 h 31"/>
                <a:gd name="T36" fmla="*/ 9 w 30"/>
                <a:gd name="T37" fmla="*/ 1 h 31"/>
                <a:gd name="T38" fmla="*/ 7 w 30"/>
                <a:gd name="T39" fmla="*/ 3 h 31"/>
                <a:gd name="T40" fmla="*/ 4 w 30"/>
                <a:gd name="T41" fmla="*/ 5 h 31"/>
                <a:gd name="T42" fmla="*/ 2 w 30"/>
                <a:gd name="T43" fmla="*/ 7 h 31"/>
                <a:gd name="T44" fmla="*/ 1 w 30"/>
                <a:gd name="T45" fmla="*/ 10 h 31"/>
                <a:gd name="T46" fmla="*/ 0 w 30"/>
                <a:gd name="T47" fmla="*/ 12 h 31"/>
                <a:gd name="T48" fmla="*/ 0 w 30"/>
                <a:gd name="T49" fmla="*/ 15 h 31"/>
                <a:gd name="T50" fmla="*/ 0 w 30"/>
                <a:gd name="T51" fmla="*/ 18 h 31"/>
                <a:gd name="T52" fmla="*/ 1 w 30"/>
                <a:gd name="T53" fmla="*/ 21 h 31"/>
                <a:gd name="T54" fmla="*/ 2 w 30"/>
                <a:gd name="T55" fmla="*/ 24 h 31"/>
                <a:gd name="T56" fmla="*/ 4 w 30"/>
                <a:gd name="T57" fmla="*/ 26 h 31"/>
                <a:gd name="T58" fmla="*/ 7 w 30"/>
                <a:gd name="T59" fmla="*/ 28 h 31"/>
                <a:gd name="T60" fmla="*/ 9 w 30"/>
                <a:gd name="T61" fmla="*/ 29 h 31"/>
                <a:gd name="T62" fmla="*/ 12 w 30"/>
                <a:gd name="T63" fmla="*/ 30 h 31"/>
                <a:gd name="T64" fmla="*/ 15 w 30"/>
                <a:gd name="T65" fmla="*/ 31 h 31"/>
                <a:gd name="T66" fmla="*/ 15 w 30"/>
                <a:gd name="T67" fmla="*/ 30 h 31"/>
                <a:gd name="T68" fmla="*/ 16 w 30"/>
                <a:gd name="T69" fmla="*/ 30 h 31"/>
                <a:gd name="T70" fmla="*/ 16 w 30"/>
                <a:gd name="T71" fmla="*/ 30 h 31"/>
                <a:gd name="T72" fmla="*/ 17 w 30"/>
                <a:gd name="T73" fmla="*/ 30 h 31"/>
                <a:gd name="T74" fmla="*/ 18 w 30"/>
                <a:gd name="T75" fmla="*/ 30 h 31"/>
                <a:gd name="T76" fmla="*/ 21 w 30"/>
                <a:gd name="T77" fmla="*/ 29 h 31"/>
                <a:gd name="T78" fmla="*/ 23 w 30"/>
                <a:gd name="T79" fmla="*/ 28 h 31"/>
                <a:gd name="T80" fmla="*/ 26 w 30"/>
                <a:gd name="T8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1">
                  <a:moveTo>
                    <a:pt x="26" y="26"/>
                  </a:moveTo>
                  <a:lnTo>
                    <a:pt x="28" y="24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10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7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7CA4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33">
              <a:extLst>
                <a:ext uri="{FF2B5EF4-FFF2-40B4-BE49-F238E27FC236}">
                  <a16:creationId xmlns:a16="http://schemas.microsoft.com/office/drawing/2014/main" id="{58A03F4D-F695-F3B7-5BA5-806704AE5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325" y="3336925"/>
              <a:ext cx="47625" cy="47625"/>
            </a:xfrm>
            <a:custGeom>
              <a:avLst/>
              <a:gdLst>
                <a:gd name="T0" fmla="*/ 25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5 w 30"/>
                <a:gd name="T25" fmla="*/ 5 h 30"/>
                <a:gd name="T26" fmla="*/ 23 w 30"/>
                <a:gd name="T27" fmla="*/ 3 h 30"/>
                <a:gd name="T28" fmla="*/ 20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3 h 30"/>
                <a:gd name="T40" fmla="*/ 4 w 30"/>
                <a:gd name="T41" fmla="*/ 5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0 w 30"/>
                <a:gd name="T77" fmla="*/ 29 h 30"/>
                <a:gd name="T78" fmla="*/ 23 w 30"/>
                <a:gd name="T79" fmla="*/ 27 h 30"/>
                <a:gd name="T80" fmla="*/ 25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0" y="29"/>
                  </a:lnTo>
                  <a:lnTo>
                    <a:pt x="23" y="27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F7071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34">
              <a:extLst>
                <a:ext uri="{FF2B5EF4-FFF2-40B4-BE49-F238E27FC236}">
                  <a16:creationId xmlns:a16="http://schemas.microsoft.com/office/drawing/2014/main" id="{0A70199B-3C7F-1429-8DE1-114CAD34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738" y="3343275"/>
              <a:ext cx="47625" cy="47625"/>
            </a:xfrm>
            <a:custGeom>
              <a:avLst/>
              <a:gdLst>
                <a:gd name="T0" fmla="*/ 26 w 30"/>
                <a:gd name="T1" fmla="*/ 25 h 30"/>
                <a:gd name="T2" fmla="*/ 28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8 w 30"/>
                <a:gd name="T23" fmla="*/ 6 h 30"/>
                <a:gd name="T24" fmla="*/ 26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7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7 w 30"/>
                <a:gd name="T59" fmla="*/ 27 h 30"/>
                <a:gd name="T60" fmla="*/ 9 w 30"/>
                <a:gd name="T61" fmla="*/ 29 h 30"/>
                <a:gd name="T62" fmla="*/ 12 w 30"/>
                <a:gd name="T63" fmla="*/ 29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29 h 30"/>
                <a:gd name="T76" fmla="*/ 21 w 30"/>
                <a:gd name="T77" fmla="*/ 29 h 30"/>
                <a:gd name="T78" fmla="*/ 23 w 30"/>
                <a:gd name="T79" fmla="*/ 27 h 30"/>
                <a:gd name="T80" fmla="*/ 26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5"/>
                  </a:moveTo>
                  <a:lnTo>
                    <a:pt x="28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A8FFA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135">
              <a:extLst>
                <a:ext uri="{FF2B5EF4-FFF2-40B4-BE49-F238E27FC236}">
                  <a16:creationId xmlns:a16="http://schemas.microsoft.com/office/drawing/2014/main" id="{1485389A-9893-DD6A-B1B8-F73A66BDC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3159125"/>
              <a:ext cx="47625" cy="49213"/>
            </a:xfrm>
            <a:custGeom>
              <a:avLst/>
              <a:gdLst>
                <a:gd name="T0" fmla="*/ 25 w 30"/>
                <a:gd name="T1" fmla="*/ 26 h 31"/>
                <a:gd name="T2" fmla="*/ 27 w 30"/>
                <a:gd name="T3" fmla="*/ 24 h 31"/>
                <a:gd name="T4" fmla="*/ 29 w 30"/>
                <a:gd name="T5" fmla="*/ 21 h 31"/>
                <a:gd name="T6" fmla="*/ 29 w 30"/>
                <a:gd name="T7" fmla="*/ 18 h 31"/>
                <a:gd name="T8" fmla="*/ 30 w 30"/>
                <a:gd name="T9" fmla="*/ 17 h 31"/>
                <a:gd name="T10" fmla="*/ 30 w 30"/>
                <a:gd name="T11" fmla="*/ 16 h 31"/>
                <a:gd name="T12" fmla="*/ 30 w 30"/>
                <a:gd name="T13" fmla="*/ 16 h 31"/>
                <a:gd name="T14" fmla="*/ 30 w 30"/>
                <a:gd name="T15" fmla="*/ 15 h 31"/>
                <a:gd name="T16" fmla="*/ 30 w 30"/>
                <a:gd name="T17" fmla="*/ 15 h 31"/>
                <a:gd name="T18" fmla="*/ 29 w 30"/>
                <a:gd name="T19" fmla="*/ 12 h 31"/>
                <a:gd name="T20" fmla="*/ 29 w 30"/>
                <a:gd name="T21" fmla="*/ 10 h 31"/>
                <a:gd name="T22" fmla="*/ 27 w 30"/>
                <a:gd name="T23" fmla="*/ 7 h 31"/>
                <a:gd name="T24" fmla="*/ 25 w 30"/>
                <a:gd name="T25" fmla="*/ 5 h 31"/>
                <a:gd name="T26" fmla="*/ 23 w 30"/>
                <a:gd name="T27" fmla="*/ 3 h 31"/>
                <a:gd name="T28" fmla="*/ 21 w 30"/>
                <a:gd name="T29" fmla="*/ 1 h 31"/>
                <a:gd name="T30" fmla="*/ 18 w 30"/>
                <a:gd name="T31" fmla="*/ 1 h 31"/>
                <a:gd name="T32" fmla="*/ 15 w 30"/>
                <a:gd name="T33" fmla="*/ 0 h 31"/>
                <a:gd name="T34" fmla="*/ 12 w 30"/>
                <a:gd name="T35" fmla="*/ 1 h 31"/>
                <a:gd name="T36" fmla="*/ 9 w 30"/>
                <a:gd name="T37" fmla="*/ 1 h 31"/>
                <a:gd name="T38" fmla="*/ 6 w 30"/>
                <a:gd name="T39" fmla="*/ 3 h 31"/>
                <a:gd name="T40" fmla="*/ 4 w 30"/>
                <a:gd name="T41" fmla="*/ 5 h 31"/>
                <a:gd name="T42" fmla="*/ 2 w 30"/>
                <a:gd name="T43" fmla="*/ 7 h 31"/>
                <a:gd name="T44" fmla="*/ 1 w 30"/>
                <a:gd name="T45" fmla="*/ 10 h 31"/>
                <a:gd name="T46" fmla="*/ 0 w 30"/>
                <a:gd name="T47" fmla="*/ 12 h 31"/>
                <a:gd name="T48" fmla="*/ 0 w 30"/>
                <a:gd name="T49" fmla="*/ 15 h 31"/>
                <a:gd name="T50" fmla="*/ 0 w 30"/>
                <a:gd name="T51" fmla="*/ 18 h 31"/>
                <a:gd name="T52" fmla="*/ 1 w 30"/>
                <a:gd name="T53" fmla="*/ 21 h 31"/>
                <a:gd name="T54" fmla="*/ 2 w 30"/>
                <a:gd name="T55" fmla="*/ 24 h 31"/>
                <a:gd name="T56" fmla="*/ 4 w 30"/>
                <a:gd name="T57" fmla="*/ 26 h 31"/>
                <a:gd name="T58" fmla="*/ 6 w 30"/>
                <a:gd name="T59" fmla="*/ 28 h 31"/>
                <a:gd name="T60" fmla="*/ 9 w 30"/>
                <a:gd name="T61" fmla="*/ 29 h 31"/>
                <a:gd name="T62" fmla="*/ 12 w 30"/>
                <a:gd name="T63" fmla="*/ 30 h 31"/>
                <a:gd name="T64" fmla="*/ 15 w 30"/>
                <a:gd name="T65" fmla="*/ 31 h 31"/>
                <a:gd name="T66" fmla="*/ 15 w 30"/>
                <a:gd name="T67" fmla="*/ 30 h 31"/>
                <a:gd name="T68" fmla="*/ 15 w 30"/>
                <a:gd name="T69" fmla="*/ 30 h 31"/>
                <a:gd name="T70" fmla="*/ 15 w 30"/>
                <a:gd name="T71" fmla="*/ 30 h 31"/>
                <a:gd name="T72" fmla="*/ 16 w 30"/>
                <a:gd name="T73" fmla="*/ 30 h 31"/>
                <a:gd name="T74" fmla="*/ 18 w 30"/>
                <a:gd name="T75" fmla="*/ 30 h 31"/>
                <a:gd name="T76" fmla="*/ 21 w 30"/>
                <a:gd name="T77" fmla="*/ 29 h 31"/>
                <a:gd name="T78" fmla="*/ 23 w 30"/>
                <a:gd name="T79" fmla="*/ 28 h 31"/>
                <a:gd name="T80" fmla="*/ 25 w 30"/>
                <a:gd name="T8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1">
                  <a:moveTo>
                    <a:pt x="25" y="26"/>
                  </a:moveTo>
                  <a:lnTo>
                    <a:pt x="27" y="24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1EB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36">
              <a:extLst>
                <a:ext uri="{FF2B5EF4-FFF2-40B4-BE49-F238E27FC236}">
                  <a16:creationId xmlns:a16="http://schemas.microsoft.com/office/drawing/2014/main" id="{5C9E995F-C47E-54F8-F3A1-142E89113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613" y="2941638"/>
              <a:ext cx="47625" cy="47625"/>
            </a:xfrm>
            <a:custGeom>
              <a:avLst/>
              <a:gdLst>
                <a:gd name="T0" fmla="*/ 25 w 30"/>
                <a:gd name="T1" fmla="*/ 25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6 h 30"/>
                <a:gd name="T24" fmla="*/ 25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29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29 h 30"/>
                <a:gd name="T76" fmla="*/ 21 w 30"/>
                <a:gd name="T77" fmla="*/ 29 h 30"/>
                <a:gd name="T78" fmla="*/ 23 w 30"/>
                <a:gd name="T79" fmla="*/ 27 h 30"/>
                <a:gd name="T80" fmla="*/ 25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5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15CE5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137">
              <a:extLst>
                <a:ext uri="{FF2B5EF4-FFF2-40B4-BE49-F238E27FC236}">
                  <a16:creationId xmlns:a16="http://schemas.microsoft.com/office/drawing/2014/main" id="{5D098EAC-47F4-7875-9C1A-38F3C3B65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75" y="3468688"/>
              <a:ext cx="47625" cy="47625"/>
            </a:xfrm>
            <a:custGeom>
              <a:avLst/>
              <a:gdLst>
                <a:gd name="T0" fmla="*/ 26 w 30"/>
                <a:gd name="T1" fmla="*/ 26 h 30"/>
                <a:gd name="T2" fmla="*/ 28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8 w 30"/>
                <a:gd name="T23" fmla="*/ 7 h 30"/>
                <a:gd name="T24" fmla="*/ 26 w 30"/>
                <a:gd name="T25" fmla="*/ 5 h 30"/>
                <a:gd name="T26" fmla="*/ 24 w 30"/>
                <a:gd name="T27" fmla="*/ 3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7 w 30"/>
                <a:gd name="T39" fmla="*/ 3 h 30"/>
                <a:gd name="T40" fmla="*/ 5 w 30"/>
                <a:gd name="T41" fmla="*/ 5 h 30"/>
                <a:gd name="T42" fmla="*/ 3 w 30"/>
                <a:gd name="T43" fmla="*/ 7 h 30"/>
                <a:gd name="T44" fmla="*/ 1 w 30"/>
                <a:gd name="T45" fmla="*/ 9 h 30"/>
                <a:gd name="T46" fmla="*/ 1 w 30"/>
                <a:gd name="T47" fmla="*/ 12 h 30"/>
                <a:gd name="T48" fmla="*/ 0 w 30"/>
                <a:gd name="T49" fmla="*/ 15 h 30"/>
                <a:gd name="T50" fmla="*/ 1 w 30"/>
                <a:gd name="T51" fmla="*/ 18 h 30"/>
                <a:gd name="T52" fmla="*/ 1 w 30"/>
                <a:gd name="T53" fmla="*/ 21 h 30"/>
                <a:gd name="T54" fmla="*/ 3 w 30"/>
                <a:gd name="T55" fmla="*/ 23 h 30"/>
                <a:gd name="T56" fmla="*/ 5 w 30"/>
                <a:gd name="T57" fmla="*/ 26 h 30"/>
                <a:gd name="T58" fmla="*/ 7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6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4 w 30"/>
                <a:gd name="T79" fmla="*/ 27 h 30"/>
                <a:gd name="T80" fmla="*/ 26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6"/>
                  </a:moveTo>
                  <a:lnTo>
                    <a:pt x="28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6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EDB61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38">
              <a:extLst>
                <a:ext uri="{FF2B5EF4-FFF2-40B4-BE49-F238E27FC236}">
                  <a16:creationId xmlns:a16="http://schemas.microsoft.com/office/drawing/2014/main" id="{299C9C94-6A64-3052-2997-D34434515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838" y="3924300"/>
              <a:ext cx="47625" cy="47625"/>
            </a:xfrm>
            <a:custGeom>
              <a:avLst/>
              <a:gdLst>
                <a:gd name="T0" fmla="*/ 25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6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5 w 30"/>
                <a:gd name="T25" fmla="*/ 4 h 30"/>
                <a:gd name="T26" fmla="*/ 23 w 30"/>
                <a:gd name="T27" fmla="*/ 2 h 30"/>
                <a:gd name="T28" fmla="*/ 20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0 w 30"/>
                <a:gd name="T77" fmla="*/ 29 h 30"/>
                <a:gd name="T78" fmla="*/ 23 w 30"/>
                <a:gd name="T79" fmla="*/ 27 h 30"/>
                <a:gd name="T80" fmla="*/ 25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0" y="29"/>
                  </a:lnTo>
                  <a:lnTo>
                    <a:pt x="23" y="27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A3A37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39">
              <a:extLst>
                <a:ext uri="{FF2B5EF4-FFF2-40B4-BE49-F238E27FC236}">
                  <a16:creationId xmlns:a16="http://schemas.microsoft.com/office/drawing/2014/main" id="{4A8CE96B-659E-B5C0-C0F2-CF4906655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3975100"/>
              <a:ext cx="47625" cy="47625"/>
            </a:xfrm>
            <a:custGeom>
              <a:avLst/>
              <a:gdLst>
                <a:gd name="T0" fmla="*/ 26 w 30"/>
                <a:gd name="T1" fmla="*/ 26 h 30"/>
                <a:gd name="T2" fmla="*/ 28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8 w 30"/>
                <a:gd name="T23" fmla="*/ 7 h 30"/>
                <a:gd name="T24" fmla="*/ 26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7 w 30"/>
                <a:gd name="T39" fmla="*/ 2 h 30"/>
                <a:gd name="T40" fmla="*/ 4 w 30"/>
                <a:gd name="T41" fmla="*/ 4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7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6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6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6"/>
                  </a:moveTo>
                  <a:lnTo>
                    <a:pt x="28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EDB61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40">
              <a:extLst>
                <a:ext uri="{FF2B5EF4-FFF2-40B4-BE49-F238E27FC236}">
                  <a16:creationId xmlns:a16="http://schemas.microsoft.com/office/drawing/2014/main" id="{D71942EF-371E-9596-6BD9-4595D2612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225" y="4013200"/>
              <a:ext cx="47625" cy="47625"/>
            </a:xfrm>
            <a:custGeom>
              <a:avLst/>
              <a:gdLst>
                <a:gd name="T0" fmla="*/ 25 w 30"/>
                <a:gd name="T1" fmla="*/ 25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6 h 30"/>
                <a:gd name="T24" fmla="*/ 25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5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5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FEADA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41">
              <a:extLst>
                <a:ext uri="{FF2B5EF4-FFF2-40B4-BE49-F238E27FC236}">
                  <a16:creationId xmlns:a16="http://schemas.microsoft.com/office/drawing/2014/main" id="{E98ED0E6-6A02-9620-E8C2-DE785069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325" y="4075113"/>
              <a:ext cx="47625" cy="47625"/>
            </a:xfrm>
            <a:custGeom>
              <a:avLst/>
              <a:gdLst>
                <a:gd name="T0" fmla="*/ 25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5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5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81C67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42">
              <a:extLst>
                <a:ext uri="{FF2B5EF4-FFF2-40B4-BE49-F238E27FC236}">
                  <a16:creationId xmlns:a16="http://schemas.microsoft.com/office/drawing/2014/main" id="{F273450F-1018-952A-4868-99B512862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3025" y="4108450"/>
              <a:ext cx="47625" cy="47625"/>
            </a:xfrm>
            <a:custGeom>
              <a:avLst/>
              <a:gdLst>
                <a:gd name="T0" fmla="*/ 25 w 30"/>
                <a:gd name="T1" fmla="*/ 25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6 h 30"/>
                <a:gd name="T24" fmla="*/ 25 w 30"/>
                <a:gd name="T25" fmla="*/ 4 h 30"/>
                <a:gd name="T26" fmla="*/ 23 w 30"/>
                <a:gd name="T27" fmla="*/ 2 h 30"/>
                <a:gd name="T28" fmla="*/ 20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1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9 h 30"/>
                <a:gd name="T62" fmla="*/ 11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0 w 30"/>
                <a:gd name="T77" fmla="*/ 29 h 30"/>
                <a:gd name="T78" fmla="*/ 23 w 30"/>
                <a:gd name="T79" fmla="*/ 27 h 30"/>
                <a:gd name="T80" fmla="*/ 25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5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1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0" y="29"/>
                  </a:lnTo>
                  <a:lnTo>
                    <a:pt x="23" y="27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7C7EF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43">
              <a:extLst>
                <a:ext uri="{FF2B5EF4-FFF2-40B4-BE49-F238E27FC236}">
                  <a16:creationId xmlns:a16="http://schemas.microsoft.com/office/drawing/2014/main" id="{B7B7B563-C8BD-78D6-324A-50AB9E7E6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4143375"/>
              <a:ext cx="47625" cy="47625"/>
            </a:xfrm>
            <a:custGeom>
              <a:avLst/>
              <a:gdLst>
                <a:gd name="T0" fmla="*/ 26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6 w 30"/>
                <a:gd name="T25" fmla="*/ 5 h 30"/>
                <a:gd name="T26" fmla="*/ 23 w 30"/>
                <a:gd name="T27" fmla="*/ 3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3 h 30"/>
                <a:gd name="T40" fmla="*/ 4 w 30"/>
                <a:gd name="T41" fmla="*/ 5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8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8 h 30"/>
                <a:gd name="T80" fmla="*/ 26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FA05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44">
              <a:extLst>
                <a:ext uri="{FF2B5EF4-FFF2-40B4-BE49-F238E27FC236}">
                  <a16:creationId xmlns:a16="http://schemas.microsoft.com/office/drawing/2014/main" id="{9060AA11-C715-7ADF-C8A8-9B43A4E07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313" y="3949700"/>
              <a:ext cx="47625" cy="47625"/>
            </a:xfrm>
            <a:custGeom>
              <a:avLst/>
              <a:gdLst>
                <a:gd name="T0" fmla="*/ 25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6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5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5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7C7D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45">
              <a:extLst>
                <a:ext uri="{FF2B5EF4-FFF2-40B4-BE49-F238E27FC236}">
                  <a16:creationId xmlns:a16="http://schemas.microsoft.com/office/drawing/2014/main" id="{431E0C79-BE3C-17DA-8C7D-BD427BCB6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75" y="4133850"/>
              <a:ext cx="47625" cy="47625"/>
            </a:xfrm>
            <a:custGeom>
              <a:avLst/>
              <a:gdLst>
                <a:gd name="T0" fmla="*/ 25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5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5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6809D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46">
              <a:extLst>
                <a:ext uri="{FF2B5EF4-FFF2-40B4-BE49-F238E27FC236}">
                  <a16:creationId xmlns:a16="http://schemas.microsoft.com/office/drawing/2014/main" id="{5EA6464A-99FD-8AA6-43F0-7876BD88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7900" y="4249738"/>
              <a:ext cx="47625" cy="47625"/>
            </a:xfrm>
            <a:custGeom>
              <a:avLst/>
              <a:gdLst>
                <a:gd name="T0" fmla="*/ 25 w 30"/>
                <a:gd name="T1" fmla="*/ 25 h 30"/>
                <a:gd name="T2" fmla="*/ 27 w 30"/>
                <a:gd name="T3" fmla="*/ 23 h 30"/>
                <a:gd name="T4" fmla="*/ 29 w 30"/>
                <a:gd name="T5" fmla="*/ 20 h 30"/>
                <a:gd name="T6" fmla="*/ 29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1 h 30"/>
                <a:gd name="T20" fmla="*/ 29 w 30"/>
                <a:gd name="T21" fmla="*/ 9 h 30"/>
                <a:gd name="T22" fmla="*/ 27 w 30"/>
                <a:gd name="T23" fmla="*/ 6 h 30"/>
                <a:gd name="T24" fmla="*/ 25 w 30"/>
                <a:gd name="T25" fmla="*/ 4 h 30"/>
                <a:gd name="T26" fmla="*/ 23 w 30"/>
                <a:gd name="T27" fmla="*/ 2 h 30"/>
                <a:gd name="T28" fmla="*/ 20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1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0 h 30"/>
                <a:gd name="T54" fmla="*/ 2 w 30"/>
                <a:gd name="T55" fmla="*/ 23 h 30"/>
                <a:gd name="T56" fmla="*/ 4 w 30"/>
                <a:gd name="T57" fmla="*/ 25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29 h 30"/>
                <a:gd name="T64" fmla="*/ 15 w 30"/>
                <a:gd name="T65" fmla="*/ 30 h 30"/>
                <a:gd name="T66" fmla="*/ 15 w 30"/>
                <a:gd name="T67" fmla="*/ 29 h 30"/>
                <a:gd name="T68" fmla="*/ 15 w 30"/>
                <a:gd name="T69" fmla="*/ 29 h 30"/>
                <a:gd name="T70" fmla="*/ 15 w 30"/>
                <a:gd name="T71" fmla="*/ 29 h 30"/>
                <a:gd name="T72" fmla="*/ 16 w 30"/>
                <a:gd name="T73" fmla="*/ 29 h 30"/>
                <a:gd name="T74" fmla="*/ 18 w 30"/>
                <a:gd name="T75" fmla="*/ 29 h 30"/>
                <a:gd name="T76" fmla="*/ 20 w 30"/>
                <a:gd name="T77" fmla="*/ 29 h 30"/>
                <a:gd name="T78" fmla="*/ 23 w 30"/>
                <a:gd name="T79" fmla="*/ 27 h 30"/>
                <a:gd name="T80" fmla="*/ 25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5"/>
                  </a:moveTo>
                  <a:lnTo>
                    <a:pt x="27" y="23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3" y="27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ADEA7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47">
              <a:extLst>
                <a:ext uri="{FF2B5EF4-FFF2-40B4-BE49-F238E27FC236}">
                  <a16:creationId xmlns:a16="http://schemas.microsoft.com/office/drawing/2014/main" id="{22032C21-C71B-C2C3-144E-7FF93BC3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5" y="4364038"/>
              <a:ext cx="49213" cy="47625"/>
            </a:xfrm>
            <a:custGeom>
              <a:avLst/>
              <a:gdLst>
                <a:gd name="T0" fmla="*/ 26 w 31"/>
                <a:gd name="T1" fmla="*/ 26 h 30"/>
                <a:gd name="T2" fmla="*/ 28 w 31"/>
                <a:gd name="T3" fmla="*/ 23 h 30"/>
                <a:gd name="T4" fmla="*/ 29 w 31"/>
                <a:gd name="T5" fmla="*/ 21 h 30"/>
                <a:gd name="T6" fmla="*/ 30 w 31"/>
                <a:gd name="T7" fmla="*/ 18 h 30"/>
                <a:gd name="T8" fmla="*/ 30 w 31"/>
                <a:gd name="T9" fmla="*/ 17 h 30"/>
                <a:gd name="T10" fmla="*/ 30 w 31"/>
                <a:gd name="T11" fmla="*/ 16 h 30"/>
                <a:gd name="T12" fmla="*/ 30 w 31"/>
                <a:gd name="T13" fmla="*/ 16 h 30"/>
                <a:gd name="T14" fmla="*/ 30 w 31"/>
                <a:gd name="T15" fmla="*/ 15 h 30"/>
                <a:gd name="T16" fmla="*/ 31 w 31"/>
                <a:gd name="T17" fmla="*/ 15 h 30"/>
                <a:gd name="T18" fmla="*/ 30 w 31"/>
                <a:gd name="T19" fmla="*/ 12 h 30"/>
                <a:gd name="T20" fmla="*/ 29 w 31"/>
                <a:gd name="T21" fmla="*/ 9 h 30"/>
                <a:gd name="T22" fmla="*/ 28 w 31"/>
                <a:gd name="T23" fmla="*/ 7 h 30"/>
                <a:gd name="T24" fmla="*/ 26 w 31"/>
                <a:gd name="T25" fmla="*/ 5 h 30"/>
                <a:gd name="T26" fmla="*/ 24 w 31"/>
                <a:gd name="T27" fmla="*/ 3 h 30"/>
                <a:gd name="T28" fmla="*/ 21 w 31"/>
                <a:gd name="T29" fmla="*/ 1 h 30"/>
                <a:gd name="T30" fmla="*/ 19 w 31"/>
                <a:gd name="T31" fmla="*/ 0 h 30"/>
                <a:gd name="T32" fmla="*/ 16 w 31"/>
                <a:gd name="T33" fmla="*/ 0 h 30"/>
                <a:gd name="T34" fmla="*/ 12 w 31"/>
                <a:gd name="T35" fmla="*/ 0 h 30"/>
                <a:gd name="T36" fmla="*/ 10 w 31"/>
                <a:gd name="T37" fmla="*/ 1 h 30"/>
                <a:gd name="T38" fmla="*/ 7 w 31"/>
                <a:gd name="T39" fmla="*/ 3 h 30"/>
                <a:gd name="T40" fmla="*/ 5 w 31"/>
                <a:gd name="T41" fmla="*/ 5 h 30"/>
                <a:gd name="T42" fmla="*/ 3 w 31"/>
                <a:gd name="T43" fmla="*/ 7 h 30"/>
                <a:gd name="T44" fmla="*/ 1 w 31"/>
                <a:gd name="T45" fmla="*/ 9 h 30"/>
                <a:gd name="T46" fmla="*/ 1 w 31"/>
                <a:gd name="T47" fmla="*/ 12 h 30"/>
                <a:gd name="T48" fmla="*/ 0 w 31"/>
                <a:gd name="T49" fmla="*/ 15 h 30"/>
                <a:gd name="T50" fmla="*/ 1 w 31"/>
                <a:gd name="T51" fmla="*/ 18 h 30"/>
                <a:gd name="T52" fmla="*/ 1 w 31"/>
                <a:gd name="T53" fmla="*/ 21 h 30"/>
                <a:gd name="T54" fmla="*/ 3 w 31"/>
                <a:gd name="T55" fmla="*/ 23 h 30"/>
                <a:gd name="T56" fmla="*/ 5 w 31"/>
                <a:gd name="T57" fmla="*/ 26 h 30"/>
                <a:gd name="T58" fmla="*/ 7 w 31"/>
                <a:gd name="T59" fmla="*/ 28 h 30"/>
                <a:gd name="T60" fmla="*/ 10 w 31"/>
                <a:gd name="T61" fmla="*/ 29 h 30"/>
                <a:gd name="T62" fmla="*/ 12 w 31"/>
                <a:gd name="T63" fmla="*/ 30 h 30"/>
                <a:gd name="T64" fmla="*/ 16 w 31"/>
                <a:gd name="T65" fmla="*/ 30 h 30"/>
                <a:gd name="T66" fmla="*/ 16 w 31"/>
                <a:gd name="T67" fmla="*/ 30 h 30"/>
                <a:gd name="T68" fmla="*/ 16 w 31"/>
                <a:gd name="T69" fmla="*/ 30 h 30"/>
                <a:gd name="T70" fmla="*/ 16 w 31"/>
                <a:gd name="T71" fmla="*/ 30 h 30"/>
                <a:gd name="T72" fmla="*/ 17 w 31"/>
                <a:gd name="T73" fmla="*/ 30 h 30"/>
                <a:gd name="T74" fmla="*/ 19 w 31"/>
                <a:gd name="T75" fmla="*/ 30 h 30"/>
                <a:gd name="T76" fmla="*/ 21 w 31"/>
                <a:gd name="T77" fmla="*/ 29 h 30"/>
                <a:gd name="T78" fmla="*/ 24 w 31"/>
                <a:gd name="T79" fmla="*/ 28 h 30"/>
                <a:gd name="T80" fmla="*/ 26 w 31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0">
                  <a:moveTo>
                    <a:pt x="26" y="26"/>
                  </a:moveTo>
                  <a:lnTo>
                    <a:pt x="28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4" y="28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A9A9F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48">
              <a:extLst>
                <a:ext uri="{FF2B5EF4-FFF2-40B4-BE49-F238E27FC236}">
                  <a16:creationId xmlns:a16="http://schemas.microsoft.com/office/drawing/2014/main" id="{9CA069FB-9948-8BB1-3F06-280B95035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475" y="4181475"/>
              <a:ext cx="47625" cy="47625"/>
            </a:xfrm>
            <a:custGeom>
              <a:avLst/>
              <a:gdLst>
                <a:gd name="T0" fmla="*/ 25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5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2 h 30"/>
                <a:gd name="T40" fmla="*/ 4 w 30"/>
                <a:gd name="T41" fmla="*/ 4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5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8C1A8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49">
              <a:extLst>
                <a:ext uri="{FF2B5EF4-FFF2-40B4-BE49-F238E27FC236}">
                  <a16:creationId xmlns:a16="http://schemas.microsoft.com/office/drawing/2014/main" id="{02892B6E-6A71-16FC-8609-B5528A5F2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900" y="3722688"/>
              <a:ext cx="47625" cy="47625"/>
            </a:xfrm>
            <a:custGeom>
              <a:avLst/>
              <a:gdLst>
                <a:gd name="T0" fmla="*/ 26 w 30"/>
                <a:gd name="T1" fmla="*/ 25 h 30"/>
                <a:gd name="T2" fmla="*/ 28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8 w 30"/>
                <a:gd name="T23" fmla="*/ 6 h 30"/>
                <a:gd name="T24" fmla="*/ 26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7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7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6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6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5"/>
                  </a:moveTo>
                  <a:lnTo>
                    <a:pt x="28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E6E2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50">
              <a:extLst>
                <a:ext uri="{FF2B5EF4-FFF2-40B4-BE49-F238E27FC236}">
                  <a16:creationId xmlns:a16="http://schemas.microsoft.com/office/drawing/2014/main" id="{BA1C2F0F-9F68-1554-CA21-872D72F90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2344738"/>
              <a:ext cx="47625" cy="47625"/>
            </a:xfrm>
            <a:custGeom>
              <a:avLst/>
              <a:gdLst>
                <a:gd name="T0" fmla="*/ 25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5 w 30"/>
                <a:gd name="T25" fmla="*/ 5 h 30"/>
                <a:gd name="T26" fmla="*/ 23 w 30"/>
                <a:gd name="T27" fmla="*/ 3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3 h 30"/>
                <a:gd name="T40" fmla="*/ 4 w 30"/>
                <a:gd name="T41" fmla="*/ 5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8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8 h 30"/>
                <a:gd name="T80" fmla="*/ 25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51">
              <a:extLst>
                <a:ext uri="{FF2B5EF4-FFF2-40B4-BE49-F238E27FC236}">
                  <a16:creationId xmlns:a16="http://schemas.microsoft.com/office/drawing/2014/main" id="{2C4AEC82-E688-2E2E-BCC2-BC0E222A9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108200"/>
              <a:ext cx="49213" cy="47625"/>
            </a:xfrm>
            <a:custGeom>
              <a:avLst/>
              <a:gdLst>
                <a:gd name="T0" fmla="*/ 26 w 31"/>
                <a:gd name="T1" fmla="*/ 26 h 30"/>
                <a:gd name="T2" fmla="*/ 28 w 31"/>
                <a:gd name="T3" fmla="*/ 23 h 30"/>
                <a:gd name="T4" fmla="*/ 29 w 31"/>
                <a:gd name="T5" fmla="*/ 21 h 30"/>
                <a:gd name="T6" fmla="*/ 30 w 31"/>
                <a:gd name="T7" fmla="*/ 18 h 30"/>
                <a:gd name="T8" fmla="*/ 30 w 31"/>
                <a:gd name="T9" fmla="*/ 17 h 30"/>
                <a:gd name="T10" fmla="*/ 30 w 31"/>
                <a:gd name="T11" fmla="*/ 16 h 30"/>
                <a:gd name="T12" fmla="*/ 30 w 31"/>
                <a:gd name="T13" fmla="*/ 15 h 30"/>
                <a:gd name="T14" fmla="*/ 30 w 31"/>
                <a:gd name="T15" fmla="*/ 15 h 30"/>
                <a:gd name="T16" fmla="*/ 31 w 31"/>
                <a:gd name="T17" fmla="*/ 15 h 30"/>
                <a:gd name="T18" fmla="*/ 30 w 31"/>
                <a:gd name="T19" fmla="*/ 12 h 30"/>
                <a:gd name="T20" fmla="*/ 29 w 31"/>
                <a:gd name="T21" fmla="*/ 9 h 30"/>
                <a:gd name="T22" fmla="*/ 28 w 31"/>
                <a:gd name="T23" fmla="*/ 7 h 30"/>
                <a:gd name="T24" fmla="*/ 26 w 31"/>
                <a:gd name="T25" fmla="*/ 4 h 30"/>
                <a:gd name="T26" fmla="*/ 24 w 31"/>
                <a:gd name="T27" fmla="*/ 2 h 30"/>
                <a:gd name="T28" fmla="*/ 21 w 31"/>
                <a:gd name="T29" fmla="*/ 1 h 30"/>
                <a:gd name="T30" fmla="*/ 19 w 31"/>
                <a:gd name="T31" fmla="*/ 0 h 30"/>
                <a:gd name="T32" fmla="*/ 16 w 31"/>
                <a:gd name="T33" fmla="*/ 0 h 30"/>
                <a:gd name="T34" fmla="*/ 12 w 31"/>
                <a:gd name="T35" fmla="*/ 0 h 30"/>
                <a:gd name="T36" fmla="*/ 10 w 31"/>
                <a:gd name="T37" fmla="*/ 1 h 30"/>
                <a:gd name="T38" fmla="*/ 7 w 31"/>
                <a:gd name="T39" fmla="*/ 2 h 30"/>
                <a:gd name="T40" fmla="*/ 5 w 31"/>
                <a:gd name="T41" fmla="*/ 4 h 30"/>
                <a:gd name="T42" fmla="*/ 3 w 31"/>
                <a:gd name="T43" fmla="*/ 7 h 30"/>
                <a:gd name="T44" fmla="*/ 1 w 31"/>
                <a:gd name="T45" fmla="*/ 9 h 30"/>
                <a:gd name="T46" fmla="*/ 1 w 31"/>
                <a:gd name="T47" fmla="*/ 12 h 30"/>
                <a:gd name="T48" fmla="*/ 0 w 31"/>
                <a:gd name="T49" fmla="*/ 15 h 30"/>
                <a:gd name="T50" fmla="*/ 1 w 31"/>
                <a:gd name="T51" fmla="*/ 18 h 30"/>
                <a:gd name="T52" fmla="*/ 1 w 31"/>
                <a:gd name="T53" fmla="*/ 21 h 30"/>
                <a:gd name="T54" fmla="*/ 3 w 31"/>
                <a:gd name="T55" fmla="*/ 23 h 30"/>
                <a:gd name="T56" fmla="*/ 5 w 31"/>
                <a:gd name="T57" fmla="*/ 26 h 30"/>
                <a:gd name="T58" fmla="*/ 7 w 31"/>
                <a:gd name="T59" fmla="*/ 27 h 30"/>
                <a:gd name="T60" fmla="*/ 10 w 31"/>
                <a:gd name="T61" fmla="*/ 29 h 30"/>
                <a:gd name="T62" fmla="*/ 12 w 31"/>
                <a:gd name="T63" fmla="*/ 30 h 30"/>
                <a:gd name="T64" fmla="*/ 16 w 31"/>
                <a:gd name="T65" fmla="*/ 30 h 30"/>
                <a:gd name="T66" fmla="*/ 16 w 31"/>
                <a:gd name="T67" fmla="*/ 30 h 30"/>
                <a:gd name="T68" fmla="*/ 16 w 31"/>
                <a:gd name="T69" fmla="*/ 30 h 30"/>
                <a:gd name="T70" fmla="*/ 16 w 31"/>
                <a:gd name="T71" fmla="*/ 30 h 30"/>
                <a:gd name="T72" fmla="*/ 17 w 31"/>
                <a:gd name="T73" fmla="*/ 30 h 30"/>
                <a:gd name="T74" fmla="*/ 19 w 31"/>
                <a:gd name="T75" fmla="*/ 30 h 30"/>
                <a:gd name="T76" fmla="*/ 21 w 31"/>
                <a:gd name="T77" fmla="*/ 29 h 30"/>
                <a:gd name="T78" fmla="*/ 24 w 31"/>
                <a:gd name="T79" fmla="*/ 27 h 30"/>
                <a:gd name="T80" fmla="*/ 26 w 31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0">
                  <a:moveTo>
                    <a:pt x="26" y="26"/>
                  </a:moveTo>
                  <a:lnTo>
                    <a:pt x="28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6"/>
                  </a:lnTo>
                  <a:lnTo>
                    <a:pt x="7" y="27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52">
              <a:extLst>
                <a:ext uri="{FF2B5EF4-FFF2-40B4-BE49-F238E27FC236}">
                  <a16:creationId xmlns:a16="http://schemas.microsoft.com/office/drawing/2014/main" id="{3ED3C804-ACD2-BEF3-1021-FACE231B7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825" y="2032000"/>
              <a:ext cx="49213" cy="47625"/>
            </a:xfrm>
            <a:custGeom>
              <a:avLst/>
              <a:gdLst>
                <a:gd name="T0" fmla="*/ 26 w 31"/>
                <a:gd name="T1" fmla="*/ 26 h 30"/>
                <a:gd name="T2" fmla="*/ 28 w 31"/>
                <a:gd name="T3" fmla="*/ 23 h 30"/>
                <a:gd name="T4" fmla="*/ 29 w 31"/>
                <a:gd name="T5" fmla="*/ 21 h 30"/>
                <a:gd name="T6" fmla="*/ 30 w 31"/>
                <a:gd name="T7" fmla="*/ 18 h 30"/>
                <a:gd name="T8" fmla="*/ 30 w 31"/>
                <a:gd name="T9" fmla="*/ 17 h 30"/>
                <a:gd name="T10" fmla="*/ 30 w 31"/>
                <a:gd name="T11" fmla="*/ 16 h 30"/>
                <a:gd name="T12" fmla="*/ 30 w 31"/>
                <a:gd name="T13" fmla="*/ 15 h 30"/>
                <a:gd name="T14" fmla="*/ 30 w 31"/>
                <a:gd name="T15" fmla="*/ 15 h 30"/>
                <a:gd name="T16" fmla="*/ 31 w 31"/>
                <a:gd name="T17" fmla="*/ 15 h 30"/>
                <a:gd name="T18" fmla="*/ 30 w 31"/>
                <a:gd name="T19" fmla="*/ 12 h 30"/>
                <a:gd name="T20" fmla="*/ 29 w 31"/>
                <a:gd name="T21" fmla="*/ 9 h 30"/>
                <a:gd name="T22" fmla="*/ 28 w 31"/>
                <a:gd name="T23" fmla="*/ 7 h 30"/>
                <a:gd name="T24" fmla="*/ 26 w 31"/>
                <a:gd name="T25" fmla="*/ 4 h 30"/>
                <a:gd name="T26" fmla="*/ 24 w 31"/>
                <a:gd name="T27" fmla="*/ 3 h 30"/>
                <a:gd name="T28" fmla="*/ 21 w 31"/>
                <a:gd name="T29" fmla="*/ 1 h 30"/>
                <a:gd name="T30" fmla="*/ 18 w 31"/>
                <a:gd name="T31" fmla="*/ 0 h 30"/>
                <a:gd name="T32" fmla="*/ 16 w 31"/>
                <a:gd name="T33" fmla="*/ 0 h 30"/>
                <a:gd name="T34" fmla="*/ 12 w 31"/>
                <a:gd name="T35" fmla="*/ 0 h 30"/>
                <a:gd name="T36" fmla="*/ 10 w 31"/>
                <a:gd name="T37" fmla="*/ 1 h 30"/>
                <a:gd name="T38" fmla="*/ 7 w 31"/>
                <a:gd name="T39" fmla="*/ 3 h 30"/>
                <a:gd name="T40" fmla="*/ 5 w 31"/>
                <a:gd name="T41" fmla="*/ 4 h 30"/>
                <a:gd name="T42" fmla="*/ 3 w 31"/>
                <a:gd name="T43" fmla="*/ 7 h 30"/>
                <a:gd name="T44" fmla="*/ 1 w 31"/>
                <a:gd name="T45" fmla="*/ 9 h 30"/>
                <a:gd name="T46" fmla="*/ 1 w 31"/>
                <a:gd name="T47" fmla="*/ 12 h 30"/>
                <a:gd name="T48" fmla="*/ 0 w 31"/>
                <a:gd name="T49" fmla="*/ 15 h 30"/>
                <a:gd name="T50" fmla="*/ 1 w 31"/>
                <a:gd name="T51" fmla="*/ 18 h 30"/>
                <a:gd name="T52" fmla="*/ 1 w 31"/>
                <a:gd name="T53" fmla="*/ 21 h 30"/>
                <a:gd name="T54" fmla="*/ 3 w 31"/>
                <a:gd name="T55" fmla="*/ 23 h 30"/>
                <a:gd name="T56" fmla="*/ 5 w 31"/>
                <a:gd name="T57" fmla="*/ 26 h 30"/>
                <a:gd name="T58" fmla="*/ 7 w 31"/>
                <a:gd name="T59" fmla="*/ 27 h 30"/>
                <a:gd name="T60" fmla="*/ 10 w 31"/>
                <a:gd name="T61" fmla="*/ 29 h 30"/>
                <a:gd name="T62" fmla="*/ 12 w 31"/>
                <a:gd name="T63" fmla="*/ 30 h 30"/>
                <a:gd name="T64" fmla="*/ 16 w 31"/>
                <a:gd name="T65" fmla="*/ 30 h 30"/>
                <a:gd name="T66" fmla="*/ 16 w 31"/>
                <a:gd name="T67" fmla="*/ 30 h 30"/>
                <a:gd name="T68" fmla="*/ 16 w 31"/>
                <a:gd name="T69" fmla="*/ 30 h 30"/>
                <a:gd name="T70" fmla="*/ 16 w 31"/>
                <a:gd name="T71" fmla="*/ 30 h 30"/>
                <a:gd name="T72" fmla="*/ 17 w 31"/>
                <a:gd name="T73" fmla="*/ 30 h 30"/>
                <a:gd name="T74" fmla="*/ 18 w 31"/>
                <a:gd name="T75" fmla="*/ 30 h 30"/>
                <a:gd name="T76" fmla="*/ 21 w 31"/>
                <a:gd name="T77" fmla="*/ 29 h 30"/>
                <a:gd name="T78" fmla="*/ 24 w 31"/>
                <a:gd name="T79" fmla="*/ 27 h 30"/>
                <a:gd name="T80" fmla="*/ 26 w 31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0">
                  <a:moveTo>
                    <a:pt x="26" y="26"/>
                  </a:moveTo>
                  <a:lnTo>
                    <a:pt x="28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6"/>
                  </a:lnTo>
                  <a:lnTo>
                    <a:pt x="7" y="27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53">
              <a:extLst>
                <a:ext uri="{FF2B5EF4-FFF2-40B4-BE49-F238E27FC236}">
                  <a16:creationId xmlns:a16="http://schemas.microsoft.com/office/drawing/2014/main" id="{1245DF37-3002-B527-9FDF-8C1DC6E8C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075" y="1943100"/>
              <a:ext cx="47625" cy="49213"/>
            </a:xfrm>
            <a:custGeom>
              <a:avLst/>
              <a:gdLst>
                <a:gd name="T0" fmla="*/ 25 w 30"/>
                <a:gd name="T1" fmla="*/ 26 h 31"/>
                <a:gd name="T2" fmla="*/ 27 w 30"/>
                <a:gd name="T3" fmla="*/ 24 h 31"/>
                <a:gd name="T4" fmla="*/ 29 w 30"/>
                <a:gd name="T5" fmla="*/ 21 h 31"/>
                <a:gd name="T6" fmla="*/ 30 w 30"/>
                <a:gd name="T7" fmla="*/ 18 h 31"/>
                <a:gd name="T8" fmla="*/ 30 w 30"/>
                <a:gd name="T9" fmla="*/ 17 h 31"/>
                <a:gd name="T10" fmla="*/ 30 w 30"/>
                <a:gd name="T11" fmla="*/ 16 h 31"/>
                <a:gd name="T12" fmla="*/ 30 w 30"/>
                <a:gd name="T13" fmla="*/ 16 h 31"/>
                <a:gd name="T14" fmla="*/ 30 w 30"/>
                <a:gd name="T15" fmla="*/ 16 h 31"/>
                <a:gd name="T16" fmla="*/ 30 w 30"/>
                <a:gd name="T17" fmla="*/ 16 h 31"/>
                <a:gd name="T18" fmla="*/ 30 w 30"/>
                <a:gd name="T19" fmla="*/ 12 h 31"/>
                <a:gd name="T20" fmla="*/ 29 w 30"/>
                <a:gd name="T21" fmla="*/ 10 h 31"/>
                <a:gd name="T22" fmla="*/ 27 w 30"/>
                <a:gd name="T23" fmla="*/ 7 h 31"/>
                <a:gd name="T24" fmla="*/ 25 w 30"/>
                <a:gd name="T25" fmla="*/ 5 h 31"/>
                <a:gd name="T26" fmla="*/ 23 w 30"/>
                <a:gd name="T27" fmla="*/ 3 h 31"/>
                <a:gd name="T28" fmla="*/ 21 w 30"/>
                <a:gd name="T29" fmla="*/ 1 h 31"/>
                <a:gd name="T30" fmla="*/ 18 w 30"/>
                <a:gd name="T31" fmla="*/ 1 h 31"/>
                <a:gd name="T32" fmla="*/ 15 w 30"/>
                <a:gd name="T33" fmla="*/ 0 h 31"/>
                <a:gd name="T34" fmla="*/ 12 w 30"/>
                <a:gd name="T35" fmla="*/ 1 h 31"/>
                <a:gd name="T36" fmla="*/ 9 w 30"/>
                <a:gd name="T37" fmla="*/ 1 h 31"/>
                <a:gd name="T38" fmla="*/ 6 w 30"/>
                <a:gd name="T39" fmla="*/ 3 h 31"/>
                <a:gd name="T40" fmla="*/ 4 w 30"/>
                <a:gd name="T41" fmla="*/ 5 h 31"/>
                <a:gd name="T42" fmla="*/ 2 w 30"/>
                <a:gd name="T43" fmla="*/ 7 h 31"/>
                <a:gd name="T44" fmla="*/ 1 w 30"/>
                <a:gd name="T45" fmla="*/ 10 h 31"/>
                <a:gd name="T46" fmla="*/ 0 w 30"/>
                <a:gd name="T47" fmla="*/ 12 h 31"/>
                <a:gd name="T48" fmla="*/ 0 w 30"/>
                <a:gd name="T49" fmla="*/ 16 h 31"/>
                <a:gd name="T50" fmla="*/ 0 w 30"/>
                <a:gd name="T51" fmla="*/ 18 h 31"/>
                <a:gd name="T52" fmla="*/ 1 w 30"/>
                <a:gd name="T53" fmla="*/ 21 h 31"/>
                <a:gd name="T54" fmla="*/ 2 w 30"/>
                <a:gd name="T55" fmla="*/ 24 h 31"/>
                <a:gd name="T56" fmla="*/ 4 w 30"/>
                <a:gd name="T57" fmla="*/ 26 h 31"/>
                <a:gd name="T58" fmla="*/ 6 w 30"/>
                <a:gd name="T59" fmla="*/ 28 h 31"/>
                <a:gd name="T60" fmla="*/ 9 w 30"/>
                <a:gd name="T61" fmla="*/ 29 h 31"/>
                <a:gd name="T62" fmla="*/ 12 w 30"/>
                <a:gd name="T63" fmla="*/ 30 h 31"/>
                <a:gd name="T64" fmla="*/ 15 w 30"/>
                <a:gd name="T65" fmla="*/ 31 h 31"/>
                <a:gd name="T66" fmla="*/ 15 w 30"/>
                <a:gd name="T67" fmla="*/ 30 h 31"/>
                <a:gd name="T68" fmla="*/ 15 w 30"/>
                <a:gd name="T69" fmla="*/ 30 h 31"/>
                <a:gd name="T70" fmla="*/ 16 w 30"/>
                <a:gd name="T71" fmla="*/ 30 h 31"/>
                <a:gd name="T72" fmla="*/ 16 w 30"/>
                <a:gd name="T73" fmla="*/ 30 h 31"/>
                <a:gd name="T74" fmla="*/ 18 w 30"/>
                <a:gd name="T75" fmla="*/ 30 h 31"/>
                <a:gd name="T76" fmla="*/ 21 w 30"/>
                <a:gd name="T77" fmla="*/ 29 h 31"/>
                <a:gd name="T78" fmla="*/ 23 w 30"/>
                <a:gd name="T79" fmla="*/ 28 h 31"/>
                <a:gd name="T80" fmla="*/ 25 w 30"/>
                <a:gd name="T8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1">
                  <a:moveTo>
                    <a:pt x="25" y="26"/>
                  </a:moveTo>
                  <a:lnTo>
                    <a:pt x="27" y="24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2"/>
                  </a:lnTo>
                  <a:lnTo>
                    <a:pt x="29" y="10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54">
              <a:extLst>
                <a:ext uri="{FF2B5EF4-FFF2-40B4-BE49-F238E27FC236}">
                  <a16:creationId xmlns:a16="http://schemas.microsoft.com/office/drawing/2014/main" id="{161F686E-7BF1-D99A-B041-D202ED090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1844675"/>
              <a:ext cx="47625" cy="47625"/>
            </a:xfrm>
            <a:custGeom>
              <a:avLst/>
              <a:gdLst>
                <a:gd name="T0" fmla="*/ 26 w 30"/>
                <a:gd name="T1" fmla="*/ 25 h 30"/>
                <a:gd name="T2" fmla="*/ 28 w 30"/>
                <a:gd name="T3" fmla="*/ 23 h 30"/>
                <a:gd name="T4" fmla="*/ 29 w 30"/>
                <a:gd name="T5" fmla="*/ 20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5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8 w 30"/>
                <a:gd name="T23" fmla="*/ 6 h 30"/>
                <a:gd name="T24" fmla="*/ 26 w 30"/>
                <a:gd name="T25" fmla="*/ 4 h 30"/>
                <a:gd name="T26" fmla="*/ 24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7 w 30"/>
                <a:gd name="T39" fmla="*/ 2 h 30"/>
                <a:gd name="T40" fmla="*/ 4 w 30"/>
                <a:gd name="T41" fmla="*/ 4 h 30"/>
                <a:gd name="T42" fmla="*/ 3 w 30"/>
                <a:gd name="T43" fmla="*/ 6 h 30"/>
                <a:gd name="T44" fmla="*/ 1 w 30"/>
                <a:gd name="T45" fmla="*/ 9 h 30"/>
                <a:gd name="T46" fmla="*/ 1 w 30"/>
                <a:gd name="T47" fmla="*/ 12 h 30"/>
                <a:gd name="T48" fmla="*/ 0 w 30"/>
                <a:gd name="T49" fmla="*/ 15 h 30"/>
                <a:gd name="T50" fmla="*/ 1 w 30"/>
                <a:gd name="T51" fmla="*/ 18 h 30"/>
                <a:gd name="T52" fmla="*/ 1 w 30"/>
                <a:gd name="T53" fmla="*/ 20 h 30"/>
                <a:gd name="T54" fmla="*/ 3 w 30"/>
                <a:gd name="T55" fmla="*/ 23 h 30"/>
                <a:gd name="T56" fmla="*/ 4 w 30"/>
                <a:gd name="T57" fmla="*/ 25 h 30"/>
                <a:gd name="T58" fmla="*/ 7 w 30"/>
                <a:gd name="T59" fmla="*/ 27 h 30"/>
                <a:gd name="T60" fmla="*/ 9 w 30"/>
                <a:gd name="T61" fmla="*/ 29 h 30"/>
                <a:gd name="T62" fmla="*/ 12 w 30"/>
                <a:gd name="T63" fmla="*/ 29 h 30"/>
                <a:gd name="T64" fmla="*/ 15 w 30"/>
                <a:gd name="T65" fmla="*/ 30 h 30"/>
                <a:gd name="T66" fmla="*/ 15 w 30"/>
                <a:gd name="T67" fmla="*/ 30 h 30"/>
                <a:gd name="T68" fmla="*/ 16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29 h 30"/>
                <a:gd name="T76" fmla="*/ 21 w 30"/>
                <a:gd name="T77" fmla="*/ 29 h 30"/>
                <a:gd name="T78" fmla="*/ 24 w 30"/>
                <a:gd name="T79" fmla="*/ 27 h 30"/>
                <a:gd name="T80" fmla="*/ 26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5"/>
                  </a:moveTo>
                  <a:lnTo>
                    <a:pt x="28" y="23"/>
                  </a:lnTo>
                  <a:lnTo>
                    <a:pt x="29" y="20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3"/>
                  </a:lnTo>
                  <a:lnTo>
                    <a:pt x="4" y="25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55">
              <a:extLst>
                <a:ext uri="{FF2B5EF4-FFF2-40B4-BE49-F238E27FC236}">
                  <a16:creationId xmlns:a16="http://schemas.microsoft.com/office/drawing/2014/main" id="{F430247C-8E81-EB6F-2365-EB5D88493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25" y="1774825"/>
              <a:ext cx="47625" cy="47625"/>
            </a:xfrm>
            <a:custGeom>
              <a:avLst/>
              <a:gdLst>
                <a:gd name="T0" fmla="*/ 26 w 30"/>
                <a:gd name="T1" fmla="*/ 25 h 30"/>
                <a:gd name="T2" fmla="*/ 28 w 30"/>
                <a:gd name="T3" fmla="*/ 23 h 30"/>
                <a:gd name="T4" fmla="*/ 29 w 30"/>
                <a:gd name="T5" fmla="*/ 21 h 30"/>
                <a:gd name="T6" fmla="*/ 30 w 30"/>
                <a:gd name="T7" fmla="*/ 18 h 30"/>
                <a:gd name="T8" fmla="*/ 30 w 30"/>
                <a:gd name="T9" fmla="*/ 16 h 30"/>
                <a:gd name="T10" fmla="*/ 30 w 30"/>
                <a:gd name="T11" fmla="*/ 16 h 30"/>
                <a:gd name="T12" fmla="*/ 30 w 30"/>
                <a:gd name="T13" fmla="*/ 15 h 30"/>
                <a:gd name="T14" fmla="*/ 30 w 30"/>
                <a:gd name="T15" fmla="*/ 15 h 30"/>
                <a:gd name="T16" fmla="*/ 30 w 30"/>
                <a:gd name="T17" fmla="*/ 15 h 30"/>
                <a:gd name="T18" fmla="*/ 30 w 30"/>
                <a:gd name="T19" fmla="*/ 12 h 30"/>
                <a:gd name="T20" fmla="*/ 29 w 30"/>
                <a:gd name="T21" fmla="*/ 9 h 30"/>
                <a:gd name="T22" fmla="*/ 28 w 30"/>
                <a:gd name="T23" fmla="*/ 6 h 30"/>
                <a:gd name="T24" fmla="*/ 26 w 30"/>
                <a:gd name="T25" fmla="*/ 4 h 30"/>
                <a:gd name="T26" fmla="*/ 23 w 30"/>
                <a:gd name="T27" fmla="*/ 2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7 w 30"/>
                <a:gd name="T39" fmla="*/ 2 h 30"/>
                <a:gd name="T40" fmla="*/ 4 w 30"/>
                <a:gd name="T41" fmla="*/ 4 h 30"/>
                <a:gd name="T42" fmla="*/ 2 w 30"/>
                <a:gd name="T43" fmla="*/ 6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5 h 30"/>
                <a:gd name="T58" fmla="*/ 7 w 30"/>
                <a:gd name="T59" fmla="*/ 27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6 w 30"/>
                <a:gd name="T71" fmla="*/ 30 h 30"/>
                <a:gd name="T72" fmla="*/ 17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7 h 30"/>
                <a:gd name="T80" fmla="*/ 26 w 30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6" y="25"/>
                  </a:moveTo>
                  <a:lnTo>
                    <a:pt x="28" y="23"/>
                  </a:lnTo>
                  <a:lnTo>
                    <a:pt x="29" y="21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6" y="25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156">
              <a:extLst>
                <a:ext uri="{FF2B5EF4-FFF2-40B4-BE49-F238E27FC236}">
                  <a16:creationId xmlns:a16="http://schemas.microsoft.com/office/drawing/2014/main" id="{40490319-0FF3-A1C6-1543-A66BE5761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288" y="4043363"/>
              <a:ext cx="74613" cy="76200"/>
            </a:xfrm>
            <a:custGeom>
              <a:avLst/>
              <a:gdLst>
                <a:gd name="T0" fmla="*/ 40 w 47"/>
                <a:gd name="T1" fmla="*/ 41 h 48"/>
                <a:gd name="T2" fmla="*/ 42 w 47"/>
                <a:gd name="T3" fmla="*/ 39 h 48"/>
                <a:gd name="T4" fmla="*/ 42 w 47"/>
                <a:gd name="T5" fmla="*/ 39 h 48"/>
                <a:gd name="T6" fmla="*/ 42 w 47"/>
                <a:gd name="T7" fmla="*/ 38 h 48"/>
                <a:gd name="T8" fmla="*/ 42 w 47"/>
                <a:gd name="T9" fmla="*/ 38 h 48"/>
                <a:gd name="T10" fmla="*/ 42 w 47"/>
                <a:gd name="T11" fmla="*/ 38 h 48"/>
                <a:gd name="T12" fmla="*/ 43 w 47"/>
                <a:gd name="T13" fmla="*/ 37 h 48"/>
                <a:gd name="T14" fmla="*/ 45 w 47"/>
                <a:gd name="T15" fmla="*/ 33 h 48"/>
                <a:gd name="T16" fmla="*/ 46 w 47"/>
                <a:gd name="T17" fmla="*/ 31 h 48"/>
                <a:gd name="T18" fmla="*/ 46 w 47"/>
                <a:gd name="T19" fmla="*/ 30 h 48"/>
                <a:gd name="T20" fmla="*/ 46 w 47"/>
                <a:gd name="T21" fmla="*/ 29 h 48"/>
                <a:gd name="T22" fmla="*/ 47 w 47"/>
                <a:gd name="T23" fmla="*/ 26 h 48"/>
                <a:gd name="T24" fmla="*/ 47 w 47"/>
                <a:gd name="T25" fmla="*/ 25 h 48"/>
                <a:gd name="T26" fmla="*/ 47 w 47"/>
                <a:gd name="T27" fmla="*/ 25 h 48"/>
                <a:gd name="T28" fmla="*/ 47 w 47"/>
                <a:gd name="T29" fmla="*/ 24 h 48"/>
                <a:gd name="T30" fmla="*/ 47 w 47"/>
                <a:gd name="T31" fmla="*/ 22 h 48"/>
                <a:gd name="T32" fmla="*/ 46 w 47"/>
                <a:gd name="T33" fmla="*/ 19 h 48"/>
                <a:gd name="T34" fmla="*/ 45 w 47"/>
                <a:gd name="T35" fmla="*/ 15 h 48"/>
                <a:gd name="T36" fmla="*/ 43 w 47"/>
                <a:gd name="T37" fmla="*/ 11 h 48"/>
                <a:gd name="T38" fmla="*/ 40 w 47"/>
                <a:gd name="T39" fmla="*/ 7 h 48"/>
                <a:gd name="T40" fmla="*/ 38 w 47"/>
                <a:gd name="T41" fmla="*/ 6 h 48"/>
                <a:gd name="T42" fmla="*/ 36 w 47"/>
                <a:gd name="T43" fmla="*/ 4 h 48"/>
                <a:gd name="T44" fmla="*/ 32 w 47"/>
                <a:gd name="T45" fmla="*/ 2 h 48"/>
                <a:gd name="T46" fmla="*/ 28 w 47"/>
                <a:gd name="T47" fmla="*/ 1 h 48"/>
                <a:gd name="T48" fmla="*/ 26 w 47"/>
                <a:gd name="T49" fmla="*/ 0 h 48"/>
                <a:gd name="T50" fmla="*/ 24 w 47"/>
                <a:gd name="T51" fmla="*/ 0 h 48"/>
                <a:gd name="T52" fmla="*/ 19 w 47"/>
                <a:gd name="T53" fmla="*/ 1 h 48"/>
                <a:gd name="T54" fmla="*/ 14 w 47"/>
                <a:gd name="T55" fmla="*/ 2 h 48"/>
                <a:gd name="T56" fmla="*/ 10 w 47"/>
                <a:gd name="T57" fmla="*/ 4 h 48"/>
                <a:gd name="T58" fmla="*/ 7 w 47"/>
                <a:gd name="T59" fmla="*/ 7 h 48"/>
                <a:gd name="T60" fmla="*/ 4 w 47"/>
                <a:gd name="T61" fmla="*/ 11 h 48"/>
                <a:gd name="T62" fmla="*/ 1 w 47"/>
                <a:gd name="T63" fmla="*/ 15 h 48"/>
                <a:gd name="T64" fmla="*/ 0 w 47"/>
                <a:gd name="T65" fmla="*/ 19 h 48"/>
                <a:gd name="T66" fmla="*/ 0 w 47"/>
                <a:gd name="T67" fmla="*/ 24 h 48"/>
                <a:gd name="T68" fmla="*/ 0 w 47"/>
                <a:gd name="T69" fmla="*/ 26 h 48"/>
                <a:gd name="T70" fmla="*/ 0 w 47"/>
                <a:gd name="T71" fmla="*/ 29 h 48"/>
                <a:gd name="T72" fmla="*/ 1 w 47"/>
                <a:gd name="T73" fmla="*/ 31 h 48"/>
                <a:gd name="T74" fmla="*/ 1 w 47"/>
                <a:gd name="T75" fmla="*/ 33 h 48"/>
                <a:gd name="T76" fmla="*/ 4 w 47"/>
                <a:gd name="T77" fmla="*/ 37 h 48"/>
                <a:gd name="T78" fmla="*/ 5 w 47"/>
                <a:gd name="T79" fmla="*/ 39 h 48"/>
                <a:gd name="T80" fmla="*/ 7 w 47"/>
                <a:gd name="T81" fmla="*/ 41 h 48"/>
                <a:gd name="T82" fmla="*/ 10 w 47"/>
                <a:gd name="T83" fmla="*/ 44 h 48"/>
                <a:gd name="T84" fmla="*/ 14 w 47"/>
                <a:gd name="T85" fmla="*/ 46 h 48"/>
                <a:gd name="T86" fmla="*/ 19 w 47"/>
                <a:gd name="T87" fmla="*/ 47 h 48"/>
                <a:gd name="T88" fmla="*/ 21 w 47"/>
                <a:gd name="T89" fmla="*/ 48 h 48"/>
                <a:gd name="T90" fmla="*/ 24 w 47"/>
                <a:gd name="T91" fmla="*/ 48 h 48"/>
                <a:gd name="T92" fmla="*/ 24 w 47"/>
                <a:gd name="T93" fmla="*/ 48 h 48"/>
                <a:gd name="T94" fmla="*/ 24 w 47"/>
                <a:gd name="T95" fmla="*/ 48 h 48"/>
                <a:gd name="T96" fmla="*/ 26 w 47"/>
                <a:gd name="T97" fmla="*/ 48 h 48"/>
                <a:gd name="T98" fmla="*/ 28 w 47"/>
                <a:gd name="T99" fmla="*/ 47 h 48"/>
                <a:gd name="T100" fmla="*/ 32 w 47"/>
                <a:gd name="T101" fmla="*/ 46 h 48"/>
                <a:gd name="T102" fmla="*/ 36 w 47"/>
                <a:gd name="T103" fmla="*/ 44 h 48"/>
                <a:gd name="T104" fmla="*/ 37 w 47"/>
                <a:gd name="T105" fmla="*/ 43 h 48"/>
                <a:gd name="T106" fmla="*/ 38 w 47"/>
                <a:gd name="T107" fmla="*/ 43 h 48"/>
                <a:gd name="T108" fmla="*/ 38 w 47"/>
                <a:gd name="T109" fmla="*/ 42 h 48"/>
                <a:gd name="T110" fmla="*/ 38 w 47"/>
                <a:gd name="T111" fmla="*/ 42 h 48"/>
                <a:gd name="T112" fmla="*/ 38 w 47"/>
                <a:gd name="T113" fmla="*/ 42 h 48"/>
                <a:gd name="T114" fmla="*/ 40 w 47"/>
                <a:gd name="T115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48">
                  <a:moveTo>
                    <a:pt x="40" y="41"/>
                  </a:moveTo>
                  <a:lnTo>
                    <a:pt x="42" y="39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3" y="37"/>
                  </a:lnTo>
                  <a:lnTo>
                    <a:pt x="45" y="33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6" y="29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6" y="19"/>
                  </a:lnTo>
                  <a:lnTo>
                    <a:pt x="45" y="15"/>
                  </a:lnTo>
                  <a:lnTo>
                    <a:pt x="43" y="11"/>
                  </a:lnTo>
                  <a:lnTo>
                    <a:pt x="40" y="7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4" y="37"/>
                  </a:lnTo>
                  <a:lnTo>
                    <a:pt x="5" y="39"/>
                  </a:lnTo>
                  <a:lnTo>
                    <a:pt x="7" y="41"/>
                  </a:lnTo>
                  <a:lnTo>
                    <a:pt x="10" y="44"/>
                  </a:lnTo>
                  <a:lnTo>
                    <a:pt x="14" y="46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8" y="47"/>
                  </a:lnTo>
                  <a:lnTo>
                    <a:pt x="32" y="46"/>
                  </a:lnTo>
                  <a:lnTo>
                    <a:pt x="36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157">
              <a:extLst>
                <a:ext uri="{FF2B5EF4-FFF2-40B4-BE49-F238E27FC236}">
                  <a16:creationId xmlns:a16="http://schemas.microsoft.com/office/drawing/2014/main" id="{238772AC-B5FF-B701-43ED-633B9D60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400" y="4056063"/>
              <a:ext cx="52388" cy="20638"/>
            </a:xfrm>
            <a:custGeom>
              <a:avLst/>
              <a:gdLst>
                <a:gd name="T0" fmla="*/ 33 w 33"/>
                <a:gd name="T1" fmla="*/ 13 h 13"/>
                <a:gd name="T2" fmla="*/ 32 w 33"/>
                <a:gd name="T3" fmla="*/ 10 h 13"/>
                <a:gd name="T4" fmla="*/ 31 w 33"/>
                <a:gd name="T5" fmla="*/ 8 h 13"/>
                <a:gd name="T6" fmla="*/ 29 w 33"/>
                <a:gd name="T7" fmla="*/ 7 h 13"/>
                <a:gd name="T8" fmla="*/ 28 w 33"/>
                <a:gd name="T9" fmla="*/ 5 h 13"/>
                <a:gd name="T10" fmla="*/ 26 w 33"/>
                <a:gd name="T11" fmla="*/ 3 h 13"/>
                <a:gd name="T12" fmla="*/ 25 w 33"/>
                <a:gd name="T13" fmla="*/ 2 h 13"/>
                <a:gd name="T14" fmla="*/ 22 w 33"/>
                <a:gd name="T15" fmla="*/ 1 h 13"/>
                <a:gd name="T16" fmla="*/ 19 w 33"/>
                <a:gd name="T17" fmla="*/ 0 h 13"/>
                <a:gd name="T18" fmla="*/ 17 w 33"/>
                <a:gd name="T19" fmla="*/ 0 h 13"/>
                <a:gd name="T20" fmla="*/ 13 w 33"/>
                <a:gd name="T21" fmla="*/ 0 h 13"/>
                <a:gd name="T22" fmla="*/ 10 w 33"/>
                <a:gd name="T23" fmla="*/ 1 h 13"/>
                <a:gd name="T24" fmla="*/ 7 w 33"/>
                <a:gd name="T25" fmla="*/ 2 h 13"/>
                <a:gd name="T26" fmla="*/ 5 w 33"/>
                <a:gd name="T27" fmla="*/ 5 h 13"/>
                <a:gd name="T28" fmla="*/ 2 w 33"/>
                <a:gd name="T29" fmla="*/ 8 h 13"/>
                <a:gd name="T30" fmla="*/ 1 w 33"/>
                <a:gd name="T31" fmla="*/ 10 h 13"/>
                <a:gd name="T32" fmla="*/ 0 w 33"/>
                <a:gd name="T33" fmla="*/ 13 h 13"/>
                <a:gd name="T34" fmla="*/ 33 w 33"/>
                <a:gd name="T3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2" y="10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33" y="13"/>
                  </a:lnTo>
                  <a:close/>
                </a:path>
              </a:pathLst>
            </a:custGeom>
            <a:solidFill>
              <a:srgbClr val="821F1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158">
              <a:extLst>
                <a:ext uri="{FF2B5EF4-FFF2-40B4-BE49-F238E27FC236}">
                  <a16:creationId xmlns:a16="http://schemas.microsoft.com/office/drawing/2014/main" id="{2A3F1CED-2301-2522-DA03-82385F855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400" y="4087813"/>
              <a:ext cx="52388" cy="20638"/>
            </a:xfrm>
            <a:custGeom>
              <a:avLst/>
              <a:gdLst>
                <a:gd name="T0" fmla="*/ 28 w 33"/>
                <a:gd name="T1" fmla="*/ 8 h 13"/>
                <a:gd name="T2" fmla="*/ 30 w 33"/>
                <a:gd name="T3" fmla="*/ 6 h 13"/>
                <a:gd name="T4" fmla="*/ 31 w 33"/>
                <a:gd name="T5" fmla="*/ 4 h 13"/>
                <a:gd name="T6" fmla="*/ 31 w 33"/>
                <a:gd name="T7" fmla="*/ 3 h 13"/>
                <a:gd name="T8" fmla="*/ 31 w 33"/>
                <a:gd name="T9" fmla="*/ 3 h 13"/>
                <a:gd name="T10" fmla="*/ 31 w 33"/>
                <a:gd name="T11" fmla="*/ 3 h 13"/>
                <a:gd name="T12" fmla="*/ 31 w 33"/>
                <a:gd name="T13" fmla="*/ 3 h 13"/>
                <a:gd name="T14" fmla="*/ 32 w 33"/>
                <a:gd name="T15" fmla="*/ 2 h 13"/>
                <a:gd name="T16" fmla="*/ 33 w 33"/>
                <a:gd name="T17" fmla="*/ 0 h 13"/>
                <a:gd name="T18" fmla="*/ 0 w 33"/>
                <a:gd name="T19" fmla="*/ 0 h 13"/>
                <a:gd name="T20" fmla="*/ 1 w 33"/>
                <a:gd name="T21" fmla="*/ 2 h 13"/>
                <a:gd name="T22" fmla="*/ 2 w 33"/>
                <a:gd name="T23" fmla="*/ 4 h 13"/>
                <a:gd name="T24" fmla="*/ 3 w 33"/>
                <a:gd name="T25" fmla="*/ 6 h 13"/>
                <a:gd name="T26" fmla="*/ 5 w 33"/>
                <a:gd name="T27" fmla="*/ 8 h 13"/>
                <a:gd name="T28" fmla="*/ 7 w 33"/>
                <a:gd name="T29" fmla="*/ 10 h 13"/>
                <a:gd name="T30" fmla="*/ 10 w 33"/>
                <a:gd name="T31" fmla="*/ 11 h 13"/>
                <a:gd name="T32" fmla="*/ 13 w 33"/>
                <a:gd name="T33" fmla="*/ 12 h 13"/>
                <a:gd name="T34" fmla="*/ 17 w 33"/>
                <a:gd name="T35" fmla="*/ 13 h 13"/>
                <a:gd name="T36" fmla="*/ 18 w 33"/>
                <a:gd name="T37" fmla="*/ 13 h 13"/>
                <a:gd name="T38" fmla="*/ 19 w 33"/>
                <a:gd name="T39" fmla="*/ 12 h 13"/>
                <a:gd name="T40" fmla="*/ 23 w 33"/>
                <a:gd name="T41" fmla="*/ 11 h 13"/>
                <a:gd name="T42" fmla="*/ 25 w 33"/>
                <a:gd name="T43" fmla="*/ 10 h 13"/>
                <a:gd name="T44" fmla="*/ 26 w 33"/>
                <a:gd name="T45" fmla="*/ 9 h 13"/>
                <a:gd name="T46" fmla="*/ 26 w 33"/>
                <a:gd name="T47" fmla="*/ 9 h 13"/>
                <a:gd name="T48" fmla="*/ 27 w 33"/>
                <a:gd name="T49" fmla="*/ 9 h 13"/>
                <a:gd name="T50" fmla="*/ 28 w 33"/>
                <a:gd name="T5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13">
                  <a:moveTo>
                    <a:pt x="28" y="8"/>
                  </a:moveTo>
                  <a:lnTo>
                    <a:pt x="30" y="6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3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8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13" y="12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837CF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159">
              <a:extLst>
                <a:ext uri="{FF2B5EF4-FFF2-40B4-BE49-F238E27FC236}">
                  <a16:creationId xmlns:a16="http://schemas.microsoft.com/office/drawing/2014/main" id="{BEAF3911-EDFF-A8FB-6908-EE5B2EB50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0" y="4060825"/>
              <a:ext cx="74613" cy="74613"/>
            </a:xfrm>
            <a:custGeom>
              <a:avLst/>
              <a:gdLst>
                <a:gd name="T0" fmla="*/ 40 w 47"/>
                <a:gd name="T1" fmla="*/ 41 h 47"/>
                <a:gd name="T2" fmla="*/ 42 w 47"/>
                <a:gd name="T3" fmla="*/ 39 h 47"/>
                <a:gd name="T4" fmla="*/ 42 w 47"/>
                <a:gd name="T5" fmla="*/ 38 h 47"/>
                <a:gd name="T6" fmla="*/ 42 w 47"/>
                <a:gd name="T7" fmla="*/ 38 h 47"/>
                <a:gd name="T8" fmla="*/ 42 w 47"/>
                <a:gd name="T9" fmla="*/ 38 h 47"/>
                <a:gd name="T10" fmla="*/ 42 w 47"/>
                <a:gd name="T11" fmla="*/ 38 h 47"/>
                <a:gd name="T12" fmla="*/ 43 w 47"/>
                <a:gd name="T13" fmla="*/ 37 h 47"/>
                <a:gd name="T14" fmla="*/ 46 w 47"/>
                <a:gd name="T15" fmla="*/ 33 h 47"/>
                <a:gd name="T16" fmla="*/ 46 w 47"/>
                <a:gd name="T17" fmla="*/ 30 h 47"/>
                <a:gd name="T18" fmla="*/ 46 w 47"/>
                <a:gd name="T19" fmla="*/ 29 h 47"/>
                <a:gd name="T20" fmla="*/ 47 w 47"/>
                <a:gd name="T21" fmla="*/ 28 h 47"/>
                <a:gd name="T22" fmla="*/ 47 w 47"/>
                <a:gd name="T23" fmla="*/ 26 h 47"/>
                <a:gd name="T24" fmla="*/ 47 w 47"/>
                <a:gd name="T25" fmla="*/ 25 h 47"/>
                <a:gd name="T26" fmla="*/ 47 w 47"/>
                <a:gd name="T27" fmla="*/ 24 h 47"/>
                <a:gd name="T28" fmla="*/ 47 w 47"/>
                <a:gd name="T29" fmla="*/ 24 h 47"/>
                <a:gd name="T30" fmla="*/ 47 w 47"/>
                <a:gd name="T31" fmla="*/ 21 h 47"/>
                <a:gd name="T32" fmla="*/ 47 w 47"/>
                <a:gd name="T33" fmla="*/ 19 h 47"/>
                <a:gd name="T34" fmla="*/ 46 w 47"/>
                <a:gd name="T35" fmla="*/ 15 h 47"/>
                <a:gd name="T36" fmla="*/ 43 w 47"/>
                <a:gd name="T37" fmla="*/ 10 h 47"/>
                <a:gd name="T38" fmla="*/ 40 w 47"/>
                <a:gd name="T39" fmla="*/ 7 h 47"/>
                <a:gd name="T40" fmla="*/ 39 w 47"/>
                <a:gd name="T41" fmla="*/ 5 h 47"/>
                <a:gd name="T42" fmla="*/ 37 w 47"/>
                <a:gd name="T43" fmla="*/ 4 h 47"/>
                <a:gd name="T44" fmla="*/ 33 w 47"/>
                <a:gd name="T45" fmla="*/ 2 h 47"/>
                <a:gd name="T46" fmla="*/ 28 w 47"/>
                <a:gd name="T47" fmla="*/ 0 h 47"/>
                <a:gd name="T48" fmla="*/ 26 w 47"/>
                <a:gd name="T49" fmla="*/ 0 h 47"/>
                <a:gd name="T50" fmla="*/ 24 w 47"/>
                <a:gd name="T51" fmla="*/ 0 h 47"/>
                <a:gd name="T52" fmla="*/ 19 w 47"/>
                <a:gd name="T53" fmla="*/ 0 h 47"/>
                <a:gd name="T54" fmla="*/ 15 w 47"/>
                <a:gd name="T55" fmla="*/ 2 h 47"/>
                <a:gd name="T56" fmla="*/ 10 w 47"/>
                <a:gd name="T57" fmla="*/ 4 h 47"/>
                <a:gd name="T58" fmla="*/ 7 w 47"/>
                <a:gd name="T59" fmla="*/ 7 h 47"/>
                <a:gd name="T60" fmla="*/ 4 w 47"/>
                <a:gd name="T61" fmla="*/ 10 h 47"/>
                <a:gd name="T62" fmla="*/ 2 w 47"/>
                <a:gd name="T63" fmla="*/ 15 h 47"/>
                <a:gd name="T64" fmla="*/ 0 w 47"/>
                <a:gd name="T65" fmla="*/ 19 h 47"/>
                <a:gd name="T66" fmla="*/ 0 w 47"/>
                <a:gd name="T67" fmla="*/ 24 h 47"/>
                <a:gd name="T68" fmla="*/ 0 w 47"/>
                <a:gd name="T69" fmla="*/ 26 h 47"/>
                <a:gd name="T70" fmla="*/ 0 w 47"/>
                <a:gd name="T71" fmla="*/ 28 h 47"/>
                <a:gd name="T72" fmla="*/ 1 w 47"/>
                <a:gd name="T73" fmla="*/ 30 h 47"/>
                <a:gd name="T74" fmla="*/ 2 w 47"/>
                <a:gd name="T75" fmla="*/ 33 h 47"/>
                <a:gd name="T76" fmla="*/ 4 w 47"/>
                <a:gd name="T77" fmla="*/ 37 h 47"/>
                <a:gd name="T78" fmla="*/ 5 w 47"/>
                <a:gd name="T79" fmla="*/ 39 h 47"/>
                <a:gd name="T80" fmla="*/ 7 w 47"/>
                <a:gd name="T81" fmla="*/ 41 h 47"/>
                <a:gd name="T82" fmla="*/ 10 w 47"/>
                <a:gd name="T83" fmla="*/ 43 h 47"/>
                <a:gd name="T84" fmla="*/ 15 w 47"/>
                <a:gd name="T85" fmla="*/ 46 h 47"/>
                <a:gd name="T86" fmla="*/ 19 w 47"/>
                <a:gd name="T87" fmla="*/ 47 h 47"/>
                <a:gd name="T88" fmla="*/ 21 w 47"/>
                <a:gd name="T89" fmla="*/ 47 h 47"/>
                <a:gd name="T90" fmla="*/ 24 w 47"/>
                <a:gd name="T91" fmla="*/ 47 h 47"/>
                <a:gd name="T92" fmla="*/ 24 w 47"/>
                <a:gd name="T93" fmla="*/ 47 h 47"/>
                <a:gd name="T94" fmla="*/ 25 w 47"/>
                <a:gd name="T95" fmla="*/ 47 h 47"/>
                <a:gd name="T96" fmla="*/ 26 w 47"/>
                <a:gd name="T97" fmla="*/ 47 h 47"/>
                <a:gd name="T98" fmla="*/ 28 w 47"/>
                <a:gd name="T99" fmla="*/ 47 h 47"/>
                <a:gd name="T100" fmla="*/ 33 w 47"/>
                <a:gd name="T101" fmla="*/ 46 h 47"/>
                <a:gd name="T102" fmla="*/ 37 w 47"/>
                <a:gd name="T103" fmla="*/ 43 h 47"/>
                <a:gd name="T104" fmla="*/ 38 w 47"/>
                <a:gd name="T105" fmla="*/ 43 h 47"/>
                <a:gd name="T106" fmla="*/ 38 w 47"/>
                <a:gd name="T107" fmla="*/ 42 h 47"/>
                <a:gd name="T108" fmla="*/ 38 w 47"/>
                <a:gd name="T109" fmla="*/ 42 h 47"/>
                <a:gd name="T110" fmla="*/ 38 w 47"/>
                <a:gd name="T111" fmla="*/ 42 h 47"/>
                <a:gd name="T112" fmla="*/ 39 w 47"/>
                <a:gd name="T113" fmla="*/ 42 h 47"/>
                <a:gd name="T114" fmla="*/ 40 w 47"/>
                <a:gd name="T115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47">
                  <a:moveTo>
                    <a:pt x="40" y="41"/>
                  </a:moveTo>
                  <a:lnTo>
                    <a:pt x="42" y="39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3" y="37"/>
                  </a:lnTo>
                  <a:lnTo>
                    <a:pt x="46" y="33"/>
                  </a:lnTo>
                  <a:lnTo>
                    <a:pt x="46" y="30"/>
                  </a:lnTo>
                  <a:lnTo>
                    <a:pt x="46" y="29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6" y="15"/>
                  </a:lnTo>
                  <a:lnTo>
                    <a:pt x="43" y="10"/>
                  </a:lnTo>
                  <a:lnTo>
                    <a:pt x="40" y="7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5" y="39"/>
                  </a:lnTo>
                  <a:lnTo>
                    <a:pt x="7" y="41"/>
                  </a:lnTo>
                  <a:lnTo>
                    <a:pt x="10" y="43"/>
                  </a:lnTo>
                  <a:lnTo>
                    <a:pt x="15" y="46"/>
                  </a:lnTo>
                  <a:lnTo>
                    <a:pt x="19" y="47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3" y="46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160">
              <a:extLst>
                <a:ext uri="{FF2B5EF4-FFF2-40B4-BE49-F238E27FC236}">
                  <a16:creationId xmlns:a16="http://schemas.microsoft.com/office/drawing/2014/main" id="{470AE18E-165A-904C-3410-31767A0DF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067175"/>
              <a:ext cx="22225" cy="20638"/>
            </a:xfrm>
            <a:custGeom>
              <a:avLst/>
              <a:gdLst>
                <a:gd name="T0" fmla="*/ 12 w 14"/>
                <a:gd name="T1" fmla="*/ 11 h 13"/>
                <a:gd name="T2" fmla="*/ 12 w 14"/>
                <a:gd name="T3" fmla="*/ 10 h 13"/>
                <a:gd name="T4" fmla="*/ 12 w 14"/>
                <a:gd name="T5" fmla="*/ 9 h 13"/>
                <a:gd name="T6" fmla="*/ 12 w 14"/>
                <a:gd name="T7" fmla="*/ 9 h 13"/>
                <a:gd name="T8" fmla="*/ 13 w 14"/>
                <a:gd name="T9" fmla="*/ 9 h 13"/>
                <a:gd name="T10" fmla="*/ 13 w 14"/>
                <a:gd name="T11" fmla="*/ 9 h 13"/>
                <a:gd name="T12" fmla="*/ 13 w 14"/>
                <a:gd name="T13" fmla="*/ 8 h 13"/>
                <a:gd name="T14" fmla="*/ 14 w 14"/>
                <a:gd name="T15" fmla="*/ 6 h 13"/>
                <a:gd name="T16" fmla="*/ 13 w 14"/>
                <a:gd name="T17" fmla="*/ 5 h 13"/>
                <a:gd name="T18" fmla="*/ 13 w 14"/>
                <a:gd name="T19" fmla="*/ 4 h 13"/>
                <a:gd name="T20" fmla="*/ 12 w 14"/>
                <a:gd name="T21" fmla="*/ 3 h 13"/>
                <a:gd name="T22" fmla="*/ 12 w 14"/>
                <a:gd name="T23" fmla="*/ 2 h 13"/>
                <a:gd name="T24" fmla="*/ 10 w 14"/>
                <a:gd name="T25" fmla="*/ 1 h 13"/>
                <a:gd name="T26" fmla="*/ 9 w 14"/>
                <a:gd name="T27" fmla="*/ 0 h 13"/>
                <a:gd name="T28" fmla="*/ 7 w 14"/>
                <a:gd name="T29" fmla="*/ 0 h 13"/>
                <a:gd name="T30" fmla="*/ 4 w 14"/>
                <a:gd name="T31" fmla="*/ 0 h 13"/>
                <a:gd name="T32" fmla="*/ 2 w 14"/>
                <a:gd name="T33" fmla="*/ 2 h 13"/>
                <a:gd name="T34" fmla="*/ 1 w 14"/>
                <a:gd name="T35" fmla="*/ 4 h 13"/>
                <a:gd name="T36" fmla="*/ 0 w 14"/>
                <a:gd name="T37" fmla="*/ 6 h 13"/>
                <a:gd name="T38" fmla="*/ 1 w 14"/>
                <a:gd name="T39" fmla="*/ 9 h 13"/>
                <a:gd name="T40" fmla="*/ 1 w 14"/>
                <a:gd name="T41" fmla="*/ 10 h 13"/>
                <a:gd name="T42" fmla="*/ 2 w 14"/>
                <a:gd name="T43" fmla="*/ 11 h 13"/>
                <a:gd name="T44" fmla="*/ 3 w 14"/>
                <a:gd name="T45" fmla="*/ 12 h 13"/>
                <a:gd name="T46" fmla="*/ 4 w 14"/>
                <a:gd name="T47" fmla="*/ 12 h 13"/>
                <a:gd name="T48" fmla="*/ 6 w 14"/>
                <a:gd name="T49" fmla="*/ 13 h 13"/>
                <a:gd name="T50" fmla="*/ 7 w 14"/>
                <a:gd name="T51" fmla="*/ 13 h 13"/>
                <a:gd name="T52" fmla="*/ 8 w 14"/>
                <a:gd name="T53" fmla="*/ 13 h 13"/>
                <a:gd name="T54" fmla="*/ 9 w 14"/>
                <a:gd name="T55" fmla="*/ 12 h 13"/>
                <a:gd name="T56" fmla="*/ 10 w 14"/>
                <a:gd name="T57" fmla="*/ 12 h 13"/>
                <a:gd name="T58" fmla="*/ 10 w 14"/>
                <a:gd name="T59" fmla="*/ 12 h 13"/>
                <a:gd name="T60" fmla="*/ 10 w 14"/>
                <a:gd name="T61" fmla="*/ 12 h 13"/>
                <a:gd name="T62" fmla="*/ 10 w 14"/>
                <a:gd name="T63" fmla="*/ 12 h 13"/>
                <a:gd name="T64" fmla="*/ 12 w 14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3">
                  <a:moveTo>
                    <a:pt x="12" y="11"/>
                  </a:move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AC652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161">
              <a:extLst>
                <a:ext uri="{FF2B5EF4-FFF2-40B4-BE49-F238E27FC236}">
                  <a16:creationId xmlns:a16="http://schemas.microsoft.com/office/drawing/2014/main" id="{10B85745-6983-FC9B-038D-21605190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083050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2 w 13"/>
                <a:gd name="T3" fmla="*/ 10 h 13"/>
                <a:gd name="T4" fmla="*/ 12 w 13"/>
                <a:gd name="T5" fmla="*/ 9 h 13"/>
                <a:gd name="T6" fmla="*/ 12 w 13"/>
                <a:gd name="T7" fmla="*/ 9 h 13"/>
                <a:gd name="T8" fmla="*/ 12 w 13"/>
                <a:gd name="T9" fmla="*/ 9 h 13"/>
                <a:gd name="T10" fmla="*/ 13 w 13"/>
                <a:gd name="T11" fmla="*/ 9 h 13"/>
                <a:gd name="T12" fmla="*/ 13 w 13"/>
                <a:gd name="T13" fmla="*/ 7 h 13"/>
                <a:gd name="T14" fmla="*/ 13 w 13"/>
                <a:gd name="T15" fmla="*/ 6 h 13"/>
                <a:gd name="T16" fmla="*/ 13 w 13"/>
                <a:gd name="T17" fmla="*/ 5 h 13"/>
                <a:gd name="T18" fmla="*/ 13 w 13"/>
                <a:gd name="T19" fmla="*/ 4 h 13"/>
                <a:gd name="T20" fmla="*/ 12 w 13"/>
                <a:gd name="T21" fmla="*/ 2 h 13"/>
                <a:gd name="T22" fmla="*/ 11 w 13"/>
                <a:gd name="T23" fmla="*/ 1 h 13"/>
                <a:gd name="T24" fmla="*/ 10 w 13"/>
                <a:gd name="T25" fmla="*/ 0 h 13"/>
                <a:gd name="T26" fmla="*/ 9 w 13"/>
                <a:gd name="T27" fmla="*/ 0 h 13"/>
                <a:gd name="T28" fmla="*/ 7 w 13"/>
                <a:gd name="T29" fmla="*/ 0 h 13"/>
                <a:gd name="T30" fmla="*/ 4 w 13"/>
                <a:gd name="T31" fmla="*/ 0 h 13"/>
                <a:gd name="T32" fmla="*/ 2 w 13"/>
                <a:gd name="T33" fmla="*/ 1 h 13"/>
                <a:gd name="T34" fmla="*/ 0 w 13"/>
                <a:gd name="T35" fmla="*/ 4 h 13"/>
                <a:gd name="T36" fmla="*/ 0 w 13"/>
                <a:gd name="T37" fmla="*/ 6 h 13"/>
                <a:gd name="T38" fmla="*/ 0 w 13"/>
                <a:gd name="T39" fmla="*/ 9 h 13"/>
                <a:gd name="T40" fmla="*/ 1 w 13"/>
                <a:gd name="T41" fmla="*/ 10 h 13"/>
                <a:gd name="T42" fmla="*/ 2 w 13"/>
                <a:gd name="T43" fmla="*/ 11 h 13"/>
                <a:gd name="T44" fmla="*/ 3 w 13"/>
                <a:gd name="T45" fmla="*/ 11 h 13"/>
                <a:gd name="T46" fmla="*/ 4 w 13"/>
                <a:gd name="T47" fmla="*/ 12 h 13"/>
                <a:gd name="T48" fmla="*/ 5 w 13"/>
                <a:gd name="T49" fmla="*/ 12 h 13"/>
                <a:gd name="T50" fmla="*/ 7 w 13"/>
                <a:gd name="T51" fmla="*/ 13 h 13"/>
                <a:gd name="T52" fmla="*/ 8 w 13"/>
                <a:gd name="T53" fmla="*/ 12 h 13"/>
                <a:gd name="T54" fmla="*/ 9 w 13"/>
                <a:gd name="T55" fmla="*/ 12 h 13"/>
                <a:gd name="T56" fmla="*/ 9 w 13"/>
                <a:gd name="T57" fmla="*/ 12 h 13"/>
                <a:gd name="T58" fmla="*/ 9 w 13"/>
                <a:gd name="T59" fmla="*/ 11 h 13"/>
                <a:gd name="T60" fmla="*/ 10 w 13"/>
                <a:gd name="T61" fmla="*/ 11 h 13"/>
                <a:gd name="T62" fmla="*/ 10 w 13"/>
                <a:gd name="T63" fmla="*/ 11 h 13"/>
                <a:gd name="T64" fmla="*/ 11 w 13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1ACB2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162">
              <a:extLst>
                <a:ext uri="{FF2B5EF4-FFF2-40B4-BE49-F238E27FC236}">
                  <a16:creationId xmlns:a16="http://schemas.microsoft.com/office/drawing/2014/main" id="{E63ACE81-38A9-8C37-648A-143F7C57A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083050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2 w 13"/>
                <a:gd name="T3" fmla="*/ 10 h 13"/>
                <a:gd name="T4" fmla="*/ 12 w 13"/>
                <a:gd name="T5" fmla="*/ 9 h 13"/>
                <a:gd name="T6" fmla="*/ 12 w 13"/>
                <a:gd name="T7" fmla="*/ 9 h 13"/>
                <a:gd name="T8" fmla="*/ 12 w 13"/>
                <a:gd name="T9" fmla="*/ 9 h 13"/>
                <a:gd name="T10" fmla="*/ 13 w 13"/>
                <a:gd name="T11" fmla="*/ 9 h 13"/>
                <a:gd name="T12" fmla="*/ 13 w 13"/>
                <a:gd name="T13" fmla="*/ 7 h 13"/>
                <a:gd name="T14" fmla="*/ 13 w 13"/>
                <a:gd name="T15" fmla="*/ 6 h 13"/>
                <a:gd name="T16" fmla="*/ 13 w 13"/>
                <a:gd name="T17" fmla="*/ 5 h 13"/>
                <a:gd name="T18" fmla="*/ 13 w 13"/>
                <a:gd name="T19" fmla="*/ 4 h 13"/>
                <a:gd name="T20" fmla="*/ 12 w 13"/>
                <a:gd name="T21" fmla="*/ 2 h 13"/>
                <a:gd name="T22" fmla="*/ 11 w 13"/>
                <a:gd name="T23" fmla="*/ 1 h 13"/>
                <a:gd name="T24" fmla="*/ 10 w 13"/>
                <a:gd name="T25" fmla="*/ 0 h 13"/>
                <a:gd name="T26" fmla="*/ 9 w 13"/>
                <a:gd name="T27" fmla="*/ 0 h 13"/>
                <a:gd name="T28" fmla="*/ 7 w 13"/>
                <a:gd name="T29" fmla="*/ 0 h 13"/>
                <a:gd name="T30" fmla="*/ 4 w 13"/>
                <a:gd name="T31" fmla="*/ 0 h 13"/>
                <a:gd name="T32" fmla="*/ 2 w 13"/>
                <a:gd name="T33" fmla="*/ 1 h 13"/>
                <a:gd name="T34" fmla="*/ 0 w 13"/>
                <a:gd name="T35" fmla="*/ 4 h 13"/>
                <a:gd name="T36" fmla="*/ 0 w 13"/>
                <a:gd name="T37" fmla="*/ 6 h 13"/>
                <a:gd name="T38" fmla="*/ 0 w 13"/>
                <a:gd name="T39" fmla="*/ 9 h 13"/>
                <a:gd name="T40" fmla="*/ 1 w 13"/>
                <a:gd name="T41" fmla="*/ 10 h 13"/>
                <a:gd name="T42" fmla="*/ 2 w 13"/>
                <a:gd name="T43" fmla="*/ 11 h 13"/>
                <a:gd name="T44" fmla="*/ 3 w 13"/>
                <a:gd name="T45" fmla="*/ 11 h 13"/>
                <a:gd name="T46" fmla="*/ 4 w 13"/>
                <a:gd name="T47" fmla="*/ 12 h 13"/>
                <a:gd name="T48" fmla="*/ 5 w 13"/>
                <a:gd name="T49" fmla="*/ 12 h 13"/>
                <a:gd name="T50" fmla="*/ 7 w 13"/>
                <a:gd name="T51" fmla="*/ 13 h 13"/>
                <a:gd name="T52" fmla="*/ 8 w 13"/>
                <a:gd name="T53" fmla="*/ 12 h 13"/>
                <a:gd name="T54" fmla="*/ 9 w 13"/>
                <a:gd name="T55" fmla="*/ 12 h 13"/>
                <a:gd name="T56" fmla="*/ 10 w 13"/>
                <a:gd name="T57" fmla="*/ 12 h 13"/>
                <a:gd name="T58" fmla="*/ 10 w 13"/>
                <a:gd name="T59" fmla="*/ 11 h 13"/>
                <a:gd name="T60" fmla="*/ 10 w 13"/>
                <a:gd name="T61" fmla="*/ 11 h 13"/>
                <a:gd name="T62" fmla="*/ 10 w 13"/>
                <a:gd name="T63" fmla="*/ 11 h 13"/>
                <a:gd name="T64" fmla="*/ 11 w 13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7A78C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163">
              <a:extLst>
                <a:ext uri="{FF2B5EF4-FFF2-40B4-BE49-F238E27FC236}">
                  <a16:creationId xmlns:a16="http://schemas.microsoft.com/office/drawing/2014/main" id="{91C985A5-1389-44D7-19F6-D5A98F9FB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175" y="4105275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2 w 13"/>
                <a:gd name="T3" fmla="*/ 10 h 13"/>
                <a:gd name="T4" fmla="*/ 12 w 13"/>
                <a:gd name="T5" fmla="*/ 9 h 13"/>
                <a:gd name="T6" fmla="*/ 12 w 13"/>
                <a:gd name="T7" fmla="*/ 9 h 13"/>
                <a:gd name="T8" fmla="*/ 12 w 13"/>
                <a:gd name="T9" fmla="*/ 9 h 13"/>
                <a:gd name="T10" fmla="*/ 13 w 13"/>
                <a:gd name="T11" fmla="*/ 9 h 13"/>
                <a:gd name="T12" fmla="*/ 13 w 13"/>
                <a:gd name="T13" fmla="*/ 7 h 13"/>
                <a:gd name="T14" fmla="*/ 13 w 13"/>
                <a:gd name="T15" fmla="*/ 6 h 13"/>
                <a:gd name="T16" fmla="*/ 13 w 13"/>
                <a:gd name="T17" fmla="*/ 5 h 13"/>
                <a:gd name="T18" fmla="*/ 13 w 13"/>
                <a:gd name="T19" fmla="*/ 4 h 13"/>
                <a:gd name="T20" fmla="*/ 12 w 13"/>
                <a:gd name="T21" fmla="*/ 2 h 13"/>
                <a:gd name="T22" fmla="*/ 11 w 13"/>
                <a:gd name="T23" fmla="*/ 1 h 13"/>
                <a:gd name="T24" fmla="*/ 10 w 13"/>
                <a:gd name="T25" fmla="*/ 0 h 13"/>
                <a:gd name="T26" fmla="*/ 9 w 13"/>
                <a:gd name="T27" fmla="*/ 0 h 13"/>
                <a:gd name="T28" fmla="*/ 7 w 13"/>
                <a:gd name="T29" fmla="*/ 0 h 13"/>
                <a:gd name="T30" fmla="*/ 4 w 13"/>
                <a:gd name="T31" fmla="*/ 0 h 13"/>
                <a:gd name="T32" fmla="*/ 2 w 13"/>
                <a:gd name="T33" fmla="*/ 1 h 13"/>
                <a:gd name="T34" fmla="*/ 0 w 13"/>
                <a:gd name="T35" fmla="*/ 4 h 13"/>
                <a:gd name="T36" fmla="*/ 0 w 13"/>
                <a:gd name="T37" fmla="*/ 6 h 13"/>
                <a:gd name="T38" fmla="*/ 0 w 13"/>
                <a:gd name="T39" fmla="*/ 9 h 13"/>
                <a:gd name="T40" fmla="*/ 1 w 13"/>
                <a:gd name="T41" fmla="*/ 10 h 13"/>
                <a:gd name="T42" fmla="*/ 2 w 13"/>
                <a:gd name="T43" fmla="*/ 11 h 13"/>
                <a:gd name="T44" fmla="*/ 3 w 13"/>
                <a:gd name="T45" fmla="*/ 12 h 13"/>
                <a:gd name="T46" fmla="*/ 4 w 13"/>
                <a:gd name="T47" fmla="*/ 12 h 13"/>
                <a:gd name="T48" fmla="*/ 5 w 13"/>
                <a:gd name="T49" fmla="*/ 13 h 13"/>
                <a:gd name="T50" fmla="*/ 7 w 13"/>
                <a:gd name="T51" fmla="*/ 13 h 13"/>
                <a:gd name="T52" fmla="*/ 8 w 13"/>
                <a:gd name="T53" fmla="*/ 13 h 13"/>
                <a:gd name="T54" fmla="*/ 9 w 13"/>
                <a:gd name="T55" fmla="*/ 12 h 13"/>
                <a:gd name="T56" fmla="*/ 9 w 13"/>
                <a:gd name="T57" fmla="*/ 12 h 13"/>
                <a:gd name="T58" fmla="*/ 9 w 13"/>
                <a:gd name="T59" fmla="*/ 12 h 13"/>
                <a:gd name="T60" fmla="*/ 10 w 13"/>
                <a:gd name="T61" fmla="*/ 12 h 13"/>
                <a:gd name="T62" fmla="*/ 10 w 13"/>
                <a:gd name="T63" fmla="*/ 12 h 13"/>
                <a:gd name="T64" fmla="*/ 11 w 13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1FDFD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64">
              <a:extLst>
                <a:ext uri="{FF2B5EF4-FFF2-40B4-BE49-F238E27FC236}">
                  <a16:creationId xmlns:a16="http://schemas.microsoft.com/office/drawing/2014/main" id="{63638213-DD29-6A46-E1C2-D06DD46E0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988" y="4105275"/>
              <a:ext cx="22225" cy="20638"/>
            </a:xfrm>
            <a:custGeom>
              <a:avLst/>
              <a:gdLst>
                <a:gd name="T0" fmla="*/ 12 w 14"/>
                <a:gd name="T1" fmla="*/ 11 h 13"/>
                <a:gd name="T2" fmla="*/ 13 w 14"/>
                <a:gd name="T3" fmla="*/ 10 h 13"/>
                <a:gd name="T4" fmla="*/ 13 w 14"/>
                <a:gd name="T5" fmla="*/ 9 h 13"/>
                <a:gd name="T6" fmla="*/ 13 w 14"/>
                <a:gd name="T7" fmla="*/ 9 h 13"/>
                <a:gd name="T8" fmla="*/ 13 w 14"/>
                <a:gd name="T9" fmla="*/ 9 h 13"/>
                <a:gd name="T10" fmla="*/ 13 w 14"/>
                <a:gd name="T11" fmla="*/ 9 h 13"/>
                <a:gd name="T12" fmla="*/ 14 w 14"/>
                <a:gd name="T13" fmla="*/ 7 h 13"/>
                <a:gd name="T14" fmla="*/ 14 w 14"/>
                <a:gd name="T15" fmla="*/ 6 h 13"/>
                <a:gd name="T16" fmla="*/ 14 w 14"/>
                <a:gd name="T17" fmla="*/ 5 h 13"/>
                <a:gd name="T18" fmla="*/ 13 w 14"/>
                <a:gd name="T19" fmla="*/ 4 h 13"/>
                <a:gd name="T20" fmla="*/ 13 w 14"/>
                <a:gd name="T21" fmla="*/ 2 h 13"/>
                <a:gd name="T22" fmla="*/ 12 w 14"/>
                <a:gd name="T23" fmla="*/ 1 h 13"/>
                <a:gd name="T24" fmla="*/ 11 w 14"/>
                <a:gd name="T25" fmla="*/ 0 h 13"/>
                <a:gd name="T26" fmla="*/ 10 w 14"/>
                <a:gd name="T27" fmla="*/ 0 h 13"/>
                <a:gd name="T28" fmla="*/ 7 w 14"/>
                <a:gd name="T29" fmla="*/ 0 h 13"/>
                <a:gd name="T30" fmla="*/ 5 w 14"/>
                <a:gd name="T31" fmla="*/ 0 h 13"/>
                <a:gd name="T32" fmla="*/ 2 w 14"/>
                <a:gd name="T33" fmla="*/ 1 h 13"/>
                <a:gd name="T34" fmla="*/ 1 w 14"/>
                <a:gd name="T35" fmla="*/ 4 h 13"/>
                <a:gd name="T36" fmla="*/ 0 w 14"/>
                <a:gd name="T37" fmla="*/ 6 h 13"/>
                <a:gd name="T38" fmla="*/ 1 w 14"/>
                <a:gd name="T39" fmla="*/ 9 h 13"/>
                <a:gd name="T40" fmla="*/ 1 w 14"/>
                <a:gd name="T41" fmla="*/ 10 h 13"/>
                <a:gd name="T42" fmla="*/ 2 w 14"/>
                <a:gd name="T43" fmla="*/ 11 h 13"/>
                <a:gd name="T44" fmla="*/ 3 w 14"/>
                <a:gd name="T45" fmla="*/ 12 h 13"/>
                <a:gd name="T46" fmla="*/ 5 w 14"/>
                <a:gd name="T47" fmla="*/ 12 h 13"/>
                <a:gd name="T48" fmla="*/ 6 w 14"/>
                <a:gd name="T49" fmla="*/ 13 h 13"/>
                <a:gd name="T50" fmla="*/ 7 w 14"/>
                <a:gd name="T51" fmla="*/ 13 h 13"/>
                <a:gd name="T52" fmla="*/ 8 w 14"/>
                <a:gd name="T53" fmla="*/ 13 h 13"/>
                <a:gd name="T54" fmla="*/ 10 w 14"/>
                <a:gd name="T55" fmla="*/ 12 h 13"/>
                <a:gd name="T56" fmla="*/ 10 w 14"/>
                <a:gd name="T57" fmla="*/ 12 h 13"/>
                <a:gd name="T58" fmla="*/ 10 w 14"/>
                <a:gd name="T59" fmla="*/ 12 h 13"/>
                <a:gd name="T60" fmla="*/ 10 w 14"/>
                <a:gd name="T61" fmla="*/ 12 h 13"/>
                <a:gd name="T62" fmla="*/ 11 w 14"/>
                <a:gd name="T63" fmla="*/ 12 h 13"/>
                <a:gd name="T64" fmla="*/ 12 w 14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3">
                  <a:moveTo>
                    <a:pt x="12" y="11"/>
                  </a:moveTo>
                  <a:lnTo>
                    <a:pt x="13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C7293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165">
              <a:extLst>
                <a:ext uri="{FF2B5EF4-FFF2-40B4-BE49-F238E27FC236}">
                  <a16:creationId xmlns:a16="http://schemas.microsoft.com/office/drawing/2014/main" id="{E632B3F5-143C-F31D-8EBD-F51D42FCF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600" y="2212975"/>
              <a:ext cx="74613" cy="74613"/>
            </a:xfrm>
            <a:custGeom>
              <a:avLst/>
              <a:gdLst>
                <a:gd name="T0" fmla="*/ 40 w 47"/>
                <a:gd name="T1" fmla="*/ 40 h 47"/>
                <a:gd name="T2" fmla="*/ 41 w 47"/>
                <a:gd name="T3" fmla="*/ 38 h 47"/>
                <a:gd name="T4" fmla="*/ 41 w 47"/>
                <a:gd name="T5" fmla="*/ 38 h 47"/>
                <a:gd name="T6" fmla="*/ 41 w 47"/>
                <a:gd name="T7" fmla="*/ 38 h 47"/>
                <a:gd name="T8" fmla="*/ 42 w 47"/>
                <a:gd name="T9" fmla="*/ 38 h 47"/>
                <a:gd name="T10" fmla="*/ 42 w 47"/>
                <a:gd name="T11" fmla="*/ 37 h 47"/>
                <a:gd name="T12" fmla="*/ 43 w 47"/>
                <a:gd name="T13" fmla="*/ 36 h 47"/>
                <a:gd name="T14" fmla="*/ 45 w 47"/>
                <a:gd name="T15" fmla="*/ 33 h 47"/>
                <a:gd name="T16" fmla="*/ 46 w 47"/>
                <a:gd name="T17" fmla="*/ 30 h 47"/>
                <a:gd name="T18" fmla="*/ 46 w 47"/>
                <a:gd name="T19" fmla="*/ 29 h 47"/>
                <a:gd name="T20" fmla="*/ 46 w 47"/>
                <a:gd name="T21" fmla="*/ 28 h 47"/>
                <a:gd name="T22" fmla="*/ 47 w 47"/>
                <a:gd name="T23" fmla="*/ 26 h 47"/>
                <a:gd name="T24" fmla="*/ 47 w 47"/>
                <a:gd name="T25" fmla="*/ 24 h 47"/>
                <a:gd name="T26" fmla="*/ 47 w 47"/>
                <a:gd name="T27" fmla="*/ 24 h 47"/>
                <a:gd name="T28" fmla="*/ 47 w 47"/>
                <a:gd name="T29" fmla="*/ 23 h 47"/>
                <a:gd name="T30" fmla="*/ 47 w 47"/>
                <a:gd name="T31" fmla="*/ 21 h 47"/>
                <a:gd name="T32" fmla="*/ 46 w 47"/>
                <a:gd name="T33" fmla="*/ 18 h 47"/>
                <a:gd name="T34" fmla="*/ 45 w 47"/>
                <a:gd name="T35" fmla="*/ 14 h 47"/>
                <a:gd name="T36" fmla="*/ 43 w 47"/>
                <a:gd name="T37" fmla="*/ 10 h 47"/>
                <a:gd name="T38" fmla="*/ 40 w 47"/>
                <a:gd name="T39" fmla="*/ 7 h 47"/>
                <a:gd name="T40" fmla="*/ 38 w 47"/>
                <a:gd name="T41" fmla="*/ 5 h 47"/>
                <a:gd name="T42" fmla="*/ 36 w 47"/>
                <a:gd name="T43" fmla="*/ 3 h 47"/>
                <a:gd name="T44" fmla="*/ 32 w 47"/>
                <a:gd name="T45" fmla="*/ 1 h 47"/>
                <a:gd name="T46" fmla="*/ 28 w 47"/>
                <a:gd name="T47" fmla="*/ 0 h 47"/>
                <a:gd name="T48" fmla="*/ 26 w 47"/>
                <a:gd name="T49" fmla="*/ 0 h 47"/>
                <a:gd name="T50" fmla="*/ 23 w 47"/>
                <a:gd name="T51" fmla="*/ 0 h 47"/>
                <a:gd name="T52" fmla="*/ 18 w 47"/>
                <a:gd name="T53" fmla="*/ 0 h 47"/>
                <a:gd name="T54" fmla="*/ 14 w 47"/>
                <a:gd name="T55" fmla="*/ 1 h 47"/>
                <a:gd name="T56" fmla="*/ 10 w 47"/>
                <a:gd name="T57" fmla="*/ 3 h 47"/>
                <a:gd name="T58" fmla="*/ 7 w 47"/>
                <a:gd name="T59" fmla="*/ 7 h 47"/>
                <a:gd name="T60" fmla="*/ 3 w 47"/>
                <a:gd name="T61" fmla="*/ 10 h 47"/>
                <a:gd name="T62" fmla="*/ 1 w 47"/>
                <a:gd name="T63" fmla="*/ 14 h 47"/>
                <a:gd name="T64" fmla="*/ 0 w 47"/>
                <a:gd name="T65" fmla="*/ 18 h 47"/>
                <a:gd name="T66" fmla="*/ 0 w 47"/>
                <a:gd name="T67" fmla="*/ 23 h 47"/>
                <a:gd name="T68" fmla="*/ 0 w 47"/>
                <a:gd name="T69" fmla="*/ 26 h 47"/>
                <a:gd name="T70" fmla="*/ 0 w 47"/>
                <a:gd name="T71" fmla="*/ 28 h 47"/>
                <a:gd name="T72" fmla="*/ 0 w 47"/>
                <a:gd name="T73" fmla="*/ 30 h 47"/>
                <a:gd name="T74" fmla="*/ 1 w 47"/>
                <a:gd name="T75" fmla="*/ 33 h 47"/>
                <a:gd name="T76" fmla="*/ 3 w 47"/>
                <a:gd name="T77" fmla="*/ 36 h 47"/>
                <a:gd name="T78" fmla="*/ 5 w 47"/>
                <a:gd name="T79" fmla="*/ 38 h 47"/>
                <a:gd name="T80" fmla="*/ 7 w 47"/>
                <a:gd name="T81" fmla="*/ 40 h 47"/>
                <a:gd name="T82" fmla="*/ 10 w 47"/>
                <a:gd name="T83" fmla="*/ 43 h 47"/>
                <a:gd name="T84" fmla="*/ 14 w 47"/>
                <a:gd name="T85" fmla="*/ 45 h 47"/>
                <a:gd name="T86" fmla="*/ 18 w 47"/>
                <a:gd name="T87" fmla="*/ 47 h 47"/>
                <a:gd name="T88" fmla="*/ 21 w 47"/>
                <a:gd name="T89" fmla="*/ 47 h 47"/>
                <a:gd name="T90" fmla="*/ 23 w 47"/>
                <a:gd name="T91" fmla="*/ 47 h 47"/>
                <a:gd name="T92" fmla="*/ 24 w 47"/>
                <a:gd name="T93" fmla="*/ 47 h 47"/>
                <a:gd name="T94" fmla="*/ 24 w 47"/>
                <a:gd name="T95" fmla="*/ 47 h 47"/>
                <a:gd name="T96" fmla="*/ 26 w 47"/>
                <a:gd name="T97" fmla="*/ 47 h 47"/>
                <a:gd name="T98" fmla="*/ 28 w 47"/>
                <a:gd name="T99" fmla="*/ 47 h 47"/>
                <a:gd name="T100" fmla="*/ 32 w 47"/>
                <a:gd name="T101" fmla="*/ 45 h 47"/>
                <a:gd name="T102" fmla="*/ 36 w 47"/>
                <a:gd name="T103" fmla="*/ 43 h 47"/>
                <a:gd name="T104" fmla="*/ 37 w 47"/>
                <a:gd name="T105" fmla="*/ 42 h 47"/>
                <a:gd name="T106" fmla="*/ 37 w 47"/>
                <a:gd name="T107" fmla="*/ 42 h 47"/>
                <a:gd name="T108" fmla="*/ 37 w 47"/>
                <a:gd name="T109" fmla="*/ 42 h 47"/>
                <a:gd name="T110" fmla="*/ 38 w 47"/>
                <a:gd name="T111" fmla="*/ 42 h 47"/>
                <a:gd name="T112" fmla="*/ 38 w 47"/>
                <a:gd name="T113" fmla="*/ 42 h 47"/>
                <a:gd name="T114" fmla="*/ 40 w 47"/>
                <a:gd name="T11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47">
                  <a:moveTo>
                    <a:pt x="40" y="40"/>
                  </a:move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3" y="36"/>
                  </a:lnTo>
                  <a:lnTo>
                    <a:pt x="45" y="33"/>
                  </a:lnTo>
                  <a:lnTo>
                    <a:pt x="46" y="30"/>
                  </a:lnTo>
                  <a:lnTo>
                    <a:pt x="46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7" y="21"/>
                  </a:lnTo>
                  <a:lnTo>
                    <a:pt x="46" y="18"/>
                  </a:lnTo>
                  <a:lnTo>
                    <a:pt x="45" y="14"/>
                  </a:lnTo>
                  <a:lnTo>
                    <a:pt x="43" y="10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7" y="7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0" y="43"/>
                  </a:lnTo>
                  <a:lnTo>
                    <a:pt x="14" y="45"/>
                  </a:lnTo>
                  <a:lnTo>
                    <a:pt x="18" y="47"/>
                  </a:lnTo>
                  <a:lnTo>
                    <a:pt x="21" y="47"/>
                  </a:lnTo>
                  <a:lnTo>
                    <a:pt x="23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2" y="45"/>
                  </a:lnTo>
                  <a:lnTo>
                    <a:pt x="36" y="43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166">
              <a:extLst>
                <a:ext uri="{FF2B5EF4-FFF2-40B4-BE49-F238E27FC236}">
                  <a16:creationId xmlns:a16="http://schemas.microsoft.com/office/drawing/2014/main" id="{448CB047-A4AB-26B6-3D7B-AE736594B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713" y="2224088"/>
              <a:ext cx="50800" cy="20638"/>
            </a:xfrm>
            <a:custGeom>
              <a:avLst/>
              <a:gdLst>
                <a:gd name="T0" fmla="*/ 32 w 32"/>
                <a:gd name="T1" fmla="*/ 13 h 13"/>
                <a:gd name="T2" fmla="*/ 31 w 32"/>
                <a:gd name="T3" fmla="*/ 11 h 13"/>
                <a:gd name="T4" fmla="*/ 30 w 32"/>
                <a:gd name="T5" fmla="*/ 9 h 13"/>
                <a:gd name="T6" fmla="*/ 29 w 32"/>
                <a:gd name="T7" fmla="*/ 7 h 13"/>
                <a:gd name="T8" fmla="*/ 27 w 32"/>
                <a:gd name="T9" fmla="*/ 5 h 13"/>
                <a:gd name="T10" fmla="*/ 26 w 32"/>
                <a:gd name="T11" fmla="*/ 4 h 13"/>
                <a:gd name="T12" fmla="*/ 25 w 32"/>
                <a:gd name="T13" fmla="*/ 3 h 13"/>
                <a:gd name="T14" fmla="*/ 22 w 32"/>
                <a:gd name="T15" fmla="*/ 1 h 13"/>
                <a:gd name="T16" fmla="*/ 19 w 32"/>
                <a:gd name="T17" fmla="*/ 0 h 13"/>
                <a:gd name="T18" fmla="*/ 16 w 32"/>
                <a:gd name="T19" fmla="*/ 0 h 13"/>
                <a:gd name="T20" fmla="*/ 13 w 32"/>
                <a:gd name="T21" fmla="*/ 0 h 13"/>
                <a:gd name="T22" fmla="*/ 10 w 32"/>
                <a:gd name="T23" fmla="*/ 1 h 13"/>
                <a:gd name="T24" fmla="*/ 7 w 32"/>
                <a:gd name="T25" fmla="*/ 3 h 13"/>
                <a:gd name="T26" fmla="*/ 4 w 32"/>
                <a:gd name="T27" fmla="*/ 5 h 13"/>
                <a:gd name="T28" fmla="*/ 2 w 32"/>
                <a:gd name="T29" fmla="*/ 9 h 13"/>
                <a:gd name="T30" fmla="*/ 1 w 32"/>
                <a:gd name="T31" fmla="*/ 11 h 13"/>
                <a:gd name="T32" fmla="*/ 0 w 32"/>
                <a:gd name="T33" fmla="*/ 13 h 13"/>
                <a:gd name="T34" fmla="*/ 32 w 32"/>
                <a:gd name="T3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13">
                  <a:moveTo>
                    <a:pt x="32" y="13"/>
                  </a:moveTo>
                  <a:lnTo>
                    <a:pt x="31" y="11"/>
                  </a:lnTo>
                  <a:lnTo>
                    <a:pt x="30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4" y="5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167">
              <a:extLst>
                <a:ext uri="{FF2B5EF4-FFF2-40B4-BE49-F238E27FC236}">
                  <a16:creationId xmlns:a16="http://schemas.microsoft.com/office/drawing/2014/main" id="{1F79BBC2-4638-ED76-2E12-D7C23D7E7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713" y="2255838"/>
              <a:ext cx="50800" cy="20638"/>
            </a:xfrm>
            <a:custGeom>
              <a:avLst/>
              <a:gdLst>
                <a:gd name="T0" fmla="*/ 28 w 32"/>
                <a:gd name="T1" fmla="*/ 8 h 13"/>
                <a:gd name="T2" fmla="*/ 29 w 32"/>
                <a:gd name="T3" fmla="*/ 6 h 13"/>
                <a:gd name="T4" fmla="*/ 31 w 32"/>
                <a:gd name="T5" fmla="*/ 5 h 13"/>
                <a:gd name="T6" fmla="*/ 31 w 32"/>
                <a:gd name="T7" fmla="*/ 3 h 13"/>
                <a:gd name="T8" fmla="*/ 31 w 32"/>
                <a:gd name="T9" fmla="*/ 3 h 13"/>
                <a:gd name="T10" fmla="*/ 31 w 32"/>
                <a:gd name="T11" fmla="*/ 3 h 13"/>
                <a:gd name="T12" fmla="*/ 31 w 32"/>
                <a:gd name="T13" fmla="*/ 3 h 13"/>
                <a:gd name="T14" fmla="*/ 32 w 32"/>
                <a:gd name="T15" fmla="*/ 2 h 13"/>
                <a:gd name="T16" fmla="*/ 32 w 32"/>
                <a:gd name="T17" fmla="*/ 0 h 13"/>
                <a:gd name="T18" fmla="*/ 0 w 32"/>
                <a:gd name="T19" fmla="*/ 0 h 13"/>
                <a:gd name="T20" fmla="*/ 1 w 32"/>
                <a:gd name="T21" fmla="*/ 2 h 13"/>
                <a:gd name="T22" fmla="*/ 2 w 32"/>
                <a:gd name="T23" fmla="*/ 5 h 13"/>
                <a:gd name="T24" fmla="*/ 3 w 32"/>
                <a:gd name="T25" fmla="*/ 6 h 13"/>
                <a:gd name="T26" fmla="*/ 5 w 32"/>
                <a:gd name="T27" fmla="*/ 8 h 13"/>
                <a:gd name="T28" fmla="*/ 7 w 32"/>
                <a:gd name="T29" fmla="*/ 10 h 13"/>
                <a:gd name="T30" fmla="*/ 10 w 32"/>
                <a:gd name="T31" fmla="*/ 12 h 13"/>
                <a:gd name="T32" fmla="*/ 13 w 32"/>
                <a:gd name="T33" fmla="*/ 13 h 13"/>
                <a:gd name="T34" fmla="*/ 16 w 32"/>
                <a:gd name="T35" fmla="*/ 13 h 13"/>
                <a:gd name="T36" fmla="*/ 18 w 32"/>
                <a:gd name="T37" fmla="*/ 13 h 13"/>
                <a:gd name="T38" fmla="*/ 19 w 32"/>
                <a:gd name="T39" fmla="*/ 13 h 13"/>
                <a:gd name="T40" fmla="*/ 23 w 32"/>
                <a:gd name="T41" fmla="*/ 12 h 13"/>
                <a:gd name="T42" fmla="*/ 25 w 32"/>
                <a:gd name="T43" fmla="*/ 10 h 13"/>
                <a:gd name="T44" fmla="*/ 25 w 32"/>
                <a:gd name="T45" fmla="*/ 10 h 13"/>
                <a:gd name="T46" fmla="*/ 26 w 32"/>
                <a:gd name="T47" fmla="*/ 9 h 13"/>
                <a:gd name="T48" fmla="*/ 27 w 32"/>
                <a:gd name="T49" fmla="*/ 9 h 13"/>
                <a:gd name="T50" fmla="*/ 28 w 32"/>
                <a:gd name="T5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13">
                  <a:moveTo>
                    <a:pt x="28" y="8"/>
                  </a:moveTo>
                  <a:lnTo>
                    <a:pt x="29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5"/>
                  </a:lnTo>
                  <a:lnTo>
                    <a:pt x="3" y="6"/>
                  </a:lnTo>
                  <a:lnTo>
                    <a:pt x="5" y="8"/>
                  </a:lnTo>
                  <a:lnTo>
                    <a:pt x="7" y="10"/>
                  </a:lnTo>
                  <a:lnTo>
                    <a:pt x="10" y="12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168">
              <a:extLst>
                <a:ext uri="{FF2B5EF4-FFF2-40B4-BE49-F238E27FC236}">
                  <a16:creationId xmlns:a16="http://schemas.microsoft.com/office/drawing/2014/main" id="{2E1AE09F-44BB-27F3-9EBE-7DAAD6949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438" y="2874963"/>
              <a:ext cx="76200" cy="74613"/>
            </a:xfrm>
            <a:custGeom>
              <a:avLst/>
              <a:gdLst>
                <a:gd name="T0" fmla="*/ 41 w 48"/>
                <a:gd name="T1" fmla="*/ 40 h 47"/>
                <a:gd name="T2" fmla="*/ 42 w 48"/>
                <a:gd name="T3" fmla="*/ 38 h 47"/>
                <a:gd name="T4" fmla="*/ 42 w 48"/>
                <a:gd name="T5" fmla="*/ 38 h 47"/>
                <a:gd name="T6" fmla="*/ 42 w 48"/>
                <a:gd name="T7" fmla="*/ 38 h 47"/>
                <a:gd name="T8" fmla="*/ 42 w 48"/>
                <a:gd name="T9" fmla="*/ 38 h 47"/>
                <a:gd name="T10" fmla="*/ 43 w 48"/>
                <a:gd name="T11" fmla="*/ 37 h 47"/>
                <a:gd name="T12" fmla="*/ 44 w 48"/>
                <a:gd name="T13" fmla="*/ 36 h 47"/>
                <a:gd name="T14" fmla="*/ 46 w 48"/>
                <a:gd name="T15" fmla="*/ 32 h 47"/>
                <a:gd name="T16" fmla="*/ 47 w 48"/>
                <a:gd name="T17" fmla="*/ 30 h 47"/>
                <a:gd name="T18" fmla="*/ 47 w 48"/>
                <a:gd name="T19" fmla="*/ 29 h 47"/>
                <a:gd name="T20" fmla="*/ 47 w 48"/>
                <a:gd name="T21" fmla="*/ 28 h 47"/>
                <a:gd name="T22" fmla="*/ 48 w 48"/>
                <a:gd name="T23" fmla="*/ 26 h 47"/>
                <a:gd name="T24" fmla="*/ 48 w 48"/>
                <a:gd name="T25" fmla="*/ 24 h 47"/>
                <a:gd name="T26" fmla="*/ 48 w 48"/>
                <a:gd name="T27" fmla="*/ 24 h 47"/>
                <a:gd name="T28" fmla="*/ 48 w 48"/>
                <a:gd name="T29" fmla="*/ 23 h 47"/>
                <a:gd name="T30" fmla="*/ 48 w 48"/>
                <a:gd name="T31" fmla="*/ 21 h 47"/>
                <a:gd name="T32" fmla="*/ 47 w 48"/>
                <a:gd name="T33" fmla="*/ 18 h 47"/>
                <a:gd name="T34" fmla="*/ 46 w 48"/>
                <a:gd name="T35" fmla="*/ 14 h 47"/>
                <a:gd name="T36" fmla="*/ 44 w 48"/>
                <a:gd name="T37" fmla="*/ 10 h 47"/>
                <a:gd name="T38" fmla="*/ 41 w 48"/>
                <a:gd name="T39" fmla="*/ 7 h 47"/>
                <a:gd name="T40" fmla="*/ 39 w 48"/>
                <a:gd name="T41" fmla="*/ 5 h 47"/>
                <a:gd name="T42" fmla="*/ 37 w 48"/>
                <a:gd name="T43" fmla="*/ 3 h 47"/>
                <a:gd name="T44" fmla="*/ 33 w 48"/>
                <a:gd name="T45" fmla="*/ 1 h 47"/>
                <a:gd name="T46" fmla="*/ 29 w 48"/>
                <a:gd name="T47" fmla="*/ 0 h 47"/>
                <a:gd name="T48" fmla="*/ 26 w 48"/>
                <a:gd name="T49" fmla="*/ 0 h 47"/>
                <a:gd name="T50" fmla="*/ 24 w 48"/>
                <a:gd name="T51" fmla="*/ 0 h 47"/>
                <a:gd name="T52" fmla="*/ 19 w 48"/>
                <a:gd name="T53" fmla="*/ 0 h 47"/>
                <a:gd name="T54" fmla="*/ 15 w 48"/>
                <a:gd name="T55" fmla="*/ 1 h 47"/>
                <a:gd name="T56" fmla="*/ 11 w 48"/>
                <a:gd name="T57" fmla="*/ 3 h 47"/>
                <a:gd name="T58" fmla="*/ 7 w 48"/>
                <a:gd name="T59" fmla="*/ 7 h 47"/>
                <a:gd name="T60" fmla="*/ 4 w 48"/>
                <a:gd name="T61" fmla="*/ 10 h 47"/>
                <a:gd name="T62" fmla="*/ 2 w 48"/>
                <a:gd name="T63" fmla="*/ 14 h 47"/>
                <a:gd name="T64" fmla="*/ 1 w 48"/>
                <a:gd name="T65" fmla="*/ 18 h 47"/>
                <a:gd name="T66" fmla="*/ 0 w 48"/>
                <a:gd name="T67" fmla="*/ 23 h 47"/>
                <a:gd name="T68" fmla="*/ 0 w 48"/>
                <a:gd name="T69" fmla="*/ 26 h 47"/>
                <a:gd name="T70" fmla="*/ 1 w 48"/>
                <a:gd name="T71" fmla="*/ 28 h 47"/>
                <a:gd name="T72" fmla="*/ 1 w 48"/>
                <a:gd name="T73" fmla="*/ 30 h 47"/>
                <a:gd name="T74" fmla="*/ 2 w 48"/>
                <a:gd name="T75" fmla="*/ 32 h 47"/>
                <a:gd name="T76" fmla="*/ 4 w 48"/>
                <a:gd name="T77" fmla="*/ 36 h 47"/>
                <a:gd name="T78" fmla="*/ 6 w 48"/>
                <a:gd name="T79" fmla="*/ 38 h 47"/>
                <a:gd name="T80" fmla="*/ 7 w 48"/>
                <a:gd name="T81" fmla="*/ 40 h 47"/>
                <a:gd name="T82" fmla="*/ 11 w 48"/>
                <a:gd name="T83" fmla="*/ 43 h 47"/>
                <a:gd name="T84" fmla="*/ 15 w 48"/>
                <a:gd name="T85" fmla="*/ 45 h 47"/>
                <a:gd name="T86" fmla="*/ 19 w 48"/>
                <a:gd name="T87" fmla="*/ 47 h 47"/>
                <a:gd name="T88" fmla="*/ 22 w 48"/>
                <a:gd name="T89" fmla="*/ 47 h 47"/>
                <a:gd name="T90" fmla="*/ 24 w 48"/>
                <a:gd name="T91" fmla="*/ 47 h 47"/>
                <a:gd name="T92" fmla="*/ 25 w 48"/>
                <a:gd name="T93" fmla="*/ 47 h 47"/>
                <a:gd name="T94" fmla="*/ 25 w 48"/>
                <a:gd name="T95" fmla="*/ 47 h 47"/>
                <a:gd name="T96" fmla="*/ 26 w 48"/>
                <a:gd name="T97" fmla="*/ 47 h 47"/>
                <a:gd name="T98" fmla="*/ 29 w 48"/>
                <a:gd name="T99" fmla="*/ 47 h 47"/>
                <a:gd name="T100" fmla="*/ 33 w 48"/>
                <a:gd name="T101" fmla="*/ 45 h 47"/>
                <a:gd name="T102" fmla="*/ 37 w 48"/>
                <a:gd name="T103" fmla="*/ 43 h 47"/>
                <a:gd name="T104" fmla="*/ 38 w 48"/>
                <a:gd name="T105" fmla="*/ 42 h 47"/>
                <a:gd name="T106" fmla="*/ 38 w 48"/>
                <a:gd name="T107" fmla="*/ 42 h 47"/>
                <a:gd name="T108" fmla="*/ 38 w 48"/>
                <a:gd name="T109" fmla="*/ 42 h 47"/>
                <a:gd name="T110" fmla="*/ 38 w 48"/>
                <a:gd name="T111" fmla="*/ 42 h 47"/>
                <a:gd name="T112" fmla="*/ 39 w 48"/>
                <a:gd name="T113" fmla="*/ 42 h 47"/>
                <a:gd name="T114" fmla="*/ 41 w 48"/>
                <a:gd name="T11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" h="47">
                  <a:moveTo>
                    <a:pt x="41" y="40"/>
                  </a:move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3" y="37"/>
                  </a:lnTo>
                  <a:lnTo>
                    <a:pt x="44" y="36"/>
                  </a:lnTo>
                  <a:lnTo>
                    <a:pt x="46" y="32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7" y="18"/>
                  </a:lnTo>
                  <a:lnTo>
                    <a:pt x="46" y="14"/>
                  </a:lnTo>
                  <a:lnTo>
                    <a:pt x="44" y="10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7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5" y="45"/>
                  </a:lnTo>
                  <a:lnTo>
                    <a:pt x="19" y="47"/>
                  </a:lnTo>
                  <a:lnTo>
                    <a:pt x="22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9" y="47"/>
                  </a:lnTo>
                  <a:lnTo>
                    <a:pt x="33" y="45"/>
                  </a:lnTo>
                  <a:lnTo>
                    <a:pt x="37" y="43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169">
              <a:extLst>
                <a:ext uri="{FF2B5EF4-FFF2-40B4-BE49-F238E27FC236}">
                  <a16:creationId xmlns:a16="http://schemas.microsoft.com/office/drawing/2014/main" id="{E071FBA5-E428-2517-0E87-B1CC3F95D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8" y="2886075"/>
              <a:ext cx="50800" cy="20638"/>
            </a:xfrm>
            <a:custGeom>
              <a:avLst/>
              <a:gdLst>
                <a:gd name="T0" fmla="*/ 32 w 32"/>
                <a:gd name="T1" fmla="*/ 13 h 13"/>
                <a:gd name="T2" fmla="*/ 31 w 32"/>
                <a:gd name="T3" fmla="*/ 11 h 13"/>
                <a:gd name="T4" fmla="*/ 30 w 32"/>
                <a:gd name="T5" fmla="*/ 9 h 13"/>
                <a:gd name="T6" fmla="*/ 29 w 32"/>
                <a:gd name="T7" fmla="*/ 7 h 13"/>
                <a:gd name="T8" fmla="*/ 27 w 32"/>
                <a:gd name="T9" fmla="*/ 5 h 13"/>
                <a:gd name="T10" fmla="*/ 26 w 32"/>
                <a:gd name="T11" fmla="*/ 3 h 13"/>
                <a:gd name="T12" fmla="*/ 25 w 32"/>
                <a:gd name="T13" fmla="*/ 2 h 13"/>
                <a:gd name="T14" fmla="*/ 22 w 32"/>
                <a:gd name="T15" fmla="*/ 1 h 13"/>
                <a:gd name="T16" fmla="*/ 19 w 32"/>
                <a:gd name="T17" fmla="*/ 0 h 13"/>
                <a:gd name="T18" fmla="*/ 16 w 32"/>
                <a:gd name="T19" fmla="*/ 0 h 13"/>
                <a:gd name="T20" fmla="*/ 13 w 32"/>
                <a:gd name="T21" fmla="*/ 0 h 13"/>
                <a:gd name="T22" fmla="*/ 10 w 32"/>
                <a:gd name="T23" fmla="*/ 1 h 13"/>
                <a:gd name="T24" fmla="*/ 7 w 32"/>
                <a:gd name="T25" fmla="*/ 2 h 13"/>
                <a:gd name="T26" fmla="*/ 4 w 32"/>
                <a:gd name="T27" fmla="*/ 5 h 13"/>
                <a:gd name="T28" fmla="*/ 1 w 32"/>
                <a:gd name="T29" fmla="*/ 9 h 13"/>
                <a:gd name="T30" fmla="*/ 0 w 32"/>
                <a:gd name="T31" fmla="*/ 11 h 13"/>
                <a:gd name="T32" fmla="*/ 0 w 32"/>
                <a:gd name="T33" fmla="*/ 13 h 13"/>
                <a:gd name="T34" fmla="*/ 32 w 32"/>
                <a:gd name="T3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13">
                  <a:moveTo>
                    <a:pt x="32" y="13"/>
                  </a:moveTo>
                  <a:lnTo>
                    <a:pt x="31" y="11"/>
                  </a:lnTo>
                  <a:lnTo>
                    <a:pt x="30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18CF1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170">
              <a:extLst>
                <a:ext uri="{FF2B5EF4-FFF2-40B4-BE49-F238E27FC236}">
                  <a16:creationId xmlns:a16="http://schemas.microsoft.com/office/drawing/2014/main" id="{B3B7386F-06ED-7B55-B38E-A9813DD8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8" y="2917825"/>
              <a:ext cx="50800" cy="20638"/>
            </a:xfrm>
            <a:custGeom>
              <a:avLst/>
              <a:gdLst>
                <a:gd name="T0" fmla="*/ 28 w 32"/>
                <a:gd name="T1" fmla="*/ 8 h 13"/>
                <a:gd name="T2" fmla="*/ 29 w 32"/>
                <a:gd name="T3" fmla="*/ 6 h 13"/>
                <a:gd name="T4" fmla="*/ 30 w 32"/>
                <a:gd name="T5" fmla="*/ 4 h 13"/>
                <a:gd name="T6" fmla="*/ 31 w 32"/>
                <a:gd name="T7" fmla="*/ 3 h 13"/>
                <a:gd name="T8" fmla="*/ 31 w 32"/>
                <a:gd name="T9" fmla="*/ 3 h 13"/>
                <a:gd name="T10" fmla="*/ 31 w 32"/>
                <a:gd name="T11" fmla="*/ 3 h 13"/>
                <a:gd name="T12" fmla="*/ 31 w 32"/>
                <a:gd name="T13" fmla="*/ 3 h 13"/>
                <a:gd name="T14" fmla="*/ 31 w 32"/>
                <a:gd name="T15" fmla="*/ 2 h 13"/>
                <a:gd name="T16" fmla="*/ 32 w 32"/>
                <a:gd name="T17" fmla="*/ 0 h 13"/>
                <a:gd name="T18" fmla="*/ 0 w 32"/>
                <a:gd name="T19" fmla="*/ 0 h 13"/>
                <a:gd name="T20" fmla="*/ 1 w 32"/>
                <a:gd name="T21" fmla="*/ 2 h 13"/>
                <a:gd name="T22" fmla="*/ 2 w 32"/>
                <a:gd name="T23" fmla="*/ 4 h 13"/>
                <a:gd name="T24" fmla="*/ 3 w 32"/>
                <a:gd name="T25" fmla="*/ 6 h 13"/>
                <a:gd name="T26" fmla="*/ 4 w 32"/>
                <a:gd name="T27" fmla="*/ 8 h 13"/>
                <a:gd name="T28" fmla="*/ 7 w 32"/>
                <a:gd name="T29" fmla="*/ 10 h 13"/>
                <a:gd name="T30" fmla="*/ 10 w 32"/>
                <a:gd name="T31" fmla="*/ 12 h 13"/>
                <a:gd name="T32" fmla="*/ 13 w 32"/>
                <a:gd name="T33" fmla="*/ 13 h 13"/>
                <a:gd name="T34" fmla="*/ 16 w 32"/>
                <a:gd name="T35" fmla="*/ 13 h 13"/>
                <a:gd name="T36" fmla="*/ 18 w 32"/>
                <a:gd name="T37" fmla="*/ 13 h 13"/>
                <a:gd name="T38" fmla="*/ 19 w 32"/>
                <a:gd name="T39" fmla="*/ 13 h 13"/>
                <a:gd name="T40" fmla="*/ 22 w 32"/>
                <a:gd name="T41" fmla="*/ 12 h 13"/>
                <a:gd name="T42" fmla="*/ 25 w 32"/>
                <a:gd name="T43" fmla="*/ 10 h 13"/>
                <a:gd name="T44" fmla="*/ 25 w 32"/>
                <a:gd name="T45" fmla="*/ 10 h 13"/>
                <a:gd name="T46" fmla="*/ 26 w 32"/>
                <a:gd name="T47" fmla="*/ 9 h 13"/>
                <a:gd name="T48" fmla="*/ 26 w 32"/>
                <a:gd name="T49" fmla="*/ 9 h 13"/>
                <a:gd name="T50" fmla="*/ 28 w 32"/>
                <a:gd name="T5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13">
                  <a:moveTo>
                    <a:pt x="28" y="8"/>
                  </a:moveTo>
                  <a:lnTo>
                    <a:pt x="29" y="6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3" y="6"/>
                  </a:lnTo>
                  <a:lnTo>
                    <a:pt x="4" y="8"/>
                  </a:lnTo>
                  <a:lnTo>
                    <a:pt x="7" y="10"/>
                  </a:lnTo>
                  <a:lnTo>
                    <a:pt x="10" y="12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22" y="1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18CF1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171">
              <a:extLst>
                <a:ext uri="{FF2B5EF4-FFF2-40B4-BE49-F238E27FC236}">
                  <a16:creationId xmlns:a16="http://schemas.microsoft.com/office/drawing/2014/main" id="{7D3D186E-E4CA-82BA-4DE5-C41AFB539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00" y="3889375"/>
              <a:ext cx="74613" cy="74613"/>
            </a:xfrm>
            <a:custGeom>
              <a:avLst/>
              <a:gdLst>
                <a:gd name="T0" fmla="*/ 40 w 47"/>
                <a:gd name="T1" fmla="*/ 40 h 47"/>
                <a:gd name="T2" fmla="*/ 41 w 47"/>
                <a:gd name="T3" fmla="*/ 38 h 47"/>
                <a:gd name="T4" fmla="*/ 41 w 47"/>
                <a:gd name="T5" fmla="*/ 38 h 47"/>
                <a:gd name="T6" fmla="*/ 41 w 47"/>
                <a:gd name="T7" fmla="*/ 38 h 47"/>
                <a:gd name="T8" fmla="*/ 42 w 47"/>
                <a:gd name="T9" fmla="*/ 38 h 47"/>
                <a:gd name="T10" fmla="*/ 42 w 47"/>
                <a:gd name="T11" fmla="*/ 37 h 47"/>
                <a:gd name="T12" fmla="*/ 43 w 47"/>
                <a:gd name="T13" fmla="*/ 36 h 47"/>
                <a:gd name="T14" fmla="*/ 45 w 47"/>
                <a:gd name="T15" fmla="*/ 32 h 47"/>
                <a:gd name="T16" fmla="*/ 46 w 47"/>
                <a:gd name="T17" fmla="*/ 30 h 47"/>
                <a:gd name="T18" fmla="*/ 46 w 47"/>
                <a:gd name="T19" fmla="*/ 29 h 47"/>
                <a:gd name="T20" fmla="*/ 46 w 47"/>
                <a:gd name="T21" fmla="*/ 28 h 47"/>
                <a:gd name="T22" fmla="*/ 47 w 47"/>
                <a:gd name="T23" fmla="*/ 26 h 47"/>
                <a:gd name="T24" fmla="*/ 47 w 47"/>
                <a:gd name="T25" fmla="*/ 24 h 47"/>
                <a:gd name="T26" fmla="*/ 47 w 47"/>
                <a:gd name="T27" fmla="*/ 24 h 47"/>
                <a:gd name="T28" fmla="*/ 47 w 47"/>
                <a:gd name="T29" fmla="*/ 23 h 47"/>
                <a:gd name="T30" fmla="*/ 47 w 47"/>
                <a:gd name="T31" fmla="*/ 21 h 47"/>
                <a:gd name="T32" fmla="*/ 46 w 47"/>
                <a:gd name="T33" fmla="*/ 18 h 47"/>
                <a:gd name="T34" fmla="*/ 45 w 47"/>
                <a:gd name="T35" fmla="*/ 14 h 47"/>
                <a:gd name="T36" fmla="*/ 43 w 47"/>
                <a:gd name="T37" fmla="*/ 10 h 47"/>
                <a:gd name="T38" fmla="*/ 40 w 47"/>
                <a:gd name="T39" fmla="*/ 7 h 47"/>
                <a:gd name="T40" fmla="*/ 38 w 47"/>
                <a:gd name="T41" fmla="*/ 5 h 47"/>
                <a:gd name="T42" fmla="*/ 36 w 47"/>
                <a:gd name="T43" fmla="*/ 3 h 47"/>
                <a:gd name="T44" fmla="*/ 32 w 47"/>
                <a:gd name="T45" fmla="*/ 1 h 47"/>
                <a:gd name="T46" fmla="*/ 28 w 47"/>
                <a:gd name="T47" fmla="*/ 0 h 47"/>
                <a:gd name="T48" fmla="*/ 26 w 47"/>
                <a:gd name="T49" fmla="*/ 0 h 47"/>
                <a:gd name="T50" fmla="*/ 23 w 47"/>
                <a:gd name="T51" fmla="*/ 0 h 47"/>
                <a:gd name="T52" fmla="*/ 18 w 47"/>
                <a:gd name="T53" fmla="*/ 0 h 47"/>
                <a:gd name="T54" fmla="*/ 14 w 47"/>
                <a:gd name="T55" fmla="*/ 1 h 47"/>
                <a:gd name="T56" fmla="*/ 10 w 47"/>
                <a:gd name="T57" fmla="*/ 3 h 47"/>
                <a:gd name="T58" fmla="*/ 7 w 47"/>
                <a:gd name="T59" fmla="*/ 7 h 47"/>
                <a:gd name="T60" fmla="*/ 3 w 47"/>
                <a:gd name="T61" fmla="*/ 10 h 47"/>
                <a:gd name="T62" fmla="*/ 1 w 47"/>
                <a:gd name="T63" fmla="*/ 14 h 47"/>
                <a:gd name="T64" fmla="*/ 0 w 47"/>
                <a:gd name="T65" fmla="*/ 18 h 47"/>
                <a:gd name="T66" fmla="*/ 0 w 47"/>
                <a:gd name="T67" fmla="*/ 23 h 47"/>
                <a:gd name="T68" fmla="*/ 0 w 47"/>
                <a:gd name="T69" fmla="*/ 26 h 47"/>
                <a:gd name="T70" fmla="*/ 0 w 47"/>
                <a:gd name="T71" fmla="*/ 28 h 47"/>
                <a:gd name="T72" fmla="*/ 0 w 47"/>
                <a:gd name="T73" fmla="*/ 30 h 47"/>
                <a:gd name="T74" fmla="*/ 1 w 47"/>
                <a:gd name="T75" fmla="*/ 32 h 47"/>
                <a:gd name="T76" fmla="*/ 3 w 47"/>
                <a:gd name="T77" fmla="*/ 36 h 47"/>
                <a:gd name="T78" fmla="*/ 5 w 47"/>
                <a:gd name="T79" fmla="*/ 38 h 47"/>
                <a:gd name="T80" fmla="*/ 7 w 47"/>
                <a:gd name="T81" fmla="*/ 40 h 47"/>
                <a:gd name="T82" fmla="*/ 10 w 47"/>
                <a:gd name="T83" fmla="*/ 43 h 47"/>
                <a:gd name="T84" fmla="*/ 14 w 47"/>
                <a:gd name="T85" fmla="*/ 45 h 47"/>
                <a:gd name="T86" fmla="*/ 18 w 47"/>
                <a:gd name="T87" fmla="*/ 47 h 47"/>
                <a:gd name="T88" fmla="*/ 21 w 47"/>
                <a:gd name="T89" fmla="*/ 47 h 47"/>
                <a:gd name="T90" fmla="*/ 23 w 47"/>
                <a:gd name="T91" fmla="*/ 47 h 47"/>
                <a:gd name="T92" fmla="*/ 24 w 47"/>
                <a:gd name="T93" fmla="*/ 47 h 47"/>
                <a:gd name="T94" fmla="*/ 24 w 47"/>
                <a:gd name="T95" fmla="*/ 47 h 47"/>
                <a:gd name="T96" fmla="*/ 26 w 47"/>
                <a:gd name="T97" fmla="*/ 47 h 47"/>
                <a:gd name="T98" fmla="*/ 28 w 47"/>
                <a:gd name="T99" fmla="*/ 47 h 47"/>
                <a:gd name="T100" fmla="*/ 32 w 47"/>
                <a:gd name="T101" fmla="*/ 45 h 47"/>
                <a:gd name="T102" fmla="*/ 36 w 47"/>
                <a:gd name="T103" fmla="*/ 43 h 47"/>
                <a:gd name="T104" fmla="*/ 37 w 47"/>
                <a:gd name="T105" fmla="*/ 42 h 47"/>
                <a:gd name="T106" fmla="*/ 37 w 47"/>
                <a:gd name="T107" fmla="*/ 42 h 47"/>
                <a:gd name="T108" fmla="*/ 37 w 47"/>
                <a:gd name="T109" fmla="*/ 42 h 47"/>
                <a:gd name="T110" fmla="*/ 38 w 47"/>
                <a:gd name="T111" fmla="*/ 42 h 47"/>
                <a:gd name="T112" fmla="*/ 38 w 47"/>
                <a:gd name="T113" fmla="*/ 42 h 47"/>
                <a:gd name="T114" fmla="*/ 40 w 47"/>
                <a:gd name="T11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47">
                  <a:moveTo>
                    <a:pt x="40" y="40"/>
                  </a:move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3" y="36"/>
                  </a:lnTo>
                  <a:lnTo>
                    <a:pt x="45" y="32"/>
                  </a:lnTo>
                  <a:lnTo>
                    <a:pt x="46" y="30"/>
                  </a:lnTo>
                  <a:lnTo>
                    <a:pt x="46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7" y="21"/>
                  </a:lnTo>
                  <a:lnTo>
                    <a:pt x="46" y="18"/>
                  </a:lnTo>
                  <a:lnTo>
                    <a:pt x="45" y="14"/>
                  </a:lnTo>
                  <a:lnTo>
                    <a:pt x="43" y="10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7" y="7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0" y="43"/>
                  </a:lnTo>
                  <a:lnTo>
                    <a:pt x="14" y="45"/>
                  </a:lnTo>
                  <a:lnTo>
                    <a:pt x="18" y="47"/>
                  </a:lnTo>
                  <a:lnTo>
                    <a:pt x="21" y="47"/>
                  </a:lnTo>
                  <a:lnTo>
                    <a:pt x="23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2" y="45"/>
                  </a:lnTo>
                  <a:lnTo>
                    <a:pt x="36" y="43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172">
              <a:extLst>
                <a:ext uri="{FF2B5EF4-FFF2-40B4-BE49-F238E27FC236}">
                  <a16:creationId xmlns:a16="http://schemas.microsoft.com/office/drawing/2014/main" id="{B4E4D39B-9BFB-2A79-8402-E689AAAED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3900488"/>
              <a:ext cx="50800" cy="20638"/>
            </a:xfrm>
            <a:custGeom>
              <a:avLst/>
              <a:gdLst>
                <a:gd name="T0" fmla="*/ 32 w 32"/>
                <a:gd name="T1" fmla="*/ 13 h 13"/>
                <a:gd name="T2" fmla="*/ 31 w 32"/>
                <a:gd name="T3" fmla="*/ 11 h 13"/>
                <a:gd name="T4" fmla="*/ 30 w 32"/>
                <a:gd name="T5" fmla="*/ 9 h 13"/>
                <a:gd name="T6" fmla="*/ 29 w 32"/>
                <a:gd name="T7" fmla="*/ 7 h 13"/>
                <a:gd name="T8" fmla="*/ 28 w 32"/>
                <a:gd name="T9" fmla="*/ 5 h 13"/>
                <a:gd name="T10" fmla="*/ 26 w 32"/>
                <a:gd name="T11" fmla="*/ 3 h 13"/>
                <a:gd name="T12" fmla="*/ 25 w 32"/>
                <a:gd name="T13" fmla="*/ 2 h 13"/>
                <a:gd name="T14" fmla="*/ 22 w 32"/>
                <a:gd name="T15" fmla="*/ 1 h 13"/>
                <a:gd name="T16" fmla="*/ 19 w 32"/>
                <a:gd name="T17" fmla="*/ 0 h 13"/>
                <a:gd name="T18" fmla="*/ 16 w 32"/>
                <a:gd name="T19" fmla="*/ 0 h 13"/>
                <a:gd name="T20" fmla="*/ 13 w 32"/>
                <a:gd name="T21" fmla="*/ 0 h 13"/>
                <a:gd name="T22" fmla="*/ 10 w 32"/>
                <a:gd name="T23" fmla="*/ 1 h 13"/>
                <a:gd name="T24" fmla="*/ 7 w 32"/>
                <a:gd name="T25" fmla="*/ 2 h 13"/>
                <a:gd name="T26" fmla="*/ 5 w 32"/>
                <a:gd name="T27" fmla="*/ 5 h 13"/>
                <a:gd name="T28" fmla="*/ 2 w 32"/>
                <a:gd name="T29" fmla="*/ 9 h 13"/>
                <a:gd name="T30" fmla="*/ 1 w 32"/>
                <a:gd name="T31" fmla="*/ 11 h 13"/>
                <a:gd name="T32" fmla="*/ 0 w 32"/>
                <a:gd name="T33" fmla="*/ 13 h 13"/>
                <a:gd name="T34" fmla="*/ 32 w 32"/>
                <a:gd name="T3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13">
                  <a:moveTo>
                    <a:pt x="32" y="13"/>
                  </a:moveTo>
                  <a:lnTo>
                    <a:pt x="31" y="11"/>
                  </a:lnTo>
                  <a:lnTo>
                    <a:pt x="30" y="9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7E76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173">
              <a:extLst>
                <a:ext uri="{FF2B5EF4-FFF2-40B4-BE49-F238E27FC236}">
                  <a16:creationId xmlns:a16="http://schemas.microsoft.com/office/drawing/2014/main" id="{D5A43D29-C7AB-97DF-A80E-F1467489D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3932238"/>
              <a:ext cx="50800" cy="20638"/>
            </a:xfrm>
            <a:custGeom>
              <a:avLst/>
              <a:gdLst>
                <a:gd name="T0" fmla="*/ 28 w 32"/>
                <a:gd name="T1" fmla="*/ 8 h 13"/>
                <a:gd name="T2" fmla="*/ 29 w 32"/>
                <a:gd name="T3" fmla="*/ 6 h 13"/>
                <a:gd name="T4" fmla="*/ 31 w 32"/>
                <a:gd name="T5" fmla="*/ 4 h 13"/>
                <a:gd name="T6" fmla="*/ 31 w 32"/>
                <a:gd name="T7" fmla="*/ 3 h 13"/>
                <a:gd name="T8" fmla="*/ 31 w 32"/>
                <a:gd name="T9" fmla="*/ 3 h 13"/>
                <a:gd name="T10" fmla="*/ 31 w 32"/>
                <a:gd name="T11" fmla="*/ 3 h 13"/>
                <a:gd name="T12" fmla="*/ 31 w 32"/>
                <a:gd name="T13" fmla="*/ 3 h 13"/>
                <a:gd name="T14" fmla="*/ 32 w 32"/>
                <a:gd name="T15" fmla="*/ 2 h 13"/>
                <a:gd name="T16" fmla="*/ 32 w 32"/>
                <a:gd name="T17" fmla="*/ 0 h 13"/>
                <a:gd name="T18" fmla="*/ 0 w 32"/>
                <a:gd name="T19" fmla="*/ 0 h 13"/>
                <a:gd name="T20" fmla="*/ 1 w 32"/>
                <a:gd name="T21" fmla="*/ 2 h 13"/>
                <a:gd name="T22" fmla="*/ 2 w 32"/>
                <a:gd name="T23" fmla="*/ 4 h 13"/>
                <a:gd name="T24" fmla="*/ 3 w 32"/>
                <a:gd name="T25" fmla="*/ 6 h 13"/>
                <a:gd name="T26" fmla="*/ 5 w 32"/>
                <a:gd name="T27" fmla="*/ 8 h 13"/>
                <a:gd name="T28" fmla="*/ 7 w 32"/>
                <a:gd name="T29" fmla="*/ 10 h 13"/>
                <a:gd name="T30" fmla="*/ 10 w 32"/>
                <a:gd name="T31" fmla="*/ 12 h 13"/>
                <a:gd name="T32" fmla="*/ 13 w 32"/>
                <a:gd name="T33" fmla="*/ 13 h 13"/>
                <a:gd name="T34" fmla="*/ 16 w 32"/>
                <a:gd name="T35" fmla="*/ 13 h 13"/>
                <a:gd name="T36" fmla="*/ 18 w 32"/>
                <a:gd name="T37" fmla="*/ 13 h 13"/>
                <a:gd name="T38" fmla="*/ 19 w 32"/>
                <a:gd name="T39" fmla="*/ 13 h 13"/>
                <a:gd name="T40" fmla="*/ 23 w 32"/>
                <a:gd name="T41" fmla="*/ 12 h 13"/>
                <a:gd name="T42" fmla="*/ 25 w 32"/>
                <a:gd name="T43" fmla="*/ 10 h 13"/>
                <a:gd name="T44" fmla="*/ 26 w 32"/>
                <a:gd name="T45" fmla="*/ 10 h 13"/>
                <a:gd name="T46" fmla="*/ 26 w 32"/>
                <a:gd name="T47" fmla="*/ 9 h 13"/>
                <a:gd name="T48" fmla="*/ 27 w 32"/>
                <a:gd name="T49" fmla="*/ 9 h 13"/>
                <a:gd name="T50" fmla="*/ 28 w 32"/>
                <a:gd name="T5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13">
                  <a:moveTo>
                    <a:pt x="28" y="8"/>
                  </a:moveTo>
                  <a:lnTo>
                    <a:pt x="29" y="6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8"/>
                  </a:lnTo>
                  <a:lnTo>
                    <a:pt x="7" y="10"/>
                  </a:lnTo>
                  <a:lnTo>
                    <a:pt x="10" y="12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7E76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174">
              <a:extLst>
                <a:ext uri="{FF2B5EF4-FFF2-40B4-BE49-F238E27FC236}">
                  <a16:creationId xmlns:a16="http://schemas.microsoft.com/office/drawing/2014/main" id="{93960A95-E675-425B-6F76-FB554E4E5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675" y="3795713"/>
              <a:ext cx="74613" cy="74613"/>
            </a:xfrm>
            <a:custGeom>
              <a:avLst/>
              <a:gdLst>
                <a:gd name="T0" fmla="*/ 40 w 47"/>
                <a:gd name="T1" fmla="*/ 40 h 47"/>
                <a:gd name="T2" fmla="*/ 42 w 47"/>
                <a:gd name="T3" fmla="*/ 38 h 47"/>
                <a:gd name="T4" fmla="*/ 42 w 47"/>
                <a:gd name="T5" fmla="*/ 38 h 47"/>
                <a:gd name="T6" fmla="*/ 42 w 47"/>
                <a:gd name="T7" fmla="*/ 38 h 47"/>
                <a:gd name="T8" fmla="*/ 42 w 47"/>
                <a:gd name="T9" fmla="*/ 38 h 47"/>
                <a:gd name="T10" fmla="*/ 42 w 47"/>
                <a:gd name="T11" fmla="*/ 37 h 47"/>
                <a:gd name="T12" fmla="*/ 43 w 47"/>
                <a:gd name="T13" fmla="*/ 36 h 47"/>
                <a:gd name="T14" fmla="*/ 45 w 47"/>
                <a:gd name="T15" fmla="*/ 32 h 47"/>
                <a:gd name="T16" fmla="*/ 46 w 47"/>
                <a:gd name="T17" fmla="*/ 30 h 47"/>
                <a:gd name="T18" fmla="*/ 46 w 47"/>
                <a:gd name="T19" fmla="*/ 29 h 47"/>
                <a:gd name="T20" fmla="*/ 47 w 47"/>
                <a:gd name="T21" fmla="*/ 28 h 47"/>
                <a:gd name="T22" fmla="*/ 47 w 47"/>
                <a:gd name="T23" fmla="*/ 26 h 47"/>
                <a:gd name="T24" fmla="*/ 47 w 47"/>
                <a:gd name="T25" fmla="*/ 24 h 47"/>
                <a:gd name="T26" fmla="*/ 47 w 47"/>
                <a:gd name="T27" fmla="*/ 24 h 47"/>
                <a:gd name="T28" fmla="*/ 47 w 47"/>
                <a:gd name="T29" fmla="*/ 23 h 47"/>
                <a:gd name="T30" fmla="*/ 47 w 47"/>
                <a:gd name="T31" fmla="*/ 21 h 47"/>
                <a:gd name="T32" fmla="*/ 47 w 47"/>
                <a:gd name="T33" fmla="*/ 18 h 47"/>
                <a:gd name="T34" fmla="*/ 45 w 47"/>
                <a:gd name="T35" fmla="*/ 14 h 47"/>
                <a:gd name="T36" fmla="*/ 43 w 47"/>
                <a:gd name="T37" fmla="*/ 10 h 47"/>
                <a:gd name="T38" fmla="*/ 40 w 47"/>
                <a:gd name="T39" fmla="*/ 6 h 47"/>
                <a:gd name="T40" fmla="*/ 38 w 47"/>
                <a:gd name="T41" fmla="*/ 5 h 47"/>
                <a:gd name="T42" fmla="*/ 36 w 47"/>
                <a:gd name="T43" fmla="*/ 3 h 47"/>
                <a:gd name="T44" fmla="*/ 33 w 47"/>
                <a:gd name="T45" fmla="*/ 1 h 47"/>
                <a:gd name="T46" fmla="*/ 28 w 47"/>
                <a:gd name="T47" fmla="*/ 0 h 47"/>
                <a:gd name="T48" fmla="*/ 26 w 47"/>
                <a:gd name="T49" fmla="*/ 0 h 47"/>
                <a:gd name="T50" fmla="*/ 24 w 47"/>
                <a:gd name="T51" fmla="*/ 0 h 47"/>
                <a:gd name="T52" fmla="*/ 19 w 47"/>
                <a:gd name="T53" fmla="*/ 0 h 47"/>
                <a:gd name="T54" fmla="*/ 14 w 47"/>
                <a:gd name="T55" fmla="*/ 1 h 47"/>
                <a:gd name="T56" fmla="*/ 10 w 47"/>
                <a:gd name="T57" fmla="*/ 3 h 47"/>
                <a:gd name="T58" fmla="*/ 7 w 47"/>
                <a:gd name="T59" fmla="*/ 6 h 47"/>
                <a:gd name="T60" fmla="*/ 4 w 47"/>
                <a:gd name="T61" fmla="*/ 10 h 47"/>
                <a:gd name="T62" fmla="*/ 1 w 47"/>
                <a:gd name="T63" fmla="*/ 14 h 47"/>
                <a:gd name="T64" fmla="*/ 0 w 47"/>
                <a:gd name="T65" fmla="*/ 18 h 47"/>
                <a:gd name="T66" fmla="*/ 0 w 47"/>
                <a:gd name="T67" fmla="*/ 23 h 47"/>
                <a:gd name="T68" fmla="*/ 0 w 47"/>
                <a:gd name="T69" fmla="*/ 26 h 47"/>
                <a:gd name="T70" fmla="*/ 0 w 47"/>
                <a:gd name="T71" fmla="*/ 28 h 47"/>
                <a:gd name="T72" fmla="*/ 1 w 47"/>
                <a:gd name="T73" fmla="*/ 30 h 47"/>
                <a:gd name="T74" fmla="*/ 1 w 47"/>
                <a:gd name="T75" fmla="*/ 32 h 47"/>
                <a:gd name="T76" fmla="*/ 4 w 47"/>
                <a:gd name="T77" fmla="*/ 36 h 47"/>
                <a:gd name="T78" fmla="*/ 5 w 47"/>
                <a:gd name="T79" fmla="*/ 38 h 47"/>
                <a:gd name="T80" fmla="*/ 7 w 47"/>
                <a:gd name="T81" fmla="*/ 40 h 47"/>
                <a:gd name="T82" fmla="*/ 10 w 47"/>
                <a:gd name="T83" fmla="*/ 43 h 47"/>
                <a:gd name="T84" fmla="*/ 14 w 47"/>
                <a:gd name="T85" fmla="*/ 45 h 47"/>
                <a:gd name="T86" fmla="*/ 19 w 47"/>
                <a:gd name="T87" fmla="*/ 47 h 47"/>
                <a:gd name="T88" fmla="*/ 21 w 47"/>
                <a:gd name="T89" fmla="*/ 47 h 47"/>
                <a:gd name="T90" fmla="*/ 24 w 47"/>
                <a:gd name="T91" fmla="*/ 47 h 47"/>
                <a:gd name="T92" fmla="*/ 24 w 47"/>
                <a:gd name="T93" fmla="*/ 47 h 47"/>
                <a:gd name="T94" fmla="*/ 25 w 47"/>
                <a:gd name="T95" fmla="*/ 47 h 47"/>
                <a:gd name="T96" fmla="*/ 26 w 47"/>
                <a:gd name="T97" fmla="*/ 47 h 47"/>
                <a:gd name="T98" fmla="*/ 28 w 47"/>
                <a:gd name="T99" fmla="*/ 47 h 47"/>
                <a:gd name="T100" fmla="*/ 33 w 47"/>
                <a:gd name="T101" fmla="*/ 45 h 47"/>
                <a:gd name="T102" fmla="*/ 36 w 47"/>
                <a:gd name="T103" fmla="*/ 43 h 47"/>
                <a:gd name="T104" fmla="*/ 37 w 47"/>
                <a:gd name="T105" fmla="*/ 42 h 47"/>
                <a:gd name="T106" fmla="*/ 38 w 47"/>
                <a:gd name="T107" fmla="*/ 42 h 47"/>
                <a:gd name="T108" fmla="*/ 38 w 47"/>
                <a:gd name="T109" fmla="*/ 42 h 47"/>
                <a:gd name="T110" fmla="*/ 38 w 47"/>
                <a:gd name="T111" fmla="*/ 42 h 47"/>
                <a:gd name="T112" fmla="*/ 38 w 47"/>
                <a:gd name="T113" fmla="*/ 42 h 47"/>
                <a:gd name="T114" fmla="*/ 40 w 47"/>
                <a:gd name="T11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47">
                  <a:moveTo>
                    <a:pt x="40" y="40"/>
                  </a:move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3" y="36"/>
                  </a:lnTo>
                  <a:lnTo>
                    <a:pt x="45" y="32"/>
                  </a:lnTo>
                  <a:lnTo>
                    <a:pt x="46" y="30"/>
                  </a:lnTo>
                  <a:lnTo>
                    <a:pt x="46" y="29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7" y="21"/>
                  </a:lnTo>
                  <a:lnTo>
                    <a:pt x="47" y="18"/>
                  </a:lnTo>
                  <a:lnTo>
                    <a:pt x="45" y="14"/>
                  </a:lnTo>
                  <a:lnTo>
                    <a:pt x="43" y="10"/>
                  </a:lnTo>
                  <a:lnTo>
                    <a:pt x="40" y="6"/>
                  </a:lnTo>
                  <a:lnTo>
                    <a:pt x="38" y="5"/>
                  </a:lnTo>
                  <a:lnTo>
                    <a:pt x="36" y="3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7" y="6"/>
                  </a:lnTo>
                  <a:lnTo>
                    <a:pt x="4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4" y="36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0" y="43"/>
                  </a:lnTo>
                  <a:lnTo>
                    <a:pt x="14" y="45"/>
                  </a:lnTo>
                  <a:lnTo>
                    <a:pt x="19" y="47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175">
              <a:extLst>
                <a:ext uri="{FF2B5EF4-FFF2-40B4-BE49-F238E27FC236}">
                  <a16:creationId xmlns:a16="http://schemas.microsoft.com/office/drawing/2014/main" id="{AF2E2695-437F-539B-DDBA-AF90D37BD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3806825"/>
              <a:ext cx="52388" cy="20638"/>
            </a:xfrm>
            <a:custGeom>
              <a:avLst/>
              <a:gdLst>
                <a:gd name="T0" fmla="*/ 33 w 33"/>
                <a:gd name="T1" fmla="*/ 13 h 13"/>
                <a:gd name="T2" fmla="*/ 32 w 33"/>
                <a:gd name="T3" fmla="*/ 11 h 13"/>
                <a:gd name="T4" fmla="*/ 31 w 33"/>
                <a:gd name="T5" fmla="*/ 9 h 13"/>
                <a:gd name="T6" fmla="*/ 29 w 33"/>
                <a:gd name="T7" fmla="*/ 7 h 13"/>
                <a:gd name="T8" fmla="*/ 28 w 33"/>
                <a:gd name="T9" fmla="*/ 5 h 13"/>
                <a:gd name="T10" fmla="*/ 26 w 33"/>
                <a:gd name="T11" fmla="*/ 3 h 13"/>
                <a:gd name="T12" fmla="*/ 25 w 33"/>
                <a:gd name="T13" fmla="*/ 2 h 13"/>
                <a:gd name="T14" fmla="*/ 23 w 33"/>
                <a:gd name="T15" fmla="*/ 1 h 13"/>
                <a:gd name="T16" fmla="*/ 20 w 33"/>
                <a:gd name="T17" fmla="*/ 0 h 13"/>
                <a:gd name="T18" fmla="*/ 17 w 33"/>
                <a:gd name="T19" fmla="*/ 0 h 13"/>
                <a:gd name="T20" fmla="*/ 13 w 33"/>
                <a:gd name="T21" fmla="*/ 0 h 13"/>
                <a:gd name="T22" fmla="*/ 10 w 33"/>
                <a:gd name="T23" fmla="*/ 1 h 13"/>
                <a:gd name="T24" fmla="*/ 7 w 33"/>
                <a:gd name="T25" fmla="*/ 2 h 13"/>
                <a:gd name="T26" fmla="*/ 5 w 33"/>
                <a:gd name="T27" fmla="*/ 5 h 13"/>
                <a:gd name="T28" fmla="*/ 2 w 33"/>
                <a:gd name="T29" fmla="*/ 9 h 13"/>
                <a:gd name="T30" fmla="*/ 1 w 33"/>
                <a:gd name="T31" fmla="*/ 11 h 13"/>
                <a:gd name="T32" fmla="*/ 0 w 33"/>
                <a:gd name="T33" fmla="*/ 13 h 13"/>
                <a:gd name="T34" fmla="*/ 33 w 33"/>
                <a:gd name="T3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lnTo>
                    <a:pt x="32" y="11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33" y="13"/>
                  </a:lnTo>
                  <a:close/>
                </a:path>
              </a:pathLst>
            </a:custGeom>
            <a:solidFill>
              <a:srgbClr val="7E76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176">
              <a:extLst>
                <a:ext uri="{FF2B5EF4-FFF2-40B4-BE49-F238E27FC236}">
                  <a16:creationId xmlns:a16="http://schemas.microsoft.com/office/drawing/2014/main" id="{8CB1C178-F86A-30D2-2D84-F2EC6BD42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3838575"/>
              <a:ext cx="52388" cy="20638"/>
            </a:xfrm>
            <a:custGeom>
              <a:avLst/>
              <a:gdLst>
                <a:gd name="T0" fmla="*/ 28 w 33"/>
                <a:gd name="T1" fmla="*/ 8 h 13"/>
                <a:gd name="T2" fmla="*/ 30 w 33"/>
                <a:gd name="T3" fmla="*/ 6 h 13"/>
                <a:gd name="T4" fmla="*/ 31 w 33"/>
                <a:gd name="T5" fmla="*/ 4 h 13"/>
                <a:gd name="T6" fmla="*/ 31 w 33"/>
                <a:gd name="T7" fmla="*/ 3 h 13"/>
                <a:gd name="T8" fmla="*/ 31 w 33"/>
                <a:gd name="T9" fmla="*/ 3 h 13"/>
                <a:gd name="T10" fmla="*/ 31 w 33"/>
                <a:gd name="T11" fmla="*/ 3 h 13"/>
                <a:gd name="T12" fmla="*/ 31 w 33"/>
                <a:gd name="T13" fmla="*/ 3 h 13"/>
                <a:gd name="T14" fmla="*/ 32 w 33"/>
                <a:gd name="T15" fmla="*/ 2 h 13"/>
                <a:gd name="T16" fmla="*/ 33 w 33"/>
                <a:gd name="T17" fmla="*/ 0 h 13"/>
                <a:gd name="T18" fmla="*/ 0 w 33"/>
                <a:gd name="T19" fmla="*/ 0 h 13"/>
                <a:gd name="T20" fmla="*/ 1 w 33"/>
                <a:gd name="T21" fmla="*/ 2 h 13"/>
                <a:gd name="T22" fmla="*/ 2 w 33"/>
                <a:gd name="T23" fmla="*/ 4 h 13"/>
                <a:gd name="T24" fmla="*/ 3 w 33"/>
                <a:gd name="T25" fmla="*/ 6 h 13"/>
                <a:gd name="T26" fmla="*/ 5 w 33"/>
                <a:gd name="T27" fmla="*/ 8 h 13"/>
                <a:gd name="T28" fmla="*/ 7 w 33"/>
                <a:gd name="T29" fmla="*/ 10 h 13"/>
                <a:gd name="T30" fmla="*/ 10 w 33"/>
                <a:gd name="T31" fmla="*/ 12 h 13"/>
                <a:gd name="T32" fmla="*/ 13 w 33"/>
                <a:gd name="T33" fmla="*/ 13 h 13"/>
                <a:gd name="T34" fmla="*/ 17 w 33"/>
                <a:gd name="T35" fmla="*/ 13 h 13"/>
                <a:gd name="T36" fmla="*/ 18 w 33"/>
                <a:gd name="T37" fmla="*/ 13 h 13"/>
                <a:gd name="T38" fmla="*/ 20 w 33"/>
                <a:gd name="T39" fmla="*/ 13 h 13"/>
                <a:gd name="T40" fmla="*/ 23 w 33"/>
                <a:gd name="T41" fmla="*/ 12 h 13"/>
                <a:gd name="T42" fmla="*/ 26 w 33"/>
                <a:gd name="T43" fmla="*/ 10 h 13"/>
                <a:gd name="T44" fmla="*/ 26 w 33"/>
                <a:gd name="T45" fmla="*/ 10 h 13"/>
                <a:gd name="T46" fmla="*/ 26 w 33"/>
                <a:gd name="T47" fmla="*/ 9 h 13"/>
                <a:gd name="T48" fmla="*/ 27 w 33"/>
                <a:gd name="T49" fmla="*/ 9 h 13"/>
                <a:gd name="T50" fmla="*/ 28 w 33"/>
                <a:gd name="T5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13">
                  <a:moveTo>
                    <a:pt x="28" y="8"/>
                  </a:moveTo>
                  <a:lnTo>
                    <a:pt x="30" y="6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3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8"/>
                  </a:lnTo>
                  <a:lnTo>
                    <a:pt x="7" y="10"/>
                  </a:lnTo>
                  <a:lnTo>
                    <a:pt x="10" y="12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20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7E76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177">
              <a:extLst>
                <a:ext uri="{FF2B5EF4-FFF2-40B4-BE49-F238E27FC236}">
                  <a16:creationId xmlns:a16="http://schemas.microsoft.com/office/drawing/2014/main" id="{FF6FD420-18ED-F118-E862-EE155944D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4171950"/>
              <a:ext cx="74613" cy="74613"/>
            </a:xfrm>
            <a:custGeom>
              <a:avLst/>
              <a:gdLst>
                <a:gd name="T0" fmla="*/ 40 w 47"/>
                <a:gd name="T1" fmla="*/ 40 h 47"/>
                <a:gd name="T2" fmla="*/ 42 w 47"/>
                <a:gd name="T3" fmla="*/ 38 h 47"/>
                <a:gd name="T4" fmla="*/ 42 w 47"/>
                <a:gd name="T5" fmla="*/ 38 h 47"/>
                <a:gd name="T6" fmla="*/ 42 w 47"/>
                <a:gd name="T7" fmla="*/ 38 h 47"/>
                <a:gd name="T8" fmla="*/ 42 w 47"/>
                <a:gd name="T9" fmla="*/ 38 h 47"/>
                <a:gd name="T10" fmla="*/ 42 w 47"/>
                <a:gd name="T11" fmla="*/ 37 h 47"/>
                <a:gd name="T12" fmla="*/ 43 w 47"/>
                <a:gd name="T13" fmla="*/ 37 h 47"/>
                <a:gd name="T14" fmla="*/ 46 w 47"/>
                <a:gd name="T15" fmla="*/ 33 h 47"/>
                <a:gd name="T16" fmla="*/ 46 w 47"/>
                <a:gd name="T17" fmla="*/ 30 h 47"/>
                <a:gd name="T18" fmla="*/ 46 w 47"/>
                <a:gd name="T19" fmla="*/ 29 h 47"/>
                <a:gd name="T20" fmla="*/ 47 w 47"/>
                <a:gd name="T21" fmla="*/ 28 h 47"/>
                <a:gd name="T22" fmla="*/ 47 w 47"/>
                <a:gd name="T23" fmla="*/ 26 h 47"/>
                <a:gd name="T24" fmla="*/ 47 w 47"/>
                <a:gd name="T25" fmla="*/ 25 h 47"/>
                <a:gd name="T26" fmla="*/ 47 w 47"/>
                <a:gd name="T27" fmla="*/ 24 h 47"/>
                <a:gd name="T28" fmla="*/ 47 w 47"/>
                <a:gd name="T29" fmla="*/ 24 h 47"/>
                <a:gd name="T30" fmla="*/ 47 w 47"/>
                <a:gd name="T31" fmla="*/ 21 h 47"/>
                <a:gd name="T32" fmla="*/ 47 w 47"/>
                <a:gd name="T33" fmla="*/ 19 h 47"/>
                <a:gd name="T34" fmla="*/ 46 w 47"/>
                <a:gd name="T35" fmla="*/ 15 h 47"/>
                <a:gd name="T36" fmla="*/ 43 w 47"/>
                <a:gd name="T37" fmla="*/ 10 h 47"/>
                <a:gd name="T38" fmla="*/ 40 w 47"/>
                <a:gd name="T39" fmla="*/ 7 h 47"/>
                <a:gd name="T40" fmla="*/ 38 w 47"/>
                <a:gd name="T41" fmla="*/ 5 h 47"/>
                <a:gd name="T42" fmla="*/ 37 w 47"/>
                <a:gd name="T43" fmla="*/ 4 h 47"/>
                <a:gd name="T44" fmla="*/ 33 w 47"/>
                <a:gd name="T45" fmla="*/ 1 h 47"/>
                <a:gd name="T46" fmla="*/ 28 w 47"/>
                <a:gd name="T47" fmla="*/ 0 h 47"/>
                <a:gd name="T48" fmla="*/ 26 w 47"/>
                <a:gd name="T49" fmla="*/ 0 h 47"/>
                <a:gd name="T50" fmla="*/ 24 w 47"/>
                <a:gd name="T51" fmla="*/ 0 h 47"/>
                <a:gd name="T52" fmla="*/ 19 w 47"/>
                <a:gd name="T53" fmla="*/ 0 h 47"/>
                <a:gd name="T54" fmla="*/ 14 w 47"/>
                <a:gd name="T55" fmla="*/ 1 h 47"/>
                <a:gd name="T56" fmla="*/ 10 w 47"/>
                <a:gd name="T57" fmla="*/ 4 h 47"/>
                <a:gd name="T58" fmla="*/ 7 w 47"/>
                <a:gd name="T59" fmla="*/ 7 h 47"/>
                <a:gd name="T60" fmla="*/ 4 w 47"/>
                <a:gd name="T61" fmla="*/ 10 h 47"/>
                <a:gd name="T62" fmla="*/ 2 w 47"/>
                <a:gd name="T63" fmla="*/ 15 h 47"/>
                <a:gd name="T64" fmla="*/ 0 w 47"/>
                <a:gd name="T65" fmla="*/ 19 h 47"/>
                <a:gd name="T66" fmla="*/ 0 w 47"/>
                <a:gd name="T67" fmla="*/ 24 h 47"/>
                <a:gd name="T68" fmla="*/ 0 w 47"/>
                <a:gd name="T69" fmla="*/ 26 h 47"/>
                <a:gd name="T70" fmla="*/ 0 w 47"/>
                <a:gd name="T71" fmla="*/ 28 h 47"/>
                <a:gd name="T72" fmla="*/ 1 w 47"/>
                <a:gd name="T73" fmla="*/ 30 h 47"/>
                <a:gd name="T74" fmla="*/ 2 w 47"/>
                <a:gd name="T75" fmla="*/ 33 h 47"/>
                <a:gd name="T76" fmla="*/ 4 w 47"/>
                <a:gd name="T77" fmla="*/ 37 h 47"/>
                <a:gd name="T78" fmla="*/ 5 w 47"/>
                <a:gd name="T79" fmla="*/ 38 h 47"/>
                <a:gd name="T80" fmla="*/ 7 w 47"/>
                <a:gd name="T81" fmla="*/ 40 h 47"/>
                <a:gd name="T82" fmla="*/ 10 w 47"/>
                <a:gd name="T83" fmla="*/ 43 h 47"/>
                <a:gd name="T84" fmla="*/ 14 w 47"/>
                <a:gd name="T85" fmla="*/ 46 h 47"/>
                <a:gd name="T86" fmla="*/ 19 w 47"/>
                <a:gd name="T87" fmla="*/ 47 h 47"/>
                <a:gd name="T88" fmla="*/ 21 w 47"/>
                <a:gd name="T89" fmla="*/ 47 h 47"/>
                <a:gd name="T90" fmla="*/ 24 w 47"/>
                <a:gd name="T91" fmla="*/ 47 h 47"/>
                <a:gd name="T92" fmla="*/ 24 w 47"/>
                <a:gd name="T93" fmla="*/ 47 h 47"/>
                <a:gd name="T94" fmla="*/ 25 w 47"/>
                <a:gd name="T95" fmla="*/ 47 h 47"/>
                <a:gd name="T96" fmla="*/ 26 w 47"/>
                <a:gd name="T97" fmla="*/ 47 h 47"/>
                <a:gd name="T98" fmla="*/ 28 w 47"/>
                <a:gd name="T99" fmla="*/ 47 h 47"/>
                <a:gd name="T100" fmla="*/ 33 w 47"/>
                <a:gd name="T101" fmla="*/ 46 h 47"/>
                <a:gd name="T102" fmla="*/ 37 w 47"/>
                <a:gd name="T103" fmla="*/ 43 h 47"/>
                <a:gd name="T104" fmla="*/ 37 w 47"/>
                <a:gd name="T105" fmla="*/ 42 h 47"/>
                <a:gd name="T106" fmla="*/ 38 w 47"/>
                <a:gd name="T107" fmla="*/ 42 h 47"/>
                <a:gd name="T108" fmla="*/ 38 w 47"/>
                <a:gd name="T109" fmla="*/ 42 h 47"/>
                <a:gd name="T110" fmla="*/ 38 w 47"/>
                <a:gd name="T111" fmla="*/ 42 h 47"/>
                <a:gd name="T112" fmla="*/ 38 w 47"/>
                <a:gd name="T113" fmla="*/ 42 h 47"/>
                <a:gd name="T114" fmla="*/ 40 w 47"/>
                <a:gd name="T11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47">
                  <a:moveTo>
                    <a:pt x="40" y="40"/>
                  </a:move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3" y="37"/>
                  </a:lnTo>
                  <a:lnTo>
                    <a:pt x="46" y="33"/>
                  </a:lnTo>
                  <a:lnTo>
                    <a:pt x="46" y="30"/>
                  </a:lnTo>
                  <a:lnTo>
                    <a:pt x="46" y="29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6" y="15"/>
                  </a:lnTo>
                  <a:lnTo>
                    <a:pt x="43" y="10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0" y="43"/>
                  </a:lnTo>
                  <a:lnTo>
                    <a:pt x="14" y="46"/>
                  </a:lnTo>
                  <a:lnTo>
                    <a:pt x="19" y="47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3" y="46"/>
                  </a:lnTo>
                  <a:lnTo>
                    <a:pt x="37" y="43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178">
              <a:extLst>
                <a:ext uri="{FF2B5EF4-FFF2-40B4-BE49-F238E27FC236}">
                  <a16:creationId xmlns:a16="http://schemas.microsoft.com/office/drawing/2014/main" id="{1C281895-2D21-6912-2FC2-9C34659E8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288" y="4183063"/>
              <a:ext cx="50800" cy="20638"/>
            </a:xfrm>
            <a:custGeom>
              <a:avLst/>
              <a:gdLst>
                <a:gd name="T0" fmla="*/ 32 w 32"/>
                <a:gd name="T1" fmla="*/ 13 h 13"/>
                <a:gd name="T2" fmla="*/ 31 w 32"/>
                <a:gd name="T3" fmla="*/ 11 h 13"/>
                <a:gd name="T4" fmla="*/ 30 w 32"/>
                <a:gd name="T5" fmla="*/ 9 h 13"/>
                <a:gd name="T6" fmla="*/ 28 w 32"/>
                <a:gd name="T7" fmla="*/ 7 h 13"/>
                <a:gd name="T8" fmla="*/ 27 w 32"/>
                <a:gd name="T9" fmla="*/ 5 h 13"/>
                <a:gd name="T10" fmla="*/ 25 w 32"/>
                <a:gd name="T11" fmla="*/ 4 h 13"/>
                <a:gd name="T12" fmla="*/ 24 w 32"/>
                <a:gd name="T13" fmla="*/ 3 h 13"/>
                <a:gd name="T14" fmla="*/ 22 w 32"/>
                <a:gd name="T15" fmla="*/ 1 h 13"/>
                <a:gd name="T16" fmla="*/ 19 w 32"/>
                <a:gd name="T17" fmla="*/ 0 h 13"/>
                <a:gd name="T18" fmla="*/ 16 w 32"/>
                <a:gd name="T19" fmla="*/ 0 h 13"/>
                <a:gd name="T20" fmla="*/ 12 w 32"/>
                <a:gd name="T21" fmla="*/ 0 h 13"/>
                <a:gd name="T22" fmla="*/ 9 w 32"/>
                <a:gd name="T23" fmla="*/ 1 h 13"/>
                <a:gd name="T24" fmla="*/ 6 w 32"/>
                <a:gd name="T25" fmla="*/ 3 h 13"/>
                <a:gd name="T26" fmla="*/ 4 w 32"/>
                <a:gd name="T27" fmla="*/ 5 h 13"/>
                <a:gd name="T28" fmla="*/ 1 w 32"/>
                <a:gd name="T29" fmla="*/ 9 h 13"/>
                <a:gd name="T30" fmla="*/ 0 w 32"/>
                <a:gd name="T31" fmla="*/ 11 h 13"/>
                <a:gd name="T32" fmla="*/ 0 w 32"/>
                <a:gd name="T33" fmla="*/ 13 h 13"/>
                <a:gd name="T34" fmla="*/ 32 w 32"/>
                <a:gd name="T3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13">
                  <a:moveTo>
                    <a:pt x="32" y="13"/>
                  </a:moveTo>
                  <a:lnTo>
                    <a:pt x="31" y="11"/>
                  </a:lnTo>
                  <a:lnTo>
                    <a:pt x="30" y="9"/>
                  </a:lnTo>
                  <a:lnTo>
                    <a:pt x="28" y="7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1E8A2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179">
              <a:extLst>
                <a:ext uri="{FF2B5EF4-FFF2-40B4-BE49-F238E27FC236}">
                  <a16:creationId xmlns:a16="http://schemas.microsoft.com/office/drawing/2014/main" id="{2BD42ACF-0EFC-25A0-8A4D-A7368F0B7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288" y="4216400"/>
              <a:ext cx="50800" cy="19050"/>
            </a:xfrm>
            <a:custGeom>
              <a:avLst/>
              <a:gdLst>
                <a:gd name="T0" fmla="*/ 28 w 32"/>
                <a:gd name="T1" fmla="*/ 8 h 12"/>
                <a:gd name="T2" fmla="*/ 29 w 32"/>
                <a:gd name="T3" fmla="*/ 6 h 12"/>
                <a:gd name="T4" fmla="*/ 30 w 32"/>
                <a:gd name="T5" fmla="*/ 4 h 12"/>
                <a:gd name="T6" fmla="*/ 30 w 32"/>
                <a:gd name="T7" fmla="*/ 3 h 12"/>
                <a:gd name="T8" fmla="*/ 30 w 32"/>
                <a:gd name="T9" fmla="*/ 2 h 12"/>
                <a:gd name="T10" fmla="*/ 30 w 32"/>
                <a:gd name="T11" fmla="*/ 2 h 12"/>
                <a:gd name="T12" fmla="*/ 31 w 32"/>
                <a:gd name="T13" fmla="*/ 2 h 12"/>
                <a:gd name="T14" fmla="*/ 31 w 32"/>
                <a:gd name="T15" fmla="*/ 2 h 12"/>
                <a:gd name="T16" fmla="*/ 32 w 32"/>
                <a:gd name="T17" fmla="*/ 0 h 12"/>
                <a:gd name="T18" fmla="*/ 0 w 32"/>
                <a:gd name="T19" fmla="*/ 0 h 12"/>
                <a:gd name="T20" fmla="*/ 0 w 32"/>
                <a:gd name="T21" fmla="*/ 2 h 12"/>
                <a:gd name="T22" fmla="*/ 1 w 32"/>
                <a:gd name="T23" fmla="*/ 4 h 12"/>
                <a:gd name="T24" fmla="*/ 2 w 32"/>
                <a:gd name="T25" fmla="*/ 6 h 12"/>
                <a:gd name="T26" fmla="*/ 4 w 32"/>
                <a:gd name="T27" fmla="*/ 8 h 12"/>
                <a:gd name="T28" fmla="*/ 6 w 32"/>
                <a:gd name="T29" fmla="*/ 9 h 12"/>
                <a:gd name="T30" fmla="*/ 9 w 32"/>
                <a:gd name="T31" fmla="*/ 11 h 12"/>
                <a:gd name="T32" fmla="*/ 12 w 32"/>
                <a:gd name="T33" fmla="*/ 12 h 12"/>
                <a:gd name="T34" fmla="*/ 16 w 32"/>
                <a:gd name="T35" fmla="*/ 12 h 12"/>
                <a:gd name="T36" fmla="*/ 17 w 32"/>
                <a:gd name="T37" fmla="*/ 12 h 12"/>
                <a:gd name="T38" fmla="*/ 19 w 32"/>
                <a:gd name="T39" fmla="*/ 12 h 12"/>
                <a:gd name="T40" fmla="*/ 22 w 32"/>
                <a:gd name="T41" fmla="*/ 11 h 12"/>
                <a:gd name="T42" fmla="*/ 25 w 32"/>
                <a:gd name="T43" fmla="*/ 9 h 12"/>
                <a:gd name="T44" fmla="*/ 25 w 32"/>
                <a:gd name="T45" fmla="*/ 9 h 12"/>
                <a:gd name="T46" fmla="*/ 25 w 32"/>
                <a:gd name="T47" fmla="*/ 9 h 12"/>
                <a:gd name="T48" fmla="*/ 26 w 32"/>
                <a:gd name="T49" fmla="*/ 8 h 12"/>
                <a:gd name="T50" fmla="*/ 28 w 32"/>
                <a:gd name="T5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12">
                  <a:moveTo>
                    <a:pt x="28" y="8"/>
                  </a:moveTo>
                  <a:lnTo>
                    <a:pt x="29" y="6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9"/>
                  </a:lnTo>
                  <a:lnTo>
                    <a:pt x="9" y="11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6" y="8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1AD72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180">
              <a:extLst>
                <a:ext uri="{FF2B5EF4-FFF2-40B4-BE49-F238E27FC236}">
                  <a16:creationId xmlns:a16="http://schemas.microsoft.com/office/drawing/2014/main" id="{058BDD41-E034-5785-B83B-C60761BF5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1888" y="4356100"/>
              <a:ext cx="74613" cy="74613"/>
            </a:xfrm>
            <a:custGeom>
              <a:avLst/>
              <a:gdLst>
                <a:gd name="T0" fmla="*/ 40 w 47"/>
                <a:gd name="T1" fmla="*/ 40 h 47"/>
                <a:gd name="T2" fmla="*/ 42 w 47"/>
                <a:gd name="T3" fmla="*/ 38 h 47"/>
                <a:gd name="T4" fmla="*/ 42 w 47"/>
                <a:gd name="T5" fmla="*/ 38 h 47"/>
                <a:gd name="T6" fmla="*/ 42 w 47"/>
                <a:gd name="T7" fmla="*/ 38 h 47"/>
                <a:gd name="T8" fmla="*/ 42 w 47"/>
                <a:gd name="T9" fmla="*/ 38 h 47"/>
                <a:gd name="T10" fmla="*/ 42 w 47"/>
                <a:gd name="T11" fmla="*/ 37 h 47"/>
                <a:gd name="T12" fmla="*/ 43 w 47"/>
                <a:gd name="T13" fmla="*/ 36 h 47"/>
                <a:gd name="T14" fmla="*/ 45 w 47"/>
                <a:gd name="T15" fmla="*/ 32 h 47"/>
                <a:gd name="T16" fmla="*/ 46 w 47"/>
                <a:gd name="T17" fmla="*/ 30 h 47"/>
                <a:gd name="T18" fmla="*/ 46 w 47"/>
                <a:gd name="T19" fmla="*/ 29 h 47"/>
                <a:gd name="T20" fmla="*/ 47 w 47"/>
                <a:gd name="T21" fmla="*/ 28 h 47"/>
                <a:gd name="T22" fmla="*/ 47 w 47"/>
                <a:gd name="T23" fmla="*/ 25 h 47"/>
                <a:gd name="T24" fmla="*/ 47 w 47"/>
                <a:gd name="T25" fmla="*/ 24 h 47"/>
                <a:gd name="T26" fmla="*/ 47 w 47"/>
                <a:gd name="T27" fmla="*/ 24 h 47"/>
                <a:gd name="T28" fmla="*/ 47 w 47"/>
                <a:gd name="T29" fmla="*/ 23 h 47"/>
                <a:gd name="T30" fmla="*/ 47 w 47"/>
                <a:gd name="T31" fmla="*/ 21 h 47"/>
                <a:gd name="T32" fmla="*/ 47 w 47"/>
                <a:gd name="T33" fmla="*/ 18 h 47"/>
                <a:gd name="T34" fmla="*/ 45 w 47"/>
                <a:gd name="T35" fmla="*/ 14 h 47"/>
                <a:gd name="T36" fmla="*/ 43 w 47"/>
                <a:gd name="T37" fmla="*/ 10 h 47"/>
                <a:gd name="T38" fmla="*/ 40 w 47"/>
                <a:gd name="T39" fmla="*/ 6 h 47"/>
                <a:gd name="T40" fmla="*/ 38 w 47"/>
                <a:gd name="T41" fmla="*/ 5 h 47"/>
                <a:gd name="T42" fmla="*/ 37 w 47"/>
                <a:gd name="T43" fmla="*/ 3 h 47"/>
                <a:gd name="T44" fmla="*/ 33 w 47"/>
                <a:gd name="T45" fmla="*/ 1 h 47"/>
                <a:gd name="T46" fmla="*/ 28 w 47"/>
                <a:gd name="T47" fmla="*/ 0 h 47"/>
                <a:gd name="T48" fmla="*/ 26 w 47"/>
                <a:gd name="T49" fmla="*/ 0 h 47"/>
                <a:gd name="T50" fmla="*/ 24 w 47"/>
                <a:gd name="T51" fmla="*/ 0 h 47"/>
                <a:gd name="T52" fmla="*/ 19 w 47"/>
                <a:gd name="T53" fmla="*/ 0 h 47"/>
                <a:gd name="T54" fmla="*/ 14 w 47"/>
                <a:gd name="T55" fmla="*/ 1 h 47"/>
                <a:gd name="T56" fmla="*/ 10 w 47"/>
                <a:gd name="T57" fmla="*/ 3 h 47"/>
                <a:gd name="T58" fmla="*/ 7 w 47"/>
                <a:gd name="T59" fmla="*/ 6 h 47"/>
                <a:gd name="T60" fmla="*/ 4 w 47"/>
                <a:gd name="T61" fmla="*/ 10 h 47"/>
                <a:gd name="T62" fmla="*/ 2 w 47"/>
                <a:gd name="T63" fmla="*/ 14 h 47"/>
                <a:gd name="T64" fmla="*/ 0 w 47"/>
                <a:gd name="T65" fmla="*/ 18 h 47"/>
                <a:gd name="T66" fmla="*/ 0 w 47"/>
                <a:gd name="T67" fmla="*/ 23 h 47"/>
                <a:gd name="T68" fmla="*/ 0 w 47"/>
                <a:gd name="T69" fmla="*/ 25 h 47"/>
                <a:gd name="T70" fmla="*/ 0 w 47"/>
                <a:gd name="T71" fmla="*/ 28 h 47"/>
                <a:gd name="T72" fmla="*/ 1 w 47"/>
                <a:gd name="T73" fmla="*/ 30 h 47"/>
                <a:gd name="T74" fmla="*/ 2 w 47"/>
                <a:gd name="T75" fmla="*/ 32 h 47"/>
                <a:gd name="T76" fmla="*/ 4 w 47"/>
                <a:gd name="T77" fmla="*/ 36 h 47"/>
                <a:gd name="T78" fmla="*/ 5 w 47"/>
                <a:gd name="T79" fmla="*/ 38 h 47"/>
                <a:gd name="T80" fmla="*/ 7 w 47"/>
                <a:gd name="T81" fmla="*/ 40 h 47"/>
                <a:gd name="T82" fmla="*/ 10 w 47"/>
                <a:gd name="T83" fmla="*/ 43 h 47"/>
                <a:gd name="T84" fmla="*/ 14 w 47"/>
                <a:gd name="T85" fmla="*/ 45 h 47"/>
                <a:gd name="T86" fmla="*/ 19 w 47"/>
                <a:gd name="T87" fmla="*/ 46 h 47"/>
                <a:gd name="T88" fmla="*/ 21 w 47"/>
                <a:gd name="T89" fmla="*/ 47 h 47"/>
                <a:gd name="T90" fmla="*/ 24 w 47"/>
                <a:gd name="T91" fmla="*/ 47 h 47"/>
                <a:gd name="T92" fmla="*/ 24 w 47"/>
                <a:gd name="T93" fmla="*/ 47 h 47"/>
                <a:gd name="T94" fmla="*/ 25 w 47"/>
                <a:gd name="T95" fmla="*/ 47 h 47"/>
                <a:gd name="T96" fmla="*/ 26 w 47"/>
                <a:gd name="T97" fmla="*/ 47 h 47"/>
                <a:gd name="T98" fmla="*/ 28 w 47"/>
                <a:gd name="T99" fmla="*/ 46 h 47"/>
                <a:gd name="T100" fmla="*/ 33 w 47"/>
                <a:gd name="T101" fmla="*/ 45 h 47"/>
                <a:gd name="T102" fmla="*/ 37 w 47"/>
                <a:gd name="T103" fmla="*/ 43 h 47"/>
                <a:gd name="T104" fmla="*/ 37 w 47"/>
                <a:gd name="T105" fmla="*/ 42 h 47"/>
                <a:gd name="T106" fmla="*/ 38 w 47"/>
                <a:gd name="T107" fmla="*/ 42 h 47"/>
                <a:gd name="T108" fmla="*/ 38 w 47"/>
                <a:gd name="T109" fmla="*/ 42 h 47"/>
                <a:gd name="T110" fmla="*/ 38 w 47"/>
                <a:gd name="T111" fmla="*/ 42 h 47"/>
                <a:gd name="T112" fmla="*/ 38 w 47"/>
                <a:gd name="T113" fmla="*/ 42 h 47"/>
                <a:gd name="T114" fmla="*/ 40 w 47"/>
                <a:gd name="T11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47">
                  <a:moveTo>
                    <a:pt x="40" y="40"/>
                  </a:move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3" y="36"/>
                  </a:lnTo>
                  <a:lnTo>
                    <a:pt x="45" y="32"/>
                  </a:lnTo>
                  <a:lnTo>
                    <a:pt x="46" y="30"/>
                  </a:lnTo>
                  <a:lnTo>
                    <a:pt x="46" y="29"/>
                  </a:lnTo>
                  <a:lnTo>
                    <a:pt x="47" y="28"/>
                  </a:lnTo>
                  <a:lnTo>
                    <a:pt x="47" y="25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7" y="21"/>
                  </a:lnTo>
                  <a:lnTo>
                    <a:pt x="47" y="18"/>
                  </a:lnTo>
                  <a:lnTo>
                    <a:pt x="45" y="14"/>
                  </a:lnTo>
                  <a:lnTo>
                    <a:pt x="43" y="10"/>
                  </a:lnTo>
                  <a:lnTo>
                    <a:pt x="40" y="6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0" y="43"/>
                  </a:lnTo>
                  <a:lnTo>
                    <a:pt x="14" y="45"/>
                  </a:lnTo>
                  <a:lnTo>
                    <a:pt x="19" y="46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8" y="46"/>
                  </a:lnTo>
                  <a:lnTo>
                    <a:pt x="33" y="45"/>
                  </a:lnTo>
                  <a:lnTo>
                    <a:pt x="37" y="43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181">
              <a:extLst>
                <a:ext uri="{FF2B5EF4-FFF2-40B4-BE49-F238E27FC236}">
                  <a16:creationId xmlns:a16="http://schemas.microsoft.com/office/drawing/2014/main" id="{C7D8DBB9-A918-1542-075E-04717F9FE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75" y="4368800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2 w 13"/>
                <a:gd name="T3" fmla="*/ 10 h 13"/>
                <a:gd name="T4" fmla="*/ 12 w 13"/>
                <a:gd name="T5" fmla="*/ 10 h 13"/>
                <a:gd name="T6" fmla="*/ 12 w 13"/>
                <a:gd name="T7" fmla="*/ 9 h 13"/>
                <a:gd name="T8" fmla="*/ 12 w 13"/>
                <a:gd name="T9" fmla="*/ 9 h 13"/>
                <a:gd name="T10" fmla="*/ 13 w 13"/>
                <a:gd name="T11" fmla="*/ 9 h 13"/>
                <a:gd name="T12" fmla="*/ 13 w 13"/>
                <a:gd name="T13" fmla="*/ 8 h 13"/>
                <a:gd name="T14" fmla="*/ 13 w 13"/>
                <a:gd name="T15" fmla="*/ 7 h 13"/>
                <a:gd name="T16" fmla="*/ 13 w 13"/>
                <a:gd name="T17" fmla="*/ 5 h 13"/>
                <a:gd name="T18" fmla="*/ 13 w 13"/>
                <a:gd name="T19" fmla="*/ 4 h 13"/>
                <a:gd name="T20" fmla="*/ 12 w 13"/>
                <a:gd name="T21" fmla="*/ 3 h 13"/>
                <a:gd name="T22" fmla="*/ 11 w 13"/>
                <a:gd name="T23" fmla="*/ 2 h 13"/>
                <a:gd name="T24" fmla="*/ 10 w 13"/>
                <a:gd name="T25" fmla="*/ 1 h 13"/>
                <a:gd name="T26" fmla="*/ 9 w 13"/>
                <a:gd name="T27" fmla="*/ 0 h 13"/>
                <a:gd name="T28" fmla="*/ 7 w 13"/>
                <a:gd name="T29" fmla="*/ 0 h 13"/>
                <a:gd name="T30" fmla="*/ 4 w 13"/>
                <a:gd name="T31" fmla="*/ 0 h 13"/>
                <a:gd name="T32" fmla="*/ 2 w 13"/>
                <a:gd name="T33" fmla="*/ 2 h 13"/>
                <a:gd name="T34" fmla="*/ 0 w 13"/>
                <a:gd name="T35" fmla="*/ 4 h 13"/>
                <a:gd name="T36" fmla="*/ 0 w 13"/>
                <a:gd name="T37" fmla="*/ 7 h 13"/>
                <a:gd name="T38" fmla="*/ 0 w 13"/>
                <a:gd name="T39" fmla="*/ 9 h 13"/>
                <a:gd name="T40" fmla="*/ 1 w 13"/>
                <a:gd name="T41" fmla="*/ 10 h 13"/>
                <a:gd name="T42" fmla="*/ 2 w 13"/>
                <a:gd name="T43" fmla="*/ 11 h 13"/>
                <a:gd name="T44" fmla="*/ 3 w 13"/>
                <a:gd name="T45" fmla="*/ 12 h 13"/>
                <a:gd name="T46" fmla="*/ 4 w 13"/>
                <a:gd name="T47" fmla="*/ 13 h 13"/>
                <a:gd name="T48" fmla="*/ 5 w 13"/>
                <a:gd name="T49" fmla="*/ 13 h 13"/>
                <a:gd name="T50" fmla="*/ 7 w 13"/>
                <a:gd name="T51" fmla="*/ 13 h 13"/>
                <a:gd name="T52" fmla="*/ 8 w 13"/>
                <a:gd name="T53" fmla="*/ 13 h 13"/>
                <a:gd name="T54" fmla="*/ 9 w 13"/>
                <a:gd name="T55" fmla="*/ 13 h 13"/>
                <a:gd name="T56" fmla="*/ 9 w 13"/>
                <a:gd name="T57" fmla="*/ 12 h 13"/>
                <a:gd name="T58" fmla="*/ 9 w 13"/>
                <a:gd name="T59" fmla="*/ 12 h 13"/>
                <a:gd name="T60" fmla="*/ 10 w 13"/>
                <a:gd name="T61" fmla="*/ 12 h 13"/>
                <a:gd name="T62" fmla="*/ 10 w 13"/>
                <a:gd name="T63" fmla="*/ 12 h 13"/>
                <a:gd name="T64" fmla="*/ 11 w 13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CCB5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182">
              <a:extLst>
                <a:ext uri="{FF2B5EF4-FFF2-40B4-BE49-F238E27FC236}">
                  <a16:creationId xmlns:a16="http://schemas.microsoft.com/office/drawing/2014/main" id="{AADE95DA-9E85-2C02-43D7-C3B42EE43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588" y="4389438"/>
              <a:ext cx="22225" cy="20638"/>
            </a:xfrm>
            <a:custGeom>
              <a:avLst/>
              <a:gdLst>
                <a:gd name="T0" fmla="*/ 12 w 14"/>
                <a:gd name="T1" fmla="*/ 11 h 13"/>
                <a:gd name="T2" fmla="*/ 13 w 14"/>
                <a:gd name="T3" fmla="*/ 10 h 13"/>
                <a:gd name="T4" fmla="*/ 13 w 14"/>
                <a:gd name="T5" fmla="*/ 10 h 13"/>
                <a:gd name="T6" fmla="*/ 13 w 14"/>
                <a:gd name="T7" fmla="*/ 10 h 13"/>
                <a:gd name="T8" fmla="*/ 13 w 14"/>
                <a:gd name="T9" fmla="*/ 10 h 13"/>
                <a:gd name="T10" fmla="*/ 13 w 14"/>
                <a:gd name="T11" fmla="*/ 9 h 13"/>
                <a:gd name="T12" fmla="*/ 14 w 14"/>
                <a:gd name="T13" fmla="*/ 8 h 13"/>
                <a:gd name="T14" fmla="*/ 14 w 14"/>
                <a:gd name="T15" fmla="*/ 7 h 13"/>
                <a:gd name="T16" fmla="*/ 14 w 14"/>
                <a:gd name="T17" fmla="*/ 5 h 13"/>
                <a:gd name="T18" fmla="*/ 13 w 14"/>
                <a:gd name="T19" fmla="*/ 4 h 13"/>
                <a:gd name="T20" fmla="*/ 13 w 14"/>
                <a:gd name="T21" fmla="*/ 3 h 13"/>
                <a:gd name="T22" fmla="*/ 12 w 14"/>
                <a:gd name="T23" fmla="*/ 2 h 13"/>
                <a:gd name="T24" fmla="*/ 11 w 14"/>
                <a:gd name="T25" fmla="*/ 1 h 13"/>
                <a:gd name="T26" fmla="*/ 10 w 14"/>
                <a:gd name="T27" fmla="*/ 1 h 13"/>
                <a:gd name="T28" fmla="*/ 7 w 14"/>
                <a:gd name="T29" fmla="*/ 0 h 13"/>
                <a:gd name="T30" fmla="*/ 5 w 14"/>
                <a:gd name="T31" fmla="*/ 1 h 13"/>
                <a:gd name="T32" fmla="*/ 2 w 14"/>
                <a:gd name="T33" fmla="*/ 2 h 13"/>
                <a:gd name="T34" fmla="*/ 1 w 14"/>
                <a:gd name="T35" fmla="*/ 4 h 13"/>
                <a:gd name="T36" fmla="*/ 0 w 14"/>
                <a:gd name="T37" fmla="*/ 7 h 13"/>
                <a:gd name="T38" fmla="*/ 1 w 14"/>
                <a:gd name="T39" fmla="*/ 9 h 13"/>
                <a:gd name="T40" fmla="*/ 1 w 14"/>
                <a:gd name="T41" fmla="*/ 10 h 13"/>
                <a:gd name="T42" fmla="*/ 2 w 14"/>
                <a:gd name="T43" fmla="*/ 11 h 13"/>
                <a:gd name="T44" fmla="*/ 3 w 14"/>
                <a:gd name="T45" fmla="*/ 12 h 13"/>
                <a:gd name="T46" fmla="*/ 5 w 14"/>
                <a:gd name="T47" fmla="*/ 13 h 13"/>
                <a:gd name="T48" fmla="*/ 6 w 14"/>
                <a:gd name="T49" fmla="*/ 13 h 13"/>
                <a:gd name="T50" fmla="*/ 7 w 14"/>
                <a:gd name="T51" fmla="*/ 13 h 13"/>
                <a:gd name="T52" fmla="*/ 8 w 14"/>
                <a:gd name="T53" fmla="*/ 13 h 13"/>
                <a:gd name="T54" fmla="*/ 10 w 14"/>
                <a:gd name="T55" fmla="*/ 13 h 13"/>
                <a:gd name="T56" fmla="*/ 10 w 14"/>
                <a:gd name="T57" fmla="*/ 12 h 13"/>
                <a:gd name="T58" fmla="*/ 10 w 14"/>
                <a:gd name="T59" fmla="*/ 12 h 13"/>
                <a:gd name="T60" fmla="*/ 10 w 14"/>
                <a:gd name="T61" fmla="*/ 12 h 13"/>
                <a:gd name="T62" fmla="*/ 11 w 14"/>
                <a:gd name="T63" fmla="*/ 12 h 13"/>
                <a:gd name="T64" fmla="*/ 12 w 14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3">
                  <a:moveTo>
                    <a:pt x="12" y="11"/>
                  </a:move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CCB5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183">
              <a:extLst>
                <a:ext uri="{FF2B5EF4-FFF2-40B4-BE49-F238E27FC236}">
                  <a16:creationId xmlns:a16="http://schemas.microsoft.com/office/drawing/2014/main" id="{AA643B77-C129-D282-F3AE-4AEEB09DF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575" y="4389438"/>
              <a:ext cx="22225" cy="20638"/>
            </a:xfrm>
            <a:custGeom>
              <a:avLst/>
              <a:gdLst>
                <a:gd name="T0" fmla="*/ 12 w 14"/>
                <a:gd name="T1" fmla="*/ 11 h 13"/>
                <a:gd name="T2" fmla="*/ 12 w 14"/>
                <a:gd name="T3" fmla="*/ 10 h 13"/>
                <a:gd name="T4" fmla="*/ 12 w 14"/>
                <a:gd name="T5" fmla="*/ 10 h 13"/>
                <a:gd name="T6" fmla="*/ 12 w 14"/>
                <a:gd name="T7" fmla="*/ 10 h 13"/>
                <a:gd name="T8" fmla="*/ 13 w 14"/>
                <a:gd name="T9" fmla="*/ 10 h 13"/>
                <a:gd name="T10" fmla="*/ 13 w 14"/>
                <a:gd name="T11" fmla="*/ 9 h 13"/>
                <a:gd name="T12" fmla="*/ 13 w 14"/>
                <a:gd name="T13" fmla="*/ 8 h 13"/>
                <a:gd name="T14" fmla="*/ 14 w 14"/>
                <a:gd name="T15" fmla="*/ 7 h 13"/>
                <a:gd name="T16" fmla="*/ 13 w 14"/>
                <a:gd name="T17" fmla="*/ 5 h 13"/>
                <a:gd name="T18" fmla="*/ 13 w 14"/>
                <a:gd name="T19" fmla="*/ 4 h 13"/>
                <a:gd name="T20" fmla="*/ 12 w 14"/>
                <a:gd name="T21" fmla="*/ 3 h 13"/>
                <a:gd name="T22" fmla="*/ 12 w 14"/>
                <a:gd name="T23" fmla="*/ 2 h 13"/>
                <a:gd name="T24" fmla="*/ 10 w 14"/>
                <a:gd name="T25" fmla="*/ 1 h 13"/>
                <a:gd name="T26" fmla="*/ 9 w 14"/>
                <a:gd name="T27" fmla="*/ 1 h 13"/>
                <a:gd name="T28" fmla="*/ 7 w 14"/>
                <a:gd name="T29" fmla="*/ 0 h 13"/>
                <a:gd name="T30" fmla="*/ 4 w 14"/>
                <a:gd name="T31" fmla="*/ 1 h 13"/>
                <a:gd name="T32" fmla="*/ 2 w 14"/>
                <a:gd name="T33" fmla="*/ 2 h 13"/>
                <a:gd name="T34" fmla="*/ 1 w 14"/>
                <a:gd name="T35" fmla="*/ 4 h 13"/>
                <a:gd name="T36" fmla="*/ 0 w 14"/>
                <a:gd name="T37" fmla="*/ 7 h 13"/>
                <a:gd name="T38" fmla="*/ 1 w 14"/>
                <a:gd name="T39" fmla="*/ 9 h 13"/>
                <a:gd name="T40" fmla="*/ 1 w 14"/>
                <a:gd name="T41" fmla="*/ 10 h 13"/>
                <a:gd name="T42" fmla="*/ 2 w 14"/>
                <a:gd name="T43" fmla="*/ 11 h 13"/>
                <a:gd name="T44" fmla="*/ 3 w 14"/>
                <a:gd name="T45" fmla="*/ 12 h 13"/>
                <a:gd name="T46" fmla="*/ 4 w 14"/>
                <a:gd name="T47" fmla="*/ 13 h 13"/>
                <a:gd name="T48" fmla="*/ 6 w 14"/>
                <a:gd name="T49" fmla="*/ 13 h 13"/>
                <a:gd name="T50" fmla="*/ 7 w 14"/>
                <a:gd name="T51" fmla="*/ 13 h 13"/>
                <a:gd name="T52" fmla="*/ 8 w 14"/>
                <a:gd name="T53" fmla="*/ 13 h 13"/>
                <a:gd name="T54" fmla="*/ 9 w 14"/>
                <a:gd name="T55" fmla="*/ 13 h 13"/>
                <a:gd name="T56" fmla="*/ 10 w 14"/>
                <a:gd name="T57" fmla="*/ 12 h 13"/>
                <a:gd name="T58" fmla="*/ 10 w 14"/>
                <a:gd name="T59" fmla="*/ 12 h 13"/>
                <a:gd name="T60" fmla="*/ 10 w 14"/>
                <a:gd name="T61" fmla="*/ 12 h 13"/>
                <a:gd name="T62" fmla="*/ 10 w 14"/>
                <a:gd name="T63" fmla="*/ 12 h 13"/>
                <a:gd name="T64" fmla="*/ 12 w 14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3">
                  <a:moveTo>
                    <a:pt x="12" y="11"/>
                  </a:move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CCB5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184">
              <a:extLst>
                <a:ext uri="{FF2B5EF4-FFF2-40B4-BE49-F238E27FC236}">
                  <a16:creationId xmlns:a16="http://schemas.microsoft.com/office/drawing/2014/main" id="{5DE0F661-2EDF-451B-3CC3-5CD19CB84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3384550"/>
              <a:ext cx="47625" cy="47625"/>
            </a:xfrm>
            <a:custGeom>
              <a:avLst/>
              <a:gdLst>
                <a:gd name="T0" fmla="*/ 25 w 30"/>
                <a:gd name="T1" fmla="*/ 26 h 30"/>
                <a:gd name="T2" fmla="*/ 27 w 30"/>
                <a:gd name="T3" fmla="*/ 23 h 30"/>
                <a:gd name="T4" fmla="*/ 29 w 30"/>
                <a:gd name="T5" fmla="*/ 21 h 30"/>
                <a:gd name="T6" fmla="*/ 29 w 30"/>
                <a:gd name="T7" fmla="*/ 18 h 30"/>
                <a:gd name="T8" fmla="*/ 30 w 30"/>
                <a:gd name="T9" fmla="*/ 17 h 30"/>
                <a:gd name="T10" fmla="*/ 30 w 30"/>
                <a:gd name="T11" fmla="*/ 16 h 30"/>
                <a:gd name="T12" fmla="*/ 30 w 30"/>
                <a:gd name="T13" fmla="*/ 16 h 30"/>
                <a:gd name="T14" fmla="*/ 30 w 30"/>
                <a:gd name="T15" fmla="*/ 15 h 30"/>
                <a:gd name="T16" fmla="*/ 30 w 30"/>
                <a:gd name="T17" fmla="*/ 15 h 30"/>
                <a:gd name="T18" fmla="*/ 29 w 30"/>
                <a:gd name="T19" fmla="*/ 12 h 30"/>
                <a:gd name="T20" fmla="*/ 29 w 30"/>
                <a:gd name="T21" fmla="*/ 9 h 30"/>
                <a:gd name="T22" fmla="*/ 27 w 30"/>
                <a:gd name="T23" fmla="*/ 7 h 30"/>
                <a:gd name="T24" fmla="*/ 25 w 30"/>
                <a:gd name="T25" fmla="*/ 5 h 30"/>
                <a:gd name="T26" fmla="*/ 23 w 30"/>
                <a:gd name="T27" fmla="*/ 3 h 30"/>
                <a:gd name="T28" fmla="*/ 21 w 30"/>
                <a:gd name="T29" fmla="*/ 1 h 30"/>
                <a:gd name="T30" fmla="*/ 18 w 30"/>
                <a:gd name="T31" fmla="*/ 0 h 30"/>
                <a:gd name="T32" fmla="*/ 15 w 30"/>
                <a:gd name="T33" fmla="*/ 0 h 30"/>
                <a:gd name="T34" fmla="*/ 12 w 30"/>
                <a:gd name="T35" fmla="*/ 0 h 30"/>
                <a:gd name="T36" fmla="*/ 9 w 30"/>
                <a:gd name="T37" fmla="*/ 1 h 30"/>
                <a:gd name="T38" fmla="*/ 6 w 30"/>
                <a:gd name="T39" fmla="*/ 3 h 30"/>
                <a:gd name="T40" fmla="*/ 4 w 30"/>
                <a:gd name="T41" fmla="*/ 5 h 30"/>
                <a:gd name="T42" fmla="*/ 2 w 30"/>
                <a:gd name="T43" fmla="*/ 7 h 30"/>
                <a:gd name="T44" fmla="*/ 1 w 30"/>
                <a:gd name="T45" fmla="*/ 9 h 30"/>
                <a:gd name="T46" fmla="*/ 0 w 30"/>
                <a:gd name="T47" fmla="*/ 12 h 30"/>
                <a:gd name="T48" fmla="*/ 0 w 30"/>
                <a:gd name="T49" fmla="*/ 15 h 30"/>
                <a:gd name="T50" fmla="*/ 0 w 30"/>
                <a:gd name="T51" fmla="*/ 18 h 30"/>
                <a:gd name="T52" fmla="*/ 1 w 30"/>
                <a:gd name="T53" fmla="*/ 21 h 30"/>
                <a:gd name="T54" fmla="*/ 2 w 30"/>
                <a:gd name="T55" fmla="*/ 23 h 30"/>
                <a:gd name="T56" fmla="*/ 4 w 30"/>
                <a:gd name="T57" fmla="*/ 26 h 30"/>
                <a:gd name="T58" fmla="*/ 6 w 30"/>
                <a:gd name="T59" fmla="*/ 28 h 30"/>
                <a:gd name="T60" fmla="*/ 9 w 30"/>
                <a:gd name="T61" fmla="*/ 29 h 30"/>
                <a:gd name="T62" fmla="*/ 12 w 30"/>
                <a:gd name="T63" fmla="*/ 30 h 30"/>
                <a:gd name="T64" fmla="*/ 15 w 30"/>
                <a:gd name="T65" fmla="*/ 30 h 30"/>
                <a:gd name="T66" fmla="*/ 15 w 30"/>
                <a:gd name="T67" fmla="*/ 30 h 30"/>
                <a:gd name="T68" fmla="*/ 15 w 30"/>
                <a:gd name="T69" fmla="*/ 30 h 30"/>
                <a:gd name="T70" fmla="*/ 15 w 30"/>
                <a:gd name="T71" fmla="*/ 30 h 30"/>
                <a:gd name="T72" fmla="*/ 16 w 30"/>
                <a:gd name="T73" fmla="*/ 30 h 30"/>
                <a:gd name="T74" fmla="*/ 18 w 30"/>
                <a:gd name="T75" fmla="*/ 30 h 30"/>
                <a:gd name="T76" fmla="*/ 21 w 30"/>
                <a:gd name="T77" fmla="*/ 29 h 30"/>
                <a:gd name="T78" fmla="*/ 23 w 30"/>
                <a:gd name="T79" fmla="*/ 28 h 30"/>
                <a:gd name="T80" fmla="*/ 25 w 30"/>
                <a:gd name="T8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30">
                  <a:moveTo>
                    <a:pt x="25" y="26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3" y="28"/>
                  </a:lnTo>
                  <a:lnTo>
                    <a:pt x="25" y="26"/>
                  </a:lnTo>
                  <a:close/>
                </a:path>
              </a:pathLst>
            </a:custGeom>
            <a:solidFill>
              <a:srgbClr val="C47E7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185">
              <a:extLst>
                <a:ext uri="{FF2B5EF4-FFF2-40B4-BE49-F238E27FC236}">
                  <a16:creationId xmlns:a16="http://schemas.microsoft.com/office/drawing/2014/main" id="{A7DE3209-4767-98DE-84F0-4AD653D91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950" y="3443288"/>
              <a:ext cx="74613" cy="76200"/>
            </a:xfrm>
            <a:custGeom>
              <a:avLst/>
              <a:gdLst>
                <a:gd name="T0" fmla="*/ 41 w 47"/>
                <a:gd name="T1" fmla="*/ 41 h 48"/>
                <a:gd name="T2" fmla="*/ 42 w 47"/>
                <a:gd name="T3" fmla="*/ 39 h 48"/>
                <a:gd name="T4" fmla="*/ 42 w 47"/>
                <a:gd name="T5" fmla="*/ 38 h 48"/>
                <a:gd name="T6" fmla="*/ 42 w 47"/>
                <a:gd name="T7" fmla="*/ 38 h 48"/>
                <a:gd name="T8" fmla="*/ 42 w 47"/>
                <a:gd name="T9" fmla="*/ 38 h 48"/>
                <a:gd name="T10" fmla="*/ 43 w 47"/>
                <a:gd name="T11" fmla="*/ 38 h 48"/>
                <a:gd name="T12" fmla="*/ 43 w 47"/>
                <a:gd name="T13" fmla="*/ 37 h 48"/>
                <a:gd name="T14" fmla="*/ 46 w 47"/>
                <a:gd name="T15" fmla="*/ 33 h 48"/>
                <a:gd name="T16" fmla="*/ 46 w 47"/>
                <a:gd name="T17" fmla="*/ 31 h 48"/>
                <a:gd name="T18" fmla="*/ 47 w 47"/>
                <a:gd name="T19" fmla="*/ 29 h 48"/>
                <a:gd name="T20" fmla="*/ 47 w 47"/>
                <a:gd name="T21" fmla="*/ 28 h 48"/>
                <a:gd name="T22" fmla="*/ 47 w 47"/>
                <a:gd name="T23" fmla="*/ 26 h 48"/>
                <a:gd name="T24" fmla="*/ 47 w 47"/>
                <a:gd name="T25" fmla="*/ 25 h 48"/>
                <a:gd name="T26" fmla="*/ 47 w 47"/>
                <a:gd name="T27" fmla="*/ 24 h 48"/>
                <a:gd name="T28" fmla="*/ 47 w 47"/>
                <a:gd name="T29" fmla="*/ 24 h 48"/>
                <a:gd name="T30" fmla="*/ 47 w 47"/>
                <a:gd name="T31" fmla="*/ 21 h 48"/>
                <a:gd name="T32" fmla="*/ 47 w 47"/>
                <a:gd name="T33" fmla="*/ 19 h 48"/>
                <a:gd name="T34" fmla="*/ 46 w 47"/>
                <a:gd name="T35" fmla="*/ 15 h 48"/>
                <a:gd name="T36" fmla="*/ 43 w 47"/>
                <a:gd name="T37" fmla="*/ 11 h 48"/>
                <a:gd name="T38" fmla="*/ 41 w 47"/>
                <a:gd name="T39" fmla="*/ 7 h 48"/>
                <a:gd name="T40" fmla="*/ 39 w 47"/>
                <a:gd name="T41" fmla="*/ 5 h 48"/>
                <a:gd name="T42" fmla="*/ 37 w 47"/>
                <a:gd name="T43" fmla="*/ 4 h 48"/>
                <a:gd name="T44" fmla="*/ 33 w 47"/>
                <a:gd name="T45" fmla="*/ 2 h 48"/>
                <a:gd name="T46" fmla="*/ 28 w 47"/>
                <a:gd name="T47" fmla="*/ 1 h 48"/>
                <a:gd name="T48" fmla="*/ 26 w 47"/>
                <a:gd name="T49" fmla="*/ 0 h 48"/>
                <a:gd name="T50" fmla="*/ 24 w 47"/>
                <a:gd name="T51" fmla="*/ 0 h 48"/>
                <a:gd name="T52" fmla="*/ 19 w 47"/>
                <a:gd name="T53" fmla="*/ 1 h 48"/>
                <a:gd name="T54" fmla="*/ 15 w 47"/>
                <a:gd name="T55" fmla="*/ 2 h 48"/>
                <a:gd name="T56" fmla="*/ 10 w 47"/>
                <a:gd name="T57" fmla="*/ 4 h 48"/>
                <a:gd name="T58" fmla="*/ 7 w 47"/>
                <a:gd name="T59" fmla="*/ 7 h 48"/>
                <a:gd name="T60" fmla="*/ 4 w 47"/>
                <a:gd name="T61" fmla="*/ 11 h 48"/>
                <a:gd name="T62" fmla="*/ 2 w 47"/>
                <a:gd name="T63" fmla="*/ 15 h 48"/>
                <a:gd name="T64" fmla="*/ 1 w 47"/>
                <a:gd name="T65" fmla="*/ 19 h 48"/>
                <a:gd name="T66" fmla="*/ 0 w 47"/>
                <a:gd name="T67" fmla="*/ 24 h 48"/>
                <a:gd name="T68" fmla="*/ 0 w 47"/>
                <a:gd name="T69" fmla="*/ 26 h 48"/>
                <a:gd name="T70" fmla="*/ 1 w 47"/>
                <a:gd name="T71" fmla="*/ 28 h 48"/>
                <a:gd name="T72" fmla="*/ 1 w 47"/>
                <a:gd name="T73" fmla="*/ 31 h 48"/>
                <a:gd name="T74" fmla="*/ 2 w 47"/>
                <a:gd name="T75" fmla="*/ 33 h 48"/>
                <a:gd name="T76" fmla="*/ 4 w 47"/>
                <a:gd name="T77" fmla="*/ 37 h 48"/>
                <a:gd name="T78" fmla="*/ 5 w 47"/>
                <a:gd name="T79" fmla="*/ 39 h 48"/>
                <a:gd name="T80" fmla="*/ 7 w 47"/>
                <a:gd name="T81" fmla="*/ 41 h 48"/>
                <a:gd name="T82" fmla="*/ 10 w 47"/>
                <a:gd name="T83" fmla="*/ 43 h 48"/>
                <a:gd name="T84" fmla="*/ 15 w 47"/>
                <a:gd name="T85" fmla="*/ 46 h 48"/>
                <a:gd name="T86" fmla="*/ 19 w 47"/>
                <a:gd name="T87" fmla="*/ 47 h 48"/>
                <a:gd name="T88" fmla="*/ 21 w 47"/>
                <a:gd name="T89" fmla="*/ 47 h 48"/>
                <a:gd name="T90" fmla="*/ 24 w 47"/>
                <a:gd name="T91" fmla="*/ 48 h 48"/>
                <a:gd name="T92" fmla="*/ 24 w 47"/>
                <a:gd name="T93" fmla="*/ 47 h 48"/>
                <a:gd name="T94" fmla="*/ 25 w 47"/>
                <a:gd name="T95" fmla="*/ 47 h 48"/>
                <a:gd name="T96" fmla="*/ 26 w 47"/>
                <a:gd name="T97" fmla="*/ 47 h 48"/>
                <a:gd name="T98" fmla="*/ 28 w 47"/>
                <a:gd name="T99" fmla="*/ 47 h 48"/>
                <a:gd name="T100" fmla="*/ 33 w 47"/>
                <a:gd name="T101" fmla="*/ 46 h 48"/>
                <a:gd name="T102" fmla="*/ 37 w 47"/>
                <a:gd name="T103" fmla="*/ 43 h 48"/>
                <a:gd name="T104" fmla="*/ 38 w 47"/>
                <a:gd name="T105" fmla="*/ 43 h 48"/>
                <a:gd name="T106" fmla="*/ 38 w 47"/>
                <a:gd name="T107" fmla="*/ 42 h 48"/>
                <a:gd name="T108" fmla="*/ 38 w 47"/>
                <a:gd name="T109" fmla="*/ 42 h 48"/>
                <a:gd name="T110" fmla="*/ 38 w 47"/>
                <a:gd name="T111" fmla="*/ 42 h 48"/>
                <a:gd name="T112" fmla="*/ 39 w 47"/>
                <a:gd name="T113" fmla="*/ 42 h 48"/>
                <a:gd name="T114" fmla="*/ 41 w 47"/>
                <a:gd name="T115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48">
                  <a:moveTo>
                    <a:pt x="41" y="41"/>
                  </a:moveTo>
                  <a:lnTo>
                    <a:pt x="42" y="39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3" y="38"/>
                  </a:lnTo>
                  <a:lnTo>
                    <a:pt x="43" y="37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6" y="15"/>
                  </a:lnTo>
                  <a:lnTo>
                    <a:pt x="43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5" y="39"/>
                  </a:lnTo>
                  <a:lnTo>
                    <a:pt x="7" y="41"/>
                  </a:lnTo>
                  <a:lnTo>
                    <a:pt x="10" y="43"/>
                  </a:lnTo>
                  <a:lnTo>
                    <a:pt x="15" y="46"/>
                  </a:lnTo>
                  <a:lnTo>
                    <a:pt x="19" y="47"/>
                  </a:lnTo>
                  <a:lnTo>
                    <a:pt x="21" y="47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3" y="46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186">
              <a:extLst>
                <a:ext uri="{FF2B5EF4-FFF2-40B4-BE49-F238E27FC236}">
                  <a16:creationId xmlns:a16="http://schemas.microsoft.com/office/drawing/2014/main" id="{E07A80BB-BB05-80FB-0DD6-4C36525D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350" y="3452813"/>
              <a:ext cx="23813" cy="23813"/>
            </a:xfrm>
            <a:custGeom>
              <a:avLst/>
              <a:gdLst>
                <a:gd name="T0" fmla="*/ 13 w 15"/>
                <a:gd name="T1" fmla="*/ 13 h 15"/>
                <a:gd name="T2" fmla="*/ 14 w 15"/>
                <a:gd name="T3" fmla="*/ 11 h 15"/>
                <a:gd name="T4" fmla="*/ 14 w 15"/>
                <a:gd name="T5" fmla="*/ 10 h 15"/>
                <a:gd name="T6" fmla="*/ 15 w 15"/>
                <a:gd name="T7" fmla="*/ 9 h 15"/>
                <a:gd name="T8" fmla="*/ 15 w 15"/>
                <a:gd name="T9" fmla="*/ 7 h 15"/>
                <a:gd name="T10" fmla="*/ 15 w 15"/>
                <a:gd name="T11" fmla="*/ 6 h 15"/>
                <a:gd name="T12" fmla="*/ 14 w 15"/>
                <a:gd name="T13" fmla="*/ 4 h 15"/>
                <a:gd name="T14" fmla="*/ 14 w 15"/>
                <a:gd name="T15" fmla="*/ 3 h 15"/>
                <a:gd name="T16" fmla="*/ 13 w 15"/>
                <a:gd name="T17" fmla="*/ 2 h 15"/>
                <a:gd name="T18" fmla="*/ 12 w 15"/>
                <a:gd name="T19" fmla="*/ 1 h 15"/>
                <a:gd name="T20" fmla="*/ 11 w 15"/>
                <a:gd name="T21" fmla="*/ 0 h 15"/>
                <a:gd name="T22" fmla="*/ 9 w 15"/>
                <a:gd name="T23" fmla="*/ 0 h 15"/>
                <a:gd name="T24" fmla="*/ 8 w 15"/>
                <a:gd name="T25" fmla="*/ 0 h 15"/>
                <a:gd name="T26" fmla="*/ 5 w 15"/>
                <a:gd name="T27" fmla="*/ 0 h 15"/>
                <a:gd name="T28" fmla="*/ 3 w 15"/>
                <a:gd name="T29" fmla="*/ 2 h 15"/>
                <a:gd name="T30" fmla="*/ 1 w 15"/>
                <a:gd name="T31" fmla="*/ 3 h 15"/>
                <a:gd name="T32" fmla="*/ 1 w 15"/>
                <a:gd name="T33" fmla="*/ 4 h 15"/>
                <a:gd name="T34" fmla="*/ 0 w 15"/>
                <a:gd name="T35" fmla="*/ 7 h 15"/>
                <a:gd name="T36" fmla="*/ 0 w 15"/>
                <a:gd name="T37" fmla="*/ 9 h 15"/>
                <a:gd name="T38" fmla="*/ 1 w 15"/>
                <a:gd name="T39" fmla="*/ 10 h 15"/>
                <a:gd name="T40" fmla="*/ 1 w 15"/>
                <a:gd name="T41" fmla="*/ 11 h 15"/>
                <a:gd name="T42" fmla="*/ 3 w 15"/>
                <a:gd name="T43" fmla="*/ 13 h 15"/>
                <a:gd name="T44" fmla="*/ 5 w 15"/>
                <a:gd name="T45" fmla="*/ 14 h 15"/>
                <a:gd name="T46" fmla="*/ 6 w 15"/>
                <a:gd name="T47" fmla="*/ 15 h 15"/>
                <a:gd name="T48" fmla="*/ 8 w 15"/>
                <a:gd name="T49" fmla="*/ 15 h 15"/>
                <a:gd name="T50" fmla="*/ 8 w 15"/>
                <a:gd name="T51" fmla="*/ 15 h 15"/>
                <a:gd name="T52" fmla="*/ 8 w 15"/>
                <a:gd name="T53" fmla="*/ 15 h 15"/>
                <a:gd name="T54" fmla="*/ 8 w 15"/>
                <a:gd name="T55" fmla="*/ 15 h 15"/>
                <a:gd name="T56" fmla="*/ 9 w 15"/>
                <a:gd name="T57" fmla="*/ 15 h 15"/>
                <a:gd name="T58" fmla="*/ 11 w 15"/>
                <a:gd name="T59" fmla="*/ 14 h 15"/>
                <a:gd name="T60" fmla="*/ 12 w 15"/>
                <a:gd name="T61" fmla="*/ 13 h 15"/>
                <a:gd name="T62" fmla="*/ 13 w 15"/>
                <a:gd name="T6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15">
                  <a:moveTo>
                    <a:pt x="13" y="13"/>
                  </a:moveTo>
                  <a:lnTo>
                    <a:pt x="14" y="11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187">
              <a:extLst>
                <a:ext uri="{FF2B5EF4-FFF2-40B4-BE49-F238E27FC236}">
                  <a16:creationId xmlns:a16="http://schemas.microsoft.com/office/drawing/2014/main" id="{CFA348C3-82F1-701A-35F1-A801A187C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350" y="3486150"/>
              <a:ext cx="23813" cy="23813"/>
            </a:xfrm>
            <a:custGeom>
              <a:avLst/>
              <a:gdLst>
                <a:gd name="T0" fmla="*/ 13 w 15"/>
                <a:gd name="T1" fmla="*/ 13 h 15"/>
                <a:gd name="T2" fmla="*/ 14 w 15"/>
                <a:gd name="T3" fmla="*/ 11 h 15"/>
                <a:gd name="T4" fmla="*/ 14 w 15"/>
                <a:gd name="T5" fmla="*/ 10 h 15"/>
                <a:gd name="T6" fmla="*/ 15 w 15"/>
                <a:gd name="T7" fmla="*/ 9 h 15"/>
                <a:gd name="T8" fmla="*/ 15 w 15"/>
                <a:gd name="T9" fmla="*/ 7 h 15"/>
                <a:gd name="T10" fmla="*/ 15 w 15"/>
                <a:gd name="T11" fmla="*/ 6 h 15"/>
                <a:gd name="T12" fmla="*/ 14 w 15"/>
                <a:gd name="T13" fmla="*/ 4 h 15"/>
                <a:gd name="T14" fmla="*/ 14 w 15"/>
                <a:gd name="T15" fmla="*/ 3 h 15"/>
                <a:gd name="T16" fmla="*/ 13 w 15"/>
                <a:gd name="T17" fmla="*/ 2 h 15"/>
                <a:gd name="T18" fmla="*/ 12 w 15"/>
                <a:gd name="T19" fmla="*/ 1 h 15"/>
                <a:gd name="T20" fmla="*/ 11 w 15"/>
                <a:gd name="T21" fmla="*/ 0 h 15"/>
                <a:gd name="T22" fmla="*/ 9 w 15"/>
                <a:gd name="T23" fmla="*/ 0 h 15"/>
                <a:gd name="T24" fmla="*/ 8 w 15"/>
                <a:gd name="T25" fmla="*/ 0 h 15"/>
                <a:gd name="T26" fmla="*/ 5 w 15"/>
                <a:gd name="T27" fmla="*/ 0 h 15"/>
                <a:gd name="T28" fmla="*/ 3 w 15"/>
                <a:gd name="T29" fmla="*/ 2 h 15"/>
                <a:gd name="T30" fmla="*/ 1 w 15"/>
                <a:gd name="T31" fmla="*/ 3 h 15"/>
                <a:gd name="T32" fmla="*/ 1 w 15"/>
                <a:gd name="T33" fmla="*/ 4 h 15"/>
                <a:gd name="T34" fmla="*/ 0 w 15"/>
                <a:gd name="T35" fmla="*/ 7 h 15"/>
                <a:gd name="T36" fmla="*/ 0 w 15"/>
                <a:gd name="T37" fmla="*/ 9 h 15"/>
                <a:gd name="T38" fmla="*/ 1 w 15"/>
                <a:gd name="T39" fmla="*/ 10 h 15"/>
                <a:gd name="T40" fmla="*/ 1 w 15"/>
                <a:gd name="T41" fmla="*/ 11 h 15"/>
                <a:gd name="T42" fmla="*/ 3 w 15"/>
                <a:gd name="T43" fmla="*/ 13 h 15"/>
                <a:gd name="T44" fmla="*/ 5 w 15"/>
                <a:gd name="T45" fmla="*/ 14 h 15"/>
                <a:gd name="T46" fmla="*/ 6 w 15"/>
                <a:gd name="T47" fmla="*/ 15 h 15"/>
                <a:gd name="T48" fmla="*/ 8 w 15"/>
                <a:gd name="T49" fmla="*/ 15 h 15"/>
                <a:gd name="T50" fmla="*/ 8 w 15"/>
                <a:gd name="T51" fmla="*/ 15 h 15"/>
                <a:gd name="T52" fmla="*/ 8 w 15"/>
                <a:gd name="T53" fmla="*/ 15 h 15"/>
                <a:gd name="T54" fmla="*/ 8 w 15"/>
                <a:gd name="T55" fmla="*/ 15 h 15"/>
                <a:gd name="T56" fmla="*/ 9 w 15"/>
                <a:gd name="T57" fmla="*/ 15 h 15"/>
                <a:gd name="T58" fmla="*/ 11 w 15"/>
                <a:gd name="T59" fmla="*/ 14 h 15"/>
                <a:gd name="T60" fmla="*/ 12 w 15"/>
                <a:gd name="T61" fmla="*/ 13 h 15"/>
                <a:gd name="T62" fmla="*/ 13 w 15"/>
                <a:gd name="T6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15">
                  <a:moveTo>
                    <a:pt x="13" y="13"/>
                  </a:moveTo>
                  <a:lnTo>
                    <a:pt x="14" y="11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2BC1C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188">
              <a:extLst>
                <a:ext uri="{FF2B5EF4-FFF2-40B4-BE49-F238E27FC236}">
                  <a16:creationId xmlns:a16="http://schemas.microsoft.com/office/drawing/2014/main" id="{387A254E-EE9B-3B0D-FB4F-D0C0A65D7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3470275"/>
              <a:ext cx="22225" cy="22225"/>
            </a:xfrm>
            <a:custGeom>
              <a:avLst/>
              <a:gdLst>
                <a:gd name="T0" fmla="*/ 12 w 14"/>
                <a:gd name="T1" fmla="*/ 12 h 14"/>
                <a:gd name="T2" fmla="*/ 13 w 14"/>
                <a:gd name="T3" fmla="*/ 11 h 14"/>
                <a:gd name="T4" fmla="*/ 14 w 14"/>
                <a:gd name="T5" fmla="*/ 9 h 14"/>
                <a:gd name="T6" fmla="*/ 14 w 14"/>
                <a:gd name="T7" fmla="*/ 8 h 14"/>
                <a:gd name="T8" fmla="*/ 14 w 14"/>
                <a:gd name="T9" fmla="*/ 7 h 14"/>
                <a:gd name="T10" fmla="*/ 14 w 14"/>
                <a:gd name="T11" fmla="*/ 5 h 14"/>
                <a:gd name="T12" fmla="*/ 14 w 14"/>
                <a:gd name="T13" fmla="*/ 4 h 14"/>
                <a:gd name="T14" fmla="*/ 13 w 14"/>
                <a:gd name="T15" fmla="*/ 3 h 14"/>
                <a:gd name="T16" fmla="*/ 12 w 14"/>
                <a:gd name="T17" fmla="*/ 2 h 14"/>
                <a:gd name="T18" fmla="*/ 11 w 14"/>
                <a:gd name="T19" fmla="*/ 1 h 14"/>
                <a:gd name="T20" fmla="*/ 10 w 14"/>
                <a:gd name="T21" fmla="*/ 0 h 14"/>
                <a:gd name="T22" fmla="*/ 8 w 14"/>
                <a:gd name="T23" fmla="*/ 0 h 14"/>
                <a:gd name="T24" fmla="*/ 7 w 14"/>
                <a:gd name="T25" fmla="*/ 0 h 14"/>
                <a:gd name="T26" fmla="*/ 4 w 14"/>
                <a:gd name="T27" fmla="*/ 0 h 14"/>
                <a:gd name="T28" fmla="*/ 2 w 14"/>
                <a:gd name="T29" fmla="*/ 2 h 14"/>
                <a:gd name="T30" fmla="*/ 1 w 14"/>
                <a:gd name="T31" fmla="*/ 3 h 14"/>
                <a:gd name="T32" fmla="*/ 0 w 14"/>
                <a:gd name="T33" fmla="*/ 4 h 14"/>
                <a:gd name="T34" fmla="*/ 0 w 14"/>
                <a:gd name="T35" fmla="*/ 7 h 14"/>
                <a:gd name="T36" fmla="*/ 0 w 14"/>
                <a:gd name="T37" fmla="*/ 8 h 14"/>
                <a:gd name="T38" fmla="*/ 0 w 14"/>
                <a:gd name="T39" fmla="*/ 9 h 14"/>
                <a:gd name="T40" fmla="*/ 1 w 14"/>
                <a:gd name="T41" fmla="*/ 11 h 14"/>
                <a:gd name="T42" fmla="*/ 2 w 14"/>
                <a:gd name="T43" fmla="*/ 12 h 14"/>
                <a:gd name="T44" fmla="*/ 4 w 14"/>
                <a:gd name="T45" fmla="*/ 14 h 14"/>
                <a:gd name="T46" fmla="*/ 5 w 14"/>
                <a:gd name="T47" fmla="*/ 14 h 14"/>
                <a:gd name="T48" fmla="*/ 7 w 14"/>
                <a:gd name="T49" fmla="*/ 14 h 14"/>
                <a:gd name="T50" fmla="*/ 7 w 14"/>
                <a:gd name="T51" fmla="*/ 14 h 14"/>
                <a:gd name="T52" fmla="*/ 7 w 14"/>
                <a:gd name="T53" fmla="*/ 14 h 14"/>
                <a:gd name="T54" fmla="*/ 7 w 14"/>
                <a:gd name="T55" fmla="*/ 14 h 14"/>
                <a:gd name="T56" fmla="*/ 8 w 14"/>
                <a:gd name="T57" fmla="*/ 14 h 14"/>
                <a:gd name="T58" fmla="*/ 10 w 14"/>
                <a:gd name="T59" fmla="*/ 14 h 14"/>
                <a:gd name="T60" fmla="*/ 11 w 14"/>
                <a:gd name="T61" fmla="*/ 13 h 14"/>
                <a:gd name="T62" fmla="*/ 12 w 14"/>
                <a:gd name="T6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14">
                  <a:moveTo>
                    <a:pt x="12" y="12"/>
                  </a:moveTo>
                  <a:lnTo>
                    <a:pt x="13" y="11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189">
              <a:extLst>
                <a:ext uri="{FF2B5EF4-FFF2-40B4-BE49-F238E27FC236}">
                  <a16:creationId xmlns:a16="http://schemas.microsoft.com/office/drawing/2014/main" id="{5BC9D387-34BB-F963-B660-5046C28ED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988" y="3470275"/>
              <a:ext cx="23813" cy="22225"/>
            </a:xfrm>
            <a:custGeom>
              <a:avLst/>
              <a:gdLst>
                <a:gd name="T0" fmla="*/ 13 w 15"/>
                <a:gd name="T1" fmla="*/ 12 h 14"/>
                <a:gd name="T2" fmla="*/ 14 w 15"/>
                <a:gd name="T3" fmla="*/ 11 h 14"/>
                <a:gd name="T4" fmla="*/ 14 w 15"/>
                <a:gd name="T5" fmla="*/ 9 h 14"/>
                <a:gd name="T6" fmla="*/ 15 w 15"/>
                <a:gd name="T7" fmla="*/ 8 h 14"/>
                <a:gd name="T8" fmla="*/ 15 w 15"/>
                <a:gd name="T9" fmla="*/ 7 h 14"/>
                <a:gd name="T10" fmla="*/ 15 w 15"/>
                <a:gd name="T11" fmla="*/ 5 h 14"/>
                <a:gd name="T12" fmla="*/ 14 w 15"/>
                <a:gd name="T13" fmla="*/ 4 h 14"/>
                <a:gd name="T14" fmla="*/ 14 w 15"/>
                <a:gd name="T15" fmla="*/ 3 h 14"/>
                <a:gd name="T16" fmla="*/ 13 w 15"/>
                <a:gd name="T17" fmla="*/ 2 h 14"/>
                <a:gd name="T18" fmla="*/ 12 w 15"/>
                <a:gd name="T19" fmla="*/ 1 h 14"/>
                <a:gd name="T20" fmla="*/ 10 w 15"/>
                <a:gd name="T21" fmla="*/ 0 h 14"/>
                <a:gd name="T22" fmla="*/ 9 w 15"/>
                <a:gd name="T23" fmla="*/ 0 h 14"/>
                <a:gd name="T24" fmla="*/ 8 w 15"/>
                <a:gd name="T25" fmla="*/ 0 h 14"/>
                <a:gd name="T26" fmla="*/ 5 w 15"/>
                <a:gd name="T27" fmla="*/ 0 h 14"/>
                <a:gd name="T28" fmla="*/ 2 w 15"/>
                <a:gd name="T29" fmla="*/ 2 h 14"/>
                <a:gd name="T30" fmla="*/ 1 w 15"/>
                <a:gd name="T31" fmla="*/ 3 h 14"/>
                <a:gd name="T32" fmla="*/ 1 w 15"/>
                <a:gd name="T33" fmla="*/ 4 h 14"/>
                <a:gd name="T34" fmla="*/ 0 w 15"/>
                <a:gd name="T35" fmla="*/ 7 h 14"/>
                <a:gd name="T36" fmla="*/ 0 w 15"/>
                <a:gd name="T37" fmla="*/ 8 h 14"/>
                <a:gd name="T38" fmla="*/ 1 w 15"/>
                <a:gd name="T39" fmla="*/ 9 h 14"/>
                <a:gd name="T40" fmla="*/ 1 w 15"/>
                <a:gd name="T41" fmla="*/ 11 h 14"/>
                <a:gd name="T42" fmla="*/ 2 w 15"/>
                <a:gd name="T43" fmla="*/ 12 h 14"/>
                <a:gd name="T44" fmla="*/ 5 w 15"/>
                <a:gd name="T45" fmla="*/ 14 h 14"/>
                <a:gd name="T46" fmla="*/ 6 w 15"/>
                <a:gd name="T47" fmla="*/ 14 h 14"/>
                <a:gd name="T48" fmla="*/ 8 w 15"/>
                <a:gd name="T49" fmla="*/ 14 h 14"/>
                <a:gd name="T50" fmla="*/ 8 w 15"/>
                <a:gd name="T51" fmla="*/ 14 h 14"/>
                <a:gd name="T52" fmla="*/ 8 w 15"/>
                <a:gd name="T53" fmla="*/ 14 h 14"/>
                <a:gd name="T54" fmla="*/ 8 w 15"/>
                <a:gd name="T55" fmla="*/ 14 h 14"/>
                <a:gd name="T56" fmla="*/ 9 w 15"/>
                <a:gd name="T57" fmla="*/ 14 h 14"/>
                <a:gd name="T58" fmla="*/ 10 w 15"/>
                <a:gd name="T59" fmla="*/ 14 h 14"/>
                <a:gd name="T60" fmla="*/ 12 w 15"/>
                <a:gd name="T61" fmla="*/ 13 h 14"/>
                <a:gd name="T62" fmla="*/ 13 w 15"/>
                <a:gd name="T6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14">
                  <a:moveTo>
                    <a:pt x="13" y="12"/>
                  </a:move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2" y="13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rgbClr val="00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190">
              <a:extLst>
                <a:ext uri="{FF2B5EF4-FFF2-40B4-BE49-F238E27FC236}">
                  <a16:creationId xmlns:a16="http://schemas.microsoft.com/office/drawing/2014/main" id="{27104716-063B-5532-1E72-A6B10E07B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213" y="1847850"/>
              <a:ext cx="76200" cy="74613"/>
            </a:xfrm>
            <a:custGeom>
              <a:avLst/>
              <a:gdLst>
                <a:gd name="T0" fmla="*/ 41 w 48"/>
                <a:gd name="T1" fmla="*/ 40 h 47"/>
                <a:gd name="T2" fmla="*/ 42 w 48"/>
                <a:gd name="T3" fmla="*/ 38 h 47"/>
                <a:gd name="T4" fmla="*/ 42 w 48"/>
                <a:gd name="T5" fmla="*/ 38 h 47"/>
                <a:gd name="T6" fmla="*/ 42 w 48"/>
                <a:gd name="T7" fmla="*/ 38 h 47"/>
                <a:gd name="T8" fmla="*/ 42 w 48"/>
                <a:gd name="T9" fmla="*/ 38 h 47"/>
                <a:gd name="T10" fmla="*/ 43 w 48"/>
                <a:gd name="T11" fmla="*/ 37 h 47"/>
                <a:gd name="T12" fmla="*/ 44 w 48"/>
                <a:gd name="T13" fmla="*/ 37 h 47"/>
                <a:gd name="T14" fmla="*/ 46 w 48"/>
                <a:gd name="T15" fmla="*/ 33 h 47"/>
                <a:gd name="T16" fmla="*/ 46 w 48"/>
                <a:gd name="T17" fmla="*/ 30 h 47"/>
                <a:gd name="T18" fmla="*/ 47 w 48"/>
                <a:gd name="T19" fmla="*/ 29 h 47"/>
                <a:gd name="T20" fmla="*/ 47 w 48"/>
                <a:gd name="T21" fmla="*/ 28 h 47"/>
                <a:gd name="T22" fmla="*/ 47 w 48"/>
                <a:gd name="T23" fmla="*/ 26 h 47"/>
                <a:gd name="T24" fmla="*/ 47 w 48"/>
                <a:gd name="T25" fmla="*/ 25 h 47"/>
                <a:gd name="T26" fmla="*/ 47 w 48"/>
                <a:gd name="T27" fmla="*/ 24 h 47"/>
                <a:gd name="T28" fmla="*/ 48 w 48"/>
                <a:gd name="T29" fmla="*/ 24 h 47"/>
                <a:gd name="T30" fmla="*/ 47 w 48"/>
                <a:gd name="T31" fmla="*/ 21 h 47"/>
                <a:gd name="T32" fmla="*/ 47 w 48"/>
                <a:gd name="T33" fmla="*/ 19 h 47"/>
                <a:gd name="T34" fmla="*/ 46 w 48"/>
                <a:gd name="T35" fmla="*/ 15 h 47"/>
                <a:gd name="T36" fmla="*/ 44 w 48"/>
                <a:gd name="T37" fmla="*/ 10 h 47"/>
                <a:gd name="T38" fmla="*/ 41 w 48"/>
                <a:gd name="T39" fmla="*/ 7 h 47"/>
                <a:gd name="T40" fmla="*/ 39 w 48"/>
                <a:gd name="T41" fmla="*/ 5 h 47"/>
                <a:gd name="T42" fmla="*/ 37 w 48"/>
                <a:gd name="T43" fmla="*/ 4 h 47"/>
                <a:gd name="T44" fmla="*/ 33 w 48"/>
                <a:gd name="T45" fmla="*/ 1 h 47"/>
                <a:gd name="T46" fmla="*/ 29 w 48"/>
                <a:gd name="T47" fmla="*/ 0 h 47"/>
                <a:gd name="T48" fmla="*/ 26 w 48"/>
                <a:gd name="T49" fmla="*/ 0 h 47"/>
                <a:gd name="T50" fmla="*/ 24 w 48"/>
                <a:gd name="T51" fmla="*/ 0 h 47"/>
                <a:gd name="T52" fmla="*/ 19 w 48"/>
                <a:gd name="T53" fmla="*/ 0 h 47"/>
                <a:gd name="T54" fmla="*/ 15 w 48"/>
                <a:gd name="T55" fmla="*/ 1 h 47"/>
                <a:gd name="T56" fmla="*/ 11 w 48"/>
                <a:gd name="T57" fmla="*/ 4 h 47"/>
                <a:gd name="T58" fmla="*/ 7 w 48"/>
                <a:gd name="T59" fmla="*/ 7 h 47"/>
                <a:gd name="T60" fmla="*/ 4 w 48"/>
                <a:gd name="T61" fmla="*/ 10 h 47"/>
                <a:gd name="T62" fmla="*/ 2 w 48"/>
                <a:gd name="T63" fmla="*/ 15 h 47"/>
                <a:gd name="T64" fmla="*/ 1 w 48"/>
                <a:gd name="T65" fmla="*/ 19 h 47"/>
                <a:gd name="T66" fmla="*/ 0 w 48"/>
                <a:gd name="T67" fmla="*/ 24 h 47"/>
                <a:gd name="T68" fmla="*/ 0 w 48"/>
                <a:gd name="T69" fmla="*/ 26 h 47"/>
                <a:gd name="T70" fmla="*/ 1 w 48"/>
                <a:gd name="T71" fmla="*/ 28 h 47"/>
                <a:gd name="T72" fmla="*/ 1 w 48"/>
                <a:gd name="T73" fmla="*/ 30 h 47"/>
                <a:gd name="T74" fmla="*/ 2 w 48"/>
                <a:gd name="T75" fmla="*/ 33 h 47"/>
                <a:gd name="T76" fmla="*/ 4 w 48"/>
                <a:gd name="T77" fmla="*/ 37 h 47"/>
                <a:gd name="T78" fmla="*/ 5 w 48"/>
                <a:gd name="T79" fmla="*/ 38 h 47"/>
                <a:gd name="T80" fmla="*/ 7 w 48"/>
                <a:gd name="T81" fmla="*/ 40 h 47"/>
                <a:gd name="T82" fmla="*/ 11 w 48"/>
                <a:gd name="T83" fmla="*/ 43 h 47"/>
                <a:gd name="T84" fmla="*/ 15 w 48"/>
                <a:gd name="T85" fmla="*/ 46 h 47"/>
                <a:gd name="T86" fmla="*/ 19 w 48"/>
                <a:gd name="T87" fmla="*/ 47 h 47"/>
                <a:gd name="T88" fmla="*/ 22 w 48"/>
                <a:gd name="T89" fmla="*/ 47 h 47"/>
                <a:gd name="T90" fmla="*/ 24 w 48"/>
                <a:gd name="T91" fmla="*/ 47 h 47"/>
                <a:gd name="T92" fmla="*/ 24 w 48"/>
                <a:gd name="T93" fmla="*/ 47 h 47"/>
                <a:gd name="T94" fmla="*/ 25 w 48"/>
                <a:gd name="T95" fmla="*/ 47 h 47"/>
                <a:gd name="T96" fmla="*/ 26 w 48"/>
                <a:gd name="T97" fmla="*/ 47 h 47"/>
                <a:gd name="T98" fmla="*/ 29 w 48"/>
                <a:gd name="T99" fmla="*/ 47 h 47"/>
                <a:gd name="T100" fmla="*/ 33 w 48"/>
                <a:gd name="T101" fmla="*/ 46 h 47"/>
                <a:gd name="T102" fmla="*/ 37 w 48"/>
                <a:gd name="T103" fmla="*/ 43 h 47"/>
                <a:gd name="T104" fmla="*/ 38 w 48"/>
                <a:gd name="T105" fmla="*/ 42 h 47"/>
                <a:gd name="T106" fmla="*/ 38 w 48"/>
                <a:gd name="T107" fmla="*/ 42 h 47"/>
                <a:gd name="T108" fmla="*/ 38 w 48"/>
                <a:gd name="T109" fmla="*/ 42 h 47"/>
                <a:gd name="T110" fmla="*/ 38 w 48"/>
                <a:gd name="T111" fmla="*/ 42 h 47"/>
                <a:gd name="T112" fmla="*/ 39 w 48"/>
                <a:gd name="T113" fmla="*/ 42 h 47"/>
                <a:gd name="T114" fmla="*/ 41 w 48"/>
                <a:gd name="T11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" h="47">
                  <a:moveTo>
                    <a:pt x="41" y="40"/>
                  </a:move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3" y="37"/>
                  </a:lnTo>
                  <a:lnTo>
                    <a:pt x="44" y="37"/>
                  </a:lnTo>
                  <a:lnTo>
                    <a:pt x="46" y="33"/>
                  </a:lnTo>
                  <a:lnTo>
                    <a:pt x="46" y="30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4"/>
                  </a:lnTo>
                  <a:lnTo>
                    <a:pt x="48" y="24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6" y="15"/>
                  </a:lnTo>
                  <a:lnTo>
                    <a:pt x="44" y="10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19" y="47"/>
                  </a:lnTo>
                  <a:lnTo>
                    <a:pt x="22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9" y="47"/>
                  </a:lnTo>
                  <a:lnTo>
                    <a:pt x="33" y="46"/>
                  </a:lnTo>
                  <a:lnTo>
                    <a:pt x="37" y="43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191">
              <a:extLst>
                <a:ext uri="{FF2B5EF4-FFF2-40B4-BE49-F238E27FC236}">
                  <a16:creationId xmlns:a16="http://schemas.microsoft.com/office/drawing/2014/main" id="{F75AFB92-E875-32F8-6770-7458A3685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0" y="1857375"/>
              <a:ext cx="22225" cy="22225"/>
            </a:xfrm>
            <a:custGeom>
              <a:avLst/>
              <a:gdLst>
                <a:gd name="T0" fmla="*/ 12 w 14"/>
                <a:gd name="T1" fmla="*/ 12 h 14"/>
                <a:gd name="T2" fmla="*/ 13 w 14"/>
                <a:gd name="T3" fmla="*/ 11 h 14"/>
                <a:gd name="T4" fmla="*/ 14 w 14"/>
                <a:gd name="T5" fmla="*/ 10 h 14"/>
                <a:gd name="T6" fmla="*/ 14 w 14"/>
                <a:gd name="T7" fmla="*/ 8 h 14"/>
                <a:gd name="T8" fmla="*/ 14 w 14"/>
                <a:gd name="T9" fmla="*/ 7 h 14"/>
                <a:gd name="T10" fmla="*/ 14 w 14"/>
                <a:gd name="T11" fmla="*/ 6 h 14"/>
                <a:gd name="T12" fmla="*/ 14 w 14"/>
                <a:gd name="T13" fmla="*/ 4 h 14"/>
                <a:gd name="T14" fmla="*/ 13 w 14"/>
                <a:gd name="T15" fmla="*/ 3 h 14"/>
                <a:gd name="T16" fmla="*/ 12 w 14"/>
                <a:gd name="T17" fmla="*/ 2 h 14"/>
                <a:gd name="T18" fmla="*/ 11 w 14"/>
                <a:gd name="T19" fmla="*/ 1 h 14"/>
                <a:gd name="T20" fmla="*/ 10 w 14"/>
                <a:gd name="T21" fmla="*/ 0 h 14"/>
                <a:gd name="T22" fmla="*/ 8 w 14"/>
                <a:gd name="T23" fmla="*/ 0 h 14"/>
                <a:gd name="T24" fmla="*/ 7 w 14"/>
                <a:gd name="T25" fmla="*/ 0 h 14"/>
                <a:gd name="T26" fmla="*/ 4 w 14"/>
                <a:gd name="T27" fmla="*/ 0 h 14"/>
                <a:gd name="T28" fmla="*/ 2 w 14"/>
                <a:gd name="T29" fmla="*/ 2 h 14"/>
                <a:gd name="T30" fmla="*/ 1 w 14"/>
                <a:gd name="T31" fmla="*/ 3 h 14"/>
                <a:gd name="T32" fmla="*/ 0 w 14"/>
                <a:gd name="T33" fmla="*/ 4 h 14"/>
                <a:gd name="T34" fmla="*/ 0 w 14"/>
                <a:gd name="T35" fmla="*/ 7 h 14"/>
                <a:gd name="T36" fmla="*/ 0 w 14"/>
                <a:gd name="T37" fmla="*/ 8 h 14"/>
                <a:gd name="T38" fmla="*/ 0 w 14"/>
                <a:gd name="T39" fmla="*/ 10 h 14"/>
                <a:gd name="T40" fmla="*/ 1 w 14"/>
                <a:gd name="T41" fmla="*/ 11 h 14"/>
                <a:gd name="T42" fmla="*/ 2 w 14"/>
                <a:gd name="T43" fmla="*/ 12 h 14"/>
                <a:gd name="T44" fmla="*/ 4 w 14"/>
                <a:gd name="T45" fmla="*/ 14 h 14"/>
                <a:gd name="T46" fmla="*/ 6 w 14"/>
                <a:gd name="T47" fmla="*/ 14 h 14"/>
                <a:gd name="T48" fmla="*/ 7 w 14"/>
                <a:gd name="T49" fmla="*/ 14 h 14"/>
                <a:gd name="T50" fmla="*/ 7 w 14"/>
                <a:gd name="T51" fmla="*/ 14 h 14"/>
                <a:gd name="T52" fmla="*/ 7 w 14"/>
                <a:gd name="T53" fmla="*/ 14 h 14"/>
                <a:gd name="T54" fmla="*/ 8 w 14"/>
                <a:gd name="T55" fmla="*/ 14 h 14"/>
                <a:gd name="T56" fmla="*/ 8 w 14"/>
                <a:gd name="T57" fmla="*/ 14 h 14"/>
                <a:gd name="T58" fmla="*/ 10 w 14"/>
                <a:gd name="T59" fmla="*/ 14 h 14"/>
                <a:gd name="T60" fmla="*/ 11 w 14"/>
                <a:gd name="T61" fmla="*/ 13 h 14"/>
                <a:gd name="T62" fmla="*/ 12 w 14"/>
                <a:gd name="T6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14">
                  <a:moveTo>
                    <a:pt x="12" y="12"/>
                  </a:move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192">
              <a:extLst>
                <a:ext uri="{FF2B5EF4-FFF2-40B4-BE49-F238E27FC236}">
                  <a16:creationId xmlns:a16="http://schemas.microsoft.com/office/drawing/2014/main" id="{31804598-F61C-5236-D20F-04B87F1E7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0" y="1890713"/>
              <a:ext cx="22225" cy="22225"/>
            </a:xfrm>
            <a:custGeom>
              <a:avLst/>
              <a:gdLst>
                <a:gd name="T0" fmla="*/ 12 w 14"/>
                <a:gd name="T1" fmla="*/ 12 h 14"/>
                <a:gd name="T2" fmla="*/ 13 w 14"/>
                <a:gd name="T3" fmla="*/ 11 h 14"/>
                <a:gd name="T4" fmla="*/ 14 w 14"/>
                <a:gd name="T5" fmla="*/ 10 h 14"/>
                <a:gd name="T6" fmla="*/ 14 w 14"/>
                <a:gd name="T7" fmla="*/ 8 h 14"/>
                <a:gd name="T8" fmla="*/ 14 w 14"/>
                <a:gd name="T9" fmla="*/ 7 h 14"/>
                <a:gd name="T10" fmla="*/ 14 w 14"/>
                <a:gd name="T11" fmla="*/ 6 h 14"/>
                <a:gd name="T12" fmla="*/ 14 w 14"/>
                <a:gd name="T13" fmla="*/ 4 h 14"/>
                <a:gd name="T14" fmla="*/ 13 w 14"/>
                <a:gd name="T15" fmla="*/ 3 h 14"/>
                <a:gd name="T16" fmla="*/ 12 w 14"/>
                <a:gd name="T17" fmla="*/ 2 h 14"/>
                <a:gd name="T18" fmla="*/ 11 w 14"/>
                <a:gd name="T19" fmla="*/ 1 h 14"/>
                <a:gd name="T20" fmla="*/ 10 w 14"/>
                <a:gd name="T21" fmla="*/ 0 h 14"/>
                <a:gd name="T22" fmla="*/ 8 w 14"/>
                <a:gd name="T23" fmla="*/ 0 h 14"/>
                <a:gd name="T24" fmla="*/ 7 w 14"/>
                <a:gd name="T25" fmla="*/ 0 h 14"/>
                <a:gd name="T26" fmla="*/ 4 w 14"/>
                <a:gd name="T27" fmla="*/ 0 h 14"/>
                <a:gd name="T28" fmla="*/ 2 w 14"/>
                <a:gd name="T29" fmla="*/ 2 h 14"/>
                <a:gd name="T30" fmla="*/ 1 w 14"/>
                <a:gd name="T31" fmla="*/ 3 h 14"/>
                <a:gd name="T32" fmla="*/ 0 w 14"/>
                <a:gd name="T33" fmla="*/ 4 h 14"/>
                <a:gd name="T34" fmla="*/ 0 w 14"/>
                <a:gd name="T35" fmla="*/ 7 h 14"/>
                <a:gd name="T36" fmla="*/ 0 w 14"/>
                <a:gd name="T37" fmla="*/ 8 h 14"/>
                <a:gd name="T38" fmla="*/ 0 w 14"/>
                <a:gd name="T39" fmla="*/ 10 h 14"/>
                <a:gd name="T40" fmla="*/ 1 w 14"/>
                <a:gd name="T41" fmla="*/ 11 h 14"/>
                <a:gd name="T42" fmla="*/ 2 w 14"/>
                <a:gd name="T43" fmla="*/ 12 h 14"/>
                <a:gd name="T44" fmla="*/ 4 w 14"/>
                <a:gd name="T45" fmla="*/ 14 h 14"/>
                <a:gd name="T46" fmla="*/ 6 w 14"/>
                <a:gd name="T47" fmla="*/ 14 h 14"/>
                <a:gd name="T48" fmla="*/ 7 w 14"/>
                <a:gd name="T49" fmla="*/ 14 h 14"/>
                <a:gd name="T50" fmla="*/ 7 w 14"/>
                <a:gd name="T51" fmla="*/ 14 h 14"/>
                <a:gd name="T52" fmla="*/ 7 w 14"/>
                <a:gd name="T53" fmla="*/ 14 h 14"/>
                <a:gd name="T54" fmla="*/ 8 w 14"/>
                <a:gd name="T55" fmla="*/ 14 h 14"/>
                <a:gd name="T56" fmla="*/ 8 w 14"/>
                <a:gd name="T57" fmla="*/ 14 h 14"/>
                <a:gd name="T58" fmla="*/ 10 w 14"/>
                <a:gd name="T59" fmla="*/ 14 h 14"/>
                <a:gd name="T60" fmla="*/ 11 w 14"/>
                <a:gd name="T61" fmla="*/ 13 h 14"/>
                <a:gd name="T62" fmla="*/ 12 w 14"/>
                <a:gd name="T6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14">
                  <a:moveTo>
                    <a:pt x="12" y="12"/>
                  </a:moveTo>
                  <a:lnTo>
                    <a:pt x="13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193">
              <a:extLst>
                <a:ext uri="{FF2B5EF4-FFF2-40B4-BE49-F238E27FC236}">
                  <a16:creationId xmlns:a16="http://schemas.microsoft.com/office/drawing/2014/main" id="{4DCBD49E-A796-0C89-C027-DDD3A8EF3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563" y="1873250"/>
              <a:ext cx="23813" cy="23813"/>
            </a:xfrm>
            <a:custGeom>
              <a:avLst/>
              <a:gdLst>
                <a:gd name="T0" fmla="*/ 13 w 15"/>
                <a:gd name="T1" fmla="*/ 13 h 15"/>
                <a:gd name="T2" fmla="*/ 13 w 15"/>
                <a:gd name="T3" fmla="*/ 11 h 15"/>
                <a:gd name="T4" fmla="*/ 14 w 15"/>
                <a:gd name="T5" fmla="*/ 10 h 15"/>
                <a:gd name="T6" fmla="*/ 14 w 15"/>
                <a:gd name="T7" fmla="*/ 9 h 15"/>
                <a:gd name="T8" fmla="*/ 15 w 15"/>
                <a:gd name="T9" fmla="*/ 8 h 15"/>
                <a:gd name="T10" fmla="*/ 14 w 15"/>
                <a:gd name="T11" fmla="*/ 6 h 15"/>
                <a:gd name="T12" fmla="*/ 14 w 15"/>
                <a:gd name="T13" fmla="*/ 5 h 15"/>
                <a:gd name="T14" fmla="*/ 13 w 15"/>
                <a:gd name="T15" fmla="*/ 3 h 15"/>
                <a:gd name="T16" fmla="*/ 13 w 15"/>
                <a:gd name="T17" fmla="*/ 2 h 15"/>
                <a:gd name="T18" fmla="*/ 11 w 15"/>
                <a:gd name="T19" fmla="*/ 1 h 15"/>
                <a:gd name="T20" fmla="*/ 10 w 15"/>
                <a:gd name="T21" fmla="*/ 1 h 15"/>
                <a:gd name="T22" fmla="*/ 9 w 15"/>
                <a:gd name="T23" fmla="*/ 0 h 15"/>
                <a:gd name="T24" fmla="*/ 7 w 15"/>
                <a:gd name="T25" fmla="*/ 0 h 15"/>
                <a:gd name="T26" fmla="*/ 4 w 15"/>
                <a:gd name="T27" fmla="*/ 1 h 15"/>
                <a:gd name="T28" fmla="*/ 2 w 15"/>
                <a:gd name="T29" fmla="*/ 2 h 15"/>
                <a:gd name="T30" fmla="*/ 1 w 15"/>
                <a:gd name="T31" fmla="*/ 3 h 15"/>
                <a:gd name="T32" fmla="*/ 0 w 15"/>
                <a:gd name="T33" fmla="*/ 5 h 15"/>
                <a:gd name="T34" fmla="*/ 0 w 15"/>
                <a:gd name="T35" fmla="*/ 8 h 15"/>
                <a:gd name="T36" fmla="*/ 0 w 15"/>
                <a:gd name="T37" fmla="*/ 9 h 15"/>
                <a:gd name="T38" fmla="*/ 0 w 15"/>
                <a:gd name="T39" fmla="*/ 10 h 15"/>
                <a:gd name="T40" fmla="*/ 1 w 15"/>
                <a:gd name="T41" fmla="*/ 11 h 15"/>
                <a:gd name="T42" fmla="*/ 2 w 15"/>
                <a:gd name="T43" fmla="*/ 13 h 15"/>
                <a:gd name="T44" fmla="*/ 4 w 15"/>
                <a:gd name="T45" fmla="*/ 14 h 15"/>
                <a:gd name="T46" fmla="*/ 6 w 15"/>
                <a:gd name="T47" fmla="*/ 15 h 15"/>
                <a:gd name="T48" fmla="*/ 7 w 15"/>
                <a:gd name="T49" fmla="*/ 15 h 15"/>
                <a:gd name="T50" fmla="*/ 7 w 15"/>
                <a:gd name="T51" fmla="*/ 15 h 15"/>
                <a:gd name="T52" fmla="*/ 7 w 15"/>
                <a:gd name="T53" fmla="*/ 15 h 15"/>
                <a:gd name="T54" fmla="*/ 8 w 15"/>
                <a:gd name="T55" fmla="*/ 15 h 15"/>
                <a:gd name="T56" fmla="*/ 9 w 15"/>
                <a:gd name="T57" fmla="*/ 15 h 15"/>
                <a:gd name="T58" fmla="*/ 10 w 15"/>
                <a:gd name="T59" fmla="*/ 14 h 15"/>
                <a:gd name="T60" fmla="*/ 11 w 15"/>
                <a:gd name="T61" fmla="*/ 14 h 15"/>
                <a:gd name="T62" fmla="*/ 13 w 15"/>
                <a:gd name="T6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15">
                  <a:moveTo>
                    <a:pt x="13" y="13"/>
                  </a:move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194">
              <a:extLst>
                <a:ext uri="{FF2B5EF4-FFF2-40B4-BE49-F238E27FC236}">
                  <a16:creationId xmlns:a16="http://schemas.microsoft.com/office/drawing/2014/main" id="{0A8C37BE-ADEC-4B52-EB56-00863E4E0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4838" y="1873250"/>
              <a:ext cx="22225" cy="23813"/>
            </a:xfrm>
            <a:custGeom>
              <a:avLst/>
              <a:gdLst>
                <a:gd name="T0" fmla="*/ 12 w 14"/>
                <a:gd name="T1" fmla="*/ 13 h 15"/>
                <a:gd name="T2" fmla="*/ 13 w 14"/>
                <a:gd name="T3" fmla="*/ 11 h 15"/>
                <a:gd name="T4" fmla="*/ 14 w 14"/>
                <a:gd name="T5" fmla="*/ 10 h 15"/>
                <a:gd name="T6" fmla="*/ 14 w 14"/>
                <a:gd name="T7" fmla="*/ 9 h 15"/>
                <a:gd name="T8" fmla="*/ 14 w 14"/>
                <a:gd name="T9" fmla="*/ 8 h 15"/>
                <a:gd name="T10" fmla="*/ 14 w 14"/>
                <a:gd name="T11" fmla="*/ 6 h 15"/>
                <a:gd name="T12" fmla="*/ 14 w 14"/>
                <a:gd name="T13" fmla="*/ 5 h 15"/>
                <a:gd name="T14" fmla="*/ 13 w 14"/>
                <a:gd name="T15" fmla="*/ 3 h 15"/>
                <a:gd name="T16" fmla="*/ 12 w 14"/>
                <a:gd name="T17" fmla="*/ 2 h 15"/>
                <a:gd name="T18" fmla="*/ 11 w 14"/>
                <a:gd name="T19" fmla="*/ 1 h 15"/>
                <a:gd name="T20" fmla="*/ 10 w 14"/>
                <a:gd name="T21" fmla="*/ 1 h 15"/>
                <a:gd name="T22" fmla="*/ 8 w 14"/>
                <a:gd name="T23" fmla="*/ 0 h 15"/>
                <a:gd name="T24" fmla="*/ 7 w 14"/>
                <a:gd name="T25" fmla="*/ 0 h 15"/>
                <a:gd name="T26" fmla="*/ 4 w 14"/>
                <a:gd name="T27" fmla="*/ 1 h 15"/>
                <a:gd name="T28" fmla="*/ 2 w 14"/>
                <a:gd name="T29" fmla="*/ 2 h 15"/>
                <a:gd name="T30" fmla="*/ 1 w 14"/>
                <a:gd name="T31" fmla="*/ 3 h 15"/>
                <a:gd name="T32" fmla="*/ 0 w 14"/>
                <a:gd name="T33" fmla="*/ 5 h 15"/>
                <a:gd name="T34" fmla="*/ 0 w 14"/>
                <a:gd name="T35" fmla="*/ 8 h 15"/>
                <a:gd name="T36" fmla="*/ 0 w 14"/>
                <a:gd name="T37" fmla="*/ 9 h 15"/>
                <a:gd name="T38" fmla="*/ 0 w 14"/>
                <a:gd name="T39" fmla="*/ 10 h 15"/>
                <a:gd name="T40" fmla="*/ 1 w 14"/>
                <a:gd name="T41" fmla="*/ 11 h 15"/>
                <a:gd name="T42" fmla="*/ 2 w 14"/>
                <a:gd name="T43" fmla="*/ 13 h 15"/>
                <a:gd name="T44" fmla="*/ 4 w 14"/>
                <a:gd name="T45" fmla="*/ 14 h 15"/>
                <a:gd name="T46" fmla="*/ 5 w 14"/>
                <a:gd name="T47" fmla="*/ 15 h 15"/>
                <a:gd name="T48" fmla="*/ 7 w 14"/>
                <a:gd name="T49" fmla="*/ 15 h 15"/>
                <a:gd name="T50" fmla="*/ 7 w 14"/>
                <a:gd name="T51" fmla="*/ 15 h 15"/>
                <a:gd name="T52" fmla="*/ 7 w 14"/>
                <a:gd name="T53" fmla="*/ 15 h 15"/>
                <a:gd name="T54" fmla="*/ 8 w 14"/>
                <a:gd name="T55" fmla="*/ 15 h 15"/>
                <a:gd name="T56" fmla="*/ 8 w 14"/>
                <a:gd name="T57" fmla="*/ 15 h 15"/>
                <a:gd name="T58" fmla="*/ 10 w 14"/>
                <a:gd name="T59" fmla="*/ 14 h 15"/>
                <a:gd name="T60" fmla="*/ 11 w 14"/>
                <a:gd name="T61" fmla="*/ 14 h 15"/>
                <a:gd name="T62" fmla="*/ 12 w 14"/>
                <a:gd name="T6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15">
                  <a:moveTo>
                    <a:pt x="12" y="13"/>
                  </a:move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195">
              <a:extLst>
                <a:ext uri="{FF2B5EF4-FFF2-40B4-BE49-F238E27FC236}">
                  <a16:creationId xmlns:a16="http://schemas.microsoft.com/office/drawing/2014/main" id="{043617BC-93AB-6A8E-7B0D-1B6F2243E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088" y="2014538"/>
              <a:ext cx="74613" cy="76200"/>
            </a:xfrm>
            <a:custGeom>
              <a:avLst/>
              <a:gdLst>
                <a:gd name="T0" fmla="*/ 40 w 47"/>
                <a:gd name="T1" fmla="*/ 41 h 48"/>
                <a:gd name="T2" fmla="*/ 42 w 47"/>
                <a:gd name="T3" fmla="*/ 39 h 48"/>
                <a:gd name="T4" fmla="*/ 42 w 47"/>
                <a:gd name="T5" fmla="*/ 38 h 48"/>
                <a:gd name="T6" fmla="*/ 42 w 47"/>
                <a:gd name="T7" fmla="*/ 38 h 48"/>
                <a:gd name="T8" fmla="*/ 42 w 47"/>
                <a:gd name="T9" fmla="*/ 38 h 48"/>
                <a:gd name="T10" fmla="*/ 42 w 47"/>
                <a:gd name="T11" fmla="*/ 38 h 48"/>
                <a:gd name="T12" fmla="*/ 43 w 47"/>
                <a:gd name="T13" fmla="*/ 37 h 48"/>
                <a:gd name="T14" fmla="*/ 45 w 47"/>
                <a:gd name="T15" fmla="*/ 33 h 48"/>
                <a:gd name="T16" fmla="*/ 46 w 47"/>
                <a:gd name="T17" fmla="*/ 31 h 48"/>
                <a:gd name="T18" fmla="*/ 46 w 47"/>
                <a:gd name="T19" fmla="*/ 29 h 48"/>
                <a:gd name="T20" fmla="*/ 47 w 47"/>
                <a:gd name="T21" fmla="*/ 28 h 48"/>
                <a:gd name="T22" fmla="*/ 47 w 47"/>
                <a:gd name="T23" fmla="*/ 26 h 48"/>
                <a:gd name="T24" fmla="*/ 47 w 47"/>
                <a:gd name="T25" fmla="*/ 25 h 48"/>
                <a:gd name="T26" fmla="*/ 47 w 47"/>
                <a:gd name="T27" fmla="*/ 24 h 48"/>
                <a:gd name="T28" fmla="*/ 47 w 47"/>
                <a:gd name="T29" fmla="*/ 24 h 48"/>
                <a:gd name="T30" fmla="*/ 47 w 47"/>
                <a:gd name="T31" fmla="*/ 21 h 48"/>
                <a:gd name="T32" fmla="*/ 47 w 47"/>
                <a:gd name="T33" fmla="*/ 19 h 48"/>
                <a:gd name="T34" fmla="*/ 45 w 47"/>
                <a:gd name="T35" fmla="*/ 15 h 48"/>
                <a:gd name="T36" fmla="*/ 43 w 47"/>
                <a:gd name="T37" fmla="*/ 11 h 48"/>
                <a:gd name="T38" fmla="*/ 40 w 47"/>
                <a:gd name="T39" fmla="*/ 7 h 48"/>
                <a:gd name="T40" fmla="*/ 38 w 47"/>
                <a:gd name="T41" fmla="*/ 5 h 48"/>
                <a:gd name="T42" fmla="*/ 36 w 47"/>
                <a:gd name="T43" fmla="*/ 4 h 48"/>
                <a:gd name="T44" fmla="*/ 33 w 47"/>
                <a:gd name="T45" fmla="*/ 2 h 48"/>
                <a:gd name="T46" fmla="*/ 28 w 47"/>
                <a:gd name="T47" fmla="*/ 0 h 48"/>
                <a:gd name="T48" fmla="*/ 26 w 47"/>
                <a:gd name="T49" fmla="*/ 0 h 48"/>
                <a:gd name="T50" fmla="*/ 24 w 47"/>
                <a:gd name="T51" fmla="*/ 0 h 48"/>
                <a:gd name="T52" fmla="*/ 19 w 47"/>
                <a:gd name="T53" fmla="*/ 0 h 48"/>
                <a:gd name="T54" fmla="*/ 14 w 47"/>
                <a:gd name="T55" fmla="*/ 2 h 48"/>
                <a:gd name="T56" fmla="*/ 10 w 47"/>
                <a:gd name="T57" fmla="*/ 4 h 48"/>
                <a:gd name="T58" fmla="*/ 7 w 47"/>
                <a:gd name="T59" fmla="*/ 7 h 48"/>
                <a:gd name="T60" fmla="*/ 4 w 47"/>
                <a:gd name="T61" fmla="*/ 11 h 48"/>
                <a:gd name="T62" fmla="*/ 1 w 47"/>
                <a:gd name="T63" fmla="*/ 15 h 48"/>
                <a:gd name="T64" fmla="*/ 0 w 47"/>
                <a:gd name="T65" fmla="*/ 19 h 48"/>
                <a:gd name="T66" fmla="*/ 0 w 47"/>
                <a:gd name="T67" fmla="*/ 24 h 48"/>
                <a:gd name="T68" fmla="*/ 0 w 47"/>
                <a:gd name="T69" fmla="*/ 26 h 48"/>
                <a:gd name="T70" fmla="*/ 0 w 47"/>
                <a:gd name="T71" fmla="*/ 28 h 48"/>
                <a:gd name="T72" fmla="*/ 1 w 47"/>
                <a:gd name="T73" fmla="*/ 31 h 48"/>
                <a:gd name="T74" fmla="*/ 1 w 47"/>
                <a:gd name="T75" fmla="*/ 33 h 48"/>
                <a:gd name="T76" fmla="*/ 4 w 47"/>
                <a:gd name="T77" fmla="*/ 37 h 48"/>
                <a:gd name="T78" fmla="*/ 5 w 47"/>
                <a:gd name="T79" fmla="*/ 39 h 48"/>
                <a:gd name="T80" fmla="*/ 7 w 47"/>
                <a:gd name="T81" fmla="*/ 41 h 48"/>
                <a:gd name="T82" fmla="*/ 10 w 47"/>
                <a:gd name="T83" fmla="*/ 43 h 48"/>
                <a:gd name="T84" fmla="*/ 14 w 47"/>
                <a:gd name="T85" fmla="*/ 46 h 48"/>
                <a:gd name="T86" fmla="*/ 19 w 47"/>
                <a:gd name="T87" fmla="*/ 47 h 48"/>
                <a:gd name="T88" fmla="*/ 21 w 47"/>
                <a:gd name="T89" fmla="*/ 47 h 48"/>
                <a:gd name="T90" fmla="*/ 24 w 47"/>
                <a:gd name="T91" fmla="*/ 48 h 48"/>
                <a:gd name="T92" fmla="*/ 24 w 47"/>
                <a:gd name="T93" fmla="*/ 47 h 48"/>
                <a:gd name="T94" fmla="*/ 25 w 47"/>
                <a:gd name="T95" fmla="*/ 47 h 48"/>
                <a:gd name="T96" fmla="*/ 26 w 47"/>
                <a:gd name="T97" fmla="*/ 47 h 48"/>
                <a:gd name="T98" fmla="*/ 28 w 47"/>
                <a:gd name="T99" fmla="*/ 47 h 48"/>
                <a:gd name="T100" fmla="*/ 33 w 47"/>
                <a:gd name="T101" fmla="*/ 46 h 48"/>
                <a:gd name="T102" fmla="*/ 36 w 47"/>
                <a:gd name="T103" fmla="*/ 43 h 48"/>
                <a:gd name="T104" fmla="*/ 37 w 47"/>
                <a:gd name="T105" fmla="*/ 43 h 48"/>
                <a:gd name="T106" fmla="*/ 38 w 47"/>
                <a:gd name="T107" fmla="*/ 42 h 48"/>
                <a:gd name="T108" fmla="*/ 38 w 47"/>
                <a:gd name="T109" fmla="*/ 42 h 48"/>
                <a:gd name="T110" fmla="*/ 38 w 47"/>
                <a:gd name="T111" fmla="*/ 42 h 48"/>
                <a:gd name="T112" fmla="*/ 38 w 47"/>
                <a:gd name="T113" fmla="*/ 42 h 48"/>
                <a:gd name="T114" fmla="*/ 40 w 47"/>
                <a:gd name="T115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48">
                  <a:moveTo>
                    <a:pt x="40" y="41"/>
                  </a:moveTo>
                  <a:lnTo>
                    <a:pt x="42" y="39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3" y="37"/>
                  </a:lnTo>
                  <a:lnTo>
                    <a:pt x="45" y="33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5" y="15"/>
                  </a:lnTo>
                  <a:lnTo>
                    <a:pt x="43" y="11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4" y="37"/>
                  </a:lnTo>
                  <a:lnTo>
                    <a:pt x="5" y="39"/>
                  </a:lnTo>
                  <a:lnTo>
                    <a:pt x="7" y="41"/>
                  </a:lnTo>
                  <a:lnTo>
                    <a:pt x="10" y="43"/>
                  </a:lnTo>
                  <a:lnTo>
                    <a:pt x="14" y="46"/>
                  </a:lnTo>
                  <a:lnTo>
                    <a:pt x="19" y="47"/>
                  </a:lnTo>
                  <a:lnTo>
                    <a:pt x="21" y="47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3" y="46"/>
                  </a:lnTo>
                  <a:lnTo>
                    <a:pt x="36" y="43"/>
                  </a:lnTo>
                  <a:lnTo>
                    <a:pt x="37" y="43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196">
              <a:extLst>
                <a:ext uri="{FF2B5EF4-FFF2-40B4-BE49-F238E27FC236}">
                  <a16:creationId xmlns:a16="http://schemas.microsoft.com/office/drawing/2014/main" id="{645C1BC0-044C-86A7-ED63-9AA9F62CD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0075" y="2028825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2 w 13"/>
                <a:gd name="T3" fmla="*/ 9 h 13"/>
                <a:gd name="T4" fmla="*/ 12 w 13"/>
                <a:gd name="T5" fmla="*/ 9 h 13"/>
                <a:gd name="T6" fmla="*/ 12 w 13"/>
                <a:gd name="T7" fmla="*/ 9 h 13"/>
                <a:gd name="T8" fmla="*/ 12 w 13"/>
                <a:gd name="T9" fmla="*/ 9 h 13"/>
                <a:gd name="T10" fmla="*/ 13 w 13"/>
                <a:gd name="T11" fmla="*/ 8 h 13"/>
                <a:gd name="T12" fmla="*/ 13 w 13"/>
                <a:gd name="T13" fmla="*/ 7 h 13"/>
                <a:gd name="T14" fmla="*/ 13 w 13"/>
                <a:gd name="T15" fmla="*/ 6 h 13"/>
                <a:gd name="T16" fmla="*/ 13 w 13"/>
                <a:gd name="T17" fmla="*/ 5 h 13"/>
                <a:gd name="T18" fmla="*/ 13 w 13"/>
                <a:gd name="T19" fmla="*/ 4 h 13"/>
                <a:gd name="T20" fmla="*/ 12 w 13"/>
                <a:gd name="T21" fmla="*/ 2 h 13"/>
                <a:gd name="T22" fmla="*/ 11 w 13"/>
                <a:gd name="T23" fmla="*/ 1 h 13"/>
                <a:gd name="T24" fmla="*/ 10 w 13"/>
                <a:gd name="T25" fmla="*/ 0 h 13"/>
                <a:gd name="T26" fmla="*/ 9 w 13"/>
                <a:gd name="T27" fmla="*/ 0 h 13"/>
                <a:gd name="T28" fmla="*/ 7 w 13"/>
                <a:gd name="T29" fmla="*/ 0 h 13"/>
                <a:gd name="T30" fmla="*/ 4 w 13"/>
                <a:gd name="T31" fmla="*/ 0 h 13"/>
                <a:gd name="T32" fmla="*/ 2 w 13"/>
                <a:gd name="T33" fmla="*/ 1 h 13"/>
                <a:gd name="T34" fmla="*/ 0 w 13"/>
                <a:gd name="T35" fmla="*/ 4 h 13"/>
                <a:gd name="T36" fmla="*/ 0 w 13"/>
                <a:gd name="T37" fmla="*/ 6 h 13"/>
                <a:gd name="T38" fmla="*/ 0 w 13"/>
                <a:gd name="T39" fmla="*/ 8 h 13"/>
                <a:gd name="T40" fmla="*/ 1 w 13"/>
                <a:gd name="T41" fmla="*/ 9 h 13"/>
                <a:gd name="T42" fmla="*/ 2 w 13"/>
                <a:gd name="T43" fmla="*/ 11 h 13"/>
                <a:gd name="T44" fmla="*/ 3 w 13"/>
                <a:gd name="T45" fmla="*/ 11 h 13"/>
                <a:gd name="T46" fmla="*/ 4 w 13"/>
                <a:gd name="T47" fmla="*/ 12 h 13"/>
                <a:gd name="T48" fmla="*/ 5 w 13"/>
                <a:gd name="T49" fmla="*/ 12 h 13"/>
                <a:gd name="T50" fmla="*/ 7 w 13"/>
                <a:gd name="T51" fmla="*/ 13 h 13"/>
                <a:gd name="T52" fmla="*/ 8 w 13"/>
                <a:gd name="T53" fmla="*/ 12 h 13"/>
                <a:gd name="T54" fmla="*/ 9 w 13"/>
                <a:gd name="T55" fmla="*/ 12 h 13"/>
                <a:gd name="T56" fmla="*/ 9 w 13"/>
                <a:gd name="T57" fmla="*/ 12 h 13"/>
                <a:gd name="T58" fmla="*/ 9 w 13"/>
                <a:gd name="T59" fmla="*/ 11 h 13"/>
                <a:gd name="T60" fmla="*/ 10 w 13"/>
                <a:gd name="T61" fmla="*/ 11 h 13"/>
                <a:gd name="T62" fmla="*/ 10 w 13"/>
                <a:gd name="T63" fmla="*/ 11 h 13"/>
                <a:gd name="T64" fmla="*/ 11 w 13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197">
              <a:extLst>
                <a:ext uri="{FF2B5EF4-FFF2-40B4-BE49-F238E27FC236}">
                  <a16:creationId xmlns:a16="http://schemas.microsoft.com/office/drawing/2014/main" id="{BFB8310D-132A-1532-99B7-F88C6BE10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788" y="2049463"/>
              <a:ext cx="22225" cy="20638"/>
            </a:xfrm>
            <a:custGeom>
              <a:avLst/>
              <a:gdLst>
                <a:gd name="T0" fmla="*/ 12 w 14"/>
                <a:gd name="T1" fmla="*/ 11 h 13"/>
                <a:gd name="T2" fmla="*/ 12 w 14"/>
                <a:gd name="T3" fmla="*/ 10 h 13"/>
                <a:gd name="T4" fmla="*/ 12 w 14"/>
                <a:gd name="T5" fmla="*/ 9 h 13"/>
                <a:gd name="T6" fmla="*/ 12 w 14"/>
                <a:gd name="T7" fmla="*/ 9 h 13"/>
                <a:gd name="T8" fmla="*/ 13 w 14"/>
                <a:gd name="T9" fmla="*/ 9 h 13"/>
                <a:gd name="T10" fmla="*/ 13 w 14"/>
                <a:gd name="T11" fmla="*/ 9 h 13"/>
                <a:gd name="T12" fmla="*/ 13 w 14"/>
                <a:gd name="T13" fmla="*/ 8 h 13"/>
                <a:gd name="T14" fmla="*/ 14 w 14"/>
                <a:gd name="T15" fmla="*/ 6 h 13"/>
                <a:gd name="T16" fmla="*/ 13 w 14"/>
                <a:gd name="T17" fmla="*/ 5 h 13"/>
                <a:gd name="T18" fmla="*/ 13 w 14"/>
                <a:gd name="T19" fmla="*/ 4 h 13"/>
                <a:gd name="T20" fmla="*/ 12 w 14"/>
                <a:gd name="T21" fmla="*/ 3 h 13"/>
                <a:gd name="T22" fmla="*/ 12 w 14"/>
                <a:gd name="T23" fmla="*/ 2 h 13"/>
                <a:gd name="T24" fmla="*/ 10 w 14"/>
                <a:gd name="T25" fmla="*/ 1 h 13"/>
                <a:gd name="T26" fmla="*/ 9 w 14"/>
                <a:gd name="T27" fmla="*/ 0 h 13"/>
                <a:gd name="T28" fmla="*/ 7 w 14"/>
                <a:gd name="T29" fmla="*/ 0 h 13"/>
                <a:gd name="T30" fmla="*/ 5 w 14"/>
                <a:gd name="T31" fmla="*/ 0 h 13"/>
                <a:gd name="T32" fmla="*/ 2 w 14"/>
                <a:gd name="T33" fmla="*/ 2 h 13"/>
                <a:gd name="T34" fmla="*/ 1 w 14"/>
                <a:gd name="T35" fmla="*/ 4 h 13"/>
                <a:gd name="T36" fmla="*/ 0 w 14"/>
                <a:gd name="T37" fmla="*/ 6 h 13"/>
                <a:gd name="T38" fmla="*/ 1 w 14"/>
                <a:gd name="T39" fmla="*/ 9 h 13"/>
                <a:gd name="T40" fmla="*/ 1 w 14"/>
                <a:gd name="T41" fmla="*/ 10 h 13"/>
                <a:gd name="T42" fmla="*/ 2 w 14"/>
                <a:gd name="T43" fmla="*/ 11 h 13"/>
                <a:gd name="T44" fmla="*/ 3 w 14"/>
                <a:gd name="T45" fmla="*/ 12 h 13"/>
                <a:gd name="T46" fmla="*/ 5 w 14"/>
                <a:gd name="T47" fmla="*/ 12 h 13"/>
                <a:gd name="T48" fmla="*/ 6 w 14"/>
                <a:gd name="T49" fmla="*/ 13 h 13"/>
                <a:gd name="T50" fmla="*/ 7 w 14"/>
                <a:gd name="T51" fmla="*/ 13 h 13"/>
                <a:gd name="T52" fmla="*/ 8 w 14"/>
                <a:gd name="T53" fmla="*/ 13 h 13"/>
                <a:gd name="T54" fmla="*/ 9 w 14"/>
                <a:gd name="T55" fmla="*/ 12 h 13"/>
                <a:gd name="T56" fmla="*/ 10 w 14"/>
                <a:gd name="T57" fmla="*/ 12 h 13"/>
                <a:gd name="T58" fmla="*/ 10 w 14"/>
                <a:gd name="T59" fmla="*/ 12 h 13"/>
                <a:gd name="T60" fmla="*/ 10 w 14"/>
                <a:gd name="T61" fmla="*/ 12 h 13"/>
                <a:gd name="T62" fmla="*/ 10 w 14"/>
                <a:gd name="T63" fmla="*/ 12 h 13"/>
                <a:gd name="T64" fmla="*/ 12 w 14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3">
                  <a:moveTo>
                    <a:pt x="12" y="11"/>
                  </a:move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198">
              <a:extLst>
                <a:ext uri="{FF2B5EF4-FFF2-40B4-BE49-F238E27FC236}">
                  <a16:creationId xmlns:a16="http://schemas.microsoft.com/office/drawing/2014/main" id="{BB760BE4-1961-2B8D-FEB9-E6525F4C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2775" y="2049463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2 w 13"/>
                <a:gd name="T3" fmla="*/ 10 h 13"/>
                <a:gd name="T4" fmla="*/ 12 w 13"/>
                <a:gd name="T5" fmla="*/ 9 h 13"/>
                <a:gd name="T6" fmla="*/ 12 w 13"/>
                <a:gd name="T7" fmla="*/ 9 h 13"/>
                <a:gd name="T8" fmla="*/ 12 w 13"/>
                <a:gd name="T9" fmla="*/ 9 h 13"/>
                <a:gd name="T10" fmla="*/ 13 w 13"/>
                <a:gd name="T11" fmla="*/ 9 h 13"/>
                <a:gd name="T12" fmla="*/ 13 w 13"/>
                <a:gd name="T13" fmla="*/ 8 h 13"/>
                <a:gd name="T14" fmla="*/ 13 w 13"/>
                <a:gd name="T15" fmla="*/ 6 h 13"/>
                <a:gd name="T16" fmla="*/ 13 w 13"/>
                <a:gd name="T17" fmla="*/ 5 h 13"/>
                <a:gd name="T18" fmla="*/ 13 w 13"/>
                <a:gd name="T19" fmla="*/ 4 h 13"/>
                <a:gd name="T20" fmla="*/ 12 w 13"/>
                <a:gd name="T21" fmla="*/ 3 h 13"/>
                <a:gd name="T22" fmla="*/ 11 w 13"/>
                <a:gd name="T23" fmla="*/ 2 h 13"/>
                <a:gd name="T24" fmla="*/ 10 w 13"/>
                <a:gd name="T25" fmla="*/ 1 h 13"/>
                <a:gd name="T26" fmla="*/ 9 w 13"/>
                <a:gd name="T27" fmla="*/ 0 h 13"/>
                <a:gd name="T28" fmla="*/ 7 w 13"/>
                <a:gd name="T29" fmla="*/ 0 h 13"/>
                <a:gd name="T30" fmla="*/ 4 w 13"/>
                <a:gd name="T31" fmla="*/ 0 h 13"/>
                <a:gd name="T32" fmla="*/ 2 w 13"/>
                <a:gd name="T33" fmla="*/ 2 h 13"/>
                <a:gd name="T34" fmla="*/ 1 w 13"/>
                <a:gd name="T35" fmla="*/ 4 h 13"/>
                <a:gd name="T36" fmla="*/ 0 w 13"/>
                <a:gd name="T37" fmla="*/ 6 h 13"/>
                <a:gd name="T38" fmla="*/ 1 w 13"/>
                <a:gd name="T39" fmla="*/ 9 h 13"/>
                <a:gd name="T40" fmla="*/ 1 w 13"/>
                <a:gd name="T41" fmla="*/ 10 h 13"/>
                <a:gd name="T42" fmla="*/ 2 w 13"/>
                <a:gd name="T43" fmla="*/ 11 h 13"/>
                <a:gd name="T44" fmla="*/ 3 w 13"/>
                <a:gd name="T45" fmla="*/ 12 h 13"/>
                <a:gd name="T46" fmla="*/ 4 w 13"/>
                <a:gd name="T47" fmla="*/ 12 h 13"/>
                <a:gd name="T48" fmla="*/ 6 w 13"/>
                <a:gd name="T49" fmla="*/ 13 h 13"/>
                <a:gd name="T50" fmla="*/ 7 w 13"/>
                <a:gd name="T51" fmla="*/ 13 h 13"/>
                <a:gd name="T52" fmla="*/ 8 w 13"/>
                <a:gd name="T53" fmla="*/ 13 h 13"/>
                <a:gd name="T54" fmla="*/ 9 w 13"/>
                <a:gd name="T55" fmla="*/ 12 h 13"/>
                <a:gd name="T56" fmla="*/ 10 w 13"/>
                <a:gd name="T57" fmla="*/ 12 h 13"/>
                <a:gd name="T58" fmla="*/ 10 w 13"/>
                <a:gd name="T59" fmla="*/ 12 h 13"/>
                <a:gd name="T60" fmla="*/ 10 w 13"/>
                <a:gd name="T61" fmla="*/ 12 h 13"/>
                <a:gd name="T62" fmla="*/ 10 w 13"/>
                <a:gd name="T63" fmla="*/ 12 h 13"/>
                <a:gd name="T64" fmla="*/ 11 w 13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199">
              <a:extLst>
                <a:ext uri="{FF2B5EF4-FFF2-40B4-BE49-F238E27FC236}">
                  <a16:creationId xmlns:a16="http://schemas.microsoft.com/office/drawing/2014/main" id="{FCD89E06-2E77-737C-2FE1-8092E3C65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838" y="1970088"/>
              <a:ext cx="76200" cy="76200"/>
            </a:xfrm>
            <a:custGeom>
              <a:avLst/>
              <a:gdLst>
                <a:gd name="T0" fmla="*/ 41 w 48"/>
                <a:gd name="T1" fmla="*/ 41 h 48"/>
                <a:gd name="T2" fmla="*/ 42 w 48"/>
                <a:gd name="T3" fmla="*/ 39 h 48"/>
                <a:gd name="T4" fmla="*/ 42 w 48"/>
                <a:gd name="T5" fmla="*/ 39 h 48"/>
                <a:gd name="T6" fmla="*/ 42 w 48"/>
                <a:gd name="T7" fmla="*/ 38 h 48"/>
                <a:gd name="T8" fmla="*/ 42 w 48"/>
                <a:gd name="T9" fmla="*/ 38 h 48"/>
                <a:gd name="T10" fmla="*/ 43 w 48"/>
                <a:gd name="T11" fmla="*/ 38 h 48"/>
                <a:gd name="T12" fmla="*/ 44 w 48"/>
                <a:gd name="T13" fmla="*/ 37 h 48"/>
                <a:gd name="T14" fmla="*/ 46 w 48"/>
                <a:gd name="T15" fmla="*/ 33 h 48"/>
                <a:gd name="T16" fmla="*/ 47 w 48"/>
                <a:gd name="T17" fmla="*/ 31 h 48"/>
                <a:gd name="T18" fmla="*/ 47 w 48"/>
                <a:gd name="T19" fmla="*/ 30 h 48"/>
                <a:gd name="T20" fmla="*/ 47 w 48"/>
                <a:gd name="T21" fmla="*/ 29 h 48"/>
                <a:gd name="T22" fmla="*/ 48 w 48"/>
                <a:gd name="T23" fmla="*/ 26 h 48"/>
                <a:gd name="T24" fmla="*/ 48 w 48"/>
                <a:gd name="T25" fmla="*/ 25 h 48"/>
                <a:gd name="T26" fmla="*/ 48 w 48"/>
                <a:gd name="T27" fmla="*/ 24 h 48"/>
                <a:gd name="T28" fmla="*/ 48 w 48"/>
                <a:gd name="T29" fmla="*/ 24 h 48"/>
                <a:gd name="T30" fmla="*/ 48 w 48"/>
                <a:gd name="T31" fmla="*/ 21 h 48"/>
                <a:gd name="T32" fmla="*/ 47 w 48"/>
                <a:gd name="T33" fmla="*/ 19 h 48"/>
                <a:gd name="T34" fmla="*/ 46 w 48"/>
                <a:gd name="T35" fmla="*/ 15 h 48"/>
                <a:gd name="T36" fmla="*/ 44 w 48"/>
                <a:gd name="T37" fmla="*/ 11 h 48"/>
                <a:gd name="T38" fmla="*/ 41 w 48"/>
                <a:gd name="T39" fmla="*/ 7 h 48"/>
                <a:gd name="T40" fmla="*/ 39 w 48"/>
                <a:gd name="T41" fmla="*/ 5 h 48"/>
                <a:gd name="T42" fmla="*/ 37 w 48"/>
                <a:gd name="T43" fmla="*/ 4 h 48"/>
                <a:gd name="T44" fmla="*/ 33 w 48"/>
                <a:gd name="T45" fmla="*/ 2 h 48"/>
                <a:gd name="T46" fmla="*/ 29 w 48"/>
                <a:gd name="T47" fmla="*/ 1 h 48"/>
                <a:gd name="T48" fmla="*/ 26 w 48"/>
                <a:gd name="T49" fmla="*/ 0 h 48"/>
                <a:gd name="T50" fmla="*/ 24 w 48"/>
                <a:gd name="T51" fmla="*/ 0 h 48"/>
                <a:gd name="T52" fmla="*/ 19 w 48"/>
                <a:gd name="T53" fmla="*/ 1 h 48"/>
                <a:gd name="T54" fmla="*/ 15 w 48"/>
                <a:gd name="T55" fmla="*/ 2 h 48"/>
                <a:gd name="T56" fmla="*/ 11 w 48"/>
                <a:gd name="T57" fmla="*/ 4 h 48"/>
                <a:gd name="T58" fmla="*/ 7 w 48"/>
                <a:gd name="T59" fmla="*/ 7 h 48"/>
                <a:gd name="T60" fmla="*/ 4 w 48"/>
                <a:gd name="T61" fmla="*/ 11 h 48"/>
                <a:gd name="T62" fmla="*/ 2 w 48"/>
                <a:gd name="T63" fmla="*/ 15 h 48"/>
                <a:gd name="T64" fmla="*/ 1 w 48"/>
                <a:gd name="T65" fmla="*/ 19 h 48"/>
                <a:gd name="T66" fmla="*/ 0 w 48"/>
                <a:gd name="T67" fmla="*/ 24 h 48"/>
                <a:gd name="T68" fmla="*/ 0 w 48"/>
                <a:gd name="T69" fmla="*/ 26 h 48"/>
                <a:gd name="T70" fmla="*/ 1 w 48"/>
                <a:gd name="T71" fmla="*/ 29 h 48"/>
                <a:gd name="T72" fmla="*/ 1 w 48"/>
                <a:gd name="T73" fmla="*/ 31 h 48"/>
                <a:gd name="T74" fmla="*/ 2 w 48"/>
                <a:gd name="T75" fmla="*/ 33 h 48"/>
                <a:gd name="T76" fmla="*/ 4 w 48"/>
                <a:gd name="T77" fmla="*/ 37 h 48"/>
                <a:gd name="T78" fmla="*/ 6 w 48"/>
                <a:gd name="T79" fmla="*/ 39 h 48"/>
                <a:gd name="T80" fmla="*/ 7 w 48"/>
                <a:gd name="T81" fmla="*/ 41 h 48"/>
                <a:gd name="T82" fmla="*/ 11 w 48"/>
                <a:gd name="T83" fmla="*/ 44 h 48"/>
                <a:gd name="T84" fmla="*/ 15 w 48"/>
                <a:gd name="T85" fmla="*/ 46 h 48"/>
                <a:gd name="T86" fmla="*/ 19 w 48"/>
                <a:gd name="T87" fmla="*/ 47 h 48"/>
                <a:gd name="T88" fmla="*/ 22 w 48"/>
                <a:gd name="T89" fmla="*/ 48 h 48"/>
                <a:gd name="T90" fmla="*/ 24 w 48"/>
                <a:gd name="T91" fmla="*/ 48 h 48"/>
                <a:gd name="T92" fmla="*/ 25 w 48"/>
                <a:gd name="T93" fmla="*/ 48 h 48"/>
                <a:gd name="T94" fmla="*/ 25 w 48"/>
                <a:gd name="T95" fmla="*/ 48 h 48"/>
                <a:gd name="T96" fmla="*/ 26 w 48"/>
                <a:gd name="T97" fmla="*/ 48 h 48"/>
                <a:gd name="T98" fmla="*/ 29 w 48"/>
                <a:gd name="T99" fmla="*/ 47 h 48"/>
                <a:gd name="T100" fmla="*/ 33 w 48"/>
                <a:gd name="T101" fmla="*/ 46 h 48"/>
                <a:gd name="T102" fmla="*/ 37 w 48"/>
                <a:gd name="T103" fmla="*/ 44 h 48"/>
                <a:gd name="T104" fmla="*/ 38 w 48"/>
                <a:gd name="T105" fmla="*/ 43 h 48"/>
                <a:gd name="T106" fmla="*/ 38 w 48"/>
                <a:gd name="T107" fmla="*/ 42 h 48"/>
                <a:gd name="T108" fmla="*/ 38 w 48"/>
                <a:gd name="T109" fmla="*/ 42 h 48"/>
                <a:gd name="T110" fmla="*/ 38 w 48"/>
                <a:gd name="T111" fmla="*/ 42 h 48"/>
                <a:gd name="T112" fmla="*/ 39 w 48"/>
                <a:gd name="T113" fmla="*/ 42 h 48"/>
                <a:gd name="T114" fmla="*/ 41 w 48"/>
                <a:gd name="T115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" h="48">
                  <a:moveTo>
                    <a:pt x="41" y="41"/>
                  </a:moveTo>
                  <a:lnTo>
                    <a:pt x="42" y="39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6" y="33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1"/>
                  </a:lnTo>
                  <a:lnTo>
                    <a:pt x="47" y="19"/>
                  </a:lnTo>
                  <a:lnTo>
                    <a:pt x="46" y="15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19" y="47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9" y="47"/>
                  </a:lnTo>
                  <a:lnTo>
                    <a:pt x="33" y="46"/>
                  </a:lnTo>
                  <a:lnTo>
                    <a:pt x="37" y="44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200">
              <a:extLst>
                <a:ext uri="{FF2B5EF4-FFF2-40B4-BE49-F238E27FC236}">
                  <a16:creationId xmlns:a16="http://schemas.microsoft.com/office/drawing/2014/main" id="{DE7B1F77-2029-C3C2-F530-068A3CCE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1984375"/>
              <a:ext cx="22225" cy="20638"/>
            </a:xfrm>
            <a:custGeom>
              <a:avLst/>
              <a:gdLst>
                <a:gd name="T0" fmla="*/ 12 w 14"/>
                <a:gd name="T1" fmla="*/ 11 h 13"/>
                <a:gd name="T2" fmla="*/ 13 w 14"/>
                <a:gd name="T3" fmla="*/ 10 h 13"/>
                <a:gd name="T4" fmla="*/ 13 w 14"/>
                <a:gd name="T5" fmla="*/ 9 h 13"/>
                <a:gd name="T6" fmla="*/ 13 w 14"/>
                <a:gd name="T7" fmla="*/ 9 h 13"/>
                <a:gd name="T8" fmla="*/ 13 w 14"/>
                <a:gd name="T9" fmla="*/ 9 h 13"/>
                <a:gd name="T10" fmla="*/ 13 w 14"/>
                <a:gd name="T11" fmla="*/ 9 h 13"/>
                <a:gd name="T12" fmla="*/ 14 w 14"/>
                <a:gd name="T13" fmla="*/ 8 h 13"/>
                <a:gd name="T14" fmla="*/ 14 w 14"/>
                <a:gd name="T15" fmla="*/ 6 h 13"/>
                <a:gd name="T16" fmla="*/ 14 w 14"/>
                <a:gd name="T17" fmla="*/ 5 h 13"/>
                <a:gd name="T18" fmla="*/ 13 w 14"/>
                <a:gd name="T19" fmla="*/ 4 h 13"/>
                <a:gd name="T20" fmla="*/ 13 w 14"/>
                <a:gd name="T21" fmla="*/ 3 h 13"/>
                <a:gd name="T22" fmla="*/ 12 w 14"/>
                <a:gd name="T23" fmla="*/ 2 h 13"/>
                <a:gd name="T24" fmla="*/ 11 w 14"/>
                <a:gd name="T25" fmla="*/ 1 h 13"/>
                <a:gd name="T26" fmla="*/ 10 w 14"/>
                <a:gd name="T27" fmla="*/ 0 h 13"/>
                <a:gd name="T28" fmla="*/ 7 w 14"/>
                <a:gd name="T29" fmla="*/ 0 h 13"/>
                <a:gd name="T30" fmla="*/ 5 w 14"/>
                <a:gd name="T31" fmla="*/ 0 h 13"/>
                <a:gd name="T32" fmla="*/ 2 w 14"/>
                <a:gd name="T33" fmla="*/ 2 h 13"/>
                <a:gd name="T34" fmla="*/ 1 w 14"/>
                <a:gd name="T35" fmla="*/ 4 h 13"/>
                <a:gd name="T36" fmla="*/ 0 w 14"/>
                <a:gd name="T37" fmla="*/ 6 h 13"/>
                <a:gd name="T38" fmla="*/ 1 w 14"/>
                <a:gd name="T39" fmla="*/ 9 h 13"/>
                <a:gd name="T40" fmla="*/ 1 w 14"/>
                <a:gd name="T41" fmla="*/ 10 h 13"/>
                <a:gd name="T42" fmla="*/ 2 w 14"/>
                <a:gd name="T43" fmla="*/ 11 h 13"/>
                <a:gd name="T44" fmla="*/ 3 w 14"/>
                <a:gd name="T45" fmla="*/ 12 h 13"/>
                <a:gd name="T46" fmla="*/ 5 w 14"/>
                <a:gd name="T47" fmla="*/ 12 h 13"/>
                <a:gd name="T48" fmla="*/ 6 w 14"/>
                <a:gd name="T49" fmla="*/ 13 h 13"/>
                <a:gd name="T50" fmla="*/ 7 w 14"/>
                <a:gd name="T51" fmla="*/ 13 h 13"/>
                <a:gd name="T52" fmla="*/ 8 w 14"/>
                <a:gd name="T53" fmla="*/ 13 h 13"/>
                <a:gd name="T54" fmla="*/ 10 w 14"/>
                <a:gd name="T55" fmla="*/ 12 h 13"/>
                <a:gd name="T56" fmla="*/ 10 w 14"/>
                <a:gd name="T57" fmla="*/ 12 h 13"/>
                <a:gd name="T58" fmla="*/ 10 w 14"/>
                <a:gd name="T59" fmla="*/ 12 h 13"/>
                <a:gd name="T60" fmla="*/ 10 w 14"/>
                <a:gd name="T61" fmla="*/ 12 h 13"/>
                <a:gd name="T62" fmla="*/ 11 w 14"/>
                <a:gd name="T63" fmla="*/ 12 h 13"/>
                <a:gd name="T64" fmla="*/ 12 w 14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3">
                  <a:moveTo>
                    <a:pt x="12" y="11"/>
                  </a:moveTo>
                  <a:lnTo>
                    <a:pt x="13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201">
              <a:extLst>
                <a:ext uri="{FF2B5EF4-FFF2-40B4-BE49-F238E27FC236}">
                  <a16:creationId xmlns:a16="http://schemas.microsoft.com/office/drawing/2014/main" id="{64C72524-6DAA-93EA-F648-E8933538A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5" y="2005013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2 w 13"/>
                <a:gd name="T3" fmla="*/ 10 h 13"/>
                <a:gd name="T4" fmla="*/ 12 w 13"/>
                <a:gd name="T5" fmla="*/ 10 h 13"/>
                <a:gd name="T6" fmla="*/ 12 w 13"/>
                <a:gd name="T7" fmla="*/ 9 h 13"/>
                <a:gd name="T8" fmla="*/ 12 w 13"/>
                <a:gd name="T9" fmla="*/ 9 h 13"/>
                <a:gd name="T10" fmla="*/ 13 w 13"/>
                <a:gd name="T11" fmla="*/ 9 h 13"/>
                <a:gd name="T12" fmla="*/ 13 w 13"/>
                <a:gd name="T13" fmla="*/ 8 h 13"/>
                <a:gd name="T14" fmla="*/ 13 w 13"/>
                <a:gd name="T15" fmla="*/ 7 h 13"/>
                <a:gd name="T16" fmla="*/ 13 w 13"/>
                <a:gd name="T17" fmla="*/ 5 h 13"/>
                <a:gd name="T18" fmla="*/ 13 w 13"/>
                <a:gd name="T19" fmla="*/ 4 h 13"/>
                <a:gd name="T20" fmla="*/ 12 w 13"/>
                <a:gd name="T21" fmla="*/ 3 h 13"/>
                <a:gd name="T22" fmla="*/ 11 w 13"/>
                <a:gd name="T23" fmla="*/ 2 h 13"/>
                <a:gd name="T24" fmla="*/ 10 w 13"/>
                <a:gd name="T25" fmla="*/ 1 h 13"/>
                <a:gd name="T26" fmla="*/ 9 w 13"/>
                <a:gd name="T27" fmla="*/ 0 h 13"/>
                <a:gd name="T28" fmla="*/ 7 w 13"/>
                <a:gd name="T29" fmla="*/ 0 h 13"/>
                <a:gd name="T30" fmla="*/ 4 w 13"/>
                <a:gd name="T31" fmla="*/ 0 h 13"/>
                <a:gd name="T32" fmla="*/ 2 w 13"/>
                <a:gd name="T33" fmla="*/ 2 h 13"/>
                <a:gd name="T34" fmla="*/ 1 w 13"/>
                <a:gd name="T35" fmla="*/ 4 h 13"/>
                <a:gd name="T36" fmla="*/ 0 w 13"/>
                <a:gd name="T37" fmla="*/ 7 h 13"/>
                <a:gd name="T38" fmla="*/ 1 w 13"/>
                <a:gd name="T39" fmla="*/ 9 h 13"/>
                <a:gd name="T40" fmla="*/ 1 w 13"/>
                <a:gd name="T41" fmla="*/ 10 h 13"/>
                <a:gd name="T42" fmla="*/ 2 w 13"/>
                <a:gd name="T43" fmla="*/ 11 h 13"/>
                <a:gd name="T44" fmla="*/ 3 w 13"/>
                <a:gd name="T45" fmla="*/ 12 h 13"/>
                <a:gd name="T46" fmla="*/ 4 w 13"/>
                <a:gd name="T47" fmla="*/ 13 h 13"/>
                <a:gd name="T48" fmla="*/ 5 w 13"/>
                <a:gd name="T49" fmla="*/ 13 h 13"/>
                <a:gd name="T50" fmla="*/ 7 w 13"/>
                <a:gd name="T51" fmla="*/ 13 h 13"/>
                <a:gd name="T52" fmla="*/ 8 w 13"/>
                <a:gd name="T53" fmla="*/ 13 h 13"/>
                <a:gd name="T54" fmla="*/ 9 w 13"/>
                <a:gd name="T55" fmla="*/ 13 h 13"/>
                <a:gd name="T56" fmla="*/ 10 w 13"/>
                <a:gd name="T57" fmla="*/ 12 h 13"/>
                <a:gd name="T58" fmla="*/ 10 w 13"/>
                <a:gd name="T59" fmla="*/ 12 h 13"/>
                <a:gd name="T60" fmla="*/ 10 w 13"/>
                <a:gd name="T61" fmla="*/ 12 h 13"/>
                <a:gd name="T62" fmla="*/ 10 w 13"/>
                <a:gd name="T63" fmla="*/ 12 h 13"/>
                <a:gd name="T64" fmla="*/ 11 w 13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202">
              <a:extLst>
                <a:ext uri="{FF2B5EF4-FFF2-40B4-BE49-F238E27FC236}">
                  <a16:creationId xmlns:a16="http://schemas.microsoft.com/office/drawing/2014/main" id="{789A4120-3DAF-D947-5C2B-02E32F42B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3" y="2005013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2 w 13"/>
                <a:gd name="T3" fmla="*/ 10 h 13"/>
                <a:gd name="T4" fmla="*/ 12 w 13"/>
                <a:gd name="T5" fmla="*/ 10 h 13"/>
                <a:gd name="T6" fmla="*/ 12 w 13"/>
                <a:gd name="T7" fmla="*/ 9 h 13"/>
                <a:gd name="T8" fmla="*/ 12 w 13"/>
                <a:gd name="T9" fmla="*/ 9 h 13"/>
                <a:gd name="T10" fmla="*/ 12 w 13"/>
                <a:gd name="T11" fmla="*/ 9 h 13"/>
                <a:gd name="T12" fmla="*/ 13 w 13"/>
                <a:gd name="T13" fmla="*/ 8 h 13"/>
                <a:gd name="T14" fmla="*/ 13 w 13"/>
                <a:gd name="T15" fmla="*/ 7 h 13"/>
                <a:gd name="T16" fmla="*/ 13 w 13"/>
                <a:gd name="T17" fmla="*/ 5 h 13"/>
                <a:gd name="T18" fmla="*/ 12 w 13"/>
                <a:gd name="T19" fmla="*/ 4 h 13"/>
                <a:gd name="T20" fmla="*/ 12 w 13"/>
                <a:gd name="T21" fmla="*/ 3 h 13"/>
                <a:gd name="T22" fmla="*/ 11 w 13"/>
                <a:gd name="T23" fmla="*/ 2 h 13"/>
                <a:gd name="T24" fmla="*/ 10 w 13"/>
                <a:gd name="T25" fmla="*/ 1 h 13"/>
                <a:gd name="T26" fmla="*/ 9 w 13"/>
                <a:gd name="T27" fmla="*/ 0 h 13"/>
                <a:gd name="T28" fmla="*/ 7 w 13"/>
                <a:gd name="T29" fmla="*/ 0 h 13"/>
                <a:gd name="T30" fmla="*/ 4 w 13"/>
                <a:gd name="T31" fmla="*/ 0 h 13"/>
                <a:gd name="T32" fmla="*/ 2 w 13"/>
                <a:gd name="T33" fmla="*/ 2 h 13"/>
                <a:gd name="T34" fmla="*/ 0 w 13"/>
                <a:gd name="T35" fmla="*/ 4 h 13"/>
                <a:gd name="T36" fmla="*/ 0 w 13"/>
                <a:gd name="T37" fmla="*/ 7 h 13"/>
                <a:gd name="T38" fmla="*/ 0 w 13"/>
                <a:gd name="T39" fmla="*/ 9 h 13"/>
                <a:gd name="T40" fmla="*/ 1 w 13"/>
                <a:gd name="T41" fmla="*/ 10 h 13"/>
                <a:gd name="T42" fmla="*/ 2 w 13"/>
                <a:gd name="T43" fmla="*/ 11 h 13"/>
                <a:gd name="T44" fmla="*/ 3 w 13"/>
                <a:gd name="T45" fmla="*/ 12 h 13"/>
                <a:gd name="T46" fmla="*/ 4 w 13"/>
                <a:gd name="T47" fmla="*/ 13 h 13"/>
                <a:gd name="T48" fmla="*/ 5 w 13"/>
                <a:gd name="T49" fmla="*/ 13 h 13"/>
                <a:gd name="T50" fmla="*/ 7 w 13"/>
                <a:gd name="T51" fmla="*/ 13 h 13"/>
                <a:gd name="T52" fmla="*/ 8 w 13"/>
                <a:gd name="T53" fmla="*/ 13 h 13"/>
                <a:gd name="T54" fmla="*/ 9 w 13"/>
                <a:gd name="T55" fmla="*/ 13 h 13"/>
                <a:gd name="T56" fmla="*/ 9 w 13"/>
                <a:gd name="T57" fmla="*/ 12 h 13"/>
                <a:gd name="T58" fmla="*/ 9 w 13"/>
                <a:gd name="T59" fmla="*/ 12 h 13"/>
                <a:gd name="T60" fmla="*/ 9 w 13"/>
                <a:gd name="T61" fmla="*/ 12 h 13"/>
                <a:gd name="T62" fmla="*/ 10 w 13"/>
                <a:gd name="T63" fmla="*/ 12 h 13"/>
                <a:gd name="T64" fmla="*/ 11 w 13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F4051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203">
              <a:extLst>
                <a:ext uri="{FF2B5EF4-FFF2-40B4-BE49-F238E27FC236}">
                  <a16:creationId xmlns:a16="http://schemas.microsoft.com/office/drawing/2014/main" id="{5D0D23DD-8852-C8F0-E744-E4BAE0450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3" y="3214688"/>
              <a:ext cx="76200" cy="76200"/>
            </a:xfrm>
            <a:custGeom>
              <a:avLst/>
              <a:gdLst>
                <a:gd name="T0" fmla="*/ 41 w 48"/>
                <a:gd name="T1" fmla="*/ 41 h 48"/>
                <a:gd name="T2" fmla="*/ 42 w 48"/>
                <a:gd name="T3" fmla="*/ 39 h 48"/>
                <a:gd name="T4" fmla="*/ 42 w 48"/>
                <a:gd name="T5" fmla="*/ 39 h 48"/>
                <a:gd name="T6" fmla="*/ 42 w 48"/>
                <a:gd name="T7" fmla="*/ 39 h 48"/>
                <a:gd name="T8" fmla="*/ 42 w 48"/>
                <a:gd name="T9" fmla="*/ 39 h 48"/>
                <a:gd name="T10" fmla="*/ 43 w 48"/>
                <a:gd name="T11" fmla="*/ 38 h 48"/>
                <a:gd name="T12" fmla="*/ 43 w 48"/>
                <a:gd name="T13" fmla="*/ 37 h 48"/>
                <a:gd name="T14" fmla="*/ 46 w 48"/>
                <a:gd name="T15" fmla="*/ 33 h 48"/>
                <a:gd name="T16" fmla="*/ 46 w 48"/>
                <a:gd name="T17" fmla="*/ 31 h 48"/>
                <a:gd name="T18" fmla="*/ 47 w 48"/>
                <a:gd name="T19" fmla="*/ 30 h 48"/>
                <a:gd name="T20" fmla="*/ 47 w 48"/>
                <a:gd name="T21" fmla="*/ 29 h 48"/>
                <a:gd name="T22" fmla="*/ 47 w 48"/>
                <a:gd name="T23" fmla="*/ 26 h 48"/>
                <a:gd name="T24" fmla="*/ 47 w 48"/>
                <a:gd name="T25" fmla="*/ 25 h 48"/>
                <a:gd name="T26" fmla="*/ 47 w 48"/>
                <a:gd name="T27" fmla="*/ 25 h 48"/>
                <a:gd name="T28" fmla="*/ 48 w 48"/>
                <a:gd name="T29" fmla="*/ 24 h 48"/>
                <a:gd name="T30" fmla="*/ 47 w 48"/>
                <a:gd name="T31" fmla="*/ 22 h 48"/>
                <a:gd name="T32" fmla="*/ 47 w 48"/>
                <a:gd name="T33" fmla="*/ 19 h 48"/>
                <a:gd name="T34" fmla="*/ 46 w 48"/>
                <a:gd name="T35" fmla="*/ 15 h 48"/>
                <a:gd name="T36" fmla="*/ 43 w 48"/>
                <a:gd name="T37" fmla="*/ 11 h 48"/>
                <a:gd name="T38" fmla="*/ 41 w 48"/>
                <a:gd name="T39" fmla="*/ 7 h 48"/>
                <a:gd name="T40" fmla="*/ 39 w 48"/>
                <a:gd name="T41" fmla="*/ 6 h 48"/>
                <a:gd name="T42" fmla="*/ 37 w 48"/>
                <a:gd name="T43" fmla="*/ 4 h 48"/>
                <a:gd name="T44" fmla="*/ 33 w 48"/>
                <a:gd name="T45" fmla="*/ 2 h 48"/>
                <a:gd name="T46" fmla="*/ 29 w 48"/>
                <a:gd name="T47" fmla="*/ 1 h 48"/>
                <a:gd name="T48" fmla="*/ 26 w 48"/>
                <a:gd name="T49" fmla="*/ 0 h 48"/>
                <a:gd name="T50" fmla="*/ 24 w 48"/>
                <a:gd name="T51" fmla="*/ 0 h 48"/>
                <a:gd name="T52" fmla="*/ 19 w 48"/>
                <a:gd name="T53" fmla="*/ 1 h 48"/>
                <a:gd name="T54" fmla="*/ 15 w 48"/>
                <a:gd name="T55" fmla="*/ 2 h 48"/>
                <a:gd name="T56" fmla="*/ 10 w 48"/>
                <a:gd name="T57" fmla="*/ 4 h 48"/>
                <a:gd name="T58" fmla="*/ 7 w 48"/>
                <a:gd name="T59" fmla="*/ 7 h 48"/>
                <a:gd name="T60" fmla="*/ 4 w 48"/>
                <a:gd name="T61" fmla="*/ 11 h 48"/>
                <a:gd name="T62" fmla="*/ 2 w 48"/>
                <a:gd name="T63" fmla="*/ 15 h 48"/>
                <a:gd name="T64" fmla="*/ 1 w 48"/>
                <a:gd name="T65" fmla="*/ 19 h 48"/>
                <a:gd name="T66" fmla="*/ 0 w 48"/>
                <a:gd name="T67" fmla="*/ 24 h 48"/>
                <a:gd name="T68" fmla="*/ 0 w 48"/>
                <a:gd name="T69" fmla="*/ 26 h 48"/>
                <a:gd name="T70" fmla="*/ 1 w 48"/>
                <a:gd name="T71" fmla="*/ 29 h 48"/>
                <a:gd name="T72" fmla="*/ 1 w 48"/>
                <a:gd name="T73" fmla="*/ 31 h 48"/>
                <a:gd name="T74" fmla="*/ 2 w 48"/>
                <a:gd name="T75" fmla="*/ 33 h 48"/>
                <a:gd name="T76" fmla="*/ 4 w 48"/>
                <a:gd name="T77" fmla="*/ 37 h 48"/>
                <a:gd name="T78" fmla="*/ 5 w 48"/>
                <a:gd name="T79" fmla="*/ 39 h 48"/>
                <a:gd name="T80" fmla="*/ 7 w 48"/>
                <a:gd name="T81" fmla="*/ 41 h 48"/>
                <a:gd name="T82" fmla="*/ 10 w 48"/>
                <a:gd name="T83" fmla="*/ 44 h 48"/>
                <a:gd name="T84" fmla="*/ 15 w 48"/>
                <a:gd name="T85" fmla="*/ 46 h 48"/>
                <a:gd name="T86" fmla="*/ 19 w 48"/>
                <a:gd name="T87" fmla="*/ 47 h 48"/>
                <a:gd name="T88" fmla="*/ 21 w 48"/>
                <a:gd name="T89" fmla="*/ 48 h 48"/>
                <a:gd name="T90" fmla="*/ 24 w 48"/>
                <a:gd name="T91" fmla="*/ 48 h 48"/>
                <a:gd name="T92" fmla="*/ 24 w 48"/>
                <a:gd name="T93" fmla="*/ 48 h 48"/>
                <a:gd name="T94" fmla="*/ 25 w 48"/>
                <a:gd name="T95" fmla="*/ 48 h 48"/>
                <a:gd name="T96" fmla="*/ 26 w 48"/>
                <a:gd name="T97" fmla="*/ 48 h 48"/>
                <a:gd name="T98" fmla="*/ 29 w 48"/>
                <a:gd name="T99" fmla="*/ 47 h 48"/>
                <a:gd name="T100" fmla="*/ 33 w 48"/>
                <a:gd name="T101" fmla="*/ 46 h 48"/>
                <a:gd name="T102" fmla="*/ 37 w 48"/>
                <a:gd name="T103" fmla="*/ 44 h 48"/>
                <a:gd name="T104" fmla="*/ 38 w 48"/>
                <a:gd name="T105" fmla="*/ 43 h 48"/>
                <a:gd name="T106" fmla="*/ 38 w 48"/>
                <a:gd name="T107" fmla="*/ 43 h 48"/>
                <a:gd name="T108" fmla="*/ 38 w 48"/>
                <a:gd name="T109" fmla="*/ 42 h 48"/>
                <a:gd name="T110" fmla="*/ 38 w 48"/>
                <a:gd name="T111" fmla="*/ 42 h 48"/>
                <a:gd name="T112" fmla="*/ 39 w 48"/>
                <a:gd name="T113" fmla="*/ 42 h 48"/>
                <a:gd name="T114" fmla="*/ 41 w 48"/>
                <a:gd name="T115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" h="48">
                  <a:moveTo>
                    <a:pt x="41" y="41"/>
                  </a:moveTo>
                  <a:lnTo>
                    <a:pt x="42" y="3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3" y="38"/>
                  </a:lnTo>
                  <a:lnTo>
                    <a:pt x="43" y="37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8" y="24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6" y="15"/>
                  </a:lnTo>
                  <a:lnTo>
                    <a:pt x="43" y="11"/>
                  </a:lnTo>
                  <a:lnTo>
                    <a:pt x="41" y="7"/>
                  </a:lnTo>
                  <a:lnTo>
                    <a:pt x="39" y="6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5" y="39"/>
                  </a:lnTo>
                  <a:lnTo>
                    <a:pt x="7" y="41"/>
                  </a:lnTo>
                  <a:lnTo>
                    <a:pt x="10" y="44"/>
                  </a:lnTo>
                  <a:lnTo>
                    <a:pt x="15" y="46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9" y="47"/>
                  </a:lnTo>
                  <a:lnTo>
                    <a:pt x="33" y="46"/>
                  </a:lnTo>
                  <a:lnTo>
                    <a:pt x="37" y="44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1" y="4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204">
              <a:extLst>
                <a:ext uri="{FF2B5EF4-FFF2-40B4-BE49-F238E27FC236}">
                  <a16:creationId xmlns:a16="http://schemas.microsoft.com/office/drawing/2014/main" id="{7EB031AC-1F73-8F80-5C99-889BDFE0E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3221038"/>
              <a:ext cx="20638" cy="22225"/>
            </a:xfrm>
            <a:custGeom>
              <a:avLst/>
              <a:gdLst>
                <a:gd name="T0" fmla="*/ 11 w 13"/>
                <a:gd name="T1" fmla="*/ 12 h 14"/>
                <a:gd name="T2" fmla="*/ 12 w 13"/>
                <a:gd name="T3" fmla="*/ 10 h 14"/>
                <a:gd name="T4" fmla="*/ 12 w 13"/>
                <a:gd name="T5" fmla="*/ 10 h 14"/>
                <a:gd name="T6" fmla="*/ 12 w 13"/>
                <a:gd name="T7" fmla="*/ 10 h 14"/>
                <a:gd name="T8" fmla="*/ 12 w 13"/>
                <a:gd name="T9" fmla="*/ 10 h 14"/>
                <a:gd name="T10" fmla="*/ 12 w 13"/>
                <a:gd name="T11" fmla="*/ 9 h 14"/>
                <a:gd name="T12" fmla="*/ 13 w 13"/>
                <a:gd name="T13" fmla="*/ 8 h 14"/>
                <a:gd name="T14" fmla="*/ 13 w 13"/>
                <a:gd name="T15" fmla="*/ 7 h 14"/>
                <a:gd name="T16" fmla="*/ 13 w 13"/>
                <a:gd name="T17" fmla="*/ 6 h 14"/>
                <a:gd name="T18" fmla="*/ 12 w 13"/>
                <a:gd name="T19" fmla="*/ 4 h 14"/>
                <a:gd name="T20" fmla="*/ 12 w 13"/>
                <a:gd name="T21" fmla="*/ 3 h 14"/>
                <a:gd name="T22" fmla="*/ 11 w 13"/>
                <a:gd name="T23" fmla="*/ 2 h 14"/>
                <a:gd name="T24" fmla="*/ 10 w 13"/>
                <a:gd name="T25" fmla="*/ 1 h 14"/>
                <a:gd name="T26" fmla="*/ 9 w 13"/>
                <a:gd name="T27" fmla="*/ 1 h 14"/>
                <a:gd name="T28" fmla="*/ 6 w 13"/>
                <a:gd name="T29" fmla="*/ 0 h 14"/>
                <a:gd name="T30" fmla="*/ 4 w 13"/>
                <a:gd name="T31" fmla="*/ 1 h 14"/>
                <a:gd name="T32" fmla="*/ 2 w 13"/>
                <a:gd name="T33" fmla="*/ 2 h 14"/>
                <a:gd name="T34" fmla="*/ 0 w 13"/>
                <a:gd name="T35" fmla="*/ 4 h 14"/>
                <a:gd name="T36" fmla="*/ 0 w 13"/>
                <a:gd name="T37" fmla="*/ 7 h 14"/>
                <a:gd name="T38" fmla="*/ 0 w 13"/>
                <a:gd name="T39" fmla="*/ 9 h 14"/>
                <a:gd name="T40" fmla="*/ 1 w 13"/>
                <a:gd name="T41" fmla="*/ 10 h 14"/>
                <a:gd name="T42" fmla="*/ 2 w 13"/>
                <a:gd name="T43" fmla="*/ 12 h 14"/>
                <a:gd name="T44" fmla="*/ 3 w 13"/>
                <a:gd name="T45" fmla="*/ 12 h 14"/>
                <a:gd name="T46" fmla="*/ 4 w 13"/>
                <a:gd name="T47" fmla="*/ 13 h 14"/>
                <a:gd name="T48" fmla="*/ 5 w 13"/>
                <a:gd name="T49" fmla="*/ 13 h 14"/>
                <a:gd name="T50" fmla="*/ 6 w 13"/>
                <a:gd name="T51" fmla="*/ 14 h 14"/>
                <a:gd name="T52" fmla="*/ 8 w 13"/>
                <a:gd name="T53" fmla="*/ 13 h 14"/>
                <a:gd name="T54" fmla="*/ 9 w 13"/>
                <a:gd name="T55" fmla="*/ 13 h 14"/>
                <a:gd name="T56" fmla="*/ 9 w 13"/>
                <a:gd name="T57" fmla="*/ 13 h 14"/>
                <a:gd name="T58" fmla="*/ 9 w 13"/>
                <a:gd name="T59" fmla="*/ 12 h 14"/>
                <a:gd name="T60" fmla="*/ 9 w 13"/>
                <a:gd name="T61" fmla="*/ 12 h 14"/>
                <a:gd name="T62" fmla="*/ 10 w 13"/>
                <a:gd name="T63" fmla="*/ 12 h 14"/>
                <a:gd name="T64" fmla="*/ 11 w 13"/>
                <a:gd name="T6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4">
                  <a:moveTo>
                    <a:pt x="11" y="12"/>
                  </a:move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06">
              <a:extLst>
                <a:ext uri="{FF2B5EF4-FFF2-40B4-BE49-F238E27FC236}">
                  <a16:creationId xmlns:a16="http://schemas.microsoft.com/office/drawing/2014/main" id="{7DF4B6D4-16BE-EDDF-0240-C15786530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3236913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2 w 13"/>
                <a:gd name="T3" fmla="*/ 10 h 13"/>
                <a:gd name="T4" fmla="*/ 12 w 13"/>
                <a:gd name="T5" fmla="*/ 10 h 13"/>
                <a:gd name="T6" fmla="*/ 12 w 13"/>
                <a:gd name="T7" fmla="*/ 9 h 13"/>
                <a:gd name="T8" fmla="*/ 12 w 13"/>
                <a:gd name="T9" fmla="*/ 9 h 13"/>
                <a:gd name="T10" fmla="*/ 13 w 13"/>
                <a:gd name="T11" fmla="*/ 9 h 13"/>
                <a:gd name="T12" fmla="*/ 13 w 13"/>
                <a:gd name="T13" fmla="*/ 8 h 13"/>
                <a:gd name="T14" fmla="*/ 13 w 13"/>
                <a:gd name="T15" fmla="*/ 7 h 13"/>
                <a:gd name="T16" fmla="*/ 13 w 13"/>
                <a:gd name="T17" fmla="*/ 5 h 13"/>
                <a:gd name="T18" fmla="*/ 13 w 13"/>
                <a:gd name="T19" fmla="*/ 4 h 13"/>
                <a:gd name="T20" fmla="*/ 12 w 13"/>
                <a:gd name="T21" fmla="*/ 3 h 13"/>
                <a:gd name="T22" fmla="*/ 11 w 13"/>
                <a:gd name="T23" fmla="*/ 2 h 13"/>
                <a:gd name="T24" fmla="*/ 10 w 13"/>
                <a:gd name="T25" fmla="*/ 1 h 13"/>
                <a:gd name="T26" fmla="*/ 9 w 13"/>
                <a:gd name="T27" fmla="*/ 1 h 13"/>
                <a:gd name="T28" fmla="*/ 7 w 13"/>
                <a:gd name="T29" fmla="*/ 0 h 13"/>
                <a:gd name="T30" fmla="*/ 4 w 13"/>
                <a:gd name="T31" fmla="*/ 1 h 13"/>
                <a:gd name="T32" fmla="*/ 2 w 13"/>
                <a:gd name="T33" fmla="*/ 2 h 13"/>
                <a:gd name="T34" fmla="*/ 0 w 13"/>
                <a:gd name="T35" fmla="*/ 4 h 13"/>
                <a:gd name="T36" fmla="*/ 0 w 13"/>
                <a:gd name="T37" fmla="*/ 7 h 13"/>
                <a:gd name="T38" fmla="*/ 0 w 13"/>
                <a:gd name="T39" fmla="*/ 9 h 13"/>
                <a:gd name="T40" fmla="*/ 1 w 13"/>
                <a:gd name="T41" fmla="*/ 10 h 13"/>
                <a:gd name="T42" fmla="*/ 2 w 13"/>
                <a:gd name="T43" fmla="*/ 11 h 13"/>
                <a:gd name="T44" fmla="*/ 3 w 13"/>
                <a:gd name="T45" fmla="*/ 12 h 13"/>
                <a:gd name="T46" fmla="*/ 4 w 13"/>
                <a:gd name="T47" fmla="*/ 13 h 13"/>
                <a:gd name="T48" fmla="*/ 5 w 13"/>
                <a:gd name="T49" fmla="*/ 13 h 13"/>
                <a:gd name="T50" fmla="*/ 7 w 13"/>
                <a:gd name="T51" fmla="*/ 13 h 13"/>
                <a:gd name="T52" fmla="*/ 8 w 13"/>
                <a:gd name="T53" fmla="*/ 13 h 13"/>
                <a:gd name="T54" fmla="*/ 9 w 13"/>
                <a:gd name="T55" fmla="*/ 13 h 13"/>
                <a:gd name="T56" fmla="*/ 9 w 13"/>
                <a:gd name="T57" fmla="*/ 12 h 13"/>
                <a:gd name="T58" fmla="*/ 9 w 13"/>
                <a:gd name="T59" fmla="*/ 12 h 13"/>
                <a:gd name="T60" fmla="*/ 10 w 13"/>
                <a:gd name="T61" fmla="*/ 12 h 13"/>
                <a:gd name="T62" fmla="*/ 10 w 13"/>
                <a:gd name="T63" fmla="*/ 12 h 13"/>
                <a:gd name="T64" fmla="*/ 11 w 13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00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07">
              <a:extLst>
                <a:ext uri="{FF2B5EF4-FFF2-40B4-BE49-F238E27FC236}">
                  <a16:creationId xmlns:a16="http://schemas.microsoft.com/office/drawing/2014/main" id="{31CCA973-CB3B-9801-72CC-208CC37A5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9150" y="3236913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2 w 13"/>
                <a:gd name="T3" fmla="*/ 10 h 13"/>
                <a:gd name="T4" fmla="*/ 12 w 13"/>
                <a:gd name="T5" fmla="*/ 10 h 13"/>
                <a:gd name="T6" fmla="*/ 12 w 13"/>
                <a:gd name="T7" fmla="*/ 9 h 13"/>
                <a:gd name="T8" fmla="*/ 12 w 13"/>
                <a:gd name="T9" fmla="*/ 9 h 13"/>
                <a:gd name="T10" fmla="*/ 13 w 13"/>
                <a:gd name="T11" fmla="*/ 9 h 13"/>
                <a:gd name="T12" fmla="*/ 13 w 13"/>
                <a:gd name="T13" fmla="*/ 8 h 13"/>
                <a:gd name="T14" fmla="*/ 13 w 13"/>
                <a:gd name="T15" fmla="*/ 7 h 13"/>
                <a:gd name="T16" fmla="*/ 13 w 13"/>
                <a:gd name="T17" fmla="*/ 5 h 13"/>
                <a:gd name="T18" fmla="*/ 13 w 13"/>
                <a:gd name="T19" fmla="*/ 4 h 13"/>
                <a:gd name="T20" fmla="*/ 12 w 13"/>
                <a:gd name="T21" fmla="*/ 3 h 13"/>
                <a:gd name="T22" fmla="*/ 11 w 13"/>
                <a:gd name="T23" fmla="*/ 2 h 13"/>
                <a:gd name="T24" fmla="*/ 10 w 13"/>
                <a:gd name="T25" fmla="*/ 1 h 13"/>
                <a:gd name="T26" fmla="*/ 9 w 13"/>
                <a:gd name="T27" fmla="*/ 1 h 13"/>
                <a:gd name="T28" fmla="*/ 7 w 13"/>
                <a:gd name="T29" fmla="*/ 0 h 13"/>
                <a:gd name="T30" fmla="*/ 4 w 13"/>
                <a:gd name="T31" fmla="*/ 1 h 13"/>
                <a:gd name="T32" fmla="*/ 2 w 13"/>
                <a:gd name="T33" fmla="*/ 2 h 13"/>
                <a:gd name="T34" fmla="*/ 0 w 13"/>
                <a:gd name="T35" fmla="*/ 4 h 13"/>
                <a:gd name="T36" fmla="*/ 0 w 13"/>
                <a:gd name="T37" fmla="*/ 7 h 13"/>
                <a:gd name="T38" fmla="*/ 0 w 13"/>
                <a:gd name="T39" fmla="*/ 9 h 13"/>
                <a:gd name="T40" fmla="*/ 1 w 13"/>
                <a:gd name="T41" fmla="*/ 10 h 13"/>
                <a:gd name="T42" fmla="*/ 2 w 13"/>
                <a:gd name="T43" fmla="*/ 11 h 13"/>
                <a:gd name="T44" fmla="*/ 3 w 13"/>
                <a:gd name="T45" fmla="*/ 12 h 13"/>
                <a:gd name="T46" fmla="*/ 4 w 13"/>
                <a:gd name="T47" fmla="*/ 13 h 13"/>
                <a:gd name="T48" fmla="*/ 5 w 13"/>
                <a:gd name="T49" fmla="*/ 13 h 13"/>
                <a:gd name="T50" fmla="*/ 7 w 13"/>
                <a:gd name="T51" fmla="*/ 13 h 13"/>
                <a:gd name="T52" fmla="*/ 8 w 13"/>
                <a:gd name="T53" fmla="*/ 13 h 13"/>
                <a:gd name="T54" fmla="*/ 9 w 13"/>
                <a:gd name="T55" fmla="*/ 13 h 13"/>
                <a:gd name="T56" fmla="*/ 10 w 13"/>
                <a:gd name="T57" fmla="*/ 12 h 13"/>
                <a:gd name="T58" fmla="*/ 10 w 13"/>
                <a:gd name="T59" fmla="*/ 12 h 13"/>
                <a:gd name="T60" fmla="*/ 10 w 13"/>
                <a:gd name="T61" fmla="*/ 12 h 13"/>
                <a:gd name="T62" fmla="*/ 10 w 13"/>
                <a:gd name="T63" fmla="*/ 12 h 13"/>
                <a:gd name="T64" fmla="*/ 11 w 13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00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08">
              <a:extLst>
                <a:ext uri="{FF2B5EF4-FFF2-40B4-BE49-F238E27FC236}">
                  <a16:creationId xmlns:a16="http://schemas.microsoft.com/office/drawing/2014/main" id="{D2E243AF-592E-DBE1-90EF-D9825658E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3259138"/>
              <a:ext cx="22225" cy="20638"/>
            </a:xfrm>
            <a:custGeom>
              <a:avLst/>
              <a:gdLst>
                <a:gd name="T0" fmla="*/ 12 w 14"/>
                <a:gd name="T1" fmla="*/ 11 h 13"/>
                <a:gd name="T2" fmla="*/ 12 w 14"/>
                <a:gd name="T3" fmla="*/ 10 h 13"/>
                <a:gd name="T4" fmla="*/ 12 w 14"/>
                <a:gd name="T5" fmla="*/ 10 h 13"/>
                <a:gd name="T6" fmla="*/ 12 w 14"/>
                <a:gd name="T7" fmla="*/ 10 h 13"/>
                <a:gd name="T8" fmla="*/ 13 w 14"/>
                <a:gd name="T9" fmla="*/ 10 h 13"/>
                <a:gd name="T10" fmla="*/ 13 w 14"/>
                <a:gd name="T11" fmla="*/ 9 h 13"/>
                <a:gd name="T12" fmla="*/ 13 w 14"/>
                <a:gd name="T13" fmla="*/ 8 h 13"/>
                <a:gd name="T14" fmla="*/ 14 w 14"/>
                <a:gd name="T15" fmla="*/ 7 h 13"/>
                <a:gd name="T16" fmla="*/ 13 w 14"/>
                <a:gd name="T17" fmla="*/ 5 h 13"/>
                <a:gd name="T18" fmla="*/ 13 w 14"/>
                <a:gd name="T19" fmla="*/ 4 h 13"/>
                <a:gd name="T20" fmla="*/ 12 w 14"/>
                <a:gd name="T21" fmla="*/ 3 h 13"/>
                <a:gd name="T22" fmla="*/ 12 w 14"/>
                <a:gd name="T23" fmla="*/ 2 h 13"/>
                <a:gd name="T24" fmla="*/ 10 w 14"/>
                <a:gd name="T25" fmla="*/ 1 h 13"/>
                <a:gd name="T26" fmla="*/ 9 w 14"/>
                <a:gd name="T27" fmla="*/ 1 h 13"/>
                <a:gd name="T28" fmla="*/ 7 w 14"/>
                <a:gd name="T29" fmla="*/ 0 h 13"/>
                <a:gd name="T30" fmla="*/ 4 w 14"/>
                <a:gd name="T31" fmla="*/ 1 h 13"/>
                <a:gd name="T32" fmla="*/ 2 w 14"/>
                <a:gd name="T33" fmla="*/ 2 h 13"/>
                <a:gd name="T34" fmla="*/ 1 w 14"/>
                <a:gd name="T35" fmla="*/ 4 h 13"/>
                <a:gd name="T36" fmla="*/ 0 w 14"/>
                <a:gd name="T37" fmla="*/ 7 h 13"/>
                <a:gd name="T38" fmla="*/ 1 w 14"/>
                <a:gd name="T39" fmla="*/ 9 h 13"/>
                <a:gd name="T40" fmla="*/ 1 w 14"/>
                <a:gd name="T41" fmla="*/ 10 h 13"/>
                <a:gd name="T42" fmla="*/ 2 w 14"/>
                <a:gd name="T43" fmla="*/ 11 h 13"/>
                <a:gd name="T44" fmla="*/ 3 w 14"/>
                <a:gd name="T45" fmla="*/ 12 h 13"/>
                <a:gd name="T46" fmla="*/ 4 w 14"/>
                <a:gd name="T47" fmla="*/ 13 h 13"/>
                <a:gd name="T48" fmla="*/ 6 w 14"/>
                <a:gd name="T49" fmla="*/ 13 h 13"/>
                <a:gd name="T50" fmla="*/ 7 w 14"/>
                <a:gd name="T51" fmla="*/ 13 h 13"/>
                <a:gd name="T52" fmla="*/ 8 w 14"/>
                <a:gd name="T53" fmla="*/ 13 h 13"/>
                <a:gd name="T54" fmla="*/ 9 w 14"/>
                <a:gd name="T55" fmla="*/ 13 h 13"/>
                <a:gd name="T56" fmla="*/ 10 w 14"/>
                <a:gd name="T57" fmla="*/ 12 h 13"/>
                <a:gd name="T58" fmla="*/ 10 w 14"/>
                <a:gd name="T59" fmla="*/ 12 h 13"/>
                <a:gd name="T60" fmla="*/ 10 w 14"/>
                <a:gd name="T61" fmla="*/ 12 h 13"/>
                <a:gd name="T62" fmla="*/ 10 w 14"/>
                <a:gd name="T63" fmla="*/ 12 h 13"/>
                <a:gd name="T64" fmla="*/ 12 w 14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3">
                  <a:moveTo>
                    <a:pt x="12" y="11"/>
                  </a:move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00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09">
              <a:extLst>
                <a:ext uri="{FF2B5EF4-FFF2-40B4-BE49-F238E27FC236}">
                  <a16:creationId xmlns:a16="http://schemas.microsoft.com/office/drawing/2014/main" id="{CCB0BD5D-1BC6-1E40-1B0A-DC5B3EEC9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3259138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2 w 13"/>
                <a:gd name="T3" fmla="*/ 10 h 13"/>
                <a:gd name="T4" fmla="*/ 12 w 13"/>
                <a:gd name="T5" fmla="*/ 10 h 13"/>
                <a:gd name="T6" fmla="*/ 12 w 13"/>
                <a:gd name="T7" fmla="*/ 10 h 13"/>
                <a:gd name="T8" fmla="*/ 12 w 13"/>
                <a:gd name="T9" fmla="*/ 10 h 13"/>
                <a:gd name="T10" fmla="*/ 12 w 13"/>
                <a:gd name="T11" fmla="*/ 9 h 13"/>
                <a:gd name="T12" fmla="*/ 13 w 13"/>
                <a:gd name="T13" fmla="*/ 8 h 13"/>
                <a:gd name="T14" fmla="*/ 13 w 13"/>
                <a:gd name="T15" fmla="*/ 7 h 13"/>
                <a:gd name="T16" fmla="*/ 13 w 13"/>
                <a:gd name="T17" fmla="*/ 5 h 13"/>
                <a:gd name="T18" fmla="*/ 12 w 13"/>
                <a:gd name="T19" fmla="*/ 4 h 13"/>
                <a:gd name="T20" fmla="*/ 12 w 13"/>
                <a:gd name="T21" fmla="*/ 3 h 13"/>
                <a:gd name="T22" fmla="*/ 11 w 13"/>
                <a:gd name="T23" fmla="*/ 2 h 13"/>
                <a:gd name="T24" fmla="*/ 10 w 13"/>
                <a:gd name="T25" fmla="*/ 1 h 13"/>
                <a:gd name="T26" fmla="*/ 9 w 13"/>
                <a:gd name="T27" fmla="*/ 1 h 13"/>
                <a:gd name="T28" fmla="*/ 6 w 13"/>
                <a:gd name="T29" fmla="*/ 0 h 13"/>
                <a:gd name="T30" fmla="*/ 4 w 13"/>
                <a:gd name="T31" fmla="*/ 1 h 13"/>
                <a:gd name="T32" fmla="*/ 2 w 13"/>
                <a:gd name="T33" fmla="*/ 2 h 13"/>
                <a:gd name="T34" fmla="*/ 0 w 13"/>
                <a:gd name="T35" fmla="*/ 4 h 13"/>
                <a:gd name="T36" fmla="*/ 0 w 13"/>
                <a:gd name="T37" fmla="*/ 7 h 13"/>
                <a:gd name="T38" fmla="*/ 0 w 13"/>
                <a:gd name="T39" fmla="*/ 9 h 13"/>
                <a:gd name="T40" fmla="*/ 1 w 13"/>
                <a:gd name="T41" fmla="*/ 10 h 13"/>
                <a:gd name="T42" fmla="*/ 2 w 13"/>
                <a:gd name="T43" fmla="*/ 11 h 13"/>
                <a:gd name="T44" fmla="*/ 3 w 13"/>
                <a:gd name="T45" fmla="*/ 12 h 13"/>
                <a:gd name="T46" fmla="*/ 4 w 13"/>
                <a:gd name="T47" fmla="*/ 13 h 13"/>
                <a:gd name="T48" fmla="*/ 5 w 13"/>
                <a:gd name="T49" fmla="*/ 13 h 13"/>
                <a:gd name="T50" fmla="*/ 6 w 13"/>
                <a:gd name="T51" fmla="*/ 13 h 13"/>
                <a:gd name="T52" fmla="*/ 8 w 13"/>
                <a:gd name="T53" fmla="*/ 13 h 13"/>
                <a:gd name="T54" fmla="*/ 9 w 13"/>
                <a:gd name="T55" fmla="*/ 13 h 13"/>
                <a:gd name="T56" fmla="*/ 9 w 13"/>
                <a:gd name="T57" fmla="*/ 12 h 13"/>
                <a:gd name="T58" fmla="*/ 9 w 13"/>
                <a:gd name="T59" fmla="*/ 12 h 13"/>
                <a:gd name="T60" fmla="*/ 9 w 13"/>
                <a:gd name="T61" fmla="*/ 12 h 13"/>
                <a:gd name="T62" fmla="*/ 10 w 13"/>
                <a:gd name="T63" fmla="*/ 12 h 13"/>
                <a:gd name="T64" fmla="*/ 11 w 13"/>
                <a:gd name="T6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00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cxnSp>
          <p:nvCxnSpPr>
            <p:cNvPr id="231" name="Connecteur droit 230">
              <a:extLst>
                <a:ext uri="{FF2B5EF4-FFF2-40B4-BE49-F238E27FC236}">
                  <a16:creationId xmlns:a16="http://schemas.microsoft.com/office/drawing/2014/main" id="{05F67B57-00B5-C0A6-C9BA-A27E51EE4822}"/>
                </a:ext>
              </a:extLst>
            </p:cNvPr>
            <p:cNvCxnSpPr>
              <a:cxnSpLocks/>
              <a:stCxn id="229" idx="1"/>
              <a:endCxn id="228" idx="5"/>
            </p:cNvCxnSpPr>
            <p:nvPr/>
          </p:nvCxnSpPr>
          <p:spPr>
            <a:xfrm flipH="1">
              <a:off x="5823194" y="1936615"/>
              <a:ext cx="570974" cy="47970"/>
            </a:xfrm>
            <a:prstGeom prst="line">
              <a:avLst/>
            </a:prstGeom>
            <a:ln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3" name="ZoneTexte 232">
            <a:extLst>
              <a:ext uri="{FF2B5EF4-FFF2-40B4-BE49-F238E27FC236}">
                <a16:creationId xmlns:a16="http://schemas.microsoft.com/office/drawing/2014/main" id="{CF47440F-E887-F878-6370-D815A4F435A1}"/>
              </a:ext>
            </a:extLst>
          </p:cNvPr>
          <p:cNvSpPr txBox="1"/>
          <p:nvPr/>
        </p:nvSpPr>
        <p:spPr>
          <a:xfrm>
            <a:off x="3981450" y="1115692"/>
            <a:ext cx="3609975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Minimum </a:t>
            </a:r>
            <a:r>
              <a:rPr lang="fr-FR" sz="1400" b="1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spanning</a:t>
            </a:r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1400" b="1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tree</a:t>
            </a:r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des isolats de              </a:t>
            </a:r>
            <a:r>
              <a:rPr lang="fr-FR" sz="1400" b="1" i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C.</a:t>
            </a:r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1400" b="1" i="1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parapsilosis</a:t>
            </a:r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1400" b="1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fluconazole</a:t>
            </a:r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-R de l’Ile de la Réunion et du CNRMA</a:t>
            </a:r>
            <a:endParaRPr lang="fr-FR" sz="1600" dirty="0"/>
          </a:p>
        </p:txBody>
      </p:sp>
      <p:sp>
        <p:nvSpPr>
          <p:cNvPr id="235" name="ZoneTexte 234">
            <a:extLst>
              <a:ext uri="{FF2B5EF4-FFF2-40B4-BE49-F238E27FC236}">
                <a16:creationId xmlns:a16="http://schemas.microsoft.com/office/drawing/2014/main" id="{6D36B453-D03F-C92C-397C-DC1DA90B2EAE}"/>
              </a:ext>
            </a:extLst>
          </p:cNvPr>
          <p:cNvSpPr txBox="1"/>
          <p:nvPr/>
        </p:nvSpPr>
        <p:spPr>
          <a:xfrm>
            <a:off x="4085477" y="4402847"/>
            <a:ext cx="3801223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1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</a:t>
            </a:r>
            <a:r>
              <a:rPr lang="fr-FR" sz="1100" noProof="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ercles</a:t>
            </a:r>
            <a:r>
              <a:rPr lang="fr-FR" sz="11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11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anose="05000000000000000000" pitchFamily="2" charset="2"/>
              </a:rPr>
              <a:t>=</a:t>
            </a:r>
            <a:r>
              <a:rPr lang="fr-FR" sz="11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différents génotypes</a:t>
            </a:r>
            <a:r>
              <a:rPr lang="fr-FR" sz="11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</a:t>
            </a:r>
            <a:r>
              <a:rPr lang="fr-FR" sz="11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taille </a:t>
            </a:r>
            <a:r>
              <a:rPr lang="fr-FR" sz="11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anose="05000000000000000000" pitchFamily="2" charset="2"/>
              </a:rPr>
              <a:t></a:t>
            </a:r>
            <a:r>
              <a:rPr lang="fr-FR" sz="11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nb d’isolats appartenant au même génotype. Liens de connexion = profils similaires. C</a:t>
            </a:r>
            <a:r>
              <a:rPr lang="fr-FR" sz="110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ouleurs</a:t>
            </a:r>
            <a:r>
              <a:rPr lang="fr-FR" sz="11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11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Wingdings" panose="05000000000000000000" pitchFamily="2" charset="2"/>
              </a:rPr>
              <a:t> </a:t>
            </a:r>
            <a:r>
              <a:rPr lang="fr-FR" sz="1100" noProof="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génotypes des différents centres</a:t>
            </a:r>
            <a:endParaRPr lang="fr-FR" sz="1200" noProof="0" dirty="0"/>
          </a:p>
        </p:txBody>
      </p:sp>
      <p:sp>
        <p:nvSpPr>
          <p:cNvPr id="237" name="ZoneTexte 236">
            <a:extLst>
              <a:ext uri="{FF2B5EF4-FFF2-40B4-BE49-F238E27FC236}">
                <a16:creationId xmlns:a16="http://schemas.microsoft.com/office/drawing/2014/main" id="{9533C7EF-B8FF-D31A-0DF2-3463FF37DBAE}"/>
              </a:ext>
            </a:extLst>
          </p:cNvPr>
          <p:cNvSpPr txBox="1"/>
          <p:nvPr/>
        </p:nvSpPr>
        <p:spPr>
          <a:xfrm>
            <a:off x="7797902" y="1335581"/>
            <a:ext cx="429531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Nb et type de mutations observées par année, </a:t>
            </a:r>
            <a:b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fr-FR" sz="1400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isolats du CNRMA et de l’Ile de La Réunion (n = 93)</a:t>
            </a:r>
            <a:endParaRPr lang="fr-FR" sz="1600" dirty="0"/>
          </a:p>
        </p:txBody>
      </p:sp>
      <p:sp>
        <p:nvSpPr>
          <p:cNvPr id="238" name="ZoneTexte 237">
            <a:extLst>
              <a:ext uri="{FF2B5EF4-FFF2-40B4-BE49-F238E27FC236}">
                <a16:creationId xmlns:a16="http://schemas.microsoft.com/office/drawing/2014/main" id="{A4B8DDB1-925B-1E4E-0885-57C93C25354B}"/>
              </a:ext>
            </a:extLst>
          </p:cNvPr>
          <p:cNvSpPr txBox="1"/>
          <p:nvPr/>
        </p:nvSpPr>
        <p:spPr>
          <a:xfrm>
            <a:off x="7785337" y="1884953"/>
            <a:ext cx="4295316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1500"/>
              </a:lnSpc>
            </a:pPr>
            <a:r>
              <a:rPr lang="fr-FR" sz="140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Isolats uniquement </a:t>
            </a:r>
            <a:r>
              <a:rPr lang="fr-FR" sz="1400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fluconazole</a:t>
            </a:r>
            <a:r>
              <a:rPr lang="fr-FR" sz="140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-résistants (CMI &gt; 4 mg/l) </a:t>
            </a:r>
            <a:br>
              <a:rPr lang="fr-FR" sz="140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fr-FR" sz="1400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ou non-sensibles (CMI = 4 mg/l)</a:t>
            </a:r>
            <a:endParaRPr lang="fr-FR" sz="1600" dirty="0"/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9178E9B3-E87F-7183-449D-8EFDBAC8DD65}"/>
              </a:ext>
            </a:extLst>
          </p:cNvPr>
          <p:cNvGrpSpPr/>
          <p:nvPr/>
        </p:nvGrpSpPr>
        <p:grpSpPr>
          <a:xfrm>
            <a:off x="7678240" y="2362789"/>
            <a:ext cx="4360271" cy="2108944"/>
            <a:chOff x="7674078" y="2066347"/>
            <a:chExt cx="4360271" cy="2108944"/>
          </a:xfrm>
        </p:grpSpPr>
        <p:sp>
          <p:nvSpPr>
            <p:cNvPr id="244" name="Rectangle 213">
              <a:extLst>
                <a:ext uri="{FF2B5EF4-FFF2-40B4-BE49-F238E27FC236}">
                  <a16:creationId xmlns:a16="http://schemas.microsoft.com/office/drawing/2014/main" id="{536403AF-18EB-8543-31C7-B80D74C65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5086" y="2310822"/>
              <a:ext cx="193675" cy="100013"/>
            </a:xfrm>
            <a:prstGeom prst="rect">
              <a:avLst/>
            </a:prstGeom>
            <a:solidFill>
              <a:srgbClr val="BDB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Rectangle 214">
              <a:extLst>
                <a:ext uri="{FF2B5EF4-FFF2-40B4-BE49-F238E27FC236}">
                  <a16:creationId xmlns:a16="http://schemas.microsoft.com/office/drawing/2014/main" id="{E27E85F5-5DDB-8248-5761-912ED7DBD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5086" y="2410834"/>
              <a:ext cx="193675" cy="98425"/>
            </a:xfrm>
            <a:prstGeom prst="rect">
              <a:avLst/>
            </a:prstGeom>
            <a:solidFill>
              <a:srgbClr val="87B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Rectangle 215">
              <a:extLst>
                <a:ext uri="{FF2B5EF4-FFF2-40B4-BE49-F238E27FC236}">
                  <a16:creationId xmlns:a16="http://schemas.microsoft.com/office/drawing/2014/main" id="{27E8ED90-B50A-019D-2987-613A0F31E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5086" y="2509259"/>
              <a:ext cx="193675" cy="695325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Rectangle 216">
              <a:extLst>
                <a:ext uri="{FF2B5EF4-FFF2-40B4-BE49-F238E27FC236}">
                  <a16:creationId xmlns:a16="http://schemas.microsoft.com/office/drawing/2014/main" id="{627FE60C-4C4E-CA38-D079-441B654B7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5086" y="3204584"/>
              <a:ext cx="193675" cy="100013"/>
            </a:xfrm>
            <a:prstGeom prst="rect">
              <a:avLst/>
            </a:prstGeom>
            <a:solidFill>
              <a:srgbClr val="B48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217">
              <a:extLst>
                <a:ext uri="{FF2B5EF4-FFF2-40B4-BE49-F238E27FC236}">
                  <a16:creationId xmlns:a16="http://schemas.microsoft.com/office/drawing/2014/main" id="{A2BAB2EC-6F4F-4A45-03B6-15061769B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3498" y="3304597"/>
              <a:ext cx="195263" cy="695325"/>
            </a:xfrm>
            <a:custGeom>
              <a:avLst/>
              <a:gdLst>
                <a:gd name="T0" fmla="*/ 123 w 123"/>
                <a:gd name="T1" fmla="*/ 0 h 438"/>
                <a:gd name="T2" fmla="*/ 1 w 123"/>
                <a:gd name="T3" fmla="*/ 0 h 438"/>
                <a:gd name="T4" fmla="*/ 1 w 123"/>
                <a:gd name="T5" fmla="*/ 125 h 438"/>
                <a:gd name="T6" fmla="*/ 0 w 123"/>
                <a:gd name="T7" fmla="*/ 125 h 438"/>
                <a:gd name="T8" fmla="*/ 0 w 123"/>
                <a:gd name="T9" fmla="*/ 438 h 438"/>
                <a:gd name="T10" fmla="*/ 122 w 123"/>
                <a:gd name="T11" fmla="*/ 438 h 438"/>
                <a:gd name="T12" fmla="*/ 122 w 123"/>
                <a:gd name="T13" fmla="*/ 188 h 438"/>
                <a:gd name="T14" fmla="*/ 123 w 123"/>
                <a:gd name="T15" fmla="*/ 188 h 438"/>
                <a:gd name="T16" fmla="*/ 123 w 123"/>
                <a:gd name="T17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438">
                  <a:moveTo>
                    <a:pt x="123" y="0"/>
                  </a:moveTo>
                  <a:lnTo>
                    <a:pt x="1" y="0"/>
                  </a:lnTo>
                  <a:lnTo>
                    <a:pt x="1" y="125"/>
                  </a:lnTo>
                  <a:lnTo>
                    <a:pt x="0" y="125"/>
                  </a:lnTo>
                  <a:lnTo>
                    <a:pt x="0" y="438"/>
                  </a:lnTo>
                  <a:lnTo>
                    <a:pt x="122" y="438"/>
                  </a:lnTo>
                  <a:lnTo>
                    <a:pt x="122" y="188"/>
                  </a:lnTo>
                  <a:lnTo>
                    <a:pt x="123" y="18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BD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Rectangle 218">
              <a:extLst>
                <a:ext uri="{FF2B5EF4-FFF2-40B4-BE49-F238E27FC236}">
                  <a16:creationId xmlns:a16="http://schemas.microsoft.com/office/drawing/2014/main" id="{58D78190-7D8D-6DBF-0954-DF5F90055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386" y="3304597"/>
              <a:ext cx="193675" cy="100013"/>
            </a:xfrm>
            <a:prstGeom prst="rect">
              <a:avLst/>
            </a:prstGeom>
            <a:solidFill>
              <a:srgbClr val="F78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Rectangle 219">
              <a:extLst>
                <a:ext uri="{FF2B5EF4-FFF2-40B4-BE49-F238E27FC236}">
                  <a16:creationId xmlns:a16="http://schemas.microsoft.com/office/drawing/2014/main" id="{76FFBAFF-D2B7-ED8C-4261-429A990B1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386" y="3404609"/>
              <a:ext cx="193675" cy="198438"/>
            </a:xfrm>
            <a:prstGeom prst="rect">
              <a:avLst/>
            </a:prstGeom>
            <a:solidFill>
              <a:srgbClr val="87B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Rectangle 220">
              <a:extLst>
                <a:ext uri="{FF2B5EF4-FFF2-40B4-BE49-F238E27FC236}">
                  <a16:creationId xmlns:a16="http://schemas.microsoft.com/office/drawing/2014/main" id="{AEFC42D9-29F9-1258-C81A-84F57A3EC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386" y="3603047"/>
              <a:ext cx="193675" cy="98425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Rectangle 221">
              <a:extLst>
                <a:ext uri="{FF2B5EF4-FFF2-40B4-BE49-F238E27FC236}">
                  <a16:creationId xmlns:a16="http://schemas.microsoft.com/office/drawing/2014/main" id="{28240A7A-BCA7-53A0-9D23-7D2BE5CF0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386" y="3701472"/>
              <a:ext cx="193675" cy="298450"/>
            </a:xfrm>
            <a:prstGeom prst="rect">
              <a:avLst/>
            </a:prstGeom>
            <a:solidFill>
              <a:srgbClr val="FBD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Rectangle 222">
              <a:extLst>
                <a:ext uri="{FF2B5EF4-FFF2-40B4-BE49-F238E27FC236}">
                  <a16:creationId xmlns:a16="http://schemas.microsoft.com/office/drawing/2014/main" id="{F611C326-D892-4822-1E26-3F7FDEF01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3923" y="2709284"/>
              <a:ext cx="192088" cy="98425"/>
            </a:xfrm>
            <a:prstGeom prst="rect">
              <a:avLst/>
            </a:prstGeom>
            <a:solidFill>
              <a:srgbClr val="87B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Rectangle 223">
              <a:extLst>
                <a:ext uri="{FF2B5EF4-FFF2-40B4-BE49-F238E27FC236}">
                  <a16:creationId xmlns:a16="http://schemas.microsoft.com/office/drawing/2014/main" id="{3D0C4847-24E1-9415-EBC8-28FA95F2D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3923" y="2807709"/>
              <a:ext cx="192088" cy="1093788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Rectangle 224">
              <a:extLst>
                <a:ext uri="{FF2B5EF4-FFF2-40B4-BE49-F238E27FC236}">
                  <a16:creationId xmlns:a16="http://schemas.microsoft.com/office/drawing/2014/main" id="{274C38EF-1519-2BA1-CB5A-6CD697F38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3923" y="3901497"/>
              <a:ext cx="192088" cy="98425"/>
            </a:xfrm>
            <a:prstGeom prst="rect">
              <a:avLst/>
            </a:prstGeom>
            <a:solidFill>
              <a:srgbClr val="FBD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Rectangle 225">
              <a:extLst>
                <a:ext uri="{FF2B5EF4-FFF2-40B4-BE49-F238E27FC236}">
                  <a16:creationId xmlns:a16="http://schemas.microsoft.com/office/drawing/2014/main" id="{A9E9BA8F-BD5F-7BD5-0787-A2DD9FB2B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8711" y="2907722"/>
              <a:ext cx="192088" cy="793750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Rectangle 226">
              <a:extLst>
                <a:ext uri="{FF2B5EF4-FFF2-40B4-BE49-F238E27FC236}">
                  <a16:creationId xmlns:a16="http://schemas.microsoft.com/office/drawing/2014/main" id="{9F2E8AF9-AFC5-4395-728E-9853B55CC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8711" y="3701472"/>
              <a:ext cx="192088" cy="298450"/>
            </a:xfrm>
            <a:prstGeom prst="rect">
              <a:avLst/>
            </a:prstGeom>
            <a:solidFill>
              <a:srgbClr val="FBD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Rectangle 227">
              <a:extLst>
                <a:ext uri="{FF2B5EF4-FFF2-40B4-BE49-F238E27FC236}">
                  <a16:creationId xmlns:a16="http://schemas.microsoft.com/office/drawing/2014/main" id="{F3A1A989-96FB-8411-0781-76A65A2CF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1461" y="3503034"/>
              <a:ext cx="192088" cy="100013"/>
            </a:xfrm>
            <a:prstGeom prst="rect">
              <a:avLst/>
            </a:prstGeom>
            <a:solidFill>
              <a:srgbClr val="87B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Rectangle 228">
              <a:extLst>
                <a:ext uri="{FF2B5EF4-FFF2-40B4-BE49-F238E27FC236}">
                  <a16:creationId xmlns:a16="http://schemas.microsoft.com/office/drawing/2014/main" id="{9FF636EC-3513-F18E-3B9A-97912E150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1461" y="3603047"/>
              <a:ext cx="192088" cy="98425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229">
              <a:extLst>
                <a:ext uri="{FF2B5EF4-FFF2-40B4-BE49-F238E27FC236}">
                  <a16:creationId xmlns:a16="http://schemas.microsoft.com/office/drawing/2014/main" id="{A0FA1347-2B6D-AB29-9959-BF029132E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9873" y="3701472"/>
              <a:ext cx="193675" cy="298450"/>
            </a:xfrm>
            <a:custGeom>
              <a:avLst/>
              <a:gdLst>
                <a:gd name="T0" fmla="*/ 0 w 122"/>
                <a:gd name="T1" fmla="*/ 126 h 188"/>
                <a:gd name="T2" fmla="*/ 0 w 122"/>
                <a:gd name="T3" fmla="*/ 188 h 188"/>
                <a:gd name="T4" fmla="*/ 121 w 122"/>
                <a:gd name="T5" fmla="*/ 188 h 188"/>
                <a:gd name="T6" fmla="*/ 121 w 122"/>
                <a:gd name="T7" fmla="*/ 188 h 188"/>
                <a:gd name="T8" fmla="*/ 122 w 122"/>
                <a:gd name="T9" fmla="*/ 188 h 188"/>
                <a:gd name="T10" fmla="*/ 122 w 122"/>
                <a:gd name="T11" fmla="*/ 0 h 188"/>
                <a:gd name="T12" fmla="*/ 1 w 122"/>
                <a:gd name="T13" fmla="*/ 0 h 188"/>
                <a:gd name="T14" fmla="*/ 1 w 122"/>
                <a:gd name="T15" fmla="*/ 126 h 188"/>
                <a:gd name="T16" fmla="*/ 0 w 122"/>
                <a:gd name="T17" fmla="*/ 12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88">
                  <a:moveTo>
                    <a:pt x="0" y="126"/>
                  </a:moveTo>
                  <a:lnTo>
                    <a:pt x="0" y="188"/>
                  </a:lnTo>
                  <a:lnTo>
                    <a:pt x="121" y="188"/>
                  </a:lnTo>
                  <a:lnTo>
                    <a:pt x="121" y="188"/>
                  </a:lnTo>
                  <a:lnTo>
                    <a:pt x="122" y="188"/>
                  </a:lnTo>
                  <a:lnTo>
                    <a:pt x="122" y="0"/>
                  </a:lnTo>
                  <a:lnTo>
                    <a:pt x="1" y="0"/>
                  </a:lnTo>
                  <a:lnTo>
                    <a:pt x="1" y="126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FBD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Rectangle 230">
              <a:extLst>
                <a:ext uri="{FF2B5EF4-FFF2-40B4-BE49-F238E27FC236}">
                  <a16:creationId xmlns:a16="http://schemas.microsoft.com/office/drawing/2014/main" id="{7BFEF934-3FE3-B2EF-B55E-A14FD64EE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7548" y="3503034"/>
              <a:ext cx="193675" cy="100013"/>
            </a:xfrm>
            <a:prstGeom prst="rect">
              <a:avLst/>
            </a:prstGeom>
            <a:solidFill>
              <a:srgbClr val="87B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Rectangle 231">
              <a:extLst>
                <a:ext uri="{FF2B5EF4-FFF2-40B4-BE49-F238E27FC236}">
                  <a16:creationId xmlns:a16="http://schemas.microsoft.com/office/drawing/2014/main" id="{27AAC037-E931-CCD7-A1B7-674099730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7548" y="3603047"/>
              <a:ext cx="193675" cy="396875"/>
            </a:xfrm>
            <a:prstGeom prst="rect">
              <a:avLst/>
            </a:prstGeom>
            <a:solidFill>
              <a:srgbClr val="FBD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Rectangle 232">
              <a:extLst>
                <a:ext uri="{FF2B5EF4-FFF2-40B4-BE49-F238E27FC236}">
                  <a16:creationId xmlns:a16="http://schemas.microsoft.com/office/drawing/2014/main" id="{F1350CA7-0CC9-EDF9-F0E2-F5010EB02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1598" y="3503034"/>
              <a:ext cx="192088" cy="100013"/>
            </a:xfrm>
            <a:prstGeom prst="rect">
              <a:avLst/>
            </a:prstGeom>
            <a:solidFill>
              <a:srgbClr val="F78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Rectangle 233">
              <a:extLst>
                <a:ext uri="{FF2B5EF4-FFF2-40B4-BE49-F238E27FC236}">
                  <a16:creationId xmlns:a16="http://schemas.microsoft.com/office/drawing/2014/main" id="{722AB6D8-B551-FA75-237D-51A7E96ED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1598" y="3603047"/>
              <a:ext cx="192088" cy="98425"/>
            </a:xfrm>
            <a:prstGeom prst="rect">
              <a:avLst/>
            </a:prstGeom>
            <a:solidFill>
              <a:srgbClr val="87B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Rectangle 234">
              <a:extLst>
                <a:ext uri="{FF2B5EF4-FFF2-40B4-BE49-F238E27FC236}">
                  <a16:creationId xmlns:a16="http://schemas.microsoft.com/office/drawing/2014/main" id="{2484F476-FC5D-45F2-021C-983BF4784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1598" y="3701472"/>
              <a:ext cx="192088" cy="298450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Rectangle 235">
              <a:extLst>
                <a:ext uri="{FF2B5EF4-FFF2-40B4-BE49-F238E27FC236}">
                  <a16:creationId xmlns:a16="http://schemas.microsoft.com/office/drawing/2014/main" id="{A1B87A80-9F26-196C-3FAE-26036E8F3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2761" y="3901497"/>
              <a:ext cx="192088" cy="98425"/>
            </a:xfrm>
            <a:prstGeom prst="rect">
              <a:avLst/>
            </a:prstGeom>
            <a:solidFill>
              <a:srgbClr val="FBD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Rectangle 236">
              <a:extLst>
                <a:ext uri="{FF2B5EF4-FFF2-40B4-BE49-F238E27FC236}">
                  <a16:creationId xmlns:a16="http://schemas.microsoft.com/office/drawing/2014/main" id="{3EBD959E-2185-AAF1-AC2B-5F84F764C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2761" y="3801484"/>
              <a:ext cx="192088" cy="100013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Rectangle 237">
              <a:extLst>
                <a:ext uri="{FF2B5EF4-FFF2-40B4-BE49-F238E27FC236}">
                  <a16:creationId xmlns:a16="http://schemas.microsoft.com/office/drawing/2014/main" id="{CC4A833A-6AF8-3645-3331-3A6229E44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3344" y="2379892"/>
              <a:ext cx="104775" cy="104775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Rectangle 238">
              <a:extLst>
                <a:ext uri="{FF2B5EF4-FFF2-40B4-BE49-F238E27FC236}">
                  <a16:creationId xmlns:a16="http://schemas.microsoft.com/office/drawing/2014/main" id="{1EA94BCD-EB60-EC95-7444-6D2841634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3344" y="2567217"/>
              <a:ext cx="104775" cy="104775"/>
            </a:xfrm>
            <a:prstGeom prst="rect">
              <a:avLst/>
            </a:prstGeom>
            <a:solidFill>
              <a:srgbClr val="B482B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Rectangle 239">
              <a:extLst>
                <a:ext uri="{FF2B5EF4-FFF2-40B4-BE49-F238E27FC236}">
                  <a16:creationId xmlns:a16="http://schemas.microsoft.com/office/drawing/2014/main" id="{E71816FE-0600-8C4D-FD0E-2E0DB2FD0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3142" y="2379892"/>
              <a:ext cx="104775" cy="104775"/>
            </a:xfrm>
            <a:prstGeom prst="rect">
              <a:avLst/>
            </a:prstGeom>
            <a:solidFill>
              <a:srgbClr val="BADD7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Rectangle 240">
              <a:extLst>
                <a:ext uri="{FF2B5EF4-FFF2-40B4-BE49-F238E27FC236}">
                  <a16:creationId xmlns:a16="http://schemas.microsoft.com/office/drawing/2014/main" id="{384633ED-35D0-B20A-3E7E-740DF7EDC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3142" y="2567217"/>
              <a:ext cx="104775" cy="104775"/>
            </a:xfrm>
            <a:prstGeom prst="rect">
              <a:avLst/>
            </a:prstGeom>
            <a:solidFill>
              <a:srgbClr val="FBD1E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Rectangle 241">
              <a:extLst>
                <a:ext uri="{FF2B5EF4-FFF2-40B4-BE49-F238E27FC236}">
                  <a16:creationId xmlns:a16="http://schemas.microsoft.com/office/drawing/2014/main" id="{F1A74E44-67F3-6858-631C-B81D33EF9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8987" y="2567217"/>
              <a:ext cx="104775" cy="104775"/>
            </a:xfrm>
            <a:prstGeom prst="rect">
              <a:avLst/>
            </a:prstGeom>
            <a:solidFill>
              <a:srgbClr val="BDB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Rectangle 242">
              <a:extLst>
                <a:ext uri="{FF2B5EF4-FFF2-40B4-BE49-F238E27FC236}">
                  <a16:creationId xmlns:a16="http://schemas.microsoft.com/office/drawing/2014/main" id="{8E6DCEEC-9F73-191A-92AE-6330B2D34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8987" y="2379892"/>
              <a:ext cx="104775" cy="104775"/>
            </a:xfrm>
            <a:prstGeom prst="rect">
              <a:avLst/>
            </a:prstGeom>
            <a:solidFill>
              <a:srgbClr val="FFFFB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Rectangle 243">
              <a:extLst>
                <a:ext uri="{FF2B5EF4-FFF2-40B4-BE49-F238E27FC236}">
                  <a16:creationId xmlns:a16="http://schemas.microsoft.com/office/drawing/2014/main" id="{5A06C418-96C1-7304-5B08-726E85EC6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0216" y="2379892"/>
              <a:ext cx="104775" cy="104775"/>
            </a:xfrm>
            <a:prstGeom prst="rect">
              <a:avLst/>
            </a:prstGeom>
            <a:solidFill>
              <a:srgbClr val="F7857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Rectangle 244">
              <a:extLst>
                <a:ext uri="{FF2B5EF4-FFF2-40B4-BE49-F238E27FC236}">
                  <a16:creationId xmlns:a16="http://schemas.microsoft.com/office/drawing/2014/main" id="{8C25D338-073D-5199-CA94-AD7199FC4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0216" y="2567217"/>
              <a:ext cx="104775" cy="104775"/>
            </a:xfrm>
            <a:prstGeom prst="rect">
              <a:avLst/>
            </a:prstGeom>
            <a:solidFill>
              <a:srgbClr val="87B1D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Rectangle 245">
              <a:extLst>
                <a:ext uri="{FF2B5EF4-FFF2-40B4-BE49-F238E27FC236}">
                  <a16:creationId xmlns:a16="http://schemas.microsoft.com/office/drawing/2014/main" id="{23FEEC0C-9453-515E-CC71-60F92A257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2161" y="3701472"/>
              <a:ext cx="193675" cy="100013"/>
            </a:xfrm>
            <a:prstGeom prst="rect">
              <a:avLst/>
            </a:prstGeom>
            <a:solidFill>
              <a:srgbClr val="F78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Rectangle 246">
              <a:extLst>
                <a:ext uri="{FF2B5EF4-FFF2-40B4-BE49-F238E27FC236}">
                  <a16:creationId xmlns:a16="http://schemas.microsoft.com/office/drawing/2014/main" id="{DBB37B6B-FECD-9CE8-2F8F-B1B000051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2161" y="3801484"/>
              <a:ext cx="193675" cy="100013"/>
            </a:xfrm>
            <a:prstGeom prst="rect">
              <a:avLst/>
            </a:prstGeom>
            <a:solidFill>
              <a:srgbClr val="87B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Rectangle 247">
              <a:extLst>
                <a:ext uri="{FF2B5EF4-FFF2-40B4-BE49-F238E27FC236}">
                  <a16:creationId xmlns:a16="http://schemas.microsoft.com/office/drawing/2014/main" id="{51959C41-2109-02FF-764A-CE70B5EF4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2161" y="3901497"/>
              <a:ext cx="193675" cy="98425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Rectangle 248">
              <a:extLst>
                <a:ext uri="{FF2B5EF4-FFF2-40B4-BE49-F238E27FC236}">
                  <a16:creationId xmlns:a16="http://schemas.microsoft.com/office/drawing/2014/main" id="{708E0ED5-006D-1101-0C6B-6A0CC5AC8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6948" y="3603047"/>
              <a:ext cx="193675" cy="98425"/>
            </a:xfrm>
            <a:prstGeom prst="rect">
              <a:avLst/>
            </a:prstGeom>
            <a:solidFill>
              <a:srgbClr val="F78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Rectangle 249">
              <a:extLst>
                <a:ext uri="{FF2B5EF4-FFF2-40B4-BE49-F238E27FC236}">
                  <a16:creationId xmlns:a16="http://schemas.microsoft.com/office/drawing/2014/main" id="{E96D04D2-A5B6-2E93-03BE-96FAF8B15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6948" y="3701472"/>
              <a:ext cx="193675" cy="100013"/>
            </a:xfrm>
            <a:prstGeom prst="rect">
              <a:avLst/>
            </a:prstGeom>
            <a:solidFill>
              <a:srgbClr val="87B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Rectangle 250">
              <a:extLst>
                <a:ext uri="{FF2B5EF4-FFF2-40B4-BE49-F238E27FC236}">
                  <a16:creationId xmlns:a16="http://schemas.microsoft.com/office/drawing/2014/main" id="{85ACEE61-C5A4-5BCB-AB0C-02D63F80B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6948" y="3901497"/>
              <a:ext cx="193675" cy="98425"/>
            </a:xfrm>
            <a:prstGeom prst="rect">
              <a:avLst/>
            </a:prstGeom>
            <a:solidFill>
              <a:srgbClr val="BAD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Rectangle 251">
              <a:extLst>
                <a:ext uri="{FF2B5EF4-FFF2-40B4-BE49-F238E27FC236}">
                  <a16:creationId xmlns:a16="http://schemas.microsoft.com/office/drawing/2014/main" id="{CD25FDC4-9FC3-8C1A-0F39-780324B5E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6948" y="3801484"/>
              <a:ext cx="193675" cy="100013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Rectangle 252">
              <a:extLst>
                <a:ext uri="{FF2B5EF4-FFF2-40B4-BE49-F238E27FC236}">
                  <a16:creationId xmlns:a16="http://schemas.microsoft.com/office/drawing/2014/main" id="{E5CACB8C-6ECE-2AEC-C58E-AAD183BB6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373" y="3603047"/>
              <a:ext cx="192088" cy="198438"/>
            </a:xfrm>
            <a:prstGeom prst="rect">
              <a:avLst/>
            </a:prstGeom>
            <a:solidFill>
              <a:srgbClr val="FFF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Rectangle 253">
              <a:extLst>
                <a:ext uri="{FF2B5EF4-FFF2-40B4-BE49-F238E27FC236}">
                  <a16:creationId xmlns:a16="http://schemas.microsoft.com/office/drawing/2014/main" id="{DC534855-6296-9A1B-5F45-685ECF77E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373" y="3801484"/>
              <a:ext cx="192088" cy="100013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Rectangle 254">
              <a:extLst>
                <a:ext uri="{FF2B5EF4-FFF2-40B4-BE49-F238E27FC236}">
                  <a16:creationId xmlns:a16="http://schemas.microsoft.com/office/drawing/2014/main" id="{AB54B9F5-0A01-F827-6394-0ED4919E5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7373" y="3901497"/>
              <a:ext cx="192088" cy="98425"/>
            </a:xfrm>
            <a:prstGeom prst="rect">
              <a:avLst/>
            </a:prstGeom>
            <a:solidFill>
              <a:srgbClr val="FBD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Rectangle 255">
              <a:extLst>
                <a:ext uri="{FF2B5EF4-FFF2-40B4-BE49-F238E27FC236}">
                  <a16:creationId xmlns:a16="http://schemas.microsoft.com/office/drawing/2014/main" id="{3B4D24BB-B22F-462D-D6A0-221507443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998" y="3901497"/>
              <a:ext cx="193675" cy="98425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256">
              <a:extLst>
                <a:ext uri="{FF2B5EF4-FFF2-40B4-BE49-F238E27FC236}">
                  <a16:creationId xmlns:a16="http://schemas.microsoft.com/office/drawing/2014/main" id="{7FD752B9-C1C7-CB8A-6745-F895CEC97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6211" y="3901497"/>
              <a:ext cx="192088" cy="98425"/>
            </a:xfrm>
            <a:custGeom>
              <a:avLst/>
              <a:gdLst>
                <a:gd name="T0" fmla="*/ 121 w 121"/>
                <a:gd name="T1" fmla="*/ 62 h 62"/>
                <a:gd name="T2" fmla="*/ 121 w 121"/>
                <a:gd name="T3" fmla="*/ 62 h 62"/>
                <a:gd name="T4" fmla="*/ 0 w 121"/>
                <a:gd name="T5" fmla="*/ 62 h 62"/>
                <a:gd name="T6" fmla="*/ 0 w 121"/>
                <a:gd name="T7" fmla="*/ 0 h 62"/>
                <a:gd name="T8" fmla="*/ 0 w 121"/>
                <a:gd name="T9" fmla="*/ 0 h 62"/>
                <a:gd name="T10" fmla="*/ 0 w 121"/>
                <a:gd name="T11" fmla="*/ 62 h 62"/>
                <a:gd name="T12" fmla="*/ 121 w 121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62">
                  <a:moveTo>
                    <a:pt x="121" y="62"/>
                  </a:moveTo>
                  <a:lnTo>
                    <a:pt x="121" y="62"/>
                  </a:lnTo>
                  <a:lnTo>
                    <a:pt x="0" y="6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121" y="62"/>
                  </a:lnTo>
                  <a:close/>
                </a:path>
              </a:pathLst>
            </a:cu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257">
              <a:extLst>
                <a:ext uri="{FF2B5EF4-FFF2-40B4-BE49-F238E27FC236}">
                  <a16:creationId xmlns:a16="http://schemas.microsoft.com/office/drawing/2014/main" id="{0B5A85B5-2C00-9CA8-2424-EE77D4161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6211" y="3899909"/>
              <a:ext cx="193675" cy="100013"/>
            </a:xfrm>
            <a:custGeom>
              <a:avLst/>
              <a:gdLst>
                <a:gd name="T0" fmla="*/ 121 w 122"/>
                <a:gd name="T1" fmla="*/ 63 h 63"/>
                <a:gd name="T2" fmla="*/ 122 w 122"/>
                <a:gd name="T3" fmla="*/ 63 h 63"/>
                <a:gd name="T4" fmla="*/ 122 w 122"/>
                <a:gd name="T5" fmla="*/ 0 h 63"/>
                <a:gd name="T6" fmla="*/ 0 w 122"/>
                <a:gd name="T7" fmla="*/ 0 h 63"/>
                <a:gd name="T8" fmla="*/ 0 w 122"/>
                <a:gd name="T9" fmla="*/ 1 h 63"/>
                <a:gd name="T10" fmla="*/ 0 w 122"/>
                <a:gd name="T11" fmla="*/ 63 h 63"/>
                <a:gd name="T12" fmla="*/ 121 w 122"/>
                <a:gd name="T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63">
                  <a:moveTo>
                    <a:pt x="121" y="63"/>
                  </a:moveTo>
                  <a:lnTo>
                    <a:pt x="122" y="63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63"/>
                  </a:lnTo>
                  <a:lnTo>
                    <a:pt x="121" y="63"/>
                  </a:lnTo>
                  <a:close/>
                </a:path>
              </a:pathLst>
            </a:custGeom>
            <a:solidFill>
              <a:srgbClr val="F78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Rectangle 258">
              <a:extLst>
                <a:ext uri="{FF2B5EF4-FFF2-40B4-BE49-F238E27FC236}">
                  <a16:creationId xmlns:a16="http://schemas.microsoft.com/office/drawing/2014/main" id="{2E6EA3B5-7B80-F3B0-10E2-1992601DE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6811" y="3801484"/>
              <a:ext cx="192088" cy="100013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Rectangle 259">
              <a:extLst>
                <a:ext uri="{FF2B5EF4-FFF2-40B4-BE49-F238E27FC236}">
                  <a16:creationId xmlns:a16="http://schemas.microsoft.com/office/drawing/2014/main" id="{289E78EF-1CC2-82D3-11BF-60D86F811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6811" y="3901497"/>
              <a:ext cx="192088" cy="98425"/>
            </a:xfrm>
            <a:prstGeom prst="rect">
              <a:avLst/>
            </a:prstGeom>
            <a:solidFill>
              <a:srgbClr val="FBD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Rectangle 260">
              <a:extLst>
                <a:ext uri="{FF2B5EF4-FFF2-40B4-BE49-F238E27FC236}">
                  <a16:creationId xmlns:a16="http://schemas.microsoft.com/office/drawing/2014/main" id="{0ABC3F44-6FFF-0653-637B-48CE5EC10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0436" y="3901497"/>
              <a:ext cx="193675" cy="98425"/>
            </a:xfrm>
            <a:prstGeom prst="rect">
              <a:avLst/>
            </a:prstGeom>
            <a:solidFill>
              <a:srgbClr val="FBD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Rectangle 261">
              <a:extLst>
                <a:ext uri="{FF2B5EF4-FFF2-40B4-BE49-F238E27FC236}">
                  <a16:creationId xmlns:a16="http://schemas.microsoft.com/office/drawing/2014/main" id="{9B5E73E2-A77B-D74B-ABB1-C0B9B1722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0436" y="3701472"/>
              <a:ext cx="193675" cy="200025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Rectangle 262">
              <a:extLst>
                <a:ext uri="{FF2B5EF4-FFF2-40B4-BE49-F238E27FC236}">
                  <a16:creationId xmlns:a16="http://schemas.microsoft.com/office/drawing/2014/main" id="{A5D94B80-411F-82DF-2141-14813D36B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9273" y="3901497"/>
              <a:ext cx="193675" cy="98425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Rectangle 263">
              <a:extLst>
                <a:ext uri="{FF2B5EF4-FFF2-40B4-BE49-F238E27FC236}">
                  <a16:creationId xmlns:a16="http://schemas.microsoft.com/office/drawing/2014/main" id="{3FF57D48-2D6D-045B-FB93-5C4FE2C8A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5648" y="3901497"/>
              <a:ext cx="192088" cy="98425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Rectangle 264">
              <a:extLst>
                <a:ext uri="{FF2B5EF4-FFF2-40B4-BE49-F238E27FC236}">
                  <a16:creationId xmlns:a16="http://schemas.microsoft.com/office/drawing/2014/main" id="{62CF3C02-2A88-451C-ABF4-18EB797E4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3323" y="3701472"/>
              <a:ext cx="192088" cy="298450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Rectangle 265">
              <a:extLst>
                <a:ext uri="{FF2B5EF4-FFF2-40B4-BE49-F238E27FC236}">
                  <a16:creationId xmlns:a16="http://schemas.microsoft.com/office/drawing/2014/main" id="{054EFF51-4207-A645-F40B-ED52C51B6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4486" y="3901497"/>
              <a:ext cx="192088" cy="98425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Rectangle 266">
              <a:extLst>
                <a:ext uri="{FF2B5EF4-FFF2-40B4-BE49-F238E27FC236}">
                  <a16:creationId xmlns:a16="http://schemas.microsoft.com/office/drawing/2014/main" id="{DC3C63B7-B1B7-D591-0F1E-7A3FC246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8111" y="3603047"/>
              <a:ext cx="193675" cy="396875"/>
            </a:xfrm>
            <a:prstGeom prst="rect">
              <a:avLst/>
            </a:prstGeom>
            <a:solidFill>
              <a:srgbClr val="F4B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59" name="Groupe 358">
              <a:extLst>
                <a:ext uri="{FF2B5EF4-FFF2-40B4-BE49-F238E27FC236}">
                  <a16:creationId xmlns:a16="http://schemas.microsoft.com/office/drawing/2014/main" id="{EDA68835-00AD-8952-72B2-724B04B4FE88}"/>
                </a:ext>
              </a:extLst>
            </p:cNvPr>
            <p:cNvGrpSpPr/>
            <p:nvPr/>
          </p:nvGrpSpPr>
          <p:grpSpPr>
            <a:xfrm>
              <a:off x="7805248" y="2066347"/>
              <a:ext cx="4229101" cy="1933575"/>
              <a:chOff x="7848600" y="1785938"/>
              <a:chExt cx="4229101" cy="1933575"/>
            </a:xfrm>
          </p:grpSpPr>
          <p:sp>
            <p:nvSpPr>
              <p:cNvPr id="299" name="Line 268">
                <a:extLst>
                  <a:ext uri="{FF2B5EF4-FFF2-40B4-BE49-F238E27FC236}">
                    <a16:creationId xmlns:a16="http://schemas.microsoft.com/office/drawing/2014/main" id="{570502CD-C360-660C-7FF5-D1FE11E106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48600" y="2725738"/>
                <a:ext cx="3333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Line 269">
                <a:extLst>
                  <a:ext uri="{FF2B5EF4-FFF2-40B4-BE49-F238E27FC236}">
                    <a16:creationId xmlns:a16="http://schemas.microsoft.com/office/drawing/2014/main" id="{0C5E2BE0-B000-EC7B-F947-DC087CC706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81938" y="1785938"/>
                <a:ext cx="0" cy="4445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270">
                <a:extLst>
                  <a:ext uri="{FF2B5EF4-FFF2-40B4-BE49-F238E27FC236}">
                    <a16:creationId xmlns:a16="http://schemas.microsoft.com/office/drawing/2014/main" id="{AE9ADC25-DE9F-5FF1-AAD0-8A4B934CF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8600" y="3222625"/>
                <a:ext cx="33338" cy="496888"/>
              </a:xfrm>
              <a:custGeom>
                <a:avLst/>
                <a:gdLst>
                  <a:gd name="T0" fmla="*/ 0 w 21"/>
                  <a:gd name="T1" fmla="*/ 0 h 313"/>
                  <a:gd name="T2" fmla="*/ 21 w 21"/>
                  <a:gd name="T3" fmla="*/ 0 h 313"/>
                  <a:gd name="T4" fmla="*/ 21 w 21"/>
                  <a:gd name="T5" fmla="*/ 313 h 313"/>
                  <a:gd name="T6" fmla="*/ 0 w 21"/>
                  <a:gd name="T7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313">
                    <a:moveTo>
                      <a:pt x="0" y="0"/>
                    </a:moveTo>
                    <a:lnTo>
                      <a:pt x="21" y="0"/>
                    </a:lnTo>
                    <a:lnTo>
                      <a:pt x="21" y="313"/>
                    </a:lnTo>
                    <a:lnTo>
                      <a:pt x="0" y="313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Line 271">
                <a:extLst>
                  <a:ext uri="{FF2B5EF4-FFF2-40B4-BE49-F238E27FC236}">
                    <a16:creationId xmlns:a16="http://schemas.microsoft.com/office/drawing/2014/main" id="{4A096EA7-5A77-95BF-A791-9E8293AC79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81938" y="2725738"/>
                <a:ext cx="0" cy="4968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Line 272">
                <a:extLst>
                  <a:ext uri="{FF2B5EF4-FFF2-40B4-BE49-F238E27FC236}">
                    <a16:creationId xmlns:a16="http://schemas.microsoft.com/office/drawing/2014/main" id="{45B60BDE-741C-87A4-CE63-2128EE8F8D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81938" y="3719513"/>
                <a:ext cx="41957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273">
                <a:extLst>
                  <a:ext uri="{FF2B5EF4-FFF2-40B4-BE49-F238E27FC236}">
                    <a16:creationId xmlns:a16="http://schemas.microsoft.com/office/drawing/2014/main" id="{DC1D2F8F-1B60-23EE-EA9F-AFF0A2E09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8600" y="2230438"/>
                <a:ext cx="33338" cy="495300"/>
              </a:xfrm>
              <a:custGeom>
                <a:avLst/>
                <a:gdLst>
                  <a:gd name="T0" fmla="*/ 0 w 21"/>
                  <a:gd name="T1" fmla="*/ 0 h 312"/>
                  <a:gd name="T2" fmla="*/ 21 w 21"/>
                  <a:gd name="T3" fmla="*/ 0 h 312"/>
                  <a:gd name="T4" fmla="*/ 21 w 21"/>
                  <a:gd name="T5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12">
                    <a:moveTo>
                      <a:pt x="0" y="0"/>
                    </a:moveTo>
                    <a:lnTo>
                      <a:pt x="21" y="0"/>
                    </a:lnTo>
                    <a:lnTo>
                      <a:pt x="21" y="3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05" name="Rectangle 274">
              <a:extLst>
                <a:ext uri="{FF2B5EF4-FFF2-40B4-BE49-F238E27FC236}">
                  <a16:creationId xmlns:a16="http://schemas.microsoft.com/office/drawing/2014/main" id="{1CF5BBF9-2BB3-047C-411A-4B95DDD90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6962" y="3941182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6" name="Rectangle 275">
              <a:extLst>
                <a:ext uri="{FF2B5EF4-FFF2-40B4-BE49-F238E27FC236}">
                  <a16:creationId xmlns:a16="http://schemas.microsoft.com/office/drawing/2014/main" id="{C1D57518-8C08-37D6-2A62-970F9C27A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6962" y="344429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5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7" name="Rectangle 276">
              <a:extLst>
                <a:ext uri="{FF2B5EF4-FFF2-40B4-BE49-F238E27FC236}">
                  <a16:creationId xmlns:a16="http://schemas.microsoft.com/office/drawing/2014/main" id="{43B4AC5A-C7BF-844A-52A7-4604A3E69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4078" y="2948995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8" name="Rectangle 277">
              <a:extLst>
                <a:ext uri="{FF2B5EF4-FFF2-40B4-BE49-F238E27FC236}">
                  <a16:creationId xmlns:a16="http://schemas.microsoft.com/office/drawing/2014/main" id="{94964B47-2FAE-187C-AE69-47C1C461C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4078" y="2452107"/>
              <a:ext cx="102592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15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9" name="Rectangle 278">
              <a:extLst>
                <a:ext uri="{FF2B5EF4-FFF2-40B4-BE49-F238E27FC236}">
                  <a16:creationId xmlns:a16="http://schemas.microsoft.com/office/drawing/2014/main" id="{674EC571-7E69-E486-7857-A928057E097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7827395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2004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0" name="Rectangle 279">
              <a:extLst>
                <a:ext uri="{FF2B5EF4-FFF2-40B4-BE49-F238E27FC236}">
                  <a16:creationId xmlns:a16="http://schemas.microsoft.com/office/drawing/2014/main" id="{5C65D465-8248-47CE-248D-E58ADBCF4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031" y="3774493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n=1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1" name="Rectangle 280">
              <a:extLst>
                <a:ext uri="{FF2B5EF4-FFF2-40B4-BE49-F238E27FC236}">
                  <a16:creationId xmlns:a16="http://schemas.microsoft.com/office/drawing/2014/main" id="{6DC22771-1FF4-B735-06AC-A1F7D1CCA8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8032183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2005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2" name="Rectangle 281">
              <a:extLst>
                <a:ext uri="{FF2B5EF4-FFF2-40B4-BE49-F238E27FC236}">
                  <a16:creationId xmlns:a16="http://schemas.microsoft.com/office/drawing/2014/main" id="{B63BEDD5-CD62-6B82-D235-8D8FD26D6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1406" y="3774493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n=1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3" name="Rectangle 282">
              <a:extLst>
                <a:ext uri="{FF2B5EF4-FFF2-40B4-BE49-F238E27FC236}">
                  <a16:creationId xmlns:a16="http://schemas.microsoft.com/office/drawing/2014/main" id="{BAE869C8-3A10-B504-08DF-38E5491D93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8238558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2006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" name="Rectangle 283">
              <a:extLst>
                <a:ext uri="{FF2B5EF4-FFF2-40B4-BE49-F238E27FC236}">
                  <a16:creationId xmlns:a16="http://schemas.microsoft.com/office/drawing/2014/main" id="{C21552C6-9A32-9CEC-A573-8B45CF38641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8443345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2007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" name="Rectangle 284">
              <a:extLst>
                <a:ext uri="{FF2B5EF4-FFF2-40B4-BE49-F238E27FC236}">
                  <a16:creationId xmlns:a16="http://schemas.microsoft.com/office/drawing/2014/main" id="{4472C60E-368F-15D9-37A7-23C2FBA837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8648133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2008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6" name="Rectangle 285">
              <a:extLst>
                <a:ext uri="{FF2B5EF4-FFF2-40B4-BE49-F238E27FC236}">
                  <a16:creationId xmlns:a16="http://schemas.microsoft.com/office/drawing/2014/main" id="{9522E2F4-B092-2E59-9F9A-93507A9E0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7356" y="3476043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7" name="Rectangle 286">
              <a:extLst>
                <a:ext uri="{FF2B5EF4-FFF2-40B4-BE49-F238E27FC236}">
                  <a16:creationId xmlns:a16="http://schemas.microsoft.com/office/drawing/2014/main" id="{869AD629-380F-2B14-9938-00F12E920C4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8854508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2009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8" name="Rectangle 287">
              <a:extLst>
                <a:ext uri="{FF2B5EF4-FFF2-40B4-BE49-F238E27FC236}">
                  <a16:creationId xmlns:a16="http://schemas.microsoft.com/office/drawing/2014/main" id="{D0B05DEE-8E06-BE70-B76B-31EE42E29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2143" y="3574468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n=3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9" name="Rectangle 288">
              <a:extLst>
                <a:ext uri="{FF2B5EF4-FFF2-40B4-BE49-F238E27FC236}">
                  <a16:creationId xmlns:a16="http://schemas.microsoft.com/office/drawing/2014/main" id="{A7D73738-8FBD-1369-9712-F842696BE1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9059295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2010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0" name="Rectangle 289">
              <a:extLst>
                <a:ext uri="{FF2B5EF4-FFF2-40B4-BE49-F238E27FC236}">
                  <a16:creationId xmlns:a16="http://schemas.microsoft.com/office/drawing/2014/main" id="{773952B6-1823-556C-D0FD-0DE259D23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8518" y="3476043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1" name="Rectangle 290">
              <a:extLst>
                <a:ext uri="{FF2B5EF4-FFF2-40B4-BE49-F238E27FC236}">
                  <a16:creationId xmlns:a16="http://schemas.microsoft.com/office/drawing/2014/main" id="{CA9E529D-DD3E-9EC8-6AF2-E1FFC5DD98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9265670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2011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2" name="Rectangle 291">
              <a:extLst>
                <a:ext uri="{FF2B5EF4-FFF2-40B4-BE49-F238E27FC236}">
                  <a16:creationId xmlns:a16="http://schemas.microsoft.com/office/drawing/2014/main" id="{57410366-490C-032D-BD09-CD3225B13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3306" y="3774493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n=1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3" name="Rectangle 292">
              <a:extLst>
                <a:ext uri="{FF2B5EF4-FFF2-40B4-BE49-F238E27FC236}">
                  <a16:creationId xmlns:a16="http://schemas.microsoft.com/office/drawing/2014/main" id="{19E04EE2-A638-E5CD-13E8-8B3495CEBC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9470458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2013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4" name="Rectangle 293">
              <a:extLst>
                <a:ext uri="{FF2B5EF4-FFF2-40B4-BE49-F238E27FC236}">
                  <a16:creationId xmlns:a16="http://schemas.microsoft.com/office/drawing/2014/main" id="{41794EDF-CD27-C3C6-B89E-D505A899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9681" y="3774493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n=1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5" name="Rectangle 294">
              <a:extLst>
                <a:ext uri="{FF2B5EF4-FFF2-40B4-BE49-F238E27FC236}">
                  <a16:creationId xmlns:a16="http://schemas.microsoft.com/office/drawing/2014/main" id="{4C7E1F3C-AAF0-D41C-9D66-BA56E73952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9676833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2014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6" name="Rectangle 295">
              <a:extLst>
                <a:ext uri="{FF2B5EF4-FFF2-40B4-BE49-F238E27FC236}">
                  <a16:creationId xmlns:a16="http://schemas.microsoft.com/office/drawing/2014/main" id="{E24A00F2-5411-7261-7345-524D7CE82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4468" y="3774493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n=1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7" name="Rectangle 296">
              <a:extLst>
                <a:ext uri="{FF2B5EF4-FFF2-40B4-BE49-F238E27FC236}">
                  <a16:creationId xmlns:a16="http://schemas.microsoft.com/office/drawing/2014/main" id="{ADDDAC21-C755-6DE4-F85B-2D0BE1FA79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9881620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2015</a:t>
              </a:r>
              <a:endParaRPr kumimoji="0" lang="fr-FR" altLang="fr-FR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8" name="Rectangle 297">
              <a:extLst>
                <a:ext uri="{FF2B5EF4-FFF2-40B4-BE49-F238E27FC236}">
                  <a16:creationId xmlns:a16="http://schemas.microsoft.com/office/drawing/2014/main" id="{8B8AD73F-5F89-EF79-3CEA-DB599B5E9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0843" y="3574468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n=3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9" name="Rectangle 298">
              <a:extLst>
                <a:ext uri="{FF2B5EF4-FFF2-40B4-BE49-F238E27FC236}">
                  <a16:creationId xmlns:a16="http://schemas.microsoft.com/office/drawing/2014/main" id="{73F7F4FF-0C43-09EE-7AB2-80BCE04488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10086408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2016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0" name="Rectangle 299">
              <a:extLst>
                <a:ext uri="{FF2B5EF4-FFF2-40B4-BE49-F238E27FC236}">
                  <a16:creationId xmlns:a16="http://schemas.microsoft.com/office/drawing/2014/main" id="{1AA3B63A-84FC-596B-E97D-011E4166B45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10292783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2017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1" name="Rectangle 300">
              <a:extLst>
                <a:ext uri="{FF2B5EF4-FFF2-40B4-BE49-F238E27FC236}">
                  <a16:creationId xmlns:a16="http://schemas.microsoft.com/office/drawing/2014/main" id="{171543F9-07F4-FF4A-02E6-7D3ED5D2C2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10497570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2018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2" name="Rectangle 301">
              <a:extLst>
                <a:ext uri="{FF2B5EF4-FFF2-40B4-BE49-F238E27FC236}">
                  <a16:creationId xmlns:a16="http://schemas.microsoft.com/office/drawing/2014/main" id="{F5EE4497-6AA5-8827-6A4D-6E5FE8388B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10703945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2019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3" name="Rectangle 302">
              <a:extLst>
                <a:ext uri="{FF2B5EF4-FFF2-40B4-BE49-F238E27FC236}">
                  <a16:creationId xmlns:a16="http://schemas.microsoft.com/office/drawing/2014/main" id="{D3F08A96-D554-E718-E970-D27A89287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1581" y="3674480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n=2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4" name="Rectangle 303">
              <a:extLst>
                <a:ext uri="{FF2B5EF4-FFF2-40B4-BE49-F238E27FC236}">
                  <a16:creationId xmlns:a16="http://schemas.microsoft.com/office/drawing/2014/main" id="{DB30F8E5-FC3A-FCE5-DF11-2F01EC9506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10908733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2020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5" name="Rectangle 304">
              <a:extLst>
                <a:ext uri="{FF2B5EF4-FFF2-40B4-BE49-F238E27FC236}">
                  <a16:creationId xmlns:a16="http://schemas.microsoft.com/office/drawing/2014/main" id="{2C6E6792-1489-19CB-B5BF-E8728D8B1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7956" y="3376030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n=5</a:t>
              </a:r>
              <a:endParaRPr kumimoji="0" lang="fr-FR" altLang="fr-FR" sz="2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6" name="Rectangle 305">
              <a:extLst>
                <a:ext uri="{FF2B5EF4-FFF2-40B4-BE49-F238E27FC236}">
                  <a16:creationId xmlns:a16="http://schemas.microsoft.com/office/drawing/2014/main" id="{1EB04E3C-7B75-CD43-9516-B512E2A46F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11115108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2021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7" name="Rectangle 306">
              <a:extLst>
                <a:ext uri="{FF2B5EF4-FFF2-40B4-BE49-F238E27FC236}">
                  <a16:creationId xmlns:a16="http://schemas.microsoft.com/office/drawing/2014/main" id="{661C9CA0-2B8E-C6A9-B533-36C4C05C3D6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11319895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2022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8" name="Rectangle 307">
              <a:extLst>
                <a:ext uri="{FF2B5EF4-FFF2-40B4-BE49-F238E27FC236}">
                  <a16:creationId xmlns:a16="http://schemas.microsoft.com/office/drawing/2014/main" id="{5CA75FE0-10B9-830E-C4B3-82AB89ED54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11526270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2023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9" name="Rectangle 308">
              <a:extLst>
                <a:ext uri="{FF2B5EF4-FFF2-40B4-BE49-F238E27FC236}">
                  <a16:creationId xmlns:a16="http://schemas.microsoft.com/office/drawing/2014/main" id="{85993E11-26AF-DF22-2200-56F2DBBD214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000000">
              <a:off x="11731058" y="4052180"/>
              <a:ext cx="1538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2024</a:t>
              </a:r>
              <a:endParaRPr kumimoji="0" lang="fr-FR" altLang="fr-FR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0" name="Rectangle 309">
              <a:extLst>
                <a:ext uri="{FF2B5EF4-FFF2-40B4-BE49-F238E27FC236}">
                  <a16:creationId xmlns:a16="http://schemas.microsoft.com/office/drawing/2014/main" id="{FC77BBF7-E483-FC2B-86C2-475B0371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8693" y="3376030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n=5</a:t>
              </a:r>
              <a:endParaRPr kumimoji="0" lang="fr-FR" altLang="fr-FR" sz="2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1" name="Rectangle 310">
              <a:extLst>
                <a:ext uri="{FF2B5EF4-FFF2-40B4-BE49-F238E27FC236}">
                  <a16:creationId xmlns:a16="http://schemas.microsoft.com/office/drawing/2014/main" id="{C362638B-1C2B-EEC2-8631-68AB87011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6193" y="3476043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2" name="Rectangle 311">
              <a:extLst>
                <a:ext uri="{FF2B5EF4-FFF2-40B4-BE49-F238E27FC236}">
                  <a16:creationId xmlns:a16="http://schemas.microsoft.com/office/drawing/2014/main" id="{E221272E-8076-6A0D-0E61-262DBBC94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2568" y="3574468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n=3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3" name="Rectangle 312">
              <a:extLst>
                <a:ext uri="{FF2B5EF4-FFF2-40B4-BE49-F238E27FC236}">
                  <a16:creationId xmlns:a16="http://schemas.microsoft.com/office/drawing/2014/main" id="{85924EB7-4E46-96CB-C0DF-476BAC66D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5631" y="3674480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n=2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4" name="Rectangle 313">
              <a:extLst>
                <a:ext uri="{FF2B5EF4-FFF2-40B4-BE49-F238E27FC236}">
                  <a16:creationId xmlns:a16="http://schemas.microsoft.com/office/drawing/2014/main" id="{A63D41F7-C102-3D71-65CE-DE50705E2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0418" y="3376030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n=5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5" name="Rectangle 314">
              <a:extLst>
                <a:ext uri="{FF2B5EF4-FFF2-40B4-BE49-F238E27FC236}">
                  <a16:creationId xmlns:a16="http://schemas.microsoft.com/office/drawing/2014/main" id="{9DDB0BA0-ACFE-3403-8E8E-4504DB50D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79845" y="2183818"/>
              <a:ext cx="20839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n=17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6" name="Rectangle 315">
              <a:extLst>
                <a:ext uri="{FF2B5EF4-FFF2-40B4-BE49-F238E27FC236}">
                  <a16:creationId xmlns:a16="http://schemas.microsoft.com/office/drawing/2014/main" id="{663A47DD-D3CB-B688-D808-2E6580272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3470" y="2780718"/>
              <a:ext cx="20839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n=11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8" name="Rectangle 317">
              <a:extLst>
                <a:ext uri="{FF2B5EF4-FFF2-40B4-BE49-F238E27FC236}">
                  <a16:creationId xmlns:a16="http://schemas.microsoft.com/office/drawing/2014/main" id="{2D59B9FF-D897-FAC4-6682-80FBFA0F2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7095" y="2582280"/>
              <a:ext cx="208390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n=13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9" name="Rectangle 318">
              <a:extLst>
                <a:ext uri="{FF2B5EF4-FFF2-40B4-BE49-F238E27FC236}">
                  <a16:creationId xmlns:a16="http://schemas.microsoft.com/office/drawing/2014/main" id="{041C2815-CB47-C4EE-0A40-23AC7F442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6793" y="3177593"/>
              <a:ext cx="15709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n=7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0" name="Rectangle 319">
              <a:extLst>
                <a:ext uri="{FF2B5EF4-FFF2-40B4-BE49-F238E27FC236}">
                  <a16:creationId xmlns:a16="http://schemas.microsoft.com/office/drawing/2014/main" id="{D7AD6E17-9DD6-FA02-8AFE-149EF950D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728" y="2134915"/>
              <a:ext cx="968214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5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EGR11 mutations</a:t>
              </a:r>
              <a:endParaRPr kumimoji="0" lang="fr-FR" altLang="fr-FR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1" name="Rectangle 320">
              <a:extLst>
                <a:ext uri="{FF2B5EF4-FFF2-40B4-BE49-F238E27FC236}">
                  <a16:creationId xmlns:a16="http://schemas.microsoft.com/office/drawing/2014/main" id="{0745DD94-A02F-F7A3-266D-49052C51C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275" y="2355335"/>
              <a:ext cx="33663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G458S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2" name="Rectangle 321">
              <a:extLst>
                <a:ext uri="{FF2B5EF4-FFF2-40B4-BE49-F238E27FC236}">
                  <a16:creationId xmlns:a16="http://schemas.microsoft.com/office/drawing/2014/main" id="{453D4308-125F-E3B3-E4FC-F4FB8AD18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0275" y="2542660"/>
              <a:ext cx="33342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K143R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3" name="Rectangle 322">
              <a:extLst>
                <a:ext uri="{FF2B5EF4-FFF2-40B4-BE49-F238E27FC236}">
                  <a16:creationId xmlns:a16="http://schemas.microsoft.com/office/drawing/2014/main" id="{373519F9-B36B-E4FB-A7A9-D16F5427B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03" y="2355335"/>
              <a:ext cx="29815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R398I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4" name="Rectangle 323">
              <a:extLst>
                <a:ext uri="{FF2B5EF4-FFF2-40B4-BE49-F238E27FC236}">
                  <a16:creationId xmlns:a16="http://schemas.microsoft.com/office/drawing/2014/main" id="{E763932C-9726-A526-2A3C-F092036BE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1503" y="2542660"/>
              <a:ext cx="1763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WT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5" name="Rectangle 324">
              <a:extLst>
                <a:ext uri="{FF2B5EF4-FFF2-40B4-BE49-F238E27FC236}">
                  <a16:creationId xmlns:a16="http://schemas.microsoft.com/office/drawing/2014/main" id="{B939D74D-DAE4-527C-E34B-4B066F7D1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4632" y="2355335"/>
              <a:ext cx="31899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Y132F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6" name="Rectangle 325">
              <a:extLst>
                <a:ext uri="{FF2B5EF4-FFF2-40B4-BE49-F238E27FC236}">
                  <a16:creationId xmlns:a16="http://schemas.microsoft.com/office/drawing/2014/main" id="{814B72D8-56A3-4114-B346-E2196BA5D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4632" y="2542660"/>
              <a:ext cx="75180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Y132F+M178T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7" name="Rectangle 326">
              <a:extLst>
                <a:ext uri="{FF2B5EF4-FFF2-40B4-BE49-F238E27FC236}">
                  <a16:creationId xmlns:a16="http://schemas.microsoft.com/office/drawing/2014/main" id="{AC875C37-BDAB-F4BB-7FEC-6ED29D47C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4430" y="2355335"/>
              <a:ext cx="114935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Y132F+M178T+K143R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8" name="Rectangle 327">
              <a:extLst>
                <a:ext uri="{FF2B5EF4-FFF2-40B4-BE49-F238E27FC236}">
                  <a16:creationId xmlns:a16="http://schemas.microsoft.com/office/drawing/2014/main" id="{07D2911B-65E3-2EF4-6F06-8899AF728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4430" y="2542660"/>
              <a:ext cx="68127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Y132F+R398I</a:t>
              </a:r>
              <a:endParaRPr kumimoji="0" lang="fr-FR" altLang="fr-FR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" name="ZoneTexte 9">
            <a:extLst>
              <a:ext uri="{FF2B5EF4-FFF2-40B4-BE49-F238E27FC236}">
                <a16:creationId xmlns:a16="http://schemas.microsoft.com/office/drawing/2014/main" id="{C868C4FB-63E2-564D-5F4B-E7CB167A9F33}"/>
              </a:ext>
            </a:extLst>
          </p:cNvPr>
          <p:cNvSpPr txBox="1"/>
          <p:nvPr/>
        </p:nvSpPr>
        <p:spPr>
          <a:xfrm>
            <a:off x="0" y="6600915"/>
            <a:ext cx="60960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b="0" i="0" dirty="0">
                <a:effectLst/>
              </a:rPr>
              <a:t>CNRMA : Centre National de Référence des Mycoses Invasives et des Antifongiques</a:t>
            </a:r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277467412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960BF652-C474-2C54-B86E-A0817B5BFC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399311" cy="962634"/>
          </a:xfrm>
        </p:spPr>
        <p:txBody>
          <a:bodyPr/>
          <a:lstStyle/>
          <a:p>
            <a:r>
              <a:rPr lang="fr-FR" dirty="0"/>
              <a:t>Efficacité de la technique PAIR et de l’aspiration pour les kystes hydatiques hépatiques (</a:t>
            </a:r>
            <a:r>
              <a:rPr lang="fr-FR" i="1" dirty="0"/>
              <a:t>E. </a:t>
            </a:r>
            <a:r>
              <a:rPr lang="fr-FR" i="1" dirty="0" err="1"/>
              <a:t>granulosis</a:t>
            </a:r>
            <a:r>
              <a:rPr lang="fr-FR" dirty="0"/>
              <a:t>) </a:t>
            </a:r>
          </a:p>
        </p:txBody>
      </p:sp>
      <p:sp>
        <p:nvSpPr>
          <p:cNvPr id="4" name="Espace réservé du contenu 2">
            <a:extLst>
              <a:ext uri="{FF2B5EF4-FFF2-40B4-BE49-F238E27FC236}">
                <a16:creationId xmlns:a16="http://schemas.microsoft.com/office/drawing/2014/main" id="{A4BB2339-1A70-75AB-C4A9-5C88CB521D75}"/>
              </a:ext>
            </a:extLst>
          </p:cNvPr>
          <p:cNvSpPr txBox="1">
            <a:spLocks/>
          </p:cNvSpPr>
          <p:nvPr/>
        </p:nvSpPr>
        <p:spPr>
          <a:xfrm>
            <a:off x="222608" y="1304474"/>
            <a:ext cx="6076436" cy="31388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300"/>
              </a:spcBef>
            </a:pPr>
            <a:r>
              <a:rPr lang="fr-FR" sz="1800" dirty="0"/>
              <a:t>Étude rétrospective, monocentrique</a:t>
            </a:r>
          </a:p>
          <a:p>
            <a:pPr>
              <a:spcBef>
                <a:spcPts val="300"/>
              </a:spcBef>
            </a:pPr>
            <a:r>
              <a:rPr lang="fr-FR" sz="1800" dirty="0"/>
              <a:t>Période : 01/01/2015 – 01/11/2025</a:t>
            </a:r>
          </a:p>
          <a:p>
            <a:pPr>
              <a:spcBef>
                <a:spcPts val="300"/>
              </a:spcBef>
            </a:pPr>
            <a:r>
              <a:rPr lang="fr-FR" sz="1800" dirty="0"/>
              <a:t>Inclusion : patients ayant eu une aspiration diagnostique</a:t>
            </a:r>
          </a:p>
          <a:p>
            <a:pPr>
              <a:spcBef>
                <a:spcPts val="300"/>
              </a:spcBef>
            </a:pPr>
            <a:r>
              <a:rPr lang="fr-FR" sz="1800" dirty="0"/>
              <a:t>Confirmation : microscopie per-procédure (</a:t>
            </a:r>
            <a:r>
              <a:rPr lang="fr-FR" sz="1800" i="1" dirty="0"/>
              <a:t>E. </a:t>
            </a:r>
            <a:r>
              <a:rPr lang="fr-FR" sz="1800" i="1" dirty="0" err="1"/>
              <a:t>granulosis</a:t>
            </a:r>
            <a:r>
              <a:rPr lang="fr-FR" sz="1800" dirty="0"/>
              <a:t>)</a:t>
            </a:r>
          </a:p>
          <a:p>
            <a:pPr>
              <a:spcBef>
                <a:spcPts val="300"/>
              </a:spcBef>
            </a:pPr>
            <a:r>
              <a:rPr lang="fr-FR" sz="1800" dirty="0"/>
              <a:t>Objectif : Evaluer le rendement diagnostique, le type de procédure, les taux de succès, les complications des techniques PAIR/aspiration</a:t>
            </a:r>
          </a:p>
          <a:p>
            <a:pPr>
              <a:spcBef>
                <a:spcPts val="300"/>
              </a:spcBef>
            </a:pPr>
            <a:r>
              <a:rPr lang="fr-FR" sz="1800" dirty="0"/>
              <a:t>Succès défini :</a:t>
            </a:r>
          </a:p>
          <a:p>
            <a:pPr lvl="1">
              <a:spcBef>
                <a:spcPts val="300"/>
              </a:spcBef>
            </a:pPr>
            <a:r>
              <a:rPr lang="fr-FR" sz="1800" dirty="0"/>
              <a:t>évolution vers stade inactif CE4/CE5</a:t>
            </a:r>
          </a:p>
          <a:p>
            <a:pPr lvl="1">
              <a:spcBef>
                <a:spcPts val="300"/>
              </a:spcBef>
            </a:pPr>
            <a:r>
              <a:rPr lang="fr-FR" sz="1800" dirty="0"/>
              <a:t>absence de récidive ou traitement supplémentaire</a:t>
            </a:r>
          </a:p>
          <a:p>
            <a:pPr>
              <a:spcBef>
                <a:spcPts val="300"/>
              </a:spcBef>
            </a:pPr>
            <a:endParaRPr lang="fr-FR" sz="1800" dirty="0"/>
          </a:p>
        </p:txBody>
      </p:sp>
      <p:sp>
        <p:nvSpPr>
          <p:cNvPr id="8" name="Espace réservé du contenu 2">
            <a:extLst>
              <a:ext uri="{FF2B5EF4-FFF2-40B4-BE49-F238E27FC236}">
                <a16:creationId xmlns:a16="http://schemas.microsoft.com/office/drawing/2014/main" id="{1CA4AD87-60E8-9D81-3F65-81578037DC89}"/>
              </a:ext>
            </a:extLst>
          </p:cNvPr>
          <p:cNvSpPr txBox="1">
            <a:spLocks/>
          </p:cNvSpPr>
          <p:nvPr/>
        </p:nvSpPr>
        <p:spPr>
          <a:xfrm>
            <a:off x="9163894" y="4598978"/>
            <a:ext cx="2996202" cy="158622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975" indent="-180975"/>
            <a:r>
              <a:rPr lang="fr-FR" sz="1700" dirty="0"/>
              <a:t>PAIR/ASPI équivalents et  efficaces sur kystes uniques </a:t>
            </a:r>
          </a:p>
          <a:p>
            <a:pPr marL="180975" indent="-180975"/>
            <a:r>
              <a:rPr lang="fr-FR" sz="1700" dirty="0"/>
              <a:t>PAIR/ASPI sont sûres</a:t>
            </a:r>
          </a:p>
          <a:p>
            <a:pPr marL="180975" indent="-180975"/>
            <a:r>
              <a:rPr lang="fr-FR" sz="1700" dirty="0"/>
              <a:t>Kystes multiples nécessitent souvent une chirurgie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62E005F4-4DFB-2893-C356-4D1F13573908}"/>
              </a:ext>
            </a:extLst>
          </p:cNvPr>
          <p:cNvSpPr txBox="1"/>
          <p:nvPr/>
        </p:nvSpPr>
        <p:spPr>
          <a:xfrm>
            <a:off x="9112425" y="4240996"/>
            <a:ext cx="22535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Frutiger" panose="020B0500000000000000"/>
                <a:ea typeface="+mn-ea"/>
                <a:cs typeface="Arial" charset="0"/>
              </a:rPr>
              <a:t>Messages clés 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9285AF8B-BED4-ADF8-6A8D-DC67FC6A0D5F}"/>
              </a:ext>
            </a:extLst>
          </p:cNvPr>
          <p:cNvSpPr txBox="1"/>
          <p:nvPr/>
        </p:nvSpPr>
        <p:spPr>
          <a:xfrm>
            <a:off x="6544211" y="1228422"/>
            <a:ext cx="5425181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fontAlgn="base">
              <a:lnSpc>
                <a:spcPts val="18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fr-FR" b="1" dirty="0">
                <a:solidFill>
                  <a:srgbClr val="C00000"/>
                </a:solidFill>
                <a:latin typeface="Frutiger" panose="020B0500000000000000"/>
                <a:cs typeface="Arial" charset="0"/>
              </a:rPr>
              <a:t>Parmi les kystes uniques, </a:t>
            </a:r>
          </a:p>
          <a:p>
            <a:pPr lvl="0" algn="ctr" fontAlgn="base">
              <a:lnSpc>
                <a:spcPts val="18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fr-FR" b="1" dirty="0">
                <a:solidFill>
                  <a:srgbClr val="C00000"/>
                </a:solidFill>
                <a:latin typeface="Frutiger" panose="020B0500000000000000"/>
                <a:cs typeface="Arial" charset="0"/>
              </a:rPr>
              <a:t>le type d'intervention n'était pas associé au succès</a:t>
            </a:r>
            <a:endParaRPr kumimoji="0" lang="fr-FR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Frutiger" panose="020B0500000000000000"/>
              <a:ea typeface="+mn-ea"/>
              <a:cs typeface="Arial" charset="0"/>
            </a:endParaRPr>
          </a:p>
        </p:txBody>
      </p:sp>
      <p:grpSp>
        <p:nvGrpSpPr>
          <p:cNvPr id="94" name="Groupe 93">
            <a:extLst>
              <a:ext uri="{FF2B5EF4-FFF2-40B4-BE49-F238E27FC236}">
                <a16:creationId xmlns:a16="http://schemas.microsoft.com/office/drawing/2014/main" id="{62C037ED-E6D2-16EA-75ED-6CAD1E4EF55B}"/>
              </a:ext>
            </a:extLst>
          </p:cNvPr>
          <p:cNvGrpSpPr/>
          <p:nvPr/>
        </p:nvGrpSpPr>
        <p:grpSpPr>
          <a:xfrm>
            <a:off x="9343471" y="1780749"/>
            <a:ext cx="2675171" cy="2150020"/>
            <a:chOff x="8825527" y="1879441"/>
            <a:chExt cx="2315639" cy="1861066"/>
          </a:xfrm>
        </p:grpSpPr>
        <p:sp>
          <p:nvSpPr>
            <p:cNvPr id="16" name="Rectangle 5">
              <a:extLst>
                <a:ext uri="{FF2B5EF4-FFF2-40B4-BE49-F238E27FC236}">
                  <a16:creationId xmlns:a16="http://schemas.microsoft.com/office/drawing/2014/main" id="{03A9DE76-E137-8932-30AE-F72208BCC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0536" y="2333467"/>
              <a:ext cx="431800" cy="1200150"/>
            </a:xfrm>
            <a:prstGeom prst="rect">
              <a:avLst/>
            </a:prstGeom>
            <a:solidFill>
              <a:srgbClr val="CC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Rectangle 6">
              <a:extLst>
                <a:ext uri="{FF2B5EF4-FFF2-40B4-BE49-F238E27FC236}">
                  <a16:creationId xmlns:a16="http://schemas.microsoft.com/office/drawing/2014/main" id="{1FB9CE2F-0467-49DF-A7D2-48BAA15E3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1561" y="2254092"/>
              <a:ext cx="433388" cy="1279525"/>
            </a:xfrm>
            <a:prstGeom prst="rect">
              <a:avLst/>
            </a:prstGeom>
            <a:solidFill>
              <a:srgbClr val="CC3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86" name="Groupe 85">
              <a:extLst>
                <a:ext uri="{FF2B5EF4-FFF2-40B4-BE49-F238E27FC236}">
                  <a16:creationId xmlns:a16="http://schemas.microsoft.com/office/drawing/2014/main" id="{17E0974B-BD44-6A4F-AAC3-4C774A009C2F}"/>
                </a:ext>
              </a:extLst>
            </p:cNvPr>
            <p:cNvGrpSpPr/>
            <p:nvPr/>
          </p:nvGrpSpPr>
          <p:grpSpPr>
            <a:xfrm>
              <a:off x="9401061" y="2038192"/>
              <a:ext cx="1471613" cy="1497013"/>
              <a:chOff x="9401061" y="2038192"/>
              <a:chExt cx="1471613" cy="1497013"/>
            </a:xfrm>
          </p:grpSpPr>
          <p:sp>
            <p:nvSpPr>
              <p:cNvPr id="66" name="Line 49">
                <a:extLst>
                  <a:ext uri="{FF2B5EF4-FFF2-40B4-BE49-F238E27FC236}">
                    <a16:creationId xmlns:a16="http://schemas.microsoft.com/office/drawing/2014/main" id="{8D208E17-0AB2-38F6-DF6F-24BB3FA895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401061" y="2338230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50">
                <a:extLst>
                  <a:ext uri="{FF2B5EF4-FFF2-40B4-BE49-F238E27FC236}">
                    <a16:creationId xmlns:a16="http://schemas.microsoft.com/office/drawing/2014/main" id="{3C821355-8F44-72D3-F946-685A03C53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1386" y="2038192"/>
                <a:ext cx="1411288" cy="1495425"/>
              </a:xfrm>
              <a:custGeom>
                <a:avLst/>
                <a:gdLst>
                  <a:gd name="T0" fmla="*/ 889 w 889"/>
                  <a:gd name="T1" fmla="*/ 942 h 942"/>
                  <a:gd name="T2" fmla="*/ 0 w 889"/>
                  <a:gd name="T3" fmla="*/ 942 h 942"/>
                  <a:gd name="T4" fmla="*/ 0 w 889"/>
                  <a:gd name="T5" fmla="*/ 754 h 942"/>
                  <a:gd name="T6" fmla="*/ 0 w 889"/>
                  <a:gd name="T7" fmla="*/ 566 h 942"/>
                  <a:gd name="T8" fmla="*/ 0 w 889"/>
                  <a:gd name="T9" fmla="*/ 378 h 942"/>
                  <a:gd name="T10" fmla="*/ 0 w 889"/>
                  <a:gd name="T11" fmla="*/ 189 h 942"/>
                  <a:gd name="T12" fmla="*/ 0 w 889"/>
                  <a:gd name="T13" fmla="*/ 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9" h="942">
                    <a:moveTo>
                      <a:pt x="889" y="942"/>
                    </a:moveTo>
                    <a:lnTo>
                      <a:pt x="0" y="942"/>
                    </a:lnTo>
                    <a:lnTo>
                      <a:pt x="0" y="754"/>
                    </a:lnTo>
                    <a:lnTo>
                      <a:pt x="0" y="566"/>
                    </a:lnTo>
                    <a:lnTo>
                      <a:pt x="0" y="378"/>
                    </a:lnTo>
                    <a:lnTo>
                      <a:pt x="0" y="189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Line 51">
                <a:extLst>
                  <a:ext uri="{FF2B5EF4-FFF2-40B4-BE49-F238E27FC236}">
                    <a16:creationId xmlns:a16="http://schemas.microsoft.com/office/drawing/2014/main" id="{70FA52F8-670D-B1AF-16C9-1EB543B722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401061" y="2638267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Line 52">
                <a:extLst>
                  <a:ext uri="{FF2B5EF4-FFF2-40B4-BE49-F238E27FC236}">
                    <a16:creationId xmlns:a16="http://schemas.microsoft.com/office/drawing/2014/main" id="{419F5891-6A5B-1A87-1E68-2BED1ED336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401061" y="2936717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Line 53">
                <a:extLst>
                  <a:ext uri="{FF2B5EF4-FFF2-40B4-BE49-F238E27FC236}">
                    <a16:creationId xmlns:a16="http://schemas.microsoft.com/office/drawing/2014/main" id="{24FF34ED-A4DC-12D4-87ED-161AEF8B74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401061" y="3235167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Line 54">
                <a:extLst>
                  <a:ext uri="{FF2B5EF4-FFF2-40B4-BE49-F238E27FC236}">
                    <a16:creationId xmlns:a16="http://schemas.microsoft.com/office/drawing/2014/main" id="{A5C1148C-F63F-D9ED-C136-8ECBC0656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401061" y="3533617"/>
                <a:ext cx="60325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Line 55">
                <a:extLst>
                  <a:ext uri="{FF2B5EF4-FFF2-40B4-BE49-F238E27FC236}">
                    <a16:creationId xmlns:a16="http://schemas.microsoft.com/office/drawing/2014/main" id="{3564FB03-00E4-18FF-0E03-3F9842A32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401061" y="2038192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73" name="Rectangle 56">
              <a:extLst>
                <a:ext uri="{FF2B5EF4-FFF2-40B4-BE49-F238E27FC236}">
                  <a16:creationId xmlns:a16="http://schemas.microsoft.com/office/drawing/2014/main" id="{9028D382-E8F2-AB62-BC8D-48E4E9F3A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297" y="3462181"/>
              <a:ext cx="18594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0 %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4" name="Rectangle 57">
              <a:extLst>
                <a:ext uri="{FF2B5EF4-FFF2-40B4-BE49-F238E27FC236}">
                  <a16:creationId xmlns:a16="http://schemas.microsoft.com/office/drawing/2014/main" id="{6C584298-CBEB-7E0C-E59A-04ABB1391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5575" y="3162144"/>
              <a:ext cx="25167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20 %</a:t>
              </a:r>
              <a:endParaRPr kumimoji="0" lang="fr-FR" altLang="fr-FR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" name="Rectangle 58">
              <a:extLst>
                <a:ext uri="{FF2B5EF4-FFF2-40B4-BE49-F238E27FC236}">
                  <a16:creationId xmlns:a16="http://schemas.microsoft.com/office/drawing/2014/main" id="{4112EF6C-0E0E-E065-349A-06F400844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5575" y="2863694"/>
              <a:ext cx="25167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40 %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" name="Rectangle 59">
              <a:extLst>
                <a:ext uri="{FF2B5EF4-FFF2-40B4-BE49-F238E27FC236}">
                  <a16:creationId xmlns:a16="http://schemas.microsoft.com/office/drawing/2014/main" id="{63069404-B6C9-C0CA-C1DD-E8994DE65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5575" y="2565244"/>
              <a:ext cx="25167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60 %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" name="Rectangle 60">
              <a:extLst>
                <a:ext uri="{FF2B5EF4-FFF2-40B4-BE49-F238E27FC236}">
                  <a16:creationId xmlns:a16="http://schemas.microsoft.com/office/drawing/2014/main" id="{04D3B515-EAFE-1B0B-0F53-C1F3805F3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5575" y="2265206"/>
              <a:ext cx="25167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80 %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8" name="Rectangle 61">
              <a:extLst>
                <a:ext uri="{FF2B5EF4-FFF2-40B4-BE49-F238E27FC236}">
                  <a16:creationId xmlns:a16="http://schemas.microsoft.com/office/drawing/2014/main" id="{30D2AEE3-55C5-18F2-E11C-46436EFD3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9850" y="1965169"/>
              <a:ext cx="31739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100 %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" name="Rectangle 62">
              <a:extLst>
                <a:ext uri="{FF2B5EF4-FFF2-40B4-BE49-F238E27FC236}">
                  <a16:creationId xmlns:a16="http://schemas.microsoft.com/office/drawing/2014/main" id="{50D974A5-A87C-EA13-07E7-2CFEB780F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046" y="1879441"/>
              <a:ext cx="320528" cy="293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86 %</a:t>
              </a:r>
              <a:b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</a:b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 = 6/7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" name="Rectangle 63">
              <a:extLst>
                <a:ext uri="{FF2B5EF4-FFF2-40B4-BE49-F238E27FC236}">
                  <a16:creationId xmlns:a16="http://schemas.microsoft.com/office/drawing/2014/main" id="{E7668446-CF3D-A5D8-24C7-A09F68948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5639" y="3555841"/>
              <a:ext cx="2925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PAIR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" name="Rectangle 64">
              <a:extLst>
                <a:ext uri="{FF2B5EF4-FFF2-40B4-BE49-F238E27FC236}">
                  <a16:creationId xmlns:a16="http://schemas.microsoft.com/office/drawing/2014/main" id="{CC2217DA-DA39-EDEC-9245-339C7112F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7433" y="1960403"/>
              <a:ext cx="320528" cy="293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 algn="ctr"/>
              <a:r>
                <a:rPr lang="fr-FR" altLang="fr-FR" sz="1200" dirty="0">
                  <a:solidFill>
                    <a:srgbClr val="000000"/>
                  </a:solidFill>
                  <a:latin typeface="Calibri" panose="020F0502020204030204" pitchFamily="34" charset="0"/>
                </a:rPr>
                <a:t>80 %</a:t>
              </a:r>
              <a:br>
                <a:rPr lang="fr-FR" altLang="fr-FR" sz="1000" dirty="0">
                  <a:solidFill>
                    <a:srgbClr val="000000"/>
                  </a:solidFill>
                  <a:latin typeface="Calibri" panose="020F0502020204030204" pitchFamily="34" charset="0"/>
                </a:rPr>
              </a:br>
              <a:r>
                <a:rPr lang="fr-FR" altLang="fr-FR" sz="1000" dirty="0">
                  <a:solidFill>
                    <a:srgbClr val="000000"/>
                  </a:solidFill>
                  <a:latin typeface="Calibri" panose="020F0502020204030204" pitchFamily="34" charset="0"/>
                </a:rPr>
                <a:t>n = 4/5</a:t>
              </a:r>
              <a:endParaRPr lang="fr-FR" altLang="fr-FR" sz="2000" dirty="0"/>
            </a:p>
          </p:txBody>
        </p:sp>
        <p:sp>
          <p:nvSpPr>
            <p:cNvPr id="82" name="Rectangle 65">
              <a:extLst>
                <a:ext uri="{FF2B5EF4-FFF2-40B4-BE49-F238E27FC236}">
                  <a16:creationId xmlns:a16="http://schemas.microsoft.com/office/drawing/2014/main" id="{1AD49D6C-0B71-6275-C26D-F1BDEEE19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2248" y="3555841"/>
              <a:ext cx="65883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Aspiration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" name="Rectangle 65">
              <a:extLst>
                <a:ext uri="{FF2B5EF4-FFF2-40B4-BE49-F238E27FC236}">
                  <a16:creationId xmlns:a16="http://schemas.microsoft.com/office/drawing/2014/main" id="{18F4E2F8-252F-16E7-48CC-55A8EFDED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668" y="2662072"/>
              <a:ext cx="234498" cy="1598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p =1</a:t>
              </a:r>
              <a:endParaRPr kumimoji="0" lang="fr-FR" altLang="fr-FR" sz="2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" name="Rectangle 65">
              <a:extLst>
                <a:ext uri="{FF2B5EF4-FFF2-40B4-BE49-F238E27FC236}">
                  <a16:creationId xmlns:a16="http://schemas.microsoft.com/office/drawing/2014/main" id="{C1CE3471-829C-2465-5DB1-D32E828310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8500476" y="2724564"/>
              <a:ext cx="809950" cy="1598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Taux de succès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8784BF84-6904-8E60-2D7D-63EEDE1BC21D}"/>
              </a:ext>
            </a:extLst>
          </p:cNvPr>
          <p:cNvGrpSpPr/>
          <p:nvPr/>
        </p:nvGrpSpPr>
        <p:grpSpPr>
          <a:xfrm>
            <a:off x="6477113" y="1914888"/>
            <a:ext cx="2549386" cy="1985525"/>
            <a:chOff x="6035790" y="1581164"/>
            <a:chExt cx="2549386" cy="2300542"/>
          </a:xfrm>
        </p:grpSpPr>
        <p:sp>
          <p:nvSpPr>
            <p:cNvPr id="43" name="Rectangle 26">
              <a:extLst>
                <a:ext uri="{FF2B5EF4-FFF2-40B4-BE49-F238E27FC236}">
                  <a16:creationId xmlns:a16="http://schemas.microsoft.com/office/drawing/2014/main" id="{943D154D-11A2-AD23-4B86-7FF470A47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997" y="3697040"/>
              <a:ext cx="89017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Multiple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cysts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" name="Rectangle 7">
              <a:extLst>
                <a:ext uri="{FF2B5EF4-FFF2-40B4-BE49-F238E27FC236}">
                  <a16:creationId xmlns:a16="http://schemas.microsoft.com/office/drawing/2014/main" id="{DBC7ECCE-8A1C-6D10-5EB2-4A2D5A066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4657" y="1978834"/>
              <a:ext cx="598963" cy="1697636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8">
              <a:extLst>
                <a:ext uri="{FF2B5EF4-FFF2-40B4-BE49-F238E27FC236}">
                  <a16:creationId xmlns:a16="http://schemas.microsoft.com/office/drawing/2014/main" id="{62CA09F9-2C0B-AE79-DF4D-2644BC498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0602" y="3418671"/>
              <a:ext cx="596497" cy="257799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89" name="Groupe 88">
              <a:extLst>
                <a:ext uri="{FF2B5EF4-FFF2-40B4-BE49-F238E27FC236}">
                  <a16:creationId xmlns:a16="http://schemas.microsoft.com/office/drawing/2014/main" id="{928F6FC5-31B9-7A33-74AA-211B52C74A50}"/>
                </a:ext>
              </a:extLst>
            </p:cNvPr>
            <p:cNvGrpSpPr/>
            <p:nvPr/>
          </p:nvGrpSpPr>
          <p:grpSpPr>
            <a:xfrm>
              <a:off x="6618914" y="1645615"/>
              <a:ext cx="1957819" cy="2030856"/>
              <a:chOff x="6672262" y="1296988"/>
              <a:chExt cx="1748987" cy="2351088"/>
            </a:xfrm>
          </p:grpSpPr>
          <p:sp>
            <p:nvSpPr>
              <p:cNvPr id="24" name="Line 12">
                <a:extLst>
                  <a:ext uri="{FF2B5EF4-FFF2-40B4-BE49-F238E27FC236}">
                    <a16:creationId xmlns:a16="http://schemas.microsoft.com/office/drawing/2014/main" id="{B330E147-D00D-6393-C91C-D52545A74A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72263" y="1768475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13">
                <a:extLst>
                  <a:ext uri="{FF2B5EF4-FFF2-40B4-BE49-F238E27FC236}">
                    <a16:creationId xmlns:a16="http://schemas.microsoft.com/office/drawing/2014/main" id="{BC4770ED-38B6-2E1C-A301-A36F18785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5763" y="1296988"/>
                <a:ext cx="0" cy="2351088"/>
              </a:xfrm>
              <a:custGeom>
                <a:avLst/>
                <a:gdLst>
                  <a:gd name="T0" fmla="*/ 1481 h 1481"/>
                  <a:gd name="T1" fmla="*/ 1185 h 1481"/>
                  <a:gd name="T2" fmla="*/ 889 h 1481"/>
                  <a:gd name="T3" fmla="*/ 593 h 1481"/>
                  <a:gd name="T4" fmla="*/ 297 h 1481"/>
                  <a:gd name="T5" fmla="*/ 0 h 148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481">
                    <a:moveTo>
                      <a:pt x="0" y="1481"/>
                    </a:moveTo>
                    <a:lnTo>
                      <a:pt x="0" y="1185"/>
                    </a:lnTo>
                    <a:lnTo>
                      <a:pt x="0" y="889"/>
                    </a:lnTo>
                    <a:lnTo>
                      <a:pt x="0" y="593"/>
                    </a:lnTo>
                    <a:lnTo>
                      <a:pt x="0" y="29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Line 14">
                <a:extLst>
                  <a:ext uri="{FF2B5EF4-FFF2-40B4-BE49-F238E27FC236}">
                    <a16:creationId xmlns:a16="http://schemas.microsoft.com/office/drawing/2014/main" id="{4549188F-D89B-D5EF-77B9-5D903583D9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72263" y="2238375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Line 15">
                <a:extLst>
                  <a:ext uri="{FF2B5EF4-FFF2-40B4-BE49-F238E27FC236}">
                    <a16:creationId xmlns:a16="http://schemas.microsoft.com/office/drawing/2014/main" id="{6E7EB88B-36DC-2BD7-C32A-547A07E62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72263" y="2708275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Line 16">
                <a:extLst>
                  <a:ext uri="{FF2B5EF4-FFF2-40B4-BE49-F238E27FC236}">
                    <a16:creationId xmlns:a16="http://schemas.microsoft.com/office/drawing/2014/main" id="{C07F8D9F-D09A-2F96-EFD6-FA7C47E868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72263" y="3178175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Line 18">
                <a:extLst>
                  <a:ext uri="{FF2B5EF4-FFF2-40B4-BE49-F238E27FC236}">
                    <a16:creationId xmlns:a16="http://schemas.microsoft.com/office/drawing/2014/main" id="{9DC4B331-6917-5FE1-DDC0-AC18DF9C7B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72263" y="1296988"/>
                <a:ext cx="635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Line 16">
                <a:extLst>
                  <a:ext uri="{FF2B5EF4-FFF2-40B4-BE49-F238E27FC236}">
                    <a16:creationId xmlns:a16="http://schemas.microsoft.com/office/drawing/2014/main" id="{48FE57CF-8492-A377-30F4-341E0081DE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72262" y="3647017"/>
                <a:ext cx="174898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2" name="Rectangle 19">
              <a:extLst>
                <a:ext uri="{FF2B5EF4-FFF2-40B4-BE49-F238E27FC236}">
                  <a16:creationId xmlns:a16="http://schemas.microsoft.com/office/drawing/2014/main" id="{B21AD1C5-D6C9-D5D0-BCDF-8BFF6B97D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814" y="3613391"/>
              <a:ext cx="288716" cy="132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0 %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" name="Rectangle 20">
              <a:extLst>
                <a:ext uri="{FF2B5EF4-FFF2-40B4-BE49-F238E27FC236}">
                  <a16:creationId xmlns:a16="http://schemas.microsoft.com/office/drawing/2014/main" id="{9CF98317-5534-1E37-1E6E-4C2D396D5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3234" y="3206123"/>
              <a:ext cx="390762" cy="132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20 %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" name="Rectangle 21">
              <a:extLst>
                <a:ext uri="{FF2B5EF4-FFF2-40B4-BE49-F238E27FC236}">
                  <a16:creationId xmlns:a16="http://schemas.microsoft.com/office/drawing/2014/main" id="{B3474EE0-506A-36DB-60A5-C9A145A3F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3234" y="2800226"/>
              <a:ext cx="390762" cy="132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40 %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" name="Rectangle 22">
              <a:extLst>
                <a:ext uri="{FF2B5EF4-FFF2-40B4-BE49-F238E27FC236}">
                  <a16:creationId xmlns:a16="http://schemas.microsoft.com/office/drawing/2014/main" id="{3EE6AD60-7CB7-E814-2E46-0689B8274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3234" y="2394329"/>
              <a:ext cx="390762" cy="132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60 %</a:t>
              </a:r>
              <a:endParaRPr kumimoji="0" lang="fr-FR" altLang="fr-FR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" name="Rectangle 23">
              <a:extLst>
                <a:ext uri="{FF2B5EF4-FFF2-40B4-BE49-F238E27FC236}">
                  <a16:creationId xmlns:a16="http://schemas.microsoft.com/office/drawing/2014/main" id="{387693AE-1E62-879F-9D47-07659C255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3234" y="1988433"/>
              <a:ext cx="390762" cy="132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80 %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1" name="Rectangle 24">
              <a:extLst>
                <a:ext uri="{FF2B5EF4-FFF2-40B4-BE49-F238E27FC236}">
                  <a16:creationId xmlns:a16="http://schemas.microsoft.com/office/drawing/2014/main" id="{1B73C3E5-78DD-D0BB-A684-053BE68B0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1186" y="1581164"/>
              <a:ext cx="492810" cy="132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100 %</a:t>
              </a:r>
              <a:endParaRPr kumimoji="0" lang="fr-FR" altLang="fr-FR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25">
              <a:extLst>
                <a:ext uri="{FF2B5EF4-FFF2-40B4-BE49-F238E27FC236}">
                  <a16:creationId xmlns:a16="http://schemas.microsoft.com/office/drawing/2014/main" id="{AB334608-A344-FCC1-608B-6C7DA7864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399" y="3029882"/>
              <a:ext cx="31258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12 %</a:t>
              </a:r>
              <a:b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n=1/8</a:t>
              </a:r>
              <a:endParaRPr kumimoji="0" lang="fr-FR" alt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4" name="Rectangle 27">
              <a:extLst>
                <a:ext uri="{FF2B5EF4-FFF2-40B4-BE49-F238E27FC236}">
                  <a16:creationId xmlns:a16="http://schemas.microsoft.com/office/drawing/2014/main" id="{0AC29D6D-41CA-4B73-2AE5-D78D74CDB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8341" y="1591416"/>
              <a:ext cx="50174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83 %</a:t>
              </a:r>
              <a:b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</a:br>
              <a:r>
                <a:rPr kumimoji="0" lang="fr-FR" alt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n = 10/12</a:t>
              </a:r>
              <a:endParaRPr kumimoji="0" lang="fr-FR" alt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5" name="Rectangle 28">
              <a:extLst>
                <a:ext uri="{FF2B5EF4-FFF2-40B4-BE49-F238E27FC236}">
                  <a16:creationId xmlns:a16="http://schemas.microsoft.com/office/drawing/2014/main" id="{E24C981E-258F-9F43-D120-974B0D1E7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0803" y="3697040"/>
              <a:ext cx="7266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Single </a:t>
              </a:r>
              <a:r>
                <a:rPr kumimoji="0" lang="fr-FR" altLang="fr-FR" sz="12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cysts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65">
              <a:extLst>
                <a:ext uri="{FF2B5EF4-FFF2-40B4-BE49-F238E27FC236}">
                  <a16:creationId xmlns:a16="http://schemas.microsoft.com/office/drawing/2014/main" id="{560E7F91-DD62-FC5B-2A81-8156A5AD2C1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660270" y="2735318"/>
              <a:ext cx="93570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Taux de succès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65">
              <a:extLst>
                <a:ext uri="{FF2B5EF4-FFF2-40B4-BE49-F238E27FC236}">
                  <a16:creationId xmlns:a16="http://schemas.microsoft.com/office/drawing/2014/main" id="{072D4AC7-0B86-F4FF-CDF2-8DE1B869D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298" y="2516367"/>
              <a:ext cx="5802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p = 0,015</a:t>
              </a:r>
              <a:endParaRPr kumimoji="0" lang="fr-FR" altLang="fr-FR" sz="2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02" name="Groupe 101">
            <a:extLst>
              <a:ext uri="{FF2B5EF4-FFF2-40B4-BE49-F238E27FC236}">
                <a16:creationId xmlns:a16="http://schemas.microsoft.com/office/drawing/2014/main" id="{048E7771-326A-9F1B-9E3F-CB01AB635226}"/>
              </a:ext>
            </a:extLst>
          </p:cNvPr>
          <p:cNvGrpSpPr/>
          <p:nvPr/>
        </p:nvGrpSpPr>
        <p:grpSpPr>
          <a:xfrm>
            <a:off x="6433776" y="4222013"/>
            <a:ext cx="2782259" cy="2564948"/>
            <a:chOff x="5798205" y="4222013"/>
            <a:chExt cx="2503284" cy="2564948"/>
          </a:xfrm>
        </p:grpSpPr>
        <p:sp>
          <p:nvSpPr>
            <p:cNvPr id="52" name="Rectangle 35">
              <a:extLst>
                <a:ext uri="{FF2B5EF4-FFF2-40B4-BE49-F238E27FC236}">
                  <a16:creationId xmlns:a16="http://schemas.microsoft.com/office/drawing/2014/main" id="{195E723F-EB65-E1E3-CC6C-BF7DDCF72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5057" y="6109853"/>
              <a:ext cx="789115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 algn="ctr"/>
              <a:r>
                <a:rPr lang="fr-FR" altLang="fr-FR" sz="1100" b="1" dirty="0">
                  <a:solidFill>
                    <a:srgbClr val="000000"/>
                  </a:solidFill>
                  <a:latin typeface="Calibri" panose="020F0502020204030204" pitchFamily="34" charset="0"/>
                </a:rPr>
                <a:t>Fuite de bile et épanchement infecté</a:t>
              </a:r>
            </a:p>
          </p:txBody>
        </p:sp>
        <p:sp>
          <p:nvSpPr>
            <p:cNvPr id="53" name="Rectangle 36">
              <a:extLst>
                <a:ext uri="{FF2B5EF4-FFF2-40B4-BE49-F238E27FC236}">
                  <a16:creationId xmlns:a16="http://schemas.microsoft.com/office/drawing/2014/main" id="{49EB0891-78FC-3C8B-244E-D7A3E97E0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4741" y="6117607"/>
              <a:ext cx="7520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1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Réaction allergique</a:t>
              </a:r>
              <a:endParaRPr kumimoji="0" lang="fr-FR" altLang="fr-FR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5" name="Rectangle 48">
              <a:extLst>
                <a:ext uri="{FF2B5EF4-FFF2-40B4-BE49-F238E27FC236}">
                  <a16:creationId xmlns:a16="http://schemas.microsoft.com/office/drawing/2014/main" id="{B71471F2-D8C2-81AB-B262-AB82B63E6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3316" y="6098879"/>
              <a:ext cx="1779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Nil</a:t>
              </a:r>
              <a:endParaRPr kumimoji="0" lang="fr-FR" altLang="fr-FR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grpSp>
          <p:nvGrpSpPr>
            <p:cNvPr id="101" name="Groupe 100">
              <a:extLst>
                <a:ext uri="{FF2B5EF4-FFF2-40B4-BE49-F238E27FC236}">
                  <a16:creationId xmlns:a16="http://schemas.microsoft.com/office/drawing/2014/main" id="{576C0232-F746-2E16-A252-F696013884E6}"/>
                </a:ext>
              </a:extLst>
            </p:cNvPr>
            <p:cNvGrpSpPr/>
            <p:nvPr/>
          </p:nvGrpSpPr>
          <p:grpSpPr>
            <a:xfrm>
              <a:off x="5798205" y="4222013"/>
              <a:ext cx="2503284" cy="1936034"/>
              <a:chOff x="5713615" y="4076700"/>
              <a:chExt cx="2503284" cy="2202293"/>
            </a:xfrm>
          </p:grpSpPr>
          <p:sp>
            <p:nvSpPr>
              <p:cNvPr id="20" name="Rectangle 9">
                <a:extLst>
                  <a:ext uri="{FF2B5EF4-FFF2-40B4-BE49-F238E27FC236}">
                    <a16:creationId xmlns:a16="http://schemas.microsoft.com/office/drawing/2014/main" id="{6229C236-CDA5-A386-DA20-F7BDCF672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6169" y="6122988"/>
                <a:ext cx="385763" cy="73025"/>
              </a:xfrm>
              <a:prstGeom prst="rect">
                <a:avLst/>
              </a:prstGeom>
              <a:solidFill>
                <a:srgbClr val="006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Rectangle 10">
                <a:extLst>
                  <a:ext uri="{FF2B5EF4-FFF2-40B4-BE49-F238E27FC236}">
                    <a16:creationId xmlns:a16="http://schemas.microsoft.com/office/drawing/2014/main" id="{B2FDC6E3-E83E-05D9-CC84-F7E8B43D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1169" y="5878513"/>
                <a:ext cx="385763" cy="317500"/>
              </a:xfrm>
              <a:prstGeom prst="rect">
                <a:avLst/>
              </a:prstGeom>
              <a:solidFill>
                <a:srgbClr val="006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Rectangle 11">
                <a:extLst>
                  <a:ext uri="{FF2B5EF4-FFF2-40B4-BE49-F238E27FC236}">
                    <a16:creationId xmlns:a16="http://schemas.microsoft.com/office/drawing/2014/main" id="{66AD0199-C7D2-57E1-883F-338D3CF4C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9582" y="4443413"/>
                <a:ext cx="385763" cy="1752600"/>
              </a:xfrm>
              <a:prstGeom prst="rect">
                <a:avLst/>
              </a:prstGeom>
              <a:solidFill>
                <a:srgbClr val="006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Rectangle 29">
                <a:extLst>
                  <a:ext uri="{FF2B5EF4-FFF2-40B4-BE49-F238E27FC236}">
                    <a16:creationId xmlns:a16="http://schemas.microsoft.com/office/drawing/2014/main" id="{CB0A2F1A-BA5F-15F4-BAD0-77609F0DF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3815" y="6125105"/>
                <a:ext cx="65724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0</a:t>
                </a:r>
                <a:endParaRPr kumimoji="0" lang="fr-FR" altLang="fr-FR" sz="1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" name="Rectangle 30">
                <a:extLst>
                  <a:ext uri="{FF2B5EF4-FFF2-40B4-BE49-F238E27FC236}">
                    <a16:creationId xmlns:a16="http://schemas.microsoft.com/office/drawing/2014/main" id="{171FAEFA-FB3F-0625-7C8D-C9DEAD32E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3815" y="5713942"/>
                <a:ext cx="65724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5</a:t>
                </a:r>
                <a:endParaRPr kumimoji="0" lang="fr-FR" altLang="fr-FR" sz="1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8" name="Rectangle 31">
                <a:extLst>
                  <a:ext uri="{FF2B5EF4-FFF2-40B4-BE49-F238E27FC236}">
                    <a16:creationId xmlns:a16="http://schemas.microsoft.com/office/drawing/2014/main" id="{BB40A7AF-648B-5BBF-F47B-AC13A04B4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8092" y="5302780"/>
                <a:ext cx="131446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10</a:t>
                </a:r>
                <a:endParaRPr kumimoji="0" lang="fr-FR" altLang="fr-FR" sz="1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9" name="Rectangle 32">
                <a:extLst>
                  <a:ext uri="{FF2B5EF4-FFF2-40B4-BE49-F238E27FC236}">
                    <a16:creationId xmlns:a16="http://schemas.microsoft.com/office/drawing/2014/main" id="{3A13A041-1FD1-F816-D361-B2153305E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8092" y="4893205"/>
                <a:ext cx="131446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15</a:t>
                </a:r>
                <a:endParaRPr kumimoji="0" lang="fr-FR" altLang="fr-FR" sz="1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" name="Rectangle 33">
                <a:extLst>
                  <a:ext uri="{FF2B5EF4-FFF2-40B4-BE49-F238E27FC236}">
                    <a16:creationId xmlns:a16="http://schemas.microsoft.com/office/drawing/2014/main" id="{88B9011E-C48C-B978-9D0A-1F4E3D573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8092" y="4482042"/>
                <a:ext cx="131446" cy="153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20</a:t>
                </a:r>
                <a:endParaRPr kumimoji="0" lang="fr-FR" altLang="fr-FR" sz="1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1" name="Rectangle 34">
                <a:extLst>
                  <a:ext uri="{FF2B5EF4-FFF2-40B4-BE49-F238E27FC236}">
                    <a16:creationId xmlns:a16="http://schemas.microsoft.com/office/drawing/2014/main" id="{BE10CDF7-7AFD-03ED-98C2-819EB7D2D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9973" y="5756275"/>
                <a:ext cx="36067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1</a:t>
                </a:r>
                <a:br>
                  <a:rPr kumimoji="0" lang="fr-FR" altLang="fr-FR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</a:br>
                <a:r>
                  <a:rPr kumimoji="0" lang="fr-FR" altLang="fr-FR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(3,7 %)</a:t>
                </a:r>
                <a:endParaRPr kumimoji="0" lang="fr-FR" altLang="fr-FR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4" name="Rectangle 37">
                <a:extLst>
                  <a:ext uri="{FF2B5EF4-FFF2-40B4-BE49-F238E27FC236}">
                    <a16:creationId xmlns:a16="http://schemas.microsoft.com/office/drawing/2014/main" id="{C9018944-252C-B3B5-62D7-94AFCFD7B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4494" y="5511800"/>
                <a:ext cx="42639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4</a:t>
                </a:r>
                <a:br>
                  <a:rPr kumimoji="0" lang="fr-FR" altLang="fr-FR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</a:br>
                <a:r>
                  <a:rPr kumimoji="0" lang="fr-FR" altLang="fr-FR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(14,8 %)</a:t>
                </a:r>
                <a:endParaRPr kumimoji="0" lang="fr-FR" altLang="fr-FR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4" name="Rectangle 47">
                <a:extLst>
                  <a:ext uri="{FF2B5EF4-FFF2-40B4-BE49-F238E27FC236}">
                    <a16:creationId xmlns:a16="http://schemas.microsoft.com/office/drawing/2014/main" id="{CB24D34E-98D3-8EA7-28C1-3B67FF10F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2111" y="4076700"/>
                <a:ext cx="42639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fr-FR" altLang="fr-FR" sz="12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22</a:t>
                </a:r>
                <a:br>
                  <a:rPr kumimoji="0" lang="fr-FR" altLang="fr-FR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</a:br>
                <a:r>
                  <a:rPr kumimoji="0" lang="fr-FR" altLang="fr-FR" sz="10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(81,5 %)</a:t>
                </a:r>
                <a:endParaRPr kumimoji="0" lang="fr-FR" altLang="fr-FR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grpSp>
            <p:nvGrpSpPr>
              <p:cNvPr id="99" name="Groupe 98">
                <a:extLst>
                  <a:ext uri="{FF2B5EF4-FFF2-40B4-BE49-F238E27FC236}">
                    <a16:creationId xmlns:a16="http://schemas.microsoft.com/office/drawing/2014/main" id="{5B3FA4EF-E630-9129-369E-B423A7FE156A}"/>
                  </a:ext>
                </a:extLst>
              </p:cNvPr>
              <p:cNvGrpSpPr/>
              <p:nvPr/>
            </p:nvGrpSpPr>
            <p:grpSpPr>
              <a:xfrm>
                <a:off x="6095469" y="4554538"/>
                <a:ext cx="2121430" cy="1644650"/>
                <a:chOff x="6472236" y="4554538"/>
                <a:chExt cx="2121430" cy="1644650"/>
              </a:xfrm>
            </p:grpSpPr>
            <p:sp>
              <p:nvSpPr>
                <p:cNvPr id="59" name="Line 42">
                  <a:extLst>
                    <a:ext uri="{FF2B5EF4-FFF2-40B4-BE49-F238E27FC236}">
                      <a16:creationId xmlns:a16="http://schemas.microsoft.com/office/drawing/2014/main" id="{6440E944-F8AE-EE77-A01F-DE5AC31F96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472238" y="4554538"/>
                  <a:ext cx="6350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60" name="Line 43">
                  <a:extLst>
                    <a:ext uri="{FF2B5EF4-FFF2-40B4-BE49-F238E27FC236}">
                      <a16:creationId xmlns:a16="http://schemas.microsoft.com/office/drawing/2014/main" id="{1623B788-86F0-5EA9-AE97-072ABFD7BA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472238" y="5786438"/>
                  <a:ext cx="6350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61" name="Line 44">
                  <a:extLst>
                    <a:ext uri="{FF2B5EF4-FFF2-40B4-BE49-F238E27FC236}">
                      <a16:creationId xmlns:a16="http://schemas.microsoft.com/office/drawing/2014/main" id="{F3634095-B3C5-A49D-F655-6CF10D9915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472238" y="4965700"/>
                  <a:ext cx="6350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62" name="Line 45">
                  <a:extLst>
                    <a:ext uri="{FF2B5EF4-FFF2-40B4-BE49-F238E27FC236}">
                      <a16:creationId xmlns:a16="http://schemas.microsoft.com/office/drawing/2014/main" id="{96582C8B-8605-56BA-57DC-F0D3AB87C2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472238" y="5375275"/>
                  <a:ext cx="6350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97" name="Line 42">
                  <a:extLst>
                    <a:ext uri="{FF2B5EF4-FFF2-40B4-BE49-F238E27FC236}">
                      <a16:creationId xmlns:a16="http://schemas.microsoft.com/office/drawing/2014/main" id="{E27CC3D2-2407-10E6-D6EC-8B091F5AEC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472236" y="6199188"/>
                  <a:ext cx="212143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  <p:sp>
              <p:nvSpPr>
                <p:cNvPr id="98" name="Line 42">
                  <a:extLst>
                    <a:ext uri="{FF2B5EF4-FFF2-40B4-BE49-F238E27FC236}">
                      <a16:creationId xmlns:a16="http://schemas.microsoft.com/office/drawing/2014/main" id="{B1E07D09-E1E5-BCAE-09BB-B324DE5807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535738" y="4554538"/>
                  <a:ext cx="0" cy="16414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fr-FR"/>
                </a:p>
              </p:txBody>
            </p:sp>
          </p:grpSp>
          <p:sp>
            <p:nvSpPr>
              <p:cNvPr id="100" name="Rectangle 65">
                <a:extLst>
                  <a:ext uri="{FF2B5EF4-FFF2-40B4-BE49-F238E27FC236}">
                    <a16:creationId xmlns:a16="http://schemas.microsoft.com/office/drawing/2014/main" id="{E66A33D2-1CCD-596A-BCB8-D1D7AC24C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71086" y="5251539"/>
                <a:ext cx="1064391" cy="179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fr-FR" altLang="fr-FR" sz="1200" b="1" dirty="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Taux de succès</a:t>
                </a:r>
              </a:p>
            </p:txBody>
          </p:sp>
        </p:grpSp>
      </p:grpSp>
      <p:sp>
        <p:nvSpPr>
          <p:cNvPr id="103" name="Espace réservé du contenu 2">
            <a:extLst>
              <a:ext uri="{FF2B5EF4-FFF2-40B4-BE49-F238E27FC236}">
                <a16:creationId xmlns:a16="http://schemas.microsoft.com/office/drawing/2014/main" id="{F3C62630-D2BC-50C8-C1EF-7D614510458F}"/>
              </a:ext>
            </a:extLst>
          </p:cNvPr>
          <p:cNvSpPr txBox="1">
            <a:spLocks/>
          </p:cNvSpPr>
          <p:nvPr/>
        </p:nvSpPr>
        <p:spPr>
          <a:xfrm>
            <a:off x="315943" y="4862536"/>
            <a:ext cx="2171920" cy="158622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2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C00000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975" indent="-180975"/>
            <a:r>
              <a:rPr lang="fr-FR" sz="1800" b="1" dirty="0"/>
              <a:t>36 </a:t>
            </a:r>
            <a:r>
              <a:rPr lang="fr-FR" sz="1800" dirty="0"/>
              <a:t>aspirations diagnostiques</a:t>
            </a:r>
          </a:p>
          <a:p>
            <a:pPr marL="180975" indent="-180975"/>
            <a:r>
              <a:rPr lang="fr-FR" sz="1800" b="1" dirty="0"/>
              <a:t>27 </a:t>
            </a:r>
            <a:r>
              <a:rPr lang="fr-FR" sz="1800" dirty="0"/>
              <a:t>CE confirmés</a:t>
            </a:r>
          </a:p>
          <a:p>
            <a:pPr marL="180975" indent="-180975"/>
            <a:r>
              <a:rPr lang="fr-FR" sz="1800" b="1" dirty="0"/>
              <a:t>20 </a:t>
            </a:r>
            <a:r>
              <a:rPr lang="fr-FR" sz="1800" dirty="0"/>
              <a:t>cas avec 12 mois de follow-up</a:t>
            </a:r>
          </a:p>
        </p:txBody>
      </p:sp>
      <p:sp>
        <p:nvSpPr>
          <p:cNvPr id="104" name="ZoneTexte 103">
            <a:extLst>
              <a:ext uri="{FF2B5EF4-FFF2-40B4-BE49-F238E27FC236}">
                <a16:creationId xmlns:a16="http://schemas.microsoft.com/office/drawing/2014/main" id="{38267997-B387-88A0-F633-57C1D7586BF0}"/>
              </a:ext>
            </a:extLst>
          </p:cNvPr>
          <p:cNvSpPr txBox="1"/>
          <p:nvPr/>
        </p:nvSpPr>
        <p:spPr>
          <a:xfrm>
            <a:off x="317457" y="4398924"/>
            <a:ext cx="22535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Frutiger" panose="020B0500000000000000"/>
                <a:ea typeface="+mn-ea"/>
                <a:cs typeface="Arial" charset="0"/>
              </a:rPr>
              <a:t>Résultat</a:t>
            </a: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4EA640D3-E8E0-B4DC-DAC9-5415BB0DD72D}"/>
              </a:ext>
            </a:extLst>
          </p:cNvPr>
          <p:cNvGrpSpPr/>
          <p:nvPr/>
        </p:nvGrpSpPr>
        <p:grpSpPr>
          <a:xfrm>
            <a:off x="2548438" y="4553258"/>
            <a:ext cx="3257149" cy="1944819"/>
            <a:chOff x="2548438" y="4553258"/>
            <a:chExt cx="3257149" cy="1944819"/>
          </a:xfrm>
        </p:grpSpPr>
        <p:sp>
          <p:nvSpPr>
            <p:cNvPr id="106" name="Rectangle 35">
              <a:extLst>
                <a:ext uri="{FF2B5EF4-FFF2-40B4-BE49-F238E27FC236}">
                  <a16:creationId xmlns:a16="http://schemas.microsoft.com/office/drawing/2014/main" id="{49F71A17-BD7A-9F4D-C06B-19F02A7DF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438" y="4553258"/>
              <a:ext cx="104515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Single </a:t>
              </a:r>
              <a:r>
                <a:rPr kumimoji="0" lang="fr-FR" altLang="fr-FR" sz="10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cyst</a:t>
              </a: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 disease :</a:t>
              </a:r>
              <a:b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</a:b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 cas</a:t>
              </a:r>
              <a:endParaRPr kumimoji="0" lang="fr-FR" altLang="fr-FR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07" name="Rectangle 35">
              <a:extLst>
                <a:ext uri="{FF2B5EF4-FFF2-40B4-BE49-F238E27FC236}">
                  <a16:creationId xmlns:a16="http://schemas.microsoft.com/office/drawing/2014/main" id="{9CBA8ED7-3835-BEA6-7F0D-9ED4A9911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723" y="4553258"/>
              <a:ext cx="13144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Single </a:t>
              </a:r>
              <a:r>
                <a:rPr kumimoji="0" lang="fr-FR" altLang="fr-FR" sz="10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cyst</a:t>
              </a: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 intervention :</a:t>
              </a:r>
              <a:b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</a:b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17 cas</a:t>
              </a:r>
              <a:endParaRPr kumimoji="0" lang="fr-FR" altLang="fr-FR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08" name="Rectangle 35">
              <a:extLst>
                <a:ext uri="{FF2B5EF4-FFF2-40B4-BE49-F238E27FC236}">
                  <a16:creationId xmlns:a16="http://schemas.microsoft.com/office/drawing/2014/main" id="{BCE80724-DE98-A1A9-5D63-E2C09FDF3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438" y="6190300"/>
              <a:ext cx="11525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Multiple </a:t>
              </a:r>
              <a:r>
                <a:rPr kumimoji="0" lang="fr-FR" altLang="fr-FR" sz="10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cyst</a:t>
              </a: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 </a:t>
              </a:r>
              <a:r>
                <a:rPr kumimoji="0" lang="fr-FR" altLang="fr-FR" sz="10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disease</a:t>
              </a: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</a:t>
              </a:r>
              <a:b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</a:b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17 cas</a:t>
              </a:r>
              <a:endParaRPr kumimoji="0" lang="fr-FR" altLang="fr-FR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09" name="Rectangle 35">
              <a:extLst>
                <a:ext uri="{FF2B5EF4-FFF2-40B4-BE49-F238E27FC236}">
                  <a16:creationId xmlns:a16="http://schemas.microsoft.com/office/drawing/2014/main" id="{4A789991-0F0C-7762-9431-756E0A035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723" y="6190300"/>
              <a:ext cx="14218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fr-FR" altLang="fr-FR" sz="1000" b="1" dirty="0">
                  <a:solidFill>
                    <a:srgbClr val="000000"/>
                  </a:solidFill>
                  <a:latin typeface="Calibri" panose="020F0502020204030204" pitchFamily="34" charset="0"/>
                </a:rPr>
                <a:t>Multiple</a:t>
              </a: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 </a:t>
              </a:r>
              <a:r>
                <a:rPr kumimoji="0" lang="fr-FR" altLang="fr-FR" sz="1000" b="1" i="0" u="none" strike="noStrike" cap="none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cyst</a:t>
              </a: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 intervention:</a:t>
              </a:r>
              <a:b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</a:b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10 cas</a:t>
              </a:r>
              <a:endParaRPr kumimoji="0" lang="fr-FR" altLang="fr-FR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pic>
          <p:nvPicPr>
            <p:cNvPr id="111" name="Image 110" descr="A silhouette of a human figure, likely representing a baby or fetus, with a prominent, round belly button.&#10;&#10;Le contenu généré par l’IA peut être incorrect.">
              <a:extLst>
                <a:ext uri="{FF2B5EF4-FFF2-40B4-BE49-F238E27FC236}">
                  <a16:creationId xmlns:a16="http://schemas.microsoft.com/office/drawing/2014/main" id="{AD18681E-21AF-C388-5B56-9C62CF0D2F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039427" y="4823981"/>
              <a:ext cx="285781" cy="526200"/>
            </a:xfrm>
            <a:prstGeom prst="rect">
              <a:avLst/>
            </a:prstGeom>
          </p:spPr>
        </p:pic>
        <p:pic>
          <p:nvPicPr>
            <p:cNvPr id="113" name="Image 112" descr="The image depicts a person holding a syringe, with one hand inside a body, and another hand holding a second syringe.&#10;&#10;Le contenu généré par l’IA peut être incorrect.">
              <a:extLst>
                <a:ext uri="{FF2B5EF4-FFF2-40B4-BE49-F238E27FC236}">
                  <a16:creationId xmlns:a16="http://schemas.microsoft.com/office/drawing/2014/main" id="{674C9C21-E5CC-A77D-F181-46053787AC5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800063" y="4823982"/>
              <a:ext cx="698574" cy="526199"/>
            </a:xfrm>
            <a:prstGeom prst="rect">
              <a:avLst/>
            </a:prstGeom>
          </p:spPr>
        </p:pic>
        <p:pic>
          <p:nvPicPr>
            <p:cNvPr id="115" name="Image 114" descr="The image depicts a silhouette of a human figure with two prominent belly buttons.&#10;&#10;Le contenu généré par l’IA peut être incorrect.">
              <a:extLst>
                <a:ext uri="{FF2B5EF4-FFF2-40B4-BE49-F238E27FC236}">
                  <a16:creationId xmlns:a16="http://schemas.microsoft.com/office/drawing/2014/main" id="{50C2D50A-BE07-E3F0-D0AE-064168954AE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039427" y="5565008"/>
              <a:ext cx="285781" cy="530736"/>
            </a:xfrm>
            <a:prstGeom prst="rect">
              <a:avLst/>
            </a:prstGeom>
          </p:spPr>
        </p:pic>
        <p:pic>
          <p:nvPicPr>
            <p:cNvPr id="117" name="Image 116" descr="The image depicts a human figure holding a syringe, symbolizing a medical or pharmaceutical theme.&#10;&#10;Le contenu généré par l’IA peut être incorrect.">
              <a:extLst>
                <a:ext uri="{FF2B5EF4-FFF2-40B4-BE49-F238E27FC236}">
                  <a16:creationId xmlns:a16="http://schemas.microsoft.com/office/drawing/2014/main" id="{0CDDEB37-F21B-F4B8-0E46-3043BBAD1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005653" y="5565008"/>
              <a:ext cx="394649" cy="530735"/>
            </a:xfrm>
            <a:prstGeom prst="rect">
              <a:avLst/>
            </a:prstGeom>
          </p:spPr>
        </p:pic>
        <p:cxnSp>
          <p:nvCxnSpPr>
            <p:cNvPr id="119" name="Connecteur droit avec flèche 118">
              <a:extLst>
                <a:ext uri="{FF2B5EF4-FFF2-40B4-BE49-F238E27FC236}">
                  <a16:creationId xmlns:a16="http://schemas.microsoft.com/office/drawing/2014/main" id="{BBF6BECE-5EBA-E896-0ACC-4DEAC748110C}"/>
                </a:ext>
              </a:extLst>
            </p:cNvPr>
            <p:cNvCxnSpPr>
              <a:cxnSpLocks/>
            </p:cNvCxnSpPr>
            <p:nvPr/>
          </p:nvCxnSpPr>
          <p:spPr>
            <a:xfrm>
              <a:off x="3564742" y="5908040"/>
              <a:ext cx="1073298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Connecteur droit avec flèche 119">
              <a:extLst>
                <a:ext uri="{FF2B5EF4-FFF2-40B4-BE49-F238E27FC236}">
                  <a16:creationId xmlns:a16="http://schemas.microsoft.com/office/drawing/2014/main" id="{6DC9A106-0C94-FD54-AD5F-638510449ADC}"/>
                </a:ext>
              </a:extLst>
            </p:cNvPr>
            <p:cNvCxnSpPr>
              <a:cxnSpLocks/>
            </p:cNvCxnSpPr>
            <p:nvPr/>
          </p:nvCxnSpPr>
          <p:spPr>
            <a:xfrm>
              <a:off x="3564742" y="5075085"/>
              <a:ext cx="1073298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D670B17C-1294-F240-EAED-8B3733F2BB1D}"/>
                </a:ext>
              </a:extLst>
            </p:cNvPr>
            <p:cNvSpPr/>
            <p:nvPr/>
          </p:nvSpPr>
          <p:spPr>
            <a:xfrm>
              <a:off x="3564742" y="5151120"/>
              <a:ext cx="1073298" cy="701040"/>
            </a:xfrm>
            <a:custGeom>
              <a:avLst/>
              <a:gdLst>
                <a:gd name="csX0" fmla="*/ 0 w 1026160"/>
                <a:gd name="csY0" fmla="*/ 701040 h 701040"/>
                <a:gd name="csX1" fmla="*/ 502920 w 1026160"/>
                <a:gd name="csY1" fmla="*/ 386080 h 701040"/>
                <a:gd name="csX2" fmla="*/ 589280 w 1026160"/>
                <a:gd name="csY2" fmla="*/ 147320 h 701040"/>
                <a:gd name="csX3" fmla="*/ 1026160 w 1026160"/>
                <a:gd name="csY3" fmla="*/ 0 h 70104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</a:cxnLst>
              <a:rect l="l" t="t" r="r" b="b"/>
              <a:pathLst>
                <a:path w="1026160" h="701040">
                  <a:moveTo>
                    <a:pt x="0" y="701040"/>
                  </a:moveTo>
                  <a:cubicBezTo>
                    <a:pt x="202353" y="589703"/>
                    <a:pt x="404707" y="478367"/>
                    <a:pt x="502920" y="386080"/>
                  </a:cubicBezTo>
                  <a:cubicBezTo>
                    <a:pt x="601133" y="293793"/>
                    <a:pt x="502073" y="211667"/>
                    <a:pt x="589280" y="147320"/>
                  </a:cubicBezTo>
                  <a:cubicBezTo>
                    <a:pt x="676487" y="82973"/>
                    <a:pt x="943187" y="19473"/>
                    <a:pt x="1026160" y="0"/>
                  </a:cubicBezTo>
                </a:path>
              </a:pathLst>
            </a:custGeom>
            <a:noFill/>
            <a:ln w="19050">
              <a:solidFill>
                <a:srgbClr val="4472C4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pic>
        <p:nvPicPr>
          <p:cNvPr id="7" name="Espace réservé du contenu 6">
            <a:extLst>
              <a:ext uri="{FF2B5EF4-FFF2-40B4-BE49-F238E27FC236}">
                <a16:creationId xmlns:a16="http://schemas.microsoft.com/office/drawing/2014/main" id="{4D8C3C63-6910-548E-D702-83921F949DD2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7"/>
          <a:stretch>
            <a:fillRect/>
          </a:stretch>
        </p:blipFill>
        <p:spPr>
          <a:xfrm>
            <a:off x="11354120" y="416572"/>
            <a:ext cx="664522" cy="451143"/>
          </a:xfrm>
          <a:prstGeom prst="rect">
            <a:avLst/>
          </a:prstGeom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C3C2119B-FFC1-6980-FB64-CF730792B775}"/>
              </a:ext>
            </a:extLst>
          </p:cNvPr>
          <p:cNvSpPr txBox="1"/>
          <p:nvPr/>
        </p:nvSpPr>
        <p:spPr>
          <a:xfrm>
            <a:off x="10270405" y="6601829"/>
            <a:ext cx="190949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s-419" sz="1050" dirty="0" err="1"/>
              <a:t>Blundell</a:t>
            </a:r>
            <a:r>
              <a:rPr lang="es-419" sz="1050" dirty="0"/>
              <a:t> S, ECSMIS 2026, </a:t>
            </a:r>
            <a:r>
              <a:rPr lang="fr-FR" sz="1050" dirty="0"/>
              <a:t>E1012</a:t>
            </a:r>
            <a:endParaRPr lang="es-419" sz="1050" dirty="0">
              <a:latin typeface="+mj-lt"/>
            </a:endParaRP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53284D7-8F44-537A-4DDB-03E70A6B21DC}"/>
              </a:ext>
            </a:extLst>
          </p:cNvPr>
          <p:cNvSpPr txBox="1"/>
          <p:nvPr/>
        </p:nvSpPr>
        <p:spPr>
          <a:xfrm>
            <a:off x="0" y="6602152"/>
            <a:ext cx="60960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/>
              <a:t>CE : </a:t>
            </a:r>
            <a:r>
              <a:rPr lang="fr-FR" sz="1050" dirty="0" err="1"/>
              <a:t>Cystic</a:t>
            </a:r>
            <a:r>
              <a:rPr lang="fr-FR" sz="1050" dirty="0"/>
              <a:t> </a:t>
            </a:r>
            <a:r>
              <a:rPr lang="fr-FR" sz="1050" dirty="0" err="1"/>
              <a:t>Echinococcosis</a:t>
            </a:r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152296220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Espace réservé du contenu 14">
            <a:extLst>
              <a:ext uri="{FF2B5EF4-FFF2-40B4-BE49-F238E27FC236}">
                <a16:creationId xmlns:a16="http://schemas.microsoft.com/office/drawing/2014/main" id="{DA734B56-7751-732F-2765-6BFE5D3609BE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7169" y="416572"/>
            <a:ext cx="658425" cy="451143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758023BE-0D2E-146B-5CFE-BFB976EC1A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r-FR" dirty="0"/>
              <a:t>La leishmaniose dans un hôpital espagnol tertiaire (2018-2025) : </a:t>
            </a:r>
            <a:br>
              <a:rPr lang="fr-FR" dirty="0"/>
            </a:br>
            <a:r>
              <a:rPr lang="fr-FR" dirty="0"/>
              <a:t>tendance épidémiologique, caractéristiques cliniques et diagnostiques </a:t>
            </a:r>
            <a:br>
              <a:rPr lang="fr-FR" dirty="0"/>
            </a:br>
            <a:r>
              <a:rPr lang="fr-FR" dirty="0"/>
              <a:t>d’une maladie ré-émergente</a:t>
            </a:r>
            <a:endParaRPr lang="fr-FR" i="1" dirty="0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A59390D0-EFCC-EC69-F6B0-35024C4930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90389"/>
            <a:ext cx="5977885" cy="4786574"/>
          </a:xfrm>
        </p:spPr>
        <p:txBody>
          <a:bodyPr>
            <a:normAutofit fontScale="92500" lnSpcReduction="20000"/>
          </a:bodyPr>
          <a:lstStyle/>
          <a:p>
            <a:r>
              <a:rPr lang="fr-FR" sz="1800" dirty="0"/>
              <a:t>Étude rétrospective des PCR </a:t>
            </a:r>
            <a:r>
              <a:rPr lang="fr-FR" sz="1800" i="1" dirty="0"/>
              <a:t>Leishmania</a:t>
            </a:r>
            <a:r>
              <a:rPr lang="fr-FR" sz="1800" dirty="0"/>
              <a:t> </a:t>
            </a:r>
            <a:r>
              <a:rPr lang="fr-FR" sz="1800" dirty="0" err="1"/>
              <a:t>sp</a:t>
            </a:r>
            <a:r>
              <a:rPr lang="fr-FR" sz="1800" dirty="0"/>
              <a:t>. positives </a:t>
            </a:r>
          </a:p>
          <a:p>
            <a:r>
              <a:rPr lang="fr-FR" sz="1800" dirty="0"/>
              <a:t>2018-2025, Valence, Espagne</a:t>
            </a:r>
          </a:p>
          <a:p>
            <a:r>
              <a:rPr lang="fr-FR" sz="1800" dirty="0"/>
              <a:t>3 980 tests </a:t>
            </a:r>
            <a:r>
              <a:rPr lang="fr-FR" sz="1800" dirty="0">
                <a:sym typeface="Wingdings" panose="05000000000000000000" pitchFamily="2" charset="2"/>
              </a:rPr>
              <a:t></a:t>
            </a:r>
            <a:r>
              <a:rPr lang="fr-FR" sz="1800" dirty="0"/>
              <a:t> 353 positifs </a:t>
            </a:r>
            <a:r>
              <a:rPr lang="fr-FR" sz="1800" dirty="0">
                <a:sym typeface="Wingdings" panose="05000000000000000000" pitchFamily="2" charset="2"/>
              </a:rPr>
              <a:t></a:t>
            </a:r>
            <a:r>
              <a:rPr lang="fr-FR" sz="1800" dirty="0"/>
              <a:t> 208 patients (8,9 %)</a:t>
            </a:r>
          </a:p>
          <a:p>
            <a:endParaRPr lang="fr-FR" sz="1800" dirty="0"/>
          </a:p>
          <a:p>
            <a:pPr marL="0" indent="0">
              <a:buNone/>
            </a:pPr>
            <a:r>
              <a:rPr lang="fr-FR" sz="1900" b="1" dirty="0">
                <a:solidFill>
                  <a:srgbClr val="C00000"/>
                </a:solidFill>
              </a:rPr>
              <a:t>Résultats</a:t>
            </a:r>
          </a:p>
          <a:p>
            <a:pPr marL="0" indent="0">
              <a:buNone/>
            </a:pPr>
            <a:r>
              <a:rPr lang="fr-FR" sz="1800" dirty="0"/>
              <a:t>Données disponibles pour 142 patients :</a:t>
            </a:r>
          </a:p>
          <a:p>
            <a:pPr lvl="1"/>
            <a:r>
              <a:rPr lang="fr-FR" sz="1800" b="1" dirty="0"/>
              <a:t>85 leishmanioses viscérales (LV) </a:t>
            </a:r>
            <a:r>
              <a:rPr lang="fr-FR" sz="1800" dirty="0"/>
              <a:t>: </a:t>
            </a:r>
          </a:p>
          <a:p>
            <a:pPr lvl="2"/>
            <a:r>
              <a:rPr lang="fr-FR" sz="1800" dirty="0"/>
              <a:t>76 % hommes</a:t>
            </a:r>
          </a:p>
          <a:p>
            <a:pPr lvl="2"/>
            <a:r>
              <a:rPr lang="fr-FR" sz="1800" dirty="0"/>
              <a:t>40 % enfants (14 % &lt; 1 an)</a:t>
            </a:r>
          </a:p>
          <a:p>
            <a:pPr lvl="2"/>
            <a:r>
              <a:rPr lang="fr-FR" sz="1800" dirty="0"/>
              <a:t>43,5 % patients immunodéprimés </a:t>
            </a:r>
            <a:r>
              <a:rPr lang="fr-FR" sz="1800" i="1" dirty="0"/>
              <a:t>(cf. tableau)</a:t>
            </a:r>
          </a:p>
          <a:p>
            <a:pPr lvl="2"/>
            <a:r>
              <a:rPr lang="fr-FR" sz="1800" dirty="0"/>
              <a:t>33% SAM</a:t>
            </a:r>
          </a:p>
          <a:p>
            <a:pPr lvl="1"/>
            <a:r>
              <a:rPr lang="fr-FR" sz="1800" b="1" dirty="0"/>
              <a:t>57 leishmanioses cutanées et cutanéo-muqueuses : </a:t>
            </a:r>
          </a:p>
          <a:p>
            <a:pPr lvl="2"/>
            <a:r>
              <a:rPr lang="fr-FR" sz="1800" dirty="0"/>
              <a:t>adultes, surtout &gt; 50 ans</a:t>
            </a:r>
          </a:p>
          <a:p>
            <a:pPr marL="0" indent="0">
              <a:buNone/>
            </a:pPr>
            <a:r>
              <a:rPr lang="fr-FR" sz="1800" b="1" dirty="0">
                <a:solidFill>
                  <a:srgbClr val="C00000"/>
                </a:solidFill>
              </a:rPr>
              <a:t>Discussion</a:t>
            </a:r>
            <a:endParaRPr lang="fr-FR" sz="1800" dirty="0"/>
          </a:p>
          <a:p>
            <a:pPr lvl="1"/>
            <a:r>
              <a:rPr lang="fr-FR" sz="1800" dirty="0"/>
              <a:t>Augmentation d’incidence dans la région de Valence</a:t>
            </a:r>
          </a:p>
          <a:p>
            <a:pPr lvl="1"/>
            <a:r>
              <a:rPr lang="fr-FR" sz="1800" dirty="0"/>
              <a:t>Distribution : LV adultes immunodéprimés et enfants </a:t>
            </a:r>
          </a:p>
          <a:p>
            <a:pPr lvl="1"/>
            <a:r>
              <a:rPr lang="fr-FR" sz="1800" dirty="0"/>
              <a:t>SAM chez plus d’1/3 des patients LV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A1C359B7-784C-8DC2-0D07-21C513D85CB4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4160113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SAM : syndrome d’activation macrophagique ; LV : leishmaniose viscérale</a:t>
            </a:r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id="{F522DEFA-91B2-56BC-A399-1DC8FA96AF6F}"/>
              </a:ext>
            </a:extLst>
          </p:cNvPr>
          <p:cNvSpPr txBox="1">
            <a:spLocks/>
          </p:cNvSpPr>
          <p:nvPr/>
        </p:nvSpPr>
        <p:spPr>
          <a:xfrm>
            <a:off x="9663568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 err="1">
                <a:latin typeface="+mn-lt"/>
              </a:rPr>
              <a:t>Gremaldos</a:t>
            </a:r>
            <a:r>
              <a:rPr lang="fr-FR" dirty="0">
                <a:latin typeface="+mn-lt"/>
              </a:rPr>
              <a:t> Mira E, ESCMID 2026, E0793</a:t>
            </a:r>
          </a:p>
        </p:txBody>
      </p:sp>
      <p:sp>
        <p:nvSpPr>
          <p:cNvPr id="16" name="AutoShape 2" descr="Image générée : Carte vectorielle de l'Espagne avec Valence">
            <a:extLst>
              <a:ext uri="{FF2B5EF4-FFF2-40B4-BE49-F238E27FC236}">
                <a16:creationId xmlns:a16="http://schemas.microsoft.com/office/drawing/2014/main" id="{414ADB3B-E63E-73D7-BB76-0445577C61F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95475" y="0"/>
            <a:ext cx="840105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419"/>
          </a:p>
        </p:txBody>
      </p:sp>
      <p:pic>
        <p:nvPicPr>
          <p:cNvPr id="18" name="Image 17">
            <a:extLst>
              <a:ext uri="{FF2B5EF4-FFF2-40B4-BE49-F238E27FC236}">
                <a16:creationId xmlns:a16="http://schemas.microsoft.com/office/drawing/2014/main" id="{E355D2EB-CF16-ACCE-7865-5E6257AA1FE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4258" t="1978" r="1828" b="1991"/>
          <a:stretch>
            <a:fillRect/>
          </a:stretch>
        </p:blipFill>
        <p:spPr>
          <a:xfrm>
            <a:off x="6295316" y="5153974"/>
            <a:ext cx="1877974" cy="1567501"/>
          </a:xfrm>
          <a:prstGeom prst="rect">
            <a:avLst/>
          </a:prstGeom>
          <a:ln>
            <a:solidFill>
              <a:schemeClr val="accent1"/>
            </a:solidFill>
          </a:ln>
        </p:spPr>
      </p:pic>
      <p:graphicFrame>
        <p:nvGraphicFramePr>
          <p:cNvPr id="19" name="Tableau 18">
            <a:extLst>
              <a:ext uri="{FF2B5EF4-FFF2-40B4-BE49-F238E27FC236}">
                <a16:creationId xmlns:a16="http://schemas.microsoft.com/office/drawing/2014/main" id="{E251C40B-D252-7EDD-81B3-98FD7AEBDAF6}"/>
              </a:ext>
            </a:extLst>
          </p:cNvPr>
          <p:cNvGraphicFramePr>
            <a:graphicFrameLocks noGrp="1"/>
          </p:cNvGraphicFramePr>
          <p:nvPr/>
        </p:nvGraphicFramePr>
        <p:xfrm>
          <a:off x="6268721" y="1235684"/>
          <a:ext cx="5687675" cy="34338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81968">
                  <a:extLst>
                    <a:ext uri="{9D8B030D-6E8A-4147-A177-3AD203B41FA5}">
                      <a16:colId xmlns:a16="http://schemas.microsoft.com/office/drawing/2014/main" val="823857609"/>
                    </a:ext>
                  </a:extLst>
                </a:gridCol>
                <a:gridCol w="1661869">
                  <a:extLst>
                    <a:ext uri="{9D8B030D-6E8A-4147-A177-3AD203B41FA5}">
                      <a16:colId xmlns:a16="http://schemas.microsoft.com/office/drawing/2014/main" val="3663738924"/>
                    </a:ext>
                  </a:extLst>
                </a:gridCol>
                <a:gridCol w="1605743">
                  <a:extLst>
                    <a:ext uri="{9D8B030D-6E8A-4147-A177-3AD203B41FA5}">
                      <a16:colId xmlns:a16="http://schemas.microsoft.com/office/drawing/2014/main" val="696807857"/>
                    </a:ext>
                  </a:extLst>
                </a:gridCol>
                <a:gridCol w="1238095">
                  <a:extLst>
                    <a:ext uri="{9D8B030D-6E8A-4147-A177-3AD203B41FA5}">
                      <a16:colId xmlns:a16="http://schemas.microsoft.com/office/drawing/2014/main" val="33165643"/>
                    </a:ext>
                  </a:extLst>
                </a:gridCol>
              </a:tblGrid>
              <a:tr h="335941">
                <a:tc gridSpan="3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/>
                        <a:t>Variable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/>
                        <a:t>n (%)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81904137"/>
                  </a:ext>
                </a:extLst>
              </a:tr>
              <a:tr h="315475">
                <a:tc rowSpan="9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Statut immunitaire</a:t>
                      </a: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fr-FR" sz="1400" b="1" dirty="0"/>
                        <a:t>Comorbidités dysimmunitaires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fr-FR" sz="1400" dirty="0"/>
                        <a:t>Hémopathie maligne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/>
                        <a:t>13 (15,3)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36085024"/>
                  </a:ext>
                </a:extLst>
              </a:tr>
              <a:tr h="293652"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fr-FR" sz="1400" dirty="0"/>
                        <a:t>Autre néoplasie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/>
                        <a:t>5 (5,9)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09855618"/>
                  </a:ext>
                </a:extLst>
              </a:tr>
              <a:tr h="293652"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fr-FR" sz="1400" dirty="0"/>
                        <a:t>Maladie rénale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/>
                        <a:t>13 (15,3)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28543066"/>
                  </a:ext>
                </a:extLst>
              </a:tr>
              <a:tr h="293652"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fr-FR" sz="1400" dirty="0"/>
                        <a:t>Diabète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/>
                        <a:t>8 (9,4)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24635262"/>
                  </a:ext>
                </a:extLst>
              </a:tr>
              <a:tr h="315475"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fr-FR" sz="1400" dirty="0"/>
                        <a:t>Maladie auto-immune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/>
                        <a:t>6 (7,1)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64011814"/>
                  </a:ext>
                </a:extLst>
              </a:tr>
              <a:tr h="293652"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fr-FR" sz="1400" dirty="0"/>
                        <a:t>VIH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/>
                        <a:t>6 (7,1)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90445109"/>
                  </a:ext>
                </a:extLst>
              </a:tr>
              <a:tr h="315475"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fr-FR" sz="1400" dirty="0"/>
                        <a:t>Maladie rhumatologique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/>
                        <a:t>3 (3,5)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78636874"/>
                  </a:ext>
                </a:extLst>
              </a:tr>
              <a:tr h="293652"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fr-FR" sz="1400" b="1" dirty="0"/>
                        <a:t>Transplantation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fr-FR" sz="1400" dirty="0"/>
                        <a:t>Organe solide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/>
                        <a:t>13 (15,3)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75560348"/>
                  </a:ext>
                </a:extLst>
              </a:tr>
              <a:tr h="315475"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fr-FR" sz="9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fr-FR" sz="1400" dirty="0"/>
                        <a:t>Cellules souches hématopoïétiques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fr-FR" sz="1400" dirty="0"/>
                        <a:t>3 (3,5)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268657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724547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7402FD4-22E5-B700-BFE3-A2435BAF7E9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Infections virales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0013E9A9-EB4F-7538-C6D4-C77A567048A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5706958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Espace réservé du contenu 24">
            <a:extLst>
              <a:ext uri="{FF2B5EF4-FFF2-40B4-BE49-F238E27FC236}">
                <a16:creationId xmlns:a16="http://schemas.microsoft.com/office/drawing/2014/main" id="{9F8E22DA-F13F-1148-A239-E068763AC640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24347"/>
            <a:ext cx="665163" cy="435593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758023BE-0D2E-146B-5CFE-BFB976EC1A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10782214" cy="962634"/>
          </a:xfrm>
        </p:spPr>
        <p:txBody>
          <a:bodyPr>
            <a:noAutofit/>
          </a:bodyPr>
          <a:lstStyle/>
          <a:p>
            <a:r>
              <a:rPr lang="fr-FR" sz="2400" dirty="0"/>
              <a:t>Réponse thérapeutique positive au </a:t>
            </a:r>
            <a:r>
              <a:rPr lang="fr-FR" sz="2400" dirty="0" err="1"/>
              <a:t>pritelivir</a:t>
            </a:r>
            <a:r>
              <a:rPr lang="fr-FR" sz="2400" dirty="0"/>
              <a:t> obtenue dans les infections à HSV réfractaires chez des patients immunodéprimés, incluant des receveurs de greffes et des patients en oncologie : essai de phase 3 PRIOH-1 </a:t>
            </a:r>
            <a:r>
              <a:rPr lang="fr-FR" sz="2400" i="1" dirty="0"/>
              <a:t>(1)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A1C359B7-784C-8DC2-0D07-21C513D85CB4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3071675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fr-FR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HSV : virus de l’herpès simplex  ;d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dc : dose de charge</a:t>
            </a:r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016C5A0F-84D4-5ACE-144A-8F54ABF90483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Chemaly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RF, ESCMID 2026, L0016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CDC1549E-70B8-690D-1B2C-1BAA7C0ECA83}"/>
              </a:ext>
            </a:extLst>
          </p:cNvPr>
          <p:cNvSpPr txBox="1"/>
          <p:nvPr/>
        </p:nvSpPr>
        <p:spPr>
          <a:xfrm>
            <a:off x="321575" y="1284820"/>
            <a:ext cx="5263203" cy="21390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Contexte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Infection cutanée à HSV résistante à l’aciclovir est fréquente : 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&gt; 16 % transplanté de cellules hématopoïétiques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&gt; 10 % transplanté d’organes solides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Environ 5 % chez les patients vivant avec le VIH</a:t>
            </a:r>
          </a:p>
          <a:p>
            <a:pPr marL="171450" indent="-171450">
              <a:buClr>
                <a:srgbClr val="C00000"/>
              </a:buClr>
              <a:buFont typeface="Arial" panose="020B0604020202020204" pitchFamily="34" charset="0"/>
              <a:buChar char="•"/>
              <a:defRPr/>
            </a:pPr>
            <a:r>
              <a:rPr lang="fr-FR" sz="1400" dirty="0">
                <a:solidFill>
                  <a:prstClr val="black"/>
                </a:solidFill>
                <a:latin typeface="Calibri"/>
              </a:rPr>
              <a:t>I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nfections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herpétiques réfractaires limitées par la toxicité et la    voie IV</a:t>
            </a:r>
            <a:b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Nouvelle alternative </a:t>
            </a:r>
            <a:r>
              <a:rPr kumimoji="0" lang="fr-FR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 os </a:t>
            </a:r>
            <a:endParaRPr kumimoji="0" lang="fr-FR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Cible : inhibiteur d’hélicase primase (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pritelivir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/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amenamevir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852B663D-8279-82F7-89F0-41AED0A85607}"/>
              </a:ext>
            </a:extLst>
          </p:cNvPr>
          <p:cNvSpPr txBox="1"/>
          <p:nvPr/>
        </p:nvSpPr>
        <p:spPr>
          <a:xfrm>
            <a:off x="5759780" y="1284820"/>
            <a:ext cx="630015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Essai de phase 3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Objectif : évaluer l’efficacité et la sécurité du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pritelivir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comparé à choix de l’investigateur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Objectif principal : % des patients avec guérison complète à J28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Objectifs secondaires : % des patients avec guérison complète à J42 ; </a:t>
            </a:r>
            <a:r>
              <a:rPr kumimoji="0" lang="fr-FR" alt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analyses de sous-groupes prédéfinies du pourcentage de patients présentant une cicatrisation complète des lésions à 28 et 42 jours de traitement</a:t>
            </a:r>
          </a:p>
          <a:p>
            <a:pPr marL="171450" marR="0" lvl="0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alt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Critères d’inclusion principaux : adultes IC présentant une infection herpétique (HSV) </a:t>
            </a:r>
            <a:r>
              <a:rPr kumimoji="0" lang="fr-FR" alt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mucocutanée</a:t>
            </a:r>
            <a:r>
              <a:rPr kumimoji="0" lang="fr-FR" alt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réfractaire/résistante (R#R) à l’ACV, définie par :</a:t>
            </a:r>
          </a:p>
          <a:p>
            <a:pPr marL="628650" marR="0" lvl="1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alt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Réfractaire / échec clinique</a:t>
            </a:r>
            <a:r>
              <a: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 : absence d’amélioration clinique des lésions herpétiques après ≥ 7 jours de traitement à doses thérapeutiques par un analogue nucléosidique (aciclovir, </a:t>
            </a:r>
            <a:r>
              <a:rPr kumimoji="0" lang="fr-FR" altLang="fr-FR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valaciclovir</a:t>
            </a:r>
            <a:r>
              <a: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ou </a:t>
            </a:r>
            <a:r>
              <a:rPr kumimoji="0" lang="fr-FR" altLang="fr-FR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famciclovir</a:t>
            </a:r>
            <a:r>
              <a: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  <a:br>
              <a: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OU</a:t>
            </a:r>
          </a:p>
          <a:p>
            <a:pPr marL="628650" marR="0" lvl="1" indent="-1714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C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altLang="fr-F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Résistance</a:t>
            </a:r>
            <a:r>
              <a:rPr kumimoji="0" lang="fr-FR" alt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 : résistance à l’ACV confirmée localement par le laboratoire (génotypique et/ou phénotypique) pour l’épisode en cours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21460443-FCB3-8D5B-1C82-2CB15D529499}"/>
              </a:ext>
            </a:extLst>
          </p:cNvPr>
          <p:cNvGrpSpPr/>
          <p:nvPr/>
        </p:nvGrpSpPr>
        <p:grpSpPr>
          <a:xfrm>
            <a:off x="3913957" y="4466992"/>
            <a:ext cx="8237684" cy="1986028"/>
            <a:chOff x="3913957" y="4466992"/>
            <a:chExt cx="8237684" cy="1986028"/>
          </a:xfrm>
        </p:grpSpPr>
        <p:cxnSp>
          <p:nvCxnSpPr>
            <p:cNvPr id="22" name="Connecteur droit 21">
              <a:extLst>
                <a:ext uri="{FF2B5EF4-FFF2-40B4-BE49-F238E27FC236}">
                  <a16:creationId xmlns:a16="http://schemas.microsoft.com/office/drawing/2014/main" id="{4CDCB81B-E0C7-791D-A9B9-34044499B0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883" y="4719978"/>
              <a:ext cx="0" cy="1733042"/>
            </a:xfrm>
            <a:prstGeom prst="line">
              <a:avLst/>
            </a:prstGeom>
            <a:ln>
              <a:headEnd type="oval" w="med" len="med"/>
              <a:tailEnd type="oval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ZoneTexte 2">
              <a:extLst>
                <a:ext uri="{FF2B5EF4-FFF2-40B4-BE49-F238E27FC236}">
                  <a16:creationId xmlns:a16="http://schemas.microsoft.com/office/drawing/2014/main" id="{A15AA4B6-B2DB-47C2-07DE-DF07FDD1F7AA}"/>
                </a:ext>
              </a:extLst>
            </p:cNvPr>
            <p:cNvSpPr txBox="1"/>
            <p:nvPr/>
          </p:nvSpPr>
          <p:spPr>
            <a:xfrm>
              <a:off x="3913957" y="5506522"/>
              <a:ext cx="1167709" cy="510778"/>
            </a:xfrm>
            <a:prstGeom prst="roundRect">
              <a:avLst/>
            </a:prstGeom>
            <a:solidFill>
              <a:srgbClr val="CCECFF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Randomisation</a:t>
              </a:r>
              <a:b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HSV ACV R </a:t>
              </a:r>
              <a:r>
                <a:rPr kumimoji="0" lang="fr-FR" sz="1200" b="0" i="0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+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R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Rectangle : coins arrondis 5">
              <a:extLst>
                <a:ext uri="{FF2B5EF4-FFF2-40B4-BE49-F238E27FC236}">
                  <a16:creationId xmlns:a16="http://schemas.microsoft.com/office/drawing/2014/main" id="{27FC2984-58E5-FC40-82F8-9B6C000A9F25}"/>
                </a:ext>
              </a:extLst>
            </p:cNvPr>
            <p:cNvSpPr/>
            <p:nvPr/>
          </p:nvSpPr>
          <p:spPr>
            <a:xfrm>
              <a:off x="7123472" y="5203709"/>
              <a:ext cx="2822303" cy="430306"/>
            </a:xfrm>
            <a:prstGeom prst="round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Pritelivir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100 mg/j, après </a:t>
              </a:r>
              <a:r>
                <a:rPr kumimoji="0" lang="fr-FR" sz="11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ddc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400 mg</a:t>
              </a:r>
              <a:endParaRPr kumimoji="0" lang="es-419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9FB633F3-97F1-341F-6B0D-0C5AEE5203F5}"/>
                </a:ext>
              </a:extLst>
            </p:cNvPr>
            <p:cNvSpPr/>
            <p:nvPr/>
          </p:nvSpPr>
          <p:spPr>
            <a:xfrm>
              <a:off x="7123470" y="5849589"/>
              <a:ext cx="2822302" cy="430306"/>
            </a:xfrm>
            <a:prstGeom prst="round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Foscarnet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IV, </a:t>
              </a:r>
              <a:r>
                <a:rPr kumimoji="0" lang="fr-FR" sz="11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cidofovir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IV ou topique </a:t>
              </a:r>
              <a:r>
                <a:rPr kumimoji="0" lang="fr-FR" sz="11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imiquimod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topique</a:t>
              </a:r>
              <a:endParaRPr kumimoji="0" lang="es-419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E8B0C943-D4EC-58E0-B127-27529714D2FD}"/>
                </a:ext>
              </a:extLst>
            </p:cNvPr>
            <p:cNvSpPr txBox="1"/>
            <p:nvPr/>
          </p:nvSpPr>
          <p:spPr>
            <a:xfrm>
              <a:off x="9945777" y="5343819"/>
              <a:ext cx="66717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 = 101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ZoneTexte 8">
              <a:extLst>
                <a:ext uri="{FF2B5EF4-FFF2-40B4-BE49-F238E27FC236}">
                  <a16:creationId xmlns:a16="http://schemas.microsoft.com/office/drawing/2014/main" id="{C36E0152-C690-468F-7897-A4A5897D53B2}"/>
                </a:ext>
              </a:extLst>
            </p:cNvPr>
            <p:cNvSpPr txBox="1"/>
            <p:nvPr/>
          </p:nvSpPr>
          <p:spPr>
            <a:xfrm>
              <a:off x="10584672" y="4950254"/>
              <a:ext cx="1566969" cy="1123712"/>
            </a:xfrm>
            <a:prstGeom prst="roundRect">
              <a:avLst/>
            </a:prstGeom>
            <a:solidFill>
              <a:srgbClr val="CCECF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Guérison complète évalué par l’investigateur – épithélialisation complète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id="{84855FA8-9490-E962-CD3A-F230F51EFDC9}"/>
                </a:ext>
              </a:extLst>
            </p:cNvPr>
            <p:cNvSpPr txBox="1"/>
            <p:nvPr/>
          </p:nvSpPr>
          <p:spPr>
            <a:xfrm>
              <a:off x="7459180" y="4466992"/>
              <a:ext cx="143981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5608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Durée de </a:t>
              </a:r>
              <a:r>
                <a:rPr kumimoji="0" lang="fr-FR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5608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trt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5608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max : 28j</a:t>
              </a:r>
              <a:endParaRPr kumimoji="0" lang="es-419" sz="1100" b="0" i="0" u="none" strike="noStrike" kern="1200" cap="none" spc="0" normalizeH="0" baseline="0" noProof="0" dirty="0">
                <a:ln>
                  <a:noFill/>
                </a:ln>
                <a:solidFill>
                  <a:srgbClr val="156082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F01BB0B7-56A1-5BCC-7F68-89A0CCE9BAA1}"/>
                </a:ext>
              </a:extLst>
            </p:cNvPr>
            <p:cNvSpPr txBox="1"/>
            <p:nvPr/>
          </p:nvSpPr>
          <p:spPr>
            <a:xfrm>
              <a:off x="8935813" y="4466992"/>
              <a:ext cx="123944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5608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Prolongation à J42</a:t>
              </a:r>
              <a:endParaRPr kumimoji="0" lang="es-419" sz="1100" b="0" i="0" u="none" strike="noStrike" kern="1200" cap="none" spc="0" normalizeH="0" baseline="0" noProof="0" dirty="0">
                <a:ln>
                  <a:noFill/>
                </a:ln>
                <a:solidFill>
                  <a:srgbClr val="156082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33970FDA-E459-8576-7C42-C9BDF3C07918}"/>
                </a:ext>
              </a:extLst>
            </p:cNvPr>
            <p:cNvSpPr txBox="1"/>
            <p:nvPr/>
          </p:nvSpPr>
          <p:spPr>
            <a:xfrm>
              <a:off x="10954788" y="4466992"/>
              <a:ext cx="77136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5608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Suivi à J28</a:t>
              </a:r>
              <a:endParaRPr kumimoji="0" lang="es-419" sz="1100" b="0" i="0" u="none" strike="noStrike" kern="1200" cap="none" spc="0" normalizeH="0" baseline="0" noProof="0" dirty="0">
                <a:ln>
                  <a:noFill/>
                </a:ln>
                <a:solidFill>
                  <a:srgbClr val="156082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Rectangle : coins arrondis 17">
              <a:extLst>
                <a:ext uri="{FF2B5EF4-FFF2-40B4-BE49-F238E27FC236}">
                  <a16:creationId xmlns:a16="http://schemas.microsoft.com/office/drawing/2014/main" id="{18D5FB58-FCAB-7E18-CF7A-EDAB1A094EDD}"/>
                </a:ext>
              </a:extLst>
            </p:cNvPr>
            <p:cNvSpPr/>
            <p:nvPr/>
          </p:nvSpPr>
          <p:spPr>
            <a:xfrm>
              <a:off x="5584778" y="5203707"/>
              <a:ext cx="1486775" cy="430307"/>
            </a:xfrm>
            <a:prstGeom prst="round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Bras expérimental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(n = 51)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Rectangle : coins arrondis 18">
              <a:extLst>
                <a:ext uri="{FF2B5EF4-FFF2-40B4-BE49-F238E27FC236}">
                  <a16:creationId xmlns:a16="http://schemas.microsoft.com/office/drawing/2014/main" id="{A2E7C2DC-1E5B-5D3A-40A3-50EC27D5BEC7}"/>
                </a:ext>
              </a:extLst>
            </p:cNvPr>
            <p:cNvSpPr/>
            <p:nvPr/>
          </p:nvSpPr>
          <p:spPr>
            <a:xfrm>
              <a:off x="5584779" y="5837465"/>
              <a:ext cx="1486774" cy="430307"/>
            </a:xfrm>
            <a:prstGeom prst="round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Bras comparateur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(n = 50)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21" name="Connecteur droit 20">
              <a:extLst>
                <a:ext uri="{FF2B5EF4-FFF2-40B4-BE49-F238E27FC236}">
                  <a16:creationId xmlns:a16="http://schemas.microsoft.com/office/drawing/2014/main" id="{E448AE23-064F-A7C4-D8A8-42B102D28F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98274" y="4719978"/>
              <a:ext cx="0" cy="1733041"/>
            </a:xfrm>
            <a:prstGeom prst="line">
              <a:avLst/>
            </a:prstGeom>
            <a:ln>
              <a:headEnd type="oval" w="med" len="med"/>
              <a:tailEnd type="oval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necteur droit 22">
              <a:extLst>
                <a:ext uri="{FF2B5EF4-FFF2-40B4-BE49-F238E27FC236}">
                  <a16:creationId xmlns:a16="http://schemas.microsoft.com/office/drawing/2014/main" id="{1133E04F-698D-C984-F679-2D8E713288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76117" y="4719978"/>
              <a:ext cx="0" cy="1733041"/>
            </a:xfrm>
            <a:prstGeom prst="line">
              <a:avLst/>
            </a:prstGeom>
            <a:ln>
              <a:headEnd type="oval" w="med" len="med"/>
              <a:tailEnd type="oval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necteur : en angle 28">
              <a:extLst>
                <a:ext uri="{FF2B5EF4-FFF2-40B4-BE49-F238E27FC236}">
                  <a16:creationId xmlns:a16="http://schemas.microsoft.com/office/drawing/2014/main" id="{5FB20545-AA7C-CF59-5EA6-785953B440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81666" y="5428005"/>
              <a:ext cx="503112" cy="343050"/>
            </a:xfrm>
            <a:prstGeom prst="bentConnector3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necteur : en angle 30">
              <a:extLst>
                <a:ext uri="{FF2B5EF4-FFF2-40B4-BE49-F238E27FC236}">
                  <a16:creationId xmlns:a16="http://schemas.microsoft.com/office/drawing/2014/main" id="{A1494271-F5F3-5E95-BDC7-0B53F58874A8}"/>
                </a:ext>
              </a:extLst>
            </p:cNvPr>
            <p:cNvCxnSpPr>
              <a:cxnSpLocks/>
              <a:endCxn id="19" idx="1"/>
            </p:cNvCxnSpPr>
            <p:nvPr/>
          </p:nvCxnSpPr>
          <p:spPr>
            <a:xfrm>
              <a:off x="5093727" y="5783521"/>
              <a:ext cx="491052" cy="269098"/>
            </a:xfrm>
            <a:prstGeom prst="bentConnector3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74EC9A08-24FE-7B3E-49F6-C8268005AC38}"/>
                </a:ext>
              </a:extLst>
            </p:cNvPr>
            <p:cNvSpPr txBox="1"/>
            <p:nvPr/>
          </p:nvSpPr>
          <p:spPr>
            <a:xfrm>
              <a:off x="5002505" y="5516067"/>
              <a:ext cx="3834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1:1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ZoneTexte 15">
            <a:extLst>
              <a:ext uri="{FF2B5EF4-FFF2-40B4-BE49-F238E27FC236}">
                <a16:creationId xmlns:a16="http://schemas.microsoft.com/office/drawing/2014/main" id="{E4BC3A48-408C-368E-8DFD-725E8CB8461F}"/>
              </a:ext>
            </a:extLst>
          </p:cNvPr>
          <p:cNvSpPr txBox="1"/>
          <p:nvPr/>
        </p:nvSpPr>
        <p:spPr>
          <a:xfrm>
            <a:off x="395612" y="6183304"/>
            <a:ext cx="13628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000" i="1" dirty="0">
                <a:latin typeface="+mj-lt"/>
              </a:rPr>
              <a:t>J Destoop JEADV 2025 </a:t>
            </a:r>
            <a:endParaRPr lang="es-419" sz="1000" i="1" dirty="0">
              <a:latin typeface="+mj-lt"/>
            </a:endParaRPr>
          </a:p>
        </p:txBody>
      </p:sp>
      <p:pic>
        <p:nvPicPr>
          <p:cNvPr id="30" name="Espace réservé du contenu 9">
            <a:extLst>
              <a:ext uri="{FF2B5EF4-FFF2-40B4-BE49-F238E27FC236}">
                <a16:creationId xmlns:a16="http://schemas.microsoft.com/office/drawing/2014/main" id="{9C5E5AB3-E038-1003-4355-A4D1220A07F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4"/>
          <a:srcRect b="37317"/>
          <a:stretch>
            <a:fillRect/>
          </a:stretch>
        </p:blipFill>
        <p:spPr>
          <a:xfrm>
            <a:off x="3529565" y="3551814"/>
            <a:ext cx="1893453" cy="1582515"/>
          </a:xfrm>
          <a:prstGeom prst="rect">
            <a:avLst/>
          </a:prstGeom>
        </p:spPr>
      </p:pic>
      <p:pic>
        <p:nvPicPr>
          <p:cNvPr id="32" name="Image 31">
            <a:extLst>
              <a:ext uri="{FF2B5EF4-FFF2-40B4-BE49-F238E27FC236}">
                <a16:creationId xmlns:a16="http://schemas.microsoft.com/office/drawing/2014/main" id="{15A373FB-F24E-F706-35C0-A090F0A2364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356" b="7203"/>
          <a:stretch>
            <a:fillRect/>
          </a:stretch>
        </p:blipFill>
        <p:spPr>
          <a:xfrm>
            <a:off x="434637" y="3551814"/>
            <a:ext cx="3003598" cy="2596331"/>
          </a:xfrm>
          <a:prstGeom prst="rect">
            <a:avLst/>
          </a:prstGeom>
          <a:ln>
            <a:noFill/>
          </a:ln>
        </p:spPr>
      </p:pic>
      <p:sp>
        <p:nvSpPr>
          <p:cNvPr id="28" name="ZoneTexte 27">
            <a:extLst>
              <a:ext uri="{FF2B5EF4-FFF2-40B4-BE49-F238E27FC236}">
                <a16:creationId xmlns:a16="http://schemas.microsoft.com/office/drawing/2014/main" id="{B075A7E7-5F63-45CE-A661-961615482F29}"/>
              </a:ext>
            </a:extLst>
          </p:cNvPr>
          <p:cNvSpPr txBox="1"/>
          <p:nvPr/>
        </p:nvSpPr>
        <p:spPr>
          <a:xfrm>
            <a:off x="3703110" y="5145765"/>
            <a:ext cx="149111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sz="1000" i="1" dirty="0" err="1">
                <a:latin typeface="+mj-lt"/>
              </a:rPr>
              <a:t>Credit</a:t>
            </a:r>
            <a:r>
              <a:rPr lang="fr-FR" sz="1000" i="1" dirty="0">
                <a:latin typeface="+mj-lt"/>
              </a:rPr>
              <a:t> Dr Justin DESTOOP</a:t>
            </a:r>
            <a:endParaRPr lang="es-419" sz="10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4326645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2">
            <a:extLst>
              <a:ext uri="{FF2B5EF4-FFF2-40B4-BE49-F238E27FC236}">
                <a16:creationId xmlns:a16="http://schemas.microsoft.com/office/drawing/2014/main" id="{59F834CD-ED04-64F2-B448-3F7286335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3934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altLang="fr-F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86A3A0AF-F553-4918-AE67-76D16A649663}"/>
              </a:ext>
            </a:extLst>
          </p:cNvPr>
          <p:cNvSpPr txBox="1"/>
          <p:nvPr/>
        </p:nvSpPr>
        <p:spPr>
          <a:xfrm>
            <a:off x="1639614" y="3358055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5" name="Espace réservé du contenu 4">
            <a:extLst>
              <a:ext uri="{FF2B5EF4-FFF2-40B4-BE49-F238E27FC236}">
                <a16:creationId xmlns:a16="http://schemas.microsoft.com/office/drawing/2014/main" id="{D8865812-685E-4C84-1882-BE2DDCF5A1E8}"/>
              </a:ext>
            </a:extLst>
          </p:cNvPr>
          <p:cNvGraphicFramePr>
            <a:graphicFrameLocks noGrp="1"/>
          </p:cNvGraphicFramePr>
          <p:nvPr>
            <p:ph sz="quarter" idx="13"/>
            <p:extLst>
              <p:ext uri="{D42A27DB-BD31-4B8C-83A1-F6EECF244321}">
                <p14:modId xmlns:p14="http://schemas.microsoft.com/office/powerpoint/2010/main" val="216952405"/>
              </p:ext>
            </p:extLst>
          </p:nvPr>
        </p:nvGraphicFramePr>
        <p:xfrm>
          <a:off x="153749" y="1927086"/>
          <a:ext cx="5757645" cy="43411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27888">
                  <a:extLst>
                    <a:ext uri="{9D8B030D-6E8A-4147-A177-3AD203B41FA5}">
                      <a16:colId xmlns:a16="http://schemas.microsoft.com/office/drawing/2014/main" val="2519295310"/>
                    </a:ext>
                  </a:extLst>
                </a:gridCol>
                <a:gridCol w="1109919">
                  <a:extLst>
                    <a:ext uri="{9D8B030D-6E8A-4147-A177-3AD203B41FA5}">
                      <a16:colId xmlns:a16="http://schemas.microsoft.com/office/drawing/2014/main" val="4137078666"/>
                    </a:ext>
                  </a:extLst>
                </a:gridCol>
                <a:gridCol w="1109919">
                  <a:extLst>
                    <a:ext uri="{9D8B030D-6E8A-4147-A177-3AD203B41FA5}">
                      <a16:colId xmlns:a16="http://schemas.microsoft.com/office/drawing/2014/main" val="4122052353"/>
                    </a:ext>
                  </a:extLst>
                </a:gridCol>
                <a:gridCol w="1109919">
                  <a:extLst>
                    <a:ext uri="{9D8B030D-6E8A-4147-A177-3AD203B41FA5}">
                      <a16:colId xmlns:a16="http://schemas.microsoft.com/office/drawing/2014/main" val="1482942430"/>
                    </a:ext>
                  </a:extLst>
                </a:gridCol>
              </a:tblGrid>
              <a:tr h="605379">
                <a:tc>
                  <a:txBody>
                    <a:bodyPr/>
                    <a:lstStyle/>
                    <a:p>
                      <a:endParaRPr lang="es-419" sz="12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 err="1">
                          <a:latin typeface="+mn-lt"/>
                        </a:rPr>
                        <a:t>Pritelivir</a:t>
                      </a:r>
                      <a:endParaRPr lang="fr-FR" sz="1200" dirty="0">
                        <a:latin typeface="+mn-lt"/>
                      </a:endParaRPr>
                    </a:p>
                    <a:p>
                      <a:pPr algn="ctr"/>
                      <a:r>
                        <a:rPr lang="fr-FR" sz="1200" dirty="0">
                          <a:latin typeface="+mn-lt"/>
                        </a:rPr>
                        <a:t>(n = 51)</a:t>
                      </a:r>
                    </a:p>
                    <a:p>
                      <a:pPr algn="ctr"/>
                      <a:r>
                        <a:rPr lang="fr-FR" sz="1200" dirty="0">
                          <a:latin typeface="+mn-lt"/>
                        </a:rPr>
                        <a:t>n (%)</a:t>
                      </a:r>
                      <a:endParaRPr lang="es-419" sz="1200" dirty="0">
                        <a:latin typeface="+mn-lt"/>
                      </a:endParaRP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+mn-lt"/>
                        </a:rPr>
                        <a:t>ICT</a:t>
                      </a:r>
                      <a:br>
                        <a:rPr lang="fr-FR" sz="1200" dirty="0">
                          <a:latin typeface="+mn-lt"/>
                        </a:rPr>
                      </a:br>
                      <a:r>
                        <a:rPr lang="fr-FR" sz="1200" dirty="0">
                          <a:latin typeface="+mn-lt"/>
                        </a:rPr>
                        <a:t>(n = 50)</a:t>
                      </a:r>
                      <a:br>
                        <a:rPr lang="fr-FR" sz="1200" dirty="0">
                          <a:latin typeface="+mn-lt"/>
                        </a:rPr>
                      </a:br>
                      <a:r>
                        <a:rPr lang="fr-FR" sz="1200" dirty="0">
                          <a:latin typeface="+mn-lt"/>
                        </a:rPr>
                        <a:t>n (%)</a:t>
                      </a:r>
                      <a:endParaRPr lang="es-419" sz="1200" dirty="0">
                        <a:latin typeface="+mn-lt"/>
                      </a:endParaRP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latin typeface="+mn-lt"/>
                        </a:rPr>
                        <a:t>Total</a:t>
                      </a:r>
                      <a:br>
                        <a:rPr lang="fr-FR" sz="1200" dirty="0">
                          <a:latin typeface="+mn-lt"/>
                        </a:rPr>
                      </a:br>
                      <a:r>
                        <a:rPr lang="fr-FR" sz="1200" dirty="0">
                          <a:latin typeface="+mn-lt"/>
                        </a:rPr>
                        <a:t>(n = 101)</a:t>
                      </a:r>
                      <a:br>
                        <a:rPr lang="fr-FR" sz="1200" dirty="0">
                          <a:latin typeface="+mn-lt"/>
                        </a:rPr>
                      </a:br>
                      <a:r>
                        <a:rPr lang="fr-FR" sz="1200" dirty="0">
                          <a:latin typeface="+mn-lt"/>
                        </a:rPr>
                        <a:t>n (%)</a:t>
                      </a:r>
                      <a:endParaRPr lang="es-419" sz="1200" dirty="0"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53502632"/>
                  </a:ext>
                </a:extLst>
              </a:tr>
              <a:tr h="409192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+mn-lt"/>
                        </a:rPr>
                        <a:t>Age (moyenne, année)</a:t>
                      </a:r>
                      <a:endParaRPr lang="es-419" sz="1200" b="1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49,2 (14,9)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56,0 (14,6)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52,6 (15,1)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045838268"/>
                  </a:ext>
                </a:extLst>
              </a:tr>
              <a:tr h="605379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+mn-lt"/>
                        </a:rPr>
                        <a:t>Sexe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fr-FR" sz="1200" dirty="0">
                          <a:latin typeface="+mn-lt"/>
                        </a:rPr>
                        <a:t>Homme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fr-FR" sz="1200" dirty="0">
                          <a:latin typeface="+mn-lt"/>
                        </a:rPr>
                        <a:t>Femme</a:t>
                      </a:r>
                      <a:endParaRPr lang="es-419" sz="12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32 (62,7)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 (37,3)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 (42,0)</a:t>
                      </a:r>
                      <a:b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 (58,0)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53 (52,6)</a:t>
                      </a:r>
                      <a:b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48 (47,5)</a:t>
                      </a:r>
                    </a:p>
                  </a:txBody>
                  <a:tcPr anchor="b"/>
                </a:tc>
                <a:extLst>
                  <a:ext uri="{0D108BD9-81ED-4DB2-BD59-A6C34878D82A}">
                    <a16:rowId xmlns:a16="http://schemas.microsoft.com/office/drawing/2014/main" val="1213917078"/>
                  </a:ext>
                </a:extLst>
              </a:tr>
              <a:tr h="605379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+mn-lt"/>
                        </a:rPr>
                        <a:t>Indication de traitement 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fr-FR" sz="1200" dirty="0">
                          <a:latin typeface="+mn-lt"/>
                        </a:rPr>
                        <a:t>HSV réfractaire (échec clinique)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fr-FR" sz="1200" dirty="0">
                          <a:latin typeface="+mn-lt"/>
                        </a:rPr>
                        <a:t>ACV-résistant confirmé </a:t>
                      </a:r>
                      <a:endParaRPr lang="es-419" sz="12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 (76,5)</a:t>
                      </a:r>
                      <a:b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(23,5)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33 (66,0)</a:t>
                      </a:r>
                      <a:b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(34,0)</a:t>
                      </a: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b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 (71,3)</a:t>
                      </a:r>
                      <a:b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es-419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 (28,7)</a:t>
                      </a:r>
                    </a:p>
                  </a:txBody>
                  <a:tcPr anchor="b"/>
                </a:tc>
                <a:extLst>
                  <a:ext uri="{0D108BD9-81ED-4DB2-BD59-A6C34878D82A}">
                    <a16:rowId xmlns:a16="http://schemas.microsoft.com/office/drawing/2014/main" val="2862683028"/>
                  </a:ext>
                </a:extLst>
              </a:tr>
              <a:tr h="605379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+mn-lt"/>
                        </a:rPr>
                        <a:t>Longueur de la lésion index (mm)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fr-FR" sz="1200" dirty="0">
                          <a:latin typeface="+mn-lt"/>
                        </a:rPr>
                        <a:t>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fr-FR" sz="1200" dirty="0">
                          <a:latin typeface="+mn-lt"/>
                        </a:rPr>
                        <a:t>Moyenne  (ET)</a:t>
                      </a:r>
                      <a:endParaRPr lang="es-419" sz="12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47</a:t>
                      </a:r>
                      <a:b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31,2 (28,3)</a:t>
                      </a:r>
                      <a:endParaRPr lang="es-419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42</a:t>
                      </a:r>
                      <a:b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37,3 (41,7)</a:t>
                      </a:r>
                      <a:endParaRPr lang="es-419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89</a:t>
                      </a:r>
                      <a:b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34,1 (35,2)</a:t>
                      </a:r>
                      <a:endParaRPr lang="es-419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53649154"/>
                  </a:ext>
                </a:extLst>
              </a:tr>
              <a:tr h="941701">
                <a:tc>
                  <a:txBody>
                    <a:bodyPr/>
                    <a:lstStyle/>
                    <a:p>
                      <a:r>
                        <a:rPr lang="fr-FR" sz="1200" b="1" dirty="0">
                          <a:latin typeface="+mn-lt"/>
                        </a:rPr>
                        <a:t>Traitement comparateur 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fr-FR" sz="1200" dirty="0" err="1">
                          <a:latin typeface="+mn-lt"/>
                        </a:rPr>
                        <a:t>Foscarnet</a:t>
                      </a:r>
                      <a:r>
                        <a:rPr lang="fr-FR" sz="1200" dirty="0">
                          <a:latin typeface="+mn-lt"/>
                        </a:rPr>
                        <a:t> IV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fr-FR" sz="1200" dirty="0" err="1">
                          <a:latin typeface="+mn-lt"/>
                        </a:rPr>
                        <a:t>Imiquimod</a:t>
                      </a:r>
                      <a:r>
                        <a:rPr lang="fr-FR" sz="1200" dirty="0">
                          <a:latin typeface="+mn-lt"/>
                        </a:rPr>
                        <a:t> topique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fr-FR" sz="1200" dirty="0" err="1">
                          <a:latin typeface="+mn-lt"/>
                        </a:rPr>
                        <a:t>Cidofovir</a:t>
                      </a:r>
                      <a:r>
                        <a:rPr lang="fr-FR" sz="1200" dirty="0">
                          <a:latin typeface="+mn-lt"/>
                        </a:rPr>
                        <a:t> IV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fr-FR" sz="1200" dirty="0" err="1">
                          <a:latin typeface="+mn-lt"/>
                        </a:rPr>
                        <a:t>Cidofovir</a:t>
                      </a:r>
                      <a:r>
                        <a:rPr lang="fr-FR" sz="1200" dirty="0">
                          <a:latin typeface="+mn-lt"/>
                        </a:rPr>
                        <a:t> topique</a:t>
                      </a:r>
                      <a:endParaRPr lang="es-419" sz="12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endParaRPr lang="es-419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35 (70,0)</a:t>
                      </a:r>
                    </a:p>
                    <a:p>
                      <a:pPr algn="ctr" fontAlgn="b">
                        <a:buNone/>
                      </a:pP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(14,0)</a:t>
                      </a:r>
                      <a:b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(12)</a:t>
                      </a:r>
                      <a:b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(4)</a:t>
                      </a:r>
                      <a:endParaRPr lang="es-419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b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endParaRPr lang="es-419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65485585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8FABE9D2-88BE-3DA3-A168-56A689DC5C0E}"/>
              </a:ext>
            </a:extLst>
          </p:cNvPr>
          <p:cNvSpPr txBox="1"/>
          <p:nvPr/>
        </p:nvSpPr>
        <p:spPr>
          <a:xfrm>
            <a:off x="5382114" y="1326595"/>
            <a:ext cx="11586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Résultats</a:t>
            </a:r>
            <a:endParaRPr kumimoji="0" lang="es-419" sz="2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D3A7F159-69BB-BB60-57AA-76C397435803}"/>
              </a:ext>
            </a:extLst>
          </p:cNvPr>
          <p:cNvGrpSpPr/>
          <p:nvPr/>
        </p:nvGrpSpPr>
        <p:grpSpPr>
          <a:xfrm>
            <a:off x="5922848" y="2126321"/>
            <a:ext cx="6269152" cy="3990832"/>
            <a:chOff x="5922848" y="2126321"/>
            <a:chExt cx="6269152" cy="3990832"/>
          </a:xfrm>
        </p:grpSpPr>
        <p:graphicFrame>
          <p:nvGraphicFramePr>
            <p:cNvPr id="9" name="Graphique 8">
              <a:extLst>
                <a:ext uri="{FF2B5EF4-FFF2-40B4-BE49-F238E27FC236}">
                  <a16:creationId xmlns:a16="http://schemas.microsoft.com/office/drawing/2014/main" id="{88A70374-3118-2D93-1766-86CDCA1B0396}"/>
                </a:ext>
              </a:extLst>
            </p:cNvPr>
            <p:cNvGraphicFramePr/>
            <p:nvPr/>
          </p:nvGraphicFramePr>
          <p:xfrm>
            <a:off x="7615115" y="2126321"/>
            <a:ext cx="4576885" cy="385233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EF542464-96D2-D03D-DB8C-CB29195CA745}"/>
                </a:ext>
              </a:extLst>
            </p:cNvPr>
            <p:cNvSpPr txBox="1"/>
            <p:nvPr/>
          </p:nvSpPr>
          <p:spPr>
            <a:xfrm>
              <a:off x="6231202" y="5180257"/>
              <a:ext cx="158883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Greffé d’organe solide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36622A2F-BCAD-8208-587B-378FEB1722BC}"/>
                </a:ext>
              </a:extLst>
            </p:cNvPr>
            <p:cNvSpPr txBox="1"/>
            <p:nvPr/>
          </p:nvSpPr>
          <p:spPr>
            <a:xfrm>
              <a:off x="6662602" y="4628310"/>
              <a:ext cx="115743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Cancers solides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6CE34D5B-8FB4-4EB6-A864-9C564EA4A56B}"/>
                </a:ext>
              </a:extLst>
            </p:cNvPr>
            <p:cNvSpPr txBox="1"/>
            <p:nvPr/>
          </p:nvSpPr>
          <p:spPr>
            <a:xfrm>
              <a:off x="5922848" y="4078788"/>
              <a:ext cx="18971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Pathologies auto-immunes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CA2D90ED-967F-855F-98ED-A8F731DE1ADD}"/>
                </a:ext>
              </a:extLst>
            </p:cNvPr>
            <p:cNvSpPr txBox="1"/>
            <p:nvPr/>
          </p:nvSpPr>
          <p:spPr>
            <a:xfrm>
              <a:off x="7404537" y="3513269"/>
              <a:ext cx="41549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VIH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4277CAEC-76F2-8DCD-6F52-8802640A01AF}"/>
                </a:ext>
              </a:extLst>
            </p:cNvPr>
            <p:cNvSpPr txBox="1"/>
            <p:nvPr/>
          </p:nvSpPr>
          <p:spPr>
            <a:xfrm>
              <a:off x="5981839" y="2975128"/>
              <a:ext cx="18381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Greffé de cellules souches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ED8D9C4B-0535-5B7D-99F3-76112E7462B9}"/>
                </a:ext>
              </a:extLst>
            </p:cNvPr>
            <p:cNvSpPr txBox="1"/>
            <p:nvPr/>
          </p:nvSpPr>
          <p:spPr>
            <a:xfrm>
              <a:off x="6843293" y="2387169"/>
              <a:ext cx="97674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Hémopathie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381F6F67-2AE6-BC83-8038-0D2A7537A890}"/>
                </a:ext>
              </a:extLst>
            </p:cNvPr>
            <p:cNvSpPr txBox="1"/>
            <p:nvPr/>
          </p:nvSpPr>
          <p:spPr>
            <a:xfrm>
              <a:off x="8876864" y="5840154"/>
              <a:ext cx="170296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Nombre de patients (%)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640824ED-8493-85F6-A975-321CC745EDFF}"/>
                </a:ext>
              </a:extLst>
            </p:cNvPr>
            <p:cNvSpPr txBox="1"/>
            <p:nvPr/>
          </p:nvSpPr>
          <p:spPr>
            <a:xfrm>
              <a:off x="7956220" y="5198428"/>
              <a:ext cx="73930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 (4,0 %)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9BB04FF6-6E80-20AB-B3B9-90FD91502627}"/>
                </a:ext>
              </a:extLst>
            </p:cNvPr>
            <p:cNvSpPr txBox="1"/>
            <p:nvPr/>
          </p:nvSpPr>
          <p:spPr>
            <a:xfrm>
              <a:off x="9230056" y="4640273"/>
              <a:ext cx="8899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26 (25,7 %)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7396334F-2710-AAF1-CA9A-D27A2703A553}"/>
                </a:ext>
              </a:extLst>
            </p:cNvPr>
            <p:cNvSpPr txBox="1"/>
            <p:nvPr/>
          </p:nvSpPr>
          <p:spPr>
            <a:xfrm>
              <a:off x="9458563" y="4097642"/>
              <a:ext cx="8899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29 (28,7 %)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3466EC45-F6AB-DCBE-45C6-606920CC4711}"/>
                </a:ext>
              </a:extLst>
            </p:cNvPr>
            <p:cNvSpPr txBox="1"/>
            <p:nvPr/>
          </p:nvSpPr>
          <p:spPr>
            <a:xfrm>
              <a:off x="9989125" y="3501106"/>
              <a:ext cx="8899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38 (37,6 %)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CBF5D2F2-ECCF-20B5-B875-995643DD331F}"/>
                </a:ext>
              </a:extLst>
            </p:cNvPr>
            <p:cNvSpPr txBox="1"/>
            <p:nvPr/>
          </p:nvSpPr>
          <p:spPr>
            <a:xfrm>
              <a:off x="10107713" y="2973482"/>
              <a:ext cx="8899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40 (39,6 %)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727FAD3C-3FC5-04C5-CC11-838D84871A9E}"/>
                </a:ext>
              </a:extLst>
            </p:cNvPr>
            <p:cNvSpPr txBox="1"/>
            <p:nvPr/>
          </p:nvSpPr>
          <p:spPr>
            <a:xfrm>
              <a:off x="10500049" y="2404085"/>
              <a:ext cx="8899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47 (48,5 %)</a:t>
              </a:r>
              <a:endParaRPr kumimoji="0" lang="es-419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" name="Espace réservé du contenu 9">
            <a:extLst>
              <a:ext uri="{FF2B5EF4-FFF2-40B4-BE49-F238E27FC236}">
                <a16:creationId xmlns:a16="http://schemas.microsoft.com/office/drawing/2014/main" id="{1078C651-6881-2212-70B9-7A5D739147CA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Chemaly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RF, ESCMID 2026, L0016</a:t>
            </a:r>
          </a:p>
        </p:txBody>
      </p:sp>
      <p:pic>
        <p:nvPicPr>
          <p:cNvPr id="10" name="Espace réservé du contenu 37">
            <a:extLst>
              <a:ext uri="{FF2B5EF4-FFF2-40B4-BE49-F238E27FC236}">
                <a16:creationId xmlns:a16="http://schemas.microsoft.com/office/drawing/2014/main" id="{A64F43FA-4999-3D37-EFC1-C6676634A89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353800" y="424347"/>
            <a:ext cx="665163" cy="435593"/>
          </a:xfrm>
          <a:prstGeom prst="rect">
            <a:avLst/>
          </a:prstGeom>
        </p:spPr>
      </p:pic>
      <p:sp>
        <p:nvSpPr>
          <p:cNvPr id="7" name="Titre 1">
            <a:extLst>
              <a:ext uri="{FF2B5EF4-FFF2-40B4-BE49-F238E27FC236}">
                <a16:creationId xmlns:a16="http://schemas.microsoft.com/office/drawing/2014/main" id="{824572D7-EDAD-239C-0275-38A0F1641EB7}"/>
              </a:ext>
            </a:extLst>
          </p:cNvPr>
          <p:cNvSpPr txBox="1">
            <a:spLocks/>
          </p:cNvSpPr>
          <p:nvPr/>
        </p:nvSpPr>
        <p:spPr>
          <a:xfrm>
            <a:off x="369512" y="136392"/>
            <a:ext cx="10782214" cy="96263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1" kern="120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fr-FR" sz="2400" dirty="0"/>
              <a:t>Réponse thérapeutique positive au </a:t>
            </a:r>
            <a:r>
              <a:rPr lang="fr-FR" sz="2400" dirty="0" err="1"/>
              <a:t>pritelivir</a:t>
            </a:r>
            <a:r>
              <a:rPr lang="fr-FR" sz="2400" dirty="0"/>
              <a:t> obtenue dans les infections à HSV réfractaires chez des patients immunodéprimés, incluant des receveurs de greffes et des patients en oncologie : essai de phase 3 PRIOH-1 </a:t>
            </a:r>
            <a:r>
              <a:rPr lang="fr-FR" sz="2400" i="1" dirty="0"/>
              <a:t>(2)</a:t>
            </a:r>
          </a:p>
        </p:txBody>
      </p:sp>
    </p:spTree>
    <p:extLst>
      <p:ext uri="{BB962C8B-B14F-4D97-AF65-F5344CB8AC3E}">
        <p14:creationId xmlns:p14="http://schemas.microsoft.com/office/powerpoint/2010/main" val="115882816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19C488A9-A8BB-BD4D-B3D6-7927CA39C6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Essai TEPSTAR : apport du 18-FDG-TEP-TDM systématique </a:t>
            </a:r>
            <a:br>
              <a:rPr lang="fr-FR" dirty="0"/>
            </a:br>
            <a:r>
              <a:rPr lang="fr-FR" dirty="0"/>
              <a:t>dans les bactériémies à </a:t>
            </a:r>
            <a:r>
              <a:rPr lang="fr-FR" i="1" dirty="0"/>
              <a:t>S. aureus (1)</a:t>
            </a:r>
          </a:p>
        </p:txBody>
      </p:sp>
      <p:sp>
        <p:nvSpPr>
          <p:cNvPr id="7" name="Espace réservé du contenu 6">
            <a:extLst>
              <a:ext uri="{FF2B5EF4-FFF2-40B4-BE49-F238E27FC236}">
                <a16:creationId xmlns:a16="http://schemas.microsoft.com/office/drawing/2014/main" id="{0F3A1DE3-E549-CC48-A4E2-72790ABB925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2" y="1390389"/>
            <a:ext cx="6805944" cy="4786574"/>
          </a:xfrm>
        </p:spPr>
        <p:txBody>
          <a:bodyPr>
            <a:normAutofit/>
          </a:bodyPr>
          <a:lstStyle/>
          <a:p>
            <a:r>
              <a:rPr lang="fr-FR" sz="2000" dirty="0"/>
              <a:t>Premier </a:t>
            </a:r>
            <a:r>
              <a:rPr lang="fr-FR" sz="2000" b="1" dirty="0"/>
              <a:t>essai randomisé contrôlé </a:t>
            </a:r>
          </a:p>
          <a:p>
            <a:r>
              <a:rPr lang="fr-FR" sz="2000" dirty="0"/>
              <a:t>16 centres français 2018-2024</a:t>
            </a:r>
          </a:p>
          <a:p>
            <a:r>
              <a:rPr lang="fr-FR" sz="2000" dirty="0"/>
              <a:t>Bactériémies à SAMS SANS endocardite (après ETT)</a:t>
            </a:r>
            <a:endParaRPr lang="fr-FR" sz="1800" dirty="0"/>
          </a:p>
        </p:txBody>
      </p:sp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7BCFDD5C-2CFD-9E7E-BD2B-282540D88099}"/>
              </a:ext>
            </a:extLst>
          </p:cNvPr>
          <p:cNvSpPr txBox="1">
            <a:spLocks/>
          </p:cNvSpPr>
          <p:nvPr/>
        </p:nvSpPr>
        <p:spPr>
          <a:xfrm>
            <a:off x="9663569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>
                <a:latin typeface="+mj-lt"/>
              </a:rPr>
              <a:t>Le </a:t>
            </a:r>
            <a:r>
              <a:rPr lang="fr-FR" dirty="0" err="1">
                <a:latin typeface="+mj-lt"/>
              </a:rPr>
              <a:t>Moing</a:t>
            </a:r>
            <a:r>
              <a:rPr lang="fr-FR" dirty="0">
                <a:latin typeface="+mj-lt"/>
              </a:rPr>
              <a:t> V, ESCMID 2026, P0768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D16B2179-C22F-A948-B7F9-AA6ED1925124}"/>
              </a:ext>
            </a:extLst>
          </p:cNvPr>
          <p:cNvSpPr txBox="1"/>
          <p:nvPr/>
        </p:nvSpPr>
        <p:spPr>
          <a:xfrm>
            <a:off x="7249136" y="2514644"/>
            <a:ext cx="4744514" cy="3293209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txBody>
          <a:bodyPr wrap="square" rtlCol="0">
            <a:spAutoFit/>
          </a:bodyPr>
          <a:lstStyle/>
          <a:p>
            <a:pPr marL="285750" indent="-285750" algn="l">
              <a:buClr>
                <a:srgbClr val="C00000"/>
              </a:buClr>
              <a:buFont typeface="Arial" panose="020B0604020202020204" pitchFamily="34" charset="0"/>
              <a:buChar char="•"/>
            </a:pPr>
            <a:endParaRPr lang="fr-FR" sz="800" dirty="0">
              <a:latin typeface="+mj-lt"/>
            </a:endParaRPr>
          </a:p>
          <a:p>
            <a:pPr marL="285750" indent="-285750" algn="l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+mj-lt"/>
              </a:rPr>
              <a:t>Age médian : 67 ans</a:t>
            </a:r>
          </a:p>
          <a:p>
            <a:pPr marL="285750" indent="-285750" algn="l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+mj-lt"/>
              </a:rPr>
              <a:t>Présence matériel étranger (tous confondus) : 40 %  dont</a:t>
            </a:r>
          </a:p>
          <a:p>
            <a:pPr marL="742950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+mj-lt"/>
              </a:rPr>
              <a:t>Prothèse valvulaire ou PM : 5 %</a:t>
            </a:r>
          </a:p>
          <a:p>
            <a:pPr marL="742950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+mj-lt"/>
              </a:rPr>
              <a:t>Prothèse vasculaire artérielle : 5 %</a:t>
            </a:r>
          </a:p>
          <a:p>
            <a:pPr marL="742950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+mj-lt"/>
              </a:rPr>
              <a:t>Prothèse articulaire : 13 %</a:t>
            </a:r>
          </a:p>
          <a:p>
            <a:pPr marL="742950" lvl="1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+mj-lt"/>
              </a:rPr>
              <a:t>ILC : 14 %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+mj-lt"/>
              </a:rPr>
              <a:t>Score VIRSTA &gt; 3 : 75 %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+mj-lt"/>
              </a:rPr>
              <a:t>Bactériémie persistante &gt; 48h après </a:t>
            </a:r>
            <a:r>
              <a:rPr lang="fr-FR" sz="1600" dirty="0" err="1">
                <a:latin typeface="+mj-lt"/>
              </a:rPr>
              <a:t>ATBie</a:t>
            </a:r>
            <a:r>
              <a:rPr lang="fr-FR" sz="1600" dirty="0">
                <a:latin typeface="+mj-lt"/>
              </a:rPr>
              <a:t> : 44 %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+mj-lt"/>
              </a:rPr>
              <a:t>ICU : 14 %</a:t>
            </a:r>
          </a:p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1600" dirty="0">
                <a:latin typeface="+mj-lt"/>
              </a:rPr>
              <a:t>Foyers infectieux profonds secondaires détectables cliniquement : 56 %</a:t>
            </a:r>
          </a:p>
          <a:p>
            <a:pPr marL="171450" indent="-171450" algn="l">
              <a:buFontTx/>
              <a:buChar char="-"/>
            </a:pPr>
            <a:endParaRPr lang="fr-FR" sz="800" dirty="0">
              <a:latin typeface="+mj-lt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F8D857BF-EF9A-8C41-AAB1-835EB8A675CC}"/>
              </a:ext>
            </a:extLst>
          </p:cNvPr>
          <p:cNvSpPr txBox="1"/>
          <p:nvPr/>
        </p:nvSpPr>
        <p:spPr>
          <a:xfrm>
            <a:off x="7412936" y="1909507"/>
            <a:ext cx="41720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b="1" dirty="0">
                <a:solidFill>
                  <a:srgbClr val="C00000"/>
                </a:solidFill>
                <a:latin typeface="+mj-lt"/>
              </a:rPr>
              <a:t>Caractéristiques à l’inclusion (n = 277), </a:t>
            </a:r>
          </a:p>
          <a:p>
            <a:pPr algn="ctr"/>
            <a:r>
              <a:rPr lang="fr-FR" b="1" dirty="0">
                <a:solidFill>
                  <a:srgbClr val="C00000"/>
                </a:solidFill>
                <a:latin typeface="+mj-lt"/>
              </a:rPr>
              <a:t>comparables dans les 2 bras </a:t>
            </a:r>
          </a:p>
          <a:p>
            <a:pPr algn="ctr"/>
            <a:endParaRPr lang="fr-FR" sz="1200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6EC2321-7AFB-3043-C76A-79F36B354677}"/>
              </a:ext>
            </a:extLst>
          </p:cNvPr>
          <p:cNvSpPr txBox="1"/>
          <p:nvPr/>
        </p:nvSpPr>
        <p:spPr>
          <a:xfrm>
            <a:off x="2258287" y="2676943"/>
            <a:ext cx="2734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2000" b="1" dirty="0">
                <a:solidFill>
                  <a:srgbClr val="C00000"/>
                </a:solidFill>
              </a:rPr>
              <a:t>Design de l’étude - PICO</a:t>
            </a:r>
            <a:endParaRPr lang="fr-FR" sz="1400" b="1" dirty="0">
              <a:solidFill>
                <a:srgbClr val="C00000"/>
              </a:solidFill>
              <a:latin typeface="+mj-lt"/>
            </a:endParaRP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40A906EE-8843-AB19-C66A-5912D8FDFBFC}"/>
              </a:ext>
            </a:extLst>
          </p:cNvPr>
          <p:cNvGrpSpPr/>
          <p:nvPr/>
        </p:nvGrpSpPr>
        <p:grpSpPr>
          <a:xfrm>
            <a:off x="198350" y="3219449"/>
            <a:ext cx="6780700" cy="3158621"/>
            <a:chOff x="198350" y="3219449"/>
            <a:chExt cx="6780700" cy="3158621"/>
          </a:xfrm>
        </p:grpSpPr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D583E1C6-A196-FF44-AE7C-15056E2F8DE0}"/>
                </a:ext>
              </a:extLst>
            </p:cNvPr>
            <p:cNvSpPr txBox="1"/>
            <p:nvPr/>
          </p:nvSpPr>
          <p:spPr>
            <a:xfrm>
              <a:off x="2021547" y="5854850"/>
              <a:ext cx="340297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400" dirty="0"/>
                <a:t>Randomisation stratifiée sur l’acquisition communautaire ou nosocomiale  </a:t>
              </a:r>
            </a:p>
          </p:txBody>
        </p:sp>
        <p:sp>
          <p:nvSpPr>
            <p:cNvPr id="6" name="Rectangle : coins arrondis 5">
              <a:extLst>
                <a:ext uri="{FF2B5EF4-FFF2-40B4-BE49-F238E27FC236}">
                  <a16:creationId xmlns:a16="http://schemas.microsoft.com/office/drawing/2014/main" id="{F4ADA693-21F9-27BA-18AC-2CDFFB4000E1}"/>
                </a:ext>
              </a:extLst>
            </p:cNvPr>
            <p:cNvSpPr/>
            <p:nvPr/>
          </p:nvSpPr>
          <p:spPr>
            <a:xfrm>
              <a:off x="198350" y="3219449"/>
              <a:ext cx="1695583" cy="252899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r-FR" sz="1400" b="1" dirty="0">
                  <a:solidFill>
                    <a:srgbClr val="C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[P] </a:t>
              </a:r>
              <a:r>
                <a:rPr lang="fr-FR" sz="1400" b="1" dirty="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Population (</a:t>
              </a:r>
              <a:r>
                <a:rPr lang="fr-FR" sz="1400" b="1" dirty="0" err="1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mITT</a:t>
              </a:r>
              <a:r>
                <a:rPr lang="fr-FR" sz="1400" b="1" dirty="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= 277) : </a:t>
              </a:r>
              <a:r>
                <a:rPr lang="fr-FR" sz="1400" dirty="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Patients avec</a:t>
              </a:r>
            </a:p>
            <a:p>
              <a:r>
                <a:rPr lang="fr-FR" sz="1400" dirty="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SAB, sans endocardite infectieuse</a:t>
              </a:r>
            </a:p>
            <a:p>
              <a:r>
                <a:rPr lang="fr-FR" sz="1400" dirty="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(Age médian 67, 60 % communautaire)</a:t>
              </a:r>
              <a:endParaRPr lang="fr-FR" sz="1050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Rectangle : coins arrondis 10">
              <a:extLst>
                <a:ext uri="{FF2B5EF4-FFF2-40B4-BE49-F238E27FC236}">
                  <a16:creationId xmlns:a16="http://schemas.microsoft.com/office/drawing/2014/main" id="{C6ABD6B1-3567-C8E1-FB20-A4FC7740AF19}"/>
                </a:ext>
              </a:extLst>
            </p:cNvPr>
            <p:cNvSpPr/>
            <p:nvPr/>
          </p:nvSpPr>
          <p:spPr>
            <a:xfrm>
              <a:off x="2504619" y="3222668"/>
              <a:ext cx="2484897" cy="1141426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r-FR" sz="1400" b="1" dirty="0">
                  <a:solidFill>
                    <a:srgbClr val="C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[I] </a:t>
              </a:r>
              <a:r>
                <a:rPr lang="fr-FR" sz="1400" b="1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Bras TEP (n = 136) : </a:t>
              </a:r>
              <a:br>
                <a:rPr lang="fr-FR" sz="1400" b="1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fr-FR" sz="14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TEP-TDM au 18F-FDG </a:t>
              </a:r>
              <a:r>
                <a:rPr lang="fr-FR" sz="1400" b="1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systématique</a:t>
              </a:r>
              <a:r>
                <a:rPr lang="fr-FR" sz="14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avant J14 (médiane de réalisation : 11 j)</a:t>
              </a:r>
              <a:endParaRPr lang="fr-FR" sz="105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Rectangle : coins arrondis 11">
              <a:extLst>
                <a:ext uri="{FF2B5EF4-FFF2-40B4-BE49-F238E27FC236}">
                  <a16:creationId xmlns:a16="http://schemas.microsoft.com/office/drawing/2014/main" id="{85A0AF10-CFD0-6669-69E8-5FB015F0E5EA}"/>
                </a:ext>
              </a:extLst>
            </p:cNvPr>
            <p:cNvSpPr/>
            <p:nvPr/>
          </p:nvSpPr>
          <p:spPr>
            <a:xfrm>
              <a:off x="5424523" y="3219449"/>
              <a:ext cx="1554527" cy="252899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r-FR" sz="1400" b="1" dirty="0">
                  <a:solidFill>
                    <a:srgbClr val="C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[O] </a:t>
              </a:r>
              <a:r>
                <a:rPr lang="fr-FR" sz="1400" b="1" dirty="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critère </a:t>
              </a:r>
              <a:br>
                <a:rPr lang="fr-FR" sz="1400" b="1" dirty="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fr-FR" sz="1400" b="1" dirty="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de jugement principal :</a:t>
              </a:r>
              <a:endParaRPr lang="fr-FR" sz="1400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r>
                <a:rPr lang="fr-FR" sz="1400" dirty="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Présence d'au moins un DFI (Foyer Infectieux Profond) à J14, validé par un comité</a:t>
              </a:r>
            </a:p>
            <a:p>
              <a:r>
                <a:rPr lang="fr-FR" sz="1400" dirty="0">
                  <a:solidFill>
                    <a:schemeClr val="tx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indépendant</a:t>
              </a:r>
              <a:endParaRPr lang="fr-FR" sz="1050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Rectangle : coins arrondis 12">
              <a:extLst>
                <a:ext uri="{FF2B5EF4-FFF2-40B4-BE49-F238E27FC236}">
                  <a16:creationId xmlns:a16="http://schemas.microsoft.com/office/drawing/2014/main" id="{28C57DC8-2074-17D8-E2B8-FB150FCB9B09}"/>
                </a:ext>
              </a:extLst>
            </p:cNvPr>
            <p:cNvSpPr/>
            <p:nvPr/>
          </p:nvSpPr>
          <p:spPr>
            <a:xfrm>
              <a:off x="2504619" y="4633324"/>
              <a:ext cx="2438247" cy="1141426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fr-FR" sz="1400" b="1" dirty="0">
                  <a:solidFill>
                    <a:srgbClr val="C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[C] </a:t>
              </a:r>
              <a:r>
                <a:rPr lang="fr-FR" sz="1400" b="1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Bras Contrôle (n = 141) :</a:t>
              </a:r>
            </a:p>
            <a:p>
              <a:r>
                <a:rPr lang="fr-FR" sz="14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Prise en charge standard (anamnèse clinique et symptômes)</a:t>
              </a:r>
              <a:endParaRPr lang="fr-FR" sz="1050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15" name="Connecteur : en angle 14">
              <a:extLst>
                <a:ext uri="{FF2B5EF4-FFF2-40B4-BE49-F238E27FC236}">
                  <a16:creationId xmlns:a16="http://schemas.microsoft.com/office/drawing/2014/main" id="{F3DEA401-5D0D-3257-2ACE-ECAE3E4C558B}"/>
                </a:ext>
              </a:extLst>
            </p:cNvPr>
            <p:cNvCxnSpPr>
              <a:cxnSpLocks/>
              <a:stCxn id="6" idx="3"/>
              <a:endCxn id="11" idx="1"/>
            </p:cNvCxnSpPr>
            <p:nvPr/>
          </p:nvCxnSpPr>
          <p:spPr>
            <a:xfrm flipV="1">
              <a:off x="1893933" y="3793381"/>
              <a:ext cx="610686" cy="690564"/>
            </a:xfrm>
            <a:prstGeom prst="bentConnector3">
              <a:avLst/>
            </a:prstGeom>
            <a:ln>
              <a:solidFill>
                <a:schemeClr val="accent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Connecteur : en angle 16">
              <a:extLst>
                <a:ext uri="{FF2B5EF4-FFF2-40B4-BE49-F238E27FC236}">
                  <a16:creationId xmlns:a16="http://schemas.microsoft.com/office/drawing/2014/main" id="{9C6B2EB8-07EA-DC58-C03D-6C9CC567DA6A}"/>
                </a:ext>
              </a:extLst>
            </p:cNvPr>
            <p:cNvCxnSpPr>
              <a:cxnSpLocks/>
              <a:stCxn id="6" idx="3"/>
              <a:endCxn id="13" idx="1"/>
            </p:cNvCxnSpPr>
            <p:nvPr/>
          </p:nvCxnSpPr>
          <p:spPr>
            <a:xfrm>
              <a:off x="1893933" y="4483945"/>
              <a:ext cx="610686" cy="720092"/>
            </a:xfrm>
            <a:prstGeom prst="bentConnector3">
              <a:avLst/>
            </a:prstGeom>
            <a:ln>
              <a:solidFill>
                <a:schemeClr val="accent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 : en angle 19">
              <a:extLst>
                <a:ext uri="{FF2B5EF4-FFF2-40B4-BE49-F238E27FC236}">
                  <a16:creationId xmlns:a16="http://schemas.microsoft.com/office/drawing/2014/main" id="{7B825D2A-58FE-C584-6397-B76FD7BFF6A6}"/>
                </a:ext>
              </a:extLst>
            </p:cNvPr>
            <p:cNvCxnSpPr>
              <a:cxnSpLocks/>
              <a:stCxn id="11" idx="3"/>
              <a:endCxn id="12" idx="1"/>
            </p:cNvCxnSpPr>
            <p:nvPr/>
          </p:nvCxnSpPr>
          <p:spPr>
            <a:xfrm>
              <a:off x="4989516" y="3793381"/>
              <a:ext cx="435007" cy="69056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accent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necteur : en angle 23">
              <a:extLst>
                <a:ext uri="{FF2B5EF4-FFF2-40B4-BE49-F238E27FC236}">
                  <a16:creationId xmlns:a16="http://schemas.microsoft.com/office/drawing/2014/main" id="{F5B1E3E6-7220-2E27-7960-86737F29C8E6}"/>
                </a:ext>
              </a:extLst>
            </p:cNvPr>
            <p:cNvCxnSpPr>
              <a:cxnSpLocks/>
              <a:stCxn id="13" idx="3"/>
              <a:endCxn id="12" idx="1"/>
            </p:cNvCxnSpPr>
            <p:nvPr/>
          </p:nvCxnSpPr>
          <p:spPr>
            <a:xfrm flipV="1">
              <a:off x="4942866" y="4483945"/>
              <a:ext cx="481657" cy="720092"/>
            </a:xfrm>
            <a:prstGeom prst="bentConnector3">
              <a:avLst>
                <a:gd name="adj1" fmla="val 55872"/>
              </a:avLst>
            </a:prstGeom>
            <a:ln>
              <a:solidFill>
                <a:schemeClr val="accent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" name="Picture 2" descr="Vignette pour Drapeau de la France">
            <a:extLst>
              <a:ext uri="{FF2B5EF4-FFF2-40B4-BE49-F238E27FC236}">
                <a16:creationId xmlns:a16="http://schemas.microsoft.com/office/drawing/2014/main" id="{B6339704-9CD6-CFAD-0A3E-03AE423325FB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353800" y="419980"/>
            <a:ext cx="665163" cy="444328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ZoneTexte 17">
            <a:extLst>
              <a:ext uri="{FF2B5EF4-FFF2-40B4-BE49-F238E27FC236}">
                <a16:creationId xmlns:a16="http://schemas.microsoft.com/office/drawing/2014/main" id="{6BA98800-A3B8-C56C-E0D9-FE41E76D64CB}"/>
              </a:ext>
            </a:extLst>
          </p:cNvPr>
          <p:cNvSpPr txBox="1"/>
          <p:nvPr/>
        </p:nvSpPr>
        <p:spPr>
          <a:xfrm>
            <a:off x="1" y="6464768"/>
            <a:ext cx="7249136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TEP-TDM = tomographie par émission de positons couplée à la tomodensitométrie ; </a:t>
            </a:r>
          </a:p>
          <a:p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SAMS = </a:t>
            </a:r>
            <a:r>
              <a:rPr lang="fr-FR" sz="1050" i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Staphylococcus aureus </a:t>
            </a:r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sensible à la méticilline ; SAB = bactériémie à </a:t>
            </a:r>
            <a:r>
              <a:rPr lang="fr-FR" sz="1050" i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S. aureus ; </a:t>
            </a:r>
            <a:r>
              <a:rPr lang="fr-FR" sz="105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ETT = Échocardiographie Transthoracique</a:t>
            </a:r>
          </a:p>
        </p:txBody>
      </p:sp>
    </p:spTree>
    <p:extLst>
      <p:ext uri="{BB962C8B-B14F-4D97-AF65-F5344CB8AC3E}">
        <p14:creationId xmlns:p14="http://schemas.microsoft.com/office/powerpoint/2010/main" val="3596764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Espace réservé du contenu 37">
            <a:extLst>
              <a:ext uri="{FF2B5EF4-FFF2-40B4-BE49-F238E27FC236}">
                <a16:creationId xmlns:a16="http://schemas.microsoft.com/office/drawing/2014/main" id="{4F90FA17-B0EA-6910-F293-2FD211E6B847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24347"/>
            <a:ext cx="665163" cy="435593"/>
          </a:xfrm>
          <a:prstGeom prst="rect">
            <a:avLst/>
          </a:prstGeom>
        </p:spPr>
      </p:pic>
      <p:sp>
        <p:nvSpPr>
          <p:cNvPr id="3" name="Titre 2">
            <a:extLst>
              <a:ext uri="{FF2B5EF4-FFF2-40B4-BE49-F238E27FC236}">
                <a16:creationId xmlns:a16="http://schemas.microsoft.com/office/drawing/2014/main" id="{8933D59E-B17C-5633-D61A-EF8B63D41D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1106066" cy="962634"/>
          </a:xfrm>
        </p:spPr>
        <p:txBody>
          <a:bodyPr>
            <a:noAutofit/>
          </a:bodyPr>
          <a:lstStyle/>
          <a:p>
            <a:r>
              <a:rPr lang="fr-FR" sz="1800" dirty="0"/>
              <a:t>Réponse thérapeutique positive au </a:t>
            </a:r>
            <a:r>
              <a:rPr lang="fr-FR" sz="1800" dirty="0" err="1"/>
              <a:t>pritelivir</a:t>
            </a:r>
            <a:r>
              <a:rPr lang="fr-FR" sz="1800" dirty="0"/>
              <a:t> obtenue dans les infections à virus de l’herpès simplex réfractaires chez des patients immunodéprimés, incluant des receveurs de greffes de cellules hématopoïétiques et d’organes solides, ainsi que des </a:t>
            </a:r>
            <a:r>
              <a:rPr lang="fr-FR" sz="1800" dirty="0" err="1"/>
              <a:t>patiens</a:t>
            </a:r>
            <a:r>
              <a:rPr lang="fr-FR" sz="1800" dirty="0"/>
              <a:t> en oncologie : essai de phase 3 PRIOH-1 </a:t>
            </a:r>
            <a:r>
              <a:rPr lang="fr-FR" sz="1800" i="1" dirty="0"/>
              <a:t>(3)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2C7AF64-918E-69D0-7306-8E5F581D5AF1}"/>
              </a:ext>
            </a:extLst>
          </p:cNvPr>
          <p:cNvSpPr txBox="1"/>
          <p:nvPr/>
        </p:nvSpPr>
        <p:spPr>
          <a:xfrm>
            <a:off x="870052" y="1270025"/>
            <a:ext cx="1102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 </a:t>
            </a:r>
            <a:r>
              <a:rPr kumimoji="0" lang="fr-FR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pritelivir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a montré une efficacité supérieure et tolérance par rapport au traitement au choix de l’investigateur </a:t>
            </a:r>
            <a:endParaRPr kumimoji="0" lang="es-419" sz="1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56BDA09F-B798-2E8A-3500-DD722F578F8F}"/>
              </a:ext>
            </a:extLst>
          </p:cNvPr>
          <p:cNvGraphicFramePr>
            <a:graphicFrameLocks noGrp="1"/>
          </p:cNvGraphicFramePr>
          <p:nvPr/>
        </p:nvGraphicFramePr>
        <p:xfrm>
          <a:off x="5910284" y="2794111"/>
          <a:ext cx="5970496" cy="2372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97622">
                  <a:extLst>
                    <a:ext uri="{9D8B030D-6E8A-4147-A177-3AD203B41FA5}">
                      <a16:colId xmlns:a16="http://schemas.microsoft.com/office/drawing/2014/main" val="197996954"/>
                    </a:ext>
                  </a:extLst>
                </a:gridCol>
                <a:gridCol w="1286437">
                  <a:extLst>
                    <a:ext uri="{9D8B030D-6E8A-4147-A177-3AD203B41FA5}">
                      <a16:colId xmlns:a16="http://schemas.microsoft.com/office/drawing/2014/main" val="3226032967"/>
                    </a:ext>
                  </a:extLst>
                </a:gridCol>
                <a:gridCol w="1286437">
                  <a:extLst>
                    <a:ext uri="{9D8B030D-6E8A-4147-A177-3AD203B41FA5}">
                      <a16:colId xmlns:a16="http://schemas.microsoft.com/office/drawing/2014/main" val="387325740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1400" dirty="0">
                          <a:latin typeface="+mn-lt"/>
                        </a:rPr>
                        <a:t>Tolérance</a:t>
                      </a:r>
                      <a:endParaRPr lang="es-419" sz="14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1" i="0" u="none" strike="noStrike" dirty="0" err="1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Pritelivir</a:t>
                      </a:r>
                      <a:endParaRPr lang="es-419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  <a:p>
                      <a:pPr algn="ctr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 = 51) n (%)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ICT </a:t>
                      </a:r>
                      <a:br>
                        <a:rPr lang="es-419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</a:br>
                      <a:r>
                        <a:rPr lang="es-419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 = 50) n (%)</a:t>
                      </a: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24555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Effets IIR attribuables aux traitements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(21,6)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 (54,0)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1323034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Arrêt de traitement pour effet IIR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(2,0)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(20,0)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6613716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Effets secondaires hématologiques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(9,8)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 (28,0)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810465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Insuffisance rénale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(5,9)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(26,0)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5522833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419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Troubles ioniques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(2,0)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419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(16,0)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313293"/>
                  </a:ext>
                </a:extLst>
              </a:tr>
            </a:tbl>
          </a:graphicData>
        </a:graphic>
      </p:graphicFrame>
      <p:grpSp>
        <p:nvGrpSpPr>
          <p:cNvPr id="39" name="Groupe 38">
            <a:extLst>
              <a:ext uri="{FF2B5EF4-FFF2-40B4-BE49-F238E27FC236}">
                <a16:creationId xmlns:a16="http://schemas.microsoft.com/office/drawing/2014/main" id="{EBF9603A-7B41-89B1-9576-77E0674C9494}"/>
              </a:ext>
            </a:extLst>
          </p:cNvPr>
          <p:cNvGrpSpPr/>
          <p:nvPr/>
        </p:nvGrpSpPr>
        <p:grpSpPr>
          <a:xfrm>
            <a:off x="197603" y="2063642"/>
            <a:ext cx="5541471" cy="3642737"/>
            <a:chOff x="197603" y="2063642"/>
            <a:chExt cx="5541471" cy="3642737"/>
          </a:xfrm>
        </p:grpSpPr>
        <p:cxnSp>
          <p:nvCxnSpPr>
            <p:cNvPr id="20" name="Connecteur droit 19">
              <a:extLst>
                <a:ext uri="{FF2B5EF4-FFF2-40B4-BE49-F238E27FC236}">
                  <a16:creationId xmlns:a16="http://schemas.microsoft.com/office/drawing/2014/main" id="{D4D59052-8C7D-EB6C-5CA8-8D6AA415ADDF}"/>
                </a:ext>
              </a:extLst>
            </p:cNvPr>
            <p:cNvCxnSpPr>
              <a:endCxn id="9" idx="0"/>
            </p:cNvCxnSpPr>
            <p:nvPr/>
          </p:nvCxnSpPr>
          <p:spPr>
            <a:xfrm>
              <a:off x="2466635" y="3406951"/>
              <a:ext cx="0" cy="553998"/>
            </a:xfrm>
            <a:prstGeom prst="line">
              <a:avLst/>
            </a:prstGeom>
            <a:ln>
              <a:headEnd type="triangle" w="med" len="med"/>
              <a:tailEnd type="triangl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6" name="Graphique 5">
              <a:extLst>
                <a:ext uri="{FF2B5EF4-FFF2-40B4-BE49-F238E27FC236}">
                  <a16:creationId xmlns:a16="http://schemas.microsoft.com/office/drawing/2014/main" id="{13F4D997-1652-25EA-80F4-D5C3C1744790}"/>
                </a:ext>
              </a:extLst>
            </p:cNvPr>
            <p:cNvGraphicFramePr/>
            <p:nvPr/>
          </p:nvGraphicFramePr>
          <p:xfrm>
            <a:off x="476226" y="2452066"/>
            <a:ext cx="5262848" cy="281843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666AD7AA-5CB1-1547-16A1-A57ACBD408FB}"/>
                </a:ext>
              </a:extLst>
            </p:cNvPr>
            <p:cNvSpPr txBox="1"/>
            <p:nvPr/>
          </p:nvSpPr>
          <p:spPr>
            <a:xfrm>
              <a:off x="1556238" y="3290499"/>
              <a:ext cx="48763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63 %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ZoneTexte 8">
              <a:extLst>
                <a:ext uri="{FF2B5EF4-FFF2-40B4-BE49-F238E27FC236}">
                  <a16:creationId xmlns:a16="http://schemas.microsoft.com/office/drawing/2014/main" id="{8D2412B2-CBE1-0C67-28BC-C98C20A98016}"/>
                </a:ext>
              </a:extLst>
            </p:cNvPr>
            <p:cNvSpPr txBox="1"/>
            <p:nvPr/>
          </p:nvSpPr>
          <p:spPr>
            <a:xfrm>
              <a:off x="2222017" y="3960949"/>
              <a:ext cx="4892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34 %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ZoneTexte 9">
              <a:extLst>
                <a:ext uri="{FF2B5EF4-FFF2-40B4-BE49-F238E27FC236}">
                  <a16:creationId xmlns:a16="http://schemas.microsoft.com/office/drawing/2014/main" id="{D651ADB8-9221-BDEB-B44E-78740C5AD97A}"/>
                </a:ext>
              </a:extLst>
            </p:cNvPr>
            <p:cNvSpPr txBox="1"/>
            <p:nvPr/>
          </p:nvSpPr>
          <p:spPr>
            <a:xfrm>
              <a:off x="3886262" y="2790298"/>
              <a:ext cx="4892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82 %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6AD1C1F7-45FE-9AC2-6D5D-F486A878968B}"/>
                </a:ext>
              </a:extLst>
            </p:cNvPr>
            <p:cNvSpPr txBox="1"/>
            <p:nvPr/>
          </p:nvSpPr>
          <p:spPr>
            <a:xfrm>
              <a:off x="4548553" y="3796072"/>
              <a:ext cx="4892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42 %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id="{36E50354-3463-21DF-3E06-B7C1B980B97D}"/>
                </a:ext>
              </a:extLst>
            </p:cNvPr>
            <p:cNvSpPr txBox="1"/>
            <p:nvPr/>
          </p:nvSpPr>
          <p:spPr>
            <a:xfrm>
              <a:off x="1812904" y="2897051"/>
              <a:ext cx="84350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 = 0,0047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E470A32C-4232-8136-07FE-65D7BCCCCDD0}"/>
                </a:ext>
              </a:extLst>
            </p:cNvPr>
            <p:cNvSpPr txBox="1"/>
            <p:nvPr/>
          </p:nvSpPr>
          <p:spPr>
            <a:xfrm>
              <a:off x="4194288" y="2513299"/>
              <a:ext cx="84350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 &lt; 0,0001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DE945614-5D31-CB73-FBB1-A7DEA2BEB618}"/>
                </a:ext>
              </a:extLst>
            </p:cNvPr>
            <p:cNvSpPr txBox="1"/>
            <p:nvPr/>
          </p:nvSpPr>
          <p:spPr>
            <a:xfrm>
              <a:off x="2234654" y="3545451"/>
              <a:ext cx="489236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28 %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B0BDF3C8-AC75-171B-3AB6-93A5571CDA16}"/>
                </a:ext>
              </a:extLst>
            </p:cNvPr>
            <p:cNvSpPr txBox="1"/>
            <p:nvPr/>
          </p:nvSpPr>
          <p:spPr>
            <a:xfrm>
              <a:off x="4616038" y="3248695"/>
              <a:ext cx="489236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40 %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7" name="Connecteur droit 16">
              <a:extLst>
                <a:ext uri="{FF2B5EF4-FFF2-40B4-BE49-F238E27FC236}">
                  <a16:creationId xmlns:a16="http://schemas.microsoft.com/office/drawing/2014/main" id="{468E85D5-A427-4E4B-05BF-D3667946AAD8}"/>
                </a:ext>
              </a:extLst>
            </p:cNvPr>
            <p:cNvCxnSpPr/>
            <p:nvPr/>
          </p:nvCxnSpPr>
          <p:spPr>
            <a:xfrm>
              <a:off x="1626577" y="3174050"/>
              <a:ext cx="1095711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Connecteur droit 17">
              <a:extLst>
                <a:ext uri="{FF2B5EF4-FFF2-40B4-BE49-F238E27FC236}">
                  <a16:creationId xmlns:a16="http://schemas.microsoft.com/office/drawing/2014/main" id="{2B65E7E0-20DF-5206-2779-9F1A54E8AB27}"/>
                </a:ext>
              </a:extLst>
            </p:cNvPr>
            <p:cNvCxnSpPr/>
            <p:nvPr/>
          </p:nvCxnSpPr>
          <p:spPr>
            <a:xfrm>
              <a:off x="4009563" y="2790298"/>
              <a:ext cx="1095711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20">
              <a:extLst>
                <a:ext uri="{FF2B5EF4-FFF2-40B4-BE49-F238E27FC236}">
                  <a16:creationId xmlns:a16="http://schemas.microsoft.com/office/drawing/2014/main" id="{E5078EF1-CD32-D0DB-D3E0-826561A672CD}"/>
                </a:ext>
              </a:extLst>
            </p:cNvPr>
            <p:cNvCxnSpPr>
              <a:cxnSpLocks/>
            </p:cNvCxnSpPr>
            <p:nvPr/>
          </p:nvCxnSpPr>
          <p:spPr>
            <a:xfrm>
              <a:off x="4860656" y="3035550"/>
              <a:ext cx="0" cy="786900"/>
            </a:xfrm>
            <a:prstGeom prst="line">
              <a:avLst/>
            </a:prstGeom>
            <a:ln>
              <a:headEnd type="triangle" w="med" len="med"/>
              <a:tailEnd type="triangl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75DB0CFA-690B-0F24-7069-EFB9BD93D42E}"/>
                </a:ext>
              </a:extLst>
            </p:cNvPr>
            <p:cNvSpPr txBox="1"/>
            <p:nvPr/>
          </p:nvSpPr>
          <p:spPr>
            <a:xfrm>
              <a:off x="1546620" y="4797294"/>
              <a:ext cx="49725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32/51</a:t>
              </a:r>
              <a:endParaRPr kumimoji="0" lang="es-419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ZoneTexte 23">
              <a:extLst>
                <a:ext uri="{FF2B5EF4-FFF2-40B4-BE49-F238E27FC236}">
                  <a16:creationId xmlns:a16="http://schemas.microsoft.com/office/drawing/2014/main" id="{6CBFFE49-F5A6-FF23-535D-F9768E7C0DA1}"/>
                </a:ext>
              </a:extLst>
            </p:cNvPr>
            <p:cNvSpPr txBox="1"/>
            <p:nvPr/>
          </p:nvSpPr>
          <p:spPr>
            <a:xfrm>
              <a:off x="2174432" y="4773658"/>
              <a:ext cx="49725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17/50</a:t>
              </a:r>
              <a:endParaRPr kumimoji="0" lang="es-419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798A1D22-CBD9-48C1-5B21-7048B1CCF18B}"/>
                </a:ext>
              </a:extLst>
            </p:cNvPr>
            <p:cNvSpPr txBox="1"/>
            <p:nvPr/>
          </p:nvSpPr>
          <p:spPr>
            <a:xfrm>
              <a:off x="3837565" y="4761577"/>
              <a:ext cx="49725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42/51</a:t>
              </a:r>
              <a:endParaRPr kumimoji="0" lang="es-419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3F5C57E4-151B-E050-2E4F-DD7C041A05C4}"/>
                </a:ext>
              </a:extLst>
            </p:cNvPr>
            <p:cNvSpPr txBox="1"/>
            <p:nvPr/>
          </p:nvSpPr>
          <p:spPr>
            <a:xfrm>
              <a:off x="4506027" y="4794006"/>
              <a:ext cx="497252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21/50</a:t>
              </a:r>
              <a:endParaRPr kumimoji="0" lang="es-419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7F835DFF-3414-2B34-E534-21BCAE287C3D}"/>
                </a:ext>
              </a:extLst>
            </p:cNvPr>
            <p:cNvSpPr txBox="1"/>
            <p:nvPr/>
          </p:nvSpPr>
          <p:spPr>
            <a:xfrm>
              <a:off x="1605373" y="5114414"/>
              <a:ext cx="39305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J28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A312C121-2F6A-02B2-F67D-C2091031351C}"/>
                </a:ext>
              </a:extLst>
            </p:cNvPr>
            <p:cNvSpPr txBox="1"/>
            <p:nvPr/>
          </p:nvSpPr>
          <p:spPr>
            <a:xfrm>
              <a:off x="3916260" y="5135903"/>
              <a:ext cx="39305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J42</a:t>
              </a:r>
              <a:endParaRPr kumimoji="0" lang="es-419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4B0CD189-600A-BB2D-1A74-5746FDA29FE6}"/>
                </a:ext>
              </a:extLst>
            </p:cNvPr>
            <p:cNvSpPr txBox="1"/>
            <p:nvPr/>
          </p:nvSpPr>
          <p:spPr>
            <a:xfrm rot="16200000">
              <a:off x="-366429" y="3511587"/>
              <a:ext cx="143584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Taux de guérison</a:t>
              </a:r>
              <a:endParaRPr kumimoji="0" lang="es-419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ZoneTexte 29">
              <a:extLst>
                <a:ext uri="{FF2B5EF4-FFF2-40B4-BE49-F238E27FC236}">
                  <a16:creationId xmlns:a16="http://schemas.microsoft.com/office/drawing/2014/main" id="{472DBF65-1F90-A1FE-8E29-462B8E342F7E}"/>
                </a:ext>
              </a:extLst>
            </p:cNvPr>
            <p:cNvSpPr txBox="1"/>
            <p:nvPr/>
          </p:nvSpPr>
          <p:spPr>
            <a:xfrm>
              <a:off x="2537720" y="5398602"/>
              <a:ext cx="17009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Durée de traitement</a:t>
              </a:r>
              <a:endParaRPr kumimoji="0" lang="es-419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E6F489CE-BD04-8B91-ADC4-79FC93B6DA89}"/>
                </a:ext>
              </a:extLst>
            </p:cNvPr>
            <p:cNvSpPr txBox="1"/>
            <p:nvPr/>
          </p:nvSpPr>
          <p:spPr>
            <a:xfrm>
              <a:off x="2113732" y="2063642"/>
              <a:ext cx="82368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Pritelivir</a:t>
              </a:r>
              <a:endParaRPr kumimoji="0" lang="es-419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9D81848F-DD48-75D7-EA6A-3ED1D420CC49}"/>
                </a:ext>
              </a:extLst>
            </p:cNvPr>
            <p:cNvSpPr txBox="1"/>
            <p:nvPr/>
          </p:nvSpPr>
          <p:spPr>
            <a:xfrm>
              <a:off x="3188945" y="2063642"/>
              <a:ext cx="160620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Choix investigateur</a:t>
              </a:r>
              <a:endParaRPr kumimoji="0" lang="es-419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A5777BA0-DF81-330E-EC26-62707FD9293F}"/>
                </a:ext>
              </a:extLst>
            </p:cNvPr>
            <p:cNvSpPr/>
            <p:nvPr/>
          </p:nvSpPr>
          <p:spPr>
            <a:xfrm>
              <a:off x="1984889" y="2150325"/>
              <a:ext cx="179294" cy="137918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8466FC22-D35C-35E1-2F75-40BAC8378208}"/>
                </a:ext>
              </a:extLst>
            </p:cNvPr>
            <p:cNvSpPr/>
            <p:nvPr/>
          </p:nvSpPr>
          <p:spPr>
            <a:xfrm>
              <a:off x="3047041" y="2150325"/>
              <a:ext cx="179294" cy="137918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419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7" name="ZoneTexte 6">
            <a:extLst>
              <a:ext uri="{FF2B5EF4-FFF2-40B4-BE49-F238E27FC236}">
                <a16:creationId xmlns:a16="http://schemas.microsoft.com/office/drawing/2014/main" id="{3943FDCC-7C16-1464-88EF-973F44F87C3D}"/>
              </a:ext>
            </a:extLst>
          </p:cNvPr>
          <p:cNvSpPr txBox="1"/>
          <p:nvPr/>
        </p:nvSpPr>
        <p:spPr>
          <a:xfrm>
            <a:off x="3188945" y="6014720"/>
            <a:ext cx="5245795" cy="400110"/>
          </a:xfrm>
          <a:prstGeom prst="rect">
            <a:avLst/>
          </a:prstGeom>
          <a:solidFill>
            <a:srgbClr val="D51223"/>
          </a:solidFill>
        </p:spPr>
        <p:txBody>
          <a:bodyPr wrap="none" rtlCol="0">
            <a:spAutoFit/>
          </a:bodyPr>
          <a:lstStyle/>
          <a:p>
            <a:pPr algn="l"/>
            <a:r>
              <a:rPr lang="fr-FR" sz="2000" dirty="0">
                <a:solidFill>
                  <a:schemeClr val="bg1"/>
                </a:solidFill>
                <a:latin typeface="+mj-lt"/>
              </a:rPr>
              <a:t>Warning : 1 souche avec résistance durant l’essai</a:t>
            </a:r>
          </a:p>
        </p:txBody>
      </p:sp>
      <p:sp>
        <p:nvSpPr>
          <p:cNvPr id="19" name="Espace réservé du contenu 9">
            <a:extLst>
              <a:ext uri="{FF2B5EF4-FFF2-40B4-BE49-F238E27FC236}">
                <a16:creationId xmlns:a16="http://schemas.microsoft.com/office/drawing/2014/main" id="{96655367-E595-0243-4EEC-EDC867D133F4}"/>
              </a:ext>
            </a:extLst>
          </p:cNvPr>
          <p:cNvSpPr txBox="1">
            <a:spLocks/>
          </p:cNvSpPr>
          <p:nvPr/>
        </p:nvSpPr>
        <p:spPr>
          <a:xfrm>
            <a:off x="9672994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Chemaly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RF, ESCMID 2026, L0016</a:t>
            </a:r>
          </a:p>
        </p:txBody>
      </p:sp>
    </p:spTree>
    <p:extLst>
      <p:ext uri="{BB962C8B-B14F-4D97-AF65-F5344CB8AC3E}">
        <p14:creationId xmlns:p14="http://schemas.microsoft.com/office/powerpoint/2010/main" val="4003400087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F186D9-EDC8-F997-00B1-DB92BD60B3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8">
            <a:extLst>
              <a:ext uri="{FF2B5EF4-FFF2-40B4-BE49-F238E27FC236}">
                <a16:creationId xmlns:a16="http://schemas.microsoft.com/office/drawing/2014/main" id="{713B5CE5-97A4-A75D-598B-1746DDA359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sz="2600" dirty="0"/>
              <a:t>Expérience en vie réelle du </a:t>
            </a:r>
            <a:r>
              <a:rPr lang="fr-FR" sz="2600" dirty="0" err="1"/>
              <a:t>maribavir</a:t>
            </a:r>
            <a:r>
              <a:rPr lang="fr-FR" sz="2600" dirty="0"/>
              <a:t> en traitement de l’infection à CMV </a:t>
            </a:r>
          </a:p>
        </p:txBody>
      </p:sp>
      <p:sp>
        <p:nvSpPr>
          <p:cNvPr id="10" name="Espace réservé du contenu 9">
            <a:extLst>
              <a:ext uri="{FF2B5EF4-FFF2-40B4-BE49-F238E27FC236}">
                <a16:creationId xmlns:a16="http://schemas.microsoft.com/office/drawing/2014/main" id="{CB8A8EED-25C2-FEBC-C15A-B6E27D05D50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90389"/>
            <a:ext cx="5896443" cy="5030484"/>
          </a:xfrm>
        </p:spPr>
        <p:txBody>
          <a:bodyPr>
            <a:normAutofit/>
          </a:bodyPr>
          <a:lstStyle/>
          <a:p>
            <a:r>
              <a:rPr lang="fr-FR" sz="2000" dirty="0"/>
              <a:t>Cohorte rétrospective multicentrique </a:t>
            </a:r>
            <a:br>
              <a:rPr lang="fr-FR" sz="2000" dirty="0"/>
            </a:br>
            <a:r>
              <a:rPr lang="fr-FR" sz="2000" dirty="0"/>
              <a:t>de 43 patients sur 50 épisodes </a:t>
            </a:r>
          </a:p>
          <a:p>
            <a:r>
              <a:rPr lang="fr-FR" sz="2000" dirty="0"/>
              <a:t>Transplantés d’organes et CSH </a:t>
            </a:r>
          </a:p>
          <a:p>
            <a:r>
              <a:rPr lang="fr-FR" sz="2000" dirty="0"/>
              <a:t>Indications : CMV réfractaires (52 %) ou EI</a:t>
            </a:r>
          </a:p>
          <a:p>
            <a:r>
              <a:rPr lang="fr-FR" sz="2000" dirty="0"/>
              <a:t>Principalement virémies intermédiaires </a:t>
            </a:r>
          </a:p>
          <a:p>
            <a:r>
              <a:rPr lang="fr-FR" sz="2000" dirty="0"/>
              <a:t>1 rétinite</a:t>
            </a:r>
          </a:p>
          <a:p>
            <a:endParaRPr lang="fr-FR" sz="2000" dirty="0"/>
          </a:p>
          <a:p>
            <a:r>
              <a:rPr lang="fr-FR" sz="2000" dirty="0"/>
              <a:t>Efficacité sur la clairance virale : 68 %</a:t>
            </a:r>
          </a:p>
          <a:p>
            <a:r>
              <a:rPr lang="fr-FR" sz="2000" dirty="0"/>
              <a:t>4 émergences de mutations de résistance au </a:t>
            </a:r>
            <a:r>
              <a:rPr lang="fr-FR" sz="2000" dirty="0" err="1"/>
              <a:t>maribavir</a:t>
            </a:r>
            <a:r>
              <a:rPr lang="fr-FR" sz="2000" dirty="0"/>
              <a:t> sous traitement</a:t>
            </a:r>
          </a:p>
          <a:p>
            <a:endParaRPr lang="fr-FR" sz="2000" dirty="0"/>
          </a:p>
          <a:p>
            <a:r>
              <a:rPr lang="fr-FR" sz="2000" dirty="0"/>
              <a:t>Confirme données de phase III : </a:t>
            </a:r>
          </a:p>
          <a:p>
            <a:pPr marL="0" indent="0">
              <a:buNone/>
            </a:pPr>
            <a:r>
              <a:rPr lang="fr-FR" sz="2000" b="1" dirty="0"/>
              <a:t>alternative en cas de maladie à CMV réfractaire </a:t>
            </a:r>
          </a:p>
        </p:txBody>
      </p: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4DECB66A-C28E-0CBE-2E24-DB439CDF4945}"/>
              </a:ext>
            </a:extLst>
          </p:cNvPr>
          <p:cNvSpPr txBox="1">
            <a:spLocks/>
          </p:cNvSpPr>
          <p:nvPr/>
        </p:nvSpPr>
        <p:spPr>
          <a:xfrm>
            <a:off x="9663568" y="6625572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 err="1">
                <a:latin typeface="+mn-lt"/>
              </a:rPr>
              <a:t>Ismaili</a:t>
            </a:r>
            <a:r>
              <a:rPr lang="fr-FR" dirty="0">
                <a:latin typeface="+mn-lt"/>
              </a:rPr>
              <a:t> O, ESCMID 2026, P5185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9CBC647-135E-8543-A8B3-974926F55A1E}"/>
              </a:ext>
            </a:extLst>
          </p:cNvPr>
          <p:cNvSpPr txBox="1"/>
          <p:nvPr/>
        </p:nvSpPr>
        <p:spPr>
          <a:xfrm>
            <a:off x="6849200" y="1255949"/>
            <a:ext cx="40874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Indications de prescription du </a:t>
            </a:r>
            <a:r>
              <a:rPr lang="fr-FR" b="1" dirty="0" err="1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maribavir</a:t>
            </a:r>
            <a:endParaRPr lang="es-419" b="1" dirty="0">
              <a:solidFill>
                <a:srgbClr val="C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F2F90CD1-B70F-406F-FEF4-D3E88B4C8D75}"/>
              </a:ext>
            </a:extLst>
          </p:cNvPr>
          <p:cNvSpPr txBox="1"/>
          <p:nvPr/>
        </p:nvSpPr>
        <p:spPr>
          <a:xfrm>
            <a:off x="7301626" y="3992468"/>
            <a:ext cx="24619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Réponses au traitement</a:t>
            </a:r>
            <a:endParaRPr lang="es-419" b="1" dirty="0">
              <a:solidFill>
                <a:srgbClr val="C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3E76C170-6EC3-1B75-29A0-008FAE982157}"/>
              </a:ext>
            </a:extLst>
          </p:cNvPr>
          <p:cNvGrpSpPr/>
          <p:nvPr/>
        </p:nvGrpSpPr>
        <p:grpSpPr>
          <a:xfrm>
            <a:off x="5920566" y="4242373"/>
            <a:ext cx="4388547" cy="2615627"/>
            <a:chOff x="7206534" y="3921192"/>
            <a:chExt cx="4388547" cy="2615627"/>
          </a:xfrm>
        </p:grpSpPr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4D502577-82A5-46DE-95D9-819202B4076D}"/>
                </a:ext>
              </a:extLst>
            </p:cNvPr>
            <p:cNvSpPr txBox="1"/>
            <p:nvPr/>
          </p:nvSpPr>
          <p:spPr>
            <a:xfrm>
              <a:off x="7519693" y="4890620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200" dirty="0">
                  <a:solidFill>
                    <a:prstClr val="black"/>
                  </a:solidFill>
                  <a:latin typeface="Calibri"/>
                </a:rPr>
                <a:t>2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751E8EEC-3912-9DAA-2B8B-36CCAECE48B9}"/>
                </a:ext>
              </a:extLst>
            </p:cNvPr>
            <p:cNvSpPr txBox="1"/>
            <p:nvPr/>
          </p:nvSpPr>
          <p:spPr>
            <a:xfrm>
              <a:off x="7598240" y="5822693"/>
              <a:ext cx="26321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0B9ACD4C-D339-635F-435C-BD2C63A76DFA}"/>
                </a:ext>
              </a:extLst>
            </p:cNvPr>
            <p:cNvSpPr txBox="1"/>
            <p:nvPr/>
          </p:nvSpPr>
          <p:spPr>
            <a:xfrm>
              <a:off x="8045381" y="5890488"/>
              <a:ext cx="60625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Succès</a:t>
              </a:r>
            </a:p>
          </p:txBody>
        </p:sp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750ABFE2-F3D4-C2F8-C8B7-63530BD56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1830" y="3921192"/>
              <a:ext cx="3753251" cy="2018461"/>
            </a:xfrm>
            <a:custGeom>
              <a:avLst/>
              <a:gdLst>
                <a:gd name="T0" fmla="*/ 8112 w 8112"/>
                <a:gd name="T1" fmla="*/ 3230 h 3230"/>
                <a:gd name="T2" fmla="*/ 0 w 8112"/>
                <a:gd name="T3" fmla="*/ 3230 h 3230"/>
                <a:gd name="T4" fmla="*/ 0 w 8112"/>
                <a:gd name="T5" fmla="*/ 0 h 3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12" h="3230">
                  <a:moveTo>
                    <a:pt x="8112" y="3230"/>
                  </a:moveTo>
                  <a:lnTo>
                    <a:pt x="0" y="323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Line 11">
              <a:extLst>
                <a:ext uri="{FF2B5EF4-FFF2-40B4-BE49-F238E27FC236}">
                  <a16:creationId xmlns:a16="http://schemas.microsoft.com/office/drawing/2014/main" id="{D0DEF37C-C0DC-C9E8-C4D5-53F42AE5FC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88392" y="4565004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Line 12">
              <a:extLst>
                <a:ext uri="{FF2B5EF4-FFF2-40B4-BE49-F238E27FC236}">
                  <a16:creationId xmlns:a16="http://schemas.microsoft.com/office/drawing/2014/main" id="{DD867B66-D141-5DA2-506A-71F9C07025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88392" y="5008259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Line 14">
              <a:extLst>
                <a:ext uri="{FF2B5EF4-FFF2-40B4-BE49-F238E27FC236}">
                  <a16:creationId xmlns:a16="http://schemas.microsoft.com/office/drawing/2014/main" id="{FC6BE871-F5F6-DC90-75A2-A23C014058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88392" y="5934252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Line 15">
              <a:extLst>
                <a:ext uri="{FF2B5EF4-FFF2-40B4-BE49-F238E27FC236}">
                  <a16:creationId xmlns:a16="http://schemas.microsoft.com/office/drawing/2014/main" id="{C24F8BC3-8923-D64D-494F-FEBB0483F9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36376" y="5934252"/>
              <a:ext cx="0" cy="561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" name="ZoneTexte 67">
              <a:extLst>
                <a:ext uri="{FF2B5EF4-FFF2-40B4-BE49-F238E27FC236}">
                  <a16:creationId xmlns:a16="http://schemas.microsoft.com/office/drawing/2014/main" id="{ECA7856B-482C-5D9B-2D0E-0FE0D62099A4}"/>
                </a:ext>
              </a:extLst>
            </p:cNvPr>
            <p:cNvSpPr txBox="1"/>
            <p:nvPr/>
          </p:nvSpPr>
          <p:spPr>
            <a:xfrm>
              <a:off x="7519693" y="3960985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69" name="Line 11">
              <a:extLst>
                <a:ext uri="{FF2B5EF4-FFF2-40B4-BE49-F238E27FC236}">
                  <a16:creationId xmlns:a16="http://schemas.microsoft.com/office/drawing/2014/main" id="{F395A1EA-829B-8552-5347-C220DC3EF1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88392" y="4100977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ZoneTexte 69">
              <a:extLst>
                <a:ext uri="{FF2B5EF4-FFF2-40B4-BE49-F238E27FC236}">
                  <a16:creationId xmlns:a16="http://schemas.microsoft.com/office/drawing/2014/main" id="{692AFAD9-4E67-CFD5-E68F-A0DDFB883A71}"/>
                </a:ext>
              </a:extLst>
            </p:cNvPr>
            <p:cNvSpPr txBox="1"/>
            <p:nvPr/>
          </p:nvSpPr>
          <p:spPr>
            <a:xfrm>
              <a:off x="7519693" y="4415759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200" dirty="0">
                  <a:solidFill>
                    <a:prstClr val="black"/>
                  </a:solidFill>
                  <a:latin typeface="Calibri"/>
                </a:rPr>
                <a:t>3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73" name="ZoneTexte 72">
              <a:extLst>
                <a:ext uri="{FF2B5EF4-FFF2-40B4-BE49-F238E27FC236}">
                  <a16:creationId xmlns:a16="http://schemas.microsoft.com/office/drawing/2014/main" id="{62F4BBFB-776D-458F-7FE6-3799B0BB38C1}"/>
                </a:ext>
              </a:extLst>
            </p:cNvPr>
            <p:cNvSpPr txBox="1"/>
            <p:nvPr/>
          </p:nvSpPr>
          <p:spPr>
            <a:xfrm rot="16200000">
              <a:off x="6526156" y="4902332"/>
              <a:ext cx="16685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Nombre de patients</a:t>
              </a:r>
            </a:p>
          </p:txBody>
        </p:sp>
        <p:sp>
          <p:nvSpPr>
            <p:cNvPr id="74" name="ZoneTexte 73">
              <a:extLst>
                <a:ext uri="{FF2B5EF4-FFF2-40B4-BE49-F238E27FC236}">
                  <a16:creationId xmlns:a16="http://schemas.microsoft.com/office/drawing/2014/main" id="{41A36E73-53BD-8444-0E7F-A64FFC8A0C9C}"/>
                </a:ext>
              </a:extLst>
            </p:cNvPr>
            <p:cNvSpPr txBox="1"/>
            <p:nvPr/>
          </p:nvSpPr>
          <p:spPr>
            <a:xfrm>
              <a:off x="7517568" y="5360941"/>
              <a:ext cx="3417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75" name="Line 12">
              <a:extLst>
                <a:ext uri="{FF2B5EF4-FFF2-40B4-BE49-F238E27FC236}">
                  <a16:creationId xmlns:a16="http://schemas.microsoft.com/office/drawing/2014/main" id="{F133564E-0A98-665A-0280-30F00ED79B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86267" y="5478580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ZoneTexte 75">
              <a:extLst>
                <a:ext uri="{FF2B5EF4-FFF2-40B4-BE49-F238E27FC236}">
                  <a16:creationId xmlns:a16="http://schemas.microsoft.com/office/drawing/2014/main" id="{ACE1A591-0FB2-7B39-D586-F07A3E57949E}"/>
                </a:ext>
              </a:extLst>
            </p:cNvPr>
            <p:cNvSpPr txBox="1"/>
            <p:nvPr/>
          </p:nvSpPr>
          <p:spPr>
            <a:xfrm>
              <a:off x="9005985" y="5890488"/>
              <a:ext cx="5466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Echec</a:t>
              </a:r>
            </a:p>
          </p:txBody>
        </p:sp>
        <p:sp>
          <p:nvSpPr>
            <p:cNvPr id="77" name="ZoneTexte 76">
              <a:extLst>
                <a:ext uri="{FF2B5EF4-FFF2-40B4-BE49-F238E27FC236}">
                  <a16:creationId xmlns:a16="http://schemas.microsoft.com/office/drawing/2014/main" id="{BEF592AB-775A-004F-F51D-5D2B056B7F2C}"/>
                </a:ext>
              </a:extLst>
            </p:cNvPr>
            <p:cNvSpPr txBox="1"/>
            <p:nvPr/>
          </p:nvSpPr>
          <p:spPr>
            <a:xfrm>
              <a:off x="9806995" y="5890488"/>
              <a:ext cx="7691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Réponse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partielle</a:t>
              </a:r>
            </a:p>
          </p:txBody>
        </p:sp>
        <p:sp>
          <p:nvSpPr>
            <p:cNvPr id="78" name="ZoneTexte 77">
              <a:extLst>
                <a:ext uri="{FF2B5EF4-FFF2-40B4-BE49-F238E27FC236}">
                  <a16:creationId xmlns:a16="http://schemas.microsoft.com/office/drawing/2014/main" id="{C9B850DA-4BB0-A5E0-AAFE-C51289A5E8BA}"/>
                </a:ext>
              </a:extLst>
            </p:cNvPr>
            <p:cNvSpPr txBox="1"/>
            <p:nvPr/>
          </p:nvSpPr>
          <p:spPr>
            <a:xfrm>
              <a:off x="10636927" y="5890488"/>
              <a:ext cx="90204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Récurrence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 CMV </a:t>
              </a:r>
              <a:b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endPara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6FDA400E-CB58-524D-2460-224BC74F2860}"/>
                </a:ext>
              </a:extLst>
            </p:cNvPr>
            <p:cNvSpPr/>
            <p:nvPr/>
          </p:nvSpPr>
          <p:spPr>
            <a:xfrm>
              <a:off x="8115300" y="4380217"/>
              <a:ext cx="488556" cy="155751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1499460B-C952-DEFC-CAA7-291A809D4F19}"/>
                </a:ext>
              </a:extLst>
            </p:cNvPr>
            <p:cNvSpPr/>
            <p:nvPr/>
          </p:nvSpPr>
          <p:spPr>
            <a:xfrm>
              <a:off x="9029700" y="5399392"/>
              <a:ext cx="488556" cy="53833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88659ADF-9F9E-A4A1-02D7-CE49C02603CD}"/>
                </a:ext>
              </a:extLst>
            </p:cNvPr>
            <p:cNvSpPr/>
            <p:nvPr/>
          </p:nvSpPr>
          <p:spPr>
            <a:xfrm>
              <a:off x="9944100" y="5881696"/>
              <a:ext cx="488556" cy="56035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9596CF56-57FC-4BEB-2AE9-CD93226794D4}"/>
                </a:ext>
              </a:extLst>
            </p:cNvPr>
            <p:cNvSpPr/>
            <p:nvPr/>
          </p:nvSpPr>
          <p:spPr>
            <a:xfrm>
              <a:off x="10832597" y="5476066"/>
              <a:ext cx="488556" cy="461665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</p:grp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DACD1D9F-A76E-546C-A8FE-D34DC5DEFDC8}"/>
              </a:ext>
            </a:extLst>
          </p:cNvPr>
          <p:cNvGrpSpPr/>
          <p:nvPr/>
        </p:nvGrpSpPr>
        <p:grpSpPr>
          <a:xfrm>
            <a:off x="6053632" y="1627551"/>
            <a:ext cx="5678535" cy="2105627"/>
            <a:chOff x="5022778" y="1572035"/>
            <a:chExt cx="5678535" cy="2105627"/>
          </a:xfrm>
        </p:grpSpPr>
        <p:graphicFrame>
          <p:nvGraphicFramePr>
            <p:cNvPr id="15" name="Graphique 14">
              <a:extLst>
                <a:ext uri="{FF2B5EF4-FFF2-40B4-BE49-F238E27FC236}">
                  <a16:creationId xmlns:a16="http://schemas.microsoft.com/office/drawing/2014/main" id="{45EC405D-9CFB-21BA-0C3D-4F04849532F3}"/>
                </a:ext>
              </a:extLst>
            </p:cNvPr>
            <p:cNvGraphicFramePr/>
            <p:nvPr/>
          </p:nvGraphicFramePr>
          <p:xfrm>
            <a:off x="5022778" y="1572035"/>
            <a:ext cx="3437719" cy="210562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21F5816D-1365-0360-3B3C-FB45876D1A4E}"/>
                </a:ext>
              </a:extLst>
            </p:cNvPr>
            <p:cNvSpPr/>
            <p:nvPr/>
          </p:nvSpPr>
          <p:spPr>
            <a:xfrm>
              <a:off x="7853796" y="2150477"/>
              <a:ext cx="137887" cy="159767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>
                <a:solidFill>
                  <a:schemeClr val="accent3"/>
                </a:solidFill>
              </a:endParaRPr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970CE5E5-379C-3A75-1D4C-7E561A361C58}"/>
                </a:ext>
              </a:extLst>
            </p:cNvPr>
            <p:cNvSpPr/>
            <p:nvPr/>
          </p:nvSpPr>
          <p:spPr>
            <a:xfrm>
              <a:off x="7853796" y="2376497"/>
              <a:ext cx="137887" cy="159767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>
                <a:solidFill>
                  <a:schemeClr val="accent3"/>
                </a:solidFill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357FACBD-64FD-F608-EF8A-5E4CA4DF1FBB}"/>
                </a:ext>
              </a:extLst>
            </p:cNvPr>
            <p:cNvSpPr/>
            <p:nvPr/>
          </p:nvSpPr>
          <p:spPr>
            <a:xfrm>
              <a:off x="7853796" y="2610436"/>
              <a:ext cx="137887" cy="15976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>
                <a:solidFill>
                  <a:schemeClr val="accent3"/>
                </a:solidFill>
              </a:endParaRPr>
            </a:p>
          </p:txBody>
        </p:sp>
        <p:sp>
          <p:nvSpPr>
            <p:cNvPr id="88" name="ZoneTexte 87">
              <a:extLst>
                <a:ext uri="{FF2B5EF4-FFF2-40B4-BE49-F238E27FC236}">
                  <a16:creationId xmlns:a16="http://schemas.microsoft.com/office/drawing/2014/main" id="{B5F69BA0-63DA-66EC-2DBF-D514FE39F2BD}"/>
                </a:ext>
              </a:extLst>
            </p:cNvPr>
            <p:cNvSpPr txBox="1"/>
            <p:nvPr/>
          </p:nvSpPr>
          <p:spPr>
            <a:xfrm>
              <a:off x="7979763" y="2087761"/>
              <a:ext cx="22277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400" b="1" dirty="0">
                  <a:solidFill>
                    <a:prstClr val="black"/>
                  </a:solidFill>
                </a:rPr>
                <a:t>Infection à CMV réfractaire 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89" name="ZoneTexte 88">
              <a:extLst>
                <a:ext uri="{FF2B5EF4-FFF2-40B4-BE49-F238E27FC236}">
                  <a16:creationId xmlns:a16="http://schemas.microsoft.com/office/drawing/2014/main" id="{DA73B1F0-04A7-8503-4769-1B0F52353E4C}"/>
                </a:ext>
              </a:extLst>
            </p:cNvPr>
            <p:cNvSpPr txBox="1"/>
            <p:nvPr/>
          </p:nvSpPr>
          <p:spPr>
            <a:xfrm>
              <a:off x="8002242" y="2326063"/>
              <a:ext cx="194611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400" b="1" dirty="0">
                  <a:solidFill>
                    <a:prstClr val="black"/>
                  </a:solidFill>
                </a:rPr>
                <a:t>Résistance génotypique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0" name="ZoneTexte 89">
              <a:extLst>
                <a:ext uri="{FF2B5EF4-FFF2-40B4-BE49-F238E27FC236}">
                  <a16:creationId xmlns:a16="http://schemas.microsoft.com/office/drawing/2014/main" id="{04427029-5D1E-2A74-F41B-E35BF778A6B6}"/>
                </a:ext>
              </a:extLst>
            </p:cNvPr>
            <p:cNvSpPr txBox="1"/>
            <p:nvPr/>
          </p:nvSpPr>
          <p:spPr>
            <a:xfrm>
              <a:off x="8002241" y="2555498"/>
              <a:ext cx="269907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400" b="1" dirty="0">
                  <a:solidFill>
                    <a:prstClr val="black"/>
                  </a:solidFill>
                </a:rPr>
                <a:t>Effets indésirables de la 1</a:t>
              </a:r>
              <a:r>
                <a:rPr lang="fr-FR" sz="1400" b="1" baseline="30000" dirty="0">
                  <a:solidFill>
                    <a:prstClr val="black"/>
                  </a:solidFill>
                </a:rPr>
                <a:t>re</a:t>
              </a:r>
              <a:r>
                <a:rPr lang="fr-FR" sz="1400" b="1" dirty="0">
                  <a:solidFill>
                    <a:prstClr val="black"/>
                  </a:solidFill>
                </a:rPr>
                <a:t> ligne </a:t>
              </a:r>
              <a:endPara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1" name="ZoneTexte 90">
              <a:extLst>
                <a:ext uri="{FF2B5EF4-FFF2-40B4-BE49-F238E27FC236}">
                  <a16:creationId xmlns:a16="http://schemas.microsoft.com/office/drawing/2014/main" id="{C4DA08F4-787E-24FF-8F04-AAA5FC2C32A7}"/>
                </a:ext>
              </a:extLst>
            </p:cNvPr>
            <p:cNvSpPr txBox="1"/>
            <p:nvPr/>
          </p:nvSpPr>
          <p:spPr>
            <a:xfrm>
              <a:off x="6955873" y="2598673"/>
              <a:ext cx="48763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solidFill>
                    <a:schemeClr val="bg1"/>
                  </a:solidFill>
                  <a:latin typeface="+mj-lt"/>
                </a:rPr>
                <a:t>52 %</a:t>
              </a:r>
              <a:endParaRPr lang="es-419" sz="12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92" name="ZoneTexte 91">
              <a:extLst>
                <a:ext uri="{FF2B5EF4-FFF2-40B4-BE49-F238E27FC236}">
                  <a16:creationId xmlns:a16="http://schemas.microsoft.com/office/drawing/2014/main" id="{AFF6A3F3-F27A-8114-BE9F-89AFE340E414}"/>
                </a:ext>
              </a:extLst>
            </p:cNvPr>
            <p:cNvSpPr txBox="1"/>
            <p:nvPr/>
          </p:nvSpPr>
          <p:spPr>
            <a:xfrm>
              <a:off x="6363390" y="3258962"/>
              <a:ext cx="41069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solidFill>
                    <a:schemeClr val="bg1"/>
                  </a:solidFill>
                  <a:latin typeface="+mj-lt"/>
                </a:rPr>
                <a:t>4 %</a:t>
              </a:r>
              <a:endParaRPr lang="es-419" sz="12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93" name="ZoneTexte 92">
              <a:extLst>
                <a:ext uri="{FF2B5EF4-FFF2-40B4-BE49-F238E27FC236}">
                  <a16:creationId xmlns:a16="http://schemas.microsoft.com/office/drawing/2014/main" id="{EEE5A4BD-8BC6-D2DE-0112-049C6C4E5806}"/>
                </a:ext>
              </a:extLst>
            </p:cNvPr>
            <p:cNvSpPr txBox="1"/>
            <p:nvPr/>
          </p:nvSpPr>
          <p:spPr>
            <a:xfrm>
              <a:off x="6012197" y="2456380"/>
              <a:ext cx="4892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solidFill>
                    <a:schemeClr val="bg1"/>
                  </a:solidFill>
                  <a:latin typeface="+mj-lt"/>
                </a:rPr>
                <a:t>44 %</a:t>
              </a:r>
              <a:endParaRPr lang="es-419" sz="1200" b="1" dirty="0">
                <a:solidFill>
                  <a:schemeClr val="bg1"/>
                </a:solidFill>
                <a:latin typeface="+mj-lt"/>
              </a:endParaRPr>
            </a:p>
          </p:txBody>
        </p:sp>
      </p:grpSp>
      <p:pic>
        <p:nvPicPr>
          <p:cNvPr id="14" name="Espace réservé du contenu 13">
            <a:extLst>
              <a:ext uri="{FF2B5EF4-FFF2-40B4-BE49-F238E27FC236}">
                <a16:creationId xmlns:a16="http://schemas.microsoft.com/office/drawing/2014/main" id="{D9E94BF9-6D8A-C1B7-2417-F8FBE67DB2FB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4"/>
          <a:stretch>
            <a:fillRect/>
          </a:stretch>
        </p:blipFill>
        <p:spPr>
          <a:xfrm>
            <a:off x="11367736" y="407988"/>
            <a:ext cx="637291" cy="468312"/>
          </a:xfrm>
          <a:prstGeom prst="rect">
            <a:avLst/>
          </a:prstGeom>
        </p:spPr>
      </p:pic>
      <p:sp>
        <p:nvSpPr>
          <p:cNvPr id="2" name="Espace réservé du contenu 9">
            <a:extLst>
              <a:ext uri="{FF2B5EF4-FFF2-40B4-BE49-F238E27FC236}">
                <a16:creationId xmlns:a16="http://schemas.microsoft.com/office/drawing/2014/main" id="{D0AFE009-7279-CFF5-285B-6DFE0B67579D}"/>
              </a:ext>
            </a:extLst>
          </p:cNvPr>
          <p:cNvSpPr txBox="1">
            <a:spLocks/>
          </p:cNvSpPr>
          <p:nvPr/>
        </p:nvSpPr>
        <p:spPr>
          <a:xfrm>
            <a:off x="11968" y="6634152"/>
            <a:ext cx="3765774" cy="218128"/>
          </a:xfrm>
          <a:prstGeom prst="rect">
            <a:avLst/>
          </a:prstGeom>
        </p:spPr>
        <p:txBody>
          <a:bodyPr vert="horz" wrap="none" lIns="91440" tIns="36000" rIns="91440" bIns="36000" rtlCol="0" anchor="b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spcBef>
                <a:spcPts val="500"/>
              </a:spcBef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CMV : cytomégalovirus ; </a:t>
            </a:r>
            <a:r>
              <a:rPr lang="fr-FR" dirty="0"/>
              <a:t>CSH : cellules souches </a:t>
            </a:r>
            <a:r>
              <a:rPr lang="fr-FR" dirty="0" err="1"/>
              <a:t>hématopoiétiques</a:t>
            </a:r>
            <a:endParaRPr kumimoji="0" lang="fr-F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2071643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Espace réservé du contenu 8">
            <a:extLst>
              <a:ext uri="{FF2B5EF4-FFF2-40B4-BE49-F238E27FC236}">
                <a16:creationId xmlns:a16="http://schemas.microsoft.com/office/drawing/2014/main" id="{566844D4-F071-E9B4-710A-AB64D34AA6B0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67736" y="407988"/>
            <a:ext cx="637291" cy="468312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758023BE-0D2E-146B-5CFE-BFB976EC1A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Essai de phase I du vaccin ChAdOx1 </a:t>
            </a:r>
            <a:r>
              <a:rPr lang="fr-FR" dirty="0" err="1"/>
              <a:t>NipahB</a:t>
            </a:r>
            <a:r>
              <a:rPr lang="fr-FR" dirty="0"/>
              <a:t> 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A59390D0-EFCC-EC69-F6B0-35024C4930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390389"/>
            <a:ext cx="10978019" cy="1251212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</a:pPr>
            <a:r>
              <a:rPr lang="fr-FR" sz="2000" dirty="0"/>
              <a:t>Vaccin à vecteur adénovirus basé sur la glycoprotéine G d’une souche du Bangladesh </a:t>
            </a:r>
          </a:p>
          <a:p>
            <a:pPr>
              <a:spcBef>
                <a:spcPts val="600"/>
              </a:spcBef>
            </a:pPr>
            <a:r>
              <a:rPr lang="fr-FR" sz="2000" dirty="0"/>
              <a:t>Première administration chez l’homme, suivi à 1 an (sécurité et immunogénicité)</a:t>
            </a:r>
          </a:p>
          <a:p>
            <a:pPr>
              <a:spcBef>
                <a:spcPts val="600"/>
              </a:spcBef>
            </a:pPr>
            <a:r>
              <a:rPr lang="fr-FR" sz="2000" dirty="0"/>
              <a:t>Schéma 1 dose / 2 doses – intervalle 3 mois vs placebo </a:t>
            </a:r>
          </a:p>
          <a:p>
            <a:pPr>
              <a:spcBef>
                <a:spcPts val="600"/>
              </a:spcBef>
            </a:pPr>
            <a:endParaRPr lang="fr-FR" sz="2000" dirty="0"/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016C5A0F-84D4-5ACE-144A-8F54ABF90483}"/>
              </a:ext>
            </a:extLst>
          </p:cNvPr>
          <p:cNvSpPr txBox="1">
            <a:spLocks/>
          </p:cNvSpPr>
          <p:nvPr/>
        </p:nvSpPr>
        <p:spPr>
          <a:xfrm>
            <a:off x="9663569" y="6644426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28600">
              <a:spcBef>
                <a:spcPts val="500"/>
              </a:spcBef>
              <a:defRPr/>
            </a:pPr>
            <a:r>
              <a:rPr lang="fr-FR" dirty="0" err="1">
                <a:latin typeface="+mn-lt"/>
              </a:rPr>
              <a:t>Jenkin</a:t>
            </a:r>
            <a:r>
              <a:rPr lang="fr-FR" dirty="0">
                <a:latin typeface="+mn-lt"/>
              </a:rPr>
              <a:t> D, ESCMID 2026, L0002</a:t>
            </a: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43627CA5-936C-444B-67E1-E4AD9D76F611}"/>
              </a:ext>
            </a:extLst>
          </p:cNvPr>
          <p:cNvGrpSpPr/>
          <p:nvPr/>
        </p:nvGrpSpPr>
        <p:grpSpPr>
          <a:xfrm>
            <a:off x="4768033" y="2412935"/>
            <a:ext cx="7202538" cy="3606929"/>
            <a:chOff x="3897843" y="2635250"/>
            <a:chExt cx="8040158" cy="3838217"/>
          </a:xfrm>
        </p:grpSpPr>
        <p:grpSp>
          <p:nvGrpSpPr>
            <p:cNvPr id="351" name="Groupe 350">
              <a:extLst>
                <a:ext uri="{FF2B5EF4-FFF2-40B4-BE49-F238E27FC236}">
                  <a16:creationId xmlns:a16="http://schemas.microsoft.com/office/drawing/2014/main" id="{21DDA203-68C9-8A08-684D-290AD46FC8AE}"/>
                </a:ext>
              </a:extLst>
            </p:cNvPr>
            <p:cNvGrpSpPr/>
            <p:nvPr/>
          </p:nvGrpSpPr>
          <p:grpSpPr>
            <a:xfrm>
              <a:off x="6308725" y="2936875"/>
              <a:ext cx="5629276" cy="2833688"/>
              <a:chOff x="6308725" y="2936875"/>
              <a:chExt cx="5629276" cy="2833688"/>
            </a:xfrm>
          </p:grpSpPr>
          <p:sp>
            <p:nvSpPr>
              <p:cNvPr id="150" name="Line 5">
                <a:extLst>
                  <a:ext uri="{FF2B5EF4-FFF2-40B4-BE49-F238E27FC236}">
                    <a16:creationId xmlns:a16="http://schemas.microsoft.com/office/drawing/2014/main" id="{1EDB5722-BE1E-F4E6-40D0-52CDD12B03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53175" y="4618038"/>
                <a:ext cx="0" cy="4079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Line 6">
                <a:extLst>
                  <a:ext uri="{FF2B5EF4-FFF2-40B4-BE49-F238E27FC236}">
                    <a16:creationId xmlns:a16="http://schemas.microsoft.com/office/drawing/2014/main" id="{20BFD565-7199-6C80-D634-AA5AFB9A33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53175" y="5026025"/>
                <a:ext cx="0" cy="4048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Line 7">
                <a:extLst>
                  <a:ext uri="{FF2B5EF4-FFF2-40B4-BE49-F238E27FC236}">
                    <a16:creationId xmlns:a16="http://schemas.microsoft.com/office/drawing/2014/main" id="{83133CFE-A744-90A4-C15F-421EA5554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73875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Line 8">
                <a:extLst>
                  <a:ext uri="{FF2B5EF4-FFF2-40B4-BE49-F238E27FC236}">
                    <a16:creationId xmlns:a16="http://schemas.microsoft.com/office/drawing/2014/main" id="{50432DF8-2A49-106A-6C6E-143E569EDB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08725" y="5430838"/>
                <a:ext cx="444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Line 9">
                <a:extLst>
                  <a:ext uri="{FF2B5EF4-FFF2-40B4-BE49-F238E27FC236}">
                    <a16:creationId xmlns:a16="http://schemas.microsoft.com/office/drawing/2014/main" id="{0A5D00EB-989E-E52E-B87B-ACB40B21BD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08725" y="5026025"/>
                <a:ext cx="444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Line 10">
                <a:extLst>
                  <a:ext uri="{FF2B5EF4-FFF2-40B4-BE49-F238E27FC236}">
                    <a16:creationId xmlns:a16="http://schemas.microsoft.com/office/drawing/2014/main" id="{7C9A1360-491E-CD52-1402-1E48D63D84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75488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Line 11">
                <a:extLst>
                  <a:ext uri="{FF2B5EF4-FFF2-40B4-BE49-F238E27FC236}">
                    <a16:creationId xmlns:a16="http://schemas.microsoft.com/office/drawing/2014/main" id="{7438D538-6C54-E34A-56B4-A43D7843EC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75488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Line 12">
                <a:extLst>
                  <a:ext uri="{FF2B5EF4-FFF2-40B4-BE49-F238E27FC236}">
                    <a16:creationId xmlns:a16="http://schemas.microsoft.com/office/drawing/2014/main" id="{4EAD6BC9-AAC9-1024-9154-C669DC14C4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75513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Line 13">
                <a:extLst>
                  <a:ext uri="{FF2B5EF4-FFF2-40B4-BE49-F238E27FC236}">
                    <a16:creationId xmlns:a16="http://schemas.microsoft.com/office/drawing/2014/main" id="{A2A453A8-66AA-32D1-9BB9-5EB3749981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53175" y="4371975"/>
                <a:ext cx="0" cy="2460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Line 14">
                <a:extLst>
                  <a:ext uri="{FF2B5EF4-FFF2-40B4-BE49-F238E27FC236}">
                    <a16:creationId xmlns:a16="http://schemas.microsoft.com/office/drawing/2014/main" id="{0EB68825-BB79-7188-9FB2-54C3320F0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08725" y="4618038"/>
                <a:ext cx="444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Line 17">
                <a:extLst>
                  <a:ext uri="{FF2B5EF4-FFF2-40B4-BE49-F238E27FC236}">
                    <a16:creationId xmlns:a16="http://schemas.microsoft.com/office/drawing/2014/main" id="{A122D01F-A786-7874-1C67-AD62D7F18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53175" y="2936875"/>
                <a:ext cx="0" cy="13573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Line 18">
                <a:extLst>
                  <a:ext uri="{FF2B5EF4-FFF2-40B4-BE49-F238E27FC236}">
                    <a16:creationId xmlns:a16="http://schemas.microsoft.com/office/drawing/2014/main" id="{ED1AF9BD-0E2B-3257-1D08-809430E2E3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08725" y="3995738"/>
                <a:ext cx="444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Line 19">
                <a:extLst>
                  <a:ext uri="{FF2B5EF4-FFF2-40B4-BE49-F238E27FC236}">
                    <a16:creationId xmlns:a16="http://schemas.microsoft.com/office/drawing/2014/main" id="{2A9587FD-446F-D1D7-CD23-AFB790309E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08725" y="3225800"/>
                <a:ext cx="444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Line 21">
                <a:extLst>
                  <a:ext uri="{FF2B5EF4-FFF2-40B4-BE49-F238E27FC236}">
                    <a16:creationId xmlns:a16="http://schemas.microsoft.com/office/drawing/2014/main" id="{DDA42AFF-6A56-04C7-2DCA-54B735D3E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08725" y="3609975"/>
                <a:ext cx="4445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22">
                <a:extLst>
                  <a:ext uri="{FF2B5EF4-FFF2-40B4-BE49-F238E27FC236}">
                    <a16:creationId xmlns:a16="http://schemas.microsoft.com/office/drawing/2014/main" id="{06777EB4-EDB3-2848-1AE7-EE1833525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2775" y="2936875"/>
                <a:ext cx="1843088" cy="1357313"/>
              </a:xfrm>
              <a:custGeom>
                <a:avLst/>
                <a:gdLst>
                  <a:gd name="T0" fmla="*/ 0 w 1161"/>
                  <a:gd name="T1" fmla="*/ 0 h 855"/>
                  <a:gd name="T2" fmla="*/ 0 w 1161"/>
                  <a:gd name="T3" fmla="*/ 855 h 855"/>
                  <a:gd name="T4" fmla="*/ 1161 w 1161"/>
                  <a:gd name="T5" fmla="*/ 855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61" h="855">
                    <a:moveTo>
                      <a:pt x="0" y="0"/>
                    </a:moveTo>
                    <a:lnTo>
                      <a:pt x="0" y="855"/>
                    </a:lnTo>
                    <a:lnTo>
                      <a:pt x="1161" y="85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Line 23">
                <a:extLst>
                  <a:ext uri="{FF2B5EF4-FFF2-40B4-BE49-F238E27FC236}">
                    <a16:creationId xmlns:a16="http://schemas.microsoft.com/office/drawing/2014/main" id="{8641576C-EE68-E8C6-D65E-75C76DB215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873875" y="5730875"/>
                <a:ext cx="201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24">
                <a:extLst>
                  <a:ext uri="{FF2B5EF4-FFF2-40B4-BE49-F238E27FC236}">
                    <a16:creationId xmlns:a16="http://schemas.microsoft.com/office/drawing/2014/main" id="{733ADE85-E456-9EBD-C220-107ACD107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3175" y="5430838"/>
                <a:ext cx="119063" cy="300038"/>
              </a:xfrm>
              <a:custGeom>
                <a:avLst/>
                <a:gdLst>
                  <a:gd name="T0" fmla="*/ 75 w 75"/>
                  <a:gd name="T1" fmla="*/ 189 h 189"/>
                  <a:gd name="T2" fmla="*/ 0 w 75"/>
                  <a:gd name="T3" fmla="*/ 189 h 189"/>
                  <a:gd name="T4" fmla="*/ 0 w 75"/>
                  <a:gd name="T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5" h="189">
                    <a:moveTo>
                      <a:pt x="75" y="189"/>
                    </a:moveTo>
                    <a:lnTo>
                      <a:pt x="0" y="189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Line 25">
                <a:extLst>
                  <a:ext uri="{FF2B5EF4-FFF2-40B4-BE49-F238E27FC236}">
                    <a16:creationId xmlns:a16="http://schemas.microsoft.com/office/drawing/2014/main" id="{025C1A81-AB2F-DA06-D04D-B0491D2B6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72238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Line 26">
                <a:extLst>
                  <a:ext uri="{FF2B5EF4-FFF2-40B4-BE49-F238E27FC236}">
                    <a16:creationId xmlns:a16="http://schemas.microsoft.com/office/drawing/2014/main" id="{A8239D3B-1C0D-3AE4-493F-BD3C90A8AF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217275" y="5730875"/>
                <a:ext cx="201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Line 27">
                <a:extLst>
                  <a:ext uri="{FF2B5EF4-FFF2-40B4-BE49-F238E27FC236}">
                    <a16:creationId xmlns:a16="http://schemas.microsoft.com/office/drawing/2014/main" id="{4A0E8F58-4D8B-78ED-E5FA-501D8A34F0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820525" y="5730875"/>
                <a:ext cx="11747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Line 28">
                <a:extLst>
                  <a:ext uri="{FF2B5EF4-FFF2-40B4-BE49-F238E27FC236}">
                    <a16:creationId xmlns:a16="http://schemas.microsoft.com/office/drawing/2014/main" id="{6342907F-D758-B0EA-2669-112476268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73850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Line 29">
                <a:extLst>
                  <a:ext uri="{FF2B5EF4-FFF2-40B4-BE49-F238E27FC236}">
                    <a16:creationId xmlns:a16="http://schemas.microsoft.com/office/drawing/2014/main" id="{F7872C95-38F6-F6DC-22B8-0C4BE732D0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472238" y="5730875"/>
                <a:ext cx="201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Line 30">
                <a:extLst>
                  <a:ext uri="{FF2B5EF4-FFF2-40B4-BE49-F238E27FC236}">
                    <a16:creationId xmlns:a16="http://schemas.microsoft.com/office/drawing/2014/main" id="{D83851F4-DEED-2D98-8DDE-B7958BBEAD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20525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31">
                <a:extLst>
                  <a:ext uri="{FF2B5EF4-FFF2-40B4-BE49-F238E27FC236}">
                    <a16:creationId xmlns:a16="http://schemas.microsoft.com/office/drawing/2014/main" id="{B1B180A4-D07F-7D92-0845-0E7976462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4913" y="2936875"/>
                <a:ext cx="1843088" cy="1357313"/>
              </a:xfrm>
              <a:custGeom>
                <a:avLst/>
                <a:gdLst>
                  <a:gd name="T0" fmla="*/ 0 w 1161"/>
                  <a:gd name="T1" fmla="*/ 0 h 855"/>
                  <a:gd name="T2" fmla="*/ 0 w 1161"/>
                  <a:gd name="T3" fmla="*/ 855 h 855"/>
                  <a:gd name="T4" fmla="*/ 1161 w 1161"/>
                  <a:gd name="T5" fmla="*/ 855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61" h="855">
                    <a:moveTo>
                      <a:pt x="0" y="0"/>
                    </a:moveTo>
                    <a:lnTo>
                      <a:pt x="0" y="855"/>
                    </a:lnTo>
                    <a:lnTo>
                      <a:pt x="1161" y="85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Line 32">
                <a:extLst>
                  <a:ext uri="{FF2B5EF4-FFF2-40B4-BE49-F238E27FC236}">
                    <a16:creationId xmlns:a16="http://schemas.microsoft.com/office/drawing/2014/main" id="{D7EF0F13-F078-6B12-B6EA-865AB1756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18913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Line 33">
                <a:extLst>
                  <a:ext uri="{FF2B5EF4-FFF2-40B4-BE49-F238E27FC236}">
                    <a16:creationId xmlns:a16="http://schemas.microsoft.com/office/drawing/2014/main" id="{55A4CEEE-39C7-8292-7B1D-D17693ECC7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53525" y="5730875"/>
                <a:ext cx="201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Line 34">
                <a:extLst>
                  <a:ext uri="{FF2B5EF4-FFF2-40B4-BE49-F238E27FC236}">
                    <a16:creationId xmlns:a16="http://schemas.microsoft.com/office/drawing/2014/main" id="{2C81684C-8135-EFA7-D21A-8E7B3C7A0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53175" y="4294188"/>
                <a:ext cx="18430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Line 35">
                <a:extLst>
                  <a:ext uri="{FF2B5EF4-FFF2-40B4-BE49-F238E27FC236}">
                    <a16:creationId xmlns:a16="http://schemas.microsoft.com/office/drawing/2014/main" id="{5FC57498-F188-C828-7539-9AEC67EF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75513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Line 36">
                <a:extLst>
                  <a:ext uri="{FF2B5EF4-FFF2-40B4-BE49-F238E27FC236}">
                    <a16:creationId xmlns:a16="http://schemas.microsoft.com/office/drawing/2014/main" id="{7DCA76D0-BB14-F387-58C2-C1D3AF7CB2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418888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37">
                <a:extLst>
                  <a:ext uri="{FF2B5EF4-FFF2-40B4-BE49-F238E27FC236}">
                    <a16:creationId xmlns:a16="http://schemas.microsoft.com/office/drawing/2014/main" id="{589D1811-9F29-C6A3-FC63-A8EAD2A14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2775" y="4371975"/>
                <a:ext cx="119063" cy="1358900"/>
              </a:xfrm>
              <a:custGeom>
                <a:avLst/>
                <a:gdLst>
                  <a:gd name="T0" fmla="*/ 0 w 75"/>
                  <a:gd name="T1" fmla="*/ 0 h 856"/>
                  <a:gd name="T2" fmla="*/ 0 w 75"/>
                  <a:gd name="T3" fmla="*/ 856 h 856"/>
                  <a:gd name="T4" fmla="*/ 75 w 75"/>
                  <a:gd name="T5" fmla="*/ 85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5" h="856">
                    <a:moveTo>
                      <a:pt x="0" y="0"/>
                    </a:moveTo>
                    <a:lnTo>
                      <a:pt x="0" y="856"/>
                    </a:lnTo>
                    <a:lnTo>
                      <a:pt x="75" y="856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Line 38">
                <a:extLst>
                  <a:ext uri="{FF2B5EF4-FFF2-40B4-BE49-F238E27FC236}">
                    <a16:creationId xmlns:a16="http://schemas.microsoft.com/office/drawing/2014/main" id="{394A5FFD-DEC1-DDF0-C870-D7FA1D0BF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751888" y="5730875"/>
                <a:ext cx="201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Line 39">
                <a:extLst>
                  <a:ext uri="{FF2B5EF4-FFF2-40B4-BE49-F238E27FC236}">
                    <a16:creationId xmlns:a16="http://schemas.microsoft.com/office/drawing/2014/main" id="{FC2161D7-5613-D659-4B7D-1431375B0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51863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5" name="Line 40">
                <a:extLst>
                  <a:ext uri="{FF2B5EF4-FFF2-40B4-BE49-F238E27FC236}">
                    <a16:creationId xmlns:a16="http://schemas.microsoft.com/office/drawing/2014/main" id="{1C2C756A-CD3A-EB21-5D38-7FFBF6096C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551863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6" name="Line 41">
                <a:extLst>
                  <a:ext uri="{FF2B5EF4-FFF2-40B4-BE49-F238E27FC236}">
                    <a16:creationId xmlns:a16="http://schemas.microsoft.com/office/drawing/2014/main" id="{E2639EE8-E6A8-507B-9086-846DF98FFC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351838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Line 42">
                <a:extLst>
                  <a:ext uri="{FF2B5EF4-FFF2-40B4-BE49-F238E27FC236}">
                    <a16:creationId xmlns:a16="http://schemas.microsoft.com/office/drawing/2014/main" id="{2FBC1288-1C62-CC5D-44CB-055BEA66F6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51838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Line 43">
                <a:extLst>
                  <a:ext uri="{FF2B5EF4-FFF2-40B4-BE49-F238E27FC236}">
                    <a16:creationId xmlns:a16="http://schemas.microsoft.com/office/drawing/2014/main" id="{FFEF1933-144F-B4FB-5B7B-623E31B265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51888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Line 44">
                <a:extLst>
                  <a:ext uri="{FF2B5EF4-FFF2-40B4-BE49-F238E27FC236}">
                    <a16:creationId xmlns:a16="http://schemas.microsoft.com/office/drawing/2014/main" id="{5819F28D-BE69-BFD8-5F5F-AEFB39DADD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53500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Line 45">
                <a:extLst>
                  <a:ext uri="{FF2B5EF4-FFF2-40B4-BE49-F238E27FC236}">
                    <a16:creationId xmlns:a16="http://schemas.microsoft.com/office/drawing/2014/main" id="{3F2887D2-8F47-3622-CD73-666FDBEFB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53500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Line 46">
                <a:extLst>
                  <a:ext uri="{FF2B5EF4-FFF2-40B4-BE49-F238E27FC236}">
                    <a16:creationId xmlns:a16="http://schemas.microsoft.com/office/drawing/2014/main" id="{D898BCCB-48DA-595E-9798-6A55B1C0C9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53525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Line 47">
                <a:extLst>
                  <a:ext uri="{FF2B5EF4-FFF2-40B4-BE49-F238E27FC236}">
                    <a16:creationId xmlns:a16="http://schemas.microsoft.com/office/drawing/2014/main" id="{A483242F-C451-470F-C05C-CFFFD647E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77150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Line 48">
                <a:extLst>
                  <a:ext uri="{FF2B5EF4-FFF2-40B4-BE49-F238E27FC236}">
                    <a16:creationId xmlns:a16="http://schemas.microsoft.com/office/drawing/2014/main" id="{C7052433-0E47-BABC-475E-50093FCD1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75538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49">
                <a:extLst>
                  <a:ext uri="{FF2B5EF4-FFF2-40B4-BE49-F238E27FC236}">
                    <a16:creationId xmlns:a16="http://schemas.microsoft.com/office/drawing/2014/main" id="{60850240-8513-5A5B-4E33-4CFF4F5FC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4913" y="4371975"/>
                <a:ext cx="120650" cy="1358900"/>
              </a:xfrm>
              <a:custGeom>
                <a:avLst/>
                <a:gdLst>
                  <a:gd name="T0" fmla="*/ 76 w 76"/>
                  <a:gd name="T1" fmla="*/ 856 h 856"/>
                  <a:gd name="T2" fmla="*/ 0 w 76"/>
                  <a:gd name="T3" fmla="*/ 856 h 856"/>
                  <a:gd name="T4" fmla="*/ 0 w 76"/>
                  <a:gd name="T5" fmla="*/ 0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856">
                    <a:moveTo>
                      <a:pt x="76" y="856"/>
                    </a:moveTo>
                    <a:lnTo>
                      <a:pt x="0" y="85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Line 50">
                <a:extLst>
                  <a:ext uri="{FF2B5EF4-FFF2-40B4-BE49-F238E27FC236}">
                    <a16:creationId xmlns:a16="http://schemas.microsoft.com/office/drawing/2014/main" id="{3E40DF07-69CE-AC24-2653-399424A4B7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75538" y="5730875"/>
                <a:ext cx="201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Line 51">
                <a:extLst>
                  <a:ext uri="{FF2B5EF4-FFF2-40B4-BE49-F238E27FC236}">
                    <a16:creationId xmlns:a16="http://schemas.microsoft.com/office/drawing/2014/main" id="{3A3E65C8-19A1-7DC9-5FC9-4C07EA5E8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15563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Line 52">
                <a:extLst>
                  <a:ext uri="{FF2B5EF4-FFF2-40B4-BE49-F238E27FC236}">
                    <a16:creationId xmlns:a16="http://schemas.microsoft.com/office/drawing/2014/main" id="{322D85BB-E658-A2BE-F7E8-ADBBEB7845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56800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Line 53">
                <a:extLst>
                  <a:ext uri="{FF2B5EF4-FFF2-40B4-BE49-F238E27FC236}">
                    <a16:creationId xmlns:a16="http://schemas.microsoft.com/office/drawing/2014/main" id="{55CBFA42-5F59-3FE7-CA78-5B38E2C8E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56800" y="5730875"/>
                <a:ext cx="1190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Line 54">
                <a:extLst>
                  <a:ext uri="{FF2B5EF4-FFF2-40B4-BE49-F238E27FC236}">
                    <a16:creationId xmlns:a16="http://schemas.microsoft.com/office/drawing/2014/main" id="{BBBADAB8-5AB5-1A38-44E1-97C484B60D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55188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Line 55">
                <a:extLst>
                  <a:ext uri="{FF2B5EF4-FFF2-40B4-BE49-F238E27FC236}">
                    <a16:creationId xmlns:a16="http://schemas.microsoft.com/office/drawing/2014/main" id="{696DF1E4-C188-5469-4D9A-158A3B46EE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55138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Line 56">
                <a:extLst>
                  <a:ext uri="{FF2B5EF4-FFF2-40B4-BE49-F238E27FC236}">
                    <a16:creationId xmlns:a16="http://schemas.microsoft.com/office/drawing/2014/main" id="{D23442F6-8730-D502-8BF4-21930CBA05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355138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Line 57">
                <a:extLst>
                  <a:ext uri="{FF2B5EF4-FFF2-40B4-BE49-F238E27FC236}">
                    <a16:creationId xmlns:a16="http://schemas.microsoft.com/office/drawing/2014/main" id="{6F010C78-4DBA-FA0D-6618-0BC8331A70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555163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Line 58">
                <a:extLst>
                  <a:ext uri="{FF2B5EF4-FFF2-40B4-BE49-F238E27FC236}">
                    <a16:creationId xmlns:a16="http://schemas.microsoft.com/office/drawing/2014/main" id="{8D234877-8405-4F21-7576-4E512F32C2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55163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Line 59">
                <a:extLst>
                  <a:ext uri="{FF2B5EF4-FFF2-40B4-BE49-F238E27FC236}">
                    <a16:creationId xmlns:a16="http://schemas.microsoft.com/office/drawing/2014/main" id="{71736BC2-D392-3D6E-9751-C2B56B1FD6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55188" y="5730875"/>
                <a:ext cx="201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Line 60">
                <a:extLst>
                  <a:ext uri="{FF2B5EF4-FFF2-40B4-BE49-F238E27FC236}">
                    <a16:creationId xmlns:a16="http://schemas.microsoft.com/office/drawing/2014/main" id="{F7A9DD31-3A7E-0B6C-A9E5-C40D17B30B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77150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Line 61">
                <a:extLst>
                  <a:ext uri="{FF2B5EF4-FFF2-40B4-BE49-F238E27FC236}">
                    <a16:creationId xmlns:a16="http://schemas.microsoft.com/office/drawing/2014/main" id="{C9FBD02D-F1AF-2C0B-4721-268AA0599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77175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Line 62">
                <a:extLst>
                  <a:ext uri="{FF2B5EF4-FFF2-40B4-BE49-F238E27FC236}">
                    <a16:creationId xmlns:a16="http://schemas.microsoft.com/office/drawing/2014/main" id="{08EA7D49-A93A-3C30-AFB0-E39D3A47AA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017250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Line 63">
                <a:extLst>
                  <a:ext uri="{FF2B5EF4-FFF2-40B4-BE49-F238E27FC236}">
                    <a16:creationId xmlns:a16="http://schemas.microsoft.com/office/drawing/2014/main" id="{3760ADAF-A2C6-A07C-0140-1CB588008A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17250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Line 64">
                <a:extLst>
                  <a:ext uri="{FF2B5EF4-FFF2-40B4-BE49-F238E27FC236}">
                    <a16:creationId xmlns:a16="http://schemas.microsoft.com/office/drawing/2014/main" id="{D4D880F3-F80D-E782-60B3-8CB28F2EE9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17275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Line 65">
                <a:extLst>
                  <a:ext uri="{FF2B5EF4-FFF2-40B4-BE49-F238E27FC236}">
                    <a16:creationId xmlns:a16="http://schemas.microsoft.com/office/drawing/2014/main" id="{6EDCD2A4-236C-DB8F-9135-60C91580C7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77175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Line 66">
                <a:extLst>
                  <a:ext uri="{FF2B5EF4-FFF2-40B4-BE49-F238E27FC236}">
                    <a16:creationId xmlns:a16="http://schemas.microsoft.com/office/drawing/2014/main" id="{1FA85FF5-BFBF-F229-1213-5D6D10322E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15613" y="5730875"/>
                <a:ext cx="201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Line 67">
                <a:extLst>
                  <a:ext uri="{FF2B5EF4-FFF2-40B4-BE49-F238E27FC236}">
                    <a16:creationId xmlns:a16="http://schemas.microsoft.com/office/drawing/2014/main" id="{DE60D068-ABDD-759A-6077-9966387E0D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15588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Line 68">
                <a:extLst>
                  <a:ext uri="{FF2B5EF4-FFF2-40B4-BE49-F238E27FC236}">
                    <a16:creationId xmlns:a16="http://schemas.microsoft.com/office/drawing/2014/main" id="{AD20EDEA-EE16-1AC7-9990-BD368B398D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415588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Line 69">
                <a:extLst>
                  <a:ext uri="{FF2B5EF4-FFF2-40B4-BE49-F238E27FC236}">
                    <a16:creationId xmlns:a16="http://schemas.microsoft.com/office/drawing/2014/main" id="{42D94B6C-3D61-0607-898A-40D5A8BD62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15613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Line 70">
                <a:extLst>
                  <a:ext uri="{FF2B5EF4-FFF2-40B4-BE49-F238E27FC236}">
                    <a16:creationId xmlns:a16="http://schemas.microsoft.com/office/drawing/2014/main" id="{B9837C8B-3F10-A3AF-2EF9-70FFC56F7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817225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Line 71">
                <a:extLst>
                  <a:ext uri="{FF2B5EF4-FFF2-40B4-BE49-F238E27FC236}">
                    <a16:creationId xmlns:a16="http://schemas.microsoft.com/office/drawing/2014/main" id="{9C203954-553A-6291-2433-E588875A9B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77200" y="5730875"/>
                <a:ext cx="1190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Line 72">
                <a:extLst>
                  <a:ext uri="{FF2B5EF4-FFF2-40B4-BE49-F238E27FC236}">
                    <a16:creationId xmlns:a16="http://schemas.microsoft.com/office/drawing/2014/main" id="{D97D6FFB-9562-CD00-0BB7-3A5B62879A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77200" y="5730875"/>
                <a:ext cx="0" cy="396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Line 73">
                <a:extLst>
                  <a:ext uri="{FF2B5EF4-FFF2-40B4-BE49-F238E27FC236}">
                    <a16:creationId xmlns:a16="http://schemas.microsoft.com/office/drawing/2014/main" id="{068E43FB-4A3B-F732-E08C-85112B780E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817225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Line 74">
                <a:extLst>
                  <a:ext uri="{FF2B5EF4-FFF2-40B4-BE49-F238E27FC236}">
                    <a16:creationId xmlns:a16="http://schemas.microsoft.com/office/drawing/2014/main" id="{17D067FC-54D0-927C-7887-C398A3579A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215563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Line 75">
                <a:extLst>
                  <a:ext uri="{FF2B5EF4-FFF2-40B4-BE49-F238E27FC236}">
                    <a16:creationId xmlns:a16="http://schemas.microsoft.com/office/drawing/2014/main" id="{FFDC04AF-6BE6-6D1E-1A9D-F928D6E60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73850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Line 76">
                <a:extLst>
                  <a:ext uri="{FF2B5EF4-FFF2-40B4-BE49-F238E27FC236}">
                    <a16:creationId xmlns:a16="http://schemas.microsoft.com/office/drawing/2014/main" id="{CC32E80C-2227-45A4-9584-5EB6D1AF93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618913" y="5730875"/>
                <a:ext cx="2016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Line 77">
                <a:extLst>
                  <a:ext uri="{FF2B5EF4-FFF2-40B4-BE49-F238E27FC236}">
                    <a16:creationId xmlns:a16="http://schemas.microsoft.com/office/drawing/2014/main" id="{A3699DAF-0F90-3EA3-213A-DD5AC97D01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18888" y="5730875"/>
                <a:ext cx="2000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223" name="Line 78">
              <a:extLst>
                <a:ext uri="{FF2B5EF4-FFF2-40B4-BE49-F238E27FC236}">
                  <a16:creationId xmlns:a16="http://schemas.microsoft.com/office/drawing/2014/main" id="{F7FC64C6-065B-4BB5-2C7A-A9B0DFD696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24713" y="3787775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Line 79">
              <a:extLst>
                <a:ext uri="{FF2B5EF4-FFF2-40B4-BE49-F238E27FC236}">
                  <a16:creationId xmlns:a16="http://schemas.microsoft.com/office/drawing/2014/main" id="{53608E80-9AE5-B5A2-88F1-EB6BF5E2A4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4338" y="3778250"/>
              <a:ext cx="508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Line 80">
              <a:extLst>
                <a:ext uri="{FF2B5EF4-FFF2-40B4-BE49-F238E27FC236}">
                  <a16:creationId xmlns:a16="http://schemas.microsoft.com/office/drawing/2014/main" id="{400D06AB-33CB-A62F-5AB0-1A54F65F2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966450" y="4256088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81">
              <a:extLst>
                <a:ext uri="{FF2B5EF4-FFF2-40B4-BE49-F238E27FC236}">
                  <a16:creationId xmlns:a16="http://schemas.microsoft.com/office/drawing/2014/main" id="{13685551-C49C-400C-6AD9-EB2F4CB13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6475" y="4122738"/>
              <a:ext cx="101600" cy="133350"/>
            </a:xfrm>
            <a:custGeom>
              <a:avLst/>
              <a:gdLst>
                <a:gd name="T0" fmla="*/ 0 w 64"/>
                <a:gd name="T1" fmla="*/ 0 h 84"/>
                <a:gd name="T2" fmla="*/ 32 w 64"/>
                <a:gd name="T3" fmla="*/ 0 h 84"/>
                <a:gd name="T4" fmla="*/ 64 w 64"/>
                <a:gd name="T5" fmla="*/ 0 h 84"/>
                <a:gd name="T6" fmla="*/ 64 w 64"/>
                <a:gd name="T7" fmla="*/ 84 h 84"/>
                <a:gd name="T8" fmla="*/ 0 w 64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4">
                  <a:moveTo>
                    <a:pt x="0" y="0"/>
                  </a:moveTo>
                  <a:lnTo>
                    <a:pt x="32" y="0"/>
                  </a:lnTo>
                  <a:lnTo>
                    <a:pt x="64" y="0"/>
                  </a:lnTo>
                  <a:lnTo>
                    <a:pt x="64" y="84"/>
                  </a:lnTo>
                  <a:lnTo>
                    <a:pt x="0" y="84"/>
                  </a:lnTo>
                </a:path>
              </a:pathLst>
            </a:cu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Line 82">
              <a:extLst>
                <a:ext uri="{FF2B5EF4-FFF2-40B4-BE49-F238E27FC236}">
                  <a16:creationId xmlns:a16="http://schemas.microsoft.com/office/drawing/2014/main" id="{0C677F81-7D7D-FEF4-1C47-1355D38743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66475" y="4122738"/>
              <a:ext cx="0" cy="13335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Line 83">
              <a:extLst>
                <a:ext uri="{FF2B5EF4-FFF2-40B4-BE49-F238E27FC236}">
                  <a16:creationId xmlns:a16="http://schemas.microsoft.com/office/drawing/2014/main" id="{C5653791-82F6-CB53-2794-35F5FEFC57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217275" y="4017963"/>
              <a:ext cx="0" cy="104775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Line 84">
              <a:extLst>
                <a:ext uri="{FF2B5EF4-FFF2-40B4-BE49-F238E27FC236}">
                  <a16:creationId xmlns:a16="http://schemas.microsoft.com/office/drawing/2014/main" id="{C20862FE-738E-5F4A-DA10-05980602B9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4788" y="4256088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Line 85">
              <a:extLst>
                <a:ext uri="{FF2B5EF4-FFF2-40B4-BE49-F238E27FC236}">
                  <a16:creationId xmlns:a16="http://schemas.microsoft.com/office/drawing/2014/main" id="{A1FCCBC1-E51F-2336-3B77-6BFF2210DA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64813" y="4256088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Line 86">
              <a:extLst>
                <a:ext uri="{FF2B5EF4-FFF2-40B4-BE49-F238E27FC236}">
                  <a16:creationId xmlns:a16="http://schemas.microsoft.com/office/drawing/2014/main" id="{7CFD0438-3CB7-435C-489F-559EBBDB36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04363" y="3694113"/>
              <a:ext cx="0" cy="85725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Line 87">
              <a:extLst>
                <a:ext uri="{FF2B5EF4-FFF2-40B4-BE49-F238E27FC236}">
                  <a16:creationId xmlns:a16="http://schemas.microsoft.com/office/drawing/2014/main" id="{A36857CC-670F-B194-11B1-2D0D132B0E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8088" y="4256088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88">
              <a:extLst>
                <a:ext uri="{FF2B5EF4-FFF2-40B4-BE49-F238E27FC236}">
                  <a16:creationId xmlns:a16="http://schemas.microsoft.com/office/drawing/2014/main" id="{C88FE05E-DAD1-ADB3-3BCC-CC24A1482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5" y="3235325"/>
              <a:ext cx="50800" cy="88900"/>
            </a:xfrm>
            <a:custGeom>
              <a:avLst/>
              <a:gdLst>
                <a:gd name="T0" fmla="*/ 0 w 32"/>
                <a:gd name="T1" fmla="*/ 56 h 56"/>
                <a:gd name="T2" fmla="*/ 0 w 32"/>
                <a:gd name="T3" fmla="*/ 0 h 56"/>
                <a:gd name="T4" fmla="*/ 32 w 32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6">
                  <a:moveTo>
                    <a:pt x="0" y="56"/>
                  </a:moveTo>
                  <a:lnTo>
                    <a:pt x="0" y="0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Line 89">
              <a:extLst>
                <a:ext uri="{FF2B5EF4-FFF2-40B4-BE49-F238E27FC236}">
                  <a16:creationId xmlns:a16="http://schemas.microsoft.com/office/drawing/2014/main" id="{0F98D73F-1C8B-6874-490B-DEAD0008B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7175" y="3128963"/>
              <a:ext cx="0" cy="106363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90">
              <a:extLst>
                <a:ext uri="{FF2B5EF4-FFF2-40B4-BE49-F238E27FC236}">
                  <a16:creationId xmlns:a16="http://schemas.microsoft.com/office/drawing/2014/main" id="{13704B19-DF89-6F43-D4A3-769254BA4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5" y="3324225"/>
              <a:ext cx="50800" cy="66675"/>
            </a:xfrm>
            <a:custGeom>
              <a:avLst/>
              <a:gdLst>
                <a:gd name="T0" fmla="*/ 32 w 32"/>
                <a:gd name="T1" fmla="*/ 42 h 42"/>
                <a:gd name="T2" fmla="*/ 0 w 32"/>
                <a:gd name="T3" fmla="*/ 42 h 42"/>
                <a:gd name="T4" fmla="*/ 0 w 32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2">
                  <a:moveTo>
                    <a:pt x="32" y="42"/>
                  </a:moveTo>
                  <a:lnTo>
                    <a:pt x="0" y="4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91">
              <a:extLst>
                <a:ext uri="{FF2B5EF4-FFF2-40B4-BE49-F238E27FC236}">
                  <a16:creationId xmlns:a16="http://schemas.microsoft.com/office/drawing/2014/main" id="{ABC2C876-AA38-A418-E5D9-0A5270CC9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5" y="3324225"/>
              <a:ext cx="50800" cy="66675"/>
            </a:xfrm>
            <a:custGeom>
              <a:avLst/>
              <a:gdLst>
                <a:gd name="T0" fmla="*/ 32 w 32"/>
                <a:gd name="T1" fmla="*/ 0 h 42"/>
                <a:gd name="T2" fmla="*/ 32 w 32"/>
                <a:gd name="T3" fmla="*/ 42 h 42"/>
                <a:gd name="T4" fmla="*/ 0 w 32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2">
                  <a:moveTo>
                    <a:pt x="32" y="0"/>
                  </a:moveTo>
                  <a:lnTo>
                    <a:pt x="32" y="42"/>
                  </a:lnTo>
                  <a:lnTo>
                    <a:pt x="0" y="42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Line 92">
              <a:extLst>
                <a:ext uri="{FF2B5EF4-FFF2-40B4-BE49-F238E27FC236}">
                  <a16:creationId xmlns:a16="http://schemas.microsoft.com/office/drawing/2014/main" id="{DB8956CB-6CBA-C388-721F-2320E8AB5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6375" y="3324225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93">
              <a:extLst>
                <a:ext uri="{FF2B5EF4-FFF2-40B4-BE49-F238E27FC236}">
                  <a16:creationId xmlns:a16="http://schemas.microsoft.com/office/drawing/2014/main" id="{E3E3BC08-087F-0CB0-6C99-2AE3A9997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5" y="3235325"/>
              <a:ext cx="50800" cy="88900"/>
            </a:xfrm>
            <a:custGeom>
              <a:avLst/>
              <a:gdLst>
                <a:gd name="T0" fmla="*/ 0 w 32"/>
                <a:gd name="T1" fmla="*/ 0 h 56"/>
                <a:gd name="T2" fmla="*/ 32 w 32"/>
                <a:gd name="T3" fmla="*/ 0 h 56"/>
                <a:gd name="T4" fmla="*/ 32 w 32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6">
                  <a:moveTo>
                    <a:pt x="0" y="0"/>
                  </a:moveTo>
                  <a:lnTo>
                    <a:pt x="32" y="0"/>
                  </a:lnTo>
                  <a:lnTo>
                    <a:pt x="32" y="56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94">
              <a:extLst>
                <a:ext uri="{FF2B5EF4-FFF2-40B4-BE49-F238E27FC236}">
                  <a16:creationId xmlns:a16="http://schemas.microsoft.com/office/drawing/2014/main" id="{7AA5F41F-886E-B489-714D-AD62BC7F3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0" y="3443288"/>
              <a:ext cx="50800" cy="117475"/>
            </a:xfrm>
            <a:custGeom>
              <a:avLst/>
              <a:gdLst>
                <a:gd name="T0" fmla="*/ 32 w 32"/>
                <a:gd name="T1" fmla="*/ 0 h 74"/>
                <a:gd name="T2" fmla="*/ 0 w 32"/>
                <a:gd name="T3" fmla="*/ 0 h 74"/>
                <a:gd name="T4" fmla="*/ 0 w 32"/>
                <a:gd name="T5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4">
                  <a:moveTo>
                    <a:pt x="32" y="0"/>
                  </a:moveTo>
                  <a:lnTo>
                    <a:pt x="0" y="0"/>
                  </a:lnTo>
                  <a:lnTo>
                    <a:pt x="0" y="74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95">
              <a:extLst>
                <a:ext uri="{FF2B5EF4-FFF2-40B4-BE49-F238E27FC236}">
                  <a16:creationId xmlns:a16="http://schemas.microsoft.com/office/drawing/2014/main" id="{7A2CB269-43F4-6C9B-9A1D-444EB8FF5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6000" y="3684588"/>
              <a:ext cx="50800" cy="188913"/>
            </a:xfrm>
            <a:custGeom>
              <a:avLst/>
              <a:gdLst>
                <a:gd name="T0" fmla="*/ 0 w 32"/>
                <a:gd name="T1" fmla="*/ 0 h 119"/>
                <a:gd name="T2" fmla="*/ 0 w 32"/>
                <a:gd name="T3" fmla="*/ 119 h 119"/>
                <a:gd name="T4" fmla="*/ 32 w 32"/>
                <a:gd name="T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19">
                  <a:moveTo>
                    <a:pt x="0" y="0"/>
                  </a:moveTo>
                  <a:lnTo>
                    <a:pt x="0" y="119"/>
                  </a:lnTo>
                  <a:lnTo>
                    <a:pt x="32" y="119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96">
              <a:extLst>
                <a:ext uri="{FF2B5EF4-FFF2-40B4-BE49-F238E27FC236}">
                  <a16:creationId xmlns:a16="http://schemas.microsoft.com/office/drawing/2014/main" id="{BB8B265D-344A-6E22-1F60-56A5AC265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200" y="3560763"/>
              <a:ext cx="50800" cy="95250"/>
            </a:xfrm>
            <a:custGeom>
              <a:avLst/>
              <a:gdLst>
                <a:gd name="T0" fmla="*/ 0 w 32"/>
                <a:gd name="T1" fmla="*/ 60 h 60"/>
                <a:gd name="T2" fmla="*/ 32 w 32"/>
                <a:gd name="T3" fmla="*/ 60 h 60"/>
                <a:gd name="T4" fmla="*/ 32 w 32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0">
                  <a:moveTo>
                    <a:pt x="0" y="60"/>
                  </a:moveTo>
                  <a:lnTo>
                    <a:pt x="32" y="60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97">
              <a:extLst>
                <a:ext uri="{FF2B5EF4-FFF2-40B4-BE49-F238E27FC236}">
                  <a16:creationId xmlns:a16="http://schemas.microsoft.com/office/drawing/2014/main" id="{87CD12DD-DBBC-4137-CCDA-C6F88BF37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200" y="3443288"/>
              <a:ext cx="50800" cy="117475"/>
            </a:xfrm>
            <a:custGeom>
              <a:avLst/>
              <a:gdLst>
                <a:gd name="T0" fmla="*/ 32 w 32"/>
                <a:gd name="T1" fmla="*/ 74 h 74"/>
                <a:gd name="T2" fmla="*/ 32 w 32"/>
                <a:gd name="T3" fmla="*/ 0 h 74"/>
                <a:gd name="T4" fmla="*/ 0 w 32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4">
                  <a:moveTo>
                    <a:pt x="32" y="74"/>
                  </a:moveTo>
                  <a:lnTo>
                    <a:pt x="3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Line 98">
              <a:extLst>
                <a:ext uri="{FF2B5EF4-FFF2-40B4-BE49-F238E27FC236}">
                  <a16:creationId xmlns:a16="http://schemas.microsoft.com/office/drawing/2014/main" id="{A3A97F5B-4D99-6B33-2130-4EDEC56E4C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7175" y="3390900"/>
              <a:ext cx="0" cy="3175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Line 99">
              <a:extLst>
                <a:ext uri="{FF2B5EF4-FFF2-40B4-BE49-F238E27FC236}">
                  <a16:creationId xmlns:a16="http://schemas.microsoft.com/office/drawing/2014/main" id="{F22C2EBF-B783-B767-A9CD-12A73EB4D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6400" y="3560763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Line 100">
              <a:extLst>
                <a:ext uri="{FF2B5EF4-FFF2-40B4-BE49-F238E27FC236}">
                  <a16:creationId xmlns:a16="http://schemas.microsoft.com/office/drawing/2014/main" id="{D5341EC3-D5EC-72A9-6E2A-A557D6E89A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077200" y="3276600"/>
              <a:ext cx="0" cy="166688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101">
              <a:extLst>
                <a:ext uri="{FF2B5EF4-FFF2-40B4-BE49-F238E27FC236}">
                  <a16:creationId xmlns:a16="http://schemas.microsoft.com/office/drawing/2014/main" id="{40806B0C-6F33-D1AA-9F78-71354092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0" y="3309938"/>
              <a:ext cx="50800" cy="82550"/>
            </a:xfrm>
            <a:custGeom>
              <a:avLst/>
              <a:gdLst>
                <a:gd name="T0" fmla="*/ 32 w 32"/>
                <a:gd name="T1" fmla="*/ 52 h 52"/>
                <a:gd name="T2" fmla="*/ 0 w 32"/>
                <a:gd name="T3" fmla="*/ 52 h 52"/>
                <a:gd name="T4" fmla="*/ 0 w 32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Freeform 102">
              <a:extLst>
                <a:ext uri="{FF2B5EF4-FFF2-40B4-BE49-F238E27FC236}">
                  <a16:creationId xmlns:a16="http://schemas.microsoft.com/office/drawing/2014/main" id="{65B46FED-42A0-B074-989C-B7556B9A7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0" y="3265488"/>
              <a:ext cx="50800" cy="44450"/>
            </a:xfrm>
            <a:custGeom>
              <a:avLst/>
              <a:gdLst>
                <a:gd name="T0" fmla="*/ 0 w 32"/>
                <a:gd name="T1" fmla="*/ 28 h 28"/>
                <a:gd name="T2" fmla="*/ 0 w 32"/>
                <a:gd name="T3" fmla="*/ 0 h 28"/>
                <a:gd name="T4" fmla="*/ 32 w 32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8">
                  <a:moveTo>
                    <a:pt x="0" y="28"/>
                  </a:moveTo>
                  <a:lnTo>
                    <a:pt x="0" y="0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103">
              <a:extLst>
                <a:ext uri="{FF2B5EF4-FFF2-40B4-BE49-F238E27FC236}">
                  <a16:creationId xmlns:a16="http://schemas.microsoft.com/office/drawing/2014/main" id="{54D9CE33-5500-8D58-EBF9-B484B6A2A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3265488"/>
              <a:ext cx="49213" cy="44450"/>
            </a:xfrm>
            <a:custGeom>
              <a:avLst/>
              <a:gdLst>
                <a:gd name="T0" fmla="*/ 0 w 31"/>
                <a:gd name="T1" fmla="*/ 0 h 28"/>
                <a:gd name="T2" fmla="*/ 31 w 31"/>
                <a:gd name="T3" fmla="*/ 0 h 28"/>
                <a:gd name="T4" fmla="*/ 31 w 31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8">
                  <a:moveTo>
                    <a:pt x="0" y="0"/>
                  </a:moveTo>
                  <a:lnTo>
                    <a:pt x="31" y="0"/>
                  </a:lnTo>
                  <a:lnTo>
                    <a:pt x="31" y="28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104">
              <a:extLst>
                <a:ext uri="{FF2B5EF4-FFF2-40B4-BE49-F238E27FC236}">
                  <a16:creationId xmlns:a16="http://schemas.microsoft.com/office/drawing/2014/main" id="{C5366471-64AB-4683-C11B-1492CF5BD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3309938"/>
              <a:ext cx="49213" cy="82550"/>
            </a:xfrm>
            <a:custGeom>
              <a:avLst/>
              <a:gdLst>
                <a:gd name="T0" fmla="*/ 31 w 31"/>
                <a:gd name="T1" fmla="*/ 0 h 52"/>
                <a:gd name="T2" fmla="*/ 31 w 31"/>
                <a:gd name="T3" fmla="*/ 52 h 52"/>
                <a:gd name="T4" fmla="*/ 0 w 31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lnTo>
                    <a:pt x="31" y="52"/>
                  </a:lnTo>
                  <a:lnTo>
                    <a:pt x="0" y="52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Line 105">
              <a:extLst>
                <a:ext uri="{FF2B5EF4-FFF2-40B4-BE49-F238E27FC236}">
                  <a16:creationId xmlns:a16="http://schemas.microsoft.com/office/drawing/2014/main" id="{5A85F366-A736-A32F-2F59-618A8CA443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26350" y="3309938"/>
              <a:ext cx="100013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Line 106">
              <a:extLst>
                <a:ext uri="{FF2B5EF4-FFF2-40B4-BE49-F238E27FC236}">
                  <a16:creationId xmlns:a16="http://schemas.microsoft.com/office/drawing/2014/main" id="{9B5F623A-3DB4-CF5D-1354-7B3A0BCE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77150" y="3175000"/>
              <a:ext cx="0" cy="90488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107">
              <a:extLst>
                <a:ext uri="{FF2B5EF4-FFF2-40B4-BE49-F238E27FC236}">
                  <a16:creationId xmlns:a16="http://schemas.microsoft.com/office/drawing/2014/main" id="{F9FAC657-B151-90B6-F26C-5DEA6C2B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3252788"/>
              <a:ext cx="50800" cy="38100"/>
            </a:xfrm>
            <a:custGeom>
              <a:avLst/>
              <a:gdLst>
                <a:gd name="T0" fmla="*/ 32 w 32"/>
                <a:gd name="T1" fmla="*/ 24 h 24"/>
                <a:gd name="T2" fmla="*/ 32 w 32"/>
                <a:gd name="T3" fmla="*/ 0 h 24"/>
                <a:gd name="T4" fmla="*/ 0 w 3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4">
                  <a:moveTo>
                    <a:pt x="32" y="24"/>
                  </a:moveTo>
                  <a:lnTo>
                    <a:pt x="3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108">
              <a:extLst>
                <a:ext uri="{FF2B5EF4-FFF2-40B4-BE49-F238E27FC236}">
                  <a16:creationId xmlns:a16="http://schemas.microsoft.com/office/drawing/2014/main" id="{4B27FB77-8EB8-4F7A-3D80-19FE0A0A7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4738" y="3252788"/>
              <a:ext cx="50800" cy="38100"/>
            </a:xfrm>
            <a:custGeom>
              <a:avLst/>
              <a:gdLst>
                <a:gd name="T0" fmla="*/ 32 w 32"/>
                <a:gd name="T1" fmla="*/ 0 h 24"/>
                <a:gd name="T2" fmla="*/ 0 w 32"/>
                <a:gd name="T3" fmla="*/ 0 h 24"/>
                <a:gd name="T4" fmla="*/ 0 w 3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4">
                  <a:moveTo>
                    <a:pt x="32" y="0"/>
                  </a:moveTo>
                  <a:lnTo>
                    <a:pt x="0" y="0"/>
                  </a:lnTo>
                  <a:lnTo>
                    <a:pt x="0" y="24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109">
              <a:extLst>
                <a:ext uri="{FF2B5EF4-FFF2-40B4-BE49-F238E27FC236}">
                  <a16:creationId xmlns:a16="http://schemas.microsoft.com/office/drawing/2014/main" id="{F02861D6-6C1E-A185-F731-2AE7948B8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3290888"/>
              <a:ext cx="50800" cy="101600"/>
            </a:xfrm>
            <a:custGeom>
              <a:avLst/>
              <a:gdLst>
                <a:gd name="T0" fmla="*/ 0 w 32"/>
                <a:gd name="T1" fmla="*/ 64 h 64"/>
                <a:gd name="T2" fmla="*/ 32 w 32"/>
                <a:gd name="T3" fmla="*/ 64 h 64"/>
                <a:gd name="T4" fmla="*/ 32 w 32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4">
                  <a:moveTo>
                    <a:pt x="0" y="64"/>
                  </a:moveTo>
                  <a:lnTo>
                    <a:pt x="32" y="64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110">
              <a:extLst>
                <a:ext uri="{FF2B5EF4-FFF2-40B4-BE49-F238E27FC236}">
                  <a16:creationId xmlns:a16="http://schemas.microsoft.com/office/drawing/2014/main" id="{A36729CA-D6A6-2290-50ED-CF42BB5DA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4738" y="3290888"/>
              <a:ext cx="50800" cy="101600"/>
            </a:xfrm>
            <a:custGeom>
              <a:avLst/>
              <a:gdLst>
                <a:gd name="T0" fmla="*/ 0 w 32"/>
                <a:gd name="T1" fmla="*/ 0 h 64"/>
                <a:gd name="T2" fmla="*/ 0 w 32"/>
                <a:gd name="T3" fmla="*/ 64 h 64"/>
                <a:gd name="T4" fmla="*/ 32 w 32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4">
                  <a:moveTo>
                    <a:pt x="0" y="0"/>
                  </a:moveTo>
                  <a:lnTo>
                    <a:pt x="0" y="64"/>
                  </a:lnTo>
                  <a:lnTo>
                    <a:pt x="32" y="64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Line 111">
              <a:extLst>
                <a:ext uri="{FF2B5EF4-FFF2-40B4-BE49-F238E27FC236}">
                  <a16:creationId xmlns:a16="http://schemas.microsoft.com/office/drawing/2014/main" id="{67279F70-AF83-5190-4BA0-AF5D757A4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24738" y="3290888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Line 112">
              <a:extLst>
                <a:ext uri="{FF2B5EF4-FFF2-40B4-BE49-F238E27FC236}">
                  <a16:creationId xmlns:a16="http://schemas.microsoft.com/office/drawing/2014/main" id="{27F68C88-498E-F7FC-EA3C-4FB7799E9A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77150" y="3392488"/>
              <a:ext cx="0" cy="10160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Line 113">
              <a:extLst>
                <a:ext uri="{FF2B5EF4-FFF2-40B4-BE49-F238E27FC236}">
                  <a16:creationId xmlns:a16="http://schemas.microsoft.com/office/drawing/2014/main" id="{F624B92B-3F9C-EFD2-BCDB-65FAF4955C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75538" y="3392488"/>
              <a:ext cx="0" cy="149225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114">
              <a:extLst>
                <a:ext uri="{FF2B5EF4-FFF2-40B4-BE49-F238E27FC236}">
                  <a16:creationId xmlns:a16="http://schemas.microsoft.com/office/drawing/2014/main" id="{C43E5402-0BAD-03B0-0D76-D1819E928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3787775"/>
              <a:ext cx="50800" cy="149225"/>
            </a:xfrm>
            <a:custGeom>
              <a:avLst/>
              <a:gdLst>
                <a:gd name="T0" fmla="*/ 32 w 32"/>
                <a:gd name="T1" fmla="*/ 0 h 94"/>
                <a:gd name="T2" fmla="*/ 32 w 32"/>
                <a:gd name="T3" fmla="*/ 94 h 94"/>
                <a:gd name="T4" fmla="*/ 0 w 32"/>
                <a:gd name="T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94">
                  <a:moveTo>
                    <a:pt x="32" y="0"/>
                  </a:moveTo>
                  <a:lnTo>
                    <a:pt x="32" y="94"/>
                  </a:lnTo>
                  <a:lnTo>
                    <a:pt x="0" y="94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115">
              <a:extLst>
                <a:ext uri="{FF2B5EF4-FFF2-40B4-BE49-F238E27FC236}">
                  <a16:creationId xmlns:a16="http://schemas.microsoft.com/office/drawing/2014/main" id="{FCE9E6DC-6C70-CCBE-4764-1B11FBF7E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3651250"/>
              <a:ext cx="50800" cy="136525"/>
            </a:xfrm>
            <a:custGeom>
              <a:avLst/>
              <a:gdLst>
                <a:gd name="T0" fmla="*/ 0 w 32"/>
                <a:gd name="T1" fmla="*/ 0 h 86"/>
                <a:gd name="T2" fmla="*/ 32 w 32"/>
                <a:gd name="T3" fmla="*/ 0 h 86"/>
                <a:gd name="T4" fmla="*/ 32 w 32"/>
                <a:gd name="T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86">
                  <a:moveTo>
                    <a:pt x="0" y="0"/>
                  </a:moveTo>
                  <a:lnTo>
                    <a:pt x="32" y="0"/>
                  </a:lnTo>
                  <a:lnTo>
                    <a:pt x="32" y="86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Line 116">
              <a:extLst>
                <a:ext uri="{FF2B5EF4-FFF2-40B4-BE49-F238E27FC236}">
                  <a16:creationId xmlns:a16="http://schemas.microsoft.com/office/drawing/2014/main" id="{696CA2BF-8104-6E15-D6FB-A47996785C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077200" y="3656013"/>
              <a:ext cx="0" cy="29210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Line 117">
              <a:extLst>
                <a:ext uri="{FF2B5EF4-FFF2-40B4-BE49-F238E27FC236}">
                  <a16:creationId xmlns:a16="http://schemas.microsoft.com/office/drawing/2014/main" id="{530E7E3D-855B-0F60-E4EB-DFB2023B9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02725" y="3646488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118">
              <a:extLst>
                <a:ext uri="{FF2B5EF4-FFF2-40B4-BE49-F238E27FC236}">
                  <a16:creationId xmlns:a16="http://schemas.microsoft.com/office/drawing/2014/main" id="{65F59960-350F-46FD-9630-F010B8086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2725" y="3567113"/>
              <a:ext cx="50800" cy="79375"/>
            </a:xfrm>
            <a:custGeom>
              <a:avLst/>
              <a:gdLst>
                <a:gd name="T0" fmla="*/ 0 w 32"/>
                <a:gd name="T1" fmla="*/ 50 h 50"/>
                <a:gd name="T2" fmla="*/ 0 w 32"/>
                <a:gd name="T3" fmla="*/ 0 h 50"/>
                <a:gd name="T4" fmla="*/ 32 w 3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0">
                  <a:moveTo>
                    <a:pt x="0" y="50"/>
                  </a:moveTo>
                  <a:lnTo>
                    <a:pt x="0" y="0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119">
              <a:extLst>
                <a:ext uri="{FF2B5EF4-FFF2-40B4-BE49-F238E27FC236}">
                  <a16:creationId xmlns:a16="http://schemas.microsoft.com/office/drawing/2014/main" id="{1CE41CED-437B-9B31-732B-D2E5FC0D9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3525" y="3567113"/>
              <a:ext cx="50800" cy="79375"/>
            </a:xfrm>
            <a:custGeom>
              <a:avLst/>
              <a:gdLst>
                <a:gd name="T0" fmla="*/ 0 w 32"/>
                <a:gd name="T1" fmla="*/ 0 h 50"/>
                <a:gd name="T2" fmla="*/ 32 w 32"/>
                <a:gd name="T3" fmla="*/ 0 h 50"/>
                <a:gd name="T4" fmla="*/ 32 w 32"/>
                <a:gd name="T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0">
                  <a:moveTo>
                    <a:pt x="0" y="0"/>
                  </a:moveTo>
                  <a:lnTo>
                    <a:pt x="32" y="0"/>
                  </a:lnTo>
                  <a:lnTo>
                    <a:pt x="32" y="5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Line 120">
              <a:extLst>
                <a:ext uri="{FF2B5EF4-FFF2-40B4-BE49-F238E27FC236}">
                  <a16:creationId xmlns:a16="http://schemas.microsoft.com/office/drawing/2014/main" id="{2ED5C5EA-A190-6F51-0C80-4ACC690BC1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53525" y="3451225"/>
              <a:ext cx="0" cy="115888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121">
              <a:extLst>
                <a:ext uri="{FF2B5EF4-FFF2-40B4-BE49-F238E27FC236}">
                  <a16:creationId xmlns:a16="http://schemas.microsoft.com/office/drawing/2014/main" id="{0FD6F51D-D044-581C-B179-F3744A87B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063" y="3608388"/>
              <a:ext cx="50800" cy="107950"/>
            </a:xfrm>
            <a:custGeom>
              <a:avLst/>
              <a:gdLst>
                <a:gd name="T0" fmla="*/ 32 w 32"/>
                <a:gd name="T1" fmla="*/ 0 h 68"/>
                <a:gd name="T2" fmla="*/ 0 w 32"/>
                <a:gd name="T3" fmla="*/ 0 h 68"/>
                <a:gd name="T4" fmla="*/ 0 w 32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8">
                  <a:moveTo>
                    <a:pt x="32" y="0"/>
                  </a:moveTo>
                  <a:lnTo>
                    <a:pt x="0" y="0"/>
                  </a:lnTo>
                  <a:lnTo>
                    <a:pt x="0" y="68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Line 122">
              <a:extLst>
                <a:ext uri="{FF2B5EF4-FFF2-40B4-BE49-F238E27FC236}">
                  <a16:creationId xmlns:a16="http://schemas.microsoft.com/office/drawing/2014/main" id="{F47479E6-B5DE-36F3-400D-3470D6AE0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51863" y="3433763"/>
              <a:ext cx="0" cy="174625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Line 123">
              <a:extLst>
                <a:ext uri="{FF2B5EF4-FFF2-40B4-BE49-F238E27FC236}">
                  <a16:creationId xmlns:a16="http://schemas.microsoft.com/office/drawing/2014/main" id="{D73BD192-DA29-A3E1-D2F6-E2AA19C624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2675" y="3541713"/>
              <a:ext cx="100013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124">
              <a:extLst>
                <a:ext uri="{FF2B5EF4-FFF2-40B4-BE49-F238E27FC236}">
                  <a16:creationId xmlns:a16="http://schemas.microsoft.com/office/drawing/2014/main" id="{97D9CFBD-C55F-4760-0919-C33E1A233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2675" y="3486150"/>
              <a:ext cx="49213" cy="55563"/>
            </a:xfrm>
            <a:custGeom>
              <a:avLst/>
              <a:gdLst>
                <a:gd name="T0" fmla="*/ 31 w 31"/>
                <a:gd name="T1" fmla="*/ 0 h 35"/>
                <a:gd name="T2" fmla="*/ 0 w 31"/>
                <a:gd name="T3" fmla="*/ 0 h 35"/>
                <a:gd name="T4" fmla="*/ 0 w 31"/>
                <a:gd name="T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5">
                  <a:moveTo>
                    <a:pt x="31" y="0"/>
                  </a:moveTo>
                  <a:lnTo>
                    <a:pt x="0" y="0"/>
                  </a:lnTo>
                  <a:lnTo>
                    <a:pt x="0" y="35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125">
              <a:extLst>
                <a:ext uri="{FF2B5EF4-FFF2-40B4-BE49-F238E27FC236}">
                  <a16:creationId xmlns:a16="http://schemas.microsoft.com/office/drawing/2014/main" id="{579A7E05-7030-46BF-BEBC-80B0025DD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1888" y="3486150"/>
              <a:ext cx="50800" cy="55563"/>
            </a:xfrm>
            <a:custGeom>
              <a:avLst/>
              <a:gdLst>
                <a:gd name="T0" fmla="*/ 32 w 32"/>
                <a:gd name="T1" fmla="*/ 35 h 35"/>
                <a:gd name="T2" fmla="*/ 32 w 32"/>
                <a:gd name="T3" fmla="*/ 0 h 35"/>
                <a:gd name="T4" fmla="*/ 0 w 32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5">
                  <a:moveTo>
                    <a:pt x="32" y="35"/>
                  </a:moveTo>
                  <a:lnTo>
                    <a:pt x="3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126">
              <a:extLst>
                <a:ext uri="{FF2B5EF4-FFF2-40B4-BE49-F238E27FC236}">
                  <a16:creationId xmlns:a16="http://schemas.microsoft.com/office/drawing/2014/main" id="{412698AC-CDE7-E73D-3799-4183096E1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1863" y="3608388"/>
              <a:ext cx="50800" cy="107950"/>
            </a:xfrm>
            <a:custGeom>
              <a:avLst/>
              <a:gdLst>
                <a:gd name="T0" fmla="*/ 0 w 32"/>
                <a:gd name="T1" fmla="*/ 0 h 68"/>
                <a:gd name="T2" fmla="*/ 32 w 32"/>
                <a:gd name="T3" fmla="*/ 0 h 68"/>
                <a:gd name="T4" fmla="*/ 32 w 32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8">
                  <a:moveTo>
                    <a:pt x="0" y="0"/>
                  </a:moveTo>
                  <a:lnTo>
                    <a:pt x="32" y="0"/>
                  </a:lnTo>
                  <a:lnTo>
                    <a:pt x="32" y="68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127">
              <a:extLst>
                <a:ext uri="{FF2B5EF4-FFF2-40B4-BE49-F238E27FC236}">
                  <a16:creationId xmlns:a16="http://schemas.microsoft.com/office/drawing/2014/main" id="{9D637876-3B98-09D3-9FAD-5A791AECC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2675" y="3541713"/>
              <a:ext cx="49213" cy="169863"/>
            </a:xfrm>
            <a:custGeom>
              <a:avLst/>
              <a:gdLst>
                <a:gd name="T0" fmla="*/ 0 w 31"/>
                <a:gd name="T1" fmla="*/ 0 h 107"/>
                <a:gd name="T2" fmla="*/ 0 w 31"/>
                <a:gd name="T3" fmla="*/ 107 h 107"/>
                <a:gd name="T4" fmla="*/ 31 w 31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07">
                  <a:moveTo>
                    <a:pt x="0" y="0"/>
                  </a:moveTo>
                  <a:lnTo>
                    <a:pt x="0" y="107"/>
                  </a:lnTo>
                  <a:lnTo>
                    <a:pt x="31" y="107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128">
              <a:extLst>
                <a:ext uri="{FF2B5EF4-FFF2-40B4-BE49-F238E27FC236}">
                  <a16:creationId xmlns:a16="http://schemas.microsoft.com/office/drawing/2014/main" id="{21869674-EA85-49E9-B343-F452C4542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1888" y="3541713"/>
              <a:ext cx="50800" cy="169863"/>
            </a:xfrm>
            <a:custGeom>
              <a:avLst/>
              <a:gdLst>
                <a:gd name="T0" fmla="*/ 0 w 32"/>
                <a:gd name="T1" fmla="*/ 107 h 107"/>
                <a:gd name="T2" fmla="*/ 32 w 32"/>
                <a:gd name="T3" fmla="*/ 107 h 107"/>
                <a:gd name="T4" fmla="*/ 32 w 32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07">
                  <a:moveTo>
                    <a:pt x="0" y="107"/>
                  </a:moveTo>
                  <a:lnTo>
                    <a:pt x="32" y="107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Line 129">
              <a:extLst>
                <a:ext uri="{FF2B5EF4-FFF2-40B4-BE49-F238E27FC236}">
                  <a16:creationId xmlns:a16="http://schemas.microsoft.com/office/drawing/2014/main" id="{FC87D14B-1EE5-856D-9351-35E053916F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51888" y="3365500"/>
              <a:ext cx="0" cy="12065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Line 130">
              <a:extLst>
                <a:ext uri="{FF2B5EF4-FFF2-40B4-BE49-F238E27FC236}">
                  <a16:creationId xmlns:a16="http://schemas.microsoft.com/office/drawing/2014/main" id="{7A54D970-79EC-E983-97F4-5B911A2CE4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1063" y="3716338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Line 131">
              <a:extLst>
                <a:ext uri="{FF2B5EF4-FFF2-40B4-BE49-F238E27FC236}">
                  <a16:creationId xmlns:a16="http://schemas.microsoft.com/office/drawing/2014/main" id="{60BC21C1-297B-770B-8CAA-E748C28B92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51863" y="3797300"/>
              <a:ext cx="0" cy="161925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132">
              <a:extLst>
                <a:ext uri="{FF2B5EF4-FFF2-40B4-BE49-F238E27FC236}">
                  <a16:creationId xmlns:a16="http://schemas.microsoft.com/office/drawing/2014/main" id="{7C9D8D34-C27B-E64A-0861-B07B98F80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063" y="3716338"/>
              <a:ext cx="50800" cy="80963"/>
            </a:xfrm>
            <a:custGeom>
              <a:avLst/>
              <a:gdLst>
                <a:gd name="T0" fmla="*/ 32 w 32"/>
                <a:gd name="T1" fmla="*/ 51 h 51"/>
                <a:gd name="T2" fmla="*/ 0 w 32"/>
                <a:gd name="T3" fmla="*/ 51 h 51"/>
                <a:gd name="T4" fmla="*/ 0 w 32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1">
                  <a:moveTo>
                    <a:pt x="32" y="51"/>
                  </a:moveTo>
                  <a:lnTo>
                    <a:pt x="0" y="5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133">
              <a:extLst>
                <a:ext uri="{FF2B5EF4-FFF2-40B4-BE49-F238E27FC236}">
                  <a16:creationId xmlns:a16="http://schemas.microsoft.com/office/drawing/2014/main" id="{F7B23A5C-AB73-DB11-7849-87F94717C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1863" y="3716338"/>
              <a:ext cx="50800" cy="80963"/>
            </a:xfrm>
            <a:custGeom>
              <a:avLst/>
              <a:gdLst>
                <a:gd name="T0" fmla="*/ 32 w 32"/>
                <a:gd name="T1" fmla="*/ 0 h 51"/>
                <a:gd name="T2" fmla="*/ 32 w 32"/>
                <a:gd name="T3" fmla="*/ 51 h 51"/>
                <a:gd name="T4" fmla="*/ 0 w 32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1">
                  <a:moveTo>
                    <a:pt x="32" y="0"/>
                  </a:moveTo>
                  <a:lnTo>
                    <a:pt x="32" y="51"/>
                  </a:lnTo>
                  <a:lnTo>
                    <a:pt x="0" y="51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134">
              <a:extLst>
                <a:ext uri="{FF2B5EF4-FFF2-40B4-BE49-F238E27FC236}">
                  <a16:creationId xmlns:a16="http://schemas.microsoft.com/office/drawing/2014/main" id="{7EA02FE8-2D40-4AC2-ED49-D7D7BA827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3525" y="3646488"/>
              <a:ext cx="50800" cy="111125"/>
            </a:xfrm>
            <a:custGeom>
              <a:avLst/>
              <a:gdLst>
                <a:gd name="T0" fmla="*/ 0 w 32"/>
                <a:gd name="T1" fmla="*/ 70 h 70"/>
                <a:gd name="T2" fmla="*/ 32 w 32"/>
                <a:gd name="T3" fmla="*/ 70 h 70"/>
                <a:gd name="T4" fmla="*/ 32 w 32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0">
                  <a:moveTo>
                    <a:pt x="0" y="70"/>
                  </a:moveTo>
                  <a:lnTo>
                    <a:pt x="32" y="70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Line 135">
              <a:extLst>
                <a:ext uri="{FF2B5EF4-FFF2-40B4-BE49-F238E27FC236}">
                  <a16:creationId xmlns:a16="http://schemas.microsoft.com/office/drawing/2014/main" id="{4392249A-3559-B0E9-8BEA-A178F1A065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53525" y="3757613"/>
              <a:ext cx="0" cy="268288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136">
              <a:extLst>
                <a:ext uri="{FF2B5EF4-FFF2-40B4-BE49-F238E27FC236}">
                  <a16:creationId xmlns:a16="http://schemas.microsoft.com/office/drawing/2014/main" id="{428B4FA4-0268-870C-3A1F-AEC59224A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2725" y="3646488"/>
              <a:ext cx="50800" cy="111125"/>
            </a:xfrm>
            <a:custGeom>
              <a:avLst/>
              <a:gdLst>
                <a:gd name="T0" fmla="*/ 0 w 32"/>
                <a:gd name="T1" fmla="*/ 0 h 70"/>
                <a:gd name="T2" fmla="*/ 0 w 32"/>
                <a:gd name="T3" fmla="*/ 70 h 70"/>
                <a:gd name="T4" fmla="*/ 32 w 32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0">
                  <a:moveTo>
                    <a:pt x="0" y="0"/>
                  </a:moveTo>
                  <a:lnTo>
                    <a:pt x="0" y="70"/>
                  </a:lnTo>
                  <a:lnTo>
                    <a:pt x="32" y="7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Line 137">
              <a:extLst>
                <a:ext uri="{FF2B5EF4-FFF2-40B4-BE49-F238E27FC236}">
                  <a16:creationId xmlns:a16="http://schemas.microsoft.com/office/drawing/2014/main" id="{647E0AC9-A9C9-88B1-C025-BE03B40C29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51888" y="3711575"/>
              <a:ext cx="0" cy="25400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Line 138">
              <a:extLst>
                <a:ext uri="{FF2B5EF4-FFF2-40B4-BE49-F238E27FC236}">
                  <a16:creationId xmlns:a16="http://schemas.microsoft.com/office/drawing/2014/main" id="{A3D8ED27-8996-5C6D-46A4-AC26A6923A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04338" y="3671888"/>
              <a:ext cx="0" cy="106363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Line 139">
              <a:extLst>
                <a:ext uri="{FF2B5EF4-FFF2-40B4-BE49-F238E27FC236}">
                  <a16:creationId xmlns:a16="http://schemas.microsoft.com/office/drawing/2014/main" id="{2036B7B9-9327-4483-8513-6556D2B1DD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75538" y="3073400"/>
              <a:ext cx="0" cy="179388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140">
              <a:extLst>
                <a:ext uri="{FF2B5EF4-FFF2-40B4-BE49-F238E27FC236}">
                  <a16:creationId xmlns:a16="http://schemas.microsoft.com/office/drawing/2014/main" id="{889A82EC-B4D2-4EA0-3F37-BBB67CAFF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6800" y="3684588"/>
              <a:ext cx="50800" cy="188913"/>
            </a:xfrm>
            <a:custGeom>
              <a:avLst/>
              <a:gdLst>
                <a:gd name="T0" fmla="*/ 0 w 32"/>
                <a:gd name="T1" fmla="*/ 119 h 119"/>
                <a:gd name="T2" fmla="*/ 32 w 32"/>
                <a:gd name="T3" fmla="*/ 119 h 119"/>
                <a:gd name="T4" fmla="*/ 32 w 32"/>
                <a:gd name="T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19">
                  <a:moveTo>
                    <a:pt x="0" y="119"/>
                  </a:moveTo>
                  <a:lnTo>
                    <a:pt x="32" y="119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Line 141">
              <a:extLst>
                <a:ext uri="{FF2B5EF4-FFF2-40B4-BE49-F238E27FC236}">
                  <a16:creationId xmlns:a16="http://schemas.microsoft.com/office/drawing/2014/main" id="{79D12127-6F4D-64D5-96C4-5DBDA0409B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1038" y="4256088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Line 142">
              <a:extLst>
                <a:ext uri="{FF2B5EF4-FFF2-40B4-BE49-F238E27FC236}">
                  <a16:creationId xmlns:a16="http://schemas.microsoft.com/office/drawing/2014/main" id="{F746F453-F353-72F4-68DE-8008C001DD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3875" y="3490913"/>
              <a:ext cx="0" cy="149225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Line 143">
              <a:extLst>
                <a:ext uri="{FF2B5EF4-FFF2-40B4-BE49-F238E27FC236}">
                  <a16:creationId xmlns:a16="http://schemas.microsoft.com/office/drawing/2014/main" id="{4004AF1F-B85A-A6DC-BE7A-480DB95187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3075" y="3719513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144">
              <a:extLst>
                <a:ext uri="{FF2B5EF4-FFF2-40B4-BE49-F238E27FC236}">
                  <a16:creationId xmlns:a16="http://schemas.microsoft.com/office/drawing/2014/main" id="{F18C2707-23EA-FE81-1D71-A34B1596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5" y="3640138"/>
              <a:ext cx="50800" cy="79375"/>
            </a:xfrm>
            <a:custGeom>
              <a:avLst/>
              <a:gdLst>
                <a:gd name="T0" fmla="*/ 32 w 32"/>
                <a:gd name="T1" fmla="*/ 0 h 50"/>
                <a:gd name="T2" fmla="*/ 0 w 32"/>
                <a:gd name="T3" fmla="*/ 0 h 50"/>
                <a:gd name="T4" fmla="*/ 0 w 32"/>
                <a:gd name="T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0">
                  <a:moveTo>
                    <a:pt x="32" y="0"/>
                  </a:moveTo>
                  <a:lnTo>
                    <a:pt x="0" y="0"/>
                  </a:lnTo>
                  <a:lnTo>
                    <a:pt x="0" y="5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145">
              <a:extLst>
                <a:ext uri="{FF2B5EF4-FFF2-40B4-BE49-F238E27FC236}">
                  <a16:creationId xmlns:a16="http://schemas.microsoft.com/office/drawing/2014/main" id="{CFEEF970-3AB6-0CD0-D466-BB0707FD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5" y="3640138"/>
              <a:ext cx="50800" cy="79375"/>
            </a:xfrm>
            <a:custGeom>
              <a:avLst/>
              <a:gdLst>
                <a:gd name="T0" fmla="*/ 32 w 32"/>
                <a:gd name="T1" fmla="*/ 50 h 50"/>
                <a:gd name="T2" fmla="*/ 32 w 32"/>
                <a:gd name="T3" fmla="*/ 0 h 50"/>
                <a:gd name="T4" fmla="*/ 0 w 3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0">
                  <a:moveTo>
                    <a:pt x="32" y="50"/>
                  </a:moveTo>
                  <a:lnTo>
                    <a:pt x="3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Line 146">
              <a:extLst>
                <a:ext uri="{FF2B5EF4-FFF2-40B4-BE49-F238E27FC236}">
                  <a16:creationId xmlns:a16="http://schemas.microsoft.com/office/drawing/2014/main" id="{1AB5AFD8-5BF5-E92F-E1C2-8715A0CB63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5488" y="3709988"/>
              <a:ext cx="0" cy="9525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Line 147">
              <a:extLst>
                <a:ext uri="{FF2B5EF4-FFF2-40B4-BE49-F238E27FC236}">
                  <a16:creationId xmlns:a16="http://schemas.microsoft.com/office/drawing/2014/main" id="{29B6BBBC-E72B-F567-4D42-2A2B1DE440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5513" y="3494088"/>
              <a:ext cx="0" cy="157163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148">
              <a:extLst>
                <a:ext uri="{FF2B5EF4-FFF2-40B4-BE49-F238E27FC236}">
                  <a16:creationId xmlns:a16="http://schemas.microsoft.com/office/drawing/2014/main" id="{5066C1C9-5FB0-9F85-8615-3424449CB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719513"/>
              <a:ext cx="50800" cy="76200"/>
            </a:xfrm>
            <a:custGeom>
              <a:avLst/>
              <a:gdLst>
                <a:gd name="T0" fmla="*/ 0 w 32"/>
                <a:gd name="T1" fmla="*/ 48 h 48"/>
                <a:gd name="T2" fmla="*/ 0 w 32"/>
                <a:gd name="T3" fmla="*/ 0 h 48"/>
                <a:gd name="T4" fmla="*/ 32 w 32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8">
                  <a:moveTo>
                    <a:pt x="0" y="48"/>
                  </a:moveTo>
                  <a:lnTo>
                    <a:pt x="0" y="0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149">
              <a:extLst>
                <a:ext uri="{FF2B5EF4-FFF2-40B4-BE49-F238E27FC236}">
                  <a16:creationId xmlns:a16="http://schemas.microsoft.com/office/drawing/2014/main" id="{82859CCD-211F-F965-D7C8-27EC6B980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88" y="3719513"/>
              <a:ext cx="49213" cy="76200"/>
            </a:xfrm>
            <a:custGeom>
              <a:avLst/>
              <a:gdLst>
                <a:gd name="T0" fmla="*/ 0 w 31"/>
                <a:gd name="T1" fmla="*/ 0 h 48"/>
                <a:gd name="T2" fmla="*/ 31 w 31"/>
                <a:gd name="T3" fmla="*/ 0 h 48"/>
                <a:gd name="T4" fmla="*/ 31 w 3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8">
                  <a:moveTo>
                    <a:pt x="0" y="0"/>
                  </a:moveTo>
                  <a:lnTo>
                    <a:pt x="31" y="0"/>
                  </a:lnTo>
                  <a:lnTo>
                    <a:pt x="31" y="48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150">
              <a:extLst>
                <a:ext uri="{FF2B5EF4-FFF2-40B4-BE49-F238E27FC236}">
                  <a16:creationId xmlns:a16="http://schemas.microsoft.com/office/drawing/2014/main" id="{2EBD4D55-20B1-C032-8BEF-19C53A09A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713" y="3651250"/>
              <a:ext cx="50800" cy="136525"/>
            </a:xfrm>
            <a:custGeom>
              <a:avLst/>
              <a:gdLst>
                <a:gd name="T0" fmla="*/ 32 w 32"/>
                <a:gd name="T1" fmla="*/ 0 h 86"/>
                <a:gd name="T2" fmla="*/ 0 w 32"/>
                <a:gd name="T3" fmla="*/ 0 h 86"/>
                <a:gd name="T4" fmla="*/ 0 w 32"/>
                <a:gd name="T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86">
                  <a:moveTo>
                    <a:pt x="32" y="0"/>
                  </a:moveTo>
                  <a:lnTo>
                    <a:pt x="0" y="0"/>
                  </a:lnTo>
                  <a:lnTo>
                    <a:pt x="0" y="86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Line 151">
              <a:extLst>
                <a:ext uri="{FF2B5EF4-FFF2-40B4-BE49-F238E27FC236}">
                  <a16:creationId xmlns:a16="http://schemas.microsoft.com/office/drawing/2014/main" id="{E6CB3C18-DCBA-E60B-CA13-4502FA45AD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56800" y="3873500"/>
              <a:ext cx="0" cy="377825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Line 152">
              <a:extLst>
                <a:ext uri="{FF2B5EF4-FFF2-40B4-BE49-F238E27FC236}">
                  <a16:creationId xmlns:a16="http://schemas.microsoft.com/office/drawing/2014/main" id="{81E9DE4C-833C-28A2-8957-27CA4751CC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63175" y="4256088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Line 153">
              <a:extLst>
                <a:ext uri="{FF2B5EF4-FFF2-40B4-BE49-F238E27FC236}">
                  <a16:creationId xmlns:a16="http://schemas.microsoft.com/office/drawing/2014/main" id="{4FAEA31B-22D6-5680-103C-A6AA964C09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5138" y="3778250"/>
              <a:ext cx="0" cy="217488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154">
              <a:extLst>
                <a:ext uri="{FF2B5EF4-FFF2-40B4-BE49-F238E27FC236}">
                  <a16:creationId xmlns:a16="http://schemas.microsoft.com/office/drawing/2014/main" id="{6FB6F5FC-2F10-4CF2-3ECC-0434E27AC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0" y="3732213"/>
              <a:ext cx="50800" cy="179388"/>
            </a:xfrm>
            <a:custGeom>
              <a:avLst/>
              <a:gdLst>
                <a:gd name="T0" fmla="*/ 32 w 32"/>
                <a:gd name="T1" fmla="*/ 113 h 113"/>
                <a:gd name="T2" fmla="*/ 32 w 32"/>
                <a:gd name="T3" fmla="*/ 0 h 113"/>
                <a:gd name="T4" fmla="*/ 0 w 32"/>
                <a:gd name="T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13">
                  <a:moveTo>
                    <a:pt x="32" y="113"/>
                  </a:moveTo>
                  <a:lnTo>
                    <a:pt x="3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155">
              <a:extLst>
                <a:ext uri="{FF2B5EF4-FFF2-40B4-BE49-F238E27FC236}">
                  <a16:creationId xmlns:a16="http://schemas.microsoft.com/office/drawing/2014/main" id="{4260A775-C5E2-7800-93A0-AD28DC6D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3050" y="3732213"/>
              <a:ext cx="50800" cy="179388"/>
            </a:xfrm>
            <a:custGeom>
              <a:avLst/>
              <a:gdLst>
                <a:gd name="T0" fmla="*/ 32 w 32"/>
                <a:gd name="T1" fmla="*/ 0 h 113"/>
                <a:gd name="T2" fmla="*/ 0 w 32"/>
                <a:gd name="T3" fmla="*/ 0 h 113"/>
                <a:gd name="T4" fmla="*/ 0 w 32"/>
                <a:gd name="T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13">
                  <a:moveTo>
                    <a:pt x="32" y="0"/>
                  </a:moveTo>
                  <a:lnTo>
                    <a:pt x="0" y="0"/>
                  </a:lnTo>
                  <a:lnTo>
                    <a:pt x="0" y="113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Line 156">
              <a:extLst>
                <a:ext uri="{FF2B5EF4-FFF2-40B4-BE49-F238E27FC236}">
                  <a16:creationId xmlns:a16="http://schemas.microsoft.com/office/drawing/2014/main" id="{9584A48F-E376-8D92-BE64-E5E6E85D1D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23050" y="3911600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Line 157">
              <a:extLst>
                <a:ext uri="{FF2B5EF4-FFF2-40B4-BE49-F238E27FC236}">
                  <a16:creationId xmlns:a16="http://schemas.microsoft.com/office/drawing/2014/main" id="{CEB7CC5D-4158-9B74-0B7B-D4C316F8E5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5163" y="3779838"/>
              <a:ext cx="0" cy="261938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Line 158">
              <a:extLst>
                <a:ext uri="{FF2B5EF4-FFF2-40B4-BE49-F238E27FC236}">
                  <a16:creationId xmlns:a16="http://schemas.microsoft.com/office/drawing/2014/main" id="{E9BB558A-7AC6-6A33-2993-6CFBB41CCA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73850" y="4125913"/>
              <a:ext cx="0" cy="130175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Line 159">
              <a:extLst>
                <a:ext uri="{FF2B5EF4-FFF2-40B4-BE49-F238E27FC236}">
                  <a16:creationId xmlns:a16="http://schemas.microsoft.com/office/drawing/2014/main" id="{2813F9CE-9A69-7885-7AA6-51E629C244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73850" y="4125913"/>
              <a:ext cx="508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Line 160">
              <a:extLst>
                <a:ext uri="{FF2B5EF4-FFF2-40B4-BE49-F238E27FC236}">
                  <a16:creationId xmlns:a16="http://schemas.microsoft.com/office/drawing/2014/main" id="{60434328-1FD5-29F4-44D4-74F496A063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23050" y="4125913"/>
              <a:ext cx="508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Line 161">
              <a:extLst>
                <a:ext uri="{FF2B5EF4-FFF2-40B4-BE49-F238E27FC236}">
                  <a16:creationId xmlns:a16="http://schemas.microsoft.com/office/drawing/2014/main" id="{4DA4F36A-D2B9-A7B2-42F2-2B09378B5A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4650" y="3911600"/>
              <a:ext cx="0" cy="214313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Line 162">
              <a:extLst>
                <a:ext uri="{FF2B5EF4-FFF2-40B4-BE49-F238E27FC236}">
                  <a16:creationId xmlns:a16="http://schemas.microsoft.com/office/drawing/2014/main" id="{C658A654-BB0F-116F-685E-A450FF0893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4363" y="3779838"/>
              <a:ext cx="508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Line 163">
              <a:extLst>
                <a:ext uri="{FF2B5EF4-FFF2-40B4-BE49-F238E27FC236}">
                  <a16:creationId xmlns:a16="http://schemas.microsoft.com/office/drawing/2014/main" id="{CB1FA6DD-E87F-3E50-BACB-41ADBBEB15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21438" y="4256088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Line 164">
              <a:extLst>
                <a:ext uri="{FF2B5EF4-FFF2-40B4-BE49-F238E27FC236}">
                  <a16:creationId xmlns:a16="http://schemas.microsoft.com/office/drawing/2014/main" id="{0163D298-04A5-C6A3-5A50-85FEE3B5F1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23050" y="3911600"/>
              <a:ext cx="0" cy="214313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6D867509-43FA-8771-A3E1-0825528EA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713" y="3787775"/>
              <a:ext cx="50800" cy="149225"/>
            </a:xfrm>
            <a:custGeom>
              <a:avLst/>
              <a:gdLst>
                <a:gd name="T0" fmla="*/ 0 w 32"/>
                <a:gd name="T1" fmla="*/ 0 h 94"/>
                <a:gd name="T2" fmla="*/ 0 w 32"/>
                <a:gd name="T3" fmla="*/ 94 h 94"/>
                <a:gd name="T4" fmla="*/ 32 w 32"/>
                <a:gd name="T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94">
                  <a:moveTo>
                    <a:pt x="0" y="0"/>
                  </a:moveTo>
                  <a:lnTo>
                    <a:pt x="0" y="94"/>
                  </a:lnTo>
                  <a:lnTo>
                    <a:pt x="32" y="94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166">
              <a:extLst>
                <a:ext uri="{FF2B5EF4-FFF2-40B4-BE49-F238E27FC236}">
                  <a16:creationId xmlns:a16="http://schemas.microsoft.com/office/drawing/2014/main" id="{13CE13AB-3E50-0399-7B5D-425B47941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795713"/>
              <a:ext cx="100013" cy="39688"/>
            </a:xfrm>
            <a:custGeom>
              <a:avLst/>
              <a:gdLst>
                <a:gd name="T0" fmla="*/ 63 w 63"/>
                <a:gd name="T1" fmla="*/ 0 h 25"/>
                <a:gd name="T2" fmla="*/ 63 w 63"/>
                <a:gd name="T3" fmla="*/ 25 h 25"/>
                <a:gd name="T4" fmla="*/ 0 w 63"/>
                <a:gd name="T5" fmla="*/ 25 h 25"/>
                <a:gd name="T6" fmla="*/ 0 w 63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25">
                  <a:moveTo>
                    <a:pt x="63" y="0"/>
                  </a:moveTo>
                  <a:lnTo>
                    <a:pt x="63" y="25"/>
                  </a:lnTo>
                  <a:lnTo>
                    <a:pt x="0" y="2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Line 167">
              <a:extLst>
                <a:ext uri="{FF2B5EF4-FFF2-40B4-BE49-F238E27FC236}">
                  <a16:creationId xmlns:a16="http://schemas.microsoft.com/office/drawing/2014/main" id="{34C210B6-B916-B25B-7F9A-21F66E5E28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24688" y="3795713"/>
              <a:ext cx="100013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168">
              <a:extLst>
                <a:ext uri="{FF2B5EF4-FFF2-40B4-BE49-F238E27FC236}">
                  <a16:creationId xmlns:a16="http://schemas.microsoft.com/office/drawing/2014/main" id="{CBF7CC74-76E1-45B9-9236-C4A725116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5" y="3719513"/>
              <a:ext cx="50800" cy="157163"/>
            </a:xfrm>
            <a:custGeom>
              <a:avLst/>
              <a:gdLst>
                <a:gd name="T0" fmla="*/ 0 w 32"/>
                <a:gd name="T1" fmla="*/ 0 h 99"/>
                <a:gd name="T2" fmla="*/ 0 w 32"/>
                <a:gd name="T3" fmla="*/ 99 h 99"/>
                <a:gd name="T4" fmla="*/ 32 w 32"/>
                <a:gd name="T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99">
                  <a:moveTo>
                    <a:pt x="0" y="0"/>
                  </a:moveTo>
                  <a:lnTo>
                    <a:pt x="0" y="99"/>
                  </a:lnTo>
                  <a:lnTo>
                    <a:pt x="32" y="99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Line 169">
              <a:extLst>
                <a:ext uri="{FF2B5EF4-FFF2-40B4-BE49-F238E27FC236}">
                  <a16:creationId xmlns:a16="http://schemas.microsoft.com/office/drawing/2014/main" id="{739F2816-9707-03E7-B286-25E8499D03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3875" y="3876675"/>
              <a:ext cx="0" cy="157163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170">
              <a:extLst>
                <a:ext uri="{FF2B5EF4-FFF2-40B4-BE49-F238E27FC236}">
                  <a16:creationId xmlns:a16="http://schemas.microsoft.com/office/drawing/2014/main" id="{571ED3BB-0516-878B-4490-A4B507656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5" y="3719513"/>
              <a:ext cx="50800" cy="157163"/>
            </a:xfrm>
            <a:custGeom>
              <a:avLst/>
              <a:gdLst>
                <a:gd name="T0" fmla="*/ 0 w 32"/>
                <a:gd name="T1" fmla="*/ 99 h 99"/>
                <a:gd name="T2" fmla="*/ 32 w 32"/>
                <a:gd name="T3" fmla="*/ 99 h 99"/>
                <a:gd name="T4" fmla="*/ 32 w 32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99">
                  <a:moveTo>
                    <a:pt x="0" y="99"/>
                  </a:moveTo>
                  <a:lnTo>
                    <a:pt x="32" y="99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Line 171">
              <a:extLst>
                <a:ext uri="{FF2B5EF4-FFF2-40B4-BE49-F238E27FC236}">
                  <a16:creationId xmlns:a16="http://schemas.microsoft.com/office/drawing/2014/main" id="{41AB913B-FE8D-0478-53F2-257CF89C21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5513" y="3937000"/>
              <a:ext cx="0" cy="115888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Line 172">
              <a:extLst>
                <a:ext uri="{FF2B5EF4-FFF2-40B4-BE49-F238E27FC236}">
                  <a16:creationId xmlns:a16="http://schemas.microsoft.com/office/drawing/2014/main" id="{57A1B12B-8326-4F38-9951-58963E1D26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3850" y="3506788"/>
              <a:ext cx="0" cy="225425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Line 173">
              <a:extLst>
                <a:ext uri="{FF2B5EF4-FFF2-40B4-BE49-F238E27FC236}">
                  <a16:creationId xmlns:a16="http://schemas.microsoft.com/office/drawing/2014/main" id="{B8BE4A75-D320-02D3-BAE4-603585B68E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4363" y="3694113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174">
              <a:extLst>
                <a:ext uri="{FF2B5EF4-FFF2-40B4-BE49-F238E27FC236}">
                  <a16:creationId xmlns:a16="http://schemas.microsoft.com/office/drawing/2014/main" id="{96BB3406-06A9-AACB-102B-00ED7F06D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5163" y="3544888"/>
              <a:ext cx="50800" cy="234950"/>
            </a:xfrm>
            <a:custGeom>
              <a:avLst/>
              <a:gdLst>
                <a:gd name="T0" fmla="*/ 32 w 32"/>
                <a:gd name="T1" fmla="*/ 0 h 148"/>
                <a:gd name="T2" fmla="*/ 32 w 32"/>
                <a:gd name="T3" fmla="*/ 94 h 148"/>
                <a:gd name="T4" fmla="*/ 32 w 32"/>
                <a:gd name="T5" fmla="*/ 148 h 148"/>
                <a:gd name="T6" fmla="*/ 0 w 32"/>
                <a:gd name="T7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48">
                  <a:moveTo>
                    <a:pt x="32" y="0"/>
                  </a:moveTo>
                  <a:lnTo>
                    <a:pt x="32" y="94"/>
                  </a:lnTo>
                  <a:lnTo>
                    <a:pt x="32" y="148"/>
                  </a:lnTo>
                  <a:lnTo>
                    <a:pt x="0" y="148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Line 175">
              <a:extLst>
                <a:ext uri="{FF2B5EF4-FFF2-40B4-BE49-F238E27FC236}">
                  <a16:creationId xmlns:a16="http://schemas.microsoft.com/office/drawing/2014/main" id="{373B3437-5514-6C02-E3B7-7645F18C7D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5138" y="3460750"/>
              <a:ext cx="0" cy="104775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176">
              <a:extLst>
                <a:ext uri="{FF2B5EF4-FFF2-40B4-BE49-F238E27FC236}">
                  <a16:creationId xmlns:a16="http://schemas.microsoft.com/office/drawing/2014/main" id="{560471C6-4383-DC96-A2A8-DA8899F1D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4338" y="3565525"/>
              <a:ext cx="101600" cy="106363"/>
            </a:xfrm>
            <a:custGeom>
              <a:avLst/>
              <a:gdLst>
                <a:gd name="T0" fmla="*/ 0 w 64"/>
                <a:gd name="T1" fmla="*/ 67 h 67"/>
                <a:gd name="T2" fmla="*/ 0 w 64"/>
                <a:gd name="T3" fmla="*/ 0 h 67"/>
                <a:gd name="T4" fmla="*/ 32 w 64"/>
                <a:gd name="T5" fmla="*/ 0 h 67"/>
                <a:gd name="T6" fmla="*/ 64 w 64"/>
                <a:gd name="T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7">
                  <a:moveTo>
                    <a:pt x="0" y="67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64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177">
              <a:extLst>
                <a:ext uri="{FF2B5EF4-FFF2-40B4-BE49-F238E27FC236}">
                  <a16:creationId xmlns:a16="http://schemas.microsoft.com/office/drawing/2014/main" id="{0F8BBD7E-FB35-EC91-9E63-F2EB2FBAB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5138" y="3565525"/>
              <a:ext cx="50800" cy="212725"/>
            </a:xfrm>
            <a:custGeom>
              <a:avLst/>
              <a:gdLst>
                <a:gd name="T0" fmla="*/ 0 w 32"/>
                <a:gd name="T1" fmla="*/ 134 h 134"/>
                <a:gd name="T2" fmla="*/ 32 w 32"/>
                <a:gd name="T3" fmla="*/ 134 h 134"/>
                <a:gd name="T4" fmla="*/ 32 w 32"/>
                <a:gd name="T5" fmla="*/ 67 h 134"/>
                <a:gd name="T6" fmla="*/ 32 w 32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34">
                  <a:moveTo>
                    <a:pt x="0" y="134"/>
                  </a:moveTo>
                  <a:lnTo>
                    <a:pt x="32" y="134"/>
                  </a:lnTo>
                  <a:lnTo>
                    <a:pt x="32" y="67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178">
              <a:extLst>
                <a:ext uri="{FF2B5EF4-FFF2-40B4-BE49-F238E27FC236}">
                  <a16:creationId xmlns:a16="http://schemas.microsoft.com/office/drawing/2014/main" id="{38D8E7CD-70E8-7914-FEB0-B042C5022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4363" y="3544888"/>
              <a:ext cx="101600" cy="149225"/>
            </a:xfrm>
            <a:custGeom>
              <a:avLst/>
              <a:gdLst>
                <a:gd name="T0" fmla="*/ 64 w 64"/>
                <a:gd name="T1" fmla="*/ 0 h 94"/>
                <a:gd name="T2" fmla="*/ 32 w 64"/>
                <a:gd name="T3" fmla="*/ 0 h 94"/>
                <a:gd name="T4" fmla="*/ 0 w 64"/>
                <a:gd name="T5" fmla="*/ 0 h 94"/>
                <a:gd name="T6" fmla="*/ 0 w 64"/>
                <a:gd name="T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94">
                  <a:moveTo>
                    <a:pt x="64" y="0"/>
                  </a:moveTo>
                  <a:lnTo>
                    <a:pt x="32" y="0"/>
                  </a:lnTo>
                  <a:lnTo>
                    <a:pt x="0" y="0"/>
                  </a:lnTo>
                  <a:lnTo>
                    <a:pt x="0" y="94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Line 179">
              <a:extLst>
                <a:ext uri="{FF2B5EF4-FFF2-40B4-BE49-F238E27FC236}">
                  <a16:creationId xmlns:a16="http://schemas.microsoft.com/office/drawing/2014/main" id="{584862F2-27E3-66E0-D110-9CD4DCBF7C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5163" y="3473450"/>
              <a:ext cx="0" cy="71438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Line 180">
              <a:extLst>
                <a:ext uri="{FF2B5EF4-FFF2-40B4-BE49-F238E27FC236}">
                  <a16:creationId xmlns:a16="http://schemas.microsoft.com/office/drawing/2014/main" id="{21209AEE-3BC4-AC58-656F-9A7EC35BA2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6000" y="3684588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181">
              <a:extLst>
                <a:ext uri="{FF2B5EF4-FFF2-40B4-BE49-F238E27FC236}">
                  <a16:creationId xmlns:a16="http://schemas.microsoft.com/office/drawing/2014/main" id="{C614E6CF-1D47-A3D8-21C7-59259D8B9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6800" y="3538538"/>
              <a:ext cx="50800" cy="146050"/>
            </a:xfrm>
            <a:custGeom>
              <a:avLst/>
              <a:gdLst>
                <a:gd name="T0" fmla="*/ 32 w 32"/>
                <a:gd name="T1" fmla="*/ 92 h 92"/>
                <a:gd name="T2" fmla="*/ 32 w 32"/>
                <a:gd name="T3" fmla="*/ 0 h 92"/>
                <a:gd name="T4" fmla="*/ 0 w 32"/>
                <a:gd name="T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92">
                  <a:moveTo>
                    <a:pt x="32" y="92"/>
                  </a:moveTo>
                  <a:lnTo>
                    <a:pt x="3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182">
              <a:extLst>
                <a:ext uri="{FF2B5EF4-FFF2-40B4-BE49-F238E27FC236}">
                  <a16:creationId xmlns:a16="http://schemas.microsoft.com/office/drawing/2014/main" id="{263BAF69-171F-144C-A4F3-707A213DC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6000" y="3538538"/>
              <a:ext cx="50800" cy="146050"/>
            </a:xfrm>
            <a:custGeom>
              <a:avLst/>
              <a:gdLst>
                <a:gd name="T0" fmla="*/ 32 w 32"/>
                <a:gd name="T1" fmla="*/ 0 h 92"/>
                <a:gd name="T2" fmla="*/ 0 w 32"/>
                <a:gd name="T3" fmla="*/ 0 h 92"/>
                <a:gd name="T4" fmla="*/ 0 w 32"/>
                <a:gd name="T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92">
                  <a:moveTo>
                    <a:pt x="32" y="0"/>
                  </a:moveTo>
                  <a:lnTo>
                    <a:pt x="0" y="0"/>
                  </a:lnTo>
                  <a:lnTo>
                    <a:pt x="0" y="92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Line 183">
              <a:extLst>
                <a:ext uri="{FF2B5EF4-FFF2-40B4-BE49-F238E27FC236}">
                  <a16:creationId xmlns:a16="http://schemas.microsoft.com/office/drawing/2014/main" id="{2A0B6164-E273-6C05-B24D-391C504D84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56800" y="3400425"/>
              <a:ext cx="0" cy="138113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184">
              <a:extLst>
                <a:ext uri="{FF2B5EF4-FFF2-40B4-BE49-F238E27FC236}">
                  <a16:creationId xmlns:a16="http://schemas.microsoft.com/office/drawing/2014/main" id="{182F3C46-22A5-F052-4F15-0DC6781CE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0" y="3560763"/>
              <a:ext cx="50800" cy="95250"/>
            </a:xfrm>
            <a:custGeom>
              <a:avLst/>
              <a:gdLst>
                <a:gd name="T0" fmla="*/ 0 w 32"/>
                <a:gd name="T1" fmla="*/ 0 h 60"/>
                <a:gd name="T2" fmla="*/ 0 w 32"/>
                <a:gd name="T3" fmla="*/ 60 h 60"/>
                <a:gd name="T4" fmla="*/ 32 w 32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0">
                  <a:moveTo>
                    <a:pt x="0" y="0"/>
                  </a:moveTo>
                  <a:lnTo>
                    <a:pt x="0" y="60"/>
                  </a:lnTo>
                  <a:lnTo>
                    <a:pt x="32" y="6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Line 185">
              <a:extLst>
                <a:ext uri="{FF2B5EF4-FFF2-40B4-BE49-F238E27FC236}">
                  <a16:creationId xmlns:a16="http://schemas.microsoft.com/office/drawing/2014/main" id="{074EA3B8-BD35-41DB-7BE8-633F427BE1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69725" y="4256088"/>
              <a:ext cx="100013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Line 186">
              <a:extLst>
                <a:ext uri="{FF2B5EF4-FFF2-40B4-BE49-F238E27FC236}">
                  <a16:creationId xmlns:a16="http://schemas.microsoft.com/office/drawing/2014/main" id="{B2F2BD02-34CE-7F33-6377-7D4CDBF1C1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4338" y="3671888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187">
              <a:extLst>
                <a:ext uri="{FF2B5EF4-FFF2-40B4-BE49-F238E27FC236}">
                  <a16:creationId xmlns:a16="http://schemas.microsoft.com/office/drawing/2014/main" id="{35B9A690-69CE-635E-3212-82617C571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156200"/>
              <a:ext cx="50800" cy="100013"/>
            </a:xfrm>
            <a:custGeom>
              <a:avLst/>
              <a:gdLst>
                <a:gd name="T0" fmla="*/ 32 w 32"/>
                <a:gd name="T1" fmla="*/ 0 h 63"/>
                <a:gd name="T2" fmla="*/ 0 w 32"/>
                <a:gd name="T3" fmla="*/ 0 h 63"/>
                <a:gd name="T4" fmla="*/ 0 w 3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3">
                  <a:moveTo>
                    <a:pt x="32" y="0"/>
                  </a:moveTo>
                  <a:lnTo>
                    <a:pt x="0" y="0"/>
                  </a:lnTo>
                  <a:lnTo>
                    <a:pt x="0" y="63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188">
              <a:extLst>
                <a:ext uri="{FF2B5EF4-FFF2-40B4-BE49-F238E27FC236}">
                  <a16:creationId xmlns:a16="http://schemas.microsoft.com/office/drawing/2014/main" id="{709352BF-679C-8C52-C404-54BBE918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88" y="5156200"/>
              <a:ext cx="49213" cy="100013"/>
            </a:xfrm>
            <a:custGeom>
              <a:avLst/>
              <a:gdLst>
                <a:gd name="T0" fmla="*/ 0 w 31"/>
                <a:gd name="T1" fmla="*/ 0 h 63"/>
                <a:gd name="T2" fmla="*/ 31 w 31"/>
                <a:gd name="T3" fmla="*/ 0 h 63"/>
                <a:gd name="T4" fmla="*/ 31 w 31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63">
                  <a:moveTo>
                    <a:pt x="0" y="0"/>
                  </a:moveTo>
                  <a:lnTo>
                    <a:pt x="31" y="0"/>
                  </a:lnTo>
                  <a:lnTo>
                    <a:pt x="31" y="63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Line 189">
              <a:extLst>
                <a:ext uri="{FF2B5EF4-FFF2-40B4-BE49-F238E27FC236}">
                  <a16:creationId xmlns:a16="http://schemas.microsoft.com/office/drawing/2014/main" id="{94430BE9-D7B5-2796-7C2B-1B0339B45F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3075" y="5203825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190">
              <a:extLst>
                <a:ext uri="{FF2B5EF4-FFF2-40B4-BE49-F238E27FC236}">
                  <a16:creationId xmlns:a16="http://schemas.microsoft.com/office/drawing/2014/main" id="{F8FAB3B9-DE3B-2F02-36B7-65EBB9B51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5" y="5076825"/>
              <a:ext cx="50800" cy="127000"/>
            </a:xfrm>
            <a:custGeom>
              <a:avLst/>
              <a:gdLst>
                <a:gd name="T0" fmla="*/ 0 w 32"/>
                <a:gd name="T1" fmla="*/ 0 h 80"/>
                <a:gd name="T2" fmla="*/ 32 w 32"/>
                <a:gd name="T3" fmla="*/ 0 h 80"/>
                <a:gd name="T4" fmla="*/ 32 w 32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80">
                  <a:moveTo>
                    <a:pt x="0" y="0"/>
                  </a:moveTo>
                  <a:lnTo>
                    <a:pt x="32" y="0"/>
                  </a:lnTo>
                  <a:lnTo>
                    <a:pt x="32" y="8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191">
              <a:extLst>
                <a:ext uri="{FF2B5EF4-FFF2-40B4-BE49-F238E27FC236}">
                  <a16:creationId xmlns:a16="http://schemas.microsoft.com/office/drawing/2014/main" id="{07527A44-A55B-824D-8696-FCA1A84E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5" y="5076825"/>
              <a:ext cx="50800" cy="127000"/>
            </a:xfrm>
            <a:custGeom>
              <a:avLst/>
              <a:gdLst>
                <a:gd name="T0" fmla="*/ 32 w 32"/>
                <a:gd name="T1" fmla="*/ 0 h 80"/>
                <a:gd name="T2" fmla="*/ 0 w 32"/>
                <a:gd name="T3" fmla="*/ 0 h 80"/>
                <a:gd name="T4" fmla="*/ 0 w 32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80">
                  <a:moveTo>
                    <a:pt x="32" y="0"/>
                  </a:moveTo>
                  <a:lnTo>
                    <a:pt x="0" y="0"/>
                  </a:lnTo>
                  <a:lnTo>
                    <a:pt x="0" y="8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192">
              <a:extLst>
                <a:ext uri="{FF2B5EF4-FFF2-40B4-BE49-F238E27FC236}">
                  <a16:creationId xmlns:a16="http://schemas.microsoft.com/office/drawing/2014/main" id="{472DC189-1589-99B1-834C-7ED322F6A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5" y="5203825"/>
              <a:ext cx="50800" cy="182563"/>
            </a:xfrm>
            <a:custGeom>
              <a:avLst/>
              <a:gdLst>
                <a:gd name="T0" fmla="*/ 32 w 32"/>
                <a:gd name="T1" fmla="*/ 0 h 115"/>
                <a:gd name="T2" fmla="*/ 32 w 32"/>
                <a:gd name="T3" fmla="*/ 115 h 115"/>
                <a:gd name="T4" fmla="*/ 0 w 32"/>
                <a:gd name="T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15">
                  <a:moveTo>
                    <a:pt x="32" y="0"/>
                  </a:moveTo>
                  <a:lnTo>
                    <a:pt x="32" y="115"/>
                  </a:lnTo>
                  <a:lnTo>
                    <a:pt x="0" y="115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193">
              <a:extLst>
                <a:ext uri="{FF2B5EF4-FFF2-40B4-BE49-F238E27FC236}">
                  <a16:creationId xmlns:a16="http://schemas.microsoft.com/office/drawing/2014/main" id="{DA08351B-A0E9-98C1-50E5-49DA22A1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5" y="5203825"/>
              <a:ext cx="50800" cy="182563"/>
            </a:xfrm>
            <a:custGeom>
              <a:avLst/>
              <a:gdLst>
                <a:gd name="T0" fmla="*/ 32 w 32"/>
                <a:gd name="T1" fmla="*/ 115 h 115"/>
                <a:gd name="T2" fmla="*/ 0 w 32"/>
                <a:gd name="T3" fmla="*/ 115 h 115"/>
                <a:gd name="T4" fmla="*/ 0 w 32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15">
                  <a:moveTo>
                    <a:pt x="32" y="115"/>
                  </a:moveTo>
                  <a:lnTo>
                    <a:pt x="0" y="11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194">
              <a:extLst>
                <a:ext uri="{FF2B5EF4-FFF2-40B4-BE49-F238E27FC236}">
                  <a16:creationId xmlns:a16="http://schemas.microsoft.com/office/drawing/2014/main" id="{154310CC-924E-C6F3-447F-A3CFF9832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713" y="5267325"/>
              <a:ext cx="50800" cy="123825"/>
            </a:xfrm>
            <a:custGeom>
              <a:avLst/>
              <a:gdLst>
                <a:gd name="T0" fmla="*/ 32 w 32"/>
                <a:gd name="T1" fmla="*/ 78 h 78"/>
                <a:gd name="T2" fmla="*/ 0 w 32"/>
                <a:gd name="T3" fmla="*/ 78 h 78"/>
                <a:gd name="T4" fmla="*/ 0 w 32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8">
                  <a:moveTo>
                    <a:pt x="32" y="78"/>
                  </a:moveTo>
                  <a:lnTo>
                    <a:pt x="0" y="7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195">
              <a:extLst>
                <a:ext uri="{FF2B5EF4-FFF2-40B4-BE49-F238E27FC236}">
                  <a16:creationId xmlns:a16="http://schemas.microsoft.com/office/drawing/2014/main" id="{7F5AB42A-F71D-2ED3-427A-517D922EE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88" y="5256213"/>
              <a:ext cx="49213" cy="46038"/>
            </a:xfrm>
            <a:custGeom>
              <a:avLst/>
              <a:gdLst>
                <a:gd name="T0" fmla="*/ 31 w 31"/>
                <a:gd name="T1" fmla="*/ 0 h 29"/>
                <a:gd name="T2" fmla="*/ 31 w 31"/>
                <a:gd name="T3" fmla="*/ 29 h 29"/>
                <a:gd name="T4" fmla="*/ 0 w 31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lnTo>
                    <a:pt x="31" y="29"/>
                  </a:lnTo>
                  <a:lnTo>
                    <a:pt x="0" y="29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196">
              <a:extLst>
                <a:ext uri="{FF2B5EF4-FFF2-40B4-BE49-F238E27FC236}">
                  <a16:creationId xmlns:a16="http://schemas.microsoft.com/office/drawing/2014/main" id="{91DA5848-EC4E-DD53-0ACD-26E7773B5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256213"/>
              <a:ext cx="50800" cy="46038"/>
            </a:xfrm>
            <a:custGeom>
              <a:avLst/>
              <a:gdLst>
                <a:gd name="T0" fmla="*/ 32 w 32"/>
                <a:gd name="T1" fmla="*/ 29 h 29"/>
                <a:gd name="T2" fmla="*/ 0 w 32"/>
                <a:gd name="T3" fmla="*/ 29 h 29"/>
                <a:gd name="T4" fmla="*/ 0 w 3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9">
                  <a:moveTo>
                    <a:pt x="32" y="29"/>
                  </a:moveTo>
                  <a:lnTo>
                    <a:pt x="0" y="29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Line 197">
              <a:extLst>
                <a:ext uri="{FF2B5EF4-FFF2-40B4-BE49-F238E27FC236}">
                  <a16:creationId xmlns:a16="http://schemas.microsoft.com/office/drawing/2014/main" id="{B11E7919-59A6-1D8D-6995-051162F51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5488" y="5302250"/>
              <a:ext cx="0" cy="122238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Line 198">
              <a:extLst>
                <a:ext uri="{FF2B5EF4-FFF2-40B4-BE49-F238E27FC236}">
                  <a16:creationId xmlns:a16="http://schemas.microsoft.com/office/drawing/2014/main" id="{25CC80E1-C2DD-098D-B5E6-8BDF28678B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24688" y="5256213"/>
              <a:ext cx="100013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Line 199">
              <a:extLst>
                <a:ext uri="{FF2B5EF4-FFF2-40B4-BE49-F238E27FC236}">
                  <a16:creationId xmlns:a16="http://schemas.microsoft.com/office/drawing/2014/main" id="{F947DA39-6DCC-95A6-3DD6-76D1244485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3875" y="4940300"/>
              <a:ext cx="0" cy="136525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Line 200">
              <a:extLst>
                <a:ext uri="{FF2B5EF4-FFF2-40B4-BE49-F238E27FC236}">
                  <a16:creationId xmlns:a16="http://schemas.microsoft.com/office/drawing/2014/main" id="{CC3EAAB3-E38C-C75C-7367-01D836D283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5513" y="4948238"/>
              <a:ext cx="0" cy="157163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C85FA9F0-09F6-7419-8E4B-3F8E3A826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713" y="5105400"/>
              <a:ext cx="50800" cy="161925"/>
            </a:xfrm>
            <a:custGeom>
              <a:avLst/>
              <a:gdLst>
                <a:gd name="T0" fmla="*/ 32 w 32"/>
                <a:gd name="T1" fmla="*/ 0 h 102"/>
                <a:gd name="T2" fmla="*/ 0 w 32"/>
                <a:gd name="T3" fmla="*/ 0 h 102"/>
                <a:gd name="T4" fmla="*/ 0 w 32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02">
                  <a:moveTo>
                    <a:pt x="32" y="0"/>
                  </a:moveTo>
                  <a:lnTo>
                    <a:pt x="0" y="0"/>
                  </a:lnTo>
                  <a:lnTo>
                    <a:pt x="0" y="102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Line 202">
              <a:extLst>
                <a:ext uri="{FF2B5EF4-FFF2-40B4-BE49-F238E27FC236}">
                  <a16:creationId xmlns:a16="http://schemas.microsoft.com/office/drawing/2014/main" id="{8A8A07C2-D647-603D-86FD-3158A91451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23050" y="5392738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203">
              <a:extLst>
                <a:ext uri="{FF2B5EF4-FFF2-40B4-BE49-F238E27FC236}">
                  <a16:creationId xmlns:a16="http://schemas.microsoft.com/office/drawing/2014/main" id="{794A1F74-0803-35C8-B140-8A3370A39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0" y="5203825"/>
              <a:ext cx="50800" cy="188913"/>
            </a:xfrm>
            <a:custGeom>
              <a:avLst/>
              <a:gdLst>
                <a:gd name="T0" fmla="*/ 32 w 32"/>
                <a:gd name="T1" fmla="*/ 119 h 119"/>
                <a:gd name="T2" fmla="*/ 32 w 32"/>
                <a:gd name="T3" fmla="*/ 0 h 119"/>
                <a:gd name="T4" fmla="*/ 0 w 32"/>
                <a:gd name="T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19">
                  <a:moveTo>
                    <a:pt x="32" y="119"/>
                  </a:moveTo>
                  <a:lnTo>
                    <a:pt x="3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Line 204">
              <a:extLst>
                <a:ext uri="{FF2B5EF4-FFF2-40B4-BE49-F238E27FC236}">
                  <a16:creationId xmlns:a16="http://schemas.microsoft.com/office/drawing/2014/main" id="{C1A7D571-822C-E66A-B723-932BB33F64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3850" y="4978400"/>
              <a:ext cx="0" cy="225425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206">
              <a:extLst>
                <a:ext uri="{FF2B5EF4-FFF2-40B4-BE49-F238E27FC236}">
                  <a16:creationId xmlns:a16="http://schemas.microsoft.com/office/drawing/2014/main" id="{80E88F1A-ABA8-73A3-4532-6DF1244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3050" y="5203825"/>
              <a:ext cx="50800" cy="188913"/>
            </a:xfrm>
            <a:custGeom>
              <a:avLst/>
              <a:gdLst>
                <a:gd name="T0" fmla="*/ 32 w 32"/>
                <a:gd name="T1" fmla="*/ 0 h 119"/>
                <a:gd name="T2" fmla="*/ 0 w 32"/>
                <a:gd name="T3" fmla="*/ 0 h 119"/>
                <a:gd name="T4" fmla="*/ 0 w 32"/>
                <a:gd name="T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19">
                  <a:moveTo>
                    <a:pt x="32" y="0"/>
                  </a:moveTo>
                  <a:lnTo>
                    <a:pt x="0" y="0"/>
                  </a:lnTo>
                  <a:lnTo>
                    <a:pt x="0" y="119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Line 207">
              <a:extLst>
                <a:ext uri="{FF2B5EF4-FFF2-40B4-BE49-F238E27FC236}">
                  <a16:creationId xmlns:a16="http://schemas.microsoft.com/office/drawing/2014/main" id="{12CF6635-6048-602B-3DC2-CF305A2DA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8088" y="5600700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Line 208">
              <a:extLst>
                <a:ext uri="{FF2B5EF4-FFF2-40B4-BE49-F238E27FC236}">
                  <a16:creationId xmlns:a16="http://schemas.microsoft.com/office/drawing/2014/main" id="{CA64F983-C6B2-8D1F-35A8-628537936F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8088" y="5667375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209">
              <a:extLst>
                <a:ext uri="{FF2B5EF4-FFF2-40B4-BE49-F238E27FC236}">
                  <a16:creationId xmlns:a16="http://schemas.microsoft.com/office/drawing/2014/main" id="{5FF6F34F-9667-72C6-E6F2-0662C9BBE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3050" y="5392738"/>
              <a:ext cx="101600" cy="274638"/>
            </a:xfrm>
            <a:custGeom>
              <a:avLst/>
              <a:gdLst>
                <a:gd name="T0" fmla="*/ 64 w 64"/>
                <a:gd name="T1" fmla="*/ 0 h 173"/>
                <a:gd name="T2" fmla="*/ 64 w 64"/>
                <a:gd name="T3" fmla="*/ 173 h 173"/>
                <a:gd name="T4" fmla="*/ 0 w 64"/>
                <a:gd name="T5" fmla="*/ 173 h 173"/>
                <a:gd name="T6" fmla="*/ 0 w 64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73">
                  <a:moveTo>
                    <a:pt x="64" y="0"/>
                  </a:moveTo>
                  <a:lnTo>
                    <a:pt x="64" y="173"/>
                  </a:lnTo>
                  <a:lnTo>
                    <a:pt x="0" y="173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Line 210">
              <a:extLst>
                <a:ext uri="{FF2B5EF4-FFF2-40B4-BE49-F238E27FC236}">
                  <a16:creationId xmlns:a16="http://schemas.microsoft.com/office/drawing/2014/main" id="{F0CF42AF-AF4D-CEA4-7451-40575F80CA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69688" y="5600700"/>
              <a:ext cx="0" cy="66675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Line 211">
              <a:extLst>
                <a:ext uri="{FF2B5EF4-FFF2-40B4-BE49-F238E27FC236}">
                  <a16:creationId xmlns:a16="http://schemas.microsoft.com/office/drawing/2014/main" id="{83939BD4-82F0-CDB4-43EE-2BFDE4AE16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21438" y="5667375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Line 212">
              <a:extLst>
                <a:ext uri="{FF2B5EF4-FFF2-40B4-BE49-F238E27FC236}">
                  <a16:creationId xmlns:a16="http://schemas.microsoft.com/office/drawing/2014/main" id="{DA5D0B67-DA10-263A-E343-CD1AC2E2E2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69725" y="5667375"/>
              <a:ext cx="100013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Line 213">
              <a:extLst>
                <a:ext uri="{FF2B5EF4-FFF2-40B4-BE49-F238E27FC236}">
                  <a16:creationId xmlns:a16="http://schemas.microsoft.com/office/drawing/2014/main" id="{48AC2DDB-B923-458D-C3A8-886F3073D6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56800" y="5348288"/>
              <a:ext cx="0" cy="319088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Line 214">
              <a:extLst>
                <a:ext uri="{FF2B5EF4-FFF2-40B4-BE49-F238E27FC236}">
                  <a16:creationId xmlns:a16="http://schemas.microsoft.com/office/drawing/2014/main" id="{D55EE011-4EB9-3FFB-2F0C-434A576564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3875" y="5386388"/>
              <a:ext cx="0" cy="280988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Line 215">
              <a:extLst>
                <a:ext uri="{FF2B5EF4-FFF2-40B4-BE49-F238E27FC236}">
                  <a16:creationId xmlns:a16="http://schemas.microsoft.com/office/drawing/2014/main" id="{CB3AA886-73DF-E8DF-3B27-C396D5CAB1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5513" y="5391150"/>
              <a:ext cx="0" cy="276225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16">
              <a:extLst>
                <a:ext uri="{FF2B5EF4-FFF2-40B4-BE49-F238E27FC236}">
                  <a16:creationId xmlns:a16="http://schemas.microsoft.com/office/drawing/2014/main" id="{3C559BAF-74DE-1134-D34C-133932087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1888" y="4932363"/>
              <a:ext cx="50800" cy="76200"/>
            </a:xfrm>
            <a:custGeom>
              <a:avLst/>
              <a:gdLst>
                <a:gd name="T0" fmla="*/ 0 w 32"/>
                <a:gd name="T1" fmla="*/ 0 h 48"/>
                <a:gd name="T2" fmla="*/ 32 w 32"/>
                <a:gd name="T3" fmla="*/ 0 h 48"/>
                <a:gd name="T4" fmla="*/ 32 w 32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8">
                  <a:moveTo>
                    <a:pt x="0" y="0"/>
                  </a:moveTo>
                  <a:lnTo>
                    <a:pt x="32" y="0"/>
                  </a:lnTo>
                  <a:lnTo>
                    <a:pt x="32" y="48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17">
              <a:extLst>
                <a:ext uri="{FF2B5EF4-FFF2-40B4-BE49-F238E27FC236}">
                  <a16:creationId xmlns:a16="http://schemas.microsoft.com/office/drawing/2014/main" id="{5BA55B9A-D116-D03E-9FDE-1E2D28281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2675" y="4932363"/>
              <a:ext cx="49213" cy="76200"/>
            </a:xfrm>
            <a:custGeom>
              <a:avLst/>
              <a:gdLst>
                <a:gd name="T0" fmla="*/ 0 w 31"/>
                <a:gd name="T1" fmla="*/ 48 h 48"/>
                <a:gd name="T2" fmla="*/ 0 w 31"/>
                <a:gd name="T3" fmla="*/ 0 h 48"/>
                <a:gd name="T4" fmla="*/ 31 w 3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8">
                  <a:moveTo>
                    <a:pt x="0" y="48"/>
                  </a:moveTo>
                  <a:lnTo>
                    <a:pt x="0" y="0"/>
                  </a:lnTo>
                  <a:lnTo>
                    <a:pt x="31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Line 218">
              <a:extLst>
                <a:ext uri="{FF2B5EF4-FFF2-40B4-BE49-F238E27FC236}">
                  <a16:creationId xmlns:a16="http://schemas.microsoft.com/office/drawing/2014/main" id="{EEFEC288-B450-29EA-A38A-75DC9B0598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51888" y="4818063"/>
              <a:ext cx="0" cy="11430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19">
              <a:extLst>
                <a:ext uri="{FF2B5EF4-FFF2-40B4-BE49-F238E27FC236}">
                  <a16:creationId xmlns:a16="http://schemas.microsoft.com/office/drawing/2014/main" id="{9CCE9EEC-318F-CC80-7F66-7E949109D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1888" y="5008563"/>
              <a:ext cx="50800" cy="169863"/>
            </a:xfrm>
            <a:custGeom>
              <a:avLst/>
              <a:gdLst>
                <a:gd name="T0" fmla="*/ 32 w 32"/>
                <a:gd name="T1" fmla="*/ 0 h 107"/>
                <a:gd name="T2" fmla="*/ 32 w 32"/>
                <a:gd name="T3" fmla="*/ 107 h 107"/>
                <a:gd name="T4" fmla="*/ 0 w 32"/>
                <a:gd name="T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07">
                  <a:moveTo>
                    <a:pt x="32" y="0"/>
                  </a:moveTo>
                  <a:lnTo>
                    <a:pt x="32" y="107"/>
                  </a:lnTo>
                  <a:lnTo>
                    <a:pt x="0" y="107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20">
              <a:extLst>
                <a:ext uri="{FF2B5EF4-FFF2-40B4-BE49-F238E27FC236}">
                  <a16:creationId xmlns:a16="http://schemas.microsoft.com/office/drawing/2014/main" id="{68FB1C35-D29E-13C1-C6F1-6A59C6428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2675" y="5008563"/>
              <a:ext cx="49213" cy="169863"/>
            </a:xfrm>
            <a:custGeom>
              <a:avLst/>
              <a:gdLst>
                <a:gd name="T0" fmla="*/ 31 w 31"/>
                <a:gd name="T1" fmla="*/ 107 h 107"/>
                <a:gd name="T2" fmla="*/ 0 w 31"/>
                <a:gd name="T3" fmla="*/ 107 h 107"/>
                <a:gd name="T4" fmla="*/ 0 w 31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07">
                  <a:moveTo>
                    <a:pt x="31" y="107"/>
                  </a:moveTo>
                  <a:lnTo>
                    <a:pt x="0" y="10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21">
              <a:extLst>
                <a:ext uri="{FF2B5EF4-FFF2-40B4-BE49-F238E27FC236}">
                  <a16:creationId xmlns:a16="http://schemas.microsoft.com/office/drawing/2014/main" id="{4CFAA1A8-FBA4-E873-789A-70415F49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1863" y="5051425"/>
              <a:ext cx="50800" cy="111125"/>
            </a:xfrm>
            <a:custGeom>
              <a:avLst/>
              <a:gdLst>
                <a:gd name="T0" fmla="*/ 32 w 32"/>
                <a:gd name="T1" fmla="*/ 70 h 70"/>
                <a:gd name="T2" fmla="*/ 32 w 32"/>
                <a:gd name="T3" fmla="*/ 0 h 70"/>
                <a:gd name="T4" fmla="*/ 0 w 32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0">
                  <a:moveTo>
                    <a:pt x="32" y="70"/>
                  </a:moveTo>
                  <a:lnTo>
                    <a:pt x="3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22">
              <a:extLst>
                <a:ext uri="{FF2B5EF4-FFF2-40B4-BE49-F238E27FC236}">
                  <a16:creationId xmlns:a16="http://schemas.microsoft.com/office/drawing/2014/main" id="{6B79D3C7-513E-C958-F20D-18BB72A95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1863" y="5162550"/>
              <a:ext cx="50800" cy="84138"/>
            </a:xfrm>
            <a:custGeom>
              <a:avLst/>
              <a:gdLst>
                <a:gd name="T0" fmla="*/ 0 w 32"/>
                <a:gd name="T1" fmla="*/ 53 h 53"/>
                <a:gd name="T2" fmla="*/ 32 w 32"/>
                <a:gd name="T3" fmla="*/ 53 h 53"/>
                <a:gd name="T4" fmla="*/ 32 w 32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3">
                  <a:moveTo>
                    <a:pt x="0" y="53"/>
                  </a:moveTo>
                  <a:lnTo>
                    <a:pt x="32" y="53"/>
                  </a:lnTo>
                  <a:lnTo>
                    <a:pt x="32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Line 223">
              <a:extLst>
                <a:ext uri="{FF2B5EF4-FFF2-40B4-BE49-F238E27FC236}">
                  <a16:creationId xmlns:a16="http://schemas.microsoft.com/office/drawing/2014/main" id="{442571E7-AA56-2A31-728F-68B96ACB62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2675" y="5008563"/>
              <a:ext cx="100013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224">
              <a:extLst>
                <a:ext uri="{FF2B5EF4-FFF2-40B4-BE49-F238E27FC236}">
                  <a16:creationId xmlns:a16="http://schemas.microsoft.com/office/drawing/2014/main" id="{8366BA76-AB9A-7B4B-4F1C-E3A7F041C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063" y="5162550"/>
              <a:ext cx="50800" cy="84138"/>
            </a:xfrm>
            <a:custGeom>
              <a:avLst/>
              <a:gdLst>
                <a:gd name="T0" fmla="*/ 0 w 32"/>
                <a:gd name="T1" fmla="*/ 0 h 53"/>
                <a:gd name="T2" fmla="*/ 0 w 32"/>
                <a:gd name="T3" fmla="*/ 53 h 53"/>
                <a:gd name="T4" fmla="*/ 32 w 32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3">
                  <a:moveTo>
                    <a:pt x="0" y="0"/>
                  </a:moveTo>
                  <a:lnTo>
                    <a:pt x="0" y="53"/>
                  </a:lnTo>
                  <a:lnTo>
                    <a:pt x="32" y="53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225">
              <a:extLst>
                <a:ext uri="{FF2B5EF4-FFF2-40B4-BE49-F238E27FC236}">
                  <a16:creationId xmlns:a16="http://schemas.microsoft.com/office/drawing/2014/main" id="{04409C02-992C-62AE-3819-00BBA1187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063" y="5051425"/>
              <a:ext cx="50800" cy="111125"/>
            </a:xfrm>
            <a:custGeom>
              <a:avLst/>
              <a:gdLst>
                <a:gd name="T0" fmla="*/ 32 w 32"/>
                <a:gd name="T1" fmla="*/ 0 h 70"/>
                <a:gd name="T2" fmla="*/ 0 w 32"/>
                <a:gd name="T3" fmla="*/ 0 h 70"/>
                <a:gd name="T4" fmla="*/ 0 w 32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0">
                  <a:moveTo>
                    <a:pt x="32" y="0"/>
                  </a:moveTo>
                  <a:lnTo>
                    <a:pt x="0" y="0"/>
                  </a:lnTo>
                  <a:lnTo>
                    <a:pt x="0" y="7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Line 226">
              <a:extLst>
                <a:ext uri="{FF2B5EF4-FFF2-40B4-BE49-F238E27FC236}">
                  <a16:creationId xmlns:a16="http://schemas.microsoft.com/office/drawing/2014/main" id="{C975DB9A-9866-98DB-6660-FC5082D188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1063" y="5162550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Line 227">
              <a:extLst>
                <a:ext uri="{FF2B5EF4-FFF2-40B4-BE49-F238E27FC236}">
                  <a16:creationId xmlns:a16="http://schemas.microsoft.com/office/drawing/2014/main" id="{0B69BE4B-7DA6-E3F8-B308-E510A7C69A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51863" y="5246688"/>
              <a:ext cx="0" cy="268288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Line 228">
              <a:extLst>
                <a:ext uri="{FF2B5EF4-FFF2-40B4-BE49-F238E27FC236}">
                  <a16:creationId xmlns:a16="http://schemas.microsoft.com/office/drawing/2014/main" id="{875F93AE-7A07-2FB5-1D18-A54A2CC166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51888" y="5178425"/>
              <a:ext cx="0" cy="255588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229">
              <a:extLst>
                <a:ext uri="{FF2B5EF4-FFF2-40B4-BE49-F238E27FC236}">
                  <a16:creationId xmlns:a16="http://schemas.microsoft.com/office/drawing/2014/main" id="{161232C9-3230-E8A4-7D0F-3C691BF22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4338" y="5046663"/>
              <a:ext cx="0" cy="204788"/>
            </a:xfrm>
            <a:custGeom>
              <a:avLst/>
              <a:gdLst>
                <a:gd name="T0" fmla="*/ 0 h 129"/>
                <a:gd name="T1" fmla="*/ 48 h 129"/>
                <a:gd name="T2" fmla="*/ 129 h 12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29">
                  <a:moveTo>
                    <a:pt x="0" y="0"/>
                  </a:moveTo>
                  <a:lnTo>
                    <a:pt x="0" y="48"/>
                  </a:lnTo>
                  <a:lnTo>
                    <a:pt x="0" y="129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230">
              <a:extLst>
                <a:ext uri="{FF2B5EF4-FFF2-40B4-BE49-F238E27FC236}">
                  <a16:creationId xmlns:a16="http://schemas.microsoft.com/office/drawing/2014/main" id="{8496E606-9B36-1045-CC72-5447B2085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3525" y="5041900"/>
              <a:ext cx="50800" cy="65088"/>
            </a:xfrm>
            <a:custGeom>
              <a:avLst/>
              <a:gdLst>
                <a:gd name="T0" fmla="*/ 0 w 32"/>
                <a:gd name="T1" fmla="*/ 0 h 41"/>
                <a:gd name="T2" fmla="*/ 32 w 32"/>
                <a:gd name="T3" fmla="*/ 0 h 41"/>
                <a:gd name="T4" fmla="*/ 32 w 32"/>
                <a:gd name="T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1">
                  <a:moveTo>
                    <a:pt x="0" y="0"/>
                  </a:moveTo>
                  <a:lnTo>
                    <a:pt x="32" y="0"/>
                  </a:lnTo>
                  <a:lnTo>
                    <a:pt x="32" y="41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231">
              <a:extLst>
                <a:ext uri="{FF2B5EF4-FFF2-40B4-BE49-F238E27FC236}">
                  <a16:creationId xmlns:a16="http://schemas.microsoft.com/office/drawing/2014/main" id="{AF3C3478-BEBF-C092-AF7F-81B6C142D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2725" y="5041900"/>
              <a:ext cx="50800" cy="65088"/>
            </a:xfrm>
            <a:custGeom>
              <a:avLst/>
              <a:gdLst>
                <a:gd name="T0" fmla="*/ 32 w 32"/>
                <a:gd name="T1" fmla="*/ 0 h 41"/>
                <a:gd name="T2" fmla="*/ 0 w 32"/>
                <a:gd name="T3" fmla="*/ 0 h 41"/>
                <a:gd name="T4" fmla="*/ 0 w 32"/>
                <a:gd name="T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1">
                  <a:moveTo>
                    <a:pt x="32" y="0"/>
                  </a:moveTo>
                  <a:lnTo>
                    <a:pt x="0" y="0"/>
                  </a:lnTo>
                  <a:lnTo>
                    <a:pt x="0" y="41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232">
              <a:extLst>
                <a:ext uri="{FF2B5EF4-FFF2-40B4-BE49-F238E27FC236}">
                  <a16:creationId xmlns:a16="http://schemas.microsoft.com/office/drawing/2014/main" id="{0211704A-26CC-A1DE-14B4-F4B6C869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2725" y="5106988"/>
              <a:ext cx="50800" cy="93663"/>
            </a:xfrm>
            <a:custGeom>
              <a:avLst/>
              <a:gdLst>
                <a:gd name="T0" fmla="*/ 0 w 32"/>
                <a:gd name="T1" fmla="*/ 0 h 59"/>
                <a:gd name="T2" fmla="*/ 0 w 32"/>
                <a:gd name="T3" fmla="*/ 59 h 59"/>
                <a:gd name="T4" fmla="*/ 32 w 32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9">
                  <a:moveTo>
                    <a:pt x="0" y="0"/>
                  </a:moveTo>
                  <a:lnTo>
                    <a:pt x="0" y="59"/>
                  </a:lnTo>
                  <a:lnTo>
                    <a:pt x="32" y="59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Line 233">
              <a:extLst>
                <a:ext uri="{FF2B5EF4-FFF2-40B4-BE49-F238E27FC236}">
                  <a16:creationId xmlns:a16="http://schemas.microsoft.com/office/drawing/2014/main" id="{2E50C643-62AF-50CD-B9CB-E15D5ABBA0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02725" y="5106988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234">
              <a:extLst>
                <a:ext uri="{FF2B5EF4-FFF2-40B4-BE49-F238E27FC236}">
                  <a16:creationId xmlns:a16="http://schemas.microsoft.com/office/drawing/2014/main" id="{AF45DCBA-FAF9-1F17-B1C2-F1D1575D3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3525" y="5106988"/>
              <a:ext cx="50800" cy="93663"/>
            </a:xfrm>
            <a:custGeom>
              <a:avLst/>
              <a:gdLst>
                <a:gd name="T0" fmla="*/ 32 w 32"/>
                <a:gd name="T1" fmla="*/ 0 h 59"/>
                <a:gd name="T2" fmla="*/ 32 w 32"/>
                <a:gd name="T3" fmla="*/ 59 h 59"/>
                <a:gd name="T4" fmla="*/ 0 w 32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9">
                  <a:moveTo>
                    <a:pt x="32" y="0"/>
                  </a:moveTo>
                  <a:lnTo>
                    <a:pt x="32" y="59"/>
                  </a:lnTo>
                  <a:lnTo>
                    <a:pt x="0" y="59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Line 235">
              <a:extLst>
                <a:ext uri="{FF2B5EF4-FFF2-40B4-BE49-F238E27FC236}">
                  <a16:creationId xmlns:a16="http://schemas.microsoft.com/office/drawing/2014/main" id="{567CB4B0-4275-4AD8-B5F9-767BF683A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53525" y="5200650"/>
              <a:ext cx="0" cy="169863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Line 236">
              <a:extLst>
                <a:ext uri="{FF2B5EF4-FFF2-40B4-BE49-F238E27FC236}">
                  <a16:creationId xmlns:a16="http://schemas.microsoft.com/office/drawing/2014/main" id="{967F45DC-C3B0-92F5-2D56-5A2397FFBD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53525" y="4894263"/>
              <a:ext cx="0" cy="147638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Line 237">
              <a:extLst>
                <a:ext uri="{FF2B5EF4-FFF2-40B4-BE49-F238E27FC236}">
                  <a16:creationId xmlns:a16="http://schemas.microsoft.com/office/drawing/2014/main" id="{88449BC1-F4CA-4634-8F22-7F78A60A3C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51863" y="4843463"/>
              <a:ext cx="0" cy="207963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238">
              <a:extLst>
                <a:ext uri="{FF2B5EF4-FFF2-40B4-BE49-F238E27FC236}">
                  <a16:creationId xmlns:a16="http://schemas.microsoft.com/office/drawing/2014/main" id="{8FD5B8AF-F13A-2127-495F-22B557AC3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5" y="4710113"/>
              <a:ext cx="50800" cy="88900"/>
            </a:xfrm>
            <a:custGeom>
              <a:avLst/>
              <a:gdLst>
                <a:gd name="T0" fmla="*/ 0 w 32"/>
                <a:gd name="T1" fmla="*/ 0 h 56"/>
                <a:gd name="T2" fmla="*/ 32 w 32"/>
                <a:gd name="T3" fmla="*/ 0 h 56"/>
                <a:gd name="T4" fmla="*/ 32 w 32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6">
                  <a:moveTo>
                    <a:pt x="0" y="0"/>
                  </a:moveTo>
                  <a:lnTo>
                    <a:pt x="32" y="0"/>
                  </a:lnTo>
                  <a:lnTo>
                    <a:pt x="32" y="56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239">
              <a:extLst>
                <a:ext uri="{FF2B5EF4-FFF2-40B4-BE49-F238E27FC236}">
                  <a16:creationId xmlns:a16="http://schemas.microsoft.com/office/drawing/2014/main" id="{39CA2BD2-7B0C-4965-547A-D8B18C9E0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5" y="4710113"/>
              <a:ext cx="50800" cy="88900"/>
            </a:xfrm>
            <a:custGeom>
              <a:avLst/>
              <a:gdLst>
                <a:gd name="T0" fmla="*/ 32 w 32"/>
                <a:gd name="T1" fmla="*/ 0 h 56"/>
                <a:gd name="T2" fmla="*/ 0 w 32"/>
                <a:gd name="T3" fmla="*/ 0 h 56"/>
                <a:gd name="T4" fmla="*/ 0 w 32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6">
                  <a:moveTo>
                    <a:pt x="32" y="0"/>
                  </a:moveTo>
                  <a:lnTo>
                    <a:pt x="0" y="0"/>
                  </a:lnTo>
                  <a:lnTo>
                    <a:pt x="0" y="56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240">
              <a:extLst>
                <a:ext uri="{FF2B5EF4-FFF2-40B4-BE49-F238E27FC236}">
                  <a16:creationId xmlns:a16="http://schemas.microsoft.com/office/drawing/2014/main" id="{C325B9A8-6499-B029-D4A3-CE483A51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5" y="4799013"/>
              <a:ext cx="50800" cy="65088"/>
            </a:xfrm>
            <a:custGeom>
              <a:avLst/>
              <a:gdLst>
                <a:gd name="T0" fmla="*/ 32 w 32"/>
                <a:gd name="T1" fmla="*/ 41 h 41"/>
                <a:gd name="T2" fmla="*/ 0 w 32"/>
                <a:gd name="T3" fmla="*/ 41 h 41"/>
                <a:gd name="T4" fmla="*/ 0 w 32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1">
                  <a:moveTo>
                    <a:pt x="32" y="41"/>
                  </a:moveTo>
                  <a:lnTo>
                    <a:pt x="0" y="4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Line 241">
              <a:extLst>
                <a:ext uri="{FF2B5EF4-FFF2-40B4-BE49-F238E27FC236}">
                  <a16:creationId xmlns:a16="http://schemas.microsoft.com/office/drawing/2014/main" id="{DE9B260C-D711-71D1-B449-B9408F0567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7175" y="4864100"/>
              <a:ext cx="0" cy="68263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Line 242">
              <a:extLst>
                <a:ext uri="{FF2B5EF4-FFF2-40B4-BE49-F238E27FC236}">
                  <a16:creationId xmlns:a16="http://schemas.microsoft.com/office/drawing/2014/main" id="{D6E03096-2497-66C8-094E-F8CF4C3AC4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6375" y="4799013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243">
              <a:extLst>
                <a:ext uri="{FF2B5EF4-FFF2-40B4-BE49-F238E27FC236}">
                  <a16:creationId xmlns:a16="http://schemas.microsoft.com/office/drawing/2014/main" id="{119022BB-7344-28F9-C105-26A7EEE14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5" y="4799013"/>
              <a:ext cx="50800" cy="65088"/>
            </a:xfrm>
            <a:custGeom>
              <a:avLst/>
              <a:gdLst>
                <a:gd name="T0" fmla="*/ 32 w 32"/>
                <a:gd name="T1" fmla="*/ 0 h 41"/>
                <a:gd name="T2" fmla="*/ 32 w 32"/>
                <a:gd name="T3" fmla="*/ 41 h 41"/>
                <a:gd name="T4" fmla="*/ 0 w 32"/>
                <a:gd name="T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1">
                  <a:moveTo>
                    <a:pt x="32" y="0"/>
                  </a:moveTo>
                  <a:lnTo>
                    <a:pt x="32" y="41"/>
                  </a:lnTo>
                  <a:lnTo>
                    <a:pt x="0" y="41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244">
              <a:extLst>
                <a:ext uri="{FF2B5EF4-FFF2-40B4-BE49-F238E27FC236}">
                  <a16:creationId xmlns:a16="http://schemas.microsoft.com/office/drawing/2014/main" id="{235E2CE2-F06B-76CE-EEAA-ED8022047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200" y="4954588"/>
              <a:ext cx="50800" cy="74613"/>
            </a:xfrm>
            <a:custGeom>
              <a:avLst/>
              <a:gdLst>
                <a:gd name="T0" fmla="*/ 32 w 32"/>
                <a:gd name="T1" fmla="*/ 47 h 47"/>
                <a:gd name="T2" fmla="*/ 32 w 32"/>
                <a:gd name="T3" fmla="*/ 0 h 47"/>
                <a:gd name="T4" fmla="*/ 0 w 32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7">
                  <a:moveTo>
                    <a:pt x="32" y="47"/>
                  </a:moveTo>
                  <a:lnTo>
                    <a:pt x="3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Line 245">
              <a:extLst>
                <a:ext uri="{FF2B5EF4-FFF2-40B4-BE49-F238E27FC236}">
                  <a16:creationId xmlns:a16="http://schemas.microsoft.com/office/drawing/2014/main" id="{56114599-7CA0-CEB7-CBD9-1E43ABAE08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77200" y="4710113"/>
              <a:ext cx="0" cy="244475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Line 246">
              <a:extLst>
                <a:ext uri="{FF2B5EF4-FFF2-40B4-BE49-F238E27FC236}">
                  <a16:creationId xmlns:a16="http://schemas.microsoft.com/office/drawing/2014/main" id="{CF54F90F-615B-321A-95C5-DC8C6D24F8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7175" y="4562475"/>
              <a:ext cx="0" cy="147638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247">
              <a:extLst>
                <a:ext uri="{FF2B5EF4-FFF2-40B4-BE49-F238E27FC236}">
                  <a16:creationId xmlns:a16="http://schemas.microsoft.com/office/drawing/2014/main" id="{D466F1E3-FB9D-16EA-E910-63889790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0" y="4954588"/>
              <a:ext cx="50800" cy="74613"/>
            </a:xfrm>
            <a:custGeom>
              <a:avLst/>
              <a:gdLst>
                <a:gd name="T0" fmla="*/ 32 w 32"/>
                <a:gd name="T1" fmla="*/ 0 h 47"/>
                <a:gd name="T2" fmla="*/ 0 w 32"/>
                <a:gd name="T3" fmla="*/ 0 h 47"/>
                <a:gd name="T4" fmla="*/ 0 w 32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7">
                  <a:moveTo>
                    <a:pt x="32" y="0"/>
                  </a:moveTo>
                  <a:lnTo>
                    <a:pt x="0" y="0"/>
                  </a:lnTo>
                  <a:lnTo>
                    <a:pt x="0" y="47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248">
              <a:extLst>
                <a:ext uri="{FF2B5EF4-FFF2-40B4-BE49-F238E27FC236}">
                  <a16:creationId xmlns:a16="http://schemas.microsoft.com/office/drawing/2014/main" id="{F381362A-AA04-9620-7D68-7E0A6BB4E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4738" y="4681538"/>
              <a:ext cx="50800" cy="61913"/>
            </a:xfrm>
            <a:custGeom>
              <a:avLst/>
              <a:gdLst>
                <a:gd name="T0" fmla="*/ 32 w 32"/>
                <a:gd name="T1" fmla="*/ 0 h 39"/>
                <a:gd name="T2" fmla="*/ 0 w 32"/>
                <a:gd name="T3" fmla="*/ 0 h 39"/>
                <a:gd name="T4" fmla="*/ 0 w 32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9">
                  <a:moveTo>
                    <a:pt x="32" y="0"/>
                  </a:moveTo>
                  <a:lnTo>
                    <a:pt x="0" y="0"/>
                  </a:lnTo>
                  <a:lnTo>
                    <a:pt x="0" y="39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Line 249">
              <a:extLst>
                <a:ext uri="{FF2B5EF4-FFF2-40B4-BE49-F238E27FC236}">
                  <a16:creationId xmlns:a16="http://schemas.microsoft.com/office/drawing/2014/main" id="{8DBCFF02-DA1C-7E6F-EA8B-49BE109447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24738" y="4743450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250">
              <a:extLst>
                <a:ext uri="{FF2B5EF4-FFF2-40B4-BE49-F238E27FC236}">
                  <a16:creationId xmlns:a16="http://schemas.microsoft.com/office/drawing/2014/main" id="{A4C1D7CA-D5A0-2396-AB60-5A0408192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4681538"/>
              <a:ext cx="50800" cy="61913"/>
            </a:xfrm>
            <a:custGeom>
              <a:avLst/>
              <a:gdLst>
                <a:gd name="T0" fmla="*/ 0 w 32"/>
                <a:gd name="T1" fmla="*/ 0 h 39"/>
                <a:gd name="T2" fmla="*/ 32 w 32"/>
                <a:gd name="T3" fmla="*/ 0 h 39"/>
                <a:gd name="T4" fmla="*/ 32 w 32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9">
                  <a:moveTo>
                    <a:pt x="0" y="0"/>
                  </a:moveTo>
                  <a:lnTo>
                    <a:pt x="32" y="0"/>
                  </a:lnTo>
                  <a:lnTo>
                    <a:pt x="32" y="39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251">
              <a:extLst>
                <a:ext uri="{FF2B5EF4-FFF2-40B4-BE49-F238E27FC236}">
                  <a16:creationId xmlns:a16="http://schemas.microsoft.com/office/drawing/2014/main" id="{64008D9C-BCC3-BD15-F126-05F4C3D38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4743450"/>
              <a:ext cx="50800" cy="104775"/>
            </a:xfrm>
            <a:custGeom>
              <a:avLst/>
              <a:gdLst>
                <a:gd name="T0" fmla="*/ 32 w 32"/>
                <a:gd name="T1" fmla="*/ 0 h 66"/>
                <a:gd name="T2" fmla="*/ 32 w 32"/>
                <a:gd name="T3" fmla="*/ 66 h 66"/>
                <a:gd name="T4" fmla="*/ 0 w 32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6">
                  <a:moveTo>
                    <a:pt x="32" y="0"/>
                  </a:moveTo>
                  <a:lnTo>
                    <a:pt x="32" y="66"/>
                  </a:lnTo>
                  <a:lnTo>
                    <a:pt x="0" y="66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252">
              <a:extLst>
                <a:ext uri="{FF2B5EF4-FFF2-40B4-BE49-F238E27FC236}">
                  <a16:creationId xmlns:a16="http://schemas.microsoft.com/office/drawing/2014/main" id="{7162B020-348E-85C6-19A8-20E4D14DC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4738" y="4743450"/>
              <a:ext cx="50800" cy="104775"/>
            </a:xfrm>
            <a:custGeom>
              <a:avLst/>
              <a:gdLst>
                <a:gd name="T0" fmla="*/ 32 w 32"/>
                <a:gd name="T1" fmla="*/ 66 h 66"/>
                <a:gd name="T2" fmla="*/ 0 w 32"/>
                <a:gd name="T3" fmla="*/ 66 h 66"/>
                <a:gd name="T4" fmla="*/ 0 w 32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6">
                  <a:moveTo>
                    <a:pt x="32" y="66"/>
                  </a:moveTo>
                  <a:lnTo>
                    <a:pt x="0" y="6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253">
              <a:extLst>
                <a:ext uri="{FF2B5EF4-FFF2-40B4-BE49-F238E27FC236}">
                  <a16:creationId xmlns:a16="http://schemas.microsoft.com/office/drawing/2014/main" id="{8623D872-5AD7-24E3-FF08-CB2F1E5FF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4702175"/>
              <a:ext cx="49213" cy="63500"/>
            </a:xfrm>
            <a:custGeom>
              <a:avLst/>
              <a:gdLst>
                <a:gd name="T0" fmla="*/ 0 w 31"/>
                <a:gd name="T1" fmla="*/ 0 h 40"/>
                <a:gd name="T2" fmla="*/ 31 w 31"/>
                <a:gd name="T3" fmla="*/ 0 h 40"/>
                <a:gd name="T4" fmla="*/ 31 w 31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0" y="0"/>
                  </a:moveTo>
                  <a:lnTo>
                    <a:pt x="31" y="0"/>
                  </a:lnTo>
                  <a:lnTo>
                    <a:pt x="31" y="4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254">
              <a:extLst>
                <a:ext uri="{FF2B5EF4-FFF2-40B4-BE49-F238E27FC236}">
                  <a16:creationId xmlns:a16="http://schemas.microsoft.com/office/drawing/2014/main" id="{9EA06989-7F9F-5D35-F33D-457BAF4DA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0" y="4702175"/>
              <a:ext cx="50800" cy="63500"/>
            </a:xfrm>
            <a:custGeom>
              <a:avLst/>
              <a:gdLst>
                <a:gd name="T0" fmla="*/ 32 w 32"/>
                <a:gd name="T1" fmla="*/ 0 h 40"/>
                <a:gd name="T2" fmla="*/ 0 w 32"/>
                <a:gd name="T3" fmla="*/ 0 h 40"/>
                <a:gd name="T4" fmla="*/ 0 w 3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0">
                  <a:moveTo>
                    <a:pt x="32" y="0"/>
                  </a:moveTo>
                  <a:lnTo>
                    <a:pt x="0" y="0"/>
                  </a:lnTo>
                  <a:lnTo>
                    <a:pt x="0" y="4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Line 255">
              <a:extLst>
                <a:ext uri="{FF2B5EF4-FFF2-40B4-BE49-F238E27FC236}">
                  <a16:creationId xmlns:a16="http://schemas.microsoft.com/office/drawing/2014/main" id="{A61675B0-86D3-9974-7327-462F9CF30C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77150" y="4854575"/>
              <a:ext cx="0" cy="85725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256">
              <a:extLst>
                <a:ext uri="{FF2B5EF4-FFF2-40B4-BE49-F238E27FC236}">
                  <a16:creationId xmlns:a16="http://schemas.microsoft.com/office/drawing/2014/main" id="{E1E3EBA1-DE78-E7D9-119A-ED1C5EEAE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4765675"/>
              <a:ext cx="49213" cy="88900"/>
            </a:xfrm>
            <a:custGeom>
              <a:avLst/>
              <a:gdLst>
                <a:gd name="T0" fmla="*/ 31 w 31"/>
                <a:gd name="T1" fmla="*/ 0 h 56"/>
                <a:gd name="T2" fmla="*/ 31 w 31"/>
                <a:gd name="T3" fmla="*/ 56 h 56"/>
                <a:gd name="T4" fmla="*/ 0 w 31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56">
                  <a:moveTo>
                    <a:pt x="31" y="0"/>
                  </a:moveTo>
                  <a:lnTo>
                    <a:pt x="31" y="56"/>
                  </a:lnTo>
                  <a:lnTo>
                    <a:pt x="0" y="56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Line 257">
              <a:extLst>
                <a:ext uri="{FF2B5EF4-FFF2-40B4-BE49-F238E27FC236}">
                  <a16:creationId xmlns:a16="http://schemas.microsoft.com/office/drawing/2014/main" id="{E6A53256-25F3-7179-4504-0A1A979C02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26350" y="4765675"/>
              <a:ext cx="100013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258">
              <a:extLst>
                <a:ext uri="{FF2B5EF4-FFF2-40B4-BE49-F238E27FC236}">
                  <a16:creationId xmlns:a16="http://schemas.microsoft.com/office/drawing/2014/main" id="{D98B3DE9-B46F-DE71-39DA-64FCB9FE7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0" y="4765675"/>
              <a:ext cx="50800" cy="88900"/>
            </a:xfrm>
            <a:custGeom>
              <a:avLst/>
              <a:gdLst>
                <a:gd name="T0" fmla="*/ 0 w 32"/>
                <a:gd name="T1" fmla="*/ 0 h 56"/>
                <a:gd name="T2" fmla="*/ 0 w 32"/>
                <a:gd name="T3" fmla="*/ 56 h 56"/>
                <a:gd name="T4" fmla="*/ 32 w 32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6">
                  <a:moveTo>
                    <a:pt x="0" y="0"/>
                  </a:moveTo>
                  <a:lnTo>
                    <a:pt x="0" y="56"/>
                  </a:lnTo>
                  <a:lnTo>
                    <a:pt x="32" y="56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Line 259">
              <a:extLst>
                <a:ext uri="{FF2B5EF4-FFF2-40B4-BE49-F238E27FC236}">
                  <a16:creationId xmlns:a16="http://schemas.microsoft.com/office/drawing/2014/main" id="{72792BBC-5E43-DEC8-BA5A-A9F329010B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75538" y="4497388"/>
              <a:ext cx="0" cy="18415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Line 260">
              <a:extLst>
                <a:ext uri="{FF2B5EF4-FFF2-40B4-BE49-F238E27FC236}">
                  <a16:creationId xmlns:a16="http://schemas.microsoft.com/office/drawing/2014/main" id="{03D2F5F3-2819-F06C-55A2-C3B549DC55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77150" y="4554538"/>
              <a:ext cx="0" cy="147638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261">
              <a:extLst>
                <a:ext uri="{FF2B5EF4-FFF2-40B4-BE49-F238E27FC236}">
                  <a16:creationId xmlns:a16="http://schemas.microsoft.com/office/drawing/2014/main" id="{D8AB9DC3-3FB8-15BE-C6D8-9AA236832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105400"/>
              <a:ext cx="50800" cy="161925"/>
            </a:xfrm>
            <a:custGeom>
              <a:avLst/>
              <a:gdLst>
                <a:gd name="T0" fmla="*/ 0 w 32"/>
                <a:gd name="T1" fmla="*/ 0 h 102"/>
                <a:gd name="T2" fmla="*/ 32 w 32"/>
                <a:gd name="T3" fmla="*/ 0 h 102"/>
                <a:gd name="T4" fmla="*/ 32 w 32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02">
                  <a:moveTo>
                    <a:pt x="0" y="0"/>
                  </a:moveTo>
                  <a:lnTo>
                    <a:pt x="32" y="0"/>
                  </a:lnTo>
                  <a:lnTo>
                    <a:pt x="32" y="102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262">
              <a:extLst>
                <a:ext uri="{FF2B5EF4-FFF2-40B4-BE49-F238E27FC236}">
                  <a16:creationId xmlns:a16="http://schemas.microsoft.com/office/drawing/2014/main" id="{AFDCA4B4-361C-070E-8AFE-4C01140AF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267325"/>
              <a:ext cx="50800" cy="123825"/>
            </a:xfrm>
            <a:custGeom>
              <a:avLst/>
              <a:gdLst>
                <a:gd name="T0" fmla="*/ 32 w 32"/>
                <a:gd name="T1" fmla="*/ 0 h 78"/>
                <a:gd name="T2" fmla="*/ 32 w 32"/>
                <a:gd name="T3" fmla="*/ 78 h 78"/>
                <a:gd name="T4" fmla="*/ 0 w 32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8">
                  <a:moveTo>
                    <a:pt x="32" y="0"/>
                  </a:moveTo>
                  <a:lnTo>
                    <a:pt x="32" y="78"/>
                  </a:lnTo>
                  <a:lnTo>
                    <a:pt x="0" y="78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263">
              <a:extLst>
                <a:ext uri="{FF2B5EF4-FFF2-40B4-BE49-F238E27FC236}">
                  <a16:creationId xmlns:a16="http://schemas.microsoft.com/office/drawing/2014/main" id="{124A6E0A-8236-9FED-C8C4-5197F44A0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200" y="5029200"/>
              <a:ext cx="50800" cy="111125"/>
            </a:xfrm>
            <a:custGeom>
              <a:avLst/>
              <a:gdLst>
                <a:gd name="T0" fmla="*/ 32 w 32"/>
                <a:gd name="T1" fmla="*/ 0 h 70"/>
                <a:gd name="T2" fmla="*/ 32 w 32"/>
                <a:gd name="T3" fmla="*/ 70 h 70"/>
                <a:gd name="T4" fmla="*/ 0 w 32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0">
                  <a:moveTo>
                    <a:pt x="32" y="0"/>
                  </a:moveTo>
                  <a:lnTo>
                    <a:pt x="32" y="70"/>
                  </a:lnTo>
                  <a:lnTo>
                    <a:pt x="0" y="7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Line 264">
              <a:extLst>
                <a:ext uri="{FF2B5EF4-FFF2-40B4-BE49-F238E27FC236}">
                  <a16:creationId xmlns:a16="http://schemas.microsoft.com/office/drawing/2014/main" id="{76766337-146B-07AF-6868-84FE9ABF59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77200" y="5140325"/>
              <a:ext cx="0" cy="147638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265">
              <a:extLst>
                <a:ext uri="{FF2B5EF4-FFF2-40B4-BE49-F238E27FC236}">
                  <a16:creationId xmlns:a16="http://schemas.microsoft.com/office/drawing/2014/main" id="{624A46C5-7B05-6199-1AFF-D9373CB7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0" y="5029200"/>
              <a:ext cx="50800" cy="111125"/>
            </a:xfrm>
            <a:custGeom>
              <a:avLst/>
              <a:gdLst>
                <a:gd name="T0" fmla="*/ 0 w 32"/>
                <a:gd name="T1" fmla="*/ 0 h 70"/>
                <a:gd name="T2" fmla="*/ 0 w 32"/>
                <a:gd name="T3" fmla="*/ 70 h 70"/>
                <a:gd name="T4" fmla="*/ 32 w 32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0">
                  <a:moveTo>
                    <a:pt x="0" y="0"/>
                  </a:moveTo>
                  <a:lnTo>
                    <a:pt x="0" y="70"/>
                  </a:lnTo>
                  <a:lnTo>
                    <a:pt x="32" y="70"/>
                  </a:lnTo>
                </a:path>
              </a:pathLst>
            </a:cu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Line 266">
              <a:extLst>
                <a:ext uri="{FF2B5EF4-FFF2-40B4-BE49-F238E27FC236}">
                  <a16:creationId xmlns:a16="http://schemas.microsoft.com/office/drawing/2014/main" id="{9F1F50A0-9511-C2E0-621E-8D637B968C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6400" y="5029200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Line 267">
              <a:extLst>
                <a:ext uri="{FF2B5EF4-FFF2-40B4-BE49-F238E27FC236}">
                  <a16:creationId xmlns:a16="http://schemas.microsoft.com/office/drawing/2014/main" id="{4F8551F4-E4E8-6BF3-E2AE-CECF648226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75538" y="4848225"/>
              <a:ext cx="0" cy="20320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Line 268">
              <a:extLst>
                <a:ext uri="{FF2B5EF4-FFF2-40B4-BE49-F238E27FC236}">
                  <a16:creationId xmlns:a16="http://schemas.microsoft.com/office/drawing/2014/main" id="{32C40146-F013-522E-1F9D-3B7C0239D3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4813" y="5667375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Line 269">
              <a:extLst>
                <a:ext uri="{FF2B5EF4-FFF2-40B4-BE49-F238E27FC236}">
                  <a16:creationId xmlns:a16="http://schemas.microsoft.com/office/drawing/2014/main" id="{B5AD283A-6F9D-307C-9663-70C46F9DA5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64788" y="5667375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Line 270">
              <a:extLst>
                <a:ext uri="{FF2B5EF4-FFF2-40B4-BE49-F238E27FC236}">
                  <a16:creationId xmlns:a16="http://schemas.microsoft.com/office/drawing/2014/main" id="{E8BA2E9F-A03E-4AF2-7584-51F2A6128C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966450" y="5667375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Line 271">
              <a:extLst>
                <a:ext uri="{FF2B5EF4-FFF2-40B4-BE49-F238E27FC236}">
                  <a16:creationId xmlns:a16="http://schemas.microsoft.com/office/drawing/2014/main" id="{043F12DE-039A-E086-C09B-7BCAC69B18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8088" y="5600700"/>
              <a:ext cx="0" cy="66675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Line 272">
              <a:extLst>
                <a:ext uri="{FF2B5EF4-FFF2-40B4-BE49-F238E27FC236}">
                  <a16:creationId xmlns:a16="http://schemas.microsoft.com/office/drawing/2014/main" id="{D6DCCB0A-70D0-CB91-F15D-55D8B56FA4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66475" y="5667375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Line 273">
              <a:extLst>
                <a:ext uri="{FF2B5EF4-FFF2-40B4-BE49-F238E27FC236}">
                  <a16:creationId xmlns:a16="http://schemas.microsoft.com/office/drawing/2014/main" id="{B6048EAC-FB7C-D0E2-E1B1-69B6AC9CFB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63175" y="5667375"/>
              <a:ext cx="101600" cy="0"/>
            </a:xfrm>
            <a:prstGeom prst="line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Line 274">
              <a:extLst>
                <a:ext uri="{FF2B5EF4-FFF2-40B4-BE49-F238E27FC236}">
                  <a16:creationId xmlns:a16="http://schemas.microsoft.com/office/drawing/2014/main" id="{50B0D958-D2C8-45C8-257A-B0095B52E0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5163" y="4884738"/>
              <a:ext cx="0" cy="131763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Line 275">
              <a:extLst>
                <a:ext uri="{FF2B5EF4-FFF2-40B4-BE49-F238E27FC236}">
                  <a16:creationId xmlns:a16="http://schemas.microsoft.com/office/drawing/2014/main" id="{1D3627F4-08D1-B461-BFF8-BFF12B36A7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55138" y="4916488"/>
              <a:ext cx="0" cy="130175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Line 276">
              <a:extLst>
                <a:ext uri="{FF2B5EF4-FFF2-40B4-BE49-F238E27FC236}">
                  <a16:creationId xmlns:a16="http://schemas.microsoft.com/office/drawing/2014/main" id="{4C0EE93D-4640-211D-1E0A-F0AB0EDCEA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06000" y="5148263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Line 277">
              <a:extLst>
                <a:ext uri="{FF2B5EF4-FFF2-40B4-BE49-F238E27FC236}">
                  <a16:creationId xmlns:a16="http://schemas.microsoft.com/office/drawing/2014/main" id="{E980D062-1949-E4A6-10AF-0884F5BD64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007600" y="5148263"/>
              <a:ext cx="0" cy="200025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Line 278">
              <a:extLst>
                <a:ext uri="{FF2B5EF4-FFF2-40B4-BE49-F238E27FC236}">
                  <a16:creationId xmlns:a16="http://schemas.microsoft.com/office/drawing/2014/main" id="{5A089C67-0156-00DF-BDCB-22F46AF45F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06000" y="5148263"/>
              <a:ext cx="0" cy="200025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279">
              <a:extLst>
                <a:ext uri="{FF2B5EF4-FFF2-40B4-BE49-F238E27FC236}">
                  <a16:creationId xmlns:a16="http://schemas.microsoft.com/office/drawing/2014/main" id="{22841358-AB91-0135-0777-915BC387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6000" y="5348288"/>
              <a:ext cx="101600" cy="0"/>
            </a:xfrm>
            <a:custGeom>
              <a:avLst/>
              <a:gdLst>
                <a:gd name="T0" fmla="*/ 0 w 64"/>
                <a:gd name="T1" fmla="*/ 32 w 64"/>
                <a:gd name="T2" fmla="*/ 64 w 6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4">
                  <a:moveTo>
                    <a:pt x="0" y="0"/>
                  </a:moveTo>
                  <a:lnTo>
                    <a:pt x="32" y="0"/>
                  </a:lnTo>
                  <a:lnTo>
                    <a:pt x="64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Line 280">
              <a:extLst>
                <a:ext uri="{FF2B5EF4-FFF2-40B4-BE49-F238E27FC236}">
                  <a16:creationId xmlns:a16="http://schemas.microsoft.com/office/drawing/2014/main" id="{FBCA2B09-F81E-8214-FB41-DBF523D9C2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4363" y="5122863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Line 281">
              <a:extLst>
                <a:ext uri="{FF2B5EF4-FFF2-40B4-BE49-F238E27FC236}">
                  <a16:creationId xmlns:a16="http://schemas.microsoft.com/office/drawing/2014/main" id="{94E4CE11-174F-6CC9-3AB1-653A71499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55138" y="5251450"/>
              <a:ext cx="0" cy="173038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Line 282">
              <a:extLst>
                <a:ext uri="{FF2B5EF4-FFF2-40B4-BE49-F238E27FC236}">
                  <a16:creationId xmlns:a16="http://schemas.microsoft.com/office/drawing/2014/main" id="{D93BFFA1-4FE3-9113-E1BE-DBB5116EC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5163" y="5289550"/>
              <a:ext cx="0" cy="200025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283">
              <a:extLst>
                <a:ext uri="{FF2B5EF4-FFF2-40B4-BE49-F238E27FC236}">
                  <a16:creationId xmlns:a16="http://schemas.microsoft.com/office/drawing/2014/main" id="{FDE26E47-0754-CA5C-A749-CAF3EFF0D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4363" y="5122863"/>
              <a:ext cx="101600" cy="166688"/>
            </a:xfrm>
            <a:custGeom>
              <a:avLst/>
              <a:gdLst>
                <a:gd name="T0" fmla="*/ 64 w 64"/>
                <a:gd name="T1" fmla="*/ 105 h 105"/>
                <a:gd name="T2" fmla="*/ 32 w 64"/>
                <a:gd name="T3" fmla="*/ 105 h 105"/>
                <a:gd name="T4" fmla="*/ 0 w 64"/>
                <a:gd name="T5" fmla="*/ 105 h 105"/>
                <a:gd name="T6" fmla="*/ 0 w 64"/>
                <a:gd name="T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05">
                  <a:moveTo>
                    <a:pt x="64" y="105"/>
                  </a:moveTo>
                  <a:lnTo>
                    <a:pt x="32" y="105"/>
                  </a:lnTo>
                  <a:lnTo>
                    <a:pt x="0" y="10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284">
              <a:extLst>
                <a:ext uri="{FF2B5EF4-FFF2-40B4-BE49-F238E27FC236}">
                  <a16:creationId xmlns:a16="http://schemas.microsoft.com/office/drawing/2014/main" id="{9D52B92F-DF54-42BA-D98D-781803690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4363" y="5016500"/>
              <a:ext cx="101600" cy="106363"/>
            </a:xfrm>
            <a:custGeom>
              <a:avLst/>
              <a:gdLst>
                <a:gd name="T0" fmla="*/ 64 w 64"/>
                <a:gd name="T1" fmla="*/ 0 h 67"/>
                <a:gd name="T2" fmla="*/ 32 w 64"/>
                <a:gd name="T3" fmla="*/ 0 h 67"/>
                <a:gd name="T4" fmla="*/ 0 w 64"/>
                <a:gd name="T5" fmla="*/ 0 h 67"/>
                <a:gd name="T6" fmla="*/ 0 w 64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7">
                  <a:moveTo>
                    <a:pt x="64" y="0"/>
                  </a:moveTo>
                  <a:lnTo>
                    <a:pt x="32" y="0"/>
                  </a:lnTo>
                  <a:lnTo>
                    <a:pt x="0" y="0"/>
                  </a:lnTo>
                  <a:lnTo>
                    <a:pt x="0" y="67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Line 285">
              <a:extLst>
                <a:ext uri="{FF2B5EF4-FFF2-40B4-BE49-F238E27FC236}">
                  <a16:creationId xmlns:a16="http://schemas.microsoft.com/office/drawing/2014/main" id="{56CB1D53-39F5-977D-85BE-0850B8C0A2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1038" y="5667375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286">
              <a:extLst>
                <a:ext uri="{FF2B5EF4-FFF2-40B4-BE49-F238E27FC236}">
                  <a16:creationId xmlns:a16="http://schemas.microsoft.com/office/drawing/2014/main" id="{3D31CCD4-A5EC-8A9B-3943-99E44CF1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5138" y="5046663"/>
              <a:ext cx="50800" cy="76200"/>
            </a:xfrm>
            <a:custGeom>
              <a:avLst/>
              <a:gdLst>
                <a:gd name="T0" fmla="*/ 0 w 32"/>
                <a:gd name="T1" fmla="*/ 0 h 48"/>
                <a:gd name="T2" fmla="*/ 32 w 32"/>
                <a:gd name="T3" fmla="*/ 0 h 48"/>
                <a:gd name="T4" fmla="*/ 32 w 32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8">
                  <a:moveTo>
                    <a:pt x="0" y="0"/>
                  </a:moveTo>
                  <a:lnTo>
                    <a:pt x="32" y="0"/>
                  </a:lnTo>
                  <a:lnTo>
                    <a:pt x="32" y="48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287">
              <a:extLst>
                <a:ext uri="{FF2B5EF4-FFF2-40B4-BE49-F238E27FC236}">
                  <a16:creationId xmlns:a16="http://schemas.microsoft.com/office/drawing/2014/main" id="{174F0600-AF60-15FB-A7F8-82BD372A4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5138" y="5122863"/>
              <a:ext cx="50800" cy="128588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81 h 81"/>
                <a:gd name="T4" fmla="*/ 0 w 32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lnTo>
                    <a:pt x="32" y="81"/>
                  </a:lnTo>
                  <a:lnTo>
                    <a:pt x="0" y="81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288">
              <a:extLst>
                <a:ext uri="{FF2B5EF4-FFF2-40B4-BE49-F238E27FC236}">
                  <a16:creationId xmlns:a16="http://schemas.microsoft.com/office/drawing/2014/main" id="{28E2A928-69DA-CAD2-5DC6-A210E20C5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5963" y="5016500"/>
              <a:ext cx="0" cy="273050"/>
            </a:xfrm>
            <a:custGeom>
              <a:avLst/>
              <a:gdLst>
                <a:gd name="T0" fmla="*/ 0 h 172"/>
                <a:gd name="T1" fmla="*/ 67 h 172"/>
                <a:gd name="T2" fmla="*/ 172 h 17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72">
                  <a:moveTo>
                    <a:pt x="0" y="0"/>
                  </a:moveTo>
                  <a:lnTo>
                    <a:pt x="0" y="67"/>
                  </a:lnTo>
                  <a:lnTo>
                    <a:pt x="0" y="172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Line 289">
              <a:extLst>
                <a:ext uri="{FF2B5EF4-FFF2-40B4-BE49-F238E27FC236}">
                  <a16:creationId xmlns:a16="http://schemas.microsoft.com/office/drawing/2014/main" id="{B5FF23C2-3A3A-280D-751E-BD45B34B92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24713" y="5267325"/>
              <a:ext cx="101600" cy="0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Line 290">
              <a:extLst>
                <a:ext uri="{FF2B5EF4-FFF2-40B4-BE49-F238E27FC236}">
                  <a16:creationId xmlns:a16="http://schemas.microsoft.com/office/drawing/2014/main" id="{106A861B-8B13-C4CB-6342-F0719CC146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56800" y="4873625"/>
              <a:ext cx="0" cy="80963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Line 291">
              <a:extLst>
                <a:ext uri="{FF2B5EF4-FFF2-40B4-BE49-F238E27FC236}">
                  <a16:creationId xmlns:a16="http://schemas.microsoft.com/office/drawing/2014/main" id="{F084B237-E629-E9C6-08AC-1C1DAE064A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04338" y="5122863"/>
              <a:ext cx="1016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Line 292">
              <a:extLst>
                <a:ext uri="{FF2B5EF4-FFF2-40B4-BE49-F238E27FC236}">
                  <a16:creationId xmlns:a16="http://schemas.microsoft.com/office/drawing/2014/main" id="{651062F3-2E61-2EE9-9802-25F3EDA466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04338" y="5046663"/>
              <a:ext cx="508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Line 293">
              <a:extLst>
                <a:ext uri="{FF2B5EF4-FFF2-40B4-BE49-F238E27FC236}">
                  <a16:creationId xmlns:a16="http://schemas.microsoft.com/office/drawing/2014/main" id="{73ED821D-170E-8FC2-C5AA-893E7211C3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04338" y="5251450"/>
              <a:ext cx="50800" cy="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294">
              <a:extLst>
                <a:ext uri="{FF2B5EF4-FFF2-40B4-BE49-F238E27FC236}">
                  <a16:creationId xmlns:a16="http://schemas.microsoft.com/office/drawing/2014/main" id="{28DAA13A-EC17-81A2-4570-E1C2D48C6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6000" y="4954588"/>
              <a:ext cx="50800" cy="193675"/>
            </a:xfrm>
            <a:custGeom>
              <a:avLst/>
              <a:gdLst>
                <a:gd name="T0" fmla="*/ 32 w 32"/>
                <a:gd name="T1" fmla="*/ 0 h 122"/>
                <a:gd name="T2" fmla="*/ 0 w 32"/>
                <a:gd name="T3" fmla="*/ 0 h 122"/>
                <a:gd name="T4" fmla="*/ 0 w 32"/>
                <a:gd name="T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22">
                  <a:moveTo>
                    <a:pt x="32" y="0"/>
                  </a:moveTo>
                  <a:lnTo>
                    <a:pt x="0" y="0"/>
                  </a:lnTo>
                  <a:lnTo>
                    <a:pt x="0" y="122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295">
              <a:extLst>
                <a:ext uri="{FF2B5EF4-FFF2-40B4-BE49-F238E27FC236}">
                  <a16:creationId xmlns:a16="http://schemas.microsoft.com/office/drawing/2014/main" id="{3E35F16C-D52A-63D3-4582-D9144F1BF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6800" y="4954588"/>
              <a:ext cx="50800" cy="193675"/>
            </a:xfrm>
            <a:custGeom>
              <a:avLst/>
              <a:gdLst>
                <a:gd name="T0" fmla="*/ 32 w 32"/>
                <a:gd name="T1" fmla="*/ 122 h 122"/>
                <a:gd name="T2" fmla="*/ 32 w 32"/>
                <a:gd name="T3" fmla="*/ 0 h 122"/>
                <a:gd name="T4" fmla="*/ 0 w 32"/>
                <a:gd name="T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22">
                  <a:moveTo>
                    <a:pt x="32" y="122"/>
                  </a:moveTo>
                  <a:lnTo>
                    <a:pt x="3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Line 296">
              <a:extLst>
                <a:ext uri="{FF2B5EF4-FFF2-40B4-BE49-F238E27FC236}">
                  <a16:creationId xmlns:a16="http://schemas.microsoft.com/office/drawing/2014/main" id="{7C4F2F62-F3E3-3E03-38C6-495D092E4F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75488" y="4986338"/>
              <a:ext cx="0" cy="169863"/>
            </a:xfrm>
            <a:prstGeom prst="line">
              <a:avLst/>
            </a:prstGeom>
            <a:noFill/>
            <a:ln w="19050">
              <a:solidFill>
                <a:srgbClr val="00B0F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Rectangle 297">
              <a:extLst>
                <a:ext uri="{FF2B5EF4-FFF2-40B4-BE49-F238E27FC236}">
                  <a16:creationId xmlns:a16="http://schemas.microsoft.com/office/drawing/2014/main" id="{2C96AEEE-E6D0-57B3-15A3-064D1892B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348" y="535304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05" name="Rectangle 298">
              <a:extLst>
                <a:ext uri="{FF2B5EF4-FFF2-40B4-BE49-F238E27FC236}">
                  <a16:creationId xmlns:a16="http://schemas.microsoft.com/office/drawing/2014/main" id="{F7B53790-69B0-9917-9CBC-07A4D558C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0901" y="4540245"/>
              <a:ext cx="26289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1000</a:t>
              </a:r>
              <a:endParaRPr kumimoji="0" lang="fr-FR" altLang="fr-FR" sz="2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06" name="Rectangle 299">
              <a:extLst>
                <a:ext uri="{FF2B5EF4-FFF2-40B4-BE49-F238E27FC236}">
                  <a16:creationId xmlns:a16="http://schemas.microsoft.com/office/drawing/2014/main" id="{3708514D-86D8-A8E1-5CD5-EB9EB3A3A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6624" y="4948233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07" name="Rectangle 300">
              <a:extLst>
                <a:ext uri="{FF2B5EF4-FFF2-40B4-BE49-F238E27FC236}">
                  <a16:creationId xmlns:a16="http://schemas.microsoft.com/office/drawing/2014/main" id="{BE70E26A-509F-4D9A-8B36-18CA1B0B1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6520" y="5773738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08" name="Rectangle 301">
              <a:extLst>
                <a:ext uri="{FF2B5EF4-FFF2-40B4-BE49-F238E27FC236}">
                  <a16:creationId xmlns:a16="http://schemas.microsoft.com/office/drawing/2014/main" id="{E6DAB79F-7766-4723-4C66-6E796AE8B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3684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09" name="Rectangle 302">
              <a:extLst>
                <a:ext uri="{FF2B5EF4-FFF2-40B4-BE49-F238E27FC236}">
                  <a16:creationId xmlns:a16="http://schemas.microsoft.com/office/drawing/2014/main" id="{CD41725B-50E3-0495-C1E0-B70B9CC51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5296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28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0" name="Rectangle 303">
              <a:extLst>
                <a:ext uri="{FF2B5EF4-FFF2-40B4-BE49-F238E27FC236}">
                  <a16:creationId xmlns:a16="http://schemas.microsoft.com/office/drawing/2014/main" id="{8D1947E3-57A1-28C2-4D1F-39D23922D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5321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56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1" name="Rectangle 304">
              <a:extLst>
                <a:ext uri="{FF2B5EF4-FFF2-40B4-BE49-F238E27FC236}">
                  <a16:creationId xmlns:a16="http://schemas.microsoft.com/office/drawing/2014/main" id="{A20515D7-0605-2824-C01B-2CC222BCE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6934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2" name="Rectangle 305">
              <a:extLst>
                <a:ext uri="{FF2B5EF4-FFF2-40B4-BE49-F238E27FC236}">
                  <a16:creationId xmlns:a16="http://schemas.microsoft.com/office/drawing/2014/main" id="{97EF5DFC-5D23-EA7A-AE81-B9D996BD2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959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96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3" name="Rectangle 306">
              <a:extLst>
                <a:ext uri="{FF2B5EF4-FFF2-40B4-BE49-F238E27FC236}">
                  <a16:creationId xmlns:a16="http://schemas.microsoft.com/office/drawing/2014/main" id="{A0E3EB77-600B-86B0-27C4-088EE6177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4122" y="5773738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112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4" name="Rectangle 307">
              <a:extLst>
                <a:ext uri="{FF2B5EF4-FFF2-40B4-BE49-F238E27FC236}">
                  <a16:creationId xmlns:a16="http://schemas.microsoft.com/office/drawing/2014/main" id="{6B905415-65C7-F053-5C54-26EFAD84E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4147" y="5773738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5" name="Rectangle 308">
              <a:extLst>
                <a:ext uri="{FF2B5EF4-FFF2-40B4-BE49-F238E27FC236}">
                  <a16:creationId xmlns:a16="http://schemas.microsoft.com/office/drawing/2014/main" id="{E7A8D113-80C0-C248-1383-74257680A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5759" y="5773738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365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6" name="Rectangle 309">
              <a:extLst>
                <a:ext uri="{FF2B5EF4-FFF2-40B4-BE49-F238E27FC236}">
                  <a16:creationId xmlns:a16="http://schemas.microsoft.com/office/drawing/2014/main" id="{BA6DCAAB-04E0-B12B-0E53-C3DC944CE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6169" y="6092987"/>
              <a:ext cx="566428" cy="38048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none" lIns="36000" tIns="36000" rIns="36000" bIns="3600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latin typeface="+mn-lt"/>
                </a:rPr>
                <a:t>ChAdOx1</a:t>
              </a:r>
              <a:b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latin typeface="+mn-lt"/>
                </a:rPr>
              </a:b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latin typeface="+mn-lt"/>
                </a:rPr>
                <a:t>Dose 1</a:t>
              </a:r>
              <a:endParaRPr kumimoji="0" lang="fr-FR" altLang="fr-FR" sz="24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endParaRPr>
            </a:p>
          </p:txBody>
        </p:sp>
        <p:sp>
          <p:nvSpPr>
            <p:cNvPr id="117" name="Rectangle 310">
              <a:extLst>
                <a:ext uri="{FF2B5EF4-FFF2-40B4-BE49-F238E27FC236}">
                  <a16:creationId xmlns:a16="http://schemas.microsoft.com/office/drawing/2014/main" id="{4B90A7EE-7ECD-BE9F-B6E8-34E8863DB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9444" y="6092987"/>
              <a:ext cx="566428" cy="38048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none" lIns="36000" tIns="36000" rIns="36000" bIns="3600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 algn="ctr"/>
              <a:r>
                <a:rPr lang="fr-FR" altLang="fr-FR" sz="1000" b="1" dirty="0">
                  <a:solidFill>
                    <a:schemeClr val="bg1"/>
                  </a:solidFill>
                  <a:latin typeface="+mn-lt"/>
                </a:rPr>
                <a:t>ChAdOx1</a:t>
              </a:r>
              <a:br>
                <a:rPr lang="fr-FR" altLang="fr-FR" sz="1000" b="1" dirty="0">
                  <a:solidFill>
                    <a:schemeClr val="bg1"/>
                  </a:solidFill>
                  <a:latin typeface="+mn-lt"/>
                </a:rPr>
              </a:br>
              <a:r>
                <a:rPr lang="fr-FR" altLang="fr-FR" sz="1000" b="1" dirty="0">
                  <a:solidFill>
                    <a:schemeClr val="bg1"/>
                  </a:solidFill>
                  <a:latin typeface="+mn-lt"/>
                </a:rPr>
                <a:t>Dose 2</a:t>
              </a:r>
              <a:endParaRPr lang="fr-FR" altLang="fr-FR" sz="2400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118" name="Rectangle 311">
              <a:extLst>
                <a:ext uri="{FF2B5EF4-FFF2-40B4-BE49-F238E27FC236}">
                  <a16:creationId xmlns:a16="http://schemas.microsoft.com/office/drawing/2014/main" id="{72BEB05E-6CAE-21D6-E749-EFA877307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348" y="391794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9" name="Rectangle 312">
              <a:extLst>
                <a:ext uri="{FF2B5EF4-FFF2-40B4-BE49-F238E27FC236}">
                  <a16:creationId xmlns:a16="http://schemas.microsoft.com/office/drawing/2014/main" id="{53005F79-8B7C-FBF4-CFF4-A562116EA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0901" y="3148008"/>
              <a:ext cx="26289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1000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0" name="Rectangle 313">
              <a:extLst>
                <a:ext uri="{FF2B5EF4-FFF2-40B4-BE49-F238E27FC236}">
                  <a16:creationId xmlns:a16="http://schemas.microsoft.com/office/drawing/2014/main" id="{6038F965-6C01-E72C-83E2-FE7B0A283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6624" y="3532183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100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1" name="Line 314">
              <a:extLst>
                <a:ext uri="{FF2B5EF4-FFF2-40B4-BE49-F238E27FC236}">
                  <a16:creationId xmlns:a16="http://schemas.microsoft.com/office/drawing/2014/main" id="{99DCD9E2-229D-2919-3B36-E2DDCBC4F1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3175" y="5545138"/>
              <a:ext cx="184308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Line 315">
              <a:extLst>
                <a:ext uri="{FF2B5EF4-FFF2-40B4-BE49-F238E27FC236}">
                  <a16:creationId xmlns:a16="http://schemas.microsoft.com/office/drawing/2014/main" id="{6D8A8712-ADFF-A2D2-F211-B6B5238AFE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3175" y="4141788"/>
              <a:ext cx="184308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Rectangle 316">
              <a:extLst>
                <a:ext uri="{FF2B5EF4-FFF2-40B4-BE49-F238E27FC236}">
                  <a16:creationId xmlns:a16="http://schemas.microsoft.com/office/drawing/2014/main" id="{112A0845-2A11-54BF-7ABC-03450701F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9557" y="5773738"/>
              <a:ext cx="36869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TEMPS</a:t>
              </a:r>
              <a:endParaRPr kumimoji="0" lang="fr-FR" altLang="fr-FR" sz="2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4" name="Rectangle 317">
              <a:extLst>
                <a:ext uri="{FF2B5EF4-FFF2-40B4-BE49-F238E27FC236}">
                  <a16:creationId xmlns:a16="http://schemas.microsoft.com/office/drawing/2014/main" id="{9272F385-75FA-1280-28F9-67C531D79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4532" y="5773738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5" name="Rectangle 318">
              <a:extLst>
                <a:ext uri="{FF2B5EF4-FFF2-40B4-BE49-F238E27FC236}">
                  <a16:creationId xmlns:a16="http://schemas.microsoft.com/office/drawing/2014/main" id="{4CD247EB-130B-356E-FFA6-750EB5C55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3284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6" name="Rectangle 319">
              <a:extLst>
                <a:ext uri="{FF2B5EF4-FFF2-40B4-BE49-F238E27FC236}">
                  <a16:creationId xmlns:a16="http://schemas.microsoft.com/office/drawing/2014/main" id="{11E037B4-051F-03CB-16C1-142C02651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309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28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7" name="Rectangle 320">
              <a:extLst>
                <a:ext uri="{FF2B5EF4-FFF2-40B4-BE49-F238E27FC236}">
                  <a16:creationId xmlns:a16="http://schemas.microsoft.com/office/drawing/2014/main" id="{7234952B-4D1B-0E50-FE4F-BAAEA9DD5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334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56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8" name="Rectangle 321">
              <a:extLst>
                <a:ext uri="{FF2B5EF4-FFF2-40B4-BE49-F238E27FC236}">
                  <a16:creationId xmlns:a16="http://schemas.microsoft.com/office/drawing/2014/main" id="{263ABF8C-EF9F-B029-0AE3-236F9CB6D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4946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29" name="Rectangle 322">
              <a:extLst>
                <a:ext uri="{FF2B5EF4-FFF2-40B4-BE49-F238E27FC236}">
                  <a16:creationId xmlns:a16="http://schemas.microsoft.com/office/drawing/2014/main" id="{540D0BC1-3980-A16E-371E-8856C49E2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4971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96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0" name="Rectangle 323">
              <a:extLst>
                <a:ext uri="{FF2B5EF4-FFF2-40B4-BE49-F238E27FC236}">
                  <a16:creationId xmlns:a16="http://schemas.microsoft.com/office/drawing/2014/main" id="{DE8CB942-38C3-E0F8-E276-B4FEBB8B1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2134" y="5773738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112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1" name="Rectangle 324">
              <a:extLst>
                <a:ext uri="{FF2B5EF4-FFF2-40B4-BE49-F238E27FC236}">
                  <a16:creationId xmlns:a16="http://schemas.microsoft.com/office/drawing/2014/main" id="{C4208A03-7EE8-3C25-A990-A8D966322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3747" y="5773738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2" name="Rectangle 325">
              <a:extLst>
                <a:ext uri="{FF2B5EF4-FFF2-40B4-BE49-F238E27FC236}">
                  <a16:creationId xmlns:a16="http://schemas.microsoft.com/office/drawing/2014/main" id="{58DF95DD-A048-3551-5C63-4FE3A7EEB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3772" y="5773738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365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3" name="Rectangle 326">
              <a:extLst>
                <a:ext uri="{FF2B5EF4-FFF2-40B4-BE49-F238E27FC236}">
                  <a16:creationId xmlns:a16="http://schemas.microsoft.com/office/drawing/2014/main" id="{6700737A-67FF-D9E8-2D99-BEE896E86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769" y="6092987"/>
              <a:ext cx="566428" cy="380480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</p:spPr>
          <p:txBody>
            <a:bodyPr vert="horz" wrap="none" lIns="36000" tIns="36000" rIns="36000" bIns="3600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 algn="ctr"/>
              <a:r>
                <a:rPr lang="fr-FR" altLang="fr-FR" sz="1000" b="1" dirty="0">
                  <a:solidFill>
                    <a:schemeClr val="bg1"/>
                  </a:solidFill>
                  <a:latin typeface="+mn-lt"/>
                </a:rPr>
                <a:t>ChAdOx1</a:t>
              </a:r>
              <a:br>
                <a:rPr lang="fr-FR" altLang="fr-FR" sz="1000" b="1" dirty="0">
                  <a:solidFill>
                    <a:schemeClr val="bg1"/>
                  </a:solidFill>
                  <a:latin typeface="+mn-lt"/>
                </a:rPr>
              </a:br>
              <a:r>
                <a:rPr lang="fr-FR" altLang="fr-FR" sz="1000" b="1" dirty="0">
                  <a:solidFill>
                    <a:schemeClr val="bg1"/>
                  </a:solidFill>
                  <a:latin typeface="+mn-lt"/>
                </a:rPr>
                <a:t>Dose 1</a:t>
              </a:r>
              <a:endParaRPr lang="fr-FR" altLang="fr-FR" sz="2400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134" name="Line 327">
              <a:extLst>
                <a:ext uri="{FF2B5EF4-FFF2-40B4-BE49-F238E27FC236}">
                  <a16:creationId xmlns:a16="http://schemas.microsoft.com/office/drawing/2014/main" id="{A52786FE-24AE-2D81-3D54-BF86E35D98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32775" y="5545138"/>
              <a:ext cx="184308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Line 328">
              <a:extLst>
                <a:ext uri="{FF2B5EF4-FFF2-40B4-BE49-F238E27FC236}">
                  <a16:creationId xmlns:a16="http://schemas.microsoft.com/office/drawing/2014/main" id="{C80C55DD-F2E6-1D9A-B216-0A43636EB6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32775" y="4141788"/>
              <a:ext cx="184308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Rectangle 329">
              <a:extLst>
                <a:ext uri="{FF2B5EF4-FFF2-40B4-BE49-F238E27FC236}">
                  <a16:creationId xmlns:a16="http://schemas.microsoft.com/office/drawing/2014/main" id="{B0FDA6B5-DB1B-099B-7E7E-B37A0D0E1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8257" y="5773738"/>
              <a:ext cx="657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7" name="Rectangle 330">
              <a:extLst>
                <a:ext uri="{FF2B5EF4-FFF2-40B4-BE49-F238E27FC236}">
                  <a16:creationId xmlns:a16="http://schemas.microsoft.com/office/drawing/2014/main" id="{2772DD6E-8EDE-899F-29A2-68862A3C8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7009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8" name="Rectangle 331">
              <a:extLst>
                <a:ext uri="{FF2B5EF4-FFF2-40B4-BE49-F238E27FC236}">
                  <a16:creationId xmlns:a16="http://schemas.microsoft.com/office/drawing/2014/main" id="{6C2A1175-A543-E5C2-26CF-BF02E438E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7034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28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9" name="Rectangle 332">
              <a:extLst>
                <a:ext uri="{FF2B5EF4-FFF2-40B4-BE49-F238E27FC236}">
                  <a16:creationId xmlns:a16="http://schemas.microsoft.com/office/drawing/2014/main" id="{93B20F24-A93B-DD34-8D1F-CF387B37C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7059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56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40" name="Rectangle 333">
              <a:extLst>
                <a:ext uri="{FF2B5EF4-FFF2-40B4-BE49-F238E27FC236}">
                  <a16:creationId xmlns:a16="http://schemas.microsoft.com/office/drawing/2014/main" id="{7230F3C2-9054-097A-E7CF-57A099FC9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8671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84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41" name="Rectangle 334">
              <a:extLst>
                <a:ext uri="{FF2B5EF4-FFF2-40B4-BE49-F238E27FC236}">
                  <a16:creationId xmlns:a16="http://schemas.microsoft.com/office/drawing/2014/main" id="{DD045B99-9163-9475-557B-F389CEF3D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8696" y="5773738"/>
              <a:ext cx="13144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96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42" name="Rectangle 335">
              <a:extLst>
                <a:ext uri="{FF2B5EF4-FFF2-40B4-BE49-F238E27FC236}">
                  <a16:creationId xmlns:a16="http://schemas.microsoft.com/office/drawing/2014/main" id="{B06CF0C7-DCC1-13B3-F9AC-79AE77CFE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5859" y="5773738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112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43" name="Rectangle 336">
              <a:extLst>
                <a:ext uri="{FF2B5EF4-FFF2-40B4-BE49-F238E27FC236}">
                  <a16:creationId xmlns:a16="http://schemas.microsoft.com/office/drawing/2014/main" id="{EF498FA3-7458-BC10-8FA2-47797B613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5884" y="5773738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140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44" name="Rectangle 337">
              <a:extLst>
                <a:ext uri="{FF2B5EF4-FFF2-40B4-BE49-F238E27FC236}">
                  <a16:creationId xmlns:a16="http://schemas.microsoft.com/office/drawing/2014/main" id="{E52E05CA-1D8F-212C-8E93-5A256CCD6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7497" y="5773738"/>
              <a:ext cx="19717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365</a:t>
              </a:r>
              <a:endParaRPr kumimoji="0" lang="fr-FR" altLang="fr-FR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45" name="Line 338">
              <a:extLst>
                <a:ext uri="{FF2B5EF4-FFF2-40B4-BE49-F238E27FC236}">
                  <a16:creationId xmlns:a16="http://schemas.microsoft.com/office/drawing/2014/main" id="{2103550B-6A9D-1182-F169-5D79DD578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94913" y="5545138"/>
              <a:ext cx="184308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Line 339">
              <a:extLst>
                <a:ext uri="{FF2B5EF4-FFF2-40B4-BE49-F238E27FC236}">
                  <a16:creationId xmlns:a16="http://schemas.microsoft.com/office/drawing/2014/main" id="{132C6EC0-1FCF-AD76-8F86-F01DADD139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94913" y="4141788"/>
              <a:ext cx="184308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Rectangle 340">
              <a:extLst>
                <a:ext uri="{FF2B5EF4-FFF2-40B4-BE49-F238E27FC236}">
                  <a16:creationId xmlns:a16="http://schemas.microsoft.com/office/drawing/2014/main" id="{34E6B41A-37D0-3CC6-26BC-1FDE660C5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8806" y="2635250"/>
              <a:ext cx="1340729" cy="309958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none" lIns="90000" tIns="46800" rIns="90000" bIns="4680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fr-FR" altLang="fr-FR" sz="1400" b="1" dirty="0">
                  <a:solidFill>
                    <a:schemeClr val="bg1"/>
                  </a:solidFill>
                  <a:latin typeface="+mn-lt"/>
                </a:rPr>
                <a:t>2</a:t>
              </a: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latin typeface="+mn-lt"/>
                </a:rPr>
                <a:t> doses (n = 26)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endParaRPr>
            </a:p>
          </p:txBody>
        </p:sp>
        <p:sp>
          <p:nvSpPr>
            <p:cNvPr id="148" name="Rectangle 341">
              <a:extLst>
                <a:ext uri="{FF2B5EF4-FFF2-40B4-BE49-F238E27FC236}">
                  <a16:creationId xmlns:a16="http://schemas.microsoft.com/office/drawing/2014/main" id="{FC3CDF3F-4967-65C7-8267-E8A7BA99A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6060" y="2635250"/>
              <a:ext cx="1268594" cy="309958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</p:spPr>
          <p:txBody>
            <a:bodyPr vert="horz" wrap="none" lIns="90000" tIns="46800" rIns="90000" bIns="4680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fr-FR" altLang="fr-FR" sz="1400" b="1" dirty="0">
                  <a:solidFill>
                    <a:schemeClr val="bg1"/>
                  </a:solidFill>
                  <a:latin typeface="+mn-lt"/>
                </a:rPr>
                <a:t>1</a:t>
              </a: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latin typeface="+mn-lt"/>
                </a:rPr>
                <a:t> dose (n = 20)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endParaRPr>
            </a:p>
          </p:txBody>
        </p:sp>
        <p:sp>
          <p:nvSpPr>
            <p:cNvPr id="149" name="Rectangle 342">
              <a:extLst>
                <a:ext uri="{FF2B5EF4-FFF2-40B4-BE49-F238E27FC236}">
                  <a16:creationId xmlns:a16="http://schemas.microsoft.com/office/drawing/2014/main" id="{5F400141-6D70-5F08-15DB-53F43E991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2596" y="2635250"/>
              <a:ext cx="1278212" cy="30995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none" lIns="90000" tIns="46800" rIns="90000" bIns="4680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latin typeface="+mn-lt"/>
                </a:rPr>
                <a:t>Placebo (n = 5)</a:t>
              </a:r>
              <a:endParaRPr kumimoji="0" lang="fr-FR" altLang="fr-FR" sz="20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endParaRPr>
            </a:p>
          </p:txBody>
        </p:sp>
        <p:cxnSp>
          <p:nvCxnSpPr>
            <p:cNvPr id="354" name="Connecteur droit avec flèche 353">
              <a:extLst>
                <a:ext uri="{FF2B5EF4-FFF2-40B4-BE49-F238E27FC236}">
                  <a16:creationId xmlns:a16="http://schemas.microsoft.com/office/drawing/2014/main" id="{EEC86A2D-3EFC-D5BA-D5D2-A46EBEBFE83E}"/>
                </a:ext>
              </a:extLst>
            </p:cNvPr>
            <p:cNvCxnSpPr>
              <a:stCxn id="116" idx="0"/>
              <a:endCxn id="107" idx="2"/>
            </p:cNvCxnSpPr>
            <p:nvPr/>
          </p:nvCxnSpPr>
          <p:spPr>
            <a:xfrm flipH="1" flipV="1">
              <a:off x="6479382" y="5927626"/>
              <a:ext cx="1" cy="165361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5" name="Connecteur droit avec flèche 354">
              <a:extLst>
                <a:ext uri="{FF2B5EF4-FFF2-40B4-BE49-F238E27FC236}">
                  <a16:creationId xmlns:a16="http://schemas.microsoft.com/office/drawing/2014/main" id="{A55BA99E-12B5-3831-B885-9AD4BC32C1CF}"/>
                </a:ext>
              </a:extLst>
            </p:cNvPr>
            <p:cNvCxnSpPr>
              <a:cxnSpLocks/>
              <a:stCxn id="117" idx="0"/>
              <a:endCxn id="111" idx="2"/>
            </p:cNvCxnSpPr>
            <p:nvPr/>
          </p:nvCxnSpPr>
          <p:spPr>
            <a:xfrm flipV="1">
              <a:off x="7282658" y="5927626"/>
              <a:ext cx="0" cy="165361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Connecteur droit avec flèche 357">
              <a:extLst>
                <a:ext uri="{FF2B5EF4-FFF2-40B4-BE49-F238E27FC236}">
                  <a16:creationId xmlns:a16="http://schemas.microsoft.com/office/drawing/2014/main" id="{C3580503-85C0-2F10-10EE-4638A287BB10}"/>
                </a:ext>
              </a:extLst>
            </p:cNvPr>
            <p:cNvCxnSpPr>
              <a:cxnSpLocks/>
              <a:stCxn id="133" idx="0"/>
              <a:endCxn id="124" idx="2"/>
            </p:cNvCxnSpPr>
            <p:nvPr/>
          </p:nvCxnSpPr>
          <p:spPr>
            <a:xfrm flipH="1" flipV="1">
              <a:off x="8357394" y="5927626"/>
              <a:ext cx="1589" cy="165361"/>
            </a:xfrm>
            <a:prstGeom prst="straightConnector1">
              <a:avLst/>
            </a:prstGeom>
            <a:ln w="28575">
              <a:solidFill>
                <a:srgbClr val="FF66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Rectangle 316">
              <a:extLst>
                <a:ext uri="{FF2B5EF4-FFF2-40B4-BE49-F238E27FC236}">
                  <a16:creationId xmlns:a16="http://schemas.microsoft.com/office/drawing/2014/main" id="{E6175110-A19F-4BAE-73DB-1D1F4A797B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07537" y="4950778"/>
              <a:ext cx="98745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IU/ml (binding)</a:t>
              </a:r>
              <a:endParaRPr kumimoji="0" lang="fr-FR" altLang="fr-FR" sz="3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62" name="Rectangle 316">
              <a:extLst>
                <a:ext uri="{FF2B5EF4-FFF2-40B4-BE49-F238E27FC236}">
                  <a16:creationId xmlns:a16="http://schemas.microsoft.com/office/drawing/2014/main" id="{4C37D0AF-5146-2749-F479-CA1DCF82C9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07537" y="3530355"/>
              <a:ext cx="98745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IU/ml (binding)</a:t>
              </a:r>
              <a:endParaRPr kumimoji="0" lang="fr-FR" altLang="fr-FR" sz="3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63" name="Rectangle 316">
              <a:extLst>
                <a:ext uri="{FF2B5EF4-FFF2-40B4-BE49-F238E27FC236}">
                  <a16:creationId xmlns:a16="http://schemas.microsoft.com/office/drawing/2014/main" id="{4E09171C-2C7C-B9F9-834D-53DB27A15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843" y="4812009"/>
              <a:ext cx="1757646" cy="68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Glycoprotéine G</a:t>
              </a:r>
              <a:br>
                <a:rPr kumimoji="0" lang="fr-FR" alt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</a:br>
              <a:r>
                <a:rPr kumimoji="0" lang="fr-FR" alt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(Souche MALAYSI</a:t>
              </a:r>
              <a:r>
                <a:rPr lang="fr-FR" altLang="fr-FR" sz="1400" b="1" dirty="0">
                  <a:solidFill>
                    <a:srgbClr val="000000"/>
                  </a:solidFill>
                  <a:latin typeface="+mn-lt"/>
                </a:rPr>
                <a:t>E</a:t>
              </a:r>
              <a:r>
                <a:rPr kumimoji="0" lang="fr-FR" alt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)</a:t>
              </a:r>
              <a:br>
                <a:rPr kumimoji="0" lang="fr-FR" alt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</a:br>
              <a:r>
                <a:rPr kumimoji="0" lang="fr-FR" alt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IgG ELISA</a:t>
              </a:r>
              <a:endParaRPr kumimoji="0" lang="fr-FR" alt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4" name="Rectangle 316">
              <a:extLst>
                <a:ext uri="{FF2B5EF4-FFF2-40B4-BE49-F238E27FC236}">
                  <a16:creationId xmlns:a16="http://schemas.microsoft.com/office/drawing/2014/main" id="{5AD26AD3-773F-E725-D505-DDF96F3ED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466" y="3205316"/>
              <a:ext cx="1402623" cy="9170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Glycoprotéine G</a:t>
              </a:r>
              <a:b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</a:b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(Souche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BANGLADESH)</a:t>
              </a:r>
              <a:br>
                <a:rPr kumimoji="0" lang="fr-FR" altLang="fr-FR" sz="1400" b="1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</a:br>
              <a:r>
                <a:rPr kumimoji="0" lang="fr-FR" altLang="fr-FR" sz="140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</a:rPr>
                <a:t>IgG ELISA</a:t>
              </a:r>
              <a:endParaRPr kumimoji="0" lang="fr-FR" altLang="fr-F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365" name="Rectangle 316">
              <a:extLst>
                <a:ext uri="{FF2B5EF4-FFF2-40B4-BE49-F238E27FC236}">
                  <a16:creationId xmlns:a16="http://schemas.microsoft.com/office/drawing/2014/main" id="{830D5CE0-9D70-CFBC-909E-FDEB8711F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1139" y="2979221"/>
              <a:ext cx="123912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200" i="0" u="none" strike="noStrike" cap="none" normalizeH="0" baseline="0" dirty="0">
                  <a:ln>
                    <a:noFill/>
                  </a:ln>
                  <a:solidFill>
                    <a:srgbClr val="FF6600"/>
                  </a:solidFill>
                  <a:effectLst/>
                  <a:latin typeface="+mn-lt"/>
                </a:rPr>
                <a:t>2</a:t>
              </a:r>
              <a:r>
                <a:rPr lang="fr-FR" altLang="fr-FR" sz="1200" baseline="30000" dirty="0">
                  <a:solidFill>
                    <a:srgbClr val="FF6600"/>
                  </a:solidFill>
                  <a:latin typeface="+mn-lt"/>
                </a:rPr>
                <a:t>ème</a:t>
              </a:r>
              <a:r>
                <a:rPr kumimoji="0" lang="fr-FR" altLang="fr-FR" sz="1200" i="0" u="none" strike="noStrike" cap="none" normalizeH="0" baseline="0" dirty="0">
                  <a:ln>
                    <a:noFill/>
                  </a:ln>
                  <a:solidFill>
                    <a:srgbClr val="FF6600"/>
                  </a:solidFill>
                  <a:effectLst/>
                  <a:latin typeface="+mn-lt"/>
                </a:rPr>
                <a:t> dose = placebo</a:t>
              </a:r>
              <a:endParaRPr kumimoji="0" lang="fr-FR" altLang="fr-FR" sz="3600" i="0" u="none" strike="noStrike" cap="none" normalizeH="0" baseline="0" dirty="0">
                <a:ln>
                  <a:noFill/>
                </a:ln>
                <a:solidFill>
                  <a:srgbClr val="FF6600"/>
                </a:solidFill>
                <a:effectLst/>
                <a:latin typeface="+mn-lt"/>
              </a:endParaRPr>
            </a:p>
          </p:txBody>
        </p:sp>
      </p:grpSp>
      <p:sp>
        <p:nvSpPr>
          <p:cNvPr id="6" name="ZoneTexte 5">
            <a:extLst>
              <a:ext uri="{FF2B5EF4-FFF2-40B4-BE49-F238E27FC236}">
                <a16:creationId xmlns:a16="http://schemas.microsoft.com/office/drawing/2014/main" id="{E15DE101-4611-1782-8793-976B8366CB68}"/>
              </a:ext>
            </a:extLst>
          </p:cNvPr>
          <p:cNvSpPr txBox="1"/>
          <p:nvPr/>
        </p:nvSpPr>
        <p:spPr>
          <a:xfrm>
            <a:off x="375781" y="5351764"/>
            <a:ext cx="6126619" cy="12926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Clr>
                <a:srgbClr val="C00000"/>
              </a:buClr>
            </a:pPr>
            <a:r>
              <a:rPr lang="fr-FR" sz="20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Résultats</a:t>
            </a:r>
          </a:p>
          <a:p>
            <a:pPr marL="342900" indent="-34290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2000" dirty="0">
                <a:latin typeface="Calibri" panose="020F0502020204030204" pitchFamily="34" charset="0"/>
                <a:cs typeface="Calibri" panose="020F0502020204030204" pitchFamily="34" charset="0"/>
              </a:rPr>
              <a:t>Peu d’effets indésirables </a:t>
            </a:r>
          </a:p>
          <a:p>
            <a:pPr marL="342900" indent="-34290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fr-FR" sz="2000" dirty="0">
                <a:latin typeface="Calibri" panose="020F0502020204030204" pitchFamily="34" charset="0"/>
                <a:cs typeface="Calibri" panose="020F0502020204030204" pitchFamily="34" charset="0"/>
              </a:rPr>
              <a:t>Réponse en IgG et en neutralisation détectées à 1 an</a:t>
            </a:r>
            <a:br>
              <a:rPr lang="fr-FR" sz="20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(contre la souche Bangladaise et une souche Malaysienne)</a:t>
            </a: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B35D68E1-7AAA-969C-932A-6527D870CD6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9762" y="2641601"/>
            <a:ext cx="4166369" cy="271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823624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58023BE-0D2E-146B-5CFE-BFB976EC1A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Première utilisation chez l’être humain de EVT894 </a:t>
            </a:r>
            <a:br>
              <a:rPr lang="fr-FR" dirty="0"/>
            </a:br>
            <a:r>
              <a:rPr lang="fr-FR" dirty="0"/>
              <a:t>Anticorps monoclonal anti-chikungunya 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A59390D0-EFCC-EC69-F6B0-35024C4930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1" y="1805165"/>
            <a:ext cx="5799711" cy="4371798"/>
          </a:xfrm>
        </p:spPr>
        <p:txBody>
          <a:bodyPr>
            <a:normAutofit/>
          </a:bodyPr>
          <a:lstStyle/>
          <a:p>
            <a:r>
              <a:rPr lang="fr-FR" sz="2000" dirty="0"/>
              <a:t>Anticorps monoclonal humain recombiné IgG1 ciblant la protéine E2 du CHIKV</a:t>
            </a:r>
          </a:p>
          <a:p>
            <a:r>
              <a:rPr lang="fr-FR" sz="2000" dirty="0"/>
              <a:t>Activité neutralisante </a:t>
            </a:r>
            <a:r>
              <a:rPr lang="fr-FR" sz="2000" i="1" dirty="0"/>
              <a:t>in vitro </a:t>
            </a:r>
            <a:r>
              <a:rPr lang="fr-FR" sz="2000" dirty="0"/>
              <a:t>et pré-clinique sur souris et PNH</a:t>
            </a:r>
            <a:endParaRPr lang="fr-FR" sz="800" dirty="0"/>
          </a:p>
          <a:p>
            <a:r>
              <a:rPr lang="fr-FR" sz="2000" dirty="0"/>
              <a:t>Phase sécurité et immunogénicité </a:t>
            </a:r>
          </a:p>
          <a:p>
            <a:endParaRPr lang="fr-FR" sz="2000" dirty="0"/>
          </a:p>
          <a:p>
            <a:pPr marL="0" indent="0">
              <a:buNone/>
            </a:pPr>
            <a:r>
              <a:rPr lang="fr-FR" sz="2000" b="1" dirty="0">
                <a:solidFill>
                  <a:srgbClr val="C00000"/>
                </a:solidFill>
              </a:rPr>
              <a:t>Résultats</a:t>
            </a:r>
          </a:p>
          <a:p>
            <a:r>
              <a:rPr lang="fr-FR" sz="2000" dirty="0"/>
              <a:t>42 sujets sains inclus, dont 2 contrôles </a:t>
            </a:r>
          </a:p>
          <a:p>
            <a:r>
              <a:rPr lang="fr-FR" sz="2000" dirty="0"/>
              <a:t>Détectabilité de 4 à 8 mois en fonction de la dose</a:t>
            </a:r>
          </a:p>
          <a:p>
            <a:r>
              <a:rPr lang="fr-FR" sz="2000" dirty="0"/>
              <a:t>Pas de développement d’Ac anti EVT894</a:t>
            </a:r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016C5A0F-84D4-5ACE-144A-8F54ABF90483}"/>
              </a:ext>
            </a:extLst>
          </p:cNvPr>
          <p:cNvSpPr txBox="1">
            <a:spLocks/>
          </p:cNvSpPr>
          <p:nvPr/>
        </p:nvSpPr>
        <p:spPr>
          <a:xfrm>
            <a:off x="9663566" y="6634999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Watson, H ESCMID 2026, L0008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BC8ACC6-206A-287B-9E71-4B872EA682B5}"/>
              </a:ext>
            </a:extLst>
          </p:cNvPr>
          <p:cNvSpPr txBox="1"/>
          <p:nvPr/>
        </p:nvSpPr>
        <p:spPr>
          <a:xfrm>
            <a:off x="6571071" y="1805165"/>
            <a:ext cx="48727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Concentrations plasmatiques selon modélisation </a:t>
            </a:r>
            <a:b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</a:br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pharmacocinétique après 2 doses </a:t>
            </a:r>
            <a:endParaRPr lang="es-419" b="1" dirty="0">
              <a:solidFill>
                <a:srgbClr val="C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6C172318-C782-A20E-3582-DB65F14F05AB}"/>
              </a:ext>
            </a:extLst>
          </p:cNvPr>
          <p:cNvGrpSpPr/>
          <p:nvPr/>
        </p:nvGrpSpPr>
        <p:grpSpPr>
          <a:xfrm>
            <a:off x="6260284" y="2614097"/>
            <a:ext cx="5730398" cy="3562866"/>
            <a:chOff x="6518299" y="3165525"/>
            <a:chExt cx="4974724" cy="3093027"/>
          </a:xfrm>
        </p:grpSpPr>
        <p:sp>
          <p:nvSpPr>
            <p:cNvPr id="9" name="ZoneTexte 8">
              <a:extLst>
                <a:ext uri="{FF2B5EF4-FFF2-40B4-BE49-F238E27FC236}">
                  <a16:creationId xmlns:a16="http://schemas.microsoft.com/office/drawing/2014/main" id="{DEAB3097-A605-52FD-0CD8-B0B0EE6F20B6}"/>
                </a:ext>
              </a:extLst>
            </p:cNvPr>
            <p:cNvSpPr txBox="1"/>
            <p:nvPr/>
          </p:nvSpPr>
          <p:spPr>
            <a:xfrm>
              <a:off x="6847163" y="3165525"/>
              <a:ext cx="6431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</a:t>
              </a:r>
              <a:r>
                <a:rPr kumimoji="0" lang="fr-FR" sz="1200" b="0" i="0" u="none" strike="noStrike" kern="1200" cap="none" spc="0" normalizeH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+ 06</a:t>
              </a: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28F357F9-A1B0-CF46-A97D-902FB61D86EC}"/>
                </a:ext>
              </a:extLst>
            </p:cNvPr>
            <p:cNvSpPr txBox="1"/>
            <p:nvPr/>
          </p:nvSpPr>
          <p:spPr>
            <a:xfrm>
              <a:off x="6956167" y="4929659"/>
              <a:ext cx="53412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1 000</a:t>
              </a:r>
            </a:p>
          </p:txBody>
        </p: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BDDB6BA0-41C3-E1A1-A8A1-70A7A77C1CB0}"/>
                </a:ext>
              </a:extLst>
            </p:cNvPr>
            <p:cNvSpPr txBox="1"/>
            <p:nvPr/>
          </p:nvSpPr>
          <p:spPr>
            <a:xfrm>
              <a:off x="7069981" y="5504534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200" dirty="0">
                  <a:solidFill>
                    <a:prstClr val="black"/>
                  </a:solidFill>
                  <a:latin typeface="Calibri"/>
                </a:rPr>
                <a:t>1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00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3460BD0A-90C4-42C2-99F2-530F239F4E7A}"/>
                </a:ext>
              </a:extLst>
            </p:cNvPr>
            <p:cNvSpPr txBox="1"/>
            <p:nvPr/>
          </p:nvSpPr>
          <p:spPr>
            <a:xfrm>
              <a:off x="7349114" y="5719283"/>
              <a:ext cx="26321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AE5BC2CE-1846-3443-A1D9-9D735BB76DA4}"/>
                </a:ext>
              </a:extLst>
            </p:cNvPr>
            <p:cNvSpPr txBox="1"/>
            <p:nvPr/>
          </p:nvSpPr>
          <p:spPr>
            <a:xfrm>
              <a:off x="7844409" y="5719283"/>
              <a:ext cx="3417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200" dirty="0">
                  <a:solidFill>
                    <a:prstClr val="black"/>
                  </a:solidFill>
                  <a:latin typeface="Calibri"/>
                </a:rPr>
                <a:t>5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A2F7D589-F2D3-B05A-798D-B23B69CBCB94}"/>
                </a:ext>
              </a:extLst>
            </p:cNvPr>
            <p:cNvSpPr txBox="1"/>
            <p:nvPr/>
          </p:nvSpPr>
          <p:spPr>
            <a:xfrm>
              <a:off x="8366550" y="5719283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A8333D03-838C-B62B-F470-963D37F0282C}"/>
                </a:ext>
              </a:extLst>
            </p:cNvPr>
            <p:cNvSpPr txBox="1"/>
            <p:nvPr/>
          </p:nvSpPr>
          <p:spPr>
            <a:xfrm>
              <a:off x="8901184" y="5719283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150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C8A76785-B678-914F-A7B5-2C2A68B84F2A}"/>
                </a:ext>
              </a:extLst>
            </p:cNvPr>
            <p:cNvSpPr txBox="1"/>
            <p:nvPr/>
          </p:nvSpPr>
          <p:spPr>
            <a:xfrm>
              <a:off x="10010585" y="5719283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250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9AC8A17A-B115-8A26-AE4E-4DCF03CC75DE}"/>
                </a:ext>
              </a:extLst>
            </p:cNvPr>
            <p:cNvSpPr txBox="1"/>
            <p:nvPr/>
          </p:nvSpPr>
          <p:spPr>
            <a:xfrm>
              <a:off x="8511729" y="5950775"/>
              <a:ext cx="5704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Jours</a:t>
              </a:r>
            </a:p>
          </p:txBody>
        </p: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15736E6E-F2F9-0998-6047-0A373949F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3266" y="3294185"/>
              <a:ext cx="2739452" cy="2327309"/>
            </a:xfrm>
            <a:custGeom>
              <a:avLst/>
              <a:gdLst>
                <a:gd name="T0" fmla="*/ 8112 w 8112"/>
                <a:gd name="T1" fmla="*/ 3230 h 3230"/>
                <a:gd name="T2" fmla="*/ 0 w 8112"/>
                <a:gd name="T3" fmla="*/ 3230 h 3230"/>
                <a:gd name="T4" fmla="*/ 0 w 8112"/>
                <a:gd name="T5" fmla="*/ 0 h 3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12" h="3230">
                  <a:moveTo>
                    <a:pt x="8112" y="3230"/>
                  </a:moveTo>
                  <a:lnTo>
                    <a:pt x="0" y="323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Line 7">
              <a:extLst>
                <a:ext uri="{FF2B5EF4-FFF2-40B4-BE49-F238E27FC236}">
                  <a16:creationId xmlns:a16="http://schemas.microsoft.com/office/drawing/2014/main" id="{DC5C86DD-D401-C873-86E0-9C379155DF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202718" y="5616093"/>
              <a:ext cx="0" cy="561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Line 9">
              <a:extLst>
                <a:ext uri="{FF2B5EF4-FFF2-40B4-BE49-F238E27FC236}">
                  <a16:creationId xmlns:a16="http://schemas.microsoft.com/office/drawing/2014/main" id="{31DBEE85-1D3E-B636-243A-A2B5E3E731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67268" y="5616093"/>
              <a:ext cx="0" cy="561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Line 10">
              <a:extLst>
                <a:ext uri="{FF2B5EF4-FFF2-40B4-BE49-F238E27FC236}">
                  <a16:creationId xmlns:a16="http://schemas.microsoft.com/office/drawing/2014/main" id="{7A1112D1-4FC3-078A-B3FE-451C7BBBC6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17228" y="3315555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Line 11">
              <a:extLst>
                <a:ext uri="{FF2B5EF4-FFF2-40B4-BE49-F238E27FC236}">
                  <a16:creationId xmlns:a16="http://schemas.microsoft.com/office/drawing/2014/main" id="{9AFFC9A4-B748-E21A-AC3C-AB2A76FADF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17228" y="4456405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Line 12">
              <a:extLst>
                <a:ext uri="{FF2B5EF4-FFF2-40B4-BE49-F238E27FC236}">
                  <a16:creationId xmlns:a16="http://schemas.microsoft.com/office/drawing/2014/main" id="{AEE39F29-3D3A-9E73-32D5-5912C84B33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17228" y="5047298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Line 14">
              <a:extLst>
                <a:ext uri="{FF2B5EF4-FFF2-40B4-BE49-F238E27FC236}">
                  <a16:creationId xmlns:a16="http://schemas.microsoft.com/office/drawing/2014/main" id="{48C9F4FC-BDFD-826E-5B81-6DAA109A28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17228" y="5616093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Line 15">
              <a:extLst>
                <a:ext uri="{FF2B5EF4-FFF2-40B4-BE49-F238E27FC236}">
                  <a16:creationId xmlns:a16="http://schemas.microsoft.com/office/drawing/2014/main" id="{CE9D61C1-C66A-97AC-E54A-6958D555D1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5212" y="5616093"/>
              <a:ext cx="0" cy="561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Line 16">
              <a:extLst>
                <a:ext uri="{FF2B5EF4-FFF2-40B4-BE49-F238E27FC236}">
                  <a16:creationId xmlns:a16="http://schemas.microsoft.com/office/drawing/2014/main" id="{B5EE9ADA-3DDC-F414-204E-99DC05B816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75826" y="5616093"/>
              <a:ext cx="0" cy="561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Line 17">
              <a:extLst>
                <a:ext uri="{FF2B5EF4-FFF2-40B4-BE49-F238E27FC236}">
                  <a16:creationId xmlns:a16="http://schemas.microsoft.com/office/drawing/2014/main" id="{310E93C1-35F0-F82C-D7A8-215903A719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11338" y="5616093"/>
              <a:ext cx="0" cy="561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Line 18">
              <a:extLst>
                <a:ext uri="{FF2B5EF4-FFF2-40B4-BE49-F238E27FC236}">
                  <a16:creationId xmlns:a16="http://schemas.microsoft.com/office/drawing/2014/main" id="{B745C9DF-2CAA-72FF-FFB7-1E7E9CB58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034144" y="5616093"/>
              <a:ext cx="0" cy="561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Line 20">
              <a:extLst>
                <a:ext uri="{FF2B5EF4-FFF2-40B4-BE49-F238E27FC236}">
                  <a16:creationId xmlns:a16="http://schemas.microsoft.com/office/drawing/2014/main" id="{D39F5323-9E95-82AF-710E-7F8E3DF0D1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50792" y="4266886"/>
              <a:ext cx="163628" cy="0"/>
            </a:xfrm>
            <a:prstGeom prst="line">
              <a:avLst/>
            </a:prstGeom>
            <a:noFill/>
            <a:ln w="2540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Line 21">
              <a:extLst>
                <a:ext uri="{FF2B5EF4-FFF2-40B4-BE49-F238E27FC236}">
                  <a16:creationId xmlns:a16="http://schemas.microsoft.com/office/drawing/2014/main" id="{0B719D89-3F3E-FE61-320D-E6E527E079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51276" y="4428949"/>
              <a:ext cx="161072" cy="0"/>
            </a:xfrm>
            <a:prstGeom prst="line">
              <a:avLst/>
            </a:prstGeom>
            <a:noFill/>
            <a:ln w="25400">
              <a:solidFill>
                <a:srgbClr val="FFC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952F8D01-C616-89C0-7078-8D81E79192B7}"/>
                </a:ext>
              </a:extLst>
            </p:cNvPr>
            <p:cNvSpPr txBox="1"/>
            <p:nvPr/>
          </p:nvSpPr>
          <p:spPr>
            <a:xfrm>
              <a:off x="10646777" y="3881110"/>
              <a:ext cx="62869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400" b="1" dirty="0">
                  <a:latin typeface="+mj-lt"/>
                </a:rPr>
                <a:t>Doses</a:t>
              </a:r>
              <a:endParaRPr lang="es-419" sz="1400" b="1" dirty="0">
                <a:latin typeface="+mj-lt"/>
              </a:endParaRPr>
            </a:p>
          </p:txBody>
        </p:sp>
        <p:sp>
          <p:nvSpPr>
            <p:cNvPr id="38" name="ZoneTexte 37">
              <a:extLst>
                <a:ext uri="{FF2B5EF4-FFF2-40B4-BE49-F238E27FC236}">
                  <a16:creationId xmlns:a16="http://schemas.microsoft.com/office/drawing/2014/main" id="{09518CA8-F101-2159-8E1A-A6C04D1F28E8}"/>
                </a:ext>
              </a:extLst>
            </p:cNvPr>
            <p:cNvSpPr txBox="1"/>
            <p:nvPr/>
          </p:nvSpPr>
          <p:spPr>
            <a:xfrm>
              <a:off x="10659461" y="4105188"/>
              <a:ext cx="83356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200" b="1" dirty="0">
                  <a:latin typeface="+mj-lt"/>
                </a:rPr>
                <a:t>5 mg/kg</a:t>
              </a:r>
            </a:p>
            <a:p>
              <a:pPr algn="l"/>
              <a:r>
                <a:rPr lang="fr-FR" sz="1200" b="1" dirty="0">
                  <a:latin typeface="+mj-lt"/>
                </a:rPr>
                <a:t>1,5 mg/kg</a:t>
              </a:r>
              <a:endParaRPr lang="es-419" sz="1200" b="1" dirty="0">
                <a:latin typeface="+mj-lt"/>
              </a:endParaRPr>
            </a:p>
          </p:txBody>
        </p:sp>
        <p:cxnSp>
          <p:nvCxnSpPr>
            <p:cNvPr id="40" name="Connecteur droit 39">
              <a:extLst>
                <a:ext uri="{FF2B5EF4-FFF2-40B4-BE49-F238E27FC236}">
                  <a16:creationId xmlns:a16="http://schemas.microsoft.com/office/drawing/2014/main" id="{9F259721-33C2-6CE7-275C-ED140FFABB00}"/>
                </a:ext>
              </a:extLst>
            </p:cNvPr>
            <p:cNvCxnSpPr/>
            <p:nvPr/>
          </p:nvCxnSpPr>
          <p:spPr>
            <a:xfrm>
              <a:off x="7480721" y="3733800"/>
              <a:ext cx="2740018" cy="0"/>
            </a:xfrm>
            <a:prstGeom prst="line">
              <a:avLst/>
            </a:prstGeom>
            <a:ln w="19050">
              <a:solidFill>
                <a:srgbClr val="C00000"/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E689E44D-D317-E3CF-029F-E36CA40F2A39}"/>
                </a:ext>
              </a:extLst>
            </p:cNvPr>
            <p:cNvSpPr txBox="1"/>
            <p:nvPr/>
          </p:nvSpPr>
          <p:spPr>
            <a:xfrm>
              <a:off x="7577235" y="3475899"/>
              <a:ext cx="1933340" cy="2671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fr-FR" sz="1400" dirty="0">
                  <a:solidFill>
                    <a:srgbClr val="C00000"/>
                  </a:solidFill>
                  <a:latin typeface="+mj-lt"/>
                </a:rPr>
                <a:t>10 % du C</a:t>
              </a:r>
              <a:r>
                <a:rPr lang="fr-FR" sz="1400" baseline="-25000" dirty="0">
                  <a:solidFill>
                    <a:srgbClr val="C00000"/>
                  </a:solidFill>
                  <a:latin typeface="+mj-lt"/>
                </a:rPr>
                <a:t>max</a:t>
              </a:r>
              <a:r>
                <a:rPr lang="fr-FR" sz="1400" dirty="0">
                  <a:solidFill>
                    <a:srgbClr val="C00000"/>
                  </a:solidFill>
                  <a:latin typeface="+mj-lt"/>
                </a:rPr>
                <a:t> PNH au NOAEL</a:t>
              </a:r>
              <a:endParaRPr lang="es-419" sz="1400" dirty="0">
                <a:solidFill>
                  <a:srgbClr val="C00000"/>
                </a:solidFill>
                <a:latin typeface="+mj-lt"/>
              </a:endParaRP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9C88E63F-FC67-45BB-CA7F-7AAA6B655E0E}"/>
                </a:ext>
              </a:extLst>
            </p:cNvPr>
            <p:cNvSpPr txBox="1"/>
            <p:nvPr/>
          </p:nvSpPr>
          <p:spPr>
            <a:xfrm>
              <a:off x="6847163" y="3752367"/>
              <a:ext cx="6431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</a:t>
              </a:r>
              <a:r>
                <a:rPr kumimoji="0" lang="fr-FR" sz="1200" b="0" i="0" u="none" strike="noStrike" kern="1200" cap="none" spc="0" normalizeH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+ 05</a:t>
              </a:r>
            </a:p>
          </p:txBody>
        </p:sp>
        <p:sp>
          <p:nvSpPr>
            <p:cNvPr id="43" name="Line 11">
              <a:extLst>
                <a:ext uri="{FF2B5EF4-FFF2-40B4-BE49-F238E27FC236}">
                  <a16:creationId xmlns:a16="http://schemas.microsoft.com/office/drawing/2014/main" id="{DBF1B936-369A-ECA8-04D0-C87730F637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17228" y="3873311"/>
              <a:ext cx="4603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8527DB63-B3C4-962F-587A-6268B5624BAC}"/>
                </a:ext>
              </a:extLst>
            </p:cNvPr>
            <p:cNvSpPr txBox="1"/>
            <p:nvPr/>
          </p:nvSpPr>
          <p:spPr>
            <a:xfrm>
              <a:off x="6847163" y="4354784"/>
              <a:ext cx="6431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</a:t>
              </a:r>
              <a:r>
                <a:rPr kumimoji="0" lang="fr-FR" sz="1200" b="0" i="0" u="none" strike="noStrike" kern="1200" cap="none" spc="0" normalizeH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+ 04</a:t>
              </a:r>
            </a:p>
          </p:txBody>
        </p:sp>
        <p:cxnSp>
          <p:nvCxnSpPr>
            <p:cNvPr id="45" name="Connecteur droit 44">
              <a:extLst>
                <a:ext uri="{FF2B5EF4-FFF2-40B4-BE49-F238E27FC236}">
                  <a16:creationId xmlns:a16="http://schemas.microsoft.com/office/drawing/2014/main" id="{7B13B5A6-DC8D-5CBB-7D08-1442980F50F3}"/>
                </a:ext>
              </a:extLst>
            </p:cNvPr>
            <p:cNvCxnSpPr/>
            <p:nvPr/>
          </p:nvCxnSpPr>
          <p:spPr>
            <a:xfrm>
              <a:off x="7490342" y="5353878"/>
              <a:ext cx="2740018" cy="0"/>
            </a:xfrm>
            <a:prstGeom prst="line">
              <a:avLst/>
            </a:prstGeom>
            <a:ln w="19050">
              <a:solidFill>
                <a:srgbClr val="00B050"/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ZoneTexte 45">
              <a:extLst>
                <a:ext uri="{FF2B5EF4-FFF2-40B4-BE49-F238E27FC236}">
                  <a16:creationId xmlns:a16="http://schemas.microsoft.com/office/drawing/2014/main" id="{FD3715BF-BD8D-986A-7239-8BE94D8ACA03}"/>
                </a:ext>
              </a:extLst>
            </p:cNvPr>
            <p:cNvSpPr txBox="1"/>
            <p:nvPr/>
          </p:nvSpPr>
          <p:spPr>
            <a:xfrm>
              <a:off x="7577235" y="5071487"/>
              <a:ext cx="1853017" cy="2671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>
                  <a:solidFill>
                    <a:srgbClr val="00B050"/>
                  </a:solidFill>
                  <a:latin typeface="+mj-lt"/>
                </a:rPr>
                <a:t>EC</a:t>
              </a:r>
              <a:r>
                <a:rPr lang="fr-FR" sz="1400" baseline="-25000" dirty="0">
                  <a:solidFill>
                    <a:srgbClr val="00B050"/>
                  </a:solidFill>
                  <a:latin typeface="+mj-lt"/>
                </a:rPr>
                <a:t>90</a:t>
              </a:r>
              <a:r>
                <a:rPr lang="fr-FR" sz="1400" dirty="0">
                  <a:solidFill>
                    <a:srgbClr val="00B050"/>
                  </a:solidFill>
                  <a:latin typeface="+mj-lt"/>
                </a:rPr>
                <a:t> neutralisation </a:t>
              </a:r>
              <a:r>
                <a:rPr lang="fr-FR" sz="1400" i="1" dirty="0">
                  <a:solidFill>
                    <a:srgbClr val="00B050"/>
                  </a:solidFill>
                  <a:latin typeface="+mj-lt"/>
                </a:rPr>
                <a:t>in vitro </a:t>
              </a:r>
              <a:endParaRPr lang="es-419" sz="1400" dirty="0">
                <a:solidFill>
                  <a:srgbClr val="00B050"/>
                </a:solidFill>
                <a:latin typeface="+mj-lt"/>
              </a:endParaRPr>
            </a:p>
          </p:txBody>
        </p:sp>
        <p:sp>
          <p:nvSpPr>
            <p:cNvPr id="47" name="ZoneTexte 46">
              <a:extLst>
                <a:ext uri="{FF2B5EF4-FFF2-40B4-BE49-F238E27FC236}">
                  <a16:creationId xmlns:a16="http://schemas.microsoft.com/office/drawing/2014/main" id="{B3E38260-8D4E-A2FB-8C71-FAF087D883BC}"/>
                </a:ext>
              </a:extLst>
            </p:cNvPr>
            <p:cNvSpPr txBox="1"/>
            <p:nvPr/>
          </p:nvSpPr>
          <p:spPr>
            <a:xfrm>
              <a:off x="9450490" y="5719283"/>
              <a:ext cx="4203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200</a:t>
              </a:r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FE2F6730-B06C-1350-8EB6-BD0E3D33B42D}"/>
                </a:ext>
              </a:extLst>
            </p:cNvPr>
            <p:cNvSpPr/>
            <p:nvPr/>
          </p:nvSpPr>
          <p:spPr>
            <a:xfrm>
              <a:off x="7474226" y="3909391"/>
              <a:ext cx="2739887" cy="725557"/>
            </a:xfrm>
            <a:custGeom>
              <a:avLst/>
              <a:gdLst>
                <a:gd name="csX0" fmla="*/ 0 w 2739887"/>
                <a:gd name="csY0" fmla="*/ 0 h 725557"/>
                <a:gd name="csX1" fmla="*/ 36444 w 2739887"/>
                <a:gd name="csY1" fmla="*/ 0 h 725557"/>
                <a:gd name="csX2" fmla="*/ 69574 w 2739887"/>
                <a:gd name="csY2" fmla="*/ 86139 h 725557"/>
                <a:gd name="csX3" fmla="*/ 149087 w 2739887"/>
                <a:gd name="csY3" fmla="*/ 125896 h 725557"/>
                <a:gd name="csX4" fmla="*/ 2739887 w 2739887"/>
                <a:gd name="csY4" fmla="*/ 725557 h 7255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739887" h="725557">
                  <a:moveTo>
                    <a:pt x="0" y="0"/>
                  </a:moveTo>
                  <a:lnTo>
                    <a:pt x="36444" y="0"/>
                  </a:lnTo>
                  <a:lnTo>
                    <a:pt x="69574" y="86139"/>
                  </a:lnTo>
                  <a:lnTo>
                    <a:pt x="149087" y="125896"/>
                  </a:lnTo>
                  <a:lnTo>
                    <a:pt x="2739887" y="725557"/>
                  </a:lnTo>
                </a:path>
              </a:pathLst>
            </a:custGeom>
            <a:noFill/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B04674AA-A815-99CE-0814-41EECCAEDA9E}"/>
                </a:ext>
              </a:extLst>
            </p:cNvPr>
            <p:cNvSpPr/>
            <p:nvPr/>
          </p:nvSpPr>
          <p:spPr>
            <a:xfrm>
              <a:off x="7480852" y="4227443"/>
              <a:ext cx="2733261" cy="732183"/>
            </a:xfrm>
            <a:custGeom>
              <a:avLst/>
              <a:gdLst>
                <a:gd name="csX0" fmla="*/ 0 w 2733261"/>
                <a:gd name="csY0" fmla="*/ 0 h 732183"/>
                <a:gd name="csX1" fmla="*/ 56322 w 2733261"/>
                <a:gd name="csY1" fmla="*/ 6626 h 732183"/>
                <a:gd name="csX2" fmla="*/ 62948 w 2733261"/>
                <a:gd name="csY2" fmla="*/ 72887 h 732183"/>
                <a:gd name="csX3" fmla="*/ 122583 w 2733261"/>
                <a:gd name="csY3" fmla="*/ 102705 h 732183"/>
                <a:gd name="csX4" fmla="*/ 2733261 w 2733261"/>
                <a:gd name="csY4" fmla="*/ 732183 h 7321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733261" h="732183">
                  <a:moveTo>
                    <a:pt x="0" y="0"/>
                  </a:moveTo>
                  <a:lnTo>
                    <a:pt x="56322" y="6626"/>
                  </a:lnTo>
                  <a:lnTo>
                    <a:pt x="62948" y="72887"/>
                  </a:lnTo>
                  <a:lnTo>
                    <a:pt x="122583" y="102705"/>
                  </a:lnTo>
                  <a:lnTo>
                    <a:pt x="2733261" y="732183"/>
                  </a:lnTo>
                </a:path>
              </a:pathLst>
            </a:cu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419"/>
            </a:p>
          </p:txBody>
        </p:sp>
        <p:cxnSp>
          <p:nvCxnSpPr>
            <p:cNvPr id="50" name="Connecteur droit 49">
              <a:extLst>
                <a:ext uri="{FF2B5EF4-FFF2-40B4-BE49-F238E27FC236}">
                  <a16:creationId xmlns:a16="http://schemas.microsoft.com/office/drawing/2014/main" id="{A0E997AA-AD67-7F16-5B12-A0E13357DE14}"/>
                </a:ext>
              </a:extLst>
            </p:cNvPr>
            <p:cNvCxnSpPr/>
            <p:nvPr/>
          </p:nvCxnSpPr>
          <p:spPr>
            <a:xfrm>
              <a:off x="7474095" y="4613412"/>
              <a:ext cx="2740018" cy="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B5420957-C3BF-5516-71BE-ACD7CD6F634F}"/>
                </a:ext>
              </a:extLst>
            </p:cNvPr>
            <p:cNvSpPr txBox="1"/>
            <p:nvPr/>
          </p:nvSpPr>
          <p:spPr>
            <a:xfrm>
              <a:off x="7577235" y="4337200"/>
              <a:ext cx="2826422" cy="2671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>
                  <a:latin typeface="+mj-lt"/>
                </a:rPr>
                <a:t>Niveau de prophylaxie active chez les PNH</a:t>
              </a:r>
              <a:endParaRPr lang="es-419" sz="1400" dirty="0">
                <a:latin typeface="+mj-lt"/>
              </a:endParaRPr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5F0574E4-9508-FCDB-1867-84AACEA09530}"/>
                </a:ext>
              </a:extLst>
            </p:cNvPr>
            <p:cNvSpPr txBox="1"/>
            <p:nvPr/>
          </p:nvSpPr>
          <p:spPr>
            <a:xfrm rot="16200000">
              <a:off x="5758893" y="4236942"/>
              <a:ext cx="182659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Plasma EVT894 (</a:t>
              </a: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m</a:t>
              </a: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g/l)</a:t>
              </a:r>
            </a:p>
          </p:txBody>
        </p:sp>
      </p:grpSp>
      <p:pic>
        <p:nvPicPr>
          <p:cNvPr id="7" name="Picture 2" descr="Vignette pour Drapeau de la France">
            <a:extLst>
              <a:ext uri="{FF2B5EF4-FFF2-40B4-BE49-F238E27FC236}">
                <a16:creationId xmlns:a16="http://schemas.microsoft.com/office/drawing/2014/main" id="{762C1008-E73B-CE65-4B9A-C825F517B28E}"/>
              </a:ext>
            </a:extLst>
          </p:cNvPr>
          <p:cNvPicPr>
            <a:picLocks noGrp="1" noChangeAspect="1" noChangeArrowheads="1"/>
          </p:cNvPicPr>
          <p:nvPr>
            <p:ph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348809" y="410553"/>
            <a:ext cx="641873" cy="428770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Image 9" descr="Une image contenant drapeau, Drapeau des États-Unis, Jour du drapeau (USA)&#10;&#10;Le contenu généré par l’IA peut être incorrect.">
            <a:extLst>
              <a:ext uri="{FF2B5EF4-FFF2-40B4-BE49-F238E27FC236}">
                <a16:creationId xmlns:a16="http://schemas.microsoft.com/office/drawing/2014/main" id="{F6143EF0-3EFE-46B8-E9AD-FCD9D5F4B22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10587592" y="410553"/>
            <a:ext cx="665163" cy="428770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2050" name="Picture 2" descr="Drapeau du Danemark">
            <a:extLst>
              <a:ext uri="{FF2B5EF4-FFF2-40B4-BE49-F238E27FC236}">
                <a16:creationId xmlns:a16="http://schemas.microsoft.com/office/drawing/2014/main" id="{CB3AC029-39A4-2260-8FCF-89367DC3C7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25207" y="410553"/>
            <a:ext cx="665163" cy="428770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id="{CDAB392B-C246-B905-2A64-F724F4EA4CBC}"/>
              </a:ext>
            </a:extLst>
          </p:cNvPr>
          <p:cNvSpPr txBox="1"/>
          <p:nvPr/>
        </p:nvSpPr>
        <p:spPr>
          <a:xfrm>
            <a:off x="0" y="6615949"/>
            <a:ext cx="60960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050" dirty="0"/>
              <a:t>CHIKV : virus Chikungunya ; PNH : primate non humain ; </a:t>
            </a:r>
            <a:r>
              <a:rPr lang="en-GB" sz="1050" dirty="0"/>
              <a:t>NOAEL = No Observed Adverse Effect Level</a:t>
            </a:r>
            <a:endParaRPr lang="fr-FR" sz="1050" dirty="0"/>
          </a:p>
        </p:txBody>
      </p:sp>
    </p:spTree>
    <p:extLst>
      <p:ext uri="{BB962C8B-B14F-4D97-AF65-F5344CB8AC3E}">
        <p14:creationId xmlns:p14="http://schemas.microsoft.com/office/powerpoint/2010/main" val="389580225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2455ADE9-4ABA-8D46-A57A-37C6626BD6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2" y="136525"/>
            <a:ext cx="10511294" cy="962634"/>
          </a:xfrm>
        </p:spPr>
        <p:txBody>
          <a:bodyPr>
            <a:normAutofit fontScale="90000"/>
          </a:bodyPr>
          <a:lstStyle/>
          <a:p>
            <a:r>
              <a:rPr lang="fr-FR" dirty="0"/>
              <a:t>Vaccination antigrippale à forte dose vs dose standard selon les niveaux de gravité de la grippe confirmée en laboratoire chez les personnes âgées : </a:t>
            </a:r>
            <a:br>
              <a:rPr lang="fr-FR" dirty="0"/>
            </a:br>
            <a:r>
              <a:rPr lang="fr-FR" dirty="0"/>
              <a:t>étude randomisée DANFLU-2 </a:t>
            </a:r>
            <a:r>
              <a:rPr lang="fr-FR" i="1" dirty="0"/>
              <a:t>(1)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9CB024AA-EBB6-6A48-A2B8-D4702A36748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782" y="1390389"/>
            <a:ext cx="11411406" cy="4786574"/>
          </a:xfrm>
        </p:spPr>
        <p:txBody>
          <a:bodyPr>
            <a:noAutofit/>
          </a:bodyPr>
          <a:lstStyle/>
          <a:p>
            <a:r>
              <a:rPr lang="fr-FR" sz="2000" b="1" dirty="0"/>
              <a:t>DANFLU-2 </a:t>
            </a:r>
            <a:r>
              <a:rPr lang="fr-FR" sz="2000" dirty="0"/>
              <a:t>(</a:t>
            </a:r>
            <a:r>
              <a:rPr lang="fr-FR" sz="2000" i="1" dirty="0"/>
              <a:t>Johannsen et al, NEJM 2025</a:t>
            </a:r>
            <a:r>
              <a:rPr lang="fr-FR" sz="2000" dirty="0"/>
              <a:t>)</a:t>
            </a:r>
          </a:p>
          <a:p>
            <a:pPr lvl="1"/>
            <a:r>
              <a:rPr lang="fr-FR" sz="1800" dirty="0"/>
              <a:t>Danemark, 3 saisons (2022-2025), registre national</a:t>
            </a:r>
          </a:p>
          <a:p>
            <a:pPr lvl="1"/>
            <a:r>
              <a:rPr lang="fr-FR" sz="1800" dirty="0"/>
              <a:t>&gt; 300 000 adultes ≥ 65a (âge médian 73 ans, H:F =1, comorbides)</a:t>
            </a:r>
          </a:p>
          <a:p>
            <a:pPr lvl="1"/>
            <a:r>
              <a:rPr lang="fr-FR" sz="1800" dirty="0"/>
              <a:t>Randomisation 1:1 pour vaccination antigrippale Haute-Dose (HD-IIV) </a:t>
            </a:r>
            <a:r>
              <a:rPr lang="fr-FR" sz="1800" i="1" dirty="0"/>
              <a:t>vs</a:t>
            </a:r>
            <a:r>
              <a:rPr lang="fr-FR" sz="1800" dirty="0"/>
              <a:t> Dose Standard (SD-IIV)</a:t>
            </a:r>
          </a:p>
          <a:p>
            <a:pPr>
              <a:buFont typeface="Wingdings" pitchFamily="2" charset="2"/>
              <a:buChar char="Ø"/>
            </a:pPr>
            <a:r>
              <a:rPr lang="fr-FR" sz="2000" dirty="0"/>
              <a:t>Diminution </a:t>
            </a:r>
            <a:r>
              <a:rPr lang="fr-FR" sz="2000" b="1" dirty="0"/>
              <a:t>non-significative</a:t>
            </a:r>
            <a:r>
              <a:rPr lang="fr-FR" sz="2000" dirty="0"/>
              <a:t> de l’incidence des hospitalisations pour grippe OU pneumonie </a:t>
            </a:r>
            <a:r>
              <a:rPr lang="fr-FR" sz="2000" b="1" dirty="0"/>
              <a:t>toutes causes</a:t>
            </a:r>
          </a:p>
          <a:p>
            <a:pPr marL="457200" lvl="1" indent="0">
              <a:buNone/>
            </a:pPr>
            <a:endParaRPr lang="fr-FR" sz="1800" dirty="0"/>
          </a:p>
          <a:p>
            <a:r>
              <a:rPr lang="fr-FR" sz="2000" b="1" dirty="0"/>
              <a:t>Analyse secondaire de DANFLU-2 + étude ancillaire 2024-2025 (autotest) </a:t>
            </a:r>
            <a:r>
              <a:rPr lang="fr-FR" sz="2000" dirty="0"/>
              <a:t>: </a:t>
            </a:r>
          </a:p>
          <a:p>
            <a:pPr lvl="1"/>
            <a:r>
              <a:rPr lang="fr-FR" sz="1800" dirty="0"/>
              <a:t>Efficacité vaccinale relative (1-RR) sur incidence grippe documentée</a:t>
            </a:r>
          </a:p>
          <a:p>
            <a:pPr lvl="1"/>
            <a:r>
              <a:rPr lang="fr-FR" sz="1800" dirty="0"/>
              <a:t>Stratification selon plusieurs niveaux de sévérité : </a:t>
            </a:r>
          </a:p>
          <a:p>
            <a:pPr lvl="2"/>
            <a:r>
              <a:rPr lang="fr-FR" sz="1800" dirty="0"/>
              <a:t>1/ hospitalisation; </a:t>
            </a:r>
          </a:p>
          <a:p>
            <a:pPr lvl="2"/>
            <a:r>
              <a:rPr lang="fr-FR" sz="1800" dirty="0"/>
              <a:t>2/ gestion ambulatoire; </a:t>
            </a:r>
          </a:p>
          <a:p>
            <a:pPr lvl="2"/>
            <a:r>
              <a:rPr lang="fr-FR" sz="1800" dirty="0"/>
              <a:t>3/ </a:t>
            </a:r>
            <a:r>
              <a:rPr lang="fr-FR" sz="1800" b="1" dirty="0"/>
              <a:t>autodiagnostic sans recours aux soins </a:t>
            </a:r>
            <a:r>
              <a:rPr lang="fr-FR" sz="1800" dirty="0"/>
              <a:t>(étude ancillaire 2024-2025 : questionnaires et autotest au domicile, confirmés par PCR au laboratoire)</a:t>
            </a:r>
          </a:p>
        </p:txBody>
      </p:sp>
      <p:sp>
        <p:nvSpPr>
          <p:cNvPr id="5" name="Espace réservé du contenu 9">
            <a:extLst>
              <a:ext uri="{FF2B5EF4-FFF2-40B4-BE49-F238E27FC236}">
                <a16:creationId xmlns:a16="http://schemas.microsoft.com/office/drawing/2014/main" id="{6CA6F259-0A35-5645-8D44-F81E196769D0}"/>
              </a:ext>
            </a:extLst>
          </p:cNvPr>
          <p:cNvSpPr txBox="1">
            <a:spLocks/>
          </p:cNvSpPr>
          <p:nvPr/>
        </p:nvSpPr>
        <p:spPr>
          <a:xfrm>
            <a:off x="9678784" y="6628405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Davidovski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FS, ESCMID 2026, O0191</a:t>
            </a:r>
          </a:p>
        </p:txBody>
      </p:sp>
      <p:pic>
        <p:nvPicPr>
          <p:cNvPr id="23" name="Espace réservé du contenu 22">
            <a:extLst>
              <a:ext uri="{FF2B5EF4-FFF2-40B4-BE49-F238E27FC236}">
                <a16:creationId xmlns:a16="http://schemas.microsoft.com/office/drawing/2014/main" id="{C5C768DF-672E-8E7F-58AA-D6725175F7B1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21404"/>
            <a:ext cx="665163" cy="441480"/>
          </a:xfrm>
          <a:prstGeom prst="rect">
            <a:avLst/>
          </a:prstGeom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F0157C74-92D6-D985-C5DE-94718BF3C88B}"/>
              </a:ext>
            </a:extLst>
          </p:cNvPr>
          <p:cNvSpPr txBox="1"/>
          <p:nvPr/>
        </p:nvSpPr>
        <p:spPr>
          <a:xfrm>
            <a:off x="0" y="6599830"/>
            <a:ext cx="60960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dirty="0">
                <a:solidFill>
                  <a:prstClr val="black"/>
                </a:solidFill>
                <a:latin typeface="Calibri"/>
              </a:rPr>
              <a:t>IIV : </a:t>
            </a:r>
            <a:r>
              <a:rPr lang="fr-FR" sz="1050" dirty="0" err="1">
                <a:solidFill>
                  <a:prstClr val="black"/>
                </a:solidFill>
                <a:latin typeface="Calibri"/>
              </a:rPr>
              <a:t>Inactivated</a:t>
            </a:r>
            <a:r>
              <a:rPr lang="fr-FR" sz="1050" dirty="0">
                <a:solidFill>
                  <a:prstClr val="black"/>
                </a:solidFill>
                <a:latin typeface="Calibri"/>
              </a:rPr>
              <a:t> Influenza Vaccine  </a:t>
            </a:r>
            <a:endParaRPr kumimoji="0" lang="fr-F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299086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2455ADE9-4ABA-8D46-A57A-37C6626BD6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781" y="136525"/>
            <a:ext cx="10393819" cy="962634"/>
          </a:xfrm>
        </p:spPr>
        <p:txBody>
          <a:bodyPr>
            <a:normAutofit fontScale="90000"/>
          </a:bodyPr>
          <a:lstStyle/>
          <a:p>
            <a:r>
              <a:rPr lang="fr-FR" dirty="0"/>
              <a:t>Vaccination antigrippale à forte dose vs dose standard selon les niveaux de gravité de la grippe confirmée en laboratoire chez les personnes âgées : </a:t>
            </a:r>
            <a:br>
              <a:rPr lang="fr-FR" dirty="0"/>
            </a:br>
            <a:r>
              <a:rPr lang="fr-FR" dirty="0"/>
              <a:t>étude randomisée DANFLU-2 </a:t>
            </a:r>
            <a:r>
              <a:rPr lang="fr-FR" i="1" dirty="0"/>
              <a:t>(2)</a:t>
            </a:r>
            <a:endParaRPr lang="fr-FR" dirty="0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EAA45944-A0F4-F3DD-B6B3-C5B9ED6CC754}"/>
              </a:ext>
            </a:extLst>
          </p:cNvPr>
          <p:cNvGrpSpPr/>
          <p:nvPr/>
        </p:nvGrpSpPr>
        <p:grpSpPr>
          <a:xfrm>
            <a:off x="303561" y="1634881"/>
            <a:ext cx="5488877" cy="4053430"/>
            <a:chOff x="290374" y="2277156"/>
            <a:chExt cx="5488877" cy="4053430"/>
          </a:xfrm>
        </p:grpSpPr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3D4E40B7-DFBC-ACEE-F68A-59A619B7D9FE}"/>
                </a:ext>
              </a:extLst>
            </p:cNvPr>
            <p:cNvSpPr txBox="1"/>
            <p:nvPr/>
          </p:nvSpPr>
          <p:spPr>
            <a:xfrm>
              <a:off x="3658002" y="2686370"/>
              <a:ext cx="1253869" cy="630942"/>
            </a:xfrm>
            <a:prstGeom prst="rect">
              <a:avLst/>
            </a:prstGeom>
            <a:solidFill>
              <a:schemeClr val="accent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Toutes saisons 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35.9%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95% CI: 22.2 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-</a:t>
              </a:r>
              <a:r>
                <a:rPr kumimoji="0" lang="pl-PL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47.3</a:t>
              </a:r>
              <a:endParaRPr kumimoji="0" lang="fr-F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BBF8794F-FF81-27E1-D361-E2F3F9258C5E}"/>
                </a:ext>
              </a:extLst>
            </p:cNvPr>
            <p:cNvSpPr txBox="1"/>
            <p:nvPr/>
          </p:nvSpPr>
          <p:spPr>
            <a:xfrm>
              <a:off x="4432838" y="3655159"/>
              <a:ext cx="1253868" cy="630942"/>
            </a:xfrm>
            <a:prstGeom prst="rect">
              <a:avLst/>
            </a:prstGeom>
            <a:solidFill>
              <a:srgbClr val="2C759E"/>
            </a:solidFill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Toutes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saisons 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28.6%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95% CI: 15.3 - 39.9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AFDF0F7E-A027-5D74-137E-78DB670ECC58}"/>
                </a:ext>
              </a:extLst>
            </p:cNvPr>
            <p:cNvSpPr txBox="1"/>
            <p:nvPr/>
          </p:nvSpPr>
          <p:spPr>
            <a:xfrm>
              <a:off x="290375" y="5868921"/>
              <a:ext cx="54888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>
                <a:defRPr/>
              </a:pP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*</a:t>
              </a:r>
              <a:r>
                <a:rPr lang="fr-FR" sz="1200" b="1" dirty="0">
                  <a:solidFill>
                    <a:prstClr val="black"/>
                  </a:solidFill>
                </a:rPr>
                <a:t> LCI par autotest au domicile par les participants dans le cadre de l'étude secondaire 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(n=10,140), </a:t>
              </a:r>
              <a:r>
                <a:rPr kumimoji="0" lang="fr-FR" sz="12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Johansen et al., N </a:t>
              </a:r>
              <a:r>
                <a:rPr kumimoji="0" lang="fr-FR" sz="1200" b="1" i="1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Engl</a:t>
              </a:r>
              <a:r>
                <a:rPr kumimoji="0" lang="fr-FR" sz="12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J Med, 2025</a:t>
              </a:r>
            </a:p>
          </p:txBody>
        </p:sp>
        <p:grpSp>
          <p:nvGrpSpPr>
            <p:cNvPr id="28" name="Groupe 27">
              <a:extLst>
                <a:ext uri="{FF2B5EF4-FFF2-40B4-BE49-F238E27FC236}">
                  <a16:creationId xmlns:a16="http://schemas.microsoft.com/office/drawing/2014/main" id="{52BD32D5-BFD9-81C6-F54E-5FFDC15B5FF1}"/>
                </a:ext>
              </a:extLst>
            </p:cNvPr>
            <p:cNvGrpSpPr/>
            <p:nvPr/>
          </p:nvGrpSpPr>
          <p:grpSpPr>
            <a:xfrm>
              <a:off x="290374" y="2590565"/>
              <a:ext cx="5283745" cy="3193782"/>
              <a:chOff x="7027088" y="2775634"/>
              <a:chExt cx="4536261" cy="3193782"/>
            </a:xfrm>
          </p:grpSpPr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B2F85C7F-BA67-14F5-4EEB-DA54F601A6AF}"/>
                  </a:ext>
                </a:extLst>
              </p:cNvPr>
              <p:cNvSpPr/>
              <p:nvPr/>
            </p:nvSpPr>
            <p:spPr>
              <a:xfrm>
                <a:off x="8539174" y="2775634"/>
                <a:ext cx="1512087" cy="1064594"/>
              </a:xfrm>
              <a:custGeom>
                <a:avLst/>
                <a:gdLst>
                  <a:gd name="csX0" fmla="*/ 0 w 1512087"/>
                  <a:gd name="csY0" fmla="*/ 1064594 h 1064594"/>
                  <a:gd name="csX1" fmla="*/ 756043 w 1512087"/>
                  <a:gd name="csY1" fmla="*/ 0 h 1064594"/>
                  <a:gd name="csX2" fmla="*/ 756044 w 1512087"/>
                  <a:gd name="csY2" fmla="*/ 0 h 1064594"/>
                  <a:gd name="csX3" fmla="*/ 1512087 w 1512087"/>
                  <a:gd name="csY3" fmla="*/ 1064594 h 1064594"/>
                  <a:gd name="csX4" fmla="*/ 0 w 1512087"/>
                  <a:gd name="csY4" fmla="*/ 1064594 h 10645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1512087" h="1064594">
                    <a:moveTo>
                      <a:pt x="0" y="1064594"/>
                    </a:moveTo>
                    <a:lnTo>
                      <a:pt x="756043" y="0"/>
                    </a:lnTo>
                    <a:lnTo>
                      <a:pt x="756044" y="0"/>
                    </a:lnTo>
                    <a:lnTo>
                      <a:pt x="1512087" y="1064594"/>
                    </a:lnTo>
                    <a:lnTo>
                      <a:pt x="0" y="1064594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50800" tIns="50800" rIns="50800" bIns="50800" numCol="1" spcCol="1270" anchor="ctr" anchorCtr="0">
                <a:noAutofit/>
              </a:bodyPr>
              <a:lstStyle/>
              <a:p>
                <a:pPr marL="0" marR="0" lvl="0" indent="0" algn="ctr" defTabSz="17780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DF858E86-7611-ED2B-8A75-B4D14B27A887}"/>
                  </a:ext>
                </a:extLst>
              </p:cNvPr>
              <p:cNvSpPr/>
              <p:nvPr/>
            </p:nvSpPr>
            <p:spPr>
              <a:xfrm>
                <a:off x="7783131" y="3840228"/>
                <a:ext cx="3024174" cy="1064594"/>
              </a:xfrm>
              <a:custGeom>
                <a:avLst/>
                <a:gdLst>
                  <a:gd name="csX0" fmla="*/ 0 w 3024174"/>
                  <a:gd name="csY0" fmla="*/ 1064594 h 1064594"/>
                  <a:gd name="csX1" fmla="*/ 756043 w 3024174"/>
                  <a:gd name="csY1" fmla="*/ 0 h 1064594"/>
                  <a:gd name="csX2" fmla="*/ 2268131 w 3024174"/>
                  <a:gd name="csY2" fmla="*/ 0 h 1064594"/>
                  <a:gd name="csX3" fmla="*/ 3024174 w 3024174"/>
                  <a:gd name="csY3" fmla="*/ 1064594 h 1064594"/>
                  <a:gd name="csX4" fmla="*/ 0 w 3024174"/>
                  <a:gd name="csY4" fmla="*/ 1064594 h 10645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3024174" h="1064594">
                    <a:moveTo>
                      <a:pt x="0" y="1064594"/>
                    </a:moveTo>
                    <a:lnTo>
                      <a:pt x="756043" y="0"/>
                    </a:lnTo>
                    <a:lnTo>
                      <a:pt x="2268131" y="0"/>
                    </a:lnTo>
                    <a:lnTo>
                      <a:pt x="3024174" y="1064594"/>
                    </a:lnTo>
                    <a:lnTo>
                      <a:pt x="0" y="1064594"/>
                    </a:lnTo>
                    <a:close/>
                  </a:path>
                </a:pathLst>
              </a:custGeom>
              <a:solidFill>
                <a:srgbClr val="2C759E"/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595270" tIns="66040" rIns="595271" bIns="66040" numCol="1" spcCol="1270" anchor="ctr" anchorCtr="0">
                <a:noAutofit/>
              </a:bodyPr>
              <a:lstStyle/>
              <a:p>
                <a:pPr marL="0" marR="0" lvl="0" indent="0" algn="ctr" defTabSz="23114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5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DF3BEDBF-67D0-6EC3-A122-D90B4DB42138}"/>
                  </a:ext>
                </a:extLst>
              </p:cNvPr>
              <p:cNvSpPr/>
              <p:nvPr/>
            </p:nvSpPr>
            <p:spPr>
              <a:xfrm>
                <a:off x="7027088" y="4904822"/>
                <a:ext cx="4536261" cy="1064594"/>
              </a:xfrm>
              <a:custGeom>
                <a:avLst/>
                <a:gdLst>
                  <a:gd name="csX0" fmla="*/ 0 w 4536261"/>
                  <a:gd name="csY0" fmla="*/ 1064594 h 1064594"/>
                  <a:gd name="csX1" fmla="*/ 756043 w 4536261"/>
                  <a:gd name="csY1" fmla="*/ 0 h 1064594"/>
                  <a:gd name="csX2" fmla="*/ 3780218 w 4536261"/>
                  <a:gd name="csY2" fmla="*/ 0 h 1064594"/>
                  <a:gd name="csX3" fmla="*/ 4536261 w 4536261"/>
                  <a:gd name="csY3" fmla="*/ 1064594 h 1064594"/>
                  <a:gd name="csX4" fmla="*/ 0 w 4536261"/>
                  <a:gd name="csY4" fmla="*/ 1064594 h 106459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</a:cxnLst>
                <a:rect l="l" t="t" r="r" b="b"/>
                <a:pathLst>
                  <a:path w="4536261" h="1064594">
                    <a:moveTo>
                      <a:pt x="0" y="1064594"/>
                    </a:moveTo>
                    <a:lnTo>
                      <a:pt x="756043" y="0"/>
                    </a:lnTo>
                    <a:lnTo>
                      <a:pt x="3780218" y="0"/>
                    </a:lnTo>
                    <a:lnTo>
                      <a:pt x="4536261" y="1064594"/>
                    </a:lnTo>
                    <a:lnTo>
                      <a:pt x="0" y="1064594"/>
                    </a:lnTo>
                    <a:close/>
                  </a:path>
                </a:pathLst>
              </a:custGeom>
              <a:solidFill>
                <a:srgbClr val="899BAA"/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875125" tIns="81280" rIns="875127" bIns="81280" numCol="1" spcCol="1270" anchor="ctr" anchorCtr="0">
                <a:noAutofit/>
              </a:bodyPr>
              <a:lstStyle/>
              <a:p>
                <a:pPr marL="0" marR="0" lvl="0" indent="0" algn="ctr" defTabSz="28448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6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5AAF6FF8-A234-5151-4CDF-59F60E801563}"/>
                </a:ext>
              </a:extLst>
            </p:cNvPr>
            <p:cNvSpPr txBox="1"/>
            <p:nvPr/>
          </p:nvSpPr>
          <p:spPr>
            <a:xfrm>
              <a:off x="2409311" y="2277156"/>
              <a:ext cx="10502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2024 - 2025</a:t>
              </a: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89E30132-AC8F-9154-EFAF-0390A1A6D7FF}"/>
                </a:ext>
              </a:extLst>
            </p:cNvPr>
            <p:cNvSpPr txBox="1"/>
            <p:nvPr/>
          </p:nvSpPr>
          <p:spPr>
            <a:xfrm>
              <a:off x="2205664" y="3853554"/>
              <a:ext cx="145757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23.2%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</a:t>
              </a:r>
              <a:r>
                <a:rPr kumimoji="0" lang="pl-PL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95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% </a:t>
              </a:r>
              <a:r>
                <a:rPr kumimoji="0" lang="pl-PL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CI: 3.7 to 3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8,9</a:t>
              </a:r>
              <a:r>
                <a:rPr kumimoji="0" lang="pl-PL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)</a:t>
              </a:r>
            </a:p>
            <a:p>
              <a:pPr lvl="0" algn="ctr">
                <a:defRPr/>
              </a:pPr>
              <a:r>
                <a:rPr lang="pl-PL" sz="1200" b="1" dirty="0">
                  <a:solidFill>
                    <a:prstClr val="white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LCI en ambulatoire</a:t>
              </a:r>
              <a:endParaRPr kumimoji="0" lang="fr-FR" sz="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2DD1E8B6-2D3B-6730-675A-810AEC6137C6}"/>
                </a:ext>
              </a:extLst>
            </p:cNvPr>
            <p:cNvSpPr txBox="1"/>
            <p:nvPr/>
          </p:nvSpPr>
          <p:spPr>
            <a:xfrm>
              <a:off x="1743165" y="4928884"/>
              <a:ext cx="2382575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39.6%</a:t>
              </a:r>
            </a:p>
            <a:p>
              <a:pPr lvl="0" algn="ctr"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(95% CI: 10.6 - 59.6)</a:t>
              </a:r>
              <a:b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LCI*</a:t>
              </a:r>
              <a:r>
                <a:rPr lang="fr-FR" sz="1200" b="1" dirty="0">
                  <a:solidFill>
                    <a:prstClr val="white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sans prise en charge médicale</a:t>
              </a:r>
              <a:endPara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89C4BEFC-3950-C309-228D-A5D037E3824E}"/>
                </a:ext>
              </a:extLst>
            </p:cNvPr>
            <p:cNvSpPr txBox="1"/>
            <p:nvPr/>
          </p:nvSpPr>
          <p:spPr>
            <a:xfrm>
              <a:off x="2225764" y="3001841"/>
              <a:ext cx="1417376" cy="692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38.8%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</a:t>
              </a:r>
              <a:r>
                <a:rPr kumimoji="0" lang="pl-PL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95% CI: 19.7 to 53.5)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LCI</a:t>
              </a:r>
              <a:r>
                <a:rPr kumimoji="0" lang="fr-F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r>
                <a:rPr kumimoji="0" lang="pl-PL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hospitali</a:t>
              </a:r>
              <a:r>
                <a:rPr kumimoji="0" lang="fr-FR" sz="12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sé</a:t>
              </a:r>
              <a:endParaRPr kumimoji="0" lang="fr-FR" sz="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9" name="ZoneTexte 28">
            <a:extLst>
              <a:ext uri="{FF2B5EF4-FFF2-40B4-BE49-F238E27FC236}">
                <a16:creationId xmlns:a16="http://schemas.microsoft.com/office/drawing/2014/main" id="{8114DB0A-70B8-F488-F4E4-09305DEFFBFB}"/>
              </a:ext>
            </a:extLst>
          </p:cNvPr>
          <p:cNvSpPr txBox="1"/>
          <p:nvPr/>
        </p:nvSpPr>
        <p:spPr>
          <a:xfrm>
            <a:off x="6209608" y="4757621"/>
            <a:ext cx="571514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fr-FR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Résultat</a:t>
            </a:r>
          </a:p>
          <a:p>
            <a:pPr lvl="0">
              <a:defRPr/>
            </a:pP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Meilleure efficacité du vaccin antigrippal forte dose</a:t>
            </a:r>
          </a:p>
          <a:p>
            <a:pPr lvl="0">
              <a:defRPr/>
            </a:pPr>
            <a:r>
              <a:rPr lang="fr-FR" dirty="0">
                <a:latin typeface="Calibri" panose="020F0502020204030204" pitchFamily="34" charset="0"/>
                <a:cs typeface="Calibri" panose="020F0502020204030204" pitchFamily="34" charset="0"/>
              </a:rPr>
              <a:t>(pour tout niveau de gravité et toutes saisons confondues)</a:t>
            </a:r>
          </a:p>
          <a:p>
            <a:pPr lvl="0">
              <a:defRPr/>
            </a:pPr>
            <a:endParaRPr lang="fr-FR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9" name="Groupe 58">
            <a:extLst>
              <a:ext uri="{FF2B5EF4-FFF2-40B4-BE49-F238E27FC236}">
                <a16:creationId xmlns:a16="http://schemas.microsoft.com/office/drawing/2014/main" id="{7EDD36E7-C3EE-BC38-F6C5-A333BA248C77}"/>
              </a:ext>
            </a:extLst>
          </p:cNvPr>
          <p:cNvGrpSpPr/>
          <p:nvPr/>
        </p:nvGrpSpPr>
        <p:grpSpPr>
          <a:xfrm>
            <a:off x="5789884" y="1634881"/>
            <a:ext cx="6390424" cy="2531462"/>
            <a:chOff x="5771888" y="2514600"/>
            <a:chExt cx="6390424" cy="2531462"/>
          </a:xfrm>
        </p:grpSpPr>
        <p:sp>
          <p:nvSpPr>
            <p:cNvPr id="31" name="ZoneTexte 30">
              <a:extLst>
                <a:ext uri="{FF2B5EF4-FFF2-40B4-BE49-F238E27FC236}">
                  <a16:creationId xmlns:a16="http://schemas.microsoft.com/office/drawing/2014/main" id="{E65C2E07-FB37-1B55-B103-14C50E129C82}"/>
                </a:ext>
              </a:extLst>
            </p:cNvPr>
            <p:cNvSpPr txBox="1"/>
            <p:nvPr/>
          </p:nvSpPr>
          <p:spPr>
            <a:xfrm>
              <a:off x="5771888" y="2514600"/>
              <a:ext cx="2108269" cy="25160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Variable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Endpoints par Saison</a:t>
              </a:r>
              <a:br>
                <a:rPr kumimoji="0" lang="en-US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US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LCI </a:t>
              </a:r>
              <a:r>
                <a:rPr kumimoji="0" lang="en-US" sz="105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hospitalisé</a:t>
              </a:r>
              <a:b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Saison 1</a:t>
              </a:r>
              <a:b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Saison 2</a:t>
              </a:r>
              <a:b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Saison 3</a:t>
              </a:r>
              <a:b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US" sz="105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Toutes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saisons</a:t>
              </a:r>
              <a:b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US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LCI </a:t>
              </a:r>
              <a:r>
                <a:rPr kumimoji="0" lang="en-US" sz="105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en</a:t>
              </a:r>
              <a:r>
                <a:rPr kumimoji="0" lang="en-US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105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ambulatoire</a:t>
              </a:r>
              <a:endPara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lvl="0"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Saison 1</a:t>
              </a:r>
              <a:b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Saison 2</a:t>
              </a:r>
              <a:b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Saison 3</a:t>
              </a:r>
              <a:br>
                <a:rPr lang="en-US" sz="1050" dirty="0">
                  <a:solidFill>
                    <a:prstClr val="black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US" sz="1050" dirty="0" err="1">
                  <a:solidFill>
                    <a:prstClr val="black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Toutes</a:t>
              </a:r>
              <a:r>
                <a:rPr lang="en-US" sz="1050" dirty="0">
                  <a:solidFill>
                    <a:prstClr val="black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saisons</a:t>
              </a:r>
              <a:b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LCI* sans prise en charge médicale</a:t>
              </a:r>
              <a:b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Saison 3</a:t>
              </a:r>
              <a:endPara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FC01FABF-5C66-30F5-6DD6-F96C06AAFCAD}"/>
                </a:ext>
              </a:extLst>
            </p:cNvPr>
            <p:cNvSpPr txBox="1"/>
            <p:nvPr/>
          </p:nvSpPr>
          <p:spPr>
            <a:xfrm>
              <a:off x="7086043" y="2514600"/>
              <a:ext cx="1237903" cy="25160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HD-IIV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8/9 848 (0,08)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79/80 226 (0,1)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90/76 144 (0,12)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177/166 218 (0,11)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8/9 848 (0,08)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85/80 226 (0,11)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139/76 144 (0,18)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232/166 218 (0,14)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43/5 040 (0,85)</a:t>
              </a:r>
              <a:endPara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DD488C62-77FD-9707-815C-AAB31AB37A4A}"/>
                </a:ext>
              </a:extLst>
            </p:cNvPr>
            <p:cNvSpPr txBox="1"/>
            <p:nvPr/>
          </p:nvSpPr>
          <p:spPr>
            <a:xfrm>
              <a:off x="8425009" y="2514600"/>
              <a:ext cx="1237839" cy="25160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SD-IIV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11/9 851 (0,11)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118/80 225 (0,15)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147/76 144 (0,19)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276/166 220 (0,17)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14/9 851(0,14)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130/80 225 (0,16)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181/76 144 (0,24)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325/166 220 (0,20)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72/5 100 (1,41)</a:t>
              </a:r>
              <a:endPara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8B7222D7-CCE1-0C3F-6E4C-23EFE2E94E55}"/>
                </a:ext>
              </a:extLst>
            </p:cNvPr>
            <p:cNvSpPr txBox="1"/>
            <p:nvPr/>
          </p:nvSpPr>
          <p:spPr>
            <a:xfrm>
              <a:off x="7846010" y="2804160"/>
              <a:ext cx="9541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no,/total no, (%)</a:t>
              </a:r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E3E24A46-2BA4-681E-1DAF-FC97A9B5F3AA}"/>
                </a:ext>
              </a:extLst>
            </p:cNvPr>
            <p:cNvSpPr txBox="1"/>
            <p:nvPr/>
          </p:nvSpPr>
          <p:spPr>
            <a:xfrm>
              <a:off x="11033413" y="2514600"/>
              <a:ext cx="1128899" cy="25314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IC 95 %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27,3 (-99,9; 74,8)</a:t>
              </a:r>
              <a:b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33,1 (10,0; 50,4)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38,8 (19,7; 53,5)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35,9 (22,2; 47,3)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42,8 (-46,0; 79,2)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34,6 (13,4; 50,9)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23,2 (3,7; 38,9)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28,6 (15,3; 39,0</a:t>
              </a: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)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39,6 (10,6; 59,6)</a:t>
              </a:r>
            </a:p>
          </p:txBody>
        </p:sp>
        <p:cxnSp>
          <p:nvCxnSpPr>
            <p:cNvPr id="36" name="Connecteur droit 35">
              <a:extLst>
                <a:ext uri="{FF2B5EF4-FFF2-40B4-BE49-F238E27FC236}">
                  <a16:creationId xmlns:a16="http://schemas.microsoft.com/office/drawing/2014/main" id="{52FDA11B-CEE8-955F-4221-6663B508B110}"/>
                </a:ext>
              </a:extLst>
            </p:cNvPr>
            <p:cNvCxnSpPr>
              <a:cxnSpLocks/>
            </p:cNvCxnSpPr>
            <p:nvPr/>
          </p:nvCxnSpPr>
          <p:spPr>
            <a:xfrm>
              <a:off x="10120313" y="3081338"/>
              <a:ext cx="0" cy="1900237"/>
            </a:xfrm>
            <a:prstGeom prst="line">
              <a:avLst/>
            </a:prstGeom>
            <a:ln>
              <a:solidFill>
                <a:schemeClr val="tx1"/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Connecteur droit avec flèche 36">
              <a:extLst>
                <a:ext uri="{FF2B5EF4-FFF2-40B4-BE49-F238E27FC236}">
                  <a16:creationId xmlns:a16="http://schemas.microsoft.com/office/drawing/2014/main" id="{4BDEDB26-2E7C-B21A-A8BD-A312B67DDA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610725" y="3262310"/>
              <a:ext cx="1319213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A8C043AB-3D27-C622-B6CC-F5AF3B8560CB}"/>
                </a:ext>
              </a:extLst>
            </p:cNvPr>
            <p:cNvSpPr/>
            <p:nvPr/>
          </p:nvSpPr>
          <p:spPr>
            <a:xfrm>
              <a:off x="10368252" y="3217863"/>
              <a:ext cx="69273" cy="762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F2E559F-6AD7-9D19-B32A-608FBAE4F1A8}"/>
                </a:ext>
              </a:extLst>
            </p:cNvPr>
            <p:cNvSpPr/>
            <p:nvPr/>
          </p:nvSpPr>
          <p:spPr>
            <a:xfrm>
              <a:off x="10434927" y="3392488"/>
              <a:ext cx="69273" cy="762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83164AC-E1B5-8D26-5F1B-CC0F47B9AFB0}"/>
                </a:ext>
              </a:extLst>
            </p:cNvPr>
            <p:cNvSpPr/>
            <p:nvPr/>
          </p:nvSpPr>
          <p:spPr>
            <a:xfrm>
              <a:off x="10498427" y="3567113"/>
              <a:ext cx="69273" cy="762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3F8FFB2-4C2C-92DB-57AD-2BA22B6E8420}"/>
                </a:ext>
              </a:extLst>
            </p:cNvPr>
            <p:cNvSpPr/>
            <p:nvPr/>
          </p:nvSpPr>
          <p:spPr>
            <a:xfrm>
              <a:off x="10466677" y="3744913"/>
              <a:ext cx="69273" cy="762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29AD6796-1291-B41B-DC98-C694040A3BAA}"/>
                </a:ext>
              </a:extLst>
            </p:cNvPr>
            <p:cNvSpPr/>
            <p:nvPr/>
          </p:nvSpPr>
          <p:spPr>
            <a:xfrm>
              <a:off x="10542877" y="4011613"/>
              <a:ext cx="69273" cy="762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43" name="Connecteur droit avec flèche 42">
              <a:extLst>
                <a:ext uri="{FF2B5EF4-FFF2-40B4-BE49-F238E27FC236}">
                  <a16:creationId xmlns:a16="http://schemas.microsoft.com/office/drawing/2014/main" id="{4FF41FDE-D6CE-6DA0-A33F-34EAFF3B90A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626600" y="4062410"/>
              <a:ext cx="1347788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83AE94BA-22EE-3122-1F69-2DB164C252F8}"/>
                </a:ext>
              </a:extLst>
            </p:cNvPr>
            <p:cNvSpPr/>
            <p:nvPr/>
          </p:nvSpPr>
          <p:spPr>
            <a:xfrm>
              <a:off x="10450802" y="4189413"/>
              <a:ext cx="69273" cy="762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45" name="Connecteur droit avec flèche 44">
              <a:extLst>
                <a:ext uri="{FF2B5EF4-FFF2-40B4-BE49-F238E27FC236}">
                  <a16:creationId xmlns:a16="http://schemas.microsoft.com/office/drawing/2014/main" id="{0761DBFF-A0FE-CD22-3833-2F356CF082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64775" y="4240210"/>
              <a:ext cx="404813" cy="0"/>
            </a:xfrm>
            <a:prstGeom prst="straightConnector1">
              <a:avLst/>
            </a:prstGeom>
            <a:ln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necteur droit avec flèche 45">
              <a:extLst>
                <a:ext uri="{FF2B5EF4-FFF2-40B4-BE49-F238E27FC236}">
                  <a16:creationId xmlns:a16="http://schemas.microsoft.com/office/drawing/2014/main" id="{8010A36C-5B0C-2B7D-DC05-B5692F3B9D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160000" y="4411660"/>
              <a:ext cx="387350" cy="0"/>
            </a:xfrm>
            <a:prstGeom prst="straightConnector1">
              <a:avLst/>
            </a:prstGeom>
            <a:ln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F9C7A035-0ABE-80E1-EC45-BE89E704204C}"/>
                </a:ext>
              </a:extLst>
            </p:cNvPr>
            <p:cNvSpPr/>
            <p:nvPr/>
          </p:nvSpPr>
          <p:spPr>
            <a:xfrm>
              <a:off x="10330152" y="4364038"/>
              <a:ext cx="69273" cy="762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F4F27DB1-6C50-46DF-16E0-C3965786CA85}"/>
                </a:ext>
              </a:extLst>
            </p:cNvPr>
            <p:cNvSpPr/>
            <p:nvPr/>
          </p:nvSpPr>
          <p:spPr>
            <a:xfrm>
              <a:off x="10384127" y="4545013"/>
              <a:ext cx="69273" cy="762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F4108FB7-D047-B22D-AE38-DAE276C1A4D0}"/>
                </a:ext>
              </a:extLst>
            </p:cNvPr>
            <p:cNvSpPr/>
            <p:nvPr/>
          </p:nvSpPr>
          <p:spPr>
            <a:xfrm>
              <a:off x="10507952" y="4808538"/>
              <a:ext cx="69273" cy="762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50" name="Connecteur droit avec flèche 49">
              <a:extLst>
                <a:ext uri="{FF2B5EF4-FFF2-40B4-BE49-F238E27FC236}">
                  <a16:creationId xmlns:a16="http://schemas.microsoft.com/office/drawing/2014/main" id="{BD492ABC-EE4D-E77C-7981-B699982CFF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83825" y="4589460"/>
              <a:ext cx="252413" cy="0"/>
            </a:xfrm>
            <a:prstGeom prst="straightConnector1">
              <a:avLst/>
            </a:prstGeom>
            <a:ln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necteur droit avec flèche 50">
              <a:extLst>
                <a:ext uri="{FF2B5EF4-FFF2-40B4-BE49-F238E27FC236}">
                  <a16:creationId xmlns:a16="http://schemas.microsoft.com/office/drawing/2014/main" id="{E7DE9DB0-7E40-71C7-BDEE-353B108819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33025" y="4862510"/>
              <a:ext cx="536575" cy="0"/>
            </a:xfrm>
            <a:prstGeom prst="straightConnector1">
              <a:avLst/>
            </a:prstGeom>
            <a:ln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necteur droit avec flèche 51">
              <a:extLst>
                <a:ext uri="{FF2B5EF4-FFF2-40B4-BE49-F238E27FC236}">
                  <a16:creationId xmlns:a16="http://schemas.microsoft.com/office/drawing/2014/main" id="{293CAF15-FEFC-37A5-A6AB-AB603EF516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23500" y="3443285"/>
              <a:ext cx="438150" cy="0"/>
            </a:xfrm>
            <a:prstGeom prst="straightConnector1">
              <a:avLst/>
            </a:prstGeom>
            <a:ln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necteur droit avec flèche 52">
              <a:extLst>
                <a:ext uri="{FF2B5EF4-FFF2-40B4-BE49-F238E27FC236}">
                  <a16:creationId xmlns:a16="http://schemas.microsoft.com/office/drawing/2014/main" id="{5095F663-2736-49AA-84F6-E0159FAD7D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334625" y="3621085"/>
              <a:ext cx="361950" cy="0"/>
            </a:xfrm>
            <a:prstGeom prst="straightConnector1">
              <a:avLst/>
            </a:prstGeom>
            <a:ln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Connecteur droit avec flèche 53">
              <a:extLst>
                <a:ext uri="{FF2B5EF4-FFF2-40B4-BE49-F238E27FC236}">
                  <a16:creationId xmlns:a16="http://schemas.microsoft.com/office/drawing/2014/main" id="{1D78B1DE-AC8F-F58E-61AD-4585646745A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360025" y="3795710"/>
              <a:ext cx="273050" cy="0"/>
            </a:xfrm>
            <a:prstGeom prst="straightConnector1">
              <a:avLst/>
            </a:prstGeom>
            <a:ln>
              <a:tailEnd type="non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ZoneTexte 54">
              <a:extLst>
                <a:ext uri="{FF2B5EF4-FFF2-40B4-BE49-F238E27FC236}">
                  <a16:creationId xmlns:a16="http://schemas.microsoft.com/office/drawing/2014/main" id="{2346219E-955B-D771-720F-D2D88969A6B2}"/>
                </a:ext>
              </a:extLst>
            </p:cNvPr>
            <p:cNvSpPr txBox="1"/>
            <p:nvPr/>
          </p:nvSpPr>
          <p:spPr>
            <a:xfrm>
              <a:off x="9866776" y="2514600"/>
              <a:ext cx="55816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5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rVE</a:t>
              </a:r>
              <a:r>
                <a:rPr kumimoji="0" 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%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4" name="Espace réservé du contenu 9">
            <a:extLst>
              <a:ext uri="{FF2B5EF4-FFF2-40B4-BE49-F238E27FC236}">
                <a16:creationId xmlns:a16="http://schemas.microsoft.com/office/drawing/2014/main" id="{26940A54-20C5-0870-F4AF-935F405AAF7C}"/>
              </a:ext>
            </a:extLst>
          </p:cNvPr>
          <p:cNvSpPr txBox="1">
            <a:spLocks/>
          </p:cNvSpPr>
          <p:nvPr/>
        </p:nvSpPr>
        <p:spPr>
          <a:xfrm>
            <a:off x="9678784" y="6628405"/>
            <a:ext cx="2513216" cy="223848"/>
          </a:xfrm>
          <a:prstGeom prst="rect">
            <a:avLst/>
          </a:prstGeom>
        </p:spPr>
        <p:txBody>
          <a:bodyPr vert="horz" wrap="none" lIns="91440" tIns="36000" rIns="91440" bIns="36000" rtlCol="0" anchor="b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 baseline="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Frutiger" panose="020B050000000000000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r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Davidovski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FS, ESCMID 2026, O0191</a:t>
            </a:r>
          </a:p>
        </p:txBody>
      </p:sp>
      <p:pic>
        <p:nvPicPr>
          <p:cNvPr id="6" name="Espace réservé du contenu 22">
            <a:extLst>
              <a:ext uri="{FF2B5EF4-FFF2-40B4-BE49-F238E27FC236}">
                <a16:creationId xmlns:a16="http://schemas.microsoft.com/office/drawing/2014/main" id="{EBCBF617-A3FD-B033-E1FC-580CA80A3EE1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/>
          <a:stretch>
            <a:fillRect/>
          </a:stretch>
        </p:blipFill>
        <p:spPr>
          <a:xfrm>
            <a:off x="11353800" y="421404"/>
            <a:ext cx="665163" cy="441480"/>
          </a:xfrm>
          <a:prstGeom prst="rect">
            <a:avLst/>
          </a:prstGeom>
        </p:spPr>
      </p:pic>
      <p:sp>
        <p:nvSpPr>
          <p:cNvPr id="7" name="ZoneTexte 6">
            <a:extLst>
              <a:ext uri="{FF2B5EF4-FFF2-40B4-BE49-F238E27FC236}">
                <a16:creationId xmlns:a16="http://schemas.microsoft.com/office/drawing/2014/main" id="{3F8C14E4-0CE8-7380-D7C4-243EEB293A45}"/>
              </a:ext>
            </a:extLst>
          </p:cNvPr>
          <p:cNvSpPr txBox="1"/>
          <p:nvPr/>
        </p:nvSpPr>
        <p:spPr>
          <a:xfrm>
            <a:off x="0" y="6599830"/>
            <a:ext cx="60960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CI: Confidence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Intervals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; LCI: </a:t>
            </a:r>
            <a:r>
              <a:rPr kumimoji="0" lang="fr-FR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Laboratory-Confirmed</a:t>
            </a:r>
            <a:r>
              <a:rPr kumimoji="0" lang="fr-F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Influenza</a:t>
            </a:r>
          </a:p>
        </p:txBody>
      </p:sp>
    </p:spTree>
    <p:extLst>
      <p:ext uri="{BB962C8B-B14F-4D97-AF65-F5344CB8AC3E}">
        <p14:creationId xmlns:p14="http://schemas.microsoft.com/office/powerpoint/2010/main" val="420567404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3351F2-F888-345C-AA7F-098E11D043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1">
            <a:extLst>
              <a:ext uri="{FF2B5EF4-FFF2-40B4-BE49-F238E27FC236}">
                <a16:creationId xmlns:a16="http://schemas.microsoft.com/office/drawing/2014/main" id="{5260C984-D750-8BA4-860B-F27A92C14D98}"/>
              </a:ext>
            </a:extLst>
          </p:cNvPr>
          <p:cNvSpPr txBox="1">
            <a:spLocks/>
          </p:cNvSpPr>
          <p:nvPr/>
        </p:nvSpPr>
        <p:spPr>
          <a:xfrm>
            <a:off x="243038" y="2018430"/>
            <a:ext cx="6012288" cy="1410570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chemeClr val="tx1"/>
                </a:solidFill>
                <a:latin typeface="Frutiger" panose="020B0500000000000000" pitchFamily="34" charset="0"/>
                <a:ea typeface="+mj-ea"/>
                <a:cs typeface="+mj-cs"/>
              </a:defRPr>
            </a:lvl1pPr>
          </a:lstStyle>
          <a:p>
            <a:r>
              <a:rPr lang="fr-FR" dirty="0">
                <a:solidFill>
                  <a:schemeClr val="bg1"/>
                </a:solidFill>
              </a:rPr>
              <a:t>60 min </a:t>
            </a:r>
            <a:r>
              <a:rPr lang="fr-FR" dirty="0" err="1">
                <a:solidFill>
                  <a:schemeClr val="bg1"/>
                </a:solidFill>
              </a:rPr>
              <a:t>inside</a:t>
            </a:r>
            <a:r>
              <a:rPr lang="fr-FR" dirty="0">
                <a:solidFill>
                  <a:schemeClr val="bg1"/>
                </a:solidFill>
              </a:rPr>
              <a:t>… l’ESCMID 2026</a:t>
            </a:r>
          </a:p>
          <a:p>
            <a:r>
              <a:rPr lang="fr-FR" dirty="0">
                <a:solidFill>
                  <a:schemeClr val="bg1"/>
                </a:solidFill>
              </a:rPr>
              <a:t>C’est fini !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154E2BD5-F240-60DE-2486-D09BA3CA1A92}"/>
              </a:ext>
            </a:extLst>
          </p:cNvPr>
          <p:cNvSpPr txBox="1"/>
          <p:nvPr/>
        </p:nvSpPr>
        <p:spPr>
          <a:xfrm>
            <a:off x="892205" y="5020397"/>
            <a:ext cx="31018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>
                <a:latin typeface="Frutiger" panose="020B0500000000000000"/>
              </a:rPr>
              <a:t>En partenariat avec la SPILF</a:t>
            </a:r>
          </a:p>
        </p:txBody>
      </p:sp>
      <p:sp>
        <p:nvSpPr>
          <p:cNvPr id="10" name="Sous-titre 2">
            <a:extLst>
              <a:ext uri="{FF2B5EF4-FFF2-40B4-BE49-F238E27FC236}">
                <a16:creationId xmlns:a16="http://schemas.microsoft.com/office/drawing/2014/main" id="{B2922160-3A8F-2905-F8D3-25C02EAA91D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0" y="3599667"/>
            <a:ext cx="5936090" cy="1410570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Rédacteurs :</a:t>
            </a:r>
          </a:p>
          <a:p>
            <a:pPr>
              <a:spcBef>
                <a:spcPts val="600"/>
              </a:spcBef>
            </a:pPr>
            <a:r>
              <a:rPr lang="fr-FR" sz="1800" b="1" dirty="0">
                <a:solidFill>
                  <a:schemeClr val="bg1"/>
                </a:solidFill>
              </a:rPr>
              <a:t>Destoop J, </a:t>
            </a:r>
            <a:r>
              <a:rPr lang="fr-FR" sz="1800" b="1" dirty="0" err="1">
                <a:solidFill>
                  <a:schemeClr val="bg1"/>
                </a:solidFill>
              </a:rPr>
              <a:t>Gavaud</a:t>
            </a:r>
            <a:r>
              <a:rPr lang="fr-FR" sz="1800" b="1" dirty="0">
                <a:solidFill>
                  <a:schemeClr val="bg1"/>
                </a:solidFill>
              </a:rPr>
              <a:t> A, Le Hir A, Pineau V, </a:t>
            </a:r>
            <a:r>
              <a:rPr lang="fr-FR" sz="1800" b="1" dirty="0" err="1">
                <a:solidFill>
                  <a:schemeClr val="bg1"/>
                </a:solidFill>
              </a:rPr>
              <a:t>Sabaté-Elabbadi</a:t>
            </a:r>
            <a:r>
              <a:rPr lang="fr-FR" sz="1800" b="1" dirty="0">
                <a:solidFill>
                  <a:schemeClr val="bg1"/>
                </a:solidFill>
              </a:rPr>
              <a:t> A  </a:t>
            </a:r>
            <a:endParaRPr lang="fr-FR" sz="1800" dirty="0">
              <a:solidFill>
                <a:schemeClr val="bg1"/>
              </a:solidFill>
            </a:endParaRPr>
          </a:p>
          <a:p>
            <a:pPr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Comité scientifique :</a:t>
            </a:r>
          </a:p>
          <a:p>
            <a:pPr>
              <a:spcBef>
                <a:spcPts val="600"/>
              </a:spcBef>
            </a:pPr>
            <a:r>
              <a:rPr lang="fr-FR" sz="1600" b="1" dirty="0">
                <a:solidFill>
                  <a:schemeClr val="bg1"/>
                </a:solidFill>
              </a:rPr>
              <a:t>Bleibtreu A, Eldin C, Gangneux JP, Kipnis E 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C27AA9CB-F52B-989D-307E-D2EDFC6EFCAC}"/>
              </a:ext>
            </a:extLst>
          </p:cNvPr>
          <p:cNvSpPr txBox="1"/>
          <p:nvPr/>
        </p:nvSpPr>
        <p:spPr>
          <a:xfrm rot="16200000">
            <a:off x="10772591" y="1538055"/>
            <a:ext cx="252912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400" b="0" i="0" dirty="0">
                <a:solidFill>
                  <a:srgbClr val="1D1D1D"/>
                </a:solidFill>
                <a:effectLst/>
                <a:latin typeface="Arial" panose="020B0604020202020204" pitchFamily="34" charset="0"/>
              </a:rPr>
              <a:t>NP-FR-NP-0443 – mai 2026</a:t>
            </a:r>
            <a:endParaRPr lang="fr-FR" sz="1400" dirty="0"/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32B3AC84-53C3-2F5D-71BA-491C887A50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08710" y="1333457"/>
            <a:ext cx="4191085" cy="41910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5078541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20780</Words>
  <Application>Microsoft Office PowerPoint</Application>
  <PresentationFormat>Grand écran</PresentationFormat>
  <Paragraphs>4656</Paragraphs>
  <Slides>96</Slides>
  <Notes>92</Notes>
  <HiddenSlides>0</HiddenSlides>
  <MMClips>0</MMClips>
  <ScaleCrop>false</ScaleCrop>
  <HeadingPairs>
    <vt:vector size="6" baseType="variant">
      <vt:variant>
        <vt:lpstr>Polices utilisées</vt:lpstr>
      </vt:variant>
      <vt:variant>
        <vt:i4>15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96</vt:i4>
      </vt:variant>
    </vt:vector>
  </HeadingPairs>
  <TitlesOfParts>
    <vt:vector size="112" baseType="lpstr">
      <vt:lpstr>BlinkMacSystemFont</vt:lpstr>
      <vt:lpstr>Frutiger</vt:lpstr>
      <vt:lpstr>ＭＳ Ｐゴシック</vt:lpstr>
      <vt:lpstr>Play</vt:lpstr>
      <vt:lpstr>Selecta</vt:lpstr>
      <vt:lpstr>System Font Regular</vt:lpstr>
      <vt:lpstr>Aptos</vt:lpstr>
      <vt:lpstr>Aptos Display</vt:lpstr>
      <vt:lpstr>Arial</vt:lpstr>
      <vt:lpstr>Calibri</vt:lpstr>
      <vt:lpstr>Calibri Light</vt:lpstr>
      <vt:lpstr>Cambria Math</vt:lpstr>
      <vt:lpstr>Roboto Condensed</vt:lpstr>
      <vt:lpstr>Symbol</vt:lpstr>
      <vt:lpstr>Wingdings</vt:lpstr>
      <vt:lpstr>Thème Office</vt:lpstr>
      <vt:lpstr>Présentation PowerPoint</vt:lpstr>
      <vt:lpstr>L’équipe</vt:lpstr>
      <vt:lpstr>Infections bactériennes</vt:lpstr>
      <vt:lpstr>Infections bactériennes</vt:lpstr>
      <vt:lpstr>Essai PETER-PEN : PipEracilline-Tazobactam vs mERoPENem en traitement des bactériémies à Enterobacterales C3G-résistantes (1)</vt:lpstr>
      <vt:lpstr>Essai PETER-PEN : PipEracillin-Tazobactam vs mERoPENem en traitement des bactériémies à Enterobacterales C3G-résistants (2)</vt:lpstr>
      <vt:lpstr>PK de la dalbavancine dans les bactériémies compliquées à S. aureus : Analyse secondaire de l’essai clinique DOTS (1)</vt:lpstr>
      <vt:lpstr>PK de la dalbavancine dans les bactériémies compliquées à S. aureus : Analyse secondaire de l’essai clinique DOTS (2)</vt:lpstr>
      <vt:lpstr>Essai TEPSTAR : apport du 18-FDG-TEP-TDM systématique  dans les bactériémies à S. aureus (1)</vt:lpstr>
      <vt:lpstr>Essai TEPSTAR : apport du 18-FDG-TEP-TDM systématique  dans les bactériémies à S. aureus (2)</vt:lpstr>
      <vt:lpstr>Adjonction de clindamycine pour le traitement des bactériémies à        S. aureus : essai contrôlé randomisé au sein de la plateforme SNAP (1)</vt:lpstr>
      <vt:lpstr>Adjonction de clindamycine pour le traitement des bactériémies à        S. aureus : essai contrôlé randomisé au sein de la plateforme SNAP (2)</vt:lpstr>
      <vt:lpstr>Extraction des dispositifs électroniques intracardiaques en cas de bactériémies à S. aureus sans endocardite non associée à la survie (1)</vt:lpstr>
      <vt:lpstr>Extraction des dispositifs électroniques intracardiaques en cas de bactériémies à S. aureus sans endocardite non associée à la survie (2)</vt:lpstr>
      <vt:lpstr>Utilité clinique du score DENOVA pour la prédiction de l'endocardite infectieuse dans les cas de bactériémies à Enterococcus faecalis (EfB) (1)</vt:lpstr>
      <vt:lpstr>Utilité clinique du score DENOVA pour la prédiction de l'endocardite infectieuse dans les cas de bactériémie à Enterococcus faecalis (EfB) (2)</vt:lpstr>
      <vt:lpstr>Etude ENDO-ORAL : peut-on étendre les indications du relais oral  dans les endocardites ? </vt:lpstr>
      <vt:lpstr>Le ticagrelor réduit le risque d’endocardite infectieuse  Etude de cohorte nationale coréenne</vt:lpstr>
      <vt:lpstr>Absence de synergie entre amoxicilline et cefazoline contre E. faecalis</vt:lpstr>
      <vt:lpstr>Infections bactériennes</vt:lpstr>
      <vt:lpstr>Monitorage continu de la pression intracrânienne dans les méningites aiguës bactériennes : cohorte nationale multicentrique</vt:lpstr>
      <vt:lpstr>Ajout de la daptomycine dans le traitement des méningites à pneumocoque de l’adulte (AddaMap)</vt:lpstr>
      <vt:lpstr>Infections bactériennes respiratoires </vt:lpstr>
      <vt:lpstr>Prévention des pneumonies acquises à l’hôpital (hors PAVM) :  Étude HAPPEN</vt:lpstr>
      <vt:lpstr>Réduction de la durée d’antibiothérapie dans les PAVM :  analyse secondaire de l’étude REGARD-VAP (1)</vt:lpstr>
      <vt:lpstr>Réduction de la durée d’antibiothérapie dans les PAVM :  analyse secondaire de l’étude REGARD-VAP (2)</vt:lpstr>
      <vt:lpstr>Traitement adjonctif par bétaméthasone chez des patients adultes hospitalisés pour une pneumonie aiguë communautaire hypoxémique à Mycoplasma pneumoniae : un essai contrôlé randomisé multicentrique en ouvert</vt:lpstr>
      <vt:lpstr>Combinaison de la procalcitonine et échographie pulmonaire chez les patients atteints d'une infection des voies respiratoires inférieures dans les services d'urgence suisses pour guider l’antibiothérapie : l'étude PLUS-IS-LESS (1)</vt:lpstr>
      <vt:lpstr>Combinaison de la procalcitonine et échographie pulmonaire chez les patients atteints d'une infection des voies respiratoires inférieures dans les services d'urgence suisses pour guider l’antibiothérapie : l'étude PLUS-IS-LESS (2)</vt:lpstr>
      <vt:lpstr>Essai OCTOPLUS : comparer les stratégies d’imageries pour le diagnostic de PAC aux urgences chez le sujet âgé (1)</vt:lpstr>
      <vt:lpstr>Essai OCTOPLUS : comparer les stratégies d’imageries pour le diagnostic de PAC aux urgences chez le sujet âgé (2)</vt:lpstr>
      <vt:lpstr>Infections bactériennes</vt:lpstr>
      <vt:lpstr>PCR sur aérosols respiratoires pour le dépistage des infections respiratoires basses : évaluation d'un dispositif de prélèvement par masque facial non invasif </vt:lpstr>
      <vt:lpstr>Efficacité diagnostique et impact sur l’utilisation antibiotique de la PCR digitale en gouttelettes (ddPCR) chez des patients suspects de sepsis : essai PROGRESS</vt:lpstr>
      <vt:lpstr>Utilisation de la PCT sur site pour guider l’arrêt de l’antibiothérapie  chez l’adulte au cours du sepsis au Bangladesh : étude PROCALBAN (1)</vt:lpstr>
      <vt:lpstr>Utilisation de la PCT sur site pour guider l’arrêt de l’antibiothérapie  chez l’adulte au cours du sepsis au Bangladesh : étude PROCALBAN (2)</vt:lpstr>
      <vt:lpstr>En direct du JAMA : antibiogramme rapide au cours des bactériémies  à Gram négatif – Essai clinique randomisé FAST</vt:lpstr>
      <vt:lpstr>Infections bactériennes</vt:lpstr>
      <vt:lpstr>Ceftazidime/avibactam augmente t-il le risque d’émergence in vivo de résistance croisée avec le céfidérocol en cas d’infection à Klebsiella pneumoniae productrices  de KPC : étude cas-témoin</vt:lpstr>
      <vt:lpstr>Réponse globale et éradication microbiologique, cefepime/enmetazobactam versus piperacilline/tazobactam : analyse de sous-groupe post-hoc pyélonéphrite aiguë de l’essai de phase III ALLIUM</vt:lpstr>
      <vt:lpstr>Nacubactam - Essais randomisés contrôlés de phase III   (Integral-1, Integral-2)</vt:lpstr>
      <vt:lpstr>Efficacité et sécurité du cefepime/nacubactam et de l’aztreonam/nacubactam vs imipenem/cilastatine dans les IUc ou PNA non compliquées : Integral-1 (1)</vt:lpstr>
      <vt:lpstr>Efficacité et sécurité du cefepime/nacubactam et de l’aztreonam/nacubactam vs imipenem/cilastatine dans les IUc ou PNA non compliquées : Integral-1 (2)</vt:lpstr>
      <vt:lpstr>Efficacité du cefepime/nacubactam ou aztreonam/nacubactam sur les entérobactéries BLSE dans les IUc ou PNA : sous-groupe de l’essai Integral-1</vt:lpstr>
      <vt:lpstr>Efficacité et sécurité du cefepime/nacubactam et de l’aztreonam/nacubactam vs meilleur traitement disponible (MTD) chez l’adulte avec IUc/PNA, PN/PAVM, IIAc  à Enterobacterales RC : INTEGRAL-2 (1)</vt:lpstr>
      <vt:lpstr>Efficacité et sécurité du cefepime/nacubactam et de l’aztreonam/nacubactam vs meilleur traitement disponible (MTD) chez l’adulte avec IUc/PNA, PN/PAVM, IIAc  à Enterobacterales RC : INTEGRAL-2 (2)</vt:lpstr>
      <vt:lpstr>Imipeneme/cilastatine-funobactam pour les pneumonies bactériennes communautaires ou acquises sous ventilation mécanique (REITAB-2) (1)</vt:lpstr>
      <vt:lpstr>Imipeneme/cilastatine-funobactam pour les pneumonies bactériennes communautaires ou acquises sous ventilation mécanique (REITAB-2) (2)</vt:lpstr>
      <vt:lpstr>Caractérisation des Pseudomonas aeruginosa issus de patients atteints de bronchectasies inclus dans l’essai de phase II GREAT-2 (1) </vt:lpstr>
      <vt:lpstr>Caractérisation des Pseudomonas aeruginosa issus de patients atteints de bronchectasies inclus dans l’essai de phase II GREAT-2 (2) </vt:lpstr>
      <vt:lpstr>Essai PIVOT-PO : analyse en sous-groupe de l’efficacité de tebipenem-pivoxil chez les patients avec une IU compliquée ou une PNA (1)</vt:lpstr>
      <vt:lpstr>Essai PIVOT-PO : analyse en sous-groupe de l’efficacité de tebipenem-pivoxil chez les patients avec une IU compliquée ou une PNA (2)</vt:lpstr>
      <vt:lpstr>Cefiderocol vs ceftolozane/tazobactam dans le traitement des pneumonies et/ou bactériémies à Pseudomonas aeruginosa MDR : CONVINCE</vt:lpstr>
      <vt:lpstr>Meropenem vs cefmetazole pour le traitement des bactériémies à Escherichia coli productrices de BLSE (essai CEFMEC)</vt:lpstr>
      <vt:lpstr>Présentation PowerPoint</vt:lpstr>
      <vt:lpstr>Efficacité en vie réelle du céfidérocol dans le traitement des infections à entérobactéries productrices de métallo-β-lactamases en Espagne : CIRCE</vt:lpstr>
      <vt:lpstr>Efficacité en vie réelle du céfidérocol dans le traitement des infections à entérobactéries productrices de métallo-β-lactamases en Espagne : CIRCE</vt:lpstr>
      <vt:lpstr>Efficacité et tolérance du céfidérocol vs colistine (associés au meropenem)  au cours d’infections à BGN résistantes aux carbapénèmes </vt:lpstr>
      <vt:lpstr>Efficacité et sécurité d’un traitement court, 4 mois (2IREP/2IR) vs standard de 6 mois (2IREP/4IR) pour le traitement des tuberculoses pulmonaires actives multisensibles,  à bas risque (ESCAPE-TB2)</vt:lpstr>
      <vt:lpstr>Risque d’infections liées aux cathéters centraux périphériques vs centraux chez les patients critiques : un essai cible émulé (1)</vt:lpstr>
      <vt:lpstr>Risque d’infections liées aux cathéters centraux périphériques versus centraux chez les patients critiques : un essai cible émulé (2)</vt:lpstr>
      <vt:lpstr>Efficacité et tolérance du cefiderocol vs colistine (associés au meropenem)  au cours d’infections à bactéries Gram négatif résistantes aux carbapénèmes </vt:lpstr>
      <vt:lpstr>Efficacité et tolérance du cefiderocol vs colistine (associés au meropenem)  au cours d’infections à bactéries Gram négatif résistantes aux carbapénèmes </vt:lpstr>
      <vt:lpstr>Dose élevée vs dose standard de meropenem en administration intermittente chez les patients de réanimation : étude de cohorte observationnelle (1)</vt:lpstr>
      <vt:lpstr>Dose élevée vs dose standard de meropenem en administration intermittente chez les patients de réanimation : étude de cohorte observationnelle (2)</vt:lpstr>
      <vt:lpstr>Relation exposition–réponse de la piperacilline/tazobactam et du meropenem au cours du sepsis à BGN : sous-analyse PK/PD de l’essai BLING III</vt:lpstr>
      <vt:lpstr>Infections bactériennes</vt:lpstr>
      <vt:lpstr>Évaluation de la résistance aux antibiotiques après un traitement antibiotique chez les patients ambulatoires : une étude rétrospective (1)</vt:lpstr>
      <vt:lpstr>Évaluation de la résistance aux antibiotiques après un traitement antibiotique chez les patients ambulatoires : une étude rétrospective (2)</vt:lpstr>
      <vt:lpstr>Non infériorité d’un traitement antibiotique 1 vs 4-7 jours  dans l’angiocholite aiguë après drainage biliaire efficace : COBRA (1)</vt:lpstr>
      <vt:lpstr>Non infériorité d’un traitement antibiotique 1 vs 4-7 jours  dans l’angiocholite aiguë après drainage biliaire efficace : COBRA (2)</vt:lpstr>
      <vt:lpstr>PREVAN-TRIAL : efficacité et tolérance d’une prophylaxie secondaire par vancomycine PO pour la prévention des récurrences de colite à C. difficile chez les patients à haut risque recevant une antibiothérapie systémique (1)</vt:lpstr>
      <vt:lpstr>PREVAN-TRIAL : efficacité et tolérance d’une prophylaxie secondaire par vancomycine PO pour la prévention des récurrences de colite à C. difficile chez les patients à haut risque recevant une antibiothérapie systémique (2)</vt:lpstr>
      <vt:lpstr>Traitement de l’érythème migrant 10 jours vs 14 jours d’amoxicilline :  Essai monocentrique, contrôlé randomisé, en ouvert, Slovénie </vt:lpstr>
      <vt:lpstr>Comparaison randomisée des stratégies de prise en charge des toxicités hépatiques d'origine médicamenteuse associées au traitement de la méningite  tuberculeuse (1)</vt:lpstr>
      <vt:lpstr>Comparaison randomisée des stratégies de prise en charge des toxicités hépatiques d'origine médicamenteuse associées au traitement de la méningite  tuberculeuse (2)</vt:lpstr>
      <vt:lpstr>Peni G retard vs Peni G + doxycycline dans les syphilis précoces chez les PVVIH: essai randomisé </vt:lpstr>
      <vt:lpstr>Infections fongiques et parasitaires</vt:lpstr>
      <vt:lpstr>Olorofim pour le traitement des aspergilloses invasives chez les patients d’hématologie : sous-analyse de l’essai de phase IIb en ouvert (Study 32)</vt:lpstr>
      <vt:lpstr>Fosmanogepix en accès précoce pour les patients ayant une infection fongique invasive à champignons filamenteux</vt:lpstr>
      <vt:lpstr>La sensibilisation vis-à-vis d’Aspergillus est associée à un mauvais pronostic  et à une plus grande mortalité chez les patients souffrant de fibrose pulmonaire idiopathique: l’étude Asp-IPF</vt:lpstr>
      <vt:lpstr>Facteurs de risque de survenue d’une infection fongique invasive à champignons filamenteux chez les transplantés cardiaques : étude cas-témoins appariés nationale</vt:lpstr>
      <vt:lpstr>Diagnostic moléculaire et cultural de C. auris :  évaluation de plusieurs techniques utilisables en routine au laboratoire</vt:lpstr>
      <vt:lpstr>Candida parapsilosis résistant au fluconazole à La Réunion et en France métropolitaine : analyse génétique</vt:lpstr>
      <vt:lpstr>Efficacité de la technique PAIR et de l’aspiration pour les kystes hydatiques hépatiques (E. granulosis) </vt:lpstr>
      <vt:lpstr>La leishmaniose dans un hôpital espagnol tertiaire (2018-2025) :  tendance épidémiologique, caractéristiques cliniques et diagnostiques  d’une maladie ré-émergente</vt:lpstr>
      <vt:lpstr>Infections virales</vt:lpstr>
      <vt:lpstr>Réponse thérapeutique positive au pritelivir obtenue dans les infections à HSV réfractaires chez des patients immunodéprimés, incluant des receveurs de greffes et des patients en oncologie : essai de phase 3 PRIOH-1 (1)</vt:lpstr>
      <vt:lpstr>Présentation PowerPoint</vt:lpstr>
      <vt:lpstr>Réponse thérapeutique positive au pritelivir obtenue dans les infections à virus de l’herpès simplex réfractaires chez des patients immunodéprimés, incluant des receveurs de greffes de cellules hématopoïétiques et d’organes solides, ainsi que des patiens en oncologie : essai de phase 3 PRIOH-1 (3)</vt:lpstr>
      <vt:lpstr>Expérience en vie réelle du maribavir en traitement de l’infection à CMV </vt:lpstr>
      <vt:lpstr>Essai de phase I du vaccin ChAdOx1 NipahB </vt:lpstr>
      <vt:lpstr>Première utilisation chez l’être humain de EVT894  Anticorps monoclonal anti-chikungunya </vt:lpstr>
      <vt:lpstr>Vaccination antigrippale à forte dose vs dose standard selon les niveaux de gravité de la grippe confirmée en laboratoire chez les personnes âgées :  étude randomisée DANFLU-2 (1)</vt:lpstr>
      <vt:lpstr>Vaccination antigrippale à forte dose vs dose standard selon les niveaux de gravité de la grippe confirmée en laboratoire chez les personnes âgées :  étude randomisée DANFLU-2 (2)</vt:lpstr>
      <vt:lpstr>Présentation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Stéphane Ducrocq</dc:creator>
  <cp:lastModifiedBy>Long, Kerya(SEU)</cp:lastModifiedBy>
  <cp:revision>34</cp:revision>
  <dcterms:created xsi:type="dcterms:W3CDTF">2025-03-04T16:45:48Z</dcterms:created>
  <dcterms:modified xsi:type="dcterms:W3CDTF">2026-05-07T08:39:52Z</dcterms:modified>
</cp:coreProperties>
</file>