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7" r:id="rId2"/>
    <p:sldId id="258" r:id="rId3"/>
    <p:sldId id="259" r:id="rId4"/>
    <p:sldId id="267" r:id="rId5"/>
    <p:sldId id="302" r:id="rId6"/>
    <p:sldId id="268" r:id="rId7"/>
    <p:sldId id="303" r:id="rId8"/>
    <p:sldId id="272" r:id="rId9"/>
    <p:sldId id="273" r:id="rId10"/>
    <p:sldId id="277" r:id="rId11"/>
    <p:sldId id="281" r:id="rId12"/>
    <p:sldId id="304" r:id="rId13"/>
    <p:sldId id="305" r:id="rId14"/>
    <p:sldId id="289" r:id="rId15"/>
    <p:sldId id="295" r:id="rId16"/>
    <p:sldId id="299" r:id="rId17"/>
    <p:sldId id="306" r:id="rId18"/>
    <p:sldId id="300" r:id="rId19"/>
  </p:sldIdLst>
  <p:sldSz cx="9144000" cy="6858000" type="screen4x3"/>
  <p:notesSz cx="6858000" cy="9144000"/>
  <p:custDataLst>
    <p:tags r:id="rId21"/>
  </p:custDataLst>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3" d="100"/>
          <a:sy n="103" d="100"/>
        </p:scale>
        <p:origin x="1854" y="108"/>
      </p:cViewPr>
      <p:guideLst>
        <p:guide orient="horz" pos="2160"/>
        <p:guide pos="2880"/>
      </p:guideLst>
    </p:cSldViewPr>
  </p:slideViewPr>
  <p:notesTextViewPr>
    <p:cViewPr>
      <p:scale>
        <a:sx n="100" d="100"/>
        <a:sy n="100" d="100"/>
      </p:scale>
      <p:origin x="0" y="0"/>
    </p:cViewPr>
  </p:notesTextViewPr>
  <p:sorterViewPr>
    <p:cViewPr>
      <p:scale>
        <a:sx n="72" d="100"/>
        <a:sy n="72"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EADF92-EC42-1741-AF2F-E5E6B43B79B7}" type="doc">
      <dgm:prSet loTypeId="urn:microsoft.com/office/officeart/2005/8/layout/process1" loCatId="" qsTypeId="urn:microsoft.com/office/officeart/2005/8/quickstyle/simple4" qsCatId="simple" csTypeId="urn:microsoft.com/office/officeart/2005/8/colors/accent1_2" csCatId="accent1" phldr="1"/>
      <dgm:spPr/>
    </dgm:pt>
    <dgm:pt modelId="{8BEA1E63-875F-1F49-9AAE-48B8F0CA0A80}">
      <dgm:prSet phldrT="[Texte]"/>
      <dgm:spPr/>
      <dgm:t>
        <a:bodyPr/>
        <a:lstStyle/>
        <a:p>
          <a:r>
            <a:rPr lang="fr-FR" dirty="0"/>
            <a:t>J’ai des douleurs articulaires</a:t>
          </a:r>
        </a:p>
      </dgm:t>
    </dgm:pt>
    <dgm:pt modelId="{B7584DCC-C9C7-FB48-8790-2B9504F2BAB4}" type="parTrans" cxnId="{BE829C9D-8200-AF42-8CDF-5A031E4CC077}">
      <dgm:prSet/>
      <dgm:spPr/>
      <dgm:t>
        <a:bodyPr/>
        <a:lstStyle/>
        <a:p>
          <a:endParaRPr lang="fr-FR"/>
        </a:p>
      </dgm:t>
    </dgm:pt>
    <dgm:pt modelId="{4079153D-5A29-274F-9ED2-57DBD0545C9E}" type="sibTrans" cxnId="{BE829C9D-8200-AF42-8CDF-5A031E4CC077}">
      <dgm:prSet/>
      <dgm:spPr/>
      <dgm:t>
        <a:bodyPr/>
        <a:lstStyle/>
        <a:p>
          <a:endParaRPr lang="fr-FR"/>
        </a:p>
      </dgm:t>
    </dgm:pt>
    <dgm:pt modelId="{C05C21D7-C3E3-864D-B8EF-B645DFE339C9}">
      <dgm:prSet phldrT="[Texte]"/>
      <dgm:spPr/>
      <dgm:t>
        <a:bodyPr/>
        <a:lstStyle/>
        <a:p>
          <a:r>
            <a:rPr lang="fr-FR" dirty="0"/>
            <a:t>La borréliose de </a:t>
          </a:r>
          <a:r>
            <a:rPr lang="fr-FR" dirty="0" err="1"/>
            <a:t>Lyme</a:t>
          </a:r>
          <a:r>
            <a:rPr lang="fr-FR" dirty="0"/>
            <a:t> provoque des douleurs articulaires</a:t>
          </a:r>
        </a:p>
      </dgm:t>
    </dgm:pt>
    <dgm:pt modelId="{49F58834-2FD5-9E46-A269-313BDCE236BC}" type="parTrans" cxnId="{82995E0B-840E-1C44-9276-272C24EFFA1F}">
      <dgm:prSet/>
      <dgm:spPr/>
      <dgm:t>
        <a:bodyPr/>
        <a:lstStyle/>
        <a:p>
          <a:endParaRPr lang="fr-FR"/>
        </a:p>
      </dgm:t>
    </dgm:pt>
    <dgm:pt modelId="{0E446482-C8DF-9544-8841-7297C9BE03E6}" type="sibTrans" cxnId="{82995E0B-840E-1C44-9276-272C24EFFA1F}">
      <dgm:prSet/>
      <dgm:spPr/>
      <dgm:t>
        <a:bodyPr/>
        <a:lstStyle/>
        <a:p>
          <a:endParaRPr lang="fr-FR"/>
        </a:p>
      </dgm:t>
    </dgm:pt>
    <dgm:pt modelId="{74FB5665-2950-C24C-A743-F2E1C9D5CDAD}">
      <dgm:prSet phldrT="[Texte]"/>
      <dgm:spPr/>
      <dgm:t>
        <a:bodyPr/>
        <a:lstStyle/>
        <a:p>
          <a:r>
            <a:rPr lang="fr-FR" dirty="0"/>
            <a:t>Donc j’ai une maladie de </a:t>
          </a:r>
          <a:r>
            <a:rPr lang="fr-FR" dirty="0" err="1"/>
            <a:t>Lyme</a:t>
          </a:r>
          <a:endParaRPr lang="fr-FR" dirty="0"/>
        </a:p>
      </dgm:t>
    </dgm:pt>
    <dgm:pt modelId="{C096B0C2-FF52-7E48-B4C9-197F35181D8F}" type="parTrans" cxnId="{3F194F5F-7FB6-FD4C-B56F-67552E18C14B}">
      <dgm:prSet/>
      <dgm:spPr/>
      <dgm:t>
        <a:bodyPr/>
        <a:lstStyle/>
        <a:p>
          <a:endParaRPr lang="fr-FR"/>
        </a:p>
      </dgm:t>
    </dgm:pt>
    <dgm:pt modelId="{F90FF7F8-9365-4842-B8FB-E07401403909}" type="sibTrans" cxnId="{3F194F5F-7FB6-FD4C-B56F-67552E18C14B}">
      <dgm:prSet/>
      <dgm:spPr/>
      <dgm:t>
        <a:bodyPr/>
        <a:lstStyle/>
        <a:p>
          <a:endParaRPr lang="fr-FR"/>
        </a:p>
      </dgm:t>
    </dgm:pt>
    <dgm:pt modelId="{927D542A-8F13-904C-9F87-AF845585B27D}" type="pres">
      <dgm:prSet presAssocID="{63EADF92-EC42-1741-AF2F-E5E6B43B79B7}" presName="Name0" presStyleCnt="0">
        <dgm:presLayoutVars>
          <dgm:dir/>
          <dgm:resizeHandles val="exact"/>
        </dgm:presLayoutVars>
      </dgm:prSet>
      <dgm:spPr/>
    </dgm:pt>
    <dgm:pt modelId="{E318D299-4C35-1E4C-B8CA-29F284A7A800}" type="pres">
      <dgm:prSet presAssocID="{8BEA1E63-875F-1F49-9AAE-48B8F0CA0A80}" presName="node" presStyleLbl="node1" presStyleIdx="0" presStyleCnt="3">
        <dgm:presLayoutVars>
          <dgm:bulletEnabled val="1"/>
        </dgm:presLayoutVars>
      </dgm:prSet>
      <dgm:spPr/>
    </dgm:pt>
    <dgm:pt modelId="{D1333B13-FB6A-BB49-B5FC-92F063AC6797}" type="pres">
      <dgm:prSet presAssocID="{4079153D-5A29-274F-9ED2-57DBD0545C9E}" presName="sibTrans" presStyleLbl="sibTrans2D1" presStyleIdx="0" presStyleCnt="2"/>
      <dgm:spPr/>
    </dgm:pt>
    <dgm:pt modelId="{26C1E605-4246-3548-9078-102B0B575303}" type="pres">
      <dgm:prSet presAssocID="{4079153D-5A29-274F-9ED2-57DBD0545C9E}" presName="connectorText" presStyleLbl="sibTrans2D1" presStyleIdx="0" presStyleCnt="2"/>
      <dgm:spPr/>
    </dgm:pt>
    <dgm:pt modelId="{F11B774E-A0F0-3041-A436-10E951609405}" type="pres">
      <dgm:prSet presAssocID="{C05C21D7-C3E3-864D-B8EF-B645DFE339C9}" presName="node" presStyleLbl="node1" presStyleIdx="1" presStyleCnt="3">
        <dgm:presLayoutVars>
          <dgm:bulletEnabled val="1"/>
        </dgm:presLayoutVars>
      </dgm:prSet>
      <dgm:spPr/>
    </dgm:pt>
    <dgm:pt modelId="{E1B91F9A-5946-574D-A2A4-AADC05D5719F}" type="pres">
      <dgm:prSet presAssocID="{0E446482-C8DF-9544-8841-7297C9BE03E6}" presName="sibTrans" presStyleLbl="sibTrans2D1" presStyleIdx="1" presStyleCnt="2"/>
      <dgm:spPr/>
    </dgm:pt>
    <dgm:pt modelId="{A72DD081-CD5D-7E44-A191-BBD76D025023}" type="pres">
      <dgm:prSet presAssocID="{0E446482-C8DF-9544-8841-7297C9BE03E6}" presName="connectorText" presStyleLbl="sibTrans2D1" presStyleIdx="1" presStyleCnt="2"/>
      <dgm:spPr/>
    </dgm:pt>
    <dgm:pt modelId="{E6650A5E-A17D-8245-8C22-0B7B5417CA66}" type="pres">
      <dgm:prSet presAssocID="{74FB5665-2950-C24C-A743-F2E1C9D5CDAD}" presName="node" presStyleLbl="node1" presStyleIdx="2" presStyleCnt="3">
        <dgm:presLayoutVars>
          <dgm:bulletEnabled val="1"/>
        </dgm:presLayoutVars>
      </dgm:prSet>
      <dgm:spPr/>
    </dgm:pt>
  </dgm:ptLst>
  <dgm:cxnLst>
    <dgm:cxn modelId="{2B62F004-6DBA-3745-B65C-0DEDE0B4FC5B}" type="presOf" srcId="{C05C21D7-C3E3-864D-B8EF-B645DFE339C9}" destId="{F11B774E-A0F0-3041-A436-10E951609405}" srcOrd="0" destOrd="0" presId="urn:microsoft.com/office/officeart/2005/8/layout/process1"/>
    <dgm:cxn modelId="{82995E0B-840E-1C44-9276-272C24EFFA1F}" srcId="{63EADF92-EC42-1741-AF2F-E5E6B43B79B7}" destId="{C05C21D7-C3E3-864D-B8EF-B645DFE339C9}" srcOrd="1" destOrd="0" parTransId="{49F58834-2FD5-9E46-A269-313BDCE236BC}" sibTransId="{0E446482-C8DF-9544-8841-7297C9BE03E6}"/>
    <dgm:cxn modelId="{3F194F5F-7FB6-FD4C-B56F-67552E18C14B}" srcId="{63EADF92-EC42-1741-AF2F-E5E6B43B79B7}" destId="{74FB5665-2950-C24C-A743-F2E1C9D5CDAD}" srcOrd="2" destOrd="0" parTransId="{C096B0C2-FF52-7E48-B4C9-197F35181D8F}" sibTransId="{F90FF7F8-9365-4842-B8FB-E07401403909}"/>
    <dgm:cxn modelId="{E2563071-559B-C44C-9555-BD3F97971E7F}" type="presOf" srcId="{74FB5665-2950-C24C-A743-F2E1C9D5CDAD}" destId="{E6650A5E-A17D-8245-8C22-0B7B5417CA66}" srcOrd="0" destOrd="0" presId="urn:microsoft.com/office/officeart/2005/8/layout/process1"/>
    <dgm:cxn modelId="{3D927894-09FF-E84D-80EE-8174441F2328}" type="presOf" srcId="{0E446482-C8DF-9544-8841-7297C9BE03E6}" destId="{A72DD081-CD5D-7E44-A191-BBD76D025023}" srcOrd="1" destOrd="0" presId="urn:microsoft.com/office/officeart/2005/8/layout/process1"/>
    <dgm:cxn modelId="{BE829C9D-8200-AF42-8CDF-5A031E4CC077}" srcId="{63EADF92-EC42-1741-AF2F-E5E6B43B79B7}" destId="{8BEA1E63-875F-1F49-9AAE-48B8F0CA0A80}" srcOrd="0" destOrd="0" parTransId="{B7584DCC-C9C7-FB48-8790-2B9504F2BAB4}" sibTransId="{4079153D-5A29-274F-9ED2-57DBD0545C9E}"/>
    <dgm:cxn modelId="{C5858D9E-4578-0E48-A53A-3BCAB162F0C3}" type="presOf" srcId="{4079153D-5A29-274F-9ED2-57DBD0545C9E}" destId="{D1333B13-FB6A-BB49-B5FC-92F063AC6797}" srcOrd="0" destOrd="0" presId="urn:microsoft.com/office/officeart/2005/8/layout/process1"/>
    <dgm:cxn modelId="{280635A3-E8BC-2E47-9CAB-55296DAC03C2}" type="presOf" srcId="{63EADF92-EC42-1741-AF2F-E5E6B43B79B7}" destId="{927D542A-8F13-904C-9F87-AF845585B27D}" srcOrd="0" destOrd="0" presId="urn:microsoft.com/office/officeart/2005/8/layout/process1"/>
    <dgm:cxn modelId="{4905A8DF-58C2-F641-8EE9-905F1E5A3F32}" type="presOf" srcId="{8BEA1E63-875F-1F49-9AAE-48B8F0CA0A80}" destId="{E318D299-4C35-1E4C-B8CA-29F284A7A800}" srcOrd="0" destOrd="0" presId="urn:microsoft.com/office/officeart/2005/8/layout/process1"/>
    <dgm:cxn modelId="{46BDEBED-E0F8-4B4D-B962-F7F37C72436F}" type="presOf" srcId="{4079153D-5A29-274F-9ED2-57DBD0545C9E}" destId="{26C1E605-4246-3548-9078-102B0B575303}" srcOrd="1" destOrd="0" presId="urn:microsoft.com/office/officeart/2005/8/layout/process1"/>
    <dgm:cxn modelId="{B27B9EF6-8D7A-594B-A983-866E60362730}" type="presOf" srcId="{0E446482-C8DF-9544-8841-7297C9BE03E6}" destId="{E1B91F9A-5946-574D-A2A4-AADC05D5719F}" srcOrd="0" destOrd="0" presId="urn:microsoft.com/office/officeart/2005/8/layout/process1"/>
    <dgm:cxn modelId="{E032DC19-E499-B547-94B0-928F7A78E184}" type="presParOf" srcId="{927D542A-8F13-904C-9F87-AF845585B27D}" destId="{E318D299-4C35-1E4C-B8CA-29F284A7A800}" srcOrd="0" destOrd="0" presId="urn:microsoft.com/office/officeart/2005/8/layout/process1"/>
    <dgm:cxn modelId="{E6786A5A-EBB0-024A-AEE3-9CB6A36B31D9}" type="presParOf" srcId="{927D542A-8F13-904C-9F87-AF845585B27D}" destId="{D1333B13-FB6A-BB49-B5FC-92F063AC6797}" srcOrd="1" destOrd="0" presId="urn:microsoft.com/office/officeart/2005/8/layout/process1"/>
    <dgm:cxn modelId="{35DB4C0A-4678-A44F-AEEC-536F7D374525}" type="presParOf" srcId="{D1333B13-FB6A-BB49-B5FC-92F063AC6797}" destId="{26C1E605-4246-3548-9078-102B0B575303}" srcOrd="0" destOrd="0" presId="urn:microsoft.com/office/officeart/2005/8/layout/process1"/>
    <dgm:cxn modelId="{BF24539A-00D9-EE41-98F3-3B2977D2D8D8}" type="presParOf" srcId="{927D542A-8F13-904C-9F87-AF845585B27D}" destId="{F11B774E-A0F0-3041-A436-10E951609405}" srcOrd="2" destOrd="0" presId="urn:microsoft.com/office/officeart/2005/8/layout/process1"/>
    <dgm:cxn modelId="{DB4C49B3-7CAA-6D44-9708-29834CF81581}" type="presParOf" srcId="{927D542A-8F13-904C-9F87-AF845585B27D}" destId="{E1B91F9A-5946-574D-A2A4-AADC05D5719F}" srcOrd="3" destOrd="0" presId="urn:microsoft.com/office/officeart/2005/8/layout/process1"/>
    <dgm:cxn modelId="{B2111AAC-3E49-9046-BC46-E1F99157493A}" type="presParOf" srcId="{E1B91F9A-5946-574D-A2A4-AADC05D5719F}" destId="{A72DD081-CD5D-7E44-A191-BBD76D025023}" srcOrd="0" destOrd="0" presId="urn:microsoft.com/office/officeart/2005/8/layout/process1"/>
    <dgm:cxn modelId="{84CDEB8B-3342-5A49-9431-7F5D0C25A3FA}" type="presParOf" srcId="{927D542A-8F13-904C-9F87-AF845585B27D}" destId="{E6650A5E-A17D-8245-8C22-0B7B5417CA66}"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8D299-4C35-1E4C-B8CA-29F284A7A800}">
      <dsp:nvSpPr>
        <dsp:cNvPr id="0" name=""/>
        <dsp:cNvSpPr/>
      </dsp:nvSpPr>
      <dsp:spPr>
        <a:xfrm>
          <a:off x="7233" y="1614418"/>
          <a:ext cx="2161877" cy="1297126"/>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J’ai des douleurs articulaires</a:t>
          </a:r>
        </a:p>
      </dsp:txBody>
      <dsp:txXfrm>
        <a:off x="45225" y="1652410"/>
        <a:ext cx="2085893" cy="1221142"/>
      </dsp:txXfrm>
    </dsp:sp>
    <dsp:sp modelId="{D1333B13-FB6A-BB49-B5FC-92F063AC6797}">
      <dsp:nvSpPr>
        <dsp:cNvPr id="0" name=""/>
        <dsp:cNvSpPr/>
      </dsp:nvSpPr>
      <dsp:spPr>
        <a:xfrm>
          <a:off x="2385298" y="1994908"/>
          <a:ext cx="458317" cy="53614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fr-FR" sz="1600" kern="1200"/>
        </a:p>
      </dsp:txBody>
      <dsp:txXfrm>
        <a:off x="2385298" y="2102137"/>
        <a:ext cx="320822" cy="321687"/>
      </dsp:txXfrm>
    </dsp:sp>
    <dsp:sp modelId="{F11B774E-A0F0-3041-A436-10E951609405}">
      <dsp:nvSpPr>
        <dsp:cNvPr id="0" name=""/>
        <dsp:cNvSpPr/>
      </dsp:nvSpPr>
      <dsp:spPr>
        <a:xfrm>
          <a:off x="3033861" y="1614418"/>
          <a:ext cx="2161877" cy="1297126"/>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La borréliose de </a:t>
          </a:r>
          <a:r>
            <a:rPr lang="fr-FR" sz="1900" kern="1200" dirty="0" err="1"/>
            <a:t>Lyme</a:t>
          </a:r>
          <a:r>
            <a:rPr lang="fr-FR" sz="1900" kern="1200" dirty="0"/>
            <a:t> provoque des douleurs articulaires</a:t>
          </a:r>
        </a:p>
      </dsp:txBody>
      <dsp:txXfrm>
        <a:off x="3071853" y="1652410"/>
        <a:ext cx="2085893" cy="1221142"/>
      </dsp:txXfrm>
    </dsp:sp>
    <dsp:sp modelId="{E1B91F9A-5946-574D-A2A4-AADC05D5719F}">
      <dsp:nvSpPr>
        <dsp:cNvPr id="0" name=""/>
        <dsp:cNvSpPr/>
      </dsp:nvSpPr>
      <dsp:spPr>
        <a:xfrm>
          <a:off x="5411926" y="1994908"/>
          <a:ext cx="458317" cy="53614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fr-FR" sz="1600" kern="1200"/>
        </a:p>
      </dsp:txBody>
      <dsp:txXfrm>
        <a:off x="5411926" y="2102137"/>
        <a:ext cx="320822" cy="321687"/>
      </dsp:txXfrm>
    </dsp:sp>
    <dsp:sp modelId="{E6650A5E-A17D-8245-8C22-0B7B5417CA66}">
      <dsp:nvSpPr>
        <dsp:cNvPr id="0" name=""/>
        <dsp:cNvSpPr/>
      </dsp:nvSpPr>
      <dsp:spPr>
        <a:xfrm>
          <a:off x="6060489" y="1614418"/>
          <a:ext cx="2161877" cy="1297126"/>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Donc j’ai une maladie de </a:t>
          </a:r>
          <a:r>
            <a:rPr lang="fr-FR" sz="1900" kern="1200" dirty="0" err="1"/>
            <a:t>Lyme</a:t>
          </a:r>
          <a:endParaRPr lang="fr-FR" sz="1900" kern="1200" dirty="0"/>
        </a:p>
      </dsp:txBody>
      <dsp:txXfrm>
        <a:off x="6098481" y="1652410"/>
        <a:ext cx="2085893" cy="122114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C8026E-2F1D-3D44-8646-D1E0C6351AF1}" type="datetimeFigureOut">
              <a:rPr lang="fr-FR" smtClean="0"/>
              <a:t>14/04/2018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503CD6-F22F-7543-B97F-50A56272A467}" type="slidenum">
              <a:rPr lang="fr-FR" smtClean="0"/>
              <a:t>‹N°›</a:t>
            </a:fld>
            <a:endParaRPr lang="fr-FR"/>
          </a:p>
        </p:txBody>
      </p:sp>
    </p:spTree>
    <p:extLst>
      <p:ext uri="{BB962C8B-B14F-4D97-AF65-F5344CB8AC3E}">
        <p14:creationId xmlns:p14="http://schemas.microsoft.com/office/powerpoint/2010/main" val="1475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a:p>
            <a:r>
              <a:rPr lang="fr-FR"/>
              <a:t>----- Notes de la réunion (08/04/18 07:14) -----</a:t>
            </a:r>
          </a:p>
          <a:p>
            <a:r>
              <a:rPr lang="fr-FR"/>
              <a:t>la borréliose de Lyme fait actuellement l'objet de nombreuses polémiques dont les arguments ne reposent pas toujours sur des données scientifiques. Sur cette thématique, dasn le but d'apporter des éléments de compréhension dans ce débat, je vous présente les certitudes et les incertitudes qui caractérisent cette polémique</a:t>
            </a:r>
          </a:p>
        </p:txBody>
      </p:sp>
      <p:sp>
        <p:nvSpPr>
          <p:cNvPr id="4" name="Espace réservé du numéro de diapositive 3"/>
          <p:cNvSpPr>
            <a:spLocks noGrp="1"/>
          </p:cNvSpPr>
          <p:nvPr>
            <p:ph type="sldNum" sz="quarter" idx="10"/>
          </p:nvPr>
        </p:nvSpPr>
        <p:spPr/>
        <p:txBody>
          <a:bodyPr/>
          <a:lstStyle/>
          <a:p>
            <a:fld id="{EA503CD6-F22F-7543-B97F-50A56272A467}" type="slidenum">
              <a:rPr lang="fr-FR" smtClean="0"/>
              <a:t>1</a:t>
            </a:fld>
            <a:endParaRPr lang="fr-FR"/>
          </a:p>
        </p:txBody>
      </p:sp>
    </p:spTree>
    <p:extLst>
      <p:ext uri="{BB962C8B-B14F-4D97-AF65-F5344CB8AC3E}">
        <p14:creationId xmlns:p14="http://schemas.microsoft.com/office/powerpoint/2010/main" val="3961425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a:p>
            <a:r>
              <a:rPr lang="fr-FR"/>
              <a:t>----- Notes de la réunion (08/04/18 07:14) -----</a:t>
            </a:r>
          </a:p>
          <a:p>
            <a:r>
              <a:rPr lang="fr-FR"/>
              <a:t>la borréliose de Lyme est un véritable paradoxe dans lequel s'entremèle les théories, les convictions et la médecine basée sur les preuves souvent appelée par sa dénomination anglophone "evidence based medecine". Cette dernière s'appuie sur trois notions : la première qui nous vient à l'esprit est celle basée sur les preuves apportées par les données externes relevant de lo'bservation et l'expérimentation scientifiques. Mais l'expérience clinique individuelle compte également ainsi que l'appréciation et l'évaluation par le patient. Ce sont ces trois notions qui permettent de déterminer ce que l'on sait de ce que l'on ne sait pas</a:t>
            </a:r>
          </a:p>
        </p:txBody>
      </p:sp>
      <p:sp>
        <p:nvSpPr>
          <p:cNvPr id="4" name="Espace réservé du numéro de diapositive 3"/>
          <p:cNvSpPr>
            <a:spLocks noGrp="1"/>
          </p:cNvSpPr>
          <p:nvPr>
            <p:ph type="sldNum" sz="quarter" idx="10"/>
          </p:nvPr>
        </p:nvSpPr>
        <p:spPr/>
        <p:txBody>
          <a:bodyPr/>
          <a:lstStyle/>
          <a:p>
            <a:fld id="{EA503CD6-F22F-7543-B97F-50A56272A467}" type="slidenum">
              <a:rPr lang="fr-FR" smtClean="0"/>
              <a:t>2</a:t>
            </a:fld>
            <a:endParaRPr lang="fr-FR"/>
          </a:p>
        </p:txBody>
      </p:sp>
    </p:spTree>
    <p:extLst>
      <p:ext uri="{BB962C8B-B14F-4D97-AF65-F5344CB8AC3E}">
        <p14:creationId xmlns:p14="http://schemas.microsoft.com/office/powerpoint/2010/main" val="411239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a:p>
            <a:r>
              <a:rPr lang="fr-FR" dirty="0"/>
              <a:t>----- Notes de la réunion (08/04/18 22:27) -----</a:t>
            </a:r>
          </a:p>
          <a:p>
            <a:r>
              <a:rPr lang="fr-FR" dirty="0"/>
              <a:t>Modèles animaux</a:t>
            </a:r>
          </a:p>
          <a:p>
            <a:endParaRPr lang="fr-FR" dirty="0"/>
          </a:p>
          <a:p>
            <a:r>
              <a:rPr lang="fr-FR" dirty="0"/>
              <a:t>Borrelia rarement détectée chez le chien ou le singe, Embers, 2017, Straubinger, JCM, 1997</a:t>
            </a:r>
          </a:p>
          <a:p>
            <a:endParaRPr lang="fr-FR" dirty="0"/>
          </a:p>
          <a:p>
            <a:r>
              <a:rPr lang="fr-FR" dirty="0"/>
              <a:t>Pas de persistance chez la souris Malawista, JID, 1994</a:t>
            </a:r>
          </a:p>
          <a:p>
            <a:endParaRPr lang="fr-FR" dirty="0"/>
          </a:p>
          <a:p>
            <a:r>
              <a:rPr lang="fr-FR" dirty="0"/>
              <a:t>ACA</a:t>
            </a:r>
          </a:p>
          <a:p>
            <a:endParaRPr lang="fr-FR" dirty="0"/>
          </a:p>
          <a:p>
            <a:r>
              <a:rPr lang="fr-FR" dirty="0"/>
              <a:t>Borrelia peut être identifiée par culture plusieurs années (jusqu’à 10 ans) après l’inoculation initiale </a:t>
            </a:r>
          </a:p>
          <a:p>
            <a:endParaRPr lang="fr-FR" dirty="0"/>
          </a:p>
          <a:p>
            <a:r>
              <a:rPr lang="fr-FR" dirty="0"/>
              <a:t>Lenormand, J Am Acad Dermatol, 2016)</a:t>
            </a:r>
          </a:p>
          <a:p>
            <a:endParaRPr lang="fr-FR" dirty="0"/>
          </a:p>
          <a:p>
            <a:r>
              <a:rPr lang="fr-FR" dirty="0"/>
              <a:t>Arthrites</a:t>
            </a:r>
          </a:p>
          <a:p>
            <a:endParaRPr lang="fr-FR" dirty="0"/>
          </a:p>
          <a:p>
            <a:r>
              <a:rPr lang="fr-FR" dirty="0"/>
              <a:t>Borrelia a pu être mis en évidence au cours d’arthrite chroniques définies par une durée supérieure à un an de symptômes (jusqu’à 4 ans) </a:t>
            </a:r>
          </a:p>
          <a:p>
            <a:endParaRPr lang="fr-FR" dirty="0"/>
          </a:p>
          <a:p>
            <a:r>
              <a:rPr lang="fr-FR" dirty="0"/>
              <a:t>Nocton N Engl J Med, 1994</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EA503CD6-F22F-7543-B97F-50A56272A467}" type="slidenum">
              <a:rPr lang="fr-FR" smtClean="0"/>
              <a:t>6</a:t>
            </a:fld>
            <a:endParaRPr lang="fr-FR"/>
          </a:p>
        </p:txBody>
      </p:sp>
    </p:spTree>
    <p:extLst>
      <p:ext uri="{BB962C8B-B14F-4D97-AF65-F5344CB8AC3E}">
        <p14:creationId xmlns:p14="http://schemas.microsoft.com/office/powerpoint/2010/main" val="2383381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ED96116C-964B-8447-97DB-094B1BE28F3E}" type="slidenum">
              <a:rPr lang="fr-FR">
                <a:latin typeface="Times New Roman" charset="0"/>
                <a:cs typeface="Arial" charset="0"/>
              </a:rPr>
              <a:pPr/>
              <a:t>11</a:t>
            </a:fld>
            <a:endParaRPr lang="fr-FR">
              <a:latin typeface="Times New Roman" charset="0"/>
              <a:cs typeface="Arial" charset="0"/>
            </a:endParaRPr>
          </a:p>
        </p:txBody>
      </p:sp>
      <p:sp>
        <p:nvSpPr>
          <p:cNvPr id="53251" name="Rectangle 2"/>
          <p:cNvSpPr>
            <a:spLocks noGrp="1" noRot="1" noChangeAspect="1" noChangeArrowheads="1" noTextEdit="1"/>
          </p:cNvSpPr>
          <p:nvPr>
            <p:ph type="sldImg"/>
          </p:nvPr>
        </p:nvSpPr>
        <p:spPr bwMode="auto">
          <a:noFill/>
          <a:ln cap="flat">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6915" name="Rectangle 3"/>
          <p:cNvSpPr>
            <a:spLocks noGrp="1" noChangeArrowheads="1"/>
          </p:cNvSpPr>
          <p:nvPr>
            <p:ph type="body" idx="1"/>
          </p:nvPr>
        </p:nvSpPr>
        <p:spPr>
          <a:ln/>
        </p:spPr>
        <p:txBody>
          <a:bodyPr lIns="92075" tIns="46038" rIns="92075" bIns="46038"/>
          <a:lstStyle/>
          <a:p>
            <a:pPr>
              <a:defRPr/>
            </a:pPr>
            <a:endParaRPr lang="fr-FR">
              <a:ea typeface="ＭＳ Ｐゴシック" charset="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EDF0ECCA-C6FF-474B-9788-7DBE768B059C}" type="datetimeFigureOut">
              <a:rPr lang="fr-FR" smtClean="0"/>
              <a:t>14/04/2018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F904293-59C5-CA47-8479-193B280ECCA7}" type="slidenum">
              <a:rPr lang="fr-FR" smtClean="0"/>
              <a:t>‹N°›</a:t>
            </a:fld>
            <a:endParaRPr lang="fr-FR"/>
          </a:p>
        </p:txBody>
      </p:sp>
    </p:spTree>
    <p:extLst>
      <p:ext uri="{BB962C8B-B14F-4D97-AF65-F5344CB8AC3E}">
        <p14:creationId xmlns:p14="http://schemas.microsoft.com/office/powerpoint/2010/main" val="2219815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DF0ECCA-C6FF-474B-9788-7DBE768B059C}" type="datetimeFigureOut">
              <a:rPr lang="fr-FR" smtClean="0"/>
              <a:t>14/04/2018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F904293-59C5-CA47-8479-193B280ECCA7}" type="slidenum">
              <a:rPr lang="fr-FR" smtClean="0"/>
              <a:t>‹N°›</a:t>
            </a:fld>
            <a:endParaRPr lang="fr-FR"/>
          </a:p>
        </p:txBody>
      </p:sp>
    </p:spTree>
    <p:extLst>
      <p:ext uri="{BB962C8B-B14F-4D97-AF65-F5344CB8AC3E}">
        <p14:creationId xmlns:p14="http://schemas.microsoft.com/office/powerpoint/2010/main" val="3734395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DF0ECCA-C6FF-474B-9788-7DBE768B059C}" type="datetimeFigureOut">
              <a:rPr lang="fr-FR" smtClean="0"/>
              <a:t>14/04/2018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F904293-59C5-CA47-8479-193B280ECCA7}" type="slidenum">
              <a:rPr lang="fr-FR" smtClean="0"/>
              <a:t>‹N°›</a:t>
            </a:fld>
            <a:endParaRPr lang="fr-FR"/>
          </a:p>
        </p:txBody>
      </p:sp>
    </p:spTree>
    <p:extLst>
      <p:ext uri="{BB962C8B-B14F-4D97-AF65-F5344CB8AC3E}">
        <p14:creationId xmlns:p14="http://schemas.microsoft.com/office/powerpoint/2010/main" val="1461316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DF0ECCA-C6FF-474B-9788-7DBE768B059C}" type="datetimeFigureOut">
              <a:rPr lang="fr-FR" smtClean="0"/>
              <a:t>14/04/2018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F904293-59C5-CA47-8479-193B280ECCA7}" type="slidenum">
              <a:rPr lang="fr-FR" smtClean="0"/>
              <a:t>‹N°›</a:t>
            </a:fld>
            <a:endParaRPr lang="fr-FR"/>
          </a:p>
        </p:txBody>
      </p:sp>
    </p:spTree>
    <p:extLst>
      <p:ext uri="{BB962C8B-B14F-4D97-AF65-F5344CB8AC3E}">
        <p14:creationId xmlns:p14="http://schemas.microsoft.com/office/powerpoint/2010/main" val="1967915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EDF0ECCA-C6FF-474B-9788-7DBE768B059C}" type="datetimeFigureOut">
              <a:rPr lang="fr-FR" smtClean="0"/>
              <a:t>14/04/2018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F904293-59C5-CA47-8479-193B280ECCA7}" type="slidenum">
              <a:rPr lang="fr-FR" smtClean="0"/>
              <a:t>‹N°›</a:t>
            </a:fld>
            <a:endParaRPr lang="fr-FR"/>
          </a:p>
        </p:txBody>
      </p:sp>
    </p:spTree>
    <p:extLst>
      <p:ext uri="{BB962C8B-B14F-4D97-AF65-F5344CB8AC3E}">
        <p14:creationId xmlns:p14="http://schemas.microsoft.com/office/powerpoint/2010/main" val="19353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DF0ECCA-C6FF-474B-9788-7DBE768B059C}" type="datetimeFigureOut">
              <a:rPr lang="fr-FR" smtClean="0"/>
              <a:t>14/04/2018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F904293-59C5-CA47-8479-193B280ECCA7}" type="slidenum">
              <a:rPr lang="fr-FR" smtClean="0"/>
              <a:t>‹N°›</a:t>
            </a:fld>
            <a:endParaRPr lang="fr-FR"/>
          </a:p>
        </p:txBody>
      </p:sp>
    </p:spTree>
    <p:extLst>
      <p:ext uri="{BB962C8B-B14F-4D97-AF65-F5344CB8AC3E}">
        <p14:creationId xmlns:p14="http://schemas.microsoft.com/office/powerpoint/2010/main" val="3976615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DF0ECCA-C6FF-474B-9788-7DBE768B059C}" type="datetimeFigureOut">
              <a:rPr lang="fr-FR" smtClean="0"/>
              <a:t>14/04/2018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F904293-59C5-CA47-8479-193B280ECCA7}" type="slidenum">
              <a:rPr lang="fr-FR" smtClean="0"/>
              <a:t>‹N°›</a:t>
            </a:fld>
            <a:endParaRPr lang="fr-FR"/>
          </a:p>
        </p:txBody>
      </p:sp>
    </p:spTree>
    <p:extLst>
      <p:ext uri="{BB962C8B-B14F-4D97-AF65-F5344CB8AC3E}">
        <p14:creationId xmlns:p14="http://schemas.microsoft.com/office/powerpoint/2010/main" val="838315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EDF0ECCA-C6FF-474B-9788-7DBE768B059C}" type="datetimeFigureOut">
              <a:rPr lang="fr-FR" smtClean="0"/>
              <a:t>14/04/2018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F904293-59C5-CA47-8479-193B280ECCA7}" type="slidenum">
              <a:rPr lang="fr-FR" smtClean="0"/>
              <a:t>‹N°›</a:t>
            </a:fld>
            <a:endParaRPr lang="fr-FR"/>
          </a:p>
        </p:txBody>
      </p:sp>
    </p:spTree>
    <p:extLst>
      <p:ext uri="{BB962C8B-B14F-4D97-AF65-F5344CB8AC3E}">
        <p14:creationId xmlns:p14="http://schemas.microsoft.com/office/powerpoint/2010/main" val="662967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DF0ECCA-C6FF-474B-9788-7DBE768B059C}" type="datetimeFigureOut">
              <a:rPr lang="fr-FR" smtClean="0"/>
              <a:t>14/04/2018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F904293-59C5-CA47-8479-193B280ECCA7}" type="slidenum">
              <a:rPr lang="fr-FR" smtClean="0"/>
              <a:t>‹N°›</a:t>
            </a:fld>
            <a:endParaRPr lang="fr-FR"/>
          </a:p>
        </p:txBody>
      </p:sp>
    </p:spTree>
    <p:extLst>
      <p:ext uri="{BB962C8B-B14F-4D97-AF65-F5344CB8AC3E}">
        <p14:creationId xmlns:p14="http://schemas.microsoft.com/office/powerpoint/2010/main" val="520866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EDF0ECCA-C6FF-474B-9788-7DBE768B059C}" type="datetimeFigureOut">
              <a:rPr lang="fr-FR" smtClean="0"/>
              <a:t>14/04/2018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F904293-59C5-CA47-8479-193B280ECCA7}" type="slidenum">
              <a:rPr lang="fr-FR" smtClean="0"/>
              <a:t>‹N°›</a:t>
            </a:fld>
            <a:endParaRPr lang="fr-FR"/>
          </a:p>
        </p:txBody>
      </p:sp>
    </p:spTree>
    <p:extLst>
      <p:ext uri="{BB962C8B-B14F-4D97-AF65-F5344CB8AC3E}">
        <p14:creationId xmlns:p14="http://schemas.microsoft.com/office/powerpoint/2010/main" val="3211795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EDF0ECCA-C6FF-474B-9788-7DBE768B059C}" type="datetimeFigureOut">
              <a:rPr lang="fr-FR" smtClean="0"/>
              <a:t>14/04/2018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F904293-59C5-CA47-8479-193B280ECCA7}" type="slidenum">
              <a:rPr lang="fr-FR" smtClean="0"/>
              <a:t>‹N°›</a:t>
            </a:fld>
            <a:endParaRPr lang="fr-FR"/>
          </a:p>
        </p:txBody>
      </p:sp>
    </p:spTree>
    <p:extLst>
      <p:ext uri="{BB962C8B-B14F-4D97-AF65-F5344CB8AC3E}">
        <p14:creationId xmlns:p14="http://schemas.microsoft.com/office/powerpoint/2010/main" val="2571300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F0ECCA-C6FF-474B-9788-7DBE768B059C}" type="datetimeFigureOut">
              <a:rPr lang="fr-FR" smtClean="0"/>
              <a:t>14/04/2018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04293-59C5-CA47-8479-193B280ECCA7}" type="slidenum">
              <a:rPr lang="fr-FR" smtClean="0"/>
              <a:t>‹N°›</a:t>
            </a:fld>
            <a:endParaRPr lang="fr-FR"/>
          </a:p>
        </p:txBody>
      </p:sp>
    </p:spTree>
    <p:extLst>
      <p:ext uri="{BB962C8B-B14F-4D97-AF65-F5344CB8AC3E}">
        <p14:creationId xmlns:p14="http://schemas.microsoft.com/office/powerpoint/2010/main" val="3411078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ctrTitle"/>
          </p:nvPr>
        </p:nvSpPr>
        <p:spPr/>
        <p:txBody>
          <a:bodyPr/>
          <a:lstStyle/>
          <a:p>
            <a:pPr eaLnBrk="1" hangingPunct="1"/>
            <a:r>
              <a:rPr lang="fr-FR">
                <a:latin typeface="Calibri" charset="0"/>
                <a:ea typeface="MS PGothic" charset="0"/>
              </a:rPr>
              <a:t>Borréliose de Lyme</a:t>
            </a:r>
            <a:br>
              <a:rPr lang="fr-FR">
                <a:latin typeface="Calibri" charset="0"/>
                <a:ea typeface="MS PGothic" charset="0"/>
              </a:rPr>
            </a:br>
            <a:r>
              <a:rPr lang="fr-FR">
                <a:latin typeface="Calibri" charset="0"/>
                <a:ea typeface="MS PGothic" charset="0"/>
              </a:rPr>
              <a:t>certitudes et incertitudes</a:t>
            </a:r>
          </a:p>
        </p:txBody>
      </p:sp>
      <p:sp>
        <p:nvSpPr>
          <p:cNvPr id="3" name="Sous-titre 2"/>
          <p:cNvSpPr>
            <a:spLocks noGrp="1"/>
          </p:cNvSpPr>
          <p:nvPr>
            <p:ph type="subTitle" idx="1"/>
          </p:nvPr>
        </p:nvSpPr>
        <p:spPr/>
        <p:txBody>
          <a:bodyPr rtlCol="0">
            <a:normAutofit fontScale="77500" lnSpcReduction="20000"/>
          </a:bodyPr>
          <a:lstStyle/>
          <a:p>
            <a:pPr eaLnBrk="1" fontAlgn="auto" hangingPunct="1">
              <a:spcAft>
                <a:spcPts val="0"/>
              </a:spcAft>
              <a:buFont typeface="Arial" pitchFamily="34" charset="0"/>
              <a:buNone/>
              <a:defRPr/>
            </a:pPr>
            <a:r>
              <a:rPr lang="fr-FR" dirty="0">
                <a:ea typeface="+mn-ea"/>
                <a:cs typeface="+mn-cs"/>
              </a:rPr>
              <a:t>DESC Maladies Infectieuses</a:t>
            </a:r>
          </a:p>
          <a:p>
            <a:pPr eaLnBrk="1" fontAlgn="auto" hangingPunct="1">
              <a:spcAft>
                <a:spcPts val="0"/>
              </a:spcAft>
              <a:buFont typeface="Arial" pitchFamily="34" charset="0"/>
              <a:buNone/>
              <a:defRPr/>
            </a:pPr>
            <a:r>
              <a:rPr lang="fr-FR" dirty="0">
                <a:ea typeface="+mn-ea"/>
                <a:cs typeface="+mn-cs"/>
              </a:rPr>
              <a:t>Yves </a:t>
            </a:r>
            <a:r>
              <a:rPr lang="fr-FR" dirty="0" err="1">
                <a:ea typeface="+mn-ea"/>
                <a:cs typeface="+mn-cs"/>
              </a:rPr>
              <a:t>Hansmann</a:t>
            </a:r>
            <a:endParaRPr lang="fr-FR" dirty="0">
              <a:ea typeface="+mn-ea"/>
              <a:cs typeface="+mn-cs"/>
            </a:endParaRPr>
          </a:p>
          <a:p>
            <a:pPr eaLnBrk="1" fontAlgn="auto" hangingPunct="1">
              <a:spcAft>
                <a:spcPts val="0"/>
              </a:spcAft>
              <a:buFont typeface="Arial" pitchFamily="34" charset="0"/>
              <a:buNone/>
              <a:defRPr/>
            </a:pPr>
            <a:r>
              <a:rPr lang="fr-FR" dirty="0">
                <a:ea typeface="+mn-ea"/>
                <a:cs typeface="+mn-cs"/>
              </a:rPr>
              <a:t>Service des Maladies Infectieuses et Tropicales</a:t>
            </a:r>
          </a:p>
          <a:p>
            <a:pPr eaLnBrk="1" fontAlgn="auto" hangingPunct="1">
              <a:spcAft>
                <a:spcPts val="0"/>
              </a:spcAft>
              <a:buFont typeface="Arial" pitchFamily="34" charset="0"/>
              <a:buNone/>
              <a:defRPr/>
            </a:pPr>
            <a:r>
              <a:rPr lang="fr-FR" dirty="0">
                <a:ea typeface="+mn-ea"/>
                <a:cs typeface="+mn-cs"/>
              </a:rPr>
              <a:t>Hôpitaux Universitaires de Strasbourg</a:t>
            </a:r>
          </a:p>
        </p:txBody>
      </p:sp>
      <p:pic>
        <p:nvPicPr>
          <p:cNvPr id="3076" name="Image 3" descr="IMG_022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188913"/>
            <a:ext cx="2447925" cy="183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So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37836890"/>
      </p:ext>
    </p:extLst>
  </p:cSld>
  <p:clrMapOvr>
    <a:masterClrMapping/>
  </p:clrMapOvr>
  <mc:AlternateContent xmlns:mc="http://schemas.openxmlformats.org/markup-compatibility/2006" xmlns:p14="http://schemas.microsoft.com/office/powerpoint/2010/main">
    <mc:Choice Requires="p14">
      <p:transition spd="slow" p14:dur="2000" advTm="18485"/>
    </mc:Choice>
    <mc:Fallback xmlns="">
      <p:transition xmlns:p14="http://schemas.microsoft.com/office/powerpoint/2010/main" spd="slow" advTm="18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title"/>
          </p:nvPr>
        </p:nvSpPr>
        <p:spPr>
          <a:solidFill>
            <a:schemeClr val="bg2">
              <a:lumMod val="10000"/>
            </a:schemeClr>
          </a:solidFill>
          <a:ln>
            <a:solidFill>
              <a:srgbClr val="000000"/>
            </a:solidFill>
          </a:ln>
        </p:spPr>
        <p:txBody>
          <a:bodyPr/>
          <a:lstStyle/>
          <a:p>
            <a:pPr eaLnBrk="1" hangingPunct="1"/>
            <a:r>
              <a:rPr lang="fr-FR">
                <a:solidFill>
                  <a:srgbClr val="E2C249"/>
                </a:solidFill>
                <a:latin typeface="Calibri" charset="0"/>
                <a:ea typeface="MS PGothic" charset="0"/>
              </a:rPr>
              <a:t>La sérologie</a:t>
            </a:r>
          </a:p>
        </p:txBody>
      </p:sp>
      <p:sp>
        <p:nvSpPr>
          <p:cNvPr id="3075" name="Espace réservé du texte 1"/>
          <p:cNvSpPr>
            <a:spLocks noGrp="1"/>
          </p:cNvSpPr>
          <p:nvPr>
            <p:ph type="body" idx="1"/>
          </p:nvPr>
        </p:nvSpPr>
        <p:spPr>
          <a:xfrm>
            <a:off x="457200" y="1535113"/>
            <a:ext cx="3824288" cy="639762"/>
          </a:xfrm>
          <a:gradFill flip="none" rotWithShape="1">
            <a:gsLst>
              <a:gs pos="0">
                <a:schemeClr val="bg1">
                  <a:lumMod val="75000"/>
                </a:schemeClr>
              </a:gs>
              <a:gs pos="100000">
                <a:prstClr val="white"/>
              </a:gs>
            </a:gsLst>
            <a:lin ang="0" scaled="1"/>
            <a:tileRect/>
          </a:gradFill>
          <a:ln>
            <a:solidFill>
              <a:schemeClr val="tx1"/>
            </a:solidFill>
          </a:ln>
        </p:spPr>
        <p:txBody>
          <a:bodyPr/>
          <a:lstStyle/>
          <a:p>
            <a:pPr algn="ctr" eaLnBrk="1" hangingPunct="1"/>
            <a:r>
              <a:rPr lang="fr-FR">
                <a:latin typeface="Calibri" charset="0"/>
                <a:ea typeface="MS PGothic" charset="0"/>
              </a:rPr>
              <a:t>Ce que l’on sait</a:t>
            </a:r>
          </a:p>
        </p:txBody>
      </p:sp>
      <p:sp>
        <p:nvSpPr>
          <p:cNvPr id="3076" name="Espace réservé du contenu 2"/>
          <p:cNvSpPr>
            <a:spLocks noGrp="1"/>
          </p:cNvSpPr>
          <p:nvPr>
            <p:ph sz="half" idx="2"/>
          </p:nvPr>
        </p:nvSpPr>
        <p:spPr>
          <a:xfrm>
            <a:off x="457200" y="2174875"/>
            <a:ext cx="3827463" cy="4278313"/>
          </a:xfrm>
          <a:gradFill flip="none" rotWithShape="1">
            <a:gsLst>
              <a:gs pos="0">
                <a:schemeClr val="bg1">
                  <a:lumMod val="75000"/>
                </a:schemeClr>
              </a:gs>
              <a:gs pos="100000">
                <a:prstClr val="white"/>
              </a:gs>
            </a:gsLst>
            <a:lin ang="0" scaled="1"/>
            <a:tileRect/>
          </a:gradFill>
          <a:ln>
            <a:solidFill>
              <a:schemeClr val="tx1"/>
            </a:solidFill>
          </a:ln>
        </p:spPr>
        <p:txBody>
          <a:bodyPr/>
          <a:lstStyle/>
          <a:p>
            <a:pPr eaLnBrk="1" hangingPunct="1"/>
            <a:r>
              <a:rPr lang="fr-FR" dirty="0">
                <a:latin typeface="Calibri" charset="0"/>
                <a:ea typeface="MS PGothic" charset="0"/>
              </a:rPr>
              <a:t>EM</a:t>
            </a:r>
          </a:p>
          <a:p>
            <a:pPr lvl="1" eaLnBrk="1" hangingPunct="1"/>
            <a:r>
              <a:rPr lang="fr-FR" dirty="0">
                <a:latin typeface="Calibri" charset="0"/>
                <a:ea typeface="MS PGothic" charset="0"/>
              </a:rPr>
              <a:t>Sérologie sans intérêt</a:t>
            </a:r>
          </a:p>
          <a:p>
            <a:pPr eaLnBrk="1" hangingPunct="1"/>
            <a:r>
              <a:rPr lang="fr-FR" dirty="0">
                <a:latin typeface="Calibri" charset="0"/>
                <a:ea typeface="MS PGothic" charset="0"/>
              </a:rPr>
              <a:t>Formes disséminées/tardives</a:t>
            </a:r>
          </a:p>
          <a:p>
            <a:pPr lvl="1" eaLnBrk="1" hangingPunct="1"/>
            <a:r>
              <a:rPr lang="fr-FR" dirty="0">
                <a:latin typeface="Calibri" charset="0"/>
                <a:ea typeface="MS PGothic" charset="0"/>
              </a:rPr>
              <a:t>Sérologie = seul critère facile, objectif et sensible</a:t>
            </a:r>
          </a:p>
          <a:p>
            <a:pPr lvl="1" eaLnBrk="1" hangingPunct="1"/>
            <a:r>
              <a:rPr lang="fr-FR" dirty="0">
                <a:latin typeface="Calibri" charset="0"/>
                <a:ea typeface="MS PGothic" charset="0"/>
              </a:rPr>
              <a:t>Tests de dernière génération : sensibilité de l’ordre de 95 % selon les kits</a:t>
            </a:r>
          </a:p>
          <a:p>
            <a:pPr eaLnBrk="1" hangingPunct="1">
              <a:lnSpc>
                <a:spcPct val="80000"/>
              </a:lnSpc>
            </a:pPr>
            <a:r>
              <a:rPr lang="fr-FR" sz="2000" dirty="0">
                <a:solidFill>
                  <a:srgbClr val="000000"/>
                </a:solidFill>
                <a:latin typeface="Calibri" charset="0"/>
                <a:ea typeface="MS PGothic" charset="0"/>
              </a:rPr>
              <a:t>Western blot vs ELISA</a:t>
            </a:r>
          </a:p>
        </p:txBody>
      </p:sp>
      <p:sp>
        <p:nvSpPr>
          <p:cNvPr id="3077" name="Espace réservé du texte 3"/>
          <p:cNvSpPr>
            <a:spLocks noGrp="1"/>
          </p:cNvSpPr>
          <p:nvPr>
            <p:ph type="body" sz="quarter" idx="3"/>
          </p:nvPr>
        </p:nvSpPr>
        <p:spPr>
          <a:xfrm>
            <a:off x="4859338" y="1535113"/>
            <a:ext cx="3827462" cy="639762"/>
          </a:xfrm>
          <a:gradFill flip="none" rotWithShape="1">
            <a:gsLst>
              <a:gs pos="0">
                <a:schemeClr val="bg1">
                  <a:lumMod val="75000"/>
                </a:schemeClr>
              </a:gs>
              <a:gs pos="100000">
                <a:prstClr val="white"/>
              </a:gs>
            </a:gsLst>
            <a:lin ang="0" scaled="1"/>
            <a:tileRect/>
          </a:gradFill>
          <a:ln>
            <a:solidFill>
              <a:schemeClr val="tx1"/>
            </a:solidFill>
          </a:ln>
        </p:spPr>
        <p:txBody>
          <a:bodyPr/>
          <a:lstStyle/>
          <a:p>
            <a:pPr algn="ctr" eaLnBrk="1" hangingPunct="1"/>
            <a:r>
              <a:rPr lang="fr-FR">
                <a:latin typeface="Calibri" charset="0"/>
                <a:ea typeface="MS PGothic" charset="0"/>
              </a:rPr>
              <a:t>Ce que l’on ne sait pas</a:t>
            </a:r>
          </a:p>
        </p:txBody>
      </p:sp>
      <p:sp>
        <p:nvSpPr>
          <p:cNvPr id="3078" name="Espace réservé du contenu 4"/>
          <p:cNvSpPr>
            <a:spLocks noGrp="1"/>
          </p:cNvSpPr>
          <p:nvPr>
            <p:ph sz="quarter" idx="4"/>
          </p:nvPr>
        </p:nvSpPr>
        <p:spPr>
          <a:xfrm>
            <a:off x="4859338" y="2174875"/>
            <a:ext cx="3827462" cy="4278313"/>
          </a:xfrm>
          <a:gradFill flip="none" rotWithShape="1">
            <a:gsLst>
              <a:gs pos="0">
                <a:schemeClr val="bg1">
                  <a:lumMod val="75000"/>
                </a:schemeClr>
              </a:gs>
              <a:gs pos="100000">
                <a:prstClr val="white"/>
              </a:gs>
            </a:gsLst>
            <a:lin ang="0" scaled="1"/>
            <a:tileRect/>
          </a:gradFill>
          <a:ln>
            <a:solidFill>
              <a:schemeClr val="tx1"/>
            </a:solidFill>
          </a:ln>
        </p:spPr>
        <p:txBody>
          <a:bodyPr/>
          <a:lstStyle/>
          <a:p>
            <a:pPr eaLnBrk="1" hangingPunct="1"/>
            <a:r>
              <a:rPr lang="fr-FR" dirty="0">
                <a:latin typeface="Calibri" charset="0"/>
                <a:ea typeface="MS PGothic" charset="0"/>
              </a:rPr>
              <a:t>Que signifie la persistance des anticorps ?</a:t>
            </a:r>
          </a:p>
          <a:p>
            <a:pPr eaLnBrk="1" hangingPunct="1"/>
            <a:r>
              <a:rPr lang="fr-FR" dirty="0">
                <a:latin typeface="Calibri" charset="0"/>
                <a:ea typeface="MS PGothic" charset="0"/>
              </a:rPr>
              <a:t>Pas de corrélation avec persistance des signes cliniques</a:t>
            </a:r>
          </a:p>
        </p:txBody>
      </p:sp>
      <p:pic>
        <p:nvPicPr>
          <p:cNvPr id="2" name="So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19144677"/>
      </p:ext>
    </p:extLst>
  </p:cSld>
  <p:clrMapOvr>
    <a:masterClrMapping/>
  </p:clrMapOvr>
  <mc:AlternateContent xmlns:mc="http://schemas.openxmlformats.org/markup-compatibility/2006" xmlns:p14="http://schemas.microsoft.com/office/powerpoint/2010/main">
    <mc:Choice Requires="p14">
      <p:transition spd="slow" p14:dur="2000" advTm="45204"/>
    </mc:Choice>
    <mc:Fallback xmlns="">
      <p:transition xmlns:p14="http://schemas.microsoft.com/office/powerpoint/2010/main" spd="slow" advTm="45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609600"/>
            <a:ext cx="7772400" cy="914400"/>
          </a:xfrm>
        </p:spPr>
        <p:txBody>
          <a:bodyPr lIns="92075" tIns="46038" rIns="92075" bIns="46038"/>
          <a:lstStyle/>
          <a:p>
            <a:pPr>
              <a:buClr>
                <a:schemeClr val="tx1"/>
              </a:buClr>
            </a:pPr>
            <a:r>
              <a:rPr lang="fr-FR" sz="4000">
                <a:latin typeface="Comic Sans MS" charset="0"/>
                <a:ea typeface="MS PGothic" charset="0"/>
              </a:rPr>
              <a:t>Le bon usage de la sérologie</a:t>
            </a:r>
          </a:p>
        </p:txBody>
      </p:sp>
      <p:sp>
        <p:nvSpPr>
          <p:cNvPr id="165891" name="Rectangle 3"/>
          <p:cNvSpPr>
            <a:spLocks noChangeArrowheads="1"/>
          </p:cNvSpPr>
          <p:nvPr/>
        </p:nvSpPr>
        <p:spPr bwMode="auto">
          <a:xfrm>
            <a:off x="1600200" y="4495800"/>
            <a:ext cx="5959475" cy="954749"/>
          </a:xfrm>
          <a:prstGeom prst="rect">
            <a:avLst/>
          </a:prstGeom>
          <a:solidFill>
            <a:schemeClr val="tx1">
              <a:lumMod val="75000"/>
              <a:lumOff val="25000"/>
            </a:schemeClr>
          </a:solidFill>
          <a:ln>
            <a:noFill/>
          </a:ln>
          <a:effectLst/>
        </p:spPr>
        <p:txBody>
          <a:bodyPr lIns="92075" tIns="46038" rIns="92075" bIns="46038">
            <a:spAutoFit/>
          </a:bodyPr>
          <a:lstStyle/>
          <a:p>
            <a:pPr algn="ctr"/>
            <a:r>
              <a:rPr lang="fr-FR" sz="2800" dirty="0">
                <a:solidFill>
                  <a:schemeClr val="bg2">
                    <a:lumMod val="90000"/>
                  </a:schemeClr>
                </a:solidFill>
              </a:rPr>
              <a:t>critères de la maladie de </a:t>
            </a:r>
            <a:r>
              <a:rPr lang="fr-FR" sz="2800" dirty="0" err="1">
                <a:solidFill>
                  <a:schemeClr val="bg2">
                    <a:lumMod val="90000"/>
                  </a:schemeClr>
                </a:solidFill>
              </a:rPr>
              <a:t>Lyme</a:t>
            </a:r>
            <a:r>
              <a:rPr lang="fr-FR" sz="2800" dirty="0">
                <a:solidFill>
                  <a:schemeClr val="bg2">
                    <a:lumMod val="90000"/>
                  </a:schemeClr>
                </a:solidFill>
              </a:rPr>
              <a:t> : </a:t>
            </a:r>
          </a:p>
          <a:p>
            <a:pPr algn="ctr"/>
            <a:r>
              <a:rPr lang="fr-FR" sz="2800" dirty="0">
                <a:solidFill>
                  <a:schemeClr val="bg2">
                    <a:lumMod val="90000"/>
                  </a:schemeClr>
                </a:solidFill>
              </a:rPr>
              <a:t>données cliniques et épidémiologiques</a:t>
            </a:r>
          </a:p>
        </p:txBody>
      </p:sp>
      <p:sp>
        <p:nvSpPr>
          <p:cNvPr id="165892" name="Rectangle 4"/>
          <p:cNvSpPr>
            <a:spLocks noChangeArrowheads="1"/>
          </p:cNvSpPr>
          <p:nvPr/>
        </p:nvSpPr>
        <p:spPr bwMode="auto">
          <a:xfrm>
            <a:off x="347663" y="5562600"/>
            <a:ext cx="8796337"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92075" tIns="46038" rIns="92075" bIns="46038">
            <a:spAutoFit/>
          </a:bodyPr>
          <a:lstStyle/>
          <a:p>
            <a:pPr>
              <a:buFont typeface="Wingdings" charset="0"/>
              <a:buChar char="ð"/>
            </a:pPr>
            <a:r>
              <a:rPr lang="fr-FR" sz="2800"/>
              <a:t> pas de sérologie chez les sujets asymptomatiques</a:t>
            </a:r>
          </a:p>
        </p:txBody>
      </p:sp>
      <p:sp>
        <p:nvSpPr>
          <p:cNvPr id="165895" name="Rectangle 7"/>
          <p:cNvSpPr>
            <a:spLocks noChangeArrowheads="1"/>
          </p:cNvSpPr>
          <p:nvPr/>
        </p:nvSpPr>
        <p:spPr bwMode="auto">
          <a:xfrm>
            <a:off x="5224463" y="2308649"/>
            <a:ext cx="3059112" cy="137318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2075" tIns="46038" rIns="92075" bIns="46038">
            <a:spAutoFit/>
          </a:bodyPr>
          <a:lstStyle/>
          <a:p>
            <a:pPr algn="ctr"/>
            <a:r>
              <a:rPr lang="fr-FR" sz="2800" dirty="0"/>
              <a:t>Que faire devant une sérologie positive ?</a:t>
            </a:r>
          </a:p>
        </p:txBody>
      </p:sp>
      <p:sp>
        <p:nvSpPr>
          <p:cNvPr id="165898" name="Rectangle 10"/>
          <p:cNvSpPr>
            <a:spLocks noChangeArrowheads="1"/>
          </p:cNvSpPr>
          <p:nvPr/>
        </p:nvSpPr>
        <p:spPr bwMode="auto">
          <a:xfrm>
            <a:off x="609600" y="2286000"/>
            <a:ext cx="3127375" cy="137318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2075" tIns="46038" rIns="92075" bIns="46038">
            <a:spAutoFit/>
          </a:bodyPr>
          <a:lstStyle/>
          <a:p>
            <a:pPr algn="ctr"/>
            <a:r>
              <a:rPr lang="fr-FR" sz="2800" dirty="0"/>
              <a:t>Quand doit-on demander la sérologie ?</a:t>
            </a:r>
          </a:p>
        </p:txBody>
      </p:sp>
      <p:sp>
        <p:nvSpPr>
          <p:cNvPr id="165899" name="Line 11"/>
          <p:cNvSpPr>
            <a:spLocks noChangeShapeType="1"/>
          </p:cNvSpPr>
          <p:nvPr/>
        </p:nvSpPr>
        <p:spPr bwMode="auto">
          <a:xfrm>
            <a:off x="2214563" y="4043363"/>
            <a:ext cx="300037" cy="376237"/>
          </a:xfrm>
          <a:prstGeom prst="line">
            <a:avLst/>
          </a:prstGeom>
          <a:noFill/>
          <a:ln w="50800">
            <a:solidFill>
              <a:schemeClr val="tx1"/>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165900" name="Line 12"/>
          <p:cNvSpPr>
            <a:spLocks noChangeShapeType="1"/>
          </p:cNvSpPr>
          <p:nvPr/>
        </p:nvSpPr>
        <p:spPr bwMode="auto">
          <a:xfrm flipV="1">
            <a:off x="5984875" y="4003675"/>
            <a:ext cx="376238" cy="300038"/>
          </a:xfrm>
          <a:prstGeom prst="line">
            <a:avLst/>
          </a:prstGeom>
          <a:noFill/>
          <a:ln w="50800">
            <a:solidFill>
              <a:schemeClr val="tx1"/>
            </a:solidFill>
            <a:round/>
            <a:headEnd type="stealth" w="med" len="med"/>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fr-FR"/>
          </a:p>
        </p:txBody>
      </p:sp>
      <p:pic>
        <p:nvPicPr>
          <p:cNvPr id="2" name="So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40405033"/>
      </p:ext>
    </p:extLst>
  </p:cSld>
  <p:clrMapOvr>
    <a:masterClrMapping/>
  </p:clrMapOvr>
  <mc:AlternateContent xmlns:mc="http://schemas.openxmlformats.org/markup-compatibility/2006" xmlns:p14="http://schemas.microsoft.com/office/powerpoint/2010/main">
    <mc:Choice Requires="p14">
      <p:transition spd="slow" p14:dur="2000" advTm="27547"/>
    </mc:Choice>
    <mc:Fallback xmlns="">
      <p:transition xmlns:p14="http://schemas.microsoft.com/office/powerpoint/2010/main" spd="slow" advTm="27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2"/>
          <p:cNvSpPr txBox="1">
            <a:spLocks noGrp="1"/>
          </p:cNvSpPr>
          <p:nvPr>
            <p:ph idx="1"/>
          </p:nvPr>
        </p:nvSpPr>
        <p:spPr>
          <a:xfrm>
            <a:off x="457200" y="1980184"/>
            <a:ext cx="8229600" cy="2303039"/>
          </a:xfrm>
          <a:prstGeom prst="rect">
            <a:avLst/>
          </a:prstGeom>
          <a:solidFill>
            <a:schemeClr val="bg2">
              <a:lumMod val="90000"/>
            </a:schemeClr>
          </a:solidFill>
        </p:spPr>
        <p:txBody>
          <a:bodyPr vert="horz" lIns="91440" tIns="45720" rIns="91440" bIns="45720" rtlCol="0" anchor="b">
            <a:noAutofit/>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fr-FR" sz="2800" b="0" dirty="0">
                <a:latin typeface="Calibri" charset="0"/>
                <a:ea typeface="MS PGothic" charset="0"/>
              </a:rPr>
              <a:t>ADN bactérien détectable à distance du traitement antibiotique surtout en cas d’arthrite réfractaire. </a:t>
            </a:r>
          </a:p>
          <a:p>
            <a:r>
              <a:rPr lang="fr-FR" sz="2800" b="0" dirty="0">
                <a:latin typeface="Calibri" charset="0"/>
                <a:ea typeface="MS PGothic" charset="0"/>
              </a:rPr>
              <a:t>à 12 mois du traitement antibiotique, tous les prélèvements finissent pas se </a:t>
            </a:r>
            <a:r>
              <a:rPr lang="fr-FR" sz="2800" b="0" dirty="0" err="1">
                <a:latin typeface="Calibri" charset="0"/>
                <a:ea typeface="MS PGothic" charset="0"/>
              </a:rPr>
              <a:t>négativer</a:t>
            </a:r>
            <a:r>
              <a:rPr lang="fr-FR" sz="2800" b="0" dirty="0">
                <a:latin typeface="Calibri" charset="0"/>
                <a:ea typeface="MS PGothic" charset="0"/>
              </a:rPr>
              <a:t>, qu’il y ait réponse ou non au traitement antibiotique (Li). </a:t>
            </a:r>
          </a:p>
        </p:txBody>
      </p:sp>
      <p:sp>
        <p:nvSpPr>
          <p:cNvPr id="10" name="Titre 1"/>
          <p:cNvSpPr>
            <a:spLocks noGrp="1"/>
          </p:cNvSpPr>
          <p:nvPr>
            <p:ph type="title"/>
          </p:nvPr>
        </p:nvSpPr>
        <p:spPr>
          <a:solidFill>
            <a:schemeClr val="bg2">
              <a:lumMod val="10000"/>
            </a:schemeClr>
          </a:solidFill>
          <a:ln>
            <a:solidFill>
              <a:srgbClr val="000000"/>
            </a:solidFill>
          </a:ln>
        </p:spPr>
        <p:txBody>
          <a:bodyPr/>
          <a:lstStyle/>
          <a:p>
            <a:pPr eaLnBrk="1" hangingPunct="1">
              <a:defRPr/>
            </a:pPr>
            <a:r>
              <a:rPr lang="fr-FR">
                <a:solidFill>
                  <a:srgbClr val="E2C249"/>
                </a:solidFill>
                <a:ea typeface="MS PGothic" charset="0"/>
              </a:rPr>
              <a:t>Traitements</a:t>
            </a:r>
          </a:p>
        </p:txBody>
      </p:sp>
      <p:pic>
        <p:nvPicPr>
          <p:cNvPr id="11" name="Son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04135198"/>
      </p:ext>
    </p:extLst>
  </p:cSld>
  <p:clrMapOvr>
    <a:masterClrMapping/>
  </p:clrMapOvr>
  <mc:AlternateContent xmlns:mc="http://schemas.openxmlformats.org/markup-compatibility/2006" xmlns:p14="http://schemas.microsoft.com/office/powerpoint/2010/main">
    <mc:Choice Requires="p14">
      <p:transition spd="slow" p14:dur="2000" advTm="24931"/>
    </mc:Choice>
    <mc:Fallback xmlns="">
      <p:transition xmlns:p14="http://schemas.microsoft.com/office/powerpoint/2010/main" spd="slow" advTm="24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noGrp="1"/>
          </p:cNvSpPr>
          <p:nvPr>
            <p:ph idx="1"/>
          </p:nvPr>
        </p:nvSpPr>
        <p:spPr>
          <a:prstGeom prst="rect">
            <a:avLst/>
          </a:prstGeom>
          <a:solidFill>
            <a:srgbClr val="DDD9C3"/>
          </a:solidFill>
        </p:spPr>
        <p:txBody>
          <a:bodyPr vert="horz" lIns="91440" tIns="45720" rIns="91440" bIns="45720" rtlCol="0" anchor="b">
            <a:normAutofit/>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fr-FR" dirty="0">
                <a:latin typeface="Calibri" charset="0"/>
                <a:ea typeface="MS PGothic" charset="0"/>
              </a:rPr>
              <a:t>Durée des antibiotiques ?</a:t>
            </a:r>
          </a:p>
          <a:p>
            <a:r>
              <a:rPr lang="fr-FR" dirty="0">
                <a:latin typeface="Calibri" charset="0"/>
                <a:ea typeface="MS PGothic" charset="0"/>
              </a:rPr>
              <a:t>Traitement prolongés vs traitement court </a:t>
            </a:r>
          </a:p>
          <a:p>
            <a:pPr lvl="1"/>
            <a:r>
              <a:rPr lang="fr-FR" sz="1600" dirty="0" err="1">
                <a:latin typeface="Calibri" charset="0"/>
                <a:ea typeface="MS PGothic" charset="0"/>
              </a:rPr>
              <a:t>Klempner</a:t>
            </a:r>
            <a:r>
              <a:rPr lang="fr-FR" sz="1600" dirty="0">
                <a:latin typeface="Calibri" charset="0"/>
                <a:ea typeface="MS PGothic" charset="0"/>
              </a:rPr>
              <a:t>, 2001, NEJM, 30 jours de </a:t>
            </a:r>
            <a:r>
              <a:rPr lang="fr-FR" sz="1600" dirty="0" err="1">
                <a:latin typeface="Calibri" charset="0"/>
                <a:ea typeface="MS PGothic" charset="0"/>
              </a:rPr>
              <a:t>ceftriaxone</a:t>
            </a:r>
            <a:r>
              <a:rPr lang="fr-FR" sz="1600" dirty="0">
                <a:latin typeface="Calibri" charset="0"/>
                <a:ea typeface="MS PGothic" charset="0"/>
              </a:rPr>
              <a:t> + 60 jours de </a:t>
            </a:r>
            <a:r>
              <a:rPr lang="fr-FR" sz="1600" dirty="0" err="1">
                <a:latin typeface="Calibri" charset="0"/>
                <a:ea typeface="MS PGothic" charset="0"/>
              </a:rPr>
              <a:t>doxy</a:t>
            </a:r>
            <a:r>
              <a:rPr lang="fr-FR" sz="1600" dirty="0">
                <a:latin typeface="Calibri" charset="0"/>
                <a:ea typeface="MS PGothic" charset="0"/>
              </a:rPr>
              <a:t>,</a:t>
            </a:r>
          </a:p>
          <a:p>
            <a:pPr lvl="1"/>
            <a:r>
              <a:rPr lang="fr-FR" sz="1600" dirty="0" err="1">
                <a:latin typeface="Calibri" charset="0"/>
                <a:ea typeface="MS PGothic" charset="0"/>
              </a:rPr>
              <a:t>Dattwyler</a:t>
            </a:r>
            <a:r>
              <a:rPr lang="fr-FR" sz="1600" dirty="0">
                <a:latin typeface="Calibri" charset="0"/>
                <a:ea typeface="MS PGothic" charset="0"/>
              </a:rPr>
              <a:t>, 2005, Wien </a:t>
            </a:r>
            <a:r>
              <a:rPr lang="fr-FR" sz="1600" dirty="0" err="1">
                <a:latin typeface="Calibri" charset="0"/>
                <a:ea typeface="MS PGothic" charset="0"/>
              </a:rPr>
              <a:t>Klin</a:t>
            </a:r>
            <a:r>
              <a:rPr lang="fr-FR" sz="1600" dirty="0">
                <a:latin typeface="Calibri" charset="0"/>
                <a:ea typeface="MS PGothic" charset="0"/>
              </a:rPr>
              <a:t> </a:t>
            </a:r>
            <a:r>
              <a:rPr lang="fr-FR" sz="1600" dirty="0" err="1">
                <a:latin typeface="Calibri" charset="0"/>
                <a:ea typeface="MS PGothic" charset="0"/>
              </a:rPr>
              <a:t>Wochenschift</a:t>
            </a:r>
            <a:endParaRPr lang="fr-FR" sz="1600" dirty="0">
              <a:latin typeface="Calibri" charset="0"/>
              <a:ea typeface="MS PGothic" charset="0"/>
            </a:endParaRPr>
          </a:p>
          <a:p>
            <a:r>
              <a:rPr lang="fr-FR" dirty="0">
                <a:latin typeface="Calibri" charset="0"/>
                <a:ea typeface="MS PGothic" charset="0"/>
              </a:rPr>
              <a:t>Traitement des manifestations types « post </a:t>
            </a:r>
            <a:r>
              <a:rPr lang="fr-FR" dirty="0" err="1">
                <a:latin typeface="Calibri" charset="0"/>
                <a:ea typeface="MS PGothic" charset="0"/>
              </a:rPr>
              <a:t>Lyme</a:t>
            </a:r>
            <a:r>
              <a:rPr lang="fr-FR" dirty="0">
                <a:latin typeface="Calibri" charset="0"/>
                <a:ea typeface="MS PGothic" charset="0"/>
              </a:rPr>
              <a:t> »</a:t>
            </a:r>
          </a:p>
          <a:p>
            <a:pPr lvl="1"/>
            <a:r>
              <a:rPr lang="fr-FR" sz="1600" dirty="0" err="1">
                <a:latin typeface="Calibri" charset="0"/>
                <a:ea typeface="MS PGothic" charset="0"/>
              </a:rPr>
              <a:t>Donta</a:t>
            </a:r>
            <a:r>
              <a:rPr lang="fr-FR" sz="1600" dirty="0">
                <a:latin typeface="Calibri" charset="0"/>
                <a:ea typeface="MS PGothic" charset="0"/>
              </a:rPr>
              <a:t>,  CID, 1997 : observationnelle, critères diagnostique insuffisamment définis</a:t>
            </a:r>
          </a:p>
          <a:p>
            <a:pPr lvl="1"/>
            <a:r>
              <a:rPr lang="fr-FR" sz="1600" dirty="0">
                <a:latin typeface="Calibri" charset="0"/>
                <a:ea typeface="MS PGothic" charset="0"/>
              </a:rPr>
              <a:t>Kaplan, 2003, </a:t>
            </a:r>
            <a:r>
              <a:rPr lang="fr-FR" sz="1600" dirty="0" err="1">
                <a:latin typeface="Calibri" charset="0"/>
                <a:ea typeface="MS PGothic" charset="0"/>
              </a:rPr>
              <a:t>neurology</a:t>
            </a:r>
            <a:r>
              <a:rPr lang="fr-FR" sz="1600" dirty="0">
                <a:latin typeface="Calibri" charset="0"/>
                <a:ea typeface="MS PGothic" charset="0"/>
              </a:rPr>
              <a:t> : pas de bénéfice sur symptômes neurologiques chroniques</a:t>
            </a:r>
          </a:p>
          <a:p>
            <a:pPr lvl="1"/>
            <a:r>
              <a:rPr lang="fr-FR" sz="1600" dirty="0">
                <a:latin typeface="Calibri" charset="0"/>
                <a:ea typeface="MS PGothic" charset="0"/>
              </a:rPr>
              <a:t>Krupp, </a:t>
            </a:r>
            <a:r>
              <a:rPr lang="fr-FR" sz="1600" dirty="0" err="1">
                <a:latin typeface="Calibri" charset="0"/>
                <a:ea typeface="MS PGothic" charset="0"/>
              </a:rPr>
              <a:t>neurology</a:t>
            </a:r>
            <a:r>
              <a:rPr lang="fr-FR" sz="1600" dirty="0">
                <a:latin typeface="Calibri" charset="0"/>
                <a:ea typeface="MS PGothic" charset="0"/>
              </a:rPr>
              <a:t>, 2003</a:t>
            </a:r>
          </a:p>
          <a:p>
            <a:pPr lvl="1"/>
            <a:r>
              <a:rPr lang="fr-FR" sz="1600" dirty="0">
                <a:latin typeface="Calibri" charset="0"/>
                <a:ea typeface="MS PGothic" charset="0"/>
              </a:rPr>
              <a:t>Labro, JAC : effets bénéfiques des macrolides; critères de borréliose insuffisant (critères sérologiques, 1998)</a:t>
            </a:r>
          </a:p>
          <a:p>
            <a:pPr lvl="1"/>
            <a:r>
              <a:rPr lang="fr-FR" sz="1600" dirty="0" err="1">
                <a:latin typeface="Calibri" charset="0"/>
                <a:ea typeface="MS PGothic" charset="0"/>
              </a:rPr>
              <a:t>Berende</a:t>
            </a:r>
            <a:r>
              <a:rPr lang="fr-FR" sz="1600" dirty="0">
                <a:latin typeface="Calibri" charset="0"/>
                <a:ea typeface="MS PGothic" charset="0"/>
              </a:rPr>
              <a:t> A. NEJM, 2016 : pas de bénéfice d’un traitement prolongée par antibiotiques + hydro </a:t>
            </a:r>
            <a:r>
              <a:rPr lang="fr-FR" sz="1600" dirty="0" err="1">
                <a:latin typeface="Calibri" charset="0"/>
                <a:ea typeface="MS PGothic" charset="0"/>
              </a:rPr>
              <a:t>xychloroquine</a:t>
            </a:r>
            <a:r>
              <a:rPr lang="fr-FR" sz="1600" dirty="0">
                <a:latin typeface="Calibri" charset="0"/>
                <a:ea typeface="MS PGothic" charset="0"/>
              </a:rPr>
              <a:t> (étude contrôlée, comparative)</a:t>
            </a:r>
          </a:p>
          <a:p>
            <a:pPr lvl="1"/>
            <a:r>
              <a:rPr lang="fr-FR" dirty="0">
                <a:latin typeface="Calibri" charset="0"/>
                <a:ea typeface="MS PGothic" charset="0"/>
              </a:rPr>
              <a:t> Place des médecines alternatives</a:t>
            </a:r>
          </a:p>
          <a:p>
            <a:pPr lvl="1"/>
            <a:endParaRPr lang="fr-FR" dirty="0">
              <a:latin typeface="Calibri" charset="0"/>
              <a:ea typeface="MS PGothic" charset="0"/>
            </a:endParaRPr>
          </a:p>
        </p:txBody>
      </p:sp>
      <p:sp>
        <p:nvSpPr>
          <p:cNvPr id="6" name="Titre 1"/>
          <p:cNvSpPr>
            <a:spLocks noGrp="1"/>
          </p:cNvSpPr>
          <p:nvPr>
            <p:ph type="title"/>
          </p:nvPr>
        </p:nvSpPr>
        <p:spPr>
          <a:solidFill>
            <a:schemeClr val="bg2">
              <a:lumMod val="10000"/>
            </a:schemeClr>
          </a:solidFill>
          <a:ln>
            <a:solidFill>
              <a:srgbClr val="000000"/>
            </a:solidFill>
          </a:ln>
        </p:spPr>
        <p:txBody>
          <a:bodyPr/>
          <a:lstStyle/>
          <a:p>
            <a:pPr eaLnBrk="1" hangingPunct="1">
              <a:defRPr/>
            </a:pPr>
            <a:r>
              <a:rPr lang="fr-FR">
                <a:solidFill>
                  <a:srgbClr val="E2C249"/>
                </a:solidFill>
                <a:ea typeface="MS PGothic" charset="0"/>
              </a:rPr>
              <a:t>Traitements</a:t>
            </a:r>
          </a:p>
        </p:txBody>
      </p:sp>
      <p:pic>
        <p:nvPicPr>
          <p:cNvPr id="7" name="Son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50459785"/>
      </p:ext>
    </p:extLst>
  </p:cSld>
  <p:clrMapOvr>
    <a:masterClrMapping/>
  </p:clrMapOvr>
  <mc:AlternateContent xmlns:mc="http://schemas.openxmlformats.org/markup-compatibility/2006" xmlns:p14="http://schemas.microsoft.com/office/powerpoint/2010/main">
    <mc:Choice Requires="p14">
      <p:transition spd="slow" p14:dur="2000" advTm="29616"/>
    </mc:Choice>
    <mc:Fallback xmlns="">
      <p:transition xmlns:p14="http://schemas.microsoft.com/office/powerpoint/2010/main" spd="slow" advTm="29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re 1"/>
          <p:cNvSpPr>
            <a:spLocks noGrp="1"/>
          </p:cNvSpPr>
          <p:nvPr>
            <p:ph type="title"/>
          </p:nvPr>
        </p:nvSpPr>
        <p:spPr>
          <a:solidFill>
            <a:schemeClr val="bg2">
              <a:lumMod val="10000"/>
            </a:schemeClr>
          </a:solidFill>
          <a:ln>
            <a:solidFill>
              <a:srgbClr val="000000"/>
            </a:solidFill>
          </a:ln>
        </p:spPr>
        <p:txBody>
          <a:bodyPr/>
          <a:lstStyle/>
          <a:p>
            <a:pPr eaLnBrk="1" hangingPunct="1">
              <a:defRPr/>
            </a:pPr>
            <a:r>
              <a:rPr lang="fr-FR">
                <a:solidFill>
                  <a:srgbClr val="E2C249"/>
                </a:solidFill>
                <a:ea typeface="MS PGothic" charset="0"/>
              </a:rPr>
              <a:t>Traitements</a:t>
            </a:r>
          </a:p>
        </p:txBody>
      </p:sp>
      <p:sp>
        <p:nvSpPr>
          <p:cNvPr id="48130" name="Espace réservé du texte 1"/>
          <p:cNvSpPr>
            <a:spLocks noGrp="1"/>
          </p:cNvSpPr>
          <p:nvPr>
            <p:ph type="body" idx="1"/>
          </p:nvPr>
        </p:nvSpPr>
        <p:spPr>
          <a:gradFill flip="none" rotWithShape="1">
            <a:gsLst>
              <a:gs pos="0">
                <a:schemeClr val="bg1">
                  <a:lumMod val="75000"/>
                </a:schemeClr>
              </a:gs>
              <a:gs pos="100000">
                <a:prstClr val="white"/>
              </a:gs>
            </a:gsLst>
            <a:lin ang="0" scaled="1"/>
            <a:tileRect/>
          </a:gradFill>
          <a:ln>
            <a:solidFill>
              <a:schemeClr val="tx1"/>
            </a:solidFill>
          </a:ln>
        </p:spPr>
        <p:txBody>
          <a:bodyPr anchor="t"/>
          <a:lstStyle/>
          <a:p>
            <a:pPr algn="ctr" eaLnBrk="1" hangingPunct="1"/>
            <a:r>
              <a:rPr lang="fr-FR">
                <a:latin typeface="Calibri" charset="0"/>
                <a:ea typeface="MS PGothic" charset="0"/>
              </a:rPr>
              <a:t>Ce que l’on sait</a:t>
            </a:r>
          </a:p>
        </p:txBody>
      </p:sp>
      <p:sp>
        <p:nvSpPr>
          <p:cNvPr id="48131" name="Espace réservé du contenu 2"/>
          <p:cNvSpPr>
            <a:spLocks noGrp="1"/>
          </p:cNvSpPr>
          <p:nvPr>
            <p:ph sz="half" idx="2"/>
          </p:nvPr>
        </p:nvSpPr>
        <p:spPr>
          <a:gradFill flip="none" rotWithShape="1">
            <a:gsLst>
              <a:gs pos="0">
                <a:schemeClr val="bg1">
                  <a:lumMod val="75000"/>
                </a:schemeClr>
              </a:gs>
              <a:gs pos="100000">
                <a:prstClr val="white"/>
              </a:gs>
            </a:gsLst>
            <a:lin ang="0" scaled="1"/>
            <a:tileRect/>
          </a:gradFill>
          <a:ln>
            <a:solidFill>
              <a:schemeClr val="tx1"/>
            </a:solidFill>
          </a:ln>
        </p:spPr>
        <p:txBody>
          <a:bodyPr/>
          <a:lstStyle/>
          <a:p>
            <a:pPr eaLnBrk="1" hangingPunct="1">
              <a:lnSpc>
                <a:spcPct val="140000"/>
              </a:lnSpc>
            </a:pPr>
            <a:r>
              <a:rPr lang="fr-FR">
                <a:latin typeface="Calibri" charset="0"/>
                <a:ea typeface="MS PGothic" charset="0"/>
              </a:rPr>
              <a:t>Sensibilité in vitro</a:t>
            </a:r>
          </a:p>
          <a:p>
            <a:pPr eaLnBrk="1" hangingPunct="1">
              <a:lnSpc>
                <a:spcPct val="140000"/>
              </a:lnSpc>
            </a:pPr>
            <a:r>
              <a:rPr lang="fr-FR">
                <a:latin typeface="Calibri" charset="0"/>
                <a:ea typeface="MS PGothic" charset="0"/>
              </a:rPr>
              <a:t>Modèles animaux</a:t>
            </a:r>
          </a:p>
          <a:p>
            <a:pPr eaLnBrk="1" hangingPunct="1">
              <a:lnSpc>
                <a:spcPct val="140000"/>
              </a:lnSpc>
            </a:pPr>
            <a:r>
              <a:rPr lang="fr-FR">
                <a:latin typeface="Calibri" charset="0"/>
                <a:ea typeface="MS PGothic" charset="0"/>
              </a:rPr>
              <a:t>Etudes cliniques</a:t>
            </a:r>
          </a:p>
        </p:txBody>
      </p:sp>
      <p:sp>
        <p:nvSpPr>
          <p:cNvPr id="48132" name="Espace réservé du texte 3"/>
          <p:cNvSpPr>
            <a:spLocks noGrp="1"/>
          </p:cNvSpPr>
          <p:nvPr>
            <p:ph type="body" sz="quarter" idx="3"/>
          </p:nvPr>
        </p:nvSpPr>
        <p:spPr>
          <a:gradFill flip="none" rotWithShape="1">
            <a:gsLst>
              <a:gs pos="0">
                <a:schemeClr val="bg1">
                  <a:lumMod val="75000"/>
                </a:schemeClr>
              </a:gs>
              <a:gs pos="100000">
                <a:prstClr val="white"/>
              </a:gs>
            </a:gsLst>
            <a:lin ang="0" scaled="1"/>
            <a:tileRect/>
          </a:gradFill>
          <a:ln>
            <a:solidFill>
              <a:schemeClr val="tx1"/>
            </a:solidFill>
          </a:ln>
        </p:spPr>
        <p:txBody>
          <a:bodyPr anchor="t"/>
          <a:lstStyle/>
          <a:p>
            <a:pPr algn="ctr" eaLnBrk="1" hangingPunct="1"/>
            <a:r>
              <a:rPr lang="fr-FR">
                <a:latin typeface="Calibri" charset="0"/>
                <a:ea typeface="MS PGothic" charset="0"/>
              </a:rPr>
              <a:t>Ce que l’on ne sait pas</a:t>
            </a:r>
          </a:p>
        </p:txBody>
      </p:sp>
      <p:sp>
        <p:nvSpPr>
          <p:cNvPr id="48133" name="Espace réservé du contenu 4"/>
          <p:cNvSpPr>
            <a:spLocks noGrp="1"/>
          </p:cNvSpPr>
          <p:nvPr>
            <p:ph sz="quarter" idx="4"/>
          </p:nvPr>
        </p:nvSpPr>
        <p:spPr>
          <a:gradFill flip="none" rotWithShape="1">
            <a:gsLst>
              <a:gs pos="0">
                <a:schemeClr val="bg1">
                  <a:lumMod val="75000"/>
                </a:schemeClr>
              </a:gs>
              <a:gs pos="100000">
                <a:prstClr val="white"/>
              </a:gs>
            </a:gsLst>
            <a:lin ang="0" scaled="1"/>
            <a:tileRect/>
          </a:gradFill>
          <a:ln>
            <a:solidFill>
              <a:schemeClr val="tx1"/>
            </a:solidFill>
          </a:ln>
        </p:spPr>
        <p:txBody>
          <a:bodyPr/>
          <a:lstStyle/>
          <a:p>
            <a:pPr eaLnBrk="1" hangingPunct="1">
              <a:lnSpc>
                <a:spcPct val="140000"/>
              </a:lnSpc>
            </a:pPr>
            <a:r>
              <a:rPr lang="fr-FR" b="1">
                <a:latin typeface="Calibri" charset="0"/>
                <a:ea typeface="MS PGothic" charset="0"/>
              </a:rPr>
              <a:t>Sensibilité individuelle</a:t>
            </a:r>
          </a:p>
          <a:p>
            <a:pPr eaLnBrk="1" hangingPunct="1">
              <a:lnSpc>
                <a:spcPct val="140000"/>
              </a:lnSpc>
            </a:pPr>
            <a:r>
              <a:rPr lang="fr-FR" b="1">
                <a:latin typeface="Calibri" charset="0"/>
                <a:ea typeface="MS PGothic" charset="0"/>
              </a:rPr>
              <a:t>Rôle de l’effet placebo</a:t>
            </a:r>
          </a:p>
          <a:p>
            <a:pPr eaLnBrk="1" hangingPunct="1">
              <a:lnSpc>
                <a:spcPct val="140000"/>
              </a:lnSpc>
            </a:pPr>
            <a:r>
              <a:rPr lang="fr-FR" b="1">
                <a:latin typeface="Calibri" charset="0"/>
                <a:ea typeface="MS PGothic" charset="0"/>
              </a:rPr>
              <a:t>Rôle de l’effet « empathie »</a:t>
            </a:r>
          </a:p>
        </p:txBody>
      </p:sp>
      <p:pic>
        <p:nvPicPr>
          <p:cNvPr id="3" name="Son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65873649"/>
      </p:ext>
    </p:extLst>
  </p:cSld>
  <p:clrMapOvr>
    <a:masterClrMapping/>
  </p:clrMapOvr>
  <mc:AlternateContent xmlns:mc="http://schemas.openxmlformats.org/markup-compatibility/2006" xmlns:p14="http://schemas.microsoft.com/office/powerpoint/2010/main">
    <mc:Choice Requires="p14">
      <p:transition spd="slow" p14:dur="2000" advTm="38693"/>
    </mc:Choice>
    <mc:Fallback xmlns="">
      <p:transition xmlns:p14="http://schemas.microsoft.com/office/powerpoint/2010/main" spd="slow" advTm="38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re 1"/>
          <p:cNvSpPr>
            <a:spLocks noGrp="1"/>
          </p:cNvSpPr>
          <p:nvPr>
            <p:ph type="title"/>
          </p:nvPr>
        </p:nvSpPr>
        <p:spPr/>
        <p:txBody>
          <a:bodyPr/>
          <a:lstStyle/>
          <a:p>
            <a:r>
              <a:rPr lang="fr-FR" dirty="0">
                <a:latin typeface="Calibri" charset="0"/>
                <a:ea typeface="MS PGothic" charset="0"/>
              </a:rPr>
              <a:t>Synthèse : thérapeutique</a:t>
            </a:r>
          </a:p>
        </p:txBody>
      </p:sp>
      <p:sp>
        <p:nvSpPr>
          <p:cNvPr id="52226" name="Espace réservé du contenu 2"/>
          <p:cNvSpPr>
            <a:spLocks noGrp="1"/>
          </p:cNvSpPr>
          <p:nvPr>
            <p:ph idx="1"/>
          </p:nvPr>
        </p:nvSpPr>
        <p:spPr/>
        <p:txBody>
          <a:bodyPr/>
          <a:lstStyle/>
          <a:p>
            <a:r>
              <a:rPr lang="fr-FR" dirty="0">
                <a:latin typeface="Calibri" charset="0"/>
                <a:ea typeface="MS PGothic" charset="0"/>
              </a:rPr>
              <a:t>Traitement des infections précoces efficace (même à long terme)</a:t>
            </a:r>
          </a:p>
          <a:p>
            <a:r>
              <a:rPr lang="fr-FR" dirty="0">
                <a:latin typeface="Calibri" charset="0"/>
                <a:ea typeface="MS PGothic" charset="0"/>
              </a:rPr>
              <a:t>Traitement des infections tardives</a:t>
            </a:r>
          </a:p>
          <a:p>
            <a:pPr lvl="1"/>
            <a:r>
              <a:rPr lang="fr-FR" dirty="0">
                <a:latin typeface="Calibri" charset="0"/>
                <a:ea typeface="MS PGothic" charset="0"/>
              </a:rPr>
              <a:t>Long et incertain</a:t>
            </a:r>
          </a:p>
          <a:p>
            <a:pPr lvl="1"/>
            <a:r>
              <a:rPr lang="fr-FR" dirty="0">
                <a:latin typeface="Calibri" charset="0"/>
                <a:ea typeface="MS PGothic" charset="0"/>
              </a:rPr>
              <a:t>Guérison microbiologique</a:t>
            </a:r>
          </a:p>
          <a:p>
            <a:pPr lvl="1"/>
            <a:r>
              <a:rPr lang="fr-FR" dirty="0">
                <a:latin typeface="Calibri" charset="0"/>
                <a:ea typeface="MS PGothic" charset="0"/>
              </a:rPr>
              <a:t>Quelles risques de séquelles ?</a:t>
            </a:r>
          </a:p>
          <a:p>
            <a:pPr lvl="1"/>
            <a:endParaRPr lang="fr-FR" dirty="0">
              <a:latin typeface="Calibri" charset="0"/>
              <a:ea typeface="MS PGothic" charset="0"/>
            </a:endParaRPr>
          </a:p>
        </p:txBody>
      </p:sp>
      <p:pic>
        <p:nvPicPr>
          <p:cNvPr id="2" name="So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52831202"/>
      </p:ext>
    </p:extLst>
  </p:cSld>
  <p:clrMapOvr>
    <a:masterClrMapping/>
  </p:clrMapOvr>
  <mc:AlternateContent xmlns:mc="http://schemas.openxmlformats.org/markup-compatibility/2006" xmlns:p14="http://schemas.microsoft.com/office/powerpoint/2010/main">
    <mc:Choice Requires="p14">
      <p:transition spd="slow" p14:dur="2000" advTm="22685"/>
    </mc:Choice>
    <mc:Fallback xmlns="">
      <p:transition xmlns:p14="http://schemas.microsoft.com/office/powerpoint/2010/main" spd="slow" advTm="22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re 1"/>
          <p:cNvSpPr>
            <a:spLocks noGrp="1"/>
          </p:cNvSpPr>
          <p:nvPr>
            <p:ph type="title"/>
          </p:nvPr>
        </p:nvSpPr>
        <p:spPr>
          <a:solidFill>
            <a:schemeClr val="bg2">
              <a:lumMod val="10000"/>
            </a:schemeClr>
          </a:solidFill>
          <a:ln>
            <a:solidFill>
              <a:srgbClr val="000000"/>
            </a:solidFill>
          </a:ln>
        </p:spPr>
        <p:txBody>
          <a:bodyPr/>
          <a:lstStyle/>
          <a:p>
            <a:pPr eaLnBrk="1" hangingPunct="1">
              <a:defRPr/>
            </a:pPr>
            <a:r>
              <a:rPr lang="fr-FR">
                <a:solidFill>
                  <a:srgbClr val="E2C249"/>
                </a:solidFill>
                <a:ea typeface="MS PGothic" charset="0"/>
              </a:rPr>
              <a:t>Evolution de la maladie</a:t>
            </a:r>
          </a:p>
        </p:txBody>
      </p:sp>
      <p:sp>
        <p:nvSpPr>
          <p:cNvPr id="56322" name="Espace réservé du texte 1"/>
          <p:cNvSpPr>
            <a:spLocks noGrp="1"/>
          </p:cNvSpPr>
          <p:nvPr>
            <p:ph type="body" idx="1"/>
          </p:nvPr>
        </p:nvSpPr>
        <p:spPr>
          <a:gradFill flip="none" rotWithShape="1">
            <a:gsLst>
              <a:gs pos="0">
                <a:schemeClr val="bg1">
                  <a:lumMod val="75000"/>
                </a:schemeClr>
              </a:gs>
              <a:gs pos="100000">
                <a:prstClr val="white"/>
              </a:gs>
            </a:gsLst>
            <a:lin ang="0" scaled="1"/>
            <a:tileRect/>
          </a:gradFill>
          <a:ln>
            <a:solidFill>
              <a:schemeClr val="tx1"/>
            </a:solidFill>
          </a:ln>
        </p:spPr>
        <p:txBody>
          <a:bodyPr anchor="t"/>
          <a:lstStyle/>
          <a:p>
            <a:pPr algn="ctr" eaLnBrk="1" hangingPunct="1">
              <a:lnSpc>
                <a:spcPct val="140000"/>
              </a:lnSpc>
            </a:pPr>
            <a:r>
              <a:rPr lang="fr-FR">
                <a:latin typeface="Calibri" charset="0"/>
                <a:ea typeface="MS PGothic" charset="0"/>
              </a:rPr>
              <a:t>Ce que l’on sait</a:t>
            </a:r>
          </a:p>
        </p:txBody>
      </p:sp>
      <p:sp>
        <p:nvSpPr>
          <p:cNvPr id="56323" name="Espace réservé du contenu 2"/>
          <p:cNvSpPr>
            <a:spLocks noGrp="1"/>
          </p:cNvSpPr>
          <p:nvPr>
            <p:ph sz="half" idx="2"/>
          </p:nvPr>
        </p:nvSpPr>
        <p:spPr>
          <a:gradFill flip="none" rotWithShape="1">
            <a:gsLst>
              <a:gs pos="0">
                <a:schemeClr val="bg1">
                  <a:lumMod val="75000"/>
                </a:schemeClr>
              </a:gs>
              <a:gs pos="100000">
                <a:prstClr val="white"/>
              </a:gs>
            </a:gsLst>
            <a:lin ang="0" scaled="1"/>
            <a:tileRect/>
          </a:gradFill>
          <a:ln>
            <a:solidFill>
              <a:schemeClr val="tx1"/>
            </a:solidFill>
          </a:ln>
        </p:spPr>
        <p:txBody>
          <a:bodyPr/>
          <a:lstStyle/>
          <a:p>
            <a:pPr eaLnBrk="1" hangingPunct="1">
              <a:lnSpc>
                <a:spcPct val="140000"/>
              </a:lnSpc>
            </a:pPr>
            <a:r>
              <a:rPr lang="fr-FR">
                <a:latin typeface="Calibri" charset="0"/>
                <a:ea typeface="MS PGothic" charset="0"/>
              </a:rPr>
              <a:t>On peut guérir de la maladie de Lyme</a:t>
            </a:r>
          </a:p>
          <a:p>
            <a:pPr eaLnBrk="1" hangingPunct="1">
              <a:lnSpc>
                <a:spcPct val="140000"/>
              </a:lnSpc>
            </a:pPr>
            <a:r>
              <a:rPr lang="fr-FR">
                <a:latin typeface="Calibri" charset="0"/>
                <a:ea typeface="MS PGothic" charset="0"/>
              </a:rPr>
              <a:t>Plus le traitement est précoce plus il est efficace</a:t>
            </a:r>
          </a:p>
        </p:txBody>
      </p:sp>
      <p:sp>
        <p:nvSpPr>
          <p:cNvPr id="56324" name="Espace réservé du texte 3"/>
          <p:cNvSpPr>
            <a:spLocks noGrp="1"/>
          </p:cNvSpPr>
          <p:nvPr>
            <p:ph type="body" sz="quarter" idx="3"/>
          </p:nvPr>
        </p:nvSpPr>
        <p:spPr>
          <a:gradFill flip="none" rotWithShape="1">
            <a:gsLst>
              <a:gs pos="0">
                <a:schemeClr val="bg1">
                  <a:lumMod val="75000"/>
                </a:schemeClr>
              </a:gs>
              <a:gs pos="100000">
                <a:prstClr val="white"/>
              </a:gs>
            </a:gsLst>
            <a:lin ang="0" scaled="1"/>
            <a:tileRect/>
          </a:gradFill>
          <a:ln>
            <a:solidFill>
              <a:schemeClr val="tx1"/>
            </a:solidFill>
          </a:ln>
        </p:spPr>
        <p:txBody>
          <a:bodyPr anchor="t"/>
          <a:lstStyle/>
          <a:p>
            <a:pPr algn="ctr" eaLnBrk="1" hangingPunct="1">
              <a:lnSpc>
                <a:spcPct val="140000"/>
              </a:lnSpc>
            </a:pPr>
            <a:r>
              <a:rPr lang="fr-FR">
                <a:latin typeface="Calibri" charset="0"/>
                <a:ea typeface="MS PGothic" charset="0"/>
              </a:rPr>
              <a:t>Ce que l’on ne sait pas</a:t>
            </a:r>
          </a:p>
        </p:txBody>
      </p:sp>
      <p:sp>
        <p:nvSpPr>
          <p:cNvPr id="56325" name="Espace réservé du contenu 4"/>
          <p:cNvSpPr>
            <a:spLocks noGrp="1"/>
          </p:cNvSpPr>
          <p:nvPr>
            <p:ph sz="quarter" idx="4"/>
          </p:nvPr>
        </p:nvSpPr>
        <p:spPr>
          <a:gradFill flip="none" rotWithShape="1">
            <a:gsLst>
              <a:gs pos="0">
                <a:schemeClr val="bg1">
                  <a:lumMod val="75000"/>
                </a:schemeClr>
              </a:gs>
              <a:gs pos="100000">
                <a:prstClr val="white"/>
              </a:gs>
            </a:gsLst>
            <a:lin ang="0" scaled="1"/>
            <a:tileRect/>
          </a:gradFill>
          <a:ln>
            <a:solidFill>
              <a:schemeClr val="tx1"/>
            </a:solidFill>
          </a:ln>
        </p:spPr>
        <p:txBody>
          <a:bodyPr/>
          <a:lstStyle/>
          <a:p>
            <a:pPr eaLnBrk="1" hangingPunct="1">
              <a:lnSpc>
                <a:spcPct val="140000"/>
              </a:lnSpc>
            </a:pPr>
            <a:r>
              <a:rPr lang="fr-FR" b="1">
                <a:latin typeface="Calibri" charset="0"/>
                <a:ea typeface="MS PGothic" charset="0"/>
              </a:rPr>
              <a:t>En combien de temps régressent les symptômes au cours des formes tardives ?</a:t>
            </a:r>
          </a:p>
        </p:txBody>
      </p:sp>
      <p:pic>
        <p:nvPicPr>
          <p:cNvPr id="3" name="Son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24208748"/>
      </p:ext>
    </p:extLst>
  </p:cSld>
  <p:clrMapOvr>
    <a:masterClrMapping/>
  </p:clrMapOvr>
  <mc:AlternateContent xmlns:mc="http://schemas.openxmlformats.org/markup-compatibility/2006" xmlns:p14="http://schemas.microsoft.com/office/powerpoint/2010/main">
    <mc:Choice Requires="p14">
      <p:transition spd="slow" p14:dur="2000" advTm="23423"/>
    </mc:Choice>
    <mc:Fallback xmlns="">
      <p:transition xmlns:p14="http://schemas.microsoft.com/office/powerpoint/2010/main" spd="slow" advTm="23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895401"/>
            <a:ext cx="4087923" cy="33123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2483" y="2895401"/>
            <a:ext cx="3994317" cy="33971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9832" y="458462"/>
            <a:ext cx="5493149" cy="19183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 name="So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66844911"/>
      </p:ext>
    </p:extLst>
  </p:cSld>
  <p:clrMapOvr>
    <a:masterClrMapping/>
  </p:clrMapOvr>
  <mc:AlternateContent xmlns:mc="http://schemas.openxmlformats.org/markup-compatibility/2006" xmlns:p14="http://schemas.microsoft.com/office/powerpoint/2010/main">
    <mc:Choice Requires="p14">
      <p:transition spd="slow" p14:dur="2000" advTm="56326"/>
    </mc:Choice>
    <mc:Fallback xmlns="">
      <p:transition xmlns:p14="http://schemas.microsoft.com/office/powerpoint/2010/main" spd="slow" advTm="56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re 1"/>
          <p:cNvSpPr>
            <a:spLocks noGrp="1"/>
          </p:cNvSpPr>
          <p:nvPr>
            <p:ph type="title"/>
          </p:nvPr>
        </p:nvSpPr>
        <p:spPr/>
        <p:txBody>
          <a:bodyPr>
            <a:normAutofit fontScale="90000"/>
          </a:bodyPr>
          <a:lstStyle/>
          <a:p>
            <a:pPr eaLnBrk="1" hangingPunct="1"/>
            <a:r>
              <a:rPr lang="fr-FR" sz="3600">
                <a:latin typeface="Calibri" charset="0"/>
                <a:ea typeface="MS PGothic" charset="0"/>
              </a:rPr>
              <a:t>Ce que l’on sait et ce que l’on ne sait pas</a:t>
            </a:r>
            <a:br>
              <a:rPr lang="fr-FR" sz="3600">
                <a:latin typeface="Calibri" charset="0"/>
                <a:ea typeface="MS PGothic" charset="0"/>
              </a:rPr>
            </a:br>
            <a:r>
              <a:rPr lang="fr-FR" sz="3600">
                <a:latin typeface="Calibri" charset="0"/>
                <a:ea typeface="MS PGothic" charset="0"/>
              </a:rPr>
              <a:t>Ce que je pense savoir…</a:t>
            </a:r>
          </a:p>
        </p:txBody>
      </p:sp>
      <p:sp>
        <p:nvSpPr>
          <p:cNvPr id="47107" name="Espace réservé du contenu 2"/>
          <p:cNvSpPr>
            <a:spLocks noGrp="1"/>
          </p:cNvSpPr>
          <p:nvPr>
            <p:ph idx="1"/>
          </p:nvPr>
        </p:nvSpPr>
        <p:spPr>
          <a:xfrm>
            <a:off x="457200" y="1855788"/>
            <a:ext cx="8229600" cy="4525962"/>
          </a:xfrm>
        </p:spPr>
        <p:txBody>
          <a:bodyPr/>
          <a:lstStyle/>
          <a:p>
            <a:pPr eaLnBrk="1" hangingPunct="1"/>
            <a:r>
              <a:rPr lang="fr-FR" sz="2800" dirty="0">
                <a:latin typeface="Calibri" charset="0"/>
                <a:ea typeface="MS PGothic" charset="0"/>
              </a:rPr>
              <a:t>Faire attention à ne pas affirmer trop de choses dont on n’est pas sur !</a:t>
            </a:r>
          </a:p>
          <a:p>
            <a:pPr eaLnBrk="1" hangingPunct="1"/>
            <a:r>
              <a:rPr lang="fr-FR" sz="2800" dirty="0">
                <a:latin typeface="Calibri" charset="0"/>
                <a:ea typeface="MS PGothic" charset="0"/>
              </a:rPr>
              <a:t>L’inconnu fait partie de notre pratique médicale au même titre que l’incertitude</a:t>
            </a:r>
          </a:p>
          <a:p>
            <a:pPr lvl="1" eaLnBrk="1" hangingPunct="1"/>
            <a:r>
              <a:rPr lang="fr-FR" sz="2400" dirty="0">
                <a:latin typeface="Calibri" charset="0"/>
                <a:ea typeface="MS PGothic" charset="0"/>
              </a:rPr>
              <a:t>Diagnostic des fièvres isolées…</a:t>
            </a:r>
          </a:p>
          <a:p>
            <a:pPr eaLnBrk="1" hangingPunct="1"/>
            <a:r>
              <a:rPr lang="fr-FR" sz="2800" dirty="0">
                <a:latin typeface="Calibri" charset="0"/>
                <a:ea typeface="MS PGothic" charset="0"/>
              </a:rPr>
              <a:t>Les hypothèses ne sont pas des certitudes</a:t>
            </a:r>
          </a:p>
          <a:p>
            <a:pPr eaLnBrk="1" hangingPunct="1"/>
            <a:r>
              <a:rPr lang="fr-FR" sz="2800" dirty="0">
                <a:latin typeface="Calibri" charset="0"/>
                <a:ea typeface="MS PGothic" charset="0"/>
              </a:rPr>
              <a:t>Se méfier des interprétations d’histoires individuelles : extrapolation difficile</a:t>
            </a:r>
          </a:p>
          <a:p>
            <a:pPr eaLnBrk="1" hangingPunct="1"/>
            <a:r>
              <a:rPr lang="fr-FR" sz="2800" dirty="0">
                <a:latin typeface="Calibri" charset="0"/>
                <a:ea typeface="MS PGothic" charset="0"/>
              </a:rPr>
              <a:t>Ne pas faire d’erreur</a:t>
            </a:r>
          </a:p>
        </p:txBody>
      </p:sp>
      <p:pic>
        <p:nvPicPr>
          <p:cNvPr id="2" name="So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58505732"/>
      </p:ext>
    </p:extLst>
  </p:cSld>
  <p:clrMapOvr>
    <a:masterClrMapping/>
  </p:clrMapOvr>
  <mc:AlternateContent xmlns:mc="http://schemas.openxmlformats.org/markup-compatibility/2006" xmlns:p14="http://schemas.microsoft.com/office/powerpoint/2010/main">
    <mc:Choice Requires="p14">
      <p:transition spd="slow" p14:dur="2000" advTm="42954"/>
    </mc:Choice>
    <mc:Fallback xmlns="">
      <p:transition xmlns:p14="http://schemas.microsoft.com/office/powerpoint/2010/main" spd="slow" advTm="42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p:txBody>
          <a:bodyPr>
            <a:normAutofit fontScale="90000"/>
          </a:bodyPr>
          <a:lstStyle/>
          <a:p>
            <a:r>
              <a:rPr lang="fr-FR">
                <a:latin typeface="Calibri" charset="0"/>
                <a:ea typeface="MS PGothic" charset="0"/>
              </a:rPr>
              <a:t>Le paradoxe de la borréliose de Lyme</a:t>
            </a:r>
          </a:p>
        </p:txBody>
      </p:sp>
      <p:sp>
        <p:nvSpPr>
          <p:cNvPr id="4099" name="Espace réservé du contenu 2"/>
          <p:cNvSpPr>
            <a:spLocks noGrp="1"/>
          </p:cNvSpPr>
          <p:nvPr>
            <p:ph idx="1"/>
          </p:nvPr>
        </p:nvSpPr>
        <p:spPr>
          <a:xfrm>
            <a:off x="457200" y="1600200"/>
            <a:ext cx="8229600" cy="820738"/>
          </a:xfrm>
        </p:spPr>
        <p:txBody>
          <a:bodyPr/>
          <a:lstStyle/>
          <a:p>
            <a:pPr marL="0" indent="0" algn="ctr">
              <a:buFont typeface="Arial" charset="0"/>
              <a:buNone/>
            </a:pPr>
            <a:r>
              <a:rPr lang="fr-FR">
                <a:latin typeface="Calibri" charset="0"/>
                <a:ea typeface="MS PGothic" charset="0"/>
              </a:rPr>
              <a:t>Entre théorie, conviction et preuves</a:t>
            </a:r>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2349500"/>
            <a:ext cx="5280025" cy="342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1" name="ZoneTexte 4"/>
          <p:cNvSpPr txBox="1">
            <a:spLocks noChangeArrowheads="1"/>
          </p:cNvSpPr>
          <p:nvPr/>
        </p:nvSpPr>
        <p:spPr bwMode="auto">
          <a:xfrm>
            <a:off x="1187450" y="6021388"/>
            <a:ext cx="69532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r>
              <a:rPr lang="fr-FR"/>
              <a:t>Ce que l’on sait et ce que l’on ne sait pas</a:t>
            </a:r>
          </a:p>
        </p:txBody>
      </p:sp>
      <p:pic>
        <p:nvPicPr>
          <p:cNvPr id="3" name="Son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89782424"/>
      </p:ext>
    </p:extLst>
  </p:cSld>
  <p:clrMapOvr>
    <a:masterClrMapping/>
  </p:clrMapOvr>
  <mc:AlternateContent xmlns:mc="http://schemas.openxmlformats.org/markup-compatibility/2006" xmlns:p14="http://schemas.microsoft.com/office/powerpoint/2010/main">
    <mc:Choice Requires="p14">
      <p:transition spd="slow" p14:dur="2000" advTm="34218"/>
    </mc:Choice>
    <mc:Fallback xmlns="">
      <p:transition xmlns:p14="http://schemas.microsoft.com/office/powerpoint/2010/main" spd="slow" advTm="34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1" presetClass="entr" presetSubtype="1" fill="hold" nodeType="withEffect">
                                  <p:stCondLst>
                                    <p:cond delay="8000"/>
                                  </p:stCondLst>
                                  <p:childTnLst>
                                    <p:set>
                                      <p:cBhvr>
                                        <p:cTn id="8" dur="1" fill="hold">
                                          <p:stCondLst>
                                            <p:cond delay="0"/>
                                          </p:stCondLst>
                                        </p:cTn>
                                        <p:tgtEl>
                                          <p:spTgt spid="4"/>
                                        </p:tgtEl>
                                        <p:attrNameLst>
                                          <p:attrName>style.visibility</p:attrName>
                                        </p:attrNameLst>
                                      </p:cBhvr>
                                      <p:to>
                                        <p:strVal val="visible"/>
                                      </p:to>
                                    </p:set>
                                    <p:animEffect transition="in" filter="wheel(1)">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title"/>
          </p:nvPr>
        </p:nvSpPr>
        <p:spPr>
          <a:solidFill>
            <a:schemeClr val="bg2">
              <a:lumMod val="10000"/>
            </a:schemeClr>
          </a:solidFill>
          <a:ln>
            <a:solidFill>
              <a:srgbClr val="000000"/>
            </a:solidFill>
          </a:ln>
        </p:spPr>
        <p:txBody>
          <a:bodyPr/>
          <a:lstStyle/>
          <a:p>
            <a:pPr eaLnBrk="1" hangingPunct="1"/>
            <a:r>
              <a:rPr lang="fr-FR">
                <a:solidFill>
                  <a:srgbClr val="E2C249"/>
                </a:solidFill>
                <a:latin typeface="Calibri" charset="0"/>
                <a:ea typeface="MS PGothic" charset="0"/>
              </a:rPr>
              <a:t>Epidémiologie</a:t>
            </a:r>
          </a:p>
        </p:txBody>
      </p:sp>
      <p:sp>
        <p:nvSpPr>
          <p:cNvPr id="3075" name="Espace réservé du texte 1"/>
          <p:cNvSpPr>
            <a:spLocks noGrp="1"/>
          </p:cNvSpPr>
          <p:nvPr>
            <p:ph type="body" idx="1"/>
          </p:nvPr>
        </p:nvSpPr>
        <p:spPr>
          <a:gradFill flip="none" rotWithShape="1">
            <a:gsLst>
              <a:gs pos="0">
                <a:schemeClr val="bg1">
                  <a:lumMod val="75000"/>
                </a:schemeClr>
              </a:gs>
              <a:gs pos="100000">
                <a:prstClr val="white"/>
              </a:gs>
            </a:gsLst>
            <a:lin ang="0" scaled="1"/>
            <a:tileRect/>
          </a:gradFill>
          <a:ln>
            <a:solidFill>
              <a:schemeClr val="tx1"/>
            </a:solidFill>
          </a:ln>
        </p:spPr>
        <p:txBody>
          <a:bodyPr/>
          <a:lstStyle/>
          <a:p>
            <a:pPr algn="ctr" eaLnBrk="1" hangingPunct="1"/>
            <a:r>
              <a:rPr lang="fr-FR">
                <a:latin typeface="Calibri" charset="0"/>
                <a:ea typeface="MS PGothic" charset="0"/>
              </a:rPr>
              <a:t>Ce que l’on sait</a:t>
            </a:r>
          </a:p>
        </p:txBody>
      </p:sp>
      <p:sp>
        <p:nvSpPr>
          <p:cNvPr id="3076" name="Espace réservé du contenu 2"/>
          <p:cNvSpPr>
            <a:spLocks noGrp="1"/>
          </p:cNvSpPr>
          <p:nvPr>
            <p:ph sz="half" idx="2"/>
          </p:nvPr>
        </p:nvSpPr>
        <p:spPr>
          <a:xfrm>
            <a:off x="457200" y="2174875"/>
            <a:ext cx="4040188" cy="4278313"/>
          </a:xfrm>
          <a:gradFill flip="none" rotWithShape="1">
            <a:gsLst>
              <a:gs pos="0">
                <a:schemeClr val="bg1">
                  <a:lumMod val="75000"/>
                </a:schemeClr>
              </a:gs>
              <a:gs pos="100000">
                <a:prstClr val="white"/>
              </a:gs>
            </a:gsLst>
            <a:lin ang="0" scaled="1"/>
            <a:tileRect/>
          </a:gradFill>
          <a:ln>
            <a:solidFill>
              <a:schemeClr val="tx1"/>
            </a:solidFill>
          </a:ln>
        </p:spPr>
        <p:txBody>
          <a:bodyPr/>
          <a:lstStyle/>
          <a:p>
            <a:pPr eaLnBrk="1" hangingPunct="1"/>
            <a:r>
              <a:rPr lang="fr-FR">
                <a:latin typeface="Calibri" charset="0"/>
                <a:ea typeface="MS PGothic" charset="0"/>
              </a:rPr>
              <a:t>Incidence de la borréliose de Lyme selon les critères de  l’EUCALB</a:t>
            </a:r>
          </a:p>
          <a:p>
            <a:pPr eaLnBrk="1" hangingPunct="1">
              <a:buFont typeface="Wingdings" charset="0"/>
              <a:buChar char="Ø"/>
            </a:pPr>
            <a:r>
              <a:rPr lang="fr-FR">
                <a:latin typeface="Calibri" charset="0"/>
                <a:ea typeface="MS PGothic" charset="0"/>
              </a:rPr>
              <a:t>Permet la comparaison d’une région à l’autre si les critères sont superposables</a:t>
            </a:r>
          </a:p>
          <a:p>
            <a:pPr eaLnBrk="1" hangingPunct="1"/>
            <a:endParaRPr lang="fr-FR">
              <a:latin typeface="Calibri" charset="0"/>
              <a:ea typeface="MS PGothic" charset="0"/>
            </a:endParaRPr>
          </a:p>
          <a:p>
            <a:pPr eaLnBrk="1" hangingPunct="1"/>
            <a:r>
              <a:rPr lang="fr-FR">
                <a:latin typeface="Calibri" charset="0"/>
                <a:ea typeface="MS PGothic" charset="0"/>
              </a:rPr>
              <a:t>Séroprévalence</a:t>
            </a:r>
          </a:p>
          <a:p>
            <a:pPr eaLnBrk="1" hangingPunct="1"/>
            <a:r>
              <a:rPr lang="fr-FR">
                <a:latin typeface="Calibri" charset="0"/>
                <a:ea typeface="MS PGothic" charset="0"/>
              </a:rPr>
              <a:t>Taux d’infestation des tiques</a:t>
            </a:r>
          </a:p>
        </p:txBody>
      </p:sp>
      <p:sp>
        <p:nvSpPr>
          <p:cNvPr id="3077" name="Espace réservé du texte 3"/>
          <p:cNvSpPr>
            <a:spLocks noGrp="1"/>
          </p:cNvSpPr>
          <p:nvPr>
            <p:ph type="body" sz="quarter" idx="3"/>
          </p:nvPr>
        </p:nvSpPr>
        <p:spPr>
          <a:gradFill flip="none" rotWithShape="1">
            <a:gsLst>
              <a:gs pos="0">
                <a:schemeClr val="bg1">
                  <a:lumMod val="75000"/>
                </a:schemeClr>
              </a:gs>
              <a:gs pos="100000">
                <a:prstClr val="white"/>
              </a:gs>
            </a:gsLst>
            <a:lin ang="0" scaled="1"/>
            <a:tileRect/>
          </a:gradFill>
          <a:ln>
            <a:solidFill>
              <a:schemeClr val="tx1"/>
            </a:solidFill>
          </a:ln>
        </p:spPr>
        <p:txBody>
          <a:bodyPr/>
          <a:lstStyle/>
          <a:p>
            <a:pPr algn="ctr" eaLnBrk="1" hangingPunct="1"/>
            <a:r>
              <a:rPr lang="fr-FR">
                <a:latin typeface="Calibri" charset="0"/>
                <a:ea typeface="MS PGothic" charset="0"/>
              </a:rPr>
              <a:t>Ce que l’on ne sait pas</a:t>
            </a:r>
          </a:p>
        </p:txBody>
      </p:sp>
      <p:sp>
        <p:nvSpPr>
          <p:cNvPr id="3078" name="Espace réservé du contenu 4"/>
          <p:cNvSpPr>
            <a:spLocks noGrp="1"/>
          </p:cNvSpPr>
          <p:nvPr>
            <p:ph sz="quarter" idx="4"/>
          </p:nvPr>
        </p:nvSpPr>
        <p:spPr>
          <a:xfrm>
            <a:off x="4643438" y="2174875"/>
            <a:ext cx="4041775" cy="4278313"/>
          </a:xfrm>
          <a:gradFill flip="none" rotWithShape="1">
            <a:gsLst>
              <a:gs pos="0">
                <a:schemeClr val="bg1">
                  <a:lumMod val="75000"/>
                </a:schemeClr>
              </a:gs>
              <a:gs pos="100000">
                <a:prstClr val="white"/>
              </a:gs>
            </a:gsLst>
            <a:lin ang="0" scaled="1"/>
            <a:tileRect/>
          </a:gradFill>
          <a:ln>
            <a:solidFill>
              <a:schemeClr val="tx1"/>
            </a:solidFill>
          </a:ln>
        </p:spPr>
        <p:txBody>
          <a:bodyPr/>
          <a:lstStyle/>
          <a:p>
            <a:pPr eaLnBrk="1" hangingPunct="1"/>
            <a:r>
              <a:rPr lang="fr-FR">
                <a:latin typeface="Calibri" charset="0"/>
                <a:ea typeface="MS PGothic" charset="0"/>
              </a:rPr>
              <a:t>Incidence des manifestations attribuées (à tort ou à raison) aux formes chroniques de maladie de Lyme</a:t>
            </a:r>
          </a:p>
          <a:p>
            <a:pPr eaLnBrk="1" hangingPunct="1"/>
            <a:r>
              <a:rPr lang="fr-FR">
                <a:latin typeface="Calibri" charset="0"/>
                <a:ea typeface="MS PGothic" charset="0"/>
              </a:rPr>
              <a:t>Quels critères ?</a:t>
            </a:r>
          </a:p>
        </p:txBody>
      </p:sp>
      <p:pic>
        <p:nvPicPr>
          <p:cNvPr id="3" name="Son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03297666"/>
      </p:ext>
    </p:extLst>
  </p:cSld>
  <p:clrMapOvr>
    <a:masterClrMapping/>
  </p:clrMapOvr>
  <mc:AlternateContent xmlns:mc="http://schemas.openxmlformats.org/markup-compatibility/2006" xmlns:p14="http://schemas.microsoft.com/office/powerpoint/2010/main">
    <mc:Choice Requires="p14">
      <p:transition spd="slow" p14:dur="2000" advTm="68337"/>
    </mc:Choice>
    <mc:Fallback xmlns="">
      <p:transition xmlns:p14="http://schemas.microsoft.com/office/powerpoint/2010/main" spd="slow" advTm="68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title"/>
          </p:nvPr>
        </p:nvSpPr>
        <p:spPr>
          <a:solidFill>
            <a:schemeClr val="bg2">
              <a:lumMod val="10000"/>
            </a:schemeClr>
          </a:solidFill>
          <a:ln>
            <a:solidFill>
              <a:srgbClr val="000000"/>
            </a:solidFill>
          </a:ln>
        </p:spPr>
        <p:txBody>
          <a:bodyPr/>
          <a:lstStyle/>
          <a:p>
            <a:pPr eaLnBrk="1" hangingPunct="1">
              <a:defRPr/>
            </a:pPr>
            <a:r>
              <a:rPr lang="fr-FR" dirty="0">
                <a:solidFill>
                  <a:srgbClr val="E2C249"/>
                </a:solidFill>
                <a:ea typeface="MS PGothic" charset="0"/>
              </a:rPr>
              <a:t>Mode de transmission</a:t>
            </a:r>
          </a:p>
        </p:txBody>
      </p:sp>
      <p:sp>
        <p:nvSpPr>
          <p:cNvPr id="3075" name="Espace réservé du texte 1"/>
          <p:cNvSpPr>
            <a:spLocks noGrp="1"/>
          </p:cNvSpPr>
          <p:nvPr>
            <p:ph type="body" idx="1"/>
          </p:nvPr>
        </p:nvSpPr>
        <p:spPr>
          <a:xfrm>
            <a:off x="457200" y="1535113"/>
            <a:ext cx="2960688" cy="639762"/>
          </a:xfrm>
          <a:gradFill flip="none" rotWithShape="1">
            <a:gsLst>
              <a:gs pos="0">
                <a:schemeClr val="bg1">
                  <a:lumMod val="75000"/>
                </a:schemeClr>
              </a:gs>
              <a:gs pos="100000">
                <a:prstClr val="white"/>
              </a:gs>
            </a:gsLst>
            <a:lin ang="0" scaled="1"/>
            <a:tileRect/>
          </a:gradFill>
          <a:ln>
            <a:solidFill>
              <a:schemeClr val="tx1"/>
            </a:solidFill>
          </a:ln>
        </p:spPr>
        <p:txBody>
          <a:bodyPr/>
          <a:lstStyle/>
          <a:p>
            <a:pPr algn="ctr" eaLnBrk="1" hangingPunct="1"/>
            <a:r>
              <a:rPr lang="fr-FR">
                <a:latin typeface="Calibri" charset="0"/>
                <a:ea typeface="MS PGothic" charset="0"/>
              </a:rPr>
              <a:t>Ce que l’on sait</a:t>
            </a:r>
          </a:p>
        </p:txBody>
      </p:sp>
      <p:sp>
        <p:nvSpPr>
          <p:cNvPr id="3076" name="Espace réservé du contenu 2"/>
          <p:cNvSpPr>
            <a:spLocks noGrp="1"/>
          </p:cNvSpPr>
          <p:nvPr>
            <p:ph sz="half" idx="2"/>
          </p:nvPr>
        </p:nvSpPr>
        <p:spPr>
          <a:xfrm>
            <a:off x="457200" y="2174875"/>
            <a:ext cx="2962275" cy="4278313"/>
          </a:xfrm>
          <a:gradFill flip="none" rotWithShape="1">
            <a:gsLst>
              <a:gs pos="0">
                <a:schemeClr val="bg1">
                  <a:lumMod val="75000"/>
                </a:schemeClr>
              </a:gs>
              <a:gs pos="100000">
                <a:prstClr val="white"/>
              </a:gs>
            </a:gsLst>
            <a:lin ang="0" scaled="1"/>
            <a:tileRect/>
          </a:gradFill>
          <a:ln>
            <a:solidFill>
              <a:schemeClr val="tx1"/>
            </a:solidFill>
          </a:ln>
        </p:spPr>
        <p:txBody>
          <a:bodyPr/>
          <a:lstStyle/>
          <a:p>
            <a:pPr marL="0" indent="0" eaLnBrk="1" hangingPunct="1">
              <a:lnSpc>
                <a:spcPct val="80000"/>
              </a:lnSpc>
              <a:buFont typeface="Arial" charset="0"/>
              <a:buNone/>
            </a:pPr>
            <a:r>
              <a:rPr lang="fr-FR" u="sng">
                <a:latin typeface="Calibri" charset="0"/>
                <a:ea typeface="MS PGothic" charset="0"/>
              </a:rPr>
              <a:t>Voie vectorielle</a:t>
            </a:r>
          </a:p>
          <a:p>
            <a:pPr marL="0" indent="0" eaLnBrk="1" hangingPunct="1">
              <a:lnSpc>
                <a:spcPct val="80000"/>
              </a:lnSpc>
            </a:pPr>
            <a:r>
              <a:rPr lang="fr-FR" i="1">
                <a:latin typeface="Calibri" charset="0"/>
                <a:ea typeface="MS PGothic" charset="0"/>
              </a:rPr>
              <a:t>Borrelia </a:t>
            </a:r>
            <a:r>
              <a:rPr lang="fr-FR">
                <a:latin typeface="Calibri" charset="0"/>
                <a:ea typeface="MS PGothic" charset="0"/>
              </a:rPr>
              <a:t>identifié dans les tiques (</a:t>
            </a:r>
            <a:r>
              <a:rPr lang="fr-FR" i="1">
                <a:latin typeface="Calibri" charset="0"/>
                <a:ea typeface="MS PGothic" charset="0"/>
              </a:rPr>
              <a:t>Ixodes)</a:t>
            </a:r>
            <a:r>
              <a:rPr lang="fr-FR">
                <a:latin typeface="Calibri" charset="0"/>
                <a:ea typeface="MS PGothic" charset="0"/>
              </a:rPr>
              <a:t>et moustiques</a:t>
            </a:r>
          </a:p>
          <a:p>
            <a:pPr marL="0" indent="0" eaLnBrk="1" hangingPunct="1">
              <a:lnSpc>
                <a:spcPct val="80000"/>
              </a:lnSpc>
            </a:pPr>
            <a:r>
              <a:rPr lang="fr-FR">
                <a:latin typeface="Calibri" charset="0"/>
                <a:ea typeface="MS PGothic" charset="0"/>
              </a:rPr>
              <a:t>Reproductibilité sur modèle expérimentaux uniquement pour les tiques</a:t>
            </a:r>
          </a:p>
        </p:txBody>
      </p:sp>
      <p:sp>
        <p:nvSpPr>
          <p:cNvPr id="3077" name="Espace réservé du texte 3"/>
          <p:cNvSpPr>
            <a:spLocks noGrp="1"/>
          </p:cNvSpPr>
          <p:nvPr>
            <p:ph type="body" sz="quarter" idx="3"/>
          </p:nvPr>
        </p:nvSpPr>
        <p:spPr>
          <a:xfrm>
            <a:off x="3851275" y="1535113"/>
            <a:ext cx="4835525" cy="639762"/>
          </a:xfrm>
          <a:gradFill flip="none" rotWithShape="1">
            <a:gsLst>
              <a:gs pos="0">
                <a:schemeClr val="bg1">
                  <a:lumMod val="75000"/>
                </a:schemeClr>
              </a:gs>
              <a:gs pos="100000">
                <a:prstClr val="white"/>
              </a:gs>
            </a:gsLst>
            <a:lin ang="0" scaled="1"/>
            <a:tileRect/>
          </a:gradFill>
          <a:ln>
            <a:solidFill>
              <a:schemeClr val="tx1"/>
            </a:solidFill>
          </a:ln>
        </p:spPr>
        <p:txBody>
          <a:bodyPr/>
          <a:lstStyle/>
          <a:p>
            <a:pPr algn="ctr" eaLnBrk="1" hangingPunct="1"/>
            <a:r>
              <a:rPr lang="fr-FR">
                <a:latin typeface="Calibri" charset="0"/>
                <a:ea typeface="MS PGothic" charset="0"/>
              </a:rPr>
              <a:t>Ce que l’on ne sait pas</a:t>
            </a:r>
          </a:p>
        </p:txBody>
      </p:sp>
      <p:sp>
        <p:nvSpPr>
          <p:cNvPr id="3078" name="Espace réservé du contenu 4"/>
          <p:cNvSpPr>
            <a:spLocks noGrp="1"/>
          </p:cNvSpPr>
          <p:nvPr>
            <p:ph sz="quarter" idx="4"/>
          </p:nvPr>
        </p:nvSpPr>
        <p:spPr>
          <a:xfrm>
            <a:off x="3851275" y="2174875"/>
            <a:ext cx="4835525" cy="4278313"/>
          </a:xfrm>
          <a:gradFill flip="none" rotWithShape="1">
            <a:gsLst>
              <a:gs pos="0">
                <a:schemeClr val="bg1">
                  <a:lumMod val="75000"/>
                </a:schemeClr>
              </a:gs>
              <a:gs pos="100000">
                <a:prstClr val="white"/>
              </a:gs>
            </a:gsLst>
            <a:lin ang="0" scaled="1"/>
            <a:tileRect/>
          </a:gradFill>
          <a:ln>
            <a:solidFill>
              <a:schemeClr val="tx1"/>
            </a:solidFill>
          </a:ln>
        </p:spPr>
        <p:txBody>
          <a:bodyPr/>
          <a:lstStyle/>
          <a:p>
            <a:pPr marL="0" indent="0" eaLnBrk="1" hangingPunct="1">
              <a:lnSpc>
                <a:spcPct val="80000"/>
              </a:lnSpc>
              <a:buFont typeface="Arial" charset="0"/>
              <a:buNone/>
            </a:pPr>
            <a:r>
              <a:rPr lang="fr-FR" sz="2200" u="sng">
                <a:latin typeface="Calibri" charset="0"/>
                <a:ea typeface="MS PGothic" charset="0"/>
              </a:rPr>
              <a:t>Voie sexuelle</a:t>
            </a:r>
          </a:p>
          <a:p>
            <a:pPr marL="0" indent="0" eaLnBrk="1" hangingPunct="1">
              <a:lnSpc>
                <a:spcPct val="80000"/>
              </a:lnSpc>
            </a:pPr>
            <a:r>
              <a:rPr lang="fr-FR" sz="2000" i="1">
                <a:latin typeface="Calibri" charset="0"/>
                <a:ea typeface="MS PGothic" charset="0"/>
              </a:rPr>
              <a:t>Borrelia</a:t>
            </a:r>
            <a:r>
              <a:rPr lang="fr-FR" sz="2000">
                <a:latin typeface="Calibri" charset="0"/>
                <a:ea typeface="MS PGothic" charset="0"/>
              </a:rPr>
              <a:t> dans les sécrétion spermatiques ?</a:t>
            </a:r>
          </a:p>
          <a:p>
            <a:pPr marL="0" indent="0" eaLnBrk="1" hangingPunct="1">
              <a:lnSpc>
                <a:spcPct val="80000"/>
              </a:lnSpc>
            </a:pPr>
            <a:r>
              <a:rPr lang="fr-FR" sz="2000">
                <a:latin typeface="Calibri" charset="0"/>
                <a:ea typeface="MS PGothic" charset="0"/>
              </a:rPr>
              <a:t>Pas d’évidence épidémiologique de transmission par voie sexuelle</a:t>
            </a:r>
          </a:p>
          <a:p>
            <a:pPr marL="0" indent="0" eaLnBrk="1" hangingPunct="1">
              <a:lnSpc>
                <a:spcPct val="80000"/>
              </a:lnSpc>
              <a:buFont typeface="Arial" charset="0"/>
              <a:buNone/>
            </a:pPr>
            <a:r>
              <a:rPr lang="fr-FR" sz="2200" u="sng">
                <a:latin typeface="Calibri" charset="0"/>
                <a:ea typeface="MS PGothic" charset="0"/>
              </a:rPr>
              <a:t>Voie sanguine : </a:t>
            </a:r>
            <a:r>
              <a:rPr lang="fr-FR" sz="2200">
                <a:latin typeface="Calibri" charset="0"/>
                <a:ea typeface="MS PGothic" charset="0"/>
              </a:rPr>
              <a:t>don de sang </a:t>
            </a:r>
            <a:r>
              <a:rPr lang="fr-FR" sz="2000">
                <a:latin typeface="Calibri" charset="0"/>
                <a:ea typeface="MS PGothic" charset="0"/>
              </a:rPr>
              <a:t>?</a:t>
            </a:r>
          </a:p>
          <a:p>
            <a:pPr marL="0" indent="0" eaLnBrk="1" hangingPunct="1">
              <a:lnSpc>
                <a:spcPct val="80000"/>
              </a:lnSpc>
            </a:pPr>
            <a:r>
              <a:rPr lang="fr-FR" sz="2000">
                <a:latin typeface="Calibri" charset="0"/>
                <a:ea typeface="MS PGothic" charset="0"/>
              </a:rPr>
              <a:t>Risque non documenté</a:t>
            </a:r>
          </a:p>
          <a:p>
            <a:pPr marL="0" indent="0" eaLnBrk="1" hangingPunct="1">
              <a:lnSpc>
                <a:spcPct val="80000"/>
              </a:lnSpc>
            </a:pPr>
            <a:r>
              <a:rPr lang="fr-FR" sz="2000">
                <a:latin typeface="Calibri" charset="0"/>
                <a:ea typeface="MS PGothic" charset="0"/>
              </a:rPr>
              <a:t>Rôle de la salive de tique</a:t>
            </a:r>
          </a:p>
          <a:p>
            <a:pPr marL="0" indent="0" eaLnBrk="1" hangingPunct="1">
              <a:lnSpc>
                <a:spcPct val="80000"/>
              </a:lnSpc>
            </a:pPr>
            <a:r>
              <a:rPr lang="fr-FR" sz="2000">
                <a:latin typeface="Calibri" charset="0"/>
                <a:ea typeface="MS PGothic" charset="0"/>
              </a:rPr>
              <a:t>Modèles animaux</a:t>
            </a:r>
          </a:p>
          <a:p>
            <a:pPr marL="0" indent="0" eaLnBrk="1" hangingPunct="1">
              <a:lnSpc>
                <a:spcPct val="80000"/>
              </a:lnSpc>
              <a:buFont typeface="Arial" charset="0"/>
              <a:buNone/>
            </a:pPr>
            <a:r>
              <a:rPr lang="fr-FR" sz="2200" u="sng">
                <a:latin typeface="Calibri" charset="0"/>
                <a:ea typeface="MS PGothic" charset="0"/>
              </a:rPr>
              <a:t>Voie transplacentaire</a:t>
            </a:r>
          </a:p>
          <a:p>
            <a:pPr marL="0" indent="0" eaLnBrk="1" hangingPunct="1">
              <a:lnSpc>
                <a:spcPct val="80000"/>
              </a:lnSpc>
            </a:pPr>
            <a:r>
              <a:rPr lang="fr-FR" sz="2000">
                <a:latin typeface="Calibri" charset="0"/>
                <a:ea typeface="MS PGothic" charset="0"/>
              </a:rPr>
              <a:t>Peu d’observations</a:t>
            </a:r>
          </a:p>
          <a:p>
            <a:pPr marL="0" indent="0" eaLnBrk="1" hangingPunct="1">
              <a:lnSpc>
                <a:spcPct val="80000"/>
              </a:lnSpc>
            </a:pPr>
            <a:r>
              <a:rPr lang="fr-FR" sz="2000">
                <a:latin typeface="Calibri" charset="0"/>
                <a:ea typeface="MS PGothic" charset="0"/>
              </a:rPr>
              <a:t>Pas d’observations fondées sur des preuves micro-biologiques</a:t>
            </a:r>
          </a:p>
        </p:txBody>
      </p:sp>
      <p:pic>
        <p:nvPicPr>
          <p:cNvPr id="2" name="So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41095449"/>
      </p:ext>
    </p:extLst>
  </p:cSld>
  <p:clrMapOvr>
    <a:masterClrMapping/>
  </p:clrMapOvr>
  <mc:AlternateContent xmlns:mc="http://schemas.openxmlformats.org/markup-compatibility/2006" xmlns:p14="http://schemas.microsoft.com/office/powerpoint/2010/main">
    <mc:Choice Requires="p14">
      <p:transition spd="slow" p14:dur="2000" advTm="54333"/>
    </mc:Choice>
    <mc:Fallback xmlns="">
      <p:transition xmlns:p14="http://schemas.microsoft.com/office/powerpoint/2010/main" spd="slow" advTm="54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dirty="0"/>
              <a:t>Transmission par voie sexuelle</a:t>
            </a: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2349500"/>
            <a:ext cx="5280025" cy="342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Ellipse 9"/>
          <p:cNvSpPr/>
          <p:nvPr/>
        </p:nvSpPr>
        <p:spPr>
          <a:xfrm>
            <a:off x="5075873" y="4257040"/>
            <a:ext cx="894080" cy="833120"/>
          </a:xfrm>
          <a:prstGeom prst="ellipse">
            <a:avLst/>
          </a:prstGeom>
          <a:solidFill>
            <a:schemeClr val="bg2">
              <a:lumMod val="75000"/>
            </a:schemeClr>
          </a:solidFill>
          <a:effectLst>
            <a:glow rad="25400">
              <a:schemeClr val="accent1">
                <a:lumMod val="40000"/>
                <a:lumOff val="60000"/>
                <a:alpha val="37000"/>
              </a:schemeClr>
            </a:glow>
            <a:outerShdw blurRad="40000" dist="23000" dir="5400000" rotWithShape="0">
              <a:srgbClr val="000000">
                <a:alpha val="35000"/>
              </a:srgbClr>
            </a:outerShdw>
            <a:softEdge rad="2286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 name="Son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92832710"/>
      </p:ext>
    </p:extLst>
  </p:cSld>
  <p:clrMapOvr>
    <a:masterClrMapping/>
  </p:clrMapOvr>
  <mc:AlternateContent xmlns:mc="http://schemas.openxmlformats.org/markup-compatibility/2006" xmlns:p14="http://schemas.microsoft.com/office/powerpoint/2010/main">
    <mc:Choice Requires="p14">
      <p:transition spd="slow" p14:dur="2000" advTm="22238"/>
    </mc:Choice>
    <mc:Fallback xmlns="">
      <p:transition xmlns:p14="http://schemas.microsoft.com/office/powerpoint/2010/main" spd="slow" advTm="22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Espace réservé du contenu 4"/>
          <p:cNvSpPr>
            <a:spLocks noGrp="1"/>
          </p:cNvSpPr>
          <p:nvPr>
            <p:ph sz="quarter" idx="4"/>
          </p:nvPr>
        </p:nvSpPr>
        <p:spPr>
          <a:xfrm>
            <a:off x="4859338" y="2174875"/>
            <a:ext cx="3827462" cy="4278313"/>
          </a:xfrm>
          <a:gradFill flip="none" rotWithShape="1">
            <a:gsLst>
              <a:gs pos="0">
                <a:schemeClr val="bg1">
                  <a:lumMod val="75000"/>
                </a:schemeClr>
              </a:gs>
              <a:gs pos="100000">
                <a:prstClr val="white"/>
              </a:gs>
            </a:gsLst>
            <a:lin ang="0" scaled="1"/>
            <a:tileRect/>
          </a:gradFill>
          <a:ln>
            <a:solidFill>
              <a:schemeClr val="tx1"/>
            </a:solidFill>
          </a:ln>
        </p:spPr>
        <p:txBody>
          <a:bodyPr/>
          <a:lstStyle/>
          <a:p>
            <a:pPr eaLnBrk="1" hangingPunct="1">
              <a:lnSpc>
                <a:spcPct val="90000"/>
              </a:lnSpc>
            </a:pPr>
            <a:r>
              <a:rPr lang="fr-FR" dirty="0">
                <a:latin typeface="Calibri" charset="0"/>
                <a:ea typeface="MS PGothic" charset="0"/>
              </a:rPr>
              <a:t>Signification de la persistance de </a:t>
            </a:r>
            <a:r>
              <a:rPr lang="fr-FR" i="1" dirty="0">
                <a:latin typeface="Calibri" charset="0"/>
                <a:ea typeface="MS PGothic" charset="0"/>
              </a:rPr>
              <a:t>Borrelia</a:t>
            </a:r>
            <a:r>
              <a:rPr lang="fr-FR" dirty="0">
                <a:latin typeface="Calibri" charset="0"/>
                <a:ea typeface="MS PGothic" charset="0"/>
              </a:rPr>
              <a:t> dans tissus des animaux infectés : PCR, formes non infectante chez la souris </a:t>
            </a:r>
            <a:r>
              <a:rPr lang="fr-FR" sz="1800" dirty="0" err="1">
                <a:latin typeface="Calibri" charset="0"/>
                <a:ea typeface="MS PGothic" charset="0"/>
              </a:rPr>
              <a:t>Bockenstedt</a:t>
            </a:r>
            <a:r>
              <a:rPr lang="fr-FR" sz="1800" dirty="0">
                <a:latin typeface="Calibri" charset="0"/>
                <a:ea typeface="MS PGothic" charset="0"/>
              </a:rPr>
              <a:t>, JID 2002</a:t>
            </a:r>
          </a:p>
          <a:p>
            <a:pPr>
              <a:lnSpc>
                <a:spcPct val="90000"/>
              </a:lnSpc>
            </a:pPr>
            <a:r>
              <a:rPr lang="fr-FR" dirty="0">
                <a:latin typeface="Calibri" charset="0"/>
                <a:ea typeface="MS PGothic" charset="0"/>
              </a:rPr>
              <a:t>Rôle des </a:t>
            </a:r>
            <a:r>
              <a:rPr lang="fr-FR" dirty="0" err="1">
                <a:latin typeface="Calibri" charset="0"/>
                <a:ea typeface="MS PGothic" charset="0"/>
              </a:rPr>
              <a:t>coinfections</a:t>
            </a:r>
            <a:endParaRPr lang="fr-FR" dirty="0">
              <a:latin typeface="Calibri" charset="0"/>
              <a:ea typeface="MS PGothic" charset="0"/>
            </a:endParaRPr>
          </a:p>
          <a:p>
            <a:pPr marL="0" indent="0" eaLnBrk="1" hangingPunct="1">
              <a:lnSpc>
                <a:spcPct val="90000"/>
              </a:lnSpc>
              <a:buNone/>
            </a:pPr>
            <a:endParaRPr lang="fr-FR" dirty="0">
              <a:latin typeface="Calibri" charset="0"/>
              <a:ea typeface="MS PGothic" charset="0"/>
            </a:endParaRPr>
          </a:p>
        </p:txBody>
      </p:sp>
      <p:sp>
        <p:nvSpPr>
          <p:cNvPr id="15361" name="Titre 1"/>
          <p:cNvSpPr>
            <a:spLocks noGrp="1"/>
          </p:cNvSpPr>
          <p:nvPr>
            <p:ph type="title"/>
          </p:nvPr>
        </p:nvSpPr>
        <p:spPr>
          <a:solidFill>
            <a:schemeClr val="bg2">
              <a:lumMod val="10000"/>
            </a:schemeClr>
          </a:solidFill>
          <a:ln>
            <a:solidFill>
              <a:srgbClr val="000000"/>
            </a:solidFill>
          </a:ln>
        </p:spPr>
        <p:txBody>
          <a:bodyPr/>
          <a:lstStyle/>
          <a:p>
            <a:pPr eaLnBrk="1" hangingPunct="1">
              <a:defRPr/>
            </a:pPr>
            <a:r>
              <a:rPr lang="fr-FR" dirty="0">
                <a:solidFill>
                  <a:srgbClr val="E2C249"/>
                </a:solidFill>
                <a:ea typeface="MS PGothic" charset="0"/>
              </a:rPr>
              <a:t>La </a:t>
            </a:r>
            <a:r>
              <a:rPr lang="fr-FR" dirty="0" err="1">
                <a:solidFill>
                  <a:srgbClr val="E2C249"/>
                </a:solidFill>
                <a:ea typeface="MS PGothic" charset="0"/>
              </a:rPr>
              <a:t>physio-pathologie</a:t>
            </a:r>
            <a:endParaRPr lang="fr-FR" dirty="0">
              <a:solidFill>
                <a:srgbClr val="E2C249"/>
              </a:solidFill>
              <a:ea typeface="MS PGothic" charset="0"/>
            </a:endParaRPr>
          </a:p>
        </p:txBody>
      </p:sp>
      <p:sp>
        <p:nvSpPr>
          <p:cNvPr id="3075" name="Espace réservé du texte 1"/>
          <p:cNvSpPr>
            <a:spLocks noGrp="1"/>
          </p:cNvSpPr>
          <p:nvPr>
            <p:ph type="body" idx="1"/>
          </p:nvPr>
        </p:nvSpPr>
        <p:spPr>
          <a:xfrm>
            <a:off x="457200" y="1535113"/>
            <a:ext cx="3824288" cy="639762"/>
          </a:xfrm>
          <a:gradFill flip="none" rotWithShape="1">
            <a:gsLst>
              <a:gs pos="0">
                <a:schemeClr val="bg1">
                  <a:lumMod val="75000"/>
                </a:schemeClr>
              </a:gs>
              <a:gs pos="100000">
                <a:prstClr val="white"/>
              </a:gs>
            </a:gsLst>
            <a:lin ang="0" scaled="1"/>
            <a:tileRect/>
          </a:gradFill>
          <a:ln>
            <a:solidFill>
              <a:schemeClr val="tx1"/>
            </a:solidFill>
          </a:ln>
        </p:spPr>
        <p:txBody>
          <a:bodyPr/>
          <a:lstStyle/>
          <a:p>
            <a:pPr algn="ctr" eaLnBrk="1" hangingPunct="1"/>
            <a:r>
              <a:rPr lang="fr-FR">
                <a:latin typeface="Calibri" charset="0"/>
                <a:ea typeface="MS PGothic" charset="0"/>
              </a:rPr>
              <a:t>Ce que l’on sait</a:t>
            </a:r>
          </a:p>
        </p:txBody>
      </p:sp>
      <p:sp>
        <p:nvSpPr>
          <p:cNvPr id="3076" name="Espace réservé du contenu 2"/>
          <p:cNvSpPr>
            <a:spLocks noGrp="1"/>
          </p:cNvSpPr>
          <p:nvPr>
            <p:ph sz="half" idx="2"/>
          </p:nvPr>
        </p:nvSpPr>
        <p:spPr>
          <a:xfrm>
            <a:off x="457200" y="2174875"/>
            <a:ext cx="3827463" cy="4278313"/>
          </a:xfrm>
          <a:gradFill flip="none" rotWithShape="1">
            <a:gsLst>
              <a:gs pos="0">
                <a:schemeClr val="bg1">
                  <a:lumMod val="75000"/>
                </a:schemeClr>
              </a:gs>
              <a:gs pos="100000">
                <a:prstClr val="white"/>
              </a:gs>
            </a:gsLst>
            <a:lin ang="0" scaled="1"/>
            <a:tileRect/>
          </a:gradFill>
          <a:ln>
            <a:solidFill>
              <a:schemeClr val="tx1"/>
            </a:solidFill>
          </a:ln>
        </p:spPr>
        <p:txBody>
          <a:bodyPr>
            <a:normAutofit/>
          </a:bodyPr>
          <a:lstStyle/>
          <a:p>
            <a:pPr eaLnBrk="1" hangingPunct="1">
              <a:lnSpc>
                <a:spcPct val="80000"/>
              </a:lnSpc>
            </a:pPr>
            <a:r>
              <a:rPr lang="fr-FR" sz="2200" dirty="0">
                <a:solidFill>
                  <a:srgbClr val="000000"/>
                </a:solidFill>
                <a:latin typeface="Calibri" charset="0"/>
                <a:ea typeface="MS PGothic" charset="0"/>
              </a:rPr>
              <a:t>Persistance de </a:t>
            </a:r>
            <a:r>
              <a:rPr lang="fr-FR" sz="2200" i="1" dirty="0">
                <a:solidFill>
                  <a:srgbClr val="000000"/>
                </a:solidFill>
                <a:latin typeface="Calibri" charset="0"/>
                <a:ea typeface="MS PGothic" charset="0"/>
              </a:rPr>
              <a:t>Borrelia</a:t>
            </a:r>
            <a:r>
              <a:rPr lang="fr-FR" sz="2200" dirty="0">
                <a:solidFill>
                  <a:srgbClr val="000000"/>
                </a:solidFill>
                <a:latin typeface="Calibri" charset="0"/>
                <a:ea typeface="MS PGothic" charset="0"/>
              </a:rPr>
              <a:t> dans les tissus</a:t>
            </a:r>
          </a:p>
          <a:p>
            <a:pPr eaLnBrk="1" hangingPunct="1">
              <a:lnSpc>
                <a:spcPct val="80000"/>
              </a:lnSpc>
            </a:pPr>
            <a:r>
              <a:rPr lang="fr-FR" sz="2200" dirty="0">
                <a:solidFill>
                  <a:srgbClr val="000000"/>
                </a:solidFill>
                <a:latin typeface="Calibri" charset="0"/>
                <a:ea typeface="MS PGothic" charset="0"/>
              </a:rPr>
              <a:t>Modifications morphologiques de </a:t>
            </a:r>
            <a:r>
              <a:rPr lang="fr-FR" sz="2200" i="1" dirty="0">
                <a:solidFill>
                  <a:srgbClr val="000000"/>
                </a:solidFill>
                <a:latin typeface="Calibri" charset="0"/>
                <a:ea typeface="MS PGothic" charset="0"/>
              </a:rPr>
              <a:t>Borrelia</a:t>
            </a:r>
            <a:r>
              <a:rPr lang="fr-FR" sz="2200" dirty="0">
                <a:solidFill>
                  <a:srgbClr val="000000"/>
                </a:solidFill>
                <a:latin typeface="Calibri" charset="0"/>
                <a:ea typeface="MS PGothic" charset="0"/>
              </a:rPr>
              <a:t> sous certaines conditions de cultures </a:t>
            </a:r>
            <a:r>
              <a:rPr lang="fr-FR" sz="1800" dirty="0">
                <a:solidFill>
                  <a:srgbClr val="000000"/>
                </a:solidFill>
                <a:latin typeface="Calibri" charset="0"/>
                <a:ea typeface="MS PGothic" charset="0"/>
              </a:rPr>
              <a:t>(</a:t>
            </a:r>
            <a:r>
              <a:rPr lang="fr-FR" sz="1600" dirty="0">
                <a:solidFill>
                  <a:srgbClr val="000000"/>
                </a:solidFill>
                <a:latin typeface="Calibri" charset="0"/>
                <a:ea typeface="MS PGothic" charset="0"/>
              </a:rPr>
              <a:t>Alban, 2000, </a:t>
            </a:r>
            <a:r>
              <a:rPr lang="fr-FR" sz="1600" dirty="0" err="1">
                <a:solidFill>
                  <a:srgbClr val="000000"/>
                </a:solidFill>
                <a:latin typeface="Calibri" charset="0"/>
                <a:ea typeface="MS PGothic" charset="0"/>
              </a:rPr>
              <a:t>microbiology</a:t>
            </a:r>
            <a:r>
              <a:rPr lang="fr-FR" sz="1600" dirty="0">
                <a:solidFill>
                  <a:srgbClr val="000000"/>
                </a:solidFill>
                <a:latin typeface="Calibri" charset="0"/>
                <a:ea typeface="MS PGothic" charset="0"/>
              </a:rPr>
              <a:t>)</a:t>
            </a:r>
          </a:p>
          <a:p>
            <a:pPr eaLnBrk="1" hangingPunct="1">
              <a:lnSpc>
                <a:spcPct val="80000"/>
              </a:lnSpc>
            </a:pPr>
            <a:r>
              <a:rPr lang="fr-FR" sz="2200" dirty="0">
                <a:solidFill>
                  <a:srgbClr val="000000"/>
                </a:solidFill>
                <a:latin typeface="Calibri" charset="0"/>
                <a:ea typeface="MS PGothic" charset="0"/>
              </a:rPr>
              <a:t>Pas d’identification de </a:t>
            </a:r>
            <a:r>
              <a:rPr lang="fr-FR" sz="2200" i="1" dirty="0">
                <a:solidFill>
                  <a:srgbClr val="000000"/>
                </a:solidFill>
                <a:latin typeface="Calibri" charset="0"/>
                <a:ea typeface="MS PGothic" charset="0"/>
              </a:rPr>
              <a:t>Borrelia</a:t>
            </a:r>
            <a:r>
              <a:rPr lang="fr-FR" sz="2200" dirty="0">
                <a:solidFill>
                  <a:srgbClr val="000000"/>
                </a:solidFill>
                <a:latin typeface="Calibri" charset="0"/>
                <a:ea typeface="MS PGothic" charset="0"/>
              </a:rPr>
              <a:t> chez l’homme dans les manifestations post thérapeutiques</a:t>
            </a:r>
          </a:p>
        </p:txBody>
      </p:sp>
      <p:sp>
        <p:nvSpPr>
          <p:cNvPr id="3077" name="Espace réservé du texte 3"/>
          <p:cNvSpPr>
            <a:spLocks noGrp="1"/>
          </p:cNvSpPr>
          <p:nvPr>
            <p:ph type="body" sz="quarter" idx="3"/>
          </p:nvPr>
        </p:nvSpPr>
        <p:spPr>
          <a:xfrm>
            <a:off x="4859338" y="1535113"/>
            <a:ext cx="3827462" cy="639762"/>
          </a:xfrm>
          <a:gradFill flip="none" rotWithShape="1">
            <a:gsLst>
              <a:gs pos="0">
                <a:schemeClr val="bg1">
                  <a:lumMod val="75000"/>
                </a:schemeClr>
              </a:gs>
              <a:gs pos="100000">
                <a:prstClr val="white"/>
              </a:gs>
            </a:gsLst>
            <a:lin ang="0" scaled="1"/>
            <a:tileRect/>
          </a:gradFill>
          <a:ln>
            <a:solidFill>
              <a:schemeClr val="tx1"/>
            </a:solidFill>
          </a:ln>
        </p:spPr>
        <p:txBody>
          <a:bodyPr/>
          <a:lstStyle/>
          <a:p>
            <a:pPr algn="ctr" eaLnBrk="1" hangingPunct="1"/>
            <a:r>
              <a:rPr lang="fr-FR">
                <a:latin typeface="Calibri" charset="0"/>
                <a:ea typeface="MS PGothic" charset="0"/>
              </a:rPr>
              <a:t>Ce que l’on ne sait pas</a:t>
            </a:r>
          </a:p>
        </p:txBody>
      </p:sp>
      <p:pic>
        <p:nvPicPr>
          <p:cNvPr id="4" name="Son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38612223"/>
      </p:ext>
    </p:extLst>
  </p:cSld>
  <p:clrMapOvr>
    <a:masterClrMapping/>
  </p:clrMapOvr>
  <mc:AlternateContent xmlns:mc="http://schemas.openxmlformats.org/markup-compatibility/2006" xmlns:p14="http://schemas.microsoft.com/office/powerpoint/2010/main">
    <mc:Choice Requires="p14">
      <p:transition spd="slow" p14:dur="2000" advTm="76375"/>
    </mc:Choice>
    <mc:Fallback xmlns="">
      <p:transition xmlns:p14="http://schemas.microsoft.com/office/powerpoint/2010/main" spd="slow" advTm="76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dirty="0"/>
              <a:t>Persistance de Borrelia</a:t>
            </a: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2349500"/>
            <a:ext cx="5280025" cy="342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Ellipse 9"/>
          <p:cNvSpPr/>
          <p:nvPr/>
        </p:nvSpPr>
        <p:spPr>
          <a:xfrm>
            <a:off x="4628833" y="3675899"/>
            <a:ext cx="894080" cy="833120"/>
          </a:xfrm>
          <a:prstGeom prst="ellipse">
            <a:avLst/>
          </a:prstGeom>
          <a:solidFill>
            <a:schemeClr val="bg2">
              <a:lumMod val="75000"/>
            </a:schemeClr>
          </a:solidFill>
          <a:effectLst>
            <a:glow rad="25400">
              <a:schemeClr val="accent1">
                <a:lumMod val="40000"/>
                <a:lumOff val="60000"/>
                <a:alpha val="37000"/>
              </a:schemeClr>
            </a:glow>
            <a:outerShdw blurRad="40000" dist="23000" dir="5400000" rotWithShape="0">
              <a:srgbClr val="000000">
                <a:alpha val="35000"/>
              </a:srgbClr>
            </a:outerShdw>
            <a:softEdge rad="2286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 name="Son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50666761"/>
      </p:ext>
    </p:extLst>
  </p:cSld>
  <p:clrMapOvr>
    <a:masterClrMapping/>
  </p:clrMapOvr>
  <mc:AlternateContent xmlns:mc="http://schemas.openxmlformats.org/markup-compatibility/2006" xmlns:p14="http://schemas.microsoft.com/office/powerpoint/2010/main">
    <mc:Choice Requires="p14">
      <p:transition spd="slow" p14:dur="2000" advTm="20722"/>
    </mc:Choice>
    <mc:Fallback xmlns="">
      <p:transition xmlns:p14="http://schemas.microsoft.com/office/powerpoint/2010/main" spd="slow" advTm="20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title"/>
          </p:nvPr>
        </p:nvSpPr>
        <p:spPr>
          <a:solidFill>
            <a:schemeClr val="bg2">
              <a:lumMod val="10000"/>
            </a:schemeClr>
          </a:solidFill>
          <a:ln>
            <a:solidFill>
              <a:srgbClr val="000000"/>
            </a:solidFill>
          </a:ln>
        </p:spPr>
        <p:txBody>
          <a:bodyPr/>
          <a:lstStyle/>
          <a:p>
            <a:pPr eaLnBrk="1" hangingPunct="1">
              <a:defRPr/>
            </a:pPr>
            <a:r>
              <a:rPr lang="fr-FR" dirty="0">
                <a:solidFill>
                  <a:srgbClr val="E2C249"/>
                </a:solidFill>
                <a:ea typeface="MS PGothic" charset="0"/>
              </a:rPr>
              <a:t>Les signes cliniques</a:t>
            </a:r>
          </a:p>
        </p:txBody>
      </p:sp>
      <p:sp>
        <p:nvSpPr>
          <p:cNvPr id="3075" name="Espace réservé du texte 1"/>
          <p:cNvSpPr>
            <a:spLocks noGrp="1"/>
          </p:cNvSpPr>
          <p:nvPr>
            <p:ph type="body" idx="1"/>
          </p:nvPr>
        </p:nvSpPr>
        <p:spPr>
          <a:xfrm>
            <a:off x="457200" y="1535113"/>
            <a:ext cx="4543425" cy="639762"/>
          </a:xfrm>
          <a:gradFill flip="none" rotWithShape="1">
            <a:gsLst>
              <a:gs pos="0">
                <a:schemeClr val="bg1">
                  <a:lumMod val="75000"/>
                </a:schemeClr>
              </a:gs>
              <a:gs pos="100000">
                <a:prstClr val="white"/>
              </a:gs>
            </a:gsLst>
            <a:lin ang="0" scaled="1"/>
            <a:tileRect/>
          </a:gradFill>
          <a:ln>
            <a:solidFill>
              <a:schemeClr val="tx1"/>
            </a:solidFill>
          </a:ln>
        </p:spPr>
        <p:txBody>
          <a:bodyPr/>
          <a:lstStyle/>
          <a:p>
            <a:pPr algn="ctr" eaLnBrk="1" hangingPunct="1"/>
            <a:r>
              <a:rPr lang="fr-FR">
                <a:latin typeface="Calibri" charset="0"/>
                <a:ea typeface="MS PGothic" charset="0"/>
              </a:rPr>
              <a:t>Ce que l’on sait</a:t>
            </a:r>
          </a:p>
        </p:txBody>
      </p:sp>
      <p:sp>
        <p:nvSpPr>
          <p:cNvPr id="3076" name="Espace réservé du contenu 2"/>
          <p:cNvSpPr>
            <a:spLocks noGrp="1"/>
          </p:cNvSpPr>
          <p:nvPr>
            <p:ph sz="half" idx="2"/>
          </p:nvPr>
        </p:nvSpPr>
        <p:spPr>
          <a:xfrm>
            <a:off x="457200" y="2174875"/>
            <a:ext cx="4546600" cy="4278313"/>
          </a:xfrm>
          <a:gradFill flip="none" rotWithShape="1">
            <a:gsLst>
              <a:gs pos="0">
                <a:schemeClr val="bg1">
                  <a:lumMod val="75000"/>
                </a:schemeClr>
              </a:gs>
              <a:gs pos="100000">
                <a:prstClr val="white"/>
              </a:gs>
            </a:gsLst>
            <a:lin ang="0" scaled="1"/>
            <a:tileRect/>
          </a:gradFill>
          <a:ln>
            <a:solidFill>
              <a:schemeClr val="tx1"/>
            </a:solidFill>
          </a:ln>
        </p:spPr>
        <p:txBody>
          <a:bodyPr/>
          <a:lstStyle/>
          <a:p>
            <a:pPr eaLnBrk="1" hangingPunct="1"/>
            <a:r>
              <a:rPr lang="fr-FR">
                <a:latin typeface="Calibri" charset="0"/>
                <a:ea typeface="MS PGothic" charset="0"/>
              </a:rPr>
              <a:t>EM</a:t>
            </a:r>
          </a:p>
          <a:p>
            <a:pPr eaLnBrk="1" hangingPunct="1"/>
            <a:r>
              <a:rPr lang="fr-FR">
                <a:latin typeface="Calibri" charset="0"/>
                <a:ea typeface="MS PGothic" charset="0"/>
              </a:rPr>
              <a:t>Arthrites</a:t>
            </a:r>
          </a:p>
          <a:p>
            <a:pPr eaLnBrk="1" hangingPunct="1"/>
            <a:r>
              <a:rPr lang="fr-FR">
                <a:latin typeface="Calibri" charset="0"/>
                <a:ea typeface="MS PGothic" charset="0"/>
              </a:rPr>
              <a:t>Méningoradiculites</a:t>
            </a:r>
          </a:p>
          <a:p>
            <a:pPr eaLnBrk="1" hangingPunct="1"/>
            <a:r>
              <a:rPr lang="fr-FR">
                <a:latin typeface="Calibri" charset="0"/>
                <a:ea typeface="MS PGothic" charset="0"/>
              </a:rPr>
              <a:t>Autres formes neurologiques</a:t>
            </a:r>
          </a:p>
          <a:p>
            <a:pPr eaLnBrk="1" hangingPunct="1"/>
            <a:r>
              <a:rPr lang="fr-FR">
                <a:latin typeface="Calibri" charset="0"/>
                <a:ea typeface="MS PGothic" charset="0"/>
              </a:rPr>
              <a:t>ACA +/- polyneuropathie</a:t>
            </a:r>
          </a:p>
          <a:p>
            <a:pPr eaLnBrk="1" hangingPunct="1"/>
            <a:r>
              <a:rPr lang="fr-FR">
                <a:latin typeface="Calibri" charset="0"/>
                <a:ea typeface="MS PGothic" charset="0"/>
              </a:rPr>
              <a:t>Myocardites</a:t>
            </a:r>
          </a:p>
          <a:p>
            <a:pPr eaLnBrk="1" hangingPunct="1"/>
            <a:r>
              <a:rPr lang="fr-FR" b="1">
                <a:latin typeface="Calibri" charset="0"/>
                <a:ea typeface="MS PGothic" charset="0"/>
              </a:rPr>
              <a:t>Autres manifestations</a:t>
            </a:r>
          </a:p>
        </p:txBody>
      </p:sp>
      <p:sp>
        <p:nvSpPr>
          <p:cNvPr id="3077" name="Espace réservé du texte 3"/>
          <p:cNvSpPr>
            <a:spLocks noGrp="1"/>
          </p:cNvSpPr>
          <p:nvPr>
            <p:ph type="body" sz="quarter" idx="3"/>
          </p:nvPr>
        </p:nvSpPr>
        <p:spPr>
          <a:xfrm>
            <a:off x="5292725" y="1535113"/>
            <a:ext cx="3394075" cy="639762"/>
          </a:xfrm>
          <a:gradFill flip="none" rotWithShape="1">
            <a:gsLst>
              <a:gs pos="0">
                <a:schemeClr val="bg1">
                  <a:lumMod val="75000"/>
                </a:schemeClr>
              </a:gs>
              <a:gs pos="100000">
                <a:prstClr val="white"/>
              </a:gs>
            </a:gsLst>
            <a:lin ang="0" scaled="1"/>
            <a:tileRect/>
          </a:gradFill>
          <a:ln>
            <a:solidFill>
              <a:schemeClr val="tx1"/>
            </a:solidFill>
          </a:ln>
        </p:spPr>
        <p:txBody>
          <a:bodyPr/>
          <a:lstStyle/>
          <a:p>
            <a:pPr algn="ctr" eaLnBrk="1" hangingPunct="1"/>
            <a:r>
              <a:rPr lang="fr-FR">
                <a:latin typeface="Calibri" charset="0"/>
                <a:ea typeface="MS PGothic" charset="0"/>
              </a:rPr>
              <a:t>Ce que l’on ne sait pas</a:t>
            </a:r>
          </a:p>
        </p:txBody>
      </p:sp>
      <p:sp>
        <p:nvSpPr>
          <p:cNvPr id="3078" name="Espace réservé du contenu 4"/>
          <p:cNvSpPr>
            <a:spLocks noGrp="1"/>
          </p:cNvSpPr>
          <p:nvPr>
            <p:ph sz="quarter" idx="4"/>
          </p:nvPr>
        </p:nvSpPr>
        <p:spPr>
          <a:xfrm>
            <a:off x="5292725" y="2174875"/>
            <a:ext cx="3394075" cy="4278313"/>
          </a:xfrm>
          <a:gradFill flip="none" rotWithShape="1">
            <a:gsLst>
              <a:gs pos="0">
                <a:schemeClr val="bg1">
                  <a:lumMod val="75000"/>
                </a:schemeClr>
              </a:gs>
              <a:gs pos="100000">
                <a:prstClr val="white"/>
              </a:gs>
            </a:gsLst>
            <a:lin ang="0" scaled="1"/>
            <a:tileRect/>
          </a:gradFill>
          <a:ln>
            <a:solidFill>
              <a:schemeClr val="tx1"/>
            </a:solidFill>
          </a:ln>
        </p:spPr>
        <p:txBody>
          <a:bodyPr/>
          <a:lstStyle/>
          <a:p>
            <a:pPr eaLnBrk="1" hangingPunct="1"/>
            <a:r>
              <a:rPr lang="fr-FR">
                <a:latin typeface="Calibri" charset="0"/>
                <a:ea typeface="MS PGothic" charset="0"/>
              </a:rPr>
              <a:t>Manifestations subjectives</a:t>
            </a:r>
          </a:p>
          <a:p>
            <a:pPr eaLnBrk="1" hangingPunct="1"/>
            <a:endParaRPr lang="fr-FR">
              <a:latin typeface="Calibri" charset="0"/>
              <a:ea typeface="MS PGothic" charset="0"/>
            </a:endParaRPr>
          </a:p>
          <a:p>
            <a:pPr eaLnBrk="1" hangingPunct="1"/>
            <a:endParaRPr lang="fr-FR">
              <a:latin typeface="Calibri" charset="0"/>
              <a:ea typeface="MS PGothic" charset="0"/>
            </a:endParaRPr>
          </a:p>
          <a:p>
            <a:pPr eaLnBrk="1" hangingPunct="1">
              <a:buFont typeface="Arial" charset="0"/>
              <a:buNone/>
            </a:pPr>
            <a:endParaRPr lang="fr-FR">
              <a:latin typeface="Calibri" charset="0"/>
              <a:ea typeface="MS PGothic" charset="0"/>
            </a:endParaRPr>
          </a:p>
          <a:p>
            <a:pPr eaLnBrk="1" hangingPunct="1"/>
            <a:r>
              <a:rPr lang="fr-FR">
                <a:latin typeface="Calibri" charset="0"/>
                <a:ea typeface="MS PGothic" charset="0"/>
              </a:rPr>
              <a:t>Troubles cognitifs</a:t>
            </a:r>
          </a:p>
          <a:p>
            <a:pPr eaLnBrk="1" hangingPunct="1"/>
            <a:r>
              <a:rPr lang="fr-FR">
                <a:latin typeface="Calibri" charset="0"/>
                <a:ea typeface="MS PGothic" charset="0"/>
              </a:rPr>
              <a:t>Manifestations psy</a:t>
            </a:r>
          </a:p>
          <a:p>
            <a:pPr eaLnBrk="1" hangingPunct="1"/>
            <a:r>
              <a:rPr lang="fr-FR">
                <a:latin typeface="Calibri" charset="0"/>
                <a:ea typeface="MS PGothic" charset="0"/>
              </a:rPr>
              <a:t>Vascularites cérébrales</a:t>
            </a:r>
          </a:p>
          <a:p>
            <a:pPr eaLnBrk="1" hangingPunct="1"/>
            <a:r>
              <a:rPr lang="fr-FR">
                <a:latin typeface="Calibri" charset="0"/>
                <a:ea typeface="MS PGothic" charset="0"/>
              </a:rPr>
              <a:t>Myélites…</a:t>
            </a:r>
          </a:p>
        </p:txBody>
      </p:sp>
      <p:pic>
        <p:nvPicPr>
          <p:cNvPr id="2" name="So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31396306"/>
      </p:ext>
    </p:extLst>
  </p:cSld>
  <p:clrMapOvr>
    <a:masterClrMapping/>
  </p:clrMapOvr>
  <mc:AlternateContent xmlns:mc="http://schemas.openxmlformats.org/markup-compatibility/2006" xmlns:p14="http://schemas.microsoft.com/office/powerpoint/2010/main">
    <mc:Choice Requires="p14">
      <p:transition spd="slow" p14:dur="2000" advTm="44289"/>
    </mc:Choice>
    <mc:Fallback xmlns="">
      <p:transition xmlns:p14="http://schemas.microsoft.com/office/powerpoint/2010/main" spd="slow" advTm="44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re 1"/>
          <p:cNvSpPr>
            <a:spLocks noGrp="1"/>
          </p:cNvSpPr>
          <p:nvPr>
            <p:ph type="title"/>
          </p:nvPr>
        </p:nvSpPr>
        <p:spPr>
          <a:xfrm>
            <a:off x="457200" y="274638"/>
            <a:ext cx="8229600" cy="1498600"/>
          </a:xfrm>
        </p:spPr>
        <p:txBody>
          <a:bodyPr/>
          <a:lstStyle/>
          <a:p>
            <a:r>
              <a:rPr lang="fr-FR">
                <a:latin typeface="Calibri" charset="0"/>
                <a:ea typeface="MS PGothic" charset="0"/>
              </a:rPr>
              <a:t>Polémique ou débat scientifique ?</a:t>
            </a:r>
            <a:br>
              <a:rPr lang="fr-FR">
                <a:latin typeface="Calibri" charset="0"/>
                <a:ea typeface="MS PGothic" charset="0"/>
              </a:rPr>
            </a:br>
            <a:r>
              <a:rPr lang="fr-FR">
                <a:latin typeface="Calibri" charset="0"/>
                <a:ea typeface="MS PGothic" charset="0"/>
              </a:rPr>
              <a:t>Attention aux paralogismes</a:t>
            </a:r>
          </a:p>
        </p:txBody>
      </p:sp>
      <p:graphicFrame>
        <p:nvGraphicFramePr>
          <p:cNvPr id="4" name="Espace réservé du contenu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Pensées 4"/>
          <p:cNvSpPr>
            <a:spLocks noChangeArrowheads="1"/>
          </p:cNvSpPr>
          <p:nvPr/>
        </p:nvSpPr>
        <p:spPr bwMode="auto">
          <a:xfrm>
            <a:off x="5341938" y="4900613"/>
            <a:ext cx="3802062" cy="1768475"/>
          </a:xfrm>
          <a:prstGeom prst="cloudCallout">
            <a:avLst>
              <a:gd name="adj1" fmla="val -69597"/>
              <a:gd name="adj2" fmla="val -30060"/>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r>
              <a:rPr lang="fr-FR" sz="2000" dirty="0">
                <a:solidFill>
                  <a:srgbClr val="FFFFFF"/>
                </a:solidFill>
              </a:rPr>
              <a:t>Ne suffit pas pour poser l’hypothèse de  borréliose de </a:t>
            </a:r>
            <a:r>
              <a:rPr lang="fr-FR" sz="2000" dirty="0" err="1">
                <a:solidFill>
                  <a:srgbClr val="FFFFFF"/>
                </a:solidFill>
              </a:rPr>
              <a:t>Lyme</a:t>
            </a:r>
            <a:endParaRPr lang="fr-FR" sz="2000" dirty="0">
              <a:solidFill>
                <a:srgbClr val="FFFFFF"/>
              </a:solidFill>
            </a:endParaRPr>
          </a:p>
          <a:p>
            <a:pPr algn="ctr"/>
            <a:endParaRPr lang="fr-FR" sz="1600" dirty="0">
              <a:solidFill>
                <a:srgbClr val="FFFFFF"/>
              </a:solidFill>
            </a:endParaRPr>
          </a:p>
        </p:txBody>
      </p:sp>
      <p:pic>
        <p:nvPicPr>
          <p:cNvPr id="2" name="So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13495472"/>
      </p:ext>
    </p:extLst>
  </p:cSld>
  <p:clrMapOvr>
    <a:masterClrMapping/>
  </p:clrMapOvr>
  <mc:AlternateContent xmlns:mc="http://schemas.openxmlformats.org/markup-compatibility/2006" xmlns:p14="http://schemas.microsoft.com/office/powerpoint/2010/main">
    <mc:Choice Requires="p14">
      <p:transition spd="slow" p14:dur="2000" advTm="26598"/>
    </mc:Choice>
    <mc:Fallback xmlns="">
      <p:transition xmlns:p14="http://schemas.microsoft.com/office/powerpoint/2010/main" spd="slow" advTm="26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Diapositive 1 - &amp;quot;Borréliose de Lyme certitudes et incertitudes&amp;quot;&quot;/&gt;&lt;property id=&quot;20307&quot; value=&quot;257&quot;/&gt;&lt;/object&gt;&lt;object type=&quot;3&quot; unique_id=&quot;10004&quot;&gt;&lt;property id=&quot;20148&quot; value=&quot;5&quot;/&gt;&lt;property id=&quot;20300&quot; value=&quot;Diapositive 2 - &amp;quot;Le paradoxe de la borréliose de Lyme&amp;quot;&quot;/&gt;&lt;property id=&quot;20307&quot; value=&quot;258&quot;/&gt;&lt;/object&gt;&lt;object type=&quot;3&quot; unique_id=&quot;10005&quot;&gt;&lt;property id=&quot;20148&quot; value=&quot;5&quot;/&gt;&lt;property id=&quot;20300&quot; value=&quot;Diapositive 3 - &amp;quot;Epidémiologie&amp;quot;&quot;/&gt;&lt;property id=&quot;20307&quot; value=&quot;259&quot;/&gt;&lt;/object&gt;&lt;object type=&quot;3&quot; unique_id=&quot;10006&quot;&gt;&lt;property id=&quot;20148&quot; value=&quot;5&quot;/&gt;&lt;property id=&quot;20300&quot; value=&quot;Diapositive 4 - &amp;quot;Mode de transmission&amp;quot;&quot;/&gt;&lt;property id=&quot;20307&quot; value=&quot;267&quot;/&gt;&lt;/object&gt;&lt;object type=&quot;3&quot; unique_id=&quot;10007&quot;&gt;&lt;property id=&quot;20148&quot; value=&quot;5&quot;/&gt;&lt;property id=&quot;20300&quot; value=&quot;Diapositive 5 - &amp;quot;Transmission par voie sexuelle&amp;quot;&quot;/&gt;&lt;property id=&quot;20307&quot; value=&quot;302&quot;/&gt;&lt;/object&gt;&lt;object type=&quot;3&quot; unique_id=&quot;10008&quot;&gt;&lt;property id=&quot;20148&quot; value=&quot;5&quot;/&gt;&lt;property id=&quot;20300&quot; value=&quot;Diapositive 6 - &amp;quot;La physio-pathologie&amp;quot;&quot;/&gt;&lt;property id=&quot;20307&quot; value=&quot;268&quot;/&gt;&lt;/object&gt;&lt;object type=&quot;3&quot; unique_id=&quot;10009&quot;&gt;&lt;property id=&quot;20148&quot; value=&quot;5&quot;/&gt;&lt;property id=&quot;20300&quot; value=&quot;Diapositive 7 - &amp;quot;Persistance de Borrelia&amp;quot;&quot;/&gt;&lt;property id=&quot;20307&quot; value=&quot;303&quot;/&gt;&lt;/object&gt;&lt;object type=&quot;3&quot; unique_id=&quot;10010&quot;&gt;&lt;property id=&quot;20148&quot; value=&quot;5&quot;/&gt;&lt;property id=&quot;20300&quot; value=&quot;Diapositive 8 - &amp;quot;Les signes cliniques&amp;quot;&quot;/&gt;&lt;property id=&quot;20307&quot; value=&quot;272&quot;/&gt;&lt;/object&gt;&lt;object type=&quot;3&quot; unique_id=&quot;10011&quot;&gt;&lt;property id=&quot;20148&quot; value=&quot;5&quot;/&gt;&lt;property id=&quot;20300&quot; value=&quot;Diapositive 9 - &amp;quot;Polémique ou débat scientifique ? Attention aux paralogismes&amp;quot;&quot;/&gt;&lt;property id=&quot;20307&quot; value=&quot;273&quot;/&gt;&lt;/object&gt;&lt;object type=&quot;3&quot; unique_id=&quot;10012&quot;&gt;&lt;property id=&quot;20148&quot; value=&quot;5&quot;/&gt;&lt;property id=&quot;20300&quot; value=&quot;Diapositive 10 - &amp;quot;La sérologie&amp;quot;&quot;/&gt;&lt;property id=&quot;20307&quot; value=&quot;277&quot;/&gt;&lt;/object&gt;&lt;object type=&quot;3&quot; unique_id=&quot;10013&quot;&gt;&lt;property id=&quot;20148&quot; value=&quot;5&quot;/&gt;&lt;property id=&quot;20300&quot; value=&quot;Diapositive 11 - &amp;quot;Le bon usage de la sérologie&amp;quot;&quot;/&gt;&lt;property id=&quot;20307&quot; value=&quot;281&quot;/&gt;&lt;/object&gt;&lt;object type=&quot;3&quot; unique_id=&quot;10014&quot;&gt;&lt;property id=&quot;20148&quot; value=&quot;5&quot;/&gt;&lt;property id=&quot;20300&quot; value=&quot;Diapositive 12 - &amp;quot;Traitements&amp;quot;&quot;/&gt;&lt;property id=&quot;20307&quot; value=&quot;304&quot;/&gt;&lt;/object&gt;&lt;object type=&quot;3&quot; unique_id=&quot;10015&quot;&gt;&lt;property id=&quot;20148&quot; value=&quot;5&quot;/&gt;&lt;property id=&quot;20300&quot; value=&quot;Diapositive 13 - &amp;quot;Traitements&amp;quot;&quot;/&gt;&lt;property id=&quot;20307&quot; value=&quot;305&quot;/&gt;&lt;/object&gt;&lt;object type=&quot;3&quot; unique_id=&quot;10016&quot;&gt;&lt;property id=&quot;20148&quot; value=&quot;5&quot;/&gt;&lt;property id=&quot;20300&quot; value=&quot;Diapositive 14 - &amp;quot;Traitements&amp;quot;&quot;/&gt;&lt;property id=&quot;20307&quot; value=&quot;289&quot;/&gt;&lt;/object&gt;&lt;object type=&quot;3&quot; unique_id=&quot;10017&quot;&gt;&lt;property id=&quot;20148&quot; value=&quot;5&quot;/&gt;&lt;property id=&quot;20300&quot; value=&quot;Diapositive 15 - &amp;quot;Synthèse : thérapeutique&amp;quot;&quot;/&gt;&lt;property id=&quot;20307&quot; value=&quot;295&quot;/&gt;&lt;/object&gt;&lt;object type=&quot;3&quot; unique_id=&quot;10018&quot;&gt;&lt;property id=&quot;20148&quot; value=&quot;5&quot;/&gt;&lt;property id=&quot;20300&quot; value=&quot;Diapositive 16 - &amp;quot;Evolution de la maladie&amp;quot;&quot;/&gt;&lt;property id=&quot;20307&quot; value=&quot;299&quot;/&gt;&lt;/object&gt;&lt;object type=&quot;3&quot; unique_id=&quot;10019&quot;&gt;&lt;property id=&quot;20148&quot; value=&quot;5&quot;/&gt;&lt;property id=&quot;20300&quot; value=&quot;Diapositive 17&quot;/&gt;&lt;property id=&quot;20307&quot; value=&quot;306&quot;/&gt;&lt;/object&gt;&lt;object type=&quot;3&quot; unique_id=&quot;10020&quot;&gt;&lt;property id=&quot;20148&quot; value=&quot;5&quot;/&gt;&lt;property id=&quot;20300&quot; value=&quot;Diapositive 18 - &amp;quot;Ce que l’on sait et ce que l’on ne sait pas Ce que je pense savoir…&amp;quot;&quot;/&gt;&lt;property id=&quot;20307&quot; value=&quot;300&quot;/&gt;&lt;/object&gt;&lt;/object&gt;&lt;object type=&quot;8&quot; unique_id=&quot;10040&quot;&gt;&lt;/object&gt;&lt;/object&gt;&lt;/database&gt;"/>
  <p:tag name="SECTOMILLISECCONVERTED" val="1"/>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1017</TotalTime>
  <Words>947</Words>
  <Application>Microsoft Office PowerPoint</Application>
  <PresentationFormat>Affichage à l'écran (4:3)</PresentationFormat>
  <Paragraphs>156</Paragraphs>
  <Slides>18</Slides>
  <Notes>4</Notes>
  <HiddenSlides>0</HiddenSlides>
  <MMClips>18</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18</vt:i4>
      </vt:variant>
    </vt:vector>
  </HeadingPairs>
  <TitlesOfParts>
    <vt:vector size="26" baseType="lpstr">
      <vt:lpstr>MS PGothic</vt:lpstr>
      <vt:lpstr>MS PGothic</vt:lpstr>
      <vt:lpstr>Arial</vt:lpstr>
      <vt:lpstr>Calibri</vt:lpstr>
      <vt:lpstr>Comic Sans MS</vt:lpstr>
      <vt:lpstr>Times New Roman</vt:lpstr>
      <vt:lpstr>Wingdings</vt:lpstr>
      <vt:lpstr>Thème Office</vt:lpstr>
      <vt:lpstr>Borréliose de Lyme certitudes et incertitudes</vt:lpstr>
      <vt:lpstr>Le paradoxe de la borréliose de Lyme</vt:lpstr>
      <vt:lpstr>Epidémiologie</vt:lpstr>
      <vt:lpstr>Mode de transmission</vt:lpstr>
      <vt:lpstr>Transmission par voie sexuelle</vt:lpstr>
      <vt:lpstr>La physio-pathologie</vt:lpstr>
      <vt:lpstr>Persistance de Borrelia</vt:lpstr>
      <vt:lpstr>Les signes cliniques</vt:lpstr>
      <vt:lpstr>Polémique ou débat scientifique ? Attention aux paralogismes</vt:lpstr>
      <vt:lpstr>La sérologie</vt:lpstr>
      <vt:lpstr>Le bon usage de la sérologie</vt:lpstr>
      <vt:lpstr>Traitements</vt:lpstr>
      <vt:lpstr>Traitements</vt:lpstr>
      <vt:lpstr>Traitements</vt:lpstr>
      <vt:lpstr>Synthèse : thérapeutique</vt:lpstr>
      <vt:lpstr>Evolution de la maladie</vt:lpstr>
      <vt:lpstr>Présentation PowerPoint</vt:lpstr>
      <vt:lpstr>Ce que l’on sait et ce que l’on ne sait pas Ce que je pense savoir…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Borréliose de Lyme certitudes et incertitudes</dc:title>
  <dc:creator>Véronique HANSMANN</dc:creator>
  <cp:lastModifiedBy>Christèle Piau-Lorandel</cp:lastModifiedBy>
  <cp:revision>18</cp:revision>
  <dcterms:created xsi:type="dcterms:W3CDTF">2018-04-06T12:36:19Z</dcterms:created>
  <dcterms:modified xsi:type="dcterms:W3CDTF">2018-04-14T15:07:29Z</dcterms:modified>
</cp:coreProperties>
</file>