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4" r:id="rId2"/>
    <p:sldId id="263" r:id="rId3"/>
    <p:sldId id="259" r:id="rId4"/>
    <p:sldId id="277" r:id="rId5"/>
    <p:sldId id="265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9" r:id="rId14"/>
    <p:sldId id="280" r:id="rId15"/>
    <p:sldId id="282" r:id="rId16"/>
    <p:sldId id="267" r:id="rId17"/>
    <p:sldId id="269" r:id="rId18"/>
  </p:sldIdLst>
  <p:sldSz cx="9144000" cy="6858000" type="screen4x3"/>
  <p:notesSz cx="6858000" cy="9144000"/>
  <p:custDataLst>
    <p:tags r:id="rId20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441" autoAdjust="0"/>
  </p:normalViewPr>
  <p:slideViewPr>
    <p:cSldViewPr snapToGrid="0" snapToObjects="1">
      <p:cViewPr>
        <p:scale>
          <a:sx n="81" d="100"/>
          <a:sy n="81" d="100"/>
        </p:scale>
        <p:origin x="-1392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61B91-1A0B-FE41-B81C-81AF528856DB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74977-A853-5540-8955-0BBBFDB513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35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786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61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59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99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47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71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05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37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82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97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15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944A-D98A-0540-BA4F-1E479E1815DA}" type="datetimeFigureOut">
              <a:rPr lang="fr-FR" smtClean="0"/>
              <a:t>19/04/2018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E43D-4741-1445-BFCE-F35F734945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79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64" name="Group 4"/>
          <p:cNvGrpSpPr>
            <a:grpSpLocks/>
          </p:cNvGrpSpPr>
          <p:nvPr/>
        </p:nvGrpSpPr>
        <p:grpSpPr bwMode="auto">
          <a:xfrm>
            <a:off x="-14288" y="2803525"/>
            <a:ext cx="9144001" cy="1417638"/>
            <a:chOff x="0" y="-7"/>
            <a:chExt cx="5781" cy="893"/>
          </a:xfrm>
        </p:grpSpPr>
        <p:sp>
          <p:nvSpPr>
            <p:cNvPr id="5" name="Rectangle 4"/>
            <p:cNvSpPr/>
            <p:nvPr/>
          </p:nvSpPr>
          <p:spPr>
            <a:xfrm>
              <a:off x="1101" y="-7"/>
              <a:ext cx="4680" cy="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68966" name="Picture 2" descr="http://www.guard1.com/fr/images/Piti%C3%A9-Salp%C3%AAtri%C3%A8r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79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2387700" y="3059113"/>
            <a:ext cx="46532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0000"/>
                </a:solidFill>
              </a:rPr>
              <a:t>Infections d’origine dentaire :</a:t>
            </a:r>
          </a:p>
          <a:p>
            <a:pPr algn="ctr"/>
            <a:r>
              <a:rPr lang="fr-FR" sz="2800" b="1" dirty="0">
                <a:solidFill>
                  <a:srgbClr val="000000"/>
                </a:solidFill>
              </a:rPr>
              <a:t>Complications </a:t>
            </a:r>
            <a:r>
              <a:rPr lang="fr-FR" sz="2800" b="1" dirty="0" err="1">
                <a:solidFill>
                  <a:srgbClr val="000000"/>
                </a:solidFill>
              </a:rPr>
              <a:t>loco-régionales</a:t>
            </a:r>
            <a:endParaRPr lang="fr-FR" sz="2800" b="1" dirty="0">
              <a:solidFill>
                <a:srgbClr val="0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69014" y="4907811"/>
            <a:ext cx="3197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Diaporama de synthèse</a:t>
            </a:r>
          </a:p>
          <a:p>
            <a:pPr algn="ctr"/>
            <a:r>
              <a:rPr lang="fr-FR" sz="2400" b="1" dirty="0"/>
              <a:t>Géraldine </a:t>
            </a:r>
            <a:r>
              <a:rPr lang="fr-FR" sz="2400" b="1" dirty="0" err="1"/>
              <a:t>Lescaille</a:t>
            </a:r>
            <a:endParaRPr lang="fr-FR" sz="2400" b="1" dirty="0"/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3"/>
    </mc:Choice>
    <mc:Fallback xmlns="">
      <p:transition xmlns:p14="http://schemas.microsoft.com/office/powerpoint/2010/main" spd="slow" advTm="2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323850" y="1717675"/>
            <a:ext cx="82804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Peau rouge, tendue, luisante, chaude, tuméfaction </a:t>
            </a:r>
            <a:r>
              <a:rPr lang="fr-FR" sz="2000" dirty="0" err="1">
                <a:solidFill>
                  <a:srgbClr val="000000"/>
                </a:solidFill>
              </a:rPr>
              <a:t>adhèrente</a:t>
            </a:r>
            <a:r>
              <a:rPr lang="fr-FR" sz="2000" dirty="0">
                <a:solidFill>
                  <a:srgbClr val="000000"/>
                </a:solidFill>
              </a:rPr>
              <a:t> au plan osseux.</a:t>
            </a:r>
          </a:p>
          <a:p>
            <a:pPr algn="just">
              <a:buFontTx/>
              <a:buChar char="•"/>
            </a:pPr>
            <a:endParaRPr lang="fr-FR" sz="2000" dirty="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 Fluctuation signant la collection. </a:t>
            </a:r>
          </a:p>
          <a:p>
            <a:pPr algn="just">
              <a:buFontTx/>
              <a:buChar char="•"/>
            </a:pPr>
            <a:endParaRPr lang="fr-FR" sz="2000" dirty="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 Douleur++ intense, continue, lancinante, à prédominance nocturne, entraînant l</a:t>
            </a:r>
            <a:r>
              <a:rPr lang="ja-JP" altLang="fr-FR" sz="2000" dirty="0">
                <a:solidFill>
                  <a:srgbClr val="000000"/>
                </a:solidFill>
                <a:latin typeface="Arial"/>
              </a:rPr>
              <a:t>’</a:t>
            </a:r>
            <a:r>
              <a:rPr lang="fr-FR" sz="2000" dirty="0">
                <a:solidFill>
                  <a:srgbClr val="000000"/>
                </a:solidFill>
              </a:rPr>
              <a:t>insomnie, entravant l</a:t>
            </a:r>
            <a:r>
              <a:rPr lang="ja-JP" altLang="fr-FR" sz="2000" dirty="0">
                <a:solidFill>
                  <a:srgbClr val="000000"/>
                </a:solidFill>
                <a:latin typeface="Arial"/>
              </a:rPr>
              <a:t>’</a:t>
            </a:r>
            <a:r>
              <a:rPr lang="fr-FR" sz="2000" dirty="0">
                <a:solidFill>
                  <a:srgbClr val="000000"/>
                </a:solidFill>
              </a:rPr>
              <a:t>alimentation, la déglutition et l</a:t>
            </a:r>
            <a:r>
              <a:rPr lang="ja-JP" altLang="fr-FR" sz="2000" dirty="0">
                <a:solidFill>
                  <a:srgbClr val="000000"/>
                </a:solidFill>
                <a:latin typeface="Arial"/>
              </a:rPr>
              <a:t>’</a:t>
            </a:r>
            <a:r>
              <a:rPr lang="fr-FR" sz="2000" dirty="0">
                <a:solidFill>
                  <a:srgbClr val="000000"/>
                </a:solidFill>
              </a:rPr>
              <a:t>élocution, trismus</a:t>
            </a:r>
          </a:p>
          <a:p>
            <a:pPr algn="just">
              <a:buFontTx/>
              <a:buChar char="•"/>
            </a:pPr>
            <a:endParaRPr lang="fr-FR" sz="2000" dirty="0">
              <a:solidFill>
                <a:srgbClr val="000000"/>
              </a:solidFill>
            </a:endParaRPr>
          </a:p>
          <a:p>
            <a:pPr algn="just"/>
            <a:r>
              <a:rPr lang="fr-FR" sz="2000" dirty="0">
                <a:solidFill>
                  <a:srgbClr val="000000"/>
                </a:solidFill>
              </a:rPr>
              <a:t>Autres signes possibles suivant la localisation et la gravité : </a:t>
            </a:r>
          </a:p>
          <a:p>
            <a:pPr algn="just"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Dysphagie, </a:t>
            </a:r>
            <a:r>
              <a:rPr lang="fr-FR" sz="2000" dirty="0" err="1">
                <a:solidFill>
                  <a:srgbClr val="000000"/>
                </a:solidFill>
              </a:rPr>
              <a:t>halitose</a:t>
            </a:r>
            <a:r>
              <a:rPr lang="fr-FR" sz="2000" dirty="0">
                <a:solidFill>
                  <a:srgbClr val="000000"/>
                </a:solidFill>
              </a:rPr>
              <a:t>, insomnie, fièvre à 38–39 °C, asthénie, malaise général… </a:t>
            </a:r>
          </a:p>
          <a:p>
            <a:pPr algn="just"/>
            <a:endParaRPr lang="fr-FR" sz="2000" dirty="0">
              <a:solidFill>
                <a:srgbClr val="000000"/>
              </a:solidFill>
            </a:endParaRPr>
          </a:p>
          <a:p>
            <a:pPr algn="just"/>
            <a:r>
              <a:rPr lang="fr-FR" sz="2000" dirty="0">
                <a:solidFill>
                  <a:srgbClr val="000000"/>
                </a:solidFill>
              </a:rPr>
              <a:t>Evolution sans traitement : </a:t>
            </a:r>
          </a:p>
          <a:p>
            <a:pPr algn="just"/>
            <a:r>
              <a:rPr lang="fr-FR" sz="2000" dirty="0">
                <a:solidFill>
                  <a:srgbClr val="000000"/>
                </a:solidFill>
              </a:rPr>
              <a:t>Cellulite chronique /cellulite diffusée/ complications…</a:t>
            </a:r>
          </a:p>
        </p:txBody>
      </p:sp>
      <p:sp>
        <p:nvSpPr>
          <p:cNvPr id="109572" name="Rectangle 2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0" y="-26988"/>
            <a:ext cx="7429500" cy="1409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fr-FR" b="1" dirty="0">
              <a:solidFill>
                <a:srgbClr val="FFFF00"/>
              </a:solidFill>
            </a:endParaRPr>
          </a:p>
        </p:txBody>
      </p:sp>
      <p:sp>
        <p:nvSpPr>
          <p:cNvPr id="109574" name="Titre 1"/>
          <p:cNvSpPr txBox="1">
            <a:spLocks/>
          </p:cNvSpPr>
          <p:nvPr/>
        </p:nvSpPr>
        <p:spPr bwMode="auto">
          <a:xfrm>
            <a:off x="1908175" y="333375"/>
            <a:ext cx="7102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3600">
                <a:solidFill>
                  <a:srgbClr val="003366"/>
                </a:solidFill>
              </a:rPr>
              <a:t>Cellulite suppurée ou collectée</a:t>
            </a:r>
          </a:p>
        </p:txBody>
      </p:sp>
      <p:pic>
        <p:nvPicPr>
          <p:cNvPr id="109575" name="Picture 2" descr="http://www.guard1.com/fr/images/Piti%C3%A9-Salp%C3%AAtri%C3%A8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041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37"/>
    </mc:Choice>
    <mc:Fallback xmlns="">
      <p:transition xmlns:p14="http://schemas.microsoft.com/office/powerpoint/2010/main" spd="slow" advTm="4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773238"/>
            <a:ext cx="4462462" cy="39624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fr-FR" sz="2400" dirty="0">
                <a:solidFill>
                  <a:srgbClr val="000000"/>
                </a:solidFill>
              </a:rPr>
              <a:t>AEG : toxi-infection maligne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fr-FR" sz="2400" dirty="0">
                <a:solidFill>
                  <a:srgbClr val="000000"/>
                </a:solidFill>
              </a:rPr>
              <a:t>Hyperthermie,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fr-FR" sz="2400" dirty="0">
                <a:solidFill>
                  <a:srgbClr val="000000"/>
                </a:solidFill>
              </a:rPr>
              <a:t>Angoisse +++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fr-FR" sz="2400" dirty="0">
                <a:solidFill>
                  <a:srgbClr val="000000"/>
                </a:solidFill>
              </a:rPr>
              <a:t>Crépitation neigeuse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fr-FR" sz="2400" dirty="0">
                <a:solidFill>
                  <a:srgbClr val="000000"/>
                </a:solidFill>
              </a:rPr>
              <a:t>Extension de la collection en cervico-</a:t>
            </a:r>
            <a:r>
              <a:rPr lang="fr-FR" sz="2400" dirty="0" err="1">
                <a:solidFill>
                  <a:srgbClr val="000000"/>
                </a:solidFill>
              </a:rPr>
              <a:t>médiastinal</a:t>
            </a: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fr-FR" sz="2400" dirty="0">
                <a:solidFill>
                  <a:srgbClr val="000000"/>
                </a:solidFill>
              </a:rPr>
              <a:t>Engage le pronostic vital</a:t>
            </a:r>
          </a:p>
        </p:txBody>
      </p:sp>
      <p:pic>
        <p:nvPicPr>
          <p:cNvPr id="116740" name="Picture 6" descr="2003-07-15-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14555" r="29112" b="13863"/>
          <a:stretch>
            <a:fillRect/>
          </a:stretch>
        </p:blipFill>
        <p:spPr bwMode="auto">
          <a:xfrm>
            <a:off x="5292725" y="1844675"/>
            <a:ext cx="3252788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Rectangle 2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0" y="-26988"/>
            <a:ext cx="7429500" cy="1409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fr-FR" b="1" dirty="0">
              <a:solidFill>
                <a:srgbClr val="FFFF00"/>
              </a:solidFill>
            </a:endParaRPr>
          </a:p>
        </p:txBody>
      </p:sp>
      <p:sp>
        <p:nvSpPr>
          <p:cNvPr id="116743" name="Titre 1"/>
          <p:cNvSpPr txBox="1">
            <a:spLocks/>
          </p:cNvSpPr>
          <p:nvPr/>
        </p:nvSpPr>
        <p:spPr bwMode="auto">
          <a:xfrm>
            <a:off x="1908175" y="333375"/>
            <a:ext cx="7102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3600">
                <a:solidFill>
                  <a:srgbClr val="003366"/>
                </a:solidFill>
              </a:rPr>
              <a:t>Cellulites diffuses</a:t>
            </a:r>
          </a:p>
        </p:txBody>
      </p:sp>
      <p:pic>
        <p:nvPicPr>
          <p:cNvPr id="116744" name="Picture 2" descr="http://www.guard1.com/fr/images/Piti%C3%A9-Salp%C3%AAtri%C3%A8r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0304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11611"/>
      </p:ext>
    </p:extLst>
  </p:cSld>
  <p:clrMapOvr>
    <a:masterClrMapping/>
  </p:clrMapOvr>
  <p:transition advTm="36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79388" y="1628775"/>
            <a:ext cx="87137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		</a:t>
            </a:r>
          </a:p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-Administration systématique avant drainage chirurgical, </a:t>
            </a:r>
          </a:p>
          <a:p>
            <a:pPr indent="449263" algn="just" eaLnBrk="0" hangingPunct="0"/>
            <a:endParaRPr lang="fr-FR" sz="2000" dirty="0">
              <a:solidFill>
                <a:srgbClr val="000000"/>
              </a:solidFill>
              <a:ea typeface="MS PGothic" charset="0"/>
              <a:cs typeface="Times New Roman" charset="0"/>
            </a:endParaRPr>
          </a:p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-Choix empirique et probabiliste en raison de la rapidité nécessaire d</a:t>
            </a:r>
            <a:r>
              <a:rPr lang="ja-JP" alt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’</a:t>
            </a:r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intervention : large spectre</a:t>
            </a:r>
          </a:p>
          <a:p>
            <a:pPr indent="449263" algn="just" eaLnBrk="0" hangingPunct="0"/>
            <a:endParaRPr lang="fr-FR" sz="2000" dirty="0">
              <a:solidFill>
                <a:srgbClr val="000000"/>
              </a:solidFill>
              <a:ea typeface="MS PGothic" charset="0"/>
              <a:cs typeface="Times New Roman" charset="0"/>
            </a:endParaRPr>
          </a:p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-en ambulatoire, patient non hospitalisé:</a:t>
            </a:r>
          </a:p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*dose double de la prescription à suivre dans l</a:t>
            </a:r>
            <a:r>
              <a:rPr lang="ja-JP" alt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’</a:t>
            </a:r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heure précédant le geste chirurgical. </a:t>
            </a:r>
          </a:p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*Augmentin® : amoxicilline 1g/125mg acide clavulanique 1dose matin et 1 dose le soir pendant 7 jours.</a:t>
            </a:r>
          </a:p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*Ou association amoxicilline 1g : 2 à 3 fois par jour et </a:t>
            </a:r>
            <a:r>
              <a:rPr lang="fr-FR" sz="2000" dirty="0" err="1">
                <a:solidFill>
                  <a:srgbClr val="000000"/>
                </a:solidFill>
                <a:ea typeface="MS PGothic" charset="0"/>
                <a:cs typeface="Times New Roman" charset="0"/>
              </a:rPr>
              <a:t>flagyl</a:t>
            </a:r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 250mg (voir 500mg ) 3 fois par jour pendant 7jours.</a:t>
            </a:r>
          </a:p>
          <a:p>
            <a:pPr indent="449263" algn="just" eaLnBrk="0" hangingPunct="0"/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*en cas d</a:t>
            </a:r>
            <a:r>
              <a:rPr lang="ja-JP" alt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’</a:t>
            </a:r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allergie : clindamycine (</a:t>
            </a:r>
            <a:r>
              <a:rPr lang="fr-FR" sz="2000" dirty="0" err="1">
                <a:solidFill>
                  <a:srgbClr val="000000"/>
                </a:solidFill>
                <a:ea typeface="MS PGothic" charset="0"/>
                <a:cs typeface="Times New Roman" charset="0"/>
              </a:rPr>
              <a:t>dalacine</a:t>
            </a:r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®)  300mg, 3 fois par jour pendant 7 jours, ou pristinamycine (</a:t>
            </a:r>
            <a:r>
              <a:rPr lang="fr-FR" sz="2000" dirty="0" err="1">
                <a:solidFill>
                  <a:srgbClr val="000000"/>
                </a:solidFill>
                <a:ea typeface="MS PGothic" charset="0"/>
                <a:cs typeface="Times New Roman" charset="0"/>
              </a:rPr>
              <a:t>pyostacine</a:t>
            </a:r>
            <a:r>
              <a:rPr lang="fr-FR" sz="2000" dirty="0">
                <a:solidFill>
                  <a:srgbClr val="000000"/>
                </a:solidFill>
                <a:ea typeface="MS PGothic" charset="0"/>
                <a:cs typeface="Times New Roman" charset="0"/>
              </a:rPr>
              <a:t>®). </a:t>
            </a:r>
          </a:p>
        </p:txBody>
      </p:sp>
      <p:sp>
        <p:nvSpPr>
          <p:cNvPr id="130052" name="Rectangle 2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0" y="0"/>
            <a:ext cx="7429500" cy="140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fr-FR" b="1" dirty="0">
              <a:solidFill>
                <a:srgbClr val="FFFF00"/>
              </a:solidFill>
            </a:endParaRPr>
          </a:p>
        </p:txBody>
      </p:sp>
      <p:sp>
        <p:nvSpPr>
          <p:cNvPr id="130054" name="Titre 1"/>
          <p:cNvSpPr txBox="1">
            <a:spLocks/>
          </p:cNvSpPr>
          <p:nvPr/>
        </p:nvSpPr>
        <p:spPr bwMode="auto">
          <a:xfrm>
            <a:off x="1979613" y="125413"/>
            <a:ext cx="7102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3600">
                <a:solidFill>
                  <a:srgbClr val="003366"/>
                </a:solidFill>
              </a:rPr>
              <a:t>Cellulites : traitement Antibiotique</a:t>
            </a:r>
          </a:p>
        </p:txBody>
      </p:sp>
      <p:pic>
        <p:nvPicPr>
          <p:cNvPr id="130055" name="Picture 2" descr="http://www.guard1.com/fr/images/Piti%C3%A9-Salp%C3%AAtri%C3%A8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0304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0"/>
    </mc:Choice>
    <mc:Fallback xmlns="">
      <p:transition xmlns:p14="http://schemas.microsoft.com/office/powerpoint/2010/main" spd="slow" advTm="4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6" name="Group 2"/>
          <p:cNvGrpSpPr>
            <a:grpSpLocks/>
          </p:cNvGrpSpPr>
          <p:nvPr/>
        </p:nvGrpSpPr>
        <p:grpSpPr bwMode="auto">
          <a:xfrm>
            <a:off x="-14288" y="2803525"/>
            <a:ext cx="9144001" cy="1417638"/>
            <a:chOff x="0" y="-7"/>
            <a:chExt cx="5781" cy="893"/>
          </a:xfrm>
        </p:grpSpPr>
        <p:sp>
          <p:nvSpPr>
            <p:cNvPr id="5" name="Rectangle 4"/>
            <p:cNvSpPr/>
            <p:nvPr/>
          </p:nvSpPr>
          <p:spPr>
            <a:xfrm>
              <a:off x="1101" y="-7"/>
              <a:ext cx="4680" cy="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69988" name="Picture 2" descr="http://www.guard1.com/fr/images/Piti%C3%A9-Salp%C3%AAtri%C3%A8r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79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2214563" y="3059113"/>
            <a:ext cx="6616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66"/>
                </a:solidFill>
              </a:rPr>
              <a:t>Ostéites et ostéomyélites des maxillaires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9"/>
    </mc:Choice>
    <mc:Fallback xmlns="">
      <p:transition xmlns:p14="http://schemas.microsoft.com/office/powerpoint/2010/main" spd="slow" advTm="6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179388" y="1762535"/>
            <a:ext cx="89995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C'est une affection inflammatoire du tissu osseux</a:t>
            </a:r>
          </a:p>
          <a:p>
            <a:r>
              <a:rPr lang="fr-FR" sz="2400" dirty="0">
                <a:solidFill>
                  <a:srgbClr val="000000"/>
                </a:solidFill>
              </a:rPr>
              <a:t> </a:t>
            </a:r>
          </a:p>
          <a:p>
            <a:r>
              <a:rPr lang="fr-FR" sz="2400" dirty="0">
                <a:solidFill>
                  <a:srgbClr val="000000"/>
                </a:solidFill>
              </a:rPr>
              <a:t> -Présence ou non de suppuration :</a:t>
            </a:r>
          </a:p>
          <a:p>
            <a:pPr lvl="1"/>
            <a:r>
              <a:rPr lang="fr-FR" sz="2400" dirty="0">
                <a:solidFill>
                  <a:srgbClr val="000000"/>
                </a:solidFill>
              </a:rPr>
              <a:t> ostéites suppurées ou non suppurées (primitives, sèches)</a:t>
            </a:r>
          </a:p>
          <a:p>
            <a:pPr lvl="1"/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>
                <a:solidFill>
                  <a:srgbClr val="000000"/>
                </a:solidFill>
              </a:rPr>
              <a:t> -Durée :</a:t>
            </a:r>
          </a:p>
          <a:p>
            <a:pPr lvl="1"/>
            <a:r>
              <a:rPr lang="fr-FR" sz="2400" dirty="0">
                <a:solidFill>
                  <a:srgbClr val="000000"/>
                </a:solidFill>
              </a:rPr>
              <a:t> Aigue: installation rapide et sévère.</a:t>
            </a:r>
          </a:p>
          <a:p>
            <a:pPr lvl="1"/>
            <a:r>
              <a:rPr lang="fr-FR" sz="2400" dirty="0">
                <a:solidFill>
                  <a:srgbClr val="000000"/>
                </a:solidFill>
              </a:rPr>
              <a:t> Chronique: longue durée (plus de 4 semaines).</a:t>
            </a:r>
          </a:p>
          <a:p>
            <a:pPr lvl="1"/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>
                <a:solidFill>
                  <a:srgbClr val="000000"/>
                </a:solidFill>
              </a:rPr>
              <a:t> -Cause : microbienne ou non ou suite à un traitement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>
                <a:solidFill>
                  <a:srgbClr val="000000"/>
                </a:solidFill>
              </a:rPr>
              <a:t>- La mandibule: atteinte la plus fréquente +++ </a:t>
            </a:r>
          </a:p>
        </p:txBody>
      </p:sp>
      <p:grpSp>
        <p:nvGrpSpPr>
          <p:cNvPr id="33801" name="Group 9"/>
          <p:cNvGrpSpPr>
            <a:grpSpLocks/>
          </p:cNvGrpSpPr>
          <p:nvPr/>
        </p:nvGrpSpPr>
        <p:grpSpPr bwMode="auto">
          <a:xfrm>
            <a:off x="0" y="0"/>
            <a:ext cx="9144000" cy="1417638"/>
            <a:chOff x="127" y="663"/>
            <a:chExt cx="5760" cy="893"/>
          </a:xfrm>
        </p:grpSpPr>
        <p:grpSp>
          <p:nvGrpSpPr>
            <p:cNvPr id="33797" name="Group 5"/>
            <p:cNvGrpSpPr>
              <a:grpSpLocks/>
            </p:cNvGrpSpPr>
            <p:nvPr/>
          </p:nvGrpSpPr>
          <p:grpSpPr bwMode="auto">
            <a:xfrm>
              <a:off x="127" y="663"/>
              <a:ext cx="5760" cy="893"/>
              <a:chOff x="0" y="-7"/>
              <a:chExt cx="5781" cy="89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101" y="-7"/>
                <a:ext cx="4680" cy="8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33799" name="Picture 2" descr="http://www.guard1.com/fr/images/Piti%C3%A9-Salp%C3%AAtri%C3%A8re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79" cy="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00" name="Rectangle 8"/>
            <p:cNvSpPr>
              <a:spLocks noChangeArrowheads="1"/>
            </p:cNvSpPr>
            <p:nvPr/>
          </p:nvSpPr>
          <p:spPr bwMode="auto">
            <a:xfrm>
              <a:off x="1531" y="824"/>
              <a:ext cx="416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rgbClr val="000066"/>
                  </a:solidFill>
                </a:rPr>
                <a:t>Ostéites et ostéomyélites des maxillaires</a:t>
              </a:r>
            </a:p>
          </p:txBody>
        </p:sp>
      </p:grpSp>
      <p:pic>
        <p:nvPicPr>
          <p:cNvPr id="33796" name="Picture 8" descr="27120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23834" b="2626"/>
          <a:stretch>
            <a:fillRect/>
          </a:stretch>
        </p:blipFill>
        <p:spPr bwMode="auto">
          <a:xfrm>
            <a:off x="0" y="0"/>
            <a:ext cx="20510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0"/>
    </mc:Choice>
    <mc:Fallback xmlns="">
      <p:transition xmlns:p14="http://schemas.microsoft.com/office/powerpoint/2010/main" spd="slow" advTm="2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285750" y="1446213"/>
            <a:ext cx="864393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Origine infectieuse par contamination : </a:t>
            </a:r>
          </a:p>
          <a:p>
            <a:pPr lvl="1">
              <a:buFont typeface="Arial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Directe : exposition osseuse</a:t>
            </a:r>
          </a:p>
          <a:p>
            <a:pPr lvl="1">
              <a:buFont typeface="Arial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Voisinage : causes locales ou régionale</a:t>
            </a:r>
          </a:p>
          <a:p>
            <a:pPr lvl="1">
              <a:buFont typeface="Arial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Hématogène (ex </a:t>
            </a:r>
            <a:r>
              <a:rPr lang="fr-FR" sz="2400" dirty="0" err="1">
                <a:solidFill>
                  <a:srgbClr val="000000"/>
                </a:solidFill>
              </a:rPr>
              <a:t>staph</a:t>
            </a:r>
            <a:r>
              <a:rPr lang="fr-FR" sz="2400" dirty="0">
                <a:solidFill>
                  <a:srgbClr val="000000"/>
                </a:solidFill>
              </a:rPr>
              <a:t> doré)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pPr lvl="1"/>
            <a:r>
              <a:rPr lang="fr-FR" sz="2400" dirty="0">
                <a:solidFill>
                  <a:srgbClr val="000000"/>
                </a:solidFill>
                <a:sym typeface="Wingdings" charset="0"/>
              </a:rPr>
              <a:t></a:t>
            </a:r>
            <a:r>
              <a:rPr lang="fr-FR" sz="2400" dirty="0">
                <a:solidFill>
                  <a:srgbClr val="000000"/>
                </a:solidFill>
              </a:rPr>
              <a:t>Cause locale ou régionale :</a:t>
            </a:r>
          </a:p>
          <a:p>
            <a:pPr marL="1143000" lvl="2" indent="-228600"/>
            <a:r>
              <a:rPr lang="fr-FR" sz="2400" dirty="0">
                <a:solidFill>
                  <a:srgbClr val="000000"/>
                </a:solidFill>
              </a:rPr>
              <a:t>Origine dentaire : PAA, kyste…</a:t>
            </a:r>
          </a:p>
          <a:p>
            <a:pPr marL="1143000" lvl="2" indent="-228600"/>
            <a:r>
              <a:rPr lang="fr-FR" sz="2400" dirty="0">
                <a:solidFill>
                  <a:srgbClr val="000000"/>
                </a:solidFill>
              </a:rPr>
              <a:t>Traumatismes </a:t>
            </a:r>
            <a:r>
              <a:rPr lang="fr-FR" sz="2400" dirty="0" err="1">
                <a:solidFill>
                  <a:srgbClr val="000000"/>
                </a:solidFill>
              </a:rPr>
              <a:t>maxillofaciaux</a:t>
            </a:r>
            <a:r>
              <a:rPr lang="fr-FR" sz="2400" dirty="0">
                <a:solidFill>
                  <a:srgbClr val="000000"/>
                </a:solidFill>
              </a:rPr>
              <a:t> (fracture)</a:t>
            </a:r>
          </a:p>
          <a:p>
            <a:pPr marL="1143000" lvl="2" indent="-228600"/>
            <a:r>
              <a:rPr lang="fr-FR" sz="2400" dirty="0">
                <a:solidFill>
                  <a:srgbClr val="000000"/>
                </a:solidFill>
              </a:rPr>
              <a:t>Origine iatrogène (avulsion, orthopédie…)</a:t>
            </a:r>
          </a:p>
          <a:p>
            <a:pPr marL="1143000" lvl="2" indent="-228600"/>
            <a:r>
              <a:rPr lang="fr-FR" sz="2400" dirty="0">
                <a:solidFill>
                  <a:srgbClr val="000000"/>
                </a:solidFill>
              </a:rPr>
              <a:t>Autres causes (sinusienne, cutanée)</a:t>
            </a:r>
          </a:p>
          <a:p>
            <a:pPr marL="1143000" lvl="2" indent="-228600"/>
            <a:endParaRPr lang="fr-FR" sz="2400" dirty="0">
              <a:solidFill>
                <a:srgbClr val="000000"/>
              </a:solidFill>
            </a:endParaRPr>
          </a:p>
          <a:p>
            <a:pPr lvl="1"/>
            <a:r>
              <a:rPr lang="fr-FR" sz="2400" dirty="0">
                <a:solidFill>
                  <a:srgbClr val="000000"/>
                </a:solidFill>
                <a:sym typeface="Wingdings" charset="0"/>
              </a:rPr>
              <a:t></a:t>
            </a:r>
            <a:r>
              <a:rPr lang="fr-FR" sz="2400" dirty="0">
                <a:solidFill>
                  <a:srgbClr val="000000"/>
                </a:solidFill>
              </a:rPr>
              <a:t>Cause générale (staphylocoque doré ++) : rare par voie hématogène</a:t>
            </a:r>
          </a:p>
        </p:txBody>
      </p:sp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0" y="0"/>
            <a:ext cx="9144000" cy="1417638"/>
            <a:chOff x="0" y="-7"/>
            <a:chExt cx="5781" cy="893"/>
          </a:xfrm>
        </p:grpSpPr>
        <p:sp>
          <p:nvSpPr>
            <p:cNvPr id="5" name="Rectangle 4"/>
            <p:cNvSpPr/>
            <p:nvPr/>
          </p:nvSpPr>
          <p:spPr>
            <a:xfrm>
              <a:off x="1101" y="-7"/>
              <a:ext cx="4680" cy="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6871" name="Picture 2" descr="http://www.guard1.com/fr/images/Piti%C3%A9-Salp%C3%AAtri%C3%A8r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79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908175" y="260350"/>
            <a:ext cx="7524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>
                <a:solidFill>
                  <a:srgbClr val="000066"/>
                </a:solidFill>
              </a:rPr>
              <a:t>Etiologies des ostéites infectieuses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84"/>
    </mc:Choice>
    <mc:Fallback xmlns="">
      <p:transition xmlns:p14="http://schemas.microsoft.com/office/powerpoint/2010/main" spd="slow" advTm="5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0" y="1219201"/>
            <a:ext cx="9144000" cy="1417637"/>
            <a:chOff x="158" y="1888"/>
            <a:chExt cx="5760" cy="893"/>
          </a:xfrm>
        </p:grpSpPr>
        <p:grpSp>
          <p:nvGrpSpPr>
            <p:cNvPr id="216067" name="Group 3"/>
            <p:cNvGrpSpPr>
              <a:grpSpLocks/>
            </p:cNvGrpSpPr>
            <p:nvPr/>
          </p:nvGrpSpPr>
          <p:grpSpPr bwMode="auto">
            <a:xfrm>
              <a:off x="158" y="1888"/>
              <a:ext cx="5760" cy="893"/>
              <a:chOff x="0" y="-7"/>
              <a:chExt cx="5781" cy="89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101" y="-7"/>
                <a:ext cx="4680" cy="8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216069" name="Picture 2" descr="http://www.guard1.com/fr/images/Piti%C3%A9-Salp%C3%AAtri%C3%A8re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79" cy="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6070" name="Text Box 4"/>
            <p:cNvSpPr txBox="1">
              <a:spLocks noChangeArrowheads="1"/>
            </p:cNvSpPr>
            <p:nvPr/>
          </p:nvSpPr>
          <p:spPr bwMode="auto">
            <a:xfrm>
              <a:off x="1973" y="2069"/>
              <a:ext cx="32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sz="2800">
                  <a:solidFill>
                    <a:srgbClr val="000066"/>
                  </a:solidFill>
                </a:rPr>
                <a:t>Cas particulier :</a:t>
              </a:r>
            </a:p>
          </p:txBody>
        </p:sp>
      </p:grp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2339975" y="2025650"/>
            <a:ext cx="643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 err="1">
                <a:solidFill>
                  <a:srgbClr val="000066"/>
                </a:solidFill>
              </a:rPr>
              <a:t>Ostéochimionecroses</a:t>
            </a:r>
            <a:r>
              <a:rPr lang="fr-FR" sz="2000" dirty="0">
                <a:solidFill>
                  <a:srgbClr val="000066"/>
                </a:solidFill>
              </a:rPr>
              <a:t> (OCN) et anti-</a:t>
            </a:r>
            <a:r>
              <a:rPr lang="fr-FR" sz="2000" dirty="0" err="1">
                <a:solidFill>
                  <a:srgbClr val="000066"/>
                </a:solidFill>
              </a:rPr>
              <a:t>résorbeurs</a:t>
            </a:r>
            <a:r>
              <a:rPr lang="fr-FR" sz="2000" dirty="0">
                <a:solidFill>
                  <a:srgbClr val="000066"/>
                </a:solidFill>
              </a:rPr>
              <a:t> osseux:</a:t>
            </a: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404987" y="2940509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Bisphosphonates</a:t>
            </a:r>
            <a:endParaRPr lang="fr-FR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Denosumab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389" y="4342839"/>
            <a:ext cx="7779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Risque +++ pour les </a:t>
            </a:r>
            <a:r>
              <a:rPr lang="fr-FR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bisphosphonates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 IV  dans indications malignes( 0.8 à 12%) </a:t>
            </a:r>
          </a:p>
          <a:p>
            <a:pPr algn="just">
              <a:buFont typeface="Arial" charset="0"/>
              <a:buChar char="•"/>
            </a:pPr>
            <a:endParaRPr lang="fr-FR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Très rare pour les </a:t>
            </a:r>
            <a:r>
              <a:rPr lang="fr-FR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BPs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 per os et jamais avant 2 ans</a:t>
            </a:r>
            <a:endParaRPr lang="fr-FR" sz="1200" i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None/>
            </a:pPr>
            <a:endParaRPr lang="fr-FR" sz="1200" i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None/>
            </a:pPr>
            <a:endParaRPr lang="fr-FR" sz="1200" i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Même risque avec </a:t>
            </a:r>
            <a:r>
              <a:rPr lang="fr-FR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denosumab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 (vois SC)</a:t>
            </a: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1"/>
    </mc:Choice>
    <mc:Fallback xmlns="">
      <p:transition xmlns:p14="http://schemas.microsoft.com/office/powerpoint/2010/main" spd="slow" advTm="3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00" y="0"/>
            <a:ext cx="7429500" cy="140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fr-FR" b="1" dirty="0">
              <a:solidFill>
                <a:srgbClr val="FFFF00"/>
              </a:solidFill>
            </a:endParaRPr>
          </a:p>
        </p:txBody>
      </p:sp>
      <p:sp>
        <p:nvSpPr>
          <p:cNvPr id="196611" name="Titre 1"/>
          <p:cNvSpPr txBox="1">
            <a:spLocks/>
          </p:cNvSpPr>
          <p:nvPr/>
        </p:nvSpPr>
        <p:spPr bwMode="auto">
          <a:xfrm>
            <a:off x="1946275" y="57150"/>
            <a:ext cx="7102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3600">
                <a:solidFill>
                  <a:srgbClr val="003366"/>
                </a:solidFill>
              </a:rPr>
              <a:t>Que faire devant une ONM???</a:t>
            </a:r>
          </a:p>
          <a:p>
            <a:pPr algn="ctr"/>
            <a:r>
              <a:rPr lang="fr-FR" sz="3600">
                <a:solidFill>
                  <a:srgbClr val="003366"/>
                </a:solidFill>
              </a:rPr>
              <a:t>ATB??</a:t>
            </a:r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179388" y="1844675"/>
            <a:ext cx="874395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2000" b="1" dirty="0">
                <a:solidFill>
                  <a:srgbClr val="000000"/>
                </a:solidFill>
              </a:rPr>
              <a:t>Non infectée :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fr-FR" sz="2000" b="1" dirty="0">
                <a:solidFill>
                  <a:srgbClr val="000000"/>
                </a:solidFill>
              </a:rPr>
              <a:t>Pas d’antibiothérapie</a:t>
            </a:r>
          </a:p>
          <a:p>
            <a:pPr algn="just">
              <a:spcBef>
                <a:spcPct val="50000"/>
              </a:spcBef>
            </a:pPr>
            <a:r>
              <a:rPr lang="fr-FR" sz="2000" b="1" dirty="0">
                <a:solidFill>
                  <a:srgbClr val="000000"/>
                </a:solidFill>
              </a:rPr>
              <a:t>Infectée :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Chez l’adulte, l’association amoxicilline et métronidazole est recommandée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à raison de 2 g d’amoxicilline par jour, en deux prises, et de 1500 mg de métronidazole par jour, en deux ou trois prises, jusqu’à amendement des signes infectieux locaux.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En cas d’allergie aux β-</a:t>
            </a:r>
            <a:r>
              <a:rPr lang="fr-FR" sz="2000" dirty="0" err="1">
                <a:solidFill>
                  <a:srgbClr val="000000"/>
                </a:solidFill>
              </a:rPr>
              <a:t>lactamines</a:t>
            </a:r>
            <a:r>
              <a:rPr lang="fr-FR" sz="2000" dirty="0">
                <a:solidFill>
                  <a:srgbClr val="000000"/>
                </a:solidFill>
              </a:rPr>
              <a:t> chez l’adulte, la clindamycine sera prescrite à raison de 1200 mg par jour, en deux prises, jusqu’à amendement des signes infectieux locaux.</a:t>
            </a:r>
          </a:p>
        </p:txBody>
      </p:sp>
      <p:pic>
        <p:nvPicPr>
          <p:cNvPr id="196613" name="Picture 2" descr="http://www.guard1.com/fr/images/Piti%C3%A9-Salp%C3%AAtri%C3%A8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041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99982"/>
      </p:ext>
    </p:extLst>
  </p:cSld>
  <p:clrMapOvr>
    <a:masterClrMapping/>
  </p:clrMapOvr>
  <p:transition advTm="3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-36513" y="-26988"/>
            <a:ext cx="9177338" cy="1417638"/>
            <a:chOff x="0" y="-7"/>
            <a:chExt cx="5781" cy="893"/>
          </a:xfrm>
        </p:grpSpPr>
        <p:sp>
          <p:nvSpPr>
            <p:cNvPr id="5" name="Rectangle 4"/>
            <p:cNvSpPr/>
            <p:nvPr/>
          </p:nvSpPr>
          <p:spPr>
            <a:xfrm>
              <a:off x="1101" y="-7"/>
              <a:ext cx="4680" cy="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0730" name="Picture 2" descr="http://www.guard1.com/fr/images/Piti%C3%A9-Salp%C3%AAtri%C3%A8r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79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2192338" y="152400"/>
            <a:ext cx="637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800" dirty="0">
                <a:solidFill>
                  <a:srgbClr val="000066"/>
                </a:solidFill>
              </a:rPr>
              <a:t>FOYERS INFECTIEUX DENTAIRES : </a:t>
            </a:r>
          </a:p>
          <a:p>
            <a:r>
              <a:rPr lang="fr-FR" sz="2800" dirty="0">
                <a:solidFill>
                  <a:srgbClr val="000066"/>
                </a:solidFill>
              </a:rPr>
              <a:t>1- Atteinte </a:t>
            </a:r>
            <a:r>
              <a:rPr lang="fr-FR" sz="2800" dirty="0" err="1">
                <a:solidFill>
                  <a:srgbClr val="000066"/>
                </a:solidFill>
              </a:rPr>
              <a:t>pulpo</a:t>
            </a:r>
            <a:r>
              <a:rPr lang="fr-FR" sz="2800" dirty="0">
                <a:solidFill>
                  <a:srgbClr val="000066"/>
                </a:solidFill>
              </a:rPr>
              <a:t>-apicale 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5867400" y="630872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bg1"/>
                </a:solidFill>
              </a:rPr>
              <a:t>Affsaps 2011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6026" y="1559276"/>
            <a:ext cx="79567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Carie</a:t>
            </a:r>
          </a:p>
          <a:p>
            <a:r>
              <a:rPr lang="fr-FR" dirty="0"/>
              <a:t>  Streptococcus, </a:t>
            </a:r>
          </a:p>
          <a:p>
            <a:r>
              <a:rPr lang="fr-FR" dirty="0"/>
              <a:t>  Lactobacillus et</a:t>
            </a:r>
          </a:p>
          <a:p>
            <a:r>
              <a:rPr lang="fr-FR" dirty="0"/>
              <a:t>   </a:t>
            </a:r>
            <a:r>
              <a:rPr lang="fr-FR" dirty="0" err="1"/>
              <a:t>Actinomyces</a:t>
            </a:r>
            <a:r>
              <a:rPr lang="fr-FR" dirty="0">
                <a:effectLst/>
              </a:rPr>
              <a:t> </a:t>
            </a:r>
          </a:p>
          <a:p>
            <a:r>
              <a:rPr lang="fr-FR" dirty="0"/>
              <a:t>   </a:t>
            </a:r>
          </a:p>
          <a:p>
            <a:endParaRPr lang="fr-FR" dirty="0"/>
          </a:p>
        </p:txBody>
      </p:sp>
      <p:pic>
        <p:nvPicPr>
          <p:cNvPr id="10" name="Picture 2" descr="Saliva                                        Caries                    Time                                             S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r="17059" b="5324"/>
          <a:stretch>
            <a:fillRect/>
          </a:stretch>
        </p:blipFill>
        <p:spPr bwMode="auto">
          <a:xfrm>
            <a:off x="311745" y="3202680"/>
            <a:ext cx="3241351" cy="347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25" y="1527126"/>
            <a:ext cx="4896400" cy="40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3"/>
    </mc:Choice>
    <mc:Fallback xmlns="">
      <p:transition xmlns:p14="http://schemas.microsoft.com/office/powerpoint/2010/main" spd="slow" advTm="97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>
            <a:grpSpLocks/>
          </p:cNvGrpSpPr>
          <p:nvPr/>
        </p:nvGrpSpPr>
        <p:grpSpPr bwMode="auto">
          <a:xfrm>
            <a:off x="3175" y="-26988"/>
            <a:ext cx="9177338" cy="1417638"/>
            <a:chOff x="0" y="-7"/>
            <a:chExt cx="5781" cy="893"/>
          </a:xfrm>
        </p:grpSpPr>
        <p:sp>
          <p:nvSpPr>
            <p:cNvPr id="5" name="Rectangle 4"/>
            <p:cNvSpPr/>
            <p:nvPr/>
          </p:nvSpPr>
          <p:spPr>
            <a:xfrm>
              <a:off x="1101" y="-7"/>
              <a:ext cx="4680" cy="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3564" name="Picture 2" descr="http://www.guard1.com/fr/images/Piti%C3%A9-Salp%C3%AAtri%C3%A8r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79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2232025" y="152400"/>
            <a:ext cx="637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800">
                <a:solidFill>
                  <a:srgbClr val="000066"/>
                </a:solidFill>
              </a:rPr>
              <a:t>FOYERS INFECTIEUX DENTAIRES : 2- Atteinte parodontale </a:t>
            </a:r>
          </a:p>
        </p:txBody>
      </p:sp>
      <p:grpSp>
        <p:nvGrpSpPr>
          <p:cNvPr id="23577" name="Group 25"/>
          <p:cNvGrpSpPr>
            <a:grpSpLocks/>
          </p:cNvGrpSpPr>
          <p:nvPr/>
        </p:nvGrpSpPr>
        <p:grpSpPr bwMode="auto">
          <a:xfrm>
            <a:off x="1042988" y="1916113"/>
            <a:ext cx="7416800" cy="4337050"/>
            <a:chOff x="204" y="1162"/>
            <a:chExt cx="4672" cy="2732"/>
          </a:xfrm>
        </p:grpSpPr>
        <p:sp>
          <p:nvSpPr>
            <p:cNvPr id="23576" name="Rectangle 24"/>
            <p:cNvSpPr>
              <a:spLocks noChangeArrowheads="1"/>
            </p:cNvSpPr>
            <p:nvPr/>
          </p:nvSpPr>
          <p:spPr bwMode="auto">
            <a:xfrm>
              <a:off x="3243" y="1162"/>
              <a:ext cx="1633" cy="2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" r="14545"/>
            <a:stretch>
              <a:fillRect/>
            </a:stretch>
          </p:blipFill>
          <p:spPr bwMode="auto">
            <a:xfrm>
              <a:off x="204" y="1162"/>
              <a:ext cx="3040" cy="2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 flipH="1">
              <a:off x="2835" y="2296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73" name="Line 21"/>
            <p:cNvSpPr>
              <a:spLocks noChangeShapeType="1"/>
            </p:cNvSpPr>
            <p:nvPr/>
          </p:nvSpPr>
          <p:spPr bwMode="auto">
            <a:xfrm flipH="1">
              <a:off x="3061" y="2659"/>
              <a:ext cx="8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74" name="Line 22"/>
            <p:cNvSpPr>
              <a:spLocks noChangeShapeType="1"/>
            </p:cNvSpPr>
            <p:nvPr/>
          </p:nvSpPr>
          <p:spPr bwMode="auto">
            <a:xfrm flipH="1">
              <a:off x="2608" y="3249"/>
              <a:ext cx="12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 flipH="1">
              <a:off x="3107" y="3748"/>
              <a:ext cx="8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6948488" y="3500438"/>
            <a:ext cx="1439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Tartre</a:t>
            </a: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6948488" y="4005263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Gencive inflammée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7019925" y="4868863"/>
            <a:ext cx="1439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Perte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attache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7092950" y="5799138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Perte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os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60"/>
    </mc:Choice>
    <mc:Fallback xmlns="">
      <p:transition xmlns:p14="http://schemas.microsoft.com/office/powerpoint/2010/main" spd="slow" advTm="9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64" name="Group 4"/>
          <p:cNvGrpSpPr>
            <a:grpSpLocks/>
          </p:cNvGrpSpPr>
          <p:nvPr/>
        </p:nvGrpSpPr>
        <p:grpSpPr bwMode="auto">
          <a:xfrm>
            <a:off x="-14288" y="2803525"/>
            <a:ext cx="9144001" cy="1417638"/>
            <a:chOff x="0" y="-7"/>
            <a:chExt cx="5781" cy="893"/>
          </a:xfrm>
        </p:grpSpPr>
        <p:sp>
          <p:nvSpPr>
            <p:cNvPr id="5" name="Rectangle 4"/>
            <p:cNvSpPr/>
            <p:nvPr/>
          </p:nvSpPr>
          <p:spPr>
            <a:xfrm>
              <a:off x="1101" y="-7"/>
              <a:ext cx="4680" cy="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68966" name="Picture 2" descr="http://www.guard1.com/fr/images/Piti%C3%A9-Salp%C3%AAtri%C3%A8r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79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2214563" y="3059113"/>
            <a:ext cx="6915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66"/>
                </a:solidFill>
              </a:rPr>
              <a:t>COMPLICATIONS </a:t>
            </a:r>
          </a:p>
          <a:p>
            <a:r>
              <a:rPr lang="fr-FR" sz="2800">
                <a:solidFill>
                  <a:srgbClr val="000066"/>
                </a:solidFill>
              </a:rPr>
              <a:t>DES FOYERS INFECTIEUX DENTAIRES 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4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"/>
    </mc:Choice>
    <mc:Fallback xmlns="">
      <p:transition xmlns:p14="http://schemas.microsoft.com/office/powerpoint/2010/main" spd="slow" advTm="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-76200"/>
            <a:ext cx="9144000" cy="1417638"/>
            <a:chOff x="0" y="-7"/>
            <a:chExt cx="5781" cy="893"/>
          </a:xfrm>
        </p:grpSpPr>
        <p:sp>
          <p:nvSpPr>
            <p:cNvPr id="5" name="Rectangle 4"/>
            <p:cNvSpPr/>
            <p:nvPr/>
          </p:nvSpPr>
          <p:spPr>
            <a:xfrm>
              <a:off x="1101" y="-7"/>
              <a:ext cx="4680" cy="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342" name="Picture 2" descr="http://www.guard1.com/fr/images/Piti%C3%A9-Salp%C3%AAtri%C3%A8r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79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50825" y="1628775"/>
            <a:ext cx="943768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fr-FR" sz="2000" b="1" dirty="0">
                <a:solidFill>
                  <a:srgbClr val="000000"/>
                </a:solidFill>
              </a:rPr>
              <a:t>I- FOYER PRIMAIRE : INFECTION DENTAIRE</a:t>
            </a:r>
          </a:p>
          <a:p>
            <a:pPr marL="800100" lvl="1" indent="-342900"/>
            <a:endParaRPr lang="fr-FR" sz="2000" dirty="0">
              <a:solidFill>
                <a:srgbClr val="000000"/>
              </a:solidFill>
            </a:endParaRPr>
          </a:p>
          <a:p>
            <a:pPr marL="800100" lvl="1" indent="-342900"/>
            <a:r>
              <a:rPr lang="fr-FR" sz="2000" dirty="0">
                <a:solidFill>
                  <a:srgbClr val="000000"/>
                </a:solidFill>
              </a:rPr>
              <a:t>1. </a:t>
            </a:r>
            <a:r>
              <a:rPr lang="fr-FR" sz="2000" b="1" dirty="0">
                <a:solidFill>
                  <a:srgbClr val="000000"/>
                </a:solidFill>
              </a:rPr>
              <a:t>Complexe </a:t>
            </a:r>
            <a:r>
              <a:rPr lang="fr-FR" sz="2000" b="1" dirty="0" err="1">
                <a:solidFill>
                  <a:srgbClr val="000000"/>
                </a:solidFill>
              </a:rPr>
              <a:t>pulpo</a:t>
            </a:r>
            <a:r>
              <a:rPr lang="fr-FR" sz="2000" b="1" dirty="0">
                <a:solidFill>
                  <a:srgbClr val="000000"/>
                </a:solidFill>
              </a:rPr>
              <a:t>-apical</a:t>
            </a:r>
          </a:p>
          <a:p>
            <a:pPr marL="800100" lvl="1" indent="-342900"/>
            <a:endParaRPr lang="fr-FR" sz="2000" dirty="0">
              <a:solidFill>
                <a:srgbClr val="000000"/>
              </a:solidFill>
            </a:endParaRPr>
          </a:p>
          <a:p>
            <a:pPr marL="800100" lvl="1" indent="-342900">
              <a:buFontTx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</a:rPr>
              <a:t>Parodonte</a:t>
            </a:r>
          </a:p>
          <a:p>
            <a:pPr marL="800100" lvl="1" indent="-342900"/>
            <a:r>
              <a:rPr lang="fr-FR" dirty="0">
                <a:solidFill>
                  <a:srgbClr val="000000"/>
                </a:solidFill>
              </a:rPr>
              <a:t>       </a:t>
            </a:r>
            <a:endParaRPr lang="fr-FR" sz="2000" b="1" dirty="0">
              <a:solidFill>
                <a:srgbClr val="000000"/>
              </a:solidFill>
            </a:endParaRPr>
          </a:p>
          <a:p>
            <a:pPr marL="342900" indent="-342900"/>
            <a:r>
              <a:rPr lang="fr-FR" sz="2000" b="1" dirty="0">
                <a:solidFill>
                  <a:srgbClr val="000000"/>
                </a:solidFill>
              </a:rPr>
              <a:t>II- COMPLICATIONS LOCO-REGIONALES DES FOYERS DENTAIRES</a:t>
            </a:r>
          </a:p>
          <a:p>
            <a:pPr marL="342900" indent="-342900"/>
            <a:endParaRPr lang="fr-FR" sz="2000" b="1" dirty="0">
              <a:solidFill>
                <a:srgbClr val="000000"/>
              </a:solidFill>
            </a:endParaRPr>
          </a:p>
          <a:p>
            <a:pPr marL="800100" lvl="1" indent="-342900">
              <a:buFontTx/>
              <a:buAutoNum type="arabicPeriod"/>
            </a:pPr>
            <a:r>
              <a:rPr lang="fr-FR" sz="2000" b="1" dirty="0">
                <a:solidFill>
                  <a:srgbClr val="000000"/>
                </a:solidFill>
              </a:rPr>
              <a:t>Cellulites maxillo-faciales, ostéites…</a:t>
            </a:r>
          </a:p>
          <a:p>
            <a:pPr marL="800100" lvl="1" indent="-342900"/>
            <a:endParaRPr lang="fr-FR" sz="2000" b="1" dirty="0">
              <a:solidFill>
                <a:srgbClr val="000000"/>
              </a:solidFill>
            </a:endParaRPr>
          </a:p>
          <a:p>
            <a:pPr marL="800100" lvl="1" indent="-342900">
              <a:buFontTx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</a:rPr>
              <a:t>Sinusite d</a:t>
            </a:r>
            <a:r>
              <a:rPr lang="ja-JP" altLang="fr-FR" sz="2000" b="1" dirty="0">
                <a:solidFill>
                  <a:srgbClr val="000000"/>
                </a:solidFill>
              </a:rPr>
              <a:t>’</a:t>
            </a:r>
            <a:r>
              <a:rPr lang="fr-FR" sz="2000" b="1" dirty="0">
                <a:solidFill>
                  <a:srgbClr val="000000"/>
                </a:solidFill>
              </a:rPr>
              <a:t>origine dentaire (non traité )…</a:t>
            </a:r>
          </a:p>
          <a:p>
            <a:pPr marL="800100" lvl="1" indent="-342900"/>
            <a:endParaRPr lang="fr-FR" sz="2000" b="1" dirty="0">
              <a:solidFill>
                <a:srgbClr val="000000"/>
              </a:solidFill>
            </a:endParaRPr>
          </a:p>
          <a:p>
            <a:pPr marL="342900" indent="-342900"/>
            <a:r>
              <a:rPr lang="fr-FR" sz="2000" b="1" dirty="0">
                <a:solidFill>
                  <a:srgbClr val="000000"/>
                </a:solidFill>
              </a:rPr>
              <a:t>III- COMPLICATIONS À DISTANCE OU FOCALE (non traité)</a:t>
            </a:r>
          </a:p>
          <a:p>
            <a:pPr marL="342900" indent="-342900"/>
            <a:endParaRPr lang="fr-FR" sz="2000" b="1" dirty="0">
              <a:solidFill>
                <a:srgbClr val="000000"/>
              </a:solidFill>
            </a:endParaRPr>
          </a:p>
          <a:p>
            <a:pPr marL="342900" indent="-342900"/>
            <a:endParaRPr lang="fr-FR" sz="2000" b="1" dirty="0">
              <a:solidFill>
                <a:srgbClr val="000000"/>
              </a:solidFill>
            </a:endParaRPr>
          </a:p>
          <a:p>
            <a:pPr marL="342900" indent="-342900"/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228850" y="179388"/>
            <a:ext cx="6915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66"/>
                </a:solidFill>
              </a:rPr>
              <a:t>COMPLICATIONS </a:t>
            </a:r>
          </a:p>
          <a:p>
            <a:r>
              <a:rPr lang="fr-FR" sz="2800">
                <a:solidFill>
                  <a:srgbClr val="000066"/>
                </a:solidFill>
              </a:rPr>
              <a:t>DES FOYERS INFECTIEUX DENTAIRES 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1"/>
    </mc:Choice>
    <mc:Fallback xmlns="">
      <p:transition xmlns:p14="http://schemas.microsoft.com/office/powerpoint/2010/main" spd="slow" advTm="7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0" name="Group 2"/>
          <p:cNvGrpSpPr>
            <a:grpSpLocks/>
          </p:cNvGrpSpPr>
          <p:nvPr/>
        </p:nvGrpSpPr>
        <p:grpSpPr bwMode="auto">
          <a:xfrm>
            <a:off x="0" y="2636838"/>
            <a:ext cx="9144000" cy="1417637"/>
            <a:chOff x="158" y="1888"/>
            <a:chExt cx="5760" cy="893"/>
          </a:xfrm>
        </p:grpSpPr>
        <p:grpSp>
          <p:nvGrpSpPr>
            <p:cNvPr id="217091" name="Group 3"/>
            <p:cNvGrpSpPr>
              <a:grpSpLocks/>
            </p:cNvGrpSpPr>
            <p:nvPr/>
          </p:nvGrpSpPr>
          <p:grpSpPr bwMode="auto">
            <a:xfrm>
              <a:off x="158" y="1888"/>
              <a:ext cx="5760" cy="893"/>
              <a:chOff x="0" y="-7"/>
              <a:chExt cx="5781" cy="89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101" y="-7"/>
                <a:ext cx="4680" cy="8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217093" name="Picture 2" descr="http://www.guard1.com/fr/images/Piti%C3%A9-Salp%C3%AAtri%C3%A8re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79" cy="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7094" name="Text Box 4"/>
            <p:cNvSpPr txBox="1">
              <a:spLocks noChangeArrowheads="1"/>
            </p:cNvSpPr>
            <p:nvPr/>
          </p:nvSpPr>
          <p:spPr bwMode="auto">
            <a:xfrm>
              <a:off x="1973" y="2069"/>
              <a:ext cx="32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sz="2800">
                  <a:solidFill>
                    <a:srgbClr val="000066"/>
                  </a:solidFill>
                </a:rPr>
                <a:t>Cellulites maxillo-faciales</a:t>
              </a:r>
            </a:p>
          </p:txBody>
        </p:sp>
      </p:grpSp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2051050" y="4292600"/>
            <a:ext cx="5688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>
                <a:solidFill>
                  <a:schemeClr val="bg1"/>
                </a:solidFill>
              </a:rPr>
              <a:t>Infection du tissu cellulo-adipeux de la face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1"/>
    </mc:Choice>
    <mc:Fallback xmlns="">
      <p:transition xmlns:p14="http://schemas.microsoft.com/office/powerpoint/2010/main" spd="slow" advTm="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1"/>
          <p:cNvSpPr>
            <a:spLocks noChangeArrowheads="1"/>
          </p:cNvSpPr>
          <p:nvPr/>
        </p:nvSpPr>
        <p:spPr bwMode="auto">
          <a:xfrm>
            <a:off x="214313" y="1428750"/>
            <a:ext cx="8715375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Les trois portes d</a:t>
            </a:r>
            <a:r>
              <a:rPr lang="ja-JP" alt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’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entrée les plus fréquentes sont par ordre décroissant :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Les dents, tout particulièrement les molaires mandibulaires (alvéolites, lésions </a:t>
            </a:r>
            <a:r>
              <a:rPr lang="fr-FR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apicodentaires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) ou l</a:t>
            </a:r>
            <a:r>
              <a:rPr lang="ja-JP" alt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’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os de la mâchoire (suite ostéites)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Les amygdales  (angines, abcès </a:t>
            </a:r>
            <a:r>
              <a:rPr lang="fr-FR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périamygdalien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) 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Le pharynx (abcès </a:t>
            </a:r>
            <a:r>
              <a:rPr lang="fr-FR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parapharyngès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)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endParaRPr lang="fr-FR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r>
              <a:rPr lang="fr-FR" b="1" dirty="0">
                <a:solidFill>
                  <a:srgbClr val="000000"/>
                </a:solidFill>
              </a:rPr>
              <a:t>Les voies d</a:t>
            </a:r>
            <a:r>
              <a:rPr lang="ja-JP" altLang="fr-FR" b="1" dirty="0">
                <a:solidFill>
                  <a:srgbClr val="000000"/>
                </a:solidFill>
                <a:latin typeface="Arial"/>
              </a:rPr>
              <a:t>’</a:t>
            </a:r>
            <a:r>
              <a:rPr lang="fr-FR" b="1" dirty="0">
                <a:solidFill>
                  <a:srgbClr val="000000"/>
                </a:solidFill>
              </a:rPr>
              <a:t>entrée :</a:t>
            </a:r>
          </a:p>
          <a:p>
            <a:pPr lvl="1">
              <a:spcAft>
                <a:spcPct val="50000"/>
              </a:spcAft>
              <a:buFontTx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 Voie directe  </a:t>
            </a:r>
          </a:p>
          <a:p>
            <a:pPr lvl="1">
              <a:spcAft>
                <a:spcPct val="50000"/>
              </a:spcAft>
              <a:buFontTx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Voie </a:t>
            </a:r>
            <a:r>
              <a:rPr lang="fr-FR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ostéopériostée</a:t>
            </a: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 ++ </a:t>
            </a:r>
          </a:p>
          <a:p>
            <a:pPr lvl="1">
              <a:spcAft>
                <a:spcPct val="50000"/>
              </a:spcAft>
              <a:buFontTx/>
              <a:buChar char="•"/>
            </a:pPr>
            <a:r>
              <a:rPr lang="fr-FR" dirty="0">
                <a:solidFill>
                  <a:srgbClr val="000000"/>
                </a:solidFill>
                <a:ea typeface="MS PGothic" charset="0"/>
                <a:cs typeface="MS PGothic" charset="0"/>
              </a:rPr>
              <a:t>Voie lymphatique et veineuse : formes graves diffuses+++</a:t>
            </a:r>
          </a:p>
          <a:p>
            <a:pPr lvl="1">
              <a:spcAft>
                <a:spcPct val="50000"/>
              </a:spcAft>
            </a:pPr>
            <a:endParaRPr lang="fr-FR" sz="2000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0" y="0"/>
            <a:ext cx="7429500" cy="140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fr-FR" b="1" dirty="0">
              <a:solidFill>
                <a:srgbClr val="FFFF00"/>
              </a:solidFill>
            </a:endParaRPr>
          </a:p>
        </p:txBody>
      </p:sp>
      <p:sp>
        <p:nvSpPr>
          <p:cNvPr id="212997" name="Titre 1"/>
          <p:cNvSpPr txBox="1">
            <a:spLocks/>
          </p:cNvSpPr>
          <p:nvPr/>
        </p:nvSpPr>
        <p:spPr bwMode="auto">
          <a:xfrm>
            <a:off x="1946275" y="57150"/>
            <a:ext cx="7102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3600">
                <a:solidFill>
                  <a:srgbClr val="003366"/>
                </a:solidFill>
              </a:rPr>
              <a:t>Mécanisme de formation des cellulites</a:t>
            </a:r>
          </a:p>
        </p:txBody>
      </p:sp>
      <p:pic>
        <p:nvPicPr>
          <p:cNvPr id="212998" name="Picture 2" descr="http://www.guard1.com/fr/images/Piti%C3%A9-Salp%C3%AAtri%C3%A8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041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250825" y="5589588"/>
            <a:ext cx="87137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Les germes</a:t>
            </a:r>
          </a:p>
          <a:p>
            <a:r>
              <a:rPr lang="fr-FR" dirty="0">
                <a:solidFill>
                  <a:srgbClr val="000000"/>
                </a:solidFill>
              </a:rPr>
              <a:t>Ce sont ceux que l</a:t>
            </a:r>
            <a:r>
              <a:rPr lang="ja-JP" altLang="fr-FR" dirty="0">
                <a:solidFill>
                  <a:srgbClr val="000000"/>
                </a:solidFill>
                <a:latin typeface="Arial"/>
              </a:rPr>
              <a:t>’</a:t>
            </a:r>
            <a:r>
              <a:rPr lang="fr-FR" dirty="0">
                <a:solidFill>
                  <a:srgbClr val="000000"/>
                </a:solidFill>
              </a:rPr>
              <a:t>on retrouve habituellement dans la cavité buccale. </a:t>
            </a:r>
          </a:p>
          <a:p>
            <a:r>
              <a:rPr lang="fr-FR" dirty="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fr-FR" dirty="0">
                <a:solidFill>
                  <a:srgbClr val="000000"/>
                </a:solidFill>
              </a:rPr>
              <a:t>Flore bactérienne polymorphe</a:t>
            </a: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13"/>
    </mc:Choice>
    <mc:Fallback xmlns="">
      <p:transition xmlns:p14="http://schemas.microsoft.com/office/powerpoint/2010/main" spd="slow" advTm="4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800" dirty="0">
                <a:solidFill>
                  <a:srgbClr val="000000"/>
                </a:solidFill>
              </a:rPr>
              <a:t>Cellulite circonscrite: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2800" dirty="0">
                <a:solidFill>
                  <a:srgbClr val="000000"/>
                </a:solidFill>
                <a:ea typeface="Arial" charset="0"/>
              </a:rPr>
              <a:t>Stade séreux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2800" dirty="0">
                <a:solidFill>
                  <a:srgbClr val="000000"/>
                </a:solidFill>
                <a:ea typeface="Arial" charset="0"/>
              </a:rPr>
              <a:t>Stade suppuré ou collecté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2800" dirty="0">
                <a:solidFill>
                  <a:srgbClr val="000000"/>
                </a:solidFill>
                <a:ea typeface="Arial" charset="0"/>
              </a:rPr>
              <a:t>Stade de fistulisation (chronicité)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fr-FR" sz="2800" dirty="0">
              <a:solidFill>
                <a:srgbClr val="000000"/>
              </a:solidFill>
              <a:ea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800" dirty="0">
                <a:solidFill>
                  <a:srgbClr val="000000"/>
                </a:solidFill>
              </a:rPr>
              <a:t>Cellulite diffusée</a:t>
            </a:r>
          </a:p>
          <a:p>
            <a:pPr marL="342900" indent="-342900">
              <a:spcBef>
                <a:spcPct val="20000"/>
              </a:spcBef>
            </a:pPr>
            <a:r>
              <a:rPr lang="fr-FR" sz="2800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800" dirty="0">
                <a:solidFill>
                  <a:srgbClr val="000000"/>
                </a:solidFill>
              </a:rPr>
              <a:t>Cellulite diffuse d</a:t>
            </a:r>
            <a:r>
              <a:rPr lang="ja-JP" altLang="fr-FR" sz="2800" dirty="0">
                <a:solidFill>
                  <a:srgbClr val="000000"/>
                </a:solidFill>
                <a:latin typeface="Arial"/>
              </a:rPr>
              <a:t>’</a:t>
            </a:r>
            <a:r>
              <a:rPr lang="fr-FR" sz="2800" dirty="0">
                <a:solidFill>
                  <a:srgbClr val="000000"/>
                </a:solidFill>
              </a:rPr>
              <a:t>emblée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GB" sz="2800" dirty="0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0" y="-26988"/>
            <a:ext cx="7429500" cy="1409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fr-FR" b="1" dirty="0">
              <a:solidFill>
                <a:srgbClr val="FFFF00"/>
              </a:solidFill>
            </a:endParaRPr>
          </a:p>
        </p:txBody>
      </p:sp>
      <p:sp>
        <p:nvSpPr>
          <p:cNvPr id="106501" name="Titre 1"/>
          <p:cNvSpPr txBox="1">
            <a:spLocks/>
          </p:cNvSpPr>
          <p:nvPr/>
        </p:nvSpPr>
        <p:spPr bwMode="auto">
          <a:xfrm>
            <a:off x="1908175" y="333375"/>
            <a:ext cx="7102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3600">
                <a:solidFill>
                  <a:srgbClr val="003366"/>
                </a:solidFill>
              </a:rPr>
              <a:t>Formes d</a:t>
            </a:r>
            <a:r>
              <a:rPr lang="ja-JP" altLang="fr-FR" sz="3600">
                <a:solidFill>
                  <a:srgbClr val="003366"/>
                </a:solidFill>
              </a:rPr>
              <a:t>’</a:t>
            </a:r>
            <a:r>
              <a:rPr lang="fr-FR" sz="3600">
                <a:solidFill>
                  <a:srgbClr val="003366"/>
                </a:solidFill>
              </a:rPr>
              <a:t>évolution</a:t>
            </a:r>
          </a:p>
        </p:txBody>
      </p:sp>
      <p:pic>
        <p:nvPicPr>
          <p:cNvPr id="106502" name="Picture 2" descr="http://www.guard1.com/fr/images/Piti%C3%A9-Salp%C3%AAtri%C3%A8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0304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0"/>
    </mc:Choice>
    <mc:Fallback xmlns="">
      <p:transition xmlns:p14="http://schemas.microsoft.com/office/powerpoint/2010/main" spd="slow" advTm="2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0" y="1557338"/>
            <a:ext cx="8929688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20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  <a:ea typeface="MS PGothic" charset="0"/>
                <a:cs typeface="MS PGothic" charset="0"/>
              </a:rPr>
              <a:t> Tuméfaction douloureuse aux limites imprécises qui comble le sillon et efface les méplats</a:t>
            </a:r>
          </a:p>
          <a:p>
            <a:pPr algn="just">
              <a:buFont typeface="Arial" charset="0"/>
              <a:buChar char="•"/>
            </a:pPr>
            <a:endParaRPr lang="fr-FR" sz="20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  <a:ea typeface="MS PGothic" charset="0"/>
                <a:cs typeface="MS PGothic" charset="0"/>
              </a:rPr>
              <a:t> Peau tendue, chaude, légèrement érythémateuse </a:t>
            </a:r>
          </a:p>
          <a:p>
            <a:pPr algn="just">
              <a:buFont typeface="Arial" charset="0"/>
              <a:buChar char="•"/>
            </a:pPr>
            <a:endParaRPr lang="fr-FR" sz="20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  <a:ea typeface="MS PGothic" charset="0"/>
                <a:cs typeface="MS PGothic" charset="0"/>
              </a:rPr>
              <a:t> Signes généraux = fébricule, céphalées en l</a:t>
            </a:r>
            <a:r>
              <a:rPr lang="ja-JP" altLang="fr-FR" sz="2000" dirty="0">
                <a:solidFill>
                  <a:srgbClr val="000000"/>
                </a:solidFill>
                <a:ea typeface="MS PGothic" charset="0"/>
                <a:cs typeface="MS PGothic" charset="0"/>
              </a:rPr>
              <a:t>’</a:t>
            </a:r>
            <a:r>
              <a:rPr lang="fr-FR" sz="2000" dirty="0">
                <a:solidFill>
                  <a:srgbClr val="000000"/>
                </a:solidFill>
                <a:ea typeface="MS PGothic" charset="0"/>
                <a:cs typeface="MS PGothic" charset="0"/>
              </a:rPr>
              <a:t>absence de thérapeutique, </a:t>
            </a:r>
          </a:p>
          <a:p>
            <a:pPr algn="just">
              <a:buFont typeface="Arial" charset="0"/>
              <a:buChar char="•"/>
            </a:pPr>
            <a:endParaRPr lang="fr-FR" sz="20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>
              <a:buFont typeface="Arial" charset="0"/>
              <a:buChar char="•"/>
            </a:pPr>
            <a:r>
              <a:rPr lang="fr-FR" sz="2000" dirty="0">
                <a:solidFill>
                  <a:srgbClr val="000000"/>
                </a:solidFill>
                <a:ea typeface="MS PGothic" charset="0"/>
                <a:cs typeface="MS PGothic" charset="0"/>
              </a:rPr>
              <a:t> Evolution : cellulite collectée ou suppurée.</a:t>
            </a:r>
          </a:p>
          <a:p>
            <a:pPr algn="just"/>
            <a:endParaRPr lang="fr-FR" sz="20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just"/>
            <a:endParaRPr lang="fr-FR" sz="2000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8548" name="Rectangle 2"/>
          <p:cNvSpPr>
            <a:spLocks noChangeArrowheads="1"/>
          </p:cNvSpPr>
          <p:nvPr/>
        </p:nvSpPr>
        <p:spPr bwMode="auto">
          <a:xfrm>
            <a:off x="684213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0" y="-26988"/>
            <a:ext cx="7429500" cy="1409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altLang="fr-FR" b="1" dirty="0">
              <a:solidFill>
                <a:srgbClr val="FFFF00"/>
              </a:solidFill>
            </a:endParaRPr>
          </a:p>
        </p:txBody>
      </p:sp>
      <p:sp>
        <p:nvSpPr>
          <p:cNvPr id="108550" name="Titre 1"/>
          <p:cNvSpPr txBox="1">
            <a:spLocks/>
          </p:cNvSpPr>
          <p:nvPr/>
        </p:nvSpPr>
        <p:spPr bwMode="auto">
          <a:xfrm>
            <a:off x="1908175" y="333375"/>
            <a:ext cx="7102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3600">
                <a:solidFill>
                  <a:srgbClr val="003366"/>
                </a:solidFill>
              </a:rPr>
              <a:t>Cellulite séreuse</a:t>
            </a:r>
          </a:p>
        </p:txBody>
      </p:sp>
      <p:pic>
        <p:nvPicPr>
          <p:cNvPr id="108551" name="Picture 2" descr="http://www.guard1.com/fr/images/Piti%C3%A9-Salp%C3%AAtri%C3%A8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0304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4"/>
    </mc:Choice>
    <mc:Fallback xmlns="">
      <p:transition xmlns:p14="http://schemas.microsoft.com/office/powerpoint/2010/main" spd="slow" advTm="3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&quot;/&gt;&lt;property id=&quot;20307&quot; value=&quot;264&quot;/&gt;&lt;/object&gt;&lt;object type=&quot;3&quot; unique_id=&quot;10004&quot;&gt;&lt;property id=&quot;20148&quot; value=&quot;5&quot;/&gt;&lt;property id=&quot;20300&quot; value=&quot;Diapositive 2&quot;/&gt;&lt;property id=&quot;20307&quot; value=&quot;263&quot;/&gt;&lt;/object&gt;&lt;object type=&quot;3&quot; unique_id=&quot;10005&quot;&gt;&lt;property id=&quot;20148&quot; value=&quot;5&quot;/&gt;&lt;property id=&quot;20300&quot; value=&quot;Diapositive 3&quot;/&gt;&lt;property id=&quot;20307&quot; value=&quot;259&quot;/&gt;&lt;/object&gt;&lt;object type=&quot;3&quot; unique_id=&quot;10006&quot;&gt;&lt;property id=&quot;20148&quot; value=&quot;5&quot;/&gt;&lt;property id=&quot;20300&quot; value=&quot;Diapositive 4&quot;/&gt;&lt;property id=&quot;20307&quot; value=&quot;277&quot;/&gt;&lt;/object&gt;&lt;object type=&quot;3&quot; unique_id=&quot;10007&quot;&gt;&lt;property id=&quot;20148&quot; value=&quot;5&quot;/&gt;&lt;property id=&quot;20300&quot; value=&quot;Diapositive 5&quot;/&gt;&lt;property id=&quot;20307&quot; value=&quot;265&quot;/&gt;&lt;/object&gt;&lt;object type=&quot;3&quot; unique_id=&quot;10008&quot;&gt;&lt;property id=&quot;20148&quot; value=&quot;5&quot;/&gt;&lt;property id=&quot;20300&quot; value=&quot;Diapositive 6&quot;/&gt;&lt;property id=&quot;20307&quot; value=&quot;270&quot;/&gt;&lt;/object&gt;&lt;object type=&quot;3&quot; unique_id=&quot;10009&quot;&gt;&lt;property id=&quot;20148&quot; value=&quot;5&quot;/&gt;&lt;property id=&quot;20300&quot; value=&quot;Diapositive 7&quot;/&gt;&lt;property id=&quot;20307&quot; value=&quot;271&quot;/&gt;&lt;/object&gt;&lt;object type=&quot;3&quot; unique_id=&quot;10010&quot;&gt;&lt;property id=&quot;20148&quot; value=&quot;5&quot;/&gt;&lt;property id=&quot;20300&quot; value=&quot;Diapositive 8&quot;/&gt;&lt;property id=&quot;20307&quot; value=&quot;272&quot;/&gt;&lt;/object&gt;&lt;object type=&quot;3&quot; unique_id=&quot;10011&quot;&gt;&lt;property id=&quot;20148&quot; value=&quot;5&quot;/&gt;&lt;property id=&quot;20300&quot; value=&quot;Diapositive 9&quot;/&gt;&lt;property id=&quot;20307&quot; value=&quot;273&quot;/&gt;&lt;/object&gt;&lt;object type=&quot;3&quot; unique_id=&quot;10012&quot;&gt;&lt;property id=&quot;20148&quot; value=&quot;5&quot;/&gt;&lt;property id=&quot;20300&quot; value=&quot;Diapositive 10&quot;/&gt;&lt;property id=&quot;20307&quot; value=&quot;274&quot;/&gt;&lt;/object&gt;&lt;object type=&quot;3&quot; unique_id=&quot;10013&quot;&gt;&lt;property id=&quot;20148&quot; value=&quot;5&quot;/&gt;&lt;property id=&quot;20300&quot; value=&quot;Diapositive 11&quot;/&gt;&lt;property id=&quot;20307&quot; value=&quot;275&quot;/&gt;&lt;/object&gt;&lt;object type=&quot;3&quot; unique_id=&quot;10014&quot;&gt;&lt;property id=&quot;20148&quot; value=&quot;5&quot;/&gt;&lt;property id=&quot;20300&quot; value=&quot;Diapositive 12&quot;/&gt;&lt;property id=&quot;20307&quot; value=&quot;276&quot;/&gt;&lt;/object&gt;&lt;object type=&quot;3&quot; unique_id=&quot;10015&quot;&gt;&lt;property id=&quot;20148&quot; value=&quot;5&quot;/&gt;&lt;property id=&quot;20300&quot; value=&quot;Diapositive 13&quot;/&gt;&lt;property id=&quot;20307&quot; value=&quot;279&quot;/&gt;&lt;/object&gt;&lt;object type=&quot;3&quot; unique_id=&quot;10016&quot;&gt;&lt;property id=&quot;20148&quot; value=&quot;5&quot;/&gt;&lt;property id=&quot;20300&quot; value=&quot;Diapositive 14&quot;/&gt;&lt;property id=&quot;20307&quot; value=&quot;280&quot;/&gt;&lt;/object&gt;&lt;object type=&quot;3&quot; unique_id=&quot;10017&quot;&gt;&lt;property id=&quot;20148&quot; value=&quot;5&quot;/&gt;&lt;property id=&quot;20300&quot; value=&quot;Diapositive 15&quot;/&gt;&lt;property id=&quot;20307&quot; value=&quot;282&quot;/&gt;&lt;/object&gt;&lt;object type=&quot;3&quot; unique_id=&quot;10018&quot;&gt;&lt;property id=&quot;20148&quot; value=&quot;5&quot;/&gt;&lt;property id=&quot;20300&quot; value=&quot;Diapositive 16&quot;/&gt;&lt;property id=&quot;20307&quot; value=&quot;267&quot;/&gt;&lt;/object&gt;&lt;object type=&quot;3&quot; unique_id=&quot;10019&quot;&gt;&lt;property id=&quot;20148&quot; value=&quot;5&quot;/&gt;&lt;property id=&quot;20300&quot; value=&quot;Diapositive 17&quot;/&gt;&lt;property id=&quot;20307&quot; value=&quot;269&quot;/&gt;&lt;/object&gt;&lt;/object&gt;&lt;object type=&quot;8&quot; unique_id=&quot;1003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691</Words>
  <Application>Microsoft Office PowerPoint</Application>
  <PresentationFormat>Affichage à l'écran (4:3)</PresentationFormat>
  <Paragraphs>148</Paragraphs>
  <Slides>17</Slides>
  <Notes>0</Notes>
  <HiddenSlides>0</HiddenSlides>
  <MMClips>17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MS PGothic</vt:lpstr>
      <vt:lpstr>MS PGothic</vt:lpstr>
      <vt:lpstr>Arial</vt:lpstr>
      <vt:lpstr>Calibri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Abgrall</dc:creator>
  <cp:lastModifiedBy>Christèle Piau-Lorandel</cp:lastModifiedBy>
  <cp:revision>10</cp:revision>
  <dcterms:created xsi:type="dcterms:W3CDTF">2018-04-16T19:52:55Z</dcterms:created>
  <dcterms:modified xsi:type="dcterms:W3CDTF">2018-04-19T13:59:15Z</dcterms:modified>
</cp:coreProperties>
</file>