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748" r:id="rId3"/>
    <p:sldMasterId id="2147483973" r:id="rId4"/>
    <p:sldMasterId id="2147484234" r:id="rId5"/>
  </p:sldMasterIdLst>
  <p:notesMasterIdLst>
    <p:notesMasterId r:id="rId27"/>
  </p:notesMasterIdLst>
  <p:sldIdLst>
    <p:sldId id="256" r:id="rId6"/>
    <p:sldId id="313" r:id="rId7"/>
    <p:sldId id="259" r:id="rId8"/>
    <p:sldId id="307" r:id="rId9"/>
    <p:sldId id="279" r:id="rId10"/>
    <p:sldId id="263" r:id="rId11"/>
    <p:sldId id="316" r:id="rId12"/>
    <p:sldId id="317" r:id="rId13"/>
    <p:sldId id="318" r:id="rId14"/>
    <p:sldId id="289" r:id="rId15"/>
    <p:sldId id="296" r:id="rId16"/>
    <p:sldId id="312" r:id="rId17"/>
    <p:sldId id="311" r:id="rId18"/>
    <p:sldId id="285" r:id="rId19"/>
    <p:sldId id="301" r:id="rId20"/>
    <p:sldId id="302" r:id="rId21"/>
    <p:sldId id="305" r:id="rId22"/>
    <p:sldId id="286" r:id="rId23"/>
    <p:sldId id="326" r:id="rId24"/>
    <p:sldId id="325" r:id="rId25"/>
    <p:sldId id="303" r:id="rId26"/>
  </p:sldIdLst>
  <p:sldSz cx="9144000" cy="6858000" type="screen4x3"/>
  <p:notesSz cx="6858000" cy="9144000"/>
  <p:custDataLst>
    <p:tags r:id="rId28"/>
  </p:custDataLst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94674"/>
  </p:normalViewPr>
  <p:slideViewPr>
    <p:cSldViewPr>
      <p:cViewPr>
        <p:scale>
          <a:sx n="118" d="100"/>
          <a:sy n="118" d="100"/>
        </p:scale>
        <p:origin x="2024" y="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pitchFamily="4" charset="-128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ＭＳ Ｐゴシック" pitchFamily="4" charset="-128"/>
              </a:defRPr>
            </a:lvl1pPr>
          </a:lstStyle>
          <a:p>
            <a:pPr>
              <a:defRPr/>
            </a:pPr>
            <a:fld id="{ACBEF0A4-D3B5-8949-AE87-BF5E2FFCC805}" type="datetime1">
              <a:rPr lang="fr-FR" altLang="fr-FR"/>
              <a:pPr>
                <a:defRPr/>
              </a:pPr>
              <a:t>19/04/2018</a:t>
            </a:fld>
            <a:endParaRPr lang="fr-FR" alt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pitchFamily="4" charset="-128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083F1B8-435A-4748-8EB0-41FC8F890FA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089861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293FCCC-0B7F-8E4F-8D03-09F233DDD468}" type="slidenum">
              <a:rPr lang="fr-FR" altLang="fr-FR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fr-FR" altLang="fr-F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6100"/>
            <a:ext cx="5029200" cy="4135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8" tIns="44450" rIns="90488" bIns="44450"/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98314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/>
              <a:t>Dispositif endo-urinaire inclus sonde vésicale et sonde endo-urétérale de type JJ</a:t>
            </a:r>
          </a:p>
          <a:p>
            <a:r>
              <a:rPr lang="fr-FR" altLang="fr-FR"/>
              <a:t>Indications de l’ECBU chez porteurs de dispositifs et après ablation de celui-ci</a:t>
            </a:r>
          </a:p>
        </p:txBody>
      </p:sp>
      <p:sp>
        <p:nvSpPr>
          <p:cNvPr id="6349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4486637-E33C-1140-803C-3FFC77B4F311}" type="slidenum">
              <a:rPr lang="fr-FR" altLang="fr-FR"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fr-FR" alt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625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/>
              <a:t>Modalités de prélèvement pas de changement sauf</a:t>
            </a:r>
          </a:p>
          <a:p>
            <a:r>
              <a:rPr lang="fr-FR" altLang="fr-FR"/>
              <a:t>Pb de la sonde = ambigu en 2002,, il faut éviter d’avoir un resondage difficile chez un patient ayant une infection urinaire</a:t>
            </a:r>
          </a:p>
        </p:txBody>
      </p:sp>
      <p:sp>
        <p:nvSpPr>
          <p:cNvPr id="645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1087407-BE90-BD4A-9FD6-4F7313FD2206}" type="slidenum">
              <a:rPr lang="fr-FR" altLang="fr-FR"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fr-FR" alt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534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5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/>
              <a:t>Moment de changement de la sonde Pas plus de données qu’en 2002 mais nous nous sommes mouillés</a:t>
            </a:r>
          </a:p>
        </p:txBody>
      </p:sp>
      <p:sp>
        <p:nvSpPr>
          <p:cNvPr id="6554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52FC080-027C-D849-9CA4-130A394D281F}" type="slidenum">
              <a:rPr lang="fr-FR" altLang="fr-FR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fr-FR" altLang="fr-FR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312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/>
              <a:t>Moment de changement de la sonde Pas plus de données qu’en 2002 mais nous nous sommes mouillés</a:t>
            </a:r>
          </a:p>
        </p:txBody>
      </p:sp>
      <p:sp>
        <p:nvSpPr>
          <p:cNvPr id="6656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7FA6389-BB19-D44A-A1B2-D4435E1FC732}" type="slidenum">
              <a:rPr lang="fr-FR" altLang="fr-FR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fr-FR" altLang="fr-FR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91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32FF4A8-107E-8941-A9E3-2F33BB1E2B03}" type="slidenum">
              <a:rPr lang="fr-FR" altLang="fr-FR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fr-FR" altLang="fr-F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6100"/>
            <a:ext cx="5029200" cy="4135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8" tIns="44450" rIns="90488" bIns="44450"/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45339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2AEB78-D97C-2544-AA79-38655D45822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24206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9A13F3-6DAF-074B-A79E-23C5B8EA0C9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4186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4925FC-FDC0-654A-870E-9BC4D96BA1E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08309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>
                <a:defRPr/>
              </a:pPr>
              <a:endParaRPr lang="fr-FR" altLang="fr-FR" sz="1800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>
                <a:defRPr/>
              </a:pPr>
              <a:endParaRPr lang="fr-FR" altLang="fr-FR" sz="1800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>
                <a:defRPr/>
              </a:pPr>
              <a:endParaRPr lang="fr-FR" altLang="fr-FR" sz="1800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1800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1800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1800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1800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1800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1800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1800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1800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1800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1800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1800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1800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1800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>
                <a:defRPr/>
              </a:pPr>
              <a:endParaRPr lang="fr-FR" altLang="fr-FR" sz="1800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>
                <a:defRPr/>
              </a:pPr>
              <a:endParaRPr lang="fr-FR" altLang="fr-FR" sz="1800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>
                <a:defRPr/>
              </a:pPr>
              <a:endParaRPr lang="fr-FR" altLang="fr-FR" sz="1800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>
                <a:defRPr/>
              </a:pPr>
              <a:endParaRPr lang="fr-FR" altLang="fr-FR" sz="1800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>
                <a:defRPr/>
              </a:pPr>
              <a:endParaRPr lang="fr-FR" altLang="fr-FR" sz="1800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>
                <a:defRPr/>
              </a:pPr>
              <a:endParaRPr lang="fr-FR" altLang="fr-FR" sz="1800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>
                <a:defRPr/>
              </a:pPr>
              <a:endParaRPr lang="fr-FR" altLang="fr-FR" sz="1800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>
                <a:defRPr/>
              </a:pPr>
              <a:endParaRPr lang="fr-FR" altLang="fr-FR" sz="1800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051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052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5F7CE-1B3F-B64A-B3CA-B0315A7EDFF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66403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6FD3B-57CA-DE42-8F0B-E811BDA018D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72822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CDF93-C076-DC4C-AE84-276ACECA821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26624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B78C2C-524A-134D-8F16-D75FAE3F717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18825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69E2A2-CEF7-C747-B735-7F5E5952313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09372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DE881D-1FE3-EB4F-9343-B74310C6CD7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55781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62B5F4-194A-E445-8947-B0E78BE12FF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3456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CB31C7-B820-9A4B-99F9-D0B1C2CAC6E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88516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4579F2-C20C-8B42-ABF4-C4391F15E9A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798150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5D9222-C834-4146-86F3-A927AB33178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8107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882984-E95E-004D-8EE9-1F22FDAFC10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75904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E9E872-67AA-0942-9D45-36761E7BE02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999786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>
                <a:solidFill>
                  <a:srgbClr val="7B9899"/>
                </a:solidFill>
                <a:latin typeface="Arial" charset="0"/>
              </a:defRPr>
            </a:lvl1pPr>
          </a:lstStyle>
          <a:p>
            <a:fld id="{8FF8128F-7858-4045-A812-4A8876E6D33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38016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CBD47E18-B5B2-E142-86B2-312F8B2DE425}" type="datetime1">
              <a:rPr lang="en-US" altLang="fr-FR"/>
              <a:pPr>
                <a:defRPr/>
              </a:pPr>
              <a:t>4/19/2018</a:t>
            </a:fld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 altLang="fr-FR"/>
              <a:t>Synthèse réalisée par la  SPILF</a:t>
            </a:r>
          </a:p>
          <a:p>
            <a:pPr>
              <a:defRPr/>
            </a:pPr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98D9082-DB70-FE43-8DF5-A2193F5D6536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2936318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6F92A0-2CE1-C642-B6F1-03377BA798C2}" type="datetime1">
              <a:rPr lang="en-US" altLang="fr-FR"/>
              <a:pPr>
                <a:defRPr/>
              </a:pPr>
              <a:t>4/19/2018</a:t>
            </a:fld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fr-FR"/>
              <a:t>Synthèse réalisée par la  SPILF</a:t>
            </a:r>
          </a:p>
          <a:p>
            <a:pPr>
              <a:defRPr/>
            </a:pPr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95813D-B2C9-7E49-A5B6-5CE9F0745215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7522893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1DB549-4703-A24F-9014-69FF8FB0115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9637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1DF570-806A-2F43-ADE6-AE3DDF5FC74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301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7F3A52-52DC-5E41-9BA6-40201192A38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34094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EEA0C9-FA43-7448-B2F8-6FDF5A6B303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6847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7747F4-53BC-8D45-9027-041F900014C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77816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37E3B1-E9DB-6346-B0ED-196A3B53A09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9468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EBFB8-008A-9B46-B2DD-5E1543F5A29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5434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a typeface="ＭＳ Ｐゴシック" pitchFamily="4" charset="-128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a typeface="ＭＳ Ｐゴシック" pitchFamily="4" charset="-128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289C55C-6CE6-8C4E-A487-F05A949A8E51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0" r:id="rId1"/>
    <p:sldLayoutId id="2147484281" r:id="rId2"/>
    <p:sldLayoutId id="2147484282" r:id="rId3"/>
    <p:sldLayoutId id="2147484283" r:id="rId4"/>
    <p:sldLayoutId id="2147484284" r:id="rId5"/>
    <p:sldLayoutId id="2147484285" r:id="rId6"/>
    <p:sldLayoutId id="2147484286" r:id="rId7"/>
    <p:sldLayoutId id="2147484287" r:id="rId8"/>
    <p:sldLayoutId id="2147484288" r:id="rId9"/>
    <p:sldLayoutId id="2147484289" r:id="rId10"/>
    <p:sldLayoutId id="21474842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0" i="0" u="none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945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>
                <a:defRPr/>
              </a:pPr>
              <a:endParaRPr lang="fr-FR" altLang="fr-FR" sz="1800"/>
            </a:p>
          </p:txBody>
        </p:sp>
        <p:sp>
          <p:nvSpPr>
            <p:cNvPr id="1946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>
                <a:defRPr/>
              </a:pPr>
              <a:endParaRPr lang="fr-FR" altLang="fr-FR" sz="1800"/>
            </a:p>
          </p:txBody>
        </p:sp>
        <p:sp>
          <p:nvSpPr>
            <p:cNvPr id="1946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>
                <a:defRPr/>
              </a:pPr>
              <a:endParaRPr lang="fr-FR" altLang="fr-FR" sz="1800"/>
            </a:p>
          </p:txBody>
        </p:sp>
        <p:grpSp>
          <p:nvGrpSpPr>
            <p:cNvPr id="2059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946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1800"/>
              </a:p>
            </p:txBody>
          </p:sp>
          <p:sp>
            <p:nvSpPr>
              <p:cNvPr id="1946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1800"/>
              </a:p>
            </p:txBody>
          </p:sp>
          <p:sp>
            <p:nvSpPr>
              <p:cNvPr id="1946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1800"/>
              </a:p>
            </p:txBody>
          </p:sp>
          <p:sp>
            <p:nvSpPr>
              <p:cNvPr id="1946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1800"/>
              </a:p>
            </p:txBody>
          </p:sp>
          <p:sp>
            <p:nvSpPr>
              <p:cNvPr id="1946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1800"/>
              </a:p>
            </p:txBody>
          </p:sp>
          <p:sp>
            <p:nvSpPr>
              <p:cNvPr id="1946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1800"/>
              </a:p>
            </p:txBody>
          </p:sp>
          <p:sp>
            <p:nvSpPr>
              <p:cNvPr id="1946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1800"/>
              </a:p>
            </p:txBody>
          </p:sp>
          <p:sp>
            <p:nvSpPr>
              <p:cNvPr id="1947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1800"/>
              </a:p>
            </p:txBody>
          </p:sp>
          <p:sp>
            <p:nvSpPr>
              <p:cNvPr id="1947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1800"/>
              </a:p>
            </p:txBody>
          </p:sp>
          <p:sp>
            <p:nvSpPr>
              <p:cNvPr id="1947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1800"/>
              </a:p>
            </p:txBody>
          </p:sp>
          <p:sp>
            <p:nvSpPr>
              <p:cNvPr id="1947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1800"/>
              </a:p>
            </p:txBody>
          </p:sp>
          <p:sp>
            <p:nvSpPr>
              <p:cNvPr id="1947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1800"/>
              </a:p>
            </p:txBody>
          </p:sp>
          <p:sp>
            <p:nvSpPr>
              <p:cNvPr id="1947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4" charset="-128"/>
                  </a:defRPr>
                </a:lvl9pPr>
              </a:lstStyle>
              <a:p>
                <a:pPr eaLnBrk="1" hangingPunct="1">
                  <a:defRPr/>
                </a:pPr>
                <a:endParaRPr lang="fr-FR" altLang="fr-FR" sz="1800"/>
              </a:p>
            </p:txBody>
          </p:sp>
        </p:grpSp>
        <p:sp>
          <p:nvSpPr>
            <p:cNvPr id="1947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>
                <a:defRPr/>
              </a:pPr>
              <a:endParaRPr lang="fr-FR" altLang="fr-FR" sz="1800"/>
            </a:p>
          </p:txBody>
        </p:sp>
        <p:sp>
          <p:nvSpPr>
            <p:cNvPr id="1947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>
                <a:defRPr/>
              </a:pPr>
              <a:endParaRPr lang="fr-FR" altLang="fr-FR" sz="1800"/>
            </a:p>
          </p:txBody>
        </p:sp>
        <p:sp>
          <p:nvSpPr>
            <p:cNvPr id="1947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>
                <a:defRPr/>
              </a:pPr>
              <a:endParaRPr lang="fr-FR" altLang="fr-FR" sz="1800"/>
            </a:p>
          </p:txBody>
        </p:sp>
        <p:sp>
          <p:nvSpPr>
            <p:cNvPr id="1947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>
                <a:defRPr/>
              </a:pPr>
              <a:endParaRPr lang="fr-FR" altLang="fr-FR" sz="1800"/>
            </a:p>
          </p:txBody>
        </p:sp>
        <p:sp>
          <p:nvSpPr>
            <p:cNvPr id="1948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>
                <a:defRPr/>
              </a:pPr>
              <a:endParaRPr lang="fr-FR" altLang="fr-FR" sz="1800"/>
            </a:p>
          </p:txBody>
        </p:sp>
        <p:sp>
          <p:nvSpPr>
            <p:cNvPr id="1948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>
                <a:defRPr/>
              </a:pPr>
              <a:endParaRPr lang="fr-FR" altLang="fr-FR" sz="1800"/>
            </a:p>
          </p:txBody>
        </p:sp>
        <p:sp>
          <p:nvSpPr>
            <p:cNvPr id="1948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>
                <a:defRPr/>
              </a:pPr>
              <a:endParaRPr lang="fr-FR" altLang="fr-FR" sz="1800"/>
            </a:p>
          </p:txBody>
        </p:sp>
        <p:sp>
          <p:nvSpPr>
            <p:cNvPr id="1948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>
                <a:defRPr/>
              </a:pPr>
              <a:endParaRPr lang="fr-FR" altLang="fr-FR" sz="1800"/>
            </a:p>
          </p:txBody>
        </p:sp>
        <p:sp>
          <p:nvSpPr>
            <p:cNvPr id="206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6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7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207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07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7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7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7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7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072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73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949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949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4" charset="0"/>
                <a:ea typeface="ＭＳ Ｐゴシック" pitchFamily="4" charset="-128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949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4" charset="0"/>
                <a:ea typeface="ＭＳ Ｐゴシック" pitchFamily="4" charset="-128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949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defRPr>
            </a:lvl1pPr>
          </a:lstStyle>
          <a:p>
            <a:fld id="{F6316B96-5FCE-7F48-8A51-FC7C5507A5DE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194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12" r:id="rId1"/>
    <p:sldLayoutId id="2147484291" r:id="rId2"/>
    <p:sldLayoutId id="2147484292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298" r:id="rId9"/>
    <p:sldLayoutId id="2147484299" r:id="rId10"/>
    <p:sldLayoutId id="21474843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>
              <a:defRPr/>
            </a:pPr>
            <a:endParaRPr lang="en-US" altLang="fr-FR" sz="1800">
              <a:solidFill>
                <a:srgbClr val="000000"/>
              </a:solidFill>
              <a:latin typeface="Georgia" pitchFamily="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>
              <a:defRPr/>
            </a:pPr>
            <a:endParaRPr lang="en-US" altLang="fr-FR" sz="1800">
              <a:solidFill>
                <a:srgbClr val="000000"/>
              </a:solidFill>
              <a:latin typeface="Georgia" pitchFamily="4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>
              <a:defRPr/>
            </a:pPr>
            <a:endParaRPr lang="en-US" altLang="fr-FR" sz="1800">
              <a:solidFill>
                <a:srgbClr val="000000"/>
              </a:solidFill>
              <a:latin typeface="Georgia" pitchFamily="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>
              <a:defRPr/>
            </a:pPr>
            <a:endParaRPr lang="en-US" altLang="fr-FR" sz="1800">
              <a:solidFill>
                <a:srgbClr val="000000"/>
              </a:solidFill>
              <a:latin typeface="Georgia" pitchFamily="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>
              <a:defRPr/>
            </a:pPr>
            <a:endParaRPr lang="en-US" altLang="fr-FR" sz="1800">
              <a:solidFill>
                <a:srgbClr val="000000"/>
              </a:solidFill>
              <a:latin typeface="Georgia" pitchFamily="4" charset="0"/>
            </a:endParaRP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latin typeface="Georgia" pitchFamily="4" charset="0"/>
                <a:ea typeface="ＭＳ Ｐゴシック" pitchFamily="4" charset="-128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0000"/>
                </a:solidFill>
                <a:latin typeface="Georgia" pitchFamily="4" charset="0"/>
                <a:ea typeface="ＭＳ Ｐゴシック" pitchFamily="4" charset="-128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>
              <a:defRPr/>
            </a:pPr>
            <a:endParaRPr lang="en-US" altLang="fr-FR" sz="1800">
              <a:solidFill>
                <a:srgbClr val="000000"/>
              </a:solidFill>
              <a:latin typeface="Georgia" pitchFamily="4" charset="0"/>
            </a:endParaRP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eorgia"/>
              <a:ea typeface="+mn-ea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ctr" eaLnBrk="1" hangingPunct="1">
              <a:defRPr/>
            </a:pPr>
            <a:endParaRPr lang="en-US" altLang="fr-FR" sz="1800">
              <a:solidFill>
                <a:srgbClr val="FFFFFF"/>
              </a:solidFill>
              <a:latin typeface="Georgia" pitchFamily="4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ctr" eaLnBrk="1" hangingPunct="1">
              <a:defRPr/>
            </a:pPr>
            <a:endParaRPr lang="en-US" altLang="fr-FR" sz="1800">
              <a:solidFill>
                <a:srgbClr val="FFFFFF"/>
              </a:solidFill>
              <a:latin typeface="Georgia" pitchFamily="4" charset="0"/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600">
                <a:solidFill>
                  <a:srgbClr val="000000"/>
                </a:solidFill>
                <a:latin typeface="Georgia" charset="0"/>
              </a:defRPr>
            </a:lvl1pPr>
          </a:lstStyle>
          <a:p>
            <a:fld id="{3E2498F0-6A25-1D41-BFE0-B18929AD9AD4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3086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  <a:endParaRPr lang="en-US" altLang="fr-FR"/>
          </a:p>
        </p:txBody>
      </p:sp>
      <p:sp>
        <p:nvSpPr>
          <p:cNvPr id="308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-128"/>
          <a:cs typeface="ＭＳ Ｐゴシック" charset="-128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charset="2"/>
        <a:buChar char=""/>
        <a:defRPr sz="27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"/>
        <a:defRPr sz="2200" kern="1200">
          <a:solidFill>
            <a:schemeClr val="tx2"/>
          </a:solidFill>
          <a:latin typeface="+mn-lt"/>
          <a:ea typeface="ＭＳ Ｐゴシック" charset="-128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charset="2"/>
        <a:buChar char="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charset="2"/>
        <a:buChar char=""/>
        <a:defRPr sz="2000" kern="1200">
          <a:solidFill>
            <a:schemeClr val="tx2"/>
          </a:solidFill>
          <a:latin typeface="+mn-lt"/>
          <a:ea typeface="ＭＳ Ｐゴシック" charset="-128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107950"/>
            <a:ext cx="80422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600200"/>
            <a:ext cx="80422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FFFFFF"/>
                </a:solidFill>
                <a:latin typeface="News Gothic MT" pitchFamily="4" charset="0"/>
                <a:ea typeface="ＭＳ Ｐゴシック" pitchFamily="4" charset="-128"/>
              </a:defRPr>
            </a:lvl1pPr>
          </a:lstStyle>
          <a:p>
            <a:pPr>
              <a:defRPr/>
            </a:pPr>
            <a:fld id="{AF8BDC16-E266-DE45-AC53-8BB2591447AB}" type="datetime1">
              <a:rPr lang="en-US" altLang="fr-FR"/>
              <a:pPr>
                <a:defRPr/>
              </a:pPr>
              <a:t>4/19/2018</a:t>
            </a:fld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FFFFFF"/>
                </a:solidFill>
                <a:latin typeface="News Gothic MT" pitchFamily="4" charset="0"/>
                <a:ea typeface="ＭＳ Ｐゴシック" pitchFamily="4" charset="-128"/>
              </a:defRPr>
            </a:lvl1pPr>
          </a:lstStyle>
          <a:p>
            <a:pPr>
              <a:defRPr/>
            </a:pPr>
            <a:r>
              <a:rPr lang="en-US" altLang="fr-FR"/>
              <a:t>Synthèse réalisée par la  SPILF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3600">
                <a:solidFill>
                  <a:srgbClr val="FFFFFF"/>
                </a:solidFill>
                <a:latin typeface="News Gothic MT" charset="0"/>
              </a:defRPr>
            </a:lvl1pPr>
          </a:lstStyle>
          <a:p>
            <a:fld id="{CE0D9CC6-718A-9943-8B9A-4F21F3C9CDCB}" type="slidenum">
              <a:rPr lang="en-US" altLang="fr-FR"/>
              <a:pPr/>
              <a:t>‹N°›</a:t>
            </a:fld>
            <a:endParaRPr lang="en-US" altLang="fr-FR"/>
          </a:p>
        </p:txBody>
      </p:sp>
      <p:pic>
        <p:nvPicPr>
          <p:cNvPr id="4103" name="Imag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13" y="0"/>
            <a:ext cx="11239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Imag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06363"/>
            <a:ext cx="14382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Imag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20638"/>
            <a:ext cx="14986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14" r:id="rId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accent1"/>
          </a:solidFill>
          <a:latin typeface="+mj-lt"/>
          <a:ea typeface="ＭＳ Ｐゴシック" pitchFamily="-104" charset="-128"/>
          <a:cs typeface="ＭＳ Ｐゴシック" pitchFamily="-10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itchFamily="-104" charset="0"/>
          <a:ea typeface="ＭＳ Ｐゴシック" pitchFamily="-104" charset="-128"/>
          <a:cs typeface="ＭＳ Ｐゴシック" pitchFamily="-10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itchFamily="-104" charset="0"/>
          <a:ea typeface="ＭＳ Ｐゴシック" pitchFamily="-104" charset="-128"/>
          <a:cs typeface="ＭＳ Ｐゴシック" pitchFamily="-10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itchFamily="-104" charset="0"/>
          <a:ea typeface="ＭＳ Ｐゴシック" pitchFamily="-104" charset="-128"/>
          <a:cs typeface="ＭＳ Ｐゴシック" pitchFamily="-10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itchFamily="-104" charset="0"/>
          <a:ea typeface="ＭＳ Ｐゴシック" pitchFamily="-104" charset="-128"/>
          <a:cs typeface="ＭＳ Ｐゴシック" pitchFamily="-10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itchFamily="-104" charset="0"/>
          <a:ea typeface="ＭＳ Ｐゴシック" pitchFamily="-104" charset="-128"/>
          <a:cs typeface="ＭＳ Ｐゴシック" pitchFamily="-10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itchFamily="-104" charset="0"/>
          <a:ea typeface="ＭＳ Ｐゴシック" pitchFamily="-104" charset="-128"/>
          <a:cs typeface="ＭＳ Ｐゴシック" pitchFamily="-10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itchFamily="-104" charset="0"/>
          <a:ea typeface="ＭＳ Ｐゴシック" pitchFamily="-104" charset="-128"/>
          <a:cs typeface="ＭＳ Ｐゴシック" pitchFamily="-10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itchFamily="-104" charset="0"/>
          <a:ea typeface="ＭＳ Ｐゴシック" pitchFamily="-104" charset="-128"/>
          <a:cs typeface="ＭＳ Ｐゴシック" pitchFamily="-104" charset="-128"/>
        </a:defRPr>
      </a:lvl9pPr>
    </p:titleStyle>
    <p:bodyStyle>
      <a:lvl1pPr marL="349250" indent="-349250" algn="l" rtl="0" eaLnBrk="0" fontAlgn="base" hangingPunct="0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charset="2"/>
        <a:buChar char=""/>
        <a:defRPr sz="2400" kern="1200">
          <a:solidFill>
            <a:srgbClr val="595959"/>
          </a:solidFill>
          <a:latin typeface="+mn-lt"/>
          <a:ea typeface="ＭＳ Ｐゴシック" pitchFamily="-104" charset="-128"/>
          <a:cs typeface="ＭＳ Ｐゴシック" pitchFamily="-104" charset="-128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2"/>
        <a:buChar char=""/>
        <a:defRPr sz="2200" kern="1200">
          <a:solidFill>
            <a:srgbClr val="595959"/>
          </a:solidFill>
          <a:latin typeface="+mn-lt"/>
          <a:ea typeface="ＭＳ Ｐゴシック" pitchFamily="-104" charset="-128"/>
          <a:cs typeface="+mn-cs"/>
        </a:defRPr>
      </a:lvl2pPr>
      <a:lvl3pPr marL="968375" indent="-282575" algn="l" rtl="0" eaLnBrk="0" fontAlgn="base" hangingPunct="0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2"/>
        <a:buChar char=""/>
        <a:defRPr sz="2000" kern="1200">
          <a:solidFill>
            <a:srgbClr val="595959"/>
          </a:solidFill>
          <a:latin typeface="+mn-lt"/>
          <a:ea typeface="ＭＳ Ｐゴシック" pitchFamily="-104" charset="-128"/>
          <a:cs typeface="+mn-cs"/>
        </a:defRPr>
      </a:lvl3pPr>
      <a:lvl4pPr marL="1263650" indent="-295275" algn="l" rtl="0" eaLnBrk="0" fontAlgn="base" hangingPunct="0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2"/>
        <a:buChar char=""/>
        <a:defRPr kern="1200">
          <a:solidFill>
            <a:srgbClr val="595959"/>
          </a:solidFill>
          <a:latin typeface="+mn-lt"/>
          <a:ea typeface="ＭＳ Ｐゴシック" pitchFamily="-104" charset="-128"/>
          <a:cs typeface="+mn-cs"/>
        </a:defRPr>
      </a:lvl4pPr>
      <a:lvl5pPr marL="1546225" indent="-282575" algn="l" rtl="0" eaLnBrk="0" fontAlgn="base" hangingPunct="0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2"/>
        <a:buChar char=""/>
        <a:defRPr kern="1200">
          <a:solidFill>
            <a:srgbClr val="595959"/>
          </a:solidFill>
          <a:latin typeface="+mn-lt"/>
          <a:ea typeface="ＭＳ Ｐゴシック" pitchFamily="-104" charset="-128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107950"/>
            <a:ext cx="80422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600200"/>
            <a:ext cx="80422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bg1"/>
                </a:solidFill>
                <a:ea typeface="ＭＳ Ｐゴシック" pitchFamily="4" charset="-128"/>
              </a:defRPr>
            </a:lvl1pPr>
          </a:lstStyle>
          <a:p>
            <a:pPr>
              <a:defRPr/>
            </a:pPr>
            <a:fld id="{FDD83FE2-F918-874E-B9EF-A001C49144F6}" type="datetime1">
              <a:rPr lang="en-US" altLang="fr-FR"/>
              <a:pPr>
                <a:defRPr/>
              </a:pPr>
              <a:t>4/19/2018</a:t>
            </a:fld>
            <a:endParaRPr lang="en-US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bg1"/>
                </a:solidFill>
                <a:ea typeface="ＭＳ Ｐゴシック" pitchFamily="4" charset="-128"/>
              </a:defRPr>
            </a:lvl1pPr>
          </a:lstStyle>
          <a:p>
            <a:pPr>
              <a:defRPr/>
            </a:pPr>
            <a:r>
              <a:rPr lang="en-US" altLang="fr-FR"/>
              <a:t>Synthèse réalisée par la  SPILF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6CF8AE17-DBF6-414F-86A5-3438136AE538}" type="slidenum">
              <a:rPr lang="en-US" altLang="fr-FR"/>
              <a:pPr/>
              <a:t>‹N°›</a:t>
            </a:fld>
            <a:endParaRPr lang="en-US" altLang="fr-FR"/>
          </a:p>
        </p:txBody>
      </p:sp>
      <p:pic>
        <p:nvPicPr>
          <p:cNvPr id="6151" name="Imag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13" y="0"/>
            <a:ext cx="11239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Imag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06363"/>
            <a:ext cx="14382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Imag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20638"/>
            <a:ext cx="14986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accent1"/>
          </a:solidFill>
          <a:latin typeface="+mj-lt"/>
          <a:ea typeface="ＭＳ Ｐゴシック" pitchFamily="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itchFamily="4" charset="0"/>
          <a:ea typeface="ＭＳ Ｐゴシック" pitchFamily="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itchFamily="4" charset="0"/>
          <a:ea typeface="ＭＳ Ｐゴシック" pitchFamily="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itchFamily="4" charset="0"/>
          <a:ea typeface="ＭＳ Ｐゴシック" pitchFamily="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itchFamily="4" charset="0"/>
          <a:ea typeface="ＭＳ Ｐゴシック" pitchFamily="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itchFamily="4" charset="0"/>
          <a:ea typeface="ＭＳ Ｐゴシック" pitchFamily="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itchFamily="4" charset="0"/>
          <a:ea typeface="ＭＳ Ｐゴシック" pitchFamily="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itchFamily="4" charset="0"/>
          <a:ea typeface="ＭＳ Ｐゴシック" pitchFamily="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itchFamily="4" charset="0"/>
          <a:ea typeface="ＭＳ Ｐゴシック" pitchFamily="4" charset="-128"/>
        </a:defRPr>
      </a:lvl9pPr>
    </p:titleStyle>
    <p:bodyStyle>
      <a:lvl1pPr marL="349250" indent="-349250" algn="l" rtl="0" eaLnBrk="0" fontAlgn="base" hangingPunct="0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charset="2"/>
        <a:buChar char=""/>
        <a:defRPr sz="2400" kern="1200">
          <a:solidFill>
            <a:srgbClr val="595959"/>
          </a:solidFill>
          <a:latin typeface="+mn-lt"/>
          <a:ea typeface="ＭＳ Ｐゴシック" pitchFamily="4" charset="-128"/>
          <a:cs typeface="+mn-cs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2"/>
        <a:buChar char=""/>
        <a:defRPr sz="2200" kern="1200">
          <a:solidFill>
            <a:srgbClr val="595959"/>
          </a:solidFill>
          <a:latin typeface="+mn-lt"/>
          <a:ea typeface="ＭＳ Ｐゴシック" pitchFamily="4" charset="-128"/>
          <a:cs typeface="+mn-cs"/>
        </a:defRPr>
      </a:lvl2pPr>
      <a:lvl3pPr marL="968375" indent="-282575" algn="l" rtl="0" eaLnBrk="0" fontAlgn="base" hangingPunct="0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2"/>
        <a:buChar char=""/>
        <a:defRPr sz="2000" kern="1200">
          <a:solidFill>
            <a:srgbClr val="595959"/>
          </a:solidFill>
          <a:latin typeface="+mn-lt"/>
          <a:ea typeface="ＭＳ Ｐゴシック" pitchFamily="4" charset="-128"/>
          <a:cs typeface="+mn-cs"/>
        </a:defRPr>
      </a:lvl3pPr>
      <a:lvl4pPr marL="1263650" indent="-295275" algn="l" rtl="0" eaLnBrk="0" fontAlgn="base" hangingPunct="0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2"/>
        <a:buChar char=""/>
        <a:defRPr kern="1200">
          <a:solidFill>
            <a:srgbClr val="595959"/>
          </a:solidFill>
          <a:latin typeface="+mn-lt"/>
          <a:ea typeface="ＭＳ Ｐゴシック" pitchFamily="4" charset="-128"/>
          <a:cs typeface="+mn-cs"/>
        </a:defRPr>
      </a:lvl4pPr>
      <a:lvl5pPr marL="1546225" indent="-282575" algn="l" rtl="0" eaLnBrk="0" fontAlgn="base" hangingPunct="0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2"/>
        <a:buChar char=""/>
        <a:defRPr kern="1200">
          <a:solidFill>
            <a:srgbClr val="595959"/>
          </a:solidFill>
          <a:latin typeface="+mn-lt"/>
          <a:ea typeface="ＭＳ Ｐゴシック" pitchFamily="4" charset="-128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447800"/>
            <a:ext cx="8610600" cy="1736725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sz="4400">
                <a:ea typeface="ＭＳ Ｐゴシック" pitchFamily="4" charset="-128"/>
              </a:rPr>
              <a:t>Infections urinaires sur matériel</a:t>
            </a:r>
            <a:br>
              <a:rPr lang="fr-FR" altLang="fr-FR" sz="4400">
                <a:ea typeface="ＭＳ Ｐゴシック" pitchFamily="4" charset="-128"/>
              </a:rPr>
            </a:br>
            <a:br>
              <a:rPr lang="fr-FR" altLang="fr-FR" sz="4400">
                <a:ea typeface="ＭＳ Ｐゴシック" pitchFamily="4" charset="-128"/>
              </a:rPr>
            </a:br>
            <a:r>
              <a:rPr lang="fr-FR" altLang="fr-FR" sz="2400">
                <a:ea typeface="ＭＳ Ｐゴシック" pitchFamily="4" charset="-128"/>
              </a:rPr>
              <a:t>DESC Pathologie infectieuse et tropicale – avril 2018</a:t>
            </a:r>
            <a:endParaRPr lang="fr-FR" altLang="fr-FR" sz="4400">
              <a:ea typeface="ＭＳ Ｐゴシック" pitchFamily="4" charset="-128"/>
            </a:endParaRPr>
          </a:p>
        </p:txBody>
      </p:sp>
      <p:sp>
        <p:nvSpPr>
          <p:cNvPr id="11267" name="Sous-titre 2"/>
          <p:cNvSpPr>
            <a:spLocks/>
          </p:cNvSpPr>
          <p:nvPr/>
        </p:nvSpPr>
        <p:spPr bwMode="auto">
          <a:xfrm>
            <a:off x="533400" y="4191000"/>
            <a:ext cx="807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37931725" indent="-37474525" defTabSz="4572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n"/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n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n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n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n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buFont typeface="Wingdings" charset="2"/>
              <a:buNone/>
            </a:pPr>
            <a:r>
              <a:rPr lang="fr-FR" altLang="fr-FR" sz="2400">
                <a:solidFill>
                  <a:srgbClr val="898989"/>
                </a:solidFill>
              </a:rPr>
              <a:t>Albert Sotto</a:t>
            </a:r>
          </a:p>
          <a:p>
            <a:pPr algn="ctr">
              <a:lnSpc>
                <a:spcPct val="90000"/>
              </a:lnSpc>
              <a:buFont typeface="Wingdings" charset="2"/>
              <a:buNone/>
            </a:pPr>
            <a:r>
              <a:rPr lang="fr-FR" altLang="fr-FR" sz="1800">
                <a:solidFill>
                  <a:srgbClr val="898989"/>
                </a:solidFill>
              </a:rPr>
              <a:t>Service des Maladies Infectieuses et Tropicales </a:t>
            </a:r>
            <a:r>
              <a:rPr lang="mr-IN" altLang="fr-FR" sz="1800">
                <a:solidFill>
                  <a:srgbClr val="898989"/>
                </a:solidFill>
              </a:rPr>
              <a:t>–</a:t>
            </a:r>
            <a:r>
              <a:rPr lang="fr-FR" altLang="fr-FR" sz="1800">
                <a:solidFill>
                  <a:srgbClr val="898989"/>
                </a:solidFill>
              </a:rPr>
              <a:t> CHU de Nîmes</a:t>
            </a:r>
          </a:p>
          <a:p>
            <a:pPr algn="ctr">
              <a:lnSpc>
                <a:spcPct val="90000"/>
              </a:lnSpc>
              <a:buFont typeface="Wingdings" charset="2"/>
              <a:buNone/>
            </a:pPr>
            <a:r>
              <a:rPr lang="fr-FR" altLang="fr-FR" sz="1800">
                <a:solidFill>
                  <a:srgbClr val="898989"/>
                </a:solidFill>
              </a:rPr>
              <a:t>Inserm U1047</a:t>
            </a:r>
          </a:p>
          <a:p>
            <a:pPr algn="ctr">
              <a:lnSpc>
                <a:spcPct val="90000"/>
              </a:lnSpc>
              <a:buFont typeface="Wingdings" charset="2"/>
              <a:buNone/>
            </a:pPr>
            <a:endParaRPr lang="fr-FR" altLang="fr-FR" sz="1800">
              <a:solidFill>
                <a:srgbClr val="898989"/>
              </a:solidFill>
            </a:endParaRPr>
          </a:p>
          <a:p>
            <a:pPr algn="ctr">
              <a:lnSpc>
                <a:spcPct val="90000"/>
              </a:lnSpc>
              <a:buFont typeface="Wingdings" charset="2"/>
              <a:buNone/>
            </a:pPr>
            <a:r>
              <a:rPr lang="fr-FR" altLang="fr-FR" sz="2400">
                <a:solidFill>
                  <a:srgbClr val="898989"/>
                </a:solidFill>
              </a:rPr>
              <a:t>Jean-Nicolas Cornu</a:t>
            </a:r>
          </a:p>
          <a:p>
            <a:pPr algn="ctr">
              <a:lnSpc>
                <a:spcPct val="90000"/>
              </a:lnSpc>
              <a:buFont typeface="Wingdings" charset="2"/>
              <a:buNone/>
            </a:pPr>
            <a:r>
              <a:rPr lang="fr-FR" altLang="fr-FR" sz="1800">
                <a:solidFill>
                  <a:srgbClr val="898989"/>
                </a:solidFill>
              </a:rPr>
              <a:t>Service d’Urologie – CHU de Rouen – INSERM 1073 ADEN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3"/>
    </mc:Choice>
    <mc:Fallback xmlns="">
      <p:transition spd="slow" advTm="11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800"/>
              <a:t>Quelles CAT vis à vis d’une sonde vésicale en cas de diagnostic d’infection urinaire</a:t>
            </a:r>
            <a:br>
              <a:rPr lang="fr-FR" altLang="fr-FR" sz="2800"/>
            </a:br>
            <a:r>
              <a:rPr lang="fr-FR" altLang="fr-FR" sz="2800"/>
              <a:t>?</a:t>
            </a:r>
          </a:p>
        </p:txBody>
      </p:sp>
      <p:sp>
        <p:nvSpPr>
          <p:cNvPr id="3584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altLang="fr-FR"/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72"/>
    </mc:Choice>
    <mc:Fallback xmlns="">
      <p:transition spd="slow" advTm="43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3200">
                <a:ea typeface="ＭＳ Ｐゴシック" charset="-128"/>
              </a:rPr>
              <a:t>Gestion des dispositifs endo-urinaires</a:t>
            </a:r>
          </a:p>
        </p:txBody>
      </p:sp>
      <p:sp>
        <p:nvSpPr>
          <p:cNvPr id="36867" name="Espace réservé du contenu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5" cy="4857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altLang="fr-FR" sz="2200">
                <a:ea typeface="ＭＳ Ｐゴシック" charset="-128"/>
              </a:rPr>
              <a:t>En cas d’IUAS sur </a:t>
            </a:r>
            <a:r>
              <a:rPr lang="fr-FR" altLang="fr-FR" sz="2200" b="1">
                <a:ea typeface="ＭＳ Ｐゴシック" charset="-128"/>
              </a:rPr>
              <a:t>sonde urinaire</a:t>
            </a:r>
            <a:r>
              <a:rPr lang="fr-FR" altLang="fr-FR" sz="2200">
                <a:ea typeface="ＭＳ Ｐゴシック" charset="-128"/>
              </a:rPr>
              <a:t>, il est fortement recommandé de retirer la </a:t>
            </a:r>
            <a:r>
              <a:rPr lang="fr-FR" altLang="fr-FR" sz="2200" b="1">
                <a:ea typeface="ＭＳ Ｐゴシック" charset="-128"/>
              </a:rPr>
              <a:t>sonde urinaire</a:t>
            </a:r>
            <a:r>
              <a:rPr lang="fr-FR" altLang="fr-FR" sz="2200">
                <a:ea typeface="ＭＳ Ｐゴシック" charset="-128"/>
              </a:rPr>
              <a:t>, ou de la changer lorsque le drainage est indispensable (A-III)</a:t>
            </a:r>
          </a:p>
          <a:p>
            <a:pPr eaLnBrk="1" hangingPunct="1">
              <a:lnSpc>
                <a:spcPct val="90000"/>
              </a:lnSpc>
            </a:pPr>
            <a:endParaRPr lang="fr-FR" altLang="fr-FR" sz="220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endParaRPr lang="fr-FR" altLang="fr-FR" sz="220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 2" charset="2"/>
              <a:buNone/>
            </a:pPr>
            <a:endParaRPr lang="fr-FR" altLang="fr-FR" sz="220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endParaRPr lang="fr-FR" altLang="fr-FR" sz="2200">
              <a:ea typeface="ＭＳ Ｐゴシック" charset="-128"/>
            </a:endParaRPr>
          </a:p>
        </p:txBody>
      </p:sp>
      <p:sp>
        <p:nvSpPr>
          <p:cNvPr id="36868" name="ZoneTexte 3"/>
          <p:cNvSpPr txBox="1">
            <a:spLocks noChangeArrowheads="1"/>
          </p:cNvSpPr>
          <p:nvPr/>
        </p:nvSpPr>
        <p:spPr bwMode="auto">
          <a:xfrm>
            <a:off x="646113" y="2586038"/>
            <a:ext cx="7866062" cy="706437"/>
          </a:xfrm>
          <a:prstGeom prst="rect">
            <a:avLst/>
          </a:prstGeom>
          <a:noFill/>
          <a:ln w="38100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2000"/>
              </a:spcBef>
              <a:buClr>
                <a:srgbClr val="6FB7D7"/>
              </a:buClr>
              <a:buSzPct val="110000"/>
              <a:buFont typeface="Wingdings 2" charset="2"/>
              <a:buChar char=""/>
              <a:defRPr sz="2400"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1pPr>
            <a:lvl2pPr marL="37931725" indent="-37474525" eaLnBrk="0" hangingPunct="0">
              <a:spcBef>
                <a:spcPts val="600"/>
              </a:spcBef>
              <a:buClr>
                <a:srgbClr val="215D77"/>
              </a:buClr>
              <a:buSzPct val="110000"/>
              <a:buFont typeface="Wingdings 2" charset="2"/>
              <a:buChar char=""/>
              <a:defRPr sz="2200"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2pPr>
            <a:lvl3pPr marL="968375" indent="-282575" eaLnBrk="0" hangingPunct="0">
              <a:spcBef>
                <a:spcPts val="600"/>
              </a:spcBef>
              <a:buClr>
                <a:srgbClr val="6FB7D7"/>
              </a:buClr>
              <a:buSzPct val="110000"/>
              <a:buFont typeface="Wingdings 2" charset="2"/>
              <a:buChar char=""/>
              <a:defRPr sz="2000"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3pPr>
            <a:lvl4pPr marL="1263650" indent="-295275" eaLnBrk="0" hangingPunct="0">
              <a:spcBef>
                <a:spcPts val="600"/>
              </a:spcBef>
              <a:buClr>
                <a:srgbClr val="215D7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4pPr>
            <a:lvl5pPr marL="1546225" indent="-282575" eaLnBrk="0" hangingPunct="0">
              <a:spcBef>
                <a:spcPts val="600"/>
              </a:spcBef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5pPr>
            <a:lvl6pPr marL="20034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6pPr>
            <a:lvl7pPr marL="24606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7pPr>
            <a:lvl8pPr marL="29178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8pPr>
            <a:lvl9pPr marL="33750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/>
              <a:t>Il est recommandé d’effectuer ce changement de la </a:t>
            </a:r>
            <a:r>
              <a:rPr lang="fr-FR" altLang="fr-FR" sz="2000" b="1"/>
              <a:t>sonde urinaire</a:t>
            </a:r>
            <a:r>
              <a:rPr lang="fr-FR" altLang="fr-FR" sz="2000"/>
              <a:t> 24h après le début de l’antibiothérapie (B-III)</a:t>
            </a:r>
          </a:p>
        </p:txBody>
      </p:sp>
      <p:sp>
        <p:nvSpPr>
          <p:cNvPr id="36869" name="ZoneTexte 4"/>
          <p:cNvSpPr txBox="1">
            <a:spLocks noChangeArrowheads="1"/>
          </p:cNvSpPr>
          <p:nvPr/>
        </p:nvSpPr>
        <p:spPr bwMode="auto">
          <a:xfrm>
            <a:off x="6553200" y="63246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2000"/>
              </a:spcBef>
              <a:buClr>
                <a:srgbClr val="6FB7D7"/>
              </a:buClr>
              <a:buSzPct val="110000"/>
              <a:buFont typeface="Wingdings 2" charset="2"/>
              <a:buChar char=""/>
              <a:defRPr sz="2400"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1pPr>
            <a:lvl2pPr marL="37931725" indent="-37474525" eaLnBrk="0" hangingPunct="0">
              <a:spcBef>
                <a:spcPts val="600"/>
              </a:spcBef>
              <a:buClr>
                <a:srgbClr val="215D77"/>
              </a:buClr>
              <a:buSzPct val="110000"/>
              <a:buFont typeface="Wingdings 2" charset="2"/>
              <a:buChar char=""/>
              <a:defRPr sz="2200"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2pPr>
            <a:lvl3pPr marL="968375" indent="-282575" eaLnBrk="0" hangingPunct="0">
              <a:spcBef>
                <a:spcPts val="600"/>
              </a:spcBef>
              <a:buClr>
                <a:srgbClr val="6FB7D7"/>
              </a:buClr>
              <a:buSzPct val="110000"/>
              <a:buFont typeface="Wingdings 2" charset="2"/>
              <a:buChar char=""/>
              <a:defRPr sz="2000"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3pPr>
            <a:lvl4pPr marL="1263650" indent="-295275" eaLnBrk="0" hangingPunct="0">
              <a:spcBef>
                <a:spcPts val="600"/>
              </a:spcBef>
              <a:buClr>
                <a:srgbClr val="215D7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4pPr>
            <a:lvl5pPr marL="1546225" indent="-282575" eaLnBrk="0" hangingPunct="0">
              <a:spcBef>
                <a:spcPts val="600"/>
              </a:spcBef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5pPr>
            <a:lvl6pPr marL="20034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6pPr>
            <a:lvl7pPr marL="24606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7pPr>
            <a:lvl8pPr marL="29178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8pPr>
            <a:lvl9pPr marL="33750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tx1"/>
                </a:solidFill>
                <a:latin typeface="Arial" charset="0"/>
              </a:rPr>
              <a:t>RBP 2015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18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fr-FR" altLang="fr-FR" sz="2800"/>
              <a:t>Quelles précautions infectiologiques chez un patient sans symptômes d’infection urinaire avec SAD en pré-opératoire urologique ?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54"/>
    </mc:Choice>
    <mc:Fallback xmlns="">
      <p:transition spd="slow" advTm="26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3200">
                <a:ea typeface="ＭＳ Ｐゴシック" charset="-128"/>
              </a:rPr>
              <a:t>Gestion des dispositifs endo-urinaires</a:t>
            </a:r>
          </a:p>
        </p:txBody>
      </p:sp>
      <p:sp>
        <p:nvSpPr>
          <p:cNvPr id="38915" name="Espace réservé du contenu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5" cy="4857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fr-FR" altLang="fr-FR" sz="220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endParaRPr lang="fr-FR" altLang="fr-FR" sz="220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fr-FR" altLang="fr-FR" sz="2200">
                <a:ea typeface="ＭＳ Ｐゴシック" charset="-128"/>
              </a:rPr>
              <a:t>ECBU à J-7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200">
                <a:ea typeface="ＭＳ Ｐゴシック" charset="-128"/>
              </a:rPr>
              <a:t>Chez un futur opéré urologique dont la </a:t>
            </a:r>
            <a:r>
              <a:rPr lang="fr-FR" altLang="fr-FR" sz="2200" b="1">
                <a:ea typeface="ＭＳ Ｐゴシック" charset="-128"/>
              </a:rPr>
              <a:t>sonde à demeure </a:t>
            </a:r>
            <a:r>
              <a:rPr lang="fr-FR" altLang="fr-FR" sz="2200">
                <a:ea typeface="ＭＳ Ｐゴシック" charset="-128"/>
              </a:rPr>
              <a:t>est colonisée, il est recommandé: 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000">
                <a:ea typeface="ＭＳ Ｐゴシック" charset="-128"/>
              </a:rPr>
              <a:t>de changer la sonde après 24 heures d’antibiothérapie à visée curative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000">
                <a:ea typeface="ＭＳ Ｐゴシック" charset="-128"/>
              </a:rPr>
              <a:t>d’opérer après au moins 48 heures d’antibiothérapie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000">
                <a:ea typeface="ＭＳ Ｐゴシック" charset="-128"/>
              </a:rPr>
              <a:t>de maintenir les antibiotiques uniquement jusqu’à l’ablation de la sonde vésicale ou 7 jours maximum si le retrait de la sonde n’est pas possible (B-III)</a:t>
            </a:r>
          </a:p>
          <a:p>
            <a:pPr eaLnBrk="1" hangingPunct="1">
              <a:lnSpc>
                <a:spcPct val="90000"/>
              </a:lnSpc>
            </a:pPr>
            <a:endParaRPr lang="fr-FR" altLang="fr-FR" sz="220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endParaRPr lang="fr-FR" altLang="fr-FR" sz="2200">
              <a:ea typeface="ＭＳ Ｐゴシック" charset="-128"/>
            </a:endParaRPr>
          </a:p>
        </p:txBody>
      </p:sp>
      <p:sp>
        <p:nvSpPr>
          <p:cNvPr id="38916" name="ZoneTexte 4"/>
          <p:cNvSpPr txBox="1">
            <a:spLocks noChangeArrowheads="1"/>
          </p:cNvSpPr>
          <p:nvPr/>
        </p:nvSpPr>
        <p:spPr bwMode="auto">
          <a:xfrm>
            <a:off x="6553200" y="63246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2000"/>
              </a:spcBef>
              <a:buClr>
                <a:srgbClr val="6FB7D7"/>
              </a:buClr>
              <a:buSzPct val="110000"/>
              <a:buFont typeface="Wingdings 2" charset="2"/>
              <a:buChar char=""/>
              <a:defRPr sz="2400"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1pPr>
            <a:lvl2pPr marL="37931725" indent="-37474525" eaLnBrk="0" hangingPunct="0">
              <a:spcBef>
                <a:spcPts val="600"/>
              </a:spcBef>
              <a:buClr>
                <a:srgbClr val="215D77"/>
              </a:buClr>
              <a:buSzPct val="110000"/>
              <a:buFont typeface="Wingdings 2" charset="2"/>
              <a:buChar char=""/>
              <a:defRPr sz="2200"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2pPr>
            <a:lvl3pPr marL="968375" indent="-282575" eaLnBrk="0" hangingPunct="0">
              <a:spcBef>
                <a:spcPts val="600"/>
              </a:spcBef>
              <a:buClr>
                <a:srgbClr val="6FB7D7"/>
              </a:buClr>
              <a:buSzPct val="110000"/>
              <a:buFont typeface="Wingdings 2" charset="2"/>
              <a:buChar char=""/>
              <a:defRPr sz="2000"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3pPr>
            <a:lvl4pPr marL="1263650" indent="-295275" eaLnBrk="0" hangingPunct="0">
              <a:spcBef>
                <a:spcPts val="600"/>
              </a:spcBef>
              <a:buClr>
                <a:srgbClr val="215D7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4pPr>
            <a:lvl5pPr marL="1546225" indent="-282575" eaLnBrk="0" hangingPunct="0">
              <a:spcBef>
                <a:spcPts val="600"/>
              </a:spcBef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5pPr>
            <a:lvl6pPr marL="20034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6pPr>
            <a:lvl7pPr marL="24606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7pPr>
            <a:lvl8pPr marL="29178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8pPr>
            <a:lvl9pPr marL="337502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tx1"/>
                </a:solidFill>
                <a:latin typeface="Arial" charset="0"/>
              </a:rPr>
              <a:t>RBP 2015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30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u contenu 2"/>
          <p:cNvSpPr>
            <a:spLocks noGrp="1"/>
          </p:cNvSpPr>
          <p:nvPr>
            <p:ph idx="1"/>
          </p:nvPr>
        </p:nvSpPr>
        <p:spPr>
          <a:xfrm>
            <a:off x="250825" y="381000"/>
            <a:ext cx="8713788" cy="6096000"/>
          </a:xfrm>
        </p:spPr>
        <p:txBody>
          <a:bodyPr/>
          <a:lstStyle/>
          <a:p>
            <a:r>
              <a:rPr lang="fr-FR" altLang="fr-FR"/>
              <a:t>Un homme de 60 ans, diabétique, suivi pour tumeur desmoïde du mésentère avec fibrose péritonéale et compression de l’uretère droit est porteur d’une sonde JJ</a:t>
            </a:r>
          </a:p>
          <a:p>
            <a:r>
              <a:rPr lang="fr-FR" altLang="fr-FR"/>
              <a:t>La sonde JJ est changée tous les 4 mois</a:t>
            </a:r>
          </a:p>
          <a:p>
            <a:r>
              <a:rPr lang="fr-FR" altLang="fr-FR"/>
              <a:t>L’ECBU 7 jours avant le changement est stérile</a:t>
            </a:r>
          </a:p>
          <a:p>
            <a:r>
              <a:rPr lang="fr-FR" altLang="fr-FR"/>
              <a:t>Quelle est votre CAT sur le plan du risque infectieux avant le changement de la sonde ?</a:t>
            </a:r>
          </a:p>
          <a:p>
            <a:endParaRPr lang="fr-FR" altLang="fr-FR"/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36"/>
    </mc:Choice>
    <mc:Fallback xmlns="">
      <p:transition spd="slow" advTm="19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Antibioprophylaxie </a:t>
            </a:r>
          </a:p>
        </p:txBody>
      </p:sp>
      <p:pic>
        <p:nvPicPr>
          <p:cNvPr id="43011" name="Imag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09800"/>
            <a:ext cx="7620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2"/>
    </mc:Choice>
    <mc:Fallback xmlns="">
      <p:transition spd="slow" advTm="7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/>
              <a:t>L’ECBU 7 jours avant le changement est positif à </a:t>
            </a:r>
            <a:r>
              <a:rPr lang="fr-FR" altLang="fr-FR" i="1"/>
              <a:t>P. aeruginosa</a:t>
            </a:r>
            <a:endParaRPr lang="fr-FR" altLang="fr-FR"/>
          </a:p>
          <a:p>
            <a:endParaRPr lang="fr-FR" altLang="fr-FR" sz="2400"/>
          </a:p>
          <a:p>
            <a:r>
              <a:rPr lang="fr-FR" altLang="fr-FR"/>
              <a:t>Quelle est votre CAT sur le plan du risque infectieux avant le changement de la sonde ?</a:t>
            </a:r>
          </a:p>
          <a:p>
            <a:r>
              <a:rPr lang="fr-FR" altLang="fr-FR"/>
              <a:t>ECBU avant acte ?</a:t>
            </a:r>
          </a:p>
          <a:p>
            <a:endParaRPr lang="fr-FR" altLang="fr-FR"/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3"/>
    </mc:Choice>
    <mc:Fallback xmlns="">
      <p:transition spd="slow" advTm="3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/>
              <a:t>Antibiothérapie adaptée à l’antibiogramme</a:t>
            </a:r>
          </a:p>
          <a:p>
            <a:r>
              <a:rPr lang="fr-FR" altLang="fr-FR"/>
              <a:t>J-2 à J+2 ?</a:t>
            </a:r>
          </a:p>
          <a:p>
            <a:r>
              <a:rPr lang="fr-FR" altLang="fr-FR"/>
              <a:t>« L’imprégnation » antibiotique évitera une bactériémie</a:t>
            </a:r>
          </a:p>
          <a:p>
            <a:r>
              <a:rPr lang="fr-FR" altLang="fr-FR"/>
              <a:t>Pas d’ECBU de contrôle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05"/>
    </mc:Choice>
    <mc:Fallback xmlns="">
      <p:transition spd="slow" advTm="19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49155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/>
              <a:t>Quelle est votre attitude pour les prochains changements ?</a:t>
            </a:r>
          </a:p>
          <a:p>
            <a:endParaRPr lang="fr-FR" altLang="fr-FR"/>
          </a:p>
          <a:p>
            <a:pPr lvl="1"/>
            <a:r>
              <a:rPr lang="fr-FR" altLang="fr-FR"/>
              <a:t>Changement de matériau ?</a:t>
            </a:r>
          </a:p>
          <a:p>
            <a:pPr lvl="1"/>
            <a:r>
              <a:rPr lang="fr-FR" altLang="fr-FR"/>
              <a:t>Diminution de délai de changement ?</a:t>
            </a:r>
          </a:p>
          <a:p>
            <a:pPr lvl="1"/>
            <a:r>
              <a:rPr lang="fr-FR" altLang="fr-FR"/>
              <a:t>Modification de l’antibioprophylaxie ?</a:t>
            </a:r>
          </a:p>
          <a:p>
            <a:pPr lvl="1"/>
            <a:r>
              <a:rPr lang="fr-FR" altLang="fr-FR"/>
              <a:t>Traitement antibiotique systématique ?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11"/>
    </mc:Choice>
    <mc:Fallback xmlns="">
      <p:transition spd="slow" advTm="17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440160"/>
          </a:xfrm>
        </p:spPr>
        <p:txBody>
          <a:bodyPr/>
          <a:lstStyle/>
          <a:p>
            <a:r>
              <a:rPr lang="fr-FR" dirty="0"/>
              <a:t>Indications et modalités du drainage vésical</a:t>
            </a: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5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31"/>
    </mc:Choice>
    <mc:Fallback xmlns="">
      <p:transition spd="slow" advTm="24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 txBox="1">
            <a:spLocks noChangeArrowheads="1"/>
          </p:cNvSpPr>
          <p:nvPr/>
        </p:nvSpPr>
        <p:spPr bwMode="auto">
          <a:xfrm>
            <a:off x="250825" y="228600"/>
            <a:ext cx="864235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fr-FR" altLang="fr-FR" sz="3000"/>
          </a:p>
          <a:p>
            <a:pPr eaLnBrk="1" hangingPunct="1">
              <a:buFont typeface="Wingdings" charset="2"/>
              <a:buNone/>
            </a:pPr>
            <a:r>
              <a:rPr lang="fr-FR" altLang="fr-FR" sz="3000">
                <a:solidFill>
                  <a:srgbClr val="800000"/>
                </a:solidFill>
                <a:latin typeface="Comic Sans MS" charset="0"/>
              </a:rPr>
              <a:t>Matériel étranger dans les voies urinaires</a:t>
            </a:r>
            <a:endParaRPr lang="fr-FR" altLang="fr-FR" sz="3000">
              <a:solidFill>
                <a:srgbClr val="800000"/>
              </a:solidFill>
            </a:endParaRPr>
          </a:p>
          <a:p>
            <a:pPr eaLnBrk="1" hangingPunct="1"/>
            <a:endParaRPr lang="fr-FR" altLang="fr-FR" sz="3000"/>
          </a:p>
          <a:p>
            <a:pPr eaLnBrk="1" hangingPunct="1"/>
            <a:r>
              <a:rPr lang="fr-FR" altLang="fr-FR" sz="3000"/>
              <a:t>Facteur de risque majeur de colonisation et d’infection</a:t>
            </a:r>
          </a:p>
          <a:p>
            <a:pPr eaLnBrk="1" hangingPunct="1"/>
            <a:endParaRPr lang="fr-FR" altLang="fr-FR" sz="3000"/>
          </a:p>
          <a:p>
            <a:pPr eaLnBrk="1" hangingPunct="1"/>
            <a:r>
              <a:rPr lang="fr-FR" altLang="fr-FR" sz="3000"/>
              <a:t>Constitution d’un biofilm pouvant conduire à un dysfonctionnement et faisant le lit de l’infection</a:t>
            </a:r>
          </a:p>
          <a:p>
            <a:pPr eaLnBrk="1" hangingPunct="1"/>
            <a:endParaRPr lang="fr-FR" altLang="fr-FR" sz="3000"/>
          </a:p>
          <a:p>
            <a:pPr eaLnBrk="1" hangingPunct="1"/>
            <a:r>
              <a:rPr lang="fr-FR" altLang="fr-FR">
                <a:latin typeface="Times New Roman" charset="0"/>
              </a:rPr>
              <a:t>Difficultés de traitement si le matériel est maintenu en raison de ce biofilm</a:t>
            </a:r>
            <a:endParaRPr lang="fr-FR" altLang="fr-FR" sz="3000"/>
          </a:p>
          <a:p>
            <a:pPr eaLnBrk="1" hangingPunct="1"/>
            <a:endParaRPr lang="fr-FR" altLang="fr-FR" sz="3000">
              <a:solidFill>
                <a:srgbClr val="FFFF00"/>
              </a:solidFill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9"/>
    </mc:Choice>
    <mc:Fallback xmlns="">
      <p:transition spd="slow" advTm="15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526463" cy="1066800"/>
          </a:xfrm>
          <a:solidFill>
            <a:schemeClr val="accent1"/>
          </a:solidFill>
          <a:effectLst>
            <a:outerShdw blurRad="63500" dist="107763" dir="2700000" algn="ctr" rotWithShape="0">
              <a:schemeClr val="bg2"/>
            </a:outerShdw>
          </a:effectLst>
        </p:spPr>
        <p:txBody>
          <a:bodyPr lIns="90488" tIns="44450" rIns="90488" bIns="44450" anchor="ctr"/>
          <a:lstStyle/>
          <a:p>
            <a:pPr eaLnBrk="1" hangingPunct="1">
              <a:defRPr/>
            </a:pPr>
            <a:r>
              <a:rPr lang="fr-FR" altLang="fr-FR" sz="3200" dirty="0">
                <a:solidFill>
                  <a:srgbClr val="FFFFFF"/>
                </a:solidFill>
              </a:rPr>
              <a:t>Infections fongiques et matériel (Candida)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79388" y="1628775"/>
            <a:ext cx="8737600" cy="4752975"/>
          </a:xfrm>
        </p:spPr>
        <p:txBody>
          <a:bodyPr lIns="90488" tIns="44450" rIns="90488" bIns="44450"/>
          <a:lstStyle/>
          <a:p>
            <a:pPr algn="just" eaLnBrk="1" hangingPunct="1">
              <a:lnSpc>
                <a:spcPct val="90000"/>
              </a:lnSpc>
            </a:pPr>
            <a:r>
              <a:rPr lang="fr-FR" altLang="fr-FR">
                <a:ea typeface="ＭＳ Ｐゴシック" charset="-128"/>
              </a:rPr>
              <a:t>Prise en charge d’infection sur sonde JJ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fr-FR" altLang="fr-FR">
                <a:ea typeface="ＭＳ Ｐゴシック" charset="-128"/>
              </a:rPr>
              <a:t>Point clé = </a:t>
            </a:r>
            <a:r>
              <a:rPr lang="fr-FR" altLang="fr-FR" b="1">
                <a:ea typeface="ＭＳ Ｐゴシック" charset="-128"/>
              </a:rPr>
              <a:t>remplacement du matériel  </a:t>
            </a:r>
            <a:r>
              <a:rPr lang="fr-FR" altLang="fr-FR">
                <a:ea typeface="ＭＳ Ｐゴシック" charset="-128"/>
              </a:rPr>
              <a:t>+++ à chaque fois que possible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fr-FR" altLang="fr-FR" b="1">
                <a:ea typeface="ＭＳ Ｐゴシック" charset="-128"/>
              </a:rPr>
              <a:t>Traitement antifongique </a:t>
            </a:r>
            <a:r>
              <a:rPr lang="fr-FR" altLang="fr-FR">
                <a:ea typeface="ＭＳ Ｐゴシック" charset="-128"/>
              </a:rPr>
              <a:t>: le changement de matériel seul en cas de candidurie éradique rarement l’infection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fr-FR" altLang="fr-FR">
                <a:ea typeface="ＭＳ Ｐゴシック" charset="-128"/>
              </a:rPr>
              <a:t>Timing: débuter les antifongiques enre 48H et 3 semaines avant le changement de matériel (pas de consensus)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fr-FR" altLang="fr-FR">
                <a:ea typeface="ＭＳ Ｐゴシック" charset="-128"/>
              </a:rPr>
              <a:t>Traitement des facteurs favorisants +++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fr-FR" altLang="fr-FR">
                <a:ea typeface="ＭＳ Ｐゴシック" charset="-128"/>
              </a:rPr>
              <a:t>Changement plus fréquent chez les groupes à risque  ? : non consensuel</a:t>
            </a:r>
          </a:p>
          <a:p>
            <a:pPr algn="just" eaLnBrk="1" hangingPunct="1">
              <a:lnSpc>
                <a:spcPct val="90000"/>
              </a:lnSpc>
            </a:pPr>
            <a:r>
              <a:rPr lang="fr-FR" altLang="fr-FR">
                <a:ea typeface="ＭＳ Ｐゴシック" charset="-128"/>
              </a:rPr>
              <a:t>Pour une sonde urinaire, l’ablation de la sonde permet de supprimer la candidurie dans 50% des cas</a:t>
            </a:r>
          </a:p>
          <a:p>
            <a:pPr lvl="2" algn="just" eaLnBrk="1" hangingPunct="1">
              <a:lnSpc>
                <a:spcPct val="90000"/>
              </a:lnSpc>
            </a:pPr>
            <a:endParaRPr lang="fr-FR" altLang="fr-FR">
              <a:ea typeface="ＭＳ Ｐゴシック" charset="-128"/>
            </a:endParaRPr>
          </a:p>
          <a:p>
            <a:pPr algn="just" eaLnBrk="1" hangingPunct="1">
              <a:lnSpc>
                <a:spcPct val="90000"/>
              </a:lnSpc>
            </a:pPr>
            <a:endParaRPr lang="fr-FR" altLang="fr-FR">
              <a:ea typeface="ＭＳ Ｐゴシック" charset="-128"/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7707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r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fr-FR" altLang="fr-FR" sz="3600" b="1">
                <a:solidFill>
                  <a:srgbClr val="0000FF"/>
                </a:solidFill>
              </a:rPr>
              <a:t>Les points clés</a:t>
            </a:r>
          </a:p>
        </p:txBody>
      </p:sp>
      <p:sp>
        <p:nvSpPr>
          <p:cNvPr id="57347" name="Espace réservé du contenu 2"/>
          <p:cNvSpPr>
            <a:spLocks noGrp="1"/>
          </p:cNvSpPr>
          <p:nvPr>
            <p:ph idx="4294967295"/>
          </p:nvPr>
        </p:nvSpPr>
        <p:spPr>
          <a:xfrm>
            <a:off x="228600" y="1295400"/>
            <a:ext cx="8686800" cy="5257800"/>
          </a:xfrm>
        </p:spPr>
        <p:txBody>
          <a:bodyPr/>
          <a:lstStyle/>
          <a:p>
            <a:r>
              <a:rPr lang="fr-FR" altLang="fr-FR" sz="2800" dirty="0"/>
              <a:t>Colonisation du matériel inéluctable, fonction du temps et non prévenue par une antibiothérapie même prolongée</a:t>
            </a:r>
          </a:p>
          <a:p>
            <a:r>
              <a:rPr lang="fr-FR" altLang="fr-FR" sz="2800" dirty="0"/>
              <a:t>La sensibilité de l’ECBU sur matériel colonisé est mauvaise : de 30 à 45%</a:t>
            </a:r>
          </a:p>
          <a:p>
            <a:r>
              <a:rPr lang="fr-FR" altLang="fr-FR" sz="2800"/>
              <a:t>Avant </a:t>
            </a:r>
            <a:r>
              <a:rPr lang="fr-FR" altLang="fr-FR" sz="2800" dirty="0"/>
              <a:t>une intervention au contact de l’urine :</a:t>
            </a:r>
          </a:p>
          <a:p>
            <a:pPr lvl="1"/>
            <a:r>
              <a:rPr lang="fr-FR" altLang="fr-FR" dirty="0"/>
              <a:t>ECBU</a:t>
            </a:r>
          </a:p>
          <a:p>
            <a:pPr lvl="1"/>
            <a:r>
              <a:rPr lang="fr-FR" altLang="fr-FR" dirty="0"/>
              <a:t>Différer ou changer le matériel si possible</a:t>
            </a:r>
          </a:p>
          <a:p>
            <a:pPr lvl="1"/>
            <a:r>
              <a:rPr lang="fr-FR" altLang="fr-FR" dirty="0"/>
              <a:t>Antibiothérapie si besoin</a:t>
            </a:r>
          </a:p>
          <a:p>
            <a:endParaRPr lang="fr-FR" altLang="fr-FR" dirty="0"/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32"/>
    </mc:Choice>
    <mc:Fallback xmlns="">
      <p:transition spd="slow" advTm="41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fr-FR" altLang="fr-FR" sz="3600">
                <a:solidFill>
                  <a:srgbClr val="000090"/>
                </a:solidFill>
              </a:rPr>
              <a:t>Définition du biofilm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642350" cy="5472113"/>
          </a:xfrm>
          <a:solidFill>
            <a:srgbClr val="333399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altLang="fr-FR" sz="2400">
                <a:solidFill>
                  <a:srgbClr val="FFFF99"/>
                </a:solidFill>
              </a:rPr>
              <a:t>Il s’agit d’une population de microorganismes</a:t>
            </a:r>
            <a:r>
              <a:rPr lang="fr-FR" altLang="fr-FR" sz="2400">
                <a:solidFill>
                  <a:schemeClr val="bg1"/>
                </a:solidFill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000">
                <a:solidFill>
                  <a:schemeClr val="bg1"/>
                </a:solidFill>
              </a:rPr>
              <a:t>adhérant à une surface (microorganismes sessiles)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000">
                <a:solidFill>
                  <a:schemeClr val="bg1"/>
                </a:solidFill>
              </a:rPr>
              <a:t>enrobée d’une matrice protectrice d’exopolysaccharides imbibée d'eau</a:t>
            </a:r>
          </a:p>
          <a:p>
            <a:pPr eaLnBrk="1" hangingPunct="1">
              <a:lnSpc>
                <a:spcPct val="90000"/>
              </a:lnSpc>
            </a:pPr>
            <a:endParaRPr lang="fr-FR" altLang="fr-FR" sz="240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fr-FR" altLang="fr-FR" sz="2400">
                <a:solidFill>
                  <a:srgbClr val="FFFF99"/>
                </a:solidFill>
              </a:rPr>
              <a:t>Il peut se développer sur une surface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000">
                <a:solidFill>
                  <a:schemeClr val="bg1"/>
                </a:solidFill>
              </a:rPr>
              <a:t>naturelles inertes (séquestres), vivantes (endocarde)  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000">
                <a:solidFill>
                  <a:schemeClr val="bg1"/>
                </a:solidFill>
              </a:rPr>
              <a:t>artificielles (dispositifs médicaux)</a:t>
            </a:r>
          </a:p>
          <a:p>
            <a:pPr eaLnBrk="1" hangingPunct="1">
              <a:lnSpc>
                <a:spcPct val="90000"/>
              </a:lnSpc>
            </a:pPr>
            <a:endParaRPr lang="fr-FR" altLang="fr-FR" sz="240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fr-FR" altLang="fr-FR" sz="2400">
                <a:solidFill>
                  <a:srgbClr val="FFFF99"/>
                </a:solidFill>
              </a:rPr>
              <a:t>Il correspond au mode de vie majoritaire</a:t>
            </a:r>
            <a:r>
              <a:rPr lang="fr-FR" altLang="fr-FR" sz="2400">
                <a:solidFill>
                  <a:schemeClr val="bg1"/>
                </a:solidFill>
              </a:rPr>
              <a:t> des microorganismes par opposition au mode de vie en milieu liquide ou «  planctoniques »</a:t>
            </a:r>
          </a:p>
          <a:p>
            <a:pPr eaLnBrk="1" hangingPunct="1">
              <a:lnSpc>
                <a:spcPct val="90000"/>
              </a:lnSpc>
            </a:pPr>
            <a:endParaRPr lang="fr-FR" altLang="fr-FR" sz="240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fr-FR" altLang="fr-FR" sz="2400">
                <a:solidFill>
                  <a:srgbClr val="FFFF99"/>
                </a:solidFill>
              </a:rPr>
              <a:t>Il protège les bactéries</a:t>
            </a:r>
            <a:r>
              <a:rPr lang="fr-FR" altLang="fr-FR" sz="2400">
                <a:solidFill>
                  <a:schemeClr val="bg1"/>
                </a:solidFill>
              </a:rPr>
              <a:t> des actions antibactériennes du milieu environnant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6"/>
    </mc:Choice>
    <mc:Fallback xmlns="">
      <p:transition spd="slow" advTm="14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oneTexte 3"/>
          <p:cNvSpPr txBox="1">
            <a:spLocks noChangeArrowheads="1"/>
          </p:cNvSpPr>
          <p:nvPr/>
        </p:nvSpPr>
        <p:spPr bwMode="auto">
          <a:xfrm>
            <a:off x="341313" y="79375"/>
            <a:ext cx="7550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ahoma" charset="0"/>
              </a:rPr>
              <a:t>Persistance de bactéries sous forme de biofilm polymicrobien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ahoma" charset="0"/>
              </a:rPr>
              <a:t>	Tolérance aux antibiotiques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ahoma" charset="0"/>
              </a:rPr>
              <a:t>	Tolérance à l’immunité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ahoma" charset="0"/>
              </a:rPr>
              <a:t>		</a:t>
            </a:r>
          </a:p>
        </p:txBody>
      </p:sp>
      <p:pic>
        <p:nvPicPr>
          <p:cNvPr id="28675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612900"/>
            <a:ext cx="4532312" cy="46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ZoneTexte 8"/>
          <p:cNvSpPr txBox="1">
            <a:spLocks noChangeArrowheads="1"/>
          </p:cNvSpPr>
          <p:nvPr/>
        </p:nvSpPr>
        <p:spPr bwMode="auto">
          <a:xfrm>
            <a:off x="107950" y="2708275"/>
            <a:ext cx="34274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ahoma" charset="0"/>
              </a:rPr>
              <a:t>Écueil pharmacologique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ahoma" charset="0"/>
              </a:rPr>
              <a:t>	pharmacocinétique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ahoma" charset="0"/>
              </a:rPr>
              <a:t>	pharmacodynamique</a:t>
            </a:r>
          </a:p>
        </p:txBody>
      </p:sp>
      <p:sp>
        <p:nvSpPr>
          <p:cNvPr id="28677" name="Espace réservé du numéro de diapositive 1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7B2DA04-F3AE-4546-9E94-28E93F5522A7}" type="slidenum">
              <a:rPr lang="fr-FR" altLang="fr-FR" sz="1000"/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1000"/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0"/>
    </mc:Choice>
    <mc:Fallback xmlns="">
      <p:transition spd="slow" advTm="11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69338" cy="990600"/>
          </a:xfrm>
          <a:solidFill>
            <a:schemeClr val="accent1"/>
          </a:solidFill>
          <a:effectLst>
            <a:outerShdw blurRad="63500" dist="107763" dir="2700000" algn="ctr" rotWithShape="0">
              <a:schemeClr val="bg2"/>
            </a:outerShdw>
          </a:effectLst>
        </p:spPr>
        <p:txBody>
          <a:bodyPr lIns="90488" tIns="44450" rIns="90488" bIns="44450" anchor="ctr"/>
          <a:lstStyle/>
          <a:p>
            <a:pPr eaLnBrk="1" hangingPunct="1">
              <a:defRPr/>
            </a:pPr>
            <a:r>
              <a:rPr lang="fr-FR" altLang="fr-FR" sz="2900">
                <a:solidFill>
                  <a:schemeClr val="bg1"/>
                </a:solidFill>
                <a:ea typeface="ＭＳ Ｐゴシック" pitchFamily="4" charset="-128"/>
              </a:rPr>
              <a:t>Diffusion dans le slime correcte pour quelques AB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1219200"/>
            <a:ext cx="8534400" cy="5162550"/>
          </a:xfrm>
        </p:spPr>
        <p:txBody>
          <a:bodyPr lIns="90488" tIns="44450" rIns="90488" bIns="44450"/>
          <a:lstStyle/>
          <a:p>
            <a:pPr algn="just" eaLnBrk="1" hangingPunct="1"/>
            <a:endParaRPr lang="fr-FR" altLang="fr-FR" sz="2800"/>
          </a:p>
          <a:p>
            <a:pPr lvl="3" eaLnBrk="1" hangingPunct="1"/>
            <a:r>
              <a:rPr lang="fr-FR" altLang="fr-FR" sz="2400"/>
              <a:t>Fluoroquinolones</a:t>
            </a:r>
          </a:p>
          <a:p>
            <a:pPr lvl="3" eaLnBrk="1" hangingPunct="1"/>
            <a:r>
              <a:rPr lang="fr-FR" altLang="fr-FR" sz="2400"/>
              <a:t>Rifampicine</a:t>
            </a:r>
          </a:p>
          <a:p>
            <a:pPr lvl="3" eaLnBrk="1" hangingPunct="1"/>
            <a:r>
              <a:rPr lang="fr-FR" altLang="fr-FR" sz="2400"/>
              <a:t>Clindamycine</a:t>
            </a:r>
          </a:p>
          <a:p>
            <a:pPr lvl="3" eaLnBrk="1" hangingPunct="1"/>
            <a:r>
              <a:rPr lang="fr-FR" altLang="fr-FR" sz="2400"/>
              <a:t>Fosfomycine</a:t>
            </a:r>
          </a:p>
          <a:p>
            <a:pPr lvl="3" eaLnBrk="1" hangingPunct="1"/>
            <a:r>
              <a:rPr lang="fr-FR" altLang="fr-FR" sz="2400"/>
              <a:t>Acide fusidique</a:t>
            </a:r>
          </a:p>
          <a:p>
            <a:pPr lvl="3" eaLnBrk="1" hangingPunct="1"/>
            <a:r>
              <a:rPr lang="fr-FR" altLang="fr-FR" sz="2400"/>
              <a:t>Daptomycine 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3205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fr-FR" altLang="fr-FR" sz="3200">
                <a:solidFill>
                  <a:srgbClr val="FFFF99"/>
                </a:solidFill>
              </a:rPr>
              <a:t>Les moyens curatifs</a:t>
            </a:r>
          </a:p>
        </p:txBody>
      </p:sp>
      <p:sp>
        <p:nvSpPr>
          <p:cNvPr id="31747" name="Rectangle 7"/>
          <p:cNvSpPr>
            <a:spLocks noChangeArrowheads="1"/>
          </p:cNvSpPr>
          <p:nvPr/>
        </p:nvSpPr>
        <p:spPr bwMode="auto">
          <a:xfrm>
            <a:off x="539750" y="1773238"/>
            <a:ext cx="8135938" cy="46799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1748" name="Text Box 8"/>
          <p:cNvSpPr txBox="1">
            <a:spLocks noChangeArrowheads="1"/>
          </p:cNvSpPr>
          <p:nvPr/>
        </p:nvSpPr>
        <p:spPr bwMode="auto">
          <a:xfrm>
            <a:off x="755650" y="2133600"/>
            <a:ext cx="7704138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fr-FR">
                <a:solidFill>
                  <a:schemeClr val="bg1"/>
                </a:solidFill>
              </a:rPr>
              <a:t>Retrait du matériel étranger</a:t>
            </a:r>
          </a:p>
          <a:p>
            <a:pPr eaLnBrk="1" hangingPunct="1"/>
            <a:endParaRPr lang="fr-FR" altLang="fr-FR">
              <a:solidFill>
                <a:schemeClr val="bg1"/>
              </a:solidFill>
            </a:endParaRPr>
          </a:p>
          <a:p>
            <a:pPr eaLnBrk="1" hangingPunct="1"/>
            <a:endParaRPr lang="fr-FR" altLang="fr-FR">
              <a:solidFill>
                <a:schemeClr val="bg1"/>
              </a:solidFill>
            </a:endParaRPr>
          </a:p>
          <a:p>
            <a:pPr eaLnBrk="1" hangingPunct="1"/>
            <a:r>
              <a:rPr lang="fr-FR" altLang="fr-FR">
                <a:solidFill>
                  <a:schemeClr val="bg1"/>
                </a:solidFill>
              </a:rPr>
              <a:t>(Faire passer les bactéries de l’état sessile à l’état planctonique)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fr-FR" altLang="fr-FR" sz="1800">
              <a:solidFill>
                <a:schemeClr val="bg1"/>
              </a:solidFill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01"/>
    </mc:Choice>
    <mc:Fallback xmlns="">
      <p:transition spd="slow" advTm="28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>
                <a:ea typeface="ＭＳ Ｐゴシック" charset="-128"/>
              </a:rPr>
              <a:t>Signes cliniques</a:t>
            </a:r>
          </a:p>
        </p:txBody>
      </p:sp>
      <p:sp>
        <p:nvSpPr>
          <p:cNvPr id="32771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9250" lvl="1" indent="-349250" eaLnBrk="1" hangingPunct="1">
              <a:lnSpc>
                <a:spcPct val="90000"/>
              </a:lnSpc>
              <a:spcBef>
                <a:spcPts val="2000"/>
              </a:spcBef>
              <a:buClr>
                <a:srgbClr val="6FB7D7"/>
              </a:buClr>
            </a:pPr>
            <a:r>
              <a:rPr lang="fr-FR" altLang="fr-FR" sz="2400">
                <a:ea typeface="ＭＳ Ｐゴシック" charset="-128"/>
              </a:rPr>
              <a:t>En présence d’un dispositif endo-urinaire une IUAS peut être évoquée (A-III), </a:t>
            </a:r>
            <a:r>
              <a:rPr lang="fr-FR" altLang="fr-FR" sz="2400" b="1">
                <a:ea typeface="ＭＳ Ｐゴシック" charset="-128"/>
              </a:rPr>
              <a:t>en l’absence d’autre cause identifiée</a:t>
            </a:r>
            <a:r>
              <a:rPr lang="fr-FR" altLang="fr-FR" sz="2400">
                <a:ea typeface="ＭＳ Ｐゴシック" charset="-128"/>
              </a:rPr>
              <a:t>, devant:</a:t>
            </a:r>
          </a:p>
          <a:p>
            <a:pPr marL="349250" lvl="1" indent="-349250" eaLnBrk="1" hangingPunct="1">
              <a:lnSpc>
                <a:spcPct val="90000"/>
              </a:lnSpc>
            </a:pPr>
            <a:r>
              <a:rPr lang="fr-FR" altLang="fr-FR">
                <a:ea typeface="ＭＳ Ｐゴシック" charset="-128"/>
              </a:rPr>
              <a:t>fièvre, hypothermie (&lt;36°), </a:t>
            </a:r>
          </a:p>
          <a:p>
            <a:pPr marL="349250" lvl="1" indent="-349250" eaLnBrk="1" hangingPunct="1">
              <a:lnSpc>
                <a:spcPct val="90000"/>
              </a:lnSpc>
            </a:pPr>
            <a:r>
              <a:rPr lang="fr-FR" altLang="fr-FR">
                <a:ea typeface="ＭＳ Ｐゴシック" charset="-128"/>
              </a:rPr>
              <a:t>hypotension, </a:t>
            </a:r>
          </a:p>
          <a:p>
            <a:pPr marL="349250" lvl="1" indent="-349250" eaLnBrk="1" hangingPunct="1">
              <a:lnSpc>
                <a:spcPct val="90000"/>
              </a:lnSpc>
            </a:pPr>
            <a:r>
              <a:rPr lang="fr-FR" altLang="fr-FR">
                <a:ea typeface="ＭＳ Ｐゴシック" charset="-128"/>
              </a:rPr>
              <a:t>altération de l’état mental, malaise général ou léthargie 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>
                <a:ea typeface="ＭＳ Ｐゴシック" charset="-128"/>
              </a:rPr>
              <a:t>Après ablation du dispositif, il est fortement recommandé d’évoquer une IUAS en cas de persistance de signes locaux (A-III) (miction douloureuse, pollakiurie ou douleur sus-pubienne) </a:t>
            </a:r>
          </a:p>
          <a:p>
            <a:pPr eaLnBrk="1" hangingPunct="1">
              <a:lnSpc>
                <a:spcPct val="90000"/>
              </a:lnSpc>
            </a:pPr>
            <a:endParaRPr lang="fr-FR" altLang="fr-FR">
              <a:ea typeface="ＭＳ Ｐゴシック" charset="-128"/>
            </a:endParaRPr>
          </a:p>
        </p:txBody>
      </p:sp>
      <p:sp>
        <p:nvSpPr>
          <p:cNvPr id="32772" name="ZoneTexte 3"/>
          <p:cNvSpPr txBox="1">
            <a:spLocks noChangeArrowheads="1"/>
          </p:cNvSpPr>
          <p:nvPr/>
        </p:nvSpPr>
        <p:spPr bwMode="auto">
          <a:xfrm>
            <a:off x="6553200" y="63246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fr-FR"/>
              <a:t>RBP 2015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14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4000">
                <a:ea typeface="ＭＳ Ｐゴシック" charset="-128"/>
              </a:rPr>
              <a:t>Diagnostic microbiologique</a:t>
            </a:r>
          </a:p>
        </p:txBody>
      </p:sp>
      <p:sp>
        <p:nvSpPr>
          <p:cNvPr id="33795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fr-FR">
                <a:ea typeface="ＭＳ Ｐゴシック" charset="-128"/>
              </a:rPr>
              <a:t>Il n’est pas recommandé d’utiliser la bandelette urinaire pour le diagnostic des IUAS (D-III)</a:t>
            </a:r>
          </a:p>
          <a:p>
            <a:pPr eaLnBrk="1" hangingPunct="1"/>
            <a:r>
              <a:rPr lang="fr-FR" altLang="fr-FR">
                <a:ea typeface="ＭＳ Ｐゴシック" charset="-128"/>
              </a:rPr>
              <a:t>Il est fortement recommandé de prélever l’urine par ponction directe de l’opercule des sondes chez le malade sondé (A-II)</a:t>
            </a:r>
          </a:p>
          <a:p>
            <a:pPr eaLnBrk="1" hangingPunct="1"/>
            <a:endParaRPr lang="fr-FR" altLang="fr-FR">
              <a:ea typeface="ＭＳ Ｐゴシック" charset="-128"/>
            </a:endParaRPr>
          </a:p>
          <a:p>
            <a:pPr eaLnBrk="1" hangingPunct="1"/>
            <a:endParaRPr lang="fr-FR" altLang="fr-FR">
              <a:ea typeface="ＭＳ Ｐゴシック" charset="-128"/>
            </a:endParaRPr>
          </a:p>
          <a:p>
            <a:pPr eaLnBrk="1" hangingPunct="1"/>
            <a:endParaRPr lang="fr-FR" altLang="fr-FR">
              <a:ea typeface="ＭＳ Ｐゴシック" charset="-128"/>
            </a:endParaRPr>
          </a:p>
          <a:p>
            <a:pPr eaLnBrk="1" hangingPunct="1"/>
            <a:endParaRPr lang="fr-FR" altLang="fr-FR">
              <a:ea typeface="ＭＳ Ｐゴシック" charset="-128"/>
            </a:endParaRPr>
          </a:p>
          <a:p>
            <a:pPr eaLnBrk="1" hangingPunct="1"/>
            <a:endParaRPr lang="fr-FR" altLang="fr-FR">
              <a:ea typeface="ＭＳ Ｐゴシック" charset="-128"/>
            </a:endParaRPr>
          </a:p>
          <a:p>
            <a:pPr eaLnBrk="1" hangingPunct="1"/>
            <a:endParaRPr lang="fr-FR" altLang="fr-FR">
              <a:ea typeface="ＭＳ Ｐゴシック" charset="-128"/>
            </a:endParaRPr>
          </a:p>
          <a:p>
            <a:pPr eaLnBrk="1" hangingPunct="1"/>
            <a:endParaRPr lang="fr-FR" altLang="fr-FR">
              <a:ea typeface="ＭＳ Ｐゴシック" charset="-128"/>
            </a:endParaRPr>
          </a:p>
          <a:p>
            <a:pPr eaLnBrk="1" hangingPunct="1"/>
            <a:endParaRPr lang="fr-FR" altLang="fr-FR">
              <a:ea typeface="ＭＳ Ｐゴシック" charset="-128"/>
            </a:endParaRPr>
          </a:p>
          <a:p>
            <a:pPr eaLnBrk="1" hangingPunct="1"/>
            <a:endParaRPr lang="fr-FR" altLang="fr-FR">
              <a:ea typeface="ＭＳ Ｐゴシック" charset="-128"/>
            </a:endParaRPr>
          </a:p>
        </p:txBody>
      </p:sp>
      <p:sp>
        <p:nvSpPr>
          <p:cNvPr id="33796" name="ZoneTexte 3"/>
          <p:cNvSpPr txBox="1">
            <a:spLocks noChangeArrowheads="1"/>
          </p:cNvSpPr>
          <p:nvPr/>
        </p:nvSpPr>
        <p:spPr bwMode="auto">
          <a:xfrm>
            <a:off x="482600" y="5232400"/>
            <a:ext cx="8229600" cy="763588"/>
          </a:xfrm>
          <a:prstGeom prst="rect">
            <a:avLst/>
          </a:prstGeom>
          <a:noFill/>
          <a:ln w="38100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ts val="2000"/>
              </a:spcBef>
              <a:buClr>
                <a:srgbClr val="6FB7D7"/>
              </a:buClr>
              <a:buSzPct val="110000"/>
            </a:pPr>
            <a:r>
              <a:rPr lang="fr-FR" altLang="fr-FR" sz="2400">
                <a:solidFill>
                  <a:srgbClr val="595959"/>
                </a:solidFill>
              </a:rPr>
              <a:t>Il est recommandé de ne pas changer une sonde vésicale pour réaliser un ECBU (D-III)</a:t>
            </a:r>
          </a:p>
        </p:txBody>
      </p:sp>
      <p:sp>
        <p:nvSpPr>
          <p:cNvPr id="33797" name="ZoneTexte 4"/>
          <p:cNvSpPr txBox="1">
            <a:spLocks noChangeArrowheads="1"/>
          </p:cNvSpPr>
          <p:nvPr/>
        </p:nvSpPr>
        <p:spPr bwMode="auto">
          <a:xfrm>
            <a:off x="6553200" y="63246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fr-FR"/>
              <a:t>RBP 2015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89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>
                <a:ea typeface="ＭＳ Ｐゴシック" charset="-128"/>
              </a:rPr>
              <a:t>Diagnostic microbiologique</a:t>
            </a:r>
          </a:p>
        </p:txBody>
      </p:sp>
      <p:sp>
        <p:nvSpPr>
          <p:cNvPr id="34819" name="Espace réservé du contenu 2"/>
          <p:cNvSpPr>
            <a:spLocks noGrp="1"/>
          </p:cNvSpPr>
          <p:nvPr>
            <p:ph idx="1"/>
          </p:nvPr>
        </p:nvSpPr>
        <p:spPr>
          <a:xfrm>
            <a:off x="549275" y="2417763"/>
            <a:ext cx="8042275" cy="2403475"/>
          </a:xfrm>
        </p:spPr>
        <p:txBody>
          <a:bodyPr/>
          <a:lstStyle/>
          <a:p>
            <a:pPr eaLnBrk="1" hangingPunct="1"/>
            <a:r>
              <a:rPr lang="fr-FR" altLang="fr-FR" b="1">
                <a:ea typeface="ＭＳ Ｐゴシック" charset="-128"/>
              </a:rPr>
              <a:t>En présence d’un dispositif endo-urinaire:</a:t>
            </a:r>
            <a:endParaRPr lang="fr-FR" altLang="fr-FR">
              <a:ea typeface="ＭＳ Ｐゴシック" charset="-128"/>
            </a:endParaRPr>
          </a:p>
          <a:p>
            <a:pPr lvl="1" eaLnBrk="1" hangingPunct="1"/>
            <a:r>
              <a:rPr lang="fr-FR" altLang="fr-FR">
                <a:ea typeface="ＭＳ Ｐゴシック" charset="-128"/>
              </a:rPr>
              <a:t>la leucocyturie n’est pas prédictive de la présence ou non d’une infection urinaire et n’entre pas dans les critères définissant l’infection urinaire sur sonde. </a:t>
            </a:r>
          </a:p>
          <a:p>
            <a:pPr lvl="1" eaLnBrk="1" hangingPunct="1"/>
            <a:r>
              <a:rPr lang="fr-FR" altLang="fr-FR">
                <a:ea typeface="ＭＳ Ｐゴシック" charset="-128"/>
              </a:rPr>
              <a:t>Il est fortement recommandé d’utiliser le seuil de 10</a:t>
            </a:r>
            <a:r>
              <a:rPr lang="fr-FR" altLang="fr-FR" baseline="30000">
                <a:ea typeface="ＭＳ Ｐゴシック" charset="-128"/>
              </a:rPr>
              <a:t>5</a:t>
            </a:r>
            <a:r>
              <a:rPr lang="fr-FR" altLang="fr-FR">
                <a:ea typeface="ＭＳ Ｐゴシック" charset="-128"/>
              </a:rPr>
              <a:t> ufc/ml pour la bactériurie (A-III)</a:t>
            </a:r>
          </a:p>
          <a:p>
            <a:pPr eaLnBrk="1" hangingPunct="1"/>
            <a:endParaRPr lang="fr-FR" altLang="fr-FR">
              <a:ea typeface="ＭＳ Ｐゴシック" charset="-128"/>
            </a:endParaRPr>
          </a:p>
        </p:txBody>
      </p:sp>
      <p:sp>
        <p:nvSpPr>
          <p:cNvPr id="34820" name="ZoneTexte 3"/>
          <p:cNvSpPr txBox="1">
            <a:spLocks noChangeArrowheads="1"/>
          </p:cNvSpPr>
          <p:nvPr/>
        </p:nvSpPr>
        <p:spPr bwMode="auto">
          <a:xfrm>
            <a:off x="6553200" y="63246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fr-FR"/>
              <a:t>RBP 2015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39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Diapositive 1 - &amp;quot;Infections urinaires sur matériel  DESC Pathologie infectieuse et tropicale – avril 2018&amp;quot;&quot;/&gt;&lt;property id=&quot;20307&quot; value=&quot;256&quot;/&gt;&lt;/object&gt;&lt;object type=&quot;3&quot; unique_id=&quot;10004&quot;&gt;&lt;property id=&quot;20148&quot; value=&quot;5&quot;/&gt;&lt;property id=&quot;20300&quot; value=&quot;Diapositive 2&quot;/&gt;&lt;property id=&quot;20307&quot; value=&quot;313&quot;/&gt;&lt;/object&gt;&lt;object type=&quot;3&quot; unique_id=&quot;10005&quot;&gt;&lt;property id=&quot;20148&quot; value=&quot;5&quot;/&gt;&lt;property id=&quot;20300&quot; value=&quot;Diapositive 3 - &amp;quot;Définition du biofilm&amp;quot;&quot;/&gt;&lt;property id=&quot;20307&quot; value=&quot;259&quot;/&gt;&lt;/object&gt;&lt;object type=&quot;3&quot; unique_id=&quot;10006&quot;&gt;&lt;property id=&quot;20148&quot; value=&quot;5&quot;/&gt;&lt;property id=&quot;20300&quot; value=&quot;Diapositive 4&quot;/&gt;&lt;property id=&quot;20307&quot; value=&quot;307&quot;/&gt;&lt;/object&gt;&lt;object type=&quot;3&quot; unique_id=&quot;10007&quot;&gt;&lt;property id=&quot;20148&quot; value=&quot;5&quot;/&gt;&lt;property id=&quot;20300&quot; value=&quot;Diapositive 5 - &amp;quot;Diffusion dans le slime correcte pour quelques AB&amp;quot;&quot;/&gt;&lt;property id=&quot;20307&quot; value=&quot;279&quot;/&gt;&lt;/object&gt;&lt;object type=&quot;3&quot; unique_id=&quot;10008&quot;&gt;&lt;property id=&quot;20148&quot; value=&quot;5&quot;/&gt;&lt;property id=&quot;20300&quot; value=&quot;Diapositive 6 - &amp;quot;Les moyens curatifs&amp;quot;&quot;/&gt;&lt;property id=&quot;20307&quot; value=&quot;263&quot;/&gt;&lt;/object&gt;&lt;object type=&quot;3&quot; unique_id=&quot;10009&quot;&gt;&lt;property id=&quot;20148&quot; value=&quot;5&quot;/&gt;&lt;property id=&quot;20300&quot; value=&quot;Diapositive 7 - &amp;quot;Signes cliniques&amp;quot;&quot;/&gt;&lt;property id=&quot;20307&quot; value=&quot;316&quot;/&gt;&lt;/object&gt;&lt;object type=&quot;3&quot; unique_id=&quot;10010&quot;&gt;&lt;property id=&quot;20148&quot; value=&quot;5&quot;/&gt;&lt;property id=&quot;20300&quot; value=&quot;Diapositive 8 - &amp;quot;Diagnostic microbiologique&amp;quot;&quot;/&gt;&lt;property id=&quot;20307&quot; value=&quot;317&quot;/&gt;&lt;/object&gt;&lt;object type=&quot;3&quot; unique_id=&quot;10011&quot;&gt;&lt;property id=&quot;20148&quot; value=&quot;5&quot;/&gt;&lt;property id=&quot;20300&quot; value=&quot;Diapositive 9 - &amp;quot;Diagnostic microbiologique&amp;quot;&quot;/&gt;&lt;property id=&quot;20307&quot; value=&quot;318&quot;/&gt;&lt;/object&gt;&lt;object type=&quot;3&quot; unique_id=&quot;10012&quot;&gt;&lt;property id=&quot;20148&quot; value=&quot;5&quot;/&gt;&lt;property id=&quot;20300&quot; value=&quot;Diapositive 10 - &amp;quot;Quelles CAT vis à vis d’une sonde vésicale en cas de diagnostic d’infection urinaire ?&amp;quot;&quot;/&gt;&lt;property id=&quot;20307&quot; value=&quot;289&quot;/&gt;&lt;/object&gt;&lt;object type=&quot;3&quot; unique_id=&quot;10013&quot;&gt;&lt;property id=&quot;20148&quot; value=&quot;5&quot;/&gt;&lt;property id=&quot;20300&quot; value=&quot;Diapositive 11 - &amp;quot;Gestion des dispositifs endo-urinaires&amp;quot;&quot;/&gt;&lt;property id=&quot;20307&quot; value=&quot;296&quot;/&gt;&lt;/object&gt;&lt;object type=&quot;3&quot; unique_id=&quot;10014&quot;&gt;&lt;property id=&quot;20148&quot; value=&quot;5&quot;/&gt;&lt;property id=&quot;20300&quot; value=&quot;Diapositive 12 - &amp;quot;Quelles précautions infectiologiques chez un patient sans symptômes d’infection urinaire avec SAD en pré-opé&quot;/&gt;&lt;property id=&quot;20307&quot; value=&quot;312&quot;/&gt;&lt;/object&gt;&lt;object type=&quot;3&quot; unique_id=&quot;10015&quot;&gt;&lt;property id=&quot;20148&quot; value=&quot;5&quot;/&gt;&lt;property id=&quot;20300&quot; value=&quot;Diapositive 13 - &amp;quot;Gestion des dispositifs endo-urinaires&amp;quot;&quot;/&gt;&lt;property id=&quot;20307&quot; value=&quot;311&quot;/&gt;&lt;/object&gt;&lt;object type=&quot;3&quot; unique_id=&quot;10016&quot;&gt;&lt;property id=&quot;20148&quot; value=&quot;5&quot;/&gt;&lt;property id=&quot;20300&quot; value=&quot;Diapositive 14&quot;/&gt;&lt;property id=&quot;20307&quot; value=&quot;285&quot;/&gt;&lt;/object&gt;&lt;object type=&quot;3&quot; unique_id=&quot;10017&quot;&gt;&lt;property id=&quot;20148&quot; value=&quot;5&quot;/&gt;&lt;property id=&quot;20300&quot; value=&quot;Diapositive 15 - &amp;quot;Antibioprophylaxie &amp;quot;&quot;/&gt;&lt;property id=&quot;20307&quot; value=&quot;301&quot;/&gt;&lt;/object&gt;&lt;object type=&quot;3&quot; unique_id=&quot;10018&quot;&gt;&lt;property id=&quot;20148&quot; value=&quot;5&quot;/&gt;&lt;property id=&quot;20300&quot; value=&quot;Diapositive 16&quot;/&gt;&lt;property id=&quot;20307&quot; value=&quot;302&quot;/&gt;&lt;/object&gt;&lt;object type=&quot;3&quot; unique_id=&quot;10019&quot;&gt;&lt;property id=&quot;20148&quot; value=&quot;5&quot;/&gt;&lt;property id=&quot;20300&quot; value=&quot;Diapositive 17&quot;/&gt;&lt;property id=&quot;20307&quot; value=&quot;305&quot;/&gt;&lt;/object&gt;&lt;object type=&quot;3&quot; unique_id=&quot;10020&quot;&gt;&lt;property id=&quot;20148&quot; value=&quot;5&quot;/&gt;&lt;property id=&quot;20300&quot; value=&quot;Diapositive 18&quot;/&gt;&lt;property id=&quot;20307&quot; value=&quot;286&quot;/&gt;&lt;/object&gt;&lt;object type=&quot;3&quot; unique_id=&quot;10021&quot;&gt;&lt;property id=&quot;20148&quot; value=&quot;5&quot;/&gt;&lt;property id=&quot;20300&quot; value=&quot;Diapositive 19 - &amp;quot;Indications et modalités du drainage vésical&amp;quot;&quot;/&gt;&lt;property id=&quot;20307&quot; value=&quot;326&quot;/&gt;&lt;/object&gt;&lt;object type=&quot;3&quot; unique_id=&quot;10022&quot;&gt;&lt;property id=&quot;20148&quot; value=&quot;5&quot;/&gt;&lt;property id=&quot;20300&quot; value=&quot;Diapositive 20 - &amp;quot;Infections fongiques et matériel (Candida)&amp;quot;&quot;/&gt;&lt;property id=&quot;20307&quot; value=&quot;325&quot;/&gt;&lt;/object&gt;&lt;object type=&quot;3&quot; unique_id=&quot;10023&quot;&gt;&lt;property id=&quot;20148&quot; value=&quot;5&quot;/&gt;&lt;property id=&quot;20300&quot; value=&quot;Diapositive 21 - &amp;quot;Les points clés&amp;quot;&quot;/&gt;&lt;property id=&quot;20307&quot; value=&quot;303&quot;/&gt;&lt;/object&gt;&lt;/object&gt;&lt;object type=&quot;8&quot; unique_id=&quot;10046&quot;&gt;&lt;/object&gt;&lt;/object&gt;&lt;/database&gt;"/>
  <p:tag name="MMPROD_NEXTUNIQUEID" val="10009"/>
  <p:tag name="SECTOMILLISECCONVERTED" val="1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ivique">
  <a:themeElements>
    <a:clrScheme name="Civiqu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que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que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ris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Bris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19</TotalTime>
  <Words>902</Words>
  <Application>Microsoft Office PowerPoint</Application>
  <PresentationFormat>Affichage à l'écran (4:3)</PresentationFormat>
  <Paragraphs>136</Paragraphs>
  <Slides>21</Slides>
  <Notes>6</Notes>
  <HiddenSlides>0</HiddenSlides>
  <MMClips>21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21</vt:i4>
      </vt:variant>
    </vt:vector>
  </HeadingPairs>
  <TitlesOfParts>
    <vt:vector size="37" baseType="lpstr">
      <vt:lpstr>ＭＳ Ｐゴシック</vt:lpstr>
      <vt:lpstr>Arial</vt:lpstr>
      <vt:lpstr>Calibri</vt:lpstr>
      <vt:lpstr>Comic Sans MS</vt:lpstr>
      <vt:lpstr>Georgia</vt:lpstr>
      <vt:lpstr>News Gothic MT</vt:lpstr>
      <vt:lpstr>Tahoma</vt:lpstr>
      <vt:lpstr>Times New Roman</vt:lpstr>
      <vt:lpstr>Verdana</vt:lpstr>
      <vt:lpstr>Wingdings</vt:lpstr>
      <vt:lpstr>Wingdings 2</vt:lpstr>
      <vt:lpstr>Modèle par défaut</vt:lpstr>
      <vt:lpstr>Globe</vt:lpstr>
      <vt:lpstr>Civique</vt:lpstr>
      <vt:lpstr>Brise</vt:lpstr>
      <vt:lpstr>1_Brise</vt:lpstr>
      <vt:lpstr>Infections urinaires sur matériel  DESC Pathologie infectieuse et tropicale – avril 2018</vt:lpstr>
      <vt:lpstr>Présentation PowerPoint</vt:lpstr>
      <vt:lpstr>Définition du biofilm</vt:lpstr>
      <vt:lpstr>Présentation PowerPoint</vt:lpstr>
      <vt:lpstr>Diffusion dans le slime correcte pour quelques AB</vt:lpstr>
      <vt:lpstr>Les moyens curatifs</vt:lpstr>
      <vt:lpstr>Signes cliniques</vt:lpstr>
      <vt:lpstr>Diagnostic microbiologique</vt:lpstr>
      <vt:lpstr>Diagnostic microbiologique</vt:lpstr>
      <vt:lpstr>Quelles CAT vis à vis d’une sonde vésicale en cas de diagnostic d’infection urinaire ?</vt:lpstr>
      <vt:lpstr>Gestion des dispositifs endo-urinaires</vt:lpstr>
      <vt:lpstr>Quelles précautions infectiologiques chez un patient sans symptômes d’infection urinaire avec SAD en pré-opératoire urologique ?</vt:lpstr>
      <vt:lpstr>Gestion des dispositifs endo-urinaires</vt:lpstr>
      <vt:lpstr>Présentation PowerPoint</vt:lpstr>
      <vt:lpstr>Antibioprophylaxie </vt:lpstr>
      <vt:lpstr>Présentation PowerPoint</vt:lpstr>
      <vt:lpstr>Présentation PowerPoint</vt:lpstr>
      <vt:lpstr>Présentation PowerPoint</vt:lpstr>
      <vt:lpstr>Indications et modalités du drainage vésical</vt:lpstr>
      <vt:lpstr>Infections fongiques et matériel (Candida)</vt:lpstr>
      <vt:lpstr>Les points clés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Infections urinaires sur matériel  DESC Pathologie infectieuse et tropicale – avril 2018</dc:title>
  <dc:creator>Utilisateur de Microsoft Office</dc:creator>
  <cp:lastModifiedBy>Christèle Piau-Lorandel</cp:lastModifiedBy>
  <cp:revision>4</cp:revision>
  <dcterms:created xsi:type="dcterms:W3CDTF">2018-04-19T04:15:12Z</dcterms:created>
  <dcterms:modified xsi:type="dcterms:W3CDTF">2018-04-19T07:00:47Z</dcterms:modified>
</cp:coreProperties>
</file>