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5" r:id="rId1"/>
  </p:sldMasterIdLst>
  <p:notesMasterIdLst>
    <p:notesMasterId r:id="rId23"/>
  </p:notesMasterIdLst>
  <p:sldIdLst>
    <p:sldId id="289" r:id="rId2"/>
    <p:sldId id="450" r:id="rId3"/>
    <p:sldId id="481" r:id="rId4"/>
    <p:sldId id="489" r:id="rId5"/>
    <p:sldId id="520" r:id="rId6"/>
    <p:sldId id="486" r:id="rId7"/>
    <p:sldId id="491" r:id="rId8"/>
    <p:sldId id="492" r:id="rId9"/>
    <p:sldId id="493" r:id="rId10"/>
    <p:sldId id="519" r:id="rId11"/>
    <p:sldId id="517" r:id="rId12"/>
    <p:sldId id="498" r:id="rId13"/>
    <p:sldId id="500" r:id="rId14"/>
    <p:sldId id="501" r:id="rId15"/>
    <p:sldId id="502" r:id="rId16"/>
    <p:sldId id="503" r:id="rId17"/>
    <p:sldId id="504" r:id="rId18"/>
    <p:sldId id="505" r:id="rId19"/>
    <p:sldId id="507" r:id="rId20"/>
    <p:sldId id="521" r:id="rId21"/>
    <p:sldId id="513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FF"/>
    <a:srgbClr val="3399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674"/>
  </p:normalViewPr>
  <p:slideViewPr>
    <p:cSldViewPr>
      <p:cViewPr varScale="1">
        <p:scale>
          <a:sx n="79" d="100"/>
          <a:sy n="79" d="100"/>
        </p:scale>
        <p:origin x="14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499D43-C8AE-4632-B280-E60F5669454F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65096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sz="1200" dirty="0"/>
              <a:t>La rage est encéphalomyélite virale « presque » toujours mortelle pour l</a:t>
            </a:r>
            <a:r>
              <a:rPr lang="fr-FR" altLang="fr-FR" sz="1200" dirty="0"/>
              <a:t>’</a:t>
            </a:r>
            <a:r>
              <a:rPr lang="fr-FR" sz="1200" dirty="0"/>
              <a:t>homme.</a:t>
            </a:r>
            <a:r>
              <a:rPr lang="fr-FR" sz="1200" baseline="0" dirty="0"/>
              <a:t> C’est  une z</a:t>
            </a:r>
            <a:r>
              <a:rPr lang="fr-FR" sz="1200" dirty="0"/>
              <a:t>oonose accidentellement transmissible à l'homme</a:t>
            </a:r>
            <a:r>
              <a:rPr lang="fr-FR" sz="1200" baseline="0" dirty="0"/>
              <a:t> </a:t>
            </a:r>
            <a:r>
              <a:rPr lang="fr-FR" sz="1200" dirty="0"/>
              <a:t>surtout par la salive au cours de morsures ou griffades.</a:t>
            </a:r>
            <a:r>
              <a:rPr lang="fr-FR" sz="1200" baseline="0" dirty="0"/>
              <a:t> Son d</a:t>
            </a:r>
            <a:r>
              <a:rPr lang="fr-FR" sz="1200" dirty="0"/>
              <a:t>élai d</a:t>
            </a:r>
            <a:r>
              <a:rPr lang="fr-FR" altLang="fr-FR" sz="1200" dirty="0"/>
              <a:t>’</a:t>
            </a:r>
            <a:r>
              <a:rPr lang="fr-FR" sz="1200" dirty="0"/>
              <a:t>incubation est  long : de 20 à 90 jours.</a:t>
            </a:r>
            <a:r>
              <a:rPr lang="fr-FR" sz="1200" baseline="0" dirty="0"/>
              <a:t> Le génotype 1 via les morsures de chiens est à l’origine  de de plus de 95% des décès dans le monde estimés à 55000  par an par l’OMS. Les génotypes 5 et 6 sont présents en Europe de l’ouest est représente un risque potentiel pour l’homme via un contact avec une chauve souris insectivore.</a:t>
            </a:r>
            <a:endParaRPr lang="fr-FR" sz="12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386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ce qui concerne les expositions en zone d’endémie, les indications mise en route en route  de TPE suivent les recommandations de</a:t>
            </a:r>
            <a:r>
              <a:rPr lang="fr-FR" baseline="0" dirty="0"/>
              <a:t> l’OMS.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438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L’exposition à une chauve-souris est une</a:t>
            </a:r>
            <a:r>
              <a:rPr lang="fr-FR" baseline="0" dirty="0"/>
              <a:t> indication formelle à la mise en route d’un traitement par administration d’injections vaccinales et d’immunoglobulines chez le patient non préalablement immunisé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4540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 vaccins préparés</a:t>
            </a:r>
            <a:r>
              <a:rPr lang="fr-FR" baseline="0" dirty="0"/>
              <a:t> sur cultures cellulaires sont disponibles en France. La voie IM est la seule voie ayant l’AMM en France. La voie intra dermique est uniquement recommandé par l’OMS dans les pays </a:t>
            </a:r>
            <a:r>
              <a:rPr lang="fr-FR" baseline="0" dirty="0" err="1"/>
              <a:t>enzootiques</a:t>
            </a:r>
            <a:r>
              <a:rPr lang="fr-FR" baseline="0" dirty="0"/>
              <a:t> pour diminuer le cout de la vaccination.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923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faut</a:t>
            </a:r>
            <a:r>
              <a:rPr lang="fr-FR" baseline="0" dirty="0"/>
              <a:t> évaluer la catégorie d’exposition pour définir les indications d’administration des vaccins et des immunoglobulines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574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est impératif de na pas omettre le traitement local initial non spécifique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2190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protocoles « Essen » en 5 injections et « Zagreb » en 4 injections sont les 2 protocoles d’administration des vaccins par voie IM validé en France.</a:t>
            </a:r>
          </a:p>
          <a:p>
            <a:r>
              <a:rPr lang="fr-FR" dirty="0"/>
              <a:t>Le protocole Essen doit etre utilisé chez</a:t>
            </a:r>
            <a:r>
              <a:rPr lang="fr-FR" baseline="0" dirty="0"/>
              <a:t> les patients immunodéprimés.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5282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cas de sujet préalablement immunisé par un TPE antérieur ou une vaccination</a:t>
            </a:r>
            <a:r>
              <a:rPr lang="fr-FR" baseline="0" dirty="0"/>
              <a:t> </a:t>
            </a:r>
            <a:r>
              <a:rPr lang="fr-FR" baseline="0" dirty="0" err="1"/>
              <a:t>préexposition</a:t>
            </a:r>
            <a:r>
              <a:rPr lang="fr-FR" baseline="0" dirty="0"/>
              <a:t> : seul un protocole en 2 injections vaccinales sans immunoglobulines doit etre administré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111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immunoglobulines doivent etre administrées en cas d’</a:t>
            </a:r>
            <a:r>
              <a:rPr lang="fr-FR" dirty="0" err="1"/>
              <a:t>expostion</a:t>
            </a:r>
            <a:r>
              <a:rPr lang="fr-FR" dirty="0"/>
              <a:t> avec une chauve souris de grade 2 et 3 et en cas d’exposition de grade 3 de toute</a:t>
            </a:r>
            <a:r>
              <a:rPr lang="fr-FR" baseline="0" dirty="0"/>
              <a:t> espèce de mammifère en région </a:t>
            </a:r>
            <a:r>
              <a:rPr lang="fr-FR" baseline="0" dirty="0" err="1"/>
              <a:t>enzootique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654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Des</a:t>
            </a:r>
            <a:r>
              <a:rPr lang="fr-FR" baseline="0" dirty="0"/>
              <a:t> recommandations récentes de l’OMS viennent d’etre publiées proposant notamment un schéma à 4 doses  de vaccin en une injection à J0, J3 J7 et une 4</a:t>
            </a:r>
            <a:r>
              <a:rPr lang="fr-FR" baseline="30000" dirty="0"/>
              <a:t>ème</a:t>
            </a:r>
            <a:r>
              <a:rPr lang="fr-FR" baseline="0" dirty="0"/>
              <a:t> injection entre J14 et J28.Ce protocole doit etre néanmoins validé par les autorités sanitaires en France avant de pouvoir etre utilisé.  Le protocole Zagreb est toujours recommandé.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704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62CF6161-4B53-49E4-941D-62C3FD3F4143}" type="slidenum">
              <a:rPr lang="fr-FR"/>
              <a:pPr/>
              <a:t>20</a:t>
            </a:fld>
            <a:endParaRPr lang="fr-FR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9050" y="793750"/>
            <a:ext cx="4281488" cy="3209925"/>
          </a:xfrm>
          <a:ln w="12700" cap="flat">
            <a:solidFill>
              <a:schemeClr val="tx1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52863"/>
          </a:xfrm>
          <a:ln/>
        </p:spPr>
        <p:txBody>
          <a:bodyPr lIns="92075" tIns="46038" rIns="92075" bIns="46038"/>
          <a:lstStyle/>
          <a:p>
            <a:pPr>
              <a:defRPr/>
            </a:pPr>
            <a:r>
              <a:rPr lang="fr-FR" dirty="0">
                <a:ea typeface="ＭＳ Ｐゴシック" charset="0"/>
                <a:cs typeface="+mn-cs"/>
              </a:rPr>
              <a:t>Ces recommandations à venir n’aborderont</a:t>
            </a:r>
            <a:r>
              <a:rPr lang="fr-FR" baseline="0" dirty="0">
                <a:ea typeface="ＭＳ Ｐゴシック" charset="0"/>
                <a:cs typeface="+mn-cs"/>
              </a:rPr>
              <a:t> pas les recommandations de vaccination antirabique pré exposition qui sont détaillés dans un avis du HCSP de 2013</a:t>
            </a:r>
            <a:endParaRPr lang="fr-FR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41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Arial" panose="020B0604020202020204" pitchFamily="34" charset="0"/>
              </a:rPr>
              <a:t>La France métropolitaine est officiellement déclarée libre de rage  des mammifères terrestres non volants depuis 2010.</a:t>
            </a:r>
            <a:r>
              <a:rPr lang="fr-FR" sz="1800" kern="1200" baseline="0" dirty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Arial" panose="020B0604020202020204" pitchFamily="34" charset="0"/>
              </a:rPr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fr-FR" sz="1800" kern="1200" baseline="0" dirty="0">
                <a:solidFill>
                  <a:schemeClr val="tx1"/>
                </a:solidFill>
                <a:latin typeface="Times New Roman" charset="0"/>
                <a:ea typeface="MS PGothic" pitchFamily="34" charset="-128"/>
                <a:cs typeface="Arial" panose="020B0604020202020204" pitchFamily="34" charset="0"/>
              </a:rPr>
              <a:t>Elle est  soumise comme les autres pays d'Europe de l’ouest au risque d’importation d’animaux enragés provenant de pays d’enzootie.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21 cas, essentiellement des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chiens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été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importés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en Europe de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l’Ouest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entre 2001 et 2013. 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Cependant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risque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transmission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l’homme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estimé</a:t>
            </a:r>
            <a:r>
              <a:rPr lang="en-US" sz="1800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</a:t>
            </a:r>
            <a:r>
              <a:rPr lang="en-US" sz="1800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très</a:t>
            </a:r>
            <a:r>
              <a:rPr lang="en-US" sz="1800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faible</a:t>
            </a:r>
            <a:r>
              <a:rPr lang="en-US" sz="1800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aseline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7,5 X 10</a:t>
            </a:r>
            <a:r>
              <a:rPr lang="en-US" sz="18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sz="1800" kern="1200" dirty="0">
              <a:solidFill>
                <a:schemeClr val="tx1"/>
              </a:solidFill>
              <a:latin typeface="Times New Roman" charset="0"/>
              <a:ea typeface="MS PGothic" pitchFamily="34" charset="-128"/>
              <a:cs typeface="Arial" panose="020B0604020202020204" pitchFamily="34" charset="0"/>
            </a:endParaRPr>
          </a:p>
          <a:p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5233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conclusion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La France métropolitaine est indemne de rage (à l’exception de la rage des chiroptères)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La rage est une maladie systématiquement mortelle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La rage est évitable grâce à des vaccins et immunoglobulines efficaces et bien tolérés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En France, la surveillance de l’animal mordeur est essentielle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Le risque résiduel de rage en France ne justifie pas la mise en œuvre d’un TPE dans les expositions concernant un animal errant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La perception du risque rabique est insuffisante chez les voyageurs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7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existe donc 4 contextes à risque en France</a:t>
            </a:r>
            <a:r>
              <a:rPr lang="fr-FR" baseline="0" dirty="0"/>
              <a:t> vis à vis de la rage.</a:t>
            </a:r>
          </a:p>
          <a:p>
            <a:pPr marL="228600" indent="-228600">
              <a:buAutoNum type="arabicParenR"/>
            </a:pPr>
            <a:r>
              <a:rPr lang="fr-FR" baseline="0" dirty="0"/>
              <a:t>Celui  lié à l’importation illégale d’animaux évoqué auparavant.</a:t>
            </a:r>
          </a:p>
          <a:p>
            <a:pPr marL="228600" indent="-228600">
              <a:buAutoNum type="arabicParenR"/>
            </a:pPr>
            <a:r>
              <a:rPr lang="fr-FR" baseline="0" dirty="0"/>
              <a:t>Celui lié à une exposition en pays </a:t>
            </a:r>
            <a:r>
              <a:rPr lang="fr-FR" baseline="0" dirty="0" err="1"/>
              <a:t>enzootique</a:t>
            </a:r>
            <a:r>
              <a:rPr lang="fr-FR" baseline="0" dirty="0"/>
              <a:t> avec déclaration de la maladie au retour comme les 2 derniers cas humains survenus au retour du Mali en 2014 et au retour du Sri Lanka en 2017</a:t>
            </a:r>
          </a:p>
          <a:p>
            <a:pPr marL="228600" indent="-228600">
              <a:buAutoNum type="arabicParenR"/>
            </a:pPr>
            <a:r>
              <a:rPr lang="fr-FR" baseline="0" dirty="0"/>
              <a:t>Le risque lié à l’exposition à un chiroptère en France métropolitaine</a:t>
            </a:r>
          </a:p>
          <a:p>
            <a:pPr marL="228600" indent="-228600">
              <a:buAutoNum type="arabicParenR"/>
            </a:pPr>
            <a:r>
              <a:rPr lang="fr-FR" baseline="0" dirty="0"/>
              <a:t>Et enfin celui lié à la spécificité de la situation épidémiologique </a:t>
            </a:r>
            <a:r>
              <a:rPr lang="fr-FR" baseline="0" dirty="0" err="1"/>
              <a:t>guyannaise</a:t>
            </a:r>
            <a:r>
              <a:rPr lang="fr-FR" baseline="0" dirty="0"/>
              <a:t> avec le risque de rage </a:t>
            </a:r>
            <a:r>
              <a:rPr lang="fr-FR" baseline="0" dirty="0" err="1"/>
              <a:t>desmodine</a:t>
            </a:r>
            <a:r>
              <a:rPr lang="fr-FR" baseline="0" dirty="0"/>
              <a:t> par contact des chauves souris ou par morsure d’animaux non volants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599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Le nombre de traitements post exposition (TPE)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institués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dams les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centres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anti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rabiques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(CAR) ne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baissent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pas au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cours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du temps ;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ceci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malgré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l’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Europe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l’Ouest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déclarée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indemne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rage chez les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mammifères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volants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. Le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taux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de TPE 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en route (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autour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de 50%)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élevé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par rapport aux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autres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 pays </a:t>
            </a:r>
            <a:r>
              <a:rPr lang="en-US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européens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. Les </a:t>
            </a:r>
            <a:r>
              <a:rPr lang="fr-F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odalités de TPE sont</a:t>
            </a:r>
            <a:r>
              <a:rPr lang="fr-F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hétérogènes d’un CAR</a:t>
            </a:r>
            <a:r>
              <a:rPr lang="fr-F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à l’autre notamment pour les morsures de chiens ou chats inconnus non </a:t>
            </a:r>
            <a:r>
              <a:rPr lang="fr-FR" sz="12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accesibles</a:t>
            </a:r>
            <a:r>
              <a:rPr lang="fr-F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à la surveillance. Il existe des mises en route de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TPE dans des expositions à des espèces animales dont le</a:t>
            </a:r>
            <a:r>
              <a:rPr lang="fr-F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risque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est considéré</a:t>
            </a:r>
            <a:r>
              <a:rPr lang="fr-F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comme nul en France métropolitaine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(rongeurs, animaux sauvages).  Néanmoins les recommandations</a:t>
            </a:r>
            <a:r>
              <a:rPr lang="fr-F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de l OMS sur les modalités de TPE sont adaptées aux expositions survenant en région </a:t>
            </a:r>
            <a:r>
              <a:rPr lang="fr-FR" sz="12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enzootique</a:t>
            </a:r>
            <a:r>
              <a:rPr lang="fr-F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. Il n’existe pas à ce jour de recommandations </a:t>
            </a:r>
            <a:r>
              <a:rPr lang="fr-FR" sz="12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francaises</a:t>
            </a:r>
            <a:r>
              <a:rPr lang="fr-F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adaptées à notre situation épidémiologique.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983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Un groupe de travail a été constitué suite à  ne</a:t>
            </a:r>
            <a:r>
              <a:rPr lang="fr-FR" baseline="0" dirty="0"/>
              <a:t> saisine du HCSP avec pour objectif de </a:t>
            </a:r>
            <a:r>
              <a:rPr lang="fr-FR" sz="1200" baseline="0" dirty="0">
                <a:latin typeface="Arial" panose="020B0604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p</a:t>
            </a:r>
            <a:r>
              <a:rPr lang="fr-FR" sz="1200" dirty="0">
                <a:latin typeface="Arial" panose="020B0604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roposer des recommandations en matière de traitement antirabique après exposition (TPE) adaptées à la situation épidémiologique actuelle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268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L’</a:t>
            </a:r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fr-FR" sz="1200" b="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analyse du risque d’exposition à la rage est basée sur </a:t>
            </a:r>
            <a:r>
              <a:rPr lang="fr-FR" sz="1200" b="0" dirty="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’espèce animale en cause, la provenance,</a:t>
            </a:r>
            <a:r>
              <a:rPr lang="fr-F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le comportement et le statut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de l’animal mordeur, le statut</a:t>
            </a:r>
            <a:r>
              <a:rPr lang="fr-FR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de la personne exposée (notamment si elle est immunisée ou non) et la nature du contact (notamment le grade de la classification OMS)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662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Voici la proposition du groupe</a:t>
            </a:r>
            <a:r>
              <a:rPr lang="fr-FR" baseline="0" dirty="0"/>
              <a:t> de travail sur la CAT en cas de morsure à d’animal non volant. Elle précise les expositions à certains animaux ne devant pas faire l’objet de mise en route de TPE. Elle précise également les situations suite à une exposition à un chien ou un chat devant faire l’objet d’une surveillance vétérinaire ou d’un envoi de la </a:t>
            </a:r>
            <a:r>
              <a:rPr lang="fr-FR" baseline="0" dirty="0" err="1"/>
              <a:t>téte</a:t>
            </a:r>
            <a:r>
              <a:rPr lang="fr-FR" baseline="0" dirty="0"/>
              <a:t> de l’animal à la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direction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départementale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la protection des populations sans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mise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en route de TPE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immédiatement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662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cas de morsure par un chien ou chat  inconnu et non accessible à la surveillance : il a été décidé</a:t>
            </a:r>
            <a:r>
              <a:rPr lang="fr-FR" baseline="0" dirty="0"/>
              <a:t> de ne pas retenir l’indication à un TPE.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870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200" dirty="0"/>
              <a:t>Cette décision fait suite à une analyse bénéfice risque réalisée</a:t>
            </a:r>
            <a:r>
              <a:rPr lang="fr-FR" altLang="fr-FR" sz="1200" baseline="0" dirty="0"/>
              <a:t> dans le contexte français ou le risque de contracter la rage suite à une morsure de chien errant est extrêmement faible, induisant un surcout non justifié mais surtout </a:t>
            </a:r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</a:rPr>
              <a:t>inférieur au risque d’accident mortel de la voie publique pour se rendre au CAR (d’une distante de 30km en moyenne).</a:t>
            </a:r>
          </a:p>
          <a:p>
            <a:pPr eaLnBrk="1" hangingPunct="1"/>
            <a:endParaRPr lang="fr-FR" altLang="fr-FR" sz="12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99D43-C8AE-4632-B280-E60F5669454F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7721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E9B1B-E49F-469D-A1FD-24D001A7C3F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strips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10EA1-EBE5-4C16-8FC8-514C8AE5096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strips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393C6-FB97-434A-8DE5-53DC1E1295C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EC6DA-1D9F-45BD-B2C4-AFFD0300773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18192-B3F8-4587-A934-3A75AABAB0C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F99C4-0B1E-4E3E-8155-83B6E1CE7E3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strips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5038E-A334-403F-A2FD-4DD791E7C0A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strips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ED6B0-90BF-4630-888C-FED46C06F62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strips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C162F-850A-48A2-8290-12314515707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411528-55EF-40D5-9F77-0591108137B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D2F0C-FD7D-434B-92DB-A54A7792780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dirty="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946748D-237D-4E19-B769-EE53AAE2EF71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>
    <p:strips dir="ld"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b="0" i="0" u="none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wm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wmf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5918" y="2780928"/>
            <a:ext cx="2735263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572504" y="2924175"/>
            <a:ext cx="2159390" cy="310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rPr>
              <a:t>6 juillet 1885</a:t>
            </a:r>
          </a:p>
          <a:p>
            <a:pPr algn="ctr">
              <a:defRPr/>
            </a:pPr>
            <a:r>
              <a:rPr lang="fr-F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rPr>
              <a:t>-</a:t>
            </a:r>
          </a:p>
          <a:p>
            <a:pPr algn="ctr">
              <a:defRPr/>
            </a:pPr>
            <a:r>
              <a:rPr lang="fr-F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rPr>
              <a:t> 2018</a:t>
            </a:r>
          </a:p>
          <a:p>
            <a:pPr algn="ctr">
              <a:defRPr/>
            </a:pPr>
            <a:endParaRPr lang="fr-FR" b="1" dirty="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ＭＳ Ｐゴシック" charset="0"/>
            </a:endParaRPr>
          </a:p>
          <a:p>
            <a:pPr algn="ctr">
              <a:defRPr/>
            </a:pPr>
            <a:endParaRPr lang="fr-FR" b="1" dirty="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ＭＳ Ｐゴシック" charset="0"/>
            </a:endParaRPr>
          </a:p>
          <a:p>
            <a:pPr algn="ctr">
              <a:defRPr/>
            </a:pPr>
            <a:endParaRPr lang="fr-FR" b="1" dirty="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ＭＳ Ｐゴシック" charset="0"/>
            </a:endParaRPr>
          </a:p>
          <a:p>
            <a:pPr algn="ctr">
              <a:defRPr/>
            </a:pPr>
            <a:r>
              <a:rPr lang="fr-F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</a:rPr>
              <a:t> 2006</a:t>
            </a:r>
            <a:endParaRPr lang="fr-FR" sz="2400" dirty="0">
              <a:latin typeface="Times" charset="0"/>
              <a:ea typeface="ＭＳ Ｐゴシック" charset="0"/>
            </a:endParaRP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601988"/>
            <a:ext cx="4173538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1455738" y="28048"/>
            <a:ext cx="76882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600" b="1" dirty="0">
                <a:solidFill>
                  <a:schemeClr val="tx2"/>
                </a:solidFill>
                <a:latin typeface="Times New Roman" charset="0"/>
                <a:ea typeface="ＭＳ Ｐゴシック" charset="0"/>
              </a:rPr>
              <a:t>RAGE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2843808" y="980728"/>
            <a:ext cx="4752528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fr-FR" sz="2400" dirty="0">
                <a:latin typeface="Times New Roman" charset="0"/>
                <a:ea typeface="ＭＳ Ｐゴシック" charset="0"/>
              </a:rPr>
              <a:t>C. </a:t>
            </a:r>
            <a:r>
              <a:rPr lang="fr-FR" sz="2400" dirty="0" err="1">
                <a:latin typeface="Times New Roman" charset="0"/>
                <a:ea typeface="ＭＳ Ｐゴシック" charset="0"/>
              </a:rPr>
              <a:t>Strady</a:t>
            </a:r>
            <a:r>
              <a:rPr lang="fr-FR" sz="2400" dirty="0">
                <a:latin typeface="Times New Roman" charset="0"/>
                <a:ea typeface="ＭＳ Ｐゴシック" charset="0"/>
              </a:rPr>
              <a:t>, C. Rapp, P. </a:t>
            </a:r>
            <a:r>
              <a:rPr lang="fr-FR" sz="2400" dirty="0" err="1">
                <a:latin typeface="Times New Roman" charset="0"/>
                <a:ea typeface="ＭＳ Ｐゴシック" charset="0"/>
              </a:rPr>
              <a:t>Tattevin</a:t>
            </a:r>
            <a:endParaRPr lang="fr-FR" sz="2400" dirty="0">
              <a:latin typeface="Times New Roman" charset="0"/>
              <a:ea typeface="ＭＳ Ｐゴシック" charset="0"/>
            </a:endParaRPr>
          </a:p>
          <a:p>
            <a:pPr algn="ctr">
              <a:spcBef>
                <a:spcPct val="20000"/>
              </a:spcBef>
              <a:defRPr/>
            </a:pPr>
            <a:r>
              <a:rPr lang="fr-FR" sz="2400" dirty="0">
                <a:latin typeface="Times New Roman" charset="0"/>
                <a:ea typeface="ＭＳ Ｐゴシック" charset="0"/>
              </a:rPr>
              <a:t>Groupe de travail Rage HCSP  </a:t>
            </a:r>
          </a:p>
          <a:p>
            <a:pPr algn="ctr">
              <a:spcBef>
                <a:spcPct val="20000"/>
              </a:spcBef>
              <a:defRPr/>
            </a:pPr>
            <a:r>
              <a:rPr lang="fr-FR" sz="2400" dirty="0">
                <a:latin typeface="Times New Roman" charset="0"/>
                <a:ea typeface="ＭＳ Ｐゴシック" charset="0"/>
              </a:rPr>
              <a:t>DESC 2018</a:t>
            </a:r>
          </a:p>
        </p:txBody>
      </p:sp>
      <p:pic>
        <p:nvPicPr>
          <p:cNvPr id="7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9778" cy="270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5142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647645" y="73175"/>
            <a:ext cx="698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Arguments en faveur de l’abstention de TPE 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-9004" y="-48011"/>
            <a:ext cx="9144000" cy="843558"/>
          </a:xfrm>
          <a:prstGeom prst="rect">
            <a:avLst/>
          </a:prstGeom>
          <a:solidFill>
            <a:srgbClr val="314C8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5616" y="2276872"/>
            <a:ext cx="718580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Le  risque de contracter la rage serait de 1,16 X10</a:t>
            </a:r>
            <a:r>
              <a:rPr lang="fr-FR" sz="18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-7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après morsure de grade III par un chien errant en France métropolitaine. Il est inférieur au risque d’accident mortel de la voie publique pour se rendre au CAR</a:t>
            </a:r>
          </a:p>
          <a:p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Les coûts induits en cas du maintien de la PPE par le protocole Zagreb sont estimés à plus de 500 000 € /an.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fr-FR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fr-FR" sz="1800" dirty="0">
                <a:solidFill>
                  <a:srgbClr val="FF0000"/>
                </a:solidFill>
                <a:latin typeface="Arial" panose="020B0604020202020204" pitchFamily="34" charset="0"/>
              </a:rPr>
              <a:t>Ainsi, dans le contexte épidémiologique actuel, la balance bénéfice-risque  et le coût généré n’apparaît pas en faveur de la PPE après exposition d’un chien errant en métropole</a:t>
            </a: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fr-FR" sz="1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25929" t="29132" r="28946" b="37966"/>
          <a:stretch/>
        </p:blipFill>
        <p:spPr>
          <a:xfrm>
            <a:off x="2626366" y="916733"/>
            <a:ext cx="3873260" cy="1604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1731034" y="142935"/>
            <a:ext cx="698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Arguments en faveur de l’abstention de TPE 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34093"/>
      </p:ext>
    </p:extLst>
  </p:cSld>
  <p:clrMapOvr>
    <a:masterClrMapping/>
  </p:clrMapOvr>
  <p:transition advTm="23387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15" y="3323343"/>
            <a:ext cx="9083239" cy="161137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0724" y="330200"/>
            <a:ext cx="2610942" cy="6604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Morsure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 animal non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volant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Connecteur en angle 3"/>
          <p:cNvCxnSpPr>
            <a:stCxn id="3" idx="2"/>
            <a:endCxn id="26" idx="0"/>
          </p:cNvCxnSpPr>
          <p:nvPr/>
        </p:nvCxnSpPr>
        <p:spPr>
          <a:xfrm rot="16200000" flipH="1">
            <a:off x="7242411" y="274383"/>
            <a:ext cx="423332" cy="185576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Rectangle 4"/>
          <p:cNvSpPr/>
          <p:nvPr/>
        </p:nvSpPr>
        <p:spPr>
          <a:xfrm>
            <a:off x="7679266" y="2370394"/>
            <a:ext cx="1429933" cy="482873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Toute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espèce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mammifère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06059" y="2706765"/>
            <a:ext cx="1489541" cy="29300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err="1">
                <a:solidFill>
                  <a:prstClr val="black"/>
                </a:solidFill>
                <a:latin typeface="Calibri"/>
              </a:rPr>
              <a:t>C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apturé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vivant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4278" y="2706765"/>
            <a:ext cx="1584655" cy="29300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ort</a:t>
            </a:r>
          </a:p>
        </p:txBody>
      </p:sp>
      <p:cxnSp>
        <p:nvCxnSpPr>
          <p:cNvPr id="8" name="Connecteur droit avec flèche 7"/>
          <p:cNvCxnSpPr>
            <a:stCxn id="6" idx="2"/>
            <a:endCxn id="11" idx="0"/>
          </p:cNvCxnSpPr>
          <p:nvPr/>
        </p:nvCxnSpPr>
        <p:spPr>
          <a:xfrm>
            <a:off x="2150830" y="2999768"/>
            <a:ext cx="0" cy="310202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ZoneTexte 8"/>
          <p:cNvSpPr txBox="1"/>
          <p:nvPr/>
        </p:nvSpPr>
        <p:spPr>
          <a:xfrm>
            <a:off x="70565" y="3584680"/>
            <a:ext cx="90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animal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0565" y="4228383"/>
            <a:ext cx="90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homme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237522" y="3309970"/>
            <a:ext cx="1826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Surveillance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vétérinaire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14j (3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certificats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J0, J7, J14)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237522" y="4092996"/>
            <a:ext cx="17667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Pas de TPE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sauf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rage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déclarée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attestée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par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l’un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certificats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1215" y="6537588"/>
            <a:ext cx="562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TPE: post-exposition; DDPP: direction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départementale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la protection des populations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149721" y="3309970"/>
            <a:ext cx="1293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tête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envoyée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dans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la glace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à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la DDPP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63697" y="3309970"/>
            <a:ext cx="691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077000" y="4092996"/>
            <a:ext cx="143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Pas de TPE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sauf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rage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confirmée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69275" y="2706765"/>
            <a:ext cx="1358992" cy="308800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inconnu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474349" y="4048634"/>
            <a:ext cx="1634850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TPE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suivant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les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recommandations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l’OMS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549852" y="4107325"/>
            <a:ext cx="1478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Pas de TPE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cxnSp>
        <p:nvCxnSpPr>
          <p:cNvPr id="20" name="Connecteur droit avec flèche 19"/>
          <p:cNvCxnSpPr>
            <a:stCxn id="7" idx="2"/>
            <a:endCxn id="14" idx="0"/>
          </p:cNvCxnSpPr>
          <p:nvPr/>
        </p:nvCxnSpPr>
        <p:spPr>
          <a:xfrm>
            <a:off x="3796606" y="2999768"/>
            <a:ext cx="0" cy="310202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Connecteur droit avec flèche 20"/>
          <p:cNvCxnSpPr>
            <a:stCxn id="5" idx="2"/>
          </p:cNvCxnSpPr>
          <p:nvPr/>
        </p:nvCxnSpPr>
        <p:spPr>
          <a:xfrm>
            <a:off x="8394233" y="2853267"/>
            <a:ext cx="0" cy="467133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" name="Connecteur droit avec flèche 21"/>
          <p:cNvCxnSpPr>
            <a:stCxn id="17" idx="2"/>
          </p:cNvCxnSpPr>
          <p:nvPr/>
        </p:nvCxnSpPr>
        <p:spPr>
          <a:xfrm>
            <a:off x="5348771" y="3015565"/>
            <a:ext cx="0" cy="307778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" name="Connecteur droit avec flèche 22"/>
          <p:cNvCxnSpPr>
            <a:stCxn id="30" idx="2"/>
          </p:cNvCxnSpPr>
          <p:nvPr/>
        </p:nvCxnSpPr>
        <p:spPr>
          <a:xfrm>
            <a:off x="6822294" y="3015566"/>
            <a:ext cx="1" cy="294404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ZoneTexte 23"/>
          <p:cNvSpPr txBox="1"/>
          <p:nvPr/>
        </p:nvSpPr>
        <p:spPr>
          <a:xfrm>
            <a:off x="6288894" y="412066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Pas de TPE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983191" y="1413933"/>
            <a:ext cx="3145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Sur le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territoire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français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hors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Guyane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**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590718" y="1413932"/>
            <a:ext cx="158248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En zone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d’endémie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27" name="Connecteur en angle 26"/>
          <p:cNvCxnSpPr>
            <a:stCxn id="3" idx="2"/>
            <a:endCxn id="25" idx="0"/>
          </p:cNvCxnSpPr>
          <p:nvPr/>
        </p:nvCxnSpPr>
        <p:spPr>
          <a:xfrm rot="5400000">
            <a:off x="5829496" y="717233"/>
            <a:ext cx="423333" cy="970066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8" name="Connecteur en angle 27"/>
          <p:cNvCxnSpPr>
            <a:stCxn id="25" idx="2"/>
            <a:endCxn id="29" idx="0"/>
          </p:cNvCxnSpPr>
          <p:nvPr/>
        </p:nvCxnSpPr>
        <p:spPr>
          <a:xfrm rot="5400000">
            <a:off x="4743240" y="1224983"/>
            <a:ext cx="316163" cy="1309617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9" name="ZoneTexte 28"/>
          <p:cNvSpPr txBox="1"/>
          <p:nvPr/>
        </p:nvSpPr>
        <p:spPr>
          <a:xfrm>
            <a:off x="3064137" y="2037873"/>
            <a:ext cx="236475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Chien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 chat,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furet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domestique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170238" y="2061459"/>
            <a:ext cx="1304111" cy="95410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animal 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renard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bovin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ovin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animal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sauvage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Connecteur en angle 30"/>
          <p:cNvCxnSpPr>
            <a:stCxn id="29" idx="2"/>
            <a:endCxn id="6" idx="0"/>
          </p:cNvCxnSpPr>
          <p:nvPr/>
        </p:nvCxnSpPr>
        <p:spPr>
          <a:xfrm rot="5400000">
            <a:off x="3018114" y="1478366"/>
            <a:ext cx="361115" cy="2095682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Connecteur en angle 31"/>
          <p:cNvCxnSpPr>
            <a:stCxn id="29" idx="2"/>
            <a:endCxn id="7" idx="0"/>
          </p:cNvCxnSpPr>
          <p:nvPr/>
        </p:nvCxnSpPr>
        <p:spPr>
          <a:xfrm rot="5400000">
            <a:off x="3841002" y="2301254"/>
            <a:ext cx="361115" cy="449906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Connecteur en angle 32"/>
          <p:cNvCxnSpPr>
            <a:stCxn id="29" idx="2"/>
            <a:endCxn id="17" idx="0"/>
          </p:cNvCxnSpPr>
          <p:nvPr/>
        </p:nvCxnSpPr>
        <p:spPr>
          <a:xfrm rot="16200000" flipH="1">
            <a:off x="4617084" y="1975077"/>
            <a:ext cx="361115" cy="110225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4" name="Connecteur en angle 33"/>
          <p:cNvCxnSpPr>
            <a:stCxn id="25" idx="2"/>
            <a:endCxn id="30" idx="0"/>
          </p:cNvCxnSpPr>
          <p:nvPr/>
        </p:nvCxnSpPr>
        <p:spPr>
          <a:xfrm rot="16200000" flipH="1">
            <a:off x="6019337" y="1258501"/>
            <a:ext cx="339749" cy="126616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5" name="Connecteur droit avec flèche 34"/>
          <p:cNvCxnSpPr>
            <a:stCxn id="26" idx="2"/>
          </p:cNvCxnSpPr>
          <p:nvPr/>
        </p:nvCxnSpPr>
        <p:spPr>
          <a:xfrm>
            <a:off x="8381960" y="1721709"/>
            <a:ext cx="0" cy="648685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7" name="Nuage 36"/>
          <p:cNvSpPr/>
          <p:nvPr/>
        </p:nvSpPr>
        <p:spPr>
          <a:xfrm>
            <a:off x="509309" y="330200"/>
            <a:ext cx="2993015" cy="953402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1406059" y="435002"/>
            <a:ext cx="2175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Situation 1</a:t>
            </a:r>
          </a:p>
          <a:p>
            <a:r>
              <a:rPr lang="fr-FR" sz="1800" dirty="0"/>
              <a:t>Voyageur  </a:t>
            </a:r>
          </a:p>
        </p:txBody>
      </p:sp>
      <p:pic>
        <p:nvPicPr>
          <p:cNvPr id="36" name="Son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53442"/>
      </p:ext>
    </p:extLst>
  </p:cSld>
  <p:clrMapOvr>
    <a:masterClrMapping/>
  </p:clrMapOvr>
  <p:transition advTm="7931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9004" y="-48011"/>
            <a:ext cx="9144000" cy="843558"/>
          </a:xfrm>
          <a:prstGeom prst="rect">
            <a:avLst/>
          </a:prstGeom>
          <a:solidFill>
            <a:srgbClr val="314C8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55321" y="142935"/>
            <a:ext cx="5914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Exposition aux chiroptères en métropole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14400" y="1431985"/>
            <a:ext cx="636629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En cas d’exposition avec une chauve - souris 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Si grade II ou grade III : indication formelle de TPE* ( vaccins et Immunoglobulines chez le sujet non préalablement vacciné)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Sauf si on peut analyser le cadavre de la chauve –souris dans des délais raisonnables </a:t>
            </a:r>
          </a:p>
        </p:txBody>
      </p:sp>
      <p:pic>
        <p:nvPicPr>
          <p:cNvPr id="7" name="Picture 5" descr="chauve-souris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374" y="1190742"/>
            <a:ext cx="1024128" cy="122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494363" y="6269701"/>
            <a:ext cx="489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Sources : HCSP 2016, BEH 2017, E </a:t>
            </a:r>
            <a:r>
              <a:rPr lang="fr-FR" sz="1800" dirty="0" err="1"/>
              <a:t>Pilly</a:t>
            </a:r>
            <a:r>
              <a:rPr lang="fr-FR" sz="1800" dirty="0"/>
              <a:t> 2018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12316"/>
      </p:ext>
    </p:extLst>
  </p:cSld>
  <p:clrMapOvr>
    <a:masterClrMapping/>
  </p:clrMapOvr>
  <p:transition advTm="1082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9004" y="-48011"/>
            <a:ext cx="9144000" cy="843558"/>
          </a:xfrm>
          <a:prstGeom prst="rect">
            <a:avLst/>
          </a:prstGeom>
          <a:solidFill>
            <a:srgbClr val="314C8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20150" y="142935"/>
            <a:ext cx="5914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Modalités de TPE, </a:t>
            </a:r>
            <a:r>
              <a:rPr lang="fr-FR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949569" y="1526874"/>
            <a:ext cx="5589917" cy="388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Traitement local non spécifique </a:t>
            </a:r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FF0000"/>
                </a:solidFill>
              </a:rPr>
              <a:t>Vaccination post - exposition</a:t>
            </a:r>
          </a:p>
          <a:p>
            <a:pPr>
              <a:spcBef>
                <a:spcPct val="20000"/>
              </a:spcBef>
            </a:pPr>
            <a:r>
              <a:rPr lang="fr-FR" sz="2400" dirty="0"/>
              <a:t>     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vaccins inactivés (AMM) 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vaccin rabique Pasteur 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(cultures cellulaires)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vaccin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Rabipur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(Chiron) 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(embryon de poulet)</a:t>
            </a:r>
          </a:p>
          <a:p>
            <a:pPr lvl="1">
              <a:spcBef>
                <a:spcPct val="20000"/>
              </a:spcBef>
            </a:pPr>
            <a:endParaRPr lang="fr-FR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       Voie IM </a:t>
            </a:r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B0F0"/>
                </a:solidFill>
              </a:rPr>
              <a:t>Immunoglobulines antirabiques </a:t>
            </a:r>
          </a:p>
          <a:p>
            <a:r>
              <a:rPr lang="fr-FR" sz="2400" dirty="0">
                <a:solidFill>
                  <a:srgbClr val="00B0F0"/>
                </a:solidFill>
              </a:rPr>
              <a:t>    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Imogam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Rage (AMM,1998)</a:t>
            </a:r>
            <a:r>
              <a:rPr lang="fr-FR" sz="1800" dirty="0">
                <a:solidFill>
                  <a:srgbClr val="00B0F0"/>
                </a:solidFill>
              </a:rPr>
              <a:t>  </a:t>
            </a:r>
          </a:p>
        </p:txBody>
      </p:sp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61876"/>
      </p:ext>
    </p:extLst>
  </p:cSld>
  <p:clrMapOvr>
    <a:masterClrMapping/>
  </p:clrMapOvr>
  <p:transition advTm="12814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>
          <a:xfrm>
            <a:off x="323490" y="746815"/>
            <a:ext cx="8686800" cy="4111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altLang="fr-FR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Group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7558805"/>
              </p:ext>
            </p:extLst>
          </p:nvPr>
        </p:nvGraphicFramePr>
        <p:xfrm>
          <a:off x="552090" y="1157977"/>
          <a:ext cx="8229600" cy="4700588"/>
        </p:xfrm>
        <a:graphic>
          <a:graphicData uri="http://schemas.openxmlformats.org/drawingml/2006/table">
            <a:tbl>
              <a:tblPr/>
              <a:tblGrid>
                <a:gridCol w="1795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6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7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60000"/>
                        </a:spcBef>
                        <a:buFont typeface="Wingdings" panose="05000000000000000000" pitchFamily="2" charset="2"/>
                        <a:defRPr sz="2000" b="1">
                          <a:solidFill>
                            <a:srgbClr val="33339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defRPr b="1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Catégorie d</a:t>
                      </a:r>
                      <a:r>
                        <a:rPr kumimoji="0" lang="ja-JP" altLang="fr-F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’</a:t>
                      </a:r>
                      <a:r>
                        <a:rPr kumimoji="0" lang="fr-FR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exposition</a:t>
                      </a:r>
                      <a:endParaRPr kumimoji="0" lang="fr-FR" altLang="fr-FR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60000"/>
                        </a:spcBef>
                        <a:buFont typeface="Wingdings" panose="05000000000000000000" pitchFamily="2" charset="2"/>
                        <a:defRPr sz="2000" b="1">
                          <a:solidFill>
                            <a:srgbClr val="33339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defRPr b="1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Nature du contact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60000"/>
                        </a:spcBef>
                        <a:buFont typeface="Wingdings" panose="05000000000000000000" pitchFamily="2" charset="2"/>
                        <a:defRPr sz="2000" b="1">
                          <a:solidFill>
                            <a:srgbClr val="33339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defRPr b="1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Traitement recommandé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>
                      <a:lvl1pPr>
                        <a:spcBef>
                          <a:spcPct val="60000"/>
                        </a:spcBef>
                        <a:buFont typeface="Wingdings" panose="05000000000000000000" pitchFamily="2" charset="2"/>
                        <a:defRPr sz="2000" b="1">
                          <a:solidFill>
                            <a:srgbClr val="33339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defRPr b="1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60000"/>
                        </a:spcBef>
                        <a:buFont typeface="Wingdings" panose="05000000000000000000" pitchFamily="2" charset="2"/>
                        <a:defRPr sz="2000" b="1">
                          <a:solidFill>
                            <a:srgbClr val="33339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defRPr b="1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66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Simple contact ou alimentation d’</a:t>
                      </a:r>
                      <a:r>
                        <a:rPr kumimoji="0" lang="fr-FR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un animal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66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Léchage d</a:t>
                      </a:r>
                      <a:r>
                        <a:rPr kumimoji="0" lang="ja-JP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’</a:t>
                      </a:r>
                      <a:r>
                        <a:rPr kumimoji="0" lang="fr-FR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une peau intacte</a:t>
                      </a: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60000"/>
                        </a:spcBef>
                        <a:buFont typeface="Wingdings" panose="05000000000000000000" pitchFamily="2" charset="2"/>
                        <a:defRPr sz="2000" b="1">
                          <a:solidFill>
                            <a:srgbClr val="33339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defRPr b="1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Aucun si l</a:t>
                      </a:r>
                      <a:r>
                        <a:rPr kumimoji="0" lang="ja-JP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’</a:t>
                      </a:r>
                      <a:r>
                        <a:rPr kumimoji="0" lang="fr-FR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anamnèse est fiable</a:t>
                      </a:r>
                      <a:endParaRPr kumimoji="0" lang="fr-FR" alt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500">
                <a:tc>
                  <a:txBody>
                    <a:bodyPr/>
                    <a:lstStyle>
                      <a:lvl1pPr>
                        <a:spcBef>
                          <a:spcPct val="60000"/>
                        </a:spcBef>
                        <a:buFont typeface="Wingdings" panose="05000000000000000000" pitchFamily="2" charset="2"/>
                        <a:defRPr sz="2000" b="1">
                          <a:solidFill>
                            <a:srgbClr val="33339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defRPr b="1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II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60000"/>
                        </a:spcBef>
                        <a:buFont typeface="Wingdings" panose="05000000000000000000" pitchFamily="2" charset="2"/>
                        <a:defRPr sz="2000" b="1">
                          <a:solidFill>
                            <a:srgbClr val="33339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defRPr b="1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66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Morsure, griffure ou abrasion bénigne sans saignement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66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Léchage d</a:t>
                      </a:r>
                      <a:r>
                        <a:rPr kumimoji="0" lang="ja-JP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’</a:t>
                      </a:r>
                      <a:r>
                        <a:rPr kumimoji="0" lang="fr-FR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une peau érodée</a:t>
                      </a:r>
                      <a:endParaRPr kumimoji="0" lang="fr-FR" alt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60000"/>
                        </a:spcBef>
                        <a:buFont typeface="Wingdings" panose="05000000000000000000" pitchFamily="2" charset="2"/>
                        <a:defRPr sz="2000" b="1">
                          <a:solidFill>
                            <a:srgbClr val="33339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defRPr b="1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Vaccin antirabique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9913">
                <a:tc>
                  <a:txBody>
                    <a:bodyPr/>
                    <a:lstStyle>
                      <a:lvl1pPr>
                        <a:spcBef>
                          <a:spcPct val="60000"/>
                        </a:spcBef>
                        <a:buFont typeface="Wingdings" panose="05000000000000000000" pitchFamily="2" charset="2"/>
                        <a:defRPr sz="2000" b="1">
                          <a:solidFill>
                            <a:srgbClr val="33339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defRPr b="1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III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60000"/>
                        </a:spcBef>
                        <a:buFont typeface="Wingdings" panose="05000000000000000000" pitchFamily="2" charset="2"/>
                        <a:defRPr sz="2000" b="1">
                          <a:solidFill>
                            <a:srgbClr val="33339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defRPr b="1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66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Morsure ou griffure ayant traversé la peau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66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Contact d</a:t>
                      </a:r>
                      <a:r>
                        <a:rPr kumimoji="0" lang="ja-JP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’</a:t>
                      </a:r>
                      <a:r>
                        <a:rPr kumimoji="0" lang="fr-FR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une muqueuse avec de la salive (projection, léchage) ou griffure d</a:t>
                      </a:r>
                      <a:r>
                        <a:rPr kumimoji="0" lang="ja-JP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’</a:t>
                      </a:r>
                      <a:r>
                        <a:rPr kumimoji="0" lang="fr-FR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une muqueuse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660066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 Contact avec une </a:t>
                      </a: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chauve-souris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60000"/>
                        </a:spcBef>
                        <a:buFont typeface="Wingdings" panose="05000000000000000000" pitchFamily="2" charset="2"/>
                        <a:defRPr sz="2000" b="1">
                          <a:solidFill>
                            <a:srgbClr val="333399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50000"/>
                        </a:spcBef>
                        <a:defRPr b="1">
                          <a:solidFill>
                            <a:srgbClr val="000066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Immunoglobulines et vaccin antirabique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-9004" y="-48011"/>
            <a:ext cx="9144000" cy="843558"/>
          </a:xfrm>
          <a:prstGeom prst="rect">
            <a:avLst/>
          </a:prstGeom>
          <a:solidFill>
            <a:srgbClr val="314C8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alt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Catégorisation OMS des expositions à la rage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95536" y="6366614"/>
            <a:ext cx="928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Recommandations adaptées aux zones d’enzootie de rage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56080"/>
      </p:ext>
    </p:extLst>
  </p:cSld>
  <p:clrMapOvr>
    <a:masterClrMapping/>
  </p:clrMapOvr>
  <p:transition advTm="66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9004" y="-48011"/>
            <a:ext cx="9144000" cy="843558"/>
          </a:xfrm>
          <a:prstGeom prst="rect">
            <a:avLst/>
          </a:prstGeom>
          <a:solidFill>
            <a:srgbClr val="314C8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alt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Traitement local non spécifique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199073" y="2367023"/>
            <a:ext cx="7228936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Nettoyage de la plaie minutieux à l’eau savonneuse, 15 minutes,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rinçage à l’</a:t>
            </a:r>
            <a:r>
              <a:rPr 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eau pure, séchage ;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Font typeface="Arial" panose="020B0604020202020204" pitchFamily="34" charset="0"/>
              <a:buChar char="•"/>
            </a:pPr>
            <a:r>
              <a:rPr lang="fr-FR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Antiseptique iodée ou chloré ;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Font typeface="Arial" panose="020B0604020202020204" pitchFamily="34" charset="0"/>
              <a:buChar char="•"/>
            </a:pPr>
            <a:r>
              <a:rPr 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Parage de la plaie, suture si préjudice esthétique ou fonctionnel ;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Font typeface="Arial" panose="020B0604020202020204" pitchFamily="34" charset="0"/>
              <a:buChar char="•"/>
            </a:pPr>
            <a:r>
              <a:rPr 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Vérification statut tétanos (Test rapide)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60000"/>
              </a:spcBef>
              <a:buFont typeface="Arial" panose="020B0604020202020204" pitchFamily="34" charset="0"/>
              <a:buChar char="•"/>
            </a:pPr>
            <a:r>
              <a:rPr 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Antibioprophylaxie : </a:t>
            </a:r>
            <a:r>
              <a:rPr lang="fr-FR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augmentin</a:t>
            </a:r>
            <a:r>
              <a:rPr 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 cyclines</a:t>
            </a:r>
            <a:r>
              <a:rPr lang="fr-FR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0" hangingPunct="0">
              <a:lnSpc>
                <a:spcPct val="90000"/>
              </a:lnSpc>
              <a:spcBef>
                <a:spcPct val="60000"/>
              </a:spcBef>
              <a:buFont typeface="Wingdings" pitchFamily="2" charset="2"/>
              <a:buNone/>
            </a:pPr>
            <a:endParaRPr lang="fr-F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http://titan.medhyg.ch/mh/formation/Images/33492_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42" y="4610575"/>
            <a:ext cx="1133475" cy="182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023560" y="1297778"/>
            <a:ext cx="3407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          Indispensable </a:t>
            </a:r>
          </a:p>
        </p:txBody>
      </p:sp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85220"/>
      </p:ext>
    </p:extLst>
  </p:cSld>
  <p:clrMapOvr>
    <a:masterClrMapping/>
  </p:clrMapOvr>
  <p:transition advTm="6748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auto">
          <a:xfrm>
            <a:off x="228600" y="280988"/>
            <a:ext cx="86868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60000"/>
              </a:spcBef>
              <a:buFont typeface="Wingdings" panose="05000000000000000000" pitchFamily="2" charset="2"/>
              <a:buChar char="§"/>
              <a:defRPr sz="2400" b="1">
                <a:solidFill>
                  <a:srgbClr val="33339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3200">
              <a:solidFill>
                <a:srgbClr val="FF0000"/>
              </a:solidFill>
            </a:endParaRPr>
          </a:p>
        </p:txBody>
      </p:sp>
      <p:sp>
        <p:nvSpPr>
          <p:cNvPr id="7" name="Rectangle 3"/>
          <p:cNvSpPr>
            <a:spLocks/>
          </p:cNvSpPr>
          <p:nvPr/>
        </p:nvSpPr>
        <p:spPr bwMode="auto">
          <a:xfrm>
            <a:off x="379563" y="931413"/>
            <a:ext cx="82296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60000"/>
              </a:spcBef>
              <a:buFont typeface="Wingdings" panose="05000000000000000000" pitchFamily="2" charset="2"/>
              <a:buChar char="§"/>
              <a:defRPr sz="2400" b="1">
                <a:solidFill>
                  <a:srgbClr val="33339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457200" lvl="1" indent="0">
              <a:lnSpc>
                <a:spcPct val="80000"/>
              </a:lnSpc>
              <a:buNone/>
            </a:pP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</a:pPr>
            <a:r>
              <a:rPr lang="fr-FR" alt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Protocole standard </a:t>
            </a:r>
            <a:r>
              <a:rPr lang="fr-FR" altLang="fr-FR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(Essen)</a:t>
            </a:r>
            <a:r>
              <a:rPr lang="fr-FR" alt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5 injections IM,  à J0, J3, J7, J14 et J28. </a:t>
            </a:r>
          </a:p>
          <a:p>
            <a:pPr lvl="2">
              <a:lnSpc>
                <a:spcPct val="80000"/>
              </a:lnSpc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  <a:buFontTx/>
              <a:buNone/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</a:pPr>
            <a:r>
              <a:rPr lang="fr-FR" alt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Protocole dit </a:t>
            </a:r>
            <a:r>
              <a:rPr lang="fr-FR" altLang="fr-FR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multisite</a:t>
            </a:r>
            <a:r>
              <a:rPr lang="fr-FR" alt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court (</a:t>
            </a:r>
            <a:r>
              <a:rPr lang="fr-FR" altLang="fr-FR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Zagreb)</a:t>
            </a:r>
            <a:r>
              <a:rPr lang="fr-FR" alt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fr-FR" alt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injections en 2 points différents à J0 puis 1 à J7 et J21</a:t>
            </a:r>
          </a:p>
          <a:p>
            <a:pPr lvl="2">
              <a:lnSpc>
                <a:spcPct val="80000"/>
              </a:lnSpc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  <a:buFontTx/>
              <a:buNone/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52" y="1987325"/>
            <a:ext cx="4041775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21" y="4418315"/>
            <a:ext cx="4068763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-9004" y="-48011"/>
            <a:ext cx="9144000" cy="843558"/>
          </a:xfrm>
          <a:prstGeom prst="rect">
            <a:avLst/>
          </a:prstGeom>
          <a:solidFill>
            <a:srgbClr val="314C8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55609" y="140749"/>
            <a:ext cx="7737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vaccinal post - exposition en France, </a:t>
            </a:r>
            <a:r>
              <a:rPr lang="fr-FR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3246" y="5735110"/>
            <a:ext cx="86001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80000"/>
              </a:lnSpc>
              <a:buFontTx/>
              <a:buNone/>
            </a:pPr>
            <a:r>
              <a:rPr lang="fr-FR" altLang="fr-FR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NB : Immunodéprimés = protocole ESSEN </a:t>
            </a:r>
            <a:endParaRPr lang="fr-FR" alt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94363" y="6269701"/>
            <a:ext cx="489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Sources : HCSP 2016, BEH 2017, E </a:t>
            </a:r>
            <a:r>
              <a:rPr lang="fr-FR" sz="1800" dirty="0" err="1"/>
              <a:t>Pilly</a:t>
            </a:r>
            <a:r>
              <a:rPr lang="fr-FR" sz="1800" dirty="0"/>
              <a:t> 2018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9280"/>
      </p:ext>
    </p:extLst>
  </p:cSld>
  <p:clrMapOvr>
    <a:masterClrMapping/>
  </p:clrMapOvr>
  <p:transition advTm="13566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61024" y="1861806"/>
            <a:ext cx="7072313" cy="95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60000"/>
              </a:spcBef>
              <a:buFont typeface="Wingdings" panose="05000000000000000000" pitchFamily="2" charset="2"/>
              <a:buChar char="§"/>
              <a:defRPr sz="2400" b="1">
                <a:solidFill>
                  <a:srgbClr val="33339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2">
              <a:lnSpc>
                <a:spcPct val="80000"/>
              </a:lnSpc>
            </a:pPr>
            <a:r>
              <a:rPr lang="fr-FR" alt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sujet immunisé : </a:t>
            </a:r>
          </a:p>
          <a:p>
            <a:pPr marL="914400" lvl="2" indent="0">
              <a:lnSpc>
                <a:spcPct val="80000"/>
              </a:lnSpc>
              <a:buNone/>
            </a:pPr>
            <a:r>
              <a:rPr lang="fr-FR" alt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 injection à J0 et J3 (pas d</a:t>
            </a:r>
            <a:r>
              <a:rPr lang="ja-JP" alt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fr-FR" altLang="ja-JP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immunoglobulines)</a:t>
            </a:r>
          </a:p>
          <a:p>
            <a:pPr marL="914400" lvl="2" indent="0">
              <a:lnSpc>
                <a:spcPct val="80000"/>
              </a:lnSpc>
              <a:buNone/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9144000" cy="843558"/>
          </a:xfrm>
          <a:prstGeom prst="rect">
            <a:avLst/>
          </a:prstGeom>
          <a:solidFill>
            <a:srgbClr val="314C8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17917" y="140749"/>
            <a:ext cx="737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Traitement vaccinal post-exposition en France, </a:t>
            </a:r>
            <a:r>
              <a:rPr lang="fr-FR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08"/>
          <a:stretch/>
        </p:blipFill>
        <p:spPr bwMode="auto">
          <a:xfrm>
            <a:off x="3670272" y="2860526"/>
            <a:ext cx="166085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451894" y="6345765"/>
            <a:ext cx="380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Sources : HCSP 2016, BEH 2017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7221"/>
      </p:ext>
    </p:extLst>
  </p:cSld>
  <p:clrMapOvr>
    <a:masterClrMapping/>
  </p:clrMapOvr>
  <p:transition advTm="974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60767" y="1051614"/>
            <a:ext cx="7500938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60000"/>
              </a:spcBef>
              <a:buFont typeface="Wingdings" panose="05000000000000000000" pitchFamily="2" charset="2"/>
              <a:buChar char="§"/>
              <a:defRPr sz="2400" b="1">
                <a:solidFill>
                  <a:srgbClr val="33339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0000CC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457200" lvl="1" indent="0">
              <a:lnSpc>
                <a:spcPct val="80000"/>
              </a:lnSpc>
              <a:buNone/>
            </a:pPr>
            <a:r>
              <a:rPr lang="fr-FR" altLang="fr-FR" dirty="0">
                <a:latin typeface="Arial" panose="020B0604020202020204" pitchFamily="34" charset="0"/>
                <a:cs typeface="Arial" panose="020B0604020202020204" pitchFamily="34" charset="0"/>
              </a:rPr>
              <a:t> (immunoglobulines antirabiques humaines en FR)</a:t>
            </a:r>
          </a:p>
          <a:p>
            <a:pPr lvl="1">
              <a:lnSpc>
                <a:spcPct val="80000"/>
              </a:lnSpc>
            </a:pP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buFontTx/>
              <a:buNone/>
            </a:pPr>
            <a:endParaRPr lang="fr-FR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</a:pPr>
            <a:r>
              <a:rPr lang="fr-FR" alt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Catégories III de l</a:t>
            </a:r>
            <a:r>
              <a:rPr lang="ja-JP" alt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fr-FR" altLang="ja-JP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OMS sauf chauve souris (GII)</a:t>
            </a:r>
          </a:p>
          <a:p>
            <a:pPr lvl="2">
              <a:lnSpc>
                <a:spcPct val="80000"/>
              </a:lnSpc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  <a:buFontTx/>
              <a:buNone/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</a:pPr>
            <a:r>
              <a:rPr lang="fr-FR" altLang="fr-FR" sz="20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Imogam</a:t>
            </a:r>
            <a:r>
              <a:rPr lang="fr-FR" alt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® : 20 UI/kg à J0  (en péri-lésionnel et le reste en IM profonde)</a:t>
            </a:r>
          </a:p>
          <a:p>
            <a:pPr lvl="2">
              <a:lnSpc>
                <a:spcPct val="80000"/>
              </a:lnSpc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</a:pPr>
            <a:r>
              <a:rPr lang="fr-FR" alt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7 jours après le début de la vaccination </a:t>
            </a:r>
          </a:p>
          <a:p>
            <a:pPr lvl="2">
              <a:lnSpc>
                <a:spcPct val="80000"/>
              </a:lnSpc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  <a:buFont typeface="Arial" panose="020B0604020202020204" pitchFamily="34" charset="0"/>
              <a:buNone/>
            </a:pPr>
            <a:endParaRPr lang="fr-FR" altLang="fr-FR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fr-FR" altLang="fr-FR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fr-FR" altLang="fr-FR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Uniquement dans les CAR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-9004" y="-48011"/>
            <a:ext cx="9144000" cy="843558"/>
          </a:xfrm>
          <a:prstGeom prst="rect">
            <a:avLst/>
          </a:prstGeom>
          <a:solidFill>
            <a:srgbClr val="314C8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60767" y="73283"/>
            <a:ext cx="737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Utilisation des immunoglobulines en France </a:t>
            </a:r>
            <a:r>
              <a:rPr lang="fr-FR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2017 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41383"/>
      </p:ext>
    </p:extLst>
  </p:cSld>
  <p:clrMapOvr>
    <a:masterClrMapping/>
  </p:clrMapOvr>
  <p:transition advTm="12039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459" y="0"/>
            <a:ext cx="5292080" cy="281473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236" y="0"/>
            <a:ext cx="2874764" cy="28350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45224"/>
            <a:ext cx="9144000" cy="8255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9512" y="3212976"/>
            <a:ext cx="90999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Schémas par voie ID et IM </a:t>
            </a:r>
          </a:p>
          <a:p>
            <a:endParaRPr lang="fr-FR" dirty="0"/>
          </a:p>
          <a:p>
            <a:r>
              <a:rPr lang="fr-FR" dirty="0"/>
              <a:t>Schéma de vaccination 4 doses « type Essen » post exposition </a:t>
            </a:r>
          </a:p>
          <a:p>
            <a:r>
              <a:rPr lang="fr-FR" dirty="0"/>
              <a:t>par voie IM non validé par CTV, ANSM à ce jour </a:t>
            </a:r>
          </a:p>
        </p:txBody>
      </p:sp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79840"/>
      </p:ext>
    </p:extLst>
  </p:cSld>
  <p:clrMapOvr>
    <a:masterClrMapping/>
  </p:clrMapOvr>
  <p:transition advTm="21226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4000"/>
            <a:ext cx="91440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2221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-34527"/>
            <a:ext cx="8388424" cy="30314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3212976"/>
            <a:ext cx="6156176" cy="3477648"/>
          </a:xfrm>
          <a:prstGeom prst="rect">
            <a:avLst/>
          </a:prstGeom>
        </p:spPr>
      </p:pic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4800"/>
      </p:ext>
    </p:extLst>
  </p:cSld>
  <p:clrMapOvr>
    <a:masterClrMapping/>
  </p:clrMapOvr>
  <p:transition advTm="10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-9004" y="-48011"/>
            <a:ext cx="9144000" cy="843558"/>
          </a:xfrm>
          <a:prstGeom prst="rect">
            <a:avLst/>
          </a:prstGeom>
          <a:solidFill>
            <a:srgbClr val="314C8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60767" y="73283"/>
            <a:ext cx="737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fr-FR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home messages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02257" y="1190446"/>
            <a:ext cx="797080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La France métropolitaine est indemne de rage (à l’exception de la rage des chiroptères)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rage est une maladie systématiquement mortelle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rage est évitable grâce à des vaccins et immunoglobulines efficaces et bien tolérés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En France, la surveillance de l’animal mordeur est essentielle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risque résiduel de rage en France ne justifie pas la mise en œuvre d’un TPE dans les expositions concernant un animal errant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perception du risque rabique est insuffisante chez les voyageurs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86959"/>
      </p:ext>
    </p:extLst>
  </p:cSld>
  <p:clrMapOvr>
    <a:masterClrMapping/>
  </p:clrMapOvr>
  <p:transition advTm="31158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/>
          <a:srcRect l="13459" t="23588" r="40094" b="37000"/>
          <a:stretch/>
        </p:blipFill>
        <p:spPr>
          <a:xfrm>
            <a:off x="1835696" y="116632"/>
            <a:ext cx="5442023" cy="2597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840697" y="2725946"/>
            <a:ext cx="76994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2015, l’ Europe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l’Ouest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déclarée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indemne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rage chez les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mammifères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volants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données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surveillance  de 2001–2013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indiquent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que le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risque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résiduel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rage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n’est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nul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 fait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l’importation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d’animaux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provenant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pays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d’enzootie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Maroc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particulier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importés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entre 2001 et 2013. 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Cependant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risque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tellement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faible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(7,52 X 10</a:t>
            </a:r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qu’il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considéré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négligeable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21769"/>
      </p:ext>
    </p:extLst>
  </p:cSld>
  <p:clrMapOvr>
    <a:masterClrMapping/>
  </p:clrMapOvr>
  <p:transition advTm="31587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 contextes à risque en France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55576" y="1556792"/>
            <a:ext cx="78488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L’importation illégale d’animaux ne respectant pas les exigences sanitaires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2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L’exposition en zone d’enzootie et la déclaration de la maladie au retour ( ex :2014,2017)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3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L’exposition à un chiroptère en France métropolitaine 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4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L’exposition à la rage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desmodine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par des chauves - souris ou des animaux  domestiques (chiens) en Guyane </a:t>
            </a:r>
          </a:p>
          <a:p>
            <a:pPr marL="342900" indent="-342900">
              <a:buAutoNum type="arabicPeriod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21088"/>
            <a:ext cx="3130897" cy="77537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rgenteuil (Val d'Oise). Le Parisien a retrouvé la famille qui a recueilli ce chaton le vendredi 25 octobre, trois jours avant sa mort. &#10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32856"/>
            <a:ext cx="739916" cy="10300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032" y="2132856"/>
            <a:ext cx="1237895" cy="9356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5" descr="chauve-souris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085184"/>
            <a:ext cx="621792" cy="7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78195"/>
      </p:ext>
    </p:extLst>
  </p:cSld>
  <p:clrMapOvr>
    <a:masterClrMapping/>
  </p:clrMapOvr>
  <p:transition advTm="37067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84"/>
            <a:ext cx="9144000" cy="285293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3116946"/>
            <a:ext cx="6444208" cy="3732536"/>
          </a:xfrm>
          <a:prstGeom prst="rect">
            <a:avLst/>
          </a:prstGeom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62184"/>
      </p:ext>
    </p:extLst>
  </p:cSld>
  <p:clrMapOvr>
    <a:masterClrMapping/>
  </p:clrMapOvr>
  <p:transition advTm="5576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482" y="114473"/>
            <a:ext cx="1146147" cy="118882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928" y="116997"/>
            <a:ext cx="932605" cy="11862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66629" y="1646145"/>
            <a:ext cx="6508745" cy="1812840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051720" y="4797152"/>
            <a:ext cx="5615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   Pr C. RAPP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   Membre de la commission MIME du HCSP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   au nom du Groupe de travail rage du HCSP 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</a:p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Institut Pasteur, le 06/12/2017</a:t>
            </a:r>
          </a:p>
        </p:txBody>
      </p:sp>
      <p:pic>
        <p:nvPicPr>
          <p:cNvPr id="1069" name="Picture 45" descr="Haut Conseil de la santé publiq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24" y="3801834"/>
            <a:ext cx="1743075" cy="87153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783182" y="1778512"/>
            <a:ext cx="62622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Prophylaxie post - exposition au risque rabique : </a:t>
            </a:r>
          </a:p>
          <a:p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Recommandations Françaises </a:t>
            </a: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13408"/>
      </p:ext>
    </p:extLst>
  </p:cSld>
  <p:clrMapOvr>
    <a:masterClrMapping/>
  </p:clrMapOvr>
  <p:transition advTm="12553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9004" y="-48011"/>
            <a:ext cx="9144000" cy="843558"/>
          </a:xfrm>
          <a:prstGeom prst="rect">
            <a:avLst/>
          </a:prstGeom>
          <a:solidFill>
            <a:srgbClr val="314C8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3000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883" y="0"/>
            <a:ext cx="8403566" cy="1307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" panose="02020603050405020304" pitchFamily="18" charset="0"/>
              </a:rPr>
              <a:t>    Analyse du risque d’exposition à la rage pratiques de TPE en France </a:t>
            </a:r>
            <a:endParaRPr lang="fr-FR" sz="2800" dirty="0">
              <a:solidFill>
                <a:schemeClr val="bg1"/>
              </a:solidFill>
              <a:effectLst/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24951" y="897233"/>
            <a:ext cx="7772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Doit prendre en compte : 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L’espèce animale en cause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   Ex espèce non sensible (oiseaux, rongeurs )</a:t>
            </a:r>
          </a:p>
          <a:p>
            <a:pPr marL="457200" indent="-457200">
              <a:buAutoNum type="arabicPeriod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2.    L’origine géographique (provenance) de l’animal 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   distinguer zone d’enzootie vs zone indemne de rage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   (veille épidémiologique)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3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comportement et le statut de l’animal mordeur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   - animal domestique ou sauvage ?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   - Surveillance vétérinaire possible ?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   - Analyses biologiques possible ?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4.    Le statut de l’exposé 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   Immunisé, immunodéprimé 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5.    La nature du contact (Grade I - III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OMS)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8820"/>
      </p:ext>
    </p:extLst>
  </p:cSld>
  <p:clrMapOvr>
    <a:masterClrMapping/>
  </p:clrMapOvr>
  <p:transition advTm="19126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15" y="3323343"/>
            <a:ext cx="9083239" cy="161137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0724" y="330200"/>
            <a:ext cx="2610942" cy="6604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Morsure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 animal non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volant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Connecteur en angle 3"/>
          <p:cNvCxnSpPr>
            <a:stCxn id="3" idx="2"/>
            <a:endCxn id="27" idx="0"/>
          </p:cNvCxnSpPr>
          <p:nvPr/>
        </p:nvCxnSpPr>
        <p:spPr>
          <a:xfrm rot="16200000" flipH="1">
            <a:off x="7242411" y="274383"/>
            <a:ext cx="423332" cy="185576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Rectangle 4"/>
          <p:cNvSpPr/>
          <p:nvPr/>
        </p:nvSpPr>
        <p:spPr>
          <a:xfrm>
            <a:off x="7679266" y="2370394"/>
            <a:ext cx="1429933" cy="48287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Toute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espèce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mammifère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06059" y="2706765"/>
            <a:ext cx="1489541" cy="29300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err="1">
                <a:solidFill>
                  <a:prstClr val="black"/>
                </a:solidFill>
                <a:latin typeface="Calibri"/>
              </a:rPr>
              <a:t>C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apturé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vivant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4278" y="2706765"/>
            <a:ext cx="1584655" cy="29300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ort</a:t>
            </a:r>
          </a:p>
        </p:txBody>
      </p:sp>
      <p:cxnSp>
        <p:nvCxnSpPr>
          <p:cNvPr id="8" name="Connecteur droit avec flèche 7"/>
          <p:cNvCxnSpPr>
            <a:stCxn id="6" idx="2"/>
            <a:endCxn id="11" idx="0"/>
          </p:cNvCxnSpPr>
          <p:nvPr/>
        </p:nvCxnSpPr>
        <p:spPr>
          <a:xfrm>
            <a:off x="2150830" y="2999768"/>
            <a:ext cx="0" cy="310202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ZoneTexte 8"/>
          <p:cNvSpPr txBox="1"/>
          <p:nvPr/>
        </p:nvSpPr>
        <p:spPr>
          <a:xfrm>
            <a:off x="70565" y="3584680"/>
            <a:ext cx="90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animal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0565" y="4228383"/>
            <a:ext cx="90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homme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237522" y="3309970"/>
            <a:ext cx="1826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Surveillance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vétérinaire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14j (3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certificats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J0, J7, J14)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237522" y="4092996"/>
            <a:ext cx="17667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Pas de TPE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sauf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rage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déclarée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attestée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par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l’un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certificats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1215" y="6537588"/>
            <a:ext cx="562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TPE: post-exposition; DDPP: direction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départementale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la protection des populations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149721" y="3309970"/>
            <a:ext cx="1293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tête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envoyée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dans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la glace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à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la DDPP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63697" y="3309970"/>
            <a:ext cx="691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077000" y="4092996"/>
            <a:ext cx="143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Pas de TPE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sauf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rage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confirmée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69275" y="2706765"/>
            <a:ext cx="1358992" cy="308800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inconnu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474349" y="4048634"/>
            <a:ext cx="1634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TPE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suivant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les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recommandations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l’OMS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549852" y="4107325"/>
            <a:ext cx="1478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Pas de TPE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cxnSp>
        <p:nvCxnSpPr>
          <p:cNvPr id="20" name="Connecteur droit avec flèche 19"/>
          <p:cNvCxnSpPr>
            <a:stCxn id="7" idx="2"/>
            <a:endCxn id="14" idx="0"/>
          </p:cNvCxnSpPr>
          <p:nvPr/>
        </p:nvCxnSpPr>
        <p:spPr>
          <a:xfrm>
            <a:off x="3796606" y="2999768"/>
            <a:ext cx="0" cy="310202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Connecteur droit avec flèche 20"/>
          <p:cNvCxnSpPr>
            <a:stCxn id="5" idx="2"/>
          </p:cNvCxnSpPr>
          <p:nvPr/>
        </p:nvCxnSpPr>
        <p:spPr>
          <a:xfrm>
            <a:off x="8394233" y="2853267"/>
            <a:ext cx="0" cy="467133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" name="Connecteur droit avec flèche 21"/>
          <p:cNvCxnSpPr>
            <a:stCxn id="17" idx="2"/>
          </p:cNvCxnSpPr>
          <p:nvPr/>
        </p:nvCxnSpPr>
        <p:spPr>
          <a:xfrm>
            <a:off x="5348771" y="3015565"/>
            <a:ext cx="0" cy="307778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Connecteur droit avec flèche 23"/>
          <p:cNvCxnSpPr>
            <a:stCxn id="31" idx="2"/>
          </p:cNvCxnSpPr>
          <p:nvPr/>
        </p:nvCxnSpPr>
        <p:spPr>
          <a:xfrm>
            <a:off x="6822294" y="3015566"/>
            <a:ext cx="1" cy="294404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ZoneTexte 24"/>
          <p:cNvSpPr txBox="1"/>
          <p:nvPr/>
        </p:nvSpPr>
        <p:spPr>
          <a:xfrm>
            <a:off x="6288894" y="412066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Pas de TPE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983191" y="1413933"/>
            <a:ext cx="3145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Sur le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territoire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français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hors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Guyane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**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590718" y="1413932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En zone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d’endémie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28" name="Connecteur en angle 27"/>
          <p:cNvCxnSpPr>
            <a:stCxn id="3" idx="2"/>
            <a:endCxn id="26" idx="0"/>
          </p:cNvCxnSpPr>
          <p:nvPr/>
        </p:nvCxnSpPr>
        <p:spPr>
          <a:xfrm rot="5400000">
            <a:off x="5829496" y="717233"/>
            <a:ext cx="423333" cy="970066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Connecteur en angle 28"/>
          <p:cNvCxnSpPr>
            <a:stCxn id="26" idx="2"/>
            <a:endCxn id="30" idx="0"/>
          </p:cNvCxnSpPr>
          <p:nvPr/>
        </p:nvCxnSpPr>
        <p:spPr>
          <a:xfrm rot="5400000">
            <a:off x="4743240" y="1224983"/>
            <a:ext cx="316163" cy="1309617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0" name="ZoneTexte 29"/>
          <p:cNvSpPr txBox="1"/>
          <p:nvPr/>
        </p:nvSpPr>
        <p:spPr>
          <a:xfrm>
            <a:off x="3064137" y="2037873"/>
            <a:ext cx="236475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Chien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chat,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furet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domestique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170238" y="2061459"/>
            <a:ext cx="1304111" cy="95410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animal 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renard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bovin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ovin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animal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sauvage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Connecteur en angle 31"/>
          <p:cNvCxnSpPr>
            <a:stCxn id="30" idx="2"/>
            <a:endCxn id="6" idx="0"/>
          </p:cNvCxnSpPr>
          <p:nvPr/>
        </p:nvCxnSpPr>
        <p:spPr>
          <a:xfrm rot="5400000">
            <a:off x="3018114" y="1478366"/>
            <a:ext cx="361115" cy="2095682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Connecteur en angle 32"/>
          <p:cNvCxnSpPr>
            <a:stCxn id="30" idx="2"/>
            <a:endCxn id="7" idx="0"/>
          </p:cNvCxnSpPr>
          <p:nvPr/>
        </p:nvCxnSpPr>
        <p:spPr>
          <a:xfrm rot="5400000">
            <a:off x="3841002" y="2301254"/>
            <a:ext cx="361115" cy="449906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4" name="Connecteur en angle 33"/>
          <p:cNvCxnSpPr>
            <a:stCxn id="30" idx="2"/>
            <a:endCxn id="17" idx="0"/>
          </p:cNvCxnSpPr>
          <p:nvPr/>
        </p:nvCxnSpPr>
        <p:spPr>
          <a:xfrm rot="16200000" flipH="1">
            <a:off x="4617084" y="1975077"/>
            <a:ext cx="361115" cy="110225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5" name="Connecteur en angle 34"/>
          <p:cNvCxnSpPr>
            <a:stCxn id="26" idx="2"/>
            <a:endCxn id="31" idx="0"/>
          </p:cNvCxnSpPr>
          <p:nvPr/>
        </p:nvCxnSpPr>
        <p:spPr>
          <a:xfrm rot="16200000" flipH="1">
            <a:off x="6019337" y="1258501"/>
            <a:ext cx="339749" cy="126616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6" name="Connecteur droit avec flèche 35"/>
          <p:cNvCxnSpPr>
            <a:stCxn id="27" idx="2"/>
          </p:cNvCxnSpPr>
          <p:nvPr/>
        </p:nvCxnSpPr>
        <p:spPr>
          <a:xfrm>
            <a:off x="8381960" y="1721709"/>
            <a:ext cx="0" cy="648685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2" name="ZoneTexte 41"/>
          <p:cNvSpPr txBox="1"/>
          <p:nvPr/>
        </p:nvSpPr>
        <p:spPr>
          <a:xfrm>
            <a:off x="357414" y="5258292"/>
            <a:ext cx="8384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800" dirty="0">
                <a:solidFill>
                  <a:srgbClr val="FF0000"/>
                </a:solidFill>
                <a:latin typeface="+mj-lt"/>
              </a:rPr>
              <a:t>** hormis exposition à un animal (excepté rongeurs) connu pour avoir été </a:t>
            </a:r>
            <a:r>
              <a:rPr lang="fr-FR" sz="1800" i="1" dirty="0">
                <a:solidFill>
                  <a:srgbClr val="FF0000"/>
                </a:solidFill>
                <a:latin typeface="+mj-lt"/>
              </a:rPr>
              <a:t>importé illégalement </a:t>
            </a:r>
            <a:r>
              <a:rPr lang="fr-FR" sz="1800" dirty="0">
                <a:solidFill>
                  <a:srgbClr val="FF0000"/>
                </a:solidFill>
                <a:latin typeface="+mj-lt"/>
              </a:rPr>
              <a:t>d’une zone d’endémie rabique ou connu pour avoir été en contact avec  un animal importé illégalement d’une zone d’endémie rabique 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163697" y="215660"/>
            <a:ext cx="4865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Conduite à tenir face à une morsure </a:t>
            </a:r>
          </a:p>
          <a:p>
            <a:r>
              <a:rPr lang="fr-F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d’animal non volant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0565" y="215660"/>
            <a:ext cx="4175947" cy="7749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Son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32425"/>
      </p:ext>
    </p:extLst>
  </p:cSld>
  <p:clrMapOvr>
    <a:masterClrMapping/>
  </p:clrMapOvr>
  <p:transition advTm="2752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15" y="3336139"/>
            <a:ext cx="9083239" cy="159857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0724" y="330200"/>
            <a:ext cx="2610942" cy="6604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Morsure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 animal non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volant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Connecteur en angle 3"/>
          <p:cNvCxnSpPr>
            <a:stCxn id="3" idx="2"/>
            <a:endCxn id="27" idx="0"/>
          </p:cNvCxnSpPr>
          <p:nvPr/>
        </p:nvCxnSpPr>
        <p:spPr>
          <a:xfrm rot="16200000" flipH="1">
            <a:off x="7242411" y="274383"/>
            <a:ext cx="423332" cy="1855765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Rectangle 4"/>
          <p:cNvSpPr/>
          <p:nvPr/>
        </p:nvSpPr>
        <p:spPr>
          <a:xfrm>
            <a:off x="7679266" y="2370394"/>
            <a:ext cx="1429933" cy="48287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Toute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espèce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mammifère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06059" y="2706765"/>
            <a:ext cx="1489541" cy="29300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err="1">
                <a:solidFill>
                  <a:prstClr val="black"/>
                </a:solidFill>
                <a:latin typeface="Calibri"/>
              </a:rPr>
              <a:t>C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apturé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vivant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4278" y="2706765"/>
            <a:ext cx="1584655" cy="29300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ort</a:t>
            </a:r>
          </a:p>
        </p:txBody>
      </p:sp>
      <p:cxnSp>
        <p:nvCxnSpPr>
          <p:cNvPr id="8" name="Connecteur droit avec flèche 7"/>
          <p:cNvCxnSpPr>
            <a:stCxn id="6" idx="2"/>
            <a:endCxn id="11" idx="0"/>
          </p:cNvCxnSpPr>
          <p:nvPr/>
        </p:nvCxnSpPr>
        <p:spPr>
          <a:xfrm>
            <a:off x="2150830" y="2999768"/>
            <a:ext cx="0" cy="310202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ZoneTexte 8"/>
          <p:cNvSpPr txBox="1"/>
          <p:nvPr/>
        </p:nvSpPr>
        <p:spPr>
          <a:xfrm>
            <a:off x="70565" y="3584680"/>
            <a:ext cx="90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animal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0565" y="4228383"/>
            <a:ext cx="903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homme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237522" y="3309970"/>
            <a:ext cx="1826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Surveillance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vétérinaire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14j (3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certificats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J0, J7, J14)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237522" y="4092996"/>
            <a:ext cx="17667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Pas de TPE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sauf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rage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déclarée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attestée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par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l’un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certificats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63697" y="6410646"/>
            <a:ext cx="5622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TPE: post-exposition; DDPP: direction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départementale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la protection des populations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149721" y="3309970"/>
            <a:ext cx="12937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tête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envoyée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dans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la glace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à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la DDPP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63697" y="3309970"/>
            <a:ext cx="691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077000" y="4092996"/>
            <a:ext cx="143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Pas de TPE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sauf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rage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confirmée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69275" y="2706765"/>
            <a:ext cx="1358992" cy="308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inconnu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474349" y="4048634"/>
            <a:ext cx="16348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TPE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suivant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les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recommandations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l’OMS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776960" y="4107325"/>
            <a:ext cx="1185455" cy="523220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Pas de TPE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cxnSp>
        <p:nvCxnSpPr>
          <p:cNvPr id="20" name="Connecteur droit avec flèche 19"/>
          <p:cNvCxnSpPr>
            <a:stCxn id="7" idx="2"/>
            <a:endCxn id="14" idx="0"/>
          </p:cNvCxnSpPr>
          <p:nvPr/>
        </p:nvCxnSpPr>
        <p:spPr>
          <a:xfrm>
            <a:off x="3796606" y="2999768"/>
            <a:ext cx="0" cy="310202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Connecteur droit avec flèche 20"/>
          <p:cNvCxnSpPr>
            <a:stCxn id="5" idx="2"/>
          </p:cNvCxnSpPr>
          <p:nvPr/>
        </p:nvCxnSpPr>
        <p:spPr>
          <a:xfrm>
            <a:off x="8394233" y="2853267"/>
            <a:ext cx="0" cy="467133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" name="Connecteur droit avec flèche 21"/>
          <p:cNvCxnSpPr>
            <a:stCxn id="17" idx="2"/>
          </p:cNvCxnSpPr>
          <p:nvPr/>
        </p:nvCxnSpPr>
        <p:spPr>
          <a:xfrm>
            <a:off x="5348771" y="3015565"/>
            <a:ext cx="0" cy="307778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Connecteur droit avec flèche 23"/>
          <p:cNvCxnSpPr>
            <a:stCxn id="31" idx="2"/>
          </p:cNvCxnSpPr>
          <p:nvPr/>
        </p:nvCxnSpPr>
        <p:spPr>
          <a:xfrm>
            <a:off x="6822294" y="3015566"/>
            <a:ext cx="1" cy="294404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ZoneTexte 24"/>
          <p:cNvSpPr txBox="1"/>
          <p:nvPr/>
        </p:nvSpPr>
        <p:spPr>
          <a:xfrm>
            <a:off x="6288894" y="412066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Pas de TPE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983191" y="1413933"/>
            <a:ext cx="2967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Sur le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territoire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français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hors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Guyane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590718" y="1413932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En zone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d’endémie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28" name="Connecteur en angle 27"/>
          <p:cNvCxnSpPr>
            <a:stCxn id="3" idx="2"/>
            <a:endCxn id="26" idx="0"/>
          </p:cNvCxnSpPr>
          <p:nvPr/>
        </p:nvCxnSpPr>
        <p:spPr>
          <a:xfrm rot="5400000">
            <a:off x="5784897" y="672634"/>
            <a:ext cx="423333" cy="1059264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Connecteur en angle 28"/>
          <p:cNvCxnSpPr>
            <a:stCxn id="26" idx="2"/>
            <a:endCxn id="30" idx="0"/>
          </p:cNvCxnSpPr>
          <p:nvPr/>
        </p:nvCxnSpPr>
        <p:spPr>
          <a:xfrm rot="5400000">
            <a:off x="4698641" y="1269582"/>
            <a:ext cx="316163" cy="122041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0" name="ZoneTexte 29"/>
          <p:cNvSpPr txBox="1"/>
          <p:nvPr/>
        </p:nvSpPr>
        <p:spPr>
          <a:xfrm>
            <a:off x="3064137" y="2037873"/>
            <a:ext cx="2364750" cy="307777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Chien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 chat,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furet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domestique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170238" y="2061459"/>
            <a:ext cx="1304111" cy="95410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animal 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renard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bovin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ovin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animal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sauvage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Connecteur en angle 31"/>
          <p:cNvCxnSpPr>
            <a:stCxn id="30" idx="2"/>
            <a:endCxn id="6" idx="0"/>
          </p:cNvCxnSpPr>
          <p:nvPr/>
        </p:nvCxnSpPr>
        <p:spPr>
          <a:xfrm rot="5400000">
            <a:off x="3018114" y="1478366"/>
            <a:ext cx="361115" cy="2095682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Connecteur en angle 32"/>
          <p:cNvCxnSpPr>
            <a:stCxn id="30" idx="2"/>
            <a:endCxn id="7" idx="0"/>
          </p:cNvCxnSpPr>
          <p:nvPr/>
        </p:nvCxnSpPr>
        <p:spPr>
          <a:xfrm rot="5400000">
            <a:off x="3841002" y="2301254"/>
            <a:ext cx="361115" cy="449906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4" name="Connecteur en angle 33"/>
          <p:cNvCxnSpPr>
            <a:stCxn id="30" idx="2"/>
            <a:endCxn id="17" idx="0"/>
          </p:cNvCxnSpPr>
          <p:nvPr/>
        </p:nvCxnSpPr>
        <p:spPr>
          <a:xfrm rot="16200000" flipH="1">
            <a:off x="4617084" y="1975077"/>
            <a:ext cx="361115" cy="110225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5" name="Connecteur en angle 34"/>
          <p:cNvCxnSpPr>
            <a:stCxn id="26" idx="2"/>
            <a:endCxn id="31" idx="0"/>
          </p:cNvCxnSpPr>
          <p:nvPr/>
        </p:nvCxnSpPr>
        <p:spPr>
          <a:xfrm rot="16200000" flipH="1">
            <a:off x="5974738" y="1213902"/>
            <a:ext cx="339749" cy="1355363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6" name="Connecteur droit avec flèche 35"/>
          <p:cNvCxnSpPr>
            <a:stCxn id="27" idx="2"/>
          </p:cNvCxnSpPr>
          <p:nvPr/>
        </p:nvCxnSpPr>
        <p:spPr>
          <a:xfrm>
            <a:off x="8381960" y="1721709"/>
            <a:ext cx="0" cy="648685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7" name="Nuage 36"/>
          <p:cNvSpPr/>
          <p:nvPr/>
        </p:nvSpPr>
        <p:spPr>
          <a:xfrm>
            <a:off x="387247" y="163902"/>
            <a:ext cx="2762474" cy="1359936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841616" y="500387"/>
            <a:ext cx="1871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Situation </a:t>
            </a:r>
          </a:p>
          <a:p>
            <a:r>
              <a:rPr lang="fr-FR" sz="1800" dirty="0"/>
              <a:t>Animal inconnu </a:t>
            </a:r>
          </a:p>
        </p:txBody>
      </p:sp>
      <p:pic>
        <p:nvPicPr>
          <p:cNvPr id="23" name="Son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43209"/>
      </p:ext>
    </p:extLst>
  </p:cSld>
  <p:clrMapOvr>
    <a:masterClrMapping/>
  </p:clrMapOvr>
  <p:transition advTm="867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Diapositive 1&quot;/&gt;&lt;property id=&quot;20307&quot; value=&quot;289&quot;/&gt;&lt;/object&gt;&lt;object type=&quot;3&quot; unique_id=&quot;10004&quot;&gt;&lt;property id=&quot;20148&quot; value=&quot;5&quot;/&gt;&lt;property id=&quot;20300&quot; value=&quot;Diapositive 2&quot;/&gt;&lt;property id=&quot;20307&quot; value=&quot;450&quot;/&gt;&lt;/object&gt;&lt;object type=&quot;3&quot; unique_id=&quot;10005&quot;&gt;&lt;property id=&quot;20148&quot; value=&quot;5&quot;/&gt;&lt;property id=&quot;20300&quot; value=&quot;Diapositive 3&quot;/&gt;&lt;property id=&quot;20307&quot; value=&quot;481&quot;/&gt;&lt;/object&gt;&lt;object type=&quot;3&quot; unique_id=&quot;10006&quot;&gt;&lt;property id=&quot;20148&quot; value=&quot;5&quot;/&gt;&lt;property id=&quot;20300&quot; value=&quot;Diapositive 4 - &amp;quot;4 contextes à risque en France&amp;quot;&quot;/&gt;&lt;property id=&quot;20307&quot; value=&quot;489&quot;/&gt;&lt;/object&gt;&lt;object type=&quot;3&quot; unique_id=&quot;10007&quot;&gt;&lt;property id=&quot;20148&quot; value=&quot;5&quot;/&gt;&lt;property id=&quot;20300&quot; value=&quot;Diapositive 5&quot;/&gt;&lt;property id=&quot;20307&quot; value=&quot;520&quot;/&gt;&lt;/object&gt;&lt;object type=&quot;3&quot; unique_id=&quot;10008&quot;&gt;&lt;property id=&quot;20148&quot; value=&quot;5&quot;/&gt;&lt;property id=&quot;20300&quot; value=&quot;Diapositive 6&quot;/&gt;&lt;property id=&quot;20307&quot; value=&quot;486&quot;/&gt;&lt;/object&gt;&lt;object type=&quot;3&quot; unique_id=&quot;10009&quot;&gt;&lt;property id=&quot;20148&quot; value=&quot;5&quot;/&gt;&lt;property id=&quot;20300&quot; value=&quot;Diapositive 7&quot;/&gt;&lt;property id=&quot;20307&quot; value=&quot;491&quot;/&gt;&lt;/object&gt;&lt;object type=&quot;3&quot; unique_id=&quot;10010&quot;&gt;&lt;property id=&quot;20148&quot; value=&quot;5&quot;/&gt;&lt;property id=&quot;20300&quot; value=&quot;Diapositive 8&quot;/&gt;&lt;property id=&quot;20307&quot; value=&quot;492&quot;/&gt;&lt;/object&gt;&lt;object type=&quot;3&quot; unique_id=&quot;10011&quot;&gt;&lt;property id=&quot;20148&quot; value=&quot;5&quot;/&gt;&lt;property id=&quot;20300&quot; value=&quot;Diapositive 9&quot;/&gt;&lt;property id=&quot;20307&quot; value=&quot;493&quot;/&gt;&lt;/object&gt;&lt;object type=&quot;3&quot; unique_id=&quot;10012&quot;&gt;&lt;property id=&quot;20148&quot; value=&quot;5&quot;/&gt;&lt;property id=&quot;20300&quot; value=&quot;Diapositive 10&quot;/&gt;&lt;property id=&quot;20307&quot; value=&quot;519&quot;/&gt;&lt;/object&gt;&lt;object type=&quot;3&quot; unique_id=&quot;10013&quot;&gt;&lt;property id=&quot;20148&quot; value=&quot;5&quot;/&gt;&lt;property id=&quot;20300&quot; value=&quot;Diapositive 11&quot;/&gt;&lt;property id=&quot;20307&quot; value=&quot;517&quot;/&gt;&lt;/object&gt;&lt;object type=&quot;3&quot; unique_id=&quot;10014&quot;&gt;&lt;property id=&quot;20148&quot; value=&quot;5&quot;/&gt;&lt;property id=&quot;20300&quot; value=&quot;Diapositive 12&quot;/&gt;&lt;property id=&quot;20307&quot; value=&quot;498&quot;/&gt;&lt;/object&gt;&lt;object type=&quot;3&quot; unique_id=&quot;10015&quot;&gt;&lt;property id=&quot;20148&quot; value=&quot;5&quot;/&gt;&lt;property id=&quot;20300&quot; value=&quot;Diapositive 13&quot;/&gt;&lt;property id=&quot;20307&quot; value=&quot;500&quot;/&gt;&lt;/object&gt;&lt;object type=&quot;3&quot; unique_id=&quot;10016&quot;&gt;&lt;property id=&quot;20148&quot; value=&quot;5&quot;/&gt;&lt;property id=&quot;20300&quot; value=&quot;Diapositive 14&quot;/&gt;&lt;property id=&quot;20307&quot; value=&quot;501&quot;/&gt;&lt;/object&gt;&lt;object type=&quot;3&quot; unique_id=&quot;10017&quot;&gt;&lt;property id=&quot;20148&quot; value=&quot;5&quot;/&gt;&lt;property id=&quot;20300&quot; value=&quot;Diapositive 15&quot;/&gt;&lt;property id=&quot;20307&quot; value=&quot;502&quot;/&gt;&lt;/object&gt;&lt;object type=&quot;3&quot; unique_id=&quot;10018&quot;&gt;&lt;property id=&quot;20148&quot; value=&quot;5&quot;/&gt;&lt;property id=&quot;20300&quot; value=&quot;Diapositive 16&quot;/&gt;&lt;property id=&quot;20307&quot; value=&quot;503&quot;/&gt;&lt;/object&gt;&lt;object type=&quot;3&quot; unique_id=&quot;10019&quot;&gt;&lt;property id=&quot;20148&quot; value=&quot;5&quot;/&gt;&lt;property id=&quot;20300&quot; value=&quot;Diapositive 17&quot;/&gt;&lt;property id=&quot;20307&quot; value=&quot;504&quot;/&gt;&lt;/object&gt;&lt;object type=&quot;3&quot; unique_id=&quot;10020&quot;&gt;&lt;property id=&quot;20148&quot; value=&quot;5&quot;/&gt;&lt;property id=&quot;20300&quot; value=&quot;Diapositive 18&quot;/&gt;&lt;property id=&quot;20307&quot; value=&quot;505&quot;/&gt;&lt;/object&gt;&lt;object type=&quot;3&quot; unique_id=&quot;10021&quot;&gt;&lt;property id=&quot;20148&quot; value=&quot;5&quot;/&gt;&lt;property id=&quot;20300&quot; value=&quot;Diapositive 19&quot;/&gt;&lt;property id=&quot;20307&quot; value=&quot;507&quot;/&gt;&lt;/object&gt;&lt;object type=&quot;3&quot; unique_id=&quot;10022&quot;&gt;&lt;property id=&quot;20148&quot; value=&quot;5&quot;/&gt;&lt;property id=&quot;20300&quot; value=&quot;Diapositive 20&quot;/&gt;&lt;property id=&quot;20307&quot; value=&quot;521&quot;/&gt;&lt;/object&gt;&lt;object type=&quot;3&quot; unique_id=&quot;10023&quot;&gt;&lt;property id=&quot;20148&quot; value=&quot;5&quot;/&gt;&lt;property id=&quot;20300&quot; value=&quot;Diapositive 21&quot;/&gt;&lt;property id=&quot;20307&quot; value=&quot;513&quot;/&gt;&lt;/object&gt;&lt;/object&gt;&lt;object type=&quot;8&quot; unique_id=&quot;1004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2439</TotalTime>
  <Words>2277</Words>
  <Application>Microsoft Office PowerPoint</Application>
  <PresentationFormat>Affichage à l'écran (4:3)</PresentationFormat>
  <Paragraphs>299</Paragraphs>
  <Slides>21</Slides>
  <Notes>20</Notes>
  <HiddenSlides>0</HiddenSlides>
  <MMClips>21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0" baseType="lpstr">
      <vt:lpstr>MS PGothic</vt:lpstr>
      <vt:lpstr>MS PGothic</vt:lpstr>
      <vt:lpstr>Arial</vt:lpstr>
      <vt:lpstr>Calibri</vt:lpstr>
      <vt:lpstr>Comic Sans MS</vt:lpstr>
      <vt:lpstr>Times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4 contextes à risque en France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Immuno-prophylaxie de la rage</dc:title>
  <dc:creator>Roland Jaussaud</dc:creator>
  <cp:lastModifiedBy>Christèle Piau-Lorandel</cp:lastModifiedBy>
  <cp:revision>178</cp:revision>
  <dcterms:created xsi:type="dcterms:W3CDTF">1999-06-28T09:43:28Z</dcterms:created>
  <dcterms:modified xsi:type="dcterms:W3CDTF">2018-04-24T06:26:17Z</dcterms:modified>
</cp:coreProperties>
</file>