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79" r:id="rId6"/>
    <p:sldId id="291" r:id="rId7"/>
    <p:sldId id="270" r:id="rId8"/>
    <p:sldId id="281" r:id="rId9"/>
    <p:sldId id="265" r:id="rId10"/>
    <p:sldId id="260" r:id="rId11"/>
    <p:sldId id="282" r:id="rId12"/>
    <p:sldId id="283" r:id="rId13"/>
    <p:sldId id="273" r:id="rId14"/>
    <p:sldId id="284" r:id="rId15"/>
    <p:sldId id="261" r:id="rId16"/>
    <p:sldId id="286" r:id="rId17"/>
    <p:sldId id="285" r:id="rId18"/>
    <p:sldId id="287" r:id="rId19"/>
    <p:sldId id="290" r:id="rId20"/>
    <p:sldId id="288" r:id="rId21"/>
    <p:sldId id="289" r:id="rId22"/>
  </p:sldIdLst>
  <p:sldSz cx="12192000" cy="6858000"/>
  <p:notesSz cx="6858000" cy="9144000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oix Jean-Philippe" initials="JP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69" y="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-7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6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3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BEBC-594A-440C-B40E-A1C1BC8D8A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4776-658B-470D-A657-E2010A417B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9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Journées</a:t>
            </a:r>
            <a:r>
              <a:rPr lang="en-US" dirty="0"/>
              <a:t> de DES(C) </a:t>
            </a:r>
            <a:br>
              <a:rPr lang="en-US" dirty="0"/>
            </a:br>
            <a:r>
              <a:rPr lang="en-US" dirty="0"/>
              <a:t>Maladies </a:t>
            </a:r>
            <a:r>
              <a:rPr lang="en-US" dirty="0" err="1"/>
              <a:t>Infectieuses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Octobre</a:t>
            </a:r>
            <a:r>
              <a:rPr lang="en-US" dirty="0"/>
              <a:t> 2020</a:t>
            </a:r>
          </a:p>
          <a:p>
            <a:r>
              <a:rPr lang="en-US" dirty="0" err="1"/>
              <a:t>Dr</a:t>
            </a:r>
            <a:r>
              <a:rPr lang="en-US" dirty="0"/>
              <a:t> LANOIX Jean-Philippe</a:t>
            </a:r>
          </a:p>
        </p:txBody>
      </p:sp>
    </p:spTree>
    <p:extLst>
      <p:ext uri="{BB962C8B-B14F-4D97-AF65-F5344CB8AC3E}">
        <p14:creationId xmlns:p14="http://schemas.microsoft.com/office/powerpoint/2010/main" val="12880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6"/>
            <a:ext cx="2851265" cy="6627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M. K 44 </a:t>
            </a:r>
            <a:r>
              <a:rPr lang="en-US" b="1" dirty="0" err="1"/>
              <a:t>ans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61348"/>
            <a:ext cx="12191999" cy="5996651"/>
          </a:xfrm>
        </p:spPr>
        <p:txBody>
          <a:bodyPr>
            <a:normAutofit/>
          </a:bodyPr>
          <a:lstStyle/>
          <a:p>
            <a:r>
              <a:rPr lang="en-US" sz="2400" dirty="0" err="1"/>
              <a:t>Découverte</a:t>
            </a:r>
            <a:r>
              <a:rPr lang="en-US" sz="2400" dirty="0"/>
              <a:t> de VIH sur </a:t>
            </a:r>
            <a:r>
              <a:rPr lang="en-US" sz="2400" dirty="0" err="1"/>
              <a:t>une</a:t>
            </a:r>
            <a:r>
              <a:rPr lang="en-US" sz="2400" dirty="0"/>
              <a:t> masse </a:t>
            </a:r>
            <a:r>
              <a:rPr lang="en-US" sz="2400" dirty="0" err="1"/>
              <a:t>cérébrale</a:t>
            </a:r>
            <a:r>
              <a:rPr lang="en-US" sz="2400" dirty="0"/>
              <a:t> (J0)</a:t>
            </a:r>
          </a:p>
          <a:p>
            <a:r>
              <a:rPr lang="en-US" sz="2400" dirty="0" err="1"/>
              <a:t>Ponction</a:t>
            </a:r>
            <a:r>
              <a:rPr lang="en-US" sz="2400" dirty="0"/>
              <a:t> </a:t>
            </a:r>
            <a:r>
              <a:rPr lang="en-US" sz="2400" dirty="0" err="1"/>
              <a:t>ganglionnaire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EBUS </a:t>
            </a:r>
            <a:r>
              <a:rPr lang="en-US" sz="2400" dirty="0" err="1"/>
              <a:t>d’une</a:t>
            </a:r>
            <a:r>
              <a:rPr lang="en-US" sz="2400" dirty="0"/>
              <a:t> </a:t>
            </a:r>
            <a:r>
              <a:rPr lang="en-US" sz="2400" dirty="0" err="1"/>
              <a:t>adénopathie</a:t>
            </a:r>
            <a:r>
              <a:rPr lang="en-US" sz="2400" dirty="0"/>
              <a:t> </a:t>
            </a:r>
            <a:r>
              <a:rPr lang="en-US" sz="2400" dirty="0" err="1"/>
              <a:t>nécrotique</a:t>
            </a:r>
            <a:r>
              <a:rPr lang="en-US" sz="2400" dirty="0"/>
              <a:t> </a:t>
            </a:r>
            <a:r>
              <a:rPr lang="en-US" sz="2400" dirty="0" err="1"/>
              <a:t>latéro-trachéale</a:t>
            </a:r>
            <a:r>
              <a:rPr lang="en-US" sz="2400" dirty="0"/>
              <a:t> dans le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diagnostique</a:t>
            </a:r>
            <a:r>
              <a:rPr lang="en-US" sz="2400" dirty="0"/>
              <a:t> de </a:t>
            </a:r>
            <a:r>
              <a:rPr lang="en-US" sz="2400" dirty="0" err="1"/>
              <a:t>cette</a:t>
            </a:r>
            <a:r>
              <a:rPr lang="en-US" sz="2400" dirty="0"/>
              <a:t> masse </a:t>
            </a:r>
            <a:r>
              <a:rPr lang="en-US" sz="2400" dirty="0" err="1"/>
              <a:t>cérébrale</a:t>
            </a:r>
            <a:r>
              <a:rPr lang="en-US" sz="2400" dirty="0"/>
              <a:t> (J8)</a:t>
            </a:r>
          </a:p>
          <a:p>
            <a:r>
              <a:rPr lang="fr-FR" sz="2400" dirty="0"/>
              <a:t>BAAR négatifs sur les prélèvements pulmonaires initiaux (fibroscopie bronchique) (J10)</a:t>
            </a:r>
          </a:p>
          <a:p>
            <a:r>
              <a:rPr lang="en-US" sz="2400" dirty="0" err="1"/>
              <a:t>Traitement</a:t>
            </a:r>
            <a:r>
              <a:rPr lang="en-US" sz="2400" dirty="0"/>
              <a:t> </a:t>
            </a:r>
            <a:r>
              <a:rPr lang="en-US" sz="2400" dirty="0" err="1"/>
              <a:t>empirique</a:t>
            </a:r>
            <a:r>
              <a:rPr lang="en-US" sz="2400" dirty="0"/>
              <a:t> </a:t>
            </a:r>
            <a:r>
              <a:rPr lang="en-US" sz="2400" dirty="0" err="1"/>
              <a:t>d’une</a:t>
            </a:r>
            <a:r>
              <a:rPr lang="en-US" sz="2400" dirty="0"/>
              <a:t> </a:t>
            </a:r>
            <a:r>
              <a:rPr lang="en-US" sz="2400" dirty="0" err="1"/>
              <a:t>toxoplasmose</a:t>
            </a:r>
            <a:r>
              <a:rPr lang="en-US" sz="2400" dirty="0"/>
              <a:t> </a:t>
            </a:r>
            <a:r>
              <a:rPr lang="en-US" sz="2400" dirty="0" err="1"/>
              <a:t>cérébrale</a:t>
            </a:r>
            <a:r>
              <a:rPr lang="en-US" sz="2400" dirty="0"/>
              <a:t> (J20)</a:t>
            </a:r>
          </a:p>
          <a:p>
            <a:r>
              <a:rPr lang="en-US" sz="2400" dirty="0" err="1"/>
              <a:t>Ponction</a:t>
            </a:r>
            <a:r>
              <a:rPr lang="en-US" sz="2400" dirty="0"/>
              <a:t> </a:t>
            </a:r>
            <a:r>
              <a:rPr lang="en-US" sz="2400" dirty="0" err="1"/>
              <a:t>ganglionnaire</a:t>
            </a:r>
            <a:r>
              <a:rPr lang="en-US" sz="2400" dirty="0"/>
              <a:t> </a:t>
            </a:r>
            <a:r>
              <a:rPr lang="en-US" sz="2400" dirty="0" err="1"/>
              <a:t>finalement</a:t>
            </a:r>
            <a:r>
              <a:rPr lang="en-US" sz="2400" dirty="0"/>
              <a:t> positive </a:t>
            </a:r>
            <a:r>
              <a:rPr lang="en-US" sz="2400" dirty="0" err="1"/>
              <a:t>en</a:t>
            </a:r>
            <a:r>
              <a:rPr lang="en-US" sz="2400" dirty="0"/>
              <a:t> culture pour </a:t>
            </a:r>
            <a:r>
              <a:rPr lang="en-US" sz="2400" i="1" dirty="0"/>
              <a:t>Mycobacterium tuberculosis </a:t>
            </a:r>
            <a:r>
              <a:rPr lang="en-US" sz="2400" dirty="0"/>
              <a:t>(J25)</a:t>
            </a:r>
          </a:p>
          <a:p>
            <a:r>
              <a:rPr lang="fr-FR" sz="2400" dirty="0"/>
              <a:t>Apparition d’une pneumonie nosocomiale (J27), échec du traitement antibiotique =&gt;</a:t>
            </a:r>
          </a:p>
          <a:p>
            <a:pPr marL="0" indent="0">
              <a:buNone/>
            </a:pPr>
            <a:r>
              <a:rPr lang="fr-FR" sz="2400" dirty="0"/>
              <a:t>3 BK-crachats positifs en culture (J30) </a:t>
            </a:r>
          </a:p>
          <a:p>
            <a:pPr lvl="1"/>
            <a:r>
              <a:rPr lang="fr-FR" dirty="0"/>
              <a:t>Crachat n°1 : ED - ; C + (7j) </a:t>
            </a:r>
          </a:p>
          <a:p>
            <a:pPr lvl="1"/>
            <a:r>
              <a:rPr lang="fr-FR" dirty="0"/>
              <a:t>Crachat n°2 : ED - ; C + (9j)  </a:t>
            </a:r>
          </a:p>
          <a:p>
            <a:pPr lvl="1"/>
            <a:r>
              <a:rPr lang="fr-FR" dirty="0"/>
              <a:t>Crachat n°3 : ED + (rares) ; C + (8j) </a:t>
            </a:r>
          </a:p>
          <a:p>
            <a:endParaRPr lang="fr-FR" sz="2400" dirty="0"/>
          </a:p>
          <a:p>
            <a:r>
              <a:rPr lang="fr-FR" sz="2400" dirty="0"/>
              <a:t>Vous mettez en place les précautions complémentaires Air dès que vous posez le diagnostic de TB </a:t>
            </a:r>
            <a:r>
              <a:rPr lang="fr-FR" sz="2400" dirty="0" err="1"/>
              <a:t>bacillifère</a:t>
            </a:r>
            <a:r>
              <a:rPr lang="fr-FR" sz="2400" dirty="0"/>
              <a:t> mais le patient était dans le service depuis presque 2 semaines déjà.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52015-9F36-4AC0-8DA8-947EB53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01625"/>
            <a:ext cx="12053455" cy="277408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L’équipe soignante vous interroge sur le risque d’avoir été exposée au BK. Que pouvez-vous lui répondre ?</a:t>
            </a: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tenez un discours rassurant, </a:t>
            </a:r>
            <a:r>
              <a:rPr lang="fr-FR" sz="1800" dirty="0">
                <a:latin typeface="Calibri" panose="020F0502020204030204" pitchFamily="34" charset="0"/>
                <a:ea typeface="Carlito"/>
                <a:cs typeface="Carlito"/>
              </a:rPr>
              <a:t>le risque de transmission est faible, le patient est fa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iblement bacillifère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tenez un discours alarmant, le patient est bacillifère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tenez un discours rassurant, car il faut toujours être rassurant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restez </a:t>
            </a:r>
            <a:r>
              <a:rPr lang="fr-FR" sz="1800" dirty="0" err="1">
                <a:effectLst/>
                <a:latin typeface="Calibri" panose="020F0502020204030204" pitchFamily="34" charset="0"/>
                <a:ea typeface="Carlito"/>
                <a:cs typeface="Carlito"/>
              </a:rPr>
              <a:t>prudent.e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, le risque de transmission existe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attendez la culture </a:t>
            </a:r>
            <a:r>
              <a:rPr lang="fr-FR" sz="1800" dirty="0" err="1">
                <a:effectLst/>
                <a:latin typeface="Calibri" panose="020F0502020204030204" pitchFamily="34" charset="0"/>
                <a:ea typeface="Carlito"/>
                <a:cs typeface="Carlito"/>
              </a:rPr>
              <a:t>BK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en milieu liquide à J7 pour en parler à l’équipe soignante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57363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01625"/>
            <a:ext cx="12053455" cy="277408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L’équipe soignante vous interroge sur le risque d’avoir été exposée au BK. Que pouvez-vous lui répondre ?</a:t>
            </a: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Vous tenez un discours rassurant, </a:t>
            </a:r>
            <a:r>
              <a:rPr lang="fr-FR" sz="1800" dirty="0">
                <a:solidFill>
                  <a:schemeClr val="accent6"/>
                </a:solidFill>
                <a:latin typeface="Calibri" panose="020F0502020204030204" pitchFamily="34" charset="0"/>
                <a:ea typeface="Carlito"/>
                <a:cs typeface="Carlito"/>
              </a:rPr>
              <a:t>le risque de transmission est faible, le patient est fa</a:t>
            </a:r>
            <a:r>
              <a:rPr lang="fr-FR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iblement bacillifère</a:t>
            </a:r>
            <a:endParaRPr lang="fr-FR" sz="18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tenez un discours alarmant, le patient est bacillifère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tenez un discours rassurant, car il faut toujours être rassurant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restez </a:t>
            </a:r>
            <a:r>
              <a:rPr lang="fr-FR" sz="1800" dirty="0" err="1">
                <a:effectLst/>
                <a:latin typeface="Calibri" panose="020F0502020204030204" pitchFamily="34" charset="0"/>
                <a:ea typeface="Carlito"/>
                <a:cs typeface="Carlito"/>
              </a:rPr>
              <a:t>prudent.e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, le risque de transmission existe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attendez la culture </a:t>
            </a:r>
            <a:r>
              <a:rPr lang="fr-FR" sz="1800" dirty="0" err="1">
                <a:latin typeface="Calibri" panose="020F0502020204030204" pitchFamily="34" charset="0"/>
                <a:ea typeface="Carlito"/>
                <a:cs typeface="Carlito"/>
              </a:rPr>
              <a:t>BK</a:t>
            </a:r>
            <a:r>
              <a:rPr lang="fr-FR" sz="1800" dirty="0">
                <a:latin typeface="Calibri" panose="020F0502020204030204" pitchFamily="34" charset="0"/>
                <a:ea typeface="Carlito"/>
                <a:cs typeface="Carlito"/>
              </a:rPr>
              <a:t> en milieu liquide à 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J7 pour en parler à l’équipe soignante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96628A-B57F-4719-91F6-A853BD12F3B8}"/>
              </a:ext>
            </a:extLst>
          </p:cNvPr>
          <p:cNvSpPr txBox="1">
            <a:spLocks/>
          </p:cNvSpPr>
          <p:nvPr/>
        </p:nvSpPr>
        <p:spPr>
          <a:xfrm>
            <a:off x="69272" y="4020186"/>
            <a:ext cx="12053455" cy="1410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Hypothèse : probable e</a:t>
            </a:r>
            <a:r>
              <a:rPr lang="en-US" sz="2400" dirty="0" err="1"/>
              <a:t>nsemencement</a:t>
            </a:r>
            <a:r>
              <a:rPr lang="en-US" sz="2400" dirty="0"/>
              <a:t> </a:t>
            </a:r>
            <a:r>
              <a:rPr lang="en-US" sz="2400" dirty="0" err="1"/>
              <a:t>pulmonaire</a:t>
            </a:r>
            <a:r>
              <a:rPr lang="en-US" sz="2400" dirty="0"/>
              <a:t> par du BK </a:t>
            </a:r>
            <a:r>
              <a:rPr lang="en-US" sz="2400" dirty="0" err="1"/>
              <a:t>lors</a:t>
            </a:r>
            <a:r>
              <a:rPr lang="en-US" sz="2400" dirty="0"/>
              <a:t> de la </a:t>
            </a:r>
            <a:r>
              <a:rPr lang="en-US" sz="2400" dirty="0" err="1"/>
              <a:t>ponction</a:t>
            </a:r>
            <a:r>
              <a:rPr lang="en-US" sz="2400" dirty="0"/>
              <a:t> </a:t>
            </a:r>
            <a:r>
              <a:rPr lang="en-US" sz="2400" dirty="0" err="1"/>
              <a:t>ganglionnaire</a:t>
            </a:r>
            <a:r>
              <a:rPr lang="en-US" sz="2400" dirty="0"/>
              <a:t> (à </a:t>
            </a:r>
            <a:r>
              <a:rPr lang="en-US" sz="2400" dirty="0" err="1"/>
              <a:t>l’instar</a:t>
            </a:r>
            <a:r>
              <a:rPr lang="en-US" sz="2400" dirty="0"/>
              <a:t> des </a:t>
            </a:r>
            <a:r>
              <a:rPr lang="en-US" sz="2400" dirty="0" err="1"/>
              <a:t>écrouelles</a:t>
            </a:r>
            <a:r>
              <a:rPr lang="en-US" sz="2400" dirty="0"/>
              <a:t> après </a:t>
            </a:r>
            <a:r>
              <a:rPr lang="en-US" sz="2400" dirty="0" err="1"/>
              <a:t>ponction</a:t>
            </a:r>
            <a:r>
              <a:rPr lang="en-US" sz="2400" dirty="0"/>
              <a:t> </a:t>
            </a:r>
            <a:r>
              <a:rPr lang="en-US" sz="2400" dirty="0" err="1"/>
              <a:t>ganglionnaire</a:t>
            </a:r>
            <a:r>
              <a:rPr lang="en-US" sz="2400" dirty="0"/>
              <a:t> </a:t>
            </a:r>
            <a:r>
              <a:rPr lang="en-US" sz="2400" dirty="0" err="1"/>
              <a:t>cervicale</a:t>
            </a:r>
            <a:r>
              <a:rPr lang="en-US" sz="2400" dirty="0"/>
              <a:t>)</a:t>
            </a:r>
          </a:p>
          <a:p>
            <a:r>
              <a:rPr lang="fr-FR" sz="2400" dirty="0"/>
              <a:t>Le patient était bien négatif à l’arrivée : </a:t>
            </a:r>
            <a:r>
              <a:rPr lang="fr-FR" sz="2400" b="1" dirty="0"/>
              <a:t>rassurer l’équipe</a:t>
            </a:r>
          </a:p>
        </p:txBody>
      </p:sp>
    </p:spTree>
    <p:extLst>
      <p:ext uri="{BB962C8B-B14F-4D97-AF65-F5344CB8AC3E}">
        <p14:creationId xmlns:p14="http://schemas.microsoft.com/office/powerpoint/2010/main" val="4917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2832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patient tolère très mal tous ses traitements avec des vomissements. Vous mettez en cause la rifampicine.</a:t>
            </a:r>
          </a:p>
          <a:p>
            <a:r>
              <a:rPr lang="fr-FR" dirty="0"/>
              <a:t>Quelle(s) solution(s) peut/peuvent être instaurée(s) pour améliorer la tolérance digestive de ce médicament ?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CE2607-49D7-4E04-8E8F-BEB5603824A8}"/>
              </a:ext>
            </a:extLst>
          </p:cNvPr>
          <p:cNvSpPr txBox="1"/>
          <p:nvPr/>
        </p:nvSpPr>
        <p:spPr>
          <a:xfrm>
            <a:off x="245225" y="2136200"/>
            <a:ext cx="89819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Prendre la Rifampicine avec un repas léger et/ou le soir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Proposer la Rifampicine en sirop au lieu de gélules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Proposer la Rifampicine en 2 fois par jour avec un repas léger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Diminuer la posologie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Changer la rifampicine par de la rifabutine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1952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2832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patient tolère très mal tous ses traitements avec des vomissements. Vous mettez en cause la rifampicine.</a:t>
            </a:r>
          </a:p>
          <a:p>
            <a:r>
              <a:rPr lang="fr-FR" dirty="0"/>
              <a:t>Quelle(s) solution(s) peut/peuvent être instaurée(s) pour améliorer la tolérance digestive de ce médicament ?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CE2607-49D7-4E04-8E8F-BEB5603824A8}"/>
              </a:ext>
            </a:extLst>
          </p:cNvPr>
          <p:cNvSpPr txBox="1"/>
          <p:nvPr/>
        </p:nvSpPr>
        <p:spPr>
          <a:xfrm>
            <a:off x="245225" y="2136200"/>
            <a:ext cx="89819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Prendre la Rifampicine avec un repas léger et/ou le soir</a:t>
            </a:r>
            <a:endParaRPr lang="fr-FR" sz="24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Proposer la Rifampicine en sirop au lieu de gélules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Proposer la Rifampicine en 2 fois par jour avec un repas léger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Diminuer la posologie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Changer la rifampicine par de la rifabutine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2400105-5ECE-4606-8FE2-8B3EA5BE1E97}"/>
              </a:ext>
            </a:extLst>
          </p:cNvPr>
          <p:cNvSpPr txBox="1"/>
          <p:nvPr/>
        </p:nvSpPr>
        <p:spPr>
          <a:xfrm>
            <a:off x="9632979" y="6488668"/>
            <a:ext cx="28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WHO TB guidelines_2009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0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5530"/>
          </a:xfrm>
        </p:spPr>
        <p:txBody>
          <a:bodyPr>
            <a:normAutofit/>
          </a:bodyPr>
          <a:lstStyle/>
          <a:p>
            <a:r>
              <a:rPr lang="en-US" sz="4000" b="1" dirty="0"/>
              <a:t>M. X 35 </a:t>
            </a:r>
            <a:r>
              <a:rPr lang="en-US" sz="4000" b="1" dirty="0" err="1"/>
              <a:t>ans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098"/>
            <a:ext cx="12192000" cy="19027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Prend un traitement depuis 15 jours pour une tuberculose pulmonaire (pas de résistance génotypique à RFP et INH). Il n’y avait pas d’anomalie biologique avant traitement antituberculeux. </a:t>
            </a:r>
          </a:p>
          <a:p>
            <a:pPr marL="0" indent="0">
              <a:buNone/>
            </a:pPr>
            <a:r>
              <a:rPr lang="fr-FR" dirty="0"/>
              <a:t>Il présente en début de traitement une sensation de brûlure dans les mains.</a:t>
            </a:r>
          </a:p>
          <a:p>
            <a:r>
              <a:rPr lang="fr-FR" dirty="0"/>
              <a:t>Que proposez-vous ?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3ECC18-D217-4556-9C58-AD1B37753C67}"/>
              </a:ext>
            </a:extLst>
          </p:cNvPr>
          <p:cNvSpPr txBox="1"/>
          <p:nvPr/>
        </p:nvSpPr>
        <p:spPr>
          <a:xfrm>
            <a:off x="315191" y="2730852"/>
            <a:ext cx="118768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proposez une supplémentation en B6 (pyridoxine). 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tous les médicaments jusqu’à amélioration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Après amélioration vous reprenez les médicaments un à un 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La reprise des médicaments doit se faire à dose progressivement croissante (sur 3 jours)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le plus probable (l’isoniazide)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0939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5530"/>
          </a:xfrm>
        </p:spPr>
        <p:txBody>
          <a:bodyPr>
            <a:normAutofit/>
          </a:bodyPr>
          <a:lstStyle/>
          <a:p>
            <a:r>
              <a:rPr lang="en-US" sz="4000" b="1" dirty="0"/>
              <a:t>M. X 35 </a:t>
            </a:r>
            <a:r>
              <a:rPr lang="en-US" sz="4000" b="1" dirty="0" err="1"/>
              <a:t>ans</a:t>
            </a:r>
            <a:endParaRPr lang="en-US" sz="40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3ECC18-D217-4556-9C58-AD1B37753C67}"/>
              </a:ext>
            </a:extLst>
          </p:cNvPr>
          <p:cNvSpPr txBox="1"/>
          <p:nvPr/>
        </p:nvSpPr>
        <p:spPr>
          <a:xfrm>
            <a:off x="251460" y="2861016"/>
            <a:ext cx="118768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Vous proposez une supplémentation en B6 (pyridoxine). </a:t>
            </a:r>
            <a:endParaRPr lang="fr-FR" sz="24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tous les médicaments jusqu’à amélioration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Après amélioration vous reprenez les médicaments un à un 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La reprise des médicaments doit se faire à dose progressivement croissante (sur 3 jours)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le plus probable (l’isoniazide)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3BC817-2CC6-4E80-8CB6-52A63E83C7D7}"/>
              </a:ext>
            </a:extLst>
          </p:cNvPr>
          <p:cNvSpPr txBox="1"/>
          <p:nvPr/>
        </p:nvSpPr>
        <p:spPr>
          <a:xfrm>
            <a:off x="251460" y="5073272"/>
            <a:ext cx="1194054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/>
              <a:t>En cas de brûlures, paresthésies : pensez à un déficit en B6 et supplémentez (pyridoxine). </a:t>
            </a:r>
          </a:p>
          <a:p>
            <a:r>
              <a:rPr lang="fr-FR" sz="2800" dirty="0"/>
              <a:t>[Traitement préventif en cas de dénutrition ++ ou forte posologie</a:t>
            </a:r>
            <a:r>
              <a:rPr lang="fr-FR" sz="2400" dirty="0"/>
              <a:t>]</a:t>
            </a:r>
            <a:endParaRPr lang="fr-FR" sz="2800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8E98BA2-8C3F-4032-B784-0E02C690C28F}"/>
              </a:ext>
            </a:extLst>
          </p:cNvPr>
          <p:cNvSpPr txBox="1"/>
          <p:nvPr/>
        </p:nvSpPr>
        <p:spPr>
          <a:xfrm>
            <a:off x="9657918" y="6503005"/>
            <a:ext cx="28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WHO TB guidelines_2009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8E7923-58C7-4639-824C-7E9012E95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098"/>
            <a:ext cx="12192000" cy="1759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Prend un traitement depuis 15 jours pour une tuberculose pulmonaire (pas de résistance génotypique à RFP et INH). Il n’y avait pas d’anomalie biologique avant traitement antituberculeux. </a:t>
            </a:r>
          </a:p>
          <a:p>
            <a:pPr marL="0" indent="0">
              <a:buNone/>
            </a:pPr>
            <a:r>
              <a:rPr lang="fr-FR" dirty="0"/>
              <a:t>Il présente en début de traitement une sensation de brûlure dans les mains.</a:t>
            </a:r>
          </a:p>
          <a:p>
            <a:r>
              <a:rPr lang="fr-FR" dirty="0"/>
              <a:t>Que proposez-vous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4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098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Il présente quelques jours après une éruption cutanée diffuse sans prurit.</a:t>
            </a:r>
          </a:p>
          <a:p>
            <a:r>
              <a:rPr lang="fr-FR" dirty="0"/>
              <a:t>Que faites-vous ?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11AA0A-999B-4939-A1D8-21364E205E99}"/>
              </a:ext>
            </a:extLst>
          </p:cNvPr>
          <p:cNvSpPr txBox="1"/>
          <p:nvPr/>
        </p:nvSpPr>
        <p:spPr>
          <a:xfrm>
            <a:off x="251460" y="2255364"/>
            <a:ext cx="119405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proposez une supplémentation en B6 (pyridoxine). 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tous les médicaments jusqu’à amélioration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Après amélioration vous reprenez les médicaments un à un 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La reprise des médicaments doit se faire à dose progressivement croissante (sur 3 jours)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le plus probable (l’isoniazide)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85467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098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Il présente quelques jours après une éruption cutanée diffuse sans prurit.</a:t>
            </a:r>
          </a:p>
          <a:p>
            <a:r>
              <a:rPr lang="fr-FR" dirty="0"/>
              <a:t>Que faites-vous ?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11AA0A-999B-4939-A1D8-21364E205E99}"/>
              </a:ext>
            </a:extLst>
          </p:cNvPr>
          <p:cNvSpPr txBox="1"/>
          <p:nvPr/>
        </p:nvSpPr>
        <p:spPr>
          <a:xfrm>
            <a:off x="251460" y="2255364"/>
            <a:ext cx="119405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proposez une supplémentation en B6 (pyridoxine). 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tous les médicaments jusqu’à amélioration</a:t>
            </a:r>
            <a:endParaRPr lang="fr-FR" sz="24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Après amélioration, vous reprenez les médicaments un à un </a:t>
            </a:r>
            <a:endParaRPr lang="fr-FR" sz="24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La reprise des médicaments doit se faire à dose progressivement croissante (sur 3 jours)</a:t>
            </a:r>
            <a:endParaRPr lang="fr-FR" sz="24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le plus probable (l’isoniazide)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4A1657B-071D-488F-8559-B6DF3880FE70}"/>
              </a:ext>
            </a:extLst>
          </p:cNvPr>
          <p:cNvSpPr txBox="1"/>
          <p:nvPr/>
        </p:nvSpPr>
        <p:spPr>
          <a:xfrm>
            <a:off x="9657918" y="6503005"/>
            <a:ext cx="28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WHO TB guidelines_2009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4D5E8C-92B1-4C46-B539-FC1EA977BE87}"/>
              </a:ext>
            </a:extLst>
          </p:cNvPr>
          <p:cNvSpPr txBox="1"/>
          <p:nvPr/>
        </p:nvSpPr>
        <p:spPr>
          <a:xfrm>
            <a:off x="251460" y="4887146"/>
            <a:ext cx="1181862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En cas d’éruption il est recommandé de </a:t>
            </a:r>
            <a:r>
              <a:rPr lang="fr-FR" sz="2400" b="1" dirty="0"/>
              <a:t>tout arrêter </a:t>
            </a:r>
            <a:r>
              <a:rPr lang="fr-FR" sz="2400" dirty="0"/>
              <a:t>et après amélioration, de reprendre les médicaments </a:t>
            </a:r>
            <a:r>
              <a:rPr lang="fr-FR" sz="2400" b="1" dirty="0"/>
              <a:t>un à un à dose progressivement croissante</a:t>
            </a:r>
            <a:r>
              <a:rPr lang="fr-FR" sz="2400" dirty="0"/>
              <a:t> (sur 3 jours)</a:t>
            </a:r>
          </a:p>
          <a:p>
            <a:r>
              <a:rPr lang="fr-FR" sz="2400" dirty="0"/>
              <a:t>En commençant par les moins probables : rifampicine, isoniazide</a:t>
            </a:r>
          </a:p>
        </p:txBody>
      </p:sp>
    </p:spTree>
    <p:extLst>
      <p:ext uri="{BB962C8B-B14F-4D97-AF65-F5344CB8AC3E}">
        <p14:creationId xmlns:p14="http://schemas.microsoft.com/office/powerpoint/2010/main" val="360200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2C149E-AC21-4941-BE18-BE2DE873E630}"/>
              </a:ext>
            </a:extLst>
          </p:cNvPr>
          <p:cNvSpPr txBox="1">
            <a:spLocks/>
          </p:cNvSpPr>
          <p:nvPr/>
        </p:nvSpPr>
        <p:spPr>
          <a:xfrm>
            <a:off x="0" y="429087"/>
            <a:ext cx="121920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Il présente, lors d’un contrôle biologique, une cytolyse hépatique à 6N alors qu’il est sous quadrithérapie antituberculeuse </a:t>
            </a:r>
            <a:r>
              <a:rPr lang="fr-FR" sz="2400" dirty="0"/>
              <a:t>(bilan </a:t>
            </a:r>
            <a:r>
              <a:rPr lang="fr-FR" sz="2400" dirty="0" err="1"/>
              <a:t>préthérapeutique</a:t>
            </a:r>
            <a:r>
              <a:rPr lang="fr-FR" sz="2400" dirty="0"/>
              <a:t> sans anomalie).</a:t>
            </a:r>
            <a:endParaRPr lang="fr-FR" dirty="0"/>
          </a:p>
          <a:p>
            <a:r>
              <a:rPr lang="fr-FR" dirty="0"/>
              <a:t>Que faites-vous ?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26C05F-0F06-4D79-9314-2357DCA7C1E0}"/>
              </a:ext>
            </a:extLst>
          </p:cNvPr>
          <p:cNvSpPr txBox="1"/>
          <p:nvPr/>
        </p:nvSpPr>
        <p:spPr>
          <a:xfrm>
            <a:off x="251460" y="1814790"/>
            <a:ext cx="119405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attendez que la cytolyse régresse en dessous de 2N pour reprendre un traitement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uniquement le </a:t>
            </a:r>
            <a:r>
              <a:rPr lang="fr-FR" sz="2400" dirty="0" err="1">
                <a:effectLst/>
                <a:latin typeface="Calibri" panose="020F0502020204030204" pitchFamily="34" charset="0"/>
                <a:ea typeface="Carlito"/>
                <a:cs typeface="Carlito"/>
              </a:rPr>
              <a:t>pyrazinamide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les 4 molécules antituberculeuses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La reprise du traitement par RFP-EMB peut se discuter en surveillant la cytolyse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contrôlez le bilan hépatique dans 48 heures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5333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cliniques</a:t>
            </a:r>
            <a:r>
              <a:rPr lang="en-US" dirty="0"/>
              <a:t> </a:t>
            </a:r>
            <a:r>
              <a:rPr lang="en-US" dirty="0" err="1"/>
              <a:t>Tuberculose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gestion des effets secondaires du traitement antituberculeux et </a:t>
            </a:r>
          </a:p>
          <a:p>
            <a:r>
              <a:rPr lang="fr-FR" dirty="0"/>
              <a:t>gestion de la mise en place et de la levée des précautions complémentaires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3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2C149E-AC21-4941-BE18-BE2DE873E630}"/>
              </a:ext>
            </a:extLst>
          </p:cNvPr>
          <p:cNvSpPr txBox="1">
            <a:spLocks/>
          </p:cNvSpPr>
          <p:nvPr/>
        </p:nvSpPr>
        <p:spPr>
          <a:xfrm>
            <a:off x="0" y="429087"/>
            <a:ext cx="121920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Il présente, à un contrôle biologique, une cytolyse hépatique à 6N alors qu’il est sous quadrithérapie antituberculeuse </a:t>
            </a:r>
            <a:r>
              <a:rPr lang="fr-FR" sz="2400" dirty="0"/>
              <a:t>(bilan </a:t>
            </a:r>
            <a:r>
              <a:rPr lang="fr-FR" sz="2400" dirty="0" err="1"/>
              <a:t>préthérapeutique</a:t>
            </a:r>
            <a:r>
              <a:rPr lang="fr-FR" sz="2400" dirty="0"/>
              <a:t> sans anomalie).</a:t>
            </a:r>
            <a:endParaRPr lang="fr-FR" dirty="0"/>
          </a:p>
          <a:p>
            <a:r>
              <a:rPr lang="fr-FR" dirty="0"/>
              <a:t>Que faites-vous ?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26C05F-0F06-4D79-9314-2357DCA7C1E0}"/>
              </a:ext>
            </a:extLst>
          </p:cNvPr>
          <p:cNvSpPr txBox="1"/>
          <p:nvPr/>
        </p:nvSpPr>
        <p:spPr>
          <a:xfrm>
            <a:off x="251460" y="1814790"/>
            <a:ext cx="119405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Vous attendez que la cytolyse régresse en dessous de 2N pour reprendre un traitement</a:t>
            </a:r>
            <a:endParaRPr lang="fr-FR" sz="24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uniquement le </a:t>
            </a:r>
            <a:r>
              <a:rPr lang="fr-FR" sz="2400" dirty="0" err="1">
                <a:effectLst/>
                <a:latin typeface="Calibri" panose="020F0502020204030204" pitchFamily="34" charset="0"/>
                <a:ea typeface="Carlito"/>
                <a:cs typeface="Carlito"/>
              </a:rPr>
              <a:t>pyrazinamide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Vous arrêtez les 4 molécules antituberculeuses</a:t>
            </a:r>
            <a:endParaRPr lang="fr-FR" sz="24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La reprise du traitement par RFP-EMB peut se discuter en surveillant la cytolyse</a:t>
            </a:r>
            <a:endParaRPr lang="fr-FR" sz="24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contrôlez le bilan hépatique dans 48 heures</a:t>
            </a:r>
            <a:endParaRPr lang="fr-FR" sz="24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CB6987-587B-413B-86E2-FE77C97F4A68}"/>
              </a:ext>
            </a:extLst>
          </p:cNvPr>
          <p:cNvSpPr txBox="1"/>
          <p:nvPr/>
        </p:nvSpPr>
        <p:spPr>
          <a:xfrm>
            <a:off x="251460" y="4324251"/>
            <a:ext cx="1181862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u="sng" dirty="0"/>
              <a:t>Gestion hépatotoxicité sous un traitement de 1</a:t>
            </a:r>
            <a:r>
              <a:rPr lang="fr-FR" sz="2400" u="sng" baseline="30000" dirty="0"/>
              <a:t>ère</a:t>
            </a:r>
            <a:r>
              <a:rPr lang="fr-FR" sz="2400" u="sng" dirty="0"/>
              <a:t> ligne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Molécules hépatotoxiques : INH, rifampicine et </a:t>
            </a:r>
            <a:r>
              <a:rPr lang="fr-FR" sz="2400" dirty="0" err="1"/>
              <a:t>pyrazinamide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Importance des valeurs hépatiques de référence avant introduction des </a:t>
            </a:r>
            <a:r>
              <a:rPr lang="fr-FR" sz="2400" dirty="0" err="1"/>
              <a:t>antiBK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Arrêt du traitement </a:t>
            </a:r>
            <a:r>
              <a:rPr lang="fr-FR" sz="2400" dirty="0" err="1"/>
              <a:t>antiBK</a:t>
            </a:r>
            <a:r>
              <a:rPr lang="fr-FR" sz="2400" dirty="0"/>
              <a:t> si cytolyse ≥ 5N (ou 3N + signes cliniques d’hépatite)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Reprise quand la cytolyse est &lt; 2N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± Avis CNR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24382" y="6387152"/>
            <a:ext cx="451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Vidyasagar</a:t>
            </a:r>
            <a:r>
              <a:rPr lang="fr-FR" dirty="0"/>
              <a:t>, J Clin </a:t>
            </a:r>
            <a:r>
              <a:rPr lang="fr-FR" dirty="0" err="1"/>
              <a:t>Exp</a:t>
            </a:r>
            <a:r>
              <a:rPr lang="fr-FR" dirty="0"/>
              <a:t> </a:t>
            </a:r>
            <a:r>
              <a:rPr lang="fr-FR" dirty="0" err="1"/>
              <a:t>Hepatol</a:t>
            </a:r>
            <a:r>
              <a:rPr lang="fr-FR" dirty="0"/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2193126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273F9B-E71C-4538-AD9F-43C5C9C8F02A}"/>
              </a:ext>
            </a:extLst>
          </p:cNvPr>
          <p:cNvSpPr txBox="1">
            <a:spLocks/>
          </p:cNvSpPr>
          <p:nvPr/>
        </p:nvSpPr>
        <p:spPr>
          <a:xfrm>
            <a:off x="0" y="121517"/>
            <a:ext cx="12192000" cy="5605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En cas </a:t>
            </a:r>
            <a:r>
              <a:rPr lang="fr-FR" u="sng" dirty="0"/>
              <a:t>d’intolérance</a:t>
            </a:r>
            <a:r>
              <a:rPr lang="fr-FR" dirty="0"/>
              <a:t> aux antituberculeux :</a:t>
            </a:r>
          </a:p>
          <a:p>
            <a:pPr lvl="1"/>
            <a:endParaRPr lang="fr-FR" sz="1800" dirty="0"/>
          </a:p>
          <a:p>
            <a:r>
              <a:rPr lang="fr-FR" dirty="0"/>
              <a:t>Intolérance à l’INH, la durée du traitement n’est pas modifiée</a:t>
            </a:r>
          </a:p>
          <a:p>
            <a:pPr lvl="1"/>
            <a:r>
              <a:rPr lang="fr-FR" dirty="0"/>
              <a:t>Trithérapie RIF-</a:t>
            </a:r>
            <a:r>
              <a:rPr lang="fr-FR" dirty="0" err="1"/>
              <a:t>PZA</a:t>
            </a:r>
            <a:r>
              <a:rPr lang="fr-FR" dirty="0"/>
              <a:t>-</a:t>
            </a:r>
            <a:r>
              <a:rPr lang="fr-FR" dirty="0" err="1"/>
              <a:t>EMB</a:t>
            </a:r>
            <a:r>
              <a:rPr lang="fr-FR" dirty="0"/>
              <a:t> pendant 6 mois</a:t>
            </a:r>
          </a:p>
          <a:p>
            <a:pPr lvl="1"/>
            <a:r>
              <a:rPr lang="fr-FR" dirty="0"/>
              <a:t>Sauf si immunodépression ou TB très </a:t>
            </a:r>
            <a:r>
              <a:rPr lang="fr-FR" dirty="0" err="1"/>
              <a:t>bacillifère</a:t>
            </a:r>
            <a:r>
              <a:rPr lang="fr-FR" dirty="0"/>
              <a:t> (9 mois)</a:t>
            </a:r>
          </a:p>
          <a:p>
            <a:endParaRPr lang="fr-FR" sz="1800" dirty="0"/>
          </a:p>
          <a:p>
            <a:r>
              <a:rPr lang="fr-FR" dirty="0"/>
              <a:t>Intolérance RIF, durée du traitement prolongée à 12 mois</a:t>
            </a:r>
          </a:p>
          <a:p>
            <a:pPr lvl="1"/>
            <a:r>
              <a:rPr lang="fr-FR" dirty="0"/>
              <a:t>INH-PZA-EMB ± FQ</a:t>
            </a:r>
          </a:p>
          <a:p>
            <a:pPr lvl="1"/>
            <a:r>
              <a:rPr lang="fr-FR" dirty="0"/>
              <a:t>Avis CNR</a:t>
            </a:r>
          </a:p>
          <a:p>
            <a:endParaRPr lang="fr-FR" sz="1800" dirty="0"/>
          </a:p>
          <a:p>
            <a:r>
              <a:rPr lang="fr-FR" dirty="0"/>
              <a:t>Intolérance PZA, la durée du traitement prolongée à 9 mois </a:t>
            </a:r>
          </a:p>
          <a:p>
            <a:pPr lvl="1"/>
            <a:r>
              <a:rPr lang="fr-FR" dirty="0"/>
              <a:t>trithérapie pendant 2 mois puis bithérapie </a:t>
            </a:r>
            <a:r>
              <a:rPr lang="fr-FR" dirty="0" err="1"/>
              <a:t>INH</a:t>
            </a:r>
            <a:r>
              <a:rPr lang="fr-FR" dirty="0"/>
              <a:t>-RIF pendant 7 mois</a:t>
            </a:r>
          </a:p>
          <a:p>
            <a:pPr lvl="1"/>
            <a:endParaRPr lang="fr-FR" dirty="0"/>
          </a:p>
          <a:p>
            <a:r>
              <a:rPr lang="fr-FR" dirty="0"/>
              <a:t>Intolérance EMB, la durée du traitement n’est pas modifié</a:t>
            </a:r>
          </a:p>
          <a:p>
            <a:pPr lvl="1"/>
            <a:r>
              <a:rPr lang="fr-FR" dirty="0"/>
              <a:t>En l’absence de résistance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4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M. A 27 </a:t>
            </a:r>
            <a:r>
              <a:rPr lang="en-US" b="1" dirty="0" err="1"/>
              <a:t>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538"/>
            <a:ext cx="12192000" cy="277962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Arrivé en France il y a 4 ans, originaire du Soudan, a transité par l’Egypte et la Lybie pendant 1 an et demi</a:t>
            </a:r>
          </a:p>
          <a:p>
            <a:r>
              <a:rPr lang="fr-FR" dirty="0"/>
              <a:t>Pas d’ATCD, pas d’intoxication éthylique ou tabagique</a:t>
            </a:r>
          </a:p>
          <a:p>
            <a:r>
              <a:rPr lang="fr-FR" dirty="0"/>
              <a:t>Consulte aux urgences, fin mai 2020, pour une altération de l’état général lente mais d’aggravation récente</a:t>
            </a:r>
          </a:p>
          <a:p>
            <a:r>
              <a:rPr lang="fr-FR" dirty="0"/>
              <a:t>TDM</a:t>
            </a:r>
          </a:p>
          <a:p>
            <a:r>
              <a:rPr lang="fr-FR" dirty="0"/>
              <a:t>ECBC : très nombreux BAAR à l’examen direct</a:t>
            </a:r>
          </a:p>
          <a:p>
            <a:r>
              <a:rPr lang="fr-FR" dirty="0"/>
              <a:t>Quadrithérapie introduite le 01/06/2020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64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862" t="19230" r="30149" b="22051"/>
          <a:stretch/>
        </p:blipFill>
        <p:spPr>
          <a:xfrm>
            <a:off x="3571875" y="3471862"/>
            <a:ext cx="4700587" cy="327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243" t="18899" r="28655" b="24692"/>
          <a:stretch/>
        </p:blipFill>
        <p:spPr>
          <a:xfrm>
            <a:off x="6952380" y="266007"/>
            <a:ext cx="4700587" cy="29212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l="26837" t="20652" r="28415" b="27055"/>
          <a:stretch/>
        </p:blipFill>
        <p:spPr>
          <a:xfrm>
            <a:off x="492400" y="266007"/>
            <a:ext cx="5105000" cy="2898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1" y="3784342"/>
            <a:ext cx="2807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Caverne de 12 x 14cm avec des parois irrégulières. </a:t>
            </a:r>
          </a:p>
          <a:p>
            <a:r>
              <a:rPr lang="fr-FR" sz="2000" dirty="0"/>
              <a:t>Lésion lytique de TH8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034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8963"/>
            <a:ext cx="12128269" cy="3178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J15/M1/M2/M3, il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des BAAR à </a:t>
            </a:r>
            <a:r>
              <a:rPr lang="en-US" dirty="0" err="1"/>
              <a:t>l’examen</a:t>
            </a:r>
            <a:r>
              <a:rPr lang="en-US" dirty="0"/>
              <a:t> direct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Que </a:t>
            </a:r>
            <a:r>
              <a:rPr lang="en-US" dirty="0" err="1"/>
              <a:t>faites-vous</a:t>
            </a:r>
            <a:r>
              <a:rPr lang="en-US" dirty="0"/>
              <a:t> </a:t>
            </a:r>
            <a:r>
              <a:rPr lang="en-US" dirty="0" err="1"/>
              <a:t>concernant</a:t>
            </a:r>
            <a:r>
              <a:rPr lang="en-US" dirty="0"/>
              <a:t> les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d’isolement</a:t>
            </a:r>
            <a:r>
              <a:rPr lang="en-US" dirty="0"/>
              <a:t> (</a:t>
            </a:r>
            <a:r>
              <a:rPr lang="en-US" dirty="0" err="1"/>
              <a:t>Précautions</a:t>
            </a:r>
            <a:r>
              <a:rPr lang="en-US" dirty="0"/>
              <a:t> </a:t>
            </a:r>
            <a:r>
              <a:rPr lang="en-US" dirty="0" err="1"/>
              <a:t>complémentaires</a:t>
            </a:r>
            <a:r>
              <a:rPr lang="en-US" dirty="0"/>
              <a:t> Air) ?</a:t>
            </a: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levez l’isolement (car probables BAAR morts)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maintenez l’isolement jusqu’à négativation des crachats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maintenez l’isolement jusqu’à négativation des cultures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maintenez l’isolement jusqu’à M1 quels que soient les résultats intermédiaires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2959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8963"/>
            <a:ext cx="12128269" cy="3178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J15/M1/M2/M3, il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des BAAR à </a:t>
            </a:r>
            <a:r>
              <a:rPr lang="en-US" dirty="0" err="1"/>
              <a:t>l’examen</a:t>
            </a:r>
            <a:r>
              <a:rPr lang="en-US" dirty="0"/>
              <a:t> direct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Que </a:t>
            </a:r>
            <a:r>
              <a:rPr lang="en-US" dirty="0" err="1"/>
              <a:t>faites-vous</a:t>
            </a:r>
            <a:r>
              <a:rPr lang="en-US" dirty="0"/>
              <a:t> </a:t>
            </a:r>
            <a:r>
              <a:rPr lang="en-US" dirty="0" err="1"/>
              <a:t>concernant</a:t>
            </a:r>
            <a:r>
              <a:rPr lang="en-US" dirty="0"/>
              <a:t> les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d’isolement</a:t>
            </a:r>
            <a:r>
              <a:rPr lang="en-US" dirty="0"/>
              <a:t> (</a:t>
            </a:r>
            <a:r>
              <a:rPr lang="en-US" dirty="0" err="1"/>
              <a:t>Précautions</a:t>
            </a:r>
            <a:r>
              <a:rPr lang="en-US" dirty="0"/>
              <a:t> </a:t>
            </a:r>
            <a:r>
              <a:rPr lang="en-US" dirty="0" err="1"/>
              <a:t>complémentaires</a:t>
            </a:r>
            <a:r>
              <a:rPr lang="en-US" dirty="0"/>
              <a:t> Air) ?</a:t>
            </a: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levez l’isolement (car probables BAAR morts)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maintenez l’isolement jusqu’à négativation des crachats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maintenez l’isolement jusqu’à négativation des cultures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maintenez l’isolement jusqu’à M1 quels que soient les résultats intermédiaires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CF63E5-579F-43A9-940F-27C083273210}"/>
              </a:ext>
            </a:extLst>
          </p:cNvPr>
          <p:cNvSpPr txBox="1">
            <a:spLocks/>
          </p:cNvSpPr>
          <p:nvPr/>
        </p:nvSpPr>
        <p:spPr>
          <a:xfrm>
            <a:off x="471747" y="4272337"/>
            <a:ext cx="11248505" cy="238615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Attention au </a:t>
            </a:r>
            <a:r>
              <a:rPr lang="en-US" dirty="0" err="1"/>
              <a:t>mythe</a:t>
            </a:r>
            <a:r>
              <a:rPr lang="en-US" dirty="0"/>
              <a:t> : </a:t>
            </a:r>
            <a:r>
              <a:rPr lang="en-US" i="1" dirty="0"/>
              <a:t>BK mort</a:t>
            </a:r>
          </a:p>
          <a:p>
            <a:pPr lvl="1"/>
            <a:r>
              <a:rPr lang="en-US" dirty="0"/>
              <a:t>Surtout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de fort inoculum</a:t>
            </a:r>
          </a:p>
          <a:p>
            <a:r>
              <a:rPr lang="en-US" dirty="0" err="1"/>
              <a:t>Seule</a:t>
            </a:r>
            <a:r>
              <a:rPr lang="en-US" dirty="0"/>
              <a:t> la culture </a:t>
            </a:r>
            <a:r>
              <a:rPr lang="en-US" dirty="0" err="1"/>
              <a:t>peut</a:t>
            </a:r>
            <a:r>
              <a:rPr lang="en-US" dirty="0"/>
              <a:t> le dire … </a:t>
            </a:r>
          </a:p>
          <a:p>
            <a:pPr lvl="1"/>
            <a:r>
              <a:rPr lang="fr-FR" dirty="0"/>
              <a:t>Dans notre cas : culture à M2 positives, culture à M3 en cours</a:t>
            </a:r>
            <a:endParaRPr lang="en-US" dirty="0"/>
          </a:p>
          <a:p>
            <a:r>
              <a:rPr lang="en-US" dirty="0"/>
              <a:t>Proposer un </a:t>
            </a:r>
            <a:r>
              <a:rPr lang="en-US" dirty="0" err="1"/>
              <a:t>isolement</a:t>
            </a:r>
            <a:r>
              <a:rPr lang="en-US" dirty="0"/>
              <a:t> à domicile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difficultés</a:t>
            </a:r>
            <a:r>
              <a:rPr lang="en-US" dirty="0"/>
              <a:t> de </a:t>
            </a:r>
            <a:r>
              <a:rPr lang="en-US" dirty="0" err="1"/>
              <a:t>maintien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hospitalisation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9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47086"/>
            <a:ext cx="11104921" cy="63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4520"/>
            <a:ext cx="11978640" cy="28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M2, il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des BAAR à </a:t>
            </a:r>
            <a:r>
              <a:rPr lang="en-US" dirty="0" err="1"/>
              <a:t>l’examen</a:t>
            </a:r>
            <a:r>
              <a:rPr lang="en-US" dirty="0"/>
              <a:t> direct.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Que discutez-vous concernant le traitement antituberculeux ?</a:t>
            </a: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La poursuite du traitement initial à l’identique 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Une intensification de la quadrithérapie antituberculeuse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Une prolongation du traitement au-delà des 6 mois si culture positive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Le maintien du passage en bithérapie (Rifampicine + Isoniazide)</a:t>
            </a: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latin typeface="Calibri" panose="020F0502020204030204" pitchFamily="34" charset="0"/>
                <a:ea typeface="Carlito"/>
                <a:cs typeface="Carlito"/>
              </a:rPr>
              <a:t>La poursuite de la quadrithérapie en attendant de savoir si la culture à M2 est positive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2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4520"/>
            <a:ext cx="11978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M2, il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des BAAR à </a:t>
            </a:r>
            <a:r>
              <a:rPr lang="en-US" dirty="0" err="1"/>
              <a:t>l’examen</a:t>
            </a:r>
            <a:r>
              <a:rPr lang="en-US" dirty="0"/>
              <a:t> direct.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Que discutez-vous concernant le traitement antituberculeux ?</a:t>
            </a: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La poursuite du traitement initial à l’identique 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Une intensification de la quadrithérapie antituberculeuse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Une prolongation du traitement au-delà des 6 mois si culture positive</a:t>
            </a:r>
            <a:endParaRPr lang="fr-FR" sz="20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Le maintien du passage en bithérapie (Rifampicine + Isoniazide)</a:t>
            </a:r>
          </a:p>
          <a:p>
            <a:pPr marL="800100" lvl="1" indent="-342900">
              <a:buFont typeface="+mj-lt"/>
              <a:buAutoNum type="alphaUcPeriod"/>
              <a:tabLst>
                <a:tab pos="630555" algn="l"/>
                <a:tab pos="727075" algn="l"/>
              </a:tabLst>
            </a:pPr>
            <a:r>
              <a:rPr lang="fr-FR" sz="2000" dirty="0">
                <a:solidFill>
                  <a:schemeClr val="accent6"/>
                </a:solidFill>
                <a:latin typeface="Calibri" panose="020F0502020204030204" pitchFamily="34" charset="0"/>
                <a:ea typeface="Carlito"/>
                <a:cs typeface="Carlito"/>
              </a:rPr>
              <a:t>La poursuite de la quadrithérapie en attendant de savoir si la culture à M2 est positive</a:t>
            </a:r>
            <a:endParaRPr lang="fr-FR" sz="2000" dirty="0">
              <a:solidFill>
                <a:schemeClr val="accent6"/>
              </a:solidFill>
              <a:effectLst/>
              <a:latin typeface="Carlito"/>
              <a:ea typeface="Carlito"/>
              <a:cs typeface="Carlito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98B6AA-B6B0-4C1B-8558-2696F85AB9AF}"/>
              </a:ext>
            </a:extLst>
          </p:cNvPr>
          <p:cNvSpPr txBox="1">
            <a:spLocks/>
          </p:cNvSpPr>
          <p:nvPr/>
        </p:nvSpPr>
        <p:spPr>
          <a:xfrm>
            <a:off x="58189" y="3504797"/>
            <a:ext cx="12067309" cy="136646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Prolongation du </a:t>
            </a:r>
            <a:r>
              <a:rPr lang="en-US" sz="2600" b="1" dirty="0" err="1"/>
              <a:t>traitement</a:t>
            </a:r>
            <a:r>
              <a:rPr lang="en-US" sz="2600" b="1" dirty="0"/>
              <a:t> à 9 </a:t>
            </a:r>
            <a:r>
              <a:rPr lang="en-US" sz="2600" b="1" dirty="0" err="1"/>
              <a:t>mois</a:t>
            </a:r>
            <a:r>
              <a:rPr lang="en-US" sz="2600" b="1" dirty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caverne</a:t>
            </a:r>
            <a:r>
              <a:rPr lang="en-US" sz="2600" dirty="0"/>
              <a:t> + culture BK-</a:t>
            </a:r>
            <a:r>
              <a:rPr lang="en-US" sz="2600" dirty="0" err="1"/>
              <a:t>crachats</a:t>
            </a:r>
            <a:r>
              <a:rPr lang="en-US" sz="2600" dirty="0"/>
              <a:t> + à M2 (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l’absence</a:t>
            </a:r>
            <a:r>
              <a:rPr lang="en-US" sz="2600" dirty="0"/>
              <a:t> de </a:t>
            </a:r>
            <a:r>
              <a:rPr lang="en-US" sz="2600" dirty="0" err="1"/>
              <a:t>résistance</a:t>
            </a:r>
            <a:r>
              <a:rPr lang="en-US" sz="2600" dirty="0"/>
              <a:t>)</a:t>
            </a:r>
          </a:p>
          <a:p>
            <a:pPr lvl="1"/>
            <a:r>
              <a:rPr lang="en-US" sz="2400" dirty="0"/>
              <a:t>Phase intensive de 2 </a:t>
            </a:r>
            <a:r>
              <a:rPr lang="en-US" sz="2400" dirty="0" err="1"/>
              <a:t>mois</a:t>
            </a:r>
            <a:endParaRPr lang="en-US" sz="2400" dirty="0"/>
          </a:p>
          <a:p>
            <a:pPr lvl="1"/>
            <a:r>
              <a:rPr lang="en-US" sz="2400" dirty="0"/>
              <a:t>Phase </a:t>
            </a:r>
            <a:r>
              <a:rPr lang="en-US" sz="2400" dirty="0" err="1"/>
              <a:t>d’entretien</a:t>
            </a:r>
            <a:r>
              <a:rPr lang="en-US" sz="2400" dirty="0"/>
              <a:t> de 7 </a:t>
            </a:r>
            <a:r>
              <a:rPr lang="en-US" sz="2400" dirty="0" err="1"/>
              <a:t>mois</a:t>
            </a:r>
            <a:endParaRPr lang="en-US" sz="2200" dirty="0">
              <a:solidFill>
                <a:schemeClr val="accent2"/>
              </a:solidFill>
            </a:endParaRPr>
          </a:p>
          <a:p>
            <a:r>
              <a:rPr lang="fr-FR" sz="2600" dirty="0"/>
              <a:t>Tout comme certains proposent de traiter 4 mois les TB non bacillifères</a:t>
            </a:r>
            <a:endParaRPr lang="en-US" sz="26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15FBCB1-C59B-4A4F-BD94-A9F18E6442F0}"/>
              </a:ext>
            </a:extLst>
          </p:cNvPr>
          <p:cNvSpPr txBox="1"/>
          <p:nvPr/>
        </p:nvSpPr>
        <p:spPr>
          <a:xfrm>
            <a:off x="8992553" y="6111243"/>
            <a:ext cx="298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Johnson, AJRCCM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87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Journées de DES(C)  Maladies Infectieuses&amp;quot;&quot;/&gt;&lt;property id=&quot;20307&quot; value=&quot;256&quot;/&gt;&lt;/object&gt;&lt;object type=&quot;3&quot; unique_id=&quot;10004&quot;&gt;&lt;property id=&quot;20148&quot; value=&quot;5&quot;/&gt;&lt;property id=&quot;20300&quot; value=&quot;Diapositive 2 - &amp;quot;Cas cliniques Tuberculose&amp;quot;&quot;/&gt;&lt;property id=&quot;20307&quot; value=&quot;258&quot;/&gt;&lt;/object&gt;&lt;object type=&quot;3&quot; unique_id=&quot;10005&quot;&gt;&lt;property id=&quot;20148&quot; value=&quot;5&quot;/&gt;&lt;property id=&quot;20300&quot; value=&quot;Diapositive 3 - &amp;quot;M. A 27 ans&amp;quot;&quot;/&gt;&lt;property id=&quot;20307&quot; value=&quot;259&quot;/&gt;&lt;/object&gt;&lt;object type=&quot;3&quot; unique_id=&quot;10006&quot;&gt;&lt;property id=&quot;20148&quot; value=&quot;5&quot;/&gt;&lt;property id=&quot;20300&quot; value=&quot;Diapositive 4&quot;/&gt;&lt;property id=&quot;20307&quot; value=&quot;263&quot;/&gt;&lt;/object&gt;&lt;object type=&quot;3&quot; unique_id=&quot;10007&quot;&gt;&lt;property id=&quot;20148&quot; value=&quot;5&quot;/&gt;&lt;property id=&quot;20300&quot; value=&quot;Diapositive 5&quot;/&gt;&lt;property id=&quot;20307&quot; value=&quot;279&quot;/&gt;&lt;/object&gt;&lt;object type=&quot;3&quot; unique_id=&quot;10008&quot;&gt;&lt;property id=&quot;20148&quot; value=&quot;5&quot;/&gt;&lt;property id=&quot;20300&quot; value=&quot;Diapositive 6&quot;/&gt;&lt;property id=&quot;20307&quot; value=&quot;291&quot;/&gt;&lt;/object&gt;&lt;object type=&quot;3&quot; unique_id=&quot;10009&quot;&gt;&lt;property id=&quot;20148&quot; value=&quot;5&quot;/&gt;&lt;property id=&quot;20300&quot; value=&quot;Diapositive 7&quot;/&gt;&lt;property id=&quot;20307&quot; value=&quot;270&quot;/&gt;&lt;/object&gt;&lt;object type=&quot;3&quot; unique_id=&quot;10010&quot;&gt;&lt;property id=&quot;20148&quot; value=&quot;5&quot;/&gt;&lt;property id=&quot;20300&quot; value=&quot;Diapositive 8&quot;/&gt;&lt;property id=&quot;20307&quot; value=&quot;281&quot;/&gt;&lt;/object&gt;&lt;object type=&quot;3&quot; unique_id=&quot;10011&quot;&gt;&lt;property id=&quot;20148&quot; value=&quot;5&quot;/&gt;&lt;property id=&quot;20300&quot; value=&quot;Diapositive 9&quot;/&gt;&lt;property id=&quot;20307&quot; value=&quot;265&quot;/&gt;&lt;/object&gt;&lt;object type=&quot;3&quot; unique_id=&quot;10012&quot;&gt;&lt;property id=&quot;20148&quot; value=&quot;5&quot;/&gt;&lt;property id=&quot;20300&quot; value=&quot;Diapositive 10 - &amp;quot;M. K 44 ans &amp;quot;&quot;/&gt;&lt;property id=&quot;20307&quot; value=&quot;260&quot;/&gt;&lt;/object&gt;&lt;object type=&quot;3&quot; unique_id=&quot;10013&quot;&gt;&lt;property id=&quot;20148&quot; value=&quot;5&quot;/&gt;&lt;property id=&quot;20300&quot; value=&quot;Diapositive 11&quot;/&gt;&lt;property id=&quot;20307&quot; value=&quot;282&quot;/&gt;&lt;/object&gt;&lt;object type=&quot;3&quot; unique_id=&quot;10014&quot;&gt;&lt;property id=&quot;20148&quot; value=&quot;5&quot;/&gt;&lt;property id=&quot;20300&quot; value=&quot;Diapositive 12&quot;/&gt;&lt;property id=&quot;20307&quot; value=&quot;283&quot;/&gt;&lt;/object&gt;&lt;object type=&quot;3&quot; unique_id=&quot;10015&quot;&gt;&lt;property id=&quot;20148&quot; value=&quot;5&quot;/&gt;&lt;property id=&quot;20300&quot; value=&quot;Diapositive 13&quot;/&gt;&lt;property id=&quot;20307&quot; value=&quot;273&quot;/&gt;&lt;/object&gt;&lt;object type=&quot;3&quot; unique_id=&quot;10016&quot;&gt;&lt;property id=&quot;20148&quot; value=&quot;5&quot;/&gt;&lt;property id=&quot;20300&quot; value=&quot;Diapositive 14&quot;/&gt;&lt;property id=&quot;20307&quot; value=&quot;284&quot;/&gt;&lt;/object&gt;&lt;object type=&quot;3&quot; unique_id=&quot;10017&quot;&gt;&lt;property id=&quot;20148&quot; value=&quot;5&quot;/&gt;&lt;property id=&quot;20300&quot; value=&quot;Diapositive 15 - &amp;quot;M. X 35 ans&amp;quot;&quot;/&gt;&lt;property id=&quot;20307&quot; value=&quot;261&quot;/&gt;&lt;/object&gt;&lt;object type=&quot;3&quot; unique_id=&quot;10018&quot;&gt;&lt;property id=&quot;20148&quot; value=&quot;5&quot;/&gt;&lt;property id=&quot;20300&quot; value=&quot;Diapositive 16 - &amp;quot;M. X 35 ans&amp;quot;&quot;/&gt;&lt;property id=&quot;20307&quot; value=&quot;286&quot;/&gt;&lt;/object&gt;&lt;object type=&quot;3&quot; unique_id=&quot;10019&quot;&gt;&lt;property id=&quot;20148&quot; value=&quot;5&quot;/&gt;&lt;property id=&quot;20300&quot; value=&quot;Diapositive 17&quot;/&gt;&lt;property id=&quot;20307&quot; value=&quot;285&quot;/&gt;&lt;/object&gt;&lt;object type=&quot;3&quot; unique_id=&quot;10020&quot;&gt;&lt;property id=&quot;20148&quot; value=&quot;5&quot;/&gt;&lt;property id=&quot;20300&quot; value=&quot;Diapositive 18&quot;/&gt;&lt;property id=&quot;20307&quot; value=&quot;287&quot;/&gt;&lt;/object&gt;&lt;object type=&quot;3&quot; unique_id=&quot;10021&quot;&gt;&lt;property id=&quot;20148&quot; value=&quot;5&quot;/&gt;&lt;property id=&quot;20300&quot; value=&quot;Diapositive 19&quot;/&gt;&lt;property id=&quot;20307&quot; value=&quot;290&quot;/&gt;&lt;/object&gt;&lt;object type=&quot;3&quot; unique_id=&quot;10022&quot;&gt;&lt;property id=&quot;20148&quot; value=&quot;5&quot;/&gt;&lt;property id=&quot;20300&quot; value=&quot;Diapositive 20&quot;/&gt;&lt;property id=&quot;20307&quot; value=&quot;288&quot;/&gt;&lt;/object&gt;&lt;object type=&quot;3&quot; unique_id=&quot;10023&quot;&gt;&lt;property id=&quot;20148&quot; value=&quot;5&quot;/&gt;&lt;property id=&quot;20300&quot; value=&quot;Diapositive 21&quot;/&gt;&lt;property id=&quot;20307&quot; value=&quot;289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27603</TotalTime>
  <Words>1725</Words>
  <Application>Microsoft Office PowerPoint</Application>
  <PresentationFormat>Grand écran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Carlito</vt:lpstr>
      <vt:lpstr>Office Theme</vt:lpstr>
      <vt:lpstr>Journées de DES(C)  Maladies Infectieuses</vt:lpstr>
      <vt:lpstr>Cas cliniques Tuberculose</vt:lpstr>
      <vt:lpstr>M. A 27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M. K 44 ans </vt:lpstr>
      <vt:lpstr>Présentation PowerPoint</vt:lpstr>
      <vt:lpstr>Présentation PowerPoint</vt:lpstr>
      <vt:lpstr>Présentation PowerPoint</vt:lpstr>
      <vt:lpstr>Présentation PowerPoint</vt:lpstr>
      <vt:lpstr>M. X 35 ans</vt:lpstr>
      <vt:lpstr>M. X 35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cliniques Tuberculose difficile à traiter</dc:title>
  <dc:creator>jplanoix</dc:creator>
  <cp:lastModifiedBy>christele Piau-Lorandel</cp:lastModifiedBy>
  <cp:revision>96</cp:revision>
  <dcterms:created xsi:type="dcterms:W3CDTF">2020-09-09T13:12:07Z</dcterms:created>
  <dcterms:modified xsi:type="dcterms:W3CDTF">2020-10-13T17:13:52Z</dcterms:modified>
</cp:coreProperties>
</file>