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44" r:id="rId2"/>
    <p:sldId id="275" r:id="rId3"/>
    <p:sldId id="345" r:id="rId4"/>
    <p:sldId id="346" r:id="rId5"/>
    <p:sldId id="406" r:id="rId6"/>
    <p:sldId id="347" r:id="rId7"/>
    <p:sldId id="279" r:id="rId8"/>
    <p:sldId id="348" r:id="rId9"/>
    <p:sldId id="407" r:id="rId10"/>
    <p:sldId id="349" r:id="rId11"/>
    <p:sldId id="283" r:id="rId12"/>
    <p:sldId id="400" r:id="rId13"/>
    <p:sldId id="350" r:id="rId14"/>
    <p:sldId id="408" r:id="rId15"/>
    <p:sldId id="351" r:id="rId16"/>
    <p:sldId id="334" r:id="rId17"/>
    <p:sldId id="335" r:id="rId18"/>
    <p:sldId id="396" r:id="rId19"/>
    <p:sldId id="397" r:id="rId20"/>
    <p:sldId id="393" r:id="rId21"/>
    <p:sldId id="353" r:id="rId22"/>
    <p:sldId id="355" r:id="rId23"/>
    <p:sldId id="394" r:id="rId24"/>
    <p:sldId id="356" r:id="rId25"/>
    <p:sldId id="409" r:id="rId26"/>
    <p:sldId id="357" r:id="rId27"/>
    <p:sldId id="395" r:id="rId28"/>
    <p:sldId id="410" r:id="rId29"/>
    <p:sldId id="359" r:id="rId30"/>
    <p:sldId id="352" r:id="rId31"/>
    <p:sldId id="291" r:id="rId32"/>
    <p:sldId id="260" r:id="rId33"/>
    <p:sldId id="336" r:id="rId34"/>
    <p:sldId id="337" r:id="rId35"/>
    <p:sldId id="362" r:id="rId36"/>
    <p:sldId id="363" r:id="rId37"/>
    <p:sldId id="364" r:id="rId38"/>
    <p:sldId id="398" r:id="rId39"/>
    <p:sldId id="411" r:id="rId40"/>
    <p:sldId id="360" r:id="rId41"/>
    <p:sldId id="361" r:id="rId42"/>
    <p:sldId id="338" r:id="rId43"/>
    <p:sldId id="399" r:id="rId44"/>
    <p:sldId id="401" r:id="rId45"/>
    <p:sldId id="403" r:id="rId46"/>
    <p:sldId id="404" r:id="rId47"/>
    <p:sldId id="365" r:id="rId48"/>
    <p:sldId id="405" r:id="rId49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A4E"/>
    <a:srgbClr val="6E4583"/>
    <a:srgbClr val="73BA66"/>
    <a:srgbClr val="00AA45"/>
    <a:srgbClr val="BDCB11"/>
    <a:srgbClr val="2385C3"/>
    <a:srgbClr val="174CC2"/>
    <a:srgbClr val="76A833"/>
    <a:srgbClr val="314C8C"/>
    <a:srgbClr val="D5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0482" autoAdjust="0"/>
  </p:normalViewPr>
  <p:slideViewPr>
    <p:cSldViewPr>
      <p:cViewPr varScale="1">
        <p:scale>
          <a:sx n="98" d="100"/>
          <a:sy n="98" d="100"/>
        </p:scale>
        <p:origin x="1186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7EFF9024-DFF5-9244-9A5F-B8D18FA3ED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23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64C916F6-F198-4F40-AA50-C9A7F296B6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24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243B7D-9BA4-5E4B-8D57-2AE38E2BF8EA}" type="slidenum">
              <a:rPr lang="fr-FR" sz="1200" baseline="0"/>
              <a:pPr/>
              <a:t>1</a:t>
            </a:fld>
            <a:endParaRPr lang="fr-FR" sz="1200" baseline="0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9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1200" b="1" dirty="0">
                <a:cs typeface="+mn-cs"/>
              </a:rPr>
              <a:t>prélèvements bactériologiques réalisés avant mise en place de l’antibiothérapie ou après une fenêtre sans antibiothérapie</a:t>
            </a:r>
          </a:p>
          <a:p>
            <a:pPr lvl="1"/>
            <a:r>
              <a:rPr lang="fr-FR" sz="1200" b="1" dirty="0">
                <a:cs typeface="+mn-cs"/>
              </a:rPr>
              <a:t>antibiothérapie probabiliste à adapter aux résultats des cultures bactériologiques et à la tolérance des antibiotiques</a:t>
            </a:r>
          </a:p>
          <a:p>
            <a:pPr lvl="1"/>
            <a:r>
              <a:rPr lang="fr-FR" sz="1200" b="1" dirty="0">
                <a:cs typeface="+mn-cs"/>
              </a:rPr>
              <a:t>durée de traitement la plus courte possible, suivi de la tolérance et de l’efficacité de l’antibiothérapie.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16F6-F198-4F40-AA50-C9A7F296B6F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3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916F6-F198-4F40-AA50-C9A7F296B6F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5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1200" b="1" dirty="0">
                <a:cs typeface="+mn-cs"/>
              </a:rPr>
              <a:t>prélèvements bactériologiques réalisés avant mise en place de l’antibiothérapie ou après une fenêtre sans antibiothérapie</a:t>
            </a:r>
          </a:p>
          <a:p>
            <a:pPr lvl="1"/>
            <a:r>
              <a:rPr lang="fr-FR" sz="1200" b="1" dirty="0">
                <a:cs typeface="+mn-cs"/>
              </a:rPr>
              <a:t>antibiothérapie probabiliste à adapter aux résultats des cultures bactériologiques et à la tolérance des antibiotiques</a:t>
            </a:r>
          </a:p>
          <a:p>
            <a:pPr lvl="1"/>
            <a:r>
              <a:rPr lang="fr-FR" sz="1200" b="1" dirty="0">
                <a:cs typeface="+mn-cs"/>
              </a:rPr>
              <a:t>durée de traitement la plus courte possible, suivi de la tolérance et de l’efficacité de l’antibiothérapie.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16F6-F198-4F40-AA50-C9A7F296B6F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0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98247-2835-334F-9570-D0EE6898CE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F13E-E7E6-2B4D-991E-DB1F176200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BCD41-76F0-6643-BB74-A039C43A88E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A809-3E2B-4F4C-8936-E62A5D6D091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8E142-791B-D04B-A146-58F68976803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38432-4C74-9545-AFF0-FDA119FBC23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5729D-A66C-3543-BEF2-2F12597471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66C89-117A-D643-BA36-EA50F597BB0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86761-7BE1-E043-92C3-3A9C25A2D67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31571-CB7F-EA47-A27D-E4B7E52778D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299C-9E5B-4E8D-9A90-1334E246A8B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66A809-3E2B-4F4C-8936-E62A5D6D091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1"/>
            <a:ext cx="9144000" cy="863600"/>
          </a:xfrm>
          <a:prstGeom prst="rect">
            <a:avLst/>
          </a:prstGeom>
          <a:solidFill>
            <a:srgbClr val="65BA4E"/>
          </a:solidFill>
          <a:ln>
            <a:noFill/>
          </a:ln>
        </p:spPr>
        <p:txBody>
          <a:bodyPr anchor="ctr"/>
          <a:lstStyle/>
          <a:p>
            <a:pPr eaLnBrk="1" hangingPunct="1"/>
            <a:endParaRPr lang="fr-FR" b="1" dirty="0">
              <a:solidFill>
                <a:srgbClr val="000090"/>
              </a:solidFill>
              <a:highlight>
                <a:srgbClr val="00AA45"/>
              </a:highlight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auto">
          <a:xfrm>
            <a:off x="476250" y="4864327"/>
            <a:ext cx="21602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800" b="1" baseline="0" dirty="0">
                <a:solidFill>
                  <a:schemeClr val="tx1"/>
                </a:solidFill>
                <a:latin typeface="Arial Narrow" charset="0"/>
              </a:rPr>
              <a:t>23</a:t>
            </a:r>
            <a:r>
              <a:rPr lang="fr-FR" sz="800" b="1" dirty="0">
                <a:solidFill>
                  <a:schemeClr val="tx1"/>
                </a:solidFill>
                <a:latin typeface="Arial Narrow" charset="0"/>
              </a:rPr>
              <a:t>es</a:t>
            </a:r>
            <a:r>
              <a:rPr lang="fr-FR" sz="800" b="1" baseline="0" dirty="0">
                <a:solidFill>
                  <a:schemeClr val="tx1"/>
                </a:solidFill>
                <a:latin typeface="Arial Narrow" charset="0"/>
              </a:rPr>
              <a:t> JNI, Bordeaux </a:t>
            </a:r>
            <a:r>
              <a:rPr lang="fr-FR" sz="800" baseline="0" dirty="0">
                <a:solidFill>
                  <a:schemeClr val="tx1"/>
                </a:solidFill>
                <a:latin typeface="Arial Narrow" charset="0"/>
              </a:rPr>
              <a:t>du 15 au 17/06/2022</a:t>
            </a:r>
            <a:endParaRPr lang="fr-FR" sz="1000" baseline="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77A09C-4000-9E45-865E-03801A77243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3350" y="4722558"/>
            <a:ext cx="342900" cy="342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7187"/>
            <a:ext cx="8965660" cy="1152649"/>
          </a:xfrm>
        </p:spPr>
        <p:txBody>
          <a:bodyPr>
            <a:normAutofit fontScale="90000"/>
          </a:bodyPr>
          <a:lstStyle/>
          <a:p>
            <a:br>
              <a:rPr lang="fr-FR" sz="4800" dirty="0">
                <a:solidFill>
                  <a:srgbClr val="6E4583"/>
                </a:solidFill>
                <a:latin typeface="Arial Narrow"/>
                <a:ea typeface="ＭＳ Ｐゴシック" charset="0"/>
                <a:cs typeface="Arial Narrow"/>
              </a:rPr>
            </a:br>
            <a:br>
              <a:rPr lang="fr-FR" sz="4800" dirty="0">
                <a:solidFill>
                  <a:srgbClr val="6E4583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fr-FR" sz="4000" b="1" cap="small" dirty="0"/>
              <a:t>Cas cliniques:</a:t>
            </a:r>
            <a:br>
              <a:rPr lang="fr-FR" sz="4000" b="1" cap="small" dirty="0"/>
            </a:br>
            <a:r>
              <a:rPr lang="fr-FR" sz="4000" b="1" cap="small" dirty="0"/>
              <a:t>arthrite septique sur articulation native</a:t>
            </a:r>
            <a:br>
              <a:rPr lang="fr-FR" sz="4000" dirty="0"/>
            </a:br>
            <a:br>
              <a:rPr lang="fr-FR" sz="6000" dirty="0">
                <a:solidFill>
                  <a:srgbClr val="314C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fr-FR" sz="2000" dirty="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rPr>
              <a:t>Etienne Canouï </a:t>
            </a:r>
            <a:br>
              <a:rPr lang="fr-FR" sz="2000" dirty="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fr-FR" sz="2000" dirty="0">
                <a:latin typeface="Arial Narrow"/>
                <a:ea typeface="ＭＳ Ｐゴシック" charset="0"/>
                <a:cs typeface="Arial Narrow"/>
              </a:rPr>
              <a:t>Hôpital Cochin</a:t>
            </a:r>
            <a:br>
              <a:rPr lang="fr-FR" sz="2000" b="0" dirty="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rPr>
            </a:br>
            <a:br>
              <a:rPr lang="fr-FR" sz="1100" b="0" dirty="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rPr>
            </a:br>
            <a:endParaRPr lang="fr-FR" sz="1800" b="0" dirty="0">
              <a:solidFill>
                <a:schemeClr val="tx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536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3FD85C-BCF8-154E-9520-E5E7DBB7CCED}" type="slidenum">
              <a:rPr lang="fr-FR" sz="1400" baseline="0"/>
              <a:pPr/>
              <a:t>1</a:t>
            </a:fld>
            <a:endParaRPr lang="fr-FR" sz="1400" baseline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4025" r="64712" b="79266"/>
          <a:stretch/>
        </p:blipFill>
        <p:spPr>
          <a:xfrm>
            <a:off x="6218760" y="0"/>
            <a:ext cx="2925240" cy="107157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72"/>
            <a:ext cx="1752604" cy="104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6084168" y="4541925"/>
            <a:ext cx="2781531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cap="small" dirty="0"/>
              <a:t>DES-C Maladies infectieuses, 2026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7FEC53-3ED5-ADBA-06AC-269FC0991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68" y="26814"/>
            <a:ext cx="1637290" cy="16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23478"/>
            <a:ext cx="9180512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M.S, pas d’antécédent, ni exposition particulière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micro-organismes suspectez-vous?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i="1" dirty="0">
                <a:solidFill>
                  <a:srgbClr val="65BA4E"/>
                </a:solidFill>
              </a:rPr>
              <a:t>Streptococcus </a:t>
            </a:r>
            <a:r>
              <a:rPr lang="fr-FR" i="1" dirty="0" err="1">
                <a:solidFill>
                  <a:srgbClr val="65BA4E"/>
                </a:solidFill>
              </a:rPr>
              <a:t>spp</a:t>
            </a:r>
            <a:endParaRPr lang="fr-FR" i="1" dirty="0">
              <a:solidFill>
                <a:srgbClr val="65BA4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i="1" dirty="0" err="1"/>
              <a:t>Kingella</a:t>
            </a:r>
            <a:r>
              <a:rPr lang="fr-FR" i="1" dirty="0"/>
              <a:t> </a:t>
            </a:r>
            <a:r>
              <a:rPr lang="fr-FR" i="1" dirty="0" err="1"/>
              <a:t>kingae</a:t>
            </a:r>
            <a:endParaRPr lang="fr-FR" i="1" dirty="0"/>
          </a:p>
          <a:p>
            <a:pPr marL="914400" lvl="1" indent="-457200">
              <a:buFont typeface="+mj-lt"/>
              <a:buAutoNum type="arabicPeriod"/>
            </a:pPr>
            <a:r>
              <a:rPr lang="fr-FR" i="1" dirty="0">
                <a:solidFill>
                  <a:srgbClr val="65BA4E"/>
                </a:solidFill>
              </a:rPr>
              <a:t>Staphylococcus aureus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>
                <a:solidFill>
                  <a:srgbClr val="65BA4E"/>
                </a:solidFill>
              </a:rPr>
              <a:t>Enterobacterales</a:t>
            </a:r>
            <a:endParaRPr lang="fr-FR" dirty="0">
              <a:solidFill>
                <a:srgbClr val="65BA4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i="1" dirty="0" err="1"/>
              <a:t>Enterococcus</a:t>
            </a:r>
            <a:r>
              <a:rPr lang="fr-FR" i="1" dirty="0"/>
              <a:t> </a:t>
            </a:r>
            <a:r>
              <a:rPr lang="fr-FR" i="1" dirty="0" err="1"/>
              <a:t>faecalis</a:t>
            </a:r>
            <a:endParaRPr lang="fr-FR" i="1" dirty="0"/>
          </a:p>
          <a:p>
            <a:pPr marL="914400" lvl="1" indent="-457200">
              <a:buFont typeface="+mj-lt"/>
              <a:buAutoNum type="arabicPeriod"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04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42"/>
            <a:ext cx="8463884" cy="2571768"/>
          </a:xfrm>
        </p:spPr>
        <p:txBody>
          <a:bodyPr>
            <a:normAutofit fontScale="85000" lnSpcReduction="20000"/>
          </a:bodyPr>
          <a:lstStyle/>
          <a:p>
            <a:r>
              <a:rPr lang="fr-FR" sz="1800" i="1" dirty="0"/>
              <a:t>Staphylococcus aureus = </a:t>
            </a:r>
            <a:r>
              <a:rPr lang="fr-FR" sz="1800" dirty="0"/>
              <a:t>50% des étiologies chez l’</a:t>
            </a:r>
            <a:r>
              <a:rPr lang="fr-FR" sz="1800" b="1" dirty="0"/>
              <a:t>enfant</a:t>
            </a:r>
            <a:r>
              <a:rPr lang="fr-FR" sz="1800" dirty="0"/>
              <a:t> comme chez l’adulte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PUIS</a:t>
            </a:r>
          </a:p>
          <a:p>
            <a:pPr lvl="1"/>
            <a:r>
              <a:rPr lang="fr-FR" sz="1600" dirty="0"/>
              <a:t>Chez l’adulte : streptocoques </a:t>
            </a:r>
          </a:p>
          <a:p>
            <a:pPr lvl="1"/>
            <a:r>
              <a:rPr lang="fr-FR" sz="1600" dirty="0"/>
              <a:t>Chez l’enfant de 6 mois à 4 ans : </a:t>
            </a:r>
            <a:r>
              <a:rPr lang="fr-FR" sz="1600" i="1" dirty="0" err="1"/>
              <a:t>Kingella</a:t>
            </a:r>
            <a:r>
              <a:rPr lang="fr-FR" sz="1600" i="1" dirty="0"/>
              <a:t> </a:t>
            </a:r>
            <a:r>
              <a:rPr lang="fr-FR" sz="1600" i="1" dirty="0" err="1"/>
              <a:t>kingae</a:t>
            </a:r>
            <a:endParaRPr lang="fr-FR" sz="1600" i="1" dirty="0"/>
          </a:p>
          <a:p>
            <a:pPr lvl="1"/>
            <a:endParaRPr lang="fr-FR" sz="1600" dirty="0"/>
          </a:p>
          <a:p>
            <a:r>
              <a:rPr lang="fr-FR" sz="1800" dirty="0"/>
              <a:t>Les arthrites à bacille à Gram négatif (BGN) représentent 15 à 20% des étiologies chez l’adulte de plus de 70 ans.</a:t>
            </a:r>
          </a:p>
          <a:p>
            <a:endParaRPr lang="fr-FR" sz="1800" dirty="0"/>
          </a:p>
          <a:p>
            <a:r>
              <a:rPr lang="fr-FR" sz="1800" b="1" dirty="0"/>
              <a:t>Micro-organismes plus rares :</a:t>
            </a:r>
          </a:p>
          <a:p>
            <a:pPr lvl="1"/>
            <a:r>
              <a:rPr lang="fr-FR" sz="1400" i="1" dirty="0"/>
              <a:t>Pasteurella, Brucella, </a:t>
            </a:r>
            <a:r>
              <a:rPr lang="fr-FR" sz="1400" i="1" dirty="0" err="1"/>
              <a:t>Francisella</a:t>
            </a:r>
            <a:r>
              <a:rPr lang="fr-FR" sz="1400" i="1" dirty="0"/>
              <a:t> </a:t>
            </a:r>
            <a:r>
              <a:rPr lang="fr-FR" sz="1400" i="1" dirty="0" err="1"/>
              <a:t>tularensis</a:t>
            </a:r>
            <a:r>
              <a:rPr lang="fr-FR" sz="1400" i="1" dirty="0"/>
              <a:t>, Listeria, </a:t>
            </a:r>
            <a:r>
              <a:rPr lang="fr-FR" sz="1400" i="1" dirty="0" err="1"/>
              <a:t>Ureaplasma</a:t>
            </a:r>
            <a:r>
              <a:rPr lang="fr-FR" sz="1400" i="1" dirty="0"/>
              <a:t>/ </a:t>
            </a:r>
            <a:r>
              <a:rPr lang="fr-FR" sz="1400" i="1" dirty="0" err="1"/>
              <a:t>mycoplasma</a:t>
            </a:r>
            <a:r>
              <a:rPr lang="fr-FR" sz="1400" i="1" dirty="0"/>
              <a:t>, </a:t>
            </a:r>
            <a:r>
              <a:rPr lang="fr-FR" sz="1400" dirty="0"/>
              <a:t>Mycobactéries, </a:t>
            </a:r>
            <a:r>
              <a:rPr lang="fr-FR" sz="1400" i="1" dirty="0" err="1"/>
              <a:t>Nocardia</a:t>
            </a:r>
            <a:r>
              <a:rPr lang="fr-FR" sz="1400" i="1" dirty="0"/>
              <a:t>, </a:t>
            </a:r>
            <a:r>
              <a:rPr lang="fr-FR" sz="1400" i="1" dirty="0" err="1"/>
              <a:t>Coxiella</a:t>
            </a:r>
            <a:r>
              <a:rPr lang="fr-FR" sz="1400" i="1" dirty="0"/>
              <a:t>, </a:t>
            </a:r>
            <a:r>
              <a:rPr lang="fr-FR" sz="1400" i="1" dirty="0" err="1"/>
              <a:t>Erysipelothrix</a:t>
            </a:r>
            <a:r>
              <a:rPr lang="fr-FR" sz="1400" i="1" dirty="0"/>
              <a:t>=&gt; </a:t>
            </a:r>
            <a:r>
              <a:rPr lang="fr-FR" sz="1400" b="1" i="1" dirty="0"/>
              <a:t>MAP SPILF</a:t>
            </a:r>
            <a:endParaRPr lang="en-US" sz="1400" b="1" i="1" dirty="0"/>
          </a:p>
          <a:p>
            <a:pPr marL="457200" lvl="1" indent="0">
              <a:buNone/>
            </a:pPr>
            <a:endParaRPr lang="fr-FR" sz="1400" i="1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950596" y="4802863"/>
            <a:ext cx="18722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/>
              <a:t>MAP SPILF/ GPIP </a:t>
            </a:r>
          </a:p>
        </p:txBody>
      </p:sp>
    </p:spTree>
    <p:extLst>
      <p:ext uri="{BB962C8B-B14F-4D97-AF65-F5344CB8AC3E}">
        <p14:creationId xmlns:p14="http://schemas.microsoft.com/office/powerpoint/2010/main" val="37759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9D9D4-C280-57E4-3875-A2C07CBB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B226AE-98BB-D4AD-8B8D-70DB0080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A6FC26-5CFB-E69A-8C9E-8799A6ED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194"/>
            <a:ext cx="3168352" cy="18192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27BE06-9DB1-F745-AC8C-C8D59F49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23"/>
          <a:stretch/>
        </p:blipFill>
        <p:spPr>
          <a:xfrm>
            <a:off x="6208861" y="102391"/>
            <a:ext cx="1708795" cy="4619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9F6BA2-A957-60CC-2A3E-1BCA8C61D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511"/>
          <a:stretch/>
        </p:blipFill>
        <p:spPr>
          <a:xfrm>
            <a:off x="7917656" y="102392"/>
            <a:ext cx="1043880" cy="46196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9006BE-8B67-67A7-0D01-E52C26115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554" y="4769815"/>
            <a:ext cx="2834855" cy="3736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604B59-F1D1-A1BC-9784-D8634D8BEA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5181"/>
          <a:stretch/>
        </p:blipFill>
        <p:spPr>
          <a:xfrm>
            <a:off x="23591" y="2544079"/>
            <a:ext cx="1333557" cy="25994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DF36F1-B63A-ADC8-33FA-BCC785AA7D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716"/>
          <a:stretch/>
        </p:blipFill>
        <p:spPr>
          <a:xfrm>
            <a:off x="1375909" y="2571750"/>
            <a:ext cx="806485" cy="25717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FEEF1EB-A873-2A71-E163-0B43BDAD23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418"/>
          <a:stretch/>
        </p:blipFill>
        <p:spPr>
          <a:xfrm>
            <a:off x="2778200" y="2958713"/>
            <a:ext cx="2834855" cy="1905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64AAC47-A21B-0969-3DEE-690611A032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9165" t="15980" r="-1"/>
          <a:stretch/>
        </p:blipFill>
        <p:spPr>
          <a:xfrm>
            <a:off x="4731373" y="3263141"/>
            <a:ext cx="1043879" cy="160057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74406F-D12B-E11B-1E25-13A241FDC4DB}"/>
              </a:ext>
            </a:extLst>
          </p:cNvPr>
          <p:cNvSpPr txBox="1"/>
          <p:nvPr/>
        </p:nvSpPr>
        <p:spPr>
          <a:xfrm>
            <a:off x="3566742" y="2119815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362 patients</a:t>
            </a:r>
          </a:p>
          <a:p>
            <a:r>
              <a:rPr lang="fr-FR" b="1" dirty="0"/>
              <a:t>Cohorte française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334886-E19C-45EB-5852-2E75E9793E9D}"/>
              </a:ext>
            </a:extLst>
          </p:cNvPr>
          <p:cNvSpPr/>
          <p:nvPr/>
        </p:nvSpPr>
        <p:spPr>
          <a:xfrm>
            <a:off x="107504" y="3363838"/>
            <a:ext cx="3496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44BFC-864A-3616-30CD-7CDE7F8F25AA}"/>
              </a:ext>
            </a:extLst>
          </p:cNvPr>
          <p:cNvSpPr/>
          <p:nvPr/>
        </p:nvSpPr>
        <p:spPr>
          <a:xfrm>
            <a:off x="5253312" y="4155926"/>
            <a:ext cx="3496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2FD5B-7FD3-53C5-0F2B-BAFD780E5B4D}"/>
              </a:ext>
            </a:extLst>
          </p:cNvPr>
          <p:cNvSpPr/>
          <p:nvPr/>
        </p:nvSpPr>
        <p:spPr>
          <a:xfrm>
            <a:off x="8281346" y="349474"/>
            <a:ext cx="349696" cy="206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38AE1-28BC-4C06-4D6D-52C9B32297A6}"/>
              </a:ext>
            </a:extLst>
          </p:cNvPr>
          <p:cNvSpPr/>
          <p:nvPr/>
        </p:nvSpPr>
        <p:spPr>
          <a:xfrm>
            <a:off x="8235916" y="1854457"/>
            <a:ext cx="3496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M.S, PAS = 90 </a:t>
            </a:r>
            <a:r>
              <a:rPr lang="fr-FR" dirty="0" err="1"/>
              <a:t>mmHg</a:t>
            </a:r>
            <a:r>
              <a:rPr lang="fr-FR" dirty="0"/>
              <a:t>, FR = 25/min, CGS = 15/15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394472"/>
          </a:xfrm>
        </p:spPr>
        <p:txBody>
          <a:bodyPr>
            <a:normAutofit/>
          </a:bodyPr>
          <a:lstStyle/>
          <a:p>
            <a:r>
              <a:rPr lang="fr-FR" dirty="0"/>
              <a:t>Débutez-vous un traitement ATB probabiliste, si oui lequel?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06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M.S, PAS = 90 </a:t>
            </a:r>
            <a:r>
              <a:rPr lang="fr-FR" dirty="0" err="1"/>
              <a:t>mmHg</a:t>
            </a:r>
            <a:r>
              <a:rPr lang="fr-FR" dirty="0"/>
              <a:t>, FR = 25/min, CGS = 15/15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Débutez-vous un traitement ATB probabiliste, si oui lequel?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Non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</a:t>
            </a:r>
            <a:r>
              <a:rPr lang="fr-FR" dirty="0" err="1"/>
              <a:t>céfazoline</a:t>
            </a:r>
            <a:r>
              <a:rPr lang="fr-FR" dirty="0"/>
              <a:t> IV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amoxicilline-</a:t>
            </a:r>
            <a:r>
              <a:rPr lang="fr-FR" dirty="0" err="1"/>
              <a:t>clavulanate</a:t>
            </a:r>
            <a:r>
              <a:rPr lang="fr-FR" dirty="0"/>
              <a:t> IV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</a:t>
            </a:r>
            <a:r>
              <a:rPr lang="fr-FR" dirty="0" err="1"/>
              <a:t>céfazoline</a:t>
            </a:r>
            <a:r>
              <a:rPr lang="fr-FR" dirty="0"/>
              <a:t> IV + </a:t>
            </a:r>
            <a:r>
              <a:rPr lang="fr-FR" dirty="0" err="1"/>
              <a:t>amikacine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</a:t>
            </a:r>
            <a:r>
              <a:rPr lang="fr-FR" dirty="0" err="1"/>
              <a:t>ceftriaxone</a:t>
            </a:r>
            <a:r>
              <a:rPr lang="fr-FR" dirty="0"/>
              <a:t> IV + gentamicine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62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M.S, PAS = 90 </a:t>
            </a:r>
            <a:r>
              <a:rPr lang="fr-FR" dirty="0" err="1"/>
              <a:t>mmHg</a:t>
            </a:r>
            <a:r>
              <a:rPr lang="fr-FR" dirty="0"/>
              <a:t>, FR = 25/min, CGS = 15/15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Débutez-vous un traitement ATB probabiliste, si oui lequel?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Non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</a:t>
            </a:r>
            <a:r>
              <a:rPr lang="fr-FR" dirty="0" err="1"/>
              <a:t>céfazoline</a:t>
            </a:r>
            <a:r>
              <a:rPr lang="fr-FR" dirty="0"/>
              <a:t> IV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amoxicilline-</a:t>
            </a:r>
            <a:r>
              <a:rPr lang="fr-FR" dirty="0" err="1"/>
              <a:t>clavulanate</a:t>
            </a:r>
            <a:r>
              <a:rPr lang="fr-FR" dirty="0"/>
              <a:t> IV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Oui, </a:t>
            </a:r>
            <a:r>
              <a:rPr lang="fr-FR" dirty="0" err="1">
                <a:solidFill>
                  <a:srgbClr val="65BA4E"/>
                </a:solidFill>
              </a:rPr>
              <a:t>céfazoline</a:t>
            </a:r>
            <a:r>
              <a:rPr lang="fr-FR" dirty="0">
                <a:solidFill>
                  <a:srgbClr val="65BA4E"/>
                </a:solidFill>
              </a:rPr>
              <a:t> IV + </a:t>
            </a:r>
            <a:r>
              <a:rPr lang="fr-FR" dirty="0" err="1">
                <a:solidFill>
                  <a:srgbClr val="65BA4E"/>
                </a:solidFill>
              </a:rPr>
              <a:t>amikacine</a:t>
            </a:r>
            <a:endParaRPr lang="fr-FR" dirty="0">
              <a:solidFill>
                <a:srgbClr val="65BA4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Oui, </a:t>
            </a:r>
            <a:r>
              <a:rPr lang="fr-FR" dirty="0" err="1"/>
              <a:t>ceftriaxone</a:t>
            </a:r>
            <a:r>
              <a:rPr lang="fr-FR" dirty="0"/>
              <a:t> IV + gentamicine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18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avec flèche 28"/>
          <p:cNvCxnSpPr>
            <a:stCxn id="20" idx="3"/>
          </p:cNvCxnSpPr>
          <p:nvPr/>
        </p:nvCxnSpPr>
        <p:spPr bwMode="auto">
          <a:xfrm flipH="1">
            <a:off x="8671176" y="2904439"/>
            <a:ext cx="365318" cy="1240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68" y="7621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Traitement probabiliste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B5A70D-5293-BC71-36D8-FEDF14435076}"/>
              </a:ext>
            </a:extLst>
          </p:cNvPr>
          <p:cNvSpPr txBox="1"/>
          <p:nvPr/>
        </p:nvSpPr>
        <p:spPr>
          <a:xfrm>
            <a:off x="3849824" y="924978"/>
            <a:ext cx="1202572" cy="36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2000" dirty="0"/>
              <a:t>Arthrite aiguë</a:t>
            </a:r>
          </a:p>
        </p:txBody>
      </p:sp>
      <p:sp>
        <p:nvSpPr>
          <p:cNvPr id="6" name="Organigramme : Décision 5">
            <a:extLst>
              <a:ext uri="{FF2B5EF4-FFF2-40B4-BE49-F238E27FC236}">
                <a16:creationId xmlns:a16="http://schemas.microsoft.com/office/drawing/2014/main" id="{06F8601E-1511-E230-5737-826B24631C29}"/>
              </a:ext>
            </a:extLst>
          </p:cNvPr>
          <p:cNvSpPr/>
          <p:nvPr/>
        </p:nvSpPr>
        <p:spPr bwMode="auto">
          <a:xfrm>
            <a:off x="3342063" y="1391445"/>
            <a:ext cx="2218094" cy="415795"/>
          </a:xfrm>
          <a:prstGeom prst="flowChartDecisio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qSOFA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≥2</a:t>
            </a:r>
            <a:endParaRPr kumimoji="0" lang="fr-FR" sz="2400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599B82-0C4E-11F4-46AE-D7C5E8A92B5A}"/>
              </a:ext>
            </a:extLst>
          </p:cNvPr>
          <p:cNvSpPr txBox="1"/>
          <p:nvPr/>
        </p:nvSpPr>
        <p:spPr>
          <a:xfrm>
            <a:off x="323527" y="1802416"/>
            <a:ext cx="2137124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Hémocultures 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i="1" dirty="0">
                <a:solidFill>
                  <a:srgbClr val="000000"/>
                </a:solidFill>
              </a:rPr>
              <a:t>puis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céfazoline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amikacine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</a:rPr>
              <a:t>(sauf situations particulières)</a:t>
            </a:r>
            <a:endParaRPr kumimoji="0" lang="fr-FR" sz="1800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95C0DD-EE15-6C64-EDA5-CD07E47E6487}"/>
              </a:ext>
            </a:extLst>
          </p:cNvPr>
          <p:cNvSpPr txBox="1"/>
          <p:nvPr/>
        </p:nvSpPr>
        <p:spPr>
          <a:xfrm>
            <a:off x="6776913" y="1802416"/>
            <a:ext cx="1782859" cy="669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Hémocultures 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0000"/>
                </a:solidFill>
              </a:rPr>
              <a:t>Ponction articulaire</a:t>
            </a:r>
            <a:endParaRPr kumimoji="0" lang="fr-FR" sz="2400" b="1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rganigramme : Décision 19">
            <a:extLst>
              <a:ext uri="{FF2B5EF4-FFF2-40B4-BE49-F238E27FC236}">
                <a16:creationId xmlns:a16="http://schemas.microsoft.com/office/drawing/2014/main" id="{D78E352C-BF1D-3EB8-AB22-6612E36EEA03}"/>
              </a:ext>
            </a:extLst>
          </p:cNvPr>
          <p:cNvSpPr/>
          <p:nvPr/>
        </p:nvSpPr>
        <p:spPr bwMode="auto">
          <a:xfrm>
            <a:off x="6300190" y="2606487"/>
            <a:ext cx="2736304" cy="595903"/>
          </a:xfrm>
          <a:prstGeom prst="flowChartDecisio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Aspect purulent du LS ?</a:t>
            </a:r>
          </a:p>
        </p:txBody>
      </p:sp>
      <p:sp>
        <p:nvSpPr>
          <p:cNvPr id="21" name="Organigramme : Décision 20">
            <a:extLst>
              <a:ext uri="{FF2B5EF4-FFF2-40B4-BE49-F238E27FC236}">
                <a16:creationId xmlns:a16="http://schemas.microsoft.com/office/drawing/2014/main" id="{FC7A1028-7090-C6BB-BB24-2B77A1477815}"/>
              </a:ext>
            </a:extLst>
          </p:cNvPr>
          <p:cNvSpPr/>
          <p:nvPr/>
        </p:nvSpPr>
        <p:spPr bwMode="auto">
          <a:xfrm>
            <a:off x="3155521" y="2961171"/>
            <a:ext cx="2630977" cy="639065"/>
          </a:xfrm>
          <a:prstGeom prst="flowChartDecisio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Examen Direct (Gram) ?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A182CEC3-3EEE-DA57-0950-D7ED3E5885D0}"/>
              </a:ext>
            </a:extLst>
          </p:cNvPr>
          <p:cNvSpPr/>
          <p:nvPr/>
        </p:nvSpPr>
        <p:spPr bwMode="auto">
          <a:xfrm>
            <a:off x="5580057" y="3562634"/>
            <a:ext cx="2435217" cy="373646"/>
          </a:xfrm>
          <a:prstGeom prst="flowChartDecisio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Cristaux?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DE1409-1A34-2EAF-CB6E-FE22A55D2FA0}"/>
              </a:ext>
            </a:extLst>
          </p:cNvPr>
          <p:cNvSpPr txBox="1"/>
          <p:nvPr/>
        </p:nvSpPr>
        <p:spPr>
          <a:xfrm>
            <a:off x="565421" y="3600236"/>
            <a:ext cx="1719060" cy="669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Débuter ATB adapté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0000"/>
                </a:solidFill>
              </a:rPr>
              <a:t>à l’examen direct</a:t>
            </a:r>
            <a:endParaRPr kumimoji="0" lang="fr-FR" sz="1800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A92FD7-DF23-4B7D-5EA0-9FD346262839}"/>
              </a:ext>
            </a:extLst>
          </p:cNvPr>
          <p:cNvSpPr txBox="1"/>
          <p:nvPr/>
        </p:nvSpPr>
        <p:spPr>
          <a:xfrm>
            <a:off x="3200581" y="4145040"/>
            <a:ext cx="290977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0000"/>
                </a:solidFill>
              </a:rPr>
              <a:t>Avis référent ATB/ rhumato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0000"/>
                </a:solidFill>
              </a:rPr>
              <a:t>Evolution ?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0000"/>
                </a:solidFill>
              </a:rPr>
              <a:t>2ème ponction, biologie moléculaire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EB2B58-E68B-992F-2ACF-C45BB2CF3BA2}"/>
              </a:ext>
            </a:extLst>
          </p:cNvPr>
          <p:cNvSpPr txBox="1"/>
          <p:nvPr/>
        </p:nvSpPr>
        <p:spPr>
          <a:xfrm>
            <a:off x="7327052" y="4130737"/>
            <a:ext cx="1709442" cy="669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0000"/>
                </a:solidFill>
              </a:rPr>
              <a:t>Ne pas d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ébuter ATB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0000"/>
                </a:solidFill>
              </a:rPr>
              <a:t>Attendre la culture</a:t>
            </a:r>
            <a:endParaRPr kumimoji="0" lang="fr-FR" sz="1800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Connecteur droit 6"/>
          <p:cNvCxnSpPr>
            <a:stCxn id="3" idx="2"/>
            <a:endCxn id="6" idx="0"/>
          </p:cNvCxnSpPr>
          <p:nvPr/>
        </p:nvCxnSpPr>
        <p:spPr bwMode="auto">
          <a:xfrm>
            <a:off x="4451110" y="1287065"/>
            <a:ext cx="0" cy="104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>
            <a:stCxn id="6" idx="1"/>
            <a:endCxn id="16" idx="0"/>
          </p:cNvCxnSpPr>
          <p:nvPr/>
        </p:nvCxnSpPr>
        <p:spPr bwMode="auto">
          <a:xfrm rot="10800000" flipV="1">
            <a:off x="1392089" y="1599342"/>
            <a:ext cx="1949974" cy="2030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>
            <a:stCxn id="6" idx="3"/>
            <a:endCxn id="19" idx="0"/>
          </p:cNvCxnSpPr>
          <p:nvPr/>
        </p:nvCxnSpPr>
        <p:spPr bwMode="auto">
          <a:xfrm>
            <a:off x="5560157" y="1599343"/>
            <a:ext cx="2108186" cy="2030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>
            <a:stCxn id="19" idx="2"/>
            <a:endCxn id="20" idx="0"/>
          </p:cNvCxnSpPr>
          <p:nvPr/>
        </p:nvCxnSpPr>
        <p:spPr bwMode="auto">
          <a:xfrm flipH="1">
            <a:off x="7668342" y="2472279"/>
            <a:ext cx="1" cy="134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cteur droit avec flèche 26"/>
          <p:cNvCxnSpPr>
            <a:stCxn id="20" idx="1"/>
          </p:cNvCxnSpPr>
          <p:nvPr/>
        </p:nvCxnSpPr>
        <p:spPr bwMode="auto">
          <a:xfrm flipH="1">
            <a:off x="4451110" y="2904439"/>
            <a:ext cx="1849080" cy="56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Connecteur droit avec flèche 30"/>
          <p:cNvCxnSpPr>
            <a:stCxn id="21" idx="3"/>
            <a:endCxn id="22" idx="0"/>
          </p:cNvCxnSpPr>
          <p:nvPr/>
        </p:nvCxnSpPr>
        <p:spPr bwMode="auto">
          <a:xfrm>
            <a:off x="5786498" y="3280704"/>
            <a:ext cx="1011168" cy="281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Connecteur droit avec flèche 32"/>
          <p:cNvCxnSpPr>
            <a:stCxn id="21" idx="1"/>
            <a:endCxn id="23" idx="0"/>
          </p:cNvCxnSpPr>
          <p:nvPr/>
        </p:nvCxnSpPr>
        <p:spPr bwMode="auto">
          <a:xfrm flipH="1">
            <a:off x="1424951" y="3280704"/>
            <a:ext cx="1730570" cy="319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Connecteur droit avec flèche 34"/>
          <p:cNvCxnSpPr>
            <a:stCxn id="22" idx="1"/>
            <a:endCxn id="24" idx="0"/>
          </p:cNvCxnSpPr>
          <p:nvPr/>
        </p:nvCxnSpPr>
        <p:spPr bwMode="auto">
          <a:xfrm flipH="1">
            <a:off x="4655467" y="3749457"/>
            <a:ext cx="924590" cy="395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36"/>
          <p:cNvCxnSpPr>
            <a:stCxn id="22" idx="3"/>
            <a:endCxn id="25" idx="0"/>
          </p:cNvCxnSpPr>
          <p:nvPr/>
        </p:nvCxnSpPr>
        <p:spPr bwMode="auto">
          <a:xfrm>
            <a:off x="8015274" y="3749457"/>
            <a:ext cx="166499" cy="381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ZoneTexte 43"/>
          <p:cNvSpPr txBox="1"/>
          <p:nvPr/>
        </p:nvSpPr>
        <p:spPr>
          <a:xfrm>
            <a:off x="2342562" y="1472058"/>
            <a:ext cx="45076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Oui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707780" y="3270590"/>
            <a:ext cx="65114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Positif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334775" y="2759818"/>
            <a:ext cx="45076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Oui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442612" y="3327165"/>
            <a:ext cx="49725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Non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127220" y="1483233"/>
            <a:ext cx="49725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Non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110352" y="3242869"/>
            <a:ext cx="72648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Négatif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655466" y="3817585"/>
            <a:ext cx="49725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Non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053913" y="3818700"/>
            <a:ext cx="45076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Oui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06508" y="526360"/>
            <a:ext cx="18722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/>
              <a:t>MAP SPILF/ GPIP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3527" y="1802416"/>
            <a:ext cx="2160241" cy="12926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218006" y="4154535"/>
            <a:ext cx="2892346" cy="9681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27051" y="4129181"/>
            <a:ext cx="1721989" cy="6568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principes de la prise en charge infectiologique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75606"/>
            <a:ext cx="8640960" cy="30861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r-FR" sz="1200" b="1" dirty="0">
              <a:cs typeface="+mn-cs"/>
            </a:endParaRPr>
          </a:p>
          <a:p>
            <a:r>
              <a:rPr lang="fr-FR" sz="1800" dirty="0"/>
              <a:t>Optimisation du traitement</a:t>
            </a:r>
            <a:endParaRPr lang="fr-FR" sz="1800" dirty="0">
              <a:solidFill>
                <a:srgbClr val="FF0000"/>
              </a:solidFill>
            </a:endParaRPr>
          </a:p>
          <a:p>
            <a:pPr lvl="1"/>
            <a:r>
              <a:rPr lang="fr-FR" sz="1800" dirty="0">
                <a:cs typeface="+mn-cs"/>
              </a:rPr>
              <a:t>Paramètres PK/PD (diffusion ostéoarticulaire vs synoviale?)</a:t>
            </a:r>
          </a:p>
          <a:p>
            <a:pPr lvl="1"/>
            <a:r>
              <a:rPr lang="fr-FR" sz="1800" dirty="0">
                <a:cs typeface="+mn-cs"/>
              </a:rPr>
              <a:t>Posologies à adapter en fonction du poids, de l’âge, de la fonction rénale, de l’existence d’un fort inoculum… (outils: GPR, </a:t>
            </a:r>
            <a:r>
              <a:rPr lang="fr-FR" sz="1800" dirty="0" err="1">
                <a:cs typeface="+mn-cs"/>
              </a:rPr>
              <a:t>AbxBMI</a:t>
            </a:r>
            <a:r>
              <a:rPr lang="fr-FR" sz="1800" dirty="0">
                <a:cs typeface="+mn-cs"/>
              </a:rPr>
              <a:t>…)</a:t>
            </a:r>
          </a:p>
          <a:p>
            <a:pPr lvl="1"/>
            <a:r>
              <a:rPr lang="fr-FR" sz="1800" dirty="0">
                <a:cs typeface="+mn-cs"/>
              </a:rPr>
              <a:t>Suivi thérapeutique par dosages plasmatiques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Avis </a:t>
            </a:r>
            <a:r>
              <a:rPr lang="fr-FR" sz="1800" dirty="0" err="1"/>
              <a:t>infectiologique</a:t>
            </a:r>
            <a:r>
              <a:rPr lang="fr-FR" sz="1800" dirty="0"/>
              <a:t>:</a:t>
            </a:r>
          </a:p>
          <a:p>
            <a:pPr lvl="1"/>
            <a:r>
              <a:rPr lang="fr-FR" sz="1800" dirty="0">
                <a:cs typeface="+mn-cs"/>
              </a:rPr>
              <a:t>Pour les infections les plus compliquées (bactérie, terrain, évolution, échec prise en charge antérieure…)</a:t>
            </a:r>
          </a:p>
          <a:p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68029" y="4761736"/>
            <a:ext cx="18722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/>
              <a:t>MAP SPILF/ GPIP </a:t>
            </a:r>
          </a:p>
        </p:txBody>
      </p:sp>
    </p:spTree>
    <p:extLst>
      <p:ext uri="{BB962C8B-B14F-4D97-AF65-F5344CB8AC3E}">
        <p14:creationId xmlns:p14="http://schemas.microsoft.com/office/powerpoint/2010/main" val="8397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F7C70-4BCB-785F-101C-7D4B4804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962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CC1: les </a:t>
            </a:r>
            <a:r>
              <a:rPr lang="fr-FR" dirty="0" err="1"/>
              <a:t>hemocultures</a:t>
            </a:r>
            <a:r>
              <a:rPr lang="fr-FR" dirty="0"/>
              <a:t> périphériques sont négatives, la ponction articulaire est positive à </a:t>
            </a:r>
            <a:r>
              <a:rPr lang="fr-FR" i="1" dirty="0" err="1"/>
              <a:t>S.aureus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Prescrivez vous des examens complémentaires autres?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66B4FF-D0A5-863A-9064-F20F3D76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4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E35F8-7947-F0C4-F106-D400D5DE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d’endocardite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E7135-CFA0-DBA0-D53A-88FA6A7F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Recherche </a:t>
            </a:r>
            <a:r>
              <a:rPr lang="fr-FR" sz="1800" b="1" dirty="0"/>
              <a:t>systématique</a:t>
            </a:r>
            <a:r>
              <a:rPr lang="fr-FR" sz="1800" dirty="0"/>
              <a:t> d’une endocardite en cas de :</a:t>
            </a:r>
          </a:p>
          <a:p>
            <a:pPr lvl="1"/>
            <a:r>
              <a:rPr lang="fr-FR" sz="1800" dirty="0">
                <a:cs typeface="+mn-cs"/>
              </a:rPr>
              <a:t>Arthrite </a:t>
            </a:r>
            <a:r>
              <a:rPr lang="fr-FR" sz="1800" i="1" dirty="0">
                <a:cs typeface="+mn-cs"/>
              </a:rPr>
              <a:t>à </a:t>
            </a:r>
            <a:r>
              <a:rPr lang="fr-FR" sz="1800" i="1" dirty="0" err="1">
                <a:cs typeface="+mn-cs"/>
              </a:rPr>
              <a:t>S.aureus</a:t>
            </a:r>
            <a:r>
              <a:rPr lang="fr-FR" sz="1800" dirty="0">
                <a:cs typeface="+mn-cs"/>
              </a:rPr>
              <a:t>, à Streptocoque ou à Entérocoque, même si hémocultures négatives</a:t>
            </a:r>
          </a:p>
          <a:p>
            <a:pPr lvl="1"/>
            <a:r>
              <a:rPr lang="fr-FR" sz="1800" dirty="0">
                <a:cs typeface="+mn-cs"/>
              </a:rPr>
              <a:t>Souffle cardiaque associé à des hémocultures positives</a:t>
            </a:r>
          </a:p>
          <a:p>
            <a:pPr lvl="1"/>
            <a:r>
              <a:rPr lang="fr-FR" sz="1800" dirty="0">
                <a:cs typeface="+mn-cs"/>
              </a:rPr>
              <a:t>Prolongation de la positivité des hémocultures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CEE508-3FF0-CC24-C98C-323DC40C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EC62FD-08F8-4C2C-BB90-5BFB426F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418"/>
          <a:stretch/>
        </p:blipFill>
        <p:spPr>
          <a:xfrm>
            <a:off x="251520" y="3035139"/>
            <a:ext cx="2834855" cy="1905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C70664-F057-35BE-A5AA-FCEF682B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165" t="15980" r="-1"/>
          <a:stretch/>
        </p:blipFill>
        <p:spPr>
          <a:xfrm>
            <a:off x="2155914" y="3331795"/>
            <a:ext cx="1043879" cy="16005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FE6EF1-B233-E192-7CFC-6C4E231DE944}"/>
              </a:ext>
            </a:extLst>
          </p:cNvPr>
          <p:cNvSpPr txBox="1"/>
          <p:nvPr/>
        </p:nvSpPr>
        <p:spPr>
          <a:xfrm>
            <a:off x="6786578" y="486650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Richebé</a:t>
            </a:r>
            <a:r>
              <a:rPr lang="fr-FR" sz="1600" dirty="0"/>
              <a:t> et al, ARD 2022</a:t>
            </a:r>
            <a:r>
              <a:rPr lang="fr-FR" sz="1600" baseline="0" dirty="0"/>
              <a:t> </a:t>
            </a:r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9B541-6CA9-ABAE-BD0D-2C7201F8FF94}"/>
              </a:ext>
            </a:extLst>
          </p:cNvPr>
          <p:cNvSpPr/>
          <p:nvPr/>
        </p:nvSpPr>
        <p:spPr>
          <a:xfrm>
            <a:off x="2328157" y="4695256"/>
            <a:ext cx="3496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85725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28" y="695805"/>
            <a:ext cx="4091243" cy="196819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AutoShape 2" descr="Accueil | SOFCOT"/>
          <p:cNvSpPr>
            <a:spLocks noChangeAspect="1" noChangeArrowheads="1"/>
          </p:cNvSpPr>
          <p:nvPr/>
        </p:nvSpPr>
        <p:spPr bwMode="auto">
          <a:xfrm>
            <a:off x="155575" y="-784225"/>
            <a:ext cx="2790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Accueil | SOFCOT"/>
          <p:cNvSpPr>
            <a:spLocks noChangeAspect="1" noChangeArrowheads="1"/>
          </p:cNvSpPr>
          <p:nvPr/>
        </p:nvSpPr>
        <p:spPr bwMode="auto">
          <a:xfrm>
            <a:off x="6660232" y="3075806"/>
            <a:ext cx="2790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r="20072"/>
          <a:stretch/>
        </p:blipFill>
        <p:spPr>
          <a:xfrm>
            <a:off x="4716396" y="755424"/>
            <a:ext cx="1296144" cy="1347619"/>
          </a:xfrm>
          <a:prstGeom prst="rect">
            <a:avLst/>
          </a:prstGeom>
        </p:spPr>
      </p:pic>
      <p:sp>
        <p:nvSpPr>
          <p:cNvPr id="9" name="AutoShape 6" descr="La Société Française de Rhumatologie | en mouvement..."/>
          <p:cNvSpPr>
            <a:spLocks noChangeAspect="1" noChangeArrowheads="1"/>
          </p:cNvSpPr>
          <p:nvPr/>
        </p:nvSpPr>
        <p:spPr bwMode="auto">
          <a:xfrm>
            <a:off x="155575" y="-503238"/>
            <a:ext cx="2286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52" y="474319"/>
            <a:ext cx="1670073" cy="7654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89" y="822880"/>
            <a:ext cx="1153966" cy="115396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2337" y="2779089"/>
            <a:ext cx="779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  <a:ea typeface="+mn-ea"/>
                <a:cs typeface="+mn-cs"/>
              </a:rPr>
              <a:t>« Optimisation de la prise en charge des arthrites septique sur articulation native : méthodes diagnostiques, principes de la prise en charge médico-chirurgicale, rééducation précoce. »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B4000FE-ECAA-7F76-CBB0-8FCD1A331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575" y="3214505"/>
            <a:ext cx="4599058" cy="17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39F59-3654-B686-74EB-144EBBE8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3" y="141962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CC1: vous avez débuté un traitement antibiotique. Associez vous un (des) traitement(s) complémentaire(s)?</a:t>
            </a:r>
            <a:br>
              <a:rPr lang="fr-FR" dirty="0"/>
            </a:br>
            <a:r>
              <a:rPr lang="fr-FR" dirty="0"/>
              <a:t>Si oui, lequel/lesquels?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201C40-A7E3-9F37-4C99-6FDCE786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16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9325" y="0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Ponction-drainage articulaire systématique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9622"/>
            <a:ext cx="8396318" cy="30861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But : diminution de l’inoculum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Drainage incomplet = facteur de risque d’échec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Drainages à répéter tant que persiste un épanchement abondant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En fonction des possibilités 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/>
              <a:t>Ponctions articulaires itératives évacuatrices « aussi souvent que nécessaire »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/>
              <a:t>Lavage chirurgical sous arthroscopie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/>
              <a:t>Pas de bénéfice fonctionnel démontré du lavage articulaire chirurgical précoce</a:t>
            </a:r>
          </a:p>
          <a:p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86578" y="486650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  <a:r>
              <a:rPr lang="fr-FR" sz="1600" baseline="0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05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65922"/>
            <a:ext cx="8229600" cy="857250"/>
          </a:xfrm>
        </p:spPr>
        <p:txBody>
          <a:bodyPr/>
          <a:lstStyle/>
          <a:p>
            <a:r>
              <a:rPr lang="fr-FR" dirty="0"/>
              <a:t>Indications de la chirurgie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93542"/>
            <a:ext cx="8929718" cy="30861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b="1" dirty="0"/>
              <a:t>Si absence de contrôle systémique OU local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b="1" dirty="0"/>
              <a:t>Lavage arthroscopique</a:t>
            </a:r>
            <a:r>
              <a:rPr lang="fr-FR" sz="2000" dirty="0"/>
              <a:t> à envisager si persistance de liquide purulent ET/OU culture positive,  après </a:t>
            </a:r>
            <a:r>
              <a:rPr lang="fr-FR" sz="2000" b="1" dirty="0"/>
              <a:t>5 à 7 j </a:t>
            </a:r>
            <a:r>
              <a:rPr lang="fr-FR" sz="2000" dirty="0"/>
              <a:t>de traitement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La synovectomie n’a pas sa place en 1</a:t>
            </a:r>
            <a:r>
              <a:rPr lang="fr-FR" sz="2000" baseline="30000" dirty="0"/>
              <a:t>ère</a:t>
            </a:r>
            <a:r>
              <a:rPr lang="fr-FR" sz="2000" dirty="0"/>
              <a:t> intention (geste enraidissant retardant la reprise fonctionnelle)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/>
              <a:t>envisagée en cas de persistance d’une hypertrophie synoviale inflammatoire après 15 j de traitement ATB adapté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/>
              <a:t>par </a:t>
            </a:r>
            <a:r>
              <a:rPr lang="fr-FR" sz="1600" dirty="0" err="1"/>
              <a:t>arthrotomie</a:t>
            </a:r>
            <a:r>
              <a:rPr lang="fr-FR" sz="1600" dirty="0"/>
              <a:t> ou arthroscopie (à privilégier pour les épaules et les genoux)</a:t>
            </a:r>
          </a:p>
          <a:p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86578" y="486650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  <a:r>
              <a:rPr lang="fr-FR" sz="1600" baseline="0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477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25450-8E4A-6EAA-0308-994F81B0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mesures associées: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445E81-3CC7-E90A-C7DF-5BE03E2A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900" dirty="0" err="1"/>
              <a:t>Thromboprophylaxie</a:t>
            </a:r>
            <a:endParaRPr lang="fr-FR" sz="1900" dirty="0"/>
          </a:p>
          <a:p>
            <a:r>
              <a:rPr lang="fr-FR" sz="1900" dirty="0"/>
              <a:t>Antalgie</a:t>
            </a:r>
          </a:p>
          <a:p>
            <a:r>
              <a:rPr lang="fr-FR" sz="1900" dirty="0"/>
              <a:t>Rééducation la plus précoce possible par mobilisation passive et active (arthromoteur).</a:t>
            </a:r>
            <a:endParaRPr lang="en-US" sz="1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1F98EE-EA7A-ECA2-8880-CF87F3EA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1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M.S, AS à SAMS (</a:t>
            </a:r>
            <a:r>
              <a:rPr lang="fr-FR" sz="3200" dirty="0" err="1"/>
              <a:t>multisensible</a:t>
            </a:r>
            <a:r>
              <a:rPr lang="fr-FR" sz="3200" dirty="0"/>
              <a:t>) évolution favorable sous </a:t>
            </a:r>
            <a:r>
              <a:rPr lang="fr-FR" sz="3200" dirty="0" err="1"/>
              <a:t>céfazoline</a:t>
            </a:r>
            <a:r>
              <a:rPr lang="fr-FR" sz="3200" dirty="0"/>
              <a:t> (hémocultures négatives)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419622"/>
            <a:ext cx="8305800" cy="3086100"/>
          </a:xfrm>
        </p:spPr>
        <p:txBody>
          <a:bodyPr>
            <a:normAutofit/>
          </a:bodyPr>
          <a:lstStyle/>
          <a:p>
            <a:r>
              <a:rPr lang="fr-FR" dirty="0"/>
              <a:t>Quel relai oral de 1</a:t>
            </a:r>
            <a:r>
              <a:rPr lang="fr-FR" baseline="30000" dirty="0"/>
              <a:t>ère</a:t>
            </a:r>
            <a:r>
              <a:rPr lang="fr-FR" dirty="0"/>
              <a:t> intention proposez-vous?      (réponse unique)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30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339502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M.S, AS à SAMS (</a:t>
            </a:r>
            <a:r>
              <a:rPr lang="fr-FR" sz="3200" dirty="0" err="1"/>
              <a:t>multisensible</a:t>
            </a:r>
            <a:r>
              <a:rPr lang="fr-FR" sz="3200" dirty="0"/>
              <a:t>) évolution favorable sous </a:t>
            </a:r>
            <a:r>
              <a:rPr lang="fr-FR" sz="3200" dirty="0" err="1"/>
              <a:t>céfazoline</a:t>
            </a:r>
            <a:r>
              <a:rPr lang="fr-FR" sz="3200" dirty="0"/>
              <a:t> (hémocultures négatives)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419622"/>
            <a:ext cx="8305800" cy="30861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Quel relai oral de 1</a:t>
            </a:r>
            <a:r>
              <a:rPr lang="fr-FR" baseline="30000" dirty="0"/>
              <a:t>ère</a:t>
            </a:r>
            <a:r>
              <a:rPr lang="fr-FR" dirty="0"/>
              <a:t> intention proposez-vous?      (réponse unique)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Lévofloxacine + rifampicine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Clindamycine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Linézolide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Lévofloxacine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Doxycycline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339502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M.S, AS à SAMS (</a:t>
            </a:r>
            <a:r>
              <a:rPr lang="fr-FR" sz="3200" dirty="0" err="1"/>
              <a:t>multisensible</a:t>
            </a:r>
            <a:r>
              <a:rPr lang="fr-FR" sz="3200" dirty="0"/>
              <a:t>) évolution favorable sous </a:t>
            </a:r>
            <a:r>
              <a:rPr lang="fr-FR" sz="3200" dirty="0" err="1"/>
              <a:t>céfazoline</a:t>
            </a:r>
            <a:r>
              <a:rPr lang="fr-FR" sz="3200" dirty="0"/>
              <a:t> (hémocultures négatives)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419622"/>
            <a:ext cx="8305800" cy="30861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Quel relai oral de 1</a:t>
            </a:r>
            <a:r>
              <a:rPr lang="fr-FR" baseline="30000" dirty="0"/>
              <a:t>ère</a:t>
            </a:r>
            <a:r>
              <a:rPr lang="fr-FR" dirty="0"/>
              <a:t> intention proposez-vous?      (réponse unique)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Lévofloxacine + rifampicine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Clindamycine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Linézolide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Lévofloxacine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Doxycycline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70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6B361-3820-DAB1-E3AE-D136DFDC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CC1: quel durée de traitement totale d’antibiothérapie prescrivez vous?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541168-D478-77F7-BFCD-E7F6E341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25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81"/>
            <a:ext cx="8229600" cy="857250"/>
          </a:xfrm>
        </p:spPr>
        <p:txBody>
          <a:bodyPr/>
          <a:lstStyle/>
          <a:p>
            <a:r>
              <a:rPr lang="fr-FR" dirty="0"/>
              <a:t>M.S, durée de traitement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Quelle durée totale de traitement prescrivez-vous?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7 jours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3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4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6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12 semaines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703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81"/>
            <a:ext cx="8229600" cy="857250"/>
          </a:xfrm>
        </p:spPr>
        <p:txBody>
          <a:bodyPr/>
          <a:lstStyle/>
          <a:p>
            <a:r>
              <a:rPr lang="fr-FR" dirty="0"/>
              <a:t>M.S, durée de traitement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Quelle durée totale de traitement prescrivez-vous?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7 jours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3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4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6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12 semaines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00150"/>
            <a:ext cx="8358246" cy="3086100"/>
          </a:xfrm>
        </p:spPr>
        <p:txBody>
          <a:bodyPr/>
          <a:lstStyle/>
          <a:p>
            <a:r>
              <a:rPr lang="fr-FR" sz="2000" dirty="0"/>
              <a:t>Atteinte </a:t>
            </a:r>
            <a:r>
              <a:rPr lang="fr-FR" sz="2000" dirty="0" err="1"/>
              <a:t>oligo</a:t>
            </a:r>
            <a:r>
              <a:rPr lang="fr-FR" sz="2000" dirty="0"/>
              <a:t> ou </a:t>
            </a:r>
            <a:r>
              <a:rPr lang="fr-FR" sz="2000" dirty="0" err="1"/>
              <a:t>polyarticulaire</a:t>
            </a:r>
            <a:r>
              <a:rPr lang="fr-FR" sz="2000" dirty="0"/>
              <a:t> dans 10 à 17 % des cas</a:t>
            </a:r>
          </a:p>
          <a:p>
            <a:endParaRPr lang="fr-FR" sz="2000" dirty="0"/>
          </a:p>
          <a:p>
            <a:r>
              <a:rPr lang="fr-FR" sz="2000" dirty="0"/>
              <a:t>Mortalité de 7 % à 3 mois (augmentation avec l’âge)</a:t>
            </a:r>
          </a:p>
          <a:p>
            <a:endParaRPr lang="fr-FR" sz="2000" dirty="0"/>
          </a:p>
          <a:p>
            <a:r>
              <a:rPr lang="fr-FR" sz="2000" dirty="0"/>
              <a:t>Meilleur pronostic fonctionnel si antibiothérapie débutée dans les 10 jours, après le début des symptômes</a:t>
            </a:r>
          </a:p>
          <a:p>
            <a:endParaRPr lang="fr-FR" sz="2000" dirty="0"/>
          </a:p>
          <a:p>
            <a:r>
              <a:rPr lang="fr-FR" sz="2000" dirty="0"/>
              <a:t>Prise en charge par une équipe médico-chirurgicale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86578" y="486650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  <a:r>
              <a:rPr lang="fr-FR" sz="1600" baseline="0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611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principes de la prise en charge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64216"/>
            <a:ext cx="8640960" cy="3086100"/>
          </a:xfrm>
        </p:spPr>
        <p:txBody>
          <a:bodyPr>
            <a:normAutofit/>
          </a:bodyPr>
          <a:lstStyle/>
          <a:p>
            <a:r>
              <a:rPr lang="fr-FR" sz="1800" dirty="0"/>
              <a:t>Relai oral possible, dès évolution favorable :</a:t>
            </a:r>
          </a:p>
          <a:p>
            <a:pPr lvl="1"/>
            <a:r>
              <a:rPr lang="fr-FR" sz="1800" dirty="0">
                <a:cs typeface="+mn-cs"/>
              </a:rPr>
              <a:t>Sans délai si absence de bactériémie</a:t>
            </a:r>
          </a:p>
          <a:p>
            <a:pPr lvl="1"/>
            <a:r>
              <a:rPr lang="fr-FR" sz="1800" dirty="0">
                <a:cs typeface="+mn-cs"/>
              </a:rPr>
              <a:t>Après 7 jours IV minimum si bactériémie à </a:t>
            </a:r>
            <a:r>
              <a:rPr lang="fr-FR" sz="1800" i="1" dirty="0" err="1">
                <a:cs typeface="+mn-cs"/>
              </a:rPr>
              <a:t>S.aureus</a:t>
            </a:r>
            <a:r>
              <a:rPr lang="fr-FR" sz="1800" i="1" dirty="0">
                <a:cs typeface="+mn-cs"/>
              </a:rPr>
              <a:t> </a:t>
            </a:r>
          </a:p>
          <a:p>
            <a:pPr lvl="1"/>
            <a:r>
              <a:rPr lang="fr-FR" sz="1800" dirty="0">
                <a:cs typeface="+mn-cs"/>
              </a:rPr>
              <a:t>Après 5 jours IV minimum si bactériémie à un autre pathogène</a:t>
            </a:r>
          </a:p>
          <a:p>
            <a:pPr marL="457200" lvl="1" indent="0">
              <a:buNone/>
            </a:pPr>
            <a:endParaRPr lang="fr-FR" sz="1800" dirty="0">
              <a:cs typeface="+mn-cs"/>
            </a:endParaRPr>
          </a:p>
          <a:p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68029" y="4761736"/>
            <a:ext cx="18722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/>
              <a:t>MAP SPILF/ GPIP </a:t>
            </a:r>
          </a:p>
        </p:txBody>
      </p:sp>
    </p:spTree>
    <p:extLst>
      <p:ext uri="{BB962C8B-B14F-4D97-AF65-F5344CB8AC3E}">
        <p14:creationId xmlns:p14="http://schemas.microsoft.com/office/powerpoint/2010/main" val="39332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r-FR" dirty="0"/>
              <a:t>Durée de 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10290"/>
            <a:ext cx="8299648" cy="3086100"/>
          </a:xfrm>
        </p:spPr>
        <p:txBody>
          <a:bodyPr>
            <a:normAutofit fontScale="92500"/>
          </a:bodyPr>
          <a:lstStyle/>
          <a:p>
            <a:r>
              <a:rPr lang="fr-FR" sz="2000" dirty="0"/>
              <a:t>Durée de traitement </a:t>
            </a:r>
          </a:p>
          <a:p>
            <a:pPr lvl="1"/>
            <a:r>
              <a:rPr lang="fr-FR" sz="1800" i="1" dirty="0">
                <a:cs typeface="+mn-cs"/>
              </a:rPr>
              <a:t>S. aureus </a:t>
            </a:r>
            <a:r>
              <a:rPr lang="fr-FR" sz="1800" dirty="0">
                <a:cs typeface="+mn-cs"/>
              </a:rPr>
              <a:t>:  6 semaines</a:t>
            </a:r>
          </a:p>
          <a:p>
            <a:pPr lvl="1"/>
            <a:r>
              <a:rPr lang="fr-FR" sz="1800" i="1" dirty="0">
                <a:cs typeface="+mn-cs"/>
              </a:rPr>
              <a:t>Streptococcus </a:t>
            </a:r>
            <a:r>
              <a:rPr lang="fr-FR" sz="1800" i="1" dirty="0" err="1">
                <a:cs typeface="+mn-cs"/>
              </a:rPr>
              <a:t>spp</a:t>
            </a:r>
            <a:r>
              <a:rPr lang="fr-FR" sz="1800" i="1" dirty="0">
                <a:cs typeface="+mn-cs"/>
              </a:rPr>
              <a:t> </a:t>
            </a:r>
            <a:r>
              <a:rPr lang="fr-FR" sz="1800" dirty="0">
                <a:cs typeface="+mn-cs"/>
              </a:rPr>
              <a:t>: 4 semaines</a:t>
            </a:r>
          </a:p>
          <a:p>
            <a:pPr lvl="1"/>
            <a:r>
              <a:rPr lang="fr-FR" sz="1800" i="1" dirty="0">
                <a:cs typeface="+mn-cs"/>
              </a:rPr>
              <a:t>N. </a:t>
            </a:r>
            <a:r>
              <a:rPr lang="fr-FR" sz="1800" i="1" dirty="0" err="1">
                <a:cs typeface="+mn-cs"/>
              </a:rPr>
              <a:t>gonorrhoeae</a:t>
            </a:r>
            <a:r>
              <a:rPr lang="fr-FR" sz="1800" i="1" dirty="0">
                <a:cs typeface="+mn-cs"/>
              </a:rPr>
              <a:t> </a:t>
            </a:r>
            <a:r>
              <a:rPr lang="fr-FR" sz="1800" dirty="0">
                <a:cs typeface="+mn-cs"/>
              </a:rPr>
              <a:t>: 7 jours</a:t>
            </a:r>
          </a:p>
          <a:p>
            <a:pPr lvl="1"/>
            <a:r>
              <a:rPr lang="fr-FR" sz="1800" dirty="0">
                <a:cs typeface="+mn-cs"/>
              </a:rPr>
              <a:t>Arthrites précoces (évolution &lt; 4 semaines), par inoculation directe des petites articulations de la main : 14 jours est suffisant, après un lavage chirurgical adéquat. </a:t>
            </a:r>
          </a:p>
          <a:p>
            <a:pPr lvl="1"/>
            <a:r>
              <a:rPr lang="fr-FR" sz="1800" dirty="0">
                <a:cs typeface="+mn-cs"/>
              </a:rPr>
              <a:t>Spécificité pédiatrique :14 jours quelle que soit la bactérie isolée</a:t>
            </a:r>
          </a:p>
          <a:p>
            <a:pPr lvl="1">
              <a:buNone/>
            </a:pPr>
            <a:endParaRPr lang="fr-FR" sz="1400" b="1" dirty="0">
              <a:cs typeface="+mn-cs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b="1" dirty="0">
                <a:cs typeface="+mn-cs"/>
              </a:rPr>
              <a:t>Ces durées ne sont recommandées qu’en cas d’évolution favorable.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b="1" dirty="0">
                <a:cs typeface="+mn-cs"/>
              </a:rPr>
              <a:t>Essai SHASAR: essai randomisé 3 vs 6 semaines</a:t>
            </a:r>
          </a:p>
          <a:p>
            <a:pPr lvl="1"/>
            <a:endParaRPr lang="fr-FR" sz="1050" b="1" dirty="0"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58016" y="464345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 err="1"/>
              <a:t>Gauzit</a:t>
            </a:r>
            <a:r>
              <a:rPr lang="fr-FR" sz="1600" dirty="0"/>
              <a:t> et al, </a:t>
            </a:r>
            <a:r>
              <a:rPr lang="fr-FR" sz="1600" dirty="0" err="1"/>
              <a:t>IDnow</a:t>
            </a:r>
            <a:r>
              <a:rPr lang="fr-FR" sz="1600" dirty="0"/>
              <a:t> 2021</a:t>
            </a:r>
          </a:p>
          <a:p>
            <a:r>
              <a:rPr lang="fr-FR" sz="1600" dirty="0"/>
              <a:t>MAP SPILF/ GPIP </a:t>
            </a:r>
          </a:p>
          <a:p>
            <a:r>
              <a:rPr lang="fr-FR" sz="1600" baseline="0" dirty="0"/>
              <a:t> </a:t>
            </a:r>
            <a:endParaRPr lang="fr-FR" sz="1600" dirty="0"/>
          </a:p>
          <a:p>
            <a:r>
              <a:rPr lang="fr-FR" sz="1600" baseline="0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251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34080-E54E-9391-421C-C8CE9833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7F9E377-CF32-7760-5D2C-4803D737B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265" y="123478"/>
            <a:ext cx="3744416" cy="513790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E66ADE-AE2C-1124-CED4-F3EFE1F9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" y="0"/>
            <a:ext cx="4283968" cy="20177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E3EE7C-9456-3BC0-09BD-2FAC35A75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223762"/>
            <a:ext cx="3578150" cy="21530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6609F6-31E3-3B70-8486-86501ED91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77629"/>
            <a:ext cx="1115712" cy="1115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45AA32-2383-3D83-ADE6-8A70C2B70ABD}"/>
              </a:ext>
            </a:extLst>
          </p:cNvPr>
          <p:cNvSpPr/>
          <p:nvPr/>
        </p:nvSpPr>
        <p:spPr>
          <a:xfrm>
            <a:off x="395470" y="2677706"/>
            <a:ext cx="3290183" cy="470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5F458-558E-47EB-9FD9-257487772ED9}"/>
              </a:ext>
            </a:extLst>
          </p:cNvPr>
          <p:cNvSpPr/>
          <p:nvPr/>
        </p:nvSpPr>
        <p:spPr>
          <a:xfrm>
            <a:off x="2930418" y="3149325"/>
            <a:ext cx="705477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0066039" y="4801599"/>
            <a:ext cx="1905000" cy="342900"/>
          </a:xfrm>
        </p:spPr>
        <p:txBody>
          <a:bodyPr/>
          <a:lstStyle/>
          <a:p>
            <a:pPr>
              <a:defRPr/>
            </a:pPr>
            <a:fld id="{71EF98D7-E57B-5E40-BAE5-1531F77C536A}" type="slidenum">
              <a:rPr lang="fr-FR" sz="1600" smtClean="0"/>
              <a:pPr>
                <a:defRPr/>
              </a:pPr>
              <a:t>33</a:t>
            </a:fld>
            <a:endParaRPr lang="fr-FR" sz="160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29048"/>
              </p:ext>
            </p:extLst>
          </p:nvPr>
        </p:nvGraphicFramePr>
        <p:xfrm>
          <a:off x="3131840" y="11"/>
          <a:ext cx="6034645" cy="5092012"/>
        </p:xfrm>
        <a:graphic>
          <a:graphicData uri="http://schemas.openxmlformats.org/drawingml/2006/table">
            <a:tbl>
              <a:tblPr firstRow="1" firstCol="1" bandRow="1"/>
              <a:tblGrid>
                <a:gridCol w="1290333">
                  <a:extLst>
                    <a:ext uri="{9D8B030D-6E8A-4147-A177-3AD203B41FA5}">
                      <a16:colId xmlns:a16="http://schemas.microsoft.com/office/drawing/2014/main" val="1328314122"/>
                    </a:ext>
                  </a:extLst>
                </a:gridCol>
                <a:gridCol w="1063918">
                  <a:extLst>
                    <a:ext uri="{9D8B030D-6E8A-4147-A177-3AD203B41FA5}">
                      <a16:colId xmlns:a16="http://schemas.microsoft.com/office/drawing/2014/main" val="1632458368"/>
                    </a:ext>
                  </a:extLst>
                </a:gridCol>
                <a:gridCol w="1063918">
                  <a:extLst>
                    <a:ext uri="{9D8B030D-6E8A-4147-A177-3AD203B41FA5}">
                      <a16:colId xmlns:a16="http://schemas.microsoft.com/office/drawing/2014/main" val="4213534210"/>
                    </a:ext>
                  </a:extLst>
                </a:gridCol>
                <a:gridCol w="1308238">
                  <a:extLst>
                    <a:ext uri="{9D8B030D-6E8A-4147-A177-3AD203B41FA5}">
                      <a16:colId xmlns:a16="http://schemas.microsoft.com/office/drawing/2014/main" val="2032258813"/>
                    </a:ext>
                  </a:extLst>
                </a:gridCol>
                <a:gridCol w="1308238">
                  <a:extLst>
                    <a:ext uri="{9D8B030D-6E8A-4147-A177-3AD203B41FA5}">
                      <a16:colId xmlns:a16="http://schemas.microsoft.com/office/drawing/2014/main" val="301250271"/>
                    </a:ext>
                  </a:extLst>
                </a:gridCol>
              </a:tblGrid>
              <a:tr h="201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Pathogènes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1ere ligne IV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Alternatives IV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Relai oral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Alternatives orales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21205"/>
                  </a:ext>
                </a:extLst>
              </a:tr>
              <a:tr h="134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Staphylococcus spp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41694"/>
                  </a:ext>
                </a:extLst>
              </a:tr>
              <a:tr h="13462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Methicilline</a:t>
                      </a:r>
                      <a:r>
                        <a:rPr lang="fr-FR" sz="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-sensible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Cefazoline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Clindamycine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fr-FR" sz="80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evofloxacine</a:t>
                      </a:r>
                      <a:r>
                        <a:rPr lang="fr-FR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rifampicine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21062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Oxacilline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78713"/>
                  </a:ext>
                </a:extLst>
              </a:tr>
              <a:tr h="1228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Cloxacilline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Teicoplanine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TMP-SMX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89636"/>
                  </a:ext>
                </a:extLst>
              </a:tr>
              <a:tr h="2692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Oral précoce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Levofloxacine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+ Clindamycine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2396"/>
                  </a:ext>
                </a:extLst>
              </a:tr>
              <a:tr h="13462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Methicilline-resistant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Clindamycine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13073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Teicoplanine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1705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Dalbavancine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TMP-SMX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9821"/>
                  </a:ext>
                </a:extLst>
              </a:tr>
              <a:tr h="2692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Oral précoce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+/- </a:t>
                      </a: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ceftaroline-ceftobi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Levofloxacine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+ Clindamycine 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32042"/>
                  </a:ext>
                </a:extLst>
              </a:tr>
              <a:tr h="134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Streptococcus spp.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59127"/>
                  </a:ext>
                </a:extLst>
              </a:tr>
              <a:tr h="134628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Penicilline</a:t>
                      </a:r>
                      <a:r>
                        <a:rPr lang="fr-FR" sz="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-sensible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Cefazoline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Clindamycine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0917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Ceftriaxone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69131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Levofloxacine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33105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21031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Teicoplanine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1251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step-down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34542"/>
                  </a:ext>
                </a:extLst>
              </a:tr>
              <a:tr h="1346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Penicilline-resistant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Clindamycine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38397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Teicoplanine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Levofloxacine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12087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Oral précoce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484256"/>
                  </a:ext>
                </a:extLst>
              </a:tr>
              <a:tr h="134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Enterococcus spp.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09693"/>
                  </a:ext>
                </a:extLst>
              </a:tr>
              <a:tr h="16480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Amoxicilline-sensible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 (forte dose)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Teicoplanine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87660"/>
                  </a:ext>
                </a:extLst>
              </a:tr>
              <a:tr h="255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721859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95751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Levofloxacine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07728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Moxifloxacine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26256"/>
                  </a:ext>
                </a:extLst>
              </a:tr>
              <a:tr h="13462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Amoxicilline-resistant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Teicoplanine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01010"/>
                  </a:ext>
                </a:extLst>
              </a:tr>
              <a:tr h="2692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19317"/>
                  </a:ext>
                </a:extLst>
              </a:tr>
              <a:tr h="1346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Vancomycin-resistant</a:t>
                      </a:r>
                      <a:r>
                        <a:rPr lang="fr-FR" sz="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Daptomycine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3493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Levofloxacine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03473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Moxifloxacine</a:t>
                      </a: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46911"/>
                  </a:ext>
                </a:extLst>
              </a:tr>
              <a:tr h="1346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Cutibacterium acnes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Amoxicilline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Ceftriaxone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Amoxiclline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Clindamycine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31234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Cefazoline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Linezolide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98670"/>
                  </a:ext>
                </a:extLst>
              </a:tr>
              <a:tr h="1346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Clindamycine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169335"/>
                  </a:ext>
                </a:extLst>
              </a:tr>
              <a:tr h="134628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 Avis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infectiologique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recommandé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9105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427984" y="0"/>
            <a:ext cx="4716016" cy="1724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1710" y="316452"/>
            <a:ext cx="1260649" cy="311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1839" y="3003798"/>
            <a:ext cx="1033582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7504" y="1923678"/>
            <a:ext cx="3024335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Proposition SPILF-GPIP: 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Monothérapie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Pas de rifampicine en absence de matériel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Bithérapie si </a:t>
            </a:r>
            <a:r>
              <a:rPr lang="fr-FR" sz="1800" b="1" dirty="0" err="1">
                <a:solidFill>
                  <a:srgbClr val="314C8C"/>
                </a:solidFill>
                <a:latin typeface="+mn-lt"/>
                <a:ea typeface="+mn-ea"/>
                <a:cs typeface="+mn-cs"/>
              </a:rPr>
              <a:t>fluoroquinolones</a:t>
            </a:r>
            <a:endParaRPr lang="fr-FR" sz="1800" b="1" dirty="0">
              <a:solidFill>
                <a:srgbClr val="314C8C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Propositions alternatives stratifiées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Prise en compte des paramètres PK/PD</a:t>
            </a:r>
          </a:p>
          <a:p>
            <a:endParaRPr lang="fr-FR" sz="400" dirty="0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-2928990" y="214296"/>
            <a:ext cx="8915400" cy="539354"/>
          </a:xfrm>
        </p:spPr>
        <p:txBody>
          <a:bodyPr>
            <a:noAutofit/>
          </a:bodyPr>
          <a:lstStyle/>
          <a:p>
            <a:r>
              <a:rPr lang="fr-FR" dirty="0"/>
              <a:t>Gram positif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131839" y="187306"/>
            <a:ext cx="1060343" cy="1291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610"/>
            <a:ext cx="2973506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Gram Négatif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40920"/>
              </p:ext>
            </p:extLst>
          </p:nvPr>
        </p:nvGraphicFramePr>
        <p:xfrm>
          <a:off x="3163659" y="14980"/>
          <a:ext cx="5980340" cy="4956237"/>
        </p:xfrm>
        <a:graphic>
          <a:graphicData uri="http://schemas.openxmlformats.org/drawingml/2006/table">
            <a:tbl>
              <a:tblPr/>
              <a:tblGrid>
                <a:gridCol w="1501646">
                  <a:extLst>
                    <a:ext uri="{9D8B030D-6E8A-4147-A177-3AD203B41FA5}">
                      <a16:colId xmlns:a16="http://schemas.microsoft.com/office/drawing/2014/main" val="1631025141"/>
                    </a:ext>
                  </a:extLst>
                </a:gridCol>
                <a:gridCol w="1034378">
                  <a:extLst>
                    <a:ext uri="{9D8B030D-6E8A-4147-A177-3AD203B41FA5}">
                      <a16:colId xmlns:a16="http://schemas.microsoft.com/office/drawing/2014/main" val="1245787511"/>
                    </a:ext>
                  </a:extLst>
                </a:gridCol>
                <a:gridCol w="1070341">
                  <a:extLst>
                    <a:ext uri="{9D8B030D-6E8A-4147-A177-3AD203B41FA5}">
                      <a16:colId xmlns:a16="http://schemas.microsoft.com/office/drawing/2014/main" val="3104980204"/>
                    </a:ext>
                  </a:extLst>
                </a:gridCol>
                <a:gridCol w="1161018">
                  <a:extLst>
                    <a:ext uri="{9D8B030D-6E8A-4147-A177-3AD203B41FA5}">
                      <a16:colId xmlns:a16="http://schemas.microsoft.com/office/drawing/2014/main" val="1379704184"/>
                    </a:ext>
                  </a:extLst>
                </a:gridCol>
                <a:gridCol w="1212957">
                  <a:extLst>
                    <a:ext uri="{9D8B030D-6E8A-4147-A177-3AD203B41FA5}">
                      <a16:colId xmlns:a16="http://schemas.microsoft.com/office/drawing/2014/main" val="688788605"/>
                    </a:ext>
                  </a:extLst>
                </a:gridCol>
              </a:tblGrid>
              <a:tr h="170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Espèces bactériennes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Traitement IV 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Alternative  IV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Relais oral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Alternative orale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58716"/>
                  </a:ext>
                </a:extLst>
              </a:tr>
              <a:tr h="155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Enterobacterales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54920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groupe 0,</a:t>
                      </a:r>
                      <a:r>
                        <a:rPr lang="fr-FR" sz="1000" b="1" baseline="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1, 2, 5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Céfotaxime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Ceftriaxone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Aztréonam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Lévofloxacine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Cotrimoxazole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sur avis d'expert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39153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groupe 3,</a:t>
                      </a:r>
                      <a:r>
                        <a:rPr lang="fr-FR" sz="1000" b="1" baseline="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4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Céfépime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Aztréonam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Lévofloxacine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Cotrimoxazole sur avis d'expert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56014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Entérobactérales</a:t>
                      </a:r>
                      <a:r>
                        <a:rPr lang="fr-FR" sz="1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productrice de BLSE 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Méropénème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imipénème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Lévofloxacine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Cotrimoxazole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sur avis d'expert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25270"/>
                  </a:ext>
                </a:extLst>
              </a:tr>
              <a:tr h="45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Entérobactérales</a:t>
                      </a:r>
                      <a:r>
                        <a:rPr lang="fr-FR" sz="1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productrice de </a:t>
                      </a:r>
                      <a:r>
                        <a:rPr lang="fr-FR" sz="1000" b="1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carbapénémase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Lévofloxacine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Cotrimoxazole sur avis d'expert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57990"/>
                  </a:ext>
                </a:extLst>
              </a:tr>
              <a:tr h="45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Pseudomonas </a:t>
                      </a:r>
                      <a:r>
                        <a:rPr lang="fr-FR" sz="1000" b="1" i="1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aeruginosa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Ceftazidime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Cefepime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Pipéracilline-tazobactam ou Carbapénème 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Ciprofloxacine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77071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P. aeruginosa </a:t>
                      </a: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multi-résistant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78967"/>
                  </a:ext>
                </a:extLst>
              </a:tr>
              <a:tr h="155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Acinetobacter sp.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44070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Neisseiria</a:t>
                      </a:r>
                      <a:r>
                        <a:rPr lang="fr-FR" sz="1000" b="1" i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i="1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gonorrheae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Céfotaxime ou Ceftriaxone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Levofloxacine ou ciprofloxacine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Lévofloxacine ou Ciprofloxacine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2783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Neisseiria meningitidis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Céfotaxime ou Ceftriaxone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Ciprofloxacine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Amoxicilline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03129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Campylobacter sp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Amoxicilline-Clavulanate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Imipénème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99525"/>
                  </a:ext>
                </a:extLst>
              </a:tr>
              <a:tr h="610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Bactéries anaérobies gram négatif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Métronidazole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Amoxicilline ou amoxicilline/ clavulanate ou clindamycine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Métronidazole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Amoxicilline ou amoxicilline/ clavulanate ou clindamycine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99658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Haemophilus sp.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Céfotaxime ou Ceftriaxone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Ciprofloxacine ou lévofloxacine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Ciprofloxacine ou Lévofloxacine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99093"/>
                  </a:ext>
                </a:extLst>
              </a:tr>
              <a:tr h="30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Aeromonas sp.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Ceftriaxone ou céfépime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Ciprofloxacine ou Lévofloxacine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Ciprofloxacine ou 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Lévofloxacine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Avis spécialisé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30093"/>
                  </a:ext>
                </a:extLst>
              </a:tr>
              <a:tr h="15570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adjunction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d’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amikacine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fr-FR" sz="1000" dirty="0" err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tobramycine</a:t>
                      </a:r>
                      <a:r>
                        <a:rPr lang="fr-FR" sz="1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jusque résultat de l’antibiogramme en cas de qSOFA≥2</a:t>
                      </a:r>
                    </a:p>
                  </a:txBody>
                  <a:tcPr marL="6226" marR="6226" marT="40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2802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644008" y="0"/>
            <a:ext cx="4499992" cy="1714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32241" y="331887"/>
            <a:ext cx="2232248" cy="3676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63659" y="1995686"/>
            <a:ext cx="1480350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57496" y="975556"/>
            <a:ext cx="1480350" cy="7320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57496" y="3076292"/>
            <a:ext cx="1480350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7496" y="4300270"/>
            <a:ext cx="1480350" cy="5003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57496" y="3354924"/>
            <a:ext cx="1480350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10256" y="1934312"/>
            <a:ext cx="3024335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Proposition SPILF-GPIP: 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Monothérapie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Choix de la </a:t>
            </a:r>
            <a:r>
              <a:rPr lang="fr-FR" sz="1800" b="1" dirty="0" err="1">
                <a:solidFill>
                  <a:srgbClr val="314C8C"/>
                </a:solidFill>
                <a:latin typeface="+mn-lt"/>
                <a:ea typeface="+mn-ea"/>
                <a:cs typeface="+mn-cs"/>
              </a:rPr>
              <a:t>fluoroquinolone</a:t>
            </a:r>
            <a:endParaRPr lang="fr-FR" sz="1800" b="1" dirty="0">
              <a:solidFill>
                <a:srgbClr val="314C8C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i="1" dirty="0" err="1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P.aeruginosa</a:t>
            </a:r>
            <a:endParaRPr lang="fr-FR" sz="1800" b="1" i="1" dirty="0">
              <a:solidFill>
                <a:srgbClr val="314C8C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Propositions alternatives stratifiées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Prise en compte des paramètres PK/PD</a:t>
            </a:r>
          </a:p>
          <a:p>
            <a:pPr marL="457200" indent="-457200"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14C8C"/>
                </a:solidFill>
                <a:latin typeface="+mn-lt"/>
                <a:ea typeface="+mn-ea"/>
                <a:cs typeface="+mn-cs"/>
              </a:rPr>
              <a:t>Situations plus rares (micro-organisme, résistances)</a:t>
            </a:r>
          </a:p>
          <a:p>
            <a:endParaRPr lang="fr-FR" sz="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2201" t="17601" r="12650" b="12427"/>
          <a:stretch/>
        </p:blipFill>
        <p:spPr>
          <a:xfrm>
            <a:off x="107504" y="0"/>
            <a:ext cx="8764741" cy="510060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43608" y="915566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617440" y="811201"/>
            <a:ext cx="26642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8237486" y="146484"/>
            <a:ext cx="449314" cy="193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5350" t="18320" r="15350" b="9680"/>
          <a:stretch/>
        </p:blipFill>
        <p:spPr>
          <a:xfrm>
            <a:off x="611560" y="0"/>
            <a:ext cx="7845992" cy="50948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6372200" y="483518"/>
            <a:ext cx="64807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1259632" y="3867894"/>
            <a:ext cx="57606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331640" y="4587974"/>
            <a:ext cx="504056" cy="1792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5350" t="21200" r="15350" b="11841"/>
          <a:stretch/>
        </p:blipFill>
        <p:spPr>
          <a:xfrm>
            <a:off x="349793" y="32537"/>
            <a:ext cx="8337007" cy="503468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5508104" y="3939902"/>
            <a:ext cx="57606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707904" y="4011910"/>
            <a:ext cx="288032" cy="3089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028384" y="4422551"/>
            <a:ext cx="288032" cy="3089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592" y="339502"/>
            <a:ext cx="9201184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Et si… M. S avait une AS de localisation atypique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9397"/>
            <a:ext cx="8229600" cy="3394472"/>
          </a:xfrm>
        </p:spPr>
        <p:txBody>
          <a:bodyPr>
            <a:normAutofit/>
          </a:bodyPr>
          <a:lstStyle/>
          <a:p>
            <a:r>
              <a:rPr lang="fr-FR" dirty="0"/>
              <a:t>Le traitement des AS d’</a:t>
            </a:r>
            <a:r>
              <a:rPr lang="fr-FR" b="1" dirty="0"/>
              <a:t>inoculation </a:t>
            </a:r>
            <a:r>
              <a:rPr lang="fr-FR" dirty="0"/>
              <a:t>de la main et/ou du poignet (sans ostéolyse associée) repose sur quelle prise en charge </a:t>
            </a:r>
            <a:r>
              <a:rPr lang="fr-FR" dirty="0" err="1"/>
              <a:t>différenre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Chirurgie?</a:t>
            </a:r>
          </a:p>
          <a:p>
            <a:pPr lvl="1"/>
            <a:r>
              <a:rPr lang="fr-FR" dirty="0"/>
              <a:t>Durée de traitement différente?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04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592" y="339502"/>
            <a:ext cx="9201184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Et si… M. S avait une AS de localisation atypique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9397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Le traitement des AS d’inoculation de la main et/ou du poignet (sans ostéolyse associée) repose sur: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Une prise en charge chirurgicale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Une antibiothérapie empirique par </a:t>
            </a:r>
            <a:r>
              <a:rPr lang="fr-FR" dirty="0" err="1"/>
              <a:t>amoxicilline</a:t>
            </a:r>
            <a:r>
              <a:rPr lang="fr-FR" dirty="0"/>
              <a:t>-</a:t>
            </a:r>
            <a:r>
              <a:rPr lang="fr-FR" dirty="0" err="1"/>
              <a:t>clavulanate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Une durée de traitement de 4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Un traitement oral d’emblée possible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La recherche systématique d’une endocardite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95486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CC1: M. S, 75 ans, gonalgie aiguë fébrile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086100"/>
          </a:xfrm>
        </p:spPr>
        <p:txBody>
          <a:bodyPr>
            <a:normAutofit/>
          </a:bodyPr>
          <a:lstStyle/>
          <a:p>
            <a:r>
              <a:rPr lang="fr-FR" dirty="0"/>
              <a:t>Aux urgences vous suspectez une AS, quels examens prescrivez-vous?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31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592" y="339502"/>
            <a:ext cx="9201184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Et si… M. S avait une AS de localisation atypique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9397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Le traitement des AS d’inoculation de la main et/ou du poignet (sans ostéolyse associée) repose sur: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Une prise en charge chirurgicale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Une antibiothérapie empirique par </a:t>
            </a:r>
            <a:r>
              <a:rPr lang="fr-FR" dirty="0" err="1">
                <a:solidFill>
                  <a:srgbClr val="65BA4E"/>
                </a:solidFill>
              </a:rPr>
              <a:t>amoxicilline</a:t>
            </a:r>
            <a:r>
              <a:rPr lang="fr-FR" dirty="0">
                <a:solidFill>
                  <a:srgbClr val="65BA4E"/>
                </a:solidFill>
              </a:rPr>
              <a:t>-</a:t>
            </a:r>
            <a:r>
              <a:rPr lang="fr-FR" dirty="0" err="1">
                <a:solidFill>
                  <a:srgbClr val="65BA4E"/>
                </a:solidFill>
              </a:rPr>
              <a:t>clavulanate</a:t>
            </a:r>
            <a:endParaRPr lang="fr-FR" dirty="0">
              <a:solidFill>
                <a:srgbClr val="65BA4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Une durée de traitement de 4 semaines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Un traitement oral d’emblée possible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La recherche systématique d’une endocardite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000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56"/>
            <a:ext cx="8229600" cy="857250"/>
          </a:xfrm>
        </p:spPr>
        <p:txBody>
          <a:bodyPr/>
          <a:lstStyle/>
          <a:p>
            <a:r>
              <a:rPr lang="fr-FR" dirty="0"/>
              <a:t>AS main ou poignet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703" y="821519"/>
            <a:ext cx="8539194" cy="3500462"/>
          </a:xfrm>
        </p:spPr>
        <p:txBody>
          <a:bodyPr/>
          <a:lstStyle/>
          <a:p>
            <a:pPr lvl="0"/>
            <a:endParaRPr lang="en-US" sz="1600" dirty="0"/>
          </a:p>
          <a:p>
            <a:pPr lvl="0"/>
            <a:r>
              <a:rPr lang="fr-FR" sz="1800" dirty="0"/>
              <a:t>Prise en charge :</a:t>
            </a:r>
          </a:p>
          <a:p>
            <a:pPr lvl="1"/>
            <a:r>
              <a:rPr lang="fr-FR" sz="1800" dirty="0"/>
              <a:t>Lavage articulaire chirurgical urgent avec prélèvements microbiologiques</a:t>
            </a:r>
            <a:endParaRPr lang="en-US" sz="1800" dirty="0"/>
          </a:p>
          <a:p>
            <a:pPr lvl="1"/>
            <a:r>
              <a:rPr lang="fr-FR" sz="1800" dirty="0"/>
              <a:t>Antibiothérapie probabiliste post-opératoire: amoxicilline/acide clavulanique </a:t>
            </a:r>
          </a:p>
          <a:p>
            <a:pPr marL="457200" lvl="1" indent="0">
              <a:buNone/>
            </a:pPr>
            <a:r>
              <a:rPr lang="fr-FR" sz="1800" dirty="0"/>
              <a:t>      Allergie : triméthoprime/</a:t>
            </a:r>
            <a:r>
              <a:rPr lang="fr-FR" sz="1800" dirty="0" err="1"/>
              <a:t>sulfaméthoxazole</a:t>
            </a:r>
            <a:r>
              <a:rPr lang="fr-FR" sz="1800" dirty="0"/>
              <a:t>, </a:t>
            </a:r>
            <a:r>
              <a:rPr lang="fr-FR" sz="1800" dirty="0" err="1"/>
              <a:t>lévofloxacine</a:t>
            </a:r>
            <a:r>
              <a:rPr lang="fr-FR" sz="1800" dirty="0"/>
              <a:t> ou doxycycline</a:t>
            </a:r>
          </a:p>
          <a:p>
            <a:pPr lvl="1"/>
            <a:r>
              <a:rPr lang="fr-FR" sz="1800" dirty="0"/>
              <a:t>Gravité, extension vers les parties molles et/ou risque fonctionnel : antibiothérapie probabiliste par </a:t>
            </a:r>
            <a:r>
              <a:rPr lang="fr-FR" sz="1800" dirty="0" err="1"/>
              <a:t>pipéracilline</a:t>
            </a:r>
            <a:r>
              <a:rPr lang="fr-FR" sz="1800" dirty="0"/>
              <a:t>/</a:t>
            </a:r>
            <a:r>
              <a:rPr lang="fr-FR" sz="1800" dirty="0" err="1"/>
              <a:t>tazobactam</a:t>
            </a:r>
            <a:r>
              <a:rPr lang="fr-FR" sz="1800" dirty="0"/>
              <a:t> +/- aminoside</a:t>
            </a:r>
            <a:endParaRPr lang="en-US" sz="1800" dirty="0"/>
          </a:p>
          <a:p>
            <a:pPr lvl="1"/>
            <a:r>
              <a:rPr lang="fr-FR" sz="1800" dirty="0"/>
              <a:t>Traitement oral d’emblée dans les cas les moins graves, si chirurgie précoce</a:t>
            </a:r>
          </a:p>
          <a:p>
            <a:pPr lvl="0"/>
            <a:endParaRPr lang="en-US" sz="1600" dirty="0"/>
          </a:p>
          <a:p>
            <a:pPr lvl="0"/>
            <a:r>
              <a:rPr lang="fr-FR" sz="1800" dirty="0"/>
              <a:t>Durée d’antibiothérapie : 2 semaines (4 semaines si ostéolyse)</a:t>
            </a:r>
            <a:endParaRPr lang="en-US" sz="1800" dirty="0"/>
          </a:p>
          <a:p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905600" y="4778129"/>
            <a:ext cx="187220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/>
              <a:t>MAP SPILF/ GPIP </a:t>
            </a:r>
          </a:p>
          <a:p>
            <a:r>
              <a:rPr lang="fr-FR" sz="1600" baseline="0" dirty="0"/>
              <a:t> </a:t>
            </a:r>
            <a:endParaRPr lang="fr-FR" sz="1600" dirty="0"/>
          </a:p>
          <a:p>
            <a:r>
              <a:rPr lang="fr-FR" sz="1600" baseline="0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33479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91" y="-8311"/>
            <a:ext cx="8229600" cy="857250"/>
          </a:xfrm>
        </p:spPr>
        <p:txBody>
          <a:bodyPr/>
          <a:lstStyle/>
          <a:p>
            <a:r>
              <a:rPr lang="fr-FR" dirty="0"/>
              <a:t>Localisations atypiques: pelvis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26" y="843558"/>
            <a:ext cx="8786874" cy="350046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fr-FR" sz="1400" dirty="0"/>
              <a:t>Arthrite de la symphyse  :</a:t>
            </a:r>
          </a:p>
          <a:p>
            <a:pPr lvl="1" algn="just"/>
            <a:r>
              <a:rPr lang="fr-FR" sz="1000" dirty="0"/>
              <a:t>la plus fréquente des arthrites du pelvis</a:t>
            </a:r>
          </a:p>
          <a:p>
            <a:pPr lvl="1" algn="just"/>
            <a:r>
              <a:rPr lang="fr-FR" sz="1000" dirty="0"/>
              <a:t>secondaires à des bactériémies, à des traumatismes, à des chirurgies (obstétricales, chirurgie de l’incontinence), ou primitives chez le sportif (football). </a:t>
            </a:r>
          </a:p>
          <a:p>
            <a:pPr marL="457200" lvl="1" indent="0" algn="just">
              <a:buNone/>
            </a:pPr>
            <a:endParaRPr lang="fr-FR" sz="1400" dirty="0"/>
          </a:p>
          <a:p>
            <a:r>
              <a:rPr lang="fr-FR" sz="1400" i="1" dirty="0"/>
              <a:t>Sacro-iléites</a:t>
            </a:r>
            <a:r>
              <a:rPr lang="en-US" sz="1400" i="1" dirty="0"/>
              <a:t>:</a:t>
            </a:r>
          </a:p>
          <a:p>
            <a:pPr lvl="1"/>
            <a:r>
              <a:rPr lang="fr-FR" sz="1000" dirty="0"/>
              <a:t>secondaires à une bactériémie ou surviennent dans le contexte d’une infection locale escarre), d’une chirurgie pelvienne, d’une radiothérapie</a:t>
            </a:r>
          </a:p>
          <a:p>
            <a:pPr lvl="1">
              <a:buNone/>
            </a:pPr>
            <a:endParaRPr lang="en-US" sz="1000" dirty="0"/>
          </a:p>
          <a:p>
            <a:r>
              <a:rPr lang="fr-FR" sz="1400" dirty="0"/>
              <a:t>Les durées de traitements: 4 à 6 semaines après le dernier débridement (prise en compte de l’évolution clinique)</a:t>
            </a:r>
          </a:p>
          <a:p>
            <a:endParaRPr lang="fr-FR" sz="1400" dirty="0"/>
          </a:p>
          <a:p>
            <a:pPr lvl="0" algn="just"/>
            <a:r>
              <a:rPr lang="fr-FR" sz="1400" dirty="0"/>
              <a:t>Antibiothérapie empirique: </a:t>
            </a:r>
            <a:r>
              <a:rPr lang="fr-FR" sz="1400" dirty="0" err="1"/>
              <a:t>pipéracilline-tazobactam</a:t>
            </a:r>
            <a:r>
              <a:rPr lang="fr-FR" sz="1400" dirty="0"/>
              <a:t> + clindamycine (à privilégier en cas de suspicion d’entérocoque), ou  </a:t>
            </a:r>
            <a:r>
              <a:rPr lang="fr-FR" sz="1400" dirty="0" err="1"/>
              <a:t>ceftriaxone</a:t>
            </a:r>
            <a:r>
              <a:rPr lang="fr-FR" sz="1400" dirty="0"/>
              <a:t>/</a:t>
            </a:r>
            <a:r>
              <a:rPr lang="fr-FR" sz="1400" dirty="0" err="1"/>
              <a:t>céfotaxime</a:t>
            </a:r>
            <a:r>
              <a:rPr lang="fr-FR" sz="1400" dirty="0"/>
              <a:t> + clindamycine</a:t>
            </a:r>
          </a:p>
          <a:p>
            <a:pPr lvl="0" algn="just"/>
            <a:endParaRPr lang="en-US" sz="1400" dirty="0"/>
          </a:p>
          <a:p>
            <a:pPr lvl="0"/>
            <a:r>
              <a:rPr lang="fr-FR" sz="1400" dirty="0"/>
              <a:t>Arthrites du bassin secondaires à une pathologie locale (escarre, chirurgie) ou survenant après radiothérapie: </a:t>
            </a:r>
            <a:r>
              <a:rPr lang="fr-FR" sz="1400" dirty="0" err="1"/>
              <a:t>pipéracilline-tazobactam</a:t>
            </a:r>
            <a:r>
              <a:rPr lang="fr-FR" sz="1400" dirty="0"/>
              <a:t> et de clindamycine ou </a:t>
            </a:r>
            <a:r>
              <a:rPr lang="fr-FR" sz="1400" dirty="0" err="1"/>
              <a:t>linézolide</a:t>
            </a:r>
            <a:r>
              <a:rPr lang="fr-FR" sz="1400" dirty="0"/>
              <a:t> ou rien est recommandée</a:t>
            </a:r>
          </a:p>
          <a:p>
            <a:pPr lvl="0"/>
            <a:endParaRPr lang="fr-FR" sz="1400" dirty="0"/>
          </a:p>
          <a:p>
            <a:r>
              <a:rPr lang="fr-FR" sz="1400" dirty="0"/>
              <a:t>Un débridement chirurgical est souvent nécessaire pour ces arthrites du pelvis, </a:t>
            </a:r>
          </a:p>
          <a:p>
            <a:r>
              <a:rPr lang="fr-FR" sz="1400" dirty="0"/>
              <a:t>Pour la symphyse où un geste conjoint avec les urologues doit être discuté. </a:t>
            </a:r>
          </a:p>
          <a:p>
            <a:pPr lvl="0"/>
            <a:endParaRPr lang="fr-FR" sz="1400" dirty="0"/>
          </a:p>
          <a:p>
            <a:pPr lvl="0"/>
            <a:endParaRPr lang="en-US" sz="1400" dirty="0"/>
          </a:p>
          <a:p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164288" y="4876006"/>
            <a:ext cx="1872208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MAP SPILF/ GPIP </a:t>
            </a:r>
          </a:p>
          <a:p>
            <a:r>
              <a:rPr lang="fr-FR" sz="1600" baseline="0" dirty="0"/>
              <a:t> </a:t>
            </a:r>
            <a:endParaRPr lang="fr-FR" sz="1600" dirty="0"/>
          </a:p>
          <a:p>
            <a:r>
              <a:rPr lang="fr-FR" sz="1600" baseline="0" dirty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9E247-BD87-3934-3EAE-EC26712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379"/>
            <a:ext cx="8229600" cy="1069627"/>
          </a:xfrm>
        </p:spPr>
        <p:txBody>
          <a:bodyPr>
            <a:normAutofit fontScale="90000"/>
          </a:bodyPr>
          <a:lstStyle/>
          <a:p>
            <a:r>
              <a:rPr lang="fr-FR" dirty="0"/>
              <a:t>CC2: M.X 55 ans, gonalgie aiguë, épanchement articulaire?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72228-960D-26B6-B1F7-E2C9C242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454921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CRP=100 mg/L, </a:t>
            </a:r>
            <a:r>
              <a:rPr lang="fr-FR" dirty="0" err="1"/>
              <a:t>qSOFA</a:t>
            </a:r>
            <a:r>
              <a:rPr lang="fr-FR" dirty="0"/>
              <a:t>=0</a:t>
            </a:r>
          </a:p>
          <a:p>
            <a:r>
              <a:rPr lang="fr-FR" dirty="0"/>
              <a:t>Ponction de liquide articulaire:</a:t>
            </a:r>
          </a:p>
          <a:p>
            <a:pPr lvl="1"/>
            <a:r>
              <a:rPr lang="fr-FR" dirty="0"/>
              <a:t>100000 éléments/ mm3 (95% de PNN)</a:t>
            </a:r>
          </a:p>
          <a:p>
            <a:pPr lvl="1"/>
            <a:r>
              <a:rPr lang="fr-FR" dirty="0"/>
              <a:t>Présence de cristaux d’urate, examen direct négatif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600" b="1" dirty="0"/>
              <a:t>=&gt; </a:t>
            </a:r>
            <a:r>
              <a:rPr lang="en-US" sz="3600" b="1" dirty="0" err="1"/>
              <a:t>Débutez</a:t>
            </a:r>
            <a:r>
              <a:rPr lang="en-US" sz="3600" b="1" dirty="0"/>
              <a:t> </a:t>
            </a:r>
            <a:r>
              <a:rPr lang="en-US" sz="3600" b="1" dirty="0" err="1"/>
              <a:t>vous</a:t>
            </a:r>
            <a:r>
              <a:rPr lang="en-US" sz="3600" b="1" dirty="0"/>
              <a:t> </a:t>
            </a:r>
            <a:r>
              <a:rPr lang="en-US" sz="3600" b="1" dirty="0" err="1"/>
              <a:t>une</a:t>
            </a:r>
            <a:r>
              <a:rPr lang="en-US" sz="3600" b="1" dirty="0"/>
              <a:t> </a:t>
            </a:r>
            <a:r>
              <a:rPr lang="en-US" sz="3600" b="1" dirty="0" err="1"/>
              <a:t>antibiothérapie</a:t>
            </a:r>
            <a:r>
              <a:rPr lang="en-US" sz="3600" b="1" dirty="0"/>
              <a:t> </a:t>
            </a:r>
            <a:r>
              <a:rPr lang="en-US" sz="3600" b="1" dirty="0" err="1"/>
              <a:t>probabiliste</a:t>
            </a:r>
            <a:r>
              <a:rPr lang="en-US" sz="3600" b="1" dirty="0"/>
              <a:t>?</a:t>
            </a:r>
            <a:endParaRPr lang="fr-FR" sz="36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167464-A559-232F-ADCD-D6A6D7D9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67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9E247-BD87-3934-3EAE-EC26712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379"/>
            <a:ext cx="8229600" cy="1069627"/>
          </a:xfrm>
        </p:spPr>
        <p:txBody>
          <a:bodyPr>
            <a:normAutofit fontScale="90000"/>
          </a:bodyPr>
          <a:lstStyle/>
          <a:p>
            <a:r>
              <a:rPr lang="fr-FR" dirty="0"/>
              <a:t>CC2: M.X 55 ans, gonalgie aiguë, épanchement articulaire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72228-960D-26B6-B1F7-E2C9C242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454921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CRP=100 mg/L, </a:t>
            </a:r>
            <a:r>
              <a:rPr lang="fr-FR" dirty="0" err="1"/>
              <a:t>qSOFA</a:t>
            </a:r>
            <a:r>
              <a:rPr lang="fr-FR" dirty="0"/>
              <a:t>=0</a:t>
            </a:r>
          </a:p>
          <a:p>
            <a:r>
              <a:rPr lang="fr-FR" dirty="0"/>
              <a:t>Ponction de liquide articulaire:</a:t>
            </a:r>
          </a:p>
          <a:p>
            <a:pPr lvl="1"/>
            <a:r>
              <a:rPr lang="fr-FR" dirty="0"/>
              <a:t>30000 éléments/ mm3 (95% de PNN)</a:t>
            </a:r>
          </a:p>
          <a:p>
            <a:pPr lvl="1"/>
            <a:r>
              <a:rPr lang="fr-FR" dirty="0"/>
              <a:t>Présence de cristaux d’urate, examen direct négatif</a:t>
            </a:r>
          </a:p>
          <a:p>
            <a:pPr lvl="1"/>
            <a:endParaRPr lang="en-US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sz="3600" b="1" dirty="0" err="1"/>
              <a:t>Débutez</a:t>
            </a:r>
            <a:r>
              <a:rPr lang="en-US" sz="3600" b="1" dirty="0"/>
              <a:t> </a:t>
            </a:r>
            <a:r>
              <a:rPr lang="en-US" sz="3600" b="1" dirty="0" err="1"/>
              <a:t>vous</a:t>
            </a:r>
            <a:r>
              <a:rPr lang="en-US" sz="3600" b="1" dirty="0"/>
              <a:t> </a:t>
            </a:r>
            <a:r>
              <a:rPr lang="en-US" sz="3600" b="1" dirty="0" err="1"/>
              <a:t>une</a:t>
            </a:r>
            <a:r>
              <a:rPr lang="en-US" sz="3600" b="1" dirty="0"/>
              <a:t> </a:t>
            </a:r>
            <a:r>
              <a:rPr lang="en-US" sz="3600" b="1" dirty="0" err="1"/>
              <a:t>antibiothérapie</a:t>
            </a:r>
            <a:r>
              <a:rPr lang="en-US" sz="3600" b="1" dirty="0"/>
              <a:t> </a:t>
            </a:r>
            <a:r>
              <a:rPr lang="en-US" sz="3600" b="1" dirty="0" err="1"/>
              <a:t>probabiliste</a:t>
            </a:r>
            <a:r>
              <a:rPr lang="en-US" sz="3600" b="1" dirty="0"/>
              <a:t>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3600" b="1" dirty="0"/>
              <a:t>Si </a:t>
            </a:r>
            <a:r>
              <a:rPr lang="en-US" sz="3600" b="1" dirty="0" err="1"/>
              <a:t>oui</a:t>
            </a:r>
            <a:r>
              <a:rPr lang="en-US" sz="3600" b="1" dirty="0"/>
              <a:t> </a:t>
            </a:r>
            <a:r>
              <a:rPr lang="en-US" sz="3600" b="1" dirty="0" err="1"/>
              <a:t>laquelle</a:t>
            </a:r>
            <a:r>
              <a:rPr lang="en-US" sz="3600" b="1" dirty="0"/>
              <a:t>?</a:t>
            </a:r>
            <a:endParaRPr lang="fr-FR" sz="36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167464-A559-232F-ADCD-D6A6D7D9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31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9E247-BD87-3934-3EAE-EC26712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379"/>
            <a:ext cx="8229600" cy="1069627"/>
          </a:xfrm>
        </p:spPr>
        <p:txBody>
          <a:bodyPr>
            <a:noAutofit/>
          </a:bodyPr>
          <a:lstStyle/>
          <a:p>
            <a:r>
              <a:rPr lang="fr-FR" sz="2800" dirty="0"/>
              <a:t>CC2: M.X 55 ans, gonalgie aiguë, épanchement articulaire, au retour des Philippines (J3) pour « trouver l ’amour »</a:t>
            </a:r>
            <a:endParaRPr lang="en-US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72228-960D-26B6-B1F7-E2C9C242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454921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r>
              <a:rPr lang="fr-FR" dirty="0"/>
              <a:t>A eu un épisode de brulures urinaires intenses, il y a 2 jours</a:t>
            </a:r>
          </a:p>
          <a:p>
            <a:r>
              <a:rPr lang="fr-FR" dirty="0"/>
              <a:t>CRP=100 mg/L, </a:t>
            </a:r>
            <a:r>
              <a:rPr lang="fr-FR" dirty="0" err="1"/>
              <a:t>qSOFA</a:t>
            </a:r>
            <a:r>
              <a:rPr lang="fr-FR" dirty="0"/>
              <a:t>=0</a:t>
            </a:r>
          </a:p>
          <a:p>
            <a:r>
              <a:rPr lang="fr-FR" dirty="0"/>
              <a:t>Ponction de liquide articulaire:</a:t>
            </a:r>
          </a:p>
          <a:p>
            <a:pPr lvl="1"/>
            <a:r>
              <a:rPr lang="fr-FR" dirty="0"/>
              <a:t>100000 éléments/ mm3 (95% de PNN)</a:t>
            </a:r>
          </a:p>
          <a:p>
            <a:pPr lvl="1"/>
            <a:r>
              <a:rPr lang="fr-FR" dirty="0"/>
              <a:t>Présence de cristaux d’urate, examen direct négatif</a:t>
            </a:r>
          </a:p>
          <a:p>
            <a:pPr lvl="1"/>
            <a:endParaRPr lang="en-US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sz="3600" b="1" dirty="0" err="1"/>
              <a:t>Débutez</a:t>
            </a:r>
            <a:r>
              <a:rPr lang="en-US" sz="3600" b="1" dirty="0"/>
              <a:t> </a:t>
            </a:r>
            <a:r>
              <a:rPr lang="en-US" sz="3600" b="1" dirty="0" err="1"/>
              <a:t>vous</a:t>
            </a:r>
            <a:r>
              <a:rPr lang="en-US" sz="3600" b="1" dirty="0"/>
              <a:t> </a:t>
            </a:r>
            <a:r>
              <a:rPr lang="en-US" sz="3600" b="1" dirty="0" err="1"/>
              <a:t>une</a:t>
            </a:r>
            <a:r>
              <a:rPr lang="en-US" sz="3600" b="1" dirty="0"/>
              <a:t> </a:t>
            </a:r>
            <a:r>
              <a:rPr lang="en-US" sz="3600" b="1" dirty="0" err="1"/>
              <a:t>antibiothérapie</a:t>
            </a:r>
            <a:r>
              <a:rPr lang="en-US" sz="3600" b="1" dirty="0"/>
              <a:t> </a:t>
            </a:r>
            <a:r>
              <a:rPr lang="en-US" sz="3600" b="1" dirty="0" err="1"/>
              <a:t>probabiliste</a:t>
            </a:r>
            <a:r>
              <a:rPr lang="en-US" sz="3600" b="1" dirty="0"/>
              <a:t>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3600" b="1" dirty="0"/>
              <a:t>Si </a:t>
            </a:r>
            <a:r>
              <a:rPr lang="en-US" sz="3600" b="1" dirty="0" err="1"/>
              <a:t>oui</a:t>
            </a:r>
            <a:r>
              <a:rPr lang="en-US" sz="3600" b="1" dirty="0"/>
              <a:t> </a:t>
            </a:r>
            <a:r>
              <a:rPr lang="en-US" sz="3600" b="1" dirty="0" err="1"/>
              <a:t>laquelle</a:t>
            </a:r>
            <a:r>
              <a:rPr lang="en-US" sz="3600" b="1" dirty="0"/>
              <a:t>?</a:t>
            </a:r>
            <a:endParaRPr lang="fr-FR" sz="36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167464-A559-232F-ADCD-D6A6D7D9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8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53B52-8360-CDF4-8A07-F8F839A5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1556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CC2: M.X, liquide articulaire négatif en culture, PCR positive à </a:t>
            </a:r>
            <a:r>
              <a:rPr lang="fr-FR" i="1" dirty="0" err="1"/>
              <a:t>N.gonorrhoeae</a:t>
            </a:r>
            <a:r>
              <a:rPr lang="fr-FR" i="1" dirty="0"/>
              <a:t> </a:t>
            </a:r>
            <a:r>
              <a:rPr lang="fr-FR" dirty="0"/>
              <a:t>sur 1</a:t>
            </a:r>
            <a:r>
              <a:rPr lang="fr-FR" baseline="30000" dirty="0"/>
              <a:t>er</a:t>
            </a:r>
            <a:r>
              <a:rPr lang="fr-FR" dirty="0"/>
              <a:t> jet d’urine et le liquide articulaire</a:t>
            </a:r>
            <a:endParaRPr lang="en-US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81CDC5-8E97-85A8-C868-541E6F1F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37A147-2129-1ED9-CFEA-674776A37E92}"/>
              </a:ext>
            </a:extLst>
          </p:cNvPr>
          <p:cNvSpPr txBox="1"/>
          <p:nvPr/>
        </p:nvSpPr>
        <p:spPr>
          <a:xfrm>
            <a:off x="467544" y="3147814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Symbol" panose="05050102010706020507" pitchFamily="18" charset="2"/>
              <a:buChar char="Þ"/>
            </a:pPr>
            <a:r>
              <a:rPr lang="en-US" sz="2400" b="1" dirty="0" err="1"/>
              <a:t>Quel</a:t>
            </a:r>
            <a:r>
              <a:rPr lang="en-US" sz="2400" b="1" dirty="0"/>
              <a:t> </a:t>
            </a:r>
            <a:r>
              <a:rPr lang="en-US" sz="2400" b="1" dirty="0" err="1"/>
              <a:t>traitement</a:t>
            </a:r>
            <a:r>
              <a:rPr lang="en-US" sz="2400" b="1" dirty="0"/>
              <a:t> </a:t>
            </a:r>
            <a:r>
              <a:rPr lang="en-US" sz="2400" b="1" dirty="0" err="1"/>
              <a:t>antibiotique</a:t>
            </a:r>
            <a:r>
              <a:rPr lang="en-US" sz="2400" b="1" dirty="0"/>
              <a:t> </a:t>
            </a:r>
            <a:r>
              <a:rPr lang="en-US" sz="2400" b="1" dirty="0" err="1"/>
              <a:t>proposez</a:t>
            </a:r>
            <a:r>
              <a:rPr lang="en-US" sz="2400" b="1" dirty="0"/>
              <a:t> </a:t>
            </a:r>
            <a:r>
              <a:rPr lang="en-US" sz="2400" b="1" dirty="0" err="1"/>
              <a:t>vous</a:t>
            </a:r>
            <a:r>
              <a:rPr lang="en-US" sz="2400" b="1" dirty="0"/>
              <a:t>: molecule + durée?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400" b="1" dirty="0" err="1"/>
              <a:t>Réalis</a:t>
            </a:r>
            <a:r>
              <a:rPr lang="en-US" b="1" dirty="0" err="1"/>
              <a:t>ez-vous</a:t>
            </a:r>
            <a:r>
              <a:rPr lang="en-US" b="1" dirty="0"/>
              <a:t> un drainage </a:t>
            </a:r>
            <a:r>
              <a:rPr lang="en-US" b="1" dirty="0" err="1"/>
              <a:t>articulaire</a:t>
            </a:r>
            <a:r>
              <a:rPr lang="en-US" b="1" dirty="0"/>
              <a:t> par </a:t>
            </a:r>
            <a:r>
              <a:rPr lang="en-US" b="1" dirty="0" err="1"/>
              <a:t>ponctions</a:t>
            </a:r>
            <a:r>
              <a:rPr lang="en-US" b="1" dirty="0"/>
              <a:t> </a:t>
            </a:r>
            <a:r>
              <a:rPr lang="en-US" b="1" dirty="0" err="1"/>
              <a:t>itératives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chirurgie</a:t>
            </a:r>
            <a:r>
              <a:rPr lang="en-US" b="1" dirty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6987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568" y="-72642"/>
            <a:ext cx="8229600" cy="857250"/>
          </a:xfrm>
        </p:spPr>
        <p:txBody>
          <a:bodyPr/>
          <a:lstStyle/>
          <a:p>
            <a:r>
              <a:rPr lang="fr-FR" dirty="0"/>
              <a:t>Bactéries atypiques: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45077"/>
              </p:ext>
            </p:extLst>
          </p:nvPr>
        </p:nvGraphicFramePr>
        <p:xfrm>
          <a:off x="107504" y="669466"/>
          <a:ext cx="8784976" cy="437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440804709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7222324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27923678"/>
                    </a:ext>
                  </a:extLst>
                </a:gridCol>
              </a:tblGrid>
              <a:tr h="2863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Bactérie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42236"/>
                  </a:ext>
                </a:extLst>
              </a:tr>
              <a:tr h="550962">
                <a:tc>
                  <a:txBody>
                    <a:bodyPr/>
                    <a:lstStyle/>
                    <a:p>
                      <a:r>
                        <a:rPr lang="fr-FR" sz="1400" i="1" dirty="0"/>
                        <a:t>Pasteurella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Amoxicilline/acide clavulanique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FR" sz="105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Après réception de l’antibiogramme: amoxicilline </a:t>
                      </a: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fr-FR" sz="1050" dirty="0" err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doxycycline</a:t>
                      </a: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sont possibles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 s sauf petites articulations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12246"/>
                  </a:ext>
                </a:extLst>
              </a:tr>
              <a:tr h="733862">
                <a:tc>
                  <a:txBody>
                    <a:bodyPr/>
                    <a:lstStyle/>
                    <a:p>
                      <a:r>
                        <a:rPr lang="fr-FR" sz="1400" i="1" dirty="0"/>
                        <a:t> Brucella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/>
                        <a:defRPr/>
                      </a:pP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Doxycycline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+ rifampicine, Voie orale</a:t>
                      </a:r>
                      <a:endParaRPr lang="fr-FR" sz="105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FR" sz="1050" dirty="0" err="1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fr-FR" sz="1050" dirty="0" err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otrimoxazole</a:t>
                      </a: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alternative possible si contre-indication de l’un ou l’autre des antibiotiques précédents, 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FR" sz="105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entamicine: autre alternative possible en cas de contre-indication mais  uniquement pendant 2 semaines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 s</a:t>
                      </a:r>
                    </a:p>
                    <a:p>
                      <a:endParaRPr lang="fr-FR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92904"/>
                  </a:ext>
                </a:extLst>
              </a:tr>
              <a:tr h="441381">
                <a:tc>
                  <a:txBody>
                    <a:bodyPr/>
                    <a:lstStyle/>
                    <a:p>
                      <a:r>
                        <a:rPr lang="fr-FR" sz="1400" i="1" dirty="0"/>
                        <a:t>Listeria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Amoxicilline 2 semaines IV + gentamicine IV pendant 5 jours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Relais oral: amoxicilline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 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51012"/>
                  </a:ext>
                </a:extLst>
              </a:tr>
              <a:tr h="584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Ureaplasma</a:t>
                      </a:r>
                      <a:r>
                        <a:rPr lang="fr-FR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Mycoplasma</a:t>
                      </a:r>
                      <a:endParaRPr lang="fr-FR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Doxycycline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doxycycline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lévofloxacine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si évolution défavorable, pendant 12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3148"/>
                  </a:ext>
                </a:extLst>
              </a:tr>
              <a:tr h="348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Coxiella</a:t>
                      </a:r>
                      <a:endParaRPr lang="fr-FR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Doxycycline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18 mois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189414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Erysipelothrix</a:t>
                      </a:r>
                      <a:endParaRPr lang="fr-FR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Amoxicilline;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alternative et/ou relai PO : </a:t>
                      </a: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lévofloxacine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ou clindamycine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30513"/>
                  </a:ext>
                </a:extLst>
              </a:tr>
              <a:tr h="40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Francisella</a:t>
                      </a:r>
                      <a:endParaRPr lang="fr-FR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ciprofloxacine per os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alternative : </a:t>
                      </a: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doxycycline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87256"/>
                  </a:ext>
                </a:extLst>
              </a:tr>
              <a:tr h="40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Mycobactéries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M.tuberculosis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trt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standard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M.non</a:t>
                      </a:r>
                      <a:r>
                        <a:rPr lang="fr-FR" sz="1050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-tubeculeuses</a:t>
                      </a:r>
                      <a:r>
                        <a:rPr lang="fr-FR" sz="105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proposition dans le tableau +/- PEC chirurgicale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 mois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0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515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68F1A-7287-BEB5-7E3D-76DA2D4B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79662"/>
            <a:ext cx="8229600" cy="857250"/>
          </a:xfrm>
        </p:spPr>
        <p:txBody>
          <a:bodyPr/>
          <a:lstStyle/>
          <a:p>
            <a:r>
              <a:rPr lang="fr-FR" dirty="0"/>
              <a:t>Merci pour votre attention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FE8B00-6B78-4752-0C97-5B2B73CA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5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95486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M. S, 75 ans, gonalgie aigue fébrile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30861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Aux urgences vous suspectez une AS, quels examens prescrivez-vous?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2 paires d’hémocultures &gt; 8 </a:t>
            </a:r>
            <a:r>
              <a:rPr lang="fr-FR" dirty="0" err="1"/>
              <a:t>mL</a:t>
            </a:r>
            <a:r>
              <a:rPr lang="fr-FR" dirty="0"/>
              <a:t>/ flacon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2 paires d’hémocultures = 4 </a:t>
            </a:r>
            <a:r>
              <a:rPr lang="fr-FR" dirty="0" err="1"/>
              <a:t>mL</a:t>
            </a:r>
            <a:r>
              <a:rPr lang="fr-FR" dirty="0"/>
              <a:t>/ flacon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Demande de biologie moléculaire d’emblée sur le liquide articulaire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1 tube stérile pour analyse de biologie moléculaire ultérieure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Biopsie synoviale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Ponction de liquide articulaire avec: examen direct + </a:t>
            </a:r>
            <a:r>
              <a:rPr lang="fr-FR" dirty="0" err="1"/>
              <a:t>hemocultures</a:t>
            </a:r>
            <a:r>
              <a:rPr lang="fr-FR" dirty="0"/>
              <a:t> ensemencées + recherche de cristaux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2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95486"/>
            <a:ext cx="8915400" cy="539354"/>
          </a:xfrm>
        </p:spPr>
        <p:txBody>
          <a:bodyPr>
            <a:normAutofit fontScale="90000"/>
          </a:bodyPr>
          <a:lstStyle/>
          <a:p>
            <a:r>
              <a:rPr lang="fr-FR" dirty="0"/>
              <a:t>M. S, 75 ans, gonalgie aigue fébrile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30861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Aux urgences vous suspectez une AS, quels examens prescrivez-vous?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2 paires d’hémocultures &gt; 8 </a:t>
            </a:r>
            <a:r>
              <a:rPr lang="fr-FR" dirty="0" err="1">
                <a:solidFill>
                  <a:srgbClr val="65BA4E"/>
                </a:solidFill>
              </a:rPr>
              <a:t>mL</a:t>
            </a:r>
            <a:r>
              <a:rPr lang="fr-FR" dirty="0">
                <a:solidFill>
                  <a:srgbClr val="65BA4E"/>
                </a:solidFill>
              </a:rPr>
              <a:t>/ flacon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2 paires d’hémocultures = 4 </a:t>
            </a:r>
            <a:r>
              <a:rPr lang="fr-FR" dirty="0" err="1"/>
              <a:t>mL</a:t>
            </a:r>
            <a:r>
              <a:rPr lang="fr-FR" dirty="0"/>
              <a:t>/ flacon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Demande de biologie moléculaire d’emblée sur le liquide articulaire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1 tube stérile pour analyse de biologie moléculaire ultérieure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Biopsie synoviale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65BA4E"/>
                </a:solidFill>
              </a:rPr>
              <a:t>Ponction de liquide articulaire avec: examen direct + </a:t>
            </a:r>
            <a:r>
              <a:rPr lang="fr-FR" dirty="0" err="1">
                <a:solidFill>
                  <a:srgbClr val="65BA4E"/>
                </a:solidFill>
              </a:rPr>
              <a:t>hemocultures</a:t>
            </a:r>
            <a:r>
              <a:rPr lang="fr-FR" dirty="0">
                <a:solidFill>
                  <a:srgbClr val="65BA4E"/>
                </a:solidFill>
              </a:rPr>
              <a:t> ensemencées + recherche de cristaux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0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/>
          <a:lstStyle/>
          <a:p>
            <a:r>
              <a:rPr lang="fr-FR" dirty="0"/>
              <a:t>Diagnostic microbiologique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7544" y="915566"/>
            <a:ext cx="892975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2800" b="1" dirty="0">
                <a:latin typeface="+mn-lt"/>
                <a:ea typeface="+mn-ea"/>
                <a:cs typeface="+mn-cs"/>
              </a:rPr>
              <a:t>Ponction de liquide articulaire</a:t>
            </a:r>
          </a:p>
          <a:p>
            <a:pPr marL="800100" lvl="1" indent="-342900">
              <a:spcBef>
                <a:spcPts val="0"/>
              </a:spcBef>
              <a:buClr>
                <a:srgbClr val="6E4583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Tube EDTA ou </a:t>
            </a:r>
            <a:r>
              <a:rPr lang="fr-FR" sz="2000" dirty="0" err="1">
                <a:latin typeface="+mn-lt"/>
                <a:ea typeface="+mn-ea"/>
                <a:cs typeface="+mn-cs"/>
              </a:rPr>
              <a:t>hépariné</a:t>
            </a:r>
            <a:r>
              <a:rPr lang="fr-FR" sz="2000" dirty="0">
                <a:latin typeface="+mn-lt"/>
                <a:ea typeface="+mn-ea"/>
                <a:cs typeface="+mn-cs"/>
              </a:rPr>
              <a:t> (transport au laboratoire &lt; 2h) pour l’analyse cytologique</a:t>
            </a:r>
          </a:p>
          <a:p>
            <a:pPr marL="800100" lvl="1" indent="-342900">
              <a:spcBef>
                <a:spcPts val="0"/>
              </a:spcBef>
              <a:buClr>
                <a:srgbClr val="6E4583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Tube sec pour la microbiologie (ED et culture prolongée) et la recherche de microcristaux</a:t>
            </a:r>
          </a:p>
          <a:p>
            <a:pPr marL="800100" lvl="1" indent="-342900">
              <a:spcBef>
                <a:spcPts val="0"/>
              </a:spcBef>
              <a:buClr>
                <a:srgbClr val="6E4583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1 tube stérile pour analyse de biologie moléculaire ultérieure (culture négative à 48-72h)</a:t>
            </a:r>
          </a:p>
          <a:p>
            <a:pPr marL="800100" lvl="1" indent="-342900">
              <a:spcBef>
                <a:spcPts val="0"/>
              </a:spcBef>
              <a:buClr>
                <a:srgbClr val="6E4583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Ensemencement sur un flacon d’hémoculture</a:t>
            </a:r>
          </a:p>
          <a:p>
            <a:pPr>
              <a:spcBef>
                <a:spcPts val="0"/>
              </a:spcBef>
            </a:pPr>
            <a:endParaRPr lang="fr-FR" sz="2000" b="1" dirty="0"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0"/>
              </a:spcBef>
              <a:buClr>
                <a:srgbClr val="73BA66"/>
              </a:buClr>
              <a:buSzPct val="99000"/>
              <a:buFont typeface="Arial" panose="020B0604020202020204" pitchFamily="34" charset="0"/>
              <a:buChar char="•"/>
            </a:pPr>
            <a:r>
              <a:rPr lang="fr-FR" sz="2800" b="1" dirty="0">
                <a:latin typeface="+mn-lt"/>
                <a:ea typeface="+mn-ea"/>
                <a:cs typeface="+mn-cs"/>
              </a:rPr>
              <a:t>Hémocultures (même en l’absence de fièvre): incubation prolongée</a:t>
            </a:r>
          </a:p>
          <a:p>
            <a:pPr marL="914400" lvl="1" indent="-457200">
              <a:spcBef>
                <a:spcPts val="0"/>
              </a:spcBef>
              <a:buClr>
                <a:srgbClr val="6E4583"/>
              </a:buClr>
              <a:buSzPct val="99000"/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Ponction unique de 4 flacons (2 flacons aérobie puis 2 flacons anaérobie) </a:t>
            </a:r>
          </a:p>
          <a:p>
            <a:pPr marL="914400" lvl="1" indent="-457200">
              <a:spcBef>
                <a:spcPts val="0"/>
              </a:spcBef>
              <a:buClr>
                <a:srgbClr val="6E4583"/>
              </a:buClr>
              <a:buSzPct val="99000"/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A effectuer de préférence juste après la ponction articulaire ou le geste chirurgical</a:t>
            </a:r>
          </a:p>
          <a:p>
            <a:pPr marL="914400" lvl="1" indent="-457200">
              <a:spcBef>
                <a:spcPts val="0"/>
              </a:spcBef>
              <a:buClr>
                <a:srgbClr val="6E4583"/>
              </a:buClr>
              <a:buSzPct val="99000"/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Pas d’indication à effectuer au moment du pic fébrile</a:t>
            </a:r>
          </a:p>
          <a:p>
            <a:pPr marL="914400" lvl="1" indent="-457200">
              <a:spcBef>
                <a:spcPts val="0"/>
              </a:spcBef>
              <a:buClr>
                <a:srgbClr val="6E4583"/>
              </a:buClr>
              <a:buSzPct val="99000"/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Volume minimal 8 </a:t>
            </a:r>
            <a:r>
              <a:rPr lang="fr-FR" sz="2000" dirty="0" err="1">
                <a:latin typeface="+mn-lt"/>
                <a:ea typeface="+mn-ea"/>
                <a:cs typeface="+mn-cs"/>
              </a:rPr>
              <a:t>mL</a:t>
            </a:r>
            <a:r>
              <a:rPr lang="fr-FR" sz="2000" dirty="0">
                <a:latin typeface="+mn-lt"/>
                <a:ea typeface="+mn-ea"/>
                <a:cs typeface="+mn-cs"/>
              </a:rPr>
              <a:t> / flacon chez l’adulte</a:t>
            </a:r>
          </a:p>
          <a:p>
            <a:pPr>
              <a:spcBef>
                <a:spcPts val="0"/>
              </a:spcBef>
            </a:pPr>
            <a:endParaRPr lang="fr-FR" sz="2000" b="1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0"/>
              </a:spcBef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2800" b="1" dirty="0">
                <a:latin typeface="+mn-lt"/>
                <a:ea typeface="+mn-ea"/>
                <a:cs typeface="+mn-cs"/>
              </a:rPr>
              <a:t>Les biopsies synoviales à l’aiguille n’améliorent pas l’identification microbiologique</a:t>
            </a:r>
          </a:p>
          <a:p>
            <a:pPr marL="342900" indent="-342900">
              <a:spcBef>
                <a:spcPts val="0"/>
              </a:spcBef>
              <a:buClr>
                <a:srgbClr val="65BA4E"/>
              </a:buClr>
              <a:buFont typeface="Arial" panose="020B0604020202020204" pitchFamily="34" charset="0"/>
              <a:buChar char="•"/>
            </a:pPr>
            <a:endParaRPr lang="fr-FR" sz="2800" b="1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0"/>
              </a:spcBef>
              <a:buClr>
                <a:srgbClr val="65BA4E"/>
              </a:buClr>
              <a:buFont typeface="Arial" panose="020B0604020202020204" pitchFamily="34" charset="0"/>
              <a:buChar char="•"/>
            </a:pPr>
            <a:r>
              <a:rPr lang="fr-FR" sz="2800" b="1" dirty="0">
                <a:latin typeface="+mn-lt"/>
                <a:ea typeface="+mn-ea"/>
                <a:cs typeface="+mn-cs"/>
              </a:rPr>
              <a:t>Le dosage de la </a:t>
            </a:r>
            <a:r>
              <a:rPr lang="fr-FR" sz="2800" b="1" dirty="0" err="1">
                <a:latin typeface="+mn-lt"/>
                <a:ea typeface="+mn-ea"/>
                <a:cs typeface="+mn-cs"/>
              </a:rPr>
              <a:t>procalcitonine</a:t>
            </a:r>
            <a:r>
              <a:rPr lang="fr-FR" sz="2800" b="1" dirty="0">
                <a:latin typeface="+mn-lt"/>
                <a:ea typeface="+mn-ea"/>
                <a:cs typeface="+mn-cs"/>
              </a:rPr>
              <a:t> plasmatique n’est pas recommandé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68029" y="4761736"/>
            <a:ext cx="18722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Couderc et al, JBS 2020</a:t>
            </a:r>
          </a:p>
          <a:p>
            <a:r>
              <a:rPr lang="fr-FR" sz="1600" dirty="0"/>
              <a:t>MAP SPILF/ GPIP </a:t>
            </a:r>
          </a:p>
        </p:txBody>
      </p:sp>
    </p:spTree>
    <p:extLst>
      <p:ext uri="{BB962C8B-B14F-4D97-AF65-F5344CB8AC3E}">
        <p14:creationId xmlns:p14="http://schemas.microsoft.com/office/powerpoint/2010/main" val="14085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M.S, pas d’antécédent, ni exposition particulière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67694"/>
            <a:ext cx="8229600" cy="3394472"/>
          </a:xfrm>
        </p:spPr>
        <p:txBody>
          <a:bodyPr/>
          <a:lstStyle/>
          <a:p>
            <a:r>
              <a:rPr lang="fr-FR" dirty="0"/>
              <a:t>Quel(s) micro-organisme(s) suspectez-vous?</a:t>
            </a:r>
          </a:p>
          <a:p>
            <a:pPr marL="457200" lvl="1" indent="0">
              <a:buNone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1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23478"/>
            <a:ext cx="9180512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M.S, pas d’antécédent, ni exposition particulière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micro-organismes suspectez-vous?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i="1" dirty="0"/>
              <a:t>Streptococcus </a:t>
            </a:r>
            <a:r>
              <a:rPr lang="fr-FR" i="1" dirty="0" err="1"/>
              <a:t>spp</a:t>
            </a:r>
            <a:endParaRPr lang="fr-FR" i="1" dirty="0"/>
          </a:p>
          <a:p>
            <a:pPr marL="914400" lvl="1" indent="-457200">
              <a:buFont typeface="+mj-lt"/>
              <a:buAutoNum type="arabicPeriod"/>
            </a:pPr>
            <a:r>
              <a:rPr lang="fr-FR" i="1" dirty="0" err="1"/>
              <a:t>Kingella</a:t>
            </a:r>
            <a:r>
              <a:rPr lang="fr-FR" i="1" dirty="0"/>
              <a:t> </a:t>
            </a:r>
            <a:r>
              <a:rPr lang="fr-FR" i="1" dirty="0" err="1"/>
              <a:t>kingae</a:t>
            </a:r>
            <a:endParaRPr lang="fr-FR" i="1" dirty="0"/>
          </a:p>
          <a:p>
            <a:pPr marL="914400" lvl="1" indent="-457200">
              <a:buFont typeface="+mj-lt"/>
              <a:buAutoNum type="arabicPeriod"/>
            </a:pPr>
            <a:r>
              <a:rPr lang="fr-FR" i="1" dirty="0"/>
              <a:t>Staphylococcus aureus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/>
              <a:t>Enterobacterales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i="1" dirty="0" err="1"/>
              <a:t>Enterococcus</a:t>
            </a:r>
            <a:r>
              <a:rPr lang="fr-FR" i="1" dirty="0"/>
              <a:t> </a:t>
            </a:r>
            <a:r>
              <a:rPr lang="fr-FR" i="1" dirty="0" err="1"/>
              <a:t>faecalis</a:t>
            </a:r>
            <a:endParaRPr lang="fr-FR" i="1" dirty="0"/>
          </a:p>
          <a:p>
            <a:pPr marL="914400" lvl="1" indent="-457200">
              <a:buFont typeface="+mj-lt"/>
              <a:buAutoNum type="arabicPeriod"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F98D7-E57B-5E40-BAE5-1531F77C536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7766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2781</Words>
  <Application>Microsoft Office PowerPoint</Application>
  <PresentationFormat>Affichage à l'écran (16:9)</PresentationFormat>
  <Paragraphs>575</Paragraphs>
  <Slides>48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Arial Narrow</vt:lpstr>
      <vt:lpstr>Calibri</vt:lpstr>
      <vt:lpstr>Cambria</vt:lpstr>
      <vt:lpstr>Symbol</vt:lpstr>
      <vt:lpstr>Times New Roman</vt:lpstr>
      <vt:lpstr>Thème Office</vt:lpstr>
      <vt:lpstr>  Cas cliniques: arthrite septique sur articulation native  Etienne Canouï  Hôpital Cochin  </vt:lpstr>
      <vt:lpstr>Introduction</vt:lpstr>
      <vt:lpstr>Généralités</vt:lpstr>
      <vt:lpstr>CC1: M. S, 75 ans, gonalgie aiguë fébrile </vt:lpstr>
      <vt:lpstr>M. S, 75 ans, gonalgie aigue fébrile </vt:lpstr>
      <vt:lpstr>M. S, 75 ans, gonalgie aigue fébrile </vt:lpstr>
      <vt:lpstr>Diagnostic microbiologique</vt:lpstr>
      <vt:lpstr>M.S, pas d’antécédent, ni exposition particulière</vt:lpstr>
      <vt:lpstr>M.S, pas d’antécédent, ni exposition particulière</vt:lpstr>
      <vt:lpstr>M.S, pas d’antécédent, ni exposition particulière</vt:lpstr>
      <vt:lpstr>Epidémiologie </vt:lpstr>
      <vt:lpstr>Présentation PowerPoint</vt:lpstr>
      <vt:lpstr>M.S, PAS = 90 mmHg, FR = 25/min, CGS = 15/15</vt:lpstr>
      <vt:lpstr>M.S, PAS = 90 mmHg, FR = 25/min, CGS = 15/15</vt:lpstr>
      <vt:lpstr>M.S, PAS = 90 mmHg, FR = 25/min, CGS = 15/15</vt:lpstr>
      <vt:lpstr>Traitement probabiliste</vt:lpstr>
      <vt:lpstr>Les principes de la prise en charge infectiologique</vt:lpstr>
      <vt:lpstr>CC1: les hemocultures périphériques sont négatives, la ponction articulaire est positive à S.aureus. Prescrivez vous des examens complémentaires autres?</vt:lpstr>
      <vt:lpstr>Recherche d’endocardite</vt:lpstr>
      <vt:lpstr>CC1: vous avez débuté un traitement antibiotique. Associez vous un (des) traitement(s) complémentaire(s)? Si oui, lequel/lesquels?</vt:lpstr>
      <vt:lpstr>Ponction-drainage articulaire systématique</vt:lpstr>
      <vt:lpstr>Indications de la chirurgie</vt:lpstr>
      <vt:lpstr>Autres mesures associées:</vt:lpstr>
      <vt:lpstr>M.S, AS à SAMS (multisensible) évolution favorable sous céfazoline (hémocultures négatives)</vt:lpstr>
      <vt:lpstr>M.S, AS à SAMS (multisensible) évolution favorable sous céfazoline (hémocultures négatives)</vt:lpstr>
      <vt:lpstr>M.S, AS à SAMS (multisensible) évolution favorable sous céfazoline (hémocultures négatives)</vt:lpstr>
      <vt:lpstr>CC1: quel durée de traitement totale d’antibiothérapie prescrivez vous?</vt:lpstr>
      <vt:lpstr>M.S, durée de traitement</vt:lpstr>
      <vt:lpstr>M.S, durée de traitement</vt:lpstr>
      <vt:lpstr>Les principes de la prise en charge</vt:lpstr>
      <vt:lpstr>Durée de traitement</vt:lpstr>
      <vt:lpstr>Présentation PowerPoint</vt:lpstr>
      <vt:lpstr>Gram positif</vt:lpstr>
      <vt:lpstr>Gram Négatif</vt:lpstr>
      <vt:lpstr>Présentation PowerPoint</vt:lpstr>
      <vt:lpstr>Présentation PowerPoint</vt:lpstr>
      <vt:lpstr>Présentation PowerPoint</vt:lpstr>
      <vt:lpstr>Et si… M. S avait une AS de localisation atypique</vt:lpstr>
      <vt:lpstr>Et si… M. S avait une AS de localisation atypique</vt:lpstr>
      <vt:lpstr>Et si… M. S avait une AS de localisation atypique</vt:lpstr>
      <vt:lpstr>AS main ou poignet</vt:lpstr>
      <vt:lpstr>Localisations atypiques: pelvis</vt:lpstr>
      <vt:lpstr>CC2: M.X 55 ans, gonalgie aiguë, épanchement articulaire?</vt:lpstr>
      <vt:lpstr>CC2: M.X 55 ans, gonalgie aiguë, épanchement articulaire</vt:lpstr>
      <vt:lpstr>CC2: M.X 55 ans, gonalgie aiguë, épanchement articulaire, au retour des Philippines (J3) pour « trouver l ’amour »</vt:lpstr>
      <vt:lpstr>CC2: M.X, liquide articulaire négatif en culture, PCR positive à N.gonorrhoeae sur 1er jet d’urine et le liquide articulaire</vt:lpstr>
      <vt:lpstr>Bactéries atypiques: </vt:lpstr>
      <vt:lpstr>Merci pour votre attention</vt:lpstr>
    </vt:vector>
  </TitlesOfParts>
  <Company>Alinea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 Carvalho</dc:creator>
  <cp:lastModifiedBy>Christèle Piau-Lorandel</cp:lastModifiedBy>
  <cp:revision>364</cp:revision>
  <cp:lastPrinted>2012-03-12T07:25:43Z</cp:lastPrinted>
  <dcterms:created xsi:type="dcterms:W3CDTF">2009-03-02T09:16:01Z</dcterms:created>
  <dcterms:modified xsi:type="dcterms:W3CDTF">2026-03-24T18:02:43Z</dcterms:modified>
</cp:coreProperties>
</file>