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9926638" cy="679767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06"/>
    <p:restoredTop sz="94660"/>
  </p:normalViewPr>
  <p:slideViewPr>
    <p:cSldViewPr>
      <p:cViewPr>
        <p:scale>
          <a:sx n="110" d="100"/>
          <a:sy n="110" d="100"/>
        </p:scale>
        <p:origin x="3272" y="-13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E3C72C4F-3642-1E8E-08F5-8EB46164E0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15" tIns="45709" rIns="91415" bIns="4570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6FB0802-44AE-E41B-C353-7FA48E7F21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15" tIns="45709" rIns="91415" bIns="4570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3117D84-424D-E441-8295-ADC9EB77BF97}" type="datetimeFigureOut">
              <a:rPr lang="fr-FR"/>
              <a:pPr>
                <a:defRPr/>
              </a:pPr>
              <a:t>13/06/2022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F590E7-4F97-8B31-63BB-5F9772595C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15" tIns="45709" rIns="91415" bIns="4570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CCDFEB-BA8B-685C-ACE4-EB67EF3EC7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wrap="square" lIns="91415" tIns="45709" rIns="91415" bIns="457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5C0937-7E4B-774B-96FB-D56CB0A5868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DDC54E58-DF9C-AB3D-623D-A2FA518584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15" tIns="45709" rIns="91415" bIns="4570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C42359-E9CA-A616-19C4-F3C4ED1518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15" tIns="45709" rIns="91415" bIns="4570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E520A25-5496-F846-9ABA-056B99C80B6F}" type="datetimeFigureOut">
              <a:rPr lang="fr-FR"/>
              <a:pPr>
                <a:defRPr/>
              </a:pPr>
              <a:t>13/06/2022</a:t>
            </a:fld>
            <a:endParaRPr lang="fr-FR"/>
          </a:p>
        </p:txBody>
      </p:sp>
      <p:sp>
        <p:nvSpPr>
          <p:cNvPr id="4" name="Espace réservé de l’image des diapositives 3">
            <a:extLst>
              <a:ext uri="{FF2B5EF4-FFF2-40B4-BE49-F238E27FC236}">
                <a16:creationId xmlns:a16="http://schemas.microsoft.com/office/drawing/2014/main" id="{96B4AE35-E82B-77CE-D7BB-0117FE00F17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103688" y="849313"/>
            <a:ext cx="171926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9" rIns="91415" bIns="45709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7F439042-390F-AD9E-3E73-385D697307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775" y="3273425"/>
            <a:ext cx="7939088" cy="2674938"/>
          </a:xfrm>
          <a:prstGeom prst="rect">
            <a:avLst/>
          </a:prstGeom>
        </p:spPr>
        <p:txBody>
          <a:bodyPr vert="horz" lIns="91415" tIns="45709" rIns="91415" bIns="45709" rtlCol="0"/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7C254C-B850-E2E4-AC87-4525915DBF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15" tIns="45709" rIns="91415" bIns="4570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3F4E6C-8CDD-0050-AD46-CD4005683C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wrap="square" lIns="91415" tIns="45709" rIns="91415" bIns="457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C258EB-14D5-CC46-A322-CB5AC68BC43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851AAE-5051-2141-6718-B0AE551614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3995D2-1FC5-F1E5-38D3-3D3987B15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32126C-B15F-91A9-80D1-68EC628C17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CB94F-D584-7741-AA47-5590CDF66AD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803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8B1F22-C6E4-2B59-34EC-0FC3B6EC1F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73A934-D9AF-EE50-DFAA-C56B5F7640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C48F9F-ACF1-75C9-27C8-74681A310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31BBE0-88A1-674E-83E3-F48AFDE467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388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8C0A61-FCD5-C157-DCBC-113D6CB826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23E1D-0726-6A41-1769-5CA821CD30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228042-9E7B-12F9-ED16-01E4CB4934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171C1-ABF1-AA49-89A2-E632F98DA5F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6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8B2815-3792-A45C-C994-469309E3E6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E4C713-E3A0-09E0-879A-43B833F453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4D550F-58C0-6A7D-62E4-D845E8633E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5A5D2-60AC-A349-8574-BB90B6CDF08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4256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61A09B-CD4A-95C3-9A98-E923C6A44A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DA690D-727D-1DAE-4F97-8A34964718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C9F0B1-8F26-55DB-64EE-2B3A0BCC28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A6A607-A6B7-EB49-BA37-9A6984E3C4A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6360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4B325D-069F-8259-F8CE-3B3F518DB2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D1DD2C-76DB-9903-7D35-F06E383CD6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E03AE5-3A2A-158D-F1AF-3C4B75125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A17E9-E8EF-0943-A52A-648A89497B9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351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F96D2A7-D088-A7D6-92F6-FB8F5D1F80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B2B4600-275A-0FC3-35FB-C09BF61801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A47C770-017F-6FF3-71C8-159BF60823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6E57B-666B-1A43-AEE2-64DA211ADC5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4768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4EAEB49-649D-D523-1C81-A376C3B779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5379796-3C3F-9FEC-BD21-C112E72B1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60F5E4C-02D6-2CFC-E23B-0C09C37816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40EA68-6FE7-7E42-A8D6-5DDDBFDE946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196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CA3E923-3B17-DE17-96CD-2CB4B5F1D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F59F5F5-59C0-27C3-B90A-6D67187964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4D75F9-94D8-18CA-8A29-09DD57F582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6DE087-8DE1-CC49-B9D1-EE98DECD2A6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863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BE53C0-2BF7-1F04-FFC3-46CA040074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E6A5D4-A89A-BC50-E475-631C3CCF80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C711C2-67B9-494D-EBCC-4E92ABCDE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D9ACB-17FB-5A43-8AB8-0D067C08D53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43774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3F7B32-0812-5D45-DFBD-E6141CC3CC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6898B4-0D1C-BB7F-D1F4-D1002EB87B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62A095-3C82-0675-8C10-66A200F431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45EE30-E059-234D-A82F-03DF65A0065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0285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DCFDB7-8374-30B3-EFB8-28C21F31E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FACD2B-8603-82E2-0B8A-9CE57BAF4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E0145E3-6FD7-8D87-1854-A83CEF9288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DB459D3-423A-CEC7-7D1F-4EE15E4B76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045E00C-E204-66FA-4282-681A44DA51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ADCC8E6-9976-714D-B63D-14B637D0CFB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dpc.fr/" TargetMode="External"/><Relationship Id="rId2" Type="http://schemas.openxmlformats.org/officeDocument/2006/relationships/hyperlink" Target="http://specialites-medicales.univ-lyon1.fr/aeu-du-diu-dtu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christian.chidiac@univ-lyon1,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7">
            <a:extLst>
              <a:ext uri="{FF2B5EF4-FFF2-40B4-BE49-F238E27FC236}">
                <a16:creationId xmlns:a16="http://schemas.microsoft.com/office/drawing/2014/main" id="{4F152F62-CB34-4A63-5FD4-8E3C26B4655F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34925"/>
            <a:ext cx="6911975" cy="9002713"/>
            <a:chOff x="-17" y="-89"/>
            <a:chExt cx="4354" cy="5671"/>
          </a:xfrm>
        </p:grpSpPr>
        <p:sp>
          <p:nvSpPr>
            <p:cNvPr id="2053" name="Text Box 5">
              <a:extLst>
                <a:ext uri="{FF2B5EF4-FFF2-40B4-BE49-F238E27FC236}">
                  <a16:creationId xmlns:a16="http://schemas.microsoft.com/office/drawing/2014/main" id="{F5654FD5-0D60-D124-E3DF-B4D8BAD9C4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7" y="1499"/>
              <a:ext cx="4320" cy="5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>
                  <a:solidFill>
                    <a:srgbClr val="260298"/>
                  </a:solidFill>
                  <a:latin typeface="Arial Black" charset="0"/>
                </a:rPr>
                <a:t>Renseignements et Programme visibles sur :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400" dirty="0">
                  <a:solidFill>
                    <a:srgbClr val="260298"/>
                  </a:solidFill>
                </a:rPr>
                <a:t>http://focalserv.univ-lyon1.fr/</a:t>
              </a:r>
              <a:r>
                <a:rPr lang="fr-FR" altLang="fr-FR" sz="1400" dirty="0" err="1">
                  <a:solidFill>
                    <a:srgbClr val="260298"/>
                  </a:solidFill>
                </a:rPr>
                <a:t>fiche_formation.php?REF</a:t>
              </a:r>
              <a:r>
                <a:rPr lang="fr-FR" altLang="fr-FR" sz="1400" dirty="0">
                  <a:solidFill>
                    <a:srgbClr val="260298"/>
                  </a:solidFill>
                </a:rPr>
                <a:t>=230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400" dirty="0">
                  <a:solidFill>
                    <a:srgbClr val="260298"/>
                  </a:solidFill>
                </a:rPr>
                <a:t>http://</a:t>
              </a:r>
              <a:r>
                <a:rPr lang="fr-FR" altLang="fr-FR" sz="1400" dirty="0" err="1">
                  <a:solidFill>
                    <a:srgbClr val="260298"/>
                  </a:solidFill>
                </a:rPr>
                <a:t>www.infectiologie.com</a:t>
              </a:r>
              <a:r>
                <a:rPr lang="fr-FR" altLang="fr-FR" sz="1400" dirty="0">
                  <a:solidFill>
                    <a:srgbClr val="260298"/>
                  </a:solidFill>
                </a:rPr>
                <a:t>/site/</a:t>
              </a:r>
              <a:r>
                <a:rPr lang="fr-FR" altLang="fr-FR" sz="1400" dirty="0" err="1">
                  <a:solidFill>
                    <a:srgbClr val="260298"/>
                  </a:solidFill>
                </a:rPr>
                <a:t>du_atb_lyon.php</a:t>
              </a:r>
              <a:endParaRPr lang="fr-FR" altLang="fr-FR" sz="1400" dirty="0">
                <a:solidFill>
                  <a:srgbClr val="260298"/>
                </a:solidFill>
              </a:endParaRPr>
            </a:p>
          </p:txBody>
        </p:sp>
        <p:sp>
          <p:nvSpPr>
            <p:cNvPr id="2054" name="Text Box 6">
              <a:extLst>
                <a:ext uri="{FF2B5EF4-FFF2-40B4-BE49-F238E27FC236}">
                  <a16:creationId xmlns:a16="http://schemas.microsoft.com/office/drawing/2014/main" id="{F0D44C6A-2D7C-E18C-EA44-8B992E500A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" y="1953"/>
              <a:ext cx="2132" cy="34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533400" indent="-173038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200" dirty="0">
                  <a:solidFill>
                    <a:srgbClr val="260298"/>
                  </a:solidFill>
                  <a:latin typeface="Arial Black" charset="0"/>
                  <a:ea typeface="MS Mincho" charset="-128"/>
                </a:rPr>
                <a:t>ENSEIGNEMENTS THÉORIQUES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Sciences fondamentales : </a:t>
              </a:r>
            </a:p>
            <a:p>
              <a:pPr lvl="1"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 Physiopathologie des infections</a:t>
              </a:r>
            </a:p>
            <a:p>
              <a:pPr lvl="1"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 Interactions hôtes-micro-organismes</a:t>
              </a:r>
            </a:p>
            <a:p>
              <a:pPr lvl="1"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 Immunité, bases de la vaccination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Anti-infectieux et vaccins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Traitement selon le site, le germe ou le terrain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Bon usage des anti-infectieux, 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Infections en réanimation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Evaluation, DPC, EPP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>
                  <a:solidFill>
                    <a:srgbClr val="260298"/>
                  </a:solidFill>
                </a:rPr>
                <a:t>Infections </a:t>
              </a:r>
              <a:r>
                <a:rPr lang="fr-FR" altLang="fr-FR" sz="1000" b="1" dirty="0">
                  <a:solidFill>
                    <a:srgbClr val="260298"/>
                  </a:solidFill>
                </a:rPr>
                <a:t>des Immunodéprimés &amp; SIDA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600" b="1" dirty="0">
                  <a:solidFill>
                    <a:srgbClr val="260298"/>
                  </a:solidFill>
                </a:rPr>
                <a:t>	</a:t>
              </a:r>
              <a:endParaRPr lang="fr-FR" altLang="fr-FR" sz="500" dirty="0">
                <a:solidFill>
                  <a:srgbClr val="260298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200" dirty="0">
                  <a:solidFill>
                    <a:srgbClr val="260298"/>
                  </a:solidFill>
                  <a:latin typeface="Arial Black" charset="0"/>
                  <a:ea typeface="MS Mincho" charset="-128"/>
                </a:rPr>
                <a:t>ENSEIGNEMENTS PRATIQUES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Discussion de dossiers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Participation à des audits cliniques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Participation à des RCP, des RMM</a:t>
              </a:r>
            </a:p>
            <a:p>
              <a:pPr marL="0" indent="0" eaLnBrk="1" hangingPunct="1">
                <a:spcBef>
                  <a:spcPct val="0"/>
                </a:spcBef>
                <a:buClr>
                  <a:srgbClr val="800000"/>
                </a:buClr>
                <a:buFontTx/>
                <a:buNone/>
                <a:defRPr/>
              </a:pPr>
              <a:endParaRPr lang="fr-FR" altLang="fr-FR" sz="1000" b="1" dirty="0">
                <a:solidFill>
                  <a:srgbClr val="260298"/>
                </a:solidFill>
                <a:latin typeface="Arial Black" charset="0"/>
                <a:ea typeface="MS Mincho" charset="-128"/>
              </a:endParaRPr>
            </a:p>
            <a:p>
              <a:pPr marL="0" indent="0" eaLnBrk="1" hangingPunct="1">
                <a:spcBef>
                  <a:spcPct val="0"/>
                </a:spcBef>
                <a:buClr>
                  <a:srgbClr val="800000"/>
                </a:buClr>
                <a:buFontTx/>
                <a:buNone/>
                <a:defRPr/>
              </a:pPr>
              <a:r>
                <a:rPr lang="fr-FR" altLang="fr-FR" sz="1200" dirty="0">
                  <a:solidFill>
                    <a:srgbClr val="260298"/>
                  </a:solidFill>
                  <a:latin typeface="Arial Black" charset="0"/>
                  <a:ea typeface="MS Mincho" charset="-128"/>
                </a:rPr>
                <a:t>SYMPOSIA, SEMINAIRES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Deux </a:t>
              </a:r>
              <a:r>
                <a:rPr lang="fr-FR" altLang="fr-FR" sz="1000" b="1" dirty="0" err="1">
                  <a:solidFill>
                    <a:srgbClr val="260298"/>
                  </a:solidFill>
                </a:rPr>
                <a:t>symposia</a:t>
              </a:r>
              <a:r>
                <a:rPr lang="fr-FR" altLang="fr-FR" sz="1000" b="1" dirty="0">
                  <a:solidFill>
                    <a:srgbClr val="260298"/>
                  </a:solidFill>
                </a:rPr>
                <a:t> ou séminaires de 4 heures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Une journée de formation médicale continue spécialisée en chimiothérapie anti-infectieuse.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dirty="0">
                <a:solidFill>
                  <a:srgbClr val="260298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200" dirty="0">
                  <a:solidFill>
                    <a:srgbClr val="260298"/>
                  </a:solidFill>
                  <a:latin typeface="Arial Black" charset="0"/>
                  <a:ea typeface="MS Mincho" charset="-128"/>
                </a:rPr>
                <a:t>CONDITIONS D'INSCRIPTION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Etudiants en médecine, en pharmacie, </a:t>
              </a:r>
            </a:p>
            <a:p>
              <a:pPr lvl="1"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Français, issus de la CEE et étrangers, </a:t>
              </a:r>
            </a:p>
            <a:p>
              <a:pPr lvl="1"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Ayant validé le 2</a:t>
              </a:r>
              <a:r>
                <a:rPr lang="fr-FR" altLang="fr-FR" sz="1000" b="1" baseline="30000" dirty="0">
                  <a:solidFill>
                    <a:srgbClr val="260298"/>
                  </a:solidFill>
                </a:rPr>
                <a:t>ème</a:t>
              </a:r>
              <a:r>
                <a:rPr lang="fr-FR" altLang="fr-FR" sz="1000" b="1" dirty="0">
                  <a:solidFill>
                    <a:srgbClr val="260298"/>
                  </a:solidFill>
                </a:rPr>
                <a:t> cycle</a:t>
              </a:r>
            </a:p>
            <a:p>
              <a:pPr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Au titre de la Formation continue : </a:t>
              </a:r>
            </a:p>
            <a:p>
              <a:pPr lvl="1"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Docteurs en Médecine, en Pharmacie, Biologistes, français, issus de la CEE et étrangers, </a:t>
              </a:r>
            </a:p>
            <a:p>
              <a:pPr lvl="1" eaLnBrk="1" hangingPunct="1">
                <a:spcBef>
                  <a:spcPct val="0"/>
                </a:spcBef>
                <a:buClr>
                  <a:srgbClr val="800000"/>
                </a:buClr>
                <a:buFont typeface="Wingdings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Ingénieurs, administrateurs, délégués et cadres de l’industrie pharmaceutique et autres personnels de santé.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1000" b="1" dirty="0">
                <a:solidFill>
                  <a:srgbClr val="260298"/>
                </a:solidFill>
              </a:endParaRPr>
            </a:p>
          </p:txBody>
        </p:sp>
        <p:sp>
          <p:nvSpPr>
            <p:cNvPr id="2055" name="Text Box 8">
              <a:extLst>
                <a:ext uri="{FF2B5EF4-FFF2-40B4-BE49-F238E27FC236}">
                  <a16:creationId xmlns:a16="http://schemas.microsoft.com/office/drawing/2014/main" id="{6E25B39E-75EB-260B-9E70-D866965E3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272"/>
              <a:ext cx="4337" cy="310"/>
            </a:xfrm>
            <a:prstGeom prst="rect">
              <a:avLst/>
            </a:prstGeom>
            <a:solidFill>
              <a:srgbClr val="26029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300" b="1" dirty="0">
                  <a:solidFill>
                    <a:schemeClr val="bg1"/>
                  </a:solidFill>
                </a:rPr>
                <a:t>Le Président de l’Université : Professeur Frédéric Fleury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300" b="1" dirty="0">
                  <a:solidFill>
                    <a:schemeClr val="bg1"/>
                  </a:solidFill>
                </a:rPr>
                <a:t>Le Directeur du Diplôme : Professeur Christian </a:t>
              </a:r>
              <a:r>
                <a:rPr lang="fr-FR" altLang="fr-FR" sz="1300" b="1" dirty="0" err="1">
                  <a:solidFill>
                    <a:schemeClr val="bg1"/>
                  </a:solidFill>
                </a:rPr>
                <a:t>Chidiac</a:t>
              </a:r>
              <a:endParaRPr lang="fr-FR" altLang="fr-FR" sz="1300" b="1" dirty="0">
                <a:solidFill>
                  <a:schemeClr val="bg1"/>
                </a:solidFill>
              </a:endParaRPr>
            </a:p>
          </p:txBody>
        </p:sp>
        <p:sp>
          <p:nvSpPr>
            <p:cNvPr id="2056" name="Text Box 9">
              <a:extLst>
                <a:ext uri="{FF2B5EF4-FFF2-40B4-BE49-F238E27FC236}">
                  <a16:creationId xmlns:a16="http://schemas.microsoft.com/office/drawing/2014/main" id="{6A6F1D6A-7051-F29C-3476-978397F50D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1" y="1998"/>
              <a:ext cx="2347" cy="882"/>
            </a:xfrm>
            <a:prstGeom prst="rect">
              <a:avLst/>
            </a:prstGeom>
            <a:solidFill>
              <a:srgbClr val="26029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100" dirty="0">
                  <a:solidFill>
                    <a:schemeClr val="bg1"/>
                  </a:solidFill>
                  <a:latin typeface="Arial Black" charset="0"/>
                  <a:ea typeface="MS Mincho" charset="-128"/>
                </a:rPr>
                <a:t>ORGANISATION DES ENSEIGNEMENTS 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100" dirty="0">
                  <a:solidFill>
                    <a:schemeClr val="bg1"/>
                  </a:solidFill>
                  <a:latin typeface="Arial Black" charset="0"/>
                  <a:ea typeface="MS Mincho" charset="-128"/>
                </a:rPr>
                <a:t>CINQ MODULES DE TROIS JOURNEES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050" b="1" dirty="0">
                  <a:solidFill>
                    <a:schemeClr val="bg1"/>
                  </a:solidFill>
                </a:rPr>
                <a:t>Dates </a:t>
              </a:r>
              <a:r>
                <a:rPr lang="fr-FR" altLang="fr-FR" sz="1050" b="1" u="sng" dirty="0">
                  <a:solidFill>
                    <a:schemeClr val="bg1"/>
                  </a:solidFill>
                </a:rPr>
                <a:t>prévisionnelles</a:t>
              </a:r>
              <a:r>
                <a:rPr lang="fr-FR" altLang="fr-FR" sz="1050" b="1" dirty="0">
                  <a:solidFill>
                    <a:schemeClr val="bg1"/>
                  </a:solidFill>
                </a:rPr>
                <a:t> 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050" dirty="0">
                  <a:solidFill>
                    <a:schemeClr val="bg1"/>
                  </a:solidFill>
                </a:rPr>
                <a:t>Module I : 04, 05, 06 octobre 2022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050" dirty="0">
                  <a:solidFill>
                    <a:schemeClr val="bg1"/>
                  </a:solidFill>
                </a:rPr>
                <a:t>Module II : 15, 16, 17 novembre 2022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050" dirty="0">
                  <a:solidFill>
                    <a:schemeClr val="bg1"/>
                  </a:solidFill>
                </a:rPr>
                <a:t>Module III : 10, 11, 12 janvier 2023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050" dirty="0">
                  <a:solidFill>
                    <a:schemeClr val="bg1"/>
                  </a:solidFill>
                </a:rPr>
                <a:t>Module IV : 21, 22, 23 février 2023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050" dirty="0">
                  <a:solidFill>
                    <a:schemeClr val="bg1"/>
                  </a:solidFill>
                </a:rPr>
                <a:t>Module V : 04, 05, 06 avril 2023</a:t>
              </a:r>
            </a:p>
          </p:txBody>
        </p:sp>
        <p:sp>
          <p:nvSpPr>
            <p:cNvPr id="4105" name="Text Box 10">
              <a:extLst>
                <a:ext uri="{FF2B5EF4-FFF2-40B4-BE49-F238E27FC236}">
                  <a16:creationId xmlns:a16="http://schemas.microsoft.com/office/drawing/2014/main" id="{476C4910-945C-6DEC-062A-150B934D45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9" y="3933"/>
              <a:ext cx="2268" cy="14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200" dirty="0">
                  <a:solidFill>
                    <a:srgbClr val="260298"/>
                  </a:solidFill>
                  <a:latin typeface="Arial Black" panose="020B0A04020102020204" pitchFamily="34" charset="0"/>
                  <a:ea typeface="MS Mincho" pitchFamily="49" charset="-128"/>
                </a:rPr>
                <a:t>MODALITES D’INSRIPTION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200" dirty="0">
                  <a:solidFill>
                    <a:srgbClr val="C00000"/>
                  </a:solidFill>
                  <a:latin typeface="Arial Black" panose="020B0A04020102020204" pitchFamily="34" charset="0"/>
                  <a:ea typeface="MS Mincho" pitchFamily="49" charset="-128"/>
                </a:rPr>
                <a:t>du 05 septembre </a:t>
              </a:r>
              <a:r>
                <a:rPr lang="fr-FR" altLang="fr-FR" sz="1200">
                  <a:solidFill>
                    <a:srgbClr val="C00000"/>
                  </a:solidFill>
                  <a:latin typeface="Arial Black" panose="020B0A04020102020204" pitchFamily="34" charset="0"/>
                  <a:ea typeface="MS Mincho" pitchFamily="49" charset="-128"/>
                </a:rPr>
                <a:t>au 11 </a:t>
              </a:r>
              <a:r>
                <a:rPr lang="fr-FR" altLang="fr-FR" sz="1200" dirty="0">
                  <a:solidFill>
                    <a:srgbClr val="C00000"/>
                  </a:solidFill>
                  <a:latin typeface="Arial Black" panose="020B0A04020102020204" pitchFamily="34" charset="0"/>
                  <a:ea typeface="MS Mincho" pitchFamily="49" charset="-128"/>
                </a:rPr>
                <a:t>novembre 2022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300" dirty="0">
                <a:solidFill>
                  <a:srgbClr val="260298"/>
                </a:solidFill>
              </a:endParaRPr>
            </a:p>
            <a:p>
              <a:pPr eaLnBrk="1" hangingPunct="1">
                <a:spcBef>
                  <a:spcPct val="0"/>
                </a:spcBef>
                <a:buFont typeface="Wingdings" panose="05000000000000000000" pitchFamily="2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Pour effectuer cette préinscription vous devez 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Vous connecter au catalogue des formations avec le lien suivant : </a:t>
              </a:r>
              <a:r>
                <a:rPr lang="fr-FR" altLang="fr-FR" sz="1000" b="1" dirty="0">
                  <a:solidFill>
                    <a:srgbClr val="260298"/>
                  </a:solidFill>
                  <a:hlinkClick r:id="rId2"/>
                </a:rPr>
                <a:t>http://specialites-medicales.univ-lyon1.fr</a:t>
              </a:r>
              <a:endParaRPr lang="fr-FR" altLang="fr-FR" sz="1000" b="1" dirty="0">
                <a:solidFill>
                  <a:srgbClr val="260298"/>
                </a:solidFill>
              </a:endParaRPr>
            </a:p>
            <a:p>
              <a:pPr eaLnBrk="1" hangingPunct="1">
                <a:spcBef>
                  <a:spcPct val="0"/>
                </a:spcBef>
                <a:buFont typeface="Wingdings" panose="05000000000000000000" pitchFamily="2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Après avoir lu obligatoirement les modalités d’inscriptions, vous cliquez sur l’onglet « accès au dossier de candidature » dans la règlementation du diplôme auquel vous souhaitez vous inscrire</a:t>
              </a:r>
              <a:r>
                <a:rPr lang="fr-FR" altLang="fr-FR" sz="1000" dirty="0">
                  <a:solidFill>
                    <a:srgbClr val="260298"/>
                  </a:solidFill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 typeface="Wingdings" panose="05000000000000000000" pitchFamily="2" charset="2"/>
                <a:buChar char="§"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Si vous souhaitez une prise en charge financière de l’OGDPC, vous devez vous inscrire en parallèle sur le site : </a:t>
              </a:r>
              <a:r>
                <a:rPr lang="fr-FR" altLang="fr-FR" sz="1000" b="1" dirty="0">
                  <a:solidFill>
                    <a:srgbClr val="260298"/>
                  </a:solidFill>
                  <a:hlinkClick r:id="rId3"/>
                </a:rPr>
                <a:t>https://www.mondpc.fr</a:t>
              </a:r>
              <a:r>
                <a:rPr lang="fr-FR" altLang="fr-FR" sz="1000" b="1" dirty="0">
                  <a:solidFill>
                    <a:srgbClr val="260298"/>
                  </a:solidFill>
                </a:rPr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000" b="1" dirty="0">
                  <a:solidFill>
                    <a:srgbClr val="260298"/>
                  </a:solidFill>
                </a:rPr>
                <a:t>Lettre de motivation </a:t>
              </a:r>
              <a:r>
                <a:rPr lang="fr-FR" altLang="fr-FR" sz="900" b="1" dirty="0">
                  <a:solidFill>
                    <a:srgbClr val="260298"/>
                  </a:solidFill>
                </a:rPr>
                <a:t>: </a:t>
              </a:r>
              <a:r>
                <a:rPr lang="fr-FR" altLang="fr-FR" sz="900" b="1" dirty="0">
                  <a:solidFill>
                    <a:srgbClr val="260298"/>
                  </a:solidFill>
                  <a:hlinkClick r:id="rId4"/>
                </a:rPr>
                <a:t>christian.chidiac@univ-lyon1,fr</a:t>
              </a:r>
              <a:r>
                <a:rPr lang="fr-FR" altLang="fr-FR" sz="900" b="1" dirty="0">
                  <a:solidFill>
                    <a:srgbClr val="260298"/>
                  </a:solidFill>
                </a:rPr>
                <a:t> </a:t>
              </a:r>
            </a:p>
          </p:txBody>
        </p:sp>
        <p:sp>
          <p:nvSpPr>
            <p:cNvPr id="2058" name="Text Box 11">
              <a:extLst>
                <a:ext uri="{FF2B5EF4-FFF2-40B4-BE49-F238E27FC236}">
                  <a16:creationId xmlns:a16="http://schemas.microsoft.com/office/drawing/2014/main" id="{419D2C18-3701-9CC3-652E-5D97EA3F9C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383975">
              <a:off x="2113" y="3550"/>
              <a:ext cx="2195" cy="334"/>
            </a:xfrm>
            <a:prstGeom prst="rect">
              <a:avLst/>
            </a:prstGeom>
            <a:solidFill>
              <a:srgbClr val="260298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400" i="1">
                  <a:solidFill>
                    <a:schemeClr val="bg1"/>
                  </a:solidFill>
                  <a:latin typeface="Arial Black" charset="0"/>
                </a:rPr>
                <a:t>Tarif spécial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400" i="1">
                  <a:solidFill>
                    <a:schemeClr val="bg1"/>
                  </a:solidFill>
                  <a:latin typeface="Arial Black" charset="0"/>
                </a:rPr>
                <a:t>pour les internes en exercice</a:t>
              </a:r>
            </a:p>
          </p:txBody>
        </p:sp>
        <p:pic>
          <p:nvPicPr>
            <p:cNvPr id="4107" name="Picture 13" descr="11741red">
              <a:extLst>
                <a:ext uri="{FF2B5EF4-FFF2-40B4-BE49-F238E27FC236}">
                  <a16:creationId xmlns:a16="http://schemas.microsoft.com/office/drawing/2014/main" id="{BE10E4E4-695D-44F4-EA84-1A8330D167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" y="-89"/>
              <a:ext cx="2903" cy="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 Box 4">
              <a:extLst>
                <a:ext uri="{FF2B5EF4-FFF2-40B4-BE49-F238E27FC236}">
                  <a16:creationId xmlns:a16="http://schemas.microsoft.com/office/drawing/2014/main" id="{22DC5924-86D7-D4C2-6AB1-101378B8FD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37"/>
              <a:ext cx="4320" cy="853"/>
            </a:xfrm>
            <a:prstGeom prst="rect">
              <a:avLst/>
            </a:prstGeom>
            <a:solidFill>
              <a:srgbClr val="26029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b="1" dirty="0">
                  <a:solidFill>
                    <a:schemeClr val="bg1"/>
                  </a:solidFill>
                </a:rPr>
                <a:t>Année universitaire 2022-2023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2400" dirty="0">
                  <a:solidFill>
                    <a:srgbClr val="FFFF00"/>
                  </a:solidFill>
                </a:rPr>
                <a:t>D</a:t>
              </a:r>
              <a:r>
                <a:rPr lang="fr-FR" altLang="fr-FR" sz="2200" dirty="0">
                  <a:solidFill>
                    <a:schemeClr val="bg1"/>
                  </a:solidFill>
                </a:rPr>
                <a:t>iplôme d’</a:t>
              </a:r>
              <a:r>
                <a:rPr lang="fr-FR" altLang="fr-FR" sz="2400" dirty="0">
                  <a:solidFill>
                    <a:srgbClr val="FFFF00"/>
                  </a:solidFill>
                </a:rPr>
                <a:t>U</a:t>
              </a:r>
              <a:r>
                <a:rPr lang="fr-FR" altLang="fr-FR" sz="2200" dirty="0">
                  <a:solidFill>
                    <a:schemeClr val="bg1"/>
                  </a:solidFill>
                </a:rPr>
                <a:t>niversité d’</a:t>
              </a:r>
              <a:r>
                <a:rPr lang="fr-FR" altLang="fr-FR" sz="2200" dirty="0">
                  <a:solidFill>
                    <a:srgbClr val="FFFF00"/>
                  </a:solidFill>
                </a:rPr>
                <a:t>I</a:t>
              </a:r>
              <a:r>
                <a:rPr lang="fr-FR" altLang="fr-FR" sz="2200" dirty="0">
                  <a:solidFill>
                    <a:schemeClr val="bg1"/>
                  </a:solidFill>
                </a:rPr>
                <a:t>nfectiologie, </a:t>
              </a:r>
              <a:r>
                <a:rPr lang="fr-FR" altLang="fr-FR" sz="2400" dirty="0">
                  <a:solidFill>
                    <a:srgbClr val="FFFF00"/>
                  </a:solidFill>
                </a:rPr>
                <a:t>C</a:t>
              </a:r>
              <a:r>
                <a:rPr lang="fr-FR" altLang="fr-FR" sz="2200" dirty="0">
                  <a:solidFill>
                    <a:schemeClr val="bg1"/>
                  </a:solidFill>
                </a:rPr>
                <a:t>himiothérapie anti-</a:t>
              </a:r>
              <a:r>
                <a:rPr lang="fr-FR" altLang="fr-FR" sz="2400" dirty="0">
                  <a:solidFill>
                    <a:srgbClr val="FFFF00"/>
                  </a:solidFill>
                </a:rPr>
                <a:t>I</a:t>
              </a:r>
              <a:r>
                <a:rPr lang="fr-FR" altLang="fr-FR" sz="2200" dirty="0">
                  <a:solidFill>
                    <a:schemeClr val="bg1"/>
                  </a:solidFill>
                </a:rPr>
                <a:t>nfectieuse et </a:t>
              </a:r>
              <a:r>
                <a:rPr lang="fr-FR" altLang="fr-FR" sz="2400" dirty="0" err="1">
                  <a:solidFill>
                    <a:srgbClr val="FFFF00"/>
                  </a:solidFill>
                </a:rPr>
                <a:t>V</a:t>
              </a:r>
              <a:r>
                <a:rPr lang="fr-FR" altLang="fr-FR" sz="2200" dirty="0" err="1">
                  <a:solidFill>
                    <a:schemeClr val="bg1"/>
                  </a:solidFill>
                </a:rPr>
                <a:t>accinologie</a:t>
              </a:r>
              <a:r>
                <a:rPr lang="fr-FR" altLang="fr-FR" sz="2200" dirty="0">
                  <a:solidFill>
                    <a:schemeClr val="bg1"/>
                  </a:solidFill>
                </a:rPr>
                <a:t> (</a:t>
              </a:r>
              <a:r>
                <a:rPr lang="fr-FR" altLang="fr-FR" sz="2200" dirty="0">
                  <a:solidFill>
                    <a:srgbClr val="FFFF00"/>
                  </a:solidFill>
                </a:rPr>
                <a:t>DUICIV</a:t>
              </a:r>
              <a:r>
                <a:rPr lang="fr-FR" altLang="fr-FR" sz="2200" dirty="0">
                  <a:solidFill>
                    <a:schemeClr val="bg1"/>
                  </a:solidFill>
                </a:rPr>
                <a:t>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600" dirty="0">
                  <a:solidFill>
                    <a:schemeClr val="bg1"/>
                  </a:solidFill>
                </a:rPr>
                <a:t>L’école des Référents en Infectiologie et Chimiothérapie Anti-Infectieuse</a:t>
              </a:r>
            </a:p>
          </p:txBody>
        </p:sp>
      </p:grpSp>
      <p:sp>
        <p:nvSpPr>
          <p:cNvPr id="4099" name="ZoneTexte 1">
            <a:extLst>
              <a:ext uri="{FF2B5EF4-FFF2-40B4-BE49-F238E27FC236}">
                <a16:creationId xmlns:a16="http://schemas.microsoft.com/office/drawing/2014/main" id="{931A727D-76CE-F7A9-0E49-83FFCC0BE30A}"/>
              </a:ext>
            </a:extLst>
          </p:cNvPr>
          <p:cNvSpPr txBox="1">
            <a:spLocks noChangeArrowheads="1"/>
          </p:cNvSpPr>
          <p:nvPr/>
        </p:nvSpPr>
        <p:spPr bwMode="auto">
          <a:xfrm rot="-929667">
            <a:off x="44450" y="250825"/>
            <a:ext cx="1490663" cy="338138"/>
          </a:xfrm>
          <a:prstGeom prst="rect">
            <a:avLst/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>
                <a:solidFill>
                  <a:schemeClr val="bg1"/>
                </a:solidFill>
              </a:rPr>
              <a:t>Validant DPC</a:t>
            </a:r>
          </a:p>
        </p:txBody>
      </p:sp>
      <p:sp>
        <p:nvSpPr>
          <p:cNvPr id="4100" name="ZoneTexte 2">
            <a:extLst>
              <a:ext uri="{FF2B5EF4-FFF2-40B4-BE49-F238E27FC236}">
                <a16:creationId xmlns:a16="http://schemas.microsoft.com/office/drawing/2014/main" id="{4AE1AD3C-2E8E-853B-0443-2D1797813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650" y="4933950"/>
            <a:ext cx="3713163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fr-FR" altLang="fr-FR" sz="1000" b="1">
                <a:solidFill>
                  <a:srgbClr val="002060"/>
                </a:solidFill>
              </a:rPr>
              <a:t>Collège des Enseignants : </a:t>
            </a:r>
            <a:r>
              <a:rPr lang="fr-FR" altLang="fr-FR" sz="1000"/>
              <a:t>Pr C Chidiac, Pr T Ferry,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fr-FR" altLang="fr-FR" sz="1000"/>
              <a:t>Pr F Ader, Dr F Valour, Dr A Becker, Dr A Conrad,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fr-FR" altLang="fr-FR" sz="1000"/>
              <a:t>Dr P Miailhes, Dr T Perpoint, Dr S Roux, Dr B Hengy,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fr-FR" altLang="fr-FR" sz="1000"/>
              <a:t>Pr B Allaouchiche, Pr L Argaud, Pr J Bohe, Dr C Guichon,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fr-FR" altLang="fr-FR" sz="1000"/>
              <a:t>Pr A Friggeri, Pr JC Richard, 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474</Words>
  <Application>Microsoft Macintosh PowerPoint</Application>
  <PresentationFormat>Affichage à l'écran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Wingdings</vt:lpstr>
      <vt:lpstr>Modèle par défaut</vt:lpstr>
      <vt:lpstr>Présentation PowerPoint</vt:lpstr>
    </vt:vector>
  </TitlesOfParts>
  <Company>Hospices Civils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chidiacch</dc:creator>
  <cp:lastModifiedBy>CMC</cp:lastModifiedBy>
  <cp:revision>98</cp:revision>
  <cp:lastPrinted>2020-07-28T13:47:50Z</cp:lastPrinted>
  <dcterms:created xsi:type="dcterms:W3CDTF">2011-08-17T09:54:35Z</dcterms:created>
  <dcterms:modified xsi:type="dcterms:W3CDTF">2022-06-13T11:40:55Z</dcterms:modified>
</cp:coreProperties>
</file>