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5" r:id="rId2"/>
    <p:sldId id="284" r:id="rId3"/>
    <p:sldId id="307" r:id="rId4"/>
    <p:sldId id="257" r:id="rId5"/>
    <p:sldId id="303" r:id="rId6"/>
    <p:sldId id="304" r:id="rId7"/>
    <p:sldId id="305" r:id="rId8"/>
    <p:sldId id="306" r:id="rId9"/>
    <p:sldId id="317" r:id="rId10"/>
    <p:sldId id="292" r:id="rId11"/>
    <p:sldId id="298" r:id="rId12"/>
    <p:sldId id="265" r:id="rId13"/>
    <p:sldId id="295" r:id="rId14"/>
    <p:sldId id="296" r:id="rId15"/>
    <p:sldId id="293" r:id="rId16"/>
    <p:sldId id="294" r:id="rId17"/>
    <p:sldId id="297" r:id="rId18"/>
    <p:sldId id="290" r:id="rId19"/>
    <p:sldId id="289" r:id="rId20"/>
    <p:sldId id="272" r:id="rId21"/>
    <p:sldId id="299" r:id="rId22"/>
    <p:sldId id="279" r:id="rId23"/>
    <p:sldId id="318" r:id="rId24"/>
    <p:sldId id="266" r:id="rId25"/>
    <p:sldId id="315" r:id="rId26"/>
    <p:sldId id="316" r:id="rId27"/>
    <p:sldId id="282" r:id="rId28"/>
    <p:sldId id="319" r:id="rId29"/>
    <p:sldId id="262" r:id="rId30"/>
    <p:sldId id="283" r:id="rId31"/>
    <p:sldId id="268" r:id="rId32"/>
    <p:sldId id="261" r:id="rId33"/>
    <p:sldId id="271" r:id="rId34"/>
    <p:sldId id="301" r:id="rId35"/>
    <p:sldId id="311" r:id="rId36"/>
    <p:sldId id="310" r:id="rId37"/>
    <p:sldId id="312" r:id="rId38"/>
    <p:sldId id="313" r:id="rId39"/>
    <p:sldId id="308" r:id="rId40"/>
    <p:sldId id="320" r:id="rId41"/>
    <p:sldId id="309" r:id="rId42"/>
    <p:sldId id="274"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1" autoAdjust="0"/>
    <p:restoredTop sz="94660"/>
  </p:normalViewPr>
  <p:slideViewPr>
    <p:cSldViewPr>
      <p:cViewPr varScale="1">
        <p:scale>
          <a:sx n="115" d="100"/>
          <a:sy n="115" d="100"/>
        </p:scale>
        <p:origin x="200"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30D88F-9FC3-4595-94B1-6066C68B49E0}" type="datetimeFigureOut">
              <a:rPr lang="fr-FR" smtClean="0"/>
              <a:t>24/11/2022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0996E-F8B6-480C-9CD2-5664DFC84D09}" type="slidenum">
              <a:rPr lang="fr-FR" smtClean="0"/>
              <a:t>‹N°›</a:t>
            </a:fld>
            <a:endParaRPr lang="fr-FR"/>
          </a:p>
        </p:txBody>
      </p:sp>
    </p:spTree>
    <p:extLst>
      <p:ext uri="{BB962C8B-B14F-4D97-AF65-F5344CB8AC3E}">
        <p14:creationId xmlns:p14="http://schemas.microsoft.com/office/powerpoint/2010/main" val="153876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latin typeface="Candara"/>
                <a:cs typeface="Candara"/>
              </a:rPr>
              <a:t>Les infections suspectées étaient, par ordre de fréquence: infection ostéo-articulaire sur prothèse (n=172) ou sur matériel d’ostéosynthèse (n=109) ou sans matériel (n=108), infection urinaire (n=117), infection de la peau et des tissus mous (n=88), infection liée au cathéter (n=53)</a:t>
            </a:r>
            <a:endParaRPr lang="fr-FR" dirty="0"/>
          </a:p>
        </p:txBody>
      </p:sp>
      <p:sp>
        <p:nvSpPr>
          <p:cNvPr id="4" name="Espace réservé du numéro de diapositive 3"/>
          <p:cNvSpPr>
            <a:spLocks noGrp="1"/>
          </p:cNvSpPr>
          <p:nvPr>
            <p:ph type="sldNum" sz="quarter" idx="10"/>
          </p:nvPr>
        </p:nvSpPr>
        <p:spPr/>
        <p:txBody>
          <a:bodyPr/>
          <a:lstStyle/>
          <a:p>
            <a:fld id="{8E24CFC1-9FE6-8B46-80AD-2337A71D015E}" type="slidenum">
              <a:rPr lang="fr-FR" smtClean="0"/>
              <a:t>7</a:t>
            </a:fld>
            <a:endParaRPr lang="fr-FR"/>
          </a:p>
        </p:txBody>
      </p:sp>
    </p:spTree>
    <p:extLst>
      <p:ext uri="{BB962C8B-B14F-4D97-AF65-F5344CB8AC3E}">
        <p14:creationId xmlns:p14="http://schemas.microsoft.com/office/powerpoint/2010/main" val="234671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latin typeface="Candara"/>
                <a:cs typeface="Candara"/>
              </a:rPr>
              <a:t>Une antibiothérapie était déjà administrée avant le premier avis chez 594 patients (60%) depuis une durée médiane de 4 jours. Les avis ont été donnés par téléphone dans 943 cas (60%) et dans 628 cas une démarche diagnostique a été demandée (40%). L’arrêt de </a:t>
            </a:r>
            <a:r>
              <a:rPr lang="fr-FR" sz="1200" dirty="0">
                <a:solidFill>
                  <a:schemeClr val="tx1"/>
                </a:solidFill>
                <a:latin typeface="Candara"/>
                <a:cs typeface="Candara"/>
              </a:rPr>
              <a:t>l’antibiothérapie (ou sa non-introduction) a </a:t>
            </a:r>
            <a:r>
              <a:rPr lang="fr-FR" sz="1200" dirty="0">
                <a:latin typeface="Candara"/>
                <a:cs typeface="Candara"/>
              </a:rPr>
              <a:t>été proposé dans 234 cas (17%). Une durée médiane de 15 jours d’antibiotique a été conseillée. Des fiches de réévaluations ont été remplies pour 289 patients (18%). </a:t>
            </a:r>
            <a:endParaRPr lang="fr-FR" sz="1000" dirty="0">
              <a:latin typeface="Candara"/>
              <a:cs typeface="Candara"/>
            </a:endParaRPr>
          </a:p>
          <a:p>
            <a:endParaRPr lang="fr-FR" dirty="0"/>
          </a:p>
        </p:txBody>
      </p:sp>
      <p:sp>
        <p:nvSpPr>
          <p:cNvPr id="4" name="Espace réservé du numéro de diapositive 3"/>
          <p:cNvSpPr>
            <a:spLocks noGrp="1"/>
          </p:cNvSpPr>
          <p:nvPr>
            <p:ph type="sldNum" sz="quarter" idx="10"/>
          </p:nvPr>
        </p:nvSpPr>
        <p:spPr/>
        <p:txBody>
          <a:bodyPr/>
          <a:lstStyle/>
          <a:p>
            <a:fld id="{8E24CFC1-9FE6-8B46-80AD-2337A71D015E}" type="slidenum">
              <a:rPr lang="fr-FR" smtClean="0"/>
              <a:t>8</a:t>
            </a:fld>
            <a:endParaRPr lang="fr-FR"/>
          </a:p>
        </p:txBody>
      </p:sp>
    </p:spTree>
    <p:extLst>
      <p:ext uri="{BB962C8B-B14F-4D97-AF65-F5344CB8AC3E}">
        <p14:creationId xmlns:p14="http://schemas.microsoft.com/office/powerpoint/2010/main" val="286010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2457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6AD0F-9E72-483A-B4DE-30621779121C}" type="slidenum">
              <a:rPr lang="fr-FR">
                <a:cs typeface="Arial" charset="0"/>
              </a:rPr>
              <a:pPr fontAlgn="base">
                <a:spcBef>
                  <a:spcPct val="0"/>
                </a:spcBef>
                <a:spcAft>
                  <a:spcPct val="0"/>
                </a:spcAft>
                <a:defRPr/>
              </a:pPr>
              <a:t>22</a:t>
            </a:fld>
            <a:endParaRPr lang="fr-FR">
              <a:cs typeface="Arial" charset="0"/>
            </a:endParaRPr>
          </a:p>
        </p:txBody>
      </p:sp>
    </p:spTree>
    <p:extLst>
      <p:ext uri="{BB962C8B-B14F-4D97-AF65-F5344CB8AC3E}">
        <p14:creationId xmlns:p14="http://schemas.microsoft.com/office/powerpoint/2010/main" val="257149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78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t>Vous savez à quel point l’infection d’une prothèse articulaire est une complication redoutable et dévastatrice.</a:t>
            </a:r>
          </a:p>
          <a:p>
            <a:pPr eaLnBrk="1" hangingPunct="1">
              <a:spcBef>
                <a:spcPct val="0"/>
              </a:spcBef>
            </a:pPr>
            <a:r>
              <a:rPr lang="fr-FR"/>
              <a:t>Il s’agit de la première cause d’échec des arthroplasties de genou et la 3</a:t>
            </a:r>
            <a:r>
              <a:rPr lang="fr-FR" baseline="30000"/>
              <a:t>ième</a:t>
            </a:r>
            <a:r>
              <a:rPr lang="fr-FR"/>
              <a:t> des arthroplasties de hanche. Elle prolonge la durée d'hospitalisation de 12 à 20 jours et augmente le nombre d’hospitalisation et d’intervention tout en augmentant le coût des soins de l’ordre de 300 %.</a:t>
            </a:r>
          </a:p>
          <a:p>
            <a:pPr eaLnBrk="1" hangingPunct="1">
              <a:spcBef>
                <a:spcPct val="0"/>
              </a:spcBef>
            </a:pPr>
            <a:endParaRPr lang="fr-FR"/>
          </a:p>
          <a:p>
            <a:pPr eaLnBrk="1" hangingPunct="1">
              <a:spcBef>
                <a:spcPct val="0"/>
              </a:spcBef>
            </a:pPr>
            <a:r>
              <a:rPr lang="fr-FR"/>
              <a:t>Cette complication se solde régulièrement par un résultats fonctionnel très éloigné du résultat initialement attendu car elle altère la récupération fonctionnelle et la qualité de vie de nos patients.</a:t>
            </a:r>
          </a:p>
          <a:p>
            <a:pPr eaLnBrk="1" hangingPunct="1">
              <a:spcBef>
                <a:spcPct val="0"/>
              </a:spcBef>
            </a:pPr>
            <a:endParaRPr lang="fr-FR"/>
          </a:p>
        </p:txBody>
      </p:sp>
      <p:sp>
        <p:nvSpPr>
          <p:cNvPr id="4096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5EEF53-0F2F-45B3-8D68-C56D1C406195}" type="slidenum">
              <a:rPr lang="fr-FR">
                <a:cs typeface="Arial" charset="0"/>
              </a:rPr>
              <a:pPr fontAlgn="base">
                <a:spcBef>
                  <a:spcPct val="0"/>
                </a:spcBef>
                <a:spcAft>
                  <a:spcPct val="0"/>
                </a:spcAft>
                <a:defRPr/>
              </a:pPr>
              <a:t>31</a:t>
            </a:fld>
            <a:endParaRPr lang="fr-FR">
              <a:cs typeface="Arial" charset="0"/>
            </a:endParaRPr>
          </a:p>
        </p:txBody>
      </p:sp>
    </p:spTree>
    <p:extLst>
      <p:ext uri="{BB962C8B-B14F-4D97-AF65-F5344CB8AC3E}">
        <p14:creationId xmlns:p14="http://schemas.microsoft.com/office/powerpoint/2010/main" val="253779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40996E-F8B6-480C-9CD2-5664DFC84D09}" type="slidenum">
              <a:rPr lang="fr-FR" smtClean="0"/>
              <a:t>32</a:t>
            </a:fld>
            <a:endParaRPr lang="fr-FR"/>
          </a:p>
        </p:txBody>
      </p:sp>
    </p:spTree>
    <p:extLst>
      <p:ext uri="{BB962C8B-B14F-4D97-AF65-F5344CB8AC3E}">
        <p14:creationId xmlns:p14="http://schemas.microsoft.com/office/powerpoint/2010/main" val="191007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D5A3843-42E3-4F0A-A484-D3CDB2864EF4}" type="datetimeFigureOut">
              <a:rPr lang="fr-FR" smtClean="0"/>
              <a:t>24/11/2022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E221AB-2D9F-4E3C-90EB-796910BB72C2}" type="slidenum">
              <a:rPr lang="fr-FR" smtClean="0"/>
              <a:t>‹N°›</a:t>
            </a:fld>
            <a:endParaRPr lang="fr-FR"/>
          </a:p>
        </p:txBody>
      </p:sp>
    </p:spTree>
    <p:extLst>
      <p:ext uri="{BB962C8B-B14F-4D97-AF65-F5344CB8AC3E}">
        <p14:creationId xmlns:p14="http://schemas.microsoft.com/office/powerpoint/2010/main" val="410123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D5A3843-42E3-4F0A-A484-D3CDB2864EF4}" type="datetimeFigureOut">
              <a:rPr lang="fr-FR" smtClean="0"/>
              <a:t>24/11/2022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E221AB-2D9F-4E3C-90EB-796910BB72C2}" type="slidenum">
              <a:rPr lang="fr-FR" smtClean="0"/>
              <a:t>‹N°›</a:t>
            </a:fld>
            <a:endParaRPr lang="fr-FR"/>
          </a:p>
        </p:txBody>
      </p:sp>
    </p:spTree>
    <p:extLst>
      <p:ext uri="{BB962C8B-B14F-4D97-AF65-F5344CB8AC3E}">
        <p14:creationId xmlns:p14="http://schemas.microsoft.com/office/powerpoint/2010/main" val="33868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D5A3843-42E3-4F0A-A484-D3CDB2864EF4}" type="datetimeFigureOut">
              <a:rPr lang="fr-FR" smtClean="0"/>
              <a:t>24/11/2022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E221AB-2D9F-4E3C-90EB-796910BB72C2}" type="slidenum">
              <a:rPr lang="fr-FR" smtClean="0"/>
              <a:t>‹N°›</a:t>
            </a:fld>
            <a:endParaRPr lang="fr-FR"/>
          </a:p>
        </p:txBody>
      </p:sp>
    </p:spTree>
    <p:extLst>
      <p:ext uri="{BB962C8B-B14F-4D97-AF65-F5344CB8AC3E}">
        <p14:creationId xmlns:p14="http://schemas.microsoft.com/office/powerpoint/2010/main" val="309671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D5A3843-42E3-4F0A-A484-D3CDB2864EF4}" type="datetimeFigureOut">
              <a:rPr lang="fr-FR" smtClean="0"/>
              <a:t>24/11/2022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E221AB-2D9F-4E3C-90EB-796910BB72C2}" type="slidenum">
              <a:rPr lang="fr-FR" smtClean="0"/>
              <a:t>‹N°›</a:t>
            </a:fld>
            <a:endParaRPr lang="fr-FR"/>
          </a:p>
        </p:txBody>
      </p:sp>
    </p:spTree>
    <p:extLst>
      <p:ext uri="{BB962C8B-B14F-4D97-AF65-F5344CB8AC3E}">
        <p14:creationId xmlns:p14="http://schemas.microsoft.com/office/powerpoint/2010/main" val="238620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D5A3843-42E3-4F0A-A484-D3CDB2864EF4}" type="datetimeFigureOut">
              <a:rPr lang="fr-FR" smtClean="0"/>
              <a:t>24/11/2022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E221AB-2D9F-4E3C-90EB-796910BB72C2}" type="slidenum">
              <a:rPr lang="fr-FR" smtClean="0"/>
              <a:t>‹N°›</a:t>
            </a:fld>
            <a:endParaRPr lang="fr-FR"/>
          </a:p>
        </p:txBody>
      </p:sp>
    </p:spTree>
    <p:extLst>
      <p:ext uri="{BB962C8B-B14F-4D97-AF65-F5344CB8AC3E}">
        <p14:creationId xmlns:p14="http://schemas.microsoft.com/office/powerpoint/2010/main" val="253037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D5A3843-42E3-4F0A-A484-D3CDB2864EF4}" type="datetimeFigureOut">
              <a:rPr lang="fr-FR" smtClean="0"/>
              <a:t>24/11/2022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E221AB-2D9F-4E3C-90EB-796910BB72C2}" type="slidenum">
              <a:rPr lang="fr-FR" smtClean="0"/>
              <a:t>‹N°›</a:t>
            </a:fld>
            <a:endParaRPr lang="fr-FR"/>
          </a:p>
        </p:txBody>
      </p:sp>
    </p:spTree>
    <p:extLst>
      <p:ext uri="{BB962C8B-B14F-4D97-AF65-F5344CB8AC3E}">
        <p14:creationId xmlns:p14="http://schemas.microsoft.com/office/powerpoint/2010/main" val="380122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D5A3843-42E3-4F0A-A484-D3CDB2864EF4}" type="datetimeFigureOut">
              <a:rPr lang="fr-FR" smtClean="0"/>
              <a:t>24/11/2022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E221AB-2D9F-4E3C-90EB-796910BB72C2}" type="slidenum">
              <a:rPr lang="fr-FR" smtClean="0"/>
              <a:t>‹N°›</a:t>
            </a:fld>
            <a:endParaRPr lang="fr-FR"/>
          </a:p>
        </p:txBody>
      </p:sp>
    </p:spTree>
    <p:extLst>
      <p:ext uri="{BB962C8B-B14F-4D97-AF65-F5344CB8AC3E}">
        <p14:creationId xmlns:p14="http://schemas.microsoft.com/office/powerpoint/2010/main" val="288087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D5A3843-42E3-4F0A-A484-D3CDB2864EF4}" type="datetimeFigureOut">
              <a:rPr lang="fr-FR" smtClean="0"/>
              <a:t>24/11/2022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E221AB-2D9F-4E3C-90EB-796910BB72C2}" type="slidenum">
              <a:rPr lang="fr-FR" smtClean="0"/>
              <a:t>‹N°›</a:t>
            </a:fld>
            <a:endParaRPr lang="fr-FR"/>
          </a:p>
        </p:txBody>
      </p:sp>
    </p:spTree>
    <p:extLst>
      <p:ext uri="{BB962C8B-B14F-4D97-AF65-F5344CB8AC3E}">
        <p14:creationId xmlns:p14="http://schemas.microsoft.com/office/powerpoint/2010/main" val="27038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5A3843-42E3-4F0A-A484-D3CDB2864EF4}" type="datetimeFigureOut">
              <a:rPr lang="fr-FR" smtClean="0"/>
              <a:t>24/11/2022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E221AB-2D9F-4E3C-90EB-796910BB72C2}" type="slidenum">
              <a:rPr lang="fr-FR" smtClean="0"/>
              <a:t>‹N°›</a:t>
            </a:fld>
            <a:endParaRPr lang="fr-FR"/>
          </a:p>
        </p:txBody>
      </p:sp>
    </p:spTree>
    <p:extLst>
      <p:ext uri="{BB962C8B-B14F-4D97-AF65-F5344CB8AC3E}">
        <p14:creationId xmlns:p14="http://schemas.microsoft.com/office/powerpoint/2010/main" val="314627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D5A3843-42E3-4F0A-A484-D3CDB2864EF4}" type="datetimeFigureOut">
              <a:rPr lang="fr-FR" smtClean="0"/>
              <a:t>24/11/2022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E221AB-2D9F-4E3C-90EB-796910BB72C2}" type="slidenum">
              <a:rPr lang="fr-FR" smtClean="0"/>
              <a:t>‹N°›</a:t>
            </a:fld>
            <a:endParaRPr lang="fr-FR"/>
          </a:p>
        </p:txBody>
      </p:sp>
    </p:spTree>
    <p:extLst>
      <p:ext uri="{BB962C8B-B14F-4D97-AF65-F5344CB8AC3E}">
        <p14:creationId xmlns:p14="http://schemas.microsoft.com/office/powerpoint/2010/main" val="106265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D5A3843-42E3-4F0A-A484-D3CDB2864EF4}" type="datetimeFigureOut">
              <a:rPr lang="fr-FR" smtClean="0"/>
              <a:t>24/11/2022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E221AB-2D9F-4E3C-90EB-796910BB72C2}" type="slidenum">
              <a:rPr lang="fr-FR" smtClean="0"/>
              <a:t>‹N°›</a:t>
            </a:fld>
            <a:endParaRPr lang="fr-FR"/>
          </a:p>
        </p:txBody>
      </p:sp>
    </p:spTree>
    <p:extLst>
      <p:ext uri="{BB962C8B-B14F-4D97-AF65-F5344CB8AC3E}">
        <p14:creationId xmlns:p14="http://schemas.microsoft.com/office/powerpoint/2010/main" val="42313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A3843-42E3-4F0A-A484-D3CDB2864EF4}" type="datetimeFigureOut">
              <a:rPr lang="fr-FR" smtClean="0"/>
              <a:t>24/11/2022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221AB-2D9F-4E3C-90EB-796910BB72C2}" type="slidenum">
              <a:rPr lang="fr-FR" smtClean="0"/>
              <a:t>‹N°›</a:t>
            </a:fld>
            <a:endParaRPr lang="fr-FR"/>
          </a:p>
        </p:txBody>
      </p:sp>
    </p:spTree>
    <p:extLst>
      <p:ext uri="{BB962C8B-B14F-4D97-AF65-F5344CB8AC3E}">
        <p14:creationId xmlns:p14="http://schemas.microsoft.com/office/powerpoint/2010/main" val="2377578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icmphilly.com/"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crioac-lyon.fr/wp-content/uploads/Instruction_DGOS.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24295"/>
            <a:ext cx="7774632" cy="2076713"/>
          </a:xfrm>
        </p:spPr>
        <p:txBody>
          <a:bodyPr>
            <a:normAutofit fontScale="90000"/>
          </a:bodyPr>
          <a:lstStyle/>
          <a:p>
            <a:r>
              <a:rPr lang="fr-FR" sz="4900" b="1" dirty="0"/>
              <a:t>IOA</a:t>
            </a:r>
            <a:br>
              <a:rPr lang="fr-FR" dirty="0"/>
            </a:br>
            <a:r>
              <a:rPr lang="fr-FR" dirty="0">
                <a:latin typeface="+mn-lt"/>
              </a:rPr>
              <a:t>Place du référent infectiologue</a:t>
            </a:r>
            <a:br>
              <a:rPr lang="fr-FR" dirty="0">
                <a:latin typeface="+mn-lt"/>
              </a:rPr>
            </a:br>
            <a:r>
              <a:rPr lang="fr-FR" dirty="0">
                <a:latin typeface="+mn-lt"/>
              </a:rPr>
              <a:t>et articulation avec les </a:t>
            </a:r>
            <a:r>
              <a:rPr lang="fr-FR" b="1" dirty="0"/>
              <a:t>CRIOAC</a:t>
            </a:r>
          </a:p>
        </p:txBody>
      </p:sp>
      <p:sp>
        <p:nvSpPr>
          <p:cNvPr id="3" name="Sous-titre 2"/>
          <p:cNvSpPr>
            <a:spLocks noGrp="1"/>
          </p:cNvSpPr>
          <p:nvPr>
            <p:ph type="subTitle" idx="1"/>
          </p:nvPr>
        </p:nvSpPr>
        <p:spPr>
          <a:xfrm>
            <a:off x="755576" y="4941354"/>
            <a:ext cx="7774632" cy="793610"/>
          </a:xfrm>
        </p:spPr>
        <p:txBody>
          <a:bodyPr>
            <a:noAutofit/>
          </a:bodyPr>
          <a:lstStyle/>
          <a:p>
            <a:r>
              <a:rPr lang="fr-FR" sz="1800" dirty="0">
                <a:solidFill>
                  <a:schemeClr val="tx1"/>
                </a:solidFill>
              </a:rPr>
              <a:t>Eric Bonnet, CHU Toulouse, Coordonnateur </a:t>
            </a:r>
            <a:r>
              <a:rPr lang="fr-FR" sz="1800" dirty="0" err="1">
                <a:solidFill>
                  <a:schemeClr val="tx1"/>
                </a:solidFill>
              </a:rPr>
              <a:t>CrATB</a:t>
            </a:r>
            <a:r>
              <a:rPr lang="fr-FR" sz="1800" dirty="0">
                <a:solidFill>
                  <a:schemeClr val="tx1"/>
                </a:solidFill>
              </a:rPr>
              <a:t> Occitanie</a:t>
            </a:r>
          </a:p>
          <a:p>
            <a:r>
              <a:rPr lang="fr-FR" sz="1800" dirty="0">
                <a:solidFill>
                  <a:schemeClr val="tx1"/>
                </a:solidFill>
              </a:rPr>
              <a:t>Vanina Meyssonnier, HUG, Genève (GH DCSS Paris)</a:t>
            </a:r>
          </a:p>
        </p:txBody>
      </p:sp>
      <p:sp>
        <p:nvSpPr>
          <p:cNvPr id="4" name="ZoneTexte 3"/>
          <p:cNvSpPr txBox="1"/>
          <p:nvPr/>
        </p:nvSpPr>
        <p:spPr>
          <a:xfrm>
            <a:off x="251520" y="3600536"/>
            <a:ext cx="8424936" cy="1015663"/>
          </a:xfrm>
          <a:prstGeom prst="rect">
            <a:avLst/>
          </a:prstGeom>
          <a:noFill/>
        </p:spPr>
        <p:txBody>
          <a:bodyPr wrap="square" rtlCol="0">
            <a:spAutoFit/>
          </a:bodyPr>
          <a:lstStyle/>
          <a:p>
            <a:pPr algn="ctr"/>
            <a:r>
              <a:rPr lang="fr-FR" b="1" dirty="0"/>
              <a:t>  </a:t>
            </a:r>
            <a:r>
              <a:rPr lang="fr-FR" sz="2000" b="1" dirty="0"/>
              <a:t>Implémenter un programme de Bon Usage des Anti-infectieux </a:t>
            </a:r>
          </a:p>
          <a:p>
            <a:pPr algn="ctr"/>
            <a:r>
              <a:rPr lang="fr-FR" sz="2000" b="1" dirty="0"/>
              <a:t>Séminaire SPILF </a:t>
            </a:r>
          </a:p>
          <a:p>
            <a:pPr algn="ctr"/>
            <a:r>
              <a:rPr lang="fr-FR" sz="2000" b="1" dirty="0"/>
              <a:t>24-25 octobre 2019</a:t>
            </a:r>
          </a:p>
        </p:txBody>
      </p:sp>
      <p:pic>
        <p:nvPicPr>
          <p:cNvPr id="6" name="Image 5">
            <a:extLst>
              <a:ext uri="{FF2B5EF4-FFF2-40B4-BE49-F238E27FC236}">
                <a16:creationId xmlns:a16="http://schemas.microsoft.com/office/drawing/2014/main" id="{5E76731D-FB15-2C47-A1D9-563AC15F3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0624" y="-7350"/>
            <a:ext cx="2013375" cy="870452"/>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983" y="5856033"/>
            <a:ext cx="1772155" cy="996838"/>
          </a:xfrm>
          <a:prstGeom prst="rect">
            <a:avLst/>
          </a:prstGeom>
        </p:spPr>
      </p:pic>
      <p:pic>
        <p:nvPicPr>
          <p:cNvPr id="5" name="Image 4"/>
          <p:cNvPicPr>
            <a:picLocks noChangeAspect="1"/>
          </p:cNvPicPr>
          <p:nvPr/>
        </p:nvPicPr>
        <p:blipFill>
          <a:blip r:embed="rId4"/>
          <a:stretch>
            <a:fillRect/>
          </a:stretch>
        </p:blipFill>
        <p:spPr>
          <a:xfrm>
            <a:off x="0" y="-7350"/>
            <a:ext cx="1691680" cy="1252861"/>
          </a:xfrm>
          <a:prstGeom prst="rect">
            <a:avLst/>
          </a:prstGeom>
        </p:spPr>
      </p:pic>
      <p:pic>
        <p:nvPicPr>
          <p:cNvPr id="9" name="Image 8"/>
          <p:cNvPicPr>
            <a:picLocks noChangeAspect="1"/>
          </p:cNvPicPr>
          <p:nvPr/>
        </p:nvPicPr>
        <p:blipFill>
          <a:blip r:embed="rId5"/>
          <a:stretch>
            <a:fillRect/>
          </a:stretch>
        </p:blipFill>
        <p:spPr>
          <a:xfrm>
            <a:off x="-1841" y="5949280"/>
            <a:ext cx="1854739" cy="903591"/>
          </a:xfrm>
          <a:prstGeom prst="rect">
            <a:avLst/>
          </a:prstGeom>
        </p:spPr>
      </p:pic>
    </p:spTree>
    <p:extLst>
      <p:ext uri="{BB962C8B-B14F-4D97-AF65-F5344CB8AC3E}">
        <p14:creationId xmlns:p14="http://schemas.microsoft.com/office/powerpoint/2010/main" val="2822787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79512" y="2060848"/>
            <a:ext cx="8671999" cy="3600400"/>
          </a:xfrm>
          <a:prstGeom prst="rect">
            <a:avLst/>
          </a:prstGeom>
          <a:noFill/>
          <a:ln w="9525">
            <a:noFill/>
            <a:miter lim="800000"/>
            <a:headEnd/>
            <a:tailEnd/>
          </a:ln>
        </p:spPr>
        <p:txBody>
          <a:bodyPr/>
          <a:lstStyle/>
          <a:p>
            <a:pPr marL="457200" indent="-457200">
              <a:spcBef>
                <a:spcPct val="20000"/>
              </a:spcBef>
              <a:buFont typeface="Wingdings"/>
              <a:buChar char="à"/>
            </a:pPr>
            <a:r>
              <a:rPr lang="fr-FR" sz="2800" b="1" dirty="0">
                <a:latin typeface="Calibri" pitchFamily="34" charset="0"/>
              </a:rPr>
              <a:t>Référent ATB : </a:t>
            </a:r>
          </a:p>
          <a:p>
            <a:pPr marL="914400" lvl="1" indent="-457200">
              <a:spcBef>
                <a:spcPct val="20000"/>
              </a:spcBef>
              <a:buFont typeface="Wingdings"/>
              <a:buChar char="à"/>
            </a:pPr>
            <a:r>
              <a:rPr lang="fr-FR" sz="2800" b="1" dirty="0">
                <a:latin typeface="Calibri" pitchFamily="34" charset="0"/>
              </a:rPr>
              <a:t>traiter la bonne bactérie </a:t>
            </a:r>
          </a:p>
          <a:p>
            <a:pPr marL="914400" lvl="1" indent="-457200">
              <a:spcBef>
                <a:spcPct val="20000"/>
              </a:spcBef>
              <a:buFont typeface="Wingdings"/>
              <a:buChar char="à"/>
            </a:pPr>
            <a:r>
              <a:rPr lang="fr-FR" sz="2800" b="1" dirty="0">
                <a:latin typeface="Calibri" pitchFamily="34" charset="0"/>
              </a:rPr>
              <a:t>Choix optimal ATB / </a:t>
            </a:r>
            <a:r>
              <a:rPr lang="fr-FR" sz="2800" b="1" dirty="0" err="1">
                <a:latin typeface="Calibri" pitchFamily="34" charset="0"/>
              </a:rPr>
              <a:t>poso</a:t>
            </a:r>
            <a:r>
              <a:rPr lang="fr-FR" sz="2800" b="1" dirty="0">
                <a:latin typeface="Calibri" pitchFamily="34" charset="0"/>
              </a:rPr>
              <a:t>: diffusion ostéo-art</a:t>
            </a:r>
          </a:p>
          <a:p>
            <a:pPr marL="914400" lvl="1" indent="-457200">
              <a:spcBef>
                <a:spcPct val="20000"/>
              </a:spcBef>
              <a:buFont typeface="Wingdings"/>
              <a:buChar char="à"/>
            </a:pPr>
            <a:r>
              <a:rPr lang="fr-FR" sz="2800" b="1" dirty="0">
                <a:latin typeface="Calibri" pitchFamily="34" charset="0"/>
              </a:rPr>
              <a:t>Durée +/- longue</a:t>
            </a:r>
          </a:p>
          <a:p>
            <a:pPr lvl="1">
              <a:spcBef>
                <a:spcPct val="20000"/>
              </a:spcBef>
            </a:pPr>
            <a:endParaRPr lang="fr-FR" sz="2800" b="1" dirty="0">
              <a:latin typeface="Calibri" pitchFamily="34" charset="0"/>
            </a:endParaRPr>
          </a:p>
          <a:p>
            <a:pPr>
              <a:spcBef>
                <a:spcPct val="20000"/>
              </a:spcBef>
            </a:pPr>
            <a:r>
              <a:rPr lang="fr-FR" sz="2800" b="1" dirty="0">
                <a:latin typeface="Calibri" pitchFamily="34" charset="0"/>
              </a:rPr>
              <a:t>Mais on peut faire beaucoup plus ++</a:t>
            </a:r>
          </a:p>
        </p:txBody>
      </p:sp>
      <p:sp>
        <p:nvSpPr>
          <p:cNvPr id="36867" name="Text Box 9"/>
          <p:cNvSpPr txBox="1">
            <a:spLocks noChangeArrowheads="1"/>
          </p:cNvSpPr>
          <p:nvPr/>
        </p:nvSpPr>
        <p:spPr bwMode="auto">
          <a:xfrm>
            <a:off x="467544" y="281376"/>
            <a:ext cx="8383967" cy="707886"/>
          </a:xfrm>
          <a:prstGeom prst="rect">
            <a:avLst/>
          </a:prstGeom>
          <a:noFill/>
          <a:ln w="9525">
            <a:noFill/>
            <a:miter lim="800000"/>
            <a:headEnd/>
            <a:tailEnd/>
          </a:ln>
        </p:spPr>
        <p:txBody>
          <a:bodyPr wrap="square">
            <a:spAutoFit/>
          </a:bodyPr>
          <a:lstStyle/>
          <a:p>
            <a:pPr algn="ctr">
              <a:spcBef>
                <a:spcPct val="20000"/>
              </a:spcBef>
            </a:pPr>
            <a:r>
              <a:rPr lang="fr-FR" sz="4000" b="1" dirty="0">
                <a:latin typeface="Calibri" pitchFamily="34" charset="0"/>
              </a:rPr>
              <a:t>BUA et IOA</a:t>
            </a:r>
          </a:p>
        </p:txBody>
      </p:sp>
    </p:spTree>
    <p:extLst>
      <p:ext uri="{BB962C8B-B14F-4D97-AF65-F5344CB8AC3E}">
        <p14:creationId xmlns:p14="http://schemas.microsoft.com/office/powerpoint/2010/main" val="167528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79512" y="2924944"/>
            <a:ext cx="8671999" cy="504056"/>
          </a:xfrm>
          <a:prstGeom prst="rect">
            <a:avLst/>
          </a:prstGeom>
          <a:noFill/>
          <a:ln w="9525">
            <a:noFill/>
            <a:miter lim="800000"/>
            <a:headEnd/>
            <a:tailEnd/>
          </a:ln>
        </p:spPr>
        <p:txBody>
          <a:bodyPr/>
          <a:lstStyle/>
          <a:p>
            <a:pPr marL="457200" indent="-457200">
              <a:spcBef>
                <a:spcPct val="20000"/>
              </a:spcBef>
              <a:buFont typeface="Wingdings"/>
              <a:buChar char="à"/>
            </a:pPr>
            <a:r>
              <a:rPr lang="fr-FR" sz="2800" b="1" dirty="0">
                <a:latin typeface="Calibri" pitchFamily="34" charset="0"/>
              </a:rPr>
              <a:t>Rôle du référent:  PREVENTION  des IOA</a:t>
            </a:r>
          </a:p>
        </p:txBody>
      </p:sp>
      <p:sp>
        <p:nvSpPr>
          <p:cNvPr id="4" name="Text Box 9"/>
          <p:cNvSpPr txBox="1">
            <a:spLocks noChangeArrowheads="1"/>
          </p:cNvSpPr>
          <p:nvPr/>
        </p:nvSpPr>
        <p:spPr bwMode="auto">
          <a:xfrm>
            <a:off x="467544" y="281376"/>
            <a:ext cx="8383967" cy="707886"/>
          </a:xfrm>
          <a:prstGeom prst="rect">
            <a:avLst/>
          </a:prstGeom>
          <a:noFill/>
          <a:ln w="9525">
            <a:noFill/>
            <a:miter lim="800000"/>
            <a:headEnd/>
            <a:tailEnd/>
          </a:ln>
        </p:spPr>
        <p:txBody>
          <a:bodyPr wrap="square">
            <a:spAutoFit/>
          </a:bodyPr>
          <a:lstStyle/>
          <a:p>
            <a:pPr algn="ctr">
              <a:spcBef>
                <a:spcPct val="20000"/>
              </a:spcBef>
            </a:pPr>
            <a:r>
              <a:rPr lang="fr-FR" sz="4000" b="1" dirty="0">
                <a:latin typeface="Calibri" pitchFamily="34" charset="0"/>
              </a:rPr>
              <a:t>BUA et IOA</a:t>
            </a:r>
          </a:p>
        </p:txBody>
      </p:sp>
    </p:spTree>
    <p:extLst>
      <p:ext uri="{BB962C8B-B14F-4D97-AF65-F5344CB8AC3E}">
        <p14:creationId xmlns:p14="http://schemas.microsoft.com/office/powerpoint/2010/main" val="313177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340769"/>
            <a:ext cx="8291264" cy="5483150"/>
          </a:xfrm>
        </p:spPr>
        <p:txBody>
          <a:bodyPr>
            <a:normAutofit/>
          </a:bodyPr>
          <a:lstStyle/>
          <a:p>
            <a:pPr algn="just"/>
            <a:r>
              <a:rPr lang="fr-FR" sz="2800" b="1" dirty="0"/>
              <a:t>FR infectieux modifiables?</a:t>
            </a:r>
            <a:endParaRPr lang="fr-FR" sz="2800" dirty="0"/>
          </a:p>
        </p:txBody>
      </p:sp>
      <p:sp>
        <p:nvSpPr>
          <p:cNvPr id="6" name="Text Box 9"/>
          <p:cNvSpPr txBox="1">
            <a:spLocks noGrp="1" noChangeArrowheads="1"/>
          </p:cNvSpPr>
          <p:nvPr>
            <p:ph type="title"/>
          </p:nvPr>
        </p:nvSpPr>
        <p:spPr bwMode="auto">
          <a:xfrm>
            <a:off x="457200" y="553750"/>
            <a:ext cx="8229600" cy="584775"/>
          </a:xfrm>
          <a:prstGeom prst="rect">
            <a:avLst/>
          </a:prstGeom>
          <a:noFill/>
          <a:ln w="9525">
            <a:noFill/>
            <a:miter lim="800000"/>
            <a:headEnd/>
            <a:tailEnd/>
          </a:ln>
        </p:spPr>
        <p:txBody>
          <a:bodyPr wrap="square">
            <a:spAutoFit/>
          </a:bodyPr>
          <a:lstStyle/>
          <a:p>
            <a:pPr algn="ctr">
              <a:spcBef>
                <a:spcPct val="20000"/>
              </a:spcBef>
            </a:pPr>
            <a:r>
              <a:rPr lang="fr-FR" sz="3200" b="1" dirty="0">
                <a:latin typeface="Calibri" pitchFamily="34" charset="0"/>
              </a:rPr>
              <a:t>Prévention / éducation</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60848"/>
            <a:ext cx="7888765" cy="440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cteur droit 3"/>
          <p:cNvCxnSpPr/>
          <p:nvPr/>
        </p:nvCxnSpPr>
        <p:spPr>
          <a:xfrm>
            <a:off x="6228184" y="4653136"/>
            <a:ext cx="172819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95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3204" y="1099310"/>
            <a:ext cx="8157592" cy="5328592"/>
          </a:xfrm>
        </p:spPr>
        <p:txBody>
          <a:bodyPr>
            <a:normAutofit fontScale="25000" lnSpcReduction="20000"/>
          </a:bodyPr>
          <a:lstStyle/>
          <a:p>
            <a:pPr marL="0" indent="0">
              <a:buNone/>
            </a:pPr>
            <a:r>
              <a:rPr lang="fr-FR" sz="11200" b="1" dirty="0"/>
              <a:t>Consultation préopératoire patient à risque:</a:t>
            </a:r>
          </a:p>
          <a:p>
            <a:pPr marL="0" indent="0">
              <a:buNone/>
            </a:pPr>
            <a:endParaRPr lang="fr-FR" sz="8000" b="1" dirty="0"/>
          </a:p>
          <a:p>
            <a:pPr marL="0" indent="0">
              <a:buNone/>
            </a:pPr>
            <a:r>
              <a:rPr lang="fr-FR" sz="11200" b="1" dirty="0">
                <a:sym typeface="Wingdings" panose="05000000000000000000" pitchFamily="2" charset="2"/>
              </a:rPr>
              <a:t></a:t>
            </a:r>
            <a:r>
              <a:rPr lang="fr-FR" sz="11200" b="1" dirty="0"/>
              <a:t>Selon le terrain: </a:t>
            </a:r>
            <a:endParaRPr lang="fr-FR" sz="11200" dirty="0"/>
          </a:p>
          <a:p>
            <a:pPr marL="0" indent="0">
              <a:buNone/>
            </a:pPr>
            <a:endParaRPr lang="fr-FR" sz="9600" dirty="0"/>
          </a:p>
          <a:p>
            <a:r>
              <a:rPr lang="fr-FR" sz="9600" dirty="0" err="1"/>
              <a:t>Sepsis</a:t>
            </a:r>
            <a:r>
              <a:rPr lang="fr-FR" sz="9600" dirty="0"/>
              <a:t> franc, CRP &gt; 50</a:t>
            </a:r>
          </a:p>
          <a:p>
            <a:endParaRPr lang="fr-FR" sz="9600" dirty="0"/>
          </a:p>
          <a:p>
            <a:r>
              <a:rPr lang="fr-FR" sz="9600" dirty="0"/>
              <a:t>Porteur d’une valve cardiaque ou PM ou </a:t>
            </a:r>
            <a:r>
              <a:rPr lang="fr-FR" sz="9600" dirty="0" err="1"/>
              <a:t>défribrillateur</a:t>
            </a:r>
            <a:endParaRPr lang="fr-FR" sz="9600" dirty="0"/>
          </a:p>
          <a:p>
            <a:endParaRPr lang="fr-FR" sz="9600" dirty="0"/>
          </a:p>
          <a:p>
            <a:r>
              <a:rPr lang="fr-FR" sz="9600" dirty="0"/>
              <a:t>Patient immunodéprimé (pathologie maligne, chimiothérapie, biothérapie, </a:t>
            </a:r>
            <a:r>
              <a:rPr lang="fr-FR" sz="9600" dirty="0" err="1"/>
              <a:t>corticottt</a:t>
            </a:r>
            <a:r>
              <a:rPr lang="fr-FR" sz="9600" dirty="0"/>
              <a:t>, transplanté, diabète compliqué, cirrhose, splénectomie, VIH…</a:t>
            </a:r>
          </a:p>
          <a:p>
            <a:endParaRPr lang="fr-FR" sz="9600" dirty="0"/>
          </a:p>
          <a:p>
            <a:r>
              <a:rPr lang="fr-FR" sz="9600" dirty="0"/>
              <a:t>Patient ≥ 85 ans, nombreuses comorbidités, patient opéré à l’étranger (risque de BMR)</a:t>
            </a:r>
          </a:p>
        </p:txBody>
      </p:sp>
      <p:sp>
        <p:nvSpPr>
          <p:cNvPr id="4" name="Text Box 9"/>
          <p:cNvSpPr txBox="1">
            <a:spLocks noGrp="1" noChangeArrowheads="1"/>
          </p:cNvSpPr>
          <p:nvPr>
            <p:ph type="title"/>
          </p:nvPr>
        </p:nvSpPr>
        <p:spPr bwMode="auto">
          <a:xfrm>
            <a:off x="-110763" y="116105"/>
            <a:ext cx="8229600" cy="707886"/>
          </a:xfrm>
          <a:prstGeom prst="rect">
            <a:avLst/>
          </a:prstGeom>
          <a:noFill/>
          <a:ln w="9525">
            <a:noFill/>
            <a:miter lim="800000"/>
            <a:headEnd/>
            <a:tailEnd/>
          </a:ln>
        </p:spPr>
        <p:txBody>
          <a:bodyPr wrap="square">
            <a:spAutoFit/>
          </a:bodyPr>
          <a:lstStyle/>
          <a:p>
            <a:pPr algn="ctr">
              <a:spcBef>
                <a:spcPct val="20000"/>
              </a:spcBef>
            </a:pPr>
            <a:r>
              <a:rPr lang="fr-FR" sz="4000" b="1" dirty="0">
                <a:latin typeface="Calibri" pitchFamily="34" charset="0"/>
              </a:rPr>
              <a:t>Prévention / éducation</a:t>
            </a:r>
          </a:p>
        </p:txBody>
      </p:sp>
      <p:pic>
        <p:nvPicPr>
          <p:cNvPr id="6" name="Image 5">
            <a:extLst>
              <a:ext uri="{FF2B5EF4-FFF2-40B4-BE49-F238E27FC236}">
                <a16:creationId xmlns:a16="http://schemas.microsoft.com/office/drawing/2014/main" id="{5E76731D-FB15-2C47-A1D9-563AC15F3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0625" y="5987548"/>
            <a:ext cx="2013375" cy="870452"/>
          </a:xfrm>
          <a:prstGeom prst="rect">
            <a:avLst/>
          </a:prstGeom>
        </p:spPr>
      </p:pic>
    </p:spTree>
    <p:extLst>
      <p:ext uri="{BB962C8B-B14F-4D97-AF65-F5344CB8AC3E}">
        <p14:creationId xmlns:p14="http://schemas.microsoft.com/office/powerpoint/2010/main" val="376278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268760"/>
            <a:ext cx="8517632" cy="4176464"/>
          </a:xfrm>
        </p:spPr>
        <p:txBody>
          <a:bodyPr>
            <a:normAutofit fontScale="77500" lnSpcReduction="20000"/>
          </a:bodyPr>
          <a:lstStyle/>
          <a:p>
            <a:r>
              <a:rPr lang="fr-FR" sz="3600" b="1" dirty="0"/>
              <a:t>Consultation préopératoire patient à risque:</a:t>
            </a:r>
          </a:p>
          <a:p>
            <a:endParaRPr lang="fr-FR" sz="4000" b="1" dirty="0"/>
          </a:p>
          <a:p>
            <a:pPr lvl="1">
              <a:buFont typeface="Wingdings"/>
              <a:buChar char="à"/>
            </a:pPr>
            <a:r>
              <a:rPr lang="fr-FR" sz="3600" b="1" dirty="0"/>
              <a:t>Selon le type d’infection</a:t>
            </a:r>
          </a:p>
          <a:p>
            <a:pPr>
              <a:buFont typeface="Wingdings"/>
              <a:buChar char="à"/>
            </a:pPr>
            <a:endParaRPr lang="fr-FR" sz="2800" dirty="0"/>
          </a:p>
          <a:p>
            <a:r>
              <a:rPr lang="fr-FR" sz="3100" dirty="0"/>
              <a:t>Infections hématogènes  de prothèse  suspectées, recherche de PE nécessaire</a:t>
            </a:r>
          </a:p>
          <a:p>
            <a:pPr marL="0" indent="0">
              <a:buNone/>
            </a:pPr>
            <a:endParaRPr lang="fr-FR" sz="3100" dirty="0"/>
          </a:p>
          <a:p>
            <a:r>
              <a:rPr lang="fr-FR" sz="3100" dirty="0"/>
              <a:t>IPA à streptocoques, </a:t>
            </a:r>
            <a:r>
              <a:rPr lang="fr-FR" sz="3100" i="1" dirty="0"/>
              <a:t>S. aureus</a:t>
            </a:r>
            <a:r>
              <a:rPr lang="fr-FR" sz="3100" dirty="0"/>
              <a:t>, </a:t>
            </a:r>
            <a:r>
              <a:rPr lang="fr-FR" sz="3100" i="1" dirty="0"/>
              <a:t>P. </a:t>
            </a:r>
            <a:r>
              <a:rPr lang="fr-FR" sz="3100" i="1" dirty="0" err="1"/>
              <a:t>aeruginosa</a:t>
            </a:r>
            <a:r>
              <a:rPr lang="fr-FR" sz="3100" dirty="0"/>
              <a:t>,  +/- entérobactéries quel que soit le type d’IP</a:t>
            </a:r>
          </a:p>
          <a:p>
            <a:pPr marL="0" indent="0">
              <a:buNone/>
            </a:pPr>
            <a:endParaRPr lang="fr-FR" sz="3100" dirty="0"/>
          </a:p>
          <a:p>
            <a:r>
              <a:rPr lang="fr-FR" sz="3100" dirty="0"/>
              <a:t>Germes multi-résistant, infection fongique, germes rares</a:t>
            </a:r>
          </a:p>
        </p:txBody>
      </p:sp>
      <p:sp>
        <p:nvSpPr>
          <p:cNvPr id="4" name="Text Box 9"/>
          <p:cNvSpPr txBox="1">
            <a:spLocks noGrp="1" noChangeArrowheads="1"/>
          </p:cNvSpPr>
          <p:nvPr>
            <p:ph type="title"/>
          </p:nvPr>
        </p:nvSpPr>
        <p:spPr bwMode="auto">
          <a:xfrm>
            <a:off x="467544" y="116632"/>
            <a:ext cx="8229600" cy="707886"/>
          </a:xfrm>
          <a:prstGeom prst="rect">
            <a:avLst/>
          </a:prstGeom>
          <a:noFill/>
          <a:ln w="9525">
            <a:noFill/>
            <a:miter lim="800000"/>
            <a:headEnd/>
            <a:tailEnd/>
          </a:ln>
        </p:spPr>
        <p:txBody>
          <a:bodyPr wrap="square">
            <a:spAutoFit/>
          </a:bodyPr>
          <a:lstStyle/>
          <a:p>
            <a:pPr algn="ctr">
              <a:spcBef>
                <a:spcPct val="20000"/>
              </a:spcBef>
            </a:pPr>
            <a:r>
              <a:rPr lang="fr-FR" sz="4000" b="1" dirty="0">
                <a:latin typeface="Calibri" pitchFamily="34" charset="0"/>
              </a:rPr>
              <a:t>Prévention / éducation</a:t>
            </a:r>
          </a:p>
        </p:txBody>
      </p:sp>
      <p:pic>
        <p:nvPicPr>
          <p:cNvPr id="6" name="Image 5">
            <a:extLst>
              <a:ext uri="{FF2B5EF4-FFF2-40B4-BE49-F238E27FC236}">
                <a16:creationId xmlns:a16="http://schemas.microsoft.com/office/drawing/2014/main" id="{5E76731D-FB15-2C47-A1D9-563AC15F3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4722" y="5987548"/>
            <a:ext cx="2013375" cy="870452"/>
          </a:xfrm>
          <a:prstGeom prst="rect">
            <a:avLst/>
          </a:prstGeom>
        </p:spPr>
      </p:pic>
    </p:spTree>
    <p:extLst>
      <p:ext uri="{BB962C8B-B14F-4D97-AF65-F5344CB8AC3E}">
        <p14:creationId xmlns:p14="http://schemas.microsoft.com/office/powerpoint/2010/main" val="1332934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556792"/>
            <a:ext cx="8291264" cy="4320480"/>
          </a:xfrm>
        </p:spPr>
        <p:txBody>
          <a:bodyPr>
            <a:normAutofit fontScale="92500" lnSpcReduction="20000"/>
          </a:bodyPr>
          <a:lstStyle/>
          <a:p>
            <a:pPr algn="just"/>
            <a:r>
              <a:rPr lang="fr-FR" b="1" dirty="0"/>
              <a:t>Protocole antibioprophylaxie :</a:t>
            </a:r>
          </a:p>
          <a:p>
            <a:pPr algn="just"/>
            <a:endParaRPr lang="fr-FR" sz="2400" b="1" dirty="0"/>
          </a:p>
          <a:p>
            <a:pPr lvl="1" algn="just"/>
            <a:r>
              <a:rPr lang="fr-FR" b="1" dirty="0" err="1"/>
              <a:t>Reco</a:t>
            </a:r>
            <a:r>
              <a:rPr lang="fr-FR" b="1" dirty="0"/>
              <a:t> SFAR 2018</a:t>
            </a:r>
            <a:endParaRPr lang="fr-FR" dirty="0"/>
          </a:p>
          <a:p>
            <a:pPr lvl="1" algn="just"/>
            <a:r>
              <a:rPr lang="fr-FR" dirty="0"/>
              <a:t>Bonne posologie / poids</a:t>
            </a:r>
          </a:p>
          <a:p>
            <a:pPr lvl="1" algn="just"/>
            <a:r>
              <a:rPr lang="fr-FR" dirty="0"/>
              <a:t>Au bon moment H-1 </a:t>
            </a:r>
            <a:r>
              <a:rPr lang="fr-FR" dirty="0" err="1"/>
              <a:t>céfazoline</a:t>
            </a:r>
            <a:r>
              <a:rPr lang="fr-FR" dirty="0"/>
              <a:t>, H-2 </a:t>
            </a:r>
            <a:r>
              <a:rPr lang="fr-FR" dirty="0" err="1"/>
              <a:t>vanco</a:t>
            </a:r>
            <a:endParaRPr lang="fr-FR" dirty="0"/>
          </a:p>
          <a:p>
            <a:pPr lvl="1" algn="just"/>
            <a:r>
              <a:rPr lang="fr-FR" dirty="0"/>
              <a:t>Durée optimale… ( dose unique, 24h max)</a:t>
            </a:r>
          </a:p>
          <a:p>
            <a:pPr lvl="1" algn="just"/>
            <a:endParaRPr lang="fr-FR" dirty="0"/>
          </a:p>
          <a:p>
            <a:pPr lvl="1" algn="just">
              <a:buFont typeface="Wingdings"/>
              <a:buChar char="à"/>
            </a:pPr>
            <a:r>
              <a:rPr lang="fr-FR" b="1" dirty="0">
                <a:sym typeface="Wingdings" panose="05000000000000000000" pitchFamily="2" charset="2"/>
              </a:rPr>
              <a:t>travailler avec le service qualité / hygiène pour 	s’assurer du suivi des </a:t>
            </a:r>
            <a:r>
              <a:rPr lang="fr-FR" b="1" dirty="0" err="1">
                <a:sym typeface="Wingdings" panose="05000000000000000000" pitchFamily="2" charset="2"/>
              </a:rPr>
              <a:t>reco</a:t>
            </a:r>
            <a:endParaRPr lang="fr-FR" b="1" dirty="0">
              <a:sym typeface="Wingdings" panose="05000000000000000000" pitchFamily="2" charset="2"/>
            </a:endParaRPr>
          </a:p>
          <a:p>
            <a:pPr marL="457200" lvl="1" indent="0" algn="just">
              <a:buNone/>
            </a:pPr>
            <a:endParaRPr lang="fr-FR" b="1" dirty="0">
              <a:sym typeface="Wingdings" panose="05000000000000000000" pitchFamily="2" charset="2"/>
            </a:endParaRPr>
          </a:p>
          <a:p>
            <a:pPr lvl="1" algn="just">
              <a:buFont typeface="Wingdings"/>
              <a:buChar char="à"/>
            </a:pPr>
            <a:r>
              <a:rPr lang="fr-FR" b="1" dirty="0">
                <a:sym typeface="Wingdings" panose="05000000000000000000" pitchFamily="2" charset="2"/>
              </a:rPr>
              <a:t>Reprendre dossier ISO / RMM :  FR évitables </a:t>
            </a:r>
            <a:endParaRPr lang="fr-FR" b="1" dirty="0"/>
          </a:p>
          <a:p>
            <a:pPr lvl="1" algn="just"/>
            <a:endParaRPr lang="fr-FR" dirty="0"/>
          </a:p>
          <a:p>
            <a:pPr lvl="1" algn="just"/>
            <a:endParaRPr lang="fr-FR" dirty="0"/>
          </a:p>
          <a:p>
            <a:pPr marL="0" indent="0">
              <a:buNone/>
            </a:pPr>
            <a:endParaRPr lang="fr-FR" dirty="0"/>
          </a:p>
          <a:p>
            <a:endParaRPr lang="fr-FR" dirty="0"/>
          </a:p>
        </p:txBody>
      </p:sp>
      <p:sp>
        <p:nvSpPr>
          <p:cNvPr id="6" name="Text Box 9"/>
          <p:cNvSpPr txBox="1">
            <a:spLocks noGrp="1" noChangeArrowheads="1"/>
          </p:cNvSpPr>
          <p:nvPr>
            <p:ph type="title"/>
          </p:nvPr>
        </p:nvSpPr>
        <p:spPr bwMode="auto">
          <a:xfrm>
            <a:off x="457200" y="553750"/>
            <a:ext cx="8229600" cy="584775"/>
          </a:xfrm>
          <a:prstGeom prst="rect">
            <a:avLst/>
          </a:prstGeom>
          <a:noFill/>
          <a:ln w="9525">
            <a:noFill/>
            <a:miter lim="800000"/>
            <a:headEnd/>
            <a:tailEnd/>
          </a:ln>
        </p:spPr>
        <p:txBody>
          <a:bodyPr wrap="square">
            <a:spAutoFit/>
          </a:bodyPr>
          <a:lstStyle/>
          <a:p>
            <a:pPr algn="ctr">
              <a:spcBef>
                <a:spcPct val="20000"/>
              </a:spcBef>
            </a:pPr>
            <a:r>
              <a:rPr lang="fr-FR" sz="3200" b="1" dirty="0">
                <a:latin typeface="Calibri" pitchFamily="34" charset="0"/>
              </a:rPr>
              <a:t>Prévention / éducation</a:t>
            </a:r>
          </a:p>
        </p:txBody>
      </p:sp>
      <p:pic>
        <p:nvPicPr>
          <p:cNvPr id="5" name="Picture 3" descr="logosfar-v1-ssref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178" y="2636912"/>
            <a:ext cx="1272063" cy="43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800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348880"/>
            <a:ext cx="8589640" cy="3096344"/>
          </a:xfrm>
        </p:spPr>
        <p:txBody>
          <a:bodyPr>
            <a:normAutofit fontScale="85000" lnSpcReduction="20000"/>
          </a:bodyPr>
          <a:lstStyle/>
          <a:p>
            <a:r>
              <a:rPr lang="fr-FR" b="1" dirty="0"/>
              <a:t>Sensibilisation chirurgiens et anesthésistes</a:t>
            </a:r>
          </a:p>
          <a:p>
            <a:pPr lvl="1"/>
            <a:r>
              <a:rPr lang="fr-FR" dirty="0"/>
              <a:t>Consultation préop infectieux / interniste / gériatre</a:t>
            </a:r>
          </a:p>
          <a:p>
            <a:pPr lvl="1"/>
            <a:r>
              <a:rPr lang="fr-FR" b="1" dirty="0"/>
              <a:t>Présence</a:t>
            </a:r>
            <a:r>
              <a:rPr lang="fr-FR" dirty="0"/>
              <a:t> au staff ortho / anesthésistes</a:t>
            </a:r>
          </a:p>
          <a:p>
            <a:pPr marL="457200" lvl="1" indent="0">
              <a:buNone/>
            </a:pPr>
            <a:r>
              <a:rPr lang="fr-FR" dirty="0"/>
              <a:t>+/- staff IOA hebdomadaire selon activité ortho </a:t>
            </a:r>
          </a:p>
          <a:p>
            <a:pPr marL="457200" lvl="1" indent="0">
              <a:buNone/>
            </a:pPr>
            <a:r>
              <a:rPr lang="fr-FR" b="1" dirty="0">
                <a:sym typeface="Wingdings" panose="05000000000000000000" pitchFamily="2" charset="2"/>
              </a:rPr>
              <a:t> Favorise ensuite les échanges pour le conseil ATB</a:t>
            </a:r>
            <a:endParaRPr lang="fr-FR" b="1" dirty="0"/>
          </a:p>
          <a:p>
            <a:pPr marL="457200" lvl="1" indent="0">
              <a:buNone/>
            </a:pPr>
            <a:endParaRPr lang="fr-FR" dirty="0"/>
          </a:p>
          <a:p>
            <a:pPr marL="457200" lvl="1" indent="0">
              <a:buNone/>
            </a:pPr>
            <a:r>
              <a:rPr lang="fr-FR" dirty="0">
                <a:sym typeface="Wingdings" pitchFamily="2" charset="2"/>
              </a:rPr>
              <a:t> </a:t>
            </a:r>
            <a:r>
              <a:rPr lang="fr-FR" dirty="0"/>
              <a:t>si temps disponible (</a:t>
            </a:r>
            <a:r>
              <a:rPr lang="fr-FR" dirty="0">
                <a:sym typeface="Wingdings" pitchFamily="2" charset="2"/>
              </a:rPr>
              <a:t>) mais cela peut faire gagner beaucoup de temps ++</a:t>
            </a:r>
            <a:endParaRPr lang="fr-FR" dirty="0"/>
          </a:p>
          <a:p>
            <a:pPr lvl="1"/>
            <a:endParaRPr lang="fr-FR" dirty="0"/>
          </a:p>
          <a:p>
            <a:pPr lvl="1"/>
            <a:endParaRPr lang="fr-FR" b="1" dirty="0"/>
          </a:p>
          <a:p>
            <a:pPr marL="457200" lvl="1" indent="0">
              <a:buNone/>
            </a:pPr>
            <a:endParaRPr lang="fr-FR" b="1" dirty="0"/>
          </a:p>
        </p:txBody>
      </p:sp>
      <p:sp>
        <p:nvSpPr>
          <p:cNvPr id="4" name="Text Box 9"/>
          <p:cNvSpPr txBox="1">
            <a:spLocks noGrp="1" noChangeArrowheads="1"/>
          </p:cNvSpPr>
          <p:nvPr>
            <p:ph type="title"/>
          </p:nvPr>
        </p:nvSpPr>
        <p:spPr bwMode="auto">
          <a:xfrm>
            <a:off x="457200" y="492195"/>
            <a:ext cx="8229600" cy="707886"/>
          </a:xfrm>
          <a:prstGeom prst="rect">
            <a:avLst/>
          </a:prstGeom>
          <a:noFill/>
          <a:ln w="9525">
            <a:noFill/>
            <a:miter lim="800000"/>
            <a:headEnd/>
            <a:tailEnd/>
          </a:ln>
        </p:spPr>
        <p:txBody>
          <a:bodyPr wrap="square">
            <a:spAutoFit/>
          </a:bodyPr>
          <a:lstStyle/>
          <a:p>
            <a:pPr algn="ctr">
              <a:spcBef>
                <a:spcPct val="20000"/>
              </a:spcBef>
            </a:pPr>
            <a:r>
              <a:rPr lang="fr-FR" sz="4000" b="1" dirty="0">
                <a:latin typeface="Calibri" pitchFamily="34" charset="0"/>
              </a:rPr>
              <a:t>Prévention / éducation</a:t>
            </a:r>
          </a:p>
        </p:txBody>
      </p:sp>
      <p:pic>
        <p:nvPicPr>
          <p:cNvPr id="2" name="Image 1">
            <a:extLst>
              <a:ext uri="{FF2B5EF4-FFF2-40B4-BE49-F238E27FC236}">
                <a16:creationId xmlns:a16="http://schemas.microsoft.com/office/drawing/2014/main" id="{37450175-EA1A-B029-239C-6AD2E5A508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0625" y="5967898"/>
            <a:ext cx="2013375" cy="870452"/>
          </a:xfrm>
          <a:prstGeom prst="rect">
            <a:avLst/>
          </a:prstGeom>
        </p:spPr>
      </p:pic>
    </p:spTree>
    <p:extLst>
      <p:ext uri="{BB962C8B-B14F-4D97-AF65-F5344CB8AC3E}">
        <p14:creationId xmlns:p14="http://schemas.microsoft.com/office/powerpoint/2010/main" val="67246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79512" y="2420888"/>
            <a:ext cx="8671999" cy="3960440"/>
          </a:xfrm>
          <a:prstGeom prst="rect">
            <a:avLst/>
          </a:prstGeom>
          <a:noFill/>
          <a:ln w="9525">
            <a:noFill/>
            <a:miter lim="800000"/>
            <a:headEnd/>
            <a:tailEnd/>
          </a:ln>
        </p:spPr>
        <p:txBody>
          <a:bodyPr/>
          <a:lstStyle/>
          <a:p>
            <a:pPr marL="457200" indent="-457200">
              <a:spcBef>
                <a:spcPct val="20000"/>
              </a:spcBef>
              <a:buFont typeface="Wingdings"/>
              <a:buChar char="à"/>
            </a:pPr>
            <a:r>
              <a:rPr lang="fr-FR" sz="2800" dirty="0">
                <a:latin typeface="Calibri" pitchFamily="34" charset="0"/>
              </a:rPr>
              <a:t>Succès TTT IOA ne dépend pas que de l’efficacité ATB</a:t>
            </a:r>
          </a:p>
          <a:p>
            <a:pPr marL="457200" indent="-457200">
              <a:spcBef>
                <a:spcPct val="20000"/>
              </a:spcBef>
              <a:buFont typeface="Wingdings"/>
              <a:buChar char="à"/>
            </a:pPr>
            <a:r>
              <a:rPr lang="fr-FR" sz="2800" dirty="0">
                <a:latin typeface="Calibri" pitchFamily="34" charset="0"/>
              </a:rPr>
              <a:t>Pas d’urgence thérapeutique</a:t>
            </a:r>
          </a:p>
          <a:p>
            <a:pPr marL="457200" indent="-457200">
              <a:spcBef>
                <a:spcPct val="20000"/>
              </a:spcBef>
              <a:buFont typeface="Wingdings"/>
              <a:buChar char="à"/>
            </a:pPr>
            <a:endParaRPr lang="fr-FR" sz="2800" dirty="0">
              <a:latin typeface="Calibri" pitchFamily="34" charset="0"/>
            </a:endParaRPr>
          </a:p>
          <a:p>
            <a:pPr marL="457200" indent="-457200">
              <a:spcBef>
                <a:spcPct val="20000"/>
              </a:spcBef>
              <a:buFont typeface="Wingdings"/>
              <a:buChar char="à"/>
            </a:pPr>
            <a:r>
              <a:rPr lang="fr-FR" sz="2800" b="1" dirty="0">
                <a:latin typeface="Calibri" pitchFamily="34" charset="0"/>
              </a:rPr>
              <a:t>Urgence diagnostique ++</a:t>
            </a:r>
          </a:p>
          <a:p>
            <a:pPr marL="457200" indent="-457200">
              <a:spcBef>
                <a:spcPct val="20000"/>
              </a:spcBef>
              <a:buFont typeface="Wingdings"/>
              <a:buChar char="à"/>
            </a:pPr>
            <a:r>
              <a:rPr lang="fr-FR" sz="2800" b="1" dirty="0">
                <a:latin typeface="Calibri" pitchFamily="34" charset="0"/>
              </a:rPr>
              <a:t>Diagnostic précis IOA = succès thérapeutique</a:t>
            </a:r>
          </a:p>
          <a:p>
            <a:pPr marL="457200" indent="-457200">
              <a:spcBef>
                <a:spcPct val="20000"/>
              </a:spcBef>
              <a:buFont typeface="Wingdings"/>
              <a:buChar char="à"/>
            </a:pPr>
            <a:endParaRPr lang="fr-FR" sz="2800" b="1" dirty="0">
              <a:latin typeface="Calibri" pitchFamily="34" charset="0"/>
            </a:endParaRPr>
          </a:p>
          <a:p>
            <a:pPr marL="457200" indent="-457200">
              <a:spcBef>
                <a:spcPct val="20000"/>
              </a:spcBef>
              <a:buFont typeface="Wingdings"/>
              <a:buChar char="à"/>
            </a:pPr>
            <a:r>
              <a:rPr lang="fr-FR" sz="2800" b="1" dirty="0"/>
              <a:t>Ex: Infections de prothèses articulaires</a:t>
            </a:r>
          </a:p>
          <a:p>
            <a:pPr marL="457200" indent="-457200">
              <a:spcBef>
                <a:spcPct val="20000"/>
              </a:spcBef>
              <a:buFont typeface="Wingdings"/>
              <a:buChar char="à"/>
            </a:pPr>
            <a:endParaRPr lang="fr-FR" sz="2800" b="1" dirty="0">
              <a:latin typeface="Calibri" pitchFamily="34" charset="0"/>
            </a:endParaRPr>
          </a:p>
          <a:p>
            <a:pPr marL="457200" indent="-457200">
              <a:spcBef>
                <a:spcPct val="20000"/>
              </a:spcBef>
              <a:buFont typeface="Wingdings"/>
              <a:buChar char="à"/>
            </a:pPr>
            <a:endParaRPr lang="fr-FR" sz="2800" b="1" dirty="0">
              <a:latin typeface="Calibri" pitchFamily="34" charset="0"/>
            </a:endParaRPr>
          </a:p>
        </p:txBody>
      </p:sp>
      <p:sp>
        <p:nvSpPr>
          <p:cNvPr id="36867" name="Text Box 9"/>
          <p:cNvSpPr txBox="1">
            <a:spLocks noChangeArrowheads="1"/>
          </p:cNvSpPr>
          <p:nvPr/>
        </p:nvSpPr>
        <p:spPr bwMode="auto">
          <a:xfrm>
            <a:off x="323528" y="281376"/>
            <a:ext cx="8527983" cy="1581972"/>
          </a:xfrm>
          <a:prstGeom prst="rect">
            <a:avLst/>
          </a:prstGeom>
          <a:noFill/>
          <a:ln w="9525">
            <a:noFill/>
            <a:miter lim="800000"/>
            <a:headEnd/>
            <a:tailEnd/>
          </a:ln>
        </p:spPr>
        <p:txBody>
          <a:bodyPr wrap="square">
            <a:spAutoFit/>
          </a:bodyPr>
          <a:lstStyle/>
          <a:p>
            <a:pPr algn="ctr">
              <a:spcBef>
                <a:spcPct val="20000"/>
              </a:spcBef>
            </a:pPr>
            <a:r>
              <a:rPr lang="fr-FR" sz="4400" b="1" dirty="0">
                <a:latin typeface="Calibri" pitchFamily="34" charset="0"/>
              </a:rPr>
              <a:t>BUA et IOA</a:t>
            </a:r>
          </a:p>
          <a:p>
            <a:pPr algn="ctr">
              <a:spcBef>
                <a:spcPct val="20000"/>
              </a:spcBef>
            </a:pPr>
            <a:r>
              <a:rPr lang="fr-FR" sz="4400" b="1" dirty="0">
                <a:latin typeface="Calibri" pitchFamily="34" charset="0"/>
              </a:rPr>
              <a:t>Quelle infection?</a:t>
            </a:r>
          </a:p>
        </p:txBody>
      </p:sp>
    </p:spTree>
    <p:extLst>
      <p:ext uri="{BB962C8B-B14F-4D97-AF65-F5344CB8AC3E}">
        <p14:creationId xmlns:p14="http://schemas.microsoft.com/office/powerpoint/2010/main" val="97252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0" y="-1"/>
            <a:ext cx="9144000" cy="1055585"/>
            <a:chOff x="-1" y="-1"/>
            <a:chExt cx="9144001" cy="1055585"/>
          </a:xfrm>
        </p:grpSpPr>
        <p:pic>
          <p:nvPicPr>
            <p:cNvPr id="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0"/>
              <a:ext cx="1619672" cy="102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7770367" y="-318048"/>
              <a:ext cx="1055585" cy="169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4" name="Connecteur droit 13">
            <a:extLst>
              <a:ext uri="{FF2B5EF4-FFF2-40B4-BE49-F238E27FC236}">
                <a16:creationId xmlns:a16="http://schemas.microsoft.com/office/drawing/2014/main" id="{FD7C1ACC-4466-5C42-A170-720868DC2D6C}"/>
              </a:ext>
            </a:extLst>
          </p:cNvPr>
          <p:cNvCxnSpPr>
            <a:cxnSpLocks/>
          </p:cNvCxnSpPr>
          <p:nvPr/>
        </p:nvCxnSpPr>
        <p:spPr>
          <a:xfrm>
            <a:off x="0" y="1028733"/>
            <a:ext cx="91440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0E7D0D6-6015-E34E-886F-FCF374C04F9D}"/>
              </a:ext>
            </a:extLst>
          </p:cNvPr>
          <p:cNvSpPr txBox="1"/>
          <p:nvPr/>
        </p:nvSpPr>
        <p:spPr>
          <a:xfrm>
            <a:off x="19571" y="190478"/>
            <a:ext cx="9143999" cy="5355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fr-FR"/>
            </a:defPPr>
            <a:lvl1pPr algn="ctr">
              <a:lnSpc>
                <a:spcPct val="120000"/>
              </a:lnSpc>
              <a:defRPr sz="4800" b="1">
                <a:ln/>
                <a:solidFill>
                  <a:schemeClr val="accent3"/>
                </a:solidFill>
              </a:defRPr>
            </a:lvl1pPr>
            <a:lvl2pPr>
              <a:defRPr/>
            </a:lvl2pPr>
            <a:lvl3pPr>
              <a:defRPr/>
            </a:lvl3pPr>
            <a:lvl4pPr>
              <a:defRPr/>
            </a:lvl4pPr>
            <a:lvl5pPr>
              <a:defRPr/>
            </a:lvl5pPr>
            <a:lvl6pPr>
              <a:defRPr/>
            </a:lvl6pPr>
            <a:lvl7pPr>
              <a:defRPr/>
            </a:lvl7pPr>
            <a:lvl8pPr>
              <a:defRPr/>
            </a:lvl8pPr>
            <a:lvl9pPr>
              <a:defRPr/>
            </a:lvl9pPr>
          </a:lstStyle>
          <a:p>
            <a:r>
              <a:rPr lang="fr-FR" sz="2400" dirty="0">
                <a:solidFill>
                  <a:schemeClr val="tx1">
                    <a:lumMod val="65000"/>
                    <a:lumOff val="35000"/>
                  </a:schemeClr>
                </a:solidFill>
              </a:rPr>
              <a:t>QUEL TYPE D’INFECTION ?</a:t>
            </a:r>
          </a:p>
        </p:txBody>
      </p:sp>
      <p:sp>
        <p:nvSpPr>
          <p:cNvPr id="7" name="ZoneTexte 6">
            <a:extLst>
              <a:ext uri="{FF2B5EF4-FFF2-40B4-BE49-F238E27FC236}">
                <a16:creationId xmlns:a16="http://schemas.microsoft.com/office/drawing/2014/main" id="{3C989C88-A229-7E48-8E8F-6C064F434E5A}"/>
              </a:ext>
            </a:extLst>
          </p:cNvPr>
          <p:cNvSpPr txBox="1"/>
          <p:nvPr/>
        </p:nvSpPr>
        <p:spPr>
          <a:xfrm>
            <a:off x="-160611" y="3605257"/>
            <a:ext cx="6221516" cy="68326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fr-FR"/>
            </a:defPPr>
            <a:lvl1pPr algn="ctr">
              <a:lnSpc>
                <a:spcPct val="120000"/>
              </a:lnSpc>
              <a:defRPr sz="4800" b="1">
                <a:ln/>
                <a:solidFill>
                  <a:schemeClr val="accent3"/>
                </a:solidFill>
              </a:defRPr>
            </a:lvl1pPr>
            <a:lvl2pPr>
              <a:defRPr/>
            </a:lvl2pPr>
            <a:lvl3pPr>
              <a:defRPr/>
            </a:lvl3pPr>
            <a:lvl4pPr>
              <a:defRPr/>
            </a:lvl4pPr>
            <a:lvl5pPr>
              <a:defRPr/>
            </a:lvl5pPr>
            <a:lvl6pPr>
              <a:defRPr/>
            </a:lvl6pPr>
            <a:lvl7pPr>
              <a:defRPr/>
            </a:lvl7pPr>
            <a:lvl8pPr>
              <a:defRPr/>
            </a:lvl8pPr>
            <a:lvl9pPr>
              <a:defRPr/>
            </a:lvl9pPr>
          </a:lstStyle>
          <a:p>
            <a:pPr algn="r"/>
            <a:r>
              <a:rPr lang="fr-FR" sz="3200" dirty="0">
                <a:solidFill>
                  <a:srgbClr val="C00000"/>
                </a:solidFill>
              </a:rPr>
              <a:t>CLASSIFICATION</a:t>
            </a:r>
          </a:p>
        </p:txBody>
      </p:sp>
      <p:pic>
        <p:nvPicPr>
          <p:cNvPr id="2050" name="Picture 2" descr="Image associée">
            <a:extLst>
              <a:ext uri="{FF2B5EF4-FFF2-40B4-BE49-F238E27FC236}">
                <a16:creationId xmlns:a16="http://schemas.microsoft.com/office/drawing/2014/main" id="{54FC161A-C3EF-004A-BA0D-AFB657FF49E7}"/>
              </a:ext>
            </a:extLst>
          </p:cNvPr>
          <p:cNvPicPr>
            <a:picLocks noChangeAspect="1" noChangeArrowheads="1"/>
          </p:cNvPicPr>
          <p:nvPr/>
        </p:nvPicPr>
        <p:blipFill>
          <a:blip r:embed="rId4">
            <a:clrChange>
              <a:clrFrom>
                <a:srgbClr val="FEFFFA"/>
              </a:clrFrom>
              <a:clrTo>
                <a:srgbClr val="FEFFFA">
                  <a:alpha val="0"/>
                </a:srgbClr>
              </a:clrTo>
            </a:clrChange>
            <a:extLst>
              <a:ext uri="{28A0092B-C50C-407E-A947-70E740481C1C}">
                <a14:useLocalDpi xmlns:a14="http://schemas.microsoft.com/office/drawing/2010/main"/>
              </a:ext>
            </a:extLst>
          </a:blip>
          <a:srcRect/>
          <a:stretch>
            <a:fillRect/>
          </a:stretch>
        </p:blipFill>
        <p:spPr bwMode="auto">
          <a:xfrm rot="20882619">
            <a:off x="3831675" y="3532174"/>
            <a:ext cx="2276418" cy="2703439"/>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CEF7959E-8DB9-8A40-B533-04C20A050D06}"/>
              </a:ext>
            </a:extLst>
          </p:cNvPr>
          <p:cNvSpPr txBox="1"/>
          <p:nvPr/>
        </p:nvSpPr>
        <p:spPr>
          <a:xfrm>
            <a:off x="-160611" y="3605256"/>
            <a:ext cx="6221516" cy="68326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fr-FR"/>
            </a:defPPr>
            <a:lvl1pPr algn="ctr">
              <a:lnSpc>
                <a:spcPct val="120000"/>
              </a:lnSpc>
              <a:defRPr sz="4800" b="1">
                <a:ln/>
                <a:solidFill>
                  <a:schemeClr val="accent3"/>
                </a:solidFill>
              </a:defRPr>
            </a:lvl1pPr>
            <a:lvl2pPr>
              <a:defRPr/>
            </a:lvl2pPr>
            <a:lvl3pPr>
              <a:defRPr/>
            </a:lvl3pPr>
            <a:lvl4pPr>
              <a:defRPr/>
            </a:lvl4pPr>
            <a:lvl5pPr>
              <a:defRPr/>
            </a:lvl5pPr>
            <a:lvl6pPr>
              <a:defRPr/>
            </a:lvl6pPr>
            <a:lvl7pPr>
              <a:defRPr/>
            </a:lvl7pPr>
            <a:lvl8pPr>
              <a:defRPr/>
            </a:lvl8pPr>
            <a:lvl9pPr>
              <a:defRPr/>
            </a:lvl9pPr>
          </a:lstStyle>
          <a:p>
            <a:pPr algn="r"/>
            <a:r>
              <a:rPr lang="fr-FR" sz="3200" dirty="0">
                <a:solidFill>
                  <a:srgbClr val="C00000"/>
                </a:solidFill>
              </a:rPr>
              <a:t>CATION</a:t>
            </a:r>
          </a:p>
        </p:txBody>
      </p:sp>
      <p:grpSp>
        <p:nvGrpSpPr>
          <p:cNvPr id="42" name="Groupe 41">
            <a:extLst>
              <a:ext uri="{FF2B5EF4-FFF2-40B4-BE49-F238E27FC236}">
                <a16:creationId xmlns:a16="http://schemas.microsoft.com/office/drawing/2014/main" id="{46703B7E-ED78-8740-9EBF-49E140660D2E}"/>
              </a:ext>
            </a:extLst>
          </p:cNvPr>
          <p:cNvGrpSpPr/>
          <p:nvPr/>
        </p:nvGrpSpPr>
        <p:grpSpPr>
          <a:xfrm>
            <a:off x="6118486" y="1474629"/>
            <a:ext cx="3025515" cy="2343879"/>
            <a:chOff x="6118485" y="1105971"/>
            <a:chExt cx="3025515" cy="1757909"/>
          </a:xfrm>
        </p:grpSpPr>
        <p:sp>
          <p:nvSpPr>
            <p:cNvPr id="20" name="ZoneTexte 19">
              <a:extLst>
                <a:ext uri="{FF2B5EF4-FFF2-40B4-BE49-F238E27FC236}">
                  <a16:creationId xmlns:a16="http://schemas.microsoft.com/office/drawing/2014/main" id="{9FCEE7BA-44DA-6549-810B-DE3319201DB3}"/>
                </a:ext>
              </a:extLst>
            </p:cNvPr>
            <p:cNvSpPr txBox="1"/>
            <p:nvPr/>
          </p:nvSpPr>
          <p:spPr>
            <a:xfrm>
              <a:off x="6372200" y="1105971"/>
              <a:ext cx="2771800" cy="114031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fr-FR"/>
              </a:defPPr>
              <a:lvl1pPr algn="ctr">
                <a:lnSpc>
                  <a:spcPct val="120000"/>
                </a:lnSpc>
                <a:defRPr sz="4800" b="1">
                  <a:ln/>
                  <a:solidFill>
                    <a:schemeClr val="accent3"/>
                  </a:solidFill>
                </a:defRPr>
              </a:lvl1pPr>
              <a:lvl2pPr>
                <a:defRPr/>
              </a:lvl2pPr>
              <a:lvl3pPr>
                <a:defRPr/>
              </a:lvl3pPr>
              <a:lvl4pPr>
                <a:defRPr/>
              </a:lvl4pPr>
              <a:lvl5pPr>
                <a:defRPr/>
              </a:lvl5pPr>
              <a:lvl6pPr>
                <a:defRPr/>
              </a:lvl6pPr>
              <a:lvl7pPr>
                <a:defRPr/>
              </a:lvl7pPr>
              <a:lvl8pPr>
                <a:defRPr/>
              </a:lvl8pPr>
              <a:lvl9pPr>
                <a:defRPr/>
              </a:lvl9pPr>
            </a:lstStyle>
            <a:p>
              <a:r>
                <a:rPr lang="fr-FR" sz="2400" dirty="0">
                  <a:solidFill>
                    <a:srgbClr val="C00000"/>
                  </a:solidFill>
                </a:rPr>
                <a:t>GERME</a:t>
              </a:r>
            </a:p>
            <a:p>
              <a:pPr lvl="0">
                <a:lnSpc>
                  <a:spcPct val="100000"/>
                </a:lnSpc>
              </a:pPr>
              <a:r>
                <a:rPr lang="fr-FR" sz="1600" dirty="0">
                  <a:ln>
                    <a:noFill/>
                  </a:ln>
                  <a:solidFill>
                    <a:prstClr val="black"/>
                  </a:solidFill>
                </a:rPr>
                <a:t>Identifié ?</a:t>
              </a:r>
            </a:p>
            <a:p>
              <a:pPr lvl="0">
                <a:lnSpc>
                  <a:spcPct val="100000"/>
                </a:lnSpc>
              </a:pPr>
              <a:r>
                <a:rPr lang="fr-FR" sz="1600" dirty="0">
                  <a:ln>
                    <a:noFill/>
                  </a:ln>
                  <a:solidFill>
                    <a:prstClr val="black"/>
                  </a:solidFill>
                </a:rPr>
                <a:t>Virulence</a:t>
              </a:r>
            </a:p>
            <a:p>
              <a:pPr lvl="0">
                <a:lnSpc>
                  <a:spcPct val="100000"/>
                </a:lnSpc>
              </a:pPr>
              <a:r>
                <a:rPr lang="fr-FR" sz="1600" dirty="0">
                  <a:ln>
                    <a:noFill/>
                  </a:ln>
                  <a:solidFill>
                    <a:prstClr val="black"/>
                  </a:solidFill>
                </a:rPr>
                <a:t>Résistance</a:t>
              </a:r>
            </a:p>
            <a:p>
              <a:pPr lvl="0">
                <a:lnSpc>
                  <a:spcPct val="100000"/>
                </a:lnSpc>
              </a:pPr>
              <a:r>
                <a:rPr lang="fr-FR" sz="1600" dirty="0">
                  <a:ln>
                    <a:noFill/>
                  </a:ln>
                  <a:solidFill>
                    <a:prstClr val="black"/>
                  </a:solidFill>
                </a:rPr>
                <a:t>Biofilm ?</a:t>
              </a:r>
            </a:p>
          </p:txBody>
        </p:sp>
        <p:cxnSp>
          <p:nvCxnSpPr>
            <p:cNvPr id="31" name="Connecteur droit avec flèche 30">
              <a:extLst>
                <a:ext uri="{FF2B5EF4-FFF2-40B4-BE49-F238E27FC236}">
                  <a16:creationId xmlns:a16="http://schemas.microsoft.com/office/drawing/2014/main" id="{F94843CD-B655-D344-9D40-02D6E117C343}"/>
                </a:ext>
              </a:extLst>
            </p:cNvPr>
            <p:cNvCxnSpPr>
              <a:cxnSpLocks/>
            </p:cNvCxnSpPr>
            <p:nvPr/>
          </p:nvCxnSpPr>
          <p:spPr>
            <a:xfrm flipV="1">
              <a:off x="6118485" y="2335013"/>
              <a:ext cx="877371" cy="528867"/>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e 43">
            <a:extLst>
              <a:ext uri="{FF2B5EF4-FFF2-40B4-BE49-F238E27FC236}">
                <a16:creationId xmlns:a16="http://schemas.microsoft.com/office/drawing/2014/main" id="{CABF3CC3-0E42-1649-9514-ED21C5662405}"/>
              </a:ext>
            </a:extLst>
          </p:cNvPr>
          <p:cNvGrpSpPr/>
          <p:nvPr/>
        </p:nvGrpSpPr>
        <p:grpSpPr>
          <a:xfrm>
            <a:off x="19571" y="4117686"/>
            <a:ext cx="3290415" cy="1976637"/>
            <a:chOff x="19570" y="3088265"/>
            <a:chExt cx="3290415" cy="1482478"/>
          </a:xfrm>
        </p:grpSpPr>
        <p:sp>
          <p:nvSpPr>
            <p:cNvPr id="18" name="ZoneTexte 17">
              <a:extLst>
                <a:ext uri="{FF2B5EF4-FFF2-40B4-BE49-F238E27FC236}">
                  <a16:creationId xmlns:a16="http://schemas.microsoft.com/office/drawing/2014/main" id="{A87F9E3A-7AD5-CD45-B5A4-36FDE2658C86}"/>
                </a:ext>
              </a:extLst>
            </p:cNvPr>
            <p:cNvSpPr txBox="1"/>
            <p:nvPr/>
          </p:nvSpPr>
          <p:spPr>
            <a:xfrm>
              <a:off x="19570" y="3245765"/>
              <a:ext cx="3290415" cy="132497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fr-FR"/>
              </a:defPPr>
              <a:lvl1pPr algn="ctr">
                <a:lnSpc>
                  <a:spcPct val="120000"/>
                </a:lnSpc>
                <a:defRPr sz="4800" b="1">
                  <a:ln/>
                  <a:solidFill>
                    <a:schemeClr val="accent3"/>
                  </a:solidFill>
                </a:defRPr>
              </a:lvl1pPr>
              <a:lvl2pPr>
                <a:defRPr/>
              </a:lvl2pPr>
              <a:lvl3pPr>
                <a:defRPr/>
              </a:lvl3pPr>
              <a:lvl4pPr>
                <a:defRPr/>
              </a:lvl4pPr>
              <a:lvl5pPr>
                <a:defRPr/>
              </a:lvl5pPr>
              <a:lvl6pPr>
                <a:defRPr/>
              </a:lvl6pPr>
              <a:lvl7pPr>
                <a:defRPr/>
              </a:lvl7pPr>
              <a:lvl8pPr>
                <a:defRPr/>
              </a:lvl8pPr>
              <a:lvl9pPr>
                <a:defRPr/>
              </a:lvl9pPr>
            </a:lstStyle>
            <a:p>
              <a:r>
                <a:rPr lang="fr-FR" sz="2400" dirty="0">
                  <a:solidFill>
                    <a:srgbClr val="C00000"/>
                  </a:solidFill>
                </a:rPr>
                <a:t>TEMPORALITÉ</a:t>
              </a:r>
            </a:p>
            <a:p>
              <a:pPr lvl="0">
                <a:lnSpc>
                  <a:spcPct val="100000"/>
                </a:lnSpc>
              </a:pPr>
              <a:r>
                <a:rPr lang="fr-FR" sz="1600" dirty="0">
                  <a:ln>
                    <a:noFill/>
                  </a:ln>
                  <a:solidFill>
                    <a:prstClr val="black"/>
                  </a:solidFill>
                </a:rPr>
                <a:t>Post opératoire / Secondaire</a:t>
              </a:r>
            </a:p>
            <a:p>
              <a:pPr lvl="0">
                <a:lnSpc>
                  <a:spcPct val="100000"/>
                </a:lnSpc>
              </a:pPr>
              <a:r>
                <a:rPr lang="fr-FR" sz="1600" dirty="0">
                  <a:ln>
                    <a:noFill/>
                  </a:ln>
                  <a:solidFill>
                    <a:prstClr val="black"/>
                  </a:solidFill>
                </a:rPr>
                <a:t>Intervalle libre</a:t>
              </a:r>
            </a:p>
            <a:p>
              <a:pPr lvl="0">
                <a:lnSpc>
                  <a:spcPct val="100000"/>
                </a:lnSpc>
              </a:pPr>
              <a:r>
                <a:rPr lang="fr-FR" sz="1600" dirty="0">
                  <a:ln>
                    <a:noFill/>
                  </a:ln>
                  <a:solidFill>
                    <a:prstClr val="black"/>
                  </a:solidFill>
                </a:rPr>
                <a:t>Aigue / Chronique</a:t>
              </a:r>
            </a:p>
            <a:p>
              <a:pPr lvl="0">
                <a:lnSpc>
                  <a:spcPct val="100000"/>
                </a:lnSpc>
              </a:pPr>
              <a:r>
                <a:rPr lang="fr-FR" sz="1600" dirty="0">
                  <a:ln>
                    <a:noFill/>
                  </a:ln>
                  <a:solidFill>
                    <a:prstClr val="black"/>
                  </a:solidFill>
                </a:rPr>
                <a:t>&lt;7j / 15j / 21j / 28j / 1 mois / 3 mois</a:t>
              </a:r>
            </a:p>
            <a:p>
              <a:pPr lvl="0">
                <a:lnSpc>
                  <a:spcPct val="100000"/>
                </a:lnSpc>
              </a:pPr>
              <a:r>
                <a:rPr lang="fr-FR" sz="1600" dirty="0">
                  <a:ln>
                    <a:noFill/>
                  </a:ln>
                  <a:solidFill>
                    <a:prstClr val="black"/>
                  </a:solidFill>
                </a:rPr>
                <a:t>Nosocomiale (&lt;12 mois)</a:t>
              </a:r>
            </a:p>
          </p:txBody>
        </p:sp>
        <p:cxnSp>
          <p:nvCxnSpPr>
            <p:cNvPr id="33" name="Connecteur droit avec flèche 32">
              <a:extLst>
                <a:ext uri="{FF2B5EF4-FFF2-40B4-BE49-F238E27FC236}">
                  <a16:creationId xmlns:a16="http://schemas.microsoft.com/office/drawing/2014/main" id="{D31B9F0A-3BCB-6440-BDDF-9BA5FAD4F988}"/>
                </a:ext>
              </a:extLst>
            </p:cNvPr>
            <p:cNvCxnSpPr>
              <a:cxnSpLocks/>
            </p:cNvCxnSpPr>
            <p:nvPr/>
          </p:nvCxnSpPr>
          <p:spPr>
            <a:xfrm flipH="1">
              <a:off x="2251149" y="3088265"/>
              <a:ext cx="824290" cy="15750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e 42">
            <a:extLst>
              <a:ext uri="{FF2B5EF4-FFF2-40B4-BE49-F238E27FC236}">
                <a16:creationId xmlns:a16="http://schemas.microsoft.com/office/drawing/2014/main" id="{C0F00F3C-D97B-284A-B732-3C6A69B1DB14}"/>
              </a:ext>
            </a:extLst>
          </p:cNvPr>
          <p:cNvGrpSpPr/>
          <p:nvPr/>
        </p:nvGrpSpPr>
        <p:grpSpPr>
          <a:xfrm>
            <a:off x="6118485" y="4118162"/>
            <a:ext cx="2871774" cy="1551181"/>
            <a:chOff x="6118485" y="3088621"/>
            <a:chExt cx="2871774" cy="1163386"/>
          </a:xfrm>
        </p:grpSpPr>
        <p:sp>
          <p:nvSpPr>
            <p:cNvPr id="22" name="ZoneTexte 21">
              <a:extLst>
                <a:ext uri="{FF2B5EF4-FFF2-40B4-BE49-F238E27FC236}">
                  <a16:creationId xmlns:a16="http://schemas.microsoft.com/office/drawing/2014/main" id="{9DE981B5-7DE0-3B46-8D94-367FC2419D3D}"/>
                </a:ext>
              </a:extLst>
            </p:cNvPr>
            <p:cNvSpPr txBox="1"/>
            <p:nvPr/>
          </p:nvSpPr>
          <p:spPr>
            <a:xfrm>
              <a:off x="6218459" y="3296361"/>
              <a:ext cx="2771800" cy="95564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fr-FR"/>
              </a:defPPr>
              <a:lvl1pPr algn="ctr">
                <a:lnSpc>
                  <a:spcPct val="120000"/>
                </a:lnSpc>
                <a:defRPr sz="4800" b="1">
                  <a:ln/>
                  <a:solidFill>
                    <a:schemeClr val="accent3"/>
                  </a:solidFill>
                </a:defRPr>
              </a:lvl1pPr>
              <a:lvl2pPr>
                <a:defRPr/>
              </a:lvl2pPr>
              <a:lvl3pPr>
                <a:defRPr/>
              </a:lvl3pPr>
              <a:lvl4pPr>
                <a:defRPr/>
              </a:lvl4pPr>
              <a:lvl5pPr>
                <a:defRPr/>
              </a:lvl5pPr>
              <a:lvl6pPr>
                <a:defRPr/>
              </a:lvl6pPr>
              <a:lvl7pPr>
                <a:defRPr/>
              </a:lvl7pPr>
              <a:lvl8pPr>
                <a:defRPr/>
              </a:lvl8pPr>
              <a:lvl9pPr>
                <a:defRPr/>
              </a:lvl9pPr>
            </a:lstStyle>
            <a:p>
              <a:r>
                <a:rPr lang="fr-FR" sz="2400" dirty="0">
                  <a:solidFill>
                    <a:srgbClr val="C00000"/>
                  </a:solidFill>
                </a:rPr>
                <a:t>MÉCANIQUE</a:t>
              </a:r>
            </a:p>
            <a:p>
              <a:pPr lvl="0">
                <a:lnSpc>
                  <a:spcPct val="100000"/>
                </a:lnSpc>
              </a:pPr>
              <a:r>
                <a:rPr lang="fr-FR" sz="1600" dirty="0">
                  <a:ln>
                    <a:noFill/>
                  </a:ln>
                  <a:solidFill>
                    <a:prstClr val="black"/>
                  </a:solidFill>
                </a:rPr>
                <a:t>Implant fiable ?</a:t>
              </a:r>
            </a:p>
            <a:p>
              <a:pPr lvl="0">
                <a:lnSpc>
                  <a:spcPct val="100000"/>
                </a:lnSpc>
              </a:pPr>
              <a:r>
                <a:rPr lang="fr-FR" sz="1600" dirty="0">
                  <a:ln>
                    <a:noFill/>
                  </a:ln>
                  <a:solidFill>
                    <a:prstClr val="black"/>
                  </a:solidFill>
                </a:rPr>
                <a:t>Descellement ?</a:t>
              </a:r>
            </a:p>
            <a:p>
              <a:pPr lvl="0">
                <a:lnSpc>
                  <a:spcPct val="100000"/>
                </a:lnSpc>
              </a:pPr>
              <a:r>
                <a:rPr lang="fr-FR" sz="1600" dirty="0">
                  <a:ln>
                    <a:noFill/>
                  </a:ln>
                  <a:solidFill>
                    <a:prstClr val="black"/>
                  </a:solidFill>
                </a:rPr>
                <a:t>Raideur, instabilité ?</a:t>
              </a:r>
            </a:p>
          </p:txBody>
        </p:sp>
        <p:cxnSp>
          <p:nvCxnSpPr>
            <p:cNvPr id="36" name="Connecteur droit avec flèche 35">
              <a:extLst>
                <a:ext uri="{FF2B5EF4-FFF2-40B4-BE49-F238E27FC236}">
                  <a16:creationId xmlns:a16="http://schemas.microsoft.com/office/drawing/2014/main" id="{0A7DBB00-A5E2-7649-B8B5-0BDEFC1A7581}"/>
                </a:ext>
              </a:extLst>
            </p:cNvPr>
            <p:cNvCxnSpPr>
              <a:cxnSpLocks/>
            </p:cNvCxnSpPr>
            <p:nvPr/>
          </p:nvCxnSpPr>
          <p:spPr>
            <a:xfrm>
              <a:off x="6118485" y="3088621"/>
              <a:ext cx="824290" cy="15750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e 39">
            <a:extLst>
              <a:ext uri="{FF2B5EF4-FFF2-40B4-BE49-F238E27FC236}">
                <a16:creationId xmlns:a16="http://schemas.microsoft.com/office/drawing/2014/main" id="{263893EC-15EE-8747-BAEB-DCD067347D52}"/>
              </a:ext>
            </a:extLst>
          </p:cNvPr>
          <p:cNvGrpSpPr/>
          <p:nvPr/>
        </p:nvGrpSpPr>
        <p:grpSpPr>
          <a:xfrm>
            <a:off x="19571" y="1368802"/>
            <a:ext cx="3114997" cy="2460909"/>
            <a:chOff x="19570" y="1026601"/>
            <a:chExt cx="3114997" cy="1845682"/>
          </a:xfrm>
        </p:grpSpPr>
        <p:sp>
          <p:nvSpPr>
            <p:cNvPr id="17" name="ZoneTexte 16">
              <a:extLst>
                <a:ext uri="{FF2B5EF4-FFF2-40B4-BE49-F238E27FC236}">
                  <a16:creationId xmlns:a16="http://schemas.microsoft.com/office/drawing/2014/main" id="{329B6EE9-3EA9-2647-8598-ECB1BE09107E}"/>
                </a:ext>
              </a:extLst>
            </p:cNvPr>
            <p:cNvSpPr txBox="1"/>
            <p:nvPr/>
          </p:nvSpPr>
          <p:spPr>
            <a:xfrm>
              <a:off x="19570" y="1026601"/>
              <a:ext cx="2771800" cy="128804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fr-FR"/>
              </a:defPPr>
              <a:lvl1pPr algn="ctr">
                <a:lnSpc>
                  <a:spcPct val="120000"/>
                </a:lnSpc>
                <a:defRPr sz="4800" b="1">
                  <a:ln/>
                  <a:solidFill>
                    <a:schemeClr val="accent3"/>
                  </a:solidFill>
                </a:defRPr>
              </a:lvl1pPr>
              <a:lvl2pPr>
                <a:defRPr/>
              </a:lvl2pPr>
              <a:lvl3pPr>
                <a:defRPr/>
              </a:lvl3pPr>
              <a:lvl4pPr>
                <a:defRPr/>
              </a:lvl4pPr>
              <a:lvl5pPr>
                <a:defRPr/>
              </a:lvl5pPr>
              <a:lvl6pPr>
                <a:defRPr/>
              </a:lvl6pPr>
              <a:lvl7pPr>
                <a:defRPr/>
              </a:lvl7pPr>
              <a:lvl8pPr>
                <a:defRPr/>
              </a:lvl8pPr>
              <a:lvl9pPr>
                <a:defRPr/>
              </a:lvl9pPr>
            </a:lstStyle>
            <a:p>
              <a:r>
                <a:rPr lang="fr-FR" sz="2400" dirty="0">
                  <a:solidFill>
                    <a:srgbClr val="C00000"/>
                  </a:solidFill>
                </a:rPr>
                <a:t>PATIENT</a:t>
              </a:r>
            </a:p>
            <a:p>
              <a:r>
                <a:rPr lang="fr-FR" sz="1600" dirty="0">
                  <a:solidFill>
                    <a:schemeClr val="tx1"/>
                  </a:solidFill>
                </a:rPr>
                <a:t>Immunité</a:t>
              </a:r>
            </a:p>
            <a:p>
              <a:r>
                <a:rPr lang="fr-FR" sz="1600" dirty="0">
                  <a:solidFill>
                    <a:schemeClr val="tx1"/>
                  </a:solidFill>
                </a:rPr>
                <a:t>Comorbidités</a:t>
              </a:r>
            </a:p>
            <a:p>
              <a:r>
                <a:rPr lang="fr-FR" sz="1600" dirty="0">
                  <a:solidFill>
                    <a:schemeClr val="tx1"/>
                  </a:solidFill>
                </a:rPr>
                <a:t>Fragilité, allergies</a:t>
              </a:r>
            </a:p>
            <a:p>
              <a:r>
                <a:rPr lang="fr-FR" sz="1600" dirty="0">
                  <a:solidFill>
                    <a:schemeClr val="tx1"/>
                  </a:solidFill>
                </a:rPr>
                <a:t>Porte d’entrée ?</a:t>
              </a:r>
            </a:p>
          </p:txBody>
        </p:sp>
        <p:cxnSp>
          <p:nvCxnSpPr>
            <p:cNvPr id="38" name="Connecteur droit avec flèche 37">
              <a:extLst>
                <a:ext uri="{FF2B5EF4-FFF2-40B4-BE49-F238E27FC236}">
                  <a16:creationId xmlns:a16="http://schemas.microsoft.com/office/drawing/2014/main" id="{D0510059-FDCF-2B4D-B645-1D783DE5BCBC}"/>
                </a:ext>
              </a:extLst>
            </p:cNvPr>
            <p:cNvCxnSpPr>
              <a:cxnSpLocks/>
            </p:cNvCxnSpPr>
            <p:nvPr/>
          </p:nvCxnSpPr>
          <p:spPr>
            <a:xfrm flipH="1" flipV="1">
              <a:off x="2257196" y="2343416"/>
              <a:ext cx="877371" cy="528867"/>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e 40">
            <a:extLst>
              <a:ext uri="{FF2B5EF4-FFF2-40B4-BE49-F238E27FC236}">
                <a16:creationId xmlns:a16="http://schemas.microsoft.com/office/drawing/2014/main" id="{28886C69-303A-894E-A06C-B10FD4BE7511}"/>
              </a:ext>
            </a:extLst>
          </p:cNvPr>
          <p:cNvGrpSpPr/>
          <p:nvPr/>
        </p:nvGrpSpPr>
        <p:grpSpPr>
          <a:xfrm>
            <a:off x="3186100" y="1097334"/>
            <a:ext cx="2771800" cy="2507926"/>
            <a:chOff x="3186100" y="823000"/>
            <a:chExt cx="2771800" cy="1880945"/>
          </a:xfrm>
        </p:grpSpPr>
        <p:sp>
          <p:nvSpPr>
            <p:cNvPr id="19" name="ZoneTexte 18">
              <a:extLst>
                <a:ext uri="{FF2B5EF4-FFF2-40B4-BE49-F238E27FC236}">
                  <a16:creationId xmlns:a16="http://schemas.microsoft.com/office/drawing/2014/main" id="{BCEA2BE6-9A2E-1943-B56F-03C4706D6728}"/>
                </a:ext>
              </a:extLst>
            </p:cNvPr>
            <p:cNvSpPr txBox="1"/>
            <p:nvPr/>
          </p:nvSpPr>
          <p:spPr>
            <a:xfrm>
              <a:off x="3186100" y="823000"/>
              <a:ext cx="2771800" cy="95564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fr-FR"/>
              </a:defPPr>
              <a:lvl1pPr algn="ctr">
                <a:lnSpc>
                  <a:spcPct val="120000"/>
                </a:lnSpc>
                <a:defRPr sz="4800" b="1">
                  <a:ln/>
                  <a:solidFill>
                    <a:schemeClr val="accent3"/>
                  </a:solidFill>
                </a:defRPr>
              </a:lvl1pPr>
              <a:lvl2pPr>
                <a:defRPr/>
              </a:lvl2pPr>
              <a:lvl3pPr>
                <a:defRPr/>
              </a:lvl3pPr>
              <a:lvl4pPr>
                <a:defRPr/>
              </a:lvl4pPr>
              <a:lvl5pPr>
                <a:defRPr/>
              </a:lvl5pPr>
              <a:lvl6pPr>
                <a:defRPr/>
              </a:lvl6pPr>
              <a:lvl7pPr>
                <a:defRPr/>
              </a:lvl7pPr>
              <a:lvl8pPr>
                <a:defRPr/>
              </a:lvl8pPr>
              <a:lvl9pPr>
                <a:defRPr/>
              </a:lvl9pPr>
            </a:lstStyle>
            <a:p>
              <a:r>
                <a:rPr lang="fr-FR" sz="2400" dirty="0">
                  <a:solidFill>
                    <a:srgbClr val="C00000"/>
                  </a:solidFill>
                </a:rPr>
                <a:t>MÉCANISME</a:t>
              </a:r>
            </a:p>
            <a:p>
              <a:pPr lvl="0">
                <a:lnSpc>
                  <a:spcPct val="100000"/>
                </a:lnSpc>
              </a:pPr>
              <a:r>
                <a:rPr lang="fr-FR" sz="1600" dirty="0">
                  <a:ln>
                    <a:noFill/>
                  </a:ln>
                  <a:solidFill>
                    <a:prstClr val="black"/>
                  </a:solidFill>
                </a:rPr>
                <a:t>Inoculation </a:t>
              </a:r>
            </a:p>
            <a:p>
              <a:pPr lvl="0">
                <a:lnSpc>
                  <a:spcPct val="100000"/>
                </a:lnSpc>
              </a:pPr>
              <a:r>
                <a:rPr lang="fr-FR" sz="1600" dirty="0">
                  <a:ln>
                    <a:noFill/>
                  </a:ln>
                  <a:solidFill>
                    <a:prstClr val="black"/>
                  </a:solidFill>
                </a:rPr>
                <a:t>Per / post opératoire</a:t>
              </a:r>
            </a:p>
            <a:p>
              <a:pPr lvl="0">
                <a:lnSpc>
                  <a:spcPct val="100000"/>
                </a:lnSpc>
              </a:pPr>
              <a:r>
                <a:rPr lang="fr-FR" sz="1600" dirty="0">
                  <a:ln>
                    <a:noFill/>
                  </a:ln>
                  <a:solidFill>
                    <a:prstClr val="black"/>
                  </a:solidFill>
                </a:rPr>
                <a:t>Hématogène /Contiguïté</a:t>
              </a:r>
            </a:p>
          </p:txBody>
        </p:sp>
        <p:cxnSp>
          <p:nvCxnSpPr>
            <p:cNvPr id="39" name="Connecteur droit avec flèche 38">
              <a:extLst>
                <a:ext uri="{FF2B5EF4-FFF2-40B4-BE49-F238E27FC236}">
                  <a16:creationId xmlns:a16="http://schemas.microsoft.com/office/drawing/2014/main" id="{D8085CF2-A77B-4049-BF8A-A123D3BD643C}"/>
                </a:ext>
              </a:extLst>
            </p:cNvPr>
            <p:cNvCxnSpPr>
              <a:cxnSpLocks/>
              <a:endCxn id="19" idx="2"/>
            </p:cNvCxnSpPr>
            <p:nvPr/>
          </p:nvCxnSpPr>
          <p:spPr>
            <a:xfrm flipH="1" flipV="1">
              <a:off x="4572000" y="1778646"/>
              <a:ext cx="2" cy="92529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e 50">
            <a:extLst>
              <a:ext uri="{FF2B5EF4-FFF2-40B4-BE49-F238E27FC236}">
                <a16:creationId xmlns:a16="http://schemas.microsoft.com/office/drawing/2014/main" id="{EF5CED82-65C7-9E4F-9F04-7DC0CB508DCC}"/>
              </a:ext>
            </a:extLst>
          </p:cNvPr>
          <p:cNvGrpSpPr/>
          <p:nvPr/>
        </p:nvGrpSpPr>
        <p:grpSpPr>
          <a:xfrm>
            <a:off x="3309986" y="4510034"/>
            <a:ext cx="6068561" cy="2208866"/>
            <a:chOff x="3309985" y="3382526"/>
            <a:chExt cx="6068561" cy="1656650"/>
          </a:xfrm>
        </p:grpSpPr>
        <p:sp>
          <p:nvSpPr>
            <p:cNvPr id="49" name="ZoneTexte 48">
              <a:extLst>
                <a:ext uri="{FF2B5EF4-FFF2-40B4-BE49-F238E27FC236}">
                  <a16:creationId xmlns:a16="http://schemas.microsoft.com/office/drawing/2014/main" id="{E91699E9-B232-3D4B-94AD-0C9CA6261A28}"/>
                </a:ext>
              </a:extLst>
            </p:cNvPr>
            <p:cNvSpPr txBox="1"/>
            <p:nvPr/>
          </p:nvSpPr>
          <p:spPr>
            <a:xfrm>
              <a:off x="3309985" y="4637528"/>
              <a:ext cx="6068561" cy="40164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fr-FR"/>
              </a:defPPr>
              <a:lvl1pPr algn="ctr">
                <a:lnSpc>
                  <a:spcPct val="120000"/>
                </a:lnSpc>
                <a:defRPr sz="4800" b="1">
                  <a:ln/>
                  <a:solidFill>
                    <a:schemeClr val="accent3"/>
                  </a:solidFill>
                </a:defRPr>
              </a:lvl1pPr>
              <a:lvl2pPr>
                <a:defRPr/>
              </a:lvl2pPr>
              <a:lvl3pPr>
                <a:defRPr/>
              </a:lvl3pPr>
              <a:lvl4pPr>
                <a:defRPr/>
              </a:lvl4pPr>
              <a:lvl5pPr>
                <a:defRPr/>
              </a:lvl5pPr>
              <a:lvl6pPr>
                <a:defRPr/>
              </a:lvl6pPr>
              <a:lvl7pPr>
                <a:defRPr/>
              </a:lvl7pPr>
              <a:lvl8pPr>
                <a:defRPr/>
              </a:lvl8pPr>
              <a:lvl9pPr>
                <a:defRPr/>
              </a:lvl9pPr>
            </a:lstStyle>
            <a:p>
              <a:pPr algn="l"/>
              <a:r>
                <a:rPr lang="fr-FR" sz="2400" dirty="0">
                  <a:solidFill>
                    <a:srgbClr val="C00000"/>
                  </a:solidFill>
                </a:rPr>
                <a:t>ACADEMIQUE</a:t>
              </a:r>
              <a:endParaRPr lang="fr-FR" sz="1600" dirty="0">
                <a:ln>
                  <a:noFill/>
                </a:ln>
                <a:solidFill>
                  <a:prstClr val="black"/>
                </a:solidFill>
              </a:endParaRPr>
            </a:p>
          </p:txBody>
        </p:sp>
        <p:cxnSp>
          <p:nvCxnSpPr>
            <p:cNvPr id="50" name="Connecteur droit avec flèche 49">
              <a:extLst>
                <a:ext uri="{FF2B5EF4-FFF2-40B4-BE49-F238E27FC236}">
                  <a16:creationId xmlns:a16="http://schemas.microsoft.com/office/drawing/2014/main" id="{D7D63D75-51F1-5142-B13D-4ED91B120607}"/>
                </a:ext>
              </a:extLst>
            </p:cNvPr>
            <p:cNvCxnSpPr>
              <a:cxnSpLocks/>
            </p:cNvCxnSpPr>
            <p:nvPr/>
          </p:nvCxnSpPr>
          <p:spPr>
            <a:xfrm>
              <a:off x="3880890" y="3382526"/>
              <a:ext cx="0" cy="1331107"/>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A8F5E788-DDE6-0A01-F42D-972F8B064E5D}"/>
              </a:ext>
            </a:extLst>
          </p:cNvPr>
          <p:cNvSpPr txBox="1"/>
          <p:nvPr/>
        </p:nvSpPr>
        <p:spPr>
          <a:xfrm>
            <a:off x="6557171" y="6508357"/>
            <a:ext cx="2530005" cy="369332"/>
          </a:xfrm>
          <a:prstGeom prst="rect">
            <a:avLst/>
          </a:prstGeom>
          <a:noFill/>
        </p:spPr>
        <p:txBody>
          <a:bodyPr wrap="square" rtlCol="0">
            <a:spAutoFit/>
          </a:bodyPr>
          <a:lstStyle/>
          <a:p>
            <a:r>
              <a:rPr lang="en-GB" dirty="0" err="1"/>
              <a:t>Remerciement</a:t>
            </a:r>
            <a:r>
              <a:rPr lang="en-GB" dirty="0"/>
              <a:t> </a:t>
            </a:r>
            <a:r>
              <a:rPr lang="en-GB" dirty="0" err="1"/>
              <a:t>S.Marmor</a:t>
            </a:r>
            <a:endParaRPr lang="en-GB" dirty="0"/>
          </a:p>
        </p:txBody>
      </p:sp>
    </p:spTree>
    <p:extLst>
      <p:ext uri="{BB962C8B-B14F-4D97-AF65-F5344CB8AC3E}">
        <p14:creationId xmlns:p14="http://schemas.microsoft.com/office/powerpoint/2010/main" val="25276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wipe(down)">
                                      <p:cBhvr>
                                        <p:cTn id="31" dur="290">
                                          <p:stCondLst>
                                            <p:cond delay="0"/>
                                          </p:stCondLst>
                                        </p:cTn>
                                        <p:tgtEl>
                                          <p:spTgt spid="2050"/>
                                        </p:tgtEl>
                                      </p:cBhvr>
                                    </p:animEffect>
                                    <p:anim calcmode="lin" valueType="num">
                                      <p:cBhvr>
                                        <p:cTn id="32" dur="911"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2050"/>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2050"/>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2050"/>
                                        </p:tgtEl>
                                        <p:attrNameLst>
                                          <p:attrName>ppt_y</p:attrName>
                                        </p:attrNameLst>
                                      </p:cBhvr>
                                      <p:tavLst>
                                        <p:tav tm="0" fmla="#ppt_y-sin(pi*$)/81">
                                          <p:val>
                                            <p:fltVal val="0"/>
                                          </p:val>
                                        </p:tav>
                                        <p:tav tm="100000">
                                          <p:val>
                                            <p:fltVal val="1"/>
                                          </p:val>
                                        </p:tav>
                                      </p:tavLst>
                                    </p:anim>
                                    <p:animScale>
                                      <p:cBhvr>
                                        <p:cTn id="37" dur="13">
                                          <p:stCondLst>
                                            <p:cond delay="325"/>
                                          </p:stCondLst>
                                        </p:cTn>
                                        <p:tgtEl>
                                          <p:spTgt spid="2050"/>
                                        </p:tgtEl>
                                      </p:cBhvr>
                                      <p:to x="100000" y="60000"/>
                                    </p:animScale>
                                    <p:animScale>
                                      <p:cBhvr>
                                        <p:cTn id="38" dur="83" decel="50000">
                                          <p:stCondLst>
                                            <p:cond delay="338"/>
                                          </p:stCondLst>
                                        </p:cTn>
                                        <p:tgtEl>
                                          <p:spTgt spid="2050"/>
                                        </p:tgtEl>
                                      </p:cBhvr>
                                      <p:to x="100000" y="100000"/>
                                    </p:animScale>
                                    <p:animScale>
                                      <p:cBhvr>
                                        <p:cTn id="39" dur="13">
                                          <p:stCondLst>
                                            <p:cond delay="656"/>
                                          </p:stCondLst>
                                        </p:cTn>
                                        <p:tgtEl>
                                          <p:spTgt spid="2050"/>
                                        </p:tgtEl>
                                      </p:cBhvr>
                                      <p:to x="100000" y="80000"/>
                                    </p:animScale>
                                    <p:animScale>
                                      <p:cBhvr>
                                        <p:cTn id="40" dur="83" decel="50000">
                                          <p:stCondLst>
                                            <p:cond delay="669"/>
                                          </p:stCondLst>
                                        </p:cTn>
                                        <p:tgtEl>
                                          <p:spTgt spid="2050"/>
                                        </p:tgtEl>
                                      </p:cBhvr>
                                      <p:to x="100000" y="100000"/>
                                    </p:animScale>
                                    <p:animScale>
                                      <p:cBhvr>
                                        <p:cTn id="41" dur="13">
                                          <p:stCondLst>
                                            <p:cond delay="821"/>
                                          </p:stCondLst>
                                        </p:cTn>
                                        <p:tgtEl>
                                          <p:spTgt spid="2050"/>
                                        </p:tgtEl>
                                      </p:cBhvr>
                                      <p:to x="100000" y="90000"/>
                                    </p:animScale>
                                    <p:animScale>
                                      <p:cBhvr>
                                        <p:cTn id="42" dur="83" decel="50000">
                                          <p:stCondLst>
                                            <p:cond delay="834"/>
                                          </p:stCondLst>
                                        </p:cTn>
                                        <p:tgtEl>
                                          <p:spTgt spid="2050"/>
                                        </p:tgtEl>
                                      </p:cBhvr>
                                      <p:to x="100000" y="100000"/>
                                    </p:animScale>
                                    <p:animScale>
                                      <p:cBhvr>
                                        <p:cTn id="43" dur="13">
                                          <p:stCondLst>
                                            <p:cond delay="904"/>
                                          </p:stCondLst>
                                        </p:cTn>
                                        <p:tgtEl>
                                          <p:spTgt spid="2050"/>
                                        </p:tgtEl>
                                      </p:cBhvr>
                                      <p:to x="100000" y="95000"/>
                                    </p:animScale>
                                    <p:animScale>
                                      <p:cBhvr>
                                        <p:cTn id="44" dur="83" decel="50000">
                                          <p:stCondLst>
                                            <p:cond delay="917"/>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0" y="-1"/>
            <a:ext cx="9144000" cy="1055585"/>
            <a:chOff x="-1" y="-1"/>
            <a:chExt cx="9144001" cy="1055585"/>
          </a:xfrm>
        </p:grpSpPr>
        <p:pic>
          <p:nvPicPr>
            <p:cNvPr id="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0"/>
              <a:ext cx="1619672" cy="102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7770367" y="-318048"/>
              <a:ext cx="1055585" cy="169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4" name="Connecteur droit 13">
            <a:extLst>
              <a:ext uri="{FF2B5EF4-FFF2-40B4-BE49-F238E27FC236}">
                <a16:creationId xmlns:a16="http://schemas.microsoft.com/office/drawing/2014/main" id="{FD7C1ACC-4466-5C42-A170-720868DC2D6C}"/>
              </a:ext>
            </a:extLst>
          </p:cNvPr>
          <p:cNvCxnSpPr>
            <a:cxnSpLocks/>
          </p:cNvCxnSpPr>
          <p:nvPr/>
        </p:nvCxnSpPr>
        <p:spPr>
          <a:xfrm>
            <a:off x="0" y="1028733"/>
            <a:ext cx="91440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8" name="Picture 4" descr="Résultat de recherche d'images pour &quot;cherchez l'erreur&quot;">
            <a:extLst>
              <a:ext uri="{FF2B5EF4-FFF2-40B4-BE49-F238E27FC236}">
                <a16:creationId xmlns:a16="http://schemas.microsoft.com/office/drawing/2014/main" id="{FC44ACCF-D304-B143-82EC-F314896D18D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140" y="1153763"/>
            <a:ext cx="2174596" cy="23451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5BE7D23-0061-5240-92EB-E100AD1628E2}"/>
              </a:ext>
            </a:extLst>
          </p:cNvPr>
          <p:cNvSpPr/>
          <p:nvPr/>
        </p:nvSpPr>
        <p:spPr>
          <a:xfrm>
            <a:off x="2681791" y="2081552"/>
            <a:ext cx="3780419" cy="646331"/>
          </a:xfrm>
          <a:prstGeom prst="rect">
            <a:avLst/>
          </a:prstGeom>
        </p:spPr>
        <p:txBody>
          <a:bodyPr wrap="square">
            <a:spAutoFit/>
          </a:bodyPr>
          <a:lstStyle/>
          <a:p>
            <a:pPr marL="9525" lvl="7" algn="ctr">
              <a:lnSpc>
                <a:spcPct val="150000"/>
              </a:lnSpc>
            </a:pPr>
            <a:r>
              <a:rPr lang="fr-FR" sz="2400" b="1" dirty="0">
                <a:solidFill>
                  <a:srgbClr val="C00000"/>
                </a:solidFill>
              </a:rPr>
              <a:t>ERRANCE DIAGNOSTIQUE</a:t>
            </a:r>
          </a:p>
        </p:txBody>
      </p:sp>
      <p:grpSp>
        <p:nvGrpSpPr>
          <p:cNvPr id="12" name="Grouper 10">
            <a:extLst>
              <a:ext uri="{FF2B5EF4-FFF2-40B4-BE49-F238E27FC236}">
                <a16:creationId xmlns:a16="http://schemas.microsoft.com/office/drawing/2014/main" id="{7E6B1EFE-39B0-5E40-AB05-90F4D2E6C2CA}"/>
              </a:ext>
            </a:extLst>
          </p:cNvPr>
          <p:cNvGrpSpPr/>
          <p:nvPr/>
        </p:nvGrpSpPr>
        <p:grpSpPr>
          <a:xfrm>
            <a:off x="6732240" y="1246063"/>
            <a:ext cx="2262620" cy="3143044"/>
            <a:chOff x="5235002" y="3204340"/>
            <a:chExt cx="3930710" cy="3653660"/>
          </a:xfrm>
        </p:grpSpPr>
        <p:pic>
          <p:nvPicPr>
            <p:cNvPr id="13" name="Picture 4" descr="fficher l'image d'origine">
              <a:extLst>
                <a:ext uri="{FF2B5EF4-FFF2-40B4-BE49-F238E27FC236}">
                  <a16:creationId xmlns:a16="http://schemas.microsoft.com/office/drawing/2014/main" id="{BC80E69B-3716-EA47-B19B-0218CA9E58ED}"/>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5235002" y="4368750"/>
              <a:ext cx="3894709" cy="2489250"/>
            </a:xfrm>
            <a:prstGeom prst="rect">
              <a:avLst/>
            </a:prstGeom>
            <a:noFill/>
            <a:extLst>
              <a:ext uri="{909E8E84-426E-40DD-AFC4-6F175D3DCCD1}">
                <a14:hiddenFill xmlns:a14="http://schemas.microsoft.com/office/drawing/2010/main">
                  <a:solidFill>
                    <a:srgbClr val="FFFFFF"/>
                  </a:solidFill>
                </a14:hiddenFill>
              </a:ext>
            </a:extLst>
          </p:spPr>
        </p:pic>
        <p:sp>
          <p:nvSpPr>
            <p:cNvPr id="15" name="Pensées 14">
              <a:extLst>
                <a:ext uri="{FF2B5EF4-FFF2-40B4-BE49-F238E27FC236}">
                  <a16:creationId xmlns:a16="http://schemas.microsoft.com/office/drawing/2014/main" id="{4E010743-23F9-154D-8AA3-EC7F136DBDED}"/>
                </a:ext>
              </a:extLst>
            </p:cNvPr>
            <p:cNvSpPr/>
            <p:nvPr/>
          </p:nvSpPr>
          <p:spPr>
            <a:xfrm>
              <a:off x="6670623" y="3204340"/>
              <a:ext cx="2495089" cy="1340409"/>
            </a:xfrm>
            <a:prstGeom prst="cloudCallout">
              <a:avLst>
                <a:gd name="adj1" fmla="val -18669"/>
                <a:gd name="adj2" fmla="val 1108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t>Tout va bien</a:t>
              </a:r>
              <a:r>
                <a:rPr lang="is-IS" sz="1000" i="1" dirty="0"/>
                <a:t>…</a:t>
              </a:r>
              <a:endParaRPr lang="fr-FR" sz="1000" i="1" dirty="0"/>
            </a:p>
            <a:p>
              <a:pPr algn="ctr"/>
              <a:r>
                <a:rPr lang="fr-FR" sz="1000" b="1" dirty="0"/>
                <a:t>Tout va bien</a:t>
              </a:r>
            </a:p>
            <a:p>
              <a:pPr algn="ctr"/>
              <a:r>
                <a:rPr lang="fr-FR" sz="1000" b="1" dirty="0"/>
                <a:t>TOUT VA BIEN !!!</a:t>
              </a:r>
            </a:p>
          </p:txBody>
        </p:sp>
      </p:grpSp>
      <p:pic>
        <p:nvPicPr>
          <p:cNvPr id="1030" name="Picture 6" descr="Image associée">
            <a:extLst>
              <a:ext uri="{FF2B5EF4-FFF2-40B4-BE49-F238E27FC236}">
                <a16:creationId xmlns:a16="http://schemas.microsoft.com/office/drawing/2014/main" id="{448C976E-6811-564C-BB61-3153433909C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695" y="4247056"/>
            <a:ext cx="2773667" cy="26109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65165CF-CF71-6F4F-B968-FC3CAEEF281E}"/>
              </a:ext>
            </a:extLst>
          </p:cNvPr>
          <p:cNvSpPr/>
          <p:nvPr/>
        </p:nvSpPr>
        <p:spPr>
          <a:xfrm>
            <a:off x="2681790" y="4521736"/>
            <a:ext cx="3780420" cy="646331"/>
          </a:xfrm>
          <a:prstGeom prst="rect">
            <a:avLst/>
          </a:prstGeom>
        </p:spPr>
        <p:txBody>
          <a:bodyPr wrap="square">
            <a:spAutoFit/>
          </a:bodyPr>
          <a:lstStyle/>
          <a:p>
            <a:pPr marL="9525" lvl="7" algn="ctr">
              <a:lnSpc>
                <a:spcPct val="150000"/>
              </a:lnSpc>
            </a:pPr>
            <a:r>
              <a:rPr lang="fr-FR" sz="2400" b="1" dirty="0">
                <a:solidFill>
                  <a:srgbClr val="C00000"/>
                </a:solidFill>
              </a:rPr>
              <a:t>STRATÉGIE THÉRAPEUTIQUE</a:t>
            </a:r>
          </a:p>
        </p:txBody>
      </p:sp>
      <p:sp>
        <p:nvSpPr>
          <p:cNvPr id="16" name="Text Box 9"/>
          <p:cNvSpPr txBox="1">
            <a:spLocks noChangeArrowheads="1"/>
          </p:cNvSpPr>
          <p:nvPr/>
        </p:nvSpPr>
        <p:spPr bwMode="auto">
          <a:xfrm>
            <a:off x="1727684" y="-49017"/>
            <a:ext cx="5688631" cy="1077218"/>
          </a:xfrm>
          <a:prstGeom prst="rect">
            <a:avLst/>
          </a:prstGeom>
          <a:noFill/>
          <a:ln w="9525">
            <a:noFill/>
            <a:miter lim="800000"/>
            <a:headEnd/>
            <a:tailEnd/>
          </a:ln>
        </p:spPr>
        <p:txBody>
          <a:bodyPr wrap="square">
            <a:spAutoFit/>
          </a:bodyPr>
          <a:lstStyle/>
          <a:p>
            <a:pPr algn="ctr">
              <a:spcBef>
                <a:spcPct val="20000"/>
              </a:spcBef>
            </a:pPr>
            <a:r>
              <a:rPr lang="fr-FR" sz="3200" b="1" dirty="0">
                <a:latin typeface="Calibri" pitchFamily="34" charset="0"/>
              </a:rPr>
              <a:t>Eviter que les IOA simples deviennent complexes</a:t>
            </a:r>
          </a:p>
        </p:txBody>
      </p:sp>
      <p:sp>
        <p:nvSpPr>
          <p:cNvPr id="2" name="Rectangle 1"/>
          <p:cNvSpPr/>
          <p:nvPr/>
        </p:nvSpPr>
        <p:spPr>
          <a:xfrm>
            <a:off x="3554123" y="5453863"/>
            <a:ext cx="5403210" cy="523220"/>
          </a:xfrm>
          <a:prstGeom prst="rect">
            <a:avLst/>
          </a:prstGeom>
        </p:spPr>
        <p:txBody>
          <a:bodyPr wrap="none">
            <a:spAutoFit/>
          </a:bodyPr>
          <a:lstStyle/>
          <a:p>
            <a:pPr marL="457200" indent="-457200">
              <a:spcBef>
                <a:spcPct val="20000"/>
              </a:spcBef>
              <a:buFont typeface="Wingdings"/>
              <a:buChar char="à"/>
            </a:pPr>
            <a:r>
              <a:rPr lang="fr-FR" sz="2800" b="1" dirty="0">
                <a:latin typeface="Calibri" pitchFamily="34" charset="0"/>
              </a:rPr>
              <a:t>Difficulté: PEC multidisciplinaire</a:t>
            </a:r>
          </a:p>
        </p:txBody>
      </p:sp>
      <p:sp>
        <p:nvSpPr>
          <p:cNvPr id="4" name="ZoneTexte 3">
            <a:extLst>
              <a:ext uri="{FF2B5EF4-FFF2-40B4-BE49-F238E27FC236}">
                <a16:creationId xmlns:a16="http://schemas.microsoft.com/office/drawing/2014/main" id="{AC2F2B66-CD48-4C82-1283-64D0D2AC23F7}"/>
              </a:ext>
            </a:extLst>
          </p:cNvPr>
          <p:cNvSpPr txBox="1"/>
          <p:nvPr/>
        </p:nvSpPr>
        <p:spPr>
          <a:xfrm>
            <a:off x="6557171" y="6508357"/>
            <a:ext cx="2530005" cy="369332"/>
          </a:xfrm>
          <a:prstGeom prst="rect">
            <a:avLst/>
          </a:prstGeom>
          <a:noFill/>
        </p:spPr>
        <p:txBody>
          <a:bodyPr wrap="square" rtlCol="0">
            <a:spAutoFit/>
          </a:bodyPr>
          <a:lstStyle/>
          <a:p>
            <a:r>
              <a:rPr lang="en-GB" dirty="0" err="1"/>
              <a:t>Remerciement</a:t>
            </a:r>
            <a:r>
              <a:rPr lang="en-GB" dirty="0"/>
              <a:t> </a:t>
            </a:r>
            <a:r>
              <a:rPr lang="en-GB" dirty="0" err="1"/>
              <a:t>S.Marmor</a:t>
            </a:r>
            <a:endParaRPr lang="en-GB" dirty="0"/>
          </a:p>
        </p:txBody>
      </p:sp>
    </p:spTree>
    <p:extLst>
      <p:ext uri="{BB962C8B-B14F-4D97-AF65-F5344CB8AC3E}">
        <p14:creationId xmlns:p14="http://schemas.microsoft.com/office/powerpoint/2010/main" val="77367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t>Déclaration d’intérêt</a:t>
            </a:r>
          </a:p>
        </p:txBody>
      </p:sp>
      <p:sp>
        <p:nvSpPr>
          <p:cNvPr id="3" name="Espace réservé du contenu 2"/>
          <p:cNvSpPr>
            <a:spLocks noGrp="1"/>
          </p:cNvSpPr>
          <p:nvPr>
            <p:ph idx="1"/>
          </p:nvPr>
        </p:nvSpPr>
        <p:spPr>
          <a:xfrm>
            <a:off x="467544" y="2492896"/>
            <a:ext cx="8219256" cy="1440160"/>
          </a:xfrm>
        </p:spPr>
        <p:txBody>
          <a:bodyPr>
            <a:normAutofit fontScale="92500" lnSpcReduction="20000"/>
          </a:bodyPr>
          <a:lstStyle/>
          <a:p>
            <a:pPr marL="0" indent="0" algn="just">
              <a:buNone/>
            </a:pPr>
            <a:r>
              <a:rPr lang="fr-FR" b="1" dirty="0"/>
              <a:t>V Meyssonnier : Aucun</a:t>
            </a:r>
          </a:p>
          <a:p>
            <a:pPr marL="0" indent="0" algn="just">
              <a:buNone/>
            </a:pPr>
            <a:endParaRPr lang="fr-FR" b="1" dirty="0"/>
          </a:p>
          <a:p>
            <a:pPr marL="0" indent="0" algn="just">
              <a:buNone/>
            </a:pPr>
            <a:r>
              <a:rPr lang="fr-FR" b="1" dirty="0"/>
              <a:t>E Bonnet: Aucun</a:t>
            </a:r>
          </a:p>
          <a:p>
            <a:pPr marL="0" indent="0" algn="just">
              <a:buNone/>
            </a:pPr>
            <a:endParaRPr lang="fr-FR" b="1" dirty="0"/>
          </a:p>
          <a:p>
            <a:pPr marL="0" indent="0" algn="just">
              <a:buNone/>
            </a:pPr>
            <a:endParaRPr lang="fr-FR" b="1" dirty="0"/>
          </a:p>
          <a:p>
            <a:endParaRPr lang="fr-FR" b="1" dirty="0"/>
          </a:p>
          <a:p>
            <a:pPr marL="0" indent="0">
              <a:buNone/>
            </a:pPr>
            <a:endParaRPr lang="fr-FR" b="1" dirty="0"/>
          </a:p>
          <a:p>
            <a:endParaRPr lang="fr-FR" b="1" dirty="0"/>
          </a:p>
        </p:txBody>
      </p:sp>
    </p:spTree>
    <p:extLst>
      <p:ext uri="{BB962C8B-B14F-4D97-AF65-F5344CB8AC3E}">
        <p14:creationId xmlns:p14="http://schemas.microsoft.com/office/powerpoint/2010/main" val="76022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t>IPA or not IPA : le bon diagnostic </a:t>
            </a:r>
          </a:p>
        </p:txBody>
      </p:sp>
      <p:sp>
        <p:nvSpPr>
          <p:cNvPr id="3" name="Espace réservé du contenu 2"/>
          <p:cNvSpPr>
            <a:spLocks noGrp="1"/>
          </p:cNvSpPr>
          <p:nvPr>
            <p:ph idx="1"/>
          </p:nvPr>
        </p:nvSpPr>
        <p:spPr>
          <a:xfrm>
            <a:off x="107504" y="1412776"/>
            <a:ext cx="8589640" cy="4752528"/>
          </a:xfrm>
        </p:spPr>
        <p:txBody>
          <a:bodyPr>
            <a:normAutofit/>
          </a:bodyPr>
          <a:lstStyle/>
          <a:p>
            <a:pPr marL="0" indent="0" algn="just">
              <a:buNone/>
            </a:pPr>
            <a:r>
              <a:rPr lang="fr-FR" b="1" dirty="0">
                <a:sym typeface="Wingdings" pitchFamily="2" charset="2"/>
              </a:rPr>
              <a:t></a:t>
            </a:r>
            <a:r>
              <a:rPr lang="fr-FR" b="1" dirty="0"/>
              <a:t>Documentation par ponction de hanche </a:t>
            </a:r>
          </a:p>
          <a:p>
            <a:pPr marL="0" indent="0" algn="just">
              <a:buNone/>
            </a:pPr>
            <a:r>
              <a:rPr lang="fr-FR" dirty="0"/>
              <a:t>(IPA chronique tardive++)</a:t>
            </a:r>
          </a:p>
          <a:p>
            <a:pPr marL="0" indent="0" algn="just">
              <a:buNone/>
            </a:pPr>
            <a:endParaRPr lang="fr-FR" dirty="0"/>
          </a:p>
          <a:p>
            <a:pPr algn="just"/>
            <a:r>
              <a:rPr lang="fr-FR" sz="2800" dirty="0"/>
              <a:t>Rôle du référent:</a:t>
            </a:r>
          </a:p>
          <a:p>
            <a:pPr lvl="1" algn="just"/>
            <a:r>
              <a:rPr lang="fr-FR" b="1" dirty="0"/>
              <a:t>Eviter toute ATB avant documentation</a:t>
            </a:r>
          </a:p>
          <a:p>
            <a:pPr lvl="1" algn="just"/>
            <a:r>
              <a:rPr lang="fr-FR" b="1" dirty="0"/>
              <a:t>Sensibiliser les ortho sur : </a:t>
            </a:r>
            <a:r>
              <a:rPr lang="fr-FR" b="1" dirty="0" err="1"/>
              <a:t>nbr</a:t>
            </a:r>
            <a:r>
              <a:rPr lang="fr-FR" b="1" dirty="0"/>
              <a:t> et type de </a:t>
            </a:r>
            <a:r>
              <a:rPr lang="fr-FR" b="1" dirty="0" err="1"/>
              <a:t>pmts</a:t>
            </a:r>
            <a:r>
              <a:rPr lang="fr-FR" b="1" dirty="0"/>
              <a:t> </a:t>
            </a:r>
            <a:r>
              <a:rPr lang="fr-FR" b="1" dirty="0" err="1"/>
              <a:t>perop</a:t>
            </a:r>
            <a:r>
              <a:rPr lang="fr-FR" b="1" dirty="0"/>
              <a:t> (tissulaires)</a:t>
            </a:r>
          </a:p>
          <a:p>
            <a:pPr lvl="1" algn="just"/>
            <a:r>
              <a:rPr lang="fr-FR" b="1" dirty="0"/>
              <a:t>Évaluer la complexité de l’IOA</a:t>
            </a:r>
            <a:endParaRPr lang="fr-FR" dirty="0"/>
          </a:p>
          <a:p>
            <a:endParaRPr lang="fr-FR" dirty="0"/>
          </a:p>
          <a:p>
            <a:endParaRPr lang="fr-FR" dirty="0"/>
          </a:p>
        </p:txBody>
      </p:sp>
    </p:spTree>
    <p:extLst>
      <p:ext uri="{BB962C8B-B14F-4D97-AF65-F5344CB8AC3E}">
        <p14:creationId xmlns:p14="http://schemas.microsoft.com/office/powerpoint/2010/main" val="330050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395536" y="2420888"/>
            <a:ext cx="8455975" cy="2232248"/>
          </a:xfrm>
          <a:prstGeom prst="rect">
            <a:avLst/>
          </a:prstGeom>
          <a:noFill/>
          <a:ln w="9525">
            <a:noFill/>
            <a:miter lim="800000"/>
            <a:headEnd/>
            <a:tailEnd/>
          </a:ln>
        </p:spPr>
        <p:txBody>
          <a:bodyPr/>
          <a:lstStyle/>
          <a:p>
            <a:pPr marL="457200" indent="-457200">
              <a:spcBef>
                <a:spcPct val="20000"/>
              </a:spcBef>
              <a:buFont typeface="Wingdings"/>
              <a:buChar char="à"/>
            </a:pPr>
            <a:r>
              <a:rPr lang="fr-FR" sz="2800" dirty="0">
                <a:latin typeface="Calibri" pitchFamily="34" charset="0"/>
              </a:rPr>
              <a:t>Rôle du référent:  connaître les stratégies thérapeutiques </a:t>
            </a:r>
            <a:r>
              <a:rPr lang="fr-FR" sz="3200" b="1" dirty="0">
                <a:latin typeface="Calibri" pitchFamily="34" charset="0"/>
              </a:rPr>
              <a:t>chirurgicales</a:t>
            </a:r>
            <a:r>
              <a:rPr lang="fr-FR" sz="2800" dirty="0">
                <a:latin typeface="Calibri" pitchFamily="34" charset="0"/>
              </a:rPr>
              <a:t> selon le type d’IPA</a:t>
            </a:r>
          </a:p>
          <a:p>
            <a:pPr marL="457200" indent="-457200">
              <a:spcBef>
                <a:spcPct val="20000"/>
              </a:spcBef>
              <a:buFont typeface="Wingdings"/>
              <a:buChar char="à"/>
            </a:pPr>
            <a:endParaRPr lang="fr-FR" sz="2800" dirty="0">
              <a:latin typeface="Calibri" pitchFamily="34" charset="0"/>
            </a:endParaRPr>
          </a:p>
        </p:txBody>
      </p:sp>
      <p:sp>
        <p:nvSpPr>
          <p:cNvPr id="4" name="Text Box 9"/>
          <p:cNvSpPr txBox="1">
            <a:spLocks noChangeArrowheads="1"/>
          </p:cNvSpPr>
          <p:nvPr/>
        </p:nvSpPr>
        <p:spPr bwMode="auto">
          <a:xfrm>
            <a:off x="467544" y="281376"/>
            <a:ext cx="8383967" cy="707886"/>
          </a:xfrm>
          <a:prstGeom prst="rect">
            <a:avLst/>
          </a:prstGeom>
          <a:noFill/>
          <a:ln w="9525">
            <a:noFill/>
            <a:miter lim="800000"/>
            <a:headEnd/>
            <a:tailEnd/>
          </a:ln>
        </p:spPr>
        <p:txBody>
          <a:bodyPr wrap="square">
            <a:spAutoFit/>
          </a:bodyPr>
          <a:lstStyle/>
          <a:p>
            <a:pPr algn="ctr">
              <a:spcBef>
                <a:spcPct val="20000"/>
              </a:spcBef>
            </a:pPr>
            <a:r>
              <a:rPr lang="fr-FR" sz="4000" b="1" dirty="0">
                <a:latin typeface="Calibri" pitchFamily="34" charset="0"/>
              </a:rPr>
              <a:t>BUA et IPA</a:t>
            </a:r>
          </a:p>
        </p:txBody>
      </p:sp>
    </p:spTree>
    <p:extLst>
      <p:ext uri="{BB962C8B-B14F-4D97-AF65-F5344CB8AC3E}">
        <p14:creationId xmlns:p14="http://schemas.microsoft.com/office/powerpoint/2010/main" val="3052636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065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ZoneTexte 13"/>
          <p:cNvSpPr txBox="1"/>
          <p:nvPr/>
        </p:nvSpPr>
        <p:spPr>
          <a:xfrm>
            <a:off x="0" y="221718"/>
            <a:ext cx="9144000" cy="677108"/>
          </a:xfrm>
          <a:prstGeom prst="rect">
            <a:avLst/>
          </a:prstGeom>
          <a:noFill/>
        </p:spPr>
        <p:txBody>
          <a:bodyPr anchor="ctr">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defRPr/>
            </a:pPr>
            <a:r>
              <a:rPr lang="fr-FR" sz="3800" b="1" dirty="0">
                <a:ln/>
                <a:solidFill>
                  <a:schemeClr val="accent3"/>
                </a:solidFill>
                <a:latin typeface="+mn-lt"/>
                <a:cs typeface="+mn-cs"/>
              </a:rPr>
              <a:t>DES SITUATIONS DIFFERENTES</a:t>
            </a:r>
          </a:p>
        </p:txBody>
      </p:sp>
      <p:sp>
        <p:nvSpPr>
          <p:cNvPr id="16" name="Flèche vers la droite 15"/>
          <p:cNvSpPr/>
          <p:nvPr/>
        </p:nvSpPr>
        <p:spPr>
          <a:xfrm>
            <a:off x="327025" y="1514475"/>
            <a:ext cx="8702675" cy="1114425"/>
          </a:xfrm>
          <a:prstGeom prst="rightArrow">
            <a:avLst>
              <a:gd name="adj1" fmla="val 50000"/>
              <a:gd name="adj2" fmla="val 52856"/>
            </a:avLst>
          </a:prstGeom>
          <a:gradFill flip="none" rotWithShape="1">
            <a:gsLst>
              <a:gs pos="0">
                <a:schemeClr val="accent1">
                  <a:lumMod val="74000"/>
                  <a:lumOff val="26000"/>
                </a:schemeClr>
              </a:gs>
              <a:gs pos="58000">
                <a:schemeClr val="accent6">
                  <a:lumMod val="62000"/>
                  <a:lumOff val="38000"/>
                </a:schemeClr>
              </a:gs>
              <a:gs pos="100000">
                <a:schemeClr val="accent2">
                  <a:lumMod val="87000"/>
                  <a:lumOff val="1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3200" b="1" dirty="0"/>
              <a:t>AIGUE					CHRONIQUE</a:t>
            </a:r>
          </a:p>
        </p:txBody>
      </p:sp>
      <p:sp>
        <p:nvSpPr>
          <p:cNvPr id="17" name="ZoneTexte 16"/>
          <p:cNvSpPr txBox="1"/>
          <p:nvPr/>
        </p:nvSpPr>
        <p:spPr>
          <a:xfrm>
            <a:off x="327025" y="2486025"/>
            <a:ext cx="3346450" cy="647700"/>
          </a:xfrm>
          <a:prstGeom prst="rect">
            <a:avLst/>
          </a:prstGeom>
        </p:spPr>
        <p:txBody>
          <a:bodyPr>
            <a:spAutoFit/>
          </a:bodyPr>
          <a:lstStyle>
            <a:defPPr>
              <a:defRPr lang="fr-FR"/>
            </a:defPPr>
            <a:lvl1pPr lvl="0" algn="ctr">
              <a:lnSpc>
                <a:spcPct val="150000"/>
              </a:lnSpc>
              <a:defRPr sz="3200">
                <a:ln w="0"/>
                <a:solidFill>
                  <a:srgbClr val="C00000"/>
                </a:solidFill>
                <a:effectLst>
                  <a:outerShdw blurRad="38100" dist="19050" dir="2700000" algn="tl" rotWithShape="0">
                    <a:schemeClr val="dk1">
                      <a:alpha val="40000"/>
                    </a:schemeClr>
                  </a:outerShdw>
                </a:effectLst>
              </a:defRPr>
            </a:lvl1pPr>
          </a:lstStyle>
          <a:p>
            <a:pPr fontAlgn="auto">
              <a:spcBef>
                <a:spcPts val="0"/>
              </a:spcBef>
              <a:spcAft>
                <a:spcPts val="0"/>
              </a:spcAft>
              <a:defRPr/>
            </a:pPr>
            <a:r>
              <a:rPr lang="fr-FR" sz="2400" b="1" dirty="0">
                <a:latin typeface="+mn-lt"/>
                <a:cs typeface="+mn-cs"/>
              </a:rPr>
              <a:t>Post opératoire &lt; 1 mois</a:t>
            </a:r>
          </a:p>
        </p:txBody>
      </p:sp>
      <p:sp>
        <p:nvSpPr>
          <p:cNvPr id="18" name="ZoneTexte 17"/>
          <p:cNvSpPr txBox="1"/>
          <p:nvPr/>
        </p:nvSpPr>
        <p:spPr>
          <a:xfrm>
            <a:off x="3409950" y="3987800"/>
            <a:ext cx="2425700" cy="831850"/>
          </a:xfrm>
          <a:prstGeom prst="rect">
            <a:avLst/>
          </a:prstGeom>
        </p:spPr>
        <p:txBody>
          <a:bodyPr>
            <a:spAutoFit/>
          </a:bodyPr>
          <a:lstStyle>
            <a:defPPr>
              <a:defRPr lang="fr-FR"/>
            </a:defPPr>
            <a:lvl1pPr lvl="0" algn="ctr">
              <a:lnSpc>
                <a:spcPct val="150000"/>
              </a:lnSpc>
              <a:defRPr sz="2400" b="1">
                <a:ln w="0"/>
                <a:solidFill>
                  <a:srgbClr val="C00000"/>
                </a:solidFill>
                <a:effectLst>
                  <a:outerShdw blurRad="38100" dist="19050" dir="2700000" algn="tl" rotWithShape="0">
                    <a:schemeClr val="dk1">
                      <a:alpha val="40000"/>
                    </a:schemeClr>
                  </a:outerShdw>
                </a:effectLst>
              </a:defRPr>
            </a:lvl1pPr>
          </a:lstStyle>
          <a:p>
            <a:pPr fontAlgn="auto">
              <a:lnSpc>
                <a:spcPct val="100000"/>
              </a:lnSpc>
              <a:spcBef>
                <a:spcPts val="0"/>
              </a:spcBef>
              <a:spcAft>
                <a:spcPts val="0"/>
              </a:spcAft>
              <a:defRPr/>
            </a:pPr>
            <a:r>
              <a:rPr lang="fr-FR" dirty="0">
                <a:latin typeface="+mn-lt"/>
                <a:cs typeface="+mn-cs"/>
              </a:rPr>
              <a:t>Secondaire aiguë</a:t>
            </a:r>
          </a:p>
          <a:p>
            <a:pPr fontAlgn="auto">
              <a:lnSpc>
                <a:spcPct val="100000"/>
              </a:lnSpc>
              <a:spcBef>
                <a:spcPts val="0"/>
              </a:spcBef>
              <a:spcAft>
                <a:spcPts val="0"/>
              </a:spcAft>
              <a:defRPr/>
            </a:pPr>
            <a:r>
              <a:rPr lang="fr-FR" dirty="0">
                <a:latin typeface="+mn-lt"/>
                <a:cs typeface="+mn-cs"/>
              </a:rPr>
              <a:t> </a:t>
            </a:r>
            <a:r>
              <a:rPr lang="fr-FR" sz="2000" b="0" i="1" dirty="0">
                <a:solidFill>
                  <a:schemeClr val="tx1"/>
                </a:solidFill>
                <a:latin typeface="+mn-lt"/>
                <a:cs typeface="+mn-cs"/>
              </a:rPr>
              <a:t>(hématogène)</a:t>
            </a:r>
          </a:p>
        </p:txBody>
      </p:sp>
      <p:sp>
        <p:nvSpPr>
          <p:cNvPr id="19" name="ZoneTexte 18"/>
          <p:cNvSpPr txBox="1"/>
          <p:nvPr/>
        </p:nvSpPr>
        <p:spPr>
          <a:xfrm>
            <a:off x="5862638" y="2482850"/>
            <a:ext cx="3167062" cy="646113"/>
          </a:xfrm>
          <a:prstGeom prst="rect">
            <a:avLst/>
          </a:prstGeom>
        </p:spPr>
        <p:txBody>
          <a:bodyPr>
            <a:spAutoFit/>
          </a:bodyPr>
          <a:lstStyle>
            <a:defPPr>
              <a:defRPr lang="fr-FR"/>
            </a:defPPr>
            <a:lvl1pPr lvl="0" algn="ctr">
              <a:lnSpc>
                <a:spcPct val="150000"/>
              </a:lnSpc>
              <a:defRPr sz="2400" b="1">
                <a:ln w="0"/>
                <a:solidFill>
                  <a:srgbClr val="C00000"/>
                </a:solidFill>
                <a:effectLst>
                  <a:outerShdw blurRad="38100" dist="19050" dir="2700000" algn="tl" rotWithShape="0">
                    <a:schemeClr val="dk1">
                      <a:alpha val="40000"/>
                    </a:schemeClr>
                  </a:outerShdw>
                </a:effectLst>
              </a:defRPr>
            </a:lvl1pPr>
          </a:lstStyle>
          <a:p>
            <a:pPr fontAlgn="auto">
              <a:spcBef>
                <a:spcPts val="0"/>
              </a:spcBef>
              <a:spcAft>
                <a:spcPts val="0"/>
              </a:spcAft>
              <a:defRPr/>
            </a:pPr>
            <a:r>
              <a:rPr lang="fr-FR" dirty="0">
                <a:latin typeface="+mn-lt"/>
                <a:cs typeface="+mn-cs"/>
              </a:rPr>
              <a:t>Secondaire chronique</a:t>
            </a:r>
          </a:p>
        </p:txBody>
      </p:sp>
      <p:sp>
        <p:nvSpPr>
          <p:cNvPr id="20" name="ZoneTexte 9"/>
          <p:cNvSpPr txBox="1">
            <a:spLocks noChangeArrowheads="1"/>
          </p:cNvSpPr>
          <p:nvPr/>
        </p:nvSpPr>
        <p:spPr bwMode="auto">
          <a:xfrm>
            <a:off x="573088" y="3216275"/>
            <a:ext cx="2484437" cy="646113"/>
          </a:xfrm>
          <a:prstGeom prst="rect">
            <a:avLst/>
          </a:prstGeom>
          <a:noFill/>
          <a:ln w="9525">
            <a:solidFill>
              <a:srgbClr val="C00000"/>
            </a:solidFill>
            <a:miter lim="800000"/>
            <a:headEnd/>
            <a:tailEnd/>
          </a:ln>
        </p:spPr>
        <p:txBody>
          <a:bodyPr>
            <a:spAutoFit/>
          </a:bodyPr>
          <a:lstStyle/>
          <a:p>
            <a:pPr algn="ctr"/>
            <a:r>
              <a:rPr lang="fr-FR" sz="2000" b="1">
                <a:solidFill>
                  <a:srgbClr val="C00000"/>
                </a:solidFill>
                <a:latin typeface="Verdana" pitchFamily="34" charset="0"/>
              </a:rPr>
              <a:t>URGENCE</a:t>
            </a:r>
          </a:p>
          <a:p>
            <a:pPr algn="ctr"/>
            <a:r>
              <a:rPr lang="fr-FR" sz="1600" b="1">
                <a:solidFill>
                  <a:srgbClr val="C00000"/>
                </a:solidFill>
                <a:latin typeface="Verdana" pitchFamily="34" charset="0"/>
              </a:rPr>
              <a:t>Sauver l’implant</a:t>
            </a:r>
            <a:endParaRPr lang="fr-FR" sz="2000" b="1">
              <a:solidFill>
                <a:srgbClr val="C00000"/>
              </a:solidFill>
              <a:latin typeface="Verdana" pitchFamily="34" charset="0"/>
            </a:endParaRPr>
          </a:p>
        </p:txBody>
      </p:sp>
      <p:sp>
        <p:nvSpPr>
          <p:cNvPr id="21" name="Rectangle 20"/>
          <p:cNvSpPr/>
          <p:nvPr/>
        </p:nvSpPr>
        <p:spPr>
          <a:xfrm>
            <a:off x="6176822" y="3281129"/>
            <a:ext cx="800219" cy="3311078"/>
          </a:xfrm>
          <a:prstGeom prst="rect">
            <a:avLst/>
          </a:prstGeom>
          <a:ln>
            <a:solidFill>
              <a:srgbClr val="C00000"/>
            </a:solidFill>
          </a:ln>
        </p:spPr>
        <p:txBody>
          <a:bodyPr vert="vert270">
            <a:spAutoFit/>
          </a:bodyPr>
          <a:lstStyle/>
          <a:p>
            <a:pPr algn="ctr" fontAlgn="auto">
              <a:spcBef>
                <a:spcPts val="0"/>
              </a:spcBef>
              <a:spcAft>
                <a:spcPts val="0"/>
              </a:spcAft>
              <a:defRPr/>
            </a:pPr>
            <a:r>
              <a:rPr lang="fr-FR" sz="2000" b="1" dirty="0">
                <a:solidFill>
                  <a:srgbClr val="C00000"/>
                </a:solidFill>
                <a:latin typeface="Verdana" pitchFamily="34" charset="0"/>
                <a:cs typeface="+mn-cs"/>
              </a:rPr>
              <a:t>TRAITEMENT </a:t>
            </a:r>
          </a:p>
          <a:p>
            <a:pPr algn="ctr" fontAlgn="auto">
              <a:spcBef>
                <a:spcPts val="0"/>
              </a:spcBef>
              <a:spcAft>
                <a:spcPts val="0"/>
              </a:spcAft>
              <a:defRPr/>
            </a:pPr>
            <a:r>
              <a:rPr lang="fr-FR" sz="2000" b="1" dirty="0">
                <a:solidFill>
                  <a:srgbClr val="C00000"/>
                </a:solidFill>
                <a:latin typeface="Verdana" pitchFamily="34" charset="0"/>
                <a:cs typeface="+mn-cs"/>
              </a:rPr>
              <a:t>NON CONSERVATEUR</a:t>
            </a:r>
          </a:p>
        </p:txBody>
      </p:sp>
      <p:sp>
        <p:nvSpPr>
          <p:cNvPr id="22" name="ZoneTexte 21"/>
          <p:cNvSpPr txBox="1"/>
          <p:nvPr/>
        </p:nvSpPr>
        <p:spPr>
          <a:xfrm>
            <a:off x="7119938" y="3281363"/>
            <a:ext cx="1909762" cy="3170237"/>
          </a:xfrm>
          <a:prstGeom prst="rect">
            <a:avLst/>
          </a:prstGeom>
        </p:spPr>
        <p:txBody>
          <a:bodyPr>
            <a:spAutoFit/>
          </a:bodyPr>
          <a:lstStyle>
            <a:defPPr>
              <a:defRPr lang="fr-FR"/>
            </a:defPPr>
            <a:lvl1pPr lvl="0" algn="ctr">
              <a:lnSpc>
                <a:spcPct val="150000"/>
              </a:lnSpc>
              <a:defRPr sz="2400" b="1">
                <a:ln w="0"/>
                <a:solidFill>
                  <a:srgbClr val="C00000"/>
                </a:solidFill>
                <a:effectLst>
                  <a:outerShdw blurRad="38100" dist="19050" dir="2700000" algn="tl" rotWithShape="0">
                    <a:schemeClr val="dk1">
                      <a:alpha val="40000"/>
                    </a:schemeClr>
                  </a:outerShdw>
                </a:effectLst>
              </a:defRPr>
            </a:lvl1pPr>
          </a:lstStyle>
          <a:p>
            <a:pPr marL="342900" indent="-342900" algn="l" fontAlgn="auto">
              <a:lnSpc>
                <a:spcPct val="200000"/>
              </a:lnSpc>
              <a:spcBef>
                <a:spcPts val="0"/>
              </a:spcBef>
              <a:spcAft>
                <a:spcPts val="0"/>
              </a:spcAft>
              <a:buFont typeface="Wingdings" charset="2"/>
              <a:buChar char="Ø"/>
              <a:defRPr/>
            </a:pPr>
            <a:r>
              <a:rPr lang="fr-FR" sz="2000" dirty="0">
                <a:solidFill>
                  <a:schemeClr val="tx1"/>
                </a:solidFill>
                <a:latin typeface="+mn-lt"/>
                <a:cs typeface="+mn-cs"/>
              </a:rPr>
              <a:t>1 Temps</a:t>
            </a:r>
          </a:p>
          <a:p>
            <a:pPr marL="342900" indent="-342900" algn="l" fontAlgn="auto">
              <a:lnSpc>
                <a:spcPct val="200000"/>
              </a:lnSpc>
              <a:spcBef>
                <a:spcPts val="0"/>
              </a:spcBef>
              <a:spcAft>
                <a:spcPts val="0"/>
              </a:spcAft>
              <a:buFont typeface="Wingdings" charset="2"/>
              <a:buChar char="Ø"/>
              <a:defRPr/>
            </a:pPr>
            <a:r>
              <a:rPr lang="fr-FR" sz="2000" dirty="0">
                <a:solidFill>
                  <a:schemeClr val="tx1"/>
                </a:solidFill>
                <a:latin typeface="+mn-lt"/>
                <a:cs typeface="+mn-cs"/>
              </a:rPr>
              <a:t>2 Temps</a:t>
            </a:r>
          </a:p>
          <a:p>
            <a:pPr marL="342900" indent="-342900" algn="l" fontAlgn="auto">
              <a:lnSpc>
                <a:spcPct val="200000"/>
              </a:lnSpc>
              <a:spcBef>
                <a:spcPts val="0"/>
              </a:spcBef>
              <a:spcAft>
                <a:spcPts val="0"/>
              </a:spcAft>
              <a:buFont typeface="Wingdings" charset="2"/>
              <a:buChar char="Ø"/>
              <a:defRPr/>
            </a:pPr>
            <a:r>
              <a:rPr lang="fr-FR" sz="2000" dirty="0">
                <a:solidFill>
                  <a:schemeClr val="tx1"/>
                </a:solidFill>
                <a:latin typeface="+mn-lt"/>
                <a:cs typeface="+mn-cs"/>
              </a:rPr>
              <a:t>Arthrodèse</a:t>
            </a:r>
          </a:p>
          <a:p>
            <a:pPr marL="342900" indent="-342900" algn="l" fontAlgn="auto">
              <a:lnSpc>
                <a:spcPct val="200000"/>
              </a:lnSpc>
              <a:spcBef>
                <a:spcPts val="0"/>
              </a:spcBef>
              <a:spcAft>
                <a:spcPts val="0"/>
              </a:spcAft>
              <a:buFont typeface="Wingdings" charset="2"/>
              <a:buChar char="Ø"/>
              <a:defRPr/>
            </a:pPr>
            <a:r>
              <a:rPr lang="fr-FR" sz="2000" dirty="0">
                <a:solidFill>
                  <a:schemeClr val="tx1"/>
                </a:solidFill>
                <a:latin typeface="+mn-lt"/>
                <a:cs typeface="+mn-cs"/>
              </a:rPr>
              <a:t>Résection</a:t>
            </a:r>
          </a:p>
          <a:p>
            <a:pPr marL="342900" indent="-342900" algn="l" fontAlgn="auto">
              <a:lnSpc>
                <a:spcPct val="200000"/>
              </a:lnSpc>
              <a:spcBef>
                <a:spcPts val="0"/>
              </a:spcBef>
              <a:spcAft>
                <a:spcPts val="0"/>
              </a:spcAft>
              <a:buFont typeface="Wingdings" charset="2"/>
              <a:buChar char="Ø"/>
              <a:defRPr/>
            </a:pPr>
            <a:r>
              <a:rPr lang="fr-FR" sz="2000" dirty="0">
                <a:solidFill>
                  <a:schemeClr val="tx1"/>
                </a:solidFill>
                <a:latin typeface="+mn-lt"/>
                <a:cs typeface="+mn-cs"/>
              </a:rPr>
              <a:t>Amputation</a:t>
            </a:r>
          </a:p>
        </p:txBody>
      </p:sp>
      <p:sp>
        <p:nvSpPr>
          <p:cNvPr id="23" name="ZoneTexte 22"/>
          <p:cNvSpPr txBox="1"/>
          <p:nvPr/>
        </p:nvSpPr>
        <p:spPr>
          <a:xfrm>
            <a:off x="788988" y="3895725"/>
            <a:ext cx="2052637" cy="1016000"/>
          </a:xfrm>
          <a:prstGeom prst="rect">
            <a:avLst/>
          </a:prstGeom>
        </p:spPr>
        <p:txBody>
          <a:bodyPr>
            <a:spAutoFit/>
          </a:bodyPr>
          <a:lstStyle>
            <a:defPPr>
              <a:defRPr lang="fr-FR"/>
            </a:defPPr>
            <a:lvl1pPr lvl="0" algn="ctr">
              <a:lnSpc>
                <a:spcPct val="150000"/>
              </a:lnSpc>
              <a:defRPr sz="2400" b="1">
                <a:ln w="0"/>
                <a:solidFill>
                  <a:srgbClr val="C00000"/>
                </a:solidFill>
                <a:effectLst>
                  <a:outerShdw blurRad="38100" dist="19050" dir="2700000" algn="tl" rotWithShape="0">
                    <a:schemeClr val="dk1">
                      <a:alpha val="40000"/>
                    </a:schemeClr>
                  </a:outerShdw>
                </a:effectLst>
              </a:defRPr>
            </a:lvl1pPr>
          </a:lstStyle>
          <a:p>
            <a:pPr marL="342900" indent="-342900" algn="l" fontAlgn="auto">
              <a:spcBef>
                <a:spcPts val="0"/>
              </a:spcBef>
              <a:spcAft>
                <a:spcPts val="0"/>
              </a:spcAft>
              <a:buFont typeface="Wingdings" charset="2"/>
              <a:buChar char="Ø"/>
              <a:defRPr/>
            </a:pPr>
            <a:r>
              <a:rPr lang="fr-FR" sz="2000" dirty="0">
                <a:solidFill>
                  <a:schemeClr val="tx1"/>
                </a:solidFill>
                <a:latin typeface="+mn-lt"/>
                <a:cs typeface="+mn-cs"/>
              </a:rPr>
              <a:t>Synovectomie</a:t>
            </a:r>
          </a:p>
          <a:p>
            <a:pPr marL="342900" indent="-342900" algn="l" fontAlgn="auto">
              <a:spcBef>
                <a:spcPts val="0"/>
              </a:spcBef>
              <a:spcAft>
                <a:spcPts val="0"/>
              </a:spcAft>
              <a:buFont typeface="Wingdings" charset="2"/>
              <a:buChar char="Ø"/>
              <a:defRPr/>
            </a:pPr>
            <a:r>
              <a:rPr lang="fr-FR" sz="2000" dirty="0">
                <a:solidFill>
                  <a:schemeClr val="tx1"/>
                </a:solidFill>
                <a:latin typeface="+mn-lt"/>
                <a:cs typeface="+mn-cs"/>
              </a:rPr>
              <a:t>± 1 Temps (SC)</a:t>
            </a:r>
          </a:p>
        </p:txBody>
      </p:sp>
      <p:pic>
        <p:nvPicPr>
          <p:cNvPr id="24" name="Image 23"/>
          <p:cNvPicPr>
            <a:picLocks noChangeAspect="1"/>
          </p:cNvPicPr>
          <p:nvPr/>
        </p:nvPicPr>
        <p:blipFill>
          <a:blip r:embed="rId3"/>
          <a:srcRect/>
          <a:stretch>
            <a:fillRect/>
          </a:stretch>
        </p:blipFill>
        <p:spPr bwMode="auto">
          <a:xfrm>
            <a:off x="917575" y="4976813"/>
            <a:ext cx="1793875" cy="742950"/>
          </a:xfrm>
          <a:prstGeom prst="rect">
            <a:avLst/>
          </a:prstGeom>
          <a:noFill/>
          <a:ln w="9525">
            <a:noFill/>
            <a:miter lim="800000"/>
            <a:headEnd/>
            <a:tailEnd/>
          </a:ln>
        </p:spPr>
      </p:pic>
      <p:cxnSp>
        <p:nvCxnSpPr>
          <p:cNvPr id="30" name="Connecteur droit avec flèche 29"/>
          <p:cNvCxnSpPr>
            <a:endCxn id="20" idx="3"/>
          </p:cNvCxnSpPr>
          <p:nvPr/>
        </p:nvCxnSpPr>
        <p:spPr>
          <a:xfrm flipH="1">
            <a:off x="3057525" y="3540125"/>
            <a:ext cx="1565275" cy="0"/>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4622800" y="5248275"/>
            <a:ext cx="1554163" cy="19050"/>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36"/>
          <p:cNvCxnSpPr>
            <a:endCxn id="18" idx="0"/>
          </p:cNvCxnSpPr>
          <p:nvPr/>
        </p:nvCxnSpPr>
        <p:spPr>
          <a:xfrm>
            <a:off x="4622800" y="3540125"/>
            <a:ext cx="0" cy="4476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4622800" y="4819650"/>
            <a:ext cx="0" cy="4476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ZoneTexte 42"/>
          <p:cNvSpPr txBox="1">
            <a:spLocks noChangeArrowheads="1"/>
          </p:cNvSpPr>
          <p:nvPr/>
        </p:nvSpPr>
        <p:spPr bwMode="auto">
          <a:xfrm>
            <a:off x="3589338" y="3165475"/>
            <a:ext cx="641350" cy="368300"/>
          </a:xfrm>
          <a:prstGeom prst="rect">
            <a:avLst/>
          </a:prstGeom>
          <a:noFill/>
          <a:ln w="9525">
            <a:noFill/>
            <a:miter lim="800000"/>
            <a:headEnd/>
            <a:tailEnd/>
          </a:ln>
        </p:spPr>
        <p:txBody>
          <a:bodyPr wrap="none">
            <a:spAutoFit/>
          </a:bodyPr>
          <a:lstStyle/>
          <a:p>
            <a:r>
              <a:rPr lang="fr-FR" i="1">
                <a:latin typeface="Calibri" pitchFamily="34" charset="0"/>
              </a:rPr>
              <a:t>&lt; 15j</a:t>
            </a:r>
          </a:p>
        </p:txBody>
      </p:sp>
      <p:sp>
        <p:nvSpPr>
          <p:cNvPr id="44" name="ZoneTexte 43"/>
          <p:cNvSpPr txBox="1">
            <a:spLocks noChangeArrowheads="1"/>
          </p:cNvSpPr>
          <p:nvPr/>
        </p:nvSpPr>
        <p:spPr bwMode="auto">
          <a:xfrm>
            <a:off x="4608513" y="5257800"/>
            <a:ext cx="1516062" cy="923925"/>
          </a:xfrm>
          <a:prstGeom prst="rect">
            <a:avLst/>
          </a:prstGeom>
          <a:noFill/>
          <a:ln w="9525">
            <a:noFill/>
            <a:miter lim="800000"/>
            <a:headEnd/>
            <a:tailEnd/>
          </a:ln>
        </p:spPr>
        <p:txBody>
          <a:bodyPr wrap="none">
            <a:spAutoFit/>
          </a:bodyPr>
          <a:lstStyle/>
          <a:p>
            <a:r>
              <a:rPr lang="fr-FR" i="1">
                <a:latin typeface="Calibri" pitchFamily="34" charset="0"/>
              </a:rPr>
              <a:t>&gt; 15j</a:t>
            </a:r>
          </a:p>
          <a:p>
            <a:r>
              <a:rPr lang="fr-FR" i="1">
                <a:latin typeface="Calibri" pitchFamily="34" charset="0"/>
              </a:rPr>
              <a:t>Pb Radio</a:t>
            </a:r>
          </a:p>
          <a:p>
            <a:r>
              <a:rPr lang="fr-FR" i="1">
                <a:latin typeface="Calibri" pitchFamily="34" charset="0"/>
              </a:rPr>
              <a:t>Pb Mécanique</a:t>
            </a:r>
          </a:p>
        </p:txBody>
      </p:sp>
      <p:sp>
        <p:nvSpPr>
          <p:cNvPr id="26642" name="ZoneTexte 44"/>
          <p:cNvSpPr txBox="1">
            <a:spLocks noChangeArrowheads="1"/>
          </p:cNvSpPr>
          <p:nvPr/>
        </p:nvSpPr>
        <p:spPr bwMode="auto">
          <a:xfrm>
            <a:off x="-14288" y="1319213"/>
            <a:ext cx="8766176" cy="368300"/>
          </a:xfrm>
          <a:prstGeom prst="rect">
            <a:avLst/>
          </a:prstGeom>
          <a:noFill/>
          <a:ln w="9525">
            <a:noFill/>
            <a:miter lim="800000"/>
            <a:headEnd/>
            <a:tailEnd/>
          </a:ln>
        </p:spPr>
        <p:txBody>
          <a:bodyPr>
            <a:spAutoFit/>
          </a:bodyPr>
          <a:lstStyle/>
          <a:p>
            <a:pPr algn="ctr"/>
            <a:r>
              <a:rPr lang="fr-FR" b="1">
                <a:latin typeface="Calibri" pitchFamily="34" charset="0"/>
              </a:rPr>
              <a:t>Chronologique / Mode de contamination / Etat mécanique / Terrain / Microbio</a:t>
            </a:r>
          </a:p>
        </p:txBody>
      </p:sp>
      <p:cxnSp>
        <p:nvCxnSpPr>
          <p:cNvPr id="32" name="Connecteur droit avec flèche 31"/>
          <p:cNvCxnSpPr/>
          <p:nvPr/>
        </p:nvCxnSpPr>
        <p:spPr>
          <a:xfrm flipH="1">
            <a:off x="3673475" y="2870200"/>
            <a:ext cx="2189163" cy="4763"/>
          </a:xfrm>
          <a:prstGeom prst="straightConnector1">
            <a:avLst/>
          </a:prstGeom>
          <a:ln w="25400">
            <a:solidFill>
              <a:schemeClr val="tx1">
                <a:lumMod val="95000"/>
                <a:lumOff val="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0" y="1125538"/>
            <a:ext cx="91440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6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par>
                                <p:cTn id="41" presetID="22" presetClass="entr" presetSubtype="2"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right)">
                                      <p:cBhvr>
                                        <p:cTn id="43" dur="500"/>
                                        <p:tgtEl>
                                          <p:spTgt spid="3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right)">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par>
                                <p:cTn id="52" presetID="22" presetClass="entr" presetSubtype="8"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P spid="20" grpId="0" animBg="1"/>
      <p:bldP spid="22" grpId="0"/>
      <p:bldP spid="23"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79512" y="2420888"/>
            <a:ext cx="8671999" cy="2448272"/>
          </a:xfrm>
          <a:prstGeom prst="rect">
            <a:avLst/>
          </a:prstGeom>
          <a:noFill/>
          <a:ln w="9525">
            <a:noFill/>
            <a:miter lim="800000"/>
            <a:headEnd/>
            <a:tailEnd/>
          </a:ln>
        </p:spPr>
        <p:txBody>
          <a:bodyPr/>
          <a:lstStyle/>
          <a:p>
            <a:pPr>
              <a:spcBef>
                <a:spcPct val="20000"/>
              </a:spcBef>
            </a:pPr>
            <a:r>
              <a:rPr lang="fr-FR" sz="2800" dirty="0">
                <a:latin typeface="Calibri" pitchFamily="34" charset="0"/>
              </a:rPr>
              <a:t>Si diagnostic d’IPA précis et complet</a:t>
            </a:r>
          </a:p>
          <a:p>
            <a:pPr>
              <a:spcBef>
                <a:spcPct val="20000"/>
              </a:spcBef>
            </a:pPr>
            <a:r>
              <a:rPr lang="fr-FR" sz="2800" dirty="0">
                <a:latin typeface="Calibri" pitchFamily="34" charset="0"/>
                <a:sym typeface="Wingdings" pitchFamily="2" charset="2"/>
              </a:rPr>
              <a:t>- mode de contamination, délai postop, terrain, germe(s)</a:t>
            </a:r>
          </a:p>
          <a:p>
            <a:pPr>
              <a:spcBef>
                <a:spcPct val="20000"/>
              </a:spcBef>
            </a:pPr>
            <a:endParaRPr lang="fr-FR" sz="2800" dirty="0">
              <a:latin typeface="Calibri" pitchFamily="34" charset="0"/>
            </a:endParaRPr>
          </a:p>
          <a:p>
            <a:pPr marL="457200" indent="-457200">
              <a:spcBef>
                <a:spcPct val="20000"/>
              </a:spcBef>
              <a:buFont typeface="Wingdings"/>
              <a:buChar char="à"/>
            </a:pPr>
            <a:r>
              <a:rPr lang="fr-FR" sz="2800" dirty="0">
                <a:latin typeface="Calibri" pitchFamily="34" charset="0"/>
              </a:rPr>
              <a:t> Choix thérapeutiques   « faciles »</a:t>
            </a:r>
          </a:p>
        </p:txBody>
      </p:sp>
      <p:sp>
        <p:nvSpPr>
          <p:cNvPr id="4" name="Text Box 9"/>
          <p:cNvSpPr txBox="1">
            <a:spLocks noChangeArrowheads="1"/>
          </p:cNvSpPr>
          <p:nvPr/>
        </p:nvSpPr>
        <p:spPr bwMode="auto">
          <a:xfrm>
            <a:off x="467544" y="281376"/>
            <a:ext cx="8383967" cy="707886"/>
          </a:xfrm>
          <a:prstGeom prst="rect">
            <a:avLst/>
          </a:prstGeom>
          <a:noFill/>
          <a:ln w="9525">
            <a:noFill/>
            <a:miter lim="800000"/>
            <a:headEnd/>
            <a:tailEnd/>
          </a:ln>
        </p:spPr>
        <p:txBody>
          <a:bodyPr wrap="square">
            <a:spAutoFit/>
          </a:bodyPr>
          <a:lstStyle/>
          <a:p>
            <a:pPr algn="ctr">
              <a:spcBef>
                <a:spcPct val="20000"/>
              </a:spcBef>
            </a:pPr>
            <a:r>
              <a:rPr lang="fr-FR" sz="4000" b="1" dirty="0">
                <a:latin typeface="Calibri" pitchFamily="34" charset="0"/>
              </a:rPr>
              <a:t>BUA et IOA</a:t>
            </a:r>
          </a:p>
        </p:txBody>
      </p:sp>
    </p:spTree>
    <p:extLst>
      <p:ext uri="{BB962C8B-B14F-4D97-AF65-F5344CB8AC3E}">
        <p14:creationId xmlns:p14="http://schemas.microsoft.com/office/powerpoint/2010/main" val="758627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t>IPA : recommandations</a:t>
            </a:r>
          </a:p>
        </p:txBody>
      </p:sp>
      <p:sp>
        <p:nvSpPr>
          <p:cNvPr id="3" name="Espace réservé du contenu 2"/>
          <p:cNvSpPr>
            <a:spLocks noGrp="1"/>
          </p:cNvSpPr>
          <p:nvPr>
            <p:ph idx="1"/>
          </p:nvPr>
        </p:nvSpPr>
        <p:spPr>
          <a:xfrm>
            <a:off x="395536" y="1844824"/>
            <a:ext cx="8219256" cy="4464496"/>
          </a:xfrm>
        </p:spPr>
        <p:txBody>
          <a:bodyPr>
            <a:normAutofit fontScale="85000" lnSpcReduction="20000"/>
          </a:bodyPr>
          <a:lstStyle/>
          <a:p>
            <a:pPr algn="just"/>
            <a:endParaRPr lang="fr-FR" sz="3300" b="1" dirty="0"/>
          </a:p>
          <a:p>
            <a:pPr algn="just"/>
            <a:r>
              <a:rPr lang="fr-FR" sz="3300" b="1" dirty="0"/>
              <a:t>SPILF 2009		</a:t>
            </a:r>
          </a:p>
          <a:p>
            <a:pPr algn="just"/>
            <a:endParaRPr lang="fr-FR" sz="3300" b="1" dirty="0"/>
          </a:p>
          <a:p>
            <a:pPr algn="just"/>
            <a:r>
              <a:rPr lang="fr-FR" sz="3300" b="1" dirty="0"/>
              <a:t>IDSA 2012</a:t>
            </a:r>
          </a:p>
          <a:p>
            <a:pPr algn="just"/>
            <a:endParaRPr lang="fr-FR" sz="3300" b="1" dirty="0"/>
          </a:p>
          <a:p>
            <a:pPr algn="just"/>
            <a:r>
              <a:rPr lang="fr-FR" sz="3300" b="1" dirty="0"/>
              <a:t>HAS 2014</a:t>
            </a:r>
          </a:p>
          <a:p>
            <a:pPr algn="just"/>
            <a:endParaRPr lang="fr-FR" sz="3300" b="1" dirty="0"/>
          </a:p>
          <a:p>
            <a:pPr algn="just"/>
            <a:r>
              <a:rPr lang="fr-FR" sz="3300" b="1" dirty="0">
                <a:latin typeface="Calibri" pitchFamily="34" charset="0"/>
              </a:rPr>
              <a:t>SEIMC Espagne 2016</a:t>
            </a:r>
          </a:p>
          <a:p>
            <a:pPr algn="just"/>
            <a:endParaRPr lang="fr-FR" sz="3300" b="1" dirty="0"/>
          </a:p>
          <a:p>
            <a:pPr algn="just"/>
            <a:r>
              <a:rPr lang="fr-FR" sz="3300" b="1" dirty="0">
                <a:latin typeface="Calibri" pitchFamily="34" charset="0"/>
              </a:rPr>
              <a:t>ICM 2018 </a:t>
            </a:r>
          </a:p>
          <a:p>
            <a:pPr algn="just"/>
            <a:endParaRPr lang="fr-FR" sz="3300" b="1" dirty="0">
              <a:latin typeface="Calibri" pitchFamily="34" charset="0"/>
            </a:endParaRPr>
          </a:p>
          <a:p>
            <a:pPr algn="just"/>
            <a:endParaRPr lang="fr-FR" dirty="0"/>
          </a:p>
          <a:p>
            <a:pPr marL="0" indent="0">
              <a:lnSpc>
                <a:spcPct val="80000"/>
              </a:lnSpc>
              <a:buNone/>
            </a:pPr>
            <a:endParaRPr lang="fr-FR" sz="3600" b="1" dirty="0">
              <a:latin typeface="Calibri" pitchFamily="34" charset="0"/>
            </a:endParaRPr>
          </a:p>
          <a:p>
            <a:pPr algn="just"/>
            <a:endParaRPr lang="fr-FR" dirty="0"/>
          </a:p>
          <a:p>
            <a:endParaRPr lang="fr-FR" dirty="0"/>
          </a:p>
        </p:txBody>
      </p:sp>
      <p:pic>
        <p:nvPicPr>
          <p:cNvPr id="6" name="Image 6"/>
          <p:cNvPicPr>
            <a:picLocks noChangeAspect="1"/>
          </p:cNvPicPr>
          <p:nvPr/>
        </p:nvPicPr>
        <p:blipFill>
          <a:blip r:embed="rId2"/>
          <a:srcRect/>
          <a:stretch>
            <a:fillRect/>
          </a:stretch>
        </p:blipFill>
        <p:spPr bwMode="auto">
          <a:xfrm rot="-654712">
            <a:off x="5490162" y="3377667"/>
            <a:ext cx="860855" cy="1216869"/>
          </a:xfrm>
          <a:prstGeom prst="rect">
            <a:avLst/>
          </a:prstGeom>
          <a:noFill/>
          <a:ln w="9525">
            <a:solidFill>
              <a:schemeClr val="tx1"/>
            </a:solidFill>
            <a:miter lim="800000"/>
            <a:headEnd/>
            <a:tailEnd/>
          </a:ln>
        </p:spPr>
      </p:pic>
      <p:grpSp>
        <p:nvGrpSpPr>
          <p:cNvPr id="7" name="Grouper 5"/>
          <p:cNvGrpSpPr>
            <a:grpSpLocks/>
          </p:cNvGrpSpPr>
          <p:nvPr/>
        </p:nvGrpSpPr>
        <p:grpSpPr bwMode="auto">
          <a:xfrm>
            <a:off x="2603682" y="3134811"/>
            <a:ext cx="1346680" cy="519473"/>
            <a:chOff x="65314" y="4297764"/>
            <a:chExt cx="1567279" cy="829617"/>
          </a:xfrm>
        </p:grpSpPr>
        <p:pic>
          <p:nvPicPr>
            <p:cNvPr id="8" name="Image 18"/>
            <p:cNvPicPr>
              <a:picLocks noChangeAspect="1"/>
            </p:cNvPicPr>
            <p:nvPr/>
          </p:nvPicPr>
          <p:blipFill>
            <a:blip r:embed="rId3"/>
            <a:srcRect/>
            <a:stretch>
              <a:fillRect/>
            </a:stretch>
          </p:blipFill>
          <p:spPr bwMode="auto">
            <a:xfrm>
              <a:off x="426308" y="4297764"/>
              <a:ext cx="797012" cy="476316"/>
            </a:xfrm>
            <a:prstGeom prst="rect">
              <a:avLst/>
            </a:prstGeom>
            <a:noFill/>
            <a:ln w="9525">
              <a:noFill/>
              <a:miter lim="800000"/>
              <a:headEnd/>
              <a:tailEnd/>
            </a:ln>
          </p:spPr>
        </p:pic>
        <p:pic>
          <p:nvPicPr>
            <p:cNvPr id="9" name="Image 19"/>
            <p:cNvPicPr>
              <a:picLocks noChangeAspect="1"/>
            </p:cNvPicPr>
            <p:nvPr/>
          </p:nvPicPr>
          <p:blipFill>
            <a:blip r:embed="rId4"/>
            <a:srcRect t="-16953" b="-2"/>
            <a:stretch>
              <a:fillRect/>
            </a:stretch>
          </p:blipFill>
          <p:spPr bwMode="auto">
            <a:xfrm>
              <a:off x="65314" y="4570322"/>
              <a:ext cx="1567279" cy="557059"/>
            </a:xfrm>
            <a:prstGeom prst="rect">
              <a:avLst/>
            </a:prstGeom>
            <a:noFill/>
            <a:ln w="9525">
              <a:noFill/>
              <a:miter lim="800000"/>
              <a:headEnd/>
              <a:tailEnd/>
            </a:ln>
          </p:spPr>
        </p:pic>
      </p:grpSp>
      <p:pic>
        <p:nvPicPr>
          <p:cNvPr id="10" name="Picture 3" descr="ICM Philly">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3682" y="5540787"/>
            <a:ext cx="4213235" cy="7920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5976" y="4453074"/>
            <a:ext cx="730101" cy="92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1800" y="1842346"/>
            <a:ext cx="1138039" cy="1126659"/>
          </a:xfrm>
          <a:prstGeom prst="rect">
            <a:avLst/>
          </a:prstGeom>
        </p:spPr>
      </p:pic>
    </p:spTree>
    <p:extLst>
      <p:ext uri="{BB962C8B-B14F-4D97-AF65-F5344CB8AC3E}">
        <p14:creationId xmlns:p14="http://schemas.microsoft.com/office/powerpoint/2010/main" val="2670071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268760"/>
            <a:ext cx="9147871" cy="5184576"/>
          </a:xfrm>
          <a:prstGeom prst="rect">
            <a:avLst/>
          </a:prstGeom>
        </p:spPr>
      </p:pic>
    </p:spTree>
    <p:extLst>
      <p:ext uri="{BB962C8B-B14F-4D97-AF65-F5344CB8AC3E}">
        <p14:creationId xmlns:p14="http://schemas.microsoft.com/office/powerpoint/2010/main" val="2492579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0671" y="1052736"/>
            <a:ext cx="9195090" cy="5188029"/>
          </a:xfrm>
          <a:prstGeom prst="rect">
            <a:avLst/>
          </a:prstGeom>
        </p:spPr>
      </p:pic>
    </p:spTree>
    <p:extLst>
      <p:ext uri="{BB962C8B-B14F-4D97-AF65-F5344CB8AC3E}">
        <p14:creationId xmlns:p14="http://schemas.microsoft.com/office/powerpoint/2010/main" val="1290235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44824"/>
            <a:ext cx="8219256" cy="2952328"/>
          </a:xfrm>
        </p:spPr>
        <p:txBody>
          <a:bodyPr>
            <a:normAutofit fontScale="62500" lnSpcReduction="20000"/>
          </a:bodyPr>
          <a:lstStyle/>
          <a:p>
            <a:pPr marL="0" indent="0">
              <a:buNone/>
            </a:pPr>
            <a:r>
              <a:rPr lang="fr-FR" b="1" dirty="0"/>
              <a:t>IPA </a:t>
            </a:r>
            <a:r>
              <a:rPr lang="fr-FR" b="1" dirty="0" err="1"/>
              <a:t>postop</a:t>
            </a:r>
            <a:r>
              <a:rPr lang="fr-FR" b="1" dirty="0"/>
              <a:t> précoce: </a:t>
            </a:r>
          </a:p>
          <a:p>
            <a:pPr marL="0" indent="0">
              <a:buNone/>
            </a:pPr>
            <a:endParaRPr lang="fr-FR" dirty="0"/>
          </a:p>
          <a:p>
            <a:pPr marL="0" indent="0">
              <a:buNone/>
            </a:pPr>
            <a:r>
              <a:rPr lang="fr-FR" b="1" dirty="0">
                <a:sym typeface="Wingdings" pitchFamily="2" charset="2"/>
              </a:rPr>
              <a:t>si bloc en urgence, toujours se faire appeler AVANT si possible ++ </a:t>
            </a:r>
          </a:p>
          <a:p>
            <a:pPr marL="0" indent="0">
              <a:buNone/>
            </a:pPr>
            <a:r>
              <a:rPr lang="fr-FR" dirty="0">
                <a:sym typeface="Wingdings" pitchFamily="2" charset="2"/>
              </a:rPr>
              <a:t> évaluer la stratégie </a:t>
            </a:r>
            <a:r>
              <a:rPr lang="fr-FR" dirty="0" err="1">
                <a:sym typeface="Wingdings" pitchFamily="2" charset="2"/>
              </a:rPr>
              <a:t>medico-chir</a:t>
            </a:r>
            <a:r>
              <a:rPr lang="fr-FR" dirty="0">
                <a:sym typeface="Wingdings" pitchFamily="2" charset="2"/>
              </a:rPr>
              <a:t> </a:t>
            </a:r>
            <a:r>
              <a:rPr lang="fr-FR" b="1" dirty="0">
                <a:sym typeface="Wingdings" pitchFamily="2" charset="2"/>
              </a:rPr>
              <a:t>avec le chirurgien</a:t>
            </a:r>
            <a:r>
              <a:rPr lang="fr-FR" dirty="0">
                <a:sym typeface="Wingdings" pitchFamily="2" charset="2"/>
              </a:rPr>
              <a:t>, les modalités de l’ATB probabiliste curative (spectre, </a:t>
            </a:r>
            <a:r>
              <a:rPr lang="fr-FR" dirty="0" err="1">
                <a:sym typeface="Wingdings" pitchFamily="2" charset="2"/>
              </a:rPr>
              <a:t>poso</a:t>
            </a:r>
            <a:r>
              <a:rPr lang="fr-FR" dirty="0">
                <a:sym typeface="Wingdings" pitchFamily="2" charset="2"/>
              </a:rPr>
              <a:t>, VP/VVC) +/- </a:t>
            </a:r>
            <a:r>
              <a:rPr lang="fr-FR" dirty="0" err="1">
                <a:sym typeface="Wingdings" pitchFamily="2" charset="2"/>
              </a:rPr>
              <a:t>ATBprophylaxie</a:t>
            </a:r>
            <a:r>
              <a:rPr lang="fr-FR" dirty="0">
                <a:sym typeface="Wingdings" pitchFamily="2" charset="2"/>
              </a:rPr>
              <a:t> </a:t>
            </a:r>
            <a:r>
              <a:rPr lang="fr-FR" b="1" dirty="0">
                <a:sym typeface="Wingdings" pitchFamily="2" charset="2"/>
              </a:rPr>
              <a:t>avec l’anesthésiste</a:t>
            </a:r>
          </a:p>
          <a:p>
            <a:pPr marL="0" indent="0">
              <a:buNone/>
            </a:pPr>
            <a:endParaRPr lang="fr-FR" dirty="0"/>
          </a:p>
          <a:p>
            <a:pPr algn="just">
              <a:buFont typeface="Wingdings"/>
              <a:buChar char="à"/>
            </a:pPr>
            <a:r>
              <a:rPr lang="fr-FR" dirty="0"/>
              <a:t>Mettre en place au bloc </a:t>
            </a:r>
            <a:r>
              <a:rPr lang="fr-FR" b="1" dirty="0"/>
              <a:t>AVEC</a:t>
            </a:r>
            <a:r>
              <a:rPr lang="fr-FR" dirty="0"/>
              <a:t> les anesthésistes:</a:t>
            </a:r>
          </a:p>
          <a:p>
            <a:pPr marL="0" indent="0" algn="just">
              <a:buNone/>
            </a:pPr>
            <a:r>
              <a:rPr lang="fr-FR" dirty="0"/>
              <a:t>- protocoles ATB probabiliste en cas de reprise précoce en cas de non disponibilité du </a:t>
            </a:r>
            <a:r>
              <a:rPr lang="fr-FR" dirty="0" err="1"/>
              <a:t>ref</a:t>
            </a:r>
            <a:r>
              <a:rPr lang="fr-FR" dirty="0"/>
              <a:t> ATB ( nuit, </a:t>
            </a:r>
            <a:r>
              <a:rPr lang="fr-FR" dirty="0" err="1"/>
              <a:t>we</a:t>
            </a:r>
            <a:r>
              <a:rPr lang="fr-FR" dirty="0"/>
              <a:t>…)</a:t>
            </a:r>
          </a:p>
          <a:p>
            <a:pPr marL="0" indent="0" algn="just">
              <a:buNone/>
            </a:pPr>
            <a:endParaRPr lang="fr-FR" sz="3000" b="1" dirty="0"/>
          </a:p>
        </p:txBody>
      </p:sp>
      <p:pic>
        <p:nvPicPr>
          <p:cNvPr id="2050" name="Picture 2" descr="C:\Users\meyssonnier.GHDCSS\AppData\Local\Microsoft\Windows\Temporary Internet Files\Content.Outlook\92RUVHFI\IMG_22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8134" y="5013176"/>
            <a:ext cx="2147731" cy="16107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6"/>
          <p:cNvPicPr>
            <a:picLocks noChangeAspect="1"/>
          </p:cNvPicPr>
          <p:nvPr/>
        </p:nvPicPr>
        <p:blipFill>
          <a:blip r:embed="rId3"/>
          <a:srcRect/>
          <a:stretch>
            <a:fillRect/>
          </a:stretch>
        </p:blipFill>
        <p:spPr bwMode="auto">
          <a:xfrm rot="-654712">
            <a:off x="3655780" y="844918"/>
            <a:ext cx="979779" cy="138497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081971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7180" y="1700808"/>
            <a:ext cx="8589640" cy="3096344"/>
          </a:xfrm>
        </p:spPr>
        <p:txBody>
          <a:bodyPr>
            <a:normAutofit/>
          </a:bodyPr>
          <a:lstStyle/>
          <a:p>
            <a:pPr marL="457200" lvl="1" indent="0">
              <a:buNone/>
            </a:pPr>
            <a:endParaRPr lang="fr-FR" b="1" dirty="0"/>
          </a:p>
          <a:p>
            <a:pPr marL="457200" lvl="1" indent="0">
              <a:buNone/>
            </a:pPr>
            <a:r>
              <a:rPr lang="fr-FR" b="1" dirty="0">
                <a:sym typeface="Wingdings" pitchFamily="2" charset="2"/>
              </a:rPr>
              <a:t> </a:t>
            </a:r>
            <a:r>
              <a:rPr lang="fr-FR" b="1" dirty="0"/>
              <a:t>Présence</a:t>
            </a:r>
            <a:r>
              <a:rPr lang="fr-FR" dirty="0"/>
              <a:t> au staff ortho / anesthésistes</a:t>
            </a:r>
          </a:p>
          <a:p>
            <a:pPr marL="457200" lvl="1" indent="0">
              <a:buNone/>
            </a:pPr>
            <a:r>
              <a:rPr lang="fr-FR" dirty="0"/>
              <a:t>+/- staff IOA hebdomadaire selon activité ortho </a:t>
            </a:r>
          </a:p>
          <a:p>
            <a:pPr marL="457200" lvl="1" indent="0">
              <a:buNone/>
            </a:pPr>
            <a:endParaRPr lang="fr-FR" dirty="0"/>
          </a:p>
          <a:p>
            <a:pPr marL="457200" lvl="1" indent="0">
              <a:buNone/>
            </a:pPr>
            <a:r>
              <a:rPr lang="fr-FR" dirty="0">
                <a:sym typeface="Wingdings" pitchFamily="2" charset="2"/>
              </a:rPr>
              <a:t> </a:t>
            </a:r>
            <a:r>
              <a:rPr lang="fr-FR" dirty="0"/>
              <a:t>si temps disponible (</a:t>
            </a:r>
            <a:r>
              <a:rPr lang="fr-FR" dirty="0">
                <a:sym typeface="Wingdings" pitchFamily="2" charset="2"/>
              </a:rPr>
              <a:t>) mais cela peut faire gagner beaucoup de temps ++</a:t>
            </a:r>
            <a:endParaRPr lang="fr-FR" dirty="0"/>
          </a:p>
          <a:p>
            <a:pPr lvl="1"/>
            <a:endParaRPr lang="fr-FR" dirty="0"/>
          </a:p>
          <a:p>
            <a:pPr lvl="1"/>
            <a:endParaRPr lang="fr-FR" b="1" dirty="0"/>
          </a:p>
          <a:p>
            <a:pPr marL="457200" lvl="1" indent="0">
              <a:buNone/>
            </a:pPr>
            <a:endParaRPr lang="fr-FR" b="1" dirty="0"/>
          </a:p>
        </p:txBody>
      </p:sp>
      <p:sp>
        <p:nvSpPr>
          <p:cNvPr id="4" name="Text Box 9"/>
          <p:cNvSpPr txBox="1">
            <a:spLocks noGrp="1" noChangeArrowheads="1"/>
          </p:cNvSpPr>
          <p:nvPr>
            <p:ph type="title"/>
          </p:nvPr>
        </p:nvSpPr>
        <p:spPr bwMode="auto">
          <a:xfrm>
            <a:off x="457200" y="492195"/>
            <a:ext cx="8229600" cy="707886"/>
          </a:xfrm>
          <a:prstGeom prst="rect">
            <a:avLst/>
          </a:prstGeom>
          <a:noFill/>
          <a:ln w="9525">
            <a:noFill/>
            <a:miter lim="800000"/>
            <a:headEnd/>
            <a:tailEnd/>
          </a:ln>
        </p:spPr>
        <p:txBody>
          <a:bodyPr wrap="square">
            <a:spAutoFit/>
          </a:bodyPr>
          <a:lstStyle/>
          <a:p>
            <a:pPr algn="ctr">
              <a:spcBef>
                <a:spcPct val="20000"/>
              </a:spcBef>
            </a:pPr>
            <a:r>
              <a:rPr lang="fr-FR" sz="4000" b="1" dirty="0">
                <a:latin typeface="Calibri" pitchFamily="34" charset="0"/>
              </a:rPr>
              <a:t>BUA et IOA</a:t>
            </a:r>
          </a:p>
        </p:txBody>
      </p:sp>
      <p:pic>
        <p:nvPicPr>
          <p:cNvPr id="2" name="Image 1">
            <a:extLst>
              <a:ext uri="{FF2B5EF4-FFF2-40B4-BE49-F238E27FC236}">
                <a16:creationId xmlns:a16="http://schemas.microsoft.com/office/drawing/2014/main" id="{37450175-EA1A-B029-239C-6AD2E5A508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0625" y="5967898"/>
            <a:ext cx="2013375" cy="870452"/>
          </a:xfrm>
          <a:prstGeom prst="rect">
            <a:avLst/>
          </a:prstGeom>
        </p:spPr>
      </p:pic>
    </p:spTree>
    <p:extLst>
      <p:ext uri="{BB962C8B-B14F-4D97-AF65-F5344CB8AC3E}">
        <p14:creationId xmlns:p14="http://schemas.microsoft.com/office/powerpoint/2010/main" val="3236133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720080"/>
          </a:xfrm>
        </p:spPr>
        <p:txBody>
          <a:bodyPr>
            <a:normAutofit/>
          </a:bodyPr>
          <a:lstStyle/>
          <a:p>
            <a:r>
              <a:rPr lang="fr-FR" sz="4000" b="1" dirty="0"/>
              <a:t>IPA</a:t>
            </a:r>
          </a:p>
        </p:txBody>
      </p:sp>
      <p:sp>
        <p:nvSpPr>
          <p:cNvPr id="3" name="Espace réservé du contenu 2"/>
          <p:cNvSpPr>
            <a:spLocks noGrp="1"/>
          </p:cNvSpPr>
          <p:nvPr>
            <p:ph idx="1"/>
          </p:nvPr>
        </p:nvSpPr>
        <p:spPr>
          <a:xfrm>
            <a:off x="569813" y="1196752"/>
            <a:ext cx="8147248" cy="3168352"/>
          </a:xfrm>
        </p:spPr>
        <p:txBody>
          <a:bodyPr>
            <a:noAutofit/>
          </a:bodyPr>
          <a:lstStyle/>
          <a:p>
            <a:pPr algn="just"/>
            <a:r>
              <a:rPr lang="fr-FR" sz="2400" dirty="0"/>
              <a:t>Allo bonjour, on a un patient aux Urgences. Depuis 48h, il a 39 ° depuis 48h avec un placard inflammatoire en regard de la hanche. C’est une IPTH probable. Les ortho ne veulent pas le prendre en charge car il a été opéré ailleurs (il y a 10 ans…) mais son chirurgien est mort !!!</a:t>
            </a:r>
          </a:p>
          <a:p>
            <a:pPr algn="just"/>
            <a:r>
              <a:rPr lang="fr-FR" sz="2400" dirty="0"/>
              <a:t>Ils nous disent que la prise en charge doit absolument se faire en CRIOA. </a:t>
            </a:r>
          </a:p>
          <a:p>
            <a:pPr algn="just"/>
            <a:r>
              <a:rPr lang="fr-FR" sz="2400" dirty="0"/>
              <a:t>On a appelé le CRIOA mais ils ne veulent pas le prendre…</a:t>
            </a:r>
          </a:p>
          <a:p>
            <a:pPr algn="just"/>
            <a:endParaRPr lang="fr-FR" sz="2400" dirty="0"/>
          </a:p>
          <a:p>
            <a:pPr algn="just"/>
            <a:endParaRPr lang="fr-FR" sz="2400" dirty="0"/>
          </a:p>
          <a:p>
            <a:endParaRPr lang="fr-FR" sz="2400" dirty="0"/>
          </a:p>
          <a:p>
            <a:pPr marL="0" indent="0">
              <a:buNone/>
            </a:pPr>
            <a:endParaRPr lang="fr-FR" sz="2400" dirty="0"/>
          </a:p>
          <a:p>
            <a:endParaRPr lang="fr-FR" sz="2400" dirty="0"/>
          </a:p>
        </p:txBody>
      </p:sp>
      <p:pic>
        <p:nvPicPr>
          <p:cNvPr id="4" name="Picture 12" descr="devillerspthentérocoque"/>
          <p:cNvPicPr>
            <a:picLocks noChangeAspect="1" noChangeArrowheads="1"/>
          </p:cNvPicPr>
          <p:nvPr/>
        </p:nvPicPr>
        <p:blipFill>
          <a:blip r:embed="rId2"/>
          <a:srcRect/>
          <a:stretch>
            <a:fillRect/>
          </a:stretch>
        </p:blipFill>
        <p:spPr bwMode="auto">
          <a:xfrm>
            <a:off x="3419475" y="5013325"/>
            <a:ext cx="2447925" cy="1673225"/>
          </a:xfrm>
          <a:prstGeom prst="rect">
            <a:avLst/>
          </a:prstGeom>
          <a:noFill/>
          <a:ln w="9525">
            <a:noFill/>
            <a:miter lim="800000"/>
            <a:headEnd/>
            <a:tailEnd/>
          </a:ln>
        </p:spPr>
      </p:pic>
    </p:spTree>
    <p:extLst>
      <p:ext uri="{BB962C8B-B14F-4D97-AF65-F5344CB8AC3E}">
        <p14:creationId xmlns:p14="http://schemas.microsoft.com/office/powerpoint/2010/main" val="122257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t>BUA et IOA</a:t>
            </a:r>
          </a:p>
        </p:txBody>
      </p:sp>
      <p:sp>
        <p:nvSpPr>
          <p:cNvPr id="3" name="Espace réservé du contenu 2"/>
          <p:cNvSpPr>
            <a:spLocks noGrp="1"/>
          </p:cNvSpPr>
          <p:nvPr>
            <p:ph idx="1"/>
          </p:nvPr>
        </p:nvSpPr>
        <p:spPr>
          <a:xfrm>
            <a:off x="436752" y="2060848"/>
            <a:ext cx="8568952" cy="1728192"/>
          </a:xfrm>
        </p:spPr>
        <p:txBody>
          <a:bodyPr>
            <a:normAutofit/>
          </a:bodyPr>
          <a:lstStyle/>
          <a:p>
            <a:pPr algn="just"/>
            <a:r>
              <a:rPr lang="fr-FR" sz="2800" b="1" dirty="0"/>
              <a:t>Comment optimiser la prise en charge des IOA au sein d’un ES et éviter que les IOA deviennent complexes ?</a:t>
            </a:r>
          </a:p>
          <a:p>
            <a:pPr algn="just"/>
            <a:r>
              <a:rPr lang="fr-FR" sz="2800" b="1" dirty="0"/>
              <a:t>Quand faire appel à un CRIOA?</a:t>
            </a:r>
          </a:p>
          <a:p>
            <a:pPr algn="just"/>
            <a:endParaRPr lang="fr-FR" sz="2800" b="1" dirty="0"/>
          </a:p>
          <a:p>
            <a:endParaRPr lang="fr-FR" dirty="0"/>
          </a:p>
          <a:p>
            <a:pPr marL="0" indent="0">
              <a:buNone/>
            </a:pPr>
            <a:endParaRPr lang="fr-FR" dirty="0"/>
          </a:p>
          <a:p>
            <a:endParaRPr lang="fr-FR" dirty="0"/>
          </a:p>
        </p:txBody>
      </p:sp>
      <p:pic>
        <p:nvPicPr>
          <p:cNvPr id="4" name="Picture 11" descr="téléchargement (3)">
            <a:extLst>
              <a:ext uri="{FF2B5EF4-FFF2-40B4-BE49-F238E27FC236}">
                <a16:creationId xmlns:a16="http://schemas.microsoft.com/office/drawing/2014/main" id="{183F2298-885B-AEB4-9BC6-1CACB195C48B}"/>
              </a:ext>
            </a:extLst>
          </p:cNvPr>
          <p:cNvPicPr>
            <a:picLocks noChangeAspect="1" noChangeArrowheads="1"/>
          </p:cNvPicPr>
          <p:nvPr/>
        </p:nvPicPr>
        <p:blipFill>
          <a:blip r:embed="rId2"/>
          <a:srcRect/>
          <a:stretch>
            <a:fillRect/>
          </a:stretch>
        </p:blipFill>
        <p:spPr bwMode="auto">
          <a:xfrm>
            <a:off x="3275856" y="3933056"/>
            <a:ext cx="2900536" cy="2237204"/>
          </a:xfrm>
          <a:prstGeom prst="rect">
            <a:avLst/>
          </a:prstGeom>
          <a:noFill/>
          <a:ln w="9525">
            <a:noFill/>
            <a:miter lim="800000"/>
            <a:headEnd/>
            <a:tailEnd/>
          </a:ln>
        </p:spPr>
      </p:pic>
      <p:sp>
        <p:nvSpPr>
          <p:cNvPr id="5" name="Text Box 12">
            <a:extLst>
              <a:ext uri="{FF2B5EF4-FFF2-40B4-BE49-F238E27FC236}">
                <a16:creationId xmlns:a16="http://schemas.microsoft.com/office/drawing/2014/main" id="{57A1EAC3-6C73-89CA-9822-3823A663681F}"/>
              </a:ext>
            </a:extLst>
          </p:cNvPr>
          <p:cNvSpPr txBox="1">
            <a:spLocks noChangeArrowheads="1"/>
          </p:cNvSpPr>
          <p:nvPr/>
        </p:nvSpPr>
        <p:spPr bwMode="auto">
          <a:xfrm>
            <a:off x="3275856" y="4278361"/>
            <a:ext cx="648072" cy="307777"/>
          </a:xfrm>
          <a:prstGeom prst="rect">
            <a:avLst/>
          </a:prstGeom>
          <a:solidFill>
            <a:srgbClr val="FF0000"/>
          </a:solidFill>
          <a:ln w="9525">
            <a:noFill/>
            <a:miter lim="800000"/>
            <a:headEnd/>
            <a:tailEnd/>
          </a:ln>
        </p:spPr>
        <p:txBody>
          <a:bodyPr wrap="square">
            <a:spAutoFit/>
          </a:bodyPr>
          <a:lstStyle/>
          <a:p>
            <a:pPr algn="ctr">
              <a:spcBef>
                <a:spcPct val="50000"/>
              </a:spcBef>
            </a:pPr>
            <a:r>
              <a:rPr lang="fr-FR" sz="1400" b="1" dirty="0"/>
              <a:t>IOA</a:t>
            </a:r>
          </a:p>
        </p:txBody>
      </p:sp>
    </p:spTree>
    <p:extLst>
      <p:ext uri="{BB962C8B-B14F-4D97-AF65-F5344CB8AC3E}">
        <p14:creationId xmlns:p14="http://schemas.microsoft.com/office/powerpoint/2010/main" val="1255024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80728"/>
            <a:ext cx="8219256" cy="3456384"/>
          </a:xfrm>
        </p:spPr>
        <p:txBody>
          <a:bodyPr>
            <a:noAutofit/>
          </a:bodyPr>
          <a:lstStyle/>
          <a:p>
            <a:pPr marL="0" indent="0">
              <a:buNone/>
            </a:pPr>
            <a:r>
              <a:rPr lang="fr-FR" sz="2400" b="1" dirty="0"/>
              <a:t>IPA aiguë hématogène « secondaire »: </a:t>
            </a:r>
          </a:p>
          <a:p>
            <a:pPr marL="0" indent="0">
              <a:buNone/>
            </a:pPr>
            <a:endParaRPr lang="fr-FR" sz="2400" dirty="0"/>
          </a:p>
          <a:p>
            <a:pPr marL="0" indent="0">
              <a:buNone/>
            </a:pPr>
            <a:r>
              <a:rPr lang="fr-FR" sz="2400" b="1" dirty="0"/>
              <a:t>Rôle du référent </a:t>
            </a:r>
          </a:p>
          <a:p>
            <a:pPr marL="0" indent="0">
              <a:buNone/>
            </a:pPr>
            <a:r>
              <a:rPr lang="fr-FR" sz="2400" dirty="0">
                <a:sym typeface="Wingdings" panose="05000000000000000000" pitchFamily="2" charset="2"/>
              </a:rPr>
              <a:t>-Hémocultures + ponction (en radio, au lit si PTG, bloc)</a:t>
            </a:r>
          </a:p>
          <a:p>
            <a:pPr marL="0" indent="0">
              <a:buNone/>
            </a:pPr>
            <a:r>
              <a:rPr lang="fr-FR" sz="2400" dirty="0">
                <a:sym typeface="Wingdings" panose="05000000000000000000" pitchFamily="2" charset="2"/>
              </a:rPr>
              <a:t>-Lavage synovectomie </a:t>
            </a:r>
            <a:r>
              <a:rPr lang="fr-FR" sz="2400" u="sng" dirty="0">
                <a:sym typeface="Wingdings" panose="05000000000000000000" pitchFamily="2" charset="2"/>
              </a:rPr>
              <a:t>+ changement pièces mobiles </a:t>
            </a:r>
            <a:r>
              <a:rPr lang="fr-FR" sz="2400" dirty="0">
                <a:sym typeface="Wingdings" panose="05000000000000000000" pitchFamily="2" charset="2"/>
              </a:rPr>
              <a:t>: </a:t>
            </a:r>
          </a:p>
          <a:p>
            <a:pPr marL="0" indent="0">
              <a:buNone/>
            </a:pPr>
            <a:r>
              <a:rPr lang="fr-FR" sz="2400" dirty="0">
                <a:sym typeface="Wingdings" panose="05000000000000000000" pitchFamily="2" charset="2"/>
              </a:rPr>
              <a:t></a:t>
            </a:r>
            <a:r>
              <a:rPr lang="fr-FR" sz="2400" b="1" dirty="0">
                <a:sym typeface="Wingdings" panose="05000000000000000000" pitchFamily="2" charset="2"/>
              </a:rPr>
              <a:t>tout </a:t>
            </a:r>
            <a:r>
              <a:rPr lang="fr-FR" sz="2400" b="1" dirty="0" err="1">
                <a:sym typeface="Wingdings" panose="05000000000000000000" pitchFamily="2" charset="2"/>
              </a:rPr>
              <a:t>chir</a:t>
            </a:r>
            <a:r>
              <a:rPr lang="fr-FR" sz="2400" b="1" dirty="0">
                <a:sym typeface="Wingdings" panose="05000000000000000000" pitchFamily="2" charset="2"/>
              </a:rPr>
              <a:t> ortho peut le faire</a:t>
            </a:r>
          </a:p>
          <a:p>
            <a:pPr marL="0" indent="0">
              <a:buNone/>
            </a:pPr>
            <a:r>
              <a:rPr lang="fr-FR" sz="2400" dirty="0">
                <a:sym typeface="Wingdings" panose="05000000000000000000" pitchFamily="2" charset="2"/>
              </a:rPr>
              <a:t>-Bilan porte d’entrée: ne doit pas retarder la prise en charge</a:t>
            </a:r>
          </a:p>
          <a:p>
            <a:pPr marL="0" indent="0">
              <a:buNone/>
            </a:pPr>
            <a:r>
              <a:rPr lang="fr-FR" sz="2400" dirty="0">
                <a:sym typeface="Wingdings" panose="05000000000000000000" pitchFamily="2" charset="2"/>
              </a:rPr>
              <a:t>-</a:t>
            </a:r>
            <a:r>
              <a:rPr lang="fr-FR" sz="2400" b="1" dirty="0">
                <a:sym typeface="Wingdings" panose="05000000000000000000" pitchFamily="2" charset="2"/>
              </a:rPr>
              <a:t>si </a:t>
            </a:r>
            <a:r>
              <a:rPr lang="fr-FR" sz="2400" b="1" dirty="0" err="1">
                <a:sym typeface="Wingdings" panose="05000000000000000000" pitchFamily="2" charset="2"/>
              </a:rPr>
              <a:t>hémoc</a:t>
            </a:r>
            <a:r>
              <a:rPr lang="fr-FR" sz="2400" b="1" dirty="0">
                <a:sym typeface="Wingdings" panose="05000000000000000000" pitchFamily="2" charset="2"/>
              </a:rPr>
              <a:t> et/ou ponction (+) à l’examen direct: débuter ATB</a:t>
            </a:r>
            <a:endParaRPr lang="fr-FR" sz="2400" b="1" dirty="0"/>
          </a:p>
        </p:txBody>
      </p:sp>
      <p:pic>
        <p:nvPicPr>
          <p:cNvPr id="5" name="Picture 12" descr="devillerspthentérocoque"/>
          <p:cNvPicPr>
            <a:picLocks noChangeAspect="1" noChangeArrowheads="1"/>
          </p:cNvPicPr>
          <p:nvPr/>
        </p:nvPicPr>
        <p:blipFill>
          <a:blip r:embed="rId2"/>
          <a:srcRect/>
          <a:stretch>
            <a:fillRect/>
          </a:stretch>
        </p:blipFill>
        <p:spPr bwMode="auto">
          <a:xfrm>
            <a:off x="3419475" y="5013325"/>
            <a:ext cx="2447925" cy="1673225"/>
          </a:xfrm>
          <a:prstGeom prst="rect">
            <a:avLst/>
          </a:prstGeom>
          <a:noFill/>
          <a:ln w="9525">
            <a:noFill/>
            <a:miter lim="800000"/>
            <a:headEnd/>
            <a:tailEnd/>
          </a:ln>
        </p:spPr>
      </p:pic>
    </p:spTree>
    <p:extLst>
      <p:ext uri="{BB962C8B-B14F-4D97-AF65-F5344CB8AC3E}">
        <p14:creationId xmlns:p14="http://schemas.microsoft.com/office/powerpoint/2010/main" val="2445484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065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ZoneTexte 13"/>
          <p:cNvSpPr txBox="1"/>
          <p:nvPr/>
        </p:nvSpPr>
        <p:spPr>
          <a:xfrm>
            <a:off x="-14288" y="221717"/>
            <a:ext cx="9158288" cy="677108"/>
          </a:xfrm>
          <a:prstGeom prst="rect">
            <a:avLst/>
          </a:prstGeom>
          <a:noFill/>
        </p:spPr>
        <p:txBody>
          <a:bodyPr anchor="ctr">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defRPr/>
            </a:pPr>
            <a:r>
              <a:rPr lang="fr-FR" sz="3800" b="1" dirty="0">
                <a:ln/>
                <a:solidFill>
                  <a:schemeClr val="accent3"/>
                </a:solidFill>
                <a:latin typeface="+mn-lt"/>
                <a:cs typeface="+mn-cs"/>
              </a:rPr>
              <a:t>INFECTION SECONDAIRE AIGUE</a:t>
            </a:r>
          </a:p>
        </p:txBody>
      </p:sp>
      <p:sp>
        <p:nvSpPr>
          <p:cNvPr id="8" name="Rectangle 7"/>
          <p:cNvSpPr>
            <a:spLocks noChangeArrowheads="1"/>
          </p:cNvSpPr>
          <p:nvPr/>
        </p:nvSpPr>
        <p:spPr bwMode="auto">
          <a:xfrm>
            <a:off x="223838" y="2625725"/>
            <a:ext cx="8696325" cy="3013075"/>
          </a:xfrm>
          <a:prstGeom prst="rect">
            <a:avLst/>
          </a:prstGeom>
          <a:noFill/>
          <a:ln w="9525">
            <a:noFill/>
            <a:miter lim="800000"/>
            <a:headEnd/>
            <a:tailEnd/>
          </a:ln>
        </p:spPr>
        <p:txBody>
          <a:bodyPr>
            <a:spAutoFit/>
          </a:bodyPr>
          <a:lstStyle/>
          <a:p>
            <a:pPr marL="342900" indent="-342900">
              <a:lnSpc>
                <a:spcPct val="150000"/>
              </a:lnSpc>
              <a:buClr>
                <a:srgbClr val="C00000"/>
              </a:buClr>
              <a:buFont typeface="Arial" charset="0"/>
              <a:buChar char="•"/>
            </a:pPr>
            <a:r>
              <a:rPr lang="fr-FR" sz="2400" b="1">
                <a:solidFill>
                  <a:srgbClr val="C00000"/>
                </a:solidFill>
                <a:latin typeface="Calibri" pitchFamily="34" charset="0"/>
              </a:rPr>
              <a:t>Délai &lt; 15j </a:t>
            </a:r>
            <a:r>
              <a:rPr lang="fr-FR">
                <a:latin typeface="Calibri" pitchFamily="34" charset="0"/>
              </a:rPr>
              <a:t>(SPILF) </a:t>
            </a:r>
            <a:r>
              <a:rPr lang="fr-FR" sz="2400" b="1">
                <a:solidFill>
                  <a:srgbClr val="C00000"/>
                </a:solidFill>
                <a:latin typeface="Calibri" pitchFamily="34" charset="0"/>
              </a:rPr>
              <a:t>à 21j </a:t>
            </a:r>
            <a:r>
              <a:rPr lang="fr-FR">
                <a:solidFill>
                  <a:srgbClr val="000000"/>
                </a:solidFill>
                <a:latin typeface="Calibri" pitchFamily="34" charset="0"/>
              </a:rPr>
              <a:t>(IDSA, ICMPJI) </a:t>
            </a:r>
            <a:r>
              <a:rPr lang="fr-FR" sz="2400" b="1">
                <a:solidFill>
                  <a:srgbClr val="C00000"/>
                </a:solidFill>
                <a:latin typeface="Calibri" pitchFamily="34" charset="0"/>
              </a:rPr>
              <a:t>du début des symptômes</a:t>
            </a:r>
          </a:p>
          <a:p>
            <a:pPr marL="342900" indent="-342900">
              <a:lnSpc>
                <a:spcPct val="150000"/>
              </a:lnSpc>
              <a:buClr>
                <a:srgbClr val="C00000"/>
              </a:buClr>
              <a:buFont typeface="Arial" charset="0"/>
              <a:buChar char="•"/>
            </a:pPr>
            <a:r>
              <a:rPr lang="fr-FR" sz="2400" b="1">
                <a:solidFill>
                  <a:srgbClr val="C00000"/>
                </a:solidFill>
                <a:latin typeface="Calibri" pitchFamily="34" charset="0"/>
              </a:rPr>
              <a:t>Contre-indications = chronicité ?</a:t>
            </a:r>
          </a:p>
          <a:p>
            <a:pPr marL="800100" lvl="1" indent="-342900">
              <a:buClr>
                <a:srgbClr val="C00000"/>
              </a:buClr>
              <a:buFont typeface="Courier New" pitchFamily="49" charset="0"/>
              <a:buChar char="o"/>
            </a:pPr>
            <a:r>
              <a:rPr lang="fr-FR" sz="2400">
                <a:latin typeface="Calibri" pitchFamily="34" charset="0"/>
              </a:rPr>
              <a:t>Historique douteux</a:t>
            </a:r>
          </a:p>
          <a:p>
            <a:pPr marL="1714500" lvl="3" indent="-342900">
              <a:buClr>
                <a:srgbClr val="C00000"/>
              </a:buClr>
              <a:buFont typeface="Wingdings" pitchFamily="2" charset="2"/>
              <a:buChar char="§"/>
            </a:pPr>
            <a:r>
              <a:rPr lang="fr-FR" sz="2400">
                <a:latin typeface="Calibri" pitchFamily="34" charset="0"/>
              </a:rPr>
              <a:t>Incident cicatriciel</a:t>
            </a:r>
          </a:p>
          <a:p>
            <a:pPr marL="1714500" lvl="3" indent="-342900">
              <a:buClr>
                <a:srgbClr val="C00000"/>
              </a:buClr>
              <a:buFont typeface="Wingdings" pitchFamily="2" charset="2"/>
              <a:buChar char="§"/>
            </a:pPr>
            <a:r>
              <a:rPr lang="fr-FR" sz="2400">
                <a:latin typeface="Calibri" pitchFamily="34" charset="0"/>
              </a:rPr>
              <a:t>Absence d’intervalle libre</a:t>
            </a:r>
          </a:p>
          <a:p>
            <a:pPr marL="800100" lvl="1" indent="-342900">
              <a:buClr>
                <a:srgbClr val="C00000"/>
              </a:buClr>
              <a:buFont typeface="Courier New" pitchFamily="49" charset="0"/>
              <a:buChar char="o"/>
            </a:pPr>
            <a:r>
              <a:rPr lang="fr-FR" sz="2400">
                <a:latin typeface="Calibri" pitchFamily="34" charset="0"/>
              </a:rPr>
              <a:t>Anomalie radiologique ou mécanique</a:t>
            </a:r>
          </a:p>
          <a:p>
            <a:pPr marL="800100" lvl="1" indent="-342900">
              <a:buClr>
                <a:srgbClr val="C00000"/>
              </a:buClr>
              <a:buFont typeface="Courier New" pitchFamily="49" charset="0"/>
              <a:buChar char="o"/>
            </a:pPr>
            <a:r>
              <a:rPr lang="fr-FR" sz="2400">
                <a:latin typeface="Calibri" pitchFamily="34" charset="0"/>
              </a:rPr>
              <a:t>fistule</a:t>
            </a:r>
          </a:p>
        </p:txBody>
      </p:sp>
      <p:sp>
        <p:nvSpPr>
          <p:cNvPr id="9" name="Rectangle 8"/>
          <p:cNvSpPr/>
          <p:nvPr/>
        </p:nvSpPr>
        <p:spPr>
          <a:xfrm>
            <a:off x="0" y="1190625"/>
            <a:ext cx="9129713" cy="673100"/>
          </a:xfrm>
          <a:prstGeom prst="rect">
            <a:avLst/>
          </a:prstGeom>
        </p:spPr>
        <p:txBody>
          <a:bodyPr>
            <a:spAutoFit/>
          </a:bodyPr>
          <a:lstStyle/>
          <a:p>
            <a:pPr algn="ctr" fontAlgn="auto">
              <a:lnSpc>
                <a:spcPct val="150000"/>
              </a:lnSpc>
              <a:spcBef>
                <a:spcPts val="0"/>
              </a:spcBef>
              <a:spcAft>
                <a:spcPts val="0"/>
              </a:spcAft>
              <a:defRPr/>
            </a:pPr>
            <a:r>
              <a:rPr lang="fr-FR" sz="2800" b="1" dirty="0">
                <a:ln w="0"/>
                <a:solidFill>
                  <a:srgbClr val="C00000"/>
                </a:solidFill>
                <a:effectLst>
                  <a:outerShdw blurRad="38100" dist="19050" dir="2700000" algn="tl" rotWithShape="0">
                    <a:schemeClr val="dk1">
                      <a:alpha val="40000"/>
                    </a:schemeClr>
                  </a:outerShdw>
                </a:effectLst>
                <a:latin typeface="+mn-lt"/>
                <a:cs typeface="+mn-cs"/>
              </a:rPr>
              <a:t>Indication Synovectomie - Lavage</a:t>
            </a:r>
          </a:p>
        </p:txBody>
      </p:sp>
      <p:cxnSp>
        <p:nvCxnSpPr>
          <p:cNvPr id="13" name="Connecteur droit 12"/>
          <p:cNvCxnSpPr/>
          <p:nvPr/>
        </p:nvCxnSpPr>
        <p:spPr>
          <a:xfrm>
            <a:off x="0" y="1125538"/>
            <a:ext cx="91440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36870" name="Image 6"/>
          <p:cNvPicPr>
            <a:picLocks noChangeAspect="1"/>
          </p:cNvPicPr>
          <p:nvPr/>
        </p:nvPicPr>
        <p:blipFill>
          <a:blip r:embed="rId3"/>
          <a:srcRect/>
          <a:stretch>
            <a:fillRect/>
          </a:stretch>
        </p:blipFill>
        <p:spPr bwMode="auto">
          <a:xfrm>
            <a:off x="0" y="31750"/>
            <a:ext cx="1131888" cy="1042988"/>
          </a:xfrm>
          <a:prstGeom prst="rect">
            <a:avLst/>
          </a:prstGeom>
          <a:noFill/>
          <a:ln w="9525">
            <a:noFill/>
            <a:miter lim="800000"/>
            <a:headEnd/>
            <a:tailEnd/>
          </a:ln>
        </p:spPr>
      </p:pic>
      <p:sp>
        <p:nvSpPr>
          <p:cNvPr id="36871" name="Rectangle 9"/>
          <p:cNvSpPr>
            <a:spLocks noChangeArrowheads="1"/>
          </p:cNvSpPr>
          <p:nvPr/>
        </p:nvSpPr>
        <p:spPr bwMode="auto">
          <a:xfrm>
            <a:off x="-28575" y="1887538"/>
            <a:ext cx="9158288" cy="647700"/>
          </a:xfrm>
          <a:prstGeom prst="rect">
            <a:avLst/>
          </a:prstGeom>
          <a:noFill/>
          <a:ln w="9525">
            <a:noFill/>
            <a:miter lim="800000"/>
            <a:headEnd/>
            <a:tailEnd/>
          </a:ln>
        </p:spPr>
        <p:txBody>
          <a:bodyPr>
            <a:spAutoFit/>
          </a:bodyPr>
          <a:lstStyle/>
          <a:p>
            <a:pPr algn="ctr">
              <a:lnSpc>
                <a:spcPct val="150000"/>
              </a:lnSpc>
              <a:buClr>
                <a:srgbClr val="C00000"/>
              </a:buClr>
            </a:pPr>
            <a:r>
              <a:rPr lang="fr-FR" sz="2400" i="1">
                <a:solidFill>
                  <a:srgbClr val="000000"/>
                </a:solidFill>
                <a:latin typeface="Calibri" pitchFamily="34" charset="0"/>
              </a:rPr>
              <a:t>Résultat lié à la précocité du geste &amp; Sélection des indications</a:t>
            </a:r>
            <a:endParaRPr lang="fr-FR" sz="1200" i="1">
              <a:solidFill>
                <a:srgbClr val="000000"/>
              </a:solidFill>
              <a:latin typeface="Calibri" pitchFamily="34" charset="0"/>
            </a:endParaRPr>
          </a:p>
        </p:txBody>
      </p:sp>
      <p:sp>
        <p:nvSpPr>
          <p:cNvPr id="2" name="Rectangle 1"/>
          <p:cNvSpPr/>
          <p:nvPr/>
        </p:nvSpPr>
        <p:spPr>
          <a:xfrm>
            <a:off x="223838" y="5819775"/>
            <a:ext cx="8696325" cy="884238"/>
          </a:xfrm>
          <a:prstGeom prst="rect">
            <a:avLst/>
          </a:prstGeom>
        </p:spPr>
        <p:txBody>
          <a:bodyPr>
            <a:spAutoFit/>
          </a:bodyPr>
          <a:lstStyle/>
          <a:p>
            <a:pPr algn="ctr"/>
            <a:r>
              <a:rPr lang="fr-FR" sz="2800" b="1">
                <a:solidFill>
                  <a:srgbClr val="C00000"/>
                </a:solidFill>
                <a:effectLst>
                  <a:outerShdw blurRad="38100" dist="38100" dir="2700000" algn="tl">
                    <a:srgbClr val="C0C0C0"/>
                  </a:outerShdw>
                </a:effectLst>
                <a:latin typeface="Calibri" pitchFamily="34" charset="0"/>
              </a:rPr>
              <a:t>Résultats infectieux modestes</a:t>
            </a:r>
          </a:p>
          <a:p>
            <a:pPr algn="ctr"/>
            <a:r>
              <a:rPr lang="fr-FR" sz="2400" b="1">
                <a:solidFill>
                  <a:srgbClr val="C00000"/>
                </a:solidFill>
                <a:effectLst>
                  <a:outerShdw blurRad="38100" dist="38100" dir="2700000" algn="tl">
                    <a:srgbClr val="C0C0C0"/>
                  </a:outerShdw>
                </a:effectLst>
                <a:latin typeface="Calibri" pitchFamily="34" charset="0"/>
              </a:rPr>
              <a:t>Synovectomie &lt; Changement de prothèse </a:t>
            </a:r>
          </a:p>
        </p:txBody>
      </p:sp>
    </p:spTree>
    <p:extLst>
      <p:ext uri="{BB962C8B-B14F-4D97-AF65-F5344CB8AC3E}">
        <p14:creationId xmlns:p14="http://schemas.microsoft.com/office/powerpoint/2010/main" val="257648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t>IOA</a:t>
            </a:r>
          </a:p>
        </p:txBody>
      </p:sp>
      <p:sp>
        <p:nvSpPr>
          <p:cNvPr id="3" name="Espace réservé du contenu 2"/>
          <p:cNvSpPr>
            <a:spLocks noGrp="1"/>
          </p:cNvSpPr>
          <p:nvPr>
            <p:ph idx="1"/>
          </p:nvPr>
        </p:nvSpPr>
        <p:spPr>
          <a:xfrm>
            <a:off x="467544" y="1700808"/>
            <a:ext cx="8229600" cy="2808312"/>
          </a:xfrm>
        </p:spPr>
        <p:txBody>
          <a:bodyPr>
            <a:normAutofit/>
          </a:bodyPr>
          <a:lstStyle/>
          <a:p>
            <a:pPr algn="just"/>
            <a:r>
              <a:rPr lang="fr-FR" dirty="0"/>
              <a:t>Allo bonjour, on a une patiente en médecine opéré il y a 6 mois d’une PTH; la cicatrice coule depuis 1 mois. Elle va avoir un lavage chirurgical en orthopédie. Quels ATB il faut mettre en </a:t>
            </a:r>
            <a:r>
              <a:rPr lang="fr-FR" dirty="0" err="1"/>
              <a:t>postop</a:t>
            </a:r>
            <a:r>
              <a:rPr lang="fr-FR" dirty="0"/>
              <a:t>? </a:t>
            </a:r>
          </a:p>
          <a:p>
            <a:endParaRPr lang="fr-FR" dirty="0"/>
          </a:p>
          <a:p>
            <a:endParaRPr lang="fr-FR" dirty="0"/>
          </a:p>
          <a:p>
            <a:endParaRPr lang="fr-FR" dirty="0"/>
          </a:p>
        </p:txBody>
      </p:sp>
      <p:pic>
        <p:nvPicPr>
          <p:cNvPr id="3074" name="Picture 2" descr="C:\Users\meyssonnier.GHDCSS\AppData\Local\Microsoft\Windows\Temporary Internet Files\Content.Outlook\92RUVHFI\IMG_12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3" y="4581128"/>
            <a:ext cx="2844597" cy="213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79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t>IPA</a:t>
            </a:r>
          </a:p>
        </p:txBody>
      </p:sp>
      <p:sp>
        <p:nvSpPr>
          <p:cNvPr id="3" name="Espace réservé du contenu 2"/>
          <p:cNvSpPr>
            <a:spLocks noGrp="1"/>
          </p:cNvSpPr>
          <p:nvPr>
            <p:ph idx="1"/>
          </p:nvPr>
        </p:nvSpPr>
        <p:spPr>
          <a:xfrm>
            <a:off x="457199" y="1772816"/>
            <a:ext cx="8229600" cy="2808312"/>
          </a:xfrm>
        </p:spPr>
        <p:txBody>
          <a:bodyPr>
            <a:normAutofit fontScale="92500" lnSpcReduction="10000"/>
          </a:bodyPr>
          <a:lstStyle/>
          <a:p>
            <a:pPr algn="just"/>
            <a:r>
              <a:rPr lang="fr-FR" dirty="0"/>
              <a:t>fistule = IPTH ++</a:t>
            </a:r>
          </a:p>
          <a:p>
            <a:pPr algn="just"/>
            <a:r>
              <a:rPr lang="fr-FR" dirty="0"/>
              <a:t>Coule depuis  1 mois = chronique</a:t>
            </a:r>
            <a:endParaRPr lang="fr-FR" dirty="0">
              <a:sym typeface="Wingdings" pitchFamily="2" charset="2"/>
            </a:endParaRPr>
          </a:p>
          <a:p>
            <a:pPr algn="just">
              <a:buFont typeface="Wingdings" pitchFamily="2" charset="2"/>
              <a:buChar char="à"/>
            </a:pPr>
            <a:r>
              <a:rPr lang="fr-FR" b="1" dirty="0">
                <a:sym typeface="Wingdings" pitchFamily="2" charset="2"/>
              </a:rPr>
              <a:t>2 messages</a:t>
            </a:r>
            <a:endParaRPr lang="fr-FR" dirty="0">
              <a:sym typeface="Wingdings" pitchFamily="2" charset="2"/>
            </a:endParaRPr>
          </a:p>
          <a:p>
            <a:pPr marL="0" indent="0" algn="just">
              <a:buNone/>
            </a:pPr>
            <a:r>
              <a:rPr lang="fr-FR" sz="2600" dirty="0"/>
              <a:t>- Synovectomie-lavage non indiqués</a:t>
            </a:r>
            <a:endParaRPr lang="fr-FR" sz="2600" dirty="0">
              <a:sym typeface="Wingdings" pitchFamily="2" charset="2"/>
            </a:endParaRPr>
          </a:p>
          <a:p>
            <a:pPr marL="0" indent="0" algn="just">
              <a:buNone/>
            </a:pPr>
            <a:r>
              <a:rPr lang="fr-FR" sz="2600" dirty="0"/>
              <a:t>- Pas d’urgence ++, on a le temps de poser un dg précis et d’évaluer la complexité</a:t>
            </a:r>
          </a:p>
          <a:p>
            <a:endParaRPr lang="fr-FR" dirty="0"/>
          </a:p>
          <a:p>
            <a:endParaRPr lang="fr-FR" dirty="0"/>
          </a:p>
        </p:txBody>
      </p:sp>
      <p:sp>
        <p:nvSpPr>
          <p:cNvPr id="4" name="Rectangle 3"/>
          <p:cNvSpPr>
            <a:spLocks noChangeArrowheads="1"/>
          </p:cNvSpPr>
          <p:nvPr/>
        </p:nvSpPr>
        <p:spPr bwMode="auto">
          <a:xfrm>
            <a:off x="395536" y="4737100"/>
            <a:ext cx="8696325" cy="1846262"/>
          </a:xfrm>
          <a:prstGeom prst="rect">
            <a:avLst/>
          </a:prstGeom>
          <a:noFill/>
          <a:ln w="9525">
            <a:noFill/>
            <a:miter lim="800000"/>
            <a:headEnd/>
            <a:tailEnd/>
          </a:ln>
        </p:spPr>
        <p:txBody>
          <a:bodyPr>
            <a:spAutoFit/>
          </a:bodyPr>
          <a:lstStyle/>
          <a:p>
            <a:pPr algn="ctr">
              <a:lnSpc>
                <a:spcPct val="150000"/>
              </a:lnSpc>
              <a:buClr>
                <a:srgbClr val="C00000"/>
              </a:buClr>
            </a:pPr>
            <a:r>
              <a:rPr lang="fr-FR" sz="2800" b="1" dirty="0">
                <a:solidFill>
                  <a:srgbClr val="C00000"/>
                </a:solidFill>
                <a:latin typeface="Calibri" pitchFamily="34" charset="0"/>
              </a:rPr>
              <a:t>Infection chronique = Traitement non conservateur</a:t>
            </a:r>
          </a:p>
          <a:p>
            <a:pPr algn="ctr">
              <a:lnSpc>
                <a:spcPct val="150000"/>
              </a:lnSpc>
              <a:buClr>
                <a:srgbClr val="C00000"/>
              </a:buClr>
            </a:pPr>
            <a:r>
              <a:rPr lang="fr-FR" sz="2400" b="1" dirty="0">
                <a:solidFill>
                  <a:srgbClr val="C00000"/>
                </a:solidFill>
                <a:latin typeface="Calibri" pitchFamily="34" charset="0"/>
              </a:rPr>
              <a:t>Implants colonisés &amp; biofilm</a:t>
            </a:r>
          </a:p>
          <a:p>
            <a:pPr algn="ctr">
              <a:lnSpc>
                <a:spcPct val="150000"/>
              </a:lnSpc>
              <a:buClr>
                <a:srgbClr val="C00000"/>
              </a:buClr>
            </a:pPr>
            <a:r>
              <a:rPr lang="fr-FR" sz="2400" b="1" dirty="0">
                <a:solidFill>
                  <a:srgbClr val="C00000"/>
                </a:solidFill>
                <a:latin typeface="Calibri" pitchFamily="34" charset="0"/>
              </a:rPr>
              <a:t>Atteinte osseuse</a:t>
            </a:r>
          </a:p>
        </p:txBody>
      </p:sp>
    </p:spTree>
    <p:extLst>
      <p:ext uri="{BB962C8B-B14F-4D97-AF65-F5344CB8AC3E}">
        <p14:creationId xmlns:p14="http://schemas.microsoft.com/office/powerpoint/2010/main" val="130949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6"/>
          <p:cNvPicPr>
            <a:picLocks noGrp="1" noChangeAspect="1"/>
          </p:cNvPicPr>
          <p:nvPr isPhoto="1">
            <p:ph idx="1"/>
          </p:nvPr>
        </p:nvPicPr>
        <p:blipFill>
          <a:blip r:embed="rId2"/>
          <a:srcRect b="1620"/>
          <a:stretch>
            <a:fillRect/>
          </a:stretch>
        </p:blipFill>
        <p:spPr bwMode="auto">
          <a:xfrm>
            <a:off x="1547664" y="260648"/>
            <a:ext cx="5532841" cy="6246462"/>
          </a:xfrm>
          <a:prstGeom prst="rect">
            <a:avLst/>
          </a:prstGeom>
          <a:noFill/>
          <a:ln w="9525">
            <a:noFill/>
            <a:miter lim="800000"/>
            <a:headEnd/>
            <a:tailEnd/>
          </a:ln>
        </p:spPr>
      </p:pic>
    </p:spTree>
    <p:extLst>
      <p:ext uri="{BB962C8B-B14F-4D97-AF65-F5344CB8AC3E}">
        <p14:creationId xmlns:p14="http://schemas.microsoft.com/office/powerpoint/2010/main" val="2381448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Quand solliciter l’avis d’un </a:t>
            </a:r>
            <a:r>
              <a:rPr lang="fr-FR" b="1" dirty="0" err="1"/>
              <a:t>CRIOAc</a:t>
            </a:r>
            <a:r>
              <a:rPr lang="fr-FR" b="1" dirty="0"/>
              <a:t> ?</a:t>
            </a:r>
            <a:endParaRPr lang="fr-CH" dirty="0"/>
          </a:p>
        </p:txBody>
      </p:sp>
      <p:sp>
        <p:nvSpPr>
          <p:cNvPr id="3" name="Espace réservé du contenu 2"/>
          <p:cNvSpPr>
            <a:spLocks noGrp="1"/>
          </p:cNvSpPr>
          <p:nvPr>
            <p:ph idx="1"/>
          </p:nvPr>
        </p:nvSpPr>
        <p:spPr>
          <a:xfrm>
            <a:off x="323528" y="1772816"/>
            <a:ext cx="8229600" cy="3340967"/>
          </a:xfrm>
        </p:spPr>
        <p:txBody>
          <a:bodyPr>
            <a:noAutofit/>
          </a:bodyPr>
          <a:lstStyle/>
          <a:p>
            <a:pPr lvl="0"/>
            <a:r>
              <a:rPr lang="fr-FR" sz="2400" dirty="0"/>
              <a:t>De façon systématique pour tout type d’IOA?</a:t>
            </a:r>
          </a:p>
          <a:p>
            <a:pPr lvl="0"/>
            <a:endParaRPr lang="fr-FR" sz="2400" dirty="0"/>
          </a:p>
          <a:p>
            <a:pPr lvl="0"/>
            <a:r>
              <a:rPr lang="fr-FR" sz="2400" dirty="0"/>
              <a:t>En cas d’IOA d’évolution chronique?</a:t>
            </a:r>
          </a:p>
          <a:p>
            <a:pPr lvl="0"/>
            <a:endParaRPr lang="fr-CH" sz="2400" dirty="0"/>
          </a:p>
          <a:p>
            <a:pPr lvl="0"/>
            <a:r>
              <a:rPr lang="fr-FR" sz="2400" dirty="0"/>
              <a:t>En cas d’échec de prise en charge initiale?</a:t>
            </a:r>
          </a:p>
          <a:p>
            <a:pPr lvl="0"/>
            <a:endParaRPr lang="fr-CH" sz="2400" dirty="0"/>
          </a:p>
          <a:p>
            <a:pPr lvl="0"/>
            <a:r>
              <a:rPr lang="fr-FR" sz="2400" dirty="0"/>
              <a:t>En cas d’infection due à </a:t>
            </a:r>
            <a:r>
              <a:rPr lang="fr-FR" sz="2400" i="1" dirty="0"/>
              <a:t>P. </a:t>
            </a:r>
            <a:r>
              <a:rPr lang="fr-FR" sz="2400" i="1" dirty="0" err="1"/>
              <a:t>aeruginosa</a:t>
            </a:r>
            <a:r>
              <a:rPr lang="fr-FR" sz="2400" dirty="0"/>
              <a:t> ?</a:t>
            </a:r>
            <a:endParaRPr lang="fr-CH" sz="2400" dirty="0"/>
          </a:p>
        </p:txBody>
      </p:sp>
    </p:spTree>
    <p:extLst>
      <p:ext uri="{BB962C8B-B14F-4D97-AF65-F5344CB8AC3E}">
        <p14:creationId xmlns:p14="http://schemas.microsoft.com/office/powerpoint/2010/main" val="689096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CH" sz="4000" b="1" dirty="0">
                <a:latin typeface="+mn-lt"/>
                <a:ea typeface="Verdana" panose="020B0604030504040204" pitchFamily="34" charset="0"/>
                <a:cs typeface="Verdana" panose="020B0604030504040204" pitchFamily="34" charset="0"/>
              </a:rPr>
              <a:t>IOA complexes</a:t>
            </a:r>
          </a:p>
        </p:txBody>
      </p:sp>
      <p:sp>
        <p:nvSpPr>
          <p:cNvPr id="3" name="Espace réservé du contenu 2"/>
          <p:cNvSpPr>
            <a:spLocks noGrp="1"/>
          </p:cNvSpPr>
          <p:nvPr>
            <p:ph idx="1"/>
          </p:nvPr>
        </p:nvSpPr>
        <p:spPr>
          <a:xfrm>
            <a:off x="457200" y="1340768"/>
            <a:ext cx="8229600" cy="4752528"/>
          </a:xfrm>
        </p:spPr>
        <p:txBody>
          <a:bodyPr>
            <a:normAutofit fontScale="70000" lnSpcReduction="20000"/>
          </a:bodyPr>
          <a:lstStyle/>
          <a:p>
            <a:pPr marL="0" lvl="0" indent="0" algn="just">
              <a:buNone/>
            </a:pPr>
            <a:r>
              <a:rPr lang="fr-FR" sz="3100" b="1" dirty="0"/>
              <a:t>Terrain du patient :</a:t>
            </a:r>
            <a:r>
              <a:rPr lang="fr-FR" sz="3100" dirty="0"/>
              <a:t> </a:t>
            </a:r>
          </a:p>
          <a:p>
            <a:pPr lvl="0" algn="just">
              <a:buFontTx/>
              <a:buChar char="-"/>
            </a:pPr>
            <a:r>
              <a:rPr lang="fr-FR" sz="3100" dirty="0"/>
              <a:t>haut risque anesthésique (modifiant la stratégie médico-chirurgicale) </a:t>
            </a:r>
          </a:p>
          <a:p>
            <a:pPr lvl="0" algn="just">
              <a:buFontTx/>
              <a:buChar char="-"/>
            </a:pPr>
            <a:r>
              <a:rPr lang="fr-FR" sz="3100" dirty="0"/>
              <a:t>et/ou allergique aux antibiotiques</a:t>
            </a:r>
          </a:p>
          <a:p>
            <a:pPr lvl="0" algn="just">
              <a:buFontTx/>
              <a:buChar char="-"/>
            </a:pPr>
            <a:endParaRPr lang="fr-CH" sz="3100" dirty="0"/>
          </a:p>
          <a:p>
            <a:pPr marL="0" lvl="0" indent="0" algn="just">
              <a:buNone/>
            </a:pPr>
            <a:r>
              <a:rPr lang="fr-FR" sz="3100" b="1" dirty="0"/>
              <a:t>Microbiologie :</a:t>
            </a:r>
            <a:r>
              <a:rPr lang="fr-FR" sz="3100" dirty="0"/>
              <a:t> </a:t>
            </a:r>
          </a:p>
          <a:p>
            <a:pPr lvl="0" algn="just">
              <a:buFontTx/>
              <a:buChar char="-"/>
            </a:pPr>
            <a:r>
              <a:rPr lang="fr-FR" sz="3100" dirty="0"/>
              <a:t>micro-organisme difficile à traiter, </a:t>
            </a:r>
            <a:r>
              <a:rPr lang="fr-FR" sz="3100" dirty="0" err="1"/>
              <a:t>multirésistant</a:t>
            </a:r>
            <a:r>
              <a:rPr lang="fr-FR" sz="3100" dirty="0"/>
              <a:t>), limitant les possibilités thérapeutiques</a:t>
            </a:r>
          </a:p>
          <a:p>
            <a:pPr lvl="0" algn="just">
              <a:buFontTx/>
              <a:buChar char="-"/>
            </a:pPr>
            <a:endParaRPr lang="fr-CH" sz="3100" dirty="0"/>
          </a:p>
          <a:p>
            <a:pPr marL="0" lvl="0" indent="0" algn="just">
              <a:buNone/>
            </a:pPr>
            <a:r>
              <a:rPr lang="fr-FR" sz="3100" b="1" dirty="0"/>
              <a:t>Chirurgie :</a:t>
            </a:r>
            <a:r>
              <a:rPr lang="fr-FR" sz="3100" dirty="0"/>
              <a:t> IOA nécessitant une stratégie chirurgicale lourde, souvent en plusieurs temps, avec reconstruction des parties molles et/ou reconstruction osseuse (le changement classique de prothèse en 2 temps n’est pas un critère d’</a:t>
            </a:r>
            <a:r>
              <a:rPr lang="fr-FR" sz="3100" dirty="0" err="1"/>
              <a:t>IOAc</a:t>
            </a:r>
            <a:r>
              <a:rPr lang="fr-FR" sz="3100" dirty="0"/>
              <a:t>)</a:t>
            </a:r>
          </a:p>
          <a:p>
            <a:pPr marL="0" lvl="0" indent="0" algn="just">
              <a:buNone/>
            </a:pPr>
            <a:endParaRPr lang="fr-CH" sz="3100" dirty="0"/>
          </a:p>
          <a:p>
            <a:pPr marL="0" lvl="0" indent="0" algn="just">
              <a:buNone/>
            </a:pPr>
            <a:r>
              <a:rPr lang="fr-FR" sz="3100" b="1" dirty="0"/>
              <a:t>Rechute/échec :</a:t>
            </a:r>
            <a:r>
              <a:rPr lang="fr-FR" sz="3100" dirty="0"/>
              <a:t> tout patient en échec d’une première prise en charge</a:t>
            </a:r>
            <a:endParaRPr lang="fr-CH" sz="3100" dirty="0"/>
          </a:p>
          <a:p>
            <a:endParaRPr lang="fr-CH" dirty="0"/>
          </a:p>
        </p:txBody>
      </p:sp>
      <p:sp>
        <p:nvSpPr>
          <p:cNvPr id="4" name="ZoneTexte 3"/>
          <p:cNvSpPr txBox="1"/>
          <p:nvPr/>
        </p:nvSpPr>
        <p:spPr>
          <a:xfrm>
            <a:off x="4572000" y="6453336"/>
            <a:ext cx="4572000" cy="369332"/>
          </a:xfrm>
          <a:prstGeom prst="rect">
            <a:avLst/>
          </a:prstGeom>
          <a:noFill/>
        </p:spPr>
        <p:txBody>
          <a:bodyPr wrap="square" rtlCol="0">
            <a:spAutoFit/>
          </a:bodyPr>
          <a:lstStyle/>
          <a:p>
            <a:r>
              <a:rPr lang="fr-FR" b="1" u="sng">
                <a:hlinkClick r:id="rId2"/>
              </a:rPr>
              <a:t>DGOS/PF2 n°2010-466</a:t>
            </a:r>
            <a:r>
              <a:rPr lang="fr-FR" b="1"/>
              <a:t> </a:t>
            </a:r>
            <a:r>
              <a:rPr lang="fr-FR"/>
              <a:t>du 27 décembre 2010</a:t>
            </a:r>
            <a:endParaRPr lang="fr-CH" dirty="0"/>
          </a:p>
        </p:txBody>
      </p:sp>
    </p:spTree>
    <p:extLst>
      <p:ext uri="{BB962C8B-B14F-4D97-AF65-F5344CB8AC3E}">
        <p14:creationId xmlns:p14="http://schemas.microsoft.com/office/powerpoint/2010/main" val="306314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Quand solliciter l’avis d’un </a:t>
            </a:r>
            <a:r>
              <a:rPr lang="fr-FR" b="1" dirty="0" err="1"/>
              <a:t>CRIOAc</a:t>
            </a:r>
            <a:r>
              <a:rPr lang="fr-FR" b="1" dirty="0"/>
              <a:t> ?</a:t>
            </a:r>
            <a:endParaRPr lang="fr-CH" dirty="0"/>
          </a:p>
        </p:txBody>
      </p:sp>
      <p:sp>
        <p:nvSpPr>
          <p:cNvPr id="3" name="Espace réservé du contenu 2"/>
          <p:cNvSpPr>
            <a:spLocks noGrp="1"/>
          </p:cNvSpPr>
          <p:nvPr>
            <p:ph idx="1"/>
          </p:nvPr>
        </p:nvSpPr>
        <p:spPr>
          <a:xfrm>
            <a:off x="457200" y="1600200"/>
            <a:ext cx="8229600" cy="4997152"/>
          </a:xfrm>
        </p:spPr>
        <p:txBody>
          <a:bodyPr>
            <a:normAutofit fontScale="85000" lnSpcReduction="10000"/>
          </a:bodyPr>
          <a:lstStyle/>
          <a:p>
            <a:pPr lvl="0"/>
            <a:r>
              <a:rPr lang="fr-FR" b="1" dirty="0"/>
              <a:t>De façon systématique pour tout type d’IOA?</a:t>
            </a:r>
            <a:endParaRPr lang="fr-CH" dirty="0"/>
          </a:p>
          <a:p>
            <a:pPr>
              <a:buFont typeface="Wingdings" panose="05000000000000000000" pitchFamily="2" charset="2"/>
              <a:buChar char="à"/>
            </a:pPr>
            <a:r>
              <a:rPr lang="fr-FR" i="1" dirty="0"/>
              <a:t>non, beaucoup d’IOA sont simples et il existe des recommandations pour leur bonne prise en charge. </a:t>
            </a:r>
          </a:p>
          <a:p>
            <a:r>
              <a:rPr lang="fr-FR" b="1" dirty="0"/>
              <a:t>En cas d’IOA d’évolution chronique</a:t>
            </a:r>
            <a:endParaRPr lang="fr-CH" dirty="0"/>
          </a:p>
          <a:p>
            <a:pPr marL="0" indent="0">
              <a:buNone/>
            </a:pPr>
            <a:r>
              <a:rPr lang="fr-FR" dirty="0">
                <a:sym typeface="Wingdings" panose="05000000000000000000" pitchFamily="2" charset="2"/>
              </a:rPr>
              <a:t></a:t>
            </a:r>
            <a:r>
              <a:rPr lang="fr-FR" i="1" dirty="0">
                <a:sym typeface="Wingdings" panose="05000000000000000000" pitchFamily="2" charset="2"/>
              </a:rPr>
              <a:t> </a:t>
            </a:r>
            <a:r>
              <a:rPr lang="fr-FR" i="1" dirty="0"/>
              <a:t>non, chronique ne veut pas dire complexe mais à évaluer selon les cas</a:t>
            </a:r>
            <a:endParaRPr lang="fr-CH" dirty="0"/>
          </a:p>
          <a:p>
            <a:pPr lvl="0"/>
            <a:r>
              <a:rPr lang="fr-FR" b="1" dirty="0"/>
              <a:t>En cas d’échec de prise en charge initiale</a:t>
            </a:r>
            <a:endParaRPr lang="fr-CH" dirty="0"/>
          </a:p>
          <a:p>
            <a:pPr marL="0" lvl="0" indent="0">
              <a:buNone/>
            </a:pPr>
            <a:r>
              <a:rPr lang="fr-CH" dirty="0">
                <a:sym typeface="Wingdings" panose="05000000000000000000" pitchFamily="2" charset="2"/>
              </a:rPr>
              <a:t></a:t>
            </a:r>
            <a:r>
              <a:rPr lang="fr-CH" i="1" dirty="0">
                <a:sym typeface="Wingdings" panose="05000000000000000000" pitchFamily="2" charset="2"/>
              </a:rPr>
              <a:t> </a:t>
            </a:r>
            <a:r>
              <a:rPr lang="fr-FR" i="1" dirty="0"/>
              <a:t>oui, à moduler selon l’expérience des chirurgiens localement</a:t>
            </a:r>
            <a:endParaRPr lang="fr-CH" dirty="0"/>
          </a:p>
          <a:p>
            <a:pPr lvl="0"/>
            <a:r>
              <a:rPr lang="fr-FR" b="1" dirty="0"/>
              <a:t>En cas d’infection due à </a:t>
            </a:r>
            <a:r>
              <a:rPr lang="fr-FR" b="1" i="1" dirty="0"/>
              <a:t>P. </a:t>
            </a:r>
            <a:r>
              <a:rPr lang="fr-FR" b="1" i="1" dirty="0" err="1"/>
              <a:t>aeruginosa</a:t>
            </a:r>
            <a:r>
              <a:rPr lang="fr-FR" b="1" dirty="0"/>
              <a:t> ?</a:t>
            </a:r>
            <a:endParaRPr lang="fr-CH" dirty="0"/>
          </a:p>
          <a:p>
            <a:pPr marL="0" lvl="0" indent="0">
              <a:buNone/>
            </a:pPr>
            <a:r>
              <a:rPr lang="fr-CH" dirty="0">
                <a:sym typeface="Wingdings" panose="05000000000000000000" pitchFamily="2" charset="2"/>
              </a:rPr>
              <a:t> </a:t>
            </a:r>
            <a:r>
              <a:rPr lang="fr-FR" i="1" dirty="0"/>
              <a:t>non, s’il n’est pas multi-R</a:t>
            </a:r>
            <a:endParaRPr lang="fr-CH" dirty="0"/>
          </a:p>
          <a:p>
            <a:endParaRPr lang="fr-CH" dirty="0"/>
          </a:p>
        </p:txBody>
      </p:sp>
    </p:spTree>
    <p:extLst>
      <p:ext uri="{BB962C8B-B14F-4D97-AF65-F5344CB8AC3E}">
        <p14:creationId xmlns:p14="http://schemas.microsoft.com/office/powerpoint/2010/main" val="115994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CRIOAc</a:t>
            </a:r>
            <a:endParaRPr lang="fr-CH" dirty="0"/>
          </a:p>
        </p:txBody>
      </p:sp>
      <p:sp>
        <p:nvSpPr>
          <p:cNvPr id="3" name="Espace réservé du contenu 2"/>
          <p:cNvSpPr>
            <a:spLocks noGrp="1"/>
          </p:cNvSpPr>
          <p:nvPr>
            <p:ph idx="1"/>
          </p:nvPr>
        </p:nvSpPr>
        <p:spPr>
          <a:xfrm>
            <a:off x="457200" y="1600201"/>
            <a:ext cx="8229600" cy="3917032"/>
          </a:xfrm>
        </p:spPr>
        <p:txBody>
          <a:bodyPr>
            <a:normAutofit/>
          </a:bodyPr>
          <a:lstStyle/>
          <a:p>
            <a:pPr marL="0" indent="0">
              <a:buNone/>
            </a:pPr>
            <a:r>
              <a:rPr lang="fr-FR" sz="2400" b="1" dirty="0"/>
              <a:t>Une RCP d’</a:t>
            </a:r>
            <a:r>
              <a:rPr lang="fr-FR" sz="2400" b="1" dirty="0" err="1"/>
              <a:t>IOAc</a:t>
            </a:r>
            <a:r>
              <a:rPr lang="fr-FR" sz="2400" b="1" dirty="0"/>
              <a:t> doit réunir au minimum :</a:t>
            </a:r>
            <a:endParaRPr lang="fr-CH" sz="2400" dirty="0"/>
          </a:p>
          <a:p>
            <a:r>
              <a:rPr lang="fr-FR" sz="2400" dirty="0"/>
              <a:t>Chirurgie orthopédique / Microbiologie / Infectiologie</a:t>
            </a:r>
            <a:endParaRPr lang="fr-FR" sz="2400" b="1" dirty="0"/>
          </a:p>
          <a:p>
            <a:pPr marL="0" lvl="0" indent="0">
              <a:buNone/>
            </a:pPr>
            <a:r>
              <a:rPr lang="fr-FR" sz="2400" dirty="0"/>
              <a:t>+/- radiologie / Anesthésiste</a:t>
            </a:r>
            <a:r>
              <a:rPr lang="fr-CH" sz="2400" dirty="0"/>
              <a:t> /</a:t>
            </a:r>
            <a:r>
              <a:rPr lang="fr-FR" sz="2400" i="1" dirty="0"/>
              <a:t> </a:t>
            </a:r>
            <a:r>
              <a:rPr lang="fr-FR" sz="2400" dirty="0"/>
              <a:t>Pharmacie</a:t>
            </a:r>
          </a:p>
          <a:p>
            <a:pPr marL="0" lvl="0" indent="0">
              <a:buNone/>
            </a:pPr>
            <a:endParaRPr lang="fr-CH" sz="2400" dirty="0"/>
          </a:p>
          <a:p>
            <a:pPr marL="0" lvl="0" indent="0" algn="just">
              <a:buNone/>
            </a:pPr>
            <a:r>
              <a:rPr lang="fr-FR" sz="2400" b="1" dirty="0">
                <a:sym typeface="Wingdings" panose="05000000000000000000" pitchFamily="2" charset="2"/>
              </a:rPr>
              <a:t>IOA  = prise en charge multidisciplinaire ++ </a:t>
            </a:r>
          </a:p>
          <a:p>
            <a:pPr lvl="0" algn="just">
              <a:buFont typeface="Wingdings" panose="05000000000000000000" pitchFamily="2" charset="2"/>
              <a:buChar char="à"/>
            </a:pPr>
            <a:r>
              <a:rPr lang="fr-FR" sz="2400" dirty="0">
                <a:sym typeface="Wingdings" panose="05000000000000000000" pitchFamily="2" charset="2"/>
              </a:rPr>
              <a:t>Hors </a:t>
            </a:r>
            <a:r>
              <a:rPr lang="fr-FR" sz="2400" dirty="0" err="1">
                <a:sym typeface="Wingdings" panose="05000000000000000000" pitchFamily="2" charset="2"/>
              </a:rPr>
              <a:t>CRIOAc</a:t>
            </a:r>
            <a:r>
              <a:rPr lang="fr-FR" sz="2400" dirty="0">
                <a:sym typeface="Wingdings" panose="05000000000000000000" pitchFamily="2" charset="2"/>
              </a:rPr>
              <a:t>, l’infectiologue est souvent la pierre angulaire</a:t>
            </a:r>
            <a:endParaRPr lang="fr-FR" sz="2400" b="1" dirty="0">
              <a:sym typeface="Wingdings" panose="05000000000000000000" pitchFamily="2" charset="2"/>
            </a:endParaRPr>
          </a:p>
          <a:p>
            <a:pPr lvl="0" algn="just">
              <a:buFont typeface="Wingdings" panose="05000000000000000000" pitchFamily="2" charset="2"/>
              <a:buChar char="à"/>
            </a:pPr>
            <a:r>
              <a:rPr lang="fr-FR" sz="2400" dirty="0">
                <a:sym typeface="Wingdings" panose="05000000000000000000" pitchFamily="2" charset="2"/>
              </a:rPr>
              <a:t>A organiser en amont avec les différentes spécialités dans votre ES pour une meilleure prise en charge des IOA non complexes </a:t>
            </a:r>
          </a:p>
          <a:p>
            <a:endParaRPr lang="fr-CH" dirty="0"/>
          </a:p>
          <a:p>
            <a:endParaRPr lang="fr-CH" dirty="0"/>
          </a:p>
        </p:txBody>
      </p:sp>
    </p:spTree>
    <p:extLst>
      <p:ext uri="{BB962C8B-B14F-4D97-AF65-F5344CB8AC3E}">
        <p14:creationId xmlns:p14="http://schemas.microsoft.com/office/powerpoint/2010/main" val="2013605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6865" y="0"/>
            <a:ext cx="8229600" cy="1143000"/>
          </a:xfrm>
        </p:spPr>
        <p:txBody>
          <a:bodyPr/>
          <a:lstStyle/>
          <a:p>
            <a:r>
              <a:rPr lang="fr-CH" dirty="0" err="1"/>
              <a:t>CRIOAc</a:t>
            </a:r>
            <a:r>
              <a:rPr lang="fr-CH" dirty="0"/>
              <a:t> en France</a:t>
            </a:r>
          </a:p>
        </p:txBody>
      </p:sp>
      <p:pic>
        <p:nvPicPr>
          <p:cNvPr id="4" name="Espace réservé du contenu 3"/>
          <p:cNvPicPr>
            <a:picLocks noGrp="1" noChangeAspect="1"/>
          </p:cNvPicPr>
          <p:nvPr>
            <p:ph idx="1"/>
          </p:nvPr>
        </p:nvPicPr>
        <p:blipFill>
          <a:blip r:embed="rId2"/>
          <a:stretch>
            <a:fillRect/>
          </a:stretch>
        </p:blipFill>
        <p:spPr>
          <a:xfrm>
            <a:off x="107504" y="980728"/>
            <a:ext cx="5095875" cy="3533775"/>
          </a:xfrm>
          <a:prstGeom prst="rect">
            <a:avLst/>
          </a:prstGeom>
        </p:spPr>
      </p:pic>
      <p:sp>
        <p:nvSpPr>
          <p:cNvPr id="5" name="ZoneTexte 4"/>
          <p:cNvSpPr txBox="1"/>
          <p:nvPr/>
        </p:nvSpPr>
        <p:spPr>
          <a:xfrm>
            <a:off x="107504" y="6409996"/>
            <a:ext cx="6812802" cy="338554"/>
          </a:xfrm>
          <a:prstGeom prst="rect">
            <a:avLst/>
          </a:prstGeom>
          <a:noFill/>
        </p:spPr>
        <p:txBody>
          <a:bodyPr wrap="square" rtlCol="0">
            <a:spAutoFit/>
          </a:bodyPr>
          <a:lstStyle/>
          <a:p>
            <a:r>
              <a:rPr lang="fr-CH" sz="1600" b="1" dirty="0">
                <a:solidFill>
                  <a:srgbClr val="0070C0"/>
                </a:solidFill>
              </a:rPr>
              <a:t>https://solidarites-sante.gouv.fr/IMG/pdf/dgos_centres_ioa_010622.pdf</a:t>
            </a:r>
          </a:p>
        </p:txBody>
      </p:sp>
      <p:sp>
        <p:nvSpPr>
          <p:cNvPr id="6" name="Espace réservé du contenu 2"/>
          <p:cNvSpPr txBox="1">
            <a:spLocks/>
          </p:cNvSpPr>
          <p:nvPr/>
        </p:nvSpPr>
        <p:spPr>
          <a:xfrm>
            <a:off x="457200" y="4941168"/>
            <a:ext cx="8229600" cy="1396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t>“The</a:t>
            </a:r>
            <a:r>
              <a:rPr lang="en-US" sz="1800" dirty="0"/>
              <a:t> </a:t>
            </a:r>
            <a:r>
              <a:rPr lang="en-US" sz="1800" b="1" dirty="0" err="1"/>
              <a:t>CRIOAc</a:t>
            </a:r>
            <a:r>
              <a:rPr lang="en-US" sz="1800" dirty="0"/>
              <a:t> healthcare network in France: A nationwide Health Ministry program to improve the management of bone and joint infection”</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			</a:t>
            </a:r>
            <a:r>
              <a:rPr lang="en-US" sz="1400" i="1" dirty="0" err="1"/>
              <a:t>Orthop</a:t>
            </a:r>
            <a:r>
              <a:rPr lang="en-US" sz="1400" i="1" dirty="0"/>
              <a:t> </a:t>
            </a:r>
            <a:r>
              <a:rPr lang="en-US" sz="1400" i="1" dirty="0" err="1"/>
              <a:t>Traumatol</a:t>
            </a:r>
            <a:r>
              <a:rPr lang="en-US" sz="1400" i="1" dirty="0"/>
              <a:t> </a:t>
            </a:r>
            <a:r>
              <a:rPr lang="en-US" sz="1400" i="1" dirty="0" err="1"/>
              <a:t>Surg</a:t>
            </a:r>
            <a:r>
              <a:rPr lang="en-US" sz="1400" i="1" dirty="0"/>
              <a:t> Res. 2019 Feb;105(1):185-190</a:t>
            </a:r>
            <a:endParaRPr lang="fr-CH" sz="1400" i="1" dirty="0"/>
          </a:p>
        </p:txBody>
      </p:sp>
      <p:sp>
        <p:nvSpPr>
          <p:cNvPr id="7" name="ZoneTexte 6"/>
          <p:cNvSpPr txBox="1"/>
          <p:nvPr/>
        </p:nvSpPr>
        <p:spPr>
          <a:xfrm>
            <a:off x="33157" y="994372"/>
            <a:ext cx="1234480" cy="369332"/>
          </a:xfrm>
          <a:prstGeom prst="rect">
            <a:avLst/>
          </a:prstGeom>
          <a:noFill/>
          <a:ln>
            <a:solidFill>
              <a:schemeClr val="accent1"/>
            </a:solidFill>
          </a:ln>
        </p:spPr>
        <p:txBody>
          <a:bodyPr wrap="square" rtlCol="0">
            <a:spAutoFit/>
          </a:bodyPr>
          <a:lstStyle/>
          <a:p>
            <a:r>
              <a:rPr lang="fr-CH" dirty="0"/>
              <a:t>2011-2016</a:t>
            </a:r>
          </a:p>
        </p:txBody>
      </p:sp>
      <p:sp>
        <p:nvSpPr>
          <p:cNvPr id="8" name="ZoneTexte 7"/>
          <p:cNvSpPr txBox="1"/>
          <p:nvPr/>
        </p:nvSpPr>
        <p:spPr>
          <a:xfrm>
            <a:off x="5203379" y="980728"/>
            <a:ext cx="3758770" cy="1754326"/>
          </a:xfrm>
          <a:prstGeom prst="rect">
            <a:avLst/>
          </a:prstGeom>
          <a:noFill/>
          <a:ln>
            <a:solidFill>
              <a:schemeClr val="accent1"/>
            </a:solidFill>
          </a:ln>
        </p:spPr>
        <p:txBody>
          <a:bodyPr wrap="square" rtlCol="0">
            <a:spAutoFit/>
          </a:bodyPr>
          <a:lstStyle/>
          <a:p>
            <a:r>
              <a:rPr lang="fr-CH" b="1" dirty="0"/>
              <a:t>2017-2022 : </a:t>
            </a:r>
          </a:p>
          <a:p>
            <a:r>
              <a:rPr lang="fr-CH" dirty="0"/>
              <a:t>9 centres coordinateurs (2 </a:t>
            </a:r>
            <a:r>
              <a:rPr lang="fr-CH" dirty="0" err="1"/>
              <a:t>Idf</a:t>
            </a:r>
            <a:r>
              <a:rPr lang="fr-CH" dirty="0"/>
              <a:t>, 2 GO)  </a:t>
            </a:r>
          </a:p>
          <a:p>
            <a:r>
              <a:rPr lang="fr-CH" dirty="0"/>
              <a:t>21 centres correspondants </a:t>
            </a:r>
          </a:p>
          <a:p>
            <a:endParaRPr lang="fr-CH" dirty="0"/>
          </a:p>
          <a:p>
            <a:endParaRPr lang="fr-CH" dirty="0"/>
          </a:p>
          <a:p>
            <a:r>
              <a:rPr lang="fr-CH" b="1" dirty="0">
                <a:sym typeface="Wingdings" panose="05000000000000000000" pitchFamily="2" charset="2"/>
              </a:rPr>
              <a:t> 2023-2028 : appel à candidatures</a:t>
            </a:r>
            <a:endParaRPr lang="fr-CH" b="1" dirty="0"/>
          </a:p>
        </p:txBody>
      </p:sp>
    </p:spTree>
    <p:extLst>
      <p:ext uri="{BB962C8B-B14F-4D97-AF65-F5344CB8AC3E}">
        <p14:creationId xmlns:p14="http://schemas.microsoft.com/office/powerpoint/2010/main" val="61429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t>BUA et IOA</a:t>
            </a:r>
          </a:p>
        </p:txBody>
      </p:sp>
      <p:sp>
        <p:nvSpPr>
          <p:cNvPr id="3" name="Espace réservé du contenu 2"/>
          <p:cNvSpPr>
            <a:spLocks noGrp="1"/>
          </p:cNvSpPr>
          <p:nvPr>
            <p:ph idx="1"/>
          </p:nvPr>
        </p:nvSpPr>
        <p:spPr>
          <a:xfrm>
            <a:off x="442857" y="1988840"/>
            <a:ext cx="8568952" cy="1219274"/>
          </a:xfrm>
        </p:spPr>
        <p:txBody>
          <a:bodyPr>
            <a:normAutofit/>
          </a:bodyPr>
          <a:lstStyle/>
          <a:p>
            <a:pPr algn="just"/>
            <a:r>
              <a:rPr lang="fr-FR" dirty="0"/>
              <a:t>Référent </a:t>
            </a:r>
            <a:r>
              <a:rPr lang="fr-FR" b="1" dirty="0"/>
              <a:t>interne</a:t>
            </a:r>
            <a:r>
              <a:rPr lang="fr-FR" dirty="0"/>
              <a:t> dans un ES avec activité ortho</a:t>
            </a:r>
          </a:p>
          <a:p>
            <a:pPr algn="just"/>
            <a:r>
              <a:rPr lang="fr-FR" dirty="0"/>
              <a:t>Référent </a:t>
            </a:r>
            <a:r>
              <a:rPr lang="fr-FR" b="1" dirty="0"/>
              <a:t>externe</a:t>
            </a:r>
            <a:r>
              <a:rPr lang="fr-FR" dirty="0"/>
              <a:t> pour un ES avec activité ortho</a:t>
            </a:r>
          </a:p>
          <a:p>
            <a:pPr marL="0" indent="0">
              <a:buNone/>
            </a:pPr>
            <a:endParaRPr lang="fr-FR" dirty="0"/>
          </a:p>
          <a:p>
            <a:endParaRPr lang="fr-FR" dirty="0"/>
          </a:p>
        </p:txBody>
      </p:sp>
      <p:pic>
        <p:nvPicPr>
          <p:cNvPr id="2050" name="Picture 2" descr="C:\Users\meyssonnier.GHDCSS\AppData\Local\Microsoft\Windows\Temporary Internet Files\Content.Outlook\92RUVHFI\IMG_22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437112"/>
            <a:ext cx="2795803" cy="209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86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7AFF475-EBB4-E3FA-D2AC-AA93C3014274}"/>
              </a:ext>
            </a:extLst>
          </p:cNvPr>
          <p:cNvPicPr>
            <a:picLocks noChangeAspect="1"/>
          </p:cNvPicPr>
          <p:nvPr/>
        </p:nvPicPr>
        <p:blipFill>
          <a:blip r:embed="rId2"/>
          <a:stretch>
            <a:fillRect/>
          </a:stretch>
        </p:blipFill>
        <p:spPr>
          <a:xfrm>
            <a:off x="685800" y="1243012"/>
            <a:ext cx="7772400" cy="4371975"/>
          </a:xfrm>
          <a:prstGeom prst="rect">
            <a:avLst/>
          </a:prstGeom>
        </p:spPr>
      </p:pic>
      <p:sp>
        <p:nvSpPr>
          <p:cNvPr id="3" name="ZoneTexte 2">
            <a:extLst>
              <a:ext uri="{FF2B5EF4-FFF2-40B4-BE49-F238E27FC236}">
                <a16:creationId xmlns:a16="http://schemas.microsoft.com/office/drawing/2014/main" id="{BBA0E339-C945-BE26-B8C2-527C2092DC16}"/>
              </a:ext>
            </a:extLst>
          </p:cNvPr>
          <p:cNvSpPr txBox="1"/>
          <p:nvPr/>
        </p:nvSpPr>
        <p:spPr>
          <a:xfrm>
            <a:off x="683568" y="1196752"/>
            <a:ext cx="7776864" cy="720080"/>
          </a:xfrm>
          <a:prstGeom prst="rect">
            <a:avLst/>
          </a:prstGeom>
          <a:solidFill>
            <a:schemeClr val="bg1"/>
          </a:solidFill>
        </p:spPr>
        <p:txBody>
          <a:bodyPr wrap="square" rtlCol="0">
            <a:spAutoFit/>
          </a:bodyPr>
          <a:lstStyle/>
          <a:p>
            <a:endParaRPr lang="en-GB" dirty="0"/>
          </a:p>
        </p:txBody>
      </p:sp>
      <p:sp>
        <p:nvSpPr>
          <p:cNvPr id="4" name="ZoneTexte 3">
            <a:extLst>
              <a:ext uri="{FF2B5EF4-FFF2-40B4-BE49-F238E27FC236}">
                <a16:creationId xmlns:a16="http://schemas.microsoft.com/office/drawing/2014/main" id="{89C30CDE-09C0-C40D-D29C-93131A116D75}"/>
              </a:ext>
            </a:extLst>
          </p:cNvPr>
          <p:cNvSpPr txBox="1"/>
          <p:nvPr/>
        </p:nvSpPr>
        <p:spPr>
          <a:xfrm>
            <a:off x="1331640" y="260648"/>
            <a:ext cx="6552728" cy="523220"/>
          </a:xfrm>
          <a:prstGeom prst="rect">
            <a:avLst/>
          </a:prstGeom>
          <a:noFill/>
        </p:spPr>
        <p:txBody>
          <a:bodyPr wrap="square" rtlCol="0">
            <a:spAutoFit/>
          </a:bodyPr>
          <a:lstStyle/>
          <a:p>
            <a:pPr algn="ctr"/>
            <a:r>
              <a:rPr lang="en-GB" sz="2800" b="1" dirty="0"/>
              <a:t>10 ANS de </a:t>
            </a:r>
            <a:r>
              <a:rPr lang="en-GB" sz="2800" b="1" dirty="0" err="1"/>
              <a:t>CRIOAc</a:t>
            </a:r>
            <a:endParaRPr lang="en-GB" sz="2800" b="1" dirty="0"/>
          </a:p>
        </p:txBody>
      </p:sp>
    </p:spTree>
    <p:extLst>
      <p:ext uri="{BB962C8B-B14F-4D97-AF65-F5344CB8AC3E}">
        <p14:creationId xmlns:p14="http://schemas.microsoft.com/office/powerpoint/2010/main" val="3768907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CRIOAc</a:t>
            </a:r>
            <a:r>
              <a:rPr lang="fr-CH" dirty="0"/>
              <a:t> en France</a:t>
            </a:r>
          </a:p>
        </p:txBody>
      </p:sp>
      <p:sp>
        <p:nvSpPr>
          <p:cNvPr id="5" name="ZoneTexte 4"/>
          <p:cNvSpPr txBox="1"/>
          <p:nvPr/>
        </p:nvSpPr>
        <p:spPr>
          <a:xfrm>
            <a:off x="107504" y="6409996"/>
            <a:ext cx="6812802" cy="338554"/>
          </a:xfrm>
          <a:prstGeom prst="rect">
            <a:avLst/>
          </a:prstGeom>
          <a:noFill/>
        </p:spPr>
        <p:txBody>
          <a:bodyPr wrap="square" rtlCol="0">
            <a:spAutoFit/>
          </a:bodyPr>
          <a:lstStyle/>
          <a:p>
            <a:r>
              <a:rPr lang="fr-CH" sz="1600" b="1" dirty="0">
                <a:solidFill>
                  <a:srgbClr val="0070C0"/>
                </a:solidFill>
              </a:rPr>
              <a:t>https://solidarites-sante.gouv.fr/IMG/pdf/dgos_centres_ioa_010622.pdf</a:t>
            </a:r>
          </a:p>
        </p:txBody>
      </p:sp>
      <p:sp>
        <p:nvSpPr>
          <p:cNvPr id="6" name="Espace réservé du contenu 5"/>
          <p:cNvSpPr>
            <a:spLocks noGrp="1"/>
          </p:cNvSpPr>
          <p:nvPr>
            <p:ph idx="1"/>
          </p:nvPr>
        </p:nvSpPr>
        <p:spPr>
          <a:xfrm>
            <a:off x="457200" y="2060848"/>
            <a:ext cx="8229600" cy="2908920"/>
          </a:xfrm>
        </p:spPr>
        <p:txBody>
          <a:bodyPr/>
          <a:lstStyle/>
          <a:p>
            <a:r>
              <a:rPr lang="fr-CH" dirty="0"/>
              <a:t>Connaître le(s) </a:t>
            </a:r>
            <a:r>
              <a:rPr lang="fr-CH" dirty="0" err="1"/>
              <a:t>CRIOAc</a:t>
            </a:r>
            <a:r>
              <a:rPr lang="fr-CH" dirty="0"/>
              <a:t> coordonnateur(s) et correspondants de sa région </a:t>
            </a:r>
            <a:r>
              <a:rPr lang="fr-CH" b="1" dirty="0"/>
              <a:t>et les modalités de sollicitation ++</a:t>
            </a:r>
          </a:p>
          <a:p>
            <a:r>
              <a:rPr lang="fr-CH" dirty="0"/>
              <a:t>Traçabilité des avis reçus </a:t>
            </a:r>
          </a:p>
          <a:p>
            <a:r>
              <a:rPr lang="fr-CH" dirty="0"/>
              <a:t>Suivi du dossier avec le CRIOA (à débattre)</a:t>
            </a:r>
          </a:p>
        </p:txBody>
      </p:sp>
    </p:spTree>
    <p:extLst>
      <p:ext uri="{BB962C8B-B14F-4D97-AF65-F5344CB8AC3E}">
        <p14:creationId xmlns:p14="http://schemas.microsoft.com/office/powerpoint/2010/main" val="961079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395536" y="2276872"/>
            <a:ext cx="8229600" cy="63408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Merci de </a:t>
            </a:r>
            <a:r>
              <a:rPr lang="en-GB" sz="2800" b="1" dirty="0" err="1"/>
              <a:t>votre</a:t>
            </a:r>
            <a:r>
              <a:rPr lang="en-GB" sz="2800" b="1" dirty="0"/>
              <a:t> attention</a:t>
            </a:r>
          </a:p>
        </p:txBody>
      </p:sp>
    </p:spTree>
    <p:extLst>
      <p:ext uri="{BB962C8B-B14F-4D97-AF65-F5344CB8AC3E}">
        <p14:creationId xmlns:p14="http://schemas.microsoft.com/office/powerpoint/2010/main" val="190832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25"/>
          <p:cNvSpPr>
            <a:spLocks noGrp="1"/>
          </p:cNvSpPr>
          <p:nvPr>
            <p:ph type="title"/>
          </p:nvPr>
        </p:nvSpPr>
        <p:spPr>
          <a:xfrm>
            <a:off x="457200" y="-124254"/>
            <a:ext cx="7620000" cy="1143000"/>
          </a:xfrm>
        </p:spPr>
        <p:txBody>
          <a:bodyPr/>
          <a:lstStyle/>
          <a:p>
            <a:pPr algn="ctr"/>
            <a:r>
              <a:rPr lang="fr-FR" b="1" dirty="0">
                <a:solidFill>
                  <a:srgbClr val="008000"/>
                </a:solidFill>
                <a:latin typeface="Bangla Sangam MN"/>
                <a:cs typeface="Bangla Sangam MN"/>
              </a:rPr>
              <a:t>EMID</a:t>
            </a:r>
          </a:p>
        </p:txBody>
      </p:sp>
      <p:pic>
        <p:nvPicPr>
          <p:cNvPr id="25" name="Espace réservé du contenu 24"/>
          <p:cNvPicPr>
            <a:picLocks noGrp="1" noChangeAspect="1"/>
          </p:cNvPicPr>
          <p:nvPr>
            <p:ph sz="half" idx="1"/>
          </p:nvPr>
        </p:nvPicPr>
        <p:blipFill rotWithShape="1">
          <a:blip r:embed="rId2"/>
          <a:srcRect l="-1" t="-501" r="-1476" b="-2269"/>
          <a:stretch/>
        </p:blipFill>
        <p:spPr>
          <a:xfrm>
            <a:off x="6287659" y="2362981"/>
            <a:ext cx="2792769" cy="2358095"/>
          </a:xfrm>
          <a:ln w="28575" cmpd="sng">
            <a:solidFill>
              <a:schemeClr val="accent1"/>
            </a:solidFill>
          </a:ln>
        </p:spPr>
      </p:pic>
      <p:sp>
        <p:nvSpPr>
          <p:cNvPr id="27" name="Espace réservé du contenu 26"/>
          <p:cNvSpPr>
            <a:spLocks noGrp="1"/>
          </p:cNvSpPr>
          <p:nvPr>
            <p:ph sz="half" idx="2"/>
          </p:nvPr>
        </p:nvSpPr>
        <p:spPr>
          <a:xfrm>
            <a:off x="0" y="1018746"/>
            <a:ext cx="8030453" cy="5111664"/>
          </a:xfrm>
        </p:spPr>
        <p:txBody>
          <a:bodyPr>
            <a:normAutofit fontScale="85000" lnSpcReduction="20000"/>
          </a:bodyPr>
          <a:lstStyle/>
          <a:p>
            <a:pPr>
              <a:spcAft>
                <a:spcPts val="600"/>
              </a:spcAft>
            </a:pPr>
            <a:r>
              <a:rPr lang="en-GB" u="sng" dirty="0">
                <a:latin typeface="Bangla Sangam MN"/>
                <a:cs typeface="Bangla Sangam MN"/>
              </a:rPr>
              <a:t>Nov 2015</a:t>
            </a:r>
            <a:r>
              <a:rPr lang="en-GB" dirty="0">
                <a:latin typeface="Bangla Sangam MN"/>
                <a:cs typeface="Bangla Sangam MN"/>
              </a:rPr>
              <a:t>: creation of an </a:t>
            </a:r>
            <a:r>
              <a:rPr lang="en-GB" b="1" u="sng" dirty="0">
                <a:latin typeface="Bangla Sangam MN"/>
                <a:cs typeface="Bangla Sangam MN"/>
              </a:rPr>
              <a:t>ID team</a:t>
            </a:r>
            <a:r>
              <a:rPr lang="en-GB" b="1" dirty="0">
                <a:latin typeface="Bangla Sangam MN"/>
                <a:cs typeface="Bangla Sangam MN"/>
              </a:rPr>
              <a:t> </a:t>
            </a:r>
            <a:r>
              <a:rPr lang="en-GB" dirty="0">
                <a:latin typeface="Bangla Sangam MN"/>
                <a:cs typeface="Bangla Sangam MN"/>
              </a:rPr>
              <a:t>in a private community hospital in Toulouse (France)</a:t>
            </a:r>
          </a:p>
          <a:p>
            <a:pPr>
              <a:spcAft>
                <a:spcPts val="600"/>
              </a:spcAft>
            </a:pPr>
            <a:r>
              <a:rPr lang="en-GB" dirty="0">
                <a:solidFill>
                  <a:srgbClr val="008000"/>
                </a:solidFill>
                <a:latin typeface="Bangla Sangam MN"/>
                <a:cs typeface="Bangla Sangam MN"/>
              </a:rPr>
              <a:t>“</a:t>
            </a:r>
            <a:r>
              <a:rPr lang="en-GB" dirty="0" err="1">
                <a:solidFill>
                  <a:srgbClr val="008000"/>
                </a:solidFill>
                <a:latin typeface="Bangla Sangam MN"/>
                <a:cs typeface="Bangla Sangam MN"/>
              </a:rPr>
              <a:t>Equipe</a:t>
            </a:r>
            <a:r>
              <a:rPr lang="en-GB" dirty="0">
                <a:solidFill>
                  <a:srgbClr val="008000"/>
                </a:solidFill>
                <a:latin typeface="Bangla Sangam MN"/>
                <a:cs typeface="Bangla Sangam MN"/>
              </a:rPr>
              <a:t> mobile de </a:t>
            </a:r>
            <a:r>
              <a:rPr lang="en-GB" dirty="0" err="1">
                <a:solidFill>
                  <a:srgbClr val="008000"/>
                </a:solidFill>
                <a:latin typeface="Bangla Sangam MN"/>
                <a:cs typeface="Bangla Sangam MN"/>
              </a:rPr>
              <a:t>l’hôpital</a:t>
            </a:r>
            <a:r>
              <a:rPr lang="en-GB" dirty="0">
                <a:solidFill>
                  <a:srgbClr val="008000"/>
                </a:solidFill>
                <a:latin typeface="Bangla Sangam MN"/>
                <a:cs typeface="Bangla Sangam MN"/>
              </a:rPr>
              <a:t> Joseph </a:t>
            </a:r>
            <a:r>
              <a:rPr lang="en-GB" dirty="0" err="1">
                <a:solidFill>
                  <a:srgbClr val="008000"/>
                </a:solidFill>
                <a:latin typeface="Bangla Sangam MN"/>
                <a:cs typeface="Bangla Sangam MN"/>
              </a:rPr>
              <a:t>Ducuing</a:t>
            </a:r>
            <a:r>
              <a:rPr lang="en-GB" dirty="0">
                <a:solidFill>
                  <a:srgbClr val="008000"/>
                </a:solidFill>
                <a:latin typeface="Bangla Sangam MN"/>
                <a:cs typeface="Bangla Sangam MN"/>
              </a:rPr>
              <a:t>”</a:t>
            </a:r>
          </a:p>
          <a:p>
            <a:r>
              <a:rPr lang="en-GB" b="1" dirty="0">
                <a:latin typeface="Bangla Sangam MN"/>
                <a:cs typeface="Bangla Sangam MN"/>
              </a:rPr>
              <a:t>3 IDP </a:t>
            </a:r>
            <a:r>
              <a:rPr lang="en-GB" dirty="0">
                <a:latin typeface="Bangla Sangam MN"/>
                <a:cs typeface="Bangla Sangam MN"/>
              </a:rPr>
              <a:t>= </a:t>
            </a:r>
            <a:r>
              <a:rPr lang="en-GB" b="1" dirty="0">
                <a:latin typeface="Bangla Sangam MN"/>
                <a:cs typeface="Bangla Sangam MN"/>
              </a:rPr>
              <a:t>1.7</a:t>
            </a:r>
            <a:r>
              <a:rPr lang="en-GB" dirty="0">
                <a:latin typeface="Bangla Sangam MN"/>
                <a:cs typeface="Bangla Sangam MN"/>
              </a:rPr>
              <a:t> full-time equivalent position</a:t>
            </a:r>
          </a:p>
          <a:p>
            <a:r>
              <a:rPr lang="en-GB" dirty="0">
                <a:latin typeface="Bangla Sangam MN"/>
                <a:cs typeface="Bangla Sangam MN"/>
              </a:rPr>
              <a:t>Members of </a:t>
            </a:r>
            <a:r>
              <a:rPr lang="en-GB" u="sng" dirty="0">
                <a:latin typeface="Bangla Sangam MN"/>
                <a:cs typeface="Bangla Sangam MN"/>
              </a:rPr>
              <a:t>Bone &amp; Joint Infection Unit</a:t>
            </a:r>
          </a:p>
          <a:p>
            <a:r>
              <a:rPr lang="en-GB" dirty="0">
                <a:latin typeface="Bangla Sangam MN"/>
                <a:cs typeface="Bangla Sangam MN"/>
              </a:rPr>
              <a:t>Network with </a:t>
            </a:r>
            <a:r>
              <a:rPr lang="en-GB" u="sng" dirty="0">
                <a:latin typeface="Bangla Sangam MN"/>
                <a:cs typeface="Bangla Sangam MN"/>
              </a:rPr>
              <a:t>9 private clinics</a:t>
            </a:r>
            <a:r>
              <a:rPr lang="en-GB" dirty="0">
                <a:latin typeface="Bangla Sangam MN"/>
                <a:cs typeface="Bangla Sangam MN"/>
              </a:rPr>
              <a:t> (2600 beds)</a:t>
            </a:r>
          </a:p>
          <a:p>
            <a:pPr lvl="1">
              <a:spcAft>
                <a:spcPts val="600"/>
              </a:spcAft>
            </a:pPr>
            <a:r>
              <a:rPr lang="en-GB" dirty="0">
                <a:latin typeface="Bangla Sangam MN"/>
                <a:cs typeface="Bangla Sangam MN"/>
              </a:rPr>
              <a:t>Signed agreement</a:t>
            </a:r>
          </a:p>
          <a:p>
            <a:r>
              <a:rPr lang="en-GB" dirty="0">
                <a:latin typeface="Bangla Sangam MN"/>
                <a:cs typeface="Bangla Sangam MN"/>
              </a:rPr>
              <a:t>Consultations:</a:t>
            </a:r>
          </a:p>
          <a:p>
            <a:pPr lvl="1"/>
            <a:r>
              <a:rPr lang="en-GB" dirty="0">
                <a:latin typeface="Bangla Sangam MN"/>
                <a:cs typeface="Bangla Sangam MN"/>
              </a:rPr>
              <a:t>“in Bed consultations”</a:t>
            </a:r>
          </a:p>
          <a:p>
            <a:pPr lvl="1">
              <a:spcAft>
                <a:spcPts val="600"/>
              </a:spcAft>
            </a:pPr>
            <a:r>
              <a:rPr lang="en-GB" dirty="0">
                <a:latin typeface="Bangla Sangam MN"/>
                <a:cs typeface="Bangla Sangam MN"/>
              </a:rPr>
              <a:t>Phone call</a:t>
            </a:r>
          </a:p>
          <a:p>
            <a:r>
              <a:rPr lang="en-GB" dirty="0">
                <a:latin typeface="Bangla Sangam MN"/>
                <a:cs typeface="Bangla Sangam MN"/>
              </a:rPr>
              <a:t>Since Sept 2016:</a:t>
            </a:r>
          </a:p>
          <a:p>
            <a:pPr lvl="1"/>
            <a:r>
              <a:rPr lang="en-GB" dirty="0">
                <a:latin typeface="Bangla Sangam MN"/>
                <a:cs typeface="Bangla Sangam MN"/>
              </a:rPr>
              <a:t>each advice, </a:t>
            </a:r>
            <a:r>
              <a:rPr lang="en-US" dirty="0"/>
              <a:t>prospectively recorded on a protected online information system (</a:t>
            </a:r>
            <a:r>
              <a:rPr lang="en-US" dirty="0" err="1"/>
              <a:t>Voozanoo</a:t>
            </a:r>
            <a:r>
              <a:rPr lang="en-US" dirty="0"/>
              <a:t>®)</a:t>
            </a:r>
            <a:endParaRPr lang="en-GB" dirty="0">
              <a:latin typeface="Bangla Sangam MN"/>
              <a:cs typeface="Bangla Sangam MN"/>
            </a:endParaRPr>
          </a:p>
          <a:p>
            <a:pPr lvl="1"/>
            <a:r>
              <a:rPr lang="en-GB" dirty="0"/>
              <a:t>D</a:t>
            </a:r>
            <a:r>
              <a:rPr lang="en-US" dirty="0" err="1"/>
              <a:t>ata</a:t>
            </a:r>
            <a:r>
              <a:rPr lang="en-US" dirty="0"/>
              <a:t> available for consultation and modification by the team</a:t>
            </a:r>
            <a:endParaRPr lang="en-GB" dirty="0">
              <a:latin typeface="Bangla Sangam MN"/>
              <a:cs typeface="Bangla Sangam MN"/>
            </a:endParaRPr>
          </a:p>
        </p:txBody>
      </p:sp>
      <p:sp>
        <p:nvSpPr>
          <p:cNvPr id="4" name="Espace réservé du numéro de diapositive 3"/>
          <p:cNvSpPr>
            <a:spLocks noGrp="1"/>
          </p:cNvSpPr>
          <p:nvPr>
            <p:ph type="sldNum" sz="quarter" idx="12"/>
          </p:nvPr>
        </p:nvSpPr>
        <p:spPr/>
        <p:txBody>
          <a:bodyPr/>
          <a:lstStyle/>
          <a:p>
            <a:fld id="{36183433-C53C-A940-BC8D-1B6ACD492B89}" type="slidenum">
              <a:rPr lang="fr-FR" smtClean="0"/>
              <a:t>5</a:t>
            </a:fld>
            <a:endParaRPr lang="fr-FR"/>
          </a:p>
        </p:txBody>
      </p:sp>
    </p:spTree>
    <p:extLst>
      <p:ext uri="{BB962C8B-B14F-4D97-AF65-F5344CB8AC3E}">
        <p14:creationId xmlns:p14="http://schemas.microsoft.com/office/powerpoint/2010/main" val="260808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620000" cy="1143000"/>
          </a:xfrm>
        </p:spPr>
        <p:txBody>
          <a:bodyPr/>
          <a:lstStyle/>
          <a:p>
            <a:r>
              <a:rPr lang="en-GB" u="sng">
                <a:solidFill>
                  <a:srgbClr val="008000"/>
                </a:solidFill>
                <a:latin typeface="Bangla Sangam MN"/>
                <a:cs typeface="Bangla Sangam MN"/>
              </a:rPr>
              <a:t>Results</a:t>
            </a:r>
          </a:p>
        </p:txBody>
      </p:sp>
      <p:sp>
        <p:nvSpPr>
          <p:cNvPr id="3" name="Espace réservé du contenu 2"/>
          <p:cNvSpPr>
            <a:spLocks noGrp="1"/>
          </p:cNvSpPr>
          <p:nvPr>
            <p:ph idx="1"/>
          </p:nvPr>
        </p:nvSpPr>
        <p:spPr>
          <a:xfrm>
            <a:off x="0" y="976489"/>
            <a:ext cx="7620000" cy="2969544"/>
          </a:xfrm>
        </p:spPr>
        <p:txBody>
          <a:bodyPr>
            <a:normAutofit/>
          </a:bodyPr>
          <a:lstStyle/>
          <a:p>
            <a:r>
              <a:rPr lang="en-GB" sz="2000" b="1" dirty="0">
                <a:latin typeface="Bangla Sangam MN"/>
                <a:cs typeface="Bangla Sangam MN"/>
                <a:sym typeface="Wingdings"/>
              </a:rPr>
              <a:t>1569</a:t>
            </a:r>
            <a:r>
              <a:rPr lang="en-GB" sz="2000" dirty="0">
                <a:latin typeface="Bangla Sangam MN"/>
                <a:cs typeface="Bangla Sangam MN"/>
                <a:sym typeface="Wingdings"/>
              </a:rPr>
              <a:t> ID advices / </a:t>
            </a:r>
            <a:r>
              <a:rPr lang="en-GB" sz="2000" b="1" dirty="0">
                <a:latin typeface="Bangla Sangam MN"/>
                <a:cs typeface="Bangla Sangam MN"/>
                <a:sym typeface="Wingdings"/>
              </a:rPr>
              <a:t>995</a:t>
            </a:r>
            <a:r>
              <a:rPr lang="en-GB" sz="2000" dirty="0">
                <a:latin typeface="Bangla Sangam MN"/>
                <a:cs typeface="Bangla Sangam MN"/>
                <a:sym typeface="Wingdings"/>
              </a:rPr>
              <a:t> patients</a:t>
            </a:r>
          </a:p>
          <a:p>
            <a:r>
              <a:rPr lang="en-GB" sz="2000" dirty="0">
                <a:latin typeface="Bangla Sangam MN"/>
                <a:cs typeface="Bangla Sangam MN"/>
                <a:sym typeface="Wingdings"/>
              </a:rPr>
              <a:t>Median of age: 65.5 years-old</a:t>
            </a:r>
          </a:p>
          <a:p>
            <a:r>
              <a:rPr lang="en-GB" sz="2000" dirty="0">
                <a:latin typeface="Bangla Sangam MN"/>
                <a:cs typeface="Bangla Sangam MN"/>
                <a:sym typeface="Wingdings"/>
              </a:rPr>
              <a:t>57% of Men (n=565)</a:t>
            </a:r>
          </a:p>
          <a:p>
            <a:r>
              <a:rPr lang="en-GB" sz="2000" dirty="0">
                <a:latin typeface="Bangla Sangam MN"/>
                <a:cs typeface="Bangla Sangam MN"/>
                <a:sym typeface="Wingdings"/>
              </a:rPr>
              <a:t>65% with comorbidities (n=629):</a:t>
            </a:r>
          </a:p>
          <a:p>
            <a:pPr lvl="1"/>
            <a:r>
              <a:rPr lang="en-GB" sz="2000" dirty="0">
                <a:latin typeface="Bangla Sangam MN"/>
                <a:cs typeface="Bangla Sangam MN"/>
                <a:sym typeface="Wingdings"/>
              </a:rPr>
              <a:t>Device (n=325)</a:t>
            </a:r>
          </a:p>
          <a:p>
            <a:pPr lvl="1"/>
            <a:r>
              <a:rPr lang="en-GB" sz="2000" dirty="0">
                <a:latin typeface="Bangla Sangam MN"/>
                <a:cs typeface="Bangla Sangam MN"/>
                <a:sym typeface="Wingdings"/>
              </a:rPr>
              <a:t>Cancer (n=124), kidney failure (n=73), diabetes (n=65), obesity (n=53), immunodeficiency (n=47)</a:t>
            </a:r>
          </a:p>
          <a:p>
            <a:r>
              <a:rPr lang="en-GB" sz="2000" dirty="0">
                <a:latin typeface="Bangla Sangam MN"/>
                <a:cs typeface="Bangla Sangam MN"/>
                <a:sym typeface="Wingdings"/>
              </a:rPr>
              <a:t>50% in Surgery ward (n=541)</a:t>
            </a:r>
          </a:p>
          <a:p>
            <a:pPr lvl="1"/>
            <a:endParaRPr lang="en-GB" sz="2000" dirty="0">
              <a:latin typeface="Bangla Sangam MN"/>
              <a:cs typeface="Bangla Sangam MN"/>
            </a:endParaRPr>
          </a:p>
        </p:txBody>
      </p:sp>
      <p:sp>
        <p:nvSpPr>
          <p:cNvPr id="4" name="Espace réservé du numéro de diapositive 3"/>
          <p:cNvSpPr>
            <a:spLocks noGrp="1"/>
          </p:cNvSpPr>
          <p:nvPr>
            <p:ph type="sldNum" sz="quarter" idx="12"/>
          </p:nvPr>
        </p:nvSpPr>
        <p:spPr/>
        <p:txBody>
          <a:bodyPr/>
          <a:lstStyle/>
          <a:p>
            <a:fld id="{36183433-C53C-A940-BC8D-1B6ACD492B89}" type="slidenum">
              <a:rPr lang="fr-FR" smtClean="0"/>
              <a:t>6</a:t>
            </a:fld>
            <a:endParaRPr lang="fr-FR"/>
          </a:p>
        </p:txBody>
      </p:sp>
      <p:pic>
        <p:nvPicPr>
          <p:cNvPr id="5" name="Image 4"/>
          <p:cNvPicPr>
            <a:picLocks noChangeAspect="1"/>
          </p:cNvPicPr>
          <p:nvPr/>
        </p:nvPicPr>
        <p:blipFill>
          <a:blip r:embed="rId2"/>
          <a:stretch>
            <a:fillRect/>
          </a:stretch>
        </p:blipFill>
        <p:spPr>
          <a:xfrm>
            <a:off x="4267200" y="3553317"/>
            <a:ext cx="4676422" cy="3267956"/>
          </a:xfrm>
          <a:prstGeom prst="rect">
            <a:avLst/>
          </a:prstGeom>
        </p:spPr>
      </p:pic>
      <p:sp>
        <p:nvSpPr>
          <p:cNvPr id="6" name="ZoneTexte 5"/>
          <p:cNvSpPr txBox="1"/>
          <p:nvPr/>
        </p:nvSpPr>
        <p:spPr>
          <a:xfrm>
            <a:off x="4444999" y="5002629"/>
            <a:ext cx="1735667"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dirty="0">
                <a:latin typeface="Bangla Sangam MN"/>
                <a:cs typeface="Bangla Sangam MN"/>
              </a:rPr>
              <a:t>Consultations</a:t>
            </a:r>
          </a:p>
        </p:txBody>
      </p:sp>
      <p:sp>
        <p:nvSpPr>
          <p:cNvPr id="7" name="ZoneTexte 6"/>
          <p:cNvSpPr txBox="1"/>
          <p:nvPr/>
        </p:nvSpPr>
        <p:spPr>
          <a:xfrm>
            <a:off x="6796121" y="4237807"/>
            <a:ext cx="173566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Bangla Sangam MN"/>
                <a:cs typeface="Bangla Sangam MN"/>
              </a:rPr>
              <a:t>Phone Calls</a:t>
            </a:r>
          </a:p>
        </p:txBody>
      </p:sp>
    </p:spTree>
    <p:extLst>
      <p:ext uri="{BB962C8B-B14F-4D97-AF65-F5344CB8AC3E}">
        <p14:creationId xmlns:p14="http://schemas.microsoft.com/office/powerpoint/2010/main" val="434749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a:srcRect l="-1655" r="-1655"/>
          <a:stretch>
            <a:fillRect/>
          </a:stretch>
        </p:blipFill>
        <p:spPr>
          <a:xfrm>
            <a:off x="0" y="157748"/>
            <a:ext cx="5146089" cy="3242036"/>
          </a:xfrm>
        </p:spPr>
      </p:pic>
      <p:sp>
        <p:nvSpPr>
          <p:cNvPr id="4" name="Espace réservé du numéro de diapositive 3"/>
          <p:cNvSpPr>
            <a:spLocks noGrp="1"/>
          </p:cNvSpPr>
          <p:nvPr>
            <p:ph type="sldNum" sz="quarter" idx="12"/>
          </p:nvPr>
        </p:nvSpPr>
        <p:spPr/>
        <p:txBody>
          <a:bodyPr/>
          <a:lstStyle/>
          <a:p>
            <a:fld id="{36183433-C53C-A940-BC8D-1B6ACD492B89}" type="slidenum">
              <a:rPr lang="fr-FR" smtClean="0"/>
              <a:t>7</a:t>
            </a:fld>
            <a:endParaRPr lang="fr-FR"/>
          </a:p>
        </p:txBody>
      </p:sp>
      <p:sp>
        <p:nvSpPr>
          <p:cNvPr id="6" name="ZoneTexte 5"/>
          <p:cNvSpPr txBox="1"/>
          <p:nvPr/>
        </p:nvSpPr>
        <p:spPr>
          <a:xfrm>
            <a:off x="4996513" y="397891"/>
            <a:ext cx="35560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latin typeface="Bangla Sangam MN"/>
                <a:cs typeface="Bangla Sangam MN"/>
              </a:rPr>
              <a:t>Orthopaedics represented 1/3 of patients   </a:t>
            </a:r>
          </a:p>
        </p:txBody>
      </p:sp>
      <p:graphicFrame>
        <p:nvGraphicFramePr>
          <p:cNvPr id="7" name="Tableau 6"/>
          <p:cNvGraphicFramePr>
            <a:graphicFrameLocks noGrp="1"/>
          </p:cNvGraphicFramePr>
          <p:nvPr/>
        </p:nvGraphicFramePr>
        <p:xfrm>
          <a:off x="5277555" y="1413236"/>
          <a:ext cx="3429000" cy="2590800"/>
        </p:xfrm>
        <a:graphic>
          <a:graphicData uri="http://schemas.openxmlformats.org/drawingml/2006/table">
            <a:tbl>
              <a:tblPr firstRow="1" bandRow="1">
                <a:tableStyleId>{5A111915-BE36-4E01-A7E5-04B1672EAD32}</a:tableStyleId>
              </a:tblPr>
              <a:tblGrid>
                <a:gridCol w="2841625">
                  <a:extLst>
                    <a:ext uri="{9D8B030D-6E8A-4147-A177-3AD203B41FA5}">
                      <a16:colId xmlns:a16="http://schemas.microsoft.com/office/drawing/2014/main" val="20000"/>
                    </a:ext>
                  </a:extLst>
                </a:gridCol>
                <a:gridCol w="587375">
                  <a:extLst>
                    <a:ext uri="{9D8B030D-6E8A-4147-A177-3AD203B41FA5}">
                      <a16:colId xmlns:a16="http://schemas.microsoft.com/office/drawing/2014/main" val="20001"/>
                    </a:ext>
                  </a:extLst>
                </a:gridCol>
              </a:tblGrid>
              <a:tr h="0">
                <a:tc>
                  <a:txBody>
                    <a:bodyPr/>
                    <a:lstStyle/>
                    <a:p>
                      <a:r>
                        <a:rPr lang="en-GB" dirty="0"/>
                        <a:t>Suspected infection</a:t>
                      </a:r>
                    </a:p>
                  </a:txBody>
                  <a:tcPr/>
                </a:tc>
                <a:tc>
                  <a:txBody>
                    <a:bodyPr/>
                    <a:lstStyle/>
                    <a:p>
                      <a:r>
                        <a:rPr lang="en-GB" dirty="0"/>
                        <a:t>n</a:t>
                      </a:r>
                    </a:p>
                  </a:txBody>
                  <a:tcPr/>
                </a:tc>
                <a:extLst>
                  <a:ext uri="{0D108BD9-81ED-4DB2-BD59-A6C34878D82A}">
                    <a16:rowId xmlns:a16="http://schemas.microsoft.com/office/drawing/2014/main" val="10000"/>
                  </a:ext>
                </a:extLst>
              </a:tr>
              <a:tr h="370840">
                <a:tc>
                  <a:txBody>
                    <a:bodyPr/>
                    <a:lstStyle/>
                    <a:p>
                      <a:r>
                        <a:rPr lang="en-GB" dirty="0"/>
                        <a:t>Prosthetic</a:t>
                      </a:r>
                      <a:r>
                        <a:rPr lang="en-GB" baseline="0" dirty="0"/>
                        <a:t> Joint Infection</a:t>
                      </a:r>
                      <a:endParaRPr lang="en-GB" b="1" dirty="0"/>
                    </a:p>
                  </a:txBody>
                  <a:tcPr>
                    <a:solidFill>
                      <a:schemeClr val="accent5">
                        <a:lumMod val="20000"/>
                        <a:lumOff val="80000"/>
                      </a:schemeClr>
                    </a:solidFill>
                  </a:tcPr>
                </a:tc>
                <a:tc>
                  <a:txBody>
                    <a:bodyPr/>
                    <a:lstStyle/>
                    <a:p>
                      <a:r>
                        <a:rPr lang="en-GB" dirty="0"/>
                        <a:t>172</a:t>
                      </a:r>
                      <a:endParaRPr lang="en-GB" b="1" dirty="0"/>
                    </a:p>
                  </a:txBody>
                  <a:tcP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r>
                        <a:rPr lang="en-GB" dirty="0" err="1"/>
                        <a:t>Osteosynthesis</a:t>
                      </a:r>
                      <a:r>
                        <a:rPr lang="en-GB" dirty="0"/>
                        <a:t> infection</a:t>
                      </a:r>
                      <a:endParaRPr lang="en-GB" b="1" dirty="0"/>
                    </a:p>
                  </a:txBody>
                  <a:tcPr>
                    <a:solidFill>
                      <a:schemeClr val="accent5">
                        <a:lumMod val="20000"/>
                        <a:lumOff val="80000"/>
                      </a:schemeClr>
                    </a:solidFill>
                  </a:tcPr>
                </a:tc>
                <a:tc>
                  <a:txBody>
                    <a:bodyPr/>
                    <a:lstStyle/>
                    <a:p>
                      <a:r>
                        <a:rPr lang="en-GB" dirty="0"/>
                        <a:t>109</a:t>
                      </a:r>
                      <a:endParaRPr lang="en-GB" b="1" dirty="0"/>
                    </a:p>
                  </a:txBody>
                  <a:tcPr>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r>
                        <a:rPr lang="en-GB" dirty="0" err="1"/>
                        <a:t>Osteo</a:t>
                      </a:r>
                      <a:r>
                        <a:rPr lang="en-GB" dirty="0"/>
                        <a:t>-articular infection </a:t>
                      </a:r>
                      <a:endParaRPr lang="en-GB" b="1" dirty="0"/>
                    </a:p>
                  </a:txBody>
                  <a:tcPr>
                    <a:solidFill>
                      <a:schemeClr val="accent5">
                        <a:lumMod val="20000"/>
                        <a:lumOff val="80000"/>
                      </a:schemeClr>
                    </a:solidFill>
                  </a:tcPr>
                </a:tc>
                <a:tc>
                  <a:txBody>
                    <a:bodyPr/>
                    <a:lstStyle/>
                    <a:p>
                      <a:r>
                        <a:rPr lang="en-GB" dirty="0"/>
                        <a:t>108</a:t>
                      </a:r>
                      <a:endParaRPr lang="en-GB" b="1" dirty="0"/>
                    </a:p>
                  </a:txBody>
                  <a:tcPr>
                    <a:solidFill>
                      <a:schemeClr val="accent5">
                        <a:lumMod val="20000"/>
                        <a:lumOff val="80000"/>
                      </a:schemeClr>
                    </a:solidFill>
                  </a:tcPr>
                </a:tc>
                <a:extLst>
                  <a:ext uri="{0D108BD9-81ED-4DB2-BD59-A6C34878D82A}">
                    <a16:rowId xmlns:a16="http://schemas.microsoft.com/office/drawing/2014/main" val="10003"/>
                  </a:ext>
                </a:extLst>
              </a:tr>
              <a:tr h="370840">
                <a:tc>
                  <a:txBody>
                    <a:bodyPr/>
                    <a:lstStyle/>
                    <a:p>
                      <a:r>
                        <a:rPr lang="en-GB" dirty="0"/>
                        <a:t>Urinary tract infection</a:t>
                      </a:r>
                    </a:p>
                  </a:txBody>
                  <a:tcPr/>
                </a:tc>
                <a:tc>
                  <a:txBody>
                    <a:bodyPr/>
                    <a:lstStyle/>
                    <a:p>
                      <a:r>
                        <a:rPr lang="en-GB" dirty="0"/>
                        <a:t>117</a:t>
                      </a:r>
                    </a:p>
                  </a:txBody>
                  <a:tcPr/>
                </a:tc>
                <a:extLst>
                  <a:ext uri="{0D108BD9-81ED-4DB2-BD59-A6C34878D82A}">
                    <a16:rowId xmlns:a16="http://schemas.microsoft.com/office/drawing/2014/main" val="10004"/>
                  </a:ext>
                </a:extLst>
              </a:tr>
              <a:tr h="370840">
                <a:tc>
                  <a:txBody>
                    <a:bodyPr/>
                    <a:lstStyle/>
                    <a:p>
                      <a:r>
                        <a:rPr lang="en-GB" dirty="0"/>
                        <a:t>Skin</a:t>
                      </a:r>
                      <a:r>
                        <a:rPr lang="en-GB" baseline="0" dirty="0"/>
                        <a:t> &amp; soft tissue infection</a:t>
                      </a:r>
                      <a:endParaRPr lang="en-GB" dirty="0"/>
                    </a:p>
                  </a:txBody>
                  <a:tcPr/>
                </a:tc>
                <a:tc>
                  <a:txBody>
                    <a:bodyPr/>
                    <a:lstStyle/>
                    <a:p>
                      <a:r>
                        <a:rPr lang="en-GB" dirty="0"/>
                        <a:t>88</a:t>
                      </a:r>
                    </a:p>
                  </a:txBody>
                  <a:tcPr/>
                </a:tc>
                <a:extLst>
                  <a:ext uri="{0D108BD9-81ED-4DB2-BD59-A6C34878D82A}">
                    <a16:rowId xmlns:a16="http://schemas.microsoft.com/office/drawing/2014/main" val="10005"/>
                  </a:ext>
                </a:extLst>
              </a:tr>
              <a:tr h="370840">
                <a:tc>
                  <a:txBody>
                    <a:bodyPr/>
                    <a:lstStyle/>
                    <a:p>
                      <a:r>
                        <a:rPr lang="en-GB" dirty="0"/>
                        <a:t>Catheter-related</a:t>
                      </a:r>
                      <a:r>
                        <a:rPr lang="en-GB" baseline="0" dirty="0"/>
                        <a:t> infection</a:t>
                      </a:r>
                      <a:endParaRPr lang="en-GB" dirty="0"/>
                    </a:p>
                  </a:txBody>
                  <a:tcPr/>
                </a:tc>
                <a:tc>
                  <a:txBody>
                    <a:bodyPr/>
                    <a:lstStyle/>
                    <a:p>
                      <a:r>
                        <a:rPr lang="en-GB" dirty="0"/>
                        <a:t>53</a:t>
                      </a:r>
                    </a:p>
                  </a:txBody>
                  <a:tcPr/>
                </a:tc>
                <a:extLst>
                  <a:ext uri="{0D108BD9-81ED-4DB2-BD59-A6C34878D82A}">
                    <a16:rowId xmlns:a16="http://schemas.microsoft.com/office/drawing/2014/main" val="10006"/>
                  </a:ext>
                </a:extLst>
              </a:tr>
            </a:tbl>
          </a:graphicData>
        </a:graphic>
      </p:graphicFrame>
      <p:graphicFrame>
        <p:nvGraphicFramePr>
          <p:cNvPr id="8" name="Tableau 7"/>
          <p:cNvGraphicFramePr>
            <a:graphicFrameLocks noGrp="1"/>
          </p:cNvGraphicFramePr>
          <p:nvPr/>
        </p:nvGraphicFramePr>
        <p:xfrm>
          <a:off x="0" y="3399784"/>
          <a:ext cx="5277555" cy="3383280"/>
        </p:xfrm>
        <a:graphic>
          <a:graphicData uri="http://schemas.openxmlformats.org/drawingml/2006/table">
            <a:tbl>
              <a:tblPr firstRow="1" bandRow="1">
                <a:tableStyleId>{5C22544A-7EE6-4342-B048-85BDC9FD1C3A}</a:tableStyleId>
              </a:tblPr>
              <a:tblGrid>
                <a:gridCol w="4434612">
                  <a:extLst>
                    <a:ext uri="{9D8B030D-6E8A-4147-A177-3AD203B41FA5}">
                      <a16:colId xmlns:a16="http://schemas.microsoft.com/office/drawing/2014/main" val="20000"/>
                    </a:ext>
                  </a:extLst>
                </a:gridCol>
                <a:gridCol w="842943">
                  <a:extLst>
                    <a:ext uri="{9D8B030D-6E8A-4147-A177-3AD203B41FA5}">
                      <a16:colId xmlns:a16="http://schemas.microsoft.com/office/drawing/2014/main" val="20001"/>
                    </a:ext>
                  </a:extLst>
                </a:gridCol>
              </a:tblGrid>
              <a:tr h="251990">
                <a:tc>
                  <a:txBody>
                    <a:bodyPr/>
                    <a:lstStyle/>
                    <a:p>
                      <a:r>
                        <a:rPr lang="en-GB" sz="1400" b="1" dirty="0">
                          <a:latin typeface="Bangla Sangam MN"/>
                          <a:cs typeface="Bangla Sangam MN"/>
                        </a:rPr>
                        <a:t>Microbiology of </a:t>
                      </a:r>
                      <a:r>
                        <a:rPr lang="en-GB" sz="1400" b="1" dirty="0" err="1">
                          <a:latin typeface="Bangla Sangam MN"/>
                          <a:cs typeface="Bangla Sangam MN"/>
                        </a:rPr>
                        <a:t>osteo</a:t>
                      </a:r>
                      <a:r>
                        <a:rPr lang="en-GB" sz="1400" b="1" dirty="0">
                          <a:latin typeface="Bangla Sangam MN"/>
                          <a:cs typeface="Bangla Sangam MN"/>
                        </a:rPr>
                        <a:t>-articular</a:t>
                      </a:r>
                      <a:r>
                        <a:rPr lang="en-GB" sz="1400" b="1" baseline="0" dirty="0">
                          <a:latin typeface="Bangla Sangam MN"/>
                          <a:cs typeface="Bangla Sangam MN"/>
                        </a:rPr>
                        <a:t> infection</a:t>
                      </a:r>
                      <a:endParaRPr lang="en-GB" sz="1400" b="1" dirty="0">
                        <a:latin typeface="Bangla Sangam MN"/>
                        <a:cs typeface="Bangla Sangam MN"/>
                      </a:endParaRPr>
                    </a:p>
                  </a:txBody>
                  <a:tcPr/>
                </a:tc>
                <a:tc>
                  <a:txBody>
                    <a:bodyPr/>
                    <a:lstStyle/>
                    <a:p>
                      <a:r>
                        <a:rPr lang="en-GB" sz="1400" b="1" dirty="0">
                          <a:latin typeface="Bangla Sangam MN"/>
                          <a:cs typeface="Bangla Sangam MN"/>
                        </a:rPr>
                        <a:t>n</a:t>
                      </a:r>
                    </a:p>
                  </a:txBody>
                  <a:tcPr/>
                </a:tc>
                <a:extLst>
                  <a:ext uri="{0D108BD9-81ED-4DB2-BD59-A6C34878D82A}">
                    <a16:rowId xmlns:a16="http://schemas.microsoft.com/office/drawing/2014/main" val="10000"/>
                  </a:ext>
                </a:extLst>
              </a:tr>
              <a:tr h="352095">
                <a:tc>
                  <a:txBody>
                    <a:bodyPr/>
                    <a:lstStyle/>
                    <a:p>
                      <a:r>
                        <a:rPr lang="en-GB" sz="1400" b="1" i="1" dirty="0">
                          <a:latin typeface="Bangla Sangam MN"/>
                          <a:cs typeface="Bangla Sangam MN"/>
                        </a:rPr>
                        <a:t>Staphylococcus </a:t>
                      </a:r>
                      <a:r>
                        <a:rPr lang="en-GB" sz="1400" b="1" i="1" dirty="0" err="1">
                          <a:latin typeface="Bangla Sangam MN"/>
                          <a:cs typeface="Bangla Sangam MN"/>
                        </a:rPr>
                        <a:t>aureus</a:t>
                      </a:r>
                      <a:endParaRPr lang="en-GB" sz="1400" b="1" i="1" dirty="0">
                        <a:latin typeface="Bangla Sangam MN"/>
                        <a:cs typeface="Bangla Sangam MN"/>
                      </a:endParaRPr>
                    </a:p>
                    <a:p>
                      <a:r>
                        <a:rPr lang="en-GB" sz="1400" b="1" dirty="0">
                          <a:latin typeface="Bangla Sangam MN"/>
                          <a:cs typeface="Bangla Sangam MN"/>
                        </a:rPr>
                        <a:t>   SAMR</a:t>
                      </a:r>
                    </a:p>
                  </a:txBody>
                  <a:tcPr/>
                </a:tc>
                <a:tc>
                  <a:txBody>
                    <a:bodyPr/>
                    <a:lstStyle/>
                    <a:p>
                      <a:r>
                        <a:rPr lang="en-GB" sz="1400" b="1" dirty="0">
                          <a:latin typeface="Bangla Sangam MN"/>
                          <a:cs typeface="Bangla Sangam MN"/>
                        </a:rPr>
                        <a:t>75</a:t>
                      </a:r>
                    </a:p>
                    <a:p>
                      <a:r>
                        <a:rPr lang="en-GB" sz="1400" b="1" dirty="0">
                          <a:latin typeface="Bangla Sangam MN"/>
                          <a:cs typeface="Bangla Sangam MN"/>
                        </a:rPr>
                        <a:t>19</a:t>
                      </a:r>
                    </a:p>
                  </a:txBody>
                  <a:tcPr/>
                </a:tc>
                <a:extLst>
                  <a:ext uri="{0D108BD9-81ED-4DB2-BD59-A6C34878D82A}">
                    <a16:rowId xmlns:a16="http://schemas.microsoft.com/office/drawing/2014/main" val="10001"/>
                  </a:ext>
                </a:extLst>
              </a:tr>
              <a:tr h="352095">
                <a:tc>
                  <a:txBody>
                    <a:bodyPr/>
                    <a:lstStyle/>
                    <a:p>
                      <a:r>
                        <a:rPr lang="en-GB" sz="1400" b="1" dirty="0" err="1">
                          <a:latin typeface="Bangla Sangam MN"/>
                          <a:cs typeface="Bangla Sangam MN"/>
                        </a:rPr>
                        <a:t>CoNS</a:t>
                      </a:r>
                      <a:endParaRPr lang="en-GB" sz="1400" b="1" dirty="0">
                        <a:latin typeface="Bangla Sangam MN"/>
                        <a:cs typeface="Bangla Sangam MN"/>
                      </a:endParaRPr>
                    </a:p>
                    <a:p>
                      <a:r>
                        <a:rPr lang="en-GB" sz="1400" b="1" i="1" dirty="0">
                          <a:latin typeface="Bangla Sangam MN"/>
                          <a:cs typeface="Bangla Sangam MN"/>
                        </a:rPr>
                        <a:t>   Staphylococcus</a:t>
                      </a:r>
                      <a:r>
                        <a:rPr lang="en-GB" sz="1400" b="1" i="1" baseline="0" dirty="0">
                          <a:latin typeface="Bangla Sangam MN"/>
                          <a:cs typeface="Bangla Sangam MN"/>
                        </a:rPr>
                        <a:t> </a:t>
                      </a:r>
                      <a:r>
                        <a:rPr lang="en-GB" sz="1400" b="1" i="1" baseline="0" dirty="0" err="1">
                          <a:latin typeface="Bangla Sangam MN"/>
                          <a:cs typeface="Bangla Sangam MN"/>
                        </a:rPr>
                        <a:t>lugdunensis</a:t>
                      </a:r>
                      <a:endParaRPr lang="en-GB" sz="1400" b="1" i="1" dirty="0">
                        <a:latin typeface="Bangla Sangam MN"/>
                        <a:cs typeface="Bangla Sangam MN"/>
                      </a:endParaRPr>
                    </a:p>
                  </a:txBody>
                  <a:tcPr/>
                </a:tc>
                <a:tc>
                  <a:txBody>
                    <a:bodyPr/>
                    <a:lstStyle/>
                    <a:p>
                      <a:r>
                        <a:rPr lang="en-GB" sz="1400" b="1" dirty="0">
                          <a:latin typeface="Bangla Sangam MN"/>
                          <a:cs typeface="Bangla Sangam MN"/>
                        </a:rPr>
                        <a:t>81</a:t>
                      </a:r>
                    </a:p>
                    <a:p>
                      <a:r>
                        <a:rPr lang="en-GB" sz="1400" b="1" dirty="0">
                          <a:latin typeface="Bangla Sangam MN"/>
                          <a:cs typeface="Bangla Sangam MN"/>
                        </a:rPr>
                        <a:t>15</a:t>
                      </a:r>
                    </a:p>
                  </a:txBody>
                  <a:tcPr/>
                </a:tc>
                <a:extLst>
                  <a:ext uri="{0D108BD9-81ED-4DB2-BD59-A6C34878D82A}">
                    <a16:rowId xmlns:a16="http://schemas.microsoft.com/office/drawing/2014/main" val="10002"/>
                  </a:ext>
                </a:extLst>
              </a:tr>
              <a:tr h="352095">
                <a:tc>
                  <a:txBody>
                    <a:bodyPr/>
                    <a:lstStyle/>
                    <a:p>
                      <a:r>
                        <a:rPr lang="en-GB" sz="1400" b="1" dirty="0" err="1">
                          <a:latin typeface="Bangla Sangam MN"/>
                          <a:cs typeface="Bangla Sangam MN"/>
                        </a:rPr>
                        <a:t>Enterobacteriaceae</a:t>
                      </a:r>
                      <a:endParaRPr lang="en-GB" sz="1400" b="1" dirty="0">
                        <a:latin typeface="Bangla Sangam MN"/>
                        <a:cs typeface="Bangla Sangam MN"/>
                      </a:endParaRPr>
                    </a:p>
                    <a:p>
                      <a:r>
                        <a:rPr lang="en-GB" sz="1400" b="1" i="1" dirty="0">
                          <a:latin typeface="Bangla Sangam MN"/>
                          <a:cs typeface="Bangla Sangam MN"/>
                        </a:rPr>
                        <a:t>   Escherichia coli</a:t>
                      </a:r>
                    </a:p>
                  </a:txBody>
                  <a:tcPr/>
                </a:tc>
                <a:tc>
                  <a:txBody>
                    <a:bodyPr/>
                    <a:lstStyle/>
                    <a:p>
                      <a:r>
                        <a:rPr lang="en-GB" sz="1400" b="1" dirty="0">
                          <a:latin typeface="Bangla Sangam MN"/>
                          <a:cs typeface="Bangla Sangam MN"/>
                        </a:rPr>
                        <a:t>55</a:t>
                      </a:r>
                    </a:p>
                    <a:p>
                      <a:r>
                        <a:rPr lang="en-GB" sz="1400" b="1" dirty="0">
                          <a:latin typeface="Bangla Sangam MN"/>
                          <a:cs typeface="Bangla Sangam MN"/>
                        </a:rPr>
                        <a:t>21</a:t>
                      </a:r>
                    </a:p>
                  </a:txBody>
                  <a:tcPr/>
                </a:tc>
                <a:extLst>
                  <a:ext uri="{0D108BD9-81ED-4DB2-BD59-A6C34878D82A}">
                    <a16:rowId xmlns:a16="http://schemas.microsoft.com/office/drawing/2014/main" val="10003"/>
                  </a:ext>
                </a:extLst>
              </a:tr>
              <a:tr h="251990">
                <a:tc>
                  <a:txBody>
                    <a:bodyPr/>
                    <a:lstStyle/>
                    <a:p>
                      <a:r>
                        <a:rPr lang="en-GB" sz="1400" b="1" i="1" dirty="0" err="1">
                          <a:latin typeface="Bangla Sangam MN"/>
                          <a:cs typeface="Bangla Sangam MN"/>
                        </a:rPr>
                        <a:t>Pseudmonas</a:t>
                      </a:r>
                      <a:r>
                        <a:rPr lang="en-GB" sz="1400" b="1" i="1" baseline="0" dirty="0">
                          <a:latin typeface="Bangla Sangam MN"/>
                          <a:cs typeface="Bangla Sangam MN"/>
                        </a:rPr>
                        <a:t> </a:t>
                      </a:r>
                      <a:r>
                        <a:rPr lang="en-GB" sz="1400" b="1" i="1" baseline="0" dirty="0" err="1">
                          <a:latin typeface="Bangla Sangam MN"/>
                          <a:cs typeface="Bangla Sangam MN"/>
                        </a:rPr>
                        <a:t>aeruginosa</a:t>
                      </a:r>
                      <a:endParaRPr lang="en-GB" sz="1400" b="1" i="1" dirty="0">
                        <a:latin typeface="Bangla Sangam MN"/>
                        <a:cs typeface="Bangla Sangam MN"/>
                      </a:endParaRPr>
                    </a:p>
                  </a:txBody>
                  <a:tcPr/>
                </a:tc>
                <a:tc>
                  <a:txBody>
                    <a:bodyPr/>
                    <a:lstStyle/>
                    <a:p>
                      <a:r>
                        <a:rPr lang="en-GB" sz="1400" b="1" dirty="0">
                          <a:latin typeface="Bangla Sangam MN"/>
                          <a:cs typeface="Bangla Sangam MN"/>
                        </a:rPr>
                        <a:t>10</a:t>
                      </a:r>
                    </a:p>
                  </a:txBody>
                  <a:tcPr/>
                </a:tc>
                <a:extLst>
                  <a:ext uri="{0D108BD9-81ED-4DB2-BD59-A6C34878D82A}">
                    <a16:rowId xmlns:a16="http://schemas.microsoft.com/office/drawing/2014/main" val="10004"/>
                  </a:ext>
                </a:extLst>
              </a:tr>
              <a:tr h="251990">
                <a:tc>
                  <a:txBody>
                    <a:bodyPr/>
                    <a:lstStyle/>
                    <a:p>
                      <a:r>
                        <a:rPr lang="en-GB" sz="1400" b="1" i="1" dirty="0">
                          <a:latin typeface="Bangla Sangam MN"/>
                          <a:cs typeface="Bangla Sangam MN"/>
                        </a:rPr>
                        <a:t>Enterococcus </a:t>
                      </a:r>
                      <a:r>
                        <a:rPr lang="en-GB" sz="1400" b="1" i="1" dirty="0" err="1">
                          <a:latin typeface="Bangla Sangam MN"/>
                          <a:cs typeface="Bangla Sangam MN"/>
                        </a:rPr>
                        <a:t>faecalis</a:t>
                      </a:r>
                      <a:endParaRPr lang="en-GB" sz="1400" b="1" i="1" dirty="0">
                        <a:latin typeface="Bangla Sangam MN"/>
                        <a:cs typeface="Bangla Sangam MN"/>
                      </a:endParaRPr>
                    </a:p>
                  </a:txBody>
                  <a:tcPr/>
                </a:tc>
                <a:tc>
                  <a:txBody>
                    <a:bodyPr/>
                    <a:lstStyle/>
                    <a:p>
                      <a:r>
                        <a:rPr lang="en-GB" sz="1400" b="1" dirty="0">
                          <a:latin typeface="Bangla Sangam MN"/>
                          <a:cs typeface="Bangla Sangam MN"/>
                        </a:rPr>
                        <a:t>16</a:t>
                      </a:r>
                    </a:p>
                  </a:txBody>
                  <a:tcPr/>
                </a:tc>
                <a:extLst>
                  <a:ext uri="{0D108BD9-81ED-4DB2-BD59-A6C34878D82A}">
                    <a16:rowId xmlns:a16="http://schemas.microsoft.com/office/drawing/2014/main" val="10005"/>
                  </a:ext>
                </a:extLst>
              </a:tr>
              <a:tr h="251990">
                <a:tc>
                  <a:txBody>
                    <a:bodyPr/>
                    <a:lstStyle/>
                    <a:p>
                      <a:r>
                        <a:rPr lang="en-GB" sz="1400" b="1" i="1" dirty="0">
                          <a:latin typeface="Bangla Sangam MN"/>
                          <a:cs typeface="Bangla Sangam MN"/>
                        </a:rPr>
                        <a:t>Streptococcus</a:t>
                      </a:r>
                      <a:r>
                        <a:rPr lang="en-GB" sz="1400" b="1" i="1" baseline="0" dirty="0">
                          <a:latin typeface="Bangla Sangam MN"/>
                          <a:cs typeface="Bangla Sangam MN"/>
                        </a:rPr>
                        <a:t> sp.</a:t>
                      </a:r>
                      <a:endParaRPr lang="en-GB" sz="1400" b="1" i="1" dirty="0">
                        <a:latin typeface="Bangla Sangam MN"/>
                        <a:cs typeface="Bangla Sangam MN"/>
                      </a:endParaRPr>
                    </a:p>
                  </a:txBody>
                  <a:tcPr/>
                </a:tc>
                <a:tc>
                  <a:txBody>
                    <a:bodyPr/>
                    <a:lstStyle/>
                    <a:p>
                      <a:r>
                        <a:rPr lang="en-GB" sz="1400" b="1" dirty="0">
                          <a:latin typeface="Bangla Sangam MN"/>
                          <a:cs typeface="Bangla Sangam MN"/>
                        </a:rPr>
                        <a:t>12</a:t>
                      </a:r>
                    </a:p>
                  </a:txBody>
                  <a:tcPr/>
                </a:tc>
                <a:extLst>
                  <a:ext uri="{0D108BD9-81ED-4DB2-BD59-A6C34878D82A}">
                    <a16:rowId xmlns:a16="http://schemas.microsoft.com/office/drawing/2014/main" val="10006"/>
                  </a:ext>
                </a:extLst>
              </a:tr>
              <a:tr h="251990">
                <a:tc>
                  <a:txBody>
                    <a:bodyPr/>
                    <a:lstStyle/>
                    <a:p>
                      <a:r>
                        <a:rPr lang="en-GB" sz="1400" b="1" i="1" dirty="0" err="1">
                          <a:latin typeface="Bangla Sangam MN"/>
                          <a:cs typeface="Bangla Sangam MN"/>
                        </a:rPr>
                        <a:t>Propionibacterium</a:t>
                      </a:r>
                      <a:r>
                        <a:rPr lang="en-GB" sz="1400" b="1" i="1" dirty="0">
                          <a:latin typeface="Bangla Sangam MN"/>
                          <a:cs typeface="Bangla Sangam MN"/>
                        </a:rPr>
                        <a:t> acnes</a:t>
                      </a:r>
                    </a:p>
                  </a:txBody>
                  <a:tcPr/>
                </a:tc>
                <a:tc>
                  <a:txBody>
                    <a:bodyPr/>
                    <a:lstStyle/>
                    <a:p>
                      <a:r>
                        <a:rPr lang="en-GB" sz="1400" b="1" dirty="0">
                          <a:latin typeface="Bangla Sangam MN"/>
                          <a:cs typeface="Bangla Sangam MN"/>
                        </a:rPr>
                        <a:t>28</a:t>
                      </a:r>
                    </a:p>
                  </a:txBody>
                  <a:tcPr/>
                </a:tc>
                <a:extLst>
                  <a:ext uri="{0D108BD9-81ED-4DB2-BD59-A6C34878D82A}">
                    <a16:rowId xmlns:a16="http://schemas.microsoft.com/office/drawing/2014/main" val="10007"/>
                  </a:ext>
                </a:extLst>
              </a:tr>
              <a:tr h="251990">
                <a:tc>
                  <a:txBody>
                    <a:bodyPr/>
                    <a:lstStyle/>
                    <a:p>
                      <a:r>
                        <a:rPr lang="en-GB" sz="1400" b="1" i="1" dirty="0">
                          <a:latin typeface="Bangla Sangam MN"/>
                          <a:cs typeface="Bangla Sangam MN"/>
                        </a:rPr>
                        <a:t>Others</a:t>
                      </a:r>
                    </a:p>
                  </a:txBody>
                  <a:tcPr/>
                </a:tc>
                <a:tc>
                  <a:txBody>
                    <a:bodyPr/>
                    <a:lstStyle/>
                    <a:p>
                      <a:r>
                        <a:rPr lang="en-GB" sz="1400" b="1" dirty="0">
                          <a:latin typeface="Bangla Sangam MN"/>
                          <a:cs typeface="Bangla Sangam MN"/>
                        </a:rPr>
                        <a:t>17</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9236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a:srcRect l="-5280" r="-5280"/>
          <a:stretch>
            <a:fillRect/>
          </a:stretch>
        </p:blipFill>
        <p:spPr>
          <a:xfrm>
            <a:off x="-248355" y="1703493"/>
            <a:ext cx="6262646" cy="3945467"/>
          </a:xfrm>
        </p:spPr>
      </p:pic>
      <p:sp>
        <p:nvSpPr>
          <p:cNvPr id="4" name="Espace réservé du numéro de diapositive 3"/>
          <p:cNvSpPr>
            <a:spLocks noGrp="1"/>
          </p:cNvSpPr>
          <p:nvPr>
            <p:ph type="sldNum" sz="quarter" idx="12"/>
          </p:nvPr>
        </p:nvSpPr>
        <p:spPr/>
        <p:txBody>
          <a:bodyPr/>
          <a:lstStyle/>
          <a:p>
            <a:fld id="{36183433-C53C-A940-BC8D-1B6ACD492B89}" type="slidenum">
              <a:rPr lang="fr-FR" smtClean="0"/>
              <a:t>8</a:t>
            </a:fld>
            <a:endParaRPr lang="fr-FR"/>
          </a:p>
        </p:txBody>
      </p:sp>
      <p:sp>
        <p:nvSpPr>
          <p:cNvPr id="7" name="ZoneTexte 6"/>
          <p:cNvSpPr txBox="1"/>
          <p:nvPr/>
        </p:nvSpPr>
        <p:spPr>
          <a:xfrm>
            <a:off x="5331133" y="1933222"/>
            <a:ext cx="299155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latin typeface="Bangla Sangam MN"/>
                <a:cs typeface="Bangla Sangam MN"/>
              </a:rPr>
              <a:t>101 advices required a discussion in the </a:t>
            </a:r>
            <a:r>
              <a:rPr lang="en-GB" b="1" dirty="0">
                <a:latin typeface="Bangla Sangam MN"/>
                <a:cs typeface="Bangla Sangam MN"/>
              </a:rPr>
              <a:t>weekly </a:t>
            </a:r>
            <a:r>
              <a:rPr lang="en-GB" b="1" dirty="0" err="1">
                <a:latin typeface="Bangla Sangam MN"/>
                <a:cs typeface="Bangla Sangam MN"/>
              </a:rPr>
              <a:t>orthopeadic</a:t>
            </a:r>
            <a:r>
              <a:rPr lang="en-GB" b="1" dirty="0">
                <a:latin typeface="Bangla Sangam MN"/>
                <a:cs typeface="Bangla Sangam MN"/>
              </a:rPr>
              <a:t> &amp; ID staff</a:t>
            </a:r>
          </a:p>
        </p:txBody>
      </p:sp>
      <p:sp>
        <p:nvSpPr>
          <p:cNvPr id="8" name="ZoneTexte 7"/>
          <p:cNvSpPr txBox="1"/>
          <p:nvPr/>
        </p:nvSpPr>
        <p:spPr>
          <a:xfrm>
            <a:off x="395111" y="550333"/>
            <a:ext cx="4360333"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b="1" dirty="0">
                <a:latin typeface="Bangla Sangam MN"/>
                <a:cs typeface="Bangla Sangam MN"/>
              </a:rPr>
              <a:t>Antibiotics already prescribed </a:t>
            </a:r>
            <a:r>
              <a:rPr lang="en-GB" dirty="0">
                <a:latin typeface="Bangla Sangam MN"/>
                <a:cs typeface="Bangla Sangam MN"/>
              </a:rPr>
              <a:t>before the first advice in 594 patients (60%) for 4 days (median duration)</a:t>
            </a:r>
          </a:p>
        </p:txBody>
      </p:sp>
      <p:sp>
        <p:nvSpPr>
          <p:cNvPr id="9" name="ZoneTexte 8"/>
          <p:cNvSpPr txBox="1"/>
          <p:nvPr/>
        </p:nvSpPr>
        <p:spPr>
          <a:xfrm>
            <a:off x="4896556" y="3499556"/>
            <a:ext cx="3302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latin typeface="Bangla Sangam MN"/>
                <a:cs typeface="Bangla Sangam MN"/>
              </a:rPr>
              <a:t>No antibiotic or stop it </a:t>
            </a:r>
            <a:r>
              <a:rPr lang="en-GB" dirty="0">
                <a:latin typeface="Bangla Sangam MN"/>
                <a:cs typeface="Bangla Sangam MN"/>
              </a:rPr>
              <a:t>in 234 cases (17%)</a:t>
            </a:r>
          </a:p>
        </p:txBody>
      </p:sp>
      <p:sp>
        <p:nvSpPr>
          <p:cNvPr id="10" name="ZoneTexte 9"/>
          <p:cNvSpPr txBox="1"/>
          <p:nvPr/>
        </p:nvSpPr>
        <p:spPr>
          <a:xfrm>
            <a:off x="5122033" y="873498"/>
            <a:ext cx="320065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Bangla Sangam MN"/>
                <a:cs typeface="Bangla Sangam MN"/>
              </a:rPr>
              <a:t>Ask for </a:t>
            </a:r>
            <a:r>
              <a:rPr lang="en-GB" b="1" dirty="0">
                <a:latin typeface="Bangla Sangam MN"/>
                <a:cs typeface="Bangla Sangam MN"/>
              </a:rPr>
              <a:t>diagnosis advice </a:t>
            </a:r>
            <a:r>
              <a:rPr lang="en-GB" dirty="0">
                <a:latin typeface="Bangla Sangam MN"/>
                <a:cs typeface="Bangla Sangam MN"/>
              </a:rPr>
              <a:t>in 628 cases (40%)</a:t>
            </a:r>
          </a:p>
        </p:txBody>
      </p:sp>
      <p:sp>
        <p:nvSpPr>
          <p:cNvPr id="11" name="ZoneTexte 10"/>
          <p:cNvSpPr txBox="1"/>
          <p:nvPr/>
        </p:nvSpPr>
        <p:spPr>
          <a:xfrm>
            <a:off x="4600222" y="5634849"/>
            <a:ext cx="3386667" cy="646331"/>
          </a:xfrm>
          <a:prstGeom prst="rect">
            <a:avLst/>
          </a:prstGeom>
          <a:noFill/>
          <a:ln>
            <a:solidFill>
              <a:srgbClr val="008000"/>
            </a:solidFill>
          </a:ln>
        </p:spPr>
        <p:txBody>
          <a:bodyPr wrap="square" rtlCol="0">
            <a:spAutoFit/>
          </a:bodyPr>
          <a:lstStyle/>
          <a:p>
            <a:r>
              <a:rPr lang="en-GB" dirty="0">
                <a:latin typeface="Bangla Sangam MN"/>
                <a:cs typeface="Bangla Sangam MN"/>
              </a:rPr>
              <a:t>Median duration of antibiotic therapy advised: </a:t>
            </a:r>
            <a:r>
              <a:rPr lang="en-GB" u="sng" dirty="0">
                <a:latin typeface="Bangla Sangam MN"/>
                <a:cs typeface="Bangla Sangam MN"/>
              </a:rPr>
              <a:t>15 days </a:t>
            </a:r>
          </a:p>
        </p:txBody>
      </p:sp>
      <p:cxnSp>
        <p:nvCxnSpPr>
          <p:cNvPr id="3" name="Connecteur droit 2"/>
          <p:cNvCxnSpPr/>
          <p:nvPr/>
        </p:nvCxnSpPr>
        <p:spPr>
          <a:xfrm>
            <a:off x="2620370" y="4449170"/>
            <a:ext cx="122830" cy="4367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2702257" y="4885899"/>
            <a:ext cx="40943" cy="21836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86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H" sz="3200" dirty="0"/>
              <a:t>Place du référent ATB </a:t>
            </a:r>
            <a:br>
              <a:rPr lang="fr-CH" sz="3200" dirty="0"/>
            </a:br>
            <a:r>
              <a:rPr lang="fr-CH" sz="3200" dirty="0"/>
              <a:t>dans la prise en charge des IOA</a:t>
            </a:r>
          </a:p>
        </p:txBody>
      </p:sp>
      <p:sp>
        <p:nvSpPr>
          <p:cNvPr id="3" name="Espace réservé du contenu 2"/>
          <p:cNvSpPr>
            <a:spLocks noGrp="1"/>
          </p:cNvSpPr>
          <p:nvPr>
            <p:ph idx="1"/>
          </p:nvPr>
        </p:nvSpPr>
        <p:spPr>
          <a:xfrm>
            <a:off x="457200" y="1988840"/>
            <a:ext cx="8229600" cy="3556992"/>
          </a:xfrm>
        </p:spPr>
        <p:txBody>
          <a:bodyPr>
            <a:normAutofit fontScale="77500" lnSpcReduction="20000"/>
          </a:bodyPr>
          <a:lstStyle/>
          <a:p>
            <a:pPr marL="0" indent="0" algn="just">
              <a:buNone/>
            </a:pPr>
            <a:r>
              <a:rPr lang="fr-FR" dirty="0"/>
              <a:t>Uniquement en postopératoire, pour choisir une antibiothérapie probabiliste en attendant les résultats des cultures peropératoires ?</a:t>
            </a:r>
            <a:endParaRPr lang="fr-CH" dirty="0"/>
          </a:p>
          <a:p>
            <a:pPr marL="0" indent="0" algn="just">
              <a:buNone/>
            </a:pPr>
            <a:endParaRPr lang="fr-FR" dirty="0"/>
          </a:p>
          <a:p>
            <a:pPr marL="0" indent="0" algn="just">
              <a:buNone/>
            </a:pPr>
            <a:r>
              <a:rPr lang="fr-FR" dirty="0"/>
              <a:t>Uniquement en postopératoire, une fois les cultures peropératoires obtenues pour adapter le traitement antibiotique ?</a:t>
            </a:r>
            <a:endParaRPr lang="fr-CH" dirty="0"/>
          </a:p>
          <a:p>
            <a:pPr marL="0" indent="0" algn="just">
              <a:buNone/>
            </a:pPr>
            <a:endParaRPr lang="fr-FR" i="1" dirty="0"/>
          </a:p>
          <a:p>
            <a:pPr marL="0" indent="0" algn="just">
              <a:buNone/>
            </a:pPr>
            <a:r>
              <a:rPr lang="fr-FR" dirty="0"/>
              <a:t>En préopératoire, pour évaluer la stratégie diagnostique, chirurgicale et antibiotique selon le terrain et l’anamnèse ?</a:t>
            </a:r>
            <a:endParaRPr lang="fr-CH" dirty="0"/>
          </a:p>
          <a:p>
            <a:pPr marL="0" lvl="0" indent="0">
              <a:buNone/>
            </a:pPr>
            <a:endParaRPr lang="fr-FR" dirty="0"/>
          </a:p>
        </p:txBody>
      </p:sp>
    </p:spTree>
    <p:extLst>
      <p:ext uri="{BB962C8B-B14F-4D97-AF65-F5344CB8AC3E}">
        <p14:creationId xmlns:p14="http://schemas.microsoft.com/office/powerpoint/2010/main" val="403047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3287</TotalTime>
  <Words>2150</Words>
  <Application>Microsoft Macintosh PowerPoint</Application>
  <PresentationFormat>Affichage à l'écran (4:3)</PresentationFormat>
  <Paragraphs>371</Paragraphs>
  <Slides>42</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42</vt:i4>
      </vt:variant>
    </vt:vector>
  </HeadingPairs>
  <TitlesOfParts>
    <vt:vector size="50" baseType="lpstr">
      <vt:lpstr>Arial</vt:lpstr>
      <vt:lpstr>Bangla Sangam MN</vt:lpstr>
      <vt:lpstr>Calibri</vt:lpstr>
      <vt:lpstr>Candara</vt:lpstr>
      <vt:lpstr>Courier New</vt:lpstr>
      <vt:lpstr>Verdana</vt:lpstr>
      <vt:lpstr>Wingdings</vt:lpstr>
      <vt:lpstr>Thème Office</vt:lpstr>
      <vt:lpstr>IOA Place du référent infectiologue et articulation avec les CRIOAC</vt:lpstr>
      <vt:lpstr>Déclaration d’intérêt</vt:lpstr>
      <vt:lpstr>BUA et IOA</vt:lpstr>
      <vt:lpstr>BUA et IOA</vt:lpstr>
      <vt:lpstr>EMID</vt:lpstr>
      <vt:lpstr>Results</vt:lpstr>
      <vt:lpstr>Présentation PowerPoint</vt:lpstr>
      <vt:lpstr>Présentation PowerPoint</vt:lpstr>
      <vt:lpstr>Place du référent ATB  dans la prise en charge des IOA</vt:lpstr>
      <vt:lpstr>Présentation PowerPoint</vt:lpstr>
      <vt:lpstr>Présentation PowerPoint</vt:lpstr>
      <vt:lpstr>Prévention / éducation</vt:lpstr>
      <vt:lpstr>Prévention / éducation</vt:lpstr>
      <vt:lpstr>Prévention / éducation</vt:lpstr>
      <vt:lpstr>Prévention / éducation</vt:lpstr>
      <vt:lpstr>Prévention / éducation</vt:lpstr>
      <vt:lpstr>Présentation PowerPoint</vt:lpstr>
      <vt:lpstr>Présentation PowerPoint</vt:lpstr>
      <vt:lpstr>Présentation PowerPoint</vt:lpstr>
      <vt:lpstr>IPA or not IPA : le bon diagnostic </vt:lpstr>
      <vt:lpstr>Présentation PowerPoint</vt:lpstr>
      <vt:lpstr>Présentation PowerPoint</vt:lpstr>
      <vt:lpstr>Présentation PowerPoint</vt:lpstr>
      <vt:lpstr>IPA : recommandations</vt:lpstr>
      <vt:lpstr>Présentation PowerPoint</vt:lpstr>
      <vt:lpstr>Présentation PowerPoint</vt:lpstr>
      <vt:lpstr>Présentation PowerPoint</vt:lpstr>
      <vt:lpstr>BUA et IOA</vt:lpstr>
      <vt:lpstr>IPA</vt:lpstr>
      <vt:lpstr>Présentation PowerPoint</vt:lpstr>
      <vt:lpstr>Présentation PowerPoint</vt:lpstr>
      <vt:lpstr>IOA</vt:lpstr>
      <vt:lpstr>IPA</vt:lpstr>
      <vt:lpstr>Présentation PowerPoint</vt:lpstr>
      <vt:lpstr>Quand solliciter l’avis d’un CRIOAc ?</vt:lpstr>
      <vt:lpstr>IOA complexes</vt:lpstr>
      <vt:lpstr>Quand solliciter l’avis d’un CRIOAc ?</vt:lpstr>
      <vt:lpstr>CRIOAc</vt:lpstr>
      <vt:lpstr>CRIOAc en France</vt:lpstr>
      <vt:lpstr>Présentation PowerPoint</vt:lpstr>
      <vt:lpstr>CRIOAc en France</vt:lpstr>
      <vt:lpstr>Présentation PowerPoint</vt:lpstr>
    </vt:vector>
  </TitlesOfParts>
  <Company>GHDCSS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pièges du conseil téléphonique, outils informatiques et applications smartphone</dc:title>
  <dc:creator>Meyssonnier Vanina</dc:creator>
  <cp:lastModifiedBy>Rafael Pizarro</cp:lastModifiedBy>
  <cp:revision>138</cp:revision>
  <dcterms:created xsi:type="dcterms:W3CDTF">2018-10-11T09:37:03Z</dcterms:created>
  <dcterms:modified xsi:type="dcterms:W3CDTF">2022-11-24T09:16:43Z</dcterms:modified>
</cp:coreProperties>
</file>