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67" r:id="rId4"/>
    <p:sldId id="268" r:id="rId5"/>
    <p:sldId id="269" r:id="rId6"/>
    <p:sldId id="270" r:id="rId7"/>
    <p:sldId id="271" r:id="rId8"/>
    <p:sldId id="261" r:id="rId9"/>
    <p:sldId id="260" r:id="rId10"/>
    <p:sldId id="258" r:id="rId11"/>
    <p:sldId id="272" r:id="rId12"/>
    <p:sldId id="273" r:id="rId13"/>
    <p:sldId id="276" r:id="rId14"/>
    <p:sldId id="279" r:id="rId15"/>
    <p:sldId id="280" r:id="rId16"/>
    <p:sldId id="281" r:id="rId17"/>
    <p:sldId id="282" r:id="rId18"/>
    <p:sldId id="262" r:id="rId19"/>
    <p:sldId id="263" r:id="rId20"/>
    <p:sldId id="264" r:id="rId21"/>
    <p:sldId id="265" r:id="rId22"/>
    <p:sldId id="266" r:id="rId23"/>
    <p:sldId id="310" r:id="rId24"/>
    <p:sldId id="304" r:id="rId25"/>
    <p:sldId id="274" r:id="rId26"/>
    <p:sldId id="283" r:id="rId27"/>
    <p:sldId id="284" r:id="rId28"/>
    <p:sldId id="288" r:id="rId29"/>
    <p:sldId id="289" r:id="rId30"/>
    <p:sldId id="290" r:id="rId31"/>
    <p:sldId id="291" r:id="rId32"/>
    <p:sldId id="292" r:id="rId33"/>
    <p:sldId id="311" r:id="rId34"/>
    <p:sldId id="293" r:id="rId35"/>
    <p:sldId id="295" r:id="rId36"/>
    <p:sldId id="294" r:id="rId37"/>
    <p:sldId id="296" r:id="rId38"/>
    <p:sldId id="297" r:id="rId39"/>
    <p:sldId id="298" r:id="rId40"/>
    <p:sldId id="299" r:id="rId41"/>
    <p:sldId id="300" r:id="rId42"/>
    <p:sldId id="301" r:id="rId43"/>
    <p:sldId id="302" r:id="rId44"/>
    <p:sldId id="303" r:id="rId45"/>
    <p:sldId id="306" r:id="rId46"/>
    <p:sldId id="307" r:id="rId47"/>
    <p:sldId id="308" r:id="rId48"/>
    <p:sldId id="309" r:id="rId49"/>
    <p:sldId id="305"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79" d="100"/>
          <a:sy n="79" d="100"/>
        </p:scale>
        <p:origin x="138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63424-9B08-4E4A-85D4-B8DB095C4A89}" type="doc">
      <dgm:prSet loTypeId="urn:microsoft.com/office/officeart/2005/8/layout/process2" loCatId="process" qsTypeId="urn:microsoft.com/office/officeart/2005/8/quickstyle/simple4" qsCatId="simple" csTypeId="urn:microsoft.com/office/officeart/2005/8/colors/accent1_2" csCatId="accent1" phldr="1"/>
      <dgm:spPr/>
    </dgm:pt>
    <dgm:pt modelId="{02A2E1C1-84D1-7D45-8772-030EB7124AC9}">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ln>
          <a:noFill/>
        </a:ln>
      </dgm:spPr>
      <dgm:t>
        <a:bodyPr/>
        <a:lstStyle/>
        <a:p>
          <a:pPr algn="ctr"/>
          <a:endParaRPr lang="en-US" dirty="0">
            <a:latin typeface="Arial"/>
          </a:endParaRPr>
        </a:p>
      </dgm:t>
    </dgm:pt>
    <dgm:pt modelId="{1D8ED7AC-EBCD-9443-8756-58CAA7666222}" type="parTrans" cxnId="{63A71538-2E0B-EC4F-B39C-791E5D2D965D}">
      <dgm:prSet/>
      <dgm:spPr/>
      <dgm:t>
        <a:bodyPr/>
        <a:lstStyle/>
        <a:p>
          <a:endParaRPr lang="en-US"/>
        </a:p>
      </dgm:t>
    </dgm:pt>
    <dgm:pt modelId="{34D4514F-6D09-B244-A1F2-8E0167DEC0AD}" type="sibTrans" cxnId="{63A71538-2E0B-EC4F-B39C-791E5D2D965D}">
      <dgm:prSet/>
      <dgm:spPr/>
      <dgm:t>
        <a:bodyPr/>
        <a:lstStyle/>
        <a:p>
          <a:endParaRPr lang="en-US"/>
        </a:p>
      </dgm:t>
    </dgm:pt>
    <dgm:pt modelId="{E3451113-978A-694D-8B30-772A02112F85}">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3A11E5F6-E8B8-BA46-9644-E93E69B2768B}" type="parTrans" cxnId="{CA8653FD-9BA5-C04C-BF1E-8C6081D2158E}">
      <dgm:prSet/>
      <dgm:spPr/>
      <dgm:t>
        <a:bodyPr/>
        <a:lstStyle/>
        <a:p>
          <a:endParaRPr lang="en-US"/>
        </a:p>
      </dgm:t>
    </dgm:pt>
    <dgm:pt modelId="{145191F1-69EE-3247-963F-E08F0FF1E3B8}" type="sibTrans" cxnId="{CA8653FD-9BA5-C04C-BF1E-8C6081D2158E}">
      <dgm:prSet/>
      <dgm:spPr/>
      <dgm:t>
        <a:bodyPr/>
        <a:lstStyle/>
        <a:p>
          <a:endParaRPr lang="en-US"/>
        </a:p>
      </dgm:t>
    </dgm:pt>
    <dgm:pt modelId="{3EA91D80-C36C-D144-A58F-B442B95E26ED}">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CEC6FC07-2724-1449-9F1D-F85F265FF9F8}" type="parTrans" cxnId="{AB10D0E2-E0CC-1D41-BFC6-685AEAC7751E}">
      <dgm:prSet/>
      <dgm:spPr/>
      <dgm:t>
        <a:bodyPr/>
        <a:lstStyle/>
        <a:p>
          <a:endParaRPr lang="en-US"/>
        </a:p>
      </dgm:t>
    </dgm:pt>
    <dgm:pt modelId="{7E8AF3C1-A8C2-BB49-AC63-55D54744B18F}" type="sibTrans" cxnId="{AB10D0E2-E0CC-1D41-BFC6-685AEAC7751E}">
      <dgm:prSet/>
      <dgm:spPr/>
      <dgm:t>
        <a:bodyPr/>
        <a:lstStyle/>
        <a:p>
          <a:endParaRPr lang="en-US"/>
        </a:p>
      </dgm:t>
    </dgm:pt>
    <dgm:pt modelId="{F0B5B869-AA0B-3245-8210-73F875D71910}">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52FEA3EB-7E24-FA4F-9152-8CF32DA131A8}" type="parTrans" cxnId="{38EE3D45-E63E-7B44-8FD2-7F11B38DBD6D}">
      <dgm:prSet/>
      <dgm:spPr/>
      <dgm:t>
        <a:bodyPr/>
        <a:lstStyle/>
        <a:p>
          <a:endParaRPr lang="en-US"/>
        </a:p>
      </dgm:t>
    </dgm:pt>
    <dgm:pt modelId="{82B4ACF6-BB06-5D40-A1F9-35BF6B9E3682}" type="sibTrans" cxnId="{38EE3D45-E63E-7B44-8FD2-7F11B38DBD6D}">
      <dgm:prSet/>
      <dgm:spPr/>
      <dgm:t>
        <a:bodyPr/>
        <a:lstStyle/>
        <a:p>
          <a:endParaRPr lang="en-US"/>
        </a:p>
      </dgm:t>
    </dgm:pt>
    <dgm:pt modelId="{41B3E84E-BD6C-B14A-94E1-DA32519FD083}" type="pres">
      <dgm:prSet presAssocID="{20163424-9B08-4E4A-85D4-B8DB095C4A89}" presName="linearFlow" presStyleCnt="0">
        <dgm:presLayoutVars>
          <dgm:resizeHandles val="exact"/>
        </dgm:presLayoutVars>
      </dgm:prSet>
      <dgm:spPr/>
    </dgm:pt>
    <dgm:pt modelId="{96C1789A-3BBF-A94D-9527-FD7816BDBC2D}" type="pres">
      <dgm:prSet presAssocID="{02A2E1C1-84D1-7D45-8772-030EB7124AC9}" presName="node" presStyleLbl="node1" presStyleIdx="0" presStyleCnt="4" custScaleX="336956" custScaleY="96530" custLinFactNeighborY="55182">
        <dgm:presLayoutVars>
          <dgm:bulletEnabled val="1"/>
        </dgm:presLayoutVars>
      </dgm:prSet>
      <dgm:spPr/>
    </dgm:pt>
    <dgm:pt modelId="{B106449B-99EE-DF49-AC82-C2CEB2B442D2}" type="pres">
      <dgm:prSet presAssocID="{34D4514F-6D09-B244-A1F2-8E0167DEC0AD}" presName="sibTrans" presStyleLbl="sibTrans2D1" presStyleIdx="0" presStyleCnt="3"/>
      <dgm:spPr/>
    </dgm:pt>
    <dgm:pt modelId="{57B45558-4EE2-1C42-8B9E-8EC0497DC343}" type="pres">
      <dgm:prSet presAssocID="{34D4514F-6D09-B244-A1F2-8E0167DEC0AD}" presName="connectorText" presStyleLbl="sibTrans2D1" presStyleIdx="0" presStyleCnt="3"/>
      <dgm:spPr/>
    </dgm:pt>
    <dgm:pt modelId="{CACEAF58-CD18-E741-8071-103AA3FF053C}" type="pres">
      <dgm:prSet presAssocID="{E3451113-978A-694D-8B30-772A02112F85}" presName="node" presStyleLbl="node1" presStyleIdx="1" presStyleCnt="4" custScaleX="336956" custLinFactNeighborY="36899">
        <dgm:presLayoutVars>
          <dgm:bulletEnabled val="1"/>
        </dgm:presLayoutVars>
      </dgm:prSet>
      <dgm:spPr/>
    </dgm:pt>
    <dgm:pt modelId="{5897D324-07FF-E744-8CE3-2B43FDE500F1}" type="pres">
      <dgm:prSet presAssocID="{145191F1-69EE-3247-963F-E08F0FF1E3B8}" presName="sibTrans" presStyleLbl="sibTrans2D1" presStyleIdx="1" presStyleCnt="3"/>
      <dgm:spPr/>
    </dgm:pt>
    <dgm:pt modelId="{8B759F46-81AF-F844-964E-92AB609AFBBD}" type="pres">
      <dgm:prSet presAssocID="{145191F1-69EE-3247-963F-E08F0FF1E3B8}" presName="connectorText" presStyleLbl="sibTrans2D1" presStyleIdx="1" presStyleCnt="3"/>
      <dgm:spPr/>
    </dgm:pt>
    <dgm:pt modelId="{EB406523-D94B-704A-A73D-4530576EA98B}" type="pres">
      <dgm:prSet presAssocID="{3EA91D80-C36C-D144-A58F-B442B95E26ED}" presName="node" presStyleLbl="node1" presStyleIdx="2" presStyleCnt="4" custScaleX="336956" custLinFactNeighborY="18616">
        <dgm:presLayoutVars>
          <dgm:bulletEnabled val="1"/>
        </dgm:presLayoutVars>
      </dgm:prSet>
      <dgm:spPr/>
    </dgm:pt>
    <dgm:pt modelId="{47ACE53D-EA89-F64E-928A-5898E54B29A7}" type="pres">
      <dgm:prSet presAssocID="{7E8AF3C1-A8C2-BB49-AC63-55D54744B18F}" presName="sibTrans" presStyleLbl="sibTrans2D1" presStyleIdx="2" presStyleCnt="3" custLinFactNeighborY="7109"/>
      <dgm:spPr/>
    </dgm:pt>
    <dgm:pt modelId="{3F243D05-8109-D544-A80E-DE23D5D6D984}" type="pres">
      <dgm:prSet presAssocID="{7E8AF3C1-A8C2-BB49-AC63-55D54744B18F}" presName="connectorText" presStyleLbl="sibTrans2D1" presStyleIdx="2" presStyleCnt="3"/>
      <dgm:spPr/>
    </dgm:pt>
    <dgm:pt modelId="{3D235A7B-0B86-4348-8AE4-3A7A62DA93AC}" type="pres">
      <dgm:prSet presAssocID="{F0B5B869-AA0B-3245-8210-73F875D71910}" presName="node" presStyleLbl="node1" presStyleIdx="3" presStyleCnt="4" custScaleX="336956">
        <dgm:presLayoutVars>
          <dgm:bulletEnabled val="1"/>
        </dgm:presLayoutVars>
      </dgm:prSet>
      <dgm:spPr/>
    </dgm:pt>
  </dgm:ptLst>
  <dgm:cxnLst>
    <dgm:cxn modelId="{EEFBE51E-958E-4D5B-B050-C8AE3418FA3C}" type="presOf" srcId="{F0B5B869-AA0B-3245-8210-73F875D71910}" destId="{3D235A7B-0B86-4348-8AE4-3A7A62DA93AC}" srcOrd="0" destOrd="0" presId="urn:microsoft.com/office/officeart/2005/8/layout/process2"/>
    <dgm:cxn modelId="{0D7D1C24-472C-479C-8415-E80E3FE66F98}" type="presOf" srcId="{E3451113-978A-694D-8B30-772A02112F85}" destId="{CACEAF58-CD18-E741-8071-103AA3FF053C}" srcOrd="0" destOrd="0" presId="urn:microsoft.com/office/officeart/2005/8/layout/process2"/>
    <dgm:cxn modelId="{6C91DE34-8A14-4B1E-8003-B787BB23937B}" type="presOf" srcId="{7E8AF3C1-A8C2-BB49-AC63-55D54744B18F}" destId="{47ACE53D-EA89-F64E-928A-5898E54B29A7}" srcOrd="0" destOrd="0" presId="urn:microsoft.com/office/officeart/2005/8/layout/process2"/>
    <dgm:cxn modelId="{63A71538-2E0B-EC4F-B39C-791E5D2D965D}" srcId="{20163424-9B08-4E4A-85D4-B8DB095C4A89}" destId="{02A2E1C1-84D1-7D45-8772-030EB7124AC9}" srcOrd="0" destOrd="0" parTransId="{1D8ED7AC-EBCD-9443-8756-58CAA7666222}" sibTransId="{34D4514F-6D09-B244-A1F2-8E0167DEC0AD}"/>
    <dgm:cxn modelId="{71E81B63-96C9-44DB-B2C8-8CB8270150A2}" type="presOf" srcId="{34D4514F-6D09-B244-A1F2-8E0167DEC0AD}" destId="{B106449B-99EE-DF49-AC82-C2CEB2B442D2}" srcOrd="0" destOrd="0" presId="urn:microsoft.com/office/officeart/2005/8/layout/process2"/>
    <dgm:cxn modelId="{38EE3D45-E63E-7B44-8FD2-7F11B38DBD6D}" srcId="{20163424-9B08-4E4A-85D4-B8DB095C4A89}" destId="{F0B5B869-AA0B-3245-8210-73F875D71910}" srcOrd="3" destOrd="0" parTransId="{52FEA3EB-7E24-FA4F-9152-8CF32DA131A8}" sibTransId="{82B4ACF6-BB06-5D40-A1F9-35BF6B9E3682}"/>
    <dgm:cxn modelId="{F6828466-2BC8-4129-840D-CABA6143B9A4}" type="presOf" srcId="{7E8AF3C1-A8C2-BB49-AC63-55D54744B18F}" destId="{3F243D05-8109-D544-A80E-DE23D5D6D984}" srcOrd="1" destOrd="0" presId="urn:microsoft.com/office/officeart/2005/8/layout/process2"/>
    <dgm:cxn modelId="{0779FA51-DB79-44E6-AD9D-E03F2907A6B8}" type="presOf" srcId="{20163424-9B08-4E4A-85D4-B8DB095C4A89}" destId="{41B3E84E-BD6C-B14A-94E1-DA32519FD083}" srcOrd="0" destOrd="0" presId="urn:microsoft.com/office/officeart/2005/8/layout/process2"/>
    <dgm:cxn modelId="{150B4072-CE08-4E38-9E8E-1F7FC2E3A560}" type="presOf" srcId="{34D4514F-6D09-B244-A1F2-8E0167DEC0AD}" destId="{57B45558-4EE2-1C42-8B9E-8EC0497DC343}" srcOrd="1" destOrd="0" presId="urn:microsoft.com/office/officeart/2005/8/layout/process2"/>
    <dgm:cxn modelId="{C5837C95-F7ED-4388-8AE2-0708661D35F6}" type="presOf" srcId="{145191F1-69EE-3247-963F-E08F0FF1E3B8}" destId="{5897D324-07FF-E744-8CE3-2B43FDE500F1}" srcOrd="0" destOrd="0" presId="urn:microsoft.com/office/officeart/2005/8/layout/process2"/>
    <dgm:cxn modelId="{53438AD0-1A50-4BD5-88E8-ABBEA020C4FC}" type="presOf" srcId="{3EA91D80-C36C-D144-A58F-B442B95E26ED}" destId="{EB406523-D94B-704A-A73D-4530576EA98B}" srcOrd="0" destOrd="0" presId="urn:microsoft.com/office/officeart/2005/8/layout/process2"/>
    <dgm:cxn modelId="{AB10D0E2-E0CC-1D41-BFC6-685AEAC7751E}" srcId="{20163424-9B08-4E4A-85D4-B8DB095C4A89}" destId="{3EA91D80-C36C-D144-A58F-B442B95E26ED}" srcOrd="2" destOrd="0" parTransId="{CEC6FC07-2724-1449-9F1D-F85F265FF9F8}" sibTransId="{7E8AF3C1-A8C2-BB49-AC63-55D54744B18F}"/>
    <dgm:cxn modelId="{C78EB9EA-30E4-4E88-9DD1-205AF56BE649}" type="presOf" srcId="{145191F1-69EE-3247-963F-E08F0FF1E3B8}" destId="{8B759F46-81AF-F844-964E-92AB609AFBBD}" srcOrd="1" destOrd="0" presId="urn:microsoft.com/office/officeart/2005/8/layout/process2"/>
    <dgm:cxn modelId="{CA8653FD-9BA5-C04C-BF1E-8C6081D2158E}" srcId="{20163424-9B08-4E4A-85D4-B8DB095C4A89}" destId="{E3451113-978A-694D-8B30-772A02112F85}" srcOrd="1" destOrd="0" parTransId="{3A11E5F6-E8B8-BA46-9644-E93E69B2768B}" sibTransId="{145191F1-69EE-3247-963F-E08F0FF1E3B8}"/>
    <dgm:cxn modelId="{71C515FE-02C7-4154-9E4D-87E0CA2E7D11}" type="presOf" srcId="{02A2E1C1-84D1-7D45-8772-030EB7124AC9}" destId="{96C1789A-3BBF-A94D-9527-FD7816BDBC2D}" srcOrd="0" destOrd="0" presId="urn:microsoft.com/office/officeart/2005/8/layout/process2"/>
    <dgm:cxn modelId="{354BCE57-545A-4EDC-A301-702178326241}" type="presParOf" srcId="{41B3E84E-BD6C-B14A-94E1-DA32519FD083}" destId="{96C1789A-3BBF-A94D-9527-FD7816BDBC2D}" srcOrd="0" destOrd="0" presId="urn:microsoft.com/office/officeart/2005/8/layout/process2"/>
    <dgm:cxn modelId="{BE8D85E2-136D-4ABF-AEAB-70D1E9552586}" type="presParOf" srcId="{41B3E84E-BD6C-B14A-94E1-DA32519FD083}" destId="{B106449B-99EE-DF49-AC82-C2CEB2B442D2}" srcOrd="1" destOrd="0" presId="urn:microsoft.com/office/officeart/2005/8/layout/process2"/>
    <dgm:cxn modelId="{DAC6805A-FFF7-48EC-A814-D7E27E728D5E}" type="presParOf" srcId="{B106449B-99EE-DF49-AC82-C2CEB2B442D2}" destId="{57B45558-4EE2-1C42-8B9E-8EC0497DC343}" srcOrd="0" destOrd="0" presId="urn:microsoft.com/office/officeart/2005/8/layout/process2"/>
    <dgm:cxn modelId="{C120B2A1-FA3C-4500-9157-CC14886FDC8A}" type="presParOf" srcId="{41B3E84E-BD6C-B14A-94E1-DA32519FD083}" destId="{CACEAF58-CD18-E741-8071-103AA3FF053C}" srcOrd="2" destOrd="0" presId="urn:microsoft.com/office/officeart/2005/8/layout/process2"/>
    <dgm:cxn modelId="{92498B5A-1BE3-4B46-ABC9-CA83BE08BC89}" type="presParOf" srcId="{41B3E84E-BD6C-B14A-94E1-DA32519FD083}" destId="{5897D324-07FF-E744-8CE3-2B43FDE500F1}" srcOrd="3" destOrd="0" presId="urn:microsoft.com/office/officeart/2005/8/layout/process2"/>
    <dgm:cxn modelId="{2F487FAB-053C-47AD-8860-F5E7F116FBCD}" type="presParOf" srcId="{5897D324-07FF-E744-8CE3-2B43FDE500F1}" destId="{8B759F46-81AF-F844-964E-92AB609AFBBD}" srcOrd="0" destOrd="0" presId="urn:microsoft.com/office/officeart/2005/8/layout/process2"/>
    <dgm:cxn modelId="{68DA9E6F-5ADD-4FF8-BE17-48AFEE05B80E}" type="presParOf" srcId="{41B3E84E-BD6C-B14A-94E1-DA32519FD083}" destId="{EB406523-D94B-704A-A73D-4530576EA98B}" srcOrd="4" destOrd="0" presId="urn:microsoft.com/office/officeart/2005/8/layout/process2"/>
    <dgm:cxn modelId="{5CB13C67-6ABD-4CC0-8AC3-CF2AEB11E069}" type="presParOf" srcId="{41B3E84E-BD6C-B14A-94E1-DA32519FD083}" destId="{47ACE53D-EA89-F64E-928A-5898E54B29A7}" srcOrd="5" destOrd="0" presId="urn:microsoft.com/office/officeart/2005/8/layout/process2"/>
    <dgm:cxn modelId="{667C5322-F907-4FE6-ADF1-EF8239439992}" type="presParOf" srcId="{47ACE53D-EA89-F64E-928A-5898E54B29A7}" destId="{3F243D05-8109-D544-A80E-DE23D5D6D984}" srcOrd="0" destOrd="0" presId="urn:microsoft.com/office/officeart/2005/8/layout/process2"/>
    <dgm:cxn modelId="{6D3C26F4-090E-4059-A474-04DDDDB6EA05}" type="presParOf" srcId="{41B3E84E-BD6C-B14A-94E1-DA32519FD083}" destId="{3D235A7B-0B86-4348-8AE4-3A7A62DA93A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789A-3BBF-A94D-9527-FD7816BDBC2D}">
      <dsp:nvSpPr>
        <dsp:cNvPr id="0" name=""/>
        <dsp:cNvSpPr/>
      </dsp:nvSpPr>
      <dsp:spPr>
        <a:xfrm>
          <a:off x="0" y="255268"/>
          <a:ext cx="5029199" cy="887734"/>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Arial"/>
          </a:endParaRPr>
        </a:p>
      </dsp:txBody>
      <dsp:txXfrm>
        <a:off x="26001" y="281269"/>
        <a:ext cx="4977197" cy="835732"/>
      </dsp:txXfrm>
    </dsp:sp>
    <dsp:sp modelId="{B106449B-99EE-DF49-AC82-C2CEB2B442D2}">
      <dsp:nvSpPr>
        <dsp:cNvPr id="0" name=""/>
        <dsp:cNvSpPr/>
      </dsp:nvSpPr>
      <dsp:spPr>
        <a:xfrm rot="5400000">
          <a:off x="2373692" y="1123959"/>
          <a:ext cx="281815"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390448" y="1189971"/>
        <a:ext cx="248304" cy="197271"/>
      </dsp:txXfrm>
    </dsp:sp>
    <dsp:sp modelId="{CACEAF58-CD18-E741-8071-103AA3FF053C}">
      <dsp:nvSpPr>
        <dsp:cNvPr id="0" name=""/>
        <dsp:cNvSpPr/>
      </dsp:nvSpPr>
      <dsp:spPr>
        <a:xfrm>
          <a:off x="0" y="15187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US" sz="4100" kern="1200" dirty="0">
            <a:latin typeface="Arial"/>
          </a:endParaRPr>
        </a:p>
      </dsp:txBody>
      <dsp:txXfrm>
        <a:off x="26936" y="1545692"/>
        <a:ext cx="4975327" cy="865774"/>
      </dsp:txXfrm>
    </dsp:sp>
    <dsp:sp modelId="{5897D324-07FF-E744-8CE3-2B43FDE500F1}">
      <dsp:nvSpPr>
        <dsp:cNvPr id="0" name=""/>
        <dsp:cNvSpPr/>
      </dsp:nvSpPr>
      <dsp:spPr>
        <a:xfrm rot="5400000">
          <a:off x="2373692" y="2419359"/>
          <a:ext cx="281815"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390448" y="2485371"/>
        <a:ext cx="248304" cy="197271"/>
      </dsp:txXfrm>
    </dsp:sp>
    <dsp:sp modelId="{EB406523-D94B-704A-A73D-4530576EA98B}">
      <dsp:nvSpPr>
        <dsp:cNvPr id="0" name=""/>
        <dsp:cNvSpPr/>
      </dsp:nvSpPr>
      <dsp:spPr>
        <a:xfrm>
          <a:off x="0" y="28141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US" sz="4100" kern="1200" dirty="0">
            <a:latin typeface="Arial"/>
          </a:endParaRPr>
        </a:p>
      </dsp:txBody>
      <dsp:txXfrm>
        <a:off x="26936" y="2841092"/>
        <a:ext cx="4975327" cy="865774"/>
      </dsp:txXfrm>
    </dsp:sp>
    <dsp:sp modelId="{47ACE53D-EA89-F64E-928A-5898E54B29A7}">
      <dsp:nvSpPr>
        <dsp:cNvPr id="0" name=""/>
        <dsp:cNvSpPr/>
      </dsp:nvSpPr>
      <dsp:spPr>
        <a:xfrm rot="5400000">
          <a:off x="2374266" y="3743413"/>
          <a:ext cx="280666"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390447" y="3810000"/>
        <a:ext cx="248304" cy="196466"/>
      </dsp:txXfrm>
    </dsp:sp>
    <dsp:sp modelId="{3D235A7B-0B86-4348-8AE4-3A7A62DA93AC}">
      <dsp:nvSpPr>
        <dsp:cNvPr id="0" name=""/>
        <dsp:cNvSpPr/>
      </dsp:nvSpPr>
      <dsp:spPr>
        <a:xfrm>
          <a:off x="0" y="4108024"/>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US" sz="4100" kern="1200" dirty="0">
            <a:latin typeface="Arial"/>
          </a:endParaRPr>
        </a:p>
      </dsp:txBody>
      <dsp:txXfrm>
        <a:off x="26936" y="4134960"/>
        <a:ext cx="4975327" cy="8657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362DC-A13C-4CAB-A8EC-CB1A7BE8FFD4}" type="datetimeFigureOut">
              <a:rPr lang="fr-FR" smtClean="0"/>
              <a:t>25/11/2022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905CF-3649-4517-A649-C6130E6B3135}" type="slidenum">
              <a:rPr lang="fr-FR" smtClean="0"/>
              <a:t>‹N°›</a:t>
            </a:fld>
            <a:endParaRPr lang="fr-FR"/>
          </a:p>
        </p:txBody>
      </p:sp>
    </p:spTree>
    <p:extLst>
      <p:ext uri="{BB962C8B-B14F-4D97-AF65-F5344CB8AC3E}">
        <p14:creationId xmlns:p14="http://schemas.microsoft.com/office/powerpoint/2010/main" val="200469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AF4602-32FF-4E6E-9BFA-A2702176E35D}" type="slidenum">
              <a:rPr lang="en-GB" altLang="en-US" sz="1200"/>
              <a:pPr eaLnBrk="1" hangingPunct="1"/>
              <a:t>9</a:t>
            </a:fld>
            <a:endParaRPr lang="en-GB" altLang="en-US" sz="1200"/>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
        <p:nvSpPr>
          <p:cNvPr id="17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D08F7EA-6176-43B9-AE51-4B55752876F6}" type="slidenum">
              <a:rPr lang="en-GB" altLang="en-US" sz="1200"/>
              <a:pPr algn="r"/>
              <a:t>9</a:t>
            </a:fld>
            <a:endParaRPr lang="en-GB" altLang="en-US" sz="1200"/>
          </a:p>
        </p:txBody>
      </p:sp>
    </p:spTree>
    <p:extLst>
      <p:ext uri="{BB962C8B-B14F-4D97-AF65-F5344CB8AC3E}">
        <p14:creationId xmlns:p14="http://schemas.microsoft.com/office/powerpoint/2010/main" val="236318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AF4602-32FF-4E6E-9BFA-A2702176E35D}" type="slidenum">
              <a:rPr lang="en-GB" altLang="en-US" sz="1200"/>
              <a:pPr eaLnBrk="1" hangingPunct="1"/>
              <a:t>18</a:t>
            </a:fld>
            <a:endParaRPr lang="en-GB" altLang="en-US" sz="1200"/>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
        <p:nvSpPr>
          <p:cNvPr id="17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D08F7EA-6176-43B9-AE51-4B55752876F6}" type="slidenum">
              <a:rPr lang="en-GB" altLang="en-US" sz="1200"/>
              <a:pPr algn="r"/>
              <a:t>18</a:t>
            </a:fld>
            <a:endParaRPr lang="en-GB" altLang="en-US" sz="1200"/>
          </a:p>
        </p:txBody>
      </p:sp>
    </p:spTree>
    <p:extLst>
      <p:ext uri="{BB962C8B-B14F-4D97-AF65-F5344CB8AC3E}">
        <p14:creationId xmlns:p14="http://schemas.microsoft.com/office/powerpoint/2010/main" val="121231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AF4602-32FF-4E6E-9BFA-A2702176E35D}" type="slidenum">
              <a:rPr lang="en-GB" altLang="en-US" sz="1200"/>
              <a:pPr eaLnBrk="1" hangingPunct="1"/>
              <a:t>19</a:t>
            </a:fld>
            <a:endParaRPr lang="en-GB" altLang="en-US" sz="1200"/>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
        <p:nvSpPr>
          <p:cNvPr id="17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D08F7EA-6176-43B9-AE51-4B55752876F6}" type="slidenum">
              <a:rPr lang="en-GB" altLang="en-US" sz="1200"/>
              <a:pPr algn="r"/>
              <a:t>19</a:t>
            </a:fld>
            <a:endParaRPr lang="en-GB" altLang="en-US" sz="1200"/>
          </a:p>
        </p:txBody>
      </p:sp>
    </p:spTree>
    <p:extLst>
      <p:ext uri="{BB962C8B-B14F-4D97-AF65-F5344CB8AC3E}">
        <p14:creationId xmlns:p14="http://schemas.microsoft.com/office/powerpoint/2010/main" val="117705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AF4602-32FF-4E6E-9BFA-A2702176E35D}" type="slidenum">
              <a:rPr lang="en-GB" altLang="en-US" sz="1200"/>
              <a:pPr eaLnBrk="1" hangingPunct="1"/>
              <a:t>20</a:t>
            </a:fld>
            <a:endParaRPr lang="en-GB" altLang="en-US" sz="1200"/>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
        <p:nvSpPr>
          <p:cNvPr id="17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D08F7EA-6176-43B9-AE51-4B55752876F6}" type="slidenum">
              <a:rPr lang="en-GB" altLang="en-US" sz="1200"/>
              <a:pPr algn="r"/>
              <a:t>20</a:t>
            </a:fld>
            <a:endParaRPr lang="en-GB" altLang="en-US" sz="1200"/>
          </a:p>
        </p:txBody>
      </p:sp>
    </p:spTree>
    <p:extLst>
      <p:ext uri="{BB962C8B-B14F-4D97-AF65-F5344CB8AC3E}">
        <p14:creationId xmlns:p14="http://schemas.microsoft.com/office/powerpoint/2010/main" val="61055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AF4602-32FF-4E6E-9BFA-A2702176E35D}" type="slidenum">
              <a:rPr lang="en-GB" altLang="en-US" sz="1200"/>
              <a:pPr eaLnBrk="1" hangingPunct="1"/>
              <a:t>21</a:t>
            </a:fld>
            <a:endParaRPr lang="en-GB" altLang="en-US" sz="1200"/>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
        <p:nvSpPr>
          <p:cNvPr id="17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D08F7EA-6176-43B9-AE51-4B55752876F6}" type="slidenum">
              <a:rPr lang="en-GB" altLang="en-US" sz="1200"/>
              <a:pPr algn="r"/>
              <a:t>21</a:t>
            </a:fld>
            <a:endParaRPr lang="en-GB" altLang="en-US" sz="1200"/>
          </a:p>
        </p:txBody>
      </p:sp>
    </p:spTree>
    <p:extLst>
      <p:ext uri="{BB962C8B-B14F-4D97-AF65-F5344CB8AC3E}">
        <p14:creationId xmlns:p14="http://schemas.microsoft.com/office/powerpoint/2010/main" val="195264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AF4602-32FF-4E6E-9BFA-A2702176E35D}" type="slidenum">
              <a:rPr lang="en-GB" altLang="en-US" sz="1200"/>
              <a:pPr eaLnBrk="1" hangingPunct="1"/>
              <a:t>22</a:t>
            </a:fld>
            <a:endParaRPr lang="en-GB" altLang="en-US" sz="1200"/>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
        <p:nvSpPr>
          <p:cNvPr id="17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D08F7EA-6176-43B9-AE51-4B55752876F6}" type="slidenum">
              <a:rPr lang="en-GB" altLang="en-US" sz="1200"/>
              <a:pPr algn="r"/>
              <a:t>22</a:t>
            </a:fld>
            <a:endParaRPr lang="en-GB" altLang="en-US" sz="1200"/>
          </a:p>
        </p:txBody>
      </p:sp>
    </p:spTree>
    <p:extLst>
      <p:ext uri="{BB962C8B-B14F-4D97-AF65-F5344CB8AC3E}">
        <p14:creationId xmlns:p14="http://schemas.microsoft.com/office/powerpoint/2010/main" val="223048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37</a:t>
            </a:fld>
            <a:endParaRPr lang="en-US">
              <a:latin typeface="Calibri" pitchFamily="34" charset="0"/>
            </a:endParaRPr>
          </a:p>
        </p:txBody>
      </p:sp>
    </p:spTree>
    <p:extLst>
      <p:ext uri="{BB962C8B-B14F-4D97-AF65-F5344CB8AC3E}">
        <p14:creationId xmlns:p14="http://schemas.microsoft.com/office/powerpoint/2010/main" val="184175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6C2C0A0-50FF-4CAD-8FD9-E6CDCBCB5F06}" type="datetimeFigureOut">
              <a:rPr lang="fr-FR" smtClean="0"/>
              <a:t>25/11/2022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228938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C2C0A0-50FF-4CAD-8FD9-E6CDCBCB5F06}" type="datetimeFigureOut">
              <a:rPr lang="fr-FR" smtClean="0"/>
              <a:t>25/11/2022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102389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C2C0A0-50FF-4CAD-8FD9-E6CDCBCB5F06}" type="datetimeFigureOut">
              <a:rPr lang="fr-FR" smtClean="0"/>
              <a:t>25/11/2022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32216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lvl1pPr algn="l">
              <a:defRPr sz="2800">
                <a:solidFill>
                  <a:schemeClr val="accent1"/>
                </a:solidFill>
                <a:latin typeface="Arial" pitchFamily="34" charset="0"/>
                <a:cs typeface="Arial" pitchFamily="34" charset="0"/>
              </a:defRPr>
            </a:lvl1pPr>
          </a:lstStyle>
          <a:p>
            <a:r>
              <a:rPr lang="en-US" dirty="0"/>
              <a:t>Click to edit Master title style</a:t>
            </a:r>
          </a:p>
        </p:txBody>
      </p:sp>
      <p:sp>
        <p:nvSpPr>
          <p:cNvPr id="8" name="Content Placeholder 8"/>
          <p:cNvSpPr>
            <a:spLocks noGrp="1"/>
          </p:cNvSpPr>
          <p:nvPr>
            <p:ph sz="quarter" idx="10"/>
          </p:nvPr>
        </p:nvSpPr>
        <p:spPr>
          <a:xfrm>
            <a:off x="457200" y="1905000"/>
            <a:ext cx="8229600" cy="4191000"/>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solidFill>
                  <a:prstClr val="black">
                    <a:tint val="75000"/>
                  </a:prstClr>
                </a:solidFill>
              </a:rPr>
              <a:pPr>
                <a:defRPr/>
              </a:pPr>
              <a:t>‹N°›</a:t>
            </a:fld>
            <a:endParaRPr lang="en-US" dirty="0">
              <a:solidFill>
                <a:prstClr val="black">
                  <a:tint val="75000"/>
                </a:prstClr>
              </a:solidFill>
            </a:endParaRPr>
          </a:p>
        </p:txBody>
      </p:sp>
    </p:spTree>
    <p:extLst>
      <p:ext uri="{BB962C8B-B14F-4D97-AF65-F5344CB8AC3E}">
        <p14:creationId xmlns:p14="http://schemas.microsoft.com/office/powerpoint/2010/main" val="127385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C2C0A0-50FF-4CAD-8FD9-E6CDCBCB5F06}" type="datetimeFigureOut">
              <a:rPr lang="fr-FR" smtClean="0"/>
              <a:t>25/11/2022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168800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6C2C0A0-50FF-4CAD-8FD9-E6CDCBCB5F06}" type="datetimeFigureOut">
              <a:rPr lang="fr-FR" smtClean="0"/>
              <a:t>25/11/2022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321068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6C2C0A0-50FF-4CAD-8FD9-E6CDCBCB5F06}" type="datetimeFigureOut">
              <a:rPr lang="fr-FR" smtClean="0"/>
              <a:t>25/11/2022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227048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6C2C0A0-50FF-4CAD-8FD9-E6CDCBCB5F06}" type="datetimeFigureOut">
              <a:rPr lang="fr-FR" smtClean="0"/>
              <a:t>25/11/2022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355374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6C2C0A0-50FF-4CAD-8FD9-E6CDCBCB5F06}" type="datetimeFigureOut">
              <a:rPr lang="fr-FR" smtClean="0"/>
              <a:t>25/11/2022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180778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C2C0A0-50FF-4CAD-8FD9-E6CDCBCB5F06}" type="datetimeFigureOut">
              <a:rPr lang="fr-FR" smtClean="0"/>
              <a:t>25/11/2022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31557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6C2C0A0-50FF-4CAD-8FD9-E6CDCBCB5F06}" type="datetimeFigureOut">
              <a:rPr lang="fr-FR" smtClean="0"/>
              <a:t>25/11/2022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280307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6C2C0A0-50FF-4CAD-8FD9-E6CDCBCB5F06}" type="datetimeFigureOut">
              <a:rPr lang="fr-FR" smtClean="0"/>
              <a:t>25/11/2022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5EDF4C-703E-4201-8D76-A330C37157A5}" type="slidenum">
              <a:rPr lang="fr-FR" smtClean="0"/>
              <a:t>‹N°›</a:t>
            </a:fld>
            <a:endParaRPr lang="fr-FR"/>
          </a:p>
        </p:txBody>
      </p:sp>
    </p:spTree>
    <p:extLst>
      <p:ext uri="{BB962C8B-B14F-4D97-AF65-F5344CB8AC3E}">
        <p14:creationId xmlns:p14="http://schemas.microsoft.com/office/powerpoint/2010/main" val="187521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2C0A0-50FF-4CAD-8FD9-E6CDCBCB5F06}" type="datetimeFigureOut">
              <a:rPr lang="fr-FR" smtClean="0"/>
              <a:t>25/11/2022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EDF4C-703E-4201-8D76-A330C37157A5}" type="slidenum">
              <a:rPr lang="fr-FR" smtClean="0"/>
              <a:t>‹N°›</a:t>
            </a:fld>
            <a:endParaRPr lang="fr-FR"/>
          </a:p>
        </p:txBody>
      </p:sp>
    </p:spTree>
    <p:extLst>
      <p:ext uri="{BB962C8B-B14F-4D97-AF65-F5344CB8AC3E}">
        <p14:creationId xmlns:p14="http://schemas.microsoft.com/office/powerpoint/2010/main" val="106310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tags" Target="../tags/tag3.xml"/><Relationship Id="rId7" Type="http://schemas.openxmlformats.org/officeDocument/2006/relationships/image" Target="../media/image7.wmf"/><Relationship Id="rId12"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tags" Target="../tags/tag4.xml"/><Relationship Id="rId9" Type="http://schemas.openxmlformats.org/officeDocument/2006/relationships/image" Target="../media/image9.jpe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wmf"/><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wm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wmf"/><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t>Atelier : Modification du rendu des antibiogrammes</a:t>
            </a:r>
            <a:br>
              <a:rPr lang="fr-FR" b="1" dirty="0"/>
            </a:br>
            <a:r>
              <a:rPr lang="fr-FR" b="1" dirty="0"/>
              <a:t>Exemple de la Checklist au bloc opératoire – Méthode OMS.</a:t>
            </a:r>
            <a:br>
              <a:rPr lang="fr-FR" dirty="0"/>
            </a:b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70329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Vous avez créé votre maquette de rendu des résultats. Bravo</a:t>
            </a:r>
          </a:p>
          <a:p>
            <a:pPr lvl="1"/>
            <a:r>
              <a:rPr lang="fr-FR" dirty="0"/>
              <a:t>Malheureusement tout reste a faire…</a:t>
            </a:r>
          </a:p>
          <a:p>
            <a:r>
              <a:rPr lang="fr-FR" dirty="0"/>
              <a:t>Sur la base des méthodes présentées cet après midi, comment imagineriez vous les phase d’introduction de votre maquette?</a:t>
            </a:r>
          </a:p>
          <a:p>
            <a:pPr lvl="1"/>
            <a:endParaRPr lang="fr-FR" dirty="0"/>
          </a:p>
        </p:txBody>
      </p:sp>
    </p:spTree>
    <p:extLst>
      <p:ext uri="{BB962C8B-B14F-4D97-AF65-F5344CB8AC3E}">
        <p14:creationId xmlns:p14="http://schemas.microsoft.com/office/powerpoint/2010/main" val="212331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Phase 3 : Comprendre le travail à produire lors de l’implémentation :</a:t>
            </a:r>
            <a:r>
              <a:rPr lang="fr-FR" dirty="0"/>
              <a:t> </a:t>
            </a:r>
          </a:p>
        </p:txBody>
      </p:sp>
      <p:sp>
        <p:nvSpPr>
          <p:cNvPr id="3" name="Espace réservé du contenu 2"/>
          <p:cNvSpPr>
            <a:spLocks noGrp="1"/>
          </p:cNvSpPr>
          <p:nvPr>
            <p:ph idx="1"/>
          </p:nvPr>
        </p:nvSpPr>
        <p:spPr/>
        <p:txBody>
          <a:bodyPr>
            <a:normAutofit fontScale="70000" lnSpcReduction="20000"/>
          </a:bodyPr>
          <a:lstStyle/>
          <a:p>
            <a:r>
              <a:rPr lang="fr-FR" dirty="0"/>
              <a:t>Il est essentiel que l'équipe d’implémentation ait une </a:t>
            </a:r>
            <a:r>
              <a:rPr lang="fr-FR" b="1" dirty="0"/>
              <a:t>compréhension approfondie de la checklist</a:t>
            </a:r>
            <a:r>
              <a:rPr lang="fr-FR" dirty="0"/>
              <a:t>. On leur demandera d’enseigner et d’entraîner leurs collègues à l’utilisation de ce document et ils seront probablement </a:t>
            </a:r>
            <a:r>
              <a:rPr lang="fr-FR" b="1" dirty="0"/>
              <a:t>mis au défi par certains</a:t>
            </a:r>
            <a:r>
              <a:rPr lang="fr-FR" dirty="0"/>
              <a:t> de leurs collègues en ce qui concerne le but, les preuves à l'appui et les avantages de ce travail.</a:t>
            </a:r>
          </a:p>
          <a:p>
            <a:pPr marL="0" indent="0">
              <a:buNone/>
            </a:pPr>
            <a:endParaRPr lang="fr-FR" dirty="0"/>
          </a:p>
          <a:p>
            <a:r>
              <a:rPr lang="fr-FR" dirty="0"/>
              <a:t>Dispenser de la formation sous </a:t>
            </a:r>
            <a:r>
              <a:rPr lang="fr-FR" b="1" dirty="0"/>
              <a:t>forme multiple et à différents moments</a:t>
            </a:r>
            <a:r>
              <a:rPr lang="fr-FR" dirty="0"/>
              <a:t> : via internet, en personne (partager des histoires, coupler le programme avec des choses existantes, dans des endroits différents…), webinaires interactifs (votes, partager des expériences, enregistrer les webinaires…).</a:t>
            </a:r>
          </a:p>
          <a:p>
            <a:endParaRPr lang="fr-FR" dirty="0"/>
          </a:p>
          <a:p>
            <a:r>
              <a:rPr lang="fr-FR" dirty="0"/>
              <a:t>Former à l’amélioration du travail en équipe : aider à prendre la parole en cas de problème…</a:t>
            </a:r>
          </a:p>
          <a:p>
            <a:endParaRPr lang="fr-FR" dirty="0"/>
          </a:p>
        </p:txBody>
      </p:sp>
    </p:spTree>
    <p:extLst>
      <p:ext uri="{BB962C8B-B14F-4D97-AF65-F5344CB8AC3E}">
        <p14:creationId xmlns:p14="http://schemas.microsoft.com/office/powerpoint/2010/main" val="10429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Phase 3 : Évaluez l’environnement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Évaluez comment les choses se passent actuellement dans votre établissement, ce que les gens pensent de leur travail et ce que les gens pensent de la sécurité et du travail d’équipe en réalisant </a:t>
            </a:r>
            <a:r>
              <a:rPr lang="fr-FR" b="1" dirty="0"/>
              <a:t>une enquête sur la culture et en observant les équipes</a:t>
            </a:r>
            <a:r>
              <a:rPr lang="fr-FR" dirty="0"/>
              <a:t>. Cette information vous aidera à créer un plan qui fonctionne pour votre établissement. Chaque établissement est différent et a des besoins uniques qui devront être abordés.</a:t>
            </a:r>
          </a:p>
          <a:p>
            <a:endParaRPr lang="fr-FR" dirty="0"/>
          </a:p>
          <a:p>
            <a:r>
              <a:rPr lang="fr-FR" dirty="0"/>
              <a:t>Deux solutions ont été utilisées :</a:t>
            </a:r>
          </a:p>
          <a:p>
            <a:pPr lvl="1"/>
            <a:r>
              <a:rPr lang="fr-FR" dirty="0"/>
              <a:t>Rendre la checklist obligatoire : avec incitation (financière, certification…) ou sans.</a:t>
            </a:r>
          </a:p>
          <a:p>
            <a:pPr lvl="1"/>
            <a:r>
              <a:rPr lang="fr-FR" dirty="0"/>
              <a:t>Basé sur le volontariat</a:t>
            </a:r>
          </a:p>
        </p:txBody>
      </p:sp>
    </p:spTree>
    <p:extLst>
      <p:ext uri="{BB962C8B-B14F-4D97-AF65-F5344CB8AC3E}">
        <p14:creationId xmlns:p14="http://schemas.microsoft.com/office/powerpoint/2010/main" val="186293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651304" cy="1143000"/>
          </a:xfrm>
        </p:spPr>
        <p:txBody>
          <a:bodyPr>
            <a:noAutofit/>
          </a:bodyPr>
          <a:lstStyle/>
          <a:p>
            <a:r>
              <a:rPr lang="fr-FR" sz="2800" b="1" dirty="0">
                <a:solidFill>
                  <a:schemeClr val="tx2"/>
                </a:solidFill>
              </a:rPr>
              <a:t>Méthode n°1:</a:t>
            </a:r>
            <a:br>
              <a:rPr lang="fr-FR" sz="2800" b="1" dirty="0">
                <a:solidFill>
                  <a:schemeClr val="tx2"/>
                </a:solidFill>
              </a:rPr>
            </a:br>
            <a:r>
              <a:rPr lang="fr-FR" sz="2800" b="1" dirty="0">
                <a:solidFill>
                  <a:schemeClr val="tx2"/>
                </a:solidFill>
              </a:rPr>
              <a:t>Cadre consolidé pour la recherche sur l’implémentation</a:t>
            </a:r>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6" name="Textfeld 3"/>
          <p:cNvSpPr txBox="1"/>
          <p:nvPr/>
        </p:nvSpPr>
        <p:spPr>
          <a:xfrm>
            <a:off x="1058333" y="1514457"/>
            <a:ext cx="6534185" cy="3354765"/>
          </a:xfrm>
          <a:prstGeom prst="rect">
            <a:avLst/>
          </a:prstGeom>
          <a:noFill/>
        </p:spPr>
        <p:txBody>
          <a:bodyPr wrap="square" rtlCol="0">
            <a:spAutoFit/>
          </a:bodyPr>
          <a:lstStyle/>
          <a:p>
            <a:r>
              <a:rPr lang="en-GB" b="1" dirty="0"/>
              <a:t>How to apply best practices in infection prevention and control and antimicrobial stewardship?  Reflexion on implementation methods. </a:t>
            </a:r>
            <a:endParaRPr lang="en-GB" sz="3200" b="1" dirty="0"/>
          </a:p>
          <a:p>
            <a:endParaRPr lang="en-GB" b="1" dirty="0"/>
          </a:p>
          <a:p>
            <a:r>
              <a:rPr lang="en-GB" sz="12000" b="1" dirty="0">
                <a:solidFill>
                  <a:srgbClr val="C00000"/>
                </a:solidFill>
              </a:rPr>
              <a:t>CFIR</a:t>
            </a:r>
          </a:p>
          <a:p>
            <a:r>
              <a:rPr lang="en-GB" sz="2000" b="1" dirty="0"/>
              <a:t>Consolidated Framework for Implementation Research</a:t>
            </a:r>
          </a:p>
        </p:txBody>
      </p:sp>
      <p:sp>
        <p:nvSpPr>
          <p:cNvPr id="7" name="Rectangle 6"/>
          <p:cNvSpPr/>
          <p:nvPr/>
        </p:nvSpPr>
        <p:spPr>
          <a:xfrm>
            <a:off x="1058332" y="5212357"/>
            <a:ext cx="7064390" cy="1384995"/>
          </a:xfrm>
          <a:prstGeom prst="rect">
            <a:avLst/>
          </a:prstGeom>
        </p:spPr>
        <p:txBody>
          <a:bodyPr wrap="square">
            <a:spAutoFit/>
          </a:bodyPr>
          <a:lstStyle/>
          <a:p>
            <a:r>
              <a:rPr lang="en-GB" sz="1400" dirty="0" err="1"/>
              <a:t>Damschroder</a:t>
            </a:r>
            <a:r>
              <a:rPr lang="en-GB" sz="1400" dirty="0"/>
              <a:t> LJ, </a:t>
            </a:r>
            <a:r>
              <a:rPr lang="en-GB" sz="1400" dirty="0" err="1"/>
              <a:t>Aron</a:t>
            </a:r>
            <a:r>
              <a:rPr lang="en-GB" sz="1400" dirty="0"/>
              <a:t> DC, Keith RE, </a:t>
            </a:r>
            <a:r>
              <a:rPr lang="en-GB" sz="1400" dirty="0" err="1"/>
              <a:t>Kirsh</a:t>
            </a:r>
            <a:r>
              <a:rPr lang="en-GB" sz="1400" dirty="0"/>
              <a:t> SR, Alexander JA, </a:t>
            </a:r>
            <a:r>
              <a:rPr lang="en-GB" sz="1400" dirty="0" err="1"/>
              <a:t>Lowery</a:t>
            </a:r>
            <a:r>
              <a:rPr lang="en-GB" sz="1400" dirty="0"/>
              <a:t> JC</a:t>
            </a:r>
          </a:p>
          <a:p>
            <a:endParaRPr lang="en-GB" sz="1400" dirty="0"/>
          </a:p>
          <a:p>
            <a:r>
              <a:rPr lang="en-GB" sz="1400" dirty="0"/>
              <a:t>Fostering implementation of health services research findings into practice: A consolidated framework for advancing implementation science</a:t>
            </a:r>
          </a:p>
          <a:p>
            <a:endParaRPr lang="en-GB" sz="1400" dirty="0"/>
          </a:p>
          <a:p>
            <a:r>
              <a:rPr lang="de-DE" sz="1400" i="1" dirty="0" err="1"/>
              <a:t>Implementation</a:t>
            </a:r>
            <a:r>
              <a:rPr lang="de-DE" sz="1400" i="1" dirty="0"/>
              <a:t> </a:t>
            </a:r>
            <a:r>
              <a:rPr lang="de-DE" sz="1400" i="1" dirty="0" err="1"/>
              <a:t>Sci</a:t>
            </a:r>
            <a:r>
              <a:rPr lang="de-DE" sz="1400" i="1" dirty="0"/>
              <a:t> </a:t>
            </a:r>
            <a:r>
              <a:rPr lang="de-DE" sz="1400" dirty="0"/>
              <a:t>2009;4: 50</a:t>
            </a:r>
            <a:endParaRPr lang="en-GB" sz="1400" dirty="0"/>
          </a:p>
        </p:txBody>
      </p:sp>
    </p:spTree>
    <p:extLst>
      <p:ext uri="{BB962C8B-B14F-4D97-AF65-F5344CB8AC3E}">
        <p14:creationId xmlns:p14="http://schemas.microsoft.com/office/powerpoint/2010/main" val="231348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Autofit/>
          </a:bodyPr>
          <a:lstStyle/>
          <a:p>
            <a:r>
              <a:rPr lang="fr-FR" sz="3200" b="1" dirty="0">
                <a:solidFill>
                  <a:schemeClr val="tx2"/>
                </a:solidFill>
              </a:rPr>
              <a:t>Domaine 3, 4 et 5 : Contexte</a:t>
            </a:r>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pic>
        <p:nvPicPr>
          <p:cNvPr id="5" name="Image 4"/>
          <p:cNvPicPr>
            <a:picLocks noChangeAspect="1"/>
          </p:cNvPicPr>
          <p:nvPr/>
        </p:nvPicPr>
        <p:blipFill>
          <a:blip r:embed="rId2"/>
          <a:stretch>
            <a:fillRect/>
          </a:stretch>
        </p:blipFill>
        <p:spPr>
          <a:xfrm>
            <a:off x="2600810" y="4330294"/>
            <a:ext cx="3828971" cy="2527706"/>
          </a:xfrm>
          <a:prstGeom prst="rect">
            <a:avLst/>
          </a:prstGeom>
        </p:spPr>
      </p:pic>
      <p:sp>
        <p:nvSpPr>
          <p:cNvPr id="6" name="Rectangle à coins arrondis 5"/>
          <p:cNvSpPr/>
          <p:nvPr/>
        </p:nvSpPr>
        <p:spPr>
          <a:xfrm>
            <a:off x="72008" y="3658769"/>
            <a:ext cx="2843808" cy="1464231"/>
          </a:xfrm>
          <a:prstGeom prst="roundRect">
            <a:avLst/>
          </a:prstGeom>
          <a:solidFill>
            <a:srgbClr val="06F43F"/>
          </a:solidFill>
          <a:ln>
            <a:solidFill>
              <a:srgbClr val="00B050"/>
            </a:solidFill>
          </a:ln>
        </p:spPr>
        <p:txBody>
          <a:bodyPr wrap="square">
            <a:spAutoFit/>
          </a:bodyPr>
          <a:lstStyle/>
          <a:p>
            <a:pPr marL="342900" indent="19050">
              <a:buFont typeface="+mj-lt"/>
              <a:buAutoNum type="arabicPeriod"/>
            </a:pPr>
            <a:r>
              <a:rPr lang="fr-FR" sz="1600" dirty="0"/>
              <a:t>Politique extérieur, incitations, directives</a:t>
            </a:r>
          </a:p>
          <a:p>
            <a:pPr marL="342900" indent="19050">
              <a:buFont typeface="+mj-lt"/>
              <a:buAutoNum type="arabicPeriod"/>
            </a:pPr>
            <a:r>
              <a:rPr lang="fr-FR" sz="1600" dirty="0"/>
              <a:t>Cosmopolitisme</a:t>
            </a:r>
          </a:p>
          <a:p>
            <a:pPr marL="342900" indent="19050">
              <a:buFont typeface="+mj-lt"/>
              <a:buAutoNum type="arabicPeriod"/>
            </a:pPr>
            <a:r>
              <a:rPr lang="fr-FR" sz="1600" dirty="0"/>
              <a:t>Pression des pairs</a:t>
            </a:r>
          </a:p>
          <a:p>
            <a:pPr marL="342900" indent="19050">
              <a:buFont typeface="+mj-lt"/>
              <a:buAutoNum type="arabicPeriod"/>
            </a:pPr>
            <a:r>
              <a:rPr lang="fr-FR" sz="1600" dirty="0"/>
              <a:t>Besoins des patients</a:t>
            </a:r>
          </a:p>
        </p:txBody>
      </p:sp>
      <p:sp>
        <p:nvSpPr>
          <p:cNvPr id="7" name="Rectangle à coins arrondis 6"/>
          <p:cNvSpPr/>
          <p:nvPr/>
        </p:nvSpPr>
        <p:spPr>
          <a:xfrm>
            <a:off x="2699792" y="1354466"/>
            <a:ext cx="3603242" cy="2281476"/>
          </a:xfrm>
          <a:prstGeom prst="roundRect">
            <a:avLst/>
          </a:prstGeom>
          <a:solidFill>
            <a:srgbClr val="FFFF99"/>
          </a:solidFill>
          <a:ln>
            <a:solidFill>
              <a:srgbClr val="FFFF00"/>
            </a:solidFill>
          </a:ln>
        </p:spPr>
        <p:txBody>
          <a:bodyPr wrap="square">
            <a:spAutoFit/>
          </a:bodyPr>
          <a:lstStyle/>
          <a:p>
            <a:pPr marL="361950">
              <a:buFont typeface="+mj-lt"/>
              <a:buAutoNum type="arabicPeriod"/>
            </a:pPr>
            <a:r>
              <a:rPr lang="fr-FR" sz="1600" dirty="0"/>
              <a:t>Caractéristiques structurelles </a:t>
            </a:r>
          </a:p>
          <a:p>
            <a:pPr marL="361950">
              <a:buFont typeface="+mj-lt"/>
              <a:buAutoNum type="arabicPeriod"/>
            </a:pPr>
            <a:r>
              <a:rPr lang="fr-FR" sz="1600" dirty="0"/>
              <a:t>Structure/Réseaux</a:t>
            </a:r>
          </a:p>
          <a:p>
            <a:pPr marL="361950">
              <a:buFont typeface="+mj-lt"/>
              <a:buAutoNum type="arabicPeriod"/>
            </a:pPr>
            <a:r>
              <a:rPr lang="fr-FR" sz="1600" dirty="0"/>
              <a:t>Communication </a:t>
            </a:r>
          </a:p>
          <a:p>
            <a:pPr marL="361950">
              <a:buFont typeface="+mj-lt"/>
              <a:buAutoNum type="arabicPeriod"/>
            </a:pPr>
            <a:r>
              <a:rPr lang="fr-FR" sz="1600" dirty="0"/>
              <a:t>Culture organisationnelle</a:t>
            </a:r>
          </a:p>
          <a:p>
            <a:pPr marL="361950">
              <a:buFont typeface="+mj-lt"/>
              <a:buAutoNum type="arabicPeriod"/>
            </a:pPr>
            <a:r>
              <a:rPr lang="fr-FR" sz="1600" dirty="0"/>
              <a:t>Contexte réceptif/Capacité d’absorption </a:t>
            </a:r>
          </a:p>
          <a:p>
            <a:pPr marL="361950">
              <a:buFont typeface="+mj-lt"/>
              <a:buAutoNum type="arabicPeriod"/>
            </a:pPr>
            <a:r>
              <a:rPr lang="fr-FR" sz="1600" dirty="0"/>
              <a:t>Climat d’Implémentation</a:t>
            </a:r>
          </a:p>
          <a:p>
            <a:pPr marL="361950">
              <a:buFont typeface="+mj-lt"/>
              <a:buAutoNum type="arabicPeriod"/>
            </a:pPr>
            <a:r>
              <a:rPr lang="fr-FR" sz="1600" dirty="0"/>
              <a:t>Préparation à l’implémentation</a:t>
            </a:r>
          </a:p>
        </p:txBody>
      </p:sp>
      <p:sp>
        <p:nvSpPr>
          <p:cNvPr id="3" name="Rectangle à coins arrondis 2"/>
          <p:cNvSpPr/>
          <p:nvPr/>
        </p:nvSpPr>
        <p:spPr>
          <a:xfrm>
            <a:off x="6084168" y="3692821"/>
            <a:ext cx="2952329" cy="1464231"/>
          </a:xfrm>
          <a:prstGeom prst="roundRect">
            <a:avLst/>
          </a:prstGeom>
          <a:solidFill>
            <a:schemeClr val="accent6">
              <a:lumMod val="60000"/>
              <a:lumOff val="40000"/>
            </a:schemeClr>
          </a:solidFill>
          <a:ln>
            <a:solidFill>
              <a:srgbClr val="FFC000"/>
            </a:solidFill>
          </a:ln>
        </p:spPr>
        <p:txBody>
          <a:bodyPr wrap="square">
            <a:spAutoFit/>
          </a:bodyPr>
          <a:lstStyle/>
          <a:p>
            <a:pPr marL="180975" indent="-180975">
              <a:buFont typeface="+mj-lt"/>
              <a:buAutoNum type="arabicPeriod"/>
            </a:pPr>
            <a:r>
              <a:rPr lang="fr-FR" sz="1600" dirty="0"/>
              <a:t>Connaissances et croyances</a:t>
            </a:r>
          </a:p>
          <a:p>
            <a:pPr marL="180975" indent="-180975">
              <a:buFont typeface="+mj-lt"/>
              <a:buAutoNum type="arabicPeriod"/>
            </a:pPr>
            <a:r>
              <a:rPr lang="en-GB" sz="1600" dirty="0"/>
              <a:t>Auto-</a:t>
            </a:r>
            <a:r>
              <a:rPr lang="en-GB" sz="1600" dirty="0" err="1"/>
              <a:t>efficacité</a:t>
            </a:r>
            <a:endParaRPr lang="en-GB" sz="1600" dirty="0"/>
          </a:p>
          <a:p>
            <a:pPr marL="180975" indent="-180975">
              <a:buFont typeface="+mj-lt"/>
              <a:buAutoNum type="arabicPeriod"/>
            </a:pPr>
            <a:r>
              <a:rPr lang="fr-FR" sz="1600" dirty="0"/>
              <a:t>Stade individuel de préparation au changement</a:t>
            </a:r>
          </a:p>
          <a:p>
            <a:pPr marL="180975" indent="-180975">
              <a:buFont typeface="+mj-lt"/>
              <a:buAutoNum type="arabicPeriod"/>
            </a:pPr>
            <a:r>
              <a:rPr lang="fr-FR" sz="1600" dirty="0"/>
              <a:t>Attitude envers l’institution</a:t>
            </a:r>
          </a:p>
        </p:txBody>
      </p:sp>
      <p:cxnSp>
        <p:nvCxnSpPr>
          <p:cNvPr id="11" name="Connecteur en angle 10"/>
          <p:cNvCxnSpPr>
            <a:stCxn id="6" idx="2"/>
          </p:cNvCxnSpPr>
          <p:nvPr/>
        </p:nvCxnSpPr>
        <p:spPr>
          <a:xfrm rot="16200000" flipH="1">
            <a:off x="1827728" y="4789184"/>
            <a:ext cx="610256" cy="1277888"/>
          </a:xfrm>
          <a:prstGeom prst="bentConnector2">
            <a:avLst/>
          </a:prstGeom>
          <a:ln>
            <a:solidFill>
              <a:srgbClr val="06F43F"/>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H="1">
            <a:off x="4570579" y="3635942"/>
            <a:ext cx="1421" cy="1305226"/>
          </a:xfrm>
          <a:prstGeom prst="line">
            <a:avLst/>
          </a:prstGeom>
          <a:ln>
            <a:solidFill>
              <a:srgbClr val="FFFF99"/>
            </a:solidFill>
          </a:ln>
        </p:spPr>
        <p:style>
          <a:lnRef idx="2">
            <a:schemeClr val="accent1"/>
          </a:lnRef>
          <a:fillRef idx="0">
            <a:schemeClr val="accent1"/>
          </a:fillRef>
          <a:effectRef idx="1">
            <a:schemeClr val="accent1"/>
          </a:effectRef>
          <a:fontRef idx="minor">
            <a:schemeClr val="tx1"/>
          </a:fontRef>
        </p:style>
      </p:cxnSp>
      <p:cxnSp>
        <p:nvCxnSpPr>
          <p:cNvPr id="17" name="Connecteur en angle 16"/>
          <p:cNvCxnSpPr>
            <a:stCxn id="3" idx="2"/>
          </p:cNvCxnSpPr>
          <p:nvPr/>
        </p:nvCxnSpPr>
        <p:spPr>
          <a:xfrm rot="5400000">
            <a:off x="6030379" y="4275310"/>
            <a:ext cx="648212" cy="2411697"/>
          </a:xfrm>
          <a:prstGeom prst="bentConnector2">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8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FR" sz="3200" b="1" dirty="0">
                <a:solidFill>
                  <a:schemeClr val="tx2"/>
                </a:solidFill>
              </a:rPr>
              <a:t>Etape n°1: Phase d’évaluation</a:t>
            </a:r>
          </a:p>
        </p:txBody>
      </p:sp>
      <p:sp>
        <p:nvSpPr>
          <p:cNvPr id="3" name="Espace réservé du contenu 2"/>
          <p:cNvSpPr>
            <a:spLocks noGrp="1"/>
          </p:cNvSpPr>
          <p:nvPr>
            <p:ph idx="1"/>
          </p:nvPr>
        </p:nvSpPr>
        <p:spPr>
          <a:xfrm>
            <a:off x="457200" y="1484784"/>
            <a:ext cx="8229600" cy="4525963"/>
          </a:xfrm>
        </p:spPr>
        <p:txBody>
          <a:bodyPr/>
          <a:lstStyle/>
          <a:p>
            <a:r>
              <a:rPr lang="fr-FR" sz="2800" dirty="0">
                <a:solidFill>
                  <a:schemeClr val="tx2"/>
                </a:solidFill>
              </a:rPr>
              <a:t>Evaluer le contexte en terme de potentielles barrières ou facilitateurs à l’implémentation</a:t>
            </a:r>
          </a:p>
          <a:p>
            <a:pPr lvl="1"/>
            <a:r>
              <a:rPr lang="fr-FR" sz="2400" dirty="0">
                <a:solidFill>
                  <a:schemeClr val="tx2"/>
                </a:solidFill>
              </a:rPr>
              <a:t>Méthode qualitative : </a:t>
            </a:r>
            <a:r>
              <a:rPr lang="fr-FR" sz="2400" dirty="0"/>
              <a:t>Entretiens individuels ou de groupe</a:t>
            </a:r>
          </a:p>
          <a:p>
            <a:pPr lvl="1"/>
            <a:r>
              <a:rPr lang="fr-FR" sz="2400" dirty="0">
                <a:solidFill>
                  <a:schemeClr val="tx2"/>
                </a:solidFill>
              </a:rPr>
              <a:t>Méthode quantitative </a:t>
            </a:r>
            <a:r>
              <a:rPr lang="fr-FR" sz="2400" dirty="0"/>
              <a:t>: Grilles d’évaluation</a:t>
            </a:r>
          </a:p>
          <a:p>
            <a:pPr lvl="1"/>
            <a:r>
              <a:rPr lang="en-GB" sz="2400" dirty="0" err="1"/>
              <a:t>Exemple</a:t>
            </a:r>
            <a:r>
              <a:rPr lang="en-GB" sz="2400" dirty="0"/>
              <a:t> </a:t>
            </a:r>
            <a:r>
              <a:rPr lang="en-GB" sz="2400" dirty="0" err="1"/>
              <a:t>d’ASPIRES</a:t>
            </a:r>
            <a:r>
              <a:rPr lang="en-GB" sz="2400" dirty="0"/>
              <a:t>: </a:t>
            </a:r>
            <a:r>
              <a:rPr lang="en-GB" sz="1600" dirty="0"/>
              <a:t>“</a:t>
            </a:r>
            <a:r>
              <a:rPr lang="en-GB" sz="1600" i="1" dirty="0"/>
              <a:t>Optimising antibiotic usage along surgical pathways: addressing antimicrobial resistance and improving clinical outcomes.”</a:t>
            </a:r>
            <a:endParaRPr lang="fr-FR" sz="1600" i="1" dirty="0">
              <a:solidFill>
                <a:schemeClr val="tx2"/>
              </a:solidFill>
            </a:endParaRPr>
          </a:p>
          <a:p>
            <a:r>
              <a:rPr lang="fr-FR" sz="2800" dirty="0">
                <a:solidFill>
                  <a:schemeClr val="tx2"/>
                </a:solidFill>
              </a:rPr>
              <a:t>Choisir parmi les 39 « items » les + pertinents</a:t>
            </a:r>
          </a:p>
          <a:p>
            <a:r>
              <a:rPr lang="fr-FR" sz="2800" dirty="0">
                <a:solidFill>
                  <a:schemeClr val="tx2"/>
                </a:solidFill>
              </a:rPr>
              <a:t>Définir le niveau d’analyse: acteurs ou institution</a:t>
            </a:r>
          </a:p>
          <a:p>
            <a:r>
              <a:rPr lang="fr-FR" sz="2800" dirty="0"/>
              <a:t>Définir avec les acteurs les </a:t>
            </a:r>
            <a:r>
              <a:rPr lang="fr-FR" sz="2800" dirty="0">
                <a:solidFill>
                  <a:schemeClr val="tx2"/>
                </a:solidFill>
              </a:rPr>
              <a:t>voies de communication</a:t>
            </a:r>
          </a:p>
          <a:p>
            <a:endParaRPr lang="fr-FR" sz="2800" dirty="0">
              <a:solidFill>
                <a:schemeClr val="tx2"/>
              </a:solidFill>
            </a:endParaRPr>
          </a:p>
        </p:txBody>
      </p:sp>
      <p:sp>
        <p:nvSpPr>
          <p:cNvPr id="5" name="Rectangle 4"/>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6" name="Connecteur droit 5"/>
          <p:cNvCxnSpPr/>
          <p:nvPr/>
        </p:nvCxnSpPr>
        <p:spPr>
          <a:xfrm>
            <a:off x="971550" y="1279299"/>
            <a:ext cx="7272338" cy="0"/>
          </a:xfrm>
          <a:prstGeom prst="line">
            <a:avLst/>
          </a:prstGeom>
          <a:noFill/>
          <a:ln w="28575" cap="flat" cmpd="sng" algn="ctr">
            <a:solidFill>
              <a:srgbClr val="FF0000"/>
            </a:solidFill>
            <a:prstDash val="solid"/>
          </a:ln>
          <a:effectLst/>
        </p:spPr>
      </p:cxnSp>
    </p:spTree>
    <p:extLst>
      <p:ext uri="{BB962C8B-B14F-4D97-AF65-F5344CB8AC3E}">
        <p14:creationId xmlns:p14="http://schemas.microsoft.com/office/powerpoint/2010/main" val="81214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Autofit/>
          </a:bodyPr>
          <a:lstStyle/>
          <a:p>
            <a:r>
              <a:rPr lang="fr-FR" sz="3200" b="1" dirty="0">
                <a:solidFill>
                  <a:schemeClr val="tx2"/>
                </a:solidFill>
              </a:rPr>
              <a:t>Stratégies d’implémentation</a:t>
            </a:r>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pic>
        <p:nvPicPr>
          <p:cNvPr id="4" name="Image 3"/>
          <p:cNvPicPr>
            <a:picLocks noChangeAspect="1"/>
          </p:cNvPicPr>
          <p:nvPr/>
        </p:nvPicPr>
        <p:blipFill>
          <a:blip r:embed="rId2"/>
          <a:stretch>
            <a:fillRect/>
          </a:stretch>
        </p:blipFill>
        <p:spPr>
          <a:xfrm>
            <a:off x="251520" y="2319045"/>
            <a:ext cx="3853681" cy="3622724"/>
          </a:xfrm>
          <a:prstGeom prst="rect">
            <a:avLst/>
          </a:prstGeom>
        </p:spPr>
      </p:pic>
      <p:sp>
        <p:nvSpPr>
          <p:cNvPr id="8" name="ZoneTexte 7"/>
          <p:cNvSpPr txBox="1"/>
          <p:nvPr/>
        </p:nvSpPr>
        <p:spPr>
          <a:xfrm>
            <a:off x="457200" y="1772816"/>
            <a:ext cx="3250704" cy="461665"/>
          </a:xfrm>
          <a:prstGeom prst="rect">
            <a:avLst/>
          </a:prstGeom>
          <a:noFill/>
        </p:spPr>
        <p:txBody>
          <a:bodyPr wrap="square" rtlCol="0">
            <a:spAutoFit/>
          </a:bodyPr>
          <a:lstStyle/>
          <a:p>
            <a:pPr algn="ctr"/>
            <a:r>
              <a:rPr lang="fr-FR" sz="2400" b="1" dirty="0">
                <a:solidFill>
                  <a:schemeClr val="tx2"/>
                </a:solidFill>
              </a:rPr>
              <a:t>Analyse de 73 stratégies</a:t>
            </a:r>
          </a:p>
        </p:txBody>
      </p:sp>
      <p:sp>
        <p:nvSpPr>
          <p:cNvPr id="9" name="Rectangle 8"/>
          <p:cNvSpPr/>
          <p:nvPr/>
        </p:nvSpPr>
        <p:spPr>
          <a:xfrm>
            <a:off x="4716016" y="6381328"/>
            <a:ext cx="4147033" cy="369332"/>
          </a:xfrm>
          <a:prstGeom prst="rect">
            <a:avLst/>
          </a:prstGeom>
        </p:spPr>
        <p:txBody>
          <a:bodyPr wrap="none">
            <a:spAutoFit/>
          </a:bodyPr>
          <a:lstStyle/>
          <a:p>
            <a:r>
              <a:rPr lang="fr-FR" i="1" dirty="0" err="1">
                <a:solidFill>
                  <a:schemeClr val="bg1">
                    <a:lumMod val="50000"/>
                  </a:schemeClr>
                </a:solidFill>
              </a:rPr>
              <a:t>Waltz</a:t>
            </a:r>
            <a:r>
              <a:rPr lang="fr-FR" i="1" dirty="0">
                <a:solidFill>
                  <a:schemeClr val="bg1">
                    <a:lumMod val="50000"/>
                  </a:schemeClr>
                </a:solidFill>
              </a:rPr>
              <a:t> et al, </a:t>
            </a:r>
            <a:r>
              <a:rPr lang="fr-FR" i="1" dirty="0" err="1">
                <a:solidFill>
                  <a:schemeClr val="bg1">
                    <a:lumMod val="50000"/>
                  </a:schemeClr>
                </a:solidFill>
              </a:rPr>
              <a:t>Implementation</a:t>
            </a:r>
            <a:r>
              <a:rPr lang="fr-FR" i="1" dirty="0">
                <a:solidFill>
                  <a:schemeClr val="bg1">
                    <a:lumMod val="50000"/>
                  </a:schemeClr>
                </a:solidFill>
              </a:rPr>
              <a:t> sciences 2015</a:t>
            </a:r>
          </a:p>
        </p:txBody>
      </p:sp>
      <p:sp>
        <p:nvSpPr>
          <p:cNvPr id="12" name="Rectangle 11"/>
          <p:cNvSpPr/>
          <p:nvPr/>
        </p:nvSpPr>
        <p:spPr>
          <a:xfrm>
            <a:off x="4565196" y="2579211"/>
            <a:ext cx="4183268" cy="2862322"/>
          </a:xfrm>
          <a:prstGeom prst="rect">
            <a:avLst/>
          </a:prstGeom>
          <a:solidFill>
            <a:srgbClr val="00B050"/>
          </a:solidFill>
        </p:spPr>
        <p:txBody>
          <a:bodyPr wrap="square">
            <a:spAutoFit/>
          </a:bodyPr>
          <a:lstStyle/>
          <a:p>
            <a:r>
              <a:rPr lang="fr-FR" sz="2000" dirty="0">
                <a:solidFill>
                  <a:schemeClr val="bg1"/>
                </a:solidFill>
              </a:rPr>
              <a:t>Ce qui fonctionnent: </a:t>
            </a:r>
          </a:p>
          <a:p>
            <a:pPr marL="180975" indent="-180975">
              <a:buFont typeface="Calibri" panose="020F0502020204030204" pitchFamily="34" charset="0"/>
              <a:buChar char="-"/>
            </a:pPr>
            <a:r>
              <a:rPr lang="fr-FR" sz="2000" dirty="0">
                <a:solidFill>
                  <a:schemeClr val="bg1"/>
                </a:solidFill>
              </a:rPr>
              <a:t>Support de formation papier (flyer)</a:t>
            </a:r>
          </a:p>
          <a:p>
            <a:pPr marL="180975" indent="-180975">
              <a:buFont typeface="Calibri" panose="020F0502020204030204" pitchFamily="34" charset="0"/>
              <a:buChar char="-"/>
            </a:pPr>
            <a:r>
              <a:rPr lang="fr-FR" sz="2000" dirty="0">
                <a:solidFill>
                  <a:schemeClr val="bg1"/>
                </a:solidFill>
              </a:rPr>
              <a:t>Réunion de formation</a:t>
            </a:r>
          </a:p>
          <a:p>
            <a:pPr marL="180975" indent="-180975">
              <a:buFont typeface="Calibri" panose="020F0502020204030204" pitchFamily="34" charset="0"/>
              <a:buChar char="-"/>
            </a:pPr>
            <a:r>
              <a:rPr lang="fr-FR" sz="2000" dirty="0">
                <a:solidFill>
                  <a:schemeClr val="bg1"/>
                </a:solidFill>
              </a:rPr>
              <a:t>Formations de proximité</a:t>
            </a:r>
          </a:p>
          <a:p>
            <a:pPr marL="180975" indent="-180975">
              <a:buFont typeface="Calibri" panose="020F0502020204030204" pitchFamily="34" charset="0"/>
              <a:buChar char="-"/>
            </a:pPr>
            <a:r>
              <a:rPr lang="fr-FR" sz="2000" dirty="0">
                <a:solidFill>
                  <a:schemeClr val="bg1"/>
                </a:solidFill>
              </a:rPr>
              <a:t>Leaders d’opinion locaux</a:t>
            </a:r>
          </a:p>
          <a:p>
            <a:pPr marL="180975" indent="-180975">
              <a:buFont typeface="Calibri" panose="020F0502020204030204" pitchFamily="34" charset="0"/>
              <a:buChar char="-"/>
            </a:pPr>
            <a:r>
              <a:rPr lang="fr-FR" sz="2000" dirty="0">
                <a:solidFill>
                  <a:schemeClr val="bg1"/>
                </a:solidFill>
              </a:rPr>
              <a:t>Audit et feedback</a:t>
            </a:r>
          </a:p>
          <a:p>
            <a:pPr marL="180975" indent="-180975">
              <a:buFont typeface="Calibri" panose="020F0502020204030204" pitchFamily="34" charset="0"/>
              <a:buChar char="-"/>
            </a:pPr>
            <a:r>
              <a:rPr lang="fr-FR" sz="2000" dirty="0">
                <a:solidFill>
                  <a:schemeClr val="bg1"/>
                </a:solidFill>
              </a:rPr>
              <a:t>Rappels informatisés</a:t>
            </a:r>
          </a:p>
          <a:p>
            <a:pPr marL="180975" indent="-180975">
              <a:buFont typeface="Calibri" panose="020F0502020204030204" pitchFamily="34" charset="0"/>
              <a:buChar char="-"/>
            </a:pPr>
            <a:r>
              <a:rPr lang="fr-FR" sz="2000" b="1" u="sng" dirty="0">
                <a:solidFill>
                  <a:schemeClr val="bg1"/>
                </a:solidFill>
              </a:rPr>
              <a:t>Interventions taillée sur mesure par rapport au contexte</a:t>
            </a:r>
          </a:p>
        </p:txBody>
      </p:sp>
    </p:spTree>
    <p:extLst>
      <p:ext uri="{BB962C8B-B14F-4D97-AF65-F5344CB8AC3E}">
        <p14:creationId xmlns:p14="http://schemas.microsoft.com/office/powerpoint/2010/main" val="341480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Autofit/>
          </a:bodyPr>
          <a:lstStyle/>
          <a:p>
            <a:r>
              <a:rPr lang="fr-FR" sz="2800" b="1" dirty="0">
                <a:solidFill>
                  <a:schemeClr val="tx2"/>
                </a:solidFill>
              </a:rPr>
              <a:t>Etape n°2: Choix de la stratégies d’implémentation</a:t>
            </a:r>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8" name="ZoneTexte 7"/>
          <p:cNvSpPr txBox="1"/>
          <p:nvPr/>
        </p:nvSpPr>
        <p:spPr>
          <a:xfrm>
            <a:off x="179512" y="1393612"/>
            <a:ext cx="8712968" cy="523220"/>
          </a:xfrm>
          <a:prstGeom prst="rect">
            <a:avLst/>
          </a:prstGeom>
          <a:noFill/>
        </p:spPr>
        <p:txBody>
          <a:bodyPr wrap="square" rtlCol="0">
            <a:spAutoFit/>
          </a:bodyPr>
          <a:lstStyle/>
          <a:p>
            <a:pPr algn="ctr"/>
            <a:r>
              <a:rPr lang="fr-FR" sz="2800" i="1" dirty="0">
                <a:solidFill>
                  <a:schemeClr val="tx2"/>
                </a:solidFill>
              </a:rPr>
              <a:t>Croisement entre CFIR et ERIC (Analyse de 73 stratégies)</a:t>
            </a:r>
          </a:p>
        </p:txBody>
      </p:sp>
      <p:sp>
        <p:nvSpPr>
          <p:cNvPr id="9" name="Rectangle 8"/>
          <p:cNvSpPr/>
          <p:nvPr/>
        </p:nvSpPr>
        <p:spPr>
          <a:xfrm>
            <a:off x="5046799" y="6058162"/>
            <a:ext cx="4085029" cy="646331"/>
          </a:xfrm>
          <a:prstGeom prst="rect">
            <a:avLst/>
          </a:prstGeom>
        </p:spPr>
        <p:txBody>
          <a:bodyPr wrap="none">
            <a:spAutoFit/>
          </a:bodyPr>
          <a:lstStyle/>
          <a:p>
            <a:r>
              <a:rPr lang="fr-FR" i="1" dirty="0">
                <a:solidFill>
                  <a:schemeClr val="bg1">
                    <a:lumMod val="50000"/>
                  </a:schemeClr>
                </a:solidFill>
              </a:rPr>
              <a:t>Powell et al, </a:t>
            </a:r>
            <a:r>
              <a:rPr lang="fr-FR" i="1" dirty="0" err="1">
                <a:solidFill>
                  <a:schemeClr val="bg1">
                    <a:lumMod val="50000"/>
                  </a:schemeClr>
                </a:solidFill>
              </a:rPr>
              <a:t>Impl</a:t>
            </a:r>
            <a:r>
              <a:rPr lang="fr-FR" i="1" dirty="0">
                <a:solidFill>
                  <a:schemeClr val="bg1">
                    <a:lumMod val="50000"/>
                  </a:schemeClr>
                </a:solidFill>
              </a:rPr>
              <a:t> Science</a:t>
            </a:r>
            <a:r>
              <a:rPr lang="en-US" i="1" dirty="0">
                <a:solidFill>
                  <a:schemeClr val="bg1">
                    <a:lumMod val="50000"/>
                  </a:schemeClr>
                </a:solidFill>
              </a:rPr>
              <a:t>. 2015</a:t>
            </a:r>
          </a:p>
          <a:p>
            <a:r>
              <a:rPr lang="fr-FR" i="1" dirty="0">
                <a:solidFill>
                  <a:schemeClr val="bg1">
                    <a:lumMod val="50000"/>
                  </a:schemeClr>
                </a:solidFill>
              </a:rPr>
              <a:t>https://cfirguide.org/choosing-strategies/</a:t>
            </a:r>
          </a:p>
        </p:txBody>
      </p:sp>
      <p:pic>
        <p:nvPicPr>
          <p:cNvPr id="5" name="Image 4"/>
          <p:cNvPicPr>
            <a:picLocks noChangeAspect="1"/>
          </p:cNvPicPr>
          <p:nvPr/>
        </p:nvPicPr>
        <p:blipFill>
          <a:blip r:embed="rId2"/>
          <a:stretch>
            <a:fillRect/>
          </a:stretch>
        </p:blipFill>
        <p:spPr>
          <a:xfrm>
            <a:off x="4836720" y="2812619"/>
            <a:ext cx="3927152" cy="295191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3"/>
          <a:stretch>
            <a:fillRect/>
          </a:stretch>
        </p:blipFill>
        <p:spPr>
          <a:xfrm>
            <a:off x="395536" y="2306139"/>
            <a:ext cx="3682752" cy="3964878"/>
          </a:xfrm>
          <a:prstGeom prst="rect">
            <a:avLst/>
          </a:prstGeom>
          <a:ln>
            <a:noFill/>
          </a:ln>
          <a:effectLst>
            <a:outerShdw blurRad="292100" dist="139700" dir="2700000" algn="tl" rotWithShape="0">
              <a:srgbClr val="333333">
                <a:alpha val="65000"/>
              </a:srgbClr>
            </a:outerShdw>
          </a:effectLst>
        </p:spPr>
      </p:pic>
      <p:cxnSp>
        <p:nvCxnSpPr>
          <p:cNvPr id="10" name="Connecteur droit 9"/>
          <p:cNvCxnSpPr/>
          <p:nvPr/>
        </p:nvCxnSpPr>
        <p:spPr>
          <a:xfrm>
            <a:off x="4078288" y="3212976"/>
            <a:ext cx="709736"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4102636" y="3501008"/>
            <a:ext cx="685388" cy="576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071860" y="4797152"/>
            <a:ext cx="716164" cy="6749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796136" y="3573016"/>
            <a:ext cx="720080" cy="369332"/>
          </a:xfrm>
          <a:prstGeom prst="rect">
            <a:avLst/>
          </a:prstGeom>
          <a:noFill/>
        </p:spPr>
        <p:txBody>
          <a:bodyPr wrap="square" rtlCol="0">
            <a:spAutoFit/>
          </a:bodyPr>
          <a:lstStyle/>
          <a:p>
            <a:r>
              <a:rPr lang="fr-FR" b="1" dirty="0">
                <a:solidFill>
                  <a:schemeClr val="tx2"/>
                </a:solidFill>
              </a:rPr>
              <a:t>70%</a:t>
            </a:r>
          </a:p>
        </p:txBody>
      </p:sp>
      <p:sp>
        <p:nvSpPr>
          <p:cNvPr id="19" name="ZoneTexte 18"/>
          <p:cNvSpPr txBox="1"/>
          <p:nvPr/>
        </p:nvSpPr>
        <p:spPr>
          <a:xfrm>
            <a:off x="5796136" y="4559139"/>
            <a:ext cx="720080" cy="369332"/>
          </a:xfrm>
          <a:prstGeom prst="rect">
            <a:avLst/>
          </a:prstGeom>
          <a:noFill/>
        </p:spPr>
        <p:txBody>
          <a:bodyPr wrap="square" rtlCol="0">
            <a:spAutoFit/>
          </a:bodyPr>
          <a:lstStyle/>
          <a:p>
            <a:r>
              <a:rPr lang="fr-FR" b="1" dirty="0">
                <a:solidFill>
                  <a:schemeClr val="tx2"/>
                </a:solidFill>
              </a:rPr>
              <a:t>30%</a:t>
            </a:r>
          </a:p>
        </p:txBody>
      </p:sp>
      <p:sp>
        <p:nvSpPr>
          <p:cNvPr id="20" name="ZoneTexte 19"/>
          <p:cNvSpPr txBox="1"/>
          <p:nvPr/>
        </p:nvSpPr>
        <p:spPr>
          <a:xfrm>
            <a:off x="2123728" y="2082170"/>
            <a:ext cx="1882552" cy="369332"/>
          </a:xfrm>
          <a:prstGeom prst="rect">
            <a:avLst/>
          </a:prstGeom>
          <a:noFill/>
        </p:spPr>
        <p:txBody>
          <a:bodyPr wrap="square" rtlCol="0">
            <a:spAutoFit/>
          </a:bodyPr>
          <a:lstStyle/>
          <a:p>
            <a:r>
              <a:rPr lang="fr-FR" b="1" dirty="0">
                <a:solidFill>
                  <a:schemeClr val="tx2"/>
                </a:solidFill>
              </a:rPr>
              <a:t>Barriere ou pas?</a:t>
            </a:r>
          </a:p>
        </p:txBody>
      </p:sp>
      <p:sp>
        <p:nvSpPr>
          <p:cNvPr id="21" name="ZoneTexte 20"/>
          <p:cNvSpPr txBox="1"/>
          <p:nvPr/>
        </p:nvSpPr>
        <p:spPr>
          <a:xfrm>
            <a:off x="5004048" y="2092037"/>
            <a:ext cx="3682752" cy="646331"/>
          </a:xfrm>
          <a:prstGeom prst="rect">
            <a:avLst/>
          </a:prstGeom>
          <a:noFill/>
        </p:spPr>
        <p:txBody>
          <a:bodyPr wrap="square" rtlCol="0">
            <a:spAutoFit/>
          </a:bodyPr>
          <a:lstStyle/>
          <a:p>
            <a:r>
              <a:rPr lang="fr-FR" b="1" dirty="0">
                <a:solidFill>
                  <a:schemeClr val="tx2"/>
                </a:solidFill>
              </a:rPr>
              <a:t>Simulation sur la base d’évaluation d’un panel d’experts</a:t>
            </a:r>
          </a:p>
        </p:txBody>
      </p:sp>
      <p:cxnSp>
        <p:nvCxnSpPr>
          <p:cNvPr id="23" name="Connecteur droit 22"/>
          <p:cNvCxnSpPr/>
          <p:nvPr/>
        </p:nvCxnSpPr>
        <p:spPr>
          <a:xfrm flipH="1">
            <a:off x="6084168" y="2736950"/>
            <a:ext cx="72008" cy="8360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1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8" descr="PowerPoint NIHR logo whit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215900"/>
            <a:ext cx="2124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4188" y="304800"/>
            <a:ext cx="200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small CLAHRC.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04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337212" y="1340768"/>
            <a:ext cx="8610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GB" altLang="en-US" sz="3200" b="1" dirty="0">
                <a:solidFill>
                  <a:srgbClr val="FF0000"/>
                </a:solidFill>
              </a:rPr>
              <a:t>Evidence for checklists</a:t>
            </a:r>
          </a:p>
        </p:txBody>
      </p:sp>
      <p:pic>
        <p:nvPicPr>
          <p:cNvPr id="7" name="Picture 2" descr="http://www.who.int/entity/patientsafety/challenge/safe.surgery/pilot_sites/GPSC2_map_pilot_sit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019" y="3429000"/>
            <a:ext cx="4411254" cy="27601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custDataLst>
              <p:tags r:id="rId1"/>
            </p:custDataLst>
          </p:nvPr>
        </p:nvPicPr>
        <p:blipFill>
          <a:blip r:embed="rId11" cstate="print"/>
          <a:srcRect/>
          <a:stretch>
            <a:fillRect/>
          </a:stretch>
        </p:blipFill>
        <p:spPr>
          <a:xfrm>
            <a:off x="5108696" y="1608533"/>
            <a:ext cx="3720980" cy="2054689"/>
          </a:xfrm>
          <a:prstGeom prst="rect">
            <a:avLst/>
          </a:prstGeom>
          <a:noFill/>
          <a:ln>
            <a:solidFill>
              <a:schemeClr val="bg1">
                <a:lumMod val="10000"/>
              </a:schemeClr>
            </a:solidFill>
          </a:ln>
        </p:spPr>
      </p:pic>
      <p:pic>
        <p:nvPicPr>
          <p:cNvPr id="9" name="Picture 3"/>
          <p:cNvPicPr>
            <a:picLocks noChangeAspect="1" noChangeArrowheads="1"/>
          </p:cNvPicPr>
          <p:nvPr>
            <p:custDataLst>
              <p:tags r:id="rId2"/>
            </p:custDataLst>
          </p:nvPr>
        </p:nvPicPr>
        <p:blipFill>
          <a:blip r:embed="rId12" cstate="print"/>
          <a:srcRect/>
          <a:stretch>
            <a:fillRect/>
          </a:stretch>
        </p:blipFill>
        <p:spPr bwMode="auto">
          <a:xfrm>
            <a:off x="467544" y="2060848"/>
            <a:ext cx="1081088" cy="1052513"/>
          </a:xfrm>
          <a:prstGeom prst="rect">
            <a:avLst/>
          </a:prstGeom>
          <a:noFill/>
          <a:ln w="9525">
            <a:noFill/>
            <a:miter lim="800000"/>
            <a:headEnd/>
            <a:tailEnd/>
          </a:ln>
        </p:spPr>
      </p:pic>
      <p:pic>
        <p:nvPicPr>
          <p:cNvPr id="10" name="Picture 261" descr="LOGO2 low res copy"/>
          <p:cNvPicPr>
            <a:picLocks noChangeAspect="1" noChangeArrowheads="1"/>
          </p:cNvPicPr>
          <p:nvPr>
            <p:custDataLst>
              <p:tags r:id="rId3"/>
            </p:custDataLst>
          </p:nvPr>
        </p:nvPicPr>
        <p:blipFill>
          <a:blip r:embed="rId13" cstate="print"/>
          <a:srcRect/>
          <a:stretch>
            <a:fillRect/>
          </a:stretch>
        </p:blipFill>
        <p:spPr bwMode="auto">
          <a:xfrm>
            <a:off x="2072700" y="2103053"/>
            <a:ext cx="1238266" cy="1010308"/>
          </a:xfrm>
          <a:prstGeom prst="rect">
            <a:avLst/>
          </a:prstGeom>
          <a:gradFill rotWithShape="1">
            <a:gsLst>
              <a:gs pos="0">
                <a:schemeClr val="bg1">
                  <a:alpha val="0"/>
                </a:schemeClr>
              </a:gs>
              <a:gs pos="100000">
                <a:srgbClr val="1B1169">
                  <a:alpha val="0"/>
                </a:srgbClr>
              </a:gs>
            </a:gsLst>
            <a:lin ang="5400000" scaled="1"/>
          </a:gradFill>
          <a:ln w="9525">
            <a:noFill/>
            <a:miter lim="800000"/>
            <a:headEnd/>
            <a:tailEnd/>
          </a:ln>
        </p:spPr>
      </p:pic>
      <p:pic>
        <p:nvPicPr>
          <p:cNvPr id="11" name="Picture 4" descr="I:\STAFF\Julie O'boyle\1999\Miscellaneous\Newspaper clipping_Small.tif"/>
          <p:cNvPicPr preferRelativeResize="0">
            <a:picLocks noChangeAspect="1" noChangeArrowheads="1"/>
          </p:cNvPicPr>
          <p:nvPr>
            <p:custDataLst>
              <p:tags r:id="rId4"/>
            </p:custDataLst>
          </p:nvPr>
        </p:nvPicPr>
        <p:blipFill>
          <a:blip r:embed="rId14" cstate="print">
            <a:clrChange>
              <a:clrFrom>
                <a:srgbClr val="FFFFFF"/>
              </a:clrFrom>
              <a:clrTo>
                <a:srgbClr val="FFFFFF">
                  <a:alpha val="0"/>
                </a:srgbClr>
              </a:clrTo>
            </a:clrChange>
          </a:blip>
          <a:srcRect/>
          <a:stretch>
            <a:fillRect/>
          </a:stretch>
        </p:blipFill>
        <p:spPr bwMode="auto">
          <a:xfrm>
            <a:off x="4642512" y="3663222"/>
            <a:ext cx="4506913" cy="2862122"/>
          </a:xfrm>
          <a:prstGeom prst="rect">
            <a:avLst/>
          </a:prstGeom>
          <a:noFill/>
          <a:ln w="9525">
            <a:noFill/>
            <a:miter lim="800000"/>
            <a:headEnd/>
            <a:tailEnd/>
          </a:ln>
        </p:spPr>
      </p:pic>
      <p:sp>
        <p:nvSpPr>
          <p:cNvPr id="3" name="Rectangle 2"/>
          <p:cNvSpPr/>
          <p:nvPr/>
        </p:nvSpPr>
        <p:spPr>
          <a:xfrm>
            <a:off x="5127170" y="4077072"/>
            <a:ext cx="3537595" cy="2246769"/>
          </a:xfrm>
          <a:prstGeom prst="rect">
            <a:avLst/>
          </a:prstGeom>
        </p:spPr>
        <p:txBody>
          <a:bodyPr wrap="square">
            <a:spAutoFit/>
          </a:bodyPr>
          <a:lstStyle/>
          <a:p>
            <a:pPr marL="173038" indent="-173038" fontAlgn="auto">
              <a:spcBef>
                <a:spcPts val="0"/>
              </a:spcBef>
              <a:spcAft>
                <a:spcPts val="0"/>
              </a:spcAft>
              <a:buClr>
                <a:srgbClr val="C00000"/>
              </a:buClr>
              <a:buFont typeface="Arial" pitchFamily="34" charset="0"/>
              <a:buChar char="•"/>
              <a:defRPr/>
            </a:pPr>
            <a:r>
              <a:rPr lang="en-GB" sz="2000" dirty="0">
                <a:solidFill>
                  <a:prstClr val="white">
                    <a:lumMod val="10000"/>
                  </a:prstClr>
                </a:solidFill>
                <a:latin typeface="+mn-lt"/>
              </a:rPr>
              <a:t>Major complication rate decreased 36%</a:t>
            </a:r>
          </a:p>
          <a:p>
            <a:pPr marL="173038" indent="-173038" fontAlgn="auto">
              <a:spcBef>
                <a:spcPts val="0"/>
              </a:spcBef>
              <a:spcAft>
                <a:spcPts val="0"/>
              </a:spcAft>
              <a:buClr>
                <a:srgbClr val="C00000"/>
              </a:buClr>
              <a:buFont typeface="Arial" pitchFamily="34" charset="0"/>
              <a:buChar char="•"/>
              <a:defRPr/>
            </a:pPr>
            <a:endParaRPr lang="en-GB" sz="2000" dirty="0">
              <a:solidFill>
                <a:prstClr val="white">
                  <a:lumMod val="10000"/>
                </a:prstClr>
              </a:solidFill>
              <a:latin typeface="+mn-lt"/>
            </a:endParaRPr>
          </a:p>
          <a:p>
            <a:pPr marL="173038" indent="-173038" fontAlgn="auto">
              <a:spcBef>
                <a:spcPts val="0"/>
              </a:spcBef>
              <a:spcAft>
                <a:spcPts val="0"/>
              </a:spcAft>
              <a:buClr>
                <a:srgbClr val="C00000"/>
              </a:buClr>
              <a:buFont typeface="Arial" pitchFamily="34" charset="0"/>
              <a:buChar char="•"/>
              <a:defRPr/>
            </a:pPr>
            <a:r>
              <a:rPr lang="en-GB" sz="2000" dirty="0">
                <a:solidFill>
                  <a:prstClr val="white">
                    <a:lumMod val="10000"/>
                  </a:prstClr>
                </a:solidFill>
                <a:latin typeface="+mn-lt"/>
              </a:rPr>
              <a:t>Mortality decreased 47%</a:t>
            </a:r>
          </a:p>
          <a:p>
            <a:pPr marL="173038" indent="-173038" fontAlgn="auto">
              <a:spcBef>
                <a:spcPts val="0"/>
              </a:spcBef>
              <a:spcAft>
                <a:spcPts val="0"/>
              </a:spcAft>
              <a:buClr>
                <a:srgbClr val="C00000"/>
              </a:buClr>
              <a:buFont typeface="Arial" pitchFamily="34" charset="0"/>
              <a:buChar char="•"/>
              <a:defRPr/>
            </a:pPr>
            <a:endParaRPr lang="en-GB" sz="2000" dirty="0">
              <a:solidFill>
                <a:prstClr val="white">
                  <a:lumMod val="10000"/>
                </a:prstClr>
              </a:solidFill>
              <a:latin typeface="+mn-lt"/>
            </a:endParaRPr>
          </a:p>
          <a:p>
            <a:pPr marL="173038" indent="-173038" fontAlgn="auto">
              <a:spcBef>
                <a:spcPts val="0"/>
              </a:spcBef>
              <a:spcAft>
                <a:spcPts val="0"/>
              </a:spcAft>
              <a:buClr>
                <a:srgbClr val="C00000"/>
              </a:buClr>
              <a:buFont typeface="Arial" pitchFamily="34" charset="0"/>
              <a:buChar char="•"/>
              <a:defRPr/>
            </a:pPr>
            <a:r>
              <a:rPr lang="en-GB" sz="2000" dirty="0">
                <a:solidFill>
                  <a:prstClr val="white">
                    <a:lumMod val="10000"/>
                  </a:prstClr>
                </a:solidFill>
                <a:latin typeface="+mn-lt"/>
              </a:rPr>
              <a:t>Post-op infection decreased 48%</a:t>
            </a:r>
          </a:p>
        </p:txBody>
      </p:sp>
      <p:pic>
        <p:nvPicPr>
          <p:cNvPr id="1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23272" y="304800"/>
            <a:ext cx="105816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8067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8" descr="PowerPoint NIHR logo whi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15900"/>
            <a:ext cx="2124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188" y="304800"/>
            <a:ext cx="200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small CLAHR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337212" y="1340768"/>
            <a:ext cx="8610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GB" altLang="en-US" sz="3200" b="1" dirty="0">
                <a:solidFill>
                  <a:srgbClr val="FF0000"/>
                </a:solidFill>
              </a:rPr>
              <a:t>Implementation of checklists? </a:t>
            </a: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212" y="2132856"/>
            <a:ext cx="4996591" cy="1939853"/>
          </a:xfrm>
          <a:prstGeom prst="rect">
            <a:avLst/>
          </a:prstGeom>
          <a:noFill/>
          <a:ln w="19050">
            <a:solidFill>
              <a:srgbClr val="0066FF"/>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4"/>
          <p:cNvSpPr txBox="1">
            <a:spLocks noChangeArrowheads="1"/>
          </p:cNvSpPr>
          <p:nvPr/>
        </p:nvSpPr>
        <p:spPr>
          <a:xfrm>
            <a:off x="337212" y="4375044"/>
            <a:ext cx="3966451" cy="1971302"/>
          </a:xfrm>
          <a:prstGeom prst="rect">
            <a:avLst/>
          </a:prstGeom>
          <a:ln>
            <a:noFill/>
          </a:ln>
        </p:spPr>
        <p:txBody>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ctr" eaLnBrk="1" hangingPunct="1"/>
            <a:r>
              <a:rPr lang="en-GB" sz="2400" i="0" kern="0" dirty="0">
                <a:solidFill>
                  <a:srgbClr val="C00000"/>
                </a:solidFill>
                <a:latin typeface="Arial Narrow" pitchFamily="34" charset="0"/>
              </a:rPr>
              <a:t>Pre-checklist (N=109,341)</a:t>
            </a:r>
            <a:r>
              <a:rPr lang="en-GB" sz="2400" i="0" kern="0" dirty="0">
                <a:solidFill>
                  <a:srgbClr val="0000FF"/>
                </a:solidFill>
                <a:latin typeface="Arial Narrow" pitchFamily="34" charset="0"/>
              </a:rPr>
              <a:t>   </a:t>
            </a:r>
            <a:endParaRPr lang="en-GB" sz="2000" i="0" kern="0" dirty="0">
              <a:solidFill>
                <a:srgbClr val="0000FF"/>
              </a:solidFill>
              <a:latin typeface="Arial Narrow" pitchFamily="34" charset="0"/>
            </a:endParaRPr>
          </a:p>
          <a:p>
            <a:pPr marL="228600" lvl="1" indent="0" algn="ctr" eaLnBrk="1" hangingPunct="1">
              <a:buNone/>
            </a:pPr>
            <a:endParaRPr lang="en-GB" sz="2000" i="0" kern="0" dirty="0">
              <a:solidFill>
                <a:srgbClr val="0000FF"/>
              </a:solidFill>
              <a:latin typeface="Arial Narrow" pitchFamily="34" charset="0"/>
            </a:endParaRPr>
          </a:p>
          <a:p>
            <a:pPr marL="0" indent="0" algn="ctr" eaLnBrk="1" hangingPunct="1"/>
            <a:r>
              <a:rPr lang="en-GB" sz="2400" i="0" kern="0" dirty="0">
                <a:solidFill>
                  <a:srgbClr val="0000FF"/>
                </a:solidFill>
                <a:latin typeface="Arial Narrow" pitchFamily="34" charset="0"/>
              </a:rPr>
              <a:t>30-day mortality = 0.71%</a:t>
            </a:r>
          </a:p>
          <a:p>
            <a:pPr marL="0" indent="0" algn="ctr" eaLnBrk="1" hangingPunct="1"/>
            <a:r>
              <a:rPr lang="en-GB" sz="2400" i="0" kern="0" dirty="0">
                <a:solidFill>
                  <a:srgbClr val="0000FF"/>
                </a:solidFill>
                <a:latin typeface="Arial Narrow" pitchFamily="34" charset="0"/>
              </a:rPr>
              <a:t>Complications risk = 3.86% </a:t>
            </a:r>
            <a:endParaRPr lang="en-GB" sz="2000" i="0" kern="0" dirty="0">
              <a:solidFill>
                <a:srgbClr val="0000FF"/>
              </a:solidFill>
              <a:latin typeface="Arial Narrow" pitchFamily="34" charset="0"/>
            </a:endParaRPr>
          </a:p>
        </p:txBody>
      </p:sp>
      <p:sp>
        <p:nvSpPr>
          <p:cNvPr id="14" name="Rectangle 4"/>
          <p:cNvSpPr txBox="1">
            <a:spLocks noChangeArrowheads="1"/>
          </p:cNvSpPr>
          <p:nvPr/>
        </p:nvSpPr>
        <p:spPr>
          <a:xfrm>
            <a:off x="4303663" y="4395243"/>
            <a:ext cx="4307750" cy="1971302"/>
          </a:xfrm>
          <a:prstGeom prst="rect">
            <a:avLst/>
          </a:prstGeom>
          <a:ln>
            <a:noFill/>
          </a:ln>
        </p:spPr>
        <p:txBody>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ctr" eaLnBrk="1" hangingPunct="1"/>
            <a:r>
              <a:rPr lang="en-GB" sz="2400" i="0" kern="0" dirty="0">
                <a:solidFill>
                  <a:srgbClr val="C00000"/>
                </a:solidFill>
                <a:latin typeface="Arial Narrow" pitchFamily="34" charset="0"/>
              </a:rPr>
              <a:t>Post-checklist (N=106,370)  </a:t>
            </a:r>
            <a:endParaRPr lang="en-GB" sz="2000" i="0" kern="0" dirty="0">
              <a:solidFill>
                <a:srgbClr val="C00000"/>
              </a:solidFill>
              <a:latin typeface="Arial Narrow" pitchFamily="34" charset="0"/>
            </a:endParaRPr>
          </a:p>
          <a:p>
            <a:pPr marL="228600" lvl="1" indent="0" algn="ctr" eaLnBrk="1" hangingPunct="1">
              <a:buNone/>
            </a:pPr>
            <a:endParaRPr lang="en-GB" sz="2000" i="0" kern="0" dirty="0">
              <a:solidFill>
                <a:srgbClr val="0000FF"/>
              </a:solidFill>
              <a:latin typeface="Arial Narrow" pitchFamily="34" charset="0"/>
            </a:endParaRPr>
          </a:p>
          <a:p>
            <a:pPr marL="0" indent="0" algn="ctr" eaLnBrk="1" hangingPunct="1"/>
            <a:r>
              <a:rPr lang="en-GB" sz="2400" i="0" kern="0" dirty="0">
                <a:solidFill>
                  <a:srgbClr val="0000FF"/>
                </a:solidFill>
                <a:latin typeface="Arial Narrow" pitchFamily="34" charset="0"/>
              </a:rPr>
              <a:t>30-day mortality = 0.65%</a:t>
            </a:r>
          </a:p>
          <a:p>
            <a:pPr marL="0" indent="0" algn="ctr" eaLnBrk="1" hangingPunct="1"/>
            <a:r>
              <a:rPr lang="en-GB" sz="2400" i="0" kern="0" dirty="0">
                <a:solidFill>
                  <a:srgbClr val="0000FF"/>
                </a:solidFill>
                <a:latin typeface="Arial Narrow" pitchFamily="34" charset="0"/>
              </a:rPr>
              <a:t>Complications risk = 3.82% </a:t>
            </a:r>
            <a:endParaRPr lang="en-GB" sz="2000" i="0" kern="0" dirty="0">
              <a:solidFill>
                <a:srgbClr val="0000FF"/>
              </a:solidFill>
              <a:latin typeface="Arial Narrow" pitchFamily="34"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272" y="304800"/>
            <a:ext cx="105816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9610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Vous souhaitez développer une nouvelle version de rendu des résultats de laboratoire (ex ATB ciblé) </a:t>
            </a:r>
          </a:p>
          <a:p>
            <a:pPr lvl="1"/>
            <a:r>
              <a:rPr lang="fr-FR" dirty="0"/>
              <a:t>Comment comptez vous faire ?</a:t>
            </a:r>
          </a:p>
          <a:p>
            <a:pPr lvl="1"/>
            <a:r>
              <a:rPr lang="fr-FR" dirty="0"/>
              <a:t>Par quelle étape allez vous commencer?</a:t>
            </a:r>
          </a:p>
          <a:p>
            <a:pPr lvl="1"/>
            <a:endParaRPr lang="fr-FR" dirty="0"/>
          </a:p>
          <a:p>
            <a:pPr lvl="1"/>
            <a:endParaRPr lang="fr-FR" dirty="0"/>
          </a:p>
        </p:txBody>
      </p:sp>
    </p:spTree>
    <p:extLst>
      <p:ext uri="{BB962C8B-B14F-4D97-AF65-F5344CB8AC3E}">
        <p14:creationId xmlns:p14="http://schemas.microsoft.com/office/powerpoint/2010/main" val="239614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8" descr="PowerPoint NIHR logo whi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15900"/>
            <a:ext cx="2124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188" y="304800"/>
            <a:ext cx="200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small CLAHR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337212" y="1340768"/>
            <a:ext cx="8610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GB" altLang="en-US" sz="3200" b="1" dirty="0">
                <a:solidFill>
                  <a:srgbClr val="FF0000"/>
                </a:solidFill>
              </a:rPr>
              <a:t>Problematic… </a:t>
            </a: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212" y="2132856"/>
            <a:ext cx="4996591" cy="1939853"/>
          </a:xfrm>
          <a:prstGeom prst="rect">
            <a:avLst/>
          </a:prstGeom>
          <a:noFill/>
          <a:ln w="19050">
            <a:solidFill>
              <a:srgbClr val="0066FF"/>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4"/>
          <p:cNvSpPr txBox="1">
            <a:spLocks noChangeArrowheads="1"/>
          </p:cNvSpPr>
          <p:nvPr/>
        </p:nvSpPr>
        <p:spPr>
          <a:xfrm>
            <a:off x="337212" y="4375044"/>
            <a:ext cx="3966451" cy="1971302"/>
          </a:xfrm>
          <a:prstGeom prst="rect">
            <a:avLst/>
          </a:prstGeom>
          <a:ln>
            <a:noFill/>
          </a:ln>
        </p:spPr>
        <p:txBody>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ctr" eaLnBrk="1" hangingPunct="1"/>
            <a:r>
              <a:rPr lang="en-GB" sz="2400" i="0" kern="0" dirty="0">
                <a:solidFill>
                  <a:srgbClr val="C00000"/>
                </a:solidFill>
                <a:latin typeface="Arial Narrow" pitchFamily="34" charset="0"/>
              </a:rPr>
              <a:t>Pre-checklist (N=109,341)</a:t>
            </a:r>
            <a:r>
              <a:rPr lang="en-GB" sz="2400" i="0" kern="0" dirty="0">
                <a:solidFill>
                  <a:srgbClr val="0000FF"/>
                </a:solidFill>
                <a:latin typeface="Arial Narrow" pitchFamily="34" charset="0"/>
              </a:rPr>
              <a:t>   </a:t>
            </a:r>
            <a:endParaRPr lang="en-GB" sz="2000" i="0" kern="0" dirty="0">
              <a:solidFill>
                <a:srgbClr val="0000FF"/>
              </a:solidFill>
              <a:latin typeface="Arial Narrow" pitchFamily="34" charset="0"/>
            </a:endParaRPr>
          </a:p>
          <a:p>
            <a:pPr marL="228600" lvl="1" indent="0" algn="ctr" eaLnBrk="1" hangingPunct="1">
              <a:buNone/>
            </a:pPr>
            <a:endParaRPr lang="en-GB" sz="2000" i="0" kern="0" dirty="0">
              <a:solidFill>
                <a:srgbClr val="0000FF"/>
              </a:solidFill>
              <a:latin typeface="Arial Narrow" pitchFamily="34" charset="0"/>
            </a:endParaRPr>
          </a:p>
          <a:p>
            <a:pPr marL="0" indent="0" algn="ctr" eaLnBrk="1" hangingPunct="1"/>
            <a:r>
              <a:rPr lang="en-GB" sz="2400" i="0" kern="0" dirty="0">
                <a:solidFill>
                  <a:srgbClr val="0000FF"/>
                </a:solidFill>
                <a:latin typeface="Arial Narrow" pitchFamily="34" charset="0"/>
              </a:rPr>
              <a:t>30-day mortality = 0.71%</a:t>
            </a:r>
          </a:p>
          <a:p>
            <a:pPr marL="0" indent="0" algn="ctr" eaLnBrk="1" hangingPunct="1"/>
            <a:r>
              <a:rPr lang="en-GB" sz="2400" i="0" kern="0" dirty="0">
                <a:solidFill>
                  <a:srgbClr val="0000FF"/>
                </a:solidFill>
                <a:latin typeface="Arial Narrow" pitchFamily="34" charset="0"/>
              </a:rPr>
              <a:t>Complications risk = 3.86% </a:t>
            </a:r>
            <a:endParaRPr lang="en-GB" sz="2000" i="0" kern="0" dirty="0">
              <a:solidFill>
                <a:srgbClr val="0000FF"/>
              </a:solidFill>
              <a:latin typeface="Arial Narrow" pitchFamily="34" charset="0"/>
            </a:endParaRPr>
          </a:p>
        </p:txBody>
      </p:sp>
      <p:sp>
        <p:nvSpPr>
          <p:cNvPr id="14" name="Rectangle 4"/>
          <p:cNvSpPr txBox="1">
            <a:spLocks noChangeArrowheads="1"/>
          </p:cNvSpPr>
          <p:nvPr/>
        </p:nvSpPr>
        <p:spPr>
          <a:xfrm>
            <a:off x="4303663" y="4395243"/>
            <a:ext cx="4307750" cy="1971302"/>
          </a:xfrm>
          <a:prstGeom prst="rect">
            <a:avLst/>
          </a:prstGeom>
          <a:ln>
            <a:noFill/>
          </a:ln>
        </p:spPr>
        <p:txBody>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ctr" eaLnBrk="1" hangingPunct="1"/>
            <a:r>
              <a:rPr lang="en-GB" sz="2400" i="0" kern="0" dirty="0">
                <a:solidFill>
                  <a:srgbClr val="C00000"/>
                </a:solidFill>
                <a:latin typeface="Arial Narrow" pitchFamily="34" charset="0"/>
              </a:rPr>
              <a:t>Post-checklist (N=106,370)  </a:t>
            </a:r>
            <a:endParaRPr lang="en-GB" sz="2000" i="0" kern="0" dirty="0">
              <a:solidFill>
                <a:srgbClr val="C00000"/>
              </a:solidFill>
              <a:latin typeface="Arial Narrow" pitchFamily="34" charset="0"/>
            </a:endParaRPr>
          </a:p>
          <a:p>
            <a:pPr marL="228600" lvl="1" indent="0" algn="ctr" eaLnBrk="1" hangingPunct="1">
              <a:buNone/>
            </a:pPr>
            <a:endParaRPr lang="en-GB" sz="2000" i="0" kern="0" dirty="0">
              <a:solidFill>
                <a:srgbClr val="0000FF"/>
              </a:solidFill>
              <a:latin typeface="Arial Narrow" pitchFamily="34" charset="0"/>
            </a:endParaRPr>
          </a:p>
          <a:p>
            <a:pPr marL="0" indent="0" algn="ctr" eaLnBrk="1" hangingPunct="1"/>
            <a:r>
              <a:rPr lang="en-GB" sz="2400" i="0" kern="0" dirty="0">
                <a:solidFill>
                  <a:srgbClr val="0000FF"/>
                </a:solidFill>
                <a:latin typeface="Arial Narrow" pitchFamily="34" charset="0"/>
              </a:rPr>
              <a:t>30-day mortality = 0.65%</a:t>
            </a:r>
          </a:p>
          <a:p>
            <a:pPr marL="0" indent="0" algn="ctr" eaLnBrk="1" hangingPunct="1"/>
            <a:r>
              <a:rPr lang="en-GB" sz="2400" i="0" kern="0" dirty="0">
                <a:solidFill>
                  <a:srgbClr val="0000FF"/>
                </a:solidFill>
                <a:latin typeface="Arial Narrow" pitchFamily="34" charset="0"/>
              </a:rPr>
              <a:t>Complications risk = 3.82% </a:t>
            </a:r>
            <a:endParaRPr lang="en-GB" sz="2000" i="0" kern="0" dirty="0">
              <a:solidFill>
                <a:srgbClr val="0000FF"/>
              </a:solidFill>
              <a:latin typeface="Arial Narrow" pitchFamily="34" charset="0"/>
            </a:endParaRPr>
          </a:p>
        </p:txBody>
      </p:sp>
      <p:pic>
        <p:nvPicPr>
          <p:cNvPr id="9" name="Picture 4" descr="https://encrypted-tbn3.gstatic.com/images?q=tbn:ANd9GcQV0C_MPIUWoeP1xAG6vpdI4SdkxSRJYu8i_Y7KBph0sM18Q4R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8973" y="3009693"/>
            <a:ext cx="1665027" cy="12487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70707" y="2080829"/>
            <a:ext cx="3422732" cy="677108"/>
          </a:xfrm>
          <a:prstGeom prst="rect">
            <a:avLst/>
          </a:prstGeom>
          <a:noFill/>
        </p:spPr>
        <p:txBody>
          <a:bodyPr wrap="none" rtlCol="0">
            <a:spAutoFit/>
          </a:bodyPr>
          <a:lstStyle/>
          <a:p>
            <a:pPr algn="ctr"/>
            <a:r>
              <a:rPr lang="en-GB" sz="1900" b="1" i="1" dirty="0">
                <a:solidFill>
                  <a:srgbClr val="C00000"/>
                </a:solidFill>
                <a:latin typeface="Arial Narrow" panose="020B0606020202030204" pitchFamily="34" charset="0"/>
              </a:rPr>
              <a:t>“The likely reason for the failure</a:t>
            </a:r>
          </a:p>
          <a:p>
            <a:pPr algn="ctr"/>
            <a:r>
              <a:rPr lang="en-GB" sz="1900" b="1" i="1" dirty="0">
                <a:solidFill>
                  <a:srgbClr val="C00000"/>
                </a:solidFill>
                <a:latin typeface="Arial Narrow" panose="020B0606020202030204" pitchFamily="34" charset="0"/>
              </a:rPr>
              <a:t> …is that it was not actually used”</a:t>
            </a:r>
          </a:p>
        </p:txBody>
      </p:sp>
      <p:sp>
        <p:nvSpPr>
          <p:cNvPr id="11" name="Oval Callout 10"/>
          <p:cNvSpPr/>
          <p:nvPr/>
        </p:nvSpPr>
        <p:spPr bwMode="auto">
          <a:xfrm>
            <a:off x="5333803" y="1972377"/>
            <a:ext cx="3643794" cy="924790"/>
          </a:xfrm>
          <a:prstGeom prst="wedgeEllipseCallout">
            <a:avLst>
              <a:gd name="adj1" fmla="val 10938"/>
              <a:gd name="adj2" fmla="val 64658"/>
            </a:avLst>
          </a:prstGeom>
          <a:noFill/>
          <a:ln w="15875" cap="flat" cmpd="sng" algn="ctr">
            <a:solidFill>
              <a:srgbClr val="0066F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p:pic>
        <p:nvPicPr>
          <p:cNvPr id="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272" y="304800"/>
            <a:ext cx="105816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0651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8" descr="PowerPoint NIHR logo whi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15900"/>
            <a:ext cx="2124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188" y="304800"/>
            <a:ext cx="200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small CLAHR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337212" y="1340768"/>
            <a:ext cx="8610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GB" altLang="en-US" sz="3200" b="1" dirty="0">
                <a:solidFill>
                  <a:srgbClr val="FF0000"/>
                </a:solidFill>
              </a:rPr>
              <a:t>Significant variation in implementation</a:t>
            </a:r>
          </a:p>
        </p:txBody>
      </p:sp>
      <p:pic>
        <p:nvPicPr>
          <p:cNvPr id="15" name="Picture 2"/>
          <p:cNvPicPr>
            <a:picLocks noChangeAspect="1" noChangeArrowheads="1"/>
          </p:cNvPicPr>
          <p:nvPr/>
        </p:nvPicPr>
        <p:blipFill>
          <a:blip r:embed="rId6" cstate="print"/>
          <a:srcRect/>
          <a:stretch>
            <a:fillRect/>
          </a:stretch>
        </p:blipFill>
        <p:spPr bwMode="auto">
          <a:xfrm>
            <a:off x="467544" y="1988840"/>
            <a:ext cx="6728420" cy="3996067"/>
          </a:xfrm>
          <a:prstGeom prst="rect">
            <a:avLst/>
          </a:prstGeom>
          <a:noFill/>
          <a:ln w="9525">
            <a:solidFill>
              <a:srgbClr val="0000CC"/>
            </a:solidFill>
            <a:miter lim="800000"/>
            <a:headEnd/>
            <a:tailEnd/>
          </a:ln>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0969" y="5613184"/>
            <a:ext cx="3709989" cy="124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272" y="304800"/>
            <a:ext cx="105816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9378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8" descr="PowerPoint NIHR logo whi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15900"/>
            <a:ext cx="2124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188" y="304800"/>
            <a:ext cx="200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small CLAHR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676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337212" y="1340768"/>
            <a:ext cx="8610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GB" altLang="en-US" sz="3200" b="1" dirty="0">
                <a:solidFill>
                  <a:srgbClr val="FF0000"/>
                </a:solidFill>
              </a:rPr>
              <a:t>…and variable implementation strategies</a:t>
            </a:r>
          </a:p>
        </p:txBody>
      </p:sp>
      <p:pic>
        <p:nvPicPr>
          <p:cNvPr id="133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5814" y="5443538"/>
            <a:ext cx="3928186" cy="136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Callout 8"/>
          <p:cNvSpPr/>
          <p:nvPr/>
        </p:nvSpPr>
        <p:spPr bwMode="auto">
          <a:xfrm>
            <a:off x="341982" y="1988840"/>
            <a:ext cx="3513222" cy="1155032"/>
          </a:xfrm>
          <a:prstGeom prst="wedgeEllipseCallout">
            <a:avLst>
              <a:gd name="adj1" fmla="val 65383"/>
              <a:gd name="adj2" fmla="val 29514"/>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rgbClr val="6E6E6F"/>
              </a:solidFill>
              <a:effectLst/>
              <a:latin typeface="Verdana" pitchFamily="34" charset="0"/>
              <a:cs typeface="Times New Roman" pitchFamily="18" charset="0"/>
            </a:endParaRPr>
          </a:p>
        </p:txBody>
      </p:sp>
      <p:sp>
        <p:nvSpPr>
          <p:cNvPr id="10" name="TextBox 9"/>
          <p:cNvSpPr txBox="1"/>
          <p:nvPr/>
        </p:nvSpPr>
        <p:spPr>
          <a:xfrm>
            <a:off x="791877" y="2291680"/>
            <a:ext cx="2820003" cy="461665"/>
          </a:xfrm>
          <a:prstGeom prst="rect">
            <a:avLst/>
          </a:prstGeom>
          <a:noFill/>
        </p:spPr>
        <p:txBody>
          <a:bodyPr wrap="none" rtlCol="0">
            <a:spAutoFit/>
          </a:bodyPr>
          <a:lstStyle/>
          <a:p>
            <a:r>
              <a:rPr lang="en-GB" sz="2400" b="1" dirty="0">
                <a:solidFill>
                  <a:srgbClr val="FF0000"/>
                </a:solidFill>
                <a:latin typeface="Arial Unicode MS" pitchFamily="34" charset="-128"/>
                <a:ea typeface="Arial Unicode MS" pitchFamily="34" charset="-128"/>
                <a:cs typeface="Arial Unicode MS" pitchFamily="34" charset="-128"/>
              </a:rPr>
              <a:t>“It just appeared…”</a:t>
            </a:r>
            <a:endParaRPr lang="en-US" sz="2400" b="1" dirty="0">
              <a:solidFill>
                <a:srgbClr val="FF0000"/>
              </a:solidFill>
              <a:latin typeface="Arial Unicode MS" pitchFamily="34" charset="-128"/>
              <a:ea typeface="Arial Unicode MS" pitchFamily="34" charset="-128"/>
              <a:cs typeface="Arial Unicode MS" pitchFamily="34" charset="-128"/>
            </a:endParaRPr>
          </a:p>
        </p:txBody>
      </p:sp>
      <p:sp>
        <p:nvSpPr>
          <p:cNvPr id="11" name="Rectangular Callout 10"/>
          <p:cNvSpPr/>
          <p:nvPr/>
        </p:nvSpPr>
        <p:spPr bwMode="auto">
          <a:xfrm>
            <a:off x="5652120" y="1844824"/>
            <a:ext cx="3083205" cy="1944216"/>
          </a:xfrm>
          <a:prstGeom prst="wedgeRectCallout">
            <a:avLst>
              <a:gd name="adj1" fmla="val -5043"/>
              <a:gd name="adj2" fmla="val 84722"/>
            </a:avLst>
          </a:prstGeom>
          <a:noFill/>
          <a:ln w="254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rgbClr val="6E6E6F"/>
              </a:solidFill>
              <a:effectLst/>
              <a:latin typeface="Verdana" pitchFamily="34" charset="0"/>
              <a:cs typeface="Times New Roman" pitchFamily="18" charset="0"/>
            </a:endParaRPr>
          </a:p>
        </p:txBody>
      </p:sp>
      <p:sp>
        <p:nvSpPr>
          <p:cNvPr id="12" name="TextBox 11"/>
          <p:cNvSpPr txBox="1"/>
          <p:nvPr/>
        </p:nvSpPr>
        <p:spPr>
          <a:xfrm>
            <a:off x="5652120" y="1916832"/>
            <a:ext cx="3227221" cy="1938992"/>
          </a:xfrm>
          <a:prstGeom prst="rect">
            <a:avLst/>
          </a:prstGeom>
          <a:noFill/>
        </p:spPr>
        <p:txBody>
          <a:bodyPr wrap="square" rtlCol="0">
            <a:spAutoFit/>
          </a:bodyPr>
          <a:lstStyle/>
          <a:p>
            <a:r>
              <a:rPr lang="en-GB" sz="2400" b="1" i="0" dirty="0">
                <a:solidFill>
                  <a:srgbClr val="008000"/>
                </a:solidFill>
                <a:latin typeface="Bookman Old Style" pitchFamily="18" charset="0"/>
              </a:rPr>
              <a:t>“Our chief exec had a bee in their bonnet and it was </a:t>
            </a:r>
          </a:p>
          <a:p>
            <a:r>
              <a:rPr lang="en-GB" sz="2400" b="1" i="0" dirty="0">
                <a:solidFill>
                  <a:srgbClr val="008000"/>
                </a:solidFill>
                <a:latin typeface="Bookman Old Style" pitchFamily="18" charset="0"/>
              </a:rPr>
              <a:t>‘no you will do this’…”</a:t>
            </a:r>
            <a:endParaRPr lang="en-US" sz="2400" b="1" i="0" dirty="0">
              <a:solidFill>
                <a:srgbClr val="008000"/>
              </a:solidFill>
              <a:latin typeface="Bookman Old Style" pitchFamily="18" charset="0"/>
            </a:endParaRPr>
          </a:p>
        </p:txBody>
      </p:sp>
      <p:sp>
        <p:nvSpPr>
          <p:cNvPr id="13" name="Cloud Callout 12"/>
          <p:cNvSpPr/>
          <p:nvPr/>
        </p:nvSpPr>
        <p:spPr bwMode="auto">
          <a:xfrm>
            <a:off x="296779" y="3160295"/>
            <a:ext cx="5189621" cy="1676399"/>
          </a:xfrm>
          <a:prstGeom prst="cloudCallout">
            <a:avLst>
              <a:gd name="adj1" fmla="val -50382"/>
              <a:gd name="adj2" fmla="val 45632"/>
            </a:avLst>
          </a:prstGeom>
          <a:no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rgbClr val="6E6E6F"/>
              </a:solidFill>
              <a:effectLst/>
              <a:latin typeface="Verdana" pitchFamily="34" charset="0"/>
              <a:cs typeface="Times New Roman" pitchFamily="18" charset="0"/>
            </a:endParaRPr>
          </a:p>
        </p:txBody>
      </p:sp>
      <p:sp>
        <p:nvSpPr>
          <p:cNvPr id="14" name="TextBox 13"/>
          <p:cNvSpPr txBox="1"/>
          <p:nvPr/>
        </p:nvSpPr>
        <p:spPr>
          <a:xfrm>
            <a:off x="615661" y="3521440"/>
            <a:ext cx="4198136" cy="892552"/>
          </a:xfrm>
          <a:prstGeom prst="rect">
            <a:avLst/>
          </a:prstGeom>
          <a:noFill/>
        </p:spPr>
        <p:txBody>
          <a:bodyPr wrap="none" rtlCol="0">
            <a:spAutoFit/>
          </a:bodyPr>
          <a:lstStyle/>
          <a:p>
            <a:pPr algn="ctr"/>
            <a:r>
              <a:rPr lang="en-GB" sz="2600" b="1" i="0" dirty="0">
                <a:solidFill>
                  <a:srgbClr val="0000FF"/>
                </a:solidFill>
                <a:latin typeface="Arial Black" pitchFamily="34" charset="0"/>
                <a:ea typeface="Arial Unicode MS" pitchFamily="34" charset="-128"/>
                <a:cs typeface="Arial Unicode MS" pitchFamily="34" charset="-128"/>
              </a:rPr>
              <a:t>“It was </a:t>
            </a:r>
            <a:r>
              <a:rPr lang="en-GB" sz="2600" b="1" i="0" dirty="0" err="1">
                <a:solidFill>
                  <a:srgbClr val="0000FF"/>
                </a:solidFill>
                <a:latin typeface="Arial Black" pitchFamily="34" charset="0"/>
                <a:ea typeface="Arial Unicode MS" pitchFamily="34" charset="-128"/>
                <a:cs typeface="Arial Unicode MS" pitchFamily="34" charset="-128"/>
              </a:rPr>
              <a:t>sth</a:t>
            </a:r>
            <a:r>
              <a:rPr lang="en-GB" sz="2600" b="1" i="0" dirty="0">
                <a:solidFill>
                  <a:srgbClr val="0000FF"/>
                </a:solidFill>
                <a:latin typeface="Arial Black" pitchFamily="34" charset="0"/>
                <a:ea typeface="Arial Unicode MS" pitchFamily="34" charset="-128"/>
                <a:cs typeface="Arial Unicode MS" pitchFamily="34" charset="-128"/>
              </a:rPr>
              <a:t> they were </a:t>
            </a:r>
          </a:p>
          <a:p>
            <a:pPr algn="ctr"/>
            <a:r>
              <a:rPr lang="en-GB" sz="2600" b="1" i="0" dirty="0">
                <a:solidFill>
                  <a:srgbClr val="0000FF"/>
                </a:solidFill>
                <a:latin typeface="Arial Black" pitchFamily="34" charset="0"/>
                <a:ea typeface="Arial Unicode MS" pitchFamily="34" charset="-128"/>
                <a:cs typeface="Arial Unicode MS" pitchFamily="34" charset="-128"/>
              </a:rPr>
              <a:t>just doing one day”</a:t>
            </a:r>
            <a:endParaRPr lang="en-US" sz="2600" b="1" i="0" dirty="0">
              <a:solidFill>
                <a:srgbClr val="0000FF"/>
              </a:solidFill>
              <a:latin typeface="Arial Black" pitchFamily="34" charset="0"/>
              <a:ea typeface="Arial Unicode MS" pitchFamily="34" charset="-128"/>
              <a:cs typeface="Arial Unicode MS" pitchFamily="34" charset="-128"/>
            </a:endParaRPr>
          </a:p>
        </p:txBody>
      </p:sp>
      <p:sp>
        <p:nvSpPr>
          <p:cNvPr id="16" name="TextBox 15"/>
          <p:cNvSpPr txBox="1"/>
          <p:nvPr/>
        </p:nvSpPr>
        <p:spPr>
          <a:xfrm>
            <a:off x="741527" y="5157192"/>
            <a:ext cx="4072270" cy="1200329"/>
          </a:xfrm>
          <a:prstGeom prst="rect">
            <a:avLst/>
          </a:prstGeom>
          <a:noFill/>
        </p:spPr>
        <p:txBody>
          <a:bodyPr wrap="square" rtlCol="0">
            <a:spAutoFit/>
          </a:bodyPr>
          <a:lstStyle/>
          <a:p>
            <a:r>
              <a:rPr lang="en-GB" sz="2400" b="1" dirty="0">
                <a:solidFill>
                  <a:srgbClr val="FF0066"/>
                </a:solidFill>
                <a:latin typeface="Century Gothic" pitchFamily="34" charset="0"/>
              </a:rPr>
              <a:t>“There was no discussion or introduction or anything. Typical.”</a:t>
            </a:r>
            <a:endParaRPr lang="en-US" sz="2400" b="1" dirty="0">
              <a:solidFill>
                <a:srgbClr val="FF0066"/>
              </a:solidFill>
              <a:latin typeface="Century Gothic" pitchFamily="34" charset="0"/>
            </a:endParaRPr>
          </a:p>
        </p:txBody>
      </p:sp>
      <p:sp>
        <p:nvSpPr>
          <p:cNvPr id="17" name="Cloud Callout 16"/>
          <p:cNvSpPr/>
          <p:nvPr/>
        </p:nvSpPr>
        <p:spPr bwMode="auto">
          <a:xfrm>
            <a:off x="226017" y="4836694"/>
            <a:ext cx="4850040" cy="1797622"/>
          </a:xfrm>
          <a:prstGeom prst="cloudCallout">
            <a:avLst>
              <a:gd name="adj1" fmla="val 44234"/>
              <a:gd name="adj2" fmla="val 48952"/>
            </a:avLst>
          </a:prstGeom>
          <a:noFill/>
          <a:ln w="28575"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rgbClr val="6E6E6F"/>
              </a:solidFill>
              <a:effectLst/>
              <a:latin typeface="Verdana" pitchFamily="34" charset="0"/>
              <a:cs typeface="Times New Roman" pitchFamily="18" charset="0"/>
            </a:endParaRPr>
          </a:p>
        </p:txBody>
      </p:sp>
      <p:pic>
        <p:nvPicPr>
          <p:cNvPr id="18" name="Picture 4" descr="http://thumbs.dreamstime.com/z/male-doctor-having-bad-news-stressed-out-portrait-isolated-white-background-33169896.jpg"/>
          <p:cNvPicPr>
            <a:picLocks noChangeAspect="1" noChangeArrowheads="1"/>
          </p:cNvPicPr>
          <p:nvPr/>
        </p:nvPicPr>
        <p:blipFill>
          <a:blip r:embed="rId7" cstate="print"/>
          <a:srcRect/>
          <a:stretch>
            <a:fillRect/>
          </a:stretch>
        </p:blipFill>
        <p:spPr bwMode="auto">
          <a:xfrm>
            <a:off x="7193722" y="3978569"/>
            <a:ext cx="1550622" cy="1203517"/>
          </a:xfrm>
          <a:prstGeom prst="rect">
            <a:avLst/>
          </a:prstGeom>
          <a:noFill/>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272" y="304800"/>
            <a:ext cx="105816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4532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485775"/>
            <a:ext cx="8229600" cy="1143000"/>
          </a:xfrm>
        </p:spPr>
        <p:txBody>
          <a:bodyPr/>
          <a:lstStyle/>
          <a:p>
            <a:r>
              <a:rPr lang="fr-FR" altLang="fr-FR">
                <a:solidFill>
                  <a:schemeClr val="tx2"/>
                </a:solidFill>
              </a:rPr>
              <a:t>Checklist</a:t>
            </a:r>
          </a:p>
        </p:txBody>
      </p:sp>
      <p:sp>
        <p:nvSpPr>
          <p:cNvPr id="35843" name="Espace réservé du contenu 2"/>
          <p:cNvSpPr>
            <a:spLocks noGrp="1"/>
          </p:cNvSpPr>
          <p:nvPr>
            <p:ph idx="1"/>
          </p:nvPr>
        </p:nvSpPr>
        <p:spPr>
          <a:xfrm>
            <a:off x="457200" y="1711325"/>
            <a:ext cx="6491288" cy="4525963"/>
          </a:xfrm>
        </p:spPr>
        <p:txBody>
          <a:bodyPr>
            <a:normAutofit lnSpcReduction="10000"/>
          </a:bodyPr>
          <a:lstStyle/>
          <a:p>
            <a:r>
              <a:rPr lang="fr-FR" altLang="fr-FR" sz="2800">
                <a:solidFill>
                  <a:schemeClr val="tx2"/>
                </a:solidFill>
              </a:rPr>
              <a:t>2008: étude pilote dans 4 hôpitaux</a:t>
            </a:r>
          </a:p>
          <a:p>
            <a:pPr lvl="1"/>
            <a:r>
              <a:rPr lang="fr-FR" altLang="fr-FR" sz="2400" b="1">
                <a:solidFill>
                  <a:srgbClr val="00B050"/>
                </a:solidFill>
              </a:rPr>
              <a:t>↘</a:t>
            </a:r>
            <a:r>
              <a:rPr lang="fr-FR" altLang="fr-FR" sz="2400"/>
              <a:t> 1/3 complications, ½ mortalité</a:t>
            </a:r>
          </a:p>
          <a:p>
            <a:r>
              <a:rPr lang="fr-FR" altLang="fr-FR" sz="2800">
                <a:solidFill>
                  <a:schemeClr val="tx2"/>
                </a:solidFill>
              </a:rPr>
              <a:t>2010: 101 hôpitaux Canada</a:t>
            </a:r>
          </a:p>
          <a:p>
            <a:pPr lvl="1"/>
            <a:r>
              <a:rPr lang="fr-FR" altLang="fr-FR" sz="2400"/>
              <a:t>Pas de diminution</a:t>
            </a:r>
          </a:p>
          <a:p>
            <a:r>
              <a:rPr lang="en-US" altLang="fr-FR" sz="2800">
                <a:solidFill>
                  <a:schemeClr val="tx2"/>
                </a:solidFill>
              </a:rPr>
              <a:t>N. Sevdalis: </a:t>
            </a:r>
            <a:r>
              <a:rPr lang="en-US" altLang="fr-FR" sz="2800"/>
              <a:t>“If it’s used well, if it’s used in the original spirit and intention with which it was designed, I think it has real potential”</a:t>
            </a:r>
          </a:p>
          <a:p>
            <a:pPr lvl="1"/>
            <a:r>
              <a:rPr lang="fr-FR" altLang="fr-FR" sz="2400"/>
              <a:t>Bien remplie dans 62% =&gt; absences, items</a:t>
            </a:r>
          </a:p>
          <a:p>
            <a:pPr lvl="1"/>
            <a:r>
              <a:rPr lang="fr-FR" altLang="fr-FR" sz="2400"/>
              <a:t>Nécessite un accompagnement</a:t>
            </a:r>
          </a:p>
        </p:txBody>
      </p:sp>
      <p:sp>
        <p:nvSpPr>
          <p:cNvPr id="4" name="Rectangle 3"/>
          <p:cNvSpPr/>
          <p:nvPr/>
        </p:nvSpPr>
        <p:spPr>
          <a:xfrm>
            <a:off x="0" y="0"/>
            <a:ext cx="9144000"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dirty="0">
                <a:solidFill>
                  <a:prstClr val="white"/>
                </a:solidFill>
              </a:rPr>
              <a:t>G </a:t>
            </a:r>
            <a:r>
              <a:rPr lang="fr-FR" dirty="0" err="1">
                <a:solidFill>
                  <a:prstClr val="white"/>
                </a:solidFill>
              </a:rPr>
              <a:t>Birgand</a:t>
            </a:r>
            <a:endParaRPr lang="en-US" dirty="0">
              <a:solidFill>
                <a:prstClr val="white"/>
              </a:solidFill>
            </a:endParaRPr>
          </a:p>
        </p:txBody>
      </p:sp>
      <p:pic>
        <p:nvPicPr>
          <p:cNvPr id="35845"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3713" y="1498600"/>
            <a:ext cx="23002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ZoneTexte 6"/>
          <p:cNvSpPr txBox="1">
            <a:spLocks noChangeArrowheads="1"/>
          </p:cNvSpPr>
          <p:nvPr/>
        </p:nvSpPr>
        <p:spPr bwMode="auto">
          <a:xfrm>
            <a:off x="6443663" y="6443663"/>
            <a:ext cx="2449512"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i="1">
                <a:solidFill>
                  <a:srgbClr val="000000"/>
                </a:solidFill>
              </a:rPr>
              <a:t>Anthes, Nature 2015</a:t>
            </a:r>
          </a:p>
        </p:txBody>
      </p:sp>
    </p:spTree>
    <p:extLst>
      <p:ext uri="{BB962C8B-B14F-4D97-AF65-F5344CB8AC3E}">
        <p14:creationId xmlns:p14="http://schemas.microsoft.com/office/powerpoint/2010/main" val="326212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Les erreurs fréquemment commises </a:t>
            </a:r>
            <a:endParaRPr lang="fr-FR" dirty="0"/>
          </a:p>
        </p:txBody>
      </p:sp>
      <p:sp>
        <p:nvSpPr>
          <p:cNvPr id="3" name="Espace réservé du contenu 2"/>
          <p:cNvSpPr>
            <a:spLocks noGrp="1"/>
          </p:cNvSpPr>
          <p:nvPr>
            <p:ph idx="1"/>
          </p:nvPr>
        </p:nvSpPr>
        <p:spPr/>
        <p:txBody>
          <a:bodyPr>
            <a:normAutofit fontScale="92500" lnSpcReduction="20000"/>
          </a:bodyPr>
          <a:lstStyle/>
          <a:p>
            <a:pPr lvl="0"/>
            <a:r>
              <a:rPr lang="fr-FR" dirty="0"/>
              <a:t>Mettre en œuvre la checklist sans la tester pour s’assurer qu’elle colle avec la culture et l’organisation du travail</a:t>
            </a:r>
          </a:p>
          <a:p>
            <a:pPr lvl="0"/>
            <a:r>
              <a:rPr lang="fr-FR" dirty="0"/>
              <a:t>Ne pas prendre assez de temps pour la mettre en œuvre</a:t>
            </a:r>
          </a:p>
          <a:p>
            <a:pPr lvl="0"/>
            <a:r>
              <a:rPr lang="fr-FR" dirty="0"/>
              <a:t>Imposer une date pour tous les blocs d’utilisation de la checklist quand les équipes n'étaient pas prêtes à l'utiliser</a:t>
            </a:r>
          </a:p>
          <a:p>
            <a:pPr lvl="0"/>
            <a:r>
              <a:rPr lang="fr-FR" dirty="0"/>
              <a:t>Utiliser la checklist de manière contraire à l’un des principaux objectifs, a savoir la communication et le travail en équipe. </a:t>
            </a:r>
          </a:p>
          <a:p>
            <a:endParaRPr lang="fr-FR" dirty="0"/>
          </a:p>
        </p:txBody>
      </p:sp>
    </p:spTree>
    <p:extLst>
      <p:ext uri="{BB962C8B-B14F-4D97-AF65-F5344CB8AC3E}">
        <p14:creationId xmlns:p14="http://schemas.microsoft.com/office/powerpoint/2010/main" val="291947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Phase 4 : Décider: sommes-nous prêt?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Il est important de faire une pause, de réfléchir aux données que vous avez collectées à l’étape 3 et de déterminer si votre établissement est prêt à s’engager dans le travail. </a:t>
            </a:r>
          </a:p>
          <a:p>
            <a:r>
              <a:rPr lang="fr-FR" dirty="0"/>
              <a:t>Certains hôpitaux peuvent décider de ne pas introduire la checklist dans son intégralité, tandis que d'autres sont prêts à l’utiliser de manière complète. </a:t>
            </a:r>
          </a:p>
          <a:p>
            <a:r>
              <a:rPr lang="fr-FR" dirty="0"/>
              <a:t>Présentez vos conclusions et votre plan aux responsables et demander leur de l’aide si besoin.</a:t>
            </a:r>
          </a:p>
        </p:txBody>
      </p:sp>
    </p:spTree>
    <p:extLst>
      <p:ext uri="{BB962C8B-B14F-4D97-AF65-F5344CB8AC3E}">
        <p14:creationId xmlns:p14="http://schemas.microsoft.com/office/powerpoint/2010/main" val="92555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Vous avez évalué le contexte d’implémentation, </a:t>
            </a:r>
          </a:p>
          <a:p>
            <a:r>
              <a:rPr lang="fr-FR" dirty="0"/>
              <a:t>vous connaissez les potentiels barrières et facilitateurs a l’utilisation de la checklist</a:t>
            </a:r>
          </a:p>
          <a:p>
            <a:r>
              <a:rPr lang="fr-FR" dirty="0"/>
              <a:t>Vous avez établi une stratégie d’implémentation validée par les responsables du bloc opératoire</a:t>
            </a:r>
          </a:p>
          <a:p>
            <a:r>
              <a:rPr lang="fr-FR" dirty="0"/>
              <a:t>Quelle sera la prochaine étape?</a:t>
            </a:r>
          </a:p>
          <a:p>
            <a:pPr lvl="1"/>
            <a:endParaRPr lang="fr-FR" dirty="0"/>
          </a:p>
        </p:txBody>
      </p:sp>
    </p:spTree>
    <p:extLst>
      <p:ext uri="{BB962C8B-B14F-4D97-AF65-F5344CB8AC3E}">
        <p14:creationId xmlns:p14="http://schemas.microsoft.com/office/powerpoint/2010/main" val="741248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Phase 5 : Personnalisation et test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a:t>L'une des tâches principales de votre équipe d’implémentation consiste à modifier la checklist pour s'assurer qu'elle est conforme aux besoins de votre établissement. </a:t>
            </a:r>
          </a:p>
          <a:p>
            <a:r>
              <a:rPr lang="fr-FR" dirty="0"/>
              <a:t>Chaque fois que vous apportez une modification à la checklist, assurez-vous qu’elle est testée pour vérifier que les modifications correspondent à votre culture et à votre organisation de travail. </a:t>
            </a:r>
          </a:p>
          <a:p>
            <a:r>
              <a:rPr lang="fr-FR" dirty="0"/>
              <a:t>Ne jamais utiliser une checklist pour un patient s'il n'a pas été testé en dehors du bloc opératoire en premier (par exemple, dans une situation de simulation).</a:t>
            </a:r>
          </a:p>
        </p:txBody>
      </p:sp>
    </p:spTree>
    <p:extLst>
      <p:ext uri="{BB962C8B-B14F-4D97-AF65-F5344CB8AC3E}">
        <p14:creationId xmlns:p14="http://schemas.microsoft.com/office/powerpoint/2010/main" val="273888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Phase 6 : Planifiez l’expansion : </a:t>
            </a:r>
            <a:endParaRPr lang="fr-FR" dirty="0"/>
          </a:p>
        </p:txBody>
      </p:sp>
      <p:sp>
        <p:nvSpPr>
          <p:cNvPr id="3" name="Espace réservé du contenu 2"/>
          <p:cNvSpPr>
            <a:spLocks noGrp="1"/>
          </p:cNvSpPr>
          <p:nvPr>
            <p:ph idx="1"/>
          </p:nvPr>
        </p:nvSpPr>
        <p:spPr/>
        <p:txBody>
          <a:bodyPr>
            <a:normAutofit lnSpcReduction="10000"/>
          </a:bodyPr>
          <a:lstStyle/>
          <a:p>
            <a:r>
              <a:rPr lang="fr-FR" dirty="0"/>
              <a:t>Faites une pause et créez un </a:t>
            </a:r>
            <a:r>
              <a:rPr lang="fr-FR" b="1" dirty="0"/>
              <a:t>plan décrivant en détail ce que votre équipe fera</a:t>
            </a:r>
            <a:r>
              <a:rPr lang="fr-FR" dirty="0"/>
              <a:t>, comment et quand, pour diffuser la checklist dans votre établissement. </a:t>
            </a:r>
          </a:p>
          <a:p>
            <a:r>
              <a:rPr lang="fr-FR" dirty="0"/>
              <a:t>Il est préférable de </a:t>
            </a:r>
            <a:r>
              <a:rPr lang="fr-FR" b="1" dirty="0"/>
              <a:t>commencer petit et de construire lentement</a:t>
            </a:r>
            <a:r>
              <a:rPr lang="fr-FR" dirty="0"/>
              <a:t>. </a:t>
            </a:r>
          </a:p>
          <a:p>
            <a:r>
              <a:rPr lang="fr-FR" dirty="0"/>
              <a:t>Se souvenir de </a:t>
            </a:r>
            <a:r>
              <a:rPr lang="fr-FR" b="1" dirty="0"/>
              <a:t>rester flexible</a:t>
            </a:r>
            <a:r>
              <a:rPr lang="fr-FR" dirty="0"/>
              <a:t>, ce plan devra probablement être modifié pendant que vous faites le travail.</a:t>
            </a:r>
          </a:p>
        </p:txBody>
      </p:sp>
    </p:spTree>
    <p:extLst>
      <p:ext uri="{BB962C8B-B14F-4D97-AF65-F5344CB8AC3E}">
        <p14:creationId xmlns:p14="http://schemas.microsoft.com/office/powerpoint/2010/main" val="3797227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t>Phase 7 : Avoir une conversation </a:t>
            </a:r>
            <a:br>
              <a:rPr lang="fr-FR" sz="4000" b="1" dirty="0"/>
            </a:br>
            <a:r>
              <a:rPr lang="fr-FR" sz="4000" b="1" dirty="0"/>
              <a:t>face à face </a:t>
            </a:r>
            <a:endParaRPr lang="fr-FR" sz="4000" dirty="0"/>
          </a:p>
        </p:txBody>
      </p:sp>
      <p:sp>
        <p:nvSpPr>
          <p:cNvPr id="3" name="Espace réservé du contenu 2"/>
          <p:cNvSpPr>
            <a:spLocks noGrp="1"/>
          </p:cNvSpPr>
          <p:nvPr>
            <p:ph idx="1"/>
          </p:nvPr>
        </p:nvSpPr>
        <p:spPr/>
        <p:txBody>
          <a:bodyPr>
            <a:normAutofit fontScale="92500" lnSpcReduction="20000"/>
          </a:bodyPr>
          <a:lstStyle/>
          <a:p>
            <a:r>
              <a:rPr lang="fr-FR" dirty="0"/>
              <a:t>Exploitez le pouvoir d’une </a:t>
            </a:r>
            <a:r>
              <a:rPr lang="fr-FR" b="1" dirty="0"/>
              <a:t>conversation personnelle pour convaincre les gens</a:t>
            </a:r>
            <a:r>
              <a:rPr lang="fr-FR" dirty="0"/>
              <a:t> à l’idée et au but de la checklist et demander directement leur aide. </a:t>
            </a:r>
          </a:p>
          <a:p>
            <a:r>
              <a:rPr lang="fr-FR" dirty="0"/>
              <a:t>Il faudra atteindre chaque personne dont le rôle est touché par la checklist. (c’est-à-dire toute personne travaillant dans la salle d’opération) avec une conversation face à face avant que cette personne utilise la checklist. </a:t>
            </a:r>
          </a:p>
          <a:p>
            <a:r>
              <a:rPr lang="fr-FR" dirty="0"/>
              <a:t>C’est une étape essentielle qui permet d’engager tous les participants.</a:t>
            </a:r>
          </a:p>
          <a:p>
            <a:endParaRPr lang="fr-FR" dirty="0"/>
          </a:p>
        </p:txBody>
      </p:sp>
    </p:spTree>
    <p:extLst>
      <p:ext uri="{BB962C8B-B14F-4D97-AF65-F5344CB8AC3E}">
        <p14:creationId xmlns:p14="http://schemas.microsoft.com/office/powerpoint/2010/main" val="146020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t>Etape 1: Créer une équipe multidisciplinaire </a:t>
            </a:r>
            <a:br>
              <a:rPr lang="fr-FR" sz="3200" b="1" dirty="0"/>
            </a:br>
            <a:r>
              <a:rPr lang="fr-FR" sz="3200" b="1" dirty="0"/>
              <a:t>et créer une culture de l’implémentation. </a:t>
            </a:r>
            <a:endParaRPr lang="fr-FR" sz="3200" dirty="0"/>
          </a:p>
        </p:txBody>
      </p:sp>
      <p:sp>
        <p:nvSpPr>
          <p:cNvPr id="3" name="Espace réservé du contenu 2"/>
          <p:cNvSpPr>
            <a:spLocks noGrp="1"/>
          </p:cNvSpPr>
          <p:nvPr>
            <p:ph idx="1"/>
          </p:nvPr>
        </p:nvSpPr>
        <p:spPr/>
        <p:txBody>
          <a:bodyPr>
            <a:normAutofit lnSpcReduction="10000"/>
          </a:bodyPr>
          <a:lstStyle/>
          <a:p>
            <a:r>
              <a:rPr lang="fr-FR" dirty="0"/>
              <a:t>Elle sera</a:t>
            </a:r>
            <a:r>
              <a:rPr lang="fr-FR" b="1" dirty="0"/>
              <a:t> </a:t>
            </a:r>
            <a:r>
              <a:rPr lang="fr-FR" dirty="0"/>
              <a:t>chargée de planifier et d'exécuter les efforts d’implémentation. </a:t>
            </a:r>
          </a:p>
          <a:p>
            <a:pPr lvl="1"/>
            <a:r>
              <a:rPr lang="fr-FR" dirty="0"/>
              <a:t>guider, établir une expertise clinique et le feedback, former, informer</a:t>
            </a:r>
          </a:p>
          <a:p>
            <a:pPr lvl="1"/>
            <a:endParaRPr lang="fr-FR" dirty="0"/>
          </a:p>
          <a:p>
            <a:r>
              <a:rPr lang="fr-FR" dirty="0"/>
              <a:t>Cette équipe doit comprendre au moins un représentant de chaque rôle dans la salle d'opération et au moins un représentant de la direction.</a:t>
            </a:r>
          </a:p>
          <a:p>
            <a:endParaRPr lang="fr-FR" dirty="0"/>
          </a:p>
        </p:txBody>
      </p:sp>
    </p:spTree>
    <p:extLst>
      <p:ext uri="{BB962C8B-B14F-4D97-AF65-F5344CB8AC3E}">
        <p14:creationId xmlns:p14="http://schemas.microsoft.com/office/powerpoint/2010/main" val="426152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t>Phase 8 : Promouvoir la checklist </a:t>
            </a:r>
            <a:endParaRPr lang="fr-FR" sz="4000" dirty="0"/>
          </a:p>
        </p:txBody>
      </p:sp>
      <p:sp>
        <p:nvSpPr>
          <p:cNvPr id="3" name="Espace réservé du contenu 2"/>
          <p:cNvSpPr>
            <a:spLocks noGrp="1"/>
          </p:cNvSpPr>
          <p:nvPr>
            <p:ph idx="1"/>
          </p:nvPr>
        </p:nvSpPr>
        <p:spPr/>
        <p:txBody>
          <a:bodyPr>
            <a:normAutofit fontScale="85000" lnSpcReduction="10000"/>
          </a:bodyPr>
          <a:lstStyle/>
          <a:p>
            <a:r>
              <a:rPr lang="fr-FR" dirty="0"/>
              <a:t>Sensibiliser d’avantage au travail, éveiller la curiosité et renforcer l’idée d’une mission commune d’amélioration de la sécurité chirurgicale en faisant la promotion du projet dans l’ensemble de votre établissement. </a:t>
            </a:r>
          </a:p>
          <a:p>
            <a:r>
              <a:rPr lang="fr-FR" dirty="0"/>
              <a:t>La publicité interne peut prendre de nombreuses formes telles que des vidéos de démonstration, des tableaux d’affichage, des badges, des courriels, la collecte d’histoires et des lettres d'information. </a:t>
            </a:r>
          </a:p>
          <a:p>
            <a:r>
              <a:rPr lang="fr-FR" dirty="0"/>
              <a:t>La promotion ne remplace pas les conversations en tête-à-tête.</a:t>
            </a:r>
          </a:p>
        </p:txBody>
      </p:sp>
    </p:spTree>
    <p:extLst>
      <p:ext uri="{BB962C8B-B14F-4D97-AF65-F5344CB8AC3E}">
        <p14:creationId xmlns:p14="http://schemas.microsoft.com/office/powerpoint/2010/main" val="382768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t>Phase 9 : Former et diffuser </a:t>
            </a:r>
            <a:endParaRPr lang="fr-FR" sz="4000" dirty="0"/>
          </a:p>
        </p:txBody>
      </p:sp>
      <p:sp>
        <p:nvSpPr>
          <p:cNvPr id="3" name="Espace réservé du contenu 2"/>
          <p:cNvSpPr>
            <a:spLocks noGrp="1"/>
          </p:cNvSpPr>
          <p:nvPr>
            <p:ph idx="1"/>
          </p:nvPr>
        </p:nvSpPr>
        <p:spPr/>
        <p:txBody>
          <a:bodyPr>
            <a:normAutofit lnSpcReduction="10000"/>
          </a:bodyPr>
          <a:lstStyle/>
          <a:p>
            <a:r>
              <a:rPr lang="fr-FR" dirty="0"/>
              <a:t>Une fois que les membres de l'équipe chirurgicale ont été initiés à l'idée et aux avantages d'utiliser la checklist dans une conversation face à face, ils doivent être formés pour pouvoir l’utiliser correctement. </a:t>
            </a:r>
          </a:p>
          <a:p>
            <a:r>
              <a:rPr lang="fr-FR" dirty="0"/>
              <a:t>Le but de la formation est de fournir une explication et une démonstration de l’utilisation, suivie d’une occasion pour l’équipe de s’exercer à l’utiliser en simulation.</a:t>
            </a:r>
          </a:p>
        </p:txBody>
      </p:sp>
    </p:spTree>
    <p:extLst>
      <p:ext uri="{BB962C8B-B14F-4D97-AF65-F5344CB8AC3E}">
        <p14:creationId xmlns:p14="http://schemas.microsoft.com/office/powerpoint/2010/main" val="62255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t>Phase 10 : Observer et coacher </a:t>
            </a:r>
            <a:endParaRPr lang="fr-FR" sz="4000" dirty="0"/>
          </a:p>
        </p:txBody>
      </p:sp>
      <p:sp>
        <p:nvSpPr>
          <p:cNvPr id="3" name="Espace réservé du contenu 2"/>
          <p:cNvSpPr>
            <a:spLocks noGrp="1"/>
          </p:cNvSpPr>
          <p:nvPr>
            <p:ph idx="1"/>
          </p:nvPr>
        </p:nvSpPr>
        <p:spPr/>
        <p:txBody>
          <a:bodyPr>
            <a:normAutofit/>
          </a:bodyPr>
          <a:lstStyle/>
          <a:p>
            <a:r>
              <a:rPr lang="fr-FR" dirty="0"/>
              <a:t>Le coaching est la troisième partie de la formation</a:t>
            </a:r>
            <a:r>
              <a:rPr lang="fr-FR"/>
              <a:t>. </a:t>
            </a:r>
          </a:p>
          <a:p>
            <a:r>
              <a:rPr lang="fr-FR"/>
              <a:t>C’est important car cela permet aux individus et aux leaders d’améliorer leurs performances et de rendre les efforts durables dans le temps.</a:t>
            </a:r>
            <a:endParaRPr lang="fr-FR" dirty="0"/>
          </a:p>
        </p:txBody>
      </p:sp>
    </p:spTree>
    <p:extLst>
      <p:ext uri="{BB962C8B-B14F-4D97-AF65-F5344CB8AC3E}">
        <p14:creationId xmlns:p14="http://schemas.microsoft.com/office/powerpoint/2010/main" val="3837013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Une dernière étape cruciale est nécessaire, laquelle?</a:t>
            </a:r>
          </a:p>
          <a:p>
            <a:pPr lvl="1"/>
            <a:endParaRPr lang="fr-FR" dirty="0"/>
          </a:p>
        </p:txBody>
      </p:sp>
    </p:spTree>
    <p:extLst>
      <p:ext uri="{BB962C8B-B14F-4D97-AF65-F5344CB8AC3E}">
        <p14:creationId xmlns:p14="http://schemas.microsoft.com/office/powerpoint/2010/main" val="345026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t>Phase 11 : Amélioration continue </a:t>
            </a:r>
            <a:endParaRPr lang="fr-FR" sz="4000" dirty="0"/>
          </a:p>
        </p:txBody>
      </p:sp>
      <p:sp>
        <p:nvSpPr>
          <p:cNvPr id="3" name="Espace réservé du contenu 2"/>
          <p:cNvSpPr>
            <a:spLocks noGrp="1"/>
          </p:cNvSpPr>
          <p:nvPr>
            <p:ph idx="1"/>
          </p:nvPr>
        </p:nvSpPr>
        <p:spPr/>
        <p:txBody>
          <a:bodyPr>
            <a:normAutofit fontScale="92500" lnSpcReduction="20000"/>
          </a:bodyPr>
          <a:lstStyle/>
          <a:p>
            <a:r>
              <a:rPr lang="fr-FR" dirty="0"/>
              <a:t>Le challenge ici est de rendre les efforts durables et d’améliorer avec le temps. </a:t>
            </a:r>
          </a:p>
          <a:p>
            <a:r>
              <a:rPr lang="fr-FR" dirty="0"/>
              <a:t>Il ne faut pas arrêter les observations et la discussion avec les équipe chirurgicale sur le sujet, par des histoires, des observations, du coaching, des audits ou surveillance. </a:t>
            </a:r>
          </a:p>
          <a:p>
            <a:r>
              <a:rPr lang="fr-FR" dirty="0"/>
              <a:t>Il est également important de maintenir une équipe projet, avec des changements de membres de l’équipe et de changer le contenu du projet de temps en temps pour s’ajuster aux changements locaux.</a:t>
            </a:r>
          </a:p>
        </p:txBody>
      </p:sp>
    </p:spTree>
    <p:extLst>
      <p:ext uri="{BB962C8B-B14F-4D97-AF65-F5344CB8AC3E}">
        <p14:creationId xmlns:p14="http://schemas.microsoft.com/office/powerpoint/2010/main" val="2686480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Autofit/>
          </a:bodyPr>
          <a:lstStyle/>
          <a:p>
            <a:r>
              <a:rPr lang="fr-FR" sz="2800" b="1" dirty="0">
                <a:solidFill>
                  <a:schemeClr val="tx2"/>
                </a:solidFill>
              </a:rPr>
              <a:t>Etape n°3: Mesure d’impact de la stratégie d’</a:t>
            </a:r>
            <a:r>
              <a:rPr lang="fr-FR" sz="2800" b="1" dirty="0" err="1">
                <a:solidFill>
                  <a:schemeClr val="tx2"/>
                </a:solidFill>
              </a:rPr>
              <a:t>implementation</a:t>
            </a:r>
            <a:endParaRPr lang="fr-FR" sz="2800" b="1" dirty="0">
              <a:solidFill>
                <a:schemeClr val="tx2"/>
              </a:solidFill>
            </a:endParaRPr>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graphicFrame>
        <p:nvGraphicFramePr>
          <p:cNvPr id="4" name="Tableau 3"/>
          <p:cNvGraphicFramePr>
            <a:graphicFrameLocks noGrp="1"/>
          </p:cNvGraphicFramePr>
          <p:nvPr/>
        </p:nvGraphicFramePr>
        <p:xfrm>
          <a:off x="107504" y="2234520"/>
          <a:ext cx="8928992" cy="443484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370840">
                <a:tc>
                  <a:txBody>
                    <a:bodyPr/>
                    <a:lstStyle/>
                    <a:p>
                      <a:r>
                        <a:rPr lang="fr-FR" sz="1600" noProof="0" dirty="0"/>
                        <a:t>Critères</a:t>
                      </a:r>
                    </a:p>
                  </a:txBody>
                  <a:tcPr/>
                </a:tc>
                <a:tc>
                  <a:txBody>
                    <a:bodyPr/>
                    <a:lstStyle/>
                    <a:p>
                      <a:r>
                        <a:rPr lang="fr-FR" sz="1600" noProof="0" dirty="0"/>
                        <a:t>Définition</a:t>
                      </a:r>
                    </a:p>
                  </a:txBody>
                  <a:tcPr/>
                </a:tc>
                <a:tc>
                  <a:txBody>
                    <a:bodyPr/>
                    <a:lstStyle/>
                    <a:p>
                      <a:r>
                        <a:rPr lang="fr-FR" sz="1600" noProof="0" dirty="0"/>
                        <a:t>Checklist</a:t>
                      </a:r>
                    </a:p>
                  </a:txBody>
                  <a:tcPr/>
                </a:tc>
                <a:extLst>
                  <a:ext uri="{0D108BD9-81ED-4DB2-BD59-A6C34878D82A}">
                    <a16:rowId xmlns:a16="http://schemas.microsoft.com/office/drawing/2014/main" val="10000"/>
                  </a:ext>
                </a:extLst>
              </a:tr>
              <a:tr h="370840">
                <a:tc>
                  <a:txBody>
                    <a:bodyPr/>
                    <a:lstStyle/>
                    <a:p>
                      <a:r>
                        <a:rPr lang="fr-FR" sz="1600" b="0" i="0" u="none" strike="noStrike" kern="1200" baseline="0" noProof="0" dirty="0">
                          <a:solidFill>
                            <a:schemeClr val="dk1"/>
                          </a:solidFill>
                          <a:latin typeface="+mn-lt"/>
                          <a:ea typeface="+mn-ea"/>
                          <a:cs typeface="+mn-cs"/>
                        </a:rPr>
                        <a:t>Acceptabilité</a:t>
                      </a:r>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Degré auquel un intervention est perçue comme acceptable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Bénéfice de la checklist? Remise en question des compétences?</a:t>
                      </a:r>
                    </a:p>
                  </a:txBody>
                  <a:tcPr/>
                </a:tc>
                <a:extLst>
                  <a:ext uri="{0D108BD9-81ED-4DB2-BD59-A6C34878D82A}">
                    <a16:rowId xmlns:a16="http://schemas.microsoft.com/office/drawing/2014/main" val="10001"/>
                  </a:ext>
                </a:extLst>
              </a:tr>
              <a:tr h="370840">
                <a:tc>
                  <a:txBody>
                    <a:bodyPr/>
                    <a:lstStyle/>
                    <a:p>
                      <a:r>
                        <a:rPr lang="fr-FR" sz="1600" b="0" i="0" u="none" strike="noStrike" kern="1200" baseline="0" noProof="0" dirty="0">
                          <a:solidFill>
                            <a:schemeClr val="dk1"/>
                          </a:solidFill>
                          <a:latin typeface="+mn-lt"/>
                          <a:ea typeface="+mn-ea"/>
                          <a:cs typeface="+mn-cs"/>
                        </a:rPr>
                        <a:t>Adoption</a:t>
                      </a:r>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Intention d’adopter ou initier l’implémentation de l’intervention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Vient de la HAS.</a:t>
                      </a:r>
                    </a:p>
                  </a:txBody>
                  <a:tcPr/>
                </a:tc>
                <a:extLst>
                  <a:ext uri="{0D108BD9-81ED-4DB2-BD59-A6C34878D82A}">
                    <a16:rowId xmlns:a16="http://schemas.microsoft.com/office/drawing/2014/main" val="10002"/>
                  </a:ext>
                </a:extLst>
              </a:tr>
              <a:tr h="370840">
                <a:tc>
                  <a:txBody>
                    <a:bodyPr/>
                    <a:lstStyle/>
                    <a:p>
                      <a:r>
                        <a:rPr lang="fr-FR" sz="1600" b="0" i="0" u="none" strike="noStrike" kern="1200" baseline="0" noProof="0" dirty="0">
                          <a:solidFill>
                            <a:schemeClr val="dk1"/>
                          </a:solidFill>
                          <a:latin typeface="+mn-lt"/>
                          <a:ea typeface="+mn-ea"/>
                          <a:cs typeface="+mn-cs"/>
                        </a:rPr>
                        <a:t>Pertinence</a:t>
                      </a:r>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Adéquation et utilité perçue de l’intervention pour traiter le problème</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Pas adapté à certains actes, choix des mots utilisés, format, rôles,  doublons, perturbation du travail</a:t>
                      </a:r>
                    </a:p>
                  </a:txBody>
                  <a:tcPr anchor="ctr"/>
                </a:tc>
                <a:extLst>
                  <a:ext uri="{0D108BD9-81ED-4DB2-BD59-A6C34878D82A}">
                    <a16:rowId xmlns:a16="http://schemas.microsoft.com/office/drawing/2014/main" val="10003"/>
                  </a:ext>
                </a:extLst>
              </a:tr>
              <a:tr h="370840">
                <a:tc>
                  <a:txBody>
                    <a:bodyPr/>
                    <a:lstStyle/>
                    <a:p>
                      <a:r>
                        <a:rPr lang="fr-FR" sz="1600" b="0" i="0" u="none" strike="noStrike" kern="1200" baseline="0" noProof="0" dirty="0">
                          <a:solidFill>
                            <a:schemeClr val="dk1"/>
                          </a:solidFill>
                          <a:latin typeface="+mn-lt"/>
                          <a:ea typeface="+mn-ea"/>
                          <a:cs typeface="+mn-cs"/>
                        </a:rPr>
                        <a:t>Faisabilité</a:t>
                      </a:r>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Adéquation de l’intervention pour l’utilisation au quotidien</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400" b="0" i="0" u="none" strike="noStrike" kern="1200" baseline="0" noProof="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fr-FR" sz="1600" b="0" i="0" u="none" strike="noStrike" kern="1200" baseline="0" noProof="0" dirty="0">
                          <a:solidFill>
                            <a:schemeClr val="dk1"/>
                          </a:solidFill>
                          <a:latin typeface="+mn-lt"/>
                          <a:ea typeface="+mn-ea"/>
                          <a:cs typeface="+mn-cs"/>
                        </a:rPr>
                        <a:t>Fidélité</a:t>
                      </a:r>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Le degré avec lequel l’intervention est implémentée comme prévu</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noProof="0" dirty="0">
                          <a:solidFill>
                            <a:schemeClr val="dk1"/>
                          </a:solidFill>
                          <a:latin typeface="+mn-lt"/>
                          <a:ea typeface="+mn-ea"/>
                          <a:cs typeface="+mn-cs"/>
                        </a:rPr>
                        <a:t>Items partiellement remplis, remplis </a:t>
                      </a:r>
                      <a:r>
                        <a:rPr lang="fr-FR" sz="1400" b="0" i="0" u="none" strike="noStrike" kern="1200" baseline="0" noProof="0" dirty="0" err="1">
                          <a:solidFill>
                            <a:schemeClr val="dk1"/>
                          </a:solidFill>
                          <a:latin typeface="+mn-lt"/>
                          <a:ea typeface="+mn-ea"/>
                          <a:cs typeface="+mn-cs"/>
                        </a:rPr>
                        <a:t>retrospectivement</a:t>
                      </a:r>
                      <a:r>
                        <a:rPr lang="fr-FR" sz="1400" b="0" i="0" u="none" strike="noStrike" kern="1200" baseline="0" noProof="0" dirty="0">
                          <a:solidFill>
                            <a:schemeClr val="dk1"/>
                          </a:solidFill>
                          <a:latin typeface="+mn-lt"/>
                          <a:ea typeface="+mn-ea"/>
                          <a:cs typeface="+mn-cs"/>
                        </a:rPr>
                        <a:t> </a:t>
                      </a:r>
                      <a:r>
                        <a:rPr lang="fr-FR" sz="1400" b="0" i="0" u="none" strike="noStrike" kern="1200" baseline="0" noProof="0" dirty="0">
                          <a:solidFill>
                            <a:schemeClr val="dk1"/>
                          </a:solidFill>
                          <a:latin typeface="+mn-lt"/>
                          <a:ea typeface="+mn-ea"/>
                          <a:cs typeface="+mn-cs"/>
                          <a:sym typeface="Wingdings" panose="05000000000000000000" pitchFamily="2" charset="2"/>
                        </a:rPr>
                        <a:t> devient normal</a:t>
                      </a:r>
                      <a:endParaRPr lang="fr-FR" sz="1400" b="0" i="0" u="none" strike="noStrike" kern="1200" baseline="0" noProof="0" dirty="0">
                        <a:solidFill>
                          <a:schemeClr val="dk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fr-FR" sz="1600" b="0" i="0" u="none" strike="noStrike" kern="1200" baseline="0" noProof="0" dirty="0">
                          <a:solidFill>
                            <a:schemeClr val="dk1"/>
                          </a:solidFill>
                          <a:latin typeface="+mn-lt"/>
                          <a:ea typeface="+mn-ea"/>
                          <a:cs typeface="+mn-cs"/>
                        </a:rPr>
                        <a:t>Coûts d’Implémentation</a:t>
                      </a:r>
                      <a:endParaRPr lang="fr-FR" sz="1600" noProof="0" dirty="0"/>
                    </a:p>
                  </a:txBody>
                  <a:tcPr/>
                </a:tc>
                <a:tc>
                  <a:txBody>
                    <a:bodyPr/>
                    <a:lstStyle/>
                    <a:p>
                      <a:r>
                        <a:rPr lang="fr-FR" sz="1400" b="0" i="0" u="none" strike="noStrike" kern="1200" baseline="0" noProof="0" dirty="0">
                          <a:solidFill>
                            <a:schemeClr val="dk1"/>
                          </a:solidFill>
                          <a:latin typeface="+mn-lt"/>
                          <a:ea typeface="+mn-ea"/>
                          <a:cs typeface="+mn-cs"/>
                        </a:rPr>
                        <a:t>Inclut les couts de mise en œuvre de l’intervention et les couts de la stratégie d’implémentation utilisée</a:t>
                      </a:r>
                    </a:p>
                  </a:txBody>
                  <a:tcPr/>
                </a:tc>
                <a:tc>
                  <a:txBody>
                    <a:bodyPr/>
                    <a:lstStyle/>
                    <a:p>
                      <a:r>
                        <a:rPr lang="fr-FR" sz="1400" b="0" i="0" u="none" strike="noStrike" kern="1200" baseline="0" noProof="0" dirty="0">
                          <a:solidFill>
                            <a:schemeClr val="dk1"/>
                          </a:solidFill>
                          <a:latin typeface="+mn-lt"/>
                          <a:ea typeface="+mn-ea"/>
                          <a:cs typeface="+mn-cs"/>
                        </a:rPr>
                        <a:t>$12,635: 40 heures d’implémentation/pers</a:t>
                      </a:r>
                    </a:p>
                    <a:p>
                      <a:r>
                        <a:rPr lang="fr-FR" sz="1400" b="0" i="0" u="none" strike="noStrike" kern="1200" baseline="0" noProof="0" dirty="0">
                          <a:solidFill>
                            <a:schemeClr val="dk1"/>
                          </a:solidFill>
                          <a:latin typeface="+mn-lt"/>
                          <a:ea typeface="+mn-ea"/>
                          <a:cs typeface="+mn-cs"/>
                        </a:rPr>
                        <a:t>$103,829 d’économie par an</a:t>
                      </a:r>
                      <a:endParaRPr lang="fr-FR" sz="1050" b="0" i="0" u="none" strike="noStrike" kern="1200" baseline="0" noProof="0" dirty="0">
                        <a:solidFill>
                          <a:schemeClr val="dk1"/>
                        </a:solidFill>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fr-FR" sz="1600" b="0" i="0" u="none" strike="noStrike" kern="1200" baseline="0" noProof="0" dirty="0">
                          <a:solidFill>
                            <a:schemeClr val="dk1"/>
                          </a:solidFill>
                          <a:latin typeface="+mn-lt"/>
                          <a:ea typeface="+mn-ea"/>
                          <a:cs typeface="+mn-cs"/>
                        </a:rPr>
                        <a:t>Pénétration</a:t>
                      </a:r>
                      <a:endParaRPr lang="fr-FR" sz="1600" noProof="0" dirty="0"/>
                    </a:p>
                  </a:txBody>
                  <a:tcPr/>
                </a:tc>
                <a:tc>
                  <a:txBody>
                    <a:bodyPr/>
                    <a:lstStyle/>
                    <a:p>
                      <a:r>
                        <a:rPr lang="fr-FR" sz="1400" b="0" i="0" u="none" strike="noStrike" kern="1200" baseline="0" noProof="0" dirty="0">
                          <a:solidFill>
                            <a:schemeClr val="dk1"/>
                          </a:solidFill>
                          <a:latin typeface="+mn-lt"/>
                          <a:ea typeface="+mn-ea"/>
                          <a:cs typeface="+mn-cs"/>
                        </a:rPr>
                        <a:t>Diffusion dans la pratique</a:t>
                      </a:r>
                      <a:endParaRPr lang="fr-FR" sz="1400" noProof="0" dirty="0"/>
                    </a:p>
                  </a:txBody>
                  <a:tcPr/>
                </a:tc>
                <a:tc rowSpan="2">
                  <a:txBody>
                    <a:bodyPr/>
                    <a:lstStyle/>
                    <a:p>
                      <a:pPr algn="l"/>
                      <a:r>
                        <a:rPr lang="fr-FR" sz="1400" noProof="0" dirty="0"/>
                        <a:t>Taux d’utilisation de la checklist</a:t>
                      </a:r>
                    </a:p>
                  </a:txBody>
                  <a:tcPr anchor="ctr"/>
                </a:tc>
                <a:extLst>
                  <a:ext uri="{0D108BD9-81ED-4DB2-BD59-A6C34878D82A}">
                    <a16:rowId xmlns:a16="http://schemas.microsoft.com/office/drawing/2014/main" val="1000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noProof="0" dirty="0">
                          <a:solidFill>
                            <a:schemeClr val="dk1"/>
                          </a:solidFill>
                          <a:latin typeface="+mn-lt"/>
                          <a:ea typeface="+mn-ea"/>
                          <a:cs typeface="+mn-cs"/>
                        </a:rPr>
                        <a:t>Durabilité</a:t>
                      </a:r>
                      <a:endParaRPr lang="fr-FR" sz="1600" noProof="0" dirty="0"/>
                    </a:p>
                  </a:txBody>
                  <a:tcPr/>
                </a:tc>
                <a:tc>
                  <a:txBody>
                    <a:bodyPr/>
                    <a:lstStyle/>
                    <a:p>
                      <a:r>
                        <a:rPr lang="fr-FR" sz="1400" b="0" i="0" u="none" strike="noStrike" kern="1200" baseline="0" noProof="0" dirty="0">
                          <a:solidFill>
                            <a:schemeClr val="dk1"/>
                          </a:solidFill>
                          <a:latin typeface="+mn-lt"/>
                          <a:ea typeface="+mn-ea"/>
                          <a:cs typeface="+mn-cs"/>
                        </a:rPr>
                        <a:t>Utilisation durable de l’intervention </a:t>
                      </a:r>
                      <a:endParaRPr lang="fr-FR" sz="1400" noProof="0" dirty="0"/>
                    </a:p>
                  </a:txBody>
                  <a:tcPr/>
                </a:tc>
                <a:tc vMerge="1">
                  <a:txBody>
                    <a:bodyPr/>
                    <a:lstStyle/>
                    <a:p>
                      <a:endParaRPr lang="fr-FR" sz="1600" noProof="0" dirty="0"/>
                    </a:p>
                  </a:txBody>
                  <a:tcPr/>
                </a:tc>
                <a:extLst>
                  <a:ext uri="{0D108BD9-81ED-4DB2-BD59-A6C34878D82A}">
                    <a16:rowId xmlns:a16="http://schemas.microsoft.com/office/drawing/2014/main" val="10008"/>
                  </a:ext>
                </a:extLst>
              </a:tr>
            </a:tbl>
          </a:graphicData>
        </a:graphic>
      </p:graphicFrame>
      <p:sp>
        <p:nvSpPr>
          <p:cNvPr id="5" name="ZoneTexte 4"/>
          <p:cNvSpPr txBox="1"/>
          <p:nvPr/>
        </p:nvSpPr>
        <p:spPr>
          <a:xfrm>
            <a:off x="539552" y="1412776"/>
            <a:ext cx="7920880" cy="707886"/>
          </a:xfrm>
          <a:prstGeom prst="rect">
            <a:avLst/>
          </a:prstGeom>
          <a:solidFill>
            <a:srgbClr val="00B050"/>
          </a:solidFill>
        </p:spPr>
        <p:txBody>
          <a:bodyPr wrap="square" rtlCol="0">
            <a:spAutoFit/>
          </a:bodyPr>
          <a:lstStyle/>
          <a:p>
            <a:pPr algn="ctr"/>
            <a:r>
              <a:rPr lang="fr-FR" sz="2000" b="1" dirty="0">
                <a:solidFill>
                  <a:schemeClr val="bg1"/>
                </a:solidFill>
              </a:rPr>
              <a:t>Taux d’ISO essentiels mais pas suffisant </a:t>
            </a:r>
          </a:p>
          <a:p>
            <a:pPr algn="ctr"/>
            <a:r>
              <a:rPr lang="fr-FR" sz="2000" b="1" dirty="0">
                <a:solidFill>
                  <a:schemeClr val="bg1"/>
                </a:solidFill>
              </a:rPr>
              <a:t>pour évaluer l’impact de la stratégie</a:t>
            </a:r>
          </a:p>
        </p:txBody>
      </p:sp>
    </p:spTree>
    <p:extLst>
      <p:ext uri="{BB962C8B-B14F-4D97-AF65-F5344CB8AC3E}">
        <p14:creationId xmlns:p14="http://schemas.microsoft.com/office/powerpoint/2010/main" val="3256195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t>En résumé</a:t>
            </a:r>
            <a:endParaRPr lang="fr-FR"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8956537" cy="424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89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0" y="609600"/>
            <a:ext cx="8686800" cy="838200"/>
          </a:xfrm>
        </p:spPr>
        <p:txBody>
          <a:bodyPr>
            <a:normAutofit/>
          </a:bodyPr>
          <a:lstStyle/>
          <a:p>
            <a:pPr algn="ctr"/>
            <a:r>
              <a:rPr lang="en-US" sz="3200" b="1" dirty="0">
                <a:solidFill>
                  <a:schemeClr val="tx2"/>
                </a:solidFill>
                <a:cs typeface="Tahoma" pitchFamily="34" charset="0"/>
              </a:rPr>
              <a:t>Engager par le 4 E’s</a:t>
            </a:r>
            <a:endParaRPr lang="en-US" sz="3200" b="1" dirty="0">
              <a:solidFill>
                <a:schemeClr val="tx2"/>
              </a:solidFill>
              <a:latin typeface="Arial" charset="0"/>
              <a:cs typeface="Arial" charset="0"/>
            </a:endParaRP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pPr/>
              <a:t>37</a:t>
            </a:fld>
            <a:endParaRPr lang="en-US"/>
          </a:p>
        </p:txBody>
      </p:sp>
      <p:grpSp>
        <p:nvGrpSpPr>
          <p:cNvPr id="43" name="Group 42" descr="The roles of staff, team leaders and senior leaders are interconnected when unit teams apply the 4 E’s.  The 4 E’s require teams and their leaders to Educate, Engage, Execute and Evaluate their involvement in the CUSP program.&#10;&#10;Gears symbolizing the roles of staff, unit team leaders and senior leadership depict the interconnected and dependent relationship that exists between each aspect of the unit team.       &#10;"/>
          <p:cNvGrpSpPr/>
          <p:nvPr/>
        </p:nvGrpSpPr>
        <p:grpSpPr>
          <a:xfrm>
            <a:off x="304800" y="1371600"/>
            <a:ext cx="8839200" cy="5029200"/>
            <a:chOff x="304800" y="1103531"/>
            <a:chExt cx="8839200" cy="5029200"/>
          </a:xfrm>
        </p:grpSpPr>
        <p:grpSp>
          <p:nvGrpSpPr>
            <p:cNvPr id="42" name="Group 41"/>
            <p:cNvGrpSpPr/>
            <p:nvPr/>
          </p:nvGrpSpPr>
          <p:grpSpPr>
            <a:xfrm>
              <a:off x="304800" y="1103531"/>
              <a:ext cx="5029200" cy="5029200"/>
              <a:chOff x="304800" y="1103531"/>
              <a:chExt cx="5029200" cy="5029200"/>
            </a:xfrm>
          </p:grpSpPr>
          <p:graphicFrame>
            <p:nvGraphicFramePr>
              <p:cNvPr id="21" name="Diagram 20" descr="The roles of Staff, Team Leaders and Senior Leaders are interconnected when unit teams apply the 4 E’s.  The 4 E’s require teams and their leaders to Educate, Engage, Execute and Evaluate their involvement in the CUSP program.  Gears symbolizing the roles of staff, unit team leaders and senior leadership depict the interconnected and dependent relationship that exists between each aspect of the unit team."/>
              <p:cNvGraphicFramePr/>
              <p:nvPr/>
            </p:nvGraphicFramePr>
            <p:xfrm>
              <a:off x="304800" y="1103531"/>
              <a:ext cx="502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723900" y="1425714"/>
                <a:ext cx="1447800" cy="707886"/>
              </a:xfrm>
              <a:prstGeom prst="rect">
                <a:avLst/>
              </a:prstGeom>
              <a:noFill/>
            </p:spPr>
            <p:txBody>
              <a:bodyPr wrap="square" rtlCol="0">
                <a:spAutoFit/>
              </a:bodyPr>
              <a:lstStyle/>
              <a:p>
                <a:pPr lvl="0" algn="ctr"/>
                <a:r>
                  <a:rPr lang="en-US" sz="2000" dirty="0">
                    <a:solidFill>
                      <a:schemeClr val="bg1"/>
                    </a:solidFill>
                    <a:latin typeface="Arial"/>
                  </a:rPr>
                  <a:t>Engager (</a:t>
                </a:r>
                <a:r>
                  <a:rPr lang="en-US" sz="2000" dirty="0" err="1">
                    <a:solidFill>
                      <a:schemeClr val="bg1"/>
                    </a:solidFill>
                    <a:latin typeface="Arial"/>
                  </a:rPr>
                  <a:t>adaptif</a:t>
                </a:r>
                <a:r>
                  <a:rPr lang="en-US" sz="2000" dirty="0">
                    <a:solidFill>
                      <a:schemeClr val="bg1"/>
                    </a:solidFill>
                    <a:latin typeface="Arial"/>
                  </a:rPr>
                  <a:t>)</a:t>
                </a:r>
              </a:p>
            </p:txBody>
          </p:sp>
          <p:sp>
            <p:nvSpPr>
              <p:cNvPr id="23" name="TextBox 22"/>
              <p:cNvSpPr txBox="1"/>
              <p:nvPr/>
            </p:nvSpPr>
            <p:spPr>
              <a:xfrm>
                <a:off x="2495797" y="1432739"/>
                <a:ext cx="2667000" cy="707886"/>
              </a:xfrm>
              <a:prstGeom prst="rect">
                <a:avLst/>
              </a:prstGeom>
              <a:noFill/>
            </p:spPr>
            <p:txBody>
              <a:bodyPr wrap="square" rtlCol="0">
                <a:spAutoFit/>
              </a:bodyPr>
              <a:lstStyle/>
              <a:p>
                <a:pPr lvl="0" algn="ctr"/>
                <a:r>
                  <a:rPr lang="en-US" sz="2000" dirty="0" err="1">
                    <a:solidFill>
                      <a:schemeClr val="bg1"/>
                    </a:solidFill>
                    <a:latin typeface="Arial"/>
                  </a:rPr>
                  <a:t>En</a:t>
                </a:r>
                <a:r>
                  <a:rPr lang="en-US" sz="2000" dirty="0">
                    <a:solidFill>
                      <a:schemeClr val="bg1"/>
                    </a:solidFill>
                    <a:latin typeface="Arial"/>
                  </a:rPr>
                  <a:t> quoi </a:t>
                </a:r>
                <a:r>
                  <a:rPr lang="en-US" sz="2000" dirty="0" err="1">
                    <a:solidFill>
                      <a:schemeClr val="bg1"/>
                    </a:solidFill>
                    <a:latin typeface="Arial"/>
                  </a:rPr>
                  <a:t>cela</a:t>
                </a:r>
                <a:r>
                  <a:rPr lang="en-US" sz="2000" dirty="0">
                    <a:solidFill>
                      <a:schemeClr val="bg1"/>
                    </a:solidFill>
                    <a:latin typeface="Arial"/>
                  </a:rPr>
                  <a:t> </a:t>
                </a:r>
                <a:r>
                  <a:rPr lang="en-US" sz="2000" dirty="0" err="1">
                    <a:solidFill>
                      <a:schemeClr val="bg1"/>
                    </a:solidFill>
                    <a:latin typeface="Arial"/>
                  </a:rPr>
                  <a:t>apporte</a:t>
                </a:r>
                <a:r>
                  <a:rPr lang="en-US" sz="2000" dirty="0">
                    <a:solidFill>
                      <a:schemeClr val="bg1"/>
                    </a:solidFill>
                    <a:latin typeface="Arial"/>
                  </a:rPr>
                  <a:t> </a:t>
                </a:r>
                <a:r>
                  <a:rPr lang="en-US" sz="2000" dirty="0" err="1">
                    <a:solidFill>
                      <a:schemeClr val="bg1"/>
                    </a:solidFill>
                    <a:latin typeface="Arial"/>
                  </a:rPr>
                  <a:t>quelque</a:t>
                </a:r>
                <a:r>
                  <a:rPr lang="en-US" sz="2000" dirty="0">
                    <a:solidFill>
                      <a:schemeClr val="bg1"/>
                    </a:solidFill>
                    <a:latin typeface="Arial"/>
                  </a:rPr>
                  <a:t> chose ?</a:t>
                </a:r>
              </a:p>
            </p:txBody>
          </p:sp>
          <p:sp>
            <p:nvSpPr>
              <p:cNvPr id="24" name="TextBox 23"/>
              <p:cNvSpPr txBox="1"/>
              <p:nvPr/>
            </p:nvSpPr>
            <p:spPr>
              <a:xfrm>
                <a:off x="685800" y="2721114"/>
                <a:ext cx="1524000" cy="707886"/>
              </a:xfrm>
              <a:prstGeom prst="rect">
                <a:avLst/>
              </a:prstGeom>
              <a:noFill/>
            </p:spPr>
            <p:txBody>
              <a:bodyPr wrap="square" rtlCol="0">
                <a:spAutoFit/>
              </a:bodyPr>
              <a:lstStyle/>
              <a:p>
                <a:pPr algn="ctr"/>
                <a:r>
                  <a:rPr lang="en-US" sz="2000" dirty="0">
                    <a:solidFill>
                      <a:schemeClr val="bg1"/>
                    </a:solidFill>
                    <a:latin typeface="Arial" pitchFamily="34" charset="0"/>
                    <a:cs typeface="Arial" pitchFamily="34" charset="0"/>
                  </a:rPr>
                  <a:t>Former </a:t>
                </a:r>
              </a:p>
              <a:p>
                <a:pPr algn="ctr"/>
                <a:r>
                  <a:rPr lang="en-US" sz="2000" dirty="0">
                    <a:solidFill>
                      <a:schemeClr val="bg1"/>
                    </a:solidFill>
                    <a:latin typeface="Arial" pitchFamily="34" charset="0"/>
                    <a:cs typeface="Arial" pitchFamily="34" charset="0"/>
                  </a:rPr>
                  <a:t>(technique)</a:t>
                </a:r>
              </a:p>
            </p:txBody>
          </p:sp>
          <p:sp>
            <p:nvSpPr>
              <p:cNvPr id="25" name="TextBox 24"/>
              <p:cNvSpPr txBox="1"/>
              <p:nvPr/>
            </p:nvSpPr>
            <p:spPr>
              <a:xfrm>
                <a:off x="2438400" y="2721114"/>
                <a:ext cx="2895600" cy="707886"/>
              </a:xfrm>
              <a:prstGeom prst="rect">
                <a:avLst/>
              </a:prstGeom>
              <a:noFill/>
            </p:spPr>
            <p:txBody>
              <a:bodyPr wrap="square" rtlCol="0">
                <a:spAutoFit/>
              </a:bodyPr>
              <a:lstStyle/>
              <a:p>
                <a:pPr lvl="0" algn="ctr"/>
                <a:r>
                  <a:rPr lang="en-US" sz="2000" dirty="0">
                    <a:solidFill>
                      <a:schemeClr val="bg1"/>
                    </a:solidFill>
                    <a:latin typeface="Arial"/>
                  </a:rPr>
                  <a:t>Que </a:t>
                </a:r>
                <a:r>
                  <a:rPr lang="en-US" sz="2000" dirty="0" err="1">
                    <a:solidFill>
                      <a:schemeClr val="bg1"/>
                    </a:solidFill>
                    <a:latin typeface="Arial"/>
                  </a:rPr>
                  <a:t>devons</a:t>
                </a:r>
                <a:r>
                  <a:rPr lang="en-US" sz="2000" dirty="0">
                    <a:solidFill>
                      <a:schemeClr val="bg1"/>
                    </a:solidFill>
                    <a:latin typeface="Arial"/>
                  </a:rPr>
                  <a:t> nous savoir ?</a:t>
                </a:r>
              </a:p>
            </p:txBody>
          </p:sp>
          <p:sp>
            <p:nvSpPr>
              <p:cNvPr id="26" name="TextBox 25"/>
              <p:cNvSpPr txBox="1"/>
              <p:nvPr/>
            </p:nvSpPr>
            <p:spPr>
              <a:xfrm>
                <a:off x="723900" y="3989457"/>
                <a:ext cx="1447800" cy="707886"/>
              </a:xfrm>
              <a:prstGeom prst="rect">
                <a:avLst/>
              </a:prstGeom>
              <a:noFill/>
            </p:spPr>
            <p:txBody>
              <a:bodyPr wrap="square" rtlCol="0">
                <a:spAutoFit/>
              </a:bodyPr>
              <a:lstStyle/>
              <a:p>
                <a:pPr lvl="0" algn="ctr"/>
                <a:r>
                  <a:rPr lang="en-US" sz="2000" dirty="0">
                    <a:solidFill>
                      <a:schemeClr val="bg1"/>
                    </a:solidFill>
                    <a:latin typeface="Arial"/>
                  </a:rPr>
                  <a:t>Executer (</a:t>
                </a:r>
                <a:r>
                  <a:rPr lang="en-US" sz="2000" dirty="0" err="1">
                    <a:solidFill>
                      <a:schemeClr val="bg1"/>
                    </a:solidFill>
                    <a:latin typeface="Arial"/>
                  </a:rPr>
                  <a:t>adaptif</a:t>
                </a:r>
                <a:r>
                  <a:rPr lang="en-US" sz="2000" dirty="0">
                    <a:solidFill>
                      <a:schemeClr val="bg1"/>
                    </a:solidFill>
                    <a:latin typeface="Arial"/>
                  </a:rPr>
                  <a:t>)</a:t>
                </a:r>
              </a:p>
            </p:txBody>
          </p:sp>
          <p:sp>
            <p:nvSpPr>
              <p:cNvPr id="27" name="TextBox 26"/>
              <p:cNvSpPr txBox="1"/>
              <p:nvPr/>
            </p:nvSpPr>
            <p:spPr>
              <a:xfrm>
                <a:off x="2362200" y="3891433"/>
                <a:ext cx="2971800" cy="830997"/>
              </a:xfrm>
              <a:prstGeom prst="rect">
                <a:avLst/>
              </a:prstGeom>
              <a:noFill/>
            </p:spPr>
            <p:txBody>
              <a:bodyPr wrap="square" rtlCol="0">
                <a:spAutoFit/>
              </a:bodyPr>
              <a:lstStyle/>
              <a:p>
                <a:pPr lvl="0" algn="ctr"/>
                <a:r>
                  <a:rPr lang="en-US" sz="1600" dirty="0">
                    <a:solidFill>
                      <a:schemeClr val="bg1"/>
                    </a:solidFill>
                    <a:latin typeface="Arial"/>
                  </a:rPr>
                  <a:t>Que </a:t>
                </a:r>
                <a:r>
                  <a:rPr lang="en-US" sz="1600" dirty="0" err="1">
                    <a:solidFill>
                      <a:schemeClr val="bg1"/>
                    </a:solidFill>
                    <a:latin typeface="Arial"/>
                  </a:rPr>
                  <a:t>devons</a:t>
                </a:r>
                <a:r>
                  <a:rPr lang="en-US" sz="1600" dirty="0">
                    <a:solidFill>
                      <a:schemeClr val="bg1"/>
                    </a:solidFill>
                    <a:latin typeface="Arial"/>
                  </a:rPr>
                  <a:t> nous faire ?  Que </a:t>
                </a:r>
                <a:r>
                  <a:rPr lang="en-US" sz="1600" dirty="0" err="1">
                    <a:solidFill>
                      <a:schemeClr val="bg1"/>
                    </a:solidFill>
                    <a:latin typeface="Arial"/>
                  </a:rPr>
                  <a:t>pouvons</a:t>
                </a:r>
                <a:r>
                  <a:rPr lang="en-US" sz="1600" dirty="0">
                    <a:solidFill>
                      <a:schemeClr val="bg1"/>
                    </a:solidFill>
                    <a:latin typeface="Arial"/>
                  </a:rPr>
                  <a:t> nous faire avec </a:t>
                </a:r>
                <a:r>
                  <a:rPr lang="en-US" sz="1600" dirty="0" err="1">
                    <a:solidFill>
                      <a:schemeClr val="bg1"/>
                    </a:solidFill>
                    <a:latin typeface="Arial"/>
                  </a:rPr>
                  <a:t>nos</a:t>
                </a:r>
                <a:r>
                  <a:rPr lang="en-US" sz="1600" dirty="0">
                    <a:solidFill>
                      <a:schemeClr val="bg1"/>
                    </a:solidFill>
                    <a:latin typeface="Arial"/>
                  </a:rPr>
                  <a:t> </a:t>
                </a:r>
                <a:r>
                  <a:rPr lang="en-US" sz="1600" dirty="0" err="1">
                    <a:solidFill>
                      <a:schemeClr val="bg1"/>
                    </a:solidFill>
                    <a:latin typeface="Arial"/>
                  </a:rPr>
                  <a:t>ressource</a:t>
                </a:r>
                <a:r>
                  <a:rPr lang="en-US" sz="1600" dirty="0">
                    <a:solidFill>
                      <a:schemeClr val="bg1"/>
                    </a:solidFill>
                    <a:latin typeface="Arial"/>
                  </a:rPr>
                  <a:t> et </a:t>
                </a:r>
                <a:r>
                  <a:rPr lang="en-US" sz="1600" dirty="0" err="1">
                    <a:solidFill>
                      <a:schemeClr val="bg1"/>
                    </a:solidFill>
                    <a:latin typeface="Arial"/>
                  </a:rPr>
                  <a:t>notre</a:t>
                </a:r>
                <a:r>
                  <a:rPr lang="en-US" sz="1600" dirty="0">
                    <a:solidFill>
                      <a:schemeClr val="bg1"/>
                    </a:solidFill>
                    <a:latin typeface="Arial"/>
                  </a:rPr>
                  <a:t> culture?</a:t>
                </a:r>
              </a:p>
            </p:txBody>
          </p:sp>
          <p:sp>
            <p:nvSpPr>
              <p:cNvPr id="28" name="TextBox 27"/>
              <p:cNvSpPr txBox="1"/>
              <p:nvPr/>
            </p:nvSpPr>
            <p:spPr>
              <a:xfrm>
                <a:off x="682170" y="5311914"/>
                <a:ext cx="1527629" cy="707886"/>
              </a:xfrm>
              <a:prstGeom prst="rect">
                <a:avLst/>
              </a:prstGeom>
              <a:noFill/>
            </p:spPr>
            <p:txBody>
              <a:bodyPr wrap="square" rtlCol="0">
                <a:spAutoFit/>
              </a:bodyPr>
              <a:lstStyle/>
              <a:p>
                <a:pPr lvl="0" algn="ctr"/>
                <a:r>
                  <a:rPr lang="en-US" sz="2000" dirty="0" err="1">
                    <a:solidFill>
                      <a:schemeClr val="bg1"/>
                    </a:solidFill>
                    <a:latin typeface="Arial"/>
                  </a:rPr>
                  <a:t>Evaluer</a:t>
                </a:r>
                <a:r>
                  <a:rPr lang="en-US" sz="2000" dirty="0">
                    <a:solidFill>
                      <a:schemeClr val="bg1"/>
                    </a:solidFill>
                    <a:latin typeface="Arial"/>
                  </a:rPr>
                  <a:t> (technique)</a:t>
                </a:r>
              </a:p>
            </p:txBody>
          </p:sp>
          <p:sp>
            <p:nvSpPr>
              <p:cNvPr id="29" name="TextBox 28"/>
              <p:cNvSpPr txBox="1"/>
              <p:nvPr/>
            </p:nvSpPr>
            <p:spPr>
              <a:xfrm>
                <a:off x="2514600" y="5393179"/>
                <a:ext cx="2743200" cy="584775"/>
              </a:xfrm>
              <a:prstGeom prst="rect">
                <a:avLst/>
              </a:prstGeom>
              <a:noFill/>
            </p:spPr>
            <p:txBody>
              <a:bodyPr wrap="square" rtlCol="0">
                <a:spAutoFit/>
              </a:bodyPr>
              <a:lstStyle/>
              <a:p>
                <a:pPr lvl="0" algn="ctr"/>
                <a:r>
                  <a:rPr lang="en-US" sz="1600" dirty="0">
                    <a:solidFill>
                      <a:schemeClr val="bg1"/>
                    </a:solidFill>
                    <a:latin typeface="Arial"/>
                  </a:rPr>
                  <a:t>Comment </a:t>
                </a:r>
                <a:r>
                  <a:rPr lang="en-US" sz="1600" dirty="0" err="1">
                    <a:solidFill>
                      <a:schemeClr val="bg1"/>
                    </a:solidFill>
                    <a:latin typeface="Arial"/>
                  </a:rPr>
                  <a:t>savons</a:t>
                </a:r>
                <a:r>
                  <a:rPr lang="en-US" sz="1600" dirty="0">
                    <a:solidFill>
                      <a:schemeClr val="bg1"/>
                    </a:solidFill>
                    <a:latin typeface="Arial"/>
                  </a:rPr>
                  <a:t> nous que nous </a:t>
                </a:r>
                <a:r>
                  <a:rPr lang="en-US" sz="1600" dirty="0" err="1">
                    <a:solidFill>
                      <a:schemeClr val="bg1"/>
                    </a:solidFill>
                    <a:latin typeface="Arial"/>
                  </a:rPr>
                  <a:t>améliorons</a:t>
                </a:r>
                <a:r>
                  <a:rPr lang="en-US" sz="1600" dirty="0">
                    <a:solidFill>
                      <a:schemeClr val="bg1"/>
                    </a:solidFill>
                    <a:latin typeface="Arial"/>
                  </a:rPr>
                  <a:t> la </a:t>
                </a:r>
                <a:r>
                  <a:rPr lang="en-US" sz="1600" dirty="0" err="1">
                    <a:solidFill>
                      <a:schemeClr val="bg1"/>
                    </a:solidFill>
                    <a:latin typeface="Arial"/>
                  </a:rPr>
                  <a:t>qualité</a:t>
                </a:r>
                <a:r>
                  <a:rPr lang="en-US" sz="1600" dirty="0">
                    <a:solidFill>
                      <a:schemeClr val="bg1"/>
                    </a:solidFill>
                    <a:latin typeface="Arial"/>
                  </a:rPr>
                  <a:t>?</a:t>
                </a:r>
              </a:p>
            </p:txBody>
          </p:sp>
        </p:grpSp>
        <p:grpSp>
          <p:nvGrpSpPr>
            <p:cNvPr id="40" name="Group 39"/>
            <p:cNvGrpSpPr/>
            <p:nvPr/>
          </p:nvGrpSpPr>
          <p:grpSpPr>
            <a:xfrm>
              <a:off x="5562600" y="1639555"/>
              <a:ext cx="3581400" cy="3923045"/>
              <a:chOff x="5562600" y="1323087"/>
              <a:chExt cx="3581400" cy="3923045"/>
            </a:xfrm>
          </p:grpSpPr>
          <p:grpSp>
            <p:nvGrpSpPr>
              <p:cNvPr id="41" name="Group 40"/>
              <p:cNvGrpSpPr/>
              <p:nvPr/>
            </p:nvGrpSpPr>
            <p:grpSpPr>
              <a:xfrm>
                <a:off x="5638800" y="1323087"/>
                <a:ext cx="3260284" cy="3733800"/>
                <a:chOff x="5638800" y="1323087"/>
                <a:chExt cx="3260284" cy="3733800"/>
              </a:xfrm>
            </p:grpSpPr>
            <p:sp>
              <p:nvSpPr>
                <p:cNvPr id="31" name="Freeform 30"/>
                <p:cNvSpPr/>
                <p:nvPr/>
              </p:nvSpPr>
              <p:spPr>
                <a:xfrm>
                  <a:off x="6941164" y="3166096"/>
                  <a:ext cx="1448235" cy="1580042"/>
                </a:xfrm>
                <a:custGeom>
                  <a:avLst/>
                  <a:gdLst>
                    <a:gd name="connsiteX0" fmla="*/ 1546892 w 2179320"/>
                    <a:gd name="connsiteY0" fmla="*/ 347468 h 2179320"/>
                    <a:gd name="connsiteX1" fmla="*/ 1716409 w 2179320"/>
                    <a:gd name="connsiteY1" fmla="*/ 205220 h 2179320"/>
                    <a:gd name="connsiteX2" fmla="*/ 1851833 w 2179320"/>
                    <a:gd name="connsiteY2" fmla="*/ 318855 h 2179320"/>
                    <a:gd name="connsiteX3" fmla="*/ 1741181 w 2179320"/>
                    <a:gd name="connsiteY3" fmla="*/ 510497 h 2179320"/>
                    <a:gd name="connsiteX4" fmla="*/ 1916992 w 2179320"/>
                    <a:gd name="connsiteY4" fmla="*/ 815012 h 2179320"/>
                    <a:gd name="connsiteX5" fmla="*/ 2138285 w 2179320"/>
                    <a:gd name="connsiteY5" fmla="*/ 815006 h 2179320"/>
                    <a:gd name="connsiteX6" fmla="*/ 2168983 w 2179320"/>
                    <a:gd name="connsiteY6" fmla="*/ 989104 h 2179320"/>
                    <a:gd name="connsiteX7" fmla="*/ 1961033 w 2179320"/>
                    <a:gd name="connsiteY7" fmla="*/ 1064785 h 2179320"/>
                    <a:gd name="connsiteX8" fmla="*/ 1899974 w 2179320"/>
                    <a:gd name="connsiteY8" fmla="*/ 1411064 h 2179320"/>
                    <a:gd name="connsiteX9" fmla="*/ 2069498 w 2179320"/>
                    <a:gd name="connsiteY9" fmla="*/ 1553304 h 2179320"/>
                    <a:gd name="connsiteX10" fmla="*/ 1981106 w 2179320"/>
                    <a:gd name="connsiteY10" fmla="*/ 1706403 h 2179320"/>
                    <a:gd name="connsiteX11" fmla="*/ 1773161 w 2179320"/>
                    <a:gd name="connsiteY11" fmla="*/ 1630711 h 2179320"/>
                    <a:gd name="connsiteX12" fmla="*/ 1503802 w 2179320"/>
                    <a:gd name="connsiteY12" fmla="*/ 1856730 h 2179320"/>
                    <a:gd name="connsiteX13" fmla="*/ 1542235 w 2179320"/>
                    <a:gd name="connsiteY13" fmla="*/ 2074660 h 2179320"/>
                    <a:gd name="connsiteX14" fmla="*/ 1376112 w 2179320"/>
                    <a:gd name="connsiteY14" fmla="*/ 2135123 h 2179320"/>
                    <a:gd name="connsiteX15" fmla="*/ 1265471 w 2179320"/>
                    <a:gd name="connsiteY15" fmla="*/ 1943475 h 2179320"/>
                    <a:gd name="connsiteX16" fmla="*/ 913848 w 2179320"/>
                    <a:gd name="connsiteY16" fmla="*/ 1943475 h 2179320"/>
                    <a:gd name="connsiteX17" fmla="*/ 803208 w 2179320"/>
                    <a:gd name="connsiteY17" fmla="*/ 2135123 h 2179320"/>
                    <a:gd name="connsiteX18" fmla="*/ 637085 w 2179320"/>
                    <a:gd name="connsiteY18" fmla="*/ 2074660 h 2179320"/>
                    <a:gd name="connsiteX19" fmla="*/ 675518 w 2179320"/>
                    <a:gd name="connsiteY19" fmla="*/ 1856730 h 2179320"/>
                    <a:gd name="connsiteX20" fmla="*/ 406159 w 2179320"/>
                    <a:gd name="connsiteY20" fmla="*/ 1630711 h 2179320"/>
                    <a:gd name="connsiteX21" fmla="*/ 198214 w 2179320"/>
                    <a:gd name="connsiteY21" fmla="*/ 1706403 h 2179320"/>
                    <a:gd name="connsiteX22" fmla="*/ 109822 w 2179320"/>
                    <a:gd name="connsiteY22" fmla="*/ 1553304 h 2179320"/>
                    <a:gd name="connsiteX23" fmla="*/ 279346 w 2179320"/>
                    <a:gd name="connsiteY23" fmla="*/ 1411064 h 2179320"/>
                    <a:gd name="connsiteX24" fmla="*/ 218288 w 2179320"/>
                    <a:gd name="connsiteY24" fmla="*/ 1064785 h 2179320"/>
                    <a:gd name="connsiteX25" fmla="*/ 10337 w 2179320"/>
                    <a:gd name="connsiteY25" fmla="*/ 989104 h 2179320"/>
                    <a:gd name="connsiteX26" fmla="*/ 41035 w 2179320"/>
                    <a:gd name="connsiteY26" fmla="*/ 815006 h 2179320"/>
                    <a:gd name="connsiteX27" fmla="*/ 262328 w 2179320"/>
                    <a:gd name="connsiteY27" fmla="*/ 815012 h 2179320"/>
                    <a:gd name="connsiteX28" fmla="*/ 438140 w 2179320"/>
                    <a:gd name="connsiteY28" fmla="*/ 510498 h 2179320"/>
                    <a:gd name="connsiteX29" fmla="*/ 327487 w 2179320"/>
                    <a:gd name="connsiteY29" fmla="*/ 318855 h 2179320"/>
                    <a:gd name="connsiteX30" fmla="*/ 462911 w 2179320"/>
                    <a:gd name="connsiteY30" fmla="*/ 205220 h 2179320"/>
                    <a:gd name="connsiteX31" fmla="*/ 632428 w 2179320"/>
                    <a:gd name="connsiteY31" fmla="*/ 347468 h 2179320"/>
                    <a:gd name="connsiteX32" fmla="*/ 962846 w 2179320"/>
                    <a:gd name="connsiteY32" fmla="*/ 227206 h 2179320"/>
                    <a:gd name="connsiteX33" fmla="*/ 1001267 w 2179320"/>
                    <a:gd name="connsiteY33" fmla="*/ 9273 h 2179320"/>
                    <a:gd name="connsiteX34" fmla="*/ 1178053 w 2179320"/>
                    <a:gd name="connsiteY34" fmla="*/ 9273 h 2179320"/>
                    <a:gd name="connsiteX35" fmla="*/ 1216474 w 2179320"/>
                    <a:gd name="connsiteY35" fmla="*/ 227205 h 2179320"/>
                    <a:gd name="connsiteX36" fmla="*/ 1546891 w 2179320"/>
                    <a:gd name="connsiteY36" fmla="*/ 347467 h 2179320"/>
                    <a:gd name="connsiteX37" fmla="*/ 1546892 w 2179320"/>
                    <a:gd name="connsiteY37" fmla="*/ 347468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9320" h="2179320">
                      <a:moveTo>
                        <a:pt x="1546892" y="347468"/>
                      </a:moveTo>
                      <a:lnTo>
                        <a:pt x="1716409" y="205220"/>
                      </a:lnTo>
                      <a:lnTo>
                        <a:pt x="1851833" y="318855"/>
                      </a:lnTo>
                      <a:lnTo>
                        <a:pt x="1741181" y="510497"/>
                      </a:lnTo>
                      <a:cubicBezTo>
                        <a:pt x="1819860" y="599006"/>
                        <a:pt x="1879681" y="702619"/>
                        <a:pt x="1916992" y="815012"/>
                      </a:cubicBezTo>
                      <a:lnTo>
                        <a:pt x="2138285" y="815006"/>
                      </a:lnTo>
                      <a:lnTo>
                        <a:pt x="2168983" y="989104"/>
                      </a:lnTo>
                      <a:lnTo>
                        <a:pt x="1961033" y="1064785"/>
                      </a:lnTo>
                      <a:cubicBezTo>
                        <a:pt x="1964412" y="1183161"/>
                        <a:pt x="1943637" y="1300983"/>
                        <a:pt x="1899974" y="1411064"/>
                      </a:cubicBezTo>
                      <a:lnTo>
                        <a:pt x="2069498" y="1553304"/>
                      </a:lnTo>
                      <a:lnTo>
                        <a:pt x="1981106" y="1706403"/>
                      </a:lnTo>
                      <a:lnTo>
                        <a:pt x="1773161" y="1630711"/>
                      </a:lnTo>
                      <a:cubicBezTo>
                        <a:pt x="1699659" y="1723565"/>
                        <a:pt x="1608008" y="1800469"/>
                        <a:pt x="1503802" y="1856730"/>
                      </a:cubicBezTo>
                      <a:lnTo>
                        <a:pt x="1542235" y="2074660"/>
                      </a:lnTo>
                      <a:lnTo>
                        <a:pt x="1376112" y="2135123"/>
                      </a:lnTo>
                      <a:lnTo>
                        <a:pt x="1265471" y="1943475"/>
                      </a:lnTo>
                      <a:cubicBezTo>
                        <a:pt x="1149480" y="1967359"/>
                        <a:pt x="1029839" y="1967359"/>
                        <a:pt x="913848" y="1943475"/>
                      </a:cubicBezTo>
                      <a:lnTo>
                        <a:pt x="803208" y="2135123"/>
                      </a:lnTo>
                      <a:lnTo>
                        <a:pt x="637085" y="2074660"/>
                      </a:lnTo>
                      <a:lnTo>
                        <a:pt x="675518" y="1856730"/>
                      </a:lnTo>
                      <a:cubicBezTo>
                        <a:pt x="571311" y="1800469"/>
                        <a:pt x="479661" y="1723565"/>
                        <a:pt x="406159" y="1630711"/>
                      </a:cubicBezTo>
                      <a:lnTo>
                        <a:pt x="198214" y="1706403"/>
                      </a:lnTo>
                      <a:lnTo>
                        <a:pt x="109822" y="1553304"/>
                      </a:lnTo>
                      <a:lnTo>
                        <a:pt x="279346" y="1411064"/>
                      </a:lnTo>
                      <a:cubicBezTo>
                        <a:pt x="235684" y="1300983"/>
                        <a:pt x="214908" y="1183160"/>
                        <a:pt x="218288" y="1064785"/>
                      </a:cubicBezTo>
                      <a:lnTo>
                        <a:pt x="10337" y="989104"/>
                      </a:lnTo>
                      <a:lnTo>
                        <a:pt x="41035" y="815006"/>
                      </a:lnTo>
                      <a:lnTo>
                        <a:pt x="262328" y="815012"/>
                      </a:lnTo>
                      <a:cubicBezTo>
                        <a:pt x="299639" y="702619"/>
                        <a:pt x="359460" y="599007"/>
                        <a:pt x="438140" y="510498"/>
                      </a:cubicBezTo>
                      <a:lnTo>
                        <a:pt x="327487" y="318855"/>
                      </a:lnTo>
                      <a:lnTo>
                        <a:pt x="462911" y="205220"/>
                      </a:lnTo>
                      <a:lnTo>
                        <a:pt x="632428" y="347468"/>
                      </a:lnTo>
                      <a:cubicBezTo>
                        <a:pt x="733255" y="285353"/>
                        <a:pt x="845681" y="244434"/>
                        <a:pt x="962846" y="227206"/>
                      </a:cubicBezTo>
                      <a:lnTo>
                        <a:pt x="1001267" y="9273"/>
                      </a:lnTo>
                      <a:lnTo>
                        <a:pt x="1178053" y="9273"/>
                      </a:lnTo>
                      <a:lnTo>
                        <a:pt x="1216474" y="227205"/>
                      </a:lnTo>
                      <a:cubicBezTo>
                        <a:pt x="1333639" y="244433"/>
                        <a:pt x="1446064" y="285352"/>
                        <a:pt x="1546891" y="347467"/>
                      </a:cubicBezTo>
                      <a:lnTo>
                        <a:pt x="1546892" y="347468"/>
                      </a:lnTo>
                      <a:close/>
                    </a:path>
                  </a:pathLst>
                </a:custGeom>
                <a:gradFill flip="none" rotWithShape="1">
                  <a:gsLst>
                    <a:gs pos="0">
                      <a:srgbClr val="B94A00"/>
                    </a:gs>
                    <a:gs pos="100000">
                      <a:srgbClr val="FF6600"/>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68619" tIns="540977" rIns="468619" bIns="579089" numCol="1" spcCol="1270" anchor="ctr" anchorCtr="0">
                  <a:noAutofit/>
                </a:bodyPr>
                <a:lstStyle/>
                <a:p>
                  <a:pPr lvl="0" algn="ctr" defTabSz="1066800">
                    <a:lnSpc>
                      <a:spcPct val="90000"/>
                    </a:lnSpc>
                    <a:spcBef>
                      <a:spcPct val="0"/>
                    </a:spcBef>
                    <a:spcAft>
                      <a:spcPct val="35000"/>
                    </a:spcAft>
                  </a:pPr>
                  <a:endParaRPr lang="en-US" sz="2000" kern="1200" dirty="0">
                    <a:latin typeface="Arial"/>
                  </a:endParaRPr>
                </a:p>
              </p:txBody>
            </p:sp>
            <p:sp>
              <p:nvSpPr>
                <p:cNvPr id="32" name="Freeform 31"/>
                <p:cNvSpPr/>
                <p:nvPr/>
              </p:nvSpPr>
              <p:spPr>
                <a:xfrm>
                  <a:off x="5874853" y="2511326"/>
                  <a:ext cx="1332889" cy="1314595"/>
                </a:xfrm>
                <a:custGeom>
                  <a:avLst/>
                  <a:gdLst>
                    <a:gd name="connsiteX0" fmla="*/ 1185942 w 1584960"/>
                    <a:gd name="connsiteY0" fmla="*/ 401431 h 1584960"/>
                    <a:gd name="connsiteX1" fmla="*/ 1419778 w 1584960"/>
                    <a:gd name="connsiteY1" fmla="*/ 330958 h 1584960"/>
                    <a:gd name="connsiteX2" fmla="*/ 1505820 w 1584960"/>
                    <a:gd name="connsiteY2" fmla="*/ 479988 h 1584960"/>
                    <a:gd name="connsiteX3" fmla="*/ 1327870 w 1584960"/>
                    <a:gd name="connsiteY3" fmla="*/ 647258 h 1584960"/>
                    <a:gd name="connsiteX4" fmla="*/ 1327870 w 1584960"/>
                    <a:gd name="connsiteY4" fmla="*/ 937702 h 1584960"/>
                    <a:gd name="connsiteX5" fmla="*/ 1505820 w 1584960"/>
                    <a:gd name="connsiteY5" fmla="*/ 1104972 h 1584960"/>
                    <a:gd name="connsiteX6" fmla="*/ 1419778 w 1584960"/>
                    <a:gd name="connsiteY6" fmla="*/ 1254002 h 1584960"/>
                    <a:gd name="connsiteX7" fmla="*/ 1185942 w 1584960"/>
                    <a:gd name="connsiteY7" fmla="*/ 1183529 h 1584960"/>
                    <a:gd name="connsiteX8" fmla="*/ 934408 w 1584960"/>
                    <a:gd name="connsiteY8" fmla="*/ 1328752 h 1584960"/>
                    <a:gd name="connsiteX9" fmla="*/ 878523 w 1584960"/>
                    <a:gd name="connsiteY9" fmla="*/ 1566496 h 1584960"/>
                    <a:gd name="connsiteX10" fmla="*/ 706437 w 1584960"/>
                    <a:gd name="connsiteY10" fmla="*/ 1566496 h 1584960"/>
                    <a:gd name="connsiteX11" fmla="*/ 650551 w 1584960"/>
                    <a:gd name="connsiteY11" fmla="*/ 1328753 h 1584960"/>
                    <a:gd name="connsiteX12" fmla="*/ 399017 w 1584960"/>
                    <a:gd name="connsiteY12" fmla="*/ 1183530 h 1584960"/>
                    <a:gd name="connsiteX13" fmla="*/ 165182 w 1584960"/>
                    <a:gd name="connsiteY13" fmla="*/ 1254002 h 1584960"/>
                    <a:gd name="connsiteX14" fmla="*/ 79140 w 1584960"/>
                    <a:gd name="connsiteY14" fmla="*/ 1104972 h 1584960"/>
                    <a:gd name="connsiteX15" fmla="*/ 257090 w 1584960"/>
                    <a:gd name="connsiteY15" fmla="*/ 937702 h 1584960"/>
                    <a:gd name="connsiteX16" fmla="*/ 257090 w 1584960"/>
                    <a:gd name="connsiteY16" fmla="*/ 647258 h 1584960"/>
                    <a:gd name="connsiteX17" fmla="*/ 79140 w 1584960"/>
                    <a:gd name="connsiteY17" fmla="*/ 479988 h 1584960"/>
                    <a:gd name="connsiteX18" fmla="*/ 165182 w 1584960"/>
                    <a:gd name="connsiteY18" fmla="*/ 330958 h 1584960"/>
                    <a:gd name="connsiteX19" fmla="*/ 399018 w 1584960"/>
                    <a:gd name="connsiteY19" fmla="*/ 401431 h 1584960"/>
                    <a:gd name="connsiteX20" fmla="*/ 650552 w 1584960"/>
                    <a:gd name="connsiteY20" fmla="*/ 256208 h 1584960"/>
                    <a:gd name="connsiteX21" fmla="*/ 706437 w 1584960"/>
                    <a:gd name="connsiteY21" fmla="*/ 18464 h 1584960"/>
                    <a:gd name="connsiteX22" fmla="*/ 878523 w 1584960"/>
                    <a:gd name="connsiteY22" fmla="*/ 18464 h 1584960"/>
                    <a:gd name="connsiteX23" fmla="*/ 934409 w 1584960"/>
                    <a:gd name="connsiteY23" fmla="*/ 256207 h 1584960"/>
                    <a:gd name="connsiteX24" fmla="*/ 1185943 w 1584960"/>
                    <a:gd name="connsiteY24" fmla="*/ 401431 h 1584960"/>
                    <a:gd name="connsiteX25" fmla="*/ 1185942 w 1584960"/>
                    <a:gd name="connsiteY25" fmla="*/ 401431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4960" h="1584960">
                      <a:moveTo>
                        <a:pt x="1185942" y="401431"/>
                      </a:moveTo>
                      <a:lnTo>
                        <a:pt x="1419778" y="330958"/>
                      </a:lnTo>
                      <a:lnTo>
                        <a:pt x="1505820" y="479988"/>
                      </a:lnTo>
                      <a:lnTo>
                        <a:pt x="1327870" y="647258"/>
                      </a:lnTo>
                      <a:cubicBezTo>
                        <a:pt x="1353664" y="742355"/>
                        <a:pt x="1353664" y="842606"/>
                        <a:pt x="1327870" y="937702"/>
                      </a:cubicBezTo>
                      <a:lnTo>
                        <a:pt x="1505820" y="1104972"/>
                      </a:lnTo>
                      <a:lnTo>
                        <a:pt x="1419778" y="1254002"/>
                      </a:lnTo>
                      <a:lnTo>
                        <a:pt x="1185942" y="1183529"/>
                      </a:lnTo>
                      <a:cubicBezTo>
                        <a:pt x="1116483" y="1253417"/>
                        <a:pt x="1029662" y="1303542"/>
                        <a:pt x="934408" y="1328752"/>
                      </a:cubicBezTo>
                      <a:lnTo>
                        <a:pt x="878523" y="1566496"/>
                      </a:lnTo>
                      <a:lnTo>
                        <a:pt x="706437" y="1566496"/>
                      </a:lnTo>
                      <a:lnTo>
                        <a:pt x="650551" y="1328753"/>
                      </a:lnTo>
                      <a:cubicBezTo>
                        <a:pt x="555297" y="1303543"/>
                        <a:pt x="468477" y="1253417"/>
                        <a:pt x="399017" y="1183530"/>
                      </a:cubicBezTo>
                      <a:lnTo>
                        <a:pt x="165182" y="1254002"/>
                      </a:lnTo>
                      <a:lnTo>
                        <a:pt x="79140" y="1104972"/>
                      </a:lnTo>
                      <a:lnTo>
                        <a:pt x="257090" y="937702"/>
                      </a:lnTo>
                      <a:cubicBezTo>
                        <a:pt x="231295" y="842605"/>
                        <a:pt x="231295" y="742354"/>
                        <a:pt x="257090" y="647258"/>
                      </a:cubicBezTo>
                      <a:lnTo>
                        <a:pt x="79140" y="479988"/>
                      </a:lnTo>
                      <a:lnTo>
                        <a:pt x="165182" y="330958"/>
                      </a:lnTo>
                      <a:lnTo>
                        <a:pt x="399018" y="401431"/>
                      </a:lnTo>
                      <a:cubicBezTo>
                        <a:pt x="468477" y="331543"/>
                        <a:pt x="555298" y="281418"/>
                        <a:pt x="650552" y="256208"/>
                      </a:cubicBezTo>
                      <a:lnTo>
                        <a:pt x="706437" y="18464"/>
                      </a:lnTo>
                      <a:lnTo>
                        <a:pt x="878523" y="18464"/>
                      </a:lnTo>
                      <a:lnTo>
                        <a:pt x="934409" y="256207"/>
                      </a:lnTo>
                      <a:cubicBezTo>
                        <a:pt x="1029663" y="281417"/>
                        <a:pt x="1116483" y="331543"/>
                        <a:pt x="1185943" y="401431"/>
                      </a:cubicBezTo>
                      <a:lnTo>
                        <a:pt x="1185942" y="401431"/>
                      </a:lnTo>
                      <a:close/>
                    </a:path>
                  </a:pathLst>
                </a:custGeom>
                <a:gradFill flip="none" rotWithShape="1">
                  <a:gsLst>
                    <a:gs pos="0">
                      <a:srgbClr val="FC4B21"/>
                    </a:gs>
                    <a:gs pos="100000">
                      <a:srgbClr val="FF390E"/>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19338" tIns="421751" rIns="419338" bIns="421751" numCol="1" spcCol="1270" anchor="ctr" anchorCtr="0">
                  <a:noAutofit/>
                </a:bodyPr>
                <a:lstStyle/>
                <a:p>
                  <a:pPr lvl="0" algn="ctr" defTabSz="711200">
                    <a:lnSpc>
                      <a:spcPct val="90000"/>
                    </a:lnSpc>
                    <a:spcBef>
                      <a:spcPct val="0"/>
                    </a:spcBef>
                    <a:spcAft>
                      <a:spcPct val="35000"/>
                    </a:spcAft>
                  </a:pPr>
                  <a:endParaRPr lang="en-US" sz="1600" kern="1200" dirty="0">
                    <a:latin typeface="Arial"/>
                  </a:endParaRPr>
                </a:p>
              </p:txBody>
            </p:sp>
            <p:sp>
              <p:nvSpPr>
                <p:cNvPr id="33" name="Freeform 32"/>
                <p:cNvSpPr/>
                <p:nvPr/>
              </p:nvSpPr>
              <p:spPr>
                <a:xfrm>
                  <a:off x="6474652" y="1459649"/>
                  <a:ext cx="1599468" cy="1577515"/>
                </a:xfrm>
                <a:custGeom>
                  <a:avLst/>
                  <a:gdLst>
                    <a:gd name="connsiteX0" fmla="*/ 1161981 w 1552937"/>
                    <a:gd name="connsiteY0" fmla="*/ 393320 h 1552937"/>
                    <a:gd name="connsiteX1" fmla="*/ 1391092 w 1552937"/>
                    <a:gd name="connsiteY1" fmla="*/ 324271 h 1552937"/>
                    <a:gd name="connsiteX2" fmla="*/ 1475396 w 1552937"/>
                    <a:gd name="connsiteY2" fmla="*/ 470291 h 1552937"/>
                    <a:gd name="connsiteX3" fmla="*/ 1301042 w 1552937"/>
                    <a:gd name="connsiteY3" fmla="*/ 634181 h 1552937"/>
                    <a:gd name="connsiteX4" fmla="*/ 1301042 w 1552937"/>
                    <a:gd name="connsiteY4" fmla="*/ 918757 h 1552937"/>
                    <a:gd name="connsiteX5" fmla="*/ 1475396 w 1552937"/>
                    <a:gd name="connsiteY5" fmla="*/ 1082646 h 1552937"/>
                    <a:gd name="connsiteX6" fmla="*/ 1391092 w 1552937"/>
                    <a:gd name="connsiteY6" fmla="*/ 1228666 h 1552937"/>
                    <a:gd name="connsiteX7" fmla="*/ 1161981 w 1552937"/>
                    <a:gd name="connsiteY7" fmla="*/ 1159617 h 1552937"/>
                    <a:gd name="connsiteX8" fmla="*/ 915529 w 1552937"/>
                    <a:gd name="connsiteY8" fmla="*/ 1301906 h 1552937"/>
                    <a:gd name="connsiteX9" fmla="*/ 860773 w 1552937"/>
                    <a:gd name="connsiteY9" fmla="*/ 1534847 h 1552937"/>
                    <a:gd name="connsiteX10" fmla="*/ 692164 w 1552937"/>
                    <a:gd name="connsiteY10" fmla="*/ 1534847 h 1552937"/>
                    <a:gd name="connsiteX11" fmla="*/ 637407 w 1552937"/>
                    <a:gd name="connsiteY11" fmla="*/ 1301906 h 1552937"/>
                    <a:gd name="connsiteX12" fmla="*/ 390955 w 1552937"/>
                    <a:gd name="connsiteY12" fmla="*/ 1159617 h 1552937"/>
                    <a:gd name="connsiteX13" fmla="*/ 161845 w 1552937"/>
                    <a:gd name="connsiteY13" fmla="*/ 1228666 h 1552937"/>
                    <a:gd name="connsiteX14" fmla="*/ 77541 w 1552937"/>
                    <a:gd name="connsiteY14" fmla="*/ 1082646 h 1552937"/>
                    <a:gd name="connsiteX15" fmla="*/ 251895 w 1552937"/>
                    <a:gd name="connsiteY15" fmla="*/ 918756 h 1552937"/>
                    <a:gd name="connsiteX16" fmla="*/ 251895 w 1552937"/>
                    <a:gd name="connsiteY16" fmla="*/ 634180 h 1552937"/>
                    <a:gd name="connsiteX17" fmla="*/ 77541 w 1552937"/>
                    <a:gd name="connsiteY17" fmla="*/ 470291 h 1552937"/>
                    <a:gd name="connsiteX18" fmla="*/ 161845 w 1552937"/>
                    <a:gd name="connsiteY18" fmla="*/ 324271 h 1552937"/>
                    <a:gd name="connsiteX19" fmla="*/ 390956 w 1552937"/>
                    <a:gd name="connsiteY19" fmla="*/ 393320 h 1552937"/>
                    <a:gd name="connsiteX20" fmla="*/ 637408 w 1552937"/>
                    <a:gd name="connsiteY20" fmla="*/ 251031 h 1552937"/>
                    <a:gd name="connsiteX21" fmla="*/ 692164 w 1552937"/>
                    <a:gd name="connsiteY21" fmla="*/ 18090 h 1552937"/>
                    <a:gd name="connsiteX22" fmla="*/ 860773 w 1552937"/>
                    <a:gd name="connsiteY22" fmla="*/ 18090 h 1552937"/>
                    <a:gd name="connsiteX23" fmla="*/ 915530 w 1552937"/>
                    <a:gd name="connsiteY23" fmla="*/ 251031 h 1552937"/>
                    <a:gd name="connsiteX24" fmla="*/ 1161981 w 1552937"/>
                    <a:gd name="connsiteY24" fmla="*/ 393320 h 155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2937" h="1552937">
                      <a:moveTo>
                        <a:pt x="999544" y="392821"/>
                      </a:moveTo>
                      <a:lnTo>
                        <a:pt x="1165646" y="289947"/>
                      </a:lnTo>
                      <a:lnTo>
                        <a:pt x="1262992" y="387293"/>
                      </a:lnTo>
                      <a:lnTo>
                        <a:pt x="1160117" y="553395"/>
                      </a:lnTo>
                      <a:cubicBezTo>
                        <a:pt x="1199740" y="621539"/>
                        <a:pt x="1220497" y="699007"/>
                        <a:pt x="1220255" y="777832"/>
                      </a:cubicBezTo>
                      <a:lnTo>
                        <a:pt x="1392398" y="870242"/>
                      </a:lnTo>
                      <a:lnTo>
                        <a:pt x="1356767" y="1003220"/>
                      </a:lnTo>
                      <a:lnTo>
                        <a:pt x="1161481" y="997180"/>
                      </a:lnTo>
                      <a:cubicBezTo>
                        <a:pt x="1122278" y="1065567"/>
                        <a:pt x="1065567" y="1122278"/>
                        <a:pt x="997180" y="1161481"/>
                      </a:cubicBezTo>
                      <a:lnTo>
                        <a:pt x="1003221" y="1356767"/>
                      </a:lnTo>
                      <a:lnTo>
                        <a:pt x="870244" y="1392398"/>
                      </a:lnTo>
                      <a:lnTo>
                        <a:pt x="777832" y="1220255"/>
                      </a:lnTo>
                      <a:cubicBezTo>
                        <a:pt x="699006" y="1220497"/>
                        <a:pt x="621537" y="1199739"/>
                        <a:pt x="553393" y="1160117"/>
                      </a:cubicBezTo>
                      <a:lnTo>
                        <a:pt x="387291" y="1262990"/>
                      </a:lnTo>
                      <a:lnTo>
                        <a:pt x="289945" y="1165644"/>
                      </a:lnTo>
                      <a:lnTo>
                        <a:pt x="392820" y="999542"/>
                      </a:lnTo>
                      <a:cubicBezTo>
                        <a:pt x="353197" y="931398"/>
                        <a:pt x="332440" y="853930"/>
                        <a:pt x="332682" y="775105"/>
                      </a:cubicBezTo>
                      <a:lnTo>
                        <a:pt x="160539" y="682695"/>
                      </a:lnTo>
                      <a:lnTo>
                        <a:pt x="196170" y="549717"/>
                      </a:lnTo>
                      <a:lnTo>
                        <a:pt x="391456" y="555757"/>
                      </a:lnTo>
                      <a:cubicBezTo>
                        <a:pt x="430659" y="487371"/>
                        <a:pt x="487370" y="430660"/>
                        <a:pt x="555757" y="391456"/>
                      </a:cubicBezTo>
                      <a:lnTo>
                        <a:pt x="549716" y="196170"/>
                      </a:lnTo>
                      <a:lnTo>
                        <a:pt x="682693" y="160539"/>
                      </a:lnTo>
                      <a:lnTo>
                        <a:pt x="775105" y="332682"/>
                      </a:lnTo>
                      <a:cubicBezTo>
                        <a:pt x="853931" y="332440"/>
                        <a:pt x="931400" y="353198"/>
                        <a:pt x="999544" y="392821"/>
                      </a:cubicBezTo>
                      <a:close/>
                    </a:path>
                  </a:pathLst>
                </a:custGeom>
                <a:gradFill flip="none" rotWithShape="1">
                  <a:gsLst>
                    <a:gs pos="0">
                      <a:srgbClr val="781614"/>
                    </a:gs>
                    <a:gs pos="100000">
                      <a:srgbClr val="A21D1C"/>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37973" tIns="537973" rIns="537972" bIns="537972" numCol="1" spcCol="1270" anchor="ctr" anchorCtr="0">
                  <a:noAutofit/>
                </a:bodyPr>
                <a:lstStyle/>
                <a:p>
                  <a:pPr lvl="0" algn="ctr" defTabSz="800100">
                    <a:lnSpc>
                      <a:spcPct val="90000"/>
                    </a:lnSpc>
                    <a:spcBef>
                      <a:spcPct val="0"/>
                    </a:spcBef>
                    <a:spcAft>
                      <a:spcPct val="35000"/>
                    </a:spcAft>
                  </a:pPr>
                  <a:endParaRPr lang="en-US" sz="1600" kern="1200" dirty="0">
                    <a:latin typeface="Arial"/>
                  </a:endParaRPr>
                </a:p>
              </p:txBody>
            </p:sp>
            <p:sp>
              <p:nvSpPr>
                <p:cNvPr id="34" name="Circular Arrow 33"/>
                <p:cNvSpPr/>
                <p:nvPr/>
              </p:nvSpPr>
              <p:spPr>
                <a:xfrm>
                  <a:off x="6553200" y="2743200"/>
                  <a:ext cx="2345884" cy="2313687"/>
                </a:xfrm>
                <a:prstGeom prst="circularArrow">
                  <a:avLst>
                    <a:gd name="adj1" fmla="val 4687"/>
                    <a:gd name="adj2" fmla="val 299029"/>
                    <a:gd name="adj3" fmla="val 2510492"/>
                    <a:gd name="adj4" fmla="val 16778837"/>
                    <a:gd name="adj5" fmla="val 5469"/>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5" name="Shape 34"/>
                <p:cNvSpPr/>
                <p:nvPr/>
              </p:nvSpPr>
              <p:spPr>
                <a:xfrm>
                  <a:off x="5638800" y="2221281"/>
                  <a:ext cx="1704431" cy="168103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6" name="Circular Arrow 35"/>
                <p:cNvSpPr/>
                <p:nvPr/>
              </p:nvSpPr>
              <p:spPr>
                <a:xfrm>
                  <a:off x="6319324" y="1323087"/>
                  <a:ext cx="1837720" cy="1812498"/>
                </a:xfrm>
                <a:prstGeom prst="circularArrow">
                  <a:avLst>
                    <a:gd name="adj1" fmla="val 5984"/>
                    <a:gd name="adj2" fmla="val 471662"/>
                    <a:gd name="adj3" fmla="val 13313824"/>
                    <a:gd name="adj4" fmla="val 10508221"/>
                    <a:gd name="adj5" fmla="val 6981"/>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sp>
            <p:nvSpPr>
              <p:cNvPr id="37" name="TextBox 36"/>
              <p:cNvSpPr txBox="1"/>
              <p:nvPr/>
            </p:nvSpPr>
            <p:spPr>
              <a:xfrm>
                <a:off x="7696200" y="1905000"/>
                <a:ext cx="1447800" cy="369332"/>
              </a:xfrm>
              <a:prstGeom prst="rect">
                <a:avLst/>
              </a:prstGeom>
              <a:noFill/>
            </p:spPr>
            <p:txBody>
              <a:bodyPr wrap="square" rtlCol="0">
                <a:spAutoFit/>
              </a:bodyPr>
              <a:lstStyle/>
              <a:p>
                <a:pPr lvl="0" algn="ctr" defTabSz="800100">
                  <a:lnSpc>
                    <a:spcPct val="90000"/>
                  </a:lnSpc>
                  <a:spcBef>
                    <a:spcPct val="0"/>
                  </a:spcBef>
                  <a:spcAft>
                    <a:spcPct val="35000"/>
                  </a:spcAft>
                </a:pPr>
                <a:r>
                  <a:rPr lang="en-US" sz="2000" dirty="0">
                    <a:latin typeface="Arial"/>
                  </a:rPr>
                  <a:t>Senior</a:t>
                </a:r>
              </a:p>
            </p:txBody>
          </p:sp>
          <p:sp>
            <p:nvSpPr>
              <p:cNvPr id="38" name="TextBox 37"/>
              <p:cNvSpPr txBox="1"/>
              <p:nvPr/>
            </p:nvSpPr>
            <p:spPr>
              <a:xfrm>
                <a:off x="7315200" y="4876800"/>
                <a:ext cx="990600" cy="369332"/>
              </a:xfrm>
              <a:prstGeom prst="rect">
                <a:avLst/>
              </a:prstGeom>
              <a:noFill/>
            </p:spPr>
            <p:txBody>
              <a:bodyPr wrap="square" rtlCol="0">
                <a:spAutoFit/>
              </a:bodyPr>
              <a:lstStyle/>
              <a:p>
                <a:pPr lvl="0" algn="ctr" defTabSz="1066800">
                  <a:lnSpc>
                    <a:spcPct val="90000"/>
                  </a:lnSpc>
                  <a:spcBef>
                    <a:spcPct val="0"/>
                  </a:spcBef>
                  <a:spcAft>
                    <a:spcPct val="35000"/>
                  </a:spcAft>
                </a:pPr>
                <a:r>
                  <a:rPr lang="en-US" sz="2000" dirty="0" err="1">
                    <a:latin typeface="Arial"/>
                  </a:rPr>
                  <a:t>Equipe</a:t>
                </a:r>
                <a:endParaRPr lang="en-US" sz="2000" dirty="0">
                  <a:latin typeface="Arial"/>
                </a:endParaRPr>
              </a:p>
            </p:txBody>
          </p:sp>
          <p:sp>
            <p:nvSpPr>
              <p:cNvPr id="39" name="TextBox 38"/>
              <p:cNvSpPr txBox="1"/>
              <p:nvPr/>
            </p:nvSpPr>
            <p:spPr>
              <a:xfrm>
                <a:off x="5562600" y="3886200"/>
                <a:ext cx="1219200" cy="646331"/>
              </a:xfrm>
              <a:prstGeom prst="rect">
                <a:avLst/>
              </a:prstGeom>
              <a:noFill/>
            </p:spPr>
            <p:txBody>
              <a:bodyPr wrap="square" rtlCol="0">
                <a:spAutoFit/>
              </a:bodyPr>
              <a:lstStyle/>
              <a:p>
                <a:pPr lvl="0" algn="ctr" defTabSz="711200">
                  <a:lnSpc>
                    <a:spcPct val="90000"/>
                  </a:lnSpc>
                  <a:spcBef>
                    <a:spcPct val="0"/>
                  </a:spcBef>
                  <a:spcAft>
                    <a:spcPct val="35000"/>
                  </a:spcAft>
                </a:pPr>
                <a:r>
                  <a:rPr lang="en-US" sz="2000" dirty="0">
                    <a:latin typeface="Arial"/>
                  </a:rPr>
                  <a:t>Chef </a:t>
                </a:r>
                <a:r>
                  <a:rPr lang="en-US" sz="2000" dirty="0" err="1">
                    <a:latin typeface="Arial"/>
                  </a:rPr>
                  <a:t>d’équipe</a:t>
                </a:r>
                <a:endParaRPr lang="en-US" sz="2000" dirty="0">
                  <a:latin typeface="Arial"/>
                </a:endParaRPr>
              </a:p>
            </p:txBody>
          </p:sp>
        </p:grpSp>
      </p:grpSp>
    </p:spTree>
    <p:extLst>
      <p:ext uri="{BB962C8B-B14F-4D97-AF65-F5344CB8AC3E}">
        <p14:creationId xmlns:p14="http://schemas.microsoft.com/office/powerpoint/2010/main" val="3120341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0648"/>
            <a:ext cx="7772400" cy="1470025"/>
          </a:xfrm>
        </p:spPr>
        <p:txBody>
          <a:bodyPr/>
          <a:lstStyle/>
          <a:p>
            <a:r>
              <a:rPr lang="fr-FR" b="1" dirty="0">
                <a:solidFill>
                  <a:schemeClr val="tx2"/>
                </a:solidFill>
              </a:rPr>
              <a:t>Exemple du SUSP</a:t>
            </a:r>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D0478D-3E42-4AA6-9E4C-ADA96855F39F}" type="slidenum">
              <a:rPr lang="fr-FR" smtClean="0"/>
              <a:t>38</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2247900"/>
            <a:ext cx="9036496" cy="205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334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a:solidFill>
                  <a:srgbClr val="002060"/>
                </a:solidFill>
              </a:rPr>
              <a:t>Engagement</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rmAutofit fontScale="85000" lnSpcReduction="20000"/>
          </a:bodyPr>
          <a:lstStyle/>
          <a:p>
            <a:r>
              <a:rPr lang="fr-FR" sz="2400" b="1" dirty="0">
                <a:solidFill>
                  <a:schemeClr val="tx2"/>
                </a:solidFill>
              </a:rPr>
              <a:t>Dévouement de chef des médecins +++</a:t>
            </a:r>
          </a:p>
          <a:p>
            <a:pPr lvl="1"/>
            <a:r>
              <a:rPr lang="fr-FR" sz="2000" dirty="0"/>
              <a:t>Pdt de CME déclarant prendre le leadership </a:t>
            </a:r>
          </a:p>
          <a:p>
            <a:pPr lvl="1"/>
            <a:r>
              <a:rPr lang="fr-FR" sz="2000" dirty="0"/>
              <a:t>Vice Pdt de CME se déclarant </a:t>
            </a:r>
            <a:r>
              <a:rPr lang="fr-FR" sz="2000" b="1" dirty="0">
                <a:solidFill>
                  <a:schemeClr val="tx2"/>
                </a:solidFill>
              </a:rPr>
              <a:t>« champion » +++</a:t>
            </a:r>
          </a:p>
          <a:p>
            <a:r>
              <a:rPr lang="fr-FR" sz="2400" dirty="0"/>
              <a:t>Dévouement de cliniciens</a:t>
            </a:r>
          </a:p>
          <a:p>
            <a:pPr lvl="1"/>
            <a:r>
              <a:rPr lang="fr-FR" sz="2000" dirty="0"/>
              <a:t>Docteurs et infirmiers impliqués dans la relecture des protocoles</a:t>
            </a:r>
          </a:p>
          <a:p>
            <a:r>
              <a:rPr lang="fr-FR" sz="2400" dirty="0"/>
              <a:t>Utiliser un ou plusieurs outils d’engagement</a:t>
            </a:r>
          </a:p>
          <a:p>
            <a:pPr lvl="1"/>
            <a:r>
              <a:rPr lang="en-US" sz="2000" dirty="0"/>
              <a:t>Leadership local, champions, </a:t>
            </a:r>
            <a:r>
              <a:rPr lang="en-US" sz="2000" dirty="0" err="1"/>
              <a:t>reseaux</a:t>
            </a:r>
            <a:r>
              <a:rPr lang="en-US" sz="2000" dirty="0"/>
              <a:t> de pairs, </a:t>
            </a:r>
            <a:r>
              <a:rPr lang="en-US" sz="2000" dirty="0" err="1"/>
              <a:t>tranvail</a:t>
            </a:r>
            <a:r>
              <a:rPr lang="en-US" sz="2000" dirty="0"/>
              <a:t> </a:t>
            </a:r>
            <a:r>
              <a:rPr lang="en-US" sz="2000" dirty="0" err="1"/>
              <a:t>en</a:t>
            </a:r>
            <a:r>
              <a:rPr lang="en-US" sz="2000" dirty="0"/>
              <a:t> </a:t>
            </a:r>
            <a:r>
              <a:rPr lang="en-US" sz="2000" dirty="0" err="1"/>
              <a:t>équipe</a:t>
            </a:r>
            <a:r>
              <a:rPr lang="en-US" sz="2000" dirty="0"/>
              <a:t> et </a:t>
            </a:r>
            <a:r>
              <a:rPr lang="en-US" sz="2000" dirty="0" err="1"/>
              <a:t>mutlidisciplinarité</a:t>
            </a:r>
            <a:r>
              <a:rPr lang="en-US" sz="2000" dirty="0"/>
              <a:t>, </a:t>
            </a:r>
          </a:p>
          <a:p>
            <a:r>
              <a:rPr lang="en-US" sz="2400" dirty="0" err="1"/>
              <a:t>Ecrire</a:t>
            </a:r>
            <a:r>
              <a:rPr lang="en-US" sz="2400" dirty="0"/>
              <a:t> et signer </a:t>
            </a:r>
            <a:r>
              <a:rPr lang="en-US" sz="2400" dirty="0" err="1"/>
              <a:t>une</a:t>
            </a:r>
            <a:r>
              <a:rPr lang="en-US" sz="2400" dirty="0"/>
              <a:t> </a:t>
            </a:r>
            <a:r>
              <a:rPr lang="en-US" sz="2400" dirty="0" err="1"/>
              <a:t>charte</a:t>
            </a:r>
            <a:r>
              <a:rPr lang="en-US" sz="2400" dirty="0"/>
              <a:t> </a:t>
            </a:r>
            <a:r>
              <a:rPr lang="en-US" sz="2400" dirty="0" err="1"/>
              <a:t>d’engagement</a:t>
            </a:r>
            <a:endParaRPr lang="en-US" sz="2400" dirty="0"/>
          </a:p>
          <a:p>
            <a:r>
              <a:rPr lang="en-US" sz="2400" dirty="0"/>
              <a:t>Approbation des </a:t>
            </a:r>
            <a:r>
              <a:rPr lang="en-US" sz="2400" dirty="0" err="1"/>
              <a:t>protocole</a:t>
            </a:r>
            <a:endParaRPr lang="en-US" sz="2400" dirty="0"/>
          </a:p>
          <a:p>
            <a:r>
              <a:rPr lang="en-US" sz="2400" dirty="0"/>
              <a:t>Accord sur un plan </a:t>
            </a:r>
            <a:r>
              <a:rPr lang="en-US" sz="2400" dirty="0" err="1"/>
              <a:t>d’action</a:t>
            </a:r>
            <a:r>
              <a:rPr lang="en-US" sz="2400" dirty="0"/>
              <a:t> (</a:t>
            </a:r>
            <a:r>
              <a:rPr lang="en-US" sz="2400" b="1" dirty="0" err="1">
                <a:solidFill>
                  <a:schemeClr val="tx2"/>
                </a:solidFill>
              </a:rPr>
              <a:t>équipe</a:t>
            </a:r>
            <a:r>
              <a:rPr lang="en-US" sz="2400" b="1" dirty="0">
                <a:solidFill>
                  <a:schemeClr val="tx2"/>
                </a:solidFill>
              </a:rPr>
              <a:t> </a:t>
            </a:r>
            <a:r>
              <a:rPr lang="en-US" sz="2400" b="1" dirty="0" err="1">
                <a:solidFill>
                  <a:schemeClr val="tx2"/>
                </a:solidFill>
              </a:rPr>
              <a:t>mulitdisciplinaire</a:t>
            </a:r>
            <a:r>
              <a:rPr lang="en-US" sz="2400" b="1" dirty="0">
                <a:solidFill>
                  <a:schemeClr val="tx2"/>
                </a:solidFill>
              </a:rPr>
              <a:t> +++ </a:t>
            </a:r>
            <a:r>
              <a:rPr lang="en-US" sz="2400" dirty="0"/>
              <a:t>et </a:t>
            </a:r>
            <a:r>
              <a:rPr lang="en-US" sz="2400" dirty="0" err="1"/>
              <a:t>encadrement</a:t>
            </a:r>
            <a:r>
              <a:rPr lang="en-US" sz="2400" dirty="0"/>
              <a:t>)</a:t>
            </a:r>
          </a:p>
          <a:p>
            <a:r>
              <a:rPr lang="en-US" sz="2400" dirty="0" err="1"/>
              <a:t>Réunions</a:t>
            </a:r>
            <a:r>
              <a:rPr lang="en-US" sz="2400" dirty="0"/>
              <a:t> </a:t>
            </a:r>
            <a:r>
              <a:rPr lang="en-US" sz="2400" dirty="0" err="1"/>
              <a:t>régulières</a:t>
            </a:r>
            <a:endParaRPr lang="en-US" sz="2400" dirty="0"/>
          </a:p>
          <a:p>
            <a:pPr lvl="1"/>
            <a:r>
              <a:rPr lang="en-US" sz="2000" dirty="0"/>
              <a:t>Engager les </a:t>
            </a:r>
            <a:r>
              <a:rPr lang="en-US" sz="2000" dirty="0" err="1"/>
              <a:t>acteurs</a:t>
            </a:r>
            <a:r>
              <a:rPr lang="en-US" sz="2000" dirty="0"/>
              <a:t>, brainstorm, </a:t>
            </a:r>
            <a:r>
              <a:rPr lang="en-US" sz="2000" dirty="0" err="1"/>
              <a:t>planifier</a:t>
            </a:r>
            <a:r>
              <a:rPr lang="en-US" sz="2000" dirty="0"/>
              <a:t> </a:t>
            </a:r>
            <a:r>
              <a:rPr lang="en-US" sz="2000" dirty="0" err="1"/>
              <a:t>l’implémentation</a:t>
            </a:r>
            <a:r>
              <a:rPr lang="en-US" sz="2000" dirty="0"/>
              <a:t>, </a:t>
            </a:r>
            <a:r>
              <a:rPr lang="en-US" sz="2000" dirty="0" err="1"/>
              <a:t>voir</a:t>
            </a:r>
            <a:r>
              <a:rPr lang="en-US" sz="2000" dirty="0"/>
              <a:t> les </a:t>
            </a:r>
            <a:r>
              <a:rPr lang="en-US" sz="2000" dirty="0" err="1"/>
              <a:t>progrès</a:t>
            </a:r>
            <a:r>
              <a:rPr lang="en-US" sz="2000" dirty="0"/>
              <a:t> et </a:t>
            </a:r>
            <a:r>
              <a:rPr lang="en-US" sz="2000" dirty="0" err="1"/>
              <a:t>leurs</a:t>
            </a:r>
            <a:r>
              <a:rPr lang="en-US" sz="2000" dirty="0"/>
              <a:t> impacts</a:t>
            </a:r>
          </a:p>
          <a:p>
            <a:pPr lvl="1"/>
            <a:r>
              <a:rPr lang="en-US" sz="2000" dirty="0" err="1"/>
              <a:t>Définir</a:t>
            </a:r>
            <a:r>
              <a:rPr lang="en-US" sz="2000" dirty="0"/>
              <a:t> </a:t>
            </a:r>
            <a:r>
              <a:rPr lang="en-US" sz="2000" b="1" dirty="0" err="1">
                <a:solidFill>
                  <a:schemeClr val="tx2"/>
                </a:solidFill>
              </a:rPr>
              <a:t>clairement</a:t>
            </a:r>
            <a:r>
              <a:rPr lang="en-US" sz="2000" b="1" dirty="0">
                <a:solidFill>
                  <a:schemeClr val="tx2"/>
                </a:solidFill>
              </a:rPr>
              <a:t> la </a:t>
            </a:r>
            <a:r>
              <a:rPr lang="en-US" sz="2000" b="1" dirty="0" err="1">
                <a:solidFill>
                  <a:schemeClr val="tx2"/>
                </a:solidFill>
              </a:rPr>
              <a:t>chronologie</a:t>
            </a:r>
            <a:r>
              <a:rPr lang="en-US" sz="2000" b="1" dirty="0">
                <a:solidFill>
                  <a:schemeClr val="tx2"/>
                </a:solidFill>
              </a:rPr>
              <a:t> du </a:t>
            </a:r>
            <a:r>
              <a:rPr lang="en-US" sz="2000" b="1" dirty="0" err="1">
                <a:solidFill>
                  <a:schemeClr val="tx2"/>
                </a:solidFill>
              </a:rPr>
              <a:t>projet</a:t>
            </a:r>
            <a:r>
              <a:rPr lang="en-US" sz="2000" b="1" dirty="0">
                <a:solidFill>
                  <a:schemeClr val="tx2"/>
                </a:solidFill>
              </a:rPr>
              <a:t> +++</a:t>
            </a:r>
          </a:p>
          <a:p>
            <a:r>
              <a:rPr lang="en-US" sz="2400" dirty="0"/>
              <a:t>Video </a:t>
            </a:r>
            <a:r>
              <a:rPr lang="en-US" sz="2400" dirty="0" err="1"/>
              <a:t>d’apprentissage</a:t>
            </a:r>
            <a:r>
              <a:rPr lang="en-US" sz="2400" dirty="0"/>
              <a:t> </a:t>
            </a:r>
            <a:r>
              <a:rPr lang="en-US" sz="2400" dirty="0" err="1"/>
              <a:t>basée</a:t>
            </a:r>
            <a:r>
              <a:rPr lang="en-US" sz="2400" dirty="0"/>
              <a:t> sur un </a:t>
            </a:r>
            <a:r>
              <a:rPr lang="en-US" sz="2400" dirty="0" err="1"/>
              <a:t>cas</a:t>
            </a:r>
            <a:r>
              <a:rPr lang="en-US" sz="2400" dirty="0"/>
              <a:t> </a:t>
            </a:r>
            <a:r>
              <a:rPr lang="en-US" sz="2400" dirty="0" err="1"/>
              <a:t>réel</a:t>
            </a:r>
            <a:r>
              <a:rPr lang="en-US" sz="2400" dirty="0"/>
              <a:t>/</a:t>
            </a:r>
            <a:r>
              <a:rPr lang="en-US" sz="2400" dirty="0" err="1"/>
              <a:t>concret</a:t>
            </a:r>
            <a:endParaRPr lang="en-US" sz="2400" dirty="0"/>
          </a:p>
          <a:p>
            <a:endParaRPr lang="en-US" sz="2400" dirty="0" err="1"/>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39</a:t>
            </a:fld>
            <a:endParaRPr lang="fr-FR">
              <a:solidFill>
                <a:prstClr val="black">
                  <a:tint val="75000"/>
                </a:prstClr>
              </a:solidFill>
            </a:endParaRPr>
          </a:p>
        </p:txBody>
      </p:sp>
    </p:spTree>
    <p:extLst>
      <p:ext uri="{BB962C8B-B14F-4D97-AF65-F5344CB8AC3E}">
        <p14:creationId xmlns:p14="http://schemas.microsoft.com/office/powerpoint/2010/main" val="36633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t>Etape 1: Créer une équipe multidisciplinaire </a:t>
            </a:r>
            <a:br>
              <a:rPr lang="fr-FR" sz="3200" b="1" dirty="0"/>
            </a:br>
            <a:r>
              <a:rPr lang="fr-FR" sz="3200" b="1" dirty="0"/>
              <a:t>et créer une culture de l’implémentation. </a:t>
            </a:r>
            <a:endParaRPr lang="fr-FR" sz="3200" dirty="0"/>
          </a:p>
        </p:txBody>
      </p:sp>
      <p:sp>
        <p:nvSpPr>
          <p:cNvPr id="3" name="Espace réservé du contenu 2"/>
          <p:cNvSpPr>
            <a:spLocks noGrp="1"/>
          </p:cNvSpPr>
          <p:nvPr>
            <p:ph idx="1"/>
          </p:nvPr>
        </p:nvSpPr>
        <p:spPr/>
        <p:txBody>
          <a:bodyPr>
            <a:normAutofit fontScale="92500" lnSpcReduction="20000"/>
          </a:bodyPr>
          <a:lstStyle/>
          <a:p>
            <a:r>
              <a:rPr lang="fr-FR" dirty="0"/>
              <a:t>Les points clés pour former une équipe pluridisciplinaire :</a:t>
            </a:r>
          </a:p>
          <a:p>
            <a:pPr lvl="1"/>
            <a:r>
              <a:rPr lang="fr-FR" dirty="0"/>
              <a:t>inclure des représentants de </a:t>
            </a:r>
            <a:r>
              <a:rPr lang="fr-FR" b="1" dirty="0"/>
              <a:t>toutes les disciplines</a:t>
            </a:r>
            <a:r>
              <a:rPr lang="fr-FR" dirty="0"/>
              <a:t> touchées par le travail</a:t>
            </a:r>
          </a:p>
          <a:p>
            <a:pPr lvl="1"/>
            <a:r>
              <a:rPr lang="fr-FR" dirty="0"/>
              <a:t>s’assurer que l’équipe est </a:t>
            </a:r>
            <a:r>
              <a:rPr lang="fr-FR" b="1" dirty="0"/>
              <a:t>représentative</a:t>
            </a:r>
            <a:r>
              <a:rPr lang="fr-FR" dirty="0"/>
              <a:t> </a:t>
            </a:r>
          </a:p>
          <a:p>
            <a:pPr lvl="1"/>
            <a:r>
              <a:rPr lang="fr-FR" dirty="0"/>
              <a:t>convoquer l’équipe à </a:t>
            </a:r>
            <a:r>
              <a:rPr lang="fr-FR" b="1" dirty="0"/>
              <a:t>plusieurs reprises tout au long du projet</a:t>
            </a:r>
            <a:r>
              <a:rPr lang="fr-FR" dirty="0"/>
              <a:t> de mise en œuvre</a:t>
            </a:r>
          </a:p>
          <a:p>
            <a:pPr lvl="1"/>
            <a:r>
              <a:rPr lang="fr-FR" b="1" dirty="0"/>
              <a:t>changer les membres</a:t>
            </a:r>
            <a:r>
              <a:rPr lang="fr-FR" dirty="0"/>
              <a:t> de l'équipe au cours du projet pour s'assurer qu'un large panel de professionnels est représenté</a:t>
            </a:r>
          </a:p>
          <a:p>
            <a:r>
              <a:rPr lang="fr-FR" dirty="0"/>
              <a:t> </a:t>
            </a:r>
          </a:p>
        </p:txBody>
      </p:sp>
    </p:spTree>
    <p:extLst>
      <p:ext uri="{BB962C8B-B14F-4D97-AF65-F5344CB8AC3E}">
        <p14:creationId xmlns:p14="http://schemas.microsoft.com/office/powerpoint/2010/main" val="48506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a:solidFill>
                  <a:srgbClr val="002060"/>
                </a:solidFill>
              </a:rPr>
              <a:t>Formation</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Autofit/>
          </a:bodyPr>
          <a:lstStyle/>
          <a:p>
            <a:r>
              <a:rPr lang="en-US" sz="2400" dirty="0"/>
              <a:t>Un </a:t>
            </a:r>
            <a:r>
              <a:rPr lang="en-US" sz="2400" b="1" dirty="0">
                <a:solidFill>
                  <a:schemeClr val="tx2"/>
                </a:solidFill>
              </a:rPr>
              <a:t>mélange de supports de formations</a:t>
            </a:r>
          </a:p>
          <a:p>
            <a:pPr lvl="1"/>
            <a:r>
              <a:rPr lang="en-US" sz="2000" dirty="0"/>
              <a:t>grand rounds and multidisciplinary clinical rounds, ad hoc lectures, briefings, posters, handbooks, meetings, practical workshops,  webinars, bedside huddles and live simulations.</a:t>
            </a:r>
          </a:p>
          <a:p>
            <a:r>
              <a:rPr lang="en-US" sz="2400" dirty="0"/>
              <a:t>Le </a:t>
            </a:r>
            <a:r>
              <a:rPr lang="en-US" sz="2400" b="1" dirty="0">
                <a:solidFill>
                  <a:schemeClr val="tx2"/>
                </a:solidFill>
              </a:rPr>
              <a:t>timing et </a:t>
            </a:r>
            <a:r>
              <a:rPr lang="en-US" sz="2400" b="1" dirty="0" err="1">
                <a:solidFill>
                  <a:schemeClr val="tx2"/>
                </a:solidFill>
              </a:rPr>
              <a:t>l’intensité</a:t>
            </a:r>
            <a:r>
              <a:rPr lang="en-US" sz="2400" b="1" dirty="0">
                <a:solidFill>
                  <a:schemeClr val="tx2"/>
                </a:solidFill>
              </a:rPr>
              <a:t> </a:t>
            </a:r>
            <a:r>
              <a:rPr lang="en-US" sz="2400" dirty="0"/>
              <a:t>de la formation</a:t>
            </a:r>
          </a:p>
          <a:p>
            <a:pPr lvl="1"/>
            <a:r>
              <a:rPr lang="en-US" sz="2000" dirty="0"/>
              <a:t>Formation intensive </a:t>
            </a:r>
            <a:r>
              <a:rPr lang="en-US" sz="2000" dirty="0" err="1"/>
              <a:t>avant</a:t>
            </a:r>
            <a:r>
              <a:rPr lang="en-US" sz="2000" dirty="0"/>
              <a:t> </a:t>
            </a:r>
            <a:r>
              <a:rPr lang="en-US" sz="2000" dirty="0" err="1"/>
              <a:t>l’implémentation</a:t>
            </a:r>
            <a:r>
              <a:rPr lang="en-US" sz="2000" dirty="0"/>
              <a:t> pour </a:t>
            </a:r>
            <a:r>
              <a:rPr lang="en-US" sz="2000" dirty="0" err="1"/>
              <a:t>établir</a:t>
            </a:r>
            <a:r>
              <a:rPr lang="en-US" sz="2000" dirty="0"/>
              <a:t> un </a:t>
            </a:r>
            <a:r>
              <a:rPr lang="en-US" sz="2000" dirty="0" err="1"/>
              <a:t>socle</a:t>
            </a:r>
            <a:r>
              <a:rPr lang="en-US" sz="2000" dirty="0"/>
              <a:t> et </a:t>
            </a:r>
            <a:r>
              <a:rPr lang="en-US" sz="2000" dirty="0" err="1"/>
              <a:t>batir</a:t>
            </a:r>
            <a:r>
              <a:rPr lang="en-US" sz="2000" dirty="0"/>
              <a:t> des relations entre </a:t>
            </a:r>
            <a:r>
              <a:rPr lang="en-US" sz="2000" dirty="0" err="1"/>
              <a:t>individus</a:t>
            </a:r>
            <a:r>
              <a:rPr lang="en-US" sz="2000" dirty="0"/>
              <a:t> et </a:t>
            </a:r>
            <a:r>
              <a:rPr lang="en-US" sz="2000" dirty="0" err="1"/>
              <a:t>spécialités</a:t>
            </a:r>
            <a:endParaRPr lang="en-US" sz="2000" dirty="0"/>
          </a:p>
          <a:p>
            <a:r>
              <a:rPr lang="en-US" sz="2400" dirty="0"/>
              <a:t>Faire </a:t>
            </a:r>
            <a:r>
              <a:rPr lang="en-US" sz="2400" dirty="0" err="1"/>
              <a:t>en</a:t>
            </a:r>
            <a:r>
              <a:rPr lang="en-US" sz="2400" dirty="0"/>
              <a:t> </a:t>
            </a:r>
            <a:r>
              <a:rPr lang="en-US" sz="2400" dirty="0" err="1"/>
              <a:t>sorte</a:t>
            </a:r>
            <a:r>
              <a:rPr lang="en-US" sz="2400" dirty="0"/>
              <a:t> que la formation </a:t>
            </a:r>
            <a:r>
              <a:rPr lang="en-US" sz="2400" dirty="0" err="1"/>
              <a:t>soit</a:t>
            </a:r>
            <a:r>
              <a:rPr lang="en-US" sz="2400" dirty="0"/>
              <a:t> </a:t>
            </a:r>
            <a:r>
              <a:rPr lang="en-US" sz="2400" b="1" dirty="0">
                <a:solidFill>
                  <a:schemeClr val="tx2"/>
                </a:solidFill>
              </a:rPr>
              <a:t>accessible de </a:t>
            </a:r>
            <a:r>
              <a:rPr lang="en-US" sz="2400" b="1" dirty="0" err="1">
                <a:solidFill>
                  <a:schemeClr val="tx2"/>
                </a:solidFill>
              </a:rPr>
              <a:t>tous</a:t>
            </a:r>
            <a:endParaRPr lang="en-US" sz="2400" b="1" dirty="0">
              <a:solidFill>
                <a:schemeClr val="tx2"/>
              </a:solidFill>
            </a:endParaRPr>
          </a:p>
          <a:p>
            <a:pPr lvl="1"/>
            <a:r>
              <a:rPr lang="en-US" sz="2000" dirty="0"/>
              <a:t>Orientation </a:t>
            </a:r>
            <a:r>
              <a:rPr lang="en-US" sz="2000" dirty="0" err="1"/>
              <a:t>clinique</a:t>
            </a:r>
            <a:r>
              <a:rPr lang="en-US" sz="2000" dirty="0"/>
              <a:t> avec </a:t>
            </a:r>
            <a:r>
              <a:rPr lang="en-US" sz="2000" dirty="0" err="1"/>
              <a:t>l’objectif</a:t>
            </a:r>
            <a:r>
              <a:rPr lang="en-US" sz="2000" dirty="0"/>
              <a:t>, le </a:t>
            </a:r>
            <a:r>
              <a:rPr lang="en-US" sz="2000" dirty="0" err="1"/>
              <a:t>rationel</a:t>
            </a:r>
            <a:r>
              <a:rPr lang="en-US" sz="2000" dirty="0"/>
              <a:t> et </a:t>
            </a:r>
            <a:r>
              <a:rPr lang="en-US" sz="2000" dirty="0" err="1"/>
              <a:t>l’impact</a:t>
            </a:r>
            <a:r>
              <a:rPr lang="en-US" sz="2000" dirty="0"/>
              <a:t> pour le patient</a:t>
            </a:r>
          </a:p>
          <a:p>
            <a:r>
              <a:rPr lang="en-US" sz="2400" dirty="0"/>
              <a:t>Formation </a:t>
            </a:r>
            <a:r>
              <a:rPr lang="en-US" sz="2400" b="1" dirty="0" err="1">
                <a:solidFill>
                  <a:schemeClr val="tx2"/>
                </a:solidFill>
              </a:rPr>
              <a:t>orientée</a:t>
            </a:r>
            <a:r>
              <a:rPr lang="en-US" sz="2400" b="1" dirty="0">
                <a:solidFill>
                  <a:schemeClr val="tx2"/>
                </a:solidFill>
              </a:rPr>
              <a:t> sur la </a:t>
            </a:r>
            <a:r>
              <a:rPr lang="en-US" sz="2400" b="1" dirty="0" err="1">
                <a:solidFill>
                  <a:schemeClr val="tx2"/>
                </a:solidFill>
              </a:rPr>
              <a:t>clinique</a:t>
            </a:r>
            <a:endParaRPr lang="en-US" sz="2400" b="1" dirty="0">
              <a:solidFill>
                <a:schemeClr val="tx2"/>
              </a:solidFill>
            </a:endParaRPr>
          </a:p>
          <a:p>
            <a:pPr lvl="1"/>
            <a:r>
              <a:rPr lang="en-US" sz="1600" dirty="0" err="1"/>
              <a:t>Pratico-pratique</a:t>
            </a:r>
            <a:r>
              <a:rPr lang="en-US" sz="1600" dirty="0"/>
              <a:t>: Prep cut de </a:t>
            </a:r>
            <a:r>
              <a:rPr lang="en-US" sz="1600" dirty="0" err="1"/>
              <a:t>l’opéré</a:t>
            </a:r>
            <a:r>
              <a:rPr lang="en-US" sz="1600" dirty="0"/>
              <a:t> pour les CCA </a:t>
            </a:r>
          </a:p>
          <a:p>
            <a:endParaRPr lang="en-US" sz="2400" dirty="0" err="1"/>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40</a:t>
            </a:fld>
            <a:endParaRPr lang="fr-FR">
              <a:solidFill>
                <a:prstClr val="black">
                  <a:tint val="75000"/>
                </a:prstClr>
              </a:solidFill>
            </a:endParaRPr>
          </a:p>
        </p:txBody>
      </p:sp>
    </p:spTree>
    <p:extLst>
      <p:ext uri="{BB962C8B-B14F-4D97-AF65-F5344CB8AC3E}">
        <p14:creationId xmlns:p14="http://schemas.microsoft.com/office/powerpoint/2010/main" val="1784686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a:solidFill>
                  <a:srgbClr val="002060"/>
                </a:solidFill>
              </a:rPr>
              <a:t>Formation</a:t>
            </a:r>
            <a:endParaRPr lang="fr-FR" sz="2400" b="1"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41</a:t>
            </a:fld>
            <a:endParaRPr lang="fr-FR">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12" y="2420888"/>
            <a:ext cx="866317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440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a:solidFill>
                  <a:srgbClr val="002060"/>
                </a:solidFill>
              </a:rPr>
              <a:t>Exécution</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rmAutofit/>
          </a:bodyPr>
          <a:lstStyle/>
          <a:p>
            <a:r>
              <a:rPr lang="en-US" sz="2400" b="1" dirty="0">
                <a:solidFill>
                  <a:schemeClr val="tx2"/>
                </a:solidFill>
              </a:rPr>
              <a:t>Validation et adoption locale</a:t>
            </a:r>
          </a:p>
          <a:p>
            <a:pPr lvl="1"/>
            <a:r>
              <a:rPr lang="en-US" sz="2000" dirty="0"/>
              <a:t>Identification des </a:t>
            </a:r>
            <a:r>
              <a:rPr lang="en-US" sz="2000" dirty="0" err="1"/>
              <a:t>facteurs</a:t>
            </a:r>
            <a:r>
              <a:rPr lang="en-US" sz="2000" dirty="0"/>
              <a:t> de </a:t>
            </a:r>
            <a:r>
              <a:rPr lang="en-US" sz="2000" dirty="0" err="1"/>
              <a:t>risque</a:t>
            </a:r>
            <a:r>
              <a:rPr lang="en-US" sz="2000" dirty="0"/>
              <a:t> les plus important et </a:t>
            </a:r>
            <a:r>
              <a:rPr lang="en-US" sz="2000" dirty="0" err="1"/>
              <a:t>leur</a:t>
            </a:r>
            <a:r>
              <a:rPr lang="en-US" sz="2000" dirty="0"/>
              <a:t> </a:t>
            </a:r>
            <a:r>
              <a:rPr lang="en-US" sz="2000" dirty="0" err="1"/>
              <a:t>intégration</a:t>
            </a:r>
            <a:r>
              <a:rPr lang="en-US" sz="2000" dirty="0"/>
              <a:t> </a:t>
            </a:r>
            <a:r>
              <a:rPr lang="en-US" sz="2000" dirty="0" err="1"/>
              <a:t>dans</a:t>
            </a:r>
            <a:r>
              <a:rPr lang="en-US" sz="2000" dirty="0"/>
              <a:t> les </a:t>
            </a:r>
            <a:r>
              <a:rPr lang="en-US" sz="2000" dirty="0" err="1"/>
              <a:t>mesures</a:t>
            </a:r>
            <a:r>
              <a:rPr lang="en-US" sz="2000" dirty="0"/>
              <a:t> de </a:t>
            </a:r>
            <a:r>
              <a:rPr lang="en-US" sz="2000" dirty="0" err="1"/>
              <a:t>prévention</a:t>
            </a:r>
            <a:r>
              <a:rPr lang="en-US" sz="2000" dirty="0"/>
              <a:t> </a:t>
            </a:r>
            <a:r>
              <a:rPr lang="en-US" sz="2000" dirty="0" err="1"/>
              <a:t>adapté</a:t>
            </a:r>
            <a:r>
              <a:rPr lang="en-US" sz="2000" dirty="0"/>
              <a:t> à </a:t>
            </a:r>
            <a:r>
              <a:rPr lang="en-US" sz="2000" dirty="0" err="1"/>
              <a:t>l’organisation</a:t>
            </a:r>
            <a:r>
              <a:rPr lang="en-US" sz="2000" dirty="0"/>
              <a:t> et </a:t>
            </a:r>
            <a:r>
              <a:rPr lang="en-US" sz="2000" dirty="0" err="1"/>
              <a:t>en</a:t>
            </a:r>
            <a:r>
              <a:rPr lang="en-US" sz="2000" dirty="0"/>
              <a:t> </a:t>
            </a:r>
            <a:r>
              <a:rPr lang="en-US" sz="2000" dirty="0" err="1"/>
              <a:t>permettant</a:t>
            </a:r>
            <a:r>
              <a:rPr lang="en-US" sz="2000" dirty="0"/>
              <a:t> </a:t>
            </a:r>
            <a:r>
              <a:rPr lang="en-US" sz="2000" dirty="0" err="1"/>
              <a:t>l’évaluation</a:t>
            </a:r>
            <a:endParaRPr lang="en-US" sz="2000" dirty="0"/>
          </a:p>
          <a:p>
            <a:r>
              <a:rPr lang="en-US" sz="2400" dirty="0" err="1"/>
              <a:t>Recruter</a:t>
            </a:r>
            <a:r>
              <a:rPr lang="en-US" sz="2400" dirty="0"/>
              <a:t> </a:t>
            </a:r>
            <a:r>
              <a:rPr lang="en-US" sz="2400" b="1" dirty="0" err="1">
                <a:solidFill>
                  <a:schemeClr val="tx2"/>
                </a:solidFill>
              </a:rPr>
              <a:t>une</a:t>
            </a:r>
            <a:r>
              <a:rPr lang="en-US" sz="2400" b="1" dirty="0">
                <a:solidFill>
                  <a:schemeClr val="tx2"/>
                </a:solidFill>
              </a:rPr>
              <a:t> </a:t>
            </a:r>
            <a:r>
              <a:rPr lang="en-US" sz="2400" b="1" dirty="0" err="1">
                <a:solidFill>
                  <a:schemeClr val="tx2"/>
                </a:solidFill>
              </a:rPr>
              <a:t>personne</a:t>
            </a:r>
            <a:r>
              <a:rPr lang="en-US" sz="2400" b="1" dirty="0">
                <a:solidFill>
                  <a:schemeClr val="tx2"/>
                </a:solidFill>
              </a:rPr>
              <a:t>, un </a:t>
            </a:r>
            <a:r>
              <a:rPr lang="en-US" sz="2400" b="1" dirty="0" err="1">
                <a:solidFill>
                  <a:schemeClr val="tx2"/>
                </a:solidFill>
              </a:rPr>
              <a:t>comité</a:t>
            </a:r>
            <a:r>
              <a:rPr lang="en-US" sz="2400" b="1" dirty="0">
                <a:solidFill>
                  <a:schemeClr val="tx2"/>
                </a:solidFill>
              </a:rPr>
              <a:t> </a:t>
            </a:r>
            <a:r>
              <a:rPr lang="en-US" sz="2400" b="1" dirty="0" err="1">
                <a:solidFill>
                  <a:schemeClr val="tx2"/>
                </a:solidFill>
              </a:rPr>
              <a:t>une</a:t>
            </a:r>
            <a:r>
              <a:rPr lang="en-US" sz="2400" b="1" dirty="0">
                <a:solidFill>
                  <a:schemeClr val="tx2"/>
                </a:solidFill>
              </a:rPr>
              <a:t> </a:t>
            </a:r>
            <a:r>
              <a:rPr lang="en-US" sz="2400" b="1" dirty="0" err="1">
                <a:solidFill>
                  <a:schemeClr val="tx2"/>
                </a:solidFill>
              </a:rPr>
              <a:t>équipe</a:t>
            </a:r>
            <a:endParaRPr lang="en-US" sz="2400" b="1" dirty="0">
              <a:solidFill>
                <a:schemeClr val="tx2"/>
              </a:solidFill>
            </a:endParaRPr>
          </a:p>
          <a:p>
            <a:pPr lvl="1"/>
            <a:r>
              <a:rPr lang="en-US" sz="2000" dirty="0" err="1"/>
              <a:t>mener</a:t>
            </a:r>
            <a:r>
              <a:rPr lang="en-US" sz="2000" dirty="0"/>
              <a:t> et </a:t>
            </a:r>
            <a:r>
              <a:rPr lang="en-US" sz="2000" dirty="0" err="1"/>
              <a:t>exécuter</a:t>
            </a:r>
            <a:r>
              <a:rPr lang="en-US" sz="2000" dirty="0"/>
              <a:t> le </a:t>
            </a:r>
            <a:r>
              <a:rPr lang="en-US" sz="2000" dirty="0" err="1"/>
              <a:t>changement</a:t>
            </a:r>
            <a:r>
              <a:rPr lang="en-US" sz="2000" dirty="0"/>
              <a:t> et le </a:t>
            </a:r>
            <a:r>
              <a:rPr lang="en-US" sz="2000" dirty="0" err="1"/>
              <a:t>programme</a:t>
            </a:r>
            <a:endParaRPr lang="en-US" sz="2000" dirty="0"/>
          </a:p>
          <a:p>
            <a:r>
              <a:rPr lang="en-US" sz="2400" dirty="0" err="1"/>
              <a:t>Ecrire</a:t>
            </a:r>
            <a:r>
              <a:rPr lang="en-US" sz="2400" dirty="0"/>
              <a:t> des </a:t>
            </a:r>
            <a:r>
              <a:rPr lang="en-US" sz="2400" b="1" dirty="0" err="1">
                <a:solidFill>
                  <a:schemeClr val="tx2"/>
                </a:solidFill>
              </a:rPr>
              <a:t>procédures</a:t>
            </a:r>
            <a:r>
              <a:rPr lang="en-US" sz="2400" b="1" dirty="0">
                <a:solidFill>
                  <a:schemeClr val="tx2"/>
                </a:solidFill>
              </a:rPr>
              <a:t> à </a:t>
            </a:r>
            <a:r>
              <a:rPr lang="en-US" sz="2400" b="1" dirty="0" err="1">
                <a:solidFill>
                  <a:schemeClr val="tx2"/>
                </a:solidFill>
              </a:rPr>
              <a:t>chaque</a:t>
            </a:r>
            <a:r>
              <a:rPr lang="en-US" sz="2400" b="1" dirty="0">
                <a:solidFill>
                  <a:schemeClr val="tx2"/>
                </a:solidFill>
              </a:rPr>
              <a:t> </a:t>
            </a:r>
            <a:r>
              <a:rPr lang="en-US" sz="2400" b="1" dirty="0" err="1">
                <a:solidFill>
                  <a:schemeClr val="tx2"/>
                </a:solidFill>
              </a:rPr>
              <a:t>étape</a:t>
            </a:r>
            <a:r>
              <a:rPr lang="en-US" sz="2400" b="1" dirty="0">
                <a:solidFill>
                  <a:schemeClr val="tx2"/>
                </a:solidFill>
              </a:rPr>
              <a:t> </a:t>
            </a:r>
            <a:r>
              <a:rPr lang="en-US" sz="2400" b="1" dirty="0" err="1">
                <a:solidFill>
                  <a:schemeClr val="tx2"/>
                </a:solidFill>
              </a:rPr>
              <a:t>requise</a:t>
            </a:r>
            <a:r>
              <a:rPr lang="en-US" sz="2400" dirty="0"/>
              <a:t>, avec des </a:t>
            </a:r>
            <a:r>
              <a:rPr lang="en-US" sz="2400" dirty="0" err="1"/>
              <a:t>responsabilité</a:t>
            </a:r>
            <a:r>
              <a:rPr lang="en-US" sz="2400" dirty="0"/>
              <a:t> et un role </a:t>
            </a:r>
            <a:r>
              <a:rPr lang="en-US" sz="2400" dirty="0" err="1"/>
              <a:t>clair</a:t>
            </a:r>
            <a:r>
              <a:rPr lang="en-US" sz="2400" dirty="0"/>
              <a:t> pour </a:t>
            </a:r>
            <a:r>
              <a:rPr lang="en-US" sz="2400" dirty="0" err="1"/>
              <a:t>chacun</a:t>
            </a:r>
            <a:endParaRPr lang="en-US" sz="2400" dirty="0"/>
          </a:p>
          <a:p>
            <a:r>
              <a:rPr lang="en-US" sz="2400" dirty="0"/>
              <a:t>Employer des </a:t>
            </a:r>
            <a:r>
              <a:rPr lang="en-US" sz="2400" b="1" dirty="0" err="1">
                <a:solidFill>
                  <a:schemeClr val="tx2"/>
                </a:solidFill>
              </a:rPr>
              <a:t>professionnels</a:t>
            </a:r>
            <a:r>
              <a:rPr lang="en-US" sz="2400" b="1" dirty="0">
                <a:solidFill>
                  <a:schemeClr val="tx2"/>
                </a:solidFill>
              </a:rPr>
              <a:t> </a:t>
            </a:r>
            <a:r>
              <a:rPr lang="en-US" sz="2400" b="1" dirty="0" err="1">
                <a:solidFill>
                  <a:schemeClr val="tx2"/>
                </a:solidFill>
              </a:rPr>
              <a:t>spécialisés</a:t>
            </a:r>
            <a:r>
              <a:rPr lang="en-US" sz="2400" b="1" dirty="0">
                <a:solidFill>
                  <a:schemeClr val="tx2"/>
                </a:solidFill>
              </a:rPr>
              <a:t> </a:t>
            </a:r>
          </a:p>
          <a:p>
            <a:pPr lvl="1"/>
            <a:r>
              <a:rPr lang="en-US" sz="2000" dirty="0" err="1"/>
              <a:t>collecte</a:t>
            </a:r>
            <a:r>
              <a:rPr lang="en-US" sz="2000" dirty="0"/>
              <a:t> de </a:t>
            </a:r>
            <a:r>
              <a:rPr lang="en-US" sz="2000" dirty="0" err="1"/>
              <a:t>données</a:t>
            </a:r>
            <a:r>
              <a:rPr lang="en-US" sz="2000" dirty="0"/>
              <a:t> , </a:t>
            </a:r>
            <a:r>
              <a:rPr lang="en-US" sz="2000" dirty="0" err="1"/>
              <a:t>comprendre</a:t>
            </a:r>
            <a:r>
              <a:rPr lang="en-US" sz="2000" dirty="0"/>
              <a:t> les causes, identifier les </a:t>
            </a:r>
            <a:r>
              <a:rPr lang="en-US" sz="2000" dirty="0" err="1"/>
              <a:t>facteurs</a:t>
            </a:r>
            <a:r>
              <a:rPr lang="en-US" sz="2000" dirty="0"/>
              <a:t> de </a:t>
            </a:r>
            <a:r>
              <a:rPr lang="en-US" sz="2000" dirty="0" err="1"/>
              <a:t>risque</a:t>
            </a:r>
            <a:r>
              <a:rPr lang="en-US" sz="2000" dirty="0"/>
              <a:t>, proposer des </a:t>
            </a:r>
            <a:r>
              <a:rPr lang="en-US" sz="2000" dirty="0" err="1"/>
              <a:t>dolutions</a:t>
            </a:r>
            <a:r>
              <a:rPr lang="en-US" sz="2000" dirty="0"/>
              <a:t>, </a:t>
            </a:r>
            <a:r>
              <a:rPr lang="en-US" sz="2000" dirty="0" err="1"/>
              <a:t>développer</a:t>
            </a:r>
            <a:r>
              <a:rPr lang="en-US" sz="2000" dirty="0"/>
              <a:t> des </a:t>
            </a:r>
            <a:r>
              <a:rPr lang="en-US" sz="2000" dirty="0" err="1"/>
              <a:t>recommandations</a:t>
            </a:r>
            <a:r>
              <a:rPr lang="en-US" sz="2000" dirty="0"/>
              <a:t>, </a:t>
            </a:r>
            <a:r>
              <a:rPr lang="en-US" sz="2000" dirty="0" err="1"/>
              <a:t>intégrer</a:t>
            </a:r>
            <a:r>
              <a:rPr lang="en-US" sz="2000" dirty="0"/>
              <a:t> les solutions </a:t>
            </a:r>
            <a:r>
              <a:rPr lang="en-US" sz="2000" dirty="0" err="1"/>
              <a:t>dans</a:t>
            </a:r>
            <a:r>
              <a:rPr lang="en-US" sz="2000" dirty="0"/>
              <a:t> la routine et </a:t>
            </a:r>
            <a:r>
              <a:rPr lang="en-US" sz="2000" dirty="0" err="1"/>
              <a:t>réaliser</a:t>
            </a:r>
            <a:r>
              <a:rPr lang="en-US" sz="2000" dirty="0"/>
              <a:t> des audits.</a:t>
            </a: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42</a:t>
            </a:fld>
            <a:endParaRPr lang="fr-FR">
              <a:solidFill>
                <a:prstClr val="black">
                  <a:tint val="75000"/>
                </a:prstClr>
              </a:solidFill>
            </a:endParaRPr>
          </a:p>
        </p:txBody>
      </p:sp>
    </p:spTree>
    <p:extLst>
      <p:ext uri="{BB962C8B-B14F-4D97-AF65-F5344CB8AC3E}">
        <p14:creationId xmlns:p14="http://schemas.microsoft.com/office/powerpoint/2010/main" val="253044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a:solidFill>
                  <a:srgbClr val="002060"/>
                </a:solidFill>
              </a:rPr>
              <a:t>Exécution</a:t>
            </a:r>
            <a:endParaRPr lang="fr-FR" sz="2400" b="1"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43</a:t>
            </a:fld>
            <a:endParaRPr lang="fr-FR">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728788"/>
            <a:ext cx="752475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395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a:solidFill>
                  <a:srgbClr val="002060"/>
                </a:solidFill>
              </a:rPr>
              <a:t>Evaluation</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rmAutofit/>
          </a:bodyPr>
          <a:lstStyle/>
          <a:p>
            <a:r>
              <a:rPr lang="en-US" sz="2400" b="1" dirty="0">
                <a:solidFill>
                  <a:schemeClr val="tx2"/>
                </a:solidFill>
              </a:rPr>
              <a:t>Observations </a:t>
            </a:r>
            <a:r>
              <a:rPr lang="en-US" sz="2400" b="1" dirty="0" err="1">
                <a:solidFill>
                  <a:schemeClr val="tx2"/>
                </a:solidFill>
              </a:rPr>
              <a:t>directes</a:t>
            </a:r>
            <a:r>
              <a:rPr lang="en-US" sz="2400" b="1" dirty="0">
                <a:solidFill>
                  <a:schemeClr val="tx2"/>
                </a:solidFill>
              </a:rPr>
              <a:t> </a:t>
            </a:r>
            <a:r>
              <a:rPr lang="en-US" sz="2400" dirty="0"/>
              <a:t>(de </a:t>
            </a:r>
            <a:r>
              <a:rPr lang="en-US" sz="2400" dirty="0" err="1"/>
              <a:t>processus</a:t>
            </a:r>
            <a:r>
              <a:rPr lang="en-US" sz="2400" dirty="0"/>
              <a:t>) </a:t>
            </a:r>
            <a:r>
              <a:rPr lang="en-US" sz="2400" dirty="0" err="1"/>
              <a:t>réalisées</a:t>
            </a:r>
            <a:r>
              <a:rPr lang="en-US" sz="2400" dirty="0"/>
              <a:t> par les senior </a:t>
            </a:r>
            <a:r>
              <a:rPr lang="en-US" sz="2400" dirty="0" err="1"/>
              <a:t>docteurs</a:t>
            </a:r>
            <a:r>
              <a:rPr lang="en-US" sz="2400" dirty="0"/>
              <a:t> et </a:t>
            </a:r>
            <a:r>
              <a:rPr lang="en-US" sz="2400" dirty="0" err="1"/>
              <a:t>infirmiers</a:t>
            </a:r>
            <a:endParaRPr lang="en-US" sz="2400" dirty="0"/>
          </a:p>
          <a:p>
            <a:r>
              <a:rPr lang="en-US" sz="2400" dirty="0"/>
              <a:t>Importance du </a:t>
            </a:r>
            <a:r>
              <a:rPr lang="en-US" sz="2400" b="1" dirty="0">
                <a:solidFill>
                  <a:schemeClr val="tx2"/>
                </a:solidFill>
              </a:rPr>
              <a:t>timing</a:t>
            </a:r>
          </a:p>
          <a:p>
            <a:pPr lvl="1"/>
            <a:r>
              <a:rPr lang="en-US" sz="1800" dirty="0"/>
              <a:t>Audit </a:t>
            </a:r>
            <a:r>
              <a:rPr lang="en-US" sz="1800" dirty="0" err="1"/>
              <a:t>avant</a:t>
            </a:r>
            <a:r>
              <a:rPr lang="en-US" sz="1800" dirty="0"/>
              <a:t> </a:t>
            </a:r>
            <a:r>
              <a:rPr lang="en-US" sz="1800" dirty="0" err="1"/>
              <a:t>l’introduction</a:t>
            </a:r>
            <a:r>
              <a:rPr lang="en-US" sz="1800" dirty="0"/>
              <a:t> </a:t>
            </a:r>
            <a:r>
              <a:rPr lang="en-US" sz="1800" dirty="0" err="1"/>
              <a:t>d’une</a:t>
            </a:r>
            <a:r>
              <a:rPr lang="en-US" sz="1800" dirty="0"/>
              <a:t> intervention </a:t>
            </a:r>
            <a:r>
              <a:rPr lang="en-US" sz="1800" dirty="0" err="1"/>
              <a:t>facilite</a:t>
            </a:r>
            <a:r>
              <a:rPr lang="en-US" sz="1800" dirty="0"/>
              <a:t> </a:t>
            </a:r>
            <a:r>
              <a:rPr lang="en-US" sz="1800" dirty="0" err="1"/>
              <a:t>l’identification</a:t>
            </a:r>
            <a:r>
              <a:rPr lang="en-US" sz="1800" dirty="0"/>
              <a:t> des </a:t>
            </a:r>
            <a:r>
              <a:rPr lang="en-US" sz="1800" dirty="0" err="1"/>
              <a:t>défauts</a:t>
            </a:r>
            <a:endParaRPr lang="en-US" sz="1800" dirty="0"/>
          </a:p>
          <a:p>
            <a:r>
              <a:rPr lang="en-US" sz="2400" b="1" dirty="0" err="1">
                <a:solidFill>
                  <a:schemeClr val="tx2"/>
                </a:solidFill>
              </a:rPr>
              <a:t>Partage</a:t>
            </a:r>
            <a:r>
              <a:rPr lang="en-US" sz="2400" b="1" dirty="0">
                <a:solidFill>
                  <a:schemeClr val="tx2"/>
                </a:solidFill>
              </a:rPr>
              <a:t> des </a:t>
            </a:r>
            <a:r>
              <a:rPr lang="en-US" sz="2400" b="1" dirty="0" err="1">
                <a:solidFill>
                  <a:schemeClr val="tx2"/>
                </a:solidFill>
              </a:rPr>
              <a:t>données</a:t>
            </a:r>
            <a:endParaRPr lang="en-US" sz="2400" b="1" dirty="0">
              <a:solidFill>
                <a:schemeClr val="tx2"/>
              </a:solidFill>
            </a:endParaRPr>
          </a:p>
          <a:p>
            <a:pPr lvl="1"/>
            <a:r>
              <a:rPr lang="en-US" sz="1800" dirty="0" err="1"/>
              <a:t>Opportunité</a:t>
            </a:r>
            <a:r>
              <a:rPr lang="en-US" sz="1800" dirty="0"/>
              <a:t> pour engager, former </a:t>
            </a:r>
          </a:p>
          <a:p>
            <a:r>
              <a:rPr lang="en-US" sz="2400" dirty="0"/>
              <a:t>Feedback </a:t>
            </a:r>
            <a:r>
              <a:rPr lang="en-US" sz="2400" dirty="0" err="1"/>
              <a:t>en</a:t>
            </a:r>
            <a:r>
              <a:rPr lang="en-US" sz="2400" dirty="0"/>
              <a:t> temps </a:t>
            </a:r>
            <a:r>
              <a:rPr lang="en-US" sz="2400" dirty="0" err="1"/>
              <a:t>réel</a:t>
            </a:r>
            <a:r>
              <a:rPr lang="en-US" sz="2400" dirty="0"/>
              <a:t> et rapport </a:t>
            </a:r>
            <a:r>
              <a:rPr lang="en-US" sz="2400" dirty="0" err="1"/>
              <a:t>trimestriel</a:t>
            </a:r>
            <a:endParaRPr lang="en-US" sz="2400" dirty="0"/>
          </a:p>
          <a:p>
            <a:r>
              <a:rPr lang="en-US" sz="2400" dirty="0"/>
              <a:t>Feedback </a:t>
            </a:r>
            <a:r>
              <a:rPr lang="en-US" sz="2400" dirty="0" err="1"/>
              <a:t>personnalisé</a:t>
            </a:r>
            <a:endParaRPr lang="en-US" sz="2400" dirty="0"/>
          </a:p>
          <a:p>
            <a:pPr lvl="1"/>
            <a:r>
              <a:rPr lang="en-US" sz="1800" dirty="0" err="1"/>
              <a:t>Alerte</a:t>
            </a:r>
            <a:r>
              <a:rPr lang="en-US" sz="1800" dirty="0"/>
              <a:t> des </a:t>
            </a:r>
            <a:r>
              <a:rPr lang="en-US" sz="1800" dirty="0" err="1"/>
              <a:t>cliniciens</a:t>
            </a:r>
            <a:r>
              <a:rPr lang="en-US" sz="1800" dirty="0"/>
              <a:t> sur </a:t>
            </a:r>
            <a:r>
              <a:rPr lang="en-US" sz="1800" dirty="0" err="1"/>
              <a:t>leurs</a:t>
            </a:r>
            <a:r>
              <a:rPr lang="en-US" sz="1800" dirty="0"/>
              <a:t> </a:t>
            </a:r>
            <a:r>
              <a:rPr lang="en-US" sz="1800" dirty="0" err="1"/>
              <a:t>déviances</a:t>
            </a:r>
            <a:endParaRPr lang="en-US" sz="1800" dirty="0"/>
          </a:p>
          <a:p>
            <a:r>
              <a:rPr lang="en-US" sz="2400" dirty="0" err="1"/>
              <a:t>Vérification</a:t>
            </a:r>
            <a:r>
              <a:rPr lang="en-US" sz="2400" dirty="0"/>
              <a:t> </a:t>
            </a:r>
            <a:r>
              <a:rPr lang="en-US" sz="2400" dirty="0" err="1"/>
              <a:t>extérieur</a:t>
            </a:r>
            <a:r>
              <a:rPr lang="en-US" sz="2400" dirty="0"/>
              <a:t> du </a:t>
            </a:r>
            <a:r>
              <a:rPr lang="en-US" sz="2400" dirty="0" err="1"/>
              <a:t>processus</a:t>
            </a:r>
            <a:r>
              <a:rPr lang="en-US" sz="2400" dirty="0"/>
              <a:t> </a:t>
            </a:r>
            <a:r>
              <a:rPr lang="en-US" sz="2400" dirty="0" err="1"/>
              <a:t>d’implémentation</a:t>
            </a:r>
            <a:r>
              <a:rPr lang="en-US" sz="2400" dirty="0"/>
              <a:t> et </a:t>
            </a:r>
            <a:r>
              <a:rPr lang="en-US" sz="2400" dirty="0" err="1"/>
              <a:t>d’évaluation</a:t>
            </a:r>
            <a:endParaRPr lang="en-US" sz="2400" dirty="0"/>
          </a:p>
          <a:p>
            <a:endParaRPr lang="en-US" sz="2400" dirty="0"/>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44</a:t>
            </a:fld>
            <a:endParaRPr lang="fr-FR">
              <a:solidFill>
                <a:prstClr val="black">
                  <a:tint val="75000"/>
                </a:prstClr>
              </a:solidFill>
            </a:endParaRPr>
          </a:p>
        </p:txBody>
      </p:sp>
    </p:spTree>
    <p:extLst>
      <p:ext uri="{BB962C8B-B14F-4D97-AF65-F5344CB8AC3E}">
        <p14:creationId xmlns:p14="http://schemas.microsoft.com/office/powerpoint/2010/main" val="199912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760"/>
            <a:ext cx="8229600" cy="1143000"/>
          </a:xfrm>
        </p:spPr>
        <p:txBody>
          <a:bodyPr/>
          <a:lstStyle/>
          <a:p>
            <a:pPr algn="ctr"/>
            <a:r>
              <a:rPr lang="fr-FR" sz="4000" b="1" dirty="0">
                <a:solidFill>
                  <a:srgbClr val="002060"/>
                </a:solidFill>
              </a:rPr>
              <a:t>Stratégie multimodale</a:t>
            </a:r>
            <a:endParaRPr lang="fr-FR" sz="2400" b="1" i="1" dirty="0">
              <a:solidFill>
                <a:srgbClr val="FF0000"/>
              </a:solidFill>
            </a:endParaRPr>
          </a:p>
        </p:txBody>
      </p:sp>
      <p:sp>
        <p:nvSpPr>
          <p:cNvPr id="8" name="Espace réservé du contenu 7"/>
          <p:cNvSpPr>
            <a:spLocks noGrp="1"/>
          </p:cNvSpPr>
          <p:nvPr>
            <p:ph idx="1"/>
          </p:nvPr>
        </p:nvSpPr>
        <p:spPr/>
        <p:txBody>
          <a:bodyPr>
            <a:normAutofit fontScale="77500" lnSpcReduction="20000"/>
          </a:bodyPr>
          <a:lstStyle/>
          <a:p>
            <a:pPr marL="514350" indent="-514350">
              <a:buFont typeface="+mj-lt"/>
              <a:buAutoNum type="arabicPeriod"/>
            </a:pPr>
            <a:r>
              <a:rPr lang="fr-FR" b="1" dirty="0">
                <a:solidFill>
                  <a:schemeClr val="tx2"/>
                </a:solidFill>
              </a:rPr>
              <a:t>Changement de système </a:t>
            </a:r>
          </a:p>
          <a:p>
            <a:pPr marL="914400" lvl="1" indent="-514350"/>
            <a:r>
              <a:rPr lang="fr-FR" dirty="0"/>
              <a:t>requis pour le changement de pratiques, y compris l’infrastructure, équipement, et autres ressources</a:t>
            </a:r>
          </a:p>
          <a:p>
            <a:pPr marL="514350" indent="-514350">
              <a:buFont typeface="+mj-lt"/>
              <a:buAutoNum type="arabicPeriod"/>
            </a:pPr>
            <a:r>
              <a:rPr lang="fr-FR" b="1" dirty="0">
                <a:solidFill>
                  <a:schemeClr val="tx2"/>
                </a:solidFill>
              </a:rPr>
              <a:t>Formation et apprentissage </a:t>
            </a:r>
            <a:endParaRPr lang="fr-FR" dirty="0">
              <a:solidFill>
                <a:schemeClr val="tx2"/>
              </a:solidFill>
            </a:endParaRPr>
          </a:p>
          <a:p>
            <a:pPr marL="914400" lvl="1" indent="-514350"/>
            <a:r>
              <a:rPr lang="fr-FR" dirty="0"/>
              <a:t>améliorer les connaissances</a:t>
            </a:r>
          </a:p>
          <a:p>
            <a:pPr marL="514350" indent="-514350">
              <a:buFont typeface="+mj-lt"/>
              <a:buAutoNum type="arabicPeriod"/>
            </a:pPr>
            <a:r>
              <a:rPr lang="fr-FR" b="1" dirty="0">
                <a:solidFill>
                  <a:schemeClr val="tx2"/>
                </a:solidFill>
              </a:rPr>
              <a:t>Monitoring et feedback</a:t>
            </a:r>
          </a:p>
          <a:p>
            <a:pPr marL="914400" lvl="1" indent="-514350"/>
            <a:r>
              <a:rPr lang="fr-FR" dirty="0"/>
              <a:t>Pour évaluer le problème, orienter le changement de manière adaptée, et évaluer l’amélioration</a:t>
            </a:r>
          </a:p>
          <a:p>
            <a:pPr marL="514350" indent="-514350">
              <a:buFont typeface="+mj-lt"/>
              <a:buAutoNum type="arabicPeriod"/>
            </a:pPr>
            <a:r>
              <a:rPr lang="fr-FR" b="1" dirty="0">
                <a:solidFill>
                  <a:schemeClr val="tx2"/>
                </a:solidFill>
              </a:rPr>
              <a:t>Rappels et communication</a:t>
            </a:r>
          </a:p>
          <a:p>
            <a:pPr marL="914400" lvl="1" indent="-514350"/>
            <a:r>
              <a:rPr lang="fr-FR" dirty="0"/>
              <a:t>Promouvoir le désir d’action au bon moment</a:t>
            </a:r>
          </a:p>
          <a:p>
            <a:pPr marL="514350" indent="-514350">
              <a:buFont typeface="+mj-lt"/>
              <a:buAutoNum type="arabicPeriod"/>
            </a:pPr>
            <a:r>
              <a:rPr lang="fr-FR" b="1" dirty="0">
                <a:solidFill>
                  <a:schemeClr val="tx2"/>
                </a:solidFill>
              </a:rPr>
              <a:t>Culture de sécurité</a:t>
            </a:r>
          </a:p>
          <a:p>
            <a:pPr marL="914400" lvl="1" indent="-514350"/>
            <a:r>
              <a:rPr lang="fr-FR" dirty="0"/>
              <a:t>Créer un climat institutionnel mettant en valeur l’intervention, basé sur les leaders, champions et les modèles.</a:t>
            </a:r>
          </a:p>
          <a:p>
            <a:pPr marL="914400" lvl="1" indent="-514350"/>
            <a:endParaRPr lang="fr-FR" dirty="0"/>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45</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Tree>
    <p:extLst>
      <p:ext uri="{BB962C8B-B14F-4D97-AF65-F5344CB8AC3E}">
        <p14:creationId xmlns:p14="http://schemas.microsoft.com/office/powerpoint/2010/main" val="1640035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pPr algn="ctr"/>
            <a:r>
              <a:rPr lang="fr-FR" sz="4000" b="1" dirty="0">
                <a:solidFill>
                  <a:schemeClr val="tx2"/>
                </a:solidFill>
              </a:rPr>
              <a:t>Stratégie multimodale</a:t>
            </a:r>
            <a:endParaRPr lang="fr-FR" sz="2400" b="1" i="1" dirty="0">
              <a:solidFill>
                <a:schemeClr val="tx2"/>
              </a:solidFill>
            </a:endParaRPr>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46</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700808"/>
            <a:ext cx="439871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937" y="1724372"/>
            <a:ext cx="4459559" cy="410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707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pPr algn="ctr"/>
            <a:r>
              <a:rPr lang="fr-FR" sz="4000" b="1" dirty="0">
                <a:solidFill>
                  <a:srgbClr val="002060"/>
                </a:solidFill>
              </a:rPr>
              <a:t>Stratégie multimodale</a:t>
            </a:r>
            <a:endParaRPr lang="fr-FR" sz="2400" b="1" i="1" dirty="0">
              <a:solidFill>
                <a:srgbClr val="FF0000"/>
              </a:solidFill>
            </a:endParaRPr>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47</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5" y="1700808"/>
            <a:ext cx="44672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266" y="1635674"/>
            <a:ext cx="45243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518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pPr algn="ctr"/>
            <a:r>
              <a:rPr lang="fr-FR" sz="4000" b="1" dirty="0">
                <a:solidFill>
                  <a:srgbClr val="002060"/>
                </a:solidFill>
              </a:rPr>
              <a:t>Stratégie multimodale</a:t>
            </a:r>
            <a:endParaRPr lang="fr-FR" sz="2400" b="1" i="1" dirty="0">
              <a:solidFill>
                <a:srgbClr val="FF0000"/>
              </a:solidFill>
            </a:endParaRPr>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48</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015" y="1916832"/>
            <a:ext cx="44386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226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9662"/>
            <a:ext cx="7272808" cy="628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54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t>Etape 1: Créer une équipe multidisciplinaire </a:t>
            </a:r>
            <a:br>
              <a:rPr lang="fr-FR" sz="3200" b="1" dirty="0"/>
            </a:br>
            <a:r>
              <a:rPr lang="fr-FR" sz="3200" b="1" dirty="0"/>
              <a:t>et créer une culture de l’implémentation. </a:t>
            </a:r>
            <a:endParaRPr lang="fr-FR" sz="3200" dirty="0"/>
          </a:p>
        </p:txBody>
      </p:sp>
      <p:sp>
        <p:nvSpPr>
          <p:cNvPr id="3" name="Espace réservé du contenu 2"/>
          <p:cNvSpPr>
            <a:spLocks noGrp="1"/>
          </p:cNvSpPr>
          <p:nvPr>
            <p:ph idx="1"/>
          </p:nvPr>
        </p:nvSpPr>
        <p:spPr/>
        <p:txBody>
          <a:bodyPr>
            <a:normAutofit lnSpcReduction="10000"/>
          </a:bodyPr>
          <a:lstStyle/>
          <a:p>
            <a:pPr lvl="0"/>
            <a:r>
              <a:rPr lang="fr-FR" dirty="0"/>
              <a:t>Tirer parti des relations existantes : certaines relations hôpital/extérieur vont faciliter l’implémentation (exemple avec une agence, une université…)</a:t>
            </a:r>
          </a:p>
          <a:p>
            <a:pPr lvl="0"/>
            <a:r>
              <a:rPr lang="fr-FR" dirty="0"/>
              <a:t>Engagez  à participer en utilisant un effort visible, par exemple par la signature d’une charte.</a:t>
            </a:r>
          </a:p>
          <a:p>
            <a:pPr lvl="1"/>
            <a:r>
              <a:rPr lang="fr-FR" dirty="0"/>
              <a:t>Fournir aux champions cliniques avec les ressources et le temps pour mettre en œuvre le projet.</a:t>
            </a:r>
          </a:p>
          <a:p>
            <a:pPr lvl="0"/>
            <a:endParaRPr lang="fr-FR" dirty="0"/>
          </a:p>
          <a:p>
            <a:endParaRPr lang="fr-FR" dirty="0"/>
          </a:p>
        </p:txBody>
      </p:sp>
    </p:spTree>
    <p:extLst>
      <p:ext uri="{BB962C8B-B14F-4D97-AF65-F5344CB8AC3E}">
        <p14:creationId xmlns:p14="http://schemas.microsoft.com/office/powerpoint/2010/main" val="49472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Vous avez créé votre équipe, Bravo</a:t>
            </a:r>
          </a:p>
          <a:p>
            <a:r>
              <a:rPr lang="fr-FR" dirty="0"/>
              <a:t>Vous devez maintenant développer votre maquette de rendu de résultats.</a:t>
            </a:r>
          </a:p>
          <a:p>
            <a:pPr lvl="1"/>
            <a:r>
              <a:rPr lang="fr-FR" dirty="0"/>
              <a:t>Quels sont les points clés pour que l’antibiogramme ciblé soit utilisée ?</a:t>
            </a:r>
          </a:p>
          <a:p>
            <a:pPr lvl="1"/>
            <a:endParaRPr lang="fr-FR" dirty="0"/>
          </a:p>
          <a:p>
            <a:pPr lvl="1"/>
            <a:endParaRPr lang="fr-FR" dirty="0"/>
          </a:p>
        </p:txBody>
      </p:sp>
    </p:spTree>
    <p:extLst>
      <p:ext uri="{BB962C8B-B14F-4D97-AF65-F5344CB8AC3E}">
        <p14:creationId xmlns:p14="http://schemas.microsoft.com/office/powerpoint/2010/main" val="182321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t>Phase 2 : Développement de la checklist de la sécurité chirurgicale de l'OMS:</a:t>
            </a:r>
            <a:r>
              <a:rPr lang="fr-FR" sz="3200" dirty="0"/>
              <a:t> </a:t>
            </a:r>
          </a:p>
        </p:txBody>
      </p:sp>
      <p:sp>
        <p:nvSpPr>
          <p:cNvPr id="3" name="Espace réservé du contenu 2"/>
          <p:cNvSpPr>
            <a:spLocks noGrp="1"/>
          </p:cNvSpPr>
          <p:nvPr>
            <p:ph idx="1"/>
          </p:nvPr>
        </p:nvSpPr>
        <p:spPr/>
        <p:txBody>
          <a:bodyPr>
            <a:normAutofit/>
          </a:bodyPr>
          <a:lstStyle/>
          <a:p>
            <a:r>
              <a:rPr lang="fr-FR" dirty="0"/>
              <a:t>Construire la stratégie d’implémentation et de diffusion dès le départ.  Les points clés dans la création de la checklist par l’OMS :</a:t>
            </a:r>
          </a:p>
          <a:p>
            <a:pPr lvl="1"/>
            <a:r>
              <a:rPr lang="fr-FR" dirty="0"/>
              <a:t>Etre aussi </a:t>
            </a:r>
            <a:r>
              <a:rPr lang="fr-FR" b="1" dirty="0"/>
              <a:t>simple</a:t>
            </a:r>
            <a:r>
              <a:rPr lang="fr-FR" dirty="0"/>
              <a:t> que possible et rester sur le bloc opératoire</a:t>
            </a:r>
          </a:p>
          <a:p>
            <a:pPr lvl="1"/>
            <a:r>
              <a:rPr lang="fr-FR" dirty="0"/>
              <a:t>Etre sur une </a:t>
            </a:r>
            <a:r>
              <a:rPr lang="fr-FR" b="1" dirty="0"/>
              <a:t>page agréable</a:t>
            </a:r>
            <a:r>
              <a:rPr lang="fr-FR" dirty="0"/>
              <a:t> à la lecture</a:t>
            </a:r>
          </a:p>
          <a:p>
            <a:pPr lvl="1"/>
            <a:r>
              <a:rPr lang="fr-FR" dirty="0"/>
              <a:t>Accompagnement d’un </a:t>
            </a:r>
            <a:r>
              <a:rPr lang="fr-FR" b="1" dirty="0"/>
              <a:t>guide</a:t>
            </a:r>
            <a:endParaRPr lang="fr-FR" dirty="0"/>
          </a:p>
          <a:p>
            <a:pPr lvl="1"/>
            <a:r>
              <a:rPr lang="fr-FR" dirty="0"/>
              <a:t>Adaptation et </a:t>
            </a:r>
            <a:r>
              <a:rPr lang="fr-FR" b="1" dirty="0"/>
              <a:t>modification possible</a:t>
            </a:r>
            <a:r>
              <a:rPr lang="fr-FR" dirty="0"/>
              <a:t> en fonction du contexte local</a:t>
            </a:r>
          </a:p>
          <a:p>
            <a:endParaRPr lang="fr-FR" dirty="0"/>
          </a:p>
        </p:txBody>
      </p:sp>
    </p:spTree>
    <p:extLst>
      <p:ext uri="{BB962C8B-B14F-4D97-AF65-F5344CB8AC3E}">
        <p14:creationId xmlns:p14="http://schemas.microsoft.com/office/powerpoint/2010/main" val="251303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r>
              <a:rPr lang="fr-FR" sz="4000" dirty="0">
                <a:solidFill>
                  <a:srgbClr val="002060"/>
                </a:solidFill>
              </a:rPr>
              <a:t>Souhaits des professionnels</a:t>
            </a:r>
            <a:endParaRPr lang="fr-FR" sz="2400"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8</a:t>
            </a:fld>
            <a:endParaRPr lang="fr-FR">
              <a:solidFill>
                <a:prstClr val="black">
                  <a:tint val="75000"/>
                </a:prstClr>
              </a:solidFill>
            </a:endParaRPr>
          </a:p>
        </p:txBody>
      </p:sp>
      <p:sp>
        <p:nvSpPr>
          <p:cNvPr id="8" name="Espace réservé du contenu 1"/>
          <p:cNvSpPr>
            <a:spLocks noGrp="1"/>
          </p:cNvSpPr>
          <p:nvPr>
            <p:ph idx="1"/>
          </p:nvPr>
        </p:nvSpPr>
        <p:spPr>
          <a:xfrm>
            <a:off x="179512" y="1779612"/>
            <a:ext cx="8496944" cy="4457700"/>
          </a:xfrm>
        </p:spPr>
        <p:txBody>
          <a:bodyPr>
            <a:noAutofit/>
          </a:bodyPr>
          <a:lstStyle/>
          <a:p>
            <a:pPr>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Détail/spécificité dans le rapport </a:t>
            </a:r>
            <a:r>
              <a:rPr lang="fr-FR" sz="2400" b="1" dirty="0">
                <a:solidFill>
                  <a:schemeClr val="tx2"/>
                </a:solidFill>
                <a:latin typeface="Calibri" panose="020F0502020204030204" pitchFamily="34" charset="0"/>
                <a:cs typeface="Calibri" panose="020F0502020204030204" pitchFamily="34" charset="0"/>
              </a:rPr>
              <a:t>adapté au lecteur</a:t>
            </a:r>
          </a:p>
          <a:p>
            <a:pPr>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Comparaison/</a:t>
            </a:r>
            <a:r>
              <a:rPr lang="fr-FR" sz="2400" dirty="0" err="1">
                <a:solidFill>
                  <a:srgbClr val="000000"/>
                </a:solidFill>
                <a:latin typeface="Calibri" panose="020F0502020204030204" pitchFamily="34" charset="0"/>
                <a:cs typeface="Calibri" panose="020F0502020204030204" pitchFamily="34" charset="0"/>
              </a:rPr>
              <a:t>benchmarking</a:t>
            </a:r>
            <a:r>
              <a:rPr lang="fr-FR" sz="2400" dirty="0">
                <a:solidFill>
                  <a:srgbClr val="000000"/>
                </a:solidFill>
                <a:latin typeface="Calibri" panose="020F0502020204030204" pitchFamily="34" charset="0"/>
                <a:cs typeface="Calibri" panose="020F0502020204030204" pitchFamily="34" charset="0"/>
              </a:rPr>
              <a:t> basé sur le </a:t>
            </a:r>
            <a:r>
              <a:rPr lang="fr-FR" sz="2400" b="1" dirty="0">
                <a:solidFill>
                  <a:schemeClr val="tx2"/>
                </a:solidFill>
                <a:latin typeface="Calibri" panose="020F0502020204030204" pitchFamily="34" charset="0"/>
                <a:cs typeface="Calibri" panose="020F0502020204030204" pitchFamily="34" charset="0"/>
              </a:rPr>
              <a:t>case mix</a:t>
            </a:r>
          </a:p>
          <a:p>
            <a:pPr>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Données présentée au </a:t>
            </a:r>
            <a:r>
              <a:rPr lang="fr-FR" sz="2400" b="1" dirty="0">
                <a:solidFill>
                  <a:schemeClr val="tx2"/>
                </a:solidFill>
                <a:latin typeface="Calibri" panose="020F0502020204030204" pitchFamily="34" charset="0"/>
                <a:cs typeface="Calibri" panose="020F0502020204030204" pitchFamily="34" charset="0"/>
              </a:rPr>
              <a:t>niveau individuel de manière longitudinale</a:t>
            </a:r>
            <a:r>
              <a:rPr lang="fr-FR" sz="2400" dirty="0">
                <a:solidFill>
                  <a:srgbClr val="000000"/>
                </a:solidFill>
                <a:latin typeface="Calibri" panose="020F0502020204030204" pitchFamily="34" charset="0"/>
                <a:cs typeface="Calibri" panose="020F0502020204030204" pitchFamily="34" charset="0"/>
              </a:rPr>
              <a:t> pour l’interprétation des tendances</a:t>
            </a:r>
          </a:p>
          <a:p>
            <a:r>
              <a:rPr lang="fr-FR" sz="2400" dirty="0">
                <a:solidFill>
                  <a:srgbClr val="000000"/>
                </a:solidFill>
                <a:latin typeface="Calibri" panose="020F0502020204030204" pitchFamily="34" charset="0"/>
                <a:cs typeface="Calibri" panose="020F0502020204030204" pitchFamily="34" charset="0"/>
              </a:rPr>
              <a:t>Restitution </a:t>
            </a:r>
            <a:r>
              <a:rPr lang="fr-FR" sz="2400" b="1" dirty="0">
                <a:solidFill>
                  <a:schemeClr val="tx2"/>
                </a:solidFill>
                <a:latin typeface="Calibri" panose="020F0502020204030204" pitchFamily="34" charset="0"/>
                <a:cs typeface="Calibri" panose="020F0502020204030204" pitchFamily="34" charset="0"/>
              </a:rPr>
              <a:t>rapide </a:t>
            </a:r>
          </a:p>
          <a:p>
            <a:pPr>
              <a:buFont typeface="Arial" panose="020B0604020202020204" pitchFamily="34" charset="0"/>
              <a:buChar char="•"/>
            </a:pPr>
            <a:r>
              <a:rPr lang="fr-FR" sz="2400" b="1" dirty="0">
                <a:solidFill>
                  <a:schemeClr val="tx2"/>
                </a:solidFill>
                <a:latin typeface="Calibri" panose="020F0502020204030204" pitchFamily="34" charset="0"/>
                <a:cs typeface="Calibri" panose="020F0502020204030204" pitchFamily="34" charset="0"/>
              </a:rPr>
              <a:t>Simplification des messages clés</a:t>
            </a:r>
          </a:p>
          <a:p>
            <a:pPr lvl="1">
              <a:buFont typeface="Arial" panose="020B0604020202020204" pitchFamily="34" charset="0"/>
              <a:buChar char="–"/>
            </a:pPr>
            <a:r>
              <a:rPr lang="fr-FR" sz="1800" dirty="0">
                <a:solidFill>
                  <a:srgbClr val="000000"/>
                </a:solidFill>
                <a:latin typeface="Calibri" panose="020F0502020204030204" pitchFamily="34" charset="0"/>
                <a:cs typeface="Calibri" panose="020F0502020204030204" pitchFamily="34" charset="0"/>
              </a:rPr>
              <a:t>Présentation des résultats sur une page de résumé </a:t>
            </a:r>
          </a:p>
          <a:p>
            <a:pPr lvl="1">
              <a:buFont typeface="Arial" panose="020B0604020202020204" pitchFamily="34" charset="0"/>
              <a:buChar char="–"/>
            </a:pPr>
            <a:r>
              <a:rPr lang="fr-FR" sz="1800" dirty="0">
                <a:solidFill>
                  <a:srgbClr val="000000"/>
                </a:solidFill>
                <a:latin typeface="Calibri" panose="020F0502020204030204" pitchFamily="34" charset="0"/>
                <a:cs typeface="Calibri" panose="020F0502020204030204" pitchFamily="34" charset="0"/>
              </a:rPr>
              <a:t>Graphiques et rédaction de rapports</a:t>
            </a:r>
          </a:p>
          <a:p>
            <a:pPr>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Une approche plus </a:t>
            </a:r>
            <a:r>
              <a:rPr lang="fr-FR" sz="2400" b="1" dirty="0">
                <a:solidFill>
                  <a:schemeClr val="tx2"/>
                </a:solidFill>
                <a:latin typeface="Calibri" panose="020F0502020204030204" pitchFamily="34" charset="0"/>
                <a:cs typeface="Calibri" panose="020F0502020204030204" pitchFamily="34" charset="0"/>
              </a:rPr>
              <a:t>visuelle</a:t>
            </a:r>
          </a:p>
          <a:p>
            <a:pPr lvl="1">
              <a:buFont typeface="Arial" panose="020B0604020202020204" pitchFamily="34" charset="0"/>
              <a:buChar char="–"/>
            </a:pPr>
            <a:r>
              <a:rPr lang="fr-FR" sz="1800" dirty="0">
                <a:solidFill>
                  <a:srgbClr val="000000"/>
                </a:solidFill>
                <a:latin typeface="Calibri" panose="020F0502020204030204" pitchFamily="34" charset="0"/>
                <a:cs typeface="Calibri" panose="020F0502020204030204" pitchFamily="34" charset="0"/>
              </a:rPr>
              <a:t>Préférence de l’infographie plutôt que des nombres et statistiques</a:t>
            </a:r>
          </a:p>
        </p:txBody>
      </p:sp>
      <p:sp>
        <p:nvSpPr>
          <p:cNvPr id="9" name="Freeform 7" descr="Communication is complete, clear, brief and timely."/>
          <p:cNvSpPr/>
          <p:nvPr/>
        </p:nvSpPr>
        <p:spPr>
          <a:xfrm>
            <a:off x="7559812" y="1412776"/>
            <a:ext cx="1368152" cy="1224136"/>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fr-FR" sz="2000" b="1" dirty="0">
                <a:solidFill>
                  <a:prstClr val="white"/>
                </a:solidFill>
                <a:latin typeface="Arial"/>
                <a:cs typeface="Arial"/>
              </a:rPr>
              <a:t>Complète</a:t>
            </a:r>
            <a:endParaRPr lang="fr-FR" sz="1500" b="1" dirty="0">
              <a:solidFill>
                <a:prstClr val="white"/>
              </a:solidFill>
              <a:latin typeface="Arial"/>
              <a:cs typeface="Arial"/>
            </a:endParaRPr>
          </a:p>
        </p:txBody>
      </p:sp>
      <p:sp>
        <p:nvSpPr>
          <p:cNvPr id="10" name="Freeform 8" descr="Communication is complete, clear, brief and timely."/>
          <p:cNvSpPr/>
          <p:nvPr/>
        </p:nvSpPr>
        <p:spPr>
          <a:xfrm>
            <a:off x="7559812" y="2780928"/>
            <a:ext cx="1368152" cy="122413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en-US" sz="2000" b="1" dirty="0">
                <a:solidFill>
                  <a:prstClr val="white"/>
                </a:solidFill>
                <a:latin typeface="Arial"/>
                <a:cs typeface="Arial"/>
              </a:rPr>
              <a:t>Clair</a:t>
            </a:r>
          </a:p>
        </p:txBody>
      </p:sp>
      <p:sp>
        <p:nvSpPr>
          <p:cNvPr id="11" name="Freeform 10" descr="Communication is complete, clear, brief and timely."/>
          <p:cNvSpPr/>
          <p:nvPr/>
        </p:nvSpPr>
        <p:spPr>
          <a:xfrm>
            <a:off x="7585901" y="4149080"/>
            <a:ext cx="1368152" cy="122413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en-US" sz="2000" b="1" dirty="0" err="1">
                <a:solidFill>
                  <a:prstClr val="white"/>
                </a:solidFill>
                <a:latin typeface="Arial"/>
                <a:cs typeface="Arial"/>
              </a:rPr>
              <a:t>Bref</a:t>
            </a:r>
            <a:endParaRPr lang="en-US" sz="2000" b="1" dirty="0">
              <a:solidFill>
                <a:prstClr val="white"/>
              </a:solidFill>
              <a:latin typeface="Arial"/>
              <a:cs typeface="Arial"/>
            </a:endParaRPr>
          </a:p>
        </p:txBody>
      </p:sp>
      <p:sp>
        <p:nvSpPr>
          <p:cNvPr id="12" name="Freeform 11" descr="Communication is complete, clear, brief and timely."/>
          <p:cNvSpPr/>
          <p:nvPr/>
        </p:nvSpPr>
        <p:spPr>
          <a:xfrm>
            <a:off x="7575530" y="5517232"/>
            <a:ext cx="1378523" cy="1224136"/>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en-US" sz="2000" b="1" dirty="0" err="1">
                <a:solidFill>
                  <a:prstClr val="white"/>
                </a:solidFill>
                <a:latin typeface="Arial"/>
                <a:cs typeface="Arial"/>
              </a:rPr>
              <a:t>Dans</a:t>
            </a:r>
            <a:r>
              <a:rPr lang="en-US" sz="2000" b="1" dirty="0">
                <a:solidFill>
                  <a:prstClr val="white"/>
                </a:solidFill>
                <a:latin typeface="Arial"/>
                <a:cs typeface="Arial"/>
              </a:rPr>
              <a:t> les temps</a:t>
            </a:r>
          </a:p>
        </p:txBody>
      </p:sp>
    </p:spTree>
    <p:extLst>
      <p:ext uri="{BB962C8B-B14F-4D97-AF65-F5344CB8AC3E}">
        <p14:creationId xmlns:p14="http://schemas.microsoft.com/office/powerpoint/2010/main" val="200349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https://ffbsccn.files.wordpress.com/2013/03/who_surgical_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5"/>
            <a:ext cx="9144000" cy="648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034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PzZYiz59E2gQ31S7hNd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BqdabfW6UmiOGPby89h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YVGimpzgEKERVeMnOaO2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dNAuv6pdU6O5IALHwXFnA"/>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2710</Words>
  <Application>Microsoft Office PowerPoint</Application>
  <PresentationFormat>Affichage à l'écran (4:3)</PresentationFormat>
  <Paragraphs>340</Paragraphs>
  <Slides>49</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Arial</vt:lpstr>
      <vt:lpstr>Arial Black</vt:lpstr>
      <vt:lpstr>Arial Narrow</vt:lpstr>
      <vt:lpstr>Arial Unicode MS</vt:lpstr>
      <vt:lpstr>Bookman Old Style</vt:lpstr>
      <vt:lpstr>Calibri</vt:lpstr>
      <vt:lpstr>Century Gothic</vt:lpstr>
      <vt:lpstr>Verdana</vt:lpstr>
      <vt:lpstr>Thème Office</vt:lpstr>
      <vt:lpstr>Atelier : Modification du rendu des antibiogrammes Exemple de la Checklist au bloc opératoire – Méthode OMS. </vt:lpstr>
      <vt:lpstr>Présentation PowerPoint</vt:lpstr>
      <vt:lpstr>Etape 1: Créer une équipe multidisciplinaire  et créer une culture de l’implémentation. </vt:lpstr>
      <vt:lpstr>Etape 1: Créer une équipe multidisciplinaire  et créer une culture de l’implémentation. </vt:lpstr>
      <vt:lpstr>Etape 1: Créer une équipe multidisciplinaire  et créer une culture de l’implémentation. </vt:lpstr>
      <vt:lpstr>Présentation PowerPoint</vt:lpstr>
      <vt:lpstr>Phase 2 : Développement de la checklist de la sécurité chirurgicale de l'OMS: </vt:lpstr>
      <vt:lpstr>Souhaits des professionnels</vt:lpstr>
      <vt:lpstr>Présentation PowerPoint</vt:lpstr>
      <vt:lpstr>Présentation PowerPoint</vt:lpstr>
      <vt:lpstr>Phase 3 : Comprendre le travail à produire lors de l’implémentation : </vt:lpstr>
      <vt:lpstr>Phase 3 : Évaluez l’environnement </vt:lpstr>
      <vt:lpstr>Méthode n°1: Cadre consolidé pour la recherche sur l’implémentation</vt:lpstr>
      <vt:lpstr>Domaine 3, 4 et 5 : Contexte</vt:lpstr>
      <vt:lpstr>Etape n°1: Phase d’évaluation</vt:lpstr>
      <vt:lpstr>Stratégies d’implémentation</vt:lpstr>
      <vt:lpstr>Etape n°2: Choix de la stratégies d’implémentation</vt:lpstr>
      <vt:lpstr>Présentation PowerPoint</vt:lpstr>
      <vt:lpstr>Présentation PowerPoint</vt:lpstr>
      <vt:lpstr>Présentation PowerPoint</vt:lpstr>
      <vt:lpstr>Présentation PowerPoint</vt:lpstr>
      <vt:lpstr>Présentation PowerPoint</vt:lpstr>
      <vt:lpstr>Checklist</vt:lpstr>
      <vt:lpstr>Les erreurs fréquemment commises </vt:lpstr>
      <vt:lpstr>Phase 4 : Décider: sommes-nous prêt? </vt:lpstr>
      <vt:lpstr>Présentation PowerPoint</vt:lpstr>
      <vt:lpstr>Phase 5 : Personnalisation et test </vt:lpstr>
      <vt:lpstr>Phase 6 : Planifiez l’expansion : </vt:lpstr>
      <vt:lpstr>Phase 7 : Avoir une conversation  face à face </vt:lpstr>
      <vt:lpstr>Phase 8 : Promouvoir la checklist </vt:lpstr>
      <vt:lpstr>Phase 9 : Former et diffuser </vt:lpstr>
      <vt:lpstr>Phase 10 : Observer et coacher </vt:lpstr>
      <vt:lpstr>Présentation PowerPoint</vt:lpstr>
      <vt:lpstr>Phase 11 : Amélioration continue </vt:lpstr>
      <vt:lpstr>Etape n°3: Mesure d’impact de la stratégie d’implementation</vt:lpstr>
      <vt:lpstr>En résumé</vt:lpstr>
      <vt:lpstr>Engager par le 4 E’s</vt:lpstr>
      <vt:lpstr>Exemple du SUSP</vt:lpstr>
      <vt:lpstr>Engagement</vt:lpstr>
      <vt:lpstr>Formation</vt:lpstr>
      <vt:lpstr>Formation</vt:lpstr>
      <vt:lpstr>Exécution</vt:lpstr>
      <vt:lpstr>Exécution</vt:lpstr>
      <vt:lpstr>Evaluation</vt:lpstr>
      <vt:lpstr>Stratégie multimodale</vt:lpstr>
      <vt:lpstr>Stratégie multimodale</vt:lpstr>
      <vt:lpstr>Stratégie multimodale</vt:lpstr>
      <vt:lpstr>Stratégie multimodale</vt:lpstr>
      <vt:lpstr>Présentation PowerPoint</vt:lpstr>
    </vt:vector>
  </TitlesOfParts>
  <Company>CHU de NANTES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2 : Prévention des complications post-chirurgicales : Checklist au bloc opératoire – Méthode OMS.</dc:title>
  <dc:creator>BIRGAND Gabriel</dc:creator>
  <cp:lastModifiedBy>Christele Cheneau</cp:lastModifiedBy>
  <cp:revision>25</cp:revision>
  <dcterms:created xsi:type="dcterms:W3CDTF">2019-11-28T15:18:15Z</dcterms:created>
  <dcterms:modified xsi:type="dcterms:W3CDTF">2022-11-25T14:30:27Z</dcterms:modified>
</cp:coreProperties>
</file>