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646" r:id="rId2"/>
    <p:sldId id="1293" r:id="rId3"/>
    <p:sldId id="1211" r:id="rId4"/>
    <p:sldId id="1212" r:id="rId5"/>
    <p:sldId id="1213" r:id="rId6"/>
    <p:sldId id="1267" r:id="rId7"/>
    <p:sldId id="1257" r:id="rId8"/>
    <p:sldId id="1252" r:id="rId9"/>
    <p:sldId id="1283" r:id="rId10"/>
    <p:sldId id="1285" r:id="rId11"/>
    <p:sldId id="1286" r:id="rId12"/>
    <p:sldId id="1287" r:id="rId13"/>
    <p:sldId id="1288" r:id="rId14"/>
    <p:sldId id="1284" r:id="rId15"/>
    <p:sldId id="1289" r:id="rId16"/>
    <p:sldId id="1294" r:id="rId17"/>
    <p:sldId id="1291" r:id="rId18"/>
    <p:sldId id="1292" r:id="rId19"/>
    <p:sldId id="122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4E"/>
    <a:srgbClr val="7670B2"/>
    <a:srgbClr val="FBCAC8"/>
    <a:srgbClr val="4DAE46"/>
    <a:srgbClr val="ED342A"/>
    <a:srgbClr val="D9222A"/>
    <a:srgbClr val="F7C522"/>
    <a:srgbClr val="EF0303"/>
    <a:srgbClr val="EF0000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1"/>
    <p:restoredTop sz="72896"/>
  </p:normalViewPr>
  <p:slideViewPr>
    <p:cSldViewPr snapToGrid="0">
      <p:cViewPr varScale="1">
        <p:scale>
          <a:sx n="75" d="100"/>
          <a:sy n="75" d="100"/>
        </p:scale>
        <p:origin x="3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97CA0-217F-584B-9F3F-9B6EEE0EDBA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34020-D6ED-D646-A58F-A8CE82616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2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92103-702E-E5FD-6945-3F64CFAE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B02CCD-7044-B938-BA01-DB52E0B4C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DCBB162-18C0-E4A1-6B82-56A054F52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i="0" dirty="0">
              <a:effectLst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4EA40F-E953-E53E-3E83-48D9DB69B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945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98830-E955-F8FB-EE42-910C360AF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CADD932-FF44-7D09-B5EE-085DBD634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BBC6794-943E-32BA-3C0B-33280E24E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r>
              <a:rPr lang="en-US" dirty="0">
                <a:ea typeface="Calibri"/>
                <a:cs typeface="Calibri"/>
              </a:rPr>
              <a:t>La </a:t>
            </a:r>
            <a:r>
              <a:rPr lang="en-US" dirty="0" err="1">
                <a:ea typeface="Calibri"/>
                <a:cs typeface="Calibri"/>
              </a:rPr>
              <a:t>microbiologie</a:t>
            </a:r>
            <a:r>
              <a:rPr lang="en-US" dirty="0">
                <a:ea typeface="Calibri"/>
                <a:cs typeface="Calibri"/>
              </a:rPr>
              <a:t> ne </a:t>
            </a:r>
            <a:r>
              <a:rPr lang="en-US" dirty="0" err="1">
                <a:ea typeface="Calibri"/>
                <a:cs typeface="Calibri"/>
              </a:rPr>
              <a:t>résout</a:t>
            </a:r>
            <a:r>
              <a:rPr lang="en-US" dirty="0">
                <a:ea typeface="Calibri"/>
                <a:cs typeface="Calibri"/>
              </a:rPr>
              <a:t> pas tout ! </a:t>
            </a:r>
          </a:p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r>
              <a:rPr lang="fr-FR" sz="1200" dirty="0"/>
              <a:t>Importance de renforcer la </a:t>
            </a:r>
            <a:r>
              <a:rPr lang="fr-FR" sz="1200" b="1" dirty="0"/>
              <a:t>formation au bon usage</a:t>
            </a:r>
            <a:r>
              <a:rPr lang="fr-FR" sz="1200" dirty="0"/>
              <a:t> et d’harmoniser les pratiques</a:t>
            </a:r>
            <a:endParaRPr lang="en-US" dirty="0">
              <a:ea typeface="Calibri"/>
              <a:cs typeface="Calibri"/>
            </a:endParaRPr>
          </a:p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r>
              <a:rPr lang="en-US" dirty="0" err="1">
                <a:ea typeface="Calibri"/>
                <a:cs typeface="Calibri"/>
              </a:rPr>
              <a:t>Pluralité</a:t>
            </a:r>
            <a:r>
              <a:rPr lang="en-US" dirty="0">
                <a:ea typeface="Calibri"/>
                <a:cs typeface="Calibri"/>
              </a:rPr>
              <a:t> des </a:t>
            </a:r>
            <a:r>
              <a:rPr lang="en-US" dirty="0" err="1">
                <a:ea typeface="Calibri"/>
                <a:cs typeface="Calibri"/>
              </a:rPr>
              <a:t>protocoles</a:t>
            </a:r>
            <a:r>
              <a:rPr lang="en-US" dirty="0">
                <a:ea typeface="Calibri"/>
                <a:cs typeface="Calibri"/>
              </a:rPr>
              <a:t> &gt;&gt;&gt; </a:t>
            </a:r>
            <a:r>
              <a:rPr lang="en-US" dirty="0" err="1">
                <a:ea typeface="Calibri"/>
                <a:cs typeface="Calibri"/>
              </a:rPr>
              <a:t>pluralité</a:t>
            </a:r>
            <a:r>
              <a:rPr lang="en-US" dirty="0">
                <a:ea typeface="Calibri"/>
                <a:cs typeface="Calibri"/>
              </a:rPr>
              <a:t> des pratiques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E65BC3-0D4A-88D1-12F8-FB31A03A3A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11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37930-3796-C246-E9B2-E4A7F2A62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F6393E3-90DC-611D-84CA-4BD5B14B8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25C4E74-DA2A-54A8-6EB9-11776CEB0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ED5877-48AC-2C4B-3D05-D84AC43D3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80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E540F-5BB7-D2B5-0FEF-FE6EB52FE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B8EB8C3-EE3A-5081-D141-A3A294AF4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3F11562-FD76-B728-5CD7-2FF53AA23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D344E0-6CA1-FF97-8DAB-C4BD936678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4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246B5-000A-441E-CB6A-617A65A7E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E4B61D6-887C-297E-819E-988C6E829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1E8ABD5-8AE8-FBC8-9808-1B1997EC6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07F28D-D6BF-F438-699D-E23DEE82F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759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187FE-878C-BEBD-D3C5-C6EFAECA3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1A47077-20CB-C5B6-EDF9-05155D50D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E41ACA3-0391-2281-A255-4CD43AF9A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BA8731-A582-6F13-F1CC-839AC5E5B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11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6E159-F0A9-E86B-0CF6-9A8C1B98C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5D6F1DC-D1C2-33E4-E223-FA02AB7D1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404597B-B467-2992-229A-85B7A52A4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2866BA-D8C6-D7CE-B5FE-8463AD7DAE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9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0CE79-70DD-57C3-EB55-0AE9158F6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76FB78-CB80-29E4-BDBB-B4B20A312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496C5D5-089B-63CD-3861-548F16ECF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8E7A36-3CC9-56FF-A90A-9ADE02495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46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D792E-188D-5AB9-A2E0-A5D5B7EAC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E0C8B5-0BA8-74C7-7657-2B8655520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3CB403B-05B3-CB5B-507D-F2C051B50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97450F-9D1B-D663-7191-9C88D451E6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02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B0896-365F-2549-55C4-87BFAC7BF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AB6BC8-5DB4-567E-CB50-62E772B94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045F797-5851-927B-ACBB-4CA013F67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ea typeface="+mn-lt"/>
                <a:cs typeface="+mn-lt"/>
              </a:rPr>
              <a:t>Pour répondre à l’enjeu actuel de l’adaptation des recommandations empiriques aux données locales de résistance</a:t>
            </a:r>
            <a:r>
              <a:rPr lang="fr-FR" sz="1200" dirty="0">
                <a:solidFill>
                  <a:srgbClr val="000000"/>
                </a:solidFill>
                <a:ea typeface="+mn-lt"/>
                <a:cs typeface="+mn-lt"/>
              </a:rPr>
              <a:t> — souvent alarmantes mais encore trop limitées.</a:t>
            </a:r>
          </a:p>
          <a:p>
            <a:r>
              <a:rPr lang="fr-FR" sz="2000" dirty="0">
                <a:solidFill>
                  <a:srgbClr val="000000"/>
                </a:solidFill>
                <a:ea typeface="+mn-lt"/>
                <a:cs typeface="+mn-lt"/>
              </a:rPr>
              <a:t>Prises en charge holistiques individualisées vs algorithmes standardisés</a:t>
            </a:r>
          </a:p>
          <a:p>
            <a:r>
              <a:rPr lang="fr-FR" sz="2000" dirty="0">
                <a:solidFill>
                  <a:srgbClr val="000000"/>
                </a:solidFill>
                <a:ea typeface="+mn-lt"/>
                <a:cs typeface="+mn-lt"/>
              </a:rPr>
              <a:t>Traitement individuel efficace vs préservation de l'efficacité collective des antibiotiques</a:t>
            </a:r>
          </a:p>
          <a:p>
            <a:r>
              <a:rPr lang="fr-FR" sz="1200" dirty="0">
                <a:solidFill>
                  <a:srgbClr val="000000"/>
                </a:solidFill>
                <a:ea typeface="+mn-lt"/>
                <a:cs typeface="+mn-lt"/>
              </a:rPr>
              <a:t>traitements inutiles  = délétères</a:t>
            </a:r>
          </a:p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4463B7-1F77-C194-1160-908DDC575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121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A374D-F20C-2382-3666-BB7E6EB84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A34847-7EEA-5DE7-34BB-72A525A8C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DC6C9D9-6B77-4F03-FFBF-7EA456A6F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457200">
              <a:buFont typeface="Arial,Sans-Serif"/>
              <a:buChar char="•"/>
              <a:defRPr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EB124A-1900-69DD-9511-BA6003784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42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76550-A917-0C55-5CDF-96A27A51B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4607D9-495D-C5FB-627E-D6457F31D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B024BB7-2A36-2A26-B169-A89458BE6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dirty="0" err="1"/>
              <a:t>Fragilité</a:t>
            </a:r>
            <a:r>
              <a:rPr lang="en-US" sz="1200" b="1" dirty="0"/>
              <a:t> des </a:t>
            </a:r>
            <a:r>
              <a:rPr lang="en-US" sz="1200" b="1" dirty="0" err="1"/>
              <a:t>systèmes</a:t>
            </a:r>
            <a:r>
              <a:rPr lang="en-US" sz="1200" b="1" dirty="0"/>
              <a:t> de </a:t>
            </a:r>
            <a:r>
              <a:rPr lang="en-US" sz="1200" b="1" dirty="0" err="1"/>
              <a:t>soins</a:t>
            </a:r>
            <a:r>
              <a:rPr lang="en-US" sz="1200" b="1" dirty="0"/>
              <a:t> </a:t>
            </a:r>
            <a:r>
              <a:rPr lang="en-US" sz="1200" dirty="0"/>
              <a:t>: </a:t>
            </a:r>
            <a:r>
              <a:rPr lang="en-US" sz="1200" dirty="0" err="1"/>
              <a:t>densité</a:t>
            </a:r>
            <a:r>
              <a:rPr lang="en-US" sz="1200" dirty="0"/>
              <a:t> des services, </a:t>
            </a:r>
            <a:r>
              <a:rPr lang="en-US" sz="1200" dirty="0" err="1"/>
              <a:t>mauvaises</a:t>
            </a:r>
            <a:r>
              <a:rPr lang="en-US" sz="1200" dirty="0"/>
              <a:t> conditions </a:t>
            </a:r>
            <a:r>
              <a:rPr lang="en-US" sz="1200" dirty="0" err="1"/>
              <a:t>d’hygiene</a:t>
            </a:r>
            <a:endParaRPr lang="en-US" sz="1200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dirty="0" err="1"/>
              <a:t>Mésusage</a:t>
            </a:r>
            <a:r>
              <a:rPr lang="en-US" sz="1200" b="1" dirty="0"/>
              <a:t> des </a:t>
            </a:r>
            <a:r>
              <a:rPr lang="en-US" sz="1200" b="1" dirty="0" err="1"/>
              <a:t>antibiotiques</a:t>
            </a:r>
            <a:r>
              <a:rPr lang="en-US" sz="1200" b="1" dirty="0"/>
              <a:t> </a:t>
            </a:r>
            <a:r>
              <a:rPr lang="en-US" sz="1200" dirty="0"/>
              <a:t>: </a:t>
            </a:r>
            <a:r>
              <a:rPr lang="en-US" sz="1200" dirty="0" err="1"/>
              <a:t>automédication</a:t>
            </a:r>
            <a:r>
              <a:rPr lang="en-US" sz="1200" dirty="0"/>
              <a:t> ++ et </a:t>
            </a:r>
            <a:r>
              <a:rPr lang="en-US" sz="1200" dirty="0" err="1"/>
              <a:t>paradoxalement</a:t>
            </a:r>
            <a:r>
              <a:rPr lang="en-US" sz="1200" dirty="0"/>
              <a:t> </a:t>
            </a:r>
            <a:r>
              <a:rPr lang="en-US" sz="1200" dirty="0" err="1"/>
              <a:t>disponibilité</a:t>
            </a:r>
            <a:r>
              <a:rPr lang="en-US" sz="1200" dirty="0"/>
              <a:t> </a:t>
            </a:r>
            <a:r>
              <a:rPr lang="en-US" sz="1200" dirty="0" err="1"/>
              <a:t>limitée</a:t>
            </a:r>
            <a:r>
              <a:rPr lang="en-US" sz="1200" dirty="0"/>
              <a:t> de </a:t>
            </a:r>
            <a:r>
              <a:rPr lang="en-US" sz="1200" dirty="0" err="1"/>
              <a:t>certaines</a:t>
            </a:r>
            <a:r>
              <a:rPr lang="en-US" sz="1200" dirty="0"/>
              <a:t> molecules dans les structures de </a:t>
            </a:r>
            <a:r>
              <a:rPr lang="en-US" sz="1200" dirty="0" err="1"/>
              <a:t>soins</a:t>
            </a:r>
            <a:r>
              <a:rPr lang="en-US" sz="1200" dirty="0"/>
              <a:t> </a:t>
            </a:r>
            <a:r>
              <a:rPr lang="en-US" sz="1200" dirty="0" err="1"/>
              <a:t>accès</a:t>
            </a:r>
            <a:r>
              <a:rPr lang="en-US" sz="1200" dirty="0"/>
              <a:t> </a:t>
            </a:r>
            <a:r>
              <a:rPr lang="en-US" sz="1200" dirty="0" err="1"/>
              <a:t>limités</a:t>
            </a:r>
            <a:r>
              <a:rPr lang="en-US" sz="1200" dirty="0"/>
              <a:t> aux molecules de 3ème </a:t>
            </a:r>
            <a:r>
              <a:rPr lang="en-US" sz="1200" dirty="0" err="1"/>
              <a:t>ligne</a:t>
            </a:r>
            <a:endParaRPr lang="en-US" sz="1200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dirty="0" err="1"/>
              <a:t>Faible</a:t>
            </a:r>
            <a:r>
              <a:rPr lang="en-US" sz="1200" b="1" dirty="0"/>
              <a:t> </a:t>
            </a:r>
            <a:r>
              <a:rPr lang="en-US" sz="1200" b="1" dirty="0" err="1"/>
              <a:t>accès</a:t>
            </a:r>
            <a:r>
              <a:rPr lang="en-US" sz="1200" b="1" dirty="0"/>
              <a:t> aux </a:t>
            </a:r>
            <a:r>
              <a:rPr lang="en-US" sz="1200" b="1" dirty="0" err="1"/>
              <a:t>outils</a:t>
            </a:r>
            <a:r>
              <a:rPr lang="en-US" sz="1200" b="1" dirty="0"/>
              <a:t> de diagnostics </a:t>
            </a:r>
            <a:r>
              <a:rPr lang="en-US" sz="1200" b="1" dirty="0" err="1"/>
              <a:t>microbiologiques</a:t>
            </a:r>
            <a:r>
              <a:rPr lang="en-US" sz="1200" b="1" dirty="0"/>
              <a:t> </a:t>
            </a:r>
            <a:r>
              <a:rPr lang="en-US" sz="1200" dirty="0"/>
              <a:t>: technologies </a:t>
            </a:r>
            <a:r>
              <a:rPr lang="en-US" sz="1200" dirty="0" err="1"/>
              <a:t>coûteuses</a:t>
            </a:r>
            <a:r>
              <a:rPr lang="en-US" sz="1200" dirty="0"/>
              <a:t> / </a:t>
            </a:r>
            <a:r>
              <a:rPr lang="en-US" sz="1200" dirty="0" err="1"/>
              <a:t>difficiles</a:t>
            </a:r>
            <a:r>
              <a:rPr lang="en-US" sz="1200" dirty="0"/>
              <a:t> à </a:t>
            </a:r>
            <a:r>
              <a:rPr lang="en-US" sz="1200" dirty="0" err="1"/>
              <a:t>mettre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oeuvre; </a:t>
            </a:r>
            <a:r>
              <a:rPr lang="en-US" sz="1200" dirty="0" err="1"/>
              <a:t>contraintes</a:t>
            </a:r>
            <a:r>
              <a:rPr lang="en-US" sz="1200" dirty="0"/>
              <a:t> </a:t>
            </a:r>
            <a:r>
              <a:rPr lang="en-US" sz="1200" dirty="0" err="1"/>
              <a:t>logistiques</a:t>
            </a:r>
            <a:r>
              <a:rPr lang="en-US" sz="1200" dirty="0"/>
              <a:t>, conditions </a:t>
            </a:r>
            <a:r>
              <a:rPr lang="en-US" sz="1200" dirty="0" err="1"/>
              <a:t>environnementales</a:t>
            </a:r>
            <a:r>
              <a:rPr lang="en-US" sz="1200" dirty="0"/>
              <a:t> </a:t>
            </a:r>
            <a:r>
              <a:rPr lang="en-US" sz="1200" dirty="0" err="1"/>
              <a:t>difficiles</a:t>
            </a:r>
            <a:endParaRPr lang="en-US" sz="1200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Le tout </a:t>
            </a:r>
            <a:r>
              <a:rPr lang="en-US" dirty="0" err="1"/>
              <a:t>impacté</a:t>
            </a:r>
            <a:r>
              <a:rPr lang="en-US" dirty="0"/>
              <a:t> par les </a:t>
            </a:r>
            <a:r>
              <a:rPr lang="en-US" dirty="0" err="1"/>
              <a:t>conflits</a:t>
            </a:r>
            <a:r>
              <a:rPr lang="en-US" dirty="0"/>
              <a:t>, les </a:t>
            </a:r>
            <a:r>
              <a:rPr lang="en-US" dirty="0" err="1"/>
              <a:t>épidémies</a:t>
            </a:r>
            <a:r>
              <a:rPr lang="en-US" dirty="0"/>
              <a:t> … </a:t>
            </a:r>
            <a:endParaRPr lang="en-US" sz="1200" dirty="0"/>
          </a:p>
          <a:p>
            <a:pPr marL="171450" indent="-171450" defTabSz="457200">
              <a:buFont typeface="Arial"/>
              <a:buChar char="•"/>
              <a:defRPr/>
            </a:pPr>
            <a:r>
              <a:rPr lang="en-US" sz="1200" dirty="0"/>
              <a:t>Package BUA : </a:t>
            </a:r>
            <a:r>
              <a:rPr lang="en-US" sz="1200" dirty="0" err="1"/>
              <a:t>depuis</a:t>
            </a:r>
            <a:r>
              <a:rPr lang="en-US" sz="1200" dirty="0"/>
              <a:t> </a:t>
            </a:r>
            <a:r>
              <a:rPr lang="en-US" dirty="0"/>
              <a:t>2014, </a:t>
            </a:r>
            <a:r>
              <a:rPr lang="en-US" dirty="0" err="1"/>
              <a:t>nb</a:t>
            </a:r>
            <a:r>
              <a:rPr lang="en-US" dirty="0"/>
              <a:t> </a:t>
            </a:r>
            <a:r>
              <a:rPr lang="en-US" dirty="0" err="1"/>
              <a:t>projets</a:t>
            </a:r>
            <a:r>
              <a:rPr lang="en-US" dirty="0"/>
              <a:t> </a:t>
            </a:r>
            <a:r>
              <a:rPr lang="en-US" dirty="0" err="1"/>
              <a:t>hospitaliers</a:t>
            </a:r>
            <a:r>
              <a:rPr lang="en-US" dirty="0"/>
              <a:t> MSF </a:t>
            </a:r>
            <a:r>
              <a:rPr lang="en-US" dirty="0" err="1"/>
              <a:t>totaux</a:t>
            </a:r>
            <a:r>
              <a:rPr lang="en-US" dirty="0"/>
              <a:t> inter </a:t>
            </a:r>
            <a:r>
              <a:rPr lang="en-US" dirty="0" err="1"/>
              <a:t>Ocs</a:t>
            </a:r>
            <a:r>
              <a:rPr lang="en-US" dirty="0"/>
              <a:t>? / 22-26 </a:t>
            </a:r>
            <a:r>
              <a:rPr lang="en-US" dirty="0" err="1"/>
              <a:t>projets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2024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A566B5-2520-53AC-0AAF-9372A1E45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0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03584-EBC0-02B5-CE67-22E70EE6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A1C384-C255-EA16-F08C-68E4ABEF3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015E87B-67DE-AFC2-F67E-7D693B318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err="1"/>
              <a:t>Fragilité</a:t>
            </a:r>
            <a:r>
              <a:rPr lang="en-US" sz="1200" b="1"/>
              <a:t> des </a:t>
            </a:r>
            <a:r>
              <a:rPr lang="en-US" sz="1200" b="1" err="1"/>
              <a:t>systèmes</a:t>
            </a:r>
            <a:r>
              <a:rPr lang="en-US" sz="1200" b="1"/>
              <a:t> de </a:t>
            </a:r>
            <a:r>
              <a:rPr lang="en-US" sz="1200" b="1" err="1"/>
              <a:t>soins</a:t>
            </a:r>
            <a:r>
              <a:rPr lang="en-US" sz="1200" b="1"/>
              <a:t> </a:t>
            </a:r>
            <a:r>
              <a:rPr lang="en-US" sz="1200"/>
              <a:t>: </a:t>
            </a:r>
            <a:r>
              <a:rPr lang="en-US" sz="1200" err="1"/>
              <a:t>densité</a:t>
            </a:r>
            <a:r>
              <a:rPr lang="en-US" sz="1200"/>
              <a:t> des services, </a:t>
            </a:r>
            <a:r>
              <a:rPr lang="en-US" sz="1200" err="1"/>
              <a:t>mauvaises</a:t>
            </a:r>
            <a:r>
              <a:rPr lang="en-US" sz="1200"/>
              <a:t> conditions </a:t>
            </a:r>
            <a:r>
              <a:rPr lang="en-US" sz="1200" err="1"/>
              <a:t>d’hygiene</a:t>
            </a:r>
            <a:endParaRPr lang="en-US" sz="120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err="1"/>
              <a:t>Mésusage</a:t>
            </a:r>
            <a:r>
              <a:rPr lang="en-US" sz="1200" b="1"/>
              <a:t> des </a:t>
            </a:r>
            <a:r>
              <a:rPr lang="en-US" sz="1200" b="1" err="1"/>
              <a:t>antibiotiques</a:t>
            </a:r>
            <a:r>
              <a:rPr lang="en-US" sz="1200" b="1"/>
              <a:t> </a:t>
            </a:r>
            <a:r>
              <a:rPr lang="en-US" sz="1200"/>
              <a:t>: </a:t>
            </a:r>
            <a:r>
              <a:rPr lang="en-US" sz="1200" err="1"/>
              <a:t>automédication</a:t>
            </a:r>
            <a:r>
              <a:rPr lang="en-US" sz="1200"/>
              <a:t> ++ et </a:t>
            </a:r>
            <a:r>
              <a:rPr lang="en-US" sz="1200" err="1"/>
              <a:t>paradoxalement</a:t>
            </a:r>
            <a:r>
              <a:rPr lang="en-US" sz="1200"/>
              <a:t> </a:t>
            </a:r>
            <a:r>
              <a:rPr lang="en-US" sz="1200" err="1"/>
              <a:t>disponibilité</a:t>
            </a:r>
            <a:r>
              <a:rPr lang="en-US" sz="1200"/>
              <a:t> </a:t>
            </a:r>
            <a:r>
              <a:rPr lang="en-US" sz="1200" err="1"/>
              <a:t>limitée</a:t>
            </a:r>
            <a:r>
              <a:rPr lang="en-US" sz="1200"/>
              <a:t> de </a:t>
            </a:r>
            <a:r>
              <a:rPr lang="en-US" sz="1200" err="1"/>
              <a:t>certaines</a:t>
            </a:r>
            <a:r>
              <a:rPr lang="en-US" sz="1200"/>
              <a:t> molecules dans les structures de </a:t>
            </a:r>
            <a:r>
              <a:rPr lang="en-US" sz="1200" err="1"/>
              <a:t>soins</a:t>
            </a:r>
            <a:r>
              <a:rPr lang="en-US" sz="1200"/>
              <a:t> </a:t>
            </a:r>
            <a:r>
              <a:rPr lang="en-US" sz="1200" err="1"/>
              <a:t>accès</a:t>
            </a:r>
            <a:r>
              <a:rPr lang="en-US" sz="1200"/>
              <a:t> </a:t>
            </a:r>
            <a:r>
              <a:rPr lang="en-US" sz="1200" err="1"/>
              <a:t>limités</a:t>
            </a:r>
            <a:r>
              <a:rPr lang="en-US" sz="1200"/>
              <a:t> aux molecules de 3ème </a:t>
            </a:r>
            <a:r>
              <a:rPr lang="en-US" sz="1200" err="1"/>
              <a:t>ligne</a:t>
            </a:r>
            <a:endParaRPr lang="en-US" sz="120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err="1"/>
              <a:t>Faible</a:t>
            </a:r>
            <a:r>
              <a:rPr lang="en-US" sz="1200" b="1"/>
              <a:t> </a:t>
            </a:r>
            <a:r>
              <a:rPr lang="en-US" sz="1200" b="1" err="1"/>
              <a:t>accès</a:t>
            </a:r>
            <a:r>
              <a:rPr lang="en-US" sz="1200" b="1"/>
              <a:t> aux </a:t>
            </a:r>
            <a:r>
              <a:rPr lang="en-US" sz="1200" b="1" err="1"/>
              <a:t>outils</a:t>
            </a:r>
            <a:r>
              <a:rPr lang="en-US" sz="1200" b="1"/>
              <a:t> de diagnostics </a:t>
            </a:r>
            <a:r>
              <a:rPr lang="en-US" sz="1200" b="1" err="1"/>
              <a:t>microbiologiques</a:t>
            </a:r>
            <a:r>
              <a:rPr lang="en-US" sz="1200" b="1"/>
              <a:t> </a:t>
            </a:r>
            <a:r>
              <a:rPr lang="en-US" sz="1200"/>
              <a:t>: technologies </a:t>
            </a:r>
            <a:r>
              <a:rPr lang="en-US" sz="1200" err="1"/>
              <a:t>coûteuses</a:t>
            </a:r>
            <a:r>
              <a:rPr lang="en-US" sz="1200"/>
              <a:t> / </a:t>
            </a:r>
            <a:r>
              <a:rPr lang="en-US" sz="1200" err="1"/>
              <a:t>difficiles</a:t>
            </a:r>
            <a:r>
              <a:rPr lang="en-US" sz="1200"/>
              <a:t> à </a:t>
            </a:r>
            <a:r>
              <a:rPr lang="en-US" sz="1200" err="1"/>
              <a:t>mettre</a:t>
            </a:r>
            <a:r>
              <a:rPr lang="en-US" sz="1200"/>
              <a:t> </a:t>
            </a:r>
            <a:r>
              <a:rPr lang="en-US" sz="1200" err="1"/>
              <a:t>en</a:t>
            </a:r>
            <a:r>
              <a:rPr lang="en-US" sz="1200"/>
              <a:t> oeuvre; </a:t>
            </a:r>
            <a:r>
              <a:rPr lang="en-US" sz="1200" err="1"/>
              <a:t>contraintes</a:t>
            </a:r>
            <a:r>
              <a:rPr lang="en-US" sz="1200"/>
              <a:t> </a:t>
            </a:r>
            <a:r>
              <a:rPr lang="en-US" sz="1200" err="1"/>
              <a:t>logistiques</a:t>
            </a:r>
            <a:r>
              <a:rPr lang="en-US" sz="1200"/>
              <a:t>, conditions </a:t>
            </a:r>
            <a:r>
              <a:rPr lang="en-US" sz="1200" err="1"/>
              <a:t>environnementales</a:t>
            </a:r>
            <a:r>
              <a:rPr lang="en-US" sz="1200"/>
              <a:t> </a:t>
            </a:r>
            <a:r>
              <a:rPr lang="en-US" sz="1200" err="1"/>
              <a:t>difficiles</a:t>
            </a:r>
            <a:endParaRPr lang="en-US" sz="120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Le tout </a:t>
            </a:r>
            <a:r>
              <a:rPr lang="en-US" err="1"/>
              <a:t>impacté</a:t>
            </a:r>
            <a:r>
              <a:rPr lang="en-US"/>
              <a:t> par les </a:t>
            </a:r>
            <a:r>
              <a:rPr lang="en-US" err="1"/>
              <a:t>conflits</a:t>
            </a:r>
            <a:r>
              <a:rPr lang="en-US"/>
              <a:t>, les </a:t>
            </a:r>
            <a:r>
              <a:rPr lang="en-US" err="1"/>
              <a:t>épidémies</a:t>
            </a:r>
            <a:r>
              <a:rPr lang="en-US"/>
              <a:t> … </a:t>
            </a:r>
            <a:endParaRPr lang="en-US">
              <a:ea typeface="Calibri"/>
              <a:cs typeface="Calibri"/>
            </a:endParaRPr>
          </a:p>
          <a:p>
            <a:pPr marL="171450" indent="-171450" defTabSz="457200">
              <a:buFont typeface="Arial"/>
              <a:buChar char="•"/>
              <a:defRPr/>
            </a:pPr>
            <a:endParaRPr lang="en-US" sz="1200"/>
          </a:p>
          <a:p>
            <a:pPr marL="171450" indent="-171450" defTabSz="457200">
              <a:buFont typeface="Arial"/>
              <a:buChar char="•"/>
              <a:defRPr/>
            </a:pPr>
            <a:r>
              <a:rPr lang="en-US" sz="1200"/>
              <a:t>Package BUA : </a:t>
            </a:r>
            <a:r>
              <a:rPr lang="en-US" sz="1200" err="1"/>
              <a:t>depuis</a:t>
            </a:r>
            <a:r>
              <a:rPr lang="en-US" sz="1200"/>
              <a:t> </a:t>
            </a:r>
            <a:r>
              <a:rPr lang="en-US"/>
              <a:t>2014, </a:t>
            </a:r>
            <a:r>
              <a:rPr lang="en-US" err="1"/>
              <a:t>nb</a:t>
            </a:r>
            <a:r>
              <a:rPr lang="en-US"/>
              <a:t> </a:t>
            </a:r>
            <a:r>
              <a:rPr lang="en-US" err="1"/>
              <a:t>projets</a:t>
            </a:r>
            <a:r>
              <a:rPr lang="en-US"/>
              <a:t> </a:t>
            </a:r>
            <a:r>
              <a:rPr lang="en-US" err="1"/>
              <a:t>hospitaliers</a:t>
            </a:r>
            <a:r>
              <a:rPr lang="en-US"/>
              <a:t> MSF </a:t>
            </a:r>
            <a:r>
              <a:rPr lang="en-US" err="1"/>
              <a:t>totaux</a:t>
            </a:r>
            <a:r>
              <a:rPr lang="en-US"/>
              <a:t> inter </a:t>
            </a:r>
            <a:r>
              <a:rPr lang="en-US" err="1"/>
              <a:t>Ocs</a:t>
            </a:r>
            <a:r>
              <a:rPr lang="en-US"/>
              <a:t>? / 22-26 </a:t>
            </a:r>
            <a:r>
              <a:rPr lang="en-US" err="1"/>
              <a:t>projets</a:t>
            </a:r>
            <a:r>
              <a:rPr lang="en-US"/>
              <a:t> </a:t>
            </a:r>
            <a:r>
              <a:rPr lang="en-US" err="1"/>
              <a:t>en</a:t>
            </a:r>
            <a:r>
              <a:rPr lang="en-US"/>
              <a:t> 2024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DBDBE0-6EE3-90A1-9CB1-A5CB58914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23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Le </a:t>
            </a:r>
            <a:r>
              <a:rPr lang="en-US" err="1">
                <a:ea typeface="Calibri"/>
                <a:cs typeface="Calibri"/>
              </a:rPr>
              <a:t>problème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quand</a:t>
            </a:r>
            <a:r>
              <a:rPr lang="en-US">
                <a:ea typeface="Calibri"/>
                <a:cs typeface="Calibri"/>
              </a:rPr>
              <a:t> on a </a:t>
            </a:r>
            <a:r>
              <a:rPr lang="en-US" err="1">
                <a:ea typeface="Calibri"/>
                <a:cs typeface="Calibri"/>
              </a:rPr>
              <a:t>accès</a:t>
            </a:r>
            <a:r>
              <a:rPr lang="en-US">
                <a:ea typeface="Calibri"/>
                <a:cs typeface="Calibri"/>
              </a:rPr>
              <a:t> à la </a:t>
            </a:r>
            <a:r>
              <a:rPr lang="en-US" err="1">
                <a:ea typeface="Calibri"/>
                <a:cs typeface="Calibri"/>
              </a:rPr>
              <a:t>microbiologie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c’est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qu’on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documente</a:t>
            </a:r>
            <a:r>
              <a:rPr lang="en-US">
                <a:ea typeface="Calibri"/>
                <a:cs typeface="Calibri"/>
              </a:rPr>
              <a:t> les </a:t>
            </a:r>
            <a:r>
              <a:rPr lang="en-US" err="1">
                <a:ea typeface="Calibri"/>
                <a:cs typeface="Calibri"/>
              </a:rPr>
              <a:t>taux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résistances</a:t>
            </a:r>
            <a:r>
              <a:rPr lang="en-US">
                <a:ea typeface="Calibri"/>
                <a:cs typeface="Calibri"/>
              </a:rPr>
              <a:t> …</a:t>
            </a:r>
          </a:p>
          <a:p>
            <a:r>
              <a:rPr lang="en-US">
                <a:cs typeface="Calibri"/>
              </a:rPr>
              <a:t>Ici chiffres ++ </a:t>
            </a:r>
            <a:r>
              <a:rPr lang="en-US" err="1">
                <a:cs typeface="Calibri"/>
              </a:rPr>
              <a:t>d’Afrique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subsaharienne</a:t>
            </a:r>
            <a:r>
              <a:rPr lang="en-US">
                <a:cs typeface="Calibri"/>
              </a:rPr>
              <a:t>; </a:t>
            </a:r>
            <a:r>
              <a:rPr lang="en-US" err="1">
                <a:cs typeface="Calibri"/>
              </a:rPr>
              <a:t>mais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taux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alarmants</a:t>
            </a:r>
            <a:r>
              <a:rPr lang="en-US">
                <a:cs typeface="Calibri"/>
              </a:rPr>
              <a:t> au moyen orient</a:t>
            </a:r>
          </a:p>
          <a:p>
            <a:r>
              <a:rPr lang="en-US"/>
              <a:t>Le livre ATB de l'OMS recommande l'amipilline et la gentamicine comme traitement de première intention pour le sepsis chez les enfants ; la ceftriaxone comme traitement de deuxième intention. </a:t>
            </a:r>
          </a:p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44CCE-9167-4B6C-8B0D-4072BE9D19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7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FC1DD-120D-0F79-1FFA-B5B45B856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19884-9FDF-6D42-4B28-07DF1DD45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D7770-1808-9DB2-83A6-15D708EB0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Il </a:t>
            </a:r>
            <a:r>
              <a:rPr lang="en-US" dirty="0" err="1">
                <a:ea typeface="Calibri"/>
                <a:cs typeface="Calibri"/>
              </a:rPr>
              <a:t>fallait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choisir</a:t>
            </a:r>
            <a:r>
              <a:rPr lang="en-US" dirty="0">
                <a:ea typeface="Calibri"/>
                <a:cs typeface="Calibri"/>
              </a:rPr>
              <a:t> entre un </a:t>
            </a:r>
            <a:r>
              <a:rPr lang="en-US" dirty="0" err="1">
                <a:ea typeface="Calibri"/>
                <a:cs typeface="Calibri"/>
              </a:rPr>
              <a:t>urgentiste</a:t>
            </a:r>
            <a:r>
              <a:rPr lang="en-US" dirty="0">
                <a:ea typeface="Calibri"/>
                <a:cs typeface="Calibri"/>
              </a:rPr>
              <a:t>/</a:t>
            </a:r>
            <a:r>
              <a:rPr lang="en-US" dirty="0" err="1">
                <a:ea typeface="Calibri"/>
                <a:cs typeface="Calibri"/>
              </a:rPr>
              <a:t>réanimateur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ou</a:t>
            </a:r>
            <a:r>
              <a:rPr lang="en-US" dirty="0">
                <a:ea typeface="Calibri"/>
                <a:cs typeface="Calibri"/>
              </a:rPr>
              <a:t> un </a:t>
            </a:r>
            <a:r>
              <a:rPr lang="en-US" dirty="0" err="1">
                <a:ea typeface="Calibri"/>
                <a:cs typeface="Calibri"/>
              </a:rPr>
              <a:t>pédiatre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infectiologue</a:t>
            </a:r>
            <a:r>
              <a:rPr lang="en-US" dirty="0">
                <a:ea typeface="Calibri"/>
                <a:cs typeface="Calibri"/>
              </a:rPr>
              <a:t> dans le staff et vous </a:t>
            </a:r>
            <a:r>
              <a:rPr lang="en-US" dirty="0" err="1">
                <a:ea typeface="Calibri"/>
                <a:cs typeface="Calibri"/>
              </a:rPr>
              <a:t>avez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été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retenu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Pas </a:t>
            </a:r>
            <a:r>
              <a:rPr lang="en-US" dirty="0" err="1">
                <a:ea typeface="Calibri"/>
                <a:cs typeface="Calibri"/>
              </a:rPr>
              <a:t>d’articles</a:t>
            </a:r>
            <a:r>
              <a:rPr lang="en-US" dirty="0">
                <a:ea typeface="Calibri"/>
                <a:cs typeface="Calibri"/>
              </a:rPr>
              <a:t> sur le </a:t>
            </a:r>
            <a:r>
              <a:rPr lang="en-US" dirty="0" err="1">
                <a:ea typeface="Calibri"/>
                <a:cs typeface="Calibri"/>
              </a:rPr>
              <a:t>sujet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A. Par definition un </a:t>
            </a:r>
            <a:r>
              <a:rPr lang="en-US" dirty="0" err="1">
                <a:ea typeface="Calibri"/>
                <a:cs typeface="Calibri"/>
              </a:rPr>
              <a:t>traitement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empirique</a:t>
            </a:r>
            <a:r>
              <a:rPr lang="en-US" dirty="0">
                <a:ea typeface="Calibri"/>
                <a:cs typeface="Calibri"/>
              </a:rPr>
              <a:t> =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l’absence</a:t>
            </a:r>
            <a:r>
              <a:rPr lang="en-US" dirty="0">
                <a:ea typeface="Calibri"/>
                <a:cs typeface="Calibri"/>
              </a:rPr>
              <a:t> de documentation </a:t>
            </a:r>
            <a:r>
              <a:rPr lang="en-US" dirty="0" err="1">
                <a:ea typeface="Calibri"/>
                <a:cs typeface="Calibri"/>
              </a:rPr>
              <a:t>donc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potentiellement</a:t>
            </a:r>
            <a:r>
              <a:rPr lang="en-US" dirty="0">
                <a:ea typeface="Calibri"/>
                <a:cs typeface="Calibri"/>
              </a:rPr>
              <a:t> beaucoup BEAUCOUP </a:t>
            </a:r>
            <a:r>
              <a:rPr lang="en-US" dirty="0" err="1">
                <a:ea typeface="Calibri"/>
                <a:cs typeface="Calibri"/>
              </a:rPr>
              <a:t>d’enfants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B. Sans </a:t>
            </a:r>
            <a:r>
              <a:rPr lang="en-US" dirty="0" err="1">
                <a:cs typeface="Calibri"/>
              </a:rPr>
              <a:t>betalactamines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efficace</a:t>
            </a:r>
            <a:r>
              <a:rPr lang="en-US" dirty="0">
                <a:cs typeface="Calibri"/>
              </a:rPr>
              <a:t> …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A335F-D476-DF6E-062D-E52E41674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44CCE-9167-4B6C-8B0D-4072BE9D19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05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10772-6936-79BD-0B80-050FBD635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3DC536-D2AF-9EBD-5A5B-EF35E8EEB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E4E09B6-05D8-F9C2-A0AA-199DA987A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EBC7A4-4566-603A-4618-6A225F258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282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C51E6-4B3D-1B20-41B2-EC7274C9B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3E931A-EE77-5B03-A9F0-AC835DD9A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1828C5B-75CF-676E-5A6C-5CBD85FE4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8E972F-D6C6-0341-D666-A4A2E727D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51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3C003-F89F-7EDB-84C9-1531216A4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FAA0BC3-093B-8342-EF67-69C74600F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2855DD2-4D2D-5A5A-4A9D-52572AF2F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Caractéristiques générales : </a:t>
            </a:r>
            <a:r>
              <a:rPr lang="fr-FR" dirty="0"/>
              <a:t>Âge médian : </a:t>
            </a:r>
            <a:r>
              <a:rPr lang="fr-FR" b="1" dirty="0"/>
              <a:t>20 mois</a:t>
            </a:r>
            <a:r>
              <a:rPr lang="fr-FR" dirty="0"/>
              <a:t>., 83 % &lt; 24 mois. 9,1 % des enfants prélevés avaient une bactériémie.</a:t>
            </a:r>
          </a:p>
          <a:p>
            <a:r>
              <a:rPr lang="fr-FR" b="1" dirty="0"/>
              <a:t>P </a:t>
            </a:r>
            <a:r>
              <a:rPr lang="fr-FR" b="1" dirty="0" err="1"/>
              <a:t>rofil</a:t>
            </a:r>
            <a:r>
              <a:rPr lang="fr-FR" b="1" dirty="0"/>
              <a:t> microbiologique: </a:t>
            </a:r>
            <a:r>
              <a:rPr lang="fr-FR" dirty="0"/>
              <a:t>Pathogènes majoritaires : </a:t>
            </a:r>
            <a:r>
              <a:rPr lang="fr-FR" b="1" dirty="0"/>
              <a:t>Salmonella non-Typhi : 57,8 %</a:t>
            </a:r>
            <a:r>
              <a:rPr lang="fr-FR" b="0" dirty="0"/>
              <a:t>, </a:t>
            </a:r>
            <a:r>
              <a:rPr lang="fr-FR" b="1" dirty="0"/>
              <a:t>Entérobactéries non-Salmonella : 13 %</a:t>
            </a:r>
            <a:r>
              <a:rPr lang="fr-FR" dirty="0"/>
              <a:t>, dont </a:t>
            </a:r>
            <a:r>
              <a:rPr lang="fr-FR" b="1" dirty="0"/>
              <a:t>61,5 % BLSE</a:t>
            </a:r>
            <a:endParaRPr lang="fr-FR" dirty="0"/>
          </a:p>
          <a:p>
            <a:r>
              <a:rPr lang="fr-FR" dirty="0"/>
              <a:t>Résistance massive à l’amoxicilline / ampicilline : </a:t>
            </a:r>
            <a:r>
              <a:rPr lang="fr-FR" b="1" dirty="0"/>
              <a:t>85,7–100 %</a:t>
            </a:r>
            <a:r>
              <a:rPr lang="fr-FR" dirty="0"/>
              <a:t> selon espèces.</a:t>
            </a:r>
          </a:p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1720E3-0B2A-B325-F1EC-7FBC71372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7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EF792-7983-6AD9-AF4E-8A0DE9B09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4C9E68-D280-FFD6-D2D3-2D71FF137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5773BDF-C6B5-D70E-D37A-7D7AA20BD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457200">
              <a:lnSpc>
                <a:spcPts val="1275"/>
              </a:lnSpc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527755-A613-F37E-052D-AA2AB47192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6738-DBA3-2449-8E56-5E62D5C3BA5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0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B7393-ACB5-13E7-3DA7-63CE1F4D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D40D99-BFB2-62E9-549F-40E0A4AC8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CFC1DF-D6EB-8B01-3D3A-0AEA8D58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8610B4-6FAD-8FCC-0240-FA6B0076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D0EFE5-A971-09A2-A221-23D06F79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62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38B3CA-8C63-C3E6-2D4C-5B0FB3C5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49F935-C446-B643-C3C6-A3047EE64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6B38A5-D3DE-11F9-4EC3-B9892AA6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765BED-791A-C4D1-6126-1C5FC78A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0FAFF9-B289-4C98-65A3-4B7EAE6A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74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FADBB1-E410-B7FC-15AA-0B3714BC1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85E091-D5C0-AA7E-C13D-CA3CA1969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F60C22-95C9-C642-CF80-EF4DB6C6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5569E9-A7DA-C6EA-8EDC-811457D5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B91CB7-8A18-344A-5A42-BD796FB1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6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1978D-CD15-8C61-8759-9DF62A05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E533AC-4BDB-D9DA-AFC3-5599747B1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FA9C10-2B23-4087-26A8-3B42E886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AAA28C-383E-78BA-FD91-300D7578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3650B2-5AAC-6BFD-C064-1DA9C89F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81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BEF70-B580-E99C-C4C2-C47F4BE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081F91-BB9A-4ED3-17CA-C324B8B2F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E12CD1-557F-9469-881F-7C3ED0C0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90647B-EA67-867B-F48F-2E15F9F9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DB731-E5F9-8E75-7BEF-9AF63727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27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C2C7D-B8E3-3993-536D-CCD06FFF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58C0AF-321B-7C3A-3AF0-2151CDB9B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61833-36A2-A3E9-DCBE-4F1D8AA96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5C60A4-8F6B-824A-8EF3-187401C3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B7F55B-A8FC-DE65-23C6-1DCB93B8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989C0E-6EB7-C2AE-19DB-4B2FEDEA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47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8972D-D8D2-787A-EE3B-37D7463E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7A9C62-0A66-2FF5-F0D1-C1339FB3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EEC05E-331E-83F3-DDEB-7D4C8040F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AA230C-A276-B893-7969-7E411754A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1FA1FE-983D-8E15-8DE2-BBA8CD19D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083EBD-5B74-12E7-1D2D-BE0E9013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8FC8F6-9C88-5670-317B-65AA3298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88E41B-3F0A-75A3-2FD4-88482D66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7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6744F-167D-CC9A-B3E4-441F1719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B1BE51-6999-EED5-C058-A6A3D0AA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3A88C0-63C5-08E5-B6CB-2CC89830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D02951-B9DD-56F7-5D9C-8EAF979D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33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E46DDA-C596-722D-AEE4-67390AD9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553C3D-CBB8-3BBC-80A6-AA872254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CD056E-FE16-C319-EC8F-61D14E6E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6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DC701-4A07-F709-1A23-3C5AE99A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F3B666-F941-3513-A37D-F4EE8CC2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2598F2-512D-5D9B-325B-BA443318B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6B8C80-362D-52E9-33CC-603D1D65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830A1A-5C9F-A1E8-5100-9277DE9F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031BE4-DF68-A1F5-C47E-04343314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67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E8307-8A24-0F05-B1C3-13F9EA18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7691FE-1C3F-4DFB-3A30-48CDF12B4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F646D9-AED5-5FCF-8954-05C25F859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78F9D-4955-28DA-F6E7-01A57110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7C2CBF-13DB-B977-BC4F-9D2E2B22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F08A6F-AC28-B388-D643-6E326E86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82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B20FA3-A953-601B-DF2E-4E369DCB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095606-B74D-5665-C19F-DF0280B1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0AAC6B-B22F-8901-49E0-4F8716072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EC7751-A96D-EF4C-AAE5-8A1912DADAFD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1B4A74-2B97-95E9-A256-A0D4649E4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B6864-A636-FEB9-3DB9-A05F4AA9A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9D4DCE-02E0-264D-B0A3-9CE0EFAA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9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52DDF-6CBA-3DAB-6F7F-EAEE04464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B1BC34-A1A1-B3D6-94DA-B6D593990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957" y="894618"/>
            <a:ext cx="10337180" cy="4973638"/>
          </a:xfrm>
        </p:spPr>
        <p:txBody>
          <a:bodyPr>
            <a:norm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C3118B-05D4-760D-FEEA-BDCE659F4B95}"/>
              </a:ext>
            </a:extLst>
          </p:cNvPr>
          <p:cNvSpPr txBox="1"/>
          <p:nvPr/>
        </p:nvSpPr>
        <p:spPr>
          <a:xfrm>
            <a:off x="2321209" y="1912928"/>
            <a:ext cx="9481928" cy="3308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200" b="1" dirty="0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Comment adapter les guidelines de traitements empiriques ? </a:t>
            </a:r>
            <a:endParaRPr lang="fr-FR" sz="2400" b="1" dirty="0">
              <a:solidFill>
                <a:srgbClr val="EE342A"/>
              </a:solidFill>
              <a:latin typeface="Outfit"/>
              <a:ea typeface="Roboto"/>
              <a:cs typeface="Calibri"/>
            </a:endParaRPr>
          </a:p>
          <a:p>
            <a:pPr algn="ctr"/>
            <a:r>
              <a:rPr lang="fr-FR" sz="2400" b="1" dirty="0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Étude épidémiologique et enjeux opérationnels à MSF</a:t>
            </a:r>
          </a:p>
          <a:p>
            <a:pPr algn="ctr"/>
            <a:endParaRPr lang="fr-FR" sz="20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Roboto"/>
                <a:ea typeface="Roboto"/>
              </a:rPr>
              <a:t>Webinaire bon usage des antibiotiques dans les pays à ressources faible et intermédiaire</a:t>
            </a:r>
            <a:endParaRPr lang="fr-FR" sz="1400" dirty="0">
              <a:solidFill>
                <a:srgbClr val="000000"/>
              </a:solidFill>
            </a:endParaRP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Roboto"/>
                <a:ea typeface="Roboto"/>
              </a:rPr>
              <a:t>12 janvier 2026</a:t>
            </a:r>
          </a:p>
          <a:p>
            <a:pPr algn="ctr"/>
            <a:endParaRPr lang="fr-FR" sz="20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Roboto"/>
                <a:ea typeface="Roboto"/>
              </a:rPr>
              <a:t>Alice </a:t>
            </a:r>
            <a:r>
              <a:rPr lang="fr-FR" sz="1600" dirty="0" err="1">
                <a:solidFill>
                  <a:srgbClr val="000000"/>
                </a:solidFill>
                <a:latin typeface="Roboto"/>
                <a:ea typeface="Roboto"/>
              </a:rPr>
              <a:t>Delafon-Pariset</a:t>
            </a:r>
            <a:endParaRPr lang="fr-FR" sz="16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fr-FR" sz="1400" dirty="0">
                <a:solidFill>
                  <a:srgbClr val="000000"/>
                </a:solidFill>
                <a:latin typeface="Roboto"/>
                <a:ea typeface="Roboto"/>
              </a:rPr>
              <a:t> pédiatrie générale/EOI, hôpital Robert Debré</a:t>
            </a:r>
          </a:p>
          <a:p>
            <a:pPr algn="ctr"/>
            <a:r>
              <a:rPr lang="fr-FR" sz="1400" dirty="0">
                <a:solidFill>
                  <a:srgbClr val="000000"/>
                </a:solidFill>
                <a:latin typeface="Roboto"/>
                <a:ea typeface="Roboto"/>
              </a:rPr>
              <a:t>MSF OCP &amp; IAME/INSERM</a:t>
            </a:r>
            <a:endParaRPr lang="fr-FR" sz="14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DB3CBD6-7120-496C-2729-97DE55252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39" y="5656721"/>
            <a:ext cx="2280316" cy="13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055ACB-86D5-768A-2229-627FD1477F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462" r="-158" b="-158"/>
          <a:stretch>
            <a:fillRect/>
          </a:stretch>
        </p:blipFill>
        <p:spPr>
          <a:xfrm>
            <a:off x="0" y="-281354"/>
            <a:ext cx="2280315" cy="7444172"/>
          </a:xfrm>
          <a:prstGeom prst="rect">
            <a:avLst/>
          </a:prstGeom>
        </p:spPr>
      </p:pic>
      <p:pic>
        <p:nvPicPr>
          <p:cNvPr id="6" name="Image 4" descr="Organisation de MSF | Médecins Sans Frontières">
            <a:extLst>
              <a:ext uri="{FF2B5EF4-FFF2-40B4-BE49-F238E27FC236}">
                <a16:creationId xmlns:a16="http://schemas.microsoft.com/office/drawing/2014/main" id="{8AA7CB14-D211-543E-4E8C-744DD5A507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7811" r="-562" b="29195"/>
          <a:stretch>
            <a:fillRect/>
          </a:stretch>
        </p:blipFill>
        <p:spPr>
          <a:xfrm>
            <a:off x="8187355" y="5843524"/>
            <a:ext cx="2419625" cy="980602"/>
          </a:xfrm>
          <a:prstGeom prst="rect">
            <a:avLst/>
          </a:prstGeom>
        </p:spPr>
      </p:pic>
      <p:pic>
        <p:nvPicPr>
          <p:cNvPr id="7" name="Picture 1" descr="IAME">
            <a:extLst>
              <a:ext uri="{FF2B5EF4-FFF2-40B4-BE49-F238E27FC236}">
                <a16:creationId xmlns:a16="http://schemas.microsoft.com/office/drawing/2014/main" id="{4B4A015E-2027-F828-C3B1-62C338968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6980" y="6058653"/>
            <a:ext cx="1480457" cy="550344"/>
          </a:xfrm>
          <a:prstGeom prst="rect">
            <a:avLst/>
          </a:prstGeom>
        </p:spPr>
      </p:pic>
      <p:pic>
        <p:nvPicPr>
          <p:cNvPr id="8" name="Picture 2" descr="Societé africaine de pathologie infectieuse | UIA Yearbook ...">
            <a:extLst>
              <a:ext uri="{FF2B5EF4-FFF2-40B4-BE49-F238E27FC236}">
                <a16:creationId xmlns:a16="http://schemas.microsoft.com/office/drawing/2014/main" id="{357D2A19-7BED-7DE4-22F8-764F7DD2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72" y="5997103"/>
            <a:ext cx="1212481" cy="8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668A9F78-D230-E4F4-43A1-12FBECA73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253" y="6080000"/>
            <a:ext cx="2060628" cy="639215"/>
          </a:xfrm>
          <a:prstGeom prst="rect">
            <a:avLst/>
          </a:prstGeom>
        </p:spPr>
      </p:pic>
      <p:pic>
        <p:nvPicPr>
          <p:cNvPr id="10" name="Picture 4" descr="SPILF - Pari(s) Santé Femmes 2025">
            <a:extLst>
              <a:ext uri="{FF2B5EF4-FFF2-40B4-BE49-F238E27FC236}">
                <a16:creationId xmlns:a16="http://schemas.microsoft.com/office/drawing/2014/main" id="{06A75344-E805-E0B1-F04D-E0A99A3C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81" y="5941216"/>
            <a:ext cx="926122" cy="9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7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FCD87-DA68-608B-D041-F91274A38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7E10BCEF-B299-BA53-0580-80D5DD4AE98D}"/>
              </a:ext>
            </a:extLst>
          </p:cNvPr>
          <p:cNvSpPr txBox="1">
            <a:spLocks/>
          </p:cNvSpPr>
          <p:nvPr/>
        </p:nvSpPr>
        <p:spPr>
          <a:xfrm>
            <a:off x="197004" y="193475"/>
            <a:ext cx="11814089" cy="8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4" name="Image 3" descr="Une image contenant texte, capture d’écran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AF6BE18-3503-F130-5085-536D86BB4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t="5940"/>
          <a:stretch>
            <a:fillRect/>
          </a:stretch>
        </p:blipFill>
        <p:spPr bwMode="auto">
          <a:xfrm>
            <a:off x="4489094" y="1880533"/>
            <a:ext cx="5547440" cy="4231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hevron 4">
            <a:extLst>
              <a:ext uri="{FF2B5EF4-FFF2-40B4-BE49-F238E27FC236}">
                <a16:creationId xmlns:a16="http://schemas.microsoft.com/office/drawing/2014/main" id="{77CEDD82-5F36-B056-6E20-23E0FFD1DC31}"/>
              </a:ext>
            </a:extLst>
          </p:cNvPr>
          <p:cNvSpPr/>
          <p:nvPr/>
        </p:nvSpPr>
        <p:spPr>
          <a:xfrm>
            <a:off x="6678359" y="6117311"/>
            <a:ext cx="2649193" cy="240244"/>
          </a:xfrm>
          <a:prstGeom prst="chevron">
            <a:avLst/>
          </a:prstGeom>
          <a:solidFill>
            <a:srgbClr val="EF03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Signalisation droite 5">
            <a:extLst>
              <a:ext uri="{FF2B5EF4-FFF2-40B4-BE49-F238E27FC236}">
                <a16:creationId xmlns:a16="http://schemas.microsoft.com/office/drawing/2014/main" id="{39623DD0-AC0E-554F-5598-36AA84DA9331}"/>
              </a:ext>
            </a:extLst>
          </p:cNvPr>
          <p:cNvSpPr/>
          <p:nvPr/>
        </p:nvSpPr>
        <p:spPr>
          <a:xfrm>
            <a:off x="4870625" y="6117311"/>
            <a:ext cx="2836461" cy="240244"/>
          </a:xfrm>
          <a:prstGeom prst="homePlate">
            <a:avLst/>
          </a:prstGeom>
          <a:solidFill>
            <a:srgbClr val="FB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EB221F9-D5F8-1C34-3459-BDA07BD27418}"/>
              </a:ext>
            </a:extLst>
          </p:cNvPr>
          <p:cNvCxnSpPr>
            <a:cxnSpLocks/>
          </p:cNvCxnSpPr>
          <p:nvPr/>
        </p:nvCxnSpPr>
        <p:spPr>
          <a:xfrm>
            <a:off x="4870625" y="6474913"/>
            <a:ext cx="4456927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305984E0-DB4F-AB02-4E78-762FB58F9245}"/>
              </a:ext>
            </a:extLst>
          </p:cNvPr>
          <p:cNvSpPr txBox="1"/>
          <p:nvPr/>
        </p:nvSpPr>
        <p:spPr>
          <a:xfrm>
            <a:off x="4489094" y="6581001"/>
            <a:ext cx="1279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admission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906A4C-8165-D6E2-5738-1C9D62350635}"/>
              </a:ext>
            </a:extLst>
          </p:cNvPr>
          <p:cNvSpPr txBox="1"/>
          <p:nvPr/>
        </p:nvSpPr>
        <p:spPr>
          <a:xfrm>
            <a:off x="7476923" y="6581001"/>
            <a:ext cx="677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48 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6CAE79-FC99-D34C-C959-CB85DF67D4F9}"/>
              </a:ext>
            </a:extLst>
          </p:cNvPr>
          <p:cNvSpPr txBox="1"/>
          <p:nvPr/>
        </p:nvSpPr>
        <p:spPr>
          <a:xfrm>
            <a:off x="4059724" y="2705763"/>
            <a:ext cx="90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60,7%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989B13-C1DD-4B4F-410E-5F9E59E81E8A}"/>
              </a:ext>
            </a:extLst>
          </p:cNvPr>
          <p:cNvSpPr txBox="1"/>
          <p:nvPr/>
        </p:nvSpPr>
        <p:spPr>
          <a:xfrm>
            <a:off x="4059724" y="443834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30,6%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1382C2-17B5-C2F2-7C5D-FC78DBFEB7B8}"/>
              </a:ext>
            </a:extLst>
          </p:cNvPr>
          <p:cNvSpPr txBox="1"/>
          <p:nvPr/>
        </p:nvSpPr>
        <p:spPr>
          <a:xfrm>
            <a:off x="4059724" y="5312049"/>
            <a:ext cx="90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8,7%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78DB50A-50C4-87F9-2580-D20CDA4A2FB3}"/>
              </a:ext>
            </a:extLst>
          </p:cNvPr>
          <p:cNvSpPr txBox="1"/>
          <p:nvPr/>
        </p:nvSpPr>
        <p:spPr>
          <a:xfrm>
            <a:off x="8626774" y="2444420"/>
            <a:ext cx="3944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40,3% 			</a:t>
            </a:r>
            <a:endParaRPr lang="fr-FR" i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005260-A7E2-BBD1-7F93-0B9E44A78CF0}"/>
              </a:ext>
            </a:extLst>
          </p:cNvPr>
          <p:cNvSpPr txBox="1"/>
          <p:nvPr/>
        </p:nvSpPr>
        <p:spPr>
          <a:xfrm>
            <a:off x="8626774" y="3991011"/>
            <a:ext cx="3761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32,1% 			</a:t>
            </a:r>
            <a:endParaRPr lang="fr-FR" i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065C9E1-E5ED-B8E0-5B7D-81F6FF9F4717}"/>
              </a:ext>
            </a:extLst>
          </p:cNvPr>
          <p:cNvSpPr txBox="1"/>
          <p:nvPr/>
        </p:nvSpPr>
        <p:spPr>
          <a:xfrm>
            <a:off x="8626774" y="5201090"/>
            <a:ext cx="3944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17,3% 			</a:t>
            </a:r>
            <a:endParaRPr lang="fr-FR" i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F03AEA-C410-1E8E-F1B1-50F3F16E8086}"/>
              </a:ext>
            </a:extLst>
          </p:cNvPr>
          <p:cNvSpPr txBox="1"/>
          <p:nvPr/>
        </p:nvSpPr>
        <p:spPr>
          <a:xfrm>
            <a:off x="568939" y="3202275"/>
            <a:ext cx="31363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0" dirty="0">
                <a:effectLst/>
                <a:ea typeface="Times New Roman" panose="02020603050405020304" pitchFamily="18" charset="0"/>
              </a:rPr>
              <a:t>Diagramme de </a:t>
            </a:r>
            <a:r>
              <a:rPr lang="fr-FR" sz="1600" kern="0" dirty="0" err="1">
                <a:effectLst/>
                <a:ea typeface="Times New Roman" panose="02020603050405020304" pitchFamily="18" charset="0"/>
              </a:rPr>
              <a:t>Sankey</a:t>
            </a:r>
            <a:r>
              <a:rPr lang="fr-FR" sz="1600" kern="0" dirty="0">
                <a:effectLst/>
                <a:ea typeface="Times New Roman" panose="02020603050405020304" pitchFamily="18" charset="0"/>
              </a:rPr>
              <a:t> de l’efficacité microbiologique des antibiothérapies reçues initialement et après l’ajustement</a:t>
            </a:r>
            <a:r>
              <a:rPr lang="fr-FR" sz="1600" dirty="0">
                <a:effectLst/>
              </a:rPr>
              <a:t> </a:t>
            </a:r>
            <a:endParaRPr lang="fr-FR" sz="1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94D8F00-D9EC-3A96-AFF8-802178DE2CA3}"/>
              </a:ext>
            </a:extLst>
          </p:cNvPr>
          <p:cNvSpPr txBox="1"/>
          <p:nvPr/>
        </p:nvSpPr>
        <p:spPr>
          <a:xfrm>
            <a:off x="11857044" y="647985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8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6F33D06-52CD-7F25-C3B9-A938ED14BC85}"/>
              </a:ext>
            </a:extLst>
          </p:cNvPr>
          <p:cNvSpPr txBox="1"/>
          <p:nvPr/>
        </p:nvSpPr>
        <p:spPr>
          <a:xfrm>
            <a:off x="609412" y="1197591"/>
            <a:ext cx="115284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ea typeface="+mn-lt"/>
                <a:cs typeface="+mn-lt"/>
              </a:rPr>
              <a:t>Étude de l’adéquation des thérapies anti infectieuses (reçues ou envisagées en alternative) à la microbiologie retrouvée (n=196)</a:t>
            </a:r>
            <a:endParaRPr lang="en-US" sz="2000" b="1" dirty="0"/>
          </a:p>
        </p:txBody>
      </p:sp>
      <p:sp>
        <p:nvSpPr>
          <p:cNvPr id="3" name="Flowchart: Connector 12">
            <a:extLst>
              <a:ext uri="{FF2B5EF4-FFF2-40B4-BE49-F238E27FC236}">
                <a16:creationId xmlns:a16="http://schemas.microsoft.com/office/drawing/2014/main" id="{41B8A2BB-FD39-EB25-0D20-433E35061ABD}"/>
              </a:ext>
            </a:extLst>
          </p:cNvPr>
          <p:cNvSpPr/>
          <p:nvPr/>
        </p:nvSpPr>
        <p:spPr>
          <a:xfrm>
            <a:off x="162037" y="1290203"/>
            <a:ext cx="435425" cy="390070"/>
          </a:xfrm>
          <a:prstGeom prst="flowChartConnector">
            <a:avLst/>
          </a:prstGeom>
          <a:solidFill>
            <a:srgbClr val="7670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Outfi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881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DAF9C-23D7-B84D-DDD0-E015D8574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94534D53-D6BD-A081-EE47-8D9573B16C9C}"/>
              </a:ext>
            </a:extLst>
          </p:cNvPr>
          <p:cNvSpPr txBox="1">
            <a:spLocks/>
          </p:cNvSpPr>
          <p:nvPr/>
        </p:nvSpPr>
        <p:spPr>
          <a:xfrm>
            <a:off x="197004" y="193475"/>
            <a:ext cx="11814089" cy="8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4369B3-4F67-6523-E546-D3BA256B08EA}"/>
              </a:ext>
            </a:extLst>
          </p:cNvPr>
          <p:cNvSpPr txBox="1"/>
          <p:nvPr/>
        </p:nvSpPr>
        <p:spPr>
          <a:xfrm>
            <a:off x="11857044" y="647985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9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BE6E29E-369A-49B2-C630-EB431536F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68264"/>
              </p:ext>
            </p:extLst>
          </p:nvPr>
        </p:nvGraphicFramePr>
        <p:xfrm>
          <a:off x="771337" y="2815801"/>
          <a:ext cx="5318414" cy="36181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27796">
                  <a:extLst>
                    <a:ext uri="{9D8B030D-6E8A-4147-A177-3AD203B41FA5}">
                      <a16:colId xmlns:a16="http://schemas.microsoft.com/office/drawing/2014/main" val="3702731390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3045742363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3828156934"/>
                    </a:ext>
                  </a:extLst>
                </a:gridCol>
              </a:tblGrid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Antibiothérapie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% [n]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IC 95%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132762705"/>
                  </a:ext>
                </a:extLst>
              </a:tr>
              <a:tr h="258438">
                <a:tc gridSpan="3"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Bêtalactamines</a:t>
                      </a:r>
                      <a:endParaRPr lang="fr-FR" sz="11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69285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Ampicilline/amoxicilline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17.3% [34]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[12.5% - 23.5%]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487860254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optimale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17.3% [34]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555204572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excessive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347388678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Ceftriaxone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81.6% [160]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[75.3% - 86.6%]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6617156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optimale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67.9% [133]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1717710074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excessive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13.8% [27]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4177456073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Carbapénème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94.4% [185]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[89.9% - 97.0%]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619896147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optimale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11.2% [22]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601020798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excessive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83.2% [163]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1123404772"/>
                  </a:ext>
                </a:extLst>
              </a:tr>
              <a:tr h="258438">
                <a:tc gridSpan="3"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Aminoglycosides</a:t>
                      </a:r>
                      <a:endParaRPr lang="fr-FR" sz="11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951666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Amikacine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88.3% (173)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[82.7% - 92.3%]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9291207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Gentamicine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87.8% (172)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[82.1% - 91.8%]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776053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87AB872-2342-C3AC-2072-7B87352C02E1}"/>
              </a:ext>
            </a:extLst>
          </p:cNvPr>
          <p:cNvSpPr txBox="1"/>
          <p:nvPr/>
        </p:nvSpPr>
        <p:spPr>
          <a:xfrm>
            <a:off x="597462" y="2029117"/>
            <a:ext cx="11033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600" dirty="0"/>
              <a:t>Efficacité microbiologique des différentes molécules ou combinaisons de molécules envisagées chez les sujets avec bactériémie communautaire documentée en fonction de l’antibiogramme des isolats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6CCF73F-0E46-049F-6A32-477A63C9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235" y="3201381"/>
            <a:ext cx="5438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Association ampicilline/ampicilline-gentamicine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90,8 %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mais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77 % grâce à la gentamicine seule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2991EF-EF1F-3EEF-F299-6AD9C81271B0}"/>
              </a:ext>
            </a:extLst>
          </p:cNvPr>
          <p:cNvSpPr/>
          <p:nvPr/>
        </p:nvSpPr>
        <p:spPr>
          <a:xfrm>
            <a:off x="771337" y="3330810"/>
            <a:ext cx="5318414" cy="781336"/>
          </a:xfrm>
          <a:prstGeom prst="rect">
            <a:avLst/>
          </a:prstGeom>
          <a:noFill/>
          <a:ln>
            <a:solidFill>
              <a:srgbClr val="4DA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5BEA5F-ECF5-0F51-7169-DE12C916DD3F}"/>
              </a:ext>
            </a:extLst>
          </p:cNvPr>
          <p:cNvSpPr/>
          <p:nvPr/>
        </p:nvSpPr>
        <p:spPr>
          <a:xfrm>
            <a:off x="771337" y="6164211"/>
            <a:ext cx="5318414" cy="26972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B8E0442-0329-8051-0145-20D077491AE8}"/>
              </a:ext>
            </a:extLst>
          </p:cNvPr>
          <p:cNvSpPr txBox="1"/>
          <p:nvPr/>
        </p:nvSpPr>
        <p:spPr>
          <a:xfrm>
            <a:off x="609412" y="1197591"/>
            <a:ext cx="115284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ea typeface="+mn-lt"/>
                <a:cs typeface="+mn-lt"/>
              </a:rPr>
              <a:t>Étude de l’adéquation des thérapies anti infectieuses (reçues ou envisagées en alternative) à la microbiologie retrouvée (n=196)</a:t>
            </a:r>
            <a:endParaRPr lang="en-US" sz="2000" b="1" dirty="0"/>
          </a:p>
        </p:txBody>
      </p:sp>
      <p:sp>
        <p:nvSpPr>
          <p:cNvPr id="5" name="Flowchart: Connector 12">
            <a:extLst>
              <a:ext uri="{FF2B5EF4-FFF2-40B4-BE49-F238E27FC236}">
                <a16:creationId xmlns:a16="http://schemas.microsoft.com/office/drawing/2014/main" id="{CC4418A6-8E64-4DE2-3E31-A2197CC1D090}"/>
              </a:ext>
            </a:extLst>
          </p:cNvPr>
          <p:cNvSpPr/>
          <p:nvPr/>
        </p:nvSpPr>
        <p:spPr>
          <a:xfrm>
            <a:off x="162037" y="1290203"/>
            <a:ext cx="435425" cy="390070"/>
          </a:xfrm>
          <a:prstGeom prst="flowChartConnector">
            <a:avLst/>
          </a:prstGeom>
          <a:solidFill>
            <a:srgbClr val="7670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Outfi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92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3C7B2-7822-A98B-2DDF-46791174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Caractère coloré, diagramme&#10;&#10;Le contenu généré par l’IA peut être incorrect.">
            <a:extLst>
              <a:ext uri="{FF2B5EF4-FFF2-40B4-BE49-F238E27FC236}">
                <a16:creationId xmlns:a16="http://schemas.microsoft.com/office/drawing/2014/main" id="{C4BB79CF-9945-F348-4CCD-0446AA014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302"/>
          <a:stretch>
            <a:fillRect/>
          </a:stretch>
        </p:blipFill>
        <p:spPr bwMode="auto">
          <a:xfrm>
            <a:off x="5430076" y="5441857"/>
            <a:ext cx="7295323" cy="404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Une image contenant texte, capture d’écran, Caractère coloré, diagramme&#10;&#10;Le contenu généré par l’IA peut être incorrect.">
            <a:extLst>
              <a:ext uri="{FF2B5EF4-FFF2-40B4-BE49-F238E27FC236}">
                <a16:creationId xmlns:a16="http://schemas.microsoft.com/office/drawing/2014/main" id="{058568A0-5A69-A570-691A-3A8FBEC67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20" b="35744"/>
          <a:stretch>
            <a:fillRect/>
          </a:stretch>
        </p:blipFill>
        <p:spPr bwMode="auto">
          <a:xfrm>
            <a:off x="5963478" y="2540496"/>
            <a:ext cx="6228521" cy="2918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724D57AB-863D-7D75-1D33-B33C9A830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91238"/>
              </p:ext>
            </p:extLst>
          </p:nvPr>
        </p:nvGraphicFramePr>
        <p:xfrm>
          <a:off x="771726" y="2806754"/>
          <a:ext cx="5318414" cy="36181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27796">
                  <a:extLst>
                    <a:ext uri="{9D8B030D-6E8A-4147-A177-3AD203B41FA5}">
                      <a16:colId xmlns:a16="http://schemas.microsoft.com/office/drawing/2014/main" val="3702731390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3045742363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3828156934"/>
                    </a:ext>
                  </a:extLst>
                </a:gridCol>
              </a:tblGrid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Antibiothérapie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% [n]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IC 95%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132762705"/>
                  </a:ext>
                </a:extLst>
              </a:tr>
              <a:tr h="258438">
                <a:tc gridSpan="3"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Bêtalactamines</a:t>
                      </a:r>
                      <a:endParaRPr lang="fr-FR" sz="11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69285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Ampicilline/amoxicilline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17.3% [34]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[12.5% - 23.5%]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487860254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optimale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17.3% [34]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555204572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excessive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347388678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Ceftriaxone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81.6% [160]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[75.3% - 86.6%]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6617156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optimale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67.9% [133]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1717710074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excessive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13.8% [27]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4177456073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Carbapénème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94.4% [185]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[89.9% - 97.0%]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619896147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optimale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11.2% [22]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601020798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excessive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83.2% [163]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1123404772"/>
                  </a:ext>
                </a:extLst>
              </a:tr>
              <a:tr h="258438">
                <a:tc gridSpan="3"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Aminoglycosides</a:t>
                      </a:r>
                      <a:endParaRPr lang="fr-FR" sz="11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951666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Amikacine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88.3% (173)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[82.7% - 92.3%]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9291207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Gentamicine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87.8% (172)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[82.1% - 91.8%]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7760530"/>
                  </a:ext>
                </a:extLst>
              </a:tr>
            </a:tbl>
          </a:graphicData>
        </a:graphic>
      </p:graphicFrame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2FBDD28C-816E-FA1F-AB5C-B99163C87B1A}"/>
              </a:ext>
            </a:extLst>
          </p:cNvPr>
          <p:cNvSpPr txBox="1">
            <a:spLocks/>
          </p:cNvSpPr>
          <p:nvPr/>
        </p:nvSpPr>
        <p:spPr>
          <a:xfrm>
            <a:off x="197004" y="193475"/>
            <a:ext cx="11814089" cy="8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7E45A5-852F-C388-AE35-2BB87E87E442}"/>
              </a:ext>
            </a:extLst>
          </p:cNvPr>
          <p:cNvSpPr txBox="1"/>
          <p:nvPr/>
        </p:nvSpPr>
        <p:spPr>
          <a:xfrm>
            <a:off x="6228523" y="5990395"/>
            <a:ext cx="5782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600" dirty="0"/>
              <a:t>Une prescription systématique de </a:t>
            </a:r>
            <a:r>
              <a:rPr lang="fr-FR" sz="1600" b="1" dirty="0"/>
              <a:t>ceftriaxone</a:t>
            </a:r>
            <a:r>
              <a:rPr lang="fr-FR" sz="1600" dirty="0"/>
              <a:t> aurait fait passer l’inefficacité de </a:t>
            </a:r>
            <a:r>
              <a:rPr lang="fr-FR" sz="1600" b="1" dirty="0"/>
              <a:t>60,7 % → 18,4 %</a:t>
            </a:r>
            <a:r>
              <a:rPr lang="fr-FR" sz="1600" dirty="0"/>
              <a:t>, avec un taux d’efficacité excessive concernant 13,8% de ces patients bactériémiques.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8F708-D330-CF5E-25BA-9BF451087C27}"/>
              </a:ext>
            </a:extLst>
          </p:cNvPr>
          <p:cNvSpPr/>
          <p:nvPr/>
        </p:nvSpPr>
        <p:spPr>
          <a:xfrm>
            <a:off x="771724" y="4084717"/>
            <a:ext cx="5318414" cy="780585"/>
          </a:xfrm>
          <a:prstGeom prst="rect">
            <a:avLst/>
          </a:prstGeom>
          <a:noFill/>
          <a:ln>
            <a:solidFill>
              <a:srgbClr val="FDCC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4C375E0-B6AA-15B6-A040-84D6D70C0C31}"/>
              </a:ext>
            </a:extLst>
          </p:cNvPr>
          <p:cNvSpPr txBox="1"/>
          <p:nvPr/>
        </p:nvSpPr>
        <p:spPr>
          <a:xfrm>
            <a:off x="11814974" y="651063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46F0E9-AACA-1E80-5B0A-360B0CF62254}"/>
              </a:ext>
            </a:extLst>
          </p:cNvPr>
          <p:cNvSpPr txBox="1"/>
          <p:nvPr/>
        </p:nvSpPr>
        <p:spPr>
          <a:xfrm>
            <a:off x="597462" y="2029117"/>
            <a:ext cx="11033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600" dirty="0"/>
              <a:t>Efficacité microbiologique des différentes molécules ou combinaisons de molécules envisagées chez les sujets avec bactériémie communautaire documentée en fonction de l’antibiogramme des isolats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A7095F1C-266E-C9DC-424B-7B8D17FD6B7A}"/>
              </a:ext>
            </a:extLst>
          </p:cNvPr>
          <p:cNvSpPr txBox="1"/>
          <p:nvPr/>
        </p:nvSpPr>
        <p:spPr>
          <a:xfrm>
            <a:off x="609412" y="1197591"/>
            <a:ext cx="115284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ea typeface="+mn-lt"/>
                <a:cs typeface="+mn-lt"/>
              </a:rPr>
              <a:t>Étude de l’adéquation des thérapies anti infectieuses (reçues ou envisagées en alternative) à la microbiologie retrouvée (n=196)</a:t>
            </a:r>
            <a:endParaRPr lang="en-US" sz="2000" b="1" dirty="0"/>
          </a:p>
        </p:txBody>
      </p:sp>
      <p:sp>
        <p:nvSpPr>
          <p:cNvPr id="14" name="Flowchart: Connector 12">
            <a:extLst>
              <a:ext uri="{FF2B5EF4-FFF2-40B4-BE49-F238E27FC236}">
                <a16:creationId xmlns:a16="http://schemas.microsoft.com/office/drawing/2014/main" id="{CAE084E2-3783-F0C4-45EB-BF0A80A2C480}"/>
              </a:ext>
            </a:extLst>
          </p:cNvPr>
          <p:cNvSpPr/>
          <p:nvPr/>
        </p:nvSpPr>
        <p:spPr>
          <a:xfrm>
            <a:off x="162037" y="1290203"/>
            <a:ext cx="435425" cy="390070"/>
          </a:xfrm>
          <a:prstGeom prst="flowChartConnector">
            <a:avLst/>
          </a:prstGeom>
          <a:solidFill>
            <a:srgbClr val="7670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Outfi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05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08D52-D9EF-704F-D2E4-043728054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553FA05-37EB-E068-6712-E46BEECD6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31601"/>
              </p:ext>
            </p:extLst>
          </p:nvPr>
        </p:nvGraphicFramePr>
        <p:xfrm>
          <a:off x="771726" y="2806754"/>
          <a:ext cx="5318414" cy="36181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27796">
                  <a:extLst>
                    <a:ext uri="{9D8B030D-6E8A-4147-A177-3AD203B41FA5}">
                      <a16:colId xmlns:a16="http://schemas.microsoft.com/office/drawing/2014/main" val="3702731390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3045742363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3828156934"/>
                    </a:ext>
                  </a:extLst>
                </a:gridCol>
              </a:tblGrid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Antibiothérapie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% [n]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IC 95%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132762705"/>
                  </a:ext>
                </a:extLst>
              </a:tr>
              <a:tr h="258438">
                <a:tc gridSpan="3"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Bêtalactamines</a:t>
                      </a:r>
                      <a:endParaRPr lang="fr-FR" sz="11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69285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Ampicilline/amoxicilline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17.3% [34]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[12.5% - 23.5%]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487860254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optimale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17.3% [34]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555204572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excessive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347388678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Ceftriaxone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81.6% [160]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[75.3% - 86.6%]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26617156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optimale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67.9% [133]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1717710074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excessive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13.8% [27]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4177456073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Carbapénème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94.4% [185]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[89.9% - 97.0%]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619896147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optimale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11.2% [22]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601020798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  - dont excessive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83.2% [163]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-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extLst>
                  <a:ext uri="{0D108BD9-81ED-4DB2-BD59-A6C34878D82A}">
                    <a16:rowId xmlns:a16="http://schemas.microsoft.com/office/drawing/2014/main" val="1123404772"/>
                  </a:ext>
                </a:extLst>
              </a:tr>
              <a:tr h="258438">
                <a:tc gridSpan="3"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Aminoglycosides</a:t>
                      </a:r>
                      <a:endParaRPr lang="fr-FR" sz="11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951666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Amikacine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88.3% (173)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[82.7% - 92.3%]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9291207"/>
                  </a:ext>
                </a:extLst>
              </a:tr>
              <a:tr h="258438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Gentamicine</a:t>
                      </a:r>
                      <a:endParaRPr lang="fr-F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20" marR="6392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87.8% (172)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7150" algn="l" fontAlgn="base"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[82.1% - 91.8%] </a:t>
                      </a: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7760530"/>
                  </a:ext>
                </a:extLst>
              </a:tr>
            </a:tbl>
          </a:graphicData>
        </a:graphic>
      </p:graphicFrame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85402400-0318-9B32-B16C-26B3D9C7EA7A}"/>
              </a:ext>
            </a:extLst>
          </p:cNvPr>
          <p:cNvSpPr txBox="1">
            <a:spLocks/>
          </p:cNvSpPr>
          <p:nvPr/>
        </p:nvSpPr>
        <p:spPr>
          <a:xfrm>
            <a:off x="197004" y="193475"/>
            <a:ext cx="11814089" cy="8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6D73E6-B765-24DE-D9E7-550CD7D8B6EB}"/>
              </a:ext>
            </a:extLst>
          </p:cNvPr>
          <p:cNvSpPr txBox="1"/>
          <p:nvPr/>
        </p:nvSpPr>
        <p:spPr>
          <a:xfrm>
            <a:off x="11814974" y="651063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D9DCD-10D8-93D9-65B4-60E5E22B2F1F}"/>
              </a:ext>
            </a:extLst>
          </p:cNvPr>
          <p:cNvSpPr/>
          <p:nvPr/>
        </p:nvSpPr>
        <p:spPr>
          <a:xfrm>
            <a:off x="771726" y="4875963"/>
            <a:ext cx="5318414" cy="789964"/>
          </a:xfrm>
          <a:prstGeom prst="rect">
            <a:avLst/>
          </a:prstGeom>
          <a:noFill/>
          <a:ln>
            <a:solidFill>
              <a:srgbClr val="D92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D9222A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4D06F7-716C-C29E-80F1-7B891EC90822}"/>
              </a:ext>
            </a:extLst>
          </p:cNvPr>
          <p:cNvSpPr txBox="1"/>
          <p:nvPr/>
        </p:nvSpPr>
        <p:spPr>
          <a:xfrm>
            <a:off x="597462" y="2029117"/>
            <a:ext cx="11033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600" dirty="0"/>
              <a:t>Efficacité microbiologique des différentes molécules ou combinaisons de molécules envisagées chez les sujets avec bactériémie communautaire documentée en fonction de l’antibiogramme des isolats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76052A3-C617-367E-62F3-377DAA14F5EF}"/>
              </a:ext>
            </a:extLst>
          </p:cNvPr>
          <p:cNvSpPr txBox="1"/>
          <p:nvPr/>
        </p:nvSpPr>
        <p:spPr>
          <a:xfrm>
            <a:off x="609412" y="1197591"/>
            <a:ext cx="115284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ea typeface="+mn-lt"/>
                <a:cs typeface="+mn-lt"/>
              </a:rPr>
              <a:t>Étude de l’adéquation des thérapies anti infectieuses (reçues ou envisagées en alternative) à la microbiologie retrouvée (n=196)</a:t>
            </a:r>
            <a:endParaRPr lang="en-US" sz="2000" b="1" dirty="0"/>
          </a:p>
        </p:txBody>
      </p:sp>
      <p:sp>
        <p:nvSpPr>
          <p:cNvPr id="5" name="Flowchart: Connector 12">
            <a:extLst>
              <a:ext uri="{FF2B5EF4-FFF2-40B4-BE49-F238E27FC236}">
                <a16:creationId xmlns:a16="http://schemas.microsoft.com/office/drawing/2014/main" id="{E2527E7B-7C4D-E92C-591E-D0AA5F8AFA8C}"/>
              </a:ext>
            </a:extLst>
          </p:cNvPr>
          <p:cNvSpPr/>
          <p:nvPr/>
        </p:nvSpPr>
        <p:spPr>
          <a:xfrm>
            <a:off x="162037" y="1290203"/>
            <a:ext cx="435425" cy="390070"/>
          </a:xfrm>
          <a:prstGeom prst="flowChartConnector">
            <a:avLst/>
          </a:prstGeom>
          <a:solidFill>
            <a:srgbClr val="7670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Outfi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610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A1A6A-B861-7D59-6984-5C39B35E6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drawing">
            <a:extLst>
              <a:ext uri="{FF2B5EF4-FFF2-40B4-BE49-F238E27FC236}">
                <a16:creationId xmlns:a16="http://schemas.microsoft.com/office/drawing/2014/main" id="{25BCA364-8B58-0B96-490F-6CCA43B3B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57" y="1042883"/>
            <a:ext cx="4818295" cy="5667829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BD7F7FD4-52EE-BE29-D586-732F6C900D96}"/>
              </a:ext>
            </a:extLst>
          </p:cNvPr>
          <p:cNvSpPr txBox="1"/>
          <p:nvPr/>
        </p:nvSpPr>
        <p:spPr>
          <a:xfrm>
            <a:off x="609412" y="1197595"/>
            <a:ext cx="6983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/>
              <a:t>Déterminer des critères cliniques pour guider l’usage empirique des antibiotiques dans la cohorte globale (n = 4390)</a:t>
            </a:r>
          </a:p>
        </p:txBody>
      </p:sp>
      <p:sp>
        <p:nvSpPr>
          <p:cNvPr id="22" name="Flowchart: Connector 12">
            <a:extLst>
              <a:ext uri="{FF2B5EF4-FFF2-40B4-BE49-F238E27FC236}">
                <a16:creationId xmlns:a16="http://schemas.microsoft.com/office/drawing/2014/main" id="{1A122B3A-3D42-BB4D-4086-4A9914DD3670}"/>
              </a:ext>
            </a:extLst>
          </p:cNvPr>
          <p:cNvSpPr/>
          <p:nvPr/>
        </p:nvSpPr>
        <p:spPr>
          <a:xfrm>
            <a:off x="162037" y="1290207"/>
            <a:ext cx="435425" cy="390070"/>
          </a:xfrm>
          <a:prstGeom prst="flowChartConnector">
            <a:avLst/>
          </a:prstGeom>
          <a:solidFill>
            <a:srgbClr val="FDCC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utfit"/>
              </a:rPr>
              <a:t>2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4462ED96-AFCF-2D73-CF06-E49F90EDFF87}"/>
              </a:ext>
            </a:extLst>
          </p:cNvPr>
          <p:cNvSpPr txBox="1">
            <a:spLocks/>
          </p:cNvSpPr>
          <p:nvPr/>
        </p:nvSpPr>
        <p:spPr>
          <a:xfrm>
            <a:off x="197004" y="193475"/>
            <a:ext cx="11814089" cy="8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471468-EDC2-A406-D171-65D5DE163988}"/>
              </a:ext>
            </a:extLst>
          </p:cNvPr>
          <p:cNvSpPr/>
          <p:nvPr/>
        </p:nvSpPr>
        <p:spPr>
          <a:xfrm>
            <a:off x="8020719" y="3079101"/>
            <a:ext cx="4063938" cy="3499809"/>
          </a:xfrm>
          <a:prstGeom prst="rect">
            <a:avLst/>
          </a:prstGeom>
          <a:noFill/>
          <a:ln w="25400">
            <a:solidFill>
              <a:srgbClr val="FDCC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D1F753-B9D5-C80F-7736-F752E489AD06}"/>
              </a:ext>
            </a:extLst>
          </p:cNvPr>
          <p:cNvSpPr/>
          <p:nvPr/>
        </p:nvSpPr>
        <p:spPr>
          <a:xfrm>
            <a:off x="9584425" y="6076546"/>
            <a:ext cx="1154619" cy="481740"/>
          </a:xfrm>
          <a:prstGeom prst="rect">
            <a:avLst/>
          </a:prstGeom>
          <a:noFill/>
          <a:ln w="25400">
            <a:solidFill>
              <a:srgbClr val="7670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2135B4-6E3F-1A86-F0A6-52602B6F2221}"/>
              </a:ext>
            </a:extLst>
          </p:cNvPr>
          <p:cNvSpPr txBox="1"/>
          <p:nvPr/>
        </p:nvSpPr>
        <p:spPr>
          <a:xfrm>
            <a:off x="379748" y="2245993"/>
            <a:ext cx="75545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Stratification de la cohorte (n = 4390) en </a:t>
            </a:r>
            <a:r>
              <a:rPr lang="fr-FR" b="1" dirty="0"/>
              <a:t>4 groupes</a:t>
            </a:r>
            <a:r>
              <a:rPr lang="fr-FR" dirty="0"/>
              <a:t> selon l’</a:t>
            </a:r>
            <a:r>
              <a:rPr lang="en-GB" dirty="0"/>
              <a:t>outcome</a:t>
            </a:r>
            <a:r>
              <a:rPr lang="fr-FR" dirty="0"/>
              <a:t> clinique avec/sans antibiothérapie :</a:t>
            </a:r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G1</a:t>
            </a:r>
            <a:r>
              <a:rPr lang="fr-FR" dirty="0"/>
              <a:t> : évolution favorable (stabilisation, guérison) sous </a:t>
            </a:r>
          </a:p>
          <a:p>
            <a:pPr lvl="1"/>
            <a:r>
              <a:rPr lang="fr-FR" dirty="0"/>
              <a:t>      amoxicilline / sans antibiotiques (n1 = 968)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/>
                </a:solidFill>
              </a:rPr>
              <a:t>G2</a:t>
            </a:r>
            <a:r>
              <a:rPr lang="fr-FR" dirty="0"/>
              <a:t> : favorable (stabilisation, guérison) sous ceftriaxone (n2 = 2186)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00000"/>
                </a:solidFill>
              </a:rPr>
              <a:t>G3</a:t>
            </a:r>
            <a:r>
              <a:rPr lang="fr-FR" dirty="0"/>
              <a:t> : défavorable (décès ou détérioration) malgré ceftriaxone </a:t>
            </a:r>
          </a:p>
          <a:p>
            <a:pPr lvl="1"/>
            <a:r>
              <a:rPr lang="fr-FR" dirty="0"/>
              <a:t>      (n3 =363)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G4</a:t>
            </a:r>
            <a:r>
              <a:rPr lang="fr-FR" dirty="0"/>
              <a:t> : indéterminés (n =873)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30CE-0D78-AFF3-586D-B30B0F036DE6}"/>
              </a:ext>
            </a:extLst>
          </p:cNvPr>
          <p:cNvSpPr txBox="1"/>
          <p:nvPr/>
        </p:nvSpPr>
        <p:spPr>
          <a:xfrm>
            <a:off x="11814974" y="651063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7413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70EA0-A586-284A-E020-787B99C1C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A73ACD83-9B49-F8C2-7FBC-717D024BA115}"/>
              </a:ext>
            </a:extLst>
          </p:cNvPr>
          <p:cNvSpPr txBox="1">
            <a:spLocks/>
          </p:cNvSpPr>
          <p:nvPr/>
        </p:nvSpPr>
        <p:spPr>
          <a:xfrm>
            <a:off x="197004" y="193475"/>
            <a:ext cx="11814089" cy="8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8C43ADB-7829-C452-026E-E47037F9DE96}"/>
              </a:ext>
            </a:extLst>
          </p:cNvPr>
          <p:cNvSpPr txBox="1"/>
          <p:nvPr/>
        </p:nvSpPr>
        <p:spPr>
          <a:xfrm>
            <a:off x="11814974" y="651063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138048-3CD2-9939-96DA-060986A682E5}"/>
              </a:ext>
            </a:extLst>
          </p:cNvPr>
          <p:cNvSpPr txBox="1"/>
          <p:nvPr/>
        </p:nvSpPr>
        <p:spPr>
          <a:xfrm>
            <a:off x="597462" y="2469459"/>
            <a:ext cx="3204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0" dirty="0">
                <a:solidFill>
                  <a:srgbClr val="000000"/>
                </a:solidFill>
                <a:ea typeface="Arial" panose="020B0604020202020204" pitchFamily="34" charset="0"/>
              </a:rPr>
              <a:t>Analyse multivariée : facteurs associés à l’appartenance au groupe 3 versus au groupe 2</a:t>
            </a:r>
            <a:r>
              <a:rPr lang="fr-FR" sz="1600" dirty="0"/>
              <a:t>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A10A086-5C5B-DE27-B50C-7CCBDEDB1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84665"/>
              </p:ext>
            </p:extLst>
          </p:nvPr>
        </p:nvGraphicFramePr>
        <p:xfrm>
          <a:off x="3801659" y="2045940"/>
          <a:ext cx="4588681" cy="47631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24692">
                  <a:extLst>
                    <a:ext uri="{9D8B030D-6E8A-4147-A177-3AD203B41FA5}">
                      <a16:colId xmlns:a16="http://schemas.microsoft.com/office/drawing/2014/main" val="3836176536"/>
                    </a:ext>
                  </a:extLst>
                </a:gridCol>
                <a:gridCol w="621316">
                  <a:extLst>
                    <a:ext uri="{9D8B030D-6E8A-4147-A177-3AD203B41FA5}">
                      <a16:colId xmlns:a16="http://schemas.microsoft.com/office/drawing/2014/main" val="771276789"/>
                    </a:ext>
                  </a:extLst>
                </a:gridCol>
                <a:gridCol w="988432">
                  <a:extLst>
                    <a:ext uri="{9D8B030D-6E8A-4147-A177-3AD203B41FA5}">
                      <a16:colId xmlns:a16="http://schemas.microsoft.com/office/drawing/2014/main" val="619626162"/>
                    </a:ext>
                  </a:extLst>
                </a:gridCol>
                <a:gridCol w="854241">
                  <a:extLst>
                    <a:ext uri="{9D8B030D-6E8A-4147-A177-3AD203B41FA5}">
                      <a16:colId xmlns:a16="http://schemas.microsoft.com/office/drawing/2014/main" val="3019815511"/>
                    </a:ext>
                  </a:extLst>
                </a:gridCol>
              </a:tblGrid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Caractéristiques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OR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95% IC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p-valeur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 anchor="ctr"/>
                </a:tc>
                <a:extLst>
                  <a:ext uri="{0D108BD9-81ED-4DB2-BD59-A6C34878D82A}">
                    <a16:rowId xmlns:a16="http://schemas.microsoft.com/office/drawing/2014/main" val="2330894012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Sexe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269577093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Masculin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1105682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Féminin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1,23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0,97 – 1,54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0,081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724559986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Âge en catégories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1317342405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&gt;24 mois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373157773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≤ 12 mois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0,86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0,60 – 1,24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0,4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007778351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&gt; 12-24 mois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1,07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0,78 – 1,48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0,7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854608545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Mois d'admission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4075432098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Autres mois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367305496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Juillet-Septembre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1,53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1,21 – 1,93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&lt;0,001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759427720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SAPP à l'admission par couleurs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095774060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Vert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453379251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Jaune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0,94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0,68 – 1,29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0,7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70605919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Orange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1,33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0,92 – 1,89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0,12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408045248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Rouge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1,50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1,02 – 2,16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0,033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1266687823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Hypoglycémie sévère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1593707975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Non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4130041856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Oui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3,26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2,04 – 5,13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&lt;0,001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394631602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Paludisme (TDR positif)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142464761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Non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846391771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Oui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0,81 – 1,30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0,8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877705730"/>
                  </a:ext>
                </a:extLst>
              </a:tr>
              <a:tr h="172649">
                <a:tc gridSpan="4">
                  <a:txBody>
                    <a:bodyPr/>
                    <a:lstStyle/>
                    <a:p>
                      <a:pPr marL="0" marR="63500">
                        <a:lnSpc>
                          <a:spcPct val="100000"/>
                        </a:lnSpc>
                        <a:buNone/>
                      </a:pPr>
                      <a:r>
                        <a:rPr lang="fr-FR" sz="800" kern="100" dirty="0">
                          <a:effectLst/>
                        </a:rPr>
                        <a:t>Abréviations : IC = intervalle de confiance, OR = rapport de cotes, SAPP = Score d’Alerte Précoce Pédiatrique</a:t>
                      </a:r>
                      <a:endParaRPr lang="fr-FR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07208"/>
                  </a:ext>
                </a:extLst>
              </a:tr>
            </a:tbl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753E202-EDAD-2F66-78E0-C567E56AE782}"/>
              </a:ext>
            </a:extLst>
          </p:cNvPr>
          <p:cNvSpPr/>
          <p:nvPr/>
        </p:nvSpPr>
        <p:spPr>
          <a:xfrm>
            <a:off x="6035067" y="5126953"/>
            <a:ext cx="2355273" cy="216574"/>
          </a:xfrm>
          <a:prstGeom prst="roundRect">
            <a:avLst/>
          </a:prstGeom>
          <a:noFill/>
          <a:ln>
            <a:solidFill>
              <a:srgbClr val="D92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92B1A13-FE9E-C822-54FD-BA1F623852A4}"/>
              </a:ext>
            </a:extLst>
          </p:cNvPr>
          <p:cNvSpPr/>
          <p:nvPr/>
        </p:nvSpPr>
        <p:spPr>
          <a:xfrm>
            <a:off x="6035066" y="5751445"/>
            <a:ext cx="2355273" cy="216574"/>
          </a:xfrm>
          <a:prstGeom prst="roundRect">
            <a:avLst/>
          </a:prstGeom>
          <a:noFill/>
          <a:ln>
            <a:solidFill>
              <a:srgbClr val="D92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70EFC4E-E279-0FBF-B610-32C0F4981D25}"/>
              </a:ext>
            </a:extLst>
          </p:cNvPr>
          <p:cNvSpPr/>
          <p:nvPr/>
        </p:nvSpPr>
        <p:spPr>
          <a:xfrm>
            <a:off x="6035065" y="4109608"/>
            <a:ext cx="2355273" cy="216574"/>
          </a:xfrm>
          <a:prstGeom prst="roundRect">
            <a:avLst/>
          </a:prstGeom>
          <a:noFill/>
          <a:ln>
            <a:solidFill>
              <a:srgbClr val="D9222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94C12D6-8E51-494E-1D5A-3E42491FDCFB}"/>
              </a:ext>
            </a:extLst>
          </p:cNvPr>
          <p:cNvSpPr txBox="1"/>
          <p:nvPr/>
        </p:nvSpPr>
        <p:spPr>
          <a:xfrm>
            <a:off x="609412" y="1197595"/>
            <a:ext cx="112055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/>
              <a:t>Déterminer des critères cliniques pour guider l’usage empirique des antibiotiques dans la cohorte globale (n = 4390)</a:t>
            </a:r>
          </a:p>
        </p:txBody>
      </p:sp>
      <p:sp>
        <p:nvSpPr>
          <p:cNvPr id="11" name="Flowchart: Connector 12">
            <a:extLst>
              <a:ext uri="{FF2B5EF4-FFF2-40B4-BE49-F238E27FC236}">
                <a16:creationId xmlns:a16="http://schemas.microsoft.com/office/drawing/2014/main" id="{A2006A08-0E5F-5B62-458B-CC9F45678903}"/>
              </a:ext>
            </a:extLst>
          </p:cNvPr>
          <p:cNvSpPr/>
          <p:nvPr/>
        </p:nvSpPr>
        <p:spPr>
          <a:xfrm>
            <a:off x="162037" y="1290207"/>
            <a:ext cx="435425" cy="390070"/>
          </a:xfrm>
          <a:prstGeom prst="flowChartConnector">
            <a:avLst/>
          </a:prstGeom>
          <a:solidFill>
            <a:srgbClr val="FDCC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utfi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130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ECCE0-8579-E7A4-4D6A-5C0E4FA20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566FCF2F-D87E-336B-0137-224F1BED0A99}"/>
              </a:ext>
            </a:extLst>
          </p:cNvPr>
          <p:cNvSpPr txBox="1">
            <a:spLocks/>
          </p:cNvSpPr>
          <p:nvPr/>
        </p:nvSpPr>
        <p:spPr>
          <a:xfrm>
            <a:off x="197004" y="193475"/>
            <a:ext cx="11814089" cy="8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A27D413-3A33-93C1-B2B7-B3F9B2AE2326}"/>
              </a:ext>
            </a:extLst>
          </p:cNvPr>
          <p:cNvSpPr txBox="1"/>
          <p:nvPr/>
        </p:nvSpPr>
        <p:spPr>
          <a:xfrm>
            <a:off x="11814974" y="651063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4C049D-EE9C-18C9-1900-9BF5919187CE}"/>
              </a:ext>
            </a:extLst>
          </p:cNvPr>
          <p:cNvSpPr txBox="1"/>
          <p:nvPr/>
        </p:nvSpPr>
        <p:spPr>
          <a:xfrm>
            <a:off x="597462" y="2469459"/>
            <a:ext cx="3204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0" dirty="0">
                <a:solidFill>
                  <a:srgbClr val="000000"/>
                </a:solidFill>
                <a:ea typeface="Arial" panose="020B0604020202020204" pitchFamily="34" charset="0"/>
              </a:rPr>
              <a:t>Analyse multivariée : facteurs associés à l’appartenance au groupe 3 versus au groupe 2</a:t>
            </a:r>
            <a:r>
              <a:rPr lang="fr-FR" sz="1600" dirty="0"/>
              <a:t>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4313556-A087-1B7F-F259-7FDA0EA4BBD6}"/>
              </a:ext>
            </a:extLst>
          </p:cNvPr>
          <p:cNvGraphicFramePr>
            <a:graphicFrameLocks noGrp="1"/>
          </p:cNvGraphicFramePr>
          <p:nvPr/>
        </p:nvGraphicFramePr>
        <p:xfrm>
          <a:off x="3801659" y="2045940"/>
          <a:ext cx="4588681" cy="47631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24692">
                  <a:extLst>
                    <a:ext uri="{9D8B030D-6E8A-4147-A177-3AD203B41FA5}">
                      <a16:colId xmlns:a16="http://schemas.microsoft.com/office/drawing/2014/main" val="3836176536"/>
                    </a:ext>
                  </a:extLst>
                </a:gridCol>
                <a:gridCol w="621316">
                  <a:extLst>
                    <a:ext uri="{9D8B030D-6E8A-4147-A177-3AD203B41FA5}">
                      <a16:colId xmlns:a16="http://schemas.microsoft.com/office/drawing/2014/main" val="771276789"/>
                    </a:ext>
                  </a:extLst>
                </a:gridCol>
                <a:gridCol w="988432">
                  <a:extLst>
                    <a:ext uri="{9D8B030D-6E8A-4147-A177-3AD203B41FA5}">
                      <a16:colId xmlns:a16="http://schemas.microsoft.com/office/drawing/2014/main" val="619626162"/>
                    </a:ext>
                  </a:extLst>
                </a:gridCol>
                <a:gridCol w="854241">
                  <a:extLst>
                    <a:ext uri="{9D8B030D-6E8A-4147-A177-3AD203B41FA5}">
                      <a16:colId xmlns:a16="http://schemas.microsoft.com/office/drawing/2014/main" val="3019815511"/>
                    </a:ext>
                  </a:extLst>
                </a:gridCol>
              </a:tblGrid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Caractéristiques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OR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95% IC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p-valeur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 anchor="ctr"/>
                </a:tc>
                <a:extLst>
                  <a:ext uri="{0D108BD9-81ED-4DB2-BD59-A6C34878D82A}">
                    <a16:rowId xmlns:a16="http://schemas.microsoft.com/office/drawing/2014/main" val="2330894012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Sexe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269577093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Masculin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1105682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Féminin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1,23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0,97 – 1,54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0,081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724559986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Âge en catégories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1317342405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&gt;24 mois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373157773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≤ 12 mois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0,86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0,60 – 1,24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0,4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007778351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&gt; 12-24 mois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1,07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0,78 – 1,48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0,7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854608545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Mois d'admission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4075432098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Autres mois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367305496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Juillet-Septembre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1,53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1,21 – 1,93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&lt;0,001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759427720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SAPP à l'admission par couleurs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095774060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Vert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453379251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Jaune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0,94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0,68 – 1,29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0,7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70605919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Orange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1,33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0,92 – 1,89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0,12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408045248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Rouge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1,50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1,02 – 2,16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0,033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1266687823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Hypoglycémie sévère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1593707975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Non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4130041856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Oui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3,26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2,04 – 5,13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&lt;0,001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2394631602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b="1" kern="100" dirty="0">
                          <a:effectLst/>
                        </a:rPr>
                        <a:t>Paludisme (TDR positif)</a:t>
                      </a:r>
                      <a:endParaRPr lang="fr-FR" sz="105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3142464761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Non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—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846391771"/>
                  </a:ext>
                </a:extLst>
              </a:tr>
              <a:tr h="189940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Oui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1,03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0,81 – 1,30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0,8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/>
                </a:tc>
                <a:extLst>
                  <a:ext uri="{0D108BD9-81ED-4DB2-BD59-A6C34878D82A}">
                    <a16:rowId xmlns:a16="http://schemas.microsoft.com/office/drawing/2014/main" val="877705730"/>
                  </a:ext>
                </a:extLst>
              </a:tr>
              <a:tr h="172649">
                <a:tc gridSpan="4">
                  <a:txBody>
                    <a:bodyPr/>
                    <a:lstStyle/>
                    <a:p>
                      <a:pPr marL="0" marR="63500">
                        <a:lnSpc>
                          <a:spcPct val="100000"/>
                        </a:lnSpc>
                        <a:buNone/>
                      </a:pPr>
                      <a:r>
                        <a:rPr lang="fr-FR" sz="800" kern="100" dirty="0">
                          <a:effectLst/>
                        </a:rPr>
                        <a:t>Abréviations : IC = intervalle de confiance, OR = rapport de cotes, SAPP = Score d’Alerte Précoce Pédiatrique</a:t>
                      </a:r>
                      <a:endParaRPr lang="fr-FR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07208"/>
                  </a:ext>
                </a:extLst>
              </a:tr>
            </a:tbl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A872711-F336-6BF2-0A17-7009387D798C}"/>
              </a:ext>
            </a:extLst>
          </p:cNvPr>
          <p:cNvSpPr/>
          <p:nvPr/>
        </p:nvSpPr>
        <p:spPr>
          <a:xfrm>
            <a:off x="6035067" y="5126953"/>
            <a:ext cx="2355273" cy="216574"/>
          </a:xfrm>
          <a:prstGeom prst="roundRect">
            <a:avLst/>
          </a:prstGeom>
          <a:noFill/>
          <a:ln>
            <a:solidFill>
              <a:srgbClr val="D92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55C3437-4CE2-0C62-3FC4-4F03191B3E04}"/>
              </a:ext>
            </a:extLst>
          </p:cNvPr>
          <p:cNvSpPr/>
          <p:nvPr/>
        </p:nvSpPr>
        <p:spPr>
          <a:xfrm>
            <a:off x="6035066" y="5751445"/>
            <a:ext cx="2355273" cy="216574"/>
          </a:xfrm>
          <a:prstGeom prst="roundRect">
            <a:avLst/>
          </a:prstGeom>
          <a:noFill/>
          <a:ln>
            <a:solidFill>
              <a:srgbClr val="D92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785879-0C76-B758-0F5D-5C4F7B7BB331}"/>
              </a:ext>
            </a:extLst>
          </p:cNvPr>
          <p:cNvSpPr/>
          <p:nvPr/>
        </p:nvSpPr>
        <p:spPr>
          <a:xfrm>
            <a:off x="6035065" y="4109608"/>
            <a:ext cx="2355273" cy="216574"/>
          </a:xfrm>
          <a:prstGeom prst="roundRect">
            <a:avLst/>
          </a:prstGeom>
          <a:noFill/>
          <a:ln>
            <a:solidFill>
              <a:srgbClr val="D9222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77A6628-3025-FAEF-C9BD-9C90873C1BAC}"/>
              </a:ext>
            </a:extLst>
          </p:cNvPr>
          <p:cNvSpPr txBox="1"/>
          <p:nvPr/>
        </p:nvSpPr>
        <p:spPr>
          <a:xfrm>
            <a:off x="609412" y="1197595"/>
            <a:ext cx="112055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/>
              <a:t>Déterminer des critères cliniques pour guider l’usage empirique des antibiotiques dans la cohorte globale (n = 4390)</a:t>
            </a:r>
          </a:p>
        </p:txBody>
      </p:sp>
      <p:sp>
        <p:nvSpPr>
          <p:cNvPr id="11" name="Flowchart: Connector 12">
            <a:extLst>
              <a:ext uri="{FF2B5EF4-FFF2-40B4-BE49-F238E27FC236}">
                <a16:creationId xmlns:a16="http://schemas.microsoft.com/office/drawing/2014/main" id="{C943A6BC-3B68-2BC2-2A0D-63C8E3B83535}"/>
              </a:ext>
            </a:extLst>
          </p:cNvPr>
          <p:cNvSpPr/>
          <p:nvPr/>
        </p:nvSpPr>
        <p:spPr>
          <a:xfrm>
            <a:off x="162037" y="1290207"/>
            <a:ext cx="435425" cy="390070"/>
          </a:xfrm>
          <a:prstGeom prst="flowChartConnector">
            <a:avLst/>
          </a:prstGeom>
          <a:solidFill>
            <a:srgbClr val="FDCC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utfit"/>
              </a:rPr>
              <a:t>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0D2581-5FC0-181D-72EB-58044474241D}"/>
              </a:ext>
            </a:extLst>
          </p:cNvPr>
          <p:cNvSpPr txBox="1"/>
          <p:nvPr/>
        </p:nvSpPr>
        <p:spPr>
          <a:xfrm>
            <a:off x="8799289" y="5751445"/>
            <a:ext cx="3204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0" dirty="0">
                <a:solidFill>
                  <a:srgbClr val="0070C0"/>
                </a:solidFill>
                <a:ea typeface="Arial" panose="020B0604020202020204" pitchFamily="34" charset="0"/>
                <a:sym typeface="Wingdings" pitchFamily="2" charset="2"/>
              </a:rPr>
              <a:t>0,8% (8) du G1</a:t>
            </a:r>
          </a:p>
          <a:p>
            <a:r>
              <a:rPr lang="fr-FR" sz="1600" kern="0" dirty="0">
                <a:solidFill>
                  <a:schemeClr val="accent2"/>
                </a:solidFill>
                <a:ea typeface="Arial" panose="020B0604020202020204" pitchFamily="34" charset="0"/>
                <a:sym typeface="Wingdings" pitchFamily="2" charset="2"/>
              </a:rPr>
              <a:t>2,8% (63) du G2</a:t>
            </a:r>
          </a:p>
          <a:p>
            <a:r>
              <a:rPr lang="fr-FR" sz="1600" kern="0" dirty="0">
                <a:solidFill>
                  <a:srgbClr val="C00000"/>
                </a:solidFill>
                <a:sym typeface="Wingdings" pitchFamily="2" charset="2"/>
              </a:rPr>
              <a:t>9,1% (33) du G3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72BD4A-572C-A1BF-DCCA-EEBFAAC41727}"/>
              </a:ext>
            </a:extLst>
          </p:cNvPr>
          <p:cNvSpPr txBox="1"/>
          <p:nvPr/>
        </p:nvSpPr>
        <p:spPr>
          <a:xfrm>
            <a:off x="8799290" y="4534903"/>
            <a:ext cx="3204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0" dirty="0">
                <a:solidFill>
                  <a:srgbClr val="0070C0"/>
                </a:solidFill>
                <a:ea typeface="Arial" panose="020B0604020202020204" pitchFamily="34" charset="0"/>
                <a:sym typeface="Wingdings" pitchFamily="2" charset="2"/>
              </a:rPr>
              <a:t>2,6% (24) du G1</a:t>
            </a:r>
          </a:p>
          <a:p>
            <a:r>
              <a:rPr lang="fr-FR" sz="1600" kern="0" dirty="0">
                <a:solidFill>
                  <a:schemeClr val="accent2"/>
                </a:solidFill>
                <a:ea typeface="Arial" panose="020B0604020202020204" pitchFamily="34" charset="0"/>
                <a:sym typeface="Wingdings" pitchFamily="2" charset="2"/>
              </a:rPr>
              <a:t>8,3% (177) du G2</a:t>
            </a:r>
          </a:p>
          <a:p>
            <a:r>
              <a:rPr lang="fr-FR" sz="1600" kern="0" dirty="0">
                <a:solidFill>
                  <a:srgbClr val="C00000"/>
                </a:solidFill>
                <a:sym typeface="Wingdings" pitchFamily="2" charset="2"/>
              </a:rPr>
              <a:t>12,4% (44) du G3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1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13DE9-A9FD-A4D9-7F5F-D82B99AA1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83AA5E27-2CEB-6A6D-E316-EA1CCAFF191D}"/>
              </a:ext>
            </a:extLst>
          </p:cNvPr>
          <p:cNvSpPr txBox="1">
            <a:spLocks/>
          </p:cNvSpPr>
          <p:nvPr/>
        </p:nvSpPr>
        <p:spPr>
          <a:xfrm>
            <a:off x="197004" y="193475"/>
            <a:ext cx="11814089" cy="8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64A72F-AD67-3534-76C4-6038A914048C}"/>
              </a:ext>
            </a:extLst>
          </p:cNvPr>
          <p:cNvSpPr txBox="1"/>
          <p:nvPr/>
        </p:nvSpPr>
        <p:spPr>
          <a:xfrm>
            <a:off x="197004" y="1164692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1" dirty="0"/>
              <a:t>Conclusions</a:t>
            </a:r>
            <a:endParaRPr lang="en-US" sz="1800" b="1" i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739DA55-BC2A-BC56-C2F0-F50A4873C7E9}"/>
              </a:ext>
            </a:extLst>
          </p:cNvPr>
          <p:cNvSpPr txBox="1"/>
          <p:nvPr/>
        </p:nvSpPr>
        <p:spPr>
          <a:xfrm>
            <a:off x="11814974" y="651063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CE7B3B-E658-2B0D-FB26-E96AAE66932D}"/>
              </a:ext>
            </a:extLst>
          </p:cNvPr>
          <p:cNvSpPr txBox="1"/>
          <p:nvPr/>
        </p:nvSpPr>
        <p:spPr>
          <a:xfrm>
            <a:off x="197004" y="1534399"/>
            <a:ext cx="116179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fr-FR" sz="2000" b="1" dirty="0">
              <a:solidFill>
                <a:srgbClr val="ED342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Les recommandations OMS étaient inadéquates dans ce contexte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82.6% d’inefficacité des pénicillines A </a:t>
            </a:r>
            <a:r>
              <a:rPr lang="fr-FR" sz="2000" dirty="0"/>
              <a:t>contre les pathogènes responsables de bactériémies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Ceftriaxone apparaît comme le meilleur compromis entre efficacité et bon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Critères cliniques actuels insuffisants pour distinguer les cas nécessitant une escalade du traitement empirique</a:t>
            </a:r>
          </a:p>
          <a:p>
            <a:pPr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8945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DE3EE-4C51-1DE2-47EA-7496C8192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1E015C6B-E9EF-49FC-19F2-80C71D7B97F9}"/>
              </a:ext>
            </a:extLst>
          </p:cNvPr>
          <p:cNvSpPr txBox="1">
            <a:spLocks/>
          </p:cNvSpPr>
          <p:nvPr/>
        </p:nvSpPr>
        <p:spPr>
          <a:xfrm>
            <a:off x="197004" y="193475"/>
            <a:ext cx="11814089" cy="8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les guidelines de traitements empiriques dans les contextes des </a:t>
            </a:r>
            <a:r>
              <a:rPr lang="fr-FR" b="1" dirty="0" err="1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PRFIs</a:t>
            </a:r>
            <a:r>
              <a:rPr lang="fr-FR" b="1" dirty="0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 : enjeux et perspectives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6BF8F46-3D90-1DB8-C41C-E47A5AD5F984}"/>
              </a:ext>
            </a:extLst>
          </p:cNvPr>
          <p:cNvSpPr txBox="1"/>
          <p:nvPr/>
        </p:nvSpPr>
        <p:spPr>
          <a:xfrm>
            <a:off x="11814974" y="651063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CC3B05-3AC5-36E8-FE92-51BD754DF30B}"/>
              </a:ext>
            </a:extLst>
          </p:cNvPr>
          <p:cNvSpPr txBox="1"/>
          <p:nvPr/>
        </p:nvSpPr>
        <p:spPr>
          <a:xfrm>
            <a:off x="350203" y="1457623"/>
            <a:ext cx="1146477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highlight>
                  <a:srgbClr val="FBCAC8"/>
                </a:highlight>
                <a:ea typeface="+mn-lt"/>
                <a:cs typeface="+mn-lt"/>
              </a:rPr>
              <a:t>Enjeux :</a:t>
            </a:r>
          </a:p>
          <a:p>
            <a:r>
              <a:rPr lang="fr-FR" sz="2000" dirty="0">
                <a:solidFill>
                  <a:srgbClr val="000000"/>
                </a:solidFill>
                <a:ea typeface="+mn-lt"/>
                <a:cs typeface="+mn-lt"/>
              </a:rPr>
              <a:t>Avoir des données microbiologiques : récentes, de qualité, représentatives</a:t>
            </a:r>
          </a:p>
          <a:p>
            <a:r>
              <a:rPr lang="fr-FR" sz="2000" dirty="0">
                <a:solidFill>
                  <a:srgbClr val="000000"/>
                </a:solidFill>
                <a:ea typeface="+mn-lt"/>
                <a:cs typeface="+mn-lt"/>
              </a:rPr>
              <a:t>Savoir les mettre en perspective avant d’en tirer de nouvelles guidelines :   </a:t>
            </a:r>
          </a:p>
          <a:p>
            <a:r>
              <a:rPr lang="fr-FR" sz="2000" dirty="0">
                <a:solidFill>
                  <a:srgbClr val="000000"/>
                </a:solidFill>
                <a:ea typeface="+mn-lt"/>
                <a:cs typeface="+mn-lt"/>
              </a:rPr>
              <a:t>         Plusieurs dimensions de « l’efficacité » d’une molécule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  <a:ea typeface="+mn-lt"/>
                <a:cs typeface="+mn-lt"/>
              </a:rPr>
              <a:t>Associer des données cliniques pertinentes  : quels sont les profils à risque ? quel est l’impact individuel et collectif d’un traitement (in)efficace ? 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  <a:ea typeface="+mn-lt"/>
                <a:cs typeface="+mn-lt"/>
              </a:rPr>
              <a:t>Combien de traitements inutiles accepte-t-on pour un individu traité efficacement d’emblée ?  </a:t>
            </a:r>
          </a:p>
          <a:p>
            <a:endParaRPr lang="fr-FR" sz="2000" dirty="0">
              <a:solidFill>
                <a:srgbClr val="000000"/>
              </a:solidFill>
              <a:highlight>
                <a:srgbClr val="FBCAC8"/>
              </a:highlight>
              <a:ea typeface="+mn-lt"/>
              <a:cs typeface="+mn-lt"/>
            </a:endParaRPr>
          </a:p>
          <a:p>
            <a:r>
              <a:rPr lang="fr-FR" sz="2000" dirty="0">
                <a:solidFill>
                  <a:srgbClr val="000000"/>
                </a:solidFill>
                <a:highlight>
                  <a:srgbClr val="FBCAC8"/>
                </a:highlight>
                <a:ea typeface="+mn-lt"/>
                <a:cs typeface="+mn-lt"/>
              </a:rPr>
              <a:t>Leviers d’action :</a:t>
            </a:r>
            <a:r>
              <a:rPr lang="fr-FR" sz="20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</a:p>
          <a:p>
            <a:r>
              <a:rPr lang="fr-FR" sz="2000" b="1" dirty="0">
                <a:solidFill>
                  <a:srgbClr val="000000"/>
                </a:solidFill>
                <a:ea typeface="+mn-lt"/>
                <a:cs typeface="+mn-lt"/>
              </a:rPr>
              <a:t>Renforcer les systèmes de surveillance (données microbiologiques ET cliniques)</a:t>
            </a:r>
            <a:endParaRPr lang="fr-FR" sz="20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 dirty="0"/>
              <a:t>Créer des </a:t>
            </a:r>
            <a:r>
              <a:rPr lang="fr-FR" sz="2000" b="1" dirty="0"/>
              <a:t>outils décisionnels simples</a:t>
            </a:r>
            <a:r>
              <a:rPr lang="fr-FR" sz="2000" dirty="0"/>
              <a:t> intégrant données cliniques + résistance locale et en évaluer l’impact</a:t>
            </a:r>
          </a:p>
          <a:p>
            <a:r>
              <a:rPr lang="fr-FR" sz="2000" dirty="0">
                <a:solidFill>
                  <a:srgbClr val="000000"/>
                </a:solidFill>
                <a:ea typeface="+mn-lt"/>
                <a:cs typeface="+mn-lt"/>
              </a:rPr>
              <a:t>Encourager les projets de recherche à différentes échelles</a:t>
            </a:r>
          </a:p>
          <a:p>
            <a:r>
              <a:rPr lang="fr-FR" sz="2000" dirty="0">
                <a:solidFill>
                  <a:srgbClr val="000000"/>
                </a:solidFill>
                <a:ea typeface="+mn-lt"/>
                <a:cs typeface="+mn-lt"/>
              </a:rPr>
              <a:t>Réévaluer les pratiques après chaque changement  </a:t>
            </a:r>
          </a:p>
          <a:p>
            <a:endParaRPr lang="fr-FR" sz="20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r-FR" sz="2000" i="1" dirty="0">
                <a:solidFill>
                  <a:srgbClr val="000000"/>
                </a:solidFill>
                <a:ea typeface="+mn-lt"/>
                <a:cs typeface="+mn-lt"/>
              </a:rPr>
              <a:t>Sans négliger les indispensables : formation au bon usage, harmonisation des pratiques …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96251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270B6-3CF0-7785-172A-AAF178C82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09A8039-400C-29A3-CB44-C06262CA6452}"/>
              </a:ext>
            </a:extLst>
          </p:cNvPr>
          <p:cNvSpPr txBox="1"/>
          <p:nvPr/>
        </p:nvSpPr>
        <p:spPr>
          <a:xfrm>
            <a:off x="4438271" y="2683383"/>
            <a:ext cx="446323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None/>
            </a:pPr>
            <a:r>
              <a:rPr lang="fr-FR" sz="2800" b="1" dirty="0">
                <a:solidFill>
                  <a:srgbClr val="EE342A"/>
                </a:solidFill>
                <a:latin typeface="Outfit"/>
              </a:rPr>
              <a:t>Merci pour votre attention 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6E76E8-41E2-C9F5-E6E1-094D24C441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462" r="-158" b="-158"/>
          <a:stretch>
            <a:fillRect/>
          </a:stretch>
        </p:blipFill>
        <p:spPr>
          <a:xfrm>
            <a:off x="0" y="-218724"/>
            <a:ext cx="2280315" cy="74441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B335CB8-8350-845A-5BC2-E7F8CE5684E0}"/>
              </a:ext>
            </a:extLst>
          </p:cNvPr>
          <p:cNvSpPr txBox="1"/>
          <p:nvPr/>
        </p:nvSpPr>
        <p:spPr>
          <a:xfrm>
            <a:off x="3569337" y="3739537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/>
              <a:t>alice.delafonpariset@aphp.fr</a:t>
            </a:r>
            <a:endParaRPr lang="fr-FR" sz="1600" dirty="0"/>
          </a:p>
        </p:txBody>
      </p:sp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97FF91C-80C8-6320-CB8B-1E6DCDD8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39" y="5656721"/>
            <a:ext cx="2280316" cy="13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4" descr="Organisation de MSF | Médecins Sans Frontières">
            <a:extLst>
              <a:ext uri="{FF2B5EF4-FFF2-40B4-BE49-F238E27FC236}">
                <a16:creationId xmlns:a16="http://schemas.microsoft.com/office/drawing/2014/main" id="{8A73D27A-491D-E00B-ACDF-2F9A2F836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7811" r="-562" b="29195"/>
          <a:stretch>
            <a:fillRect/>
          </a:stretch>
        </p:blipFill>
        <p:spPr>
          <a:xfrm>
            <a:off x="8187355" y="5843524"/>
            <a:ext cx="2419625" cy="980602"/>
          </a:xfrm>
          <a:prstGeom prst="rect">
            <a:avLst/>
          </a:prstGeom>
        </p:spPr>
      </p:pic>
      <p:pic>
        <p:nvPicPr>
          <p:cNvPr id="11" name="Picture 1" descr="IAME">
            <a:extLst>
              <a:ext uri="{FF2B5EF4-FFF2-40B4-BE49-F238E27FC236}">
                <a16:creationId xmlns:a16="http://schemas.microsoft.com/office/drawing/2014/main" id="{DB3D5487-335E-E73F-A057-9C02A2577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6980" y="6058653"/>
            <a:ext cx="1480457" cy="550344"/>
          </a:xfrm>
          <a:prstGeom prst="rect">
            <a:avLst/>
          </a:prstGeom>
        </p:spPr>
      </p:pic>
      <p:pic>
        <p:nvPicPr>
          <p:cNvPr id="13" name="Picture 2" descr="Societé africaine de pathologie infectieuse | UIA Yearbook ...">
            <a:extLst>
              <a:ext uri="{FF2B5EF4-FFF2-40B4-BE49-F238E27FC236}">
                <a16:creationId xmlns:a16="http://schemas.microsoft.com/office/drawing/2014/main" id="{12E170FA-F3EB-5135-F8DD-9E9F729EF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72" y="5997103"/>
            <a:ext cx="1212481" cy="8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6BD9CFF1-7654-7B92-5958-0E1F79102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253" y="6080000"/>
            <a:ext cx="2060628" cy="639215"/>
          </a:xfrm>
          <a:prstGeom prst="rect">
            <a:avLst/>
          </a:prstGeom>
        </p:spPr>
      </p:pic>
      <p:pic>
        <p:nvPicPr>
          <p:cNvPr id="15" name="Picture 4" descr="SPILF - Pari(s) Santé Femmes 2025">
            <a:extLst>
              <a:ext uri="{FF2B5EF4-FFF2-40B4-BE49-F238E27FC236}">
                <a16:creationId xmlns:a16="http://schemas.microsoft.com/office/drawing/2014/main" id="{C8FAF106-111C-0331-A33B-ACB5B18C9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81" y="5941216"/>
            <a:ext cx="926122" cy="9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5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B2D25-04B1-D79F-7501-081E991BC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BF11116-D1AF-9B5F-9C24-C71E89AE3744}"/>
              </a:ext>
            </a:extLst>
          </p:cNvPr>
          <p:cNvSpPr/>
          <p:nvPr/>
        </p:nvSpPr>
        <p:spPr>
          <a:xfrm>
            <a:off x="187377" y="1099279"/>
            <a:ext cx="5733737" cy="540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F226F087-FC36-99A9-8686-64AD492C67A1}"/>
              </a:ext>
            </a:extLst>
          </p:cNvPr>
          <p:cNvSpPr/>
          <p:nvPr/>
        </p:nvSpPr>
        <p:spPr>
          <a:xfrm>
            <a:off x="4344353" y="2021536"/>
            <a:ext cx="3522687" cy="111177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FE9FD7F8-7BD4-EDF1-89B2-3F85116EA207}"/>
              </a:ext>
            </a:extLst>
          </p:cNvPr>
          <p:cNvSpPr/>
          <p:nvPr/>
        </p:nvSpPr>
        <p:spPr>
          <a:xfrm>
            <a:off x="4344353" y="4449712"/>
            <a:ext cx="3522687" cy="111177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A1E8E904-742E-43A9-45FB-84E3446656CB}"/>
              </a:ext>
            </a:extLst>
          </p:cNvPr>
          <p:cNvSpPr/>
          <p:nvPr/>
        </p:nvSpPr>
        <p:spPr>
          <a:xfrm>
            <a:off x="4344353" y="3233235"/>
            <a:ext cx="3522687" cy="111177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BD8418-5A62-2B26-A4F7-6AA949B2A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292530"/>
            <a:ext cx="11821886" cy="5813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fr-FR" b="1" dirty="0">
                <a:solidFill>
                  <a:srgbClr val="EE342A"/>
                </a:solidFill>
                <a:latin typeface="Outfit"/>
              </a:rPr>
              <a:t>Contexte MSF</a:t>
            </a:r>
            <a:endParaRPr lang="fr-FR" sz="1600" b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F49B026-E90F-8E25-4C5D-D501D8E8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2" r="-259" b="-1690"/>
          <a:stretch>
            <a:fillRect/>
          </a:stretch>
        </p:blipFill>
        <p:spPr bwMode="auto">
          <a:xfrm>
            <a:off x="4671636" y="4616039"/>
            <a:ext cx="1027698" cy="7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F3BECE6-7502-BD76-DA50-BCF0C5573B47}"/>
              </a:ext>
            </a:extLst>
          </p:cNvPr>
          <p:cNvSpPr txBox="1"/>
          <p:nvPr/>
        </p:nvSpPr>
        <p:spPr>
          <a:xfrm>
            <a:off x="663110" y="2071296"/>
            <a:ext cx="367976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Systèmes de soins fragiles </a:t>
            </a:r>
          </a:p>
          <a:p>
            <a:r>
              <a:rPr lang="fr-FR" dirty="0"/>
              <a:t>Contextes instables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Mésusage des antibiotiques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r>
              <a:rPr lang="fr-FR" dirty="0"/>
              <a:t>Faible accès aux outils de diagnostics microbiologiques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Ressources humaines et de formation limitées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5271A4F-E41D-060C-8BE1-F1C01B333FD5}"/>
              </a:ext>
            </a:extLst>
          </p:cNvPr>
          <p:cNvSpPr txBox="1"/>
          <p:nvPr/>
        </p:nvSpPr>
        <p:spPr>
          <a:xfrm>
            <a:off x="760154" y="1316960"/>
            <a:ext cx="4565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Challenges dans la </a:t>
            </a:r>
            <a:r>
              <a:rPr lang="en-US" sz="2000" b="1" err="1"/>
              <a:t>lutte</a:t>
            </a:r>
            <a:r>
              <a:rPr lang="en-US" sz="2000" b="1"/>
              <a:t> </a:t>
            </a:r>
            <a:r>
              <a:rPr lang="en-US" sz="2000" b="1" err="1"/>
              <a:t>contre</a:t>
            </a:r>
            <a:r>
              <a:rPr lang="en-US" sz="2000" b="1"/>
              <a:t> </a:t>
            </a:r>
            <a:r>
              <a:rPr lang="en-US" sz="2000" b="1" err="1"/>
              <a:t>l’AMR</a:t>
            </a:r>
            <a:endParaRPr lang="fr-FR" sz="2000"/>
          </a:p>
        </p:txBody>
      </p:sp>
      <p:pic>
        <p:nvPicPr>
          <p:cNvPr id="18" name="Picture 17" descr="MSF Medicines Sans Frontiers Logo PNG Transparent – Brands Logos">
            <a:extLst>
              <a:ext uri="{FF2B5EF4-FFF2-40B4-BE49-F238E27FC236}">
                <a16:creationId xmlns:a16="http://schemas.microsoft.com/office/drawing/2014/main" id="{6A61785B-8A6E-7E90-866D-00FFF098D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45" y="6227749"/>
            <a:ext cx="1069299" cy="504220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EE5C79DD-60E2-7140-0D2D-F8248E00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30" b="-8004"/>
          <a:stretch>
            <a:fillRect/>
          </a:stretch>
        </p:blipFill>
        <p:spPr bwMode="auto">
          <a:xfrm>
            <a:off x="4596354" y="2190491"/>
            <a:ext cx="1170420" cy="7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BC989D9A-9DB2-3307-A574-A6EDA697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1" r="27461" b="-8004"/>
          <a:stretch>
            <a:fillRect/>
          </a:stretch>
        </p:blipFill>
        <p:spPr bwMode="auto">
          <a:xfrm>
            <a:off x="4666694" y="3458942"/>
            <a:ext cx="1247748" cy="7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3DA33A5-BB65-5144-6E17-A4C4BF9A6F4B}"/>
              </a:ext>
            </a:extLst>
          </p:cNvPr>
          <p:cNvSpPr txBox="1"/>
          <p:nvPr/>
        </p:nvSpPr>
        <p:spPr>
          <a:xfrm>
            <a:off x="11857044" y="647985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388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286E8-81C3-0CD8-434E-BA55A629C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880C18E-3A88-402F-495C-96C89FE57FDB}"/>
              </a:ext>
            </a:extLst>
          </p:cNvPr>
          <p:cNvSpPr/>
          <p:nvPr/>
        </p:nvSpPr>
        <p:spPr>
          <a:xfrm>
            <a:off x="6270884" y="1099278"/>
            <a:ext cx="5733737" cy="5408950"/>
          </a:xfrm>
          <a:prstGeom prst="rect">
            <a:avLst/>
          </a:prstGeom>
          <a:solidFill>
            <a:srgbClr val="EE342A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1E7B59-D305-89BF-0CAE-88DD854A5550}"/>
              </a:ext>
            </a:extLst>
          </p:cNvPr>
          <p:cNvSpPr/>
          <p:nvPr/>
        </p:nvSpPr>
        <p:spPr>
          <a:xfrm>
            <a:off x="187377" y="1099279"/>
            <a:ext cx="5733737" cy="540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07274CD9-6750-2589-8348-B4368043F072}"/>
              </a:ext>
            </a:extLst>
          </p:cNvPr>
          <p:cNvSpPr/>
          <p:nvPr/>
        </p:nvSpPr>
        <p:spPr>
          <a:xfrm>
            <a:off x="4344353" y="2021536"/>
            <a:ext cx="3522687" cy="111177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72F26D39-E557-7E76-0166-242F90949185}"/>
              </a:ext>
            </a:extLst>
          </p:cNvPr>
          <p:cNvSpPr/>
          <p:nvPr/>
        </p:nvSpPr>
        <p:spPr>
          <a:xfrm>
            <a:off x="4344353" y="4449712"/>
            <a:ext cx="3522687" cy="111177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62DB3FE8-A7A0-36A3-D725-B552E54004F8}"/>
              </a:ext>
            </a:extLst>
          </p:cNvPr>
          <p:cNvSpPr/>
          <p:nvPr/>
        </p:nvSpPr>
        <p:spPr>
          <a:xfrm>
            <a:off x="4344353" y="3233235"/>
            <a:ext cx="3522687" cy="111177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E9A84A-6E45-CC5F-82AD-13568152A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292530"/>
            <a:ext cx="11821886" cy="5813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fr-FR" b="1" dirty="0">
                <a:solidFill>
                  <a:srgbClr val="EE342A"/>
                </a:solidFill>
                <a:latin typeface="Outfit"/>
              </a:rPr>
              <a:t>Contexte MSF</a:t>
            </a:r>
            <a:endParaRPr lang="fr-FR" sz="1600" b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291946-47BF-DCBB-B268-3F011E0DCB30}"/>
              </a:ext>
            </a:extLst>
          </p:cNvPr>
          <p:cNvSpPr txBox="1"/>
          <p:nvPr/>
        </p:nvSpPr>
        <p:spPr>
          <a:xfrm>
            <a:off x="8169652" y="2186136"/>
            <a:ext cx="383595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/>
              <a:t>Prévention</a:t>
            </a:r>
            <a:r>
              <a:rPr lang="en-US" b="1"/>
              <a:t> et Contrôle des Infections (PCI) </a:t>
            </a:r>
            <a:endParaRPr lang="en-US"/>
          </a:p>
          <a:p>
            <a:r>
              <a:rPr lang="en-US" sz="1600"/>
              <a:t>43 </a:t>
            </a:r>
            <a:r>
              <a:rPr lang="en-US" sz="1600" err="1"/>
              <a:t>projets</a:t>
            </a:r>
            <a:endParaRPr lang="en-US" sz="1600"/>
          </a:p>
          <a:p>
            <a:endParaRPr lang="en-US"/>
          </a:p>
          <a:p>
            <a:endParaRPr lang="en-US"/>
          </a:p>
          <a:p>
            <a:r>
              <a:rPr lang="en-US" b="1"/>
              <a:t>Bon Usage des </a:t>
            </a:r>
            <a:r>
              <a:rPr lang="en-US" b="1" err="1"/>
              <a:t>Antibiotiques</a:t>
            </a:r>
            <a:r>
              <a:rPr lang="en-US" b="1"/>
              <a:t> (BUA) </a:t>
            </a:r>
          </a:p>
          <a:p>
            <a:r>
              <a:rPr lang="en-US" sz="1600"/>
              <a:t>31 </a:t>
            </a:r>
            <a:r>
              <a:rPr lang="en-US" sz="1600" err="1"/>
              <a:t>projets</a:t>
            </a:r>
            <a:endParaRPr lang="en-US" sz="1600"/>
          </a:p>
          <a:p>
            <a:endParaRPr lang="en-US"/>
          </a:p>
          <a:p>
            <a:endParaRPr lang="en-US"/>
          </a:p>
          <a:p>
            <a:r>
              <a:rPr lang="en-US" b="1" err="1"/>
              <a:t>Accès</a:t>
            </a:r>
            <a:r>
              <a:rPr lang="en-US" b="1"/>
              <a:t> à la </a:t>
            </a:r>
            <a:r>
              <a:rPr lang="en-US" b="1" err="1"/>
              <a:t>microbiologie</a:t>
            </a:r>
            <a:endParaRPr lang="en-US" b="1"/>
          </a:p>
          <a:p>
            <a:r>
              <a:rPr lang="en-US" sz="1600"/>
              <a:t>37 </a:t>
            </a:r>
            <a:r>
              <a:rPr lang="en-US" sz="1600" err="1"/>
              <a:t>projets</a:t>
            </a:r>
            <a:endParaRPr lang="en-US" sz="1600"/>
          </a:p>
          <a:p>
            <a:r>
              <a:rPr lang="en-US" sz="1600" err="1"/>
              <a:t>Principalement</a:t>
            </a:r>
            <a:r>
              <a:rPr lang="en-US" sz="1600"/>
              <a:t> </a:t>
            </a:r>
            <a:r>
              <a:rPr lang="en-US" sz="1600" err="1"/>
              <a:t>projets</a:t>
            </a:r>
            <a:r>
              <a:rPr lang="en-US" sz="1600"/>
              <a:t> de </a:t>
            </a:r>
            <a:r>
              <a:rPr lang="en-US" sz="1600" err="1"/>
              <a:t>traumatologie</a:t>
            </a:r>
            <a:r>
              <a:rPr lang="en-US" sz="1600"/>
              <a:t> et de </a:t>
            </a:r>
            <a:r>
              <a:rPr lang="en-US" sz="1600" err="1"/>
              <a:t>pédiatrie</a:t>
            </a:r>
            <a:r>
              <a:rPr lang="en-US" sz="1600"/>
              <a:t> (</a:t>
            </a:r>
            <a:r>
              <a:rPr lang="en-US" sz="1600" err="1"/>
              <a:t>hémocultures</a:t>
            </a:r>
            <a:r>
              <a:rPr lang="en-US" sz="160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06923C-341E-9035-3912-A8D3A69B416B}"/>
              </a:ext>
            </a:extLst>
          </p:cNvPr>
          <p:cNvSpPr txBox="1"/>
          <p:nvPr/>
        </p:nvSpPr>
        <p:spPr>
          <a:xfrm>
            <a:off x="6670819" y="1379419"/>
            <a:ext cx="550258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/>
              <a:t>Package Bon Usage </a:t>
            </a:r>
            <a:r>
              <a:rPr lang="en-US" sz="2000" b="1" err="1"/>
              <a:t>Antibiotique</a:t>
            </a:r>
            <a:r>
              <a:rPr lang="en-US" sz="2000" b="1"/>
              <a:t> à MSF</a:t>
            </a:r>
            <a:endParaRPr lang="fr-FR" sz="20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31FC66F-5B12-882A-EE35-408E2043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2" r="-259" b="-1690"/>
          <a:stretch>
            <a:fillRect/>
          </a:stretch>
        </p:blipFill>
        <p:spPr bwMode="auto">
          <a:xfrm>
            <a:off x="4671636" y="4616039"/>
            <a:ext cx="1027698" cy="7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D981F67-03D2-086E-71E3-F67C2D3918DE}"/>
              </a:ext>
            </a:extLst>
          </p:cNvPr>
          <p:cNvSpPr txBox="1"/>
          <p:nvPr/>
        </p:nvSpPr>
        <p:spPr>
          <a:xfrm>
            <a:off x="663110" y="2071296"/>
            <a:ext cx="367976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Systèmes de soins fragiles </a:t>
            </a:r>
          </a:p>
          <a:p>
            <a:r>
              <a:rPr lang="fr-FR" dirty="0"/>
              <a:t>Contextes instables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Mésusage des antibiotiques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r>
              <a:rPr lang="fr-FR" dirty="0"/>
              <a:t>Faible accès aux outils de diagnostics microbiologiques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Ressources humaines et de formation limitées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0FD3C11-012F-C500-C416-0B104579A7A8}"/>
              </a:ext>
            </a:extLst>
          </p:cNvPr>
          <p:cNvSpPr txBox="1"/>
          <p:nvPr/>
        </p:nvSpPr>
        <p:spPr>
          <a:xfrm>
            <a:off x="760154" y="1316960"/>
            <a:ext cx="4565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Challenges dans la </a:t>
            </a:r>
            <a:r>
              <a:rPr lang="en-US" sz="2000" b="1" err="1"/>
              <a:t>lutte</a:t>
            </a:r>
            <a:r>
              <a:rPr lang="en-US" sz="2000" b="1"/>
              <a:t> </a:t>
            </a:r>
            <a:r>
              <a:rPr lang="en-US" sz="2000" b="1" err="1"/>
              <a:t>contre</a:t>
            </a:r>
            <a:r>
              <a:rPr lang="en-US" sz="2000" b="1"/>
              <a:t> </a:t>
            </a:r>
            <a:r>
              <a:rPr lang="en-US" sz="2000" b="1" err="1"/>
              <a:t>l’AMR</a:t>
            </a:r>
            <a:endParaRPr lang="fr-FR" sz="2000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41827F69-DCCB-6735-E96D-1109A711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30" b="-8004"/>
          <a:stretch>
            <a:fillRect/>
          </a:stretch>
        </p:blipFill>
        <p:spPr bwMode="auto">
          <a:xfrm>
            <a:off x="4596354" y="2190491"/>
            <a:ext cx="1170420" cy="7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36AC5719-D527-955E-5C9F-65FE18508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1" r="27461" b="-8004"/>
          <a:stretch>
            <a:fillRect/>
          </a:stretch>
        </p:blipFill>
        <p:spPr bwMode="auto">
          <a:xfrm>
            <a:off x="4666694" y="3458942"/>
            <a:ext cx="1247748" cy="7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BABDAC-C4CE-D8D8-DAB4-657C67C5C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789" y="4635318"/>
            <a:ext cx="791982" cy="754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E9DEA6-88D9-96B8-C03F-24A8C1D71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725" y="2273434"/>
            <a:ext cx="592112" cy="604603"/>
          </a:xfrm>
          <a:prstGeom prst="rect">
            <a:avLst/>
          </a:prstGeom>
        </p:spPr>
      </p:pic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AFAD00C3-3086-E7C0-821F-482F0DC86063}"/>
              </a:ext>
            </a:extLst>
          </p:cNvPr>
          <p:cNvSpPr/>
          <p:nvPr/>
        </p:nvSpPr>
        <p:spPr>
          <a:xfrm>
            <a:off x="7602683" y="3608487"/>
            <a:ext cx="435425" cy="390070"/>
          </a:xfrm>
          <a:prstGeom prst="flowChartConnector">
            <a:avLst/>
          </a:prstGeom>
          <a:solidFill>
            <a:srgbClr val="E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latin typeface="Outfit"/>
              </a:rPr>
              <a:t>2</a:t>
            </a: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A1AB6815-A2E3-4CF7-5000-F1279B04BBA4}"/>
              </a:ext>
            </a:extLst>
          </p:cNvPr>
          <p:cNvSpPr/>
          <p:nvPr/>
        </p:nvSpPr>
        <p:spPr>
          <a:xfrm>
            <a:off x="7602683" y="4808681"/>
            <a:ext cx="435425" cy="390070"/>
          </a:xfrm>
          <a:prstGeom prst="flowChartConnector">
            <a:avLst/>
          </a:prstGeom>
          <a:solidFill>
            <a:srgbClr val="E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latin typeface="Outfit"/>
              </a:rPr>
              <a:t>3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1C309F81-9F38-AE11-9FD3-F15C073F1975}"/>
              </a:ext>
            </a:extLst>
          </p:cNvPr>
          <p:cNvSpPr/>
          <p:nvPr/>
        </p:nvSpPr>
        <p:spPr>
          <a:xfrm>
            <a:off x="7602683" y="2378363"/>
            <a:ext cx="435425" cy="390070"/>
          </a:xfrm>
          <a:prstGeom prst="flowChartConnector">
            <a:avLst/>
          </a:prstGeom>
          <a:solidFill>
            <a:srgbClr val="E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latin typeface="Outfit"/>
              </a:rPr>
              <a:t>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BE2FDA4-90C2-CC13-2324-F5EFCE6D6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261" y="3511061"/>
            <a:ext cx="656494" cy="574432"/>
          </a:xfrm>
          <a:prstGeom prst="rect">
            <a:avLst/>
          </a:prstGeom>
        </p:spPr>
      </p:pic>
      <p:pic>
        <p:nvPicPr>
          <p:cNvPr id="3" name="Picture 17" descr="MSF Medicines Sans Frontiers Logo PNG Transparent – Brands Logos">
            <a:extLst>
              <a:ext uri="{FF2B5EF4-FFF2-40B4-BE49-F238E27FC236}">
                <a16:creationId xmlns:a16="http://schemas.microsoft.com/office/drawing/2014/main" id="{D6517E23-4301-8E94-2CB0-BEEC1251B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7745" y="6227749"/>
            <a:ext cx="1069299" cy="5042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A3A711-AE7C-CA64-A108-719C785F4B12}"/>
              </a:ext>
            </a:extLst>
          </p:cNvPr>
          <p:cNvSpPr txBox="1"/>
          <p:nvPr/>
        </p:nvSpPr>
        <p:spPr>
          <a:xfrm>
            <a:off x="11857044" y="647985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06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5EB483-35C5-E658-7692-2816B0662359}"/>
              </a:ext>
            </a:extLst>
          </p:cNvPr>
          <p:cNvSpPr/>
          <p:nvPr/>
        </p:nvSpPr>
        <p:spPr>
          <a:xfrm>
            <a:off x="7898011" y="1225485"/>
            <a:ext cx="3799430" cy="18822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111DE-DF36-53E5-A138-D416A847DD1A}"/>
              </a:ext>
            </a:extLst>
          </p:cNvPr>
          <p:cNvSpPr/>
          <p:nvPr/>
        </p:nvSpPr>
        <p:spPr>
          <a:xfrm>
            <a:off x="187377" y="1314202"/>
            <a:ext cx="6495737" cy="10518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B9932-0E5F-747D-28B2-E3D946313D6F}"/>
              </a:ext>
            </a:extLst>
          </p:cNvPr>
          <p:cNvSpPr txBox="1"/>
          <p:nvPr/>
        </p:nvSpPr>
        <p:spPr>
          <a:xfrm>
            <a:off x="292130" y="1315710"/>
            <a:ext cx="6388060" cy="10855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US" b="1" i="1" dirty="0">
                <a:solidFill>
                  <a:prstClr val="black"/>
                </a:solidFill>
                <a:latin typeface="Aptos"/>
              </a:rPr>
              <a:t>2022 </a:t>
            </a:r>
            <a:r>
              <a:rPr lang="en-US" dirty="0">
                <a:solidFill>
                  <a:prstClr val="black"/>
                </a:solidFill>
                <a:latin typeface="Aptos"/>
              </a:rPr>
              <a:t>: 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algn="ctr" defTabSz="685800"/>
            <a:endParaRPr lang="en-US" sz="800" dirty="0">
              <a:solidFill>
                <a:prstClr val="black"/>
              </a:solidFill>
              <a:latin typeface="Aptos"/>
            </a:endParaRPr>
          </a:p>
          <a:p>
            <a:pPr algn="ctr" defTabSz="685800"/>
            <a:r>
              <a:rPr lang="en-US" dirty="0" err="1">
                <a:solidFill>
                  <a:prstClr val="black"/>
                </a:solidFill>
                <a:latin typeface="Aptos"/>
              </a:rPr>
              <a:t>Antibiogramme</a:t>
            </a:r>
            <a:r>
              <a:rPr lang="en-US" dirty="0">
                <a:solidFill>
                  <a:prstClr val="black"/>
                </a:solidFill>
                <a:latin typeface="Apto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tos"/>
              </a:rPr>
              <a:t>cumulatif</a:t>
            </a:r>
            <a:r>
              <a:rPr lang="en-US" dirty="0">
                <a:solidFill>
                  <a:prstClr val="black"/>
                </a:solidFill>
                <a:latin typeface="Apto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tos"/>
              </a:rPr>
              <a:t>hospitalier</a:t>
            </a:r>
            <a:r>
              <a:rPr lang="en-US" dirty="0">
                <a:solidFill>
                  <a:prstClr val="black"/>
                </a:solidFill>
                <a:latin typeface="Aptos"/>
              </a:rPr>
              <a:t> des</a:t>
            </a:r>
            <a:r>
              <a:rPr lang="en-US" b="1" dirty="0">
                <a:solidFill>
                  <a:prstClr val="black"/>
                </a:solidFill>
                <a:latin typeface="Aptos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tos"/>
              </a:rPr>
              <a:t>hémocultures</a:t>
            </a:r>
            <a:r>
              <a:rPr lang="en-US" b="1" dirty="0">
                <a:solidFill>
                  <a:prstClr val="black"/>
                </a:solidFill>
                <a:latin typeface="Aptos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tos"/>
              </a:rPr>
              <a:t>pédiatriques</a:t>
            </a:r>
            <a:r>
              <a:rPr lang="fr-FR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dirty="0">
                <a:solidFill>
                  <a:prstClr val="black"/>
                </a:solidFill>
                <a:latin typeface="Aptos"/>
              </a:rPr>
              <a:t>d'un centre</a:t>
            </a:r>
            <a:r>
              <a:rPr lang="en-US" dirty="0">
                <a:solidFill>
                  <a:prstClr val="black"/>
                </a:solidFill>
                <a:latin typeface="Aptos"/>
              </a:rPr>
              <a:t>  MSF </a:t>
            </a:r>
            <a:r>
              <a:rPr lang="en-US" dirty="0" err="1">
                <a:solidFill>
                  <a:prstClr val="black"/>
                </a:solidFill>
                <a:latin typeface="Aptos"/>
              </a:rPr>
              <a:t>en</a:t>
            </a:r>
            <a:r>
              <a:rPr lang="en-US" dirty="0">
                <a:solidFill>
                  <a:prstClr val="black"/>
                </a:solidFill>
                <a:latin typeface="Aptos"/>
              </a:rPr>
              <a:t> Afrique </a:t>
            </a:r>
            <a:r>
              <a:rPr lang="en-US" dirty="0" err="1">
                <a:solidFill>
                  <a:prstClr val="black"/>
                </a:solidFill>
                <a:latin typeface="Aptos"/>
              </a:rPr>
              <a:t>Subsaharienne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Image 11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5FDD8E70-488F-5E3D-6F2F-3AA2C7A86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41" y="5820478"/>
            <a:ext cx="3491554" cy="73534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10BD2BA-C98B-0E64-DF00-0F57B515C88B}"/>
              </a:ext>
            </a:extLst>
          </p:cNvPr>
          <p:cNvSpPr txBox="1"/>
          <p:nvPr/>
        </p:nvSpPr>
        <p:spPr>
          <a:xfrm>
            <a:off x="7894772" y="1361312"/>
            <a:ext cx="380226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/>
              <a:t>2024 </a:t>
            </a:r>
            <a:r>
              <a:rPr lang="en-US"/>
              <a:t>: </a:t>
            </a:r>
            <a:endParaRPr lang="fr-FR"/>
          </a:p>
          <a:p>
            <a:pPr algn="ctr"/>
            <a:endParaRPr lang="en-US" sz="800" b="1"/>
          </a:p>
          <a:p>
            <a:pPr algn="ctr"/>
            <a:r>
              <a:rPr lang="en-US"/>
              <a:t>Entre</a:t>
            </a:r>
            <a:r>
              <a:rPr lang="en-US" b="1"/>
              <a:t> 18 et 65 % de BMR </a:t>
            </a:r>
          </a:p>
          <a:p>
            <a:pPr algn="ctr"/>
            <a:r>
              <a:rPr lang="en-US"/>
              <a:t>(BLSE, SARM, CRPA, CRAB...) </a:t>
            </a:r>
            <a:r>
              <a:rPr lang="en-US" err="1"/>
              <a:t>parmi</a:t>
            </a:r>
            <a:r>
              <a:rPr lang="en-US"/>
              <a:t> les</a:t>
            </a:r>
            <a:r>
              <a:rPr lang="en-US" b="1"/>
              <a:t> </a:t>
            </a:r>
            <a:r>
              <a:rPr lang="en-US" b="1" err="1"/>
              <a:t>bactériémies</a:t>
            </a:r>
            <a:r>
              <a:rPr lang="en-US" b="1"/>
              <a:t> </a:t>
            </a:r>
            <a:r>
              <a:rPr lang="en-US" b="1" err="1"/>
              <a:t>pédiatriques</a:t>
            </a:r>
            <a:r>
              <a:rPr lang="en-US" b="1"/>
              <a:t> </a:t>
            </a:r>
            <a:endParaRPr lang="en-US"/>
          </a:p>
          <a:p>
            <a:pPr algn="ctr"/>
            <a:r>
              <a:rPr lang="en-US" err="1"/>
              <a:t>selon</a:t>
            </a:r>
            <a:r>
              <a:rPr lang="en-US"/>
              <a:t> les </a:t>
            </a:r>
            <a:r>
              <a:rPr lang="en-US" err="1"/>
              <a:t>projets</a:t>
            </a:r>
            <a:r>
              <a:rPr lang="en-US"/>
              <a:t> 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9A4FBA37-C059-02F1-36B4-3D17DF7F3040}"/>
              </a:ext>
            </a:extLst>
          </p:cNvPr>
          <p:cNvSpPr>
            <a:spLocks noGrp="1"/>
          </p:cNvSpPr>
          <p:nvPr/>
        </p:nvSpPr>
        <p:spPr>
          <a:xfrm>
            <a:off x="185057" y="292530"/>
            <a:ext cx="11948887" cy="1050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>
                <a:solidFill>
                  <a:srgbClr val="EE342A"/>
                </a:solidFill>
                <a:latin typeface="Outfit"/>
              </a:rPr>
              <a:t>Quelques données de surveillance MSF dans les bactériémies pédiatriques … </a:t>
            </a:r>
          </a:p>
        </p:txBody>
      </p:sp>
      <p:sp>
        <p:nvSpPr>
          <p:cNvPr id="24" name="ZoneTexte 18">
            <a:extLst>
              <a:ext uri="{FF2B5EF4-FFF2-40B4-BE49-F238E27FC236}">
                <a16:creationId xmlns:a16="http://schemas.microsoft.com/office/drawing/2014/main" id="{7AB6BB9D-36C6-6FC6-6E98-E5103AE00D64}"/>
              </a:ext>
            </a:extLst>
          </p:cNvPr>
          <p:cNvSpPr txBox="1"/>
          <p:nvPr/>
        </p:nvSpPr>
        <p:spPr>
          <a:xfrm>
            <a:off x="6096000" y="6555824"/>
            <a:ext cx="4398109" cy="2620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i="1" dirty="0">
                <a:solidFill>
                  <a:srgbClr val="1F1F1F"/>
                </a:solidFill>
                <a:cs typeface="Arial"/>
              </a:rPr>
              <a:t>Dashboard de surveillance MSF OCP, Rapport annuel MSF OCP 2024</a:t>
            </a:r>
            <a:endParaRPr lang="en-US" dirty="0"/>
          </a:p>
        </p:txBody>
      </p:sp>
      <p:pic>
        <p:nvPicPr>
          <p:cNvPr id="4" name="Image 7" descr="Une image contenant jeune enfant, habits, Visage humain, bébé&#10;&#10;Le contenu généré par l’IA peut être incorrect.">
            <a:extLst>
              <a:ext uri="{FF2B5EF4-FFF2-40B4-BE49-F238E27FC236}">
                <a16:creationId xmlns:a16="http://schemas.microsoft.com/office/drawing/2014/main" id="{ABAB5481-EDBC-809E-9E40-0FA8D3AA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987" y="4178403"/>
            <a:ext cx="1249264" cy="1673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A04AE1-3E5E-4EC4-38A1-8656135E17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57" t="3654" r="29406" b="-1273"/>
          <a:stretch>
            <a:fillRect/>
          </a:stretch>
        </p:blipFill>
        <p:spPr>
          <a:xfrm>
            <a:off x="192944" y="2451969"/>
            <a:ext cx="6704467" cy="3357717"/>
          </a:xfrm>
          <a:prstGeom prst="rect">
            <a:avLst/>
          </a:prstGeom>
        </p:spPr>
      </p:pic>
      <p:pic>
        <p:nvPicPr>
          <p:cNvPr id="8" name="Picture 17" descr="MSF Medicines Sans Frontiers Logo PNG Transparent – Brands Logos">
            <a:extLst>
              <a:ext uri="{FF2B5EF4-FFF2-40B4-BE49-F238E27FC236}">
                <a16:creationId xmlns:a16="http://schemas.microsoft.com/office/drawing/2014/main" id="{63291D26-7718-CD6A-48AF-5EDA5B9AC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7745" y="6227749"/>
            <a:ext cx="1069299" cy="5042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A1E9183-CA31-7DA1-E0B4-C4E7964BD1BA}"/>
              </a:ext>
            </a:extLst>
          </p:cNvPr>
          <p:cNvSpPr txBox="1"/>
          <p:nvPr/>
        </p:nvSpPr>
        <p:spPr>
          <a:xfrm>
            <a:off x="11857044" y="647985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321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15AA5-37E8-1D83-0571-7DBD6F2AC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29DF99FA-F260-55E2-EC8F-92BC3B144EB5}"/>
              </a:ext>
            </a:extLst>
          </p:cNvPr>
          <p:cNvSpPr txBox="1"/>
          <p:nvPr/>
        </p:nvSpPr>
        <p:spPr>
          <a:xfrm>
            <a:off x="7114567" y="2391096"/>
            <a:ext cx="457776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2000" dirty="0">
                <a:solidFill>
                  <a:prstClr val="black"/>
                </a:solidFill>
                <a:latin typeface="Aptos"/>
              </a:rPr>
              <a:t>A. Carbapénème pour tout le monde</a:t>
            </a:r>
          </a:p>
          <a:p>
            <a:pPr defTabSz="685800"/>
            <a:endParaRPr lang="fr-FR" sz="2000" dirty="0">
              <a:solidFill>
                <a:prstClr val="black"/>
              </a:solidFill>
              <a:latin typeface="Aptos"/>
            </a:endParaRPr>
          </a:p>
          <a:p>
            <a:pPr defTabSz="685800"/>
            <a:r>
              <a:rPr lang="fr-FR" sz="2000" dirty="0">
                <a:solidFill>
                  <a:prstClr val="black"/>
                </a:solidFill>
                <a:latin typeface="Aptos"/>
              </a:rPr>
              <a:t>B. C3G + </a:t>
            </a:r>
            <a:r>
              <a:rPr lang="fr-FR" sz="2000" dirty="0" err="1">
                <a:solidFill>
                  <a:prstClr val="black"/>
                </a:solidFill>
                <a:latin typeface="Aptos"/>
              </a:rPr>
              <a:t>Amiklin</a:t>
            </a:r>
            <a:endParaRPr lang="fr-FR" sz="2000" dirty="0">
              <a:solidFill>
                <a:prstClr val="black"/>
              </a:solidFill>
              <a:latin typeface="Aptos"/>
            </a:endParaRPr>
          </a:p>
          <a:p>
            <a:pPr defTabSz="685800"/>
            <a:endParaRPr lang="en-US" sz="2000" dirty="0">
              <a:latin typeface="Aptos"/>
              <a:cs typeface="Calibri"/>
            </a:endParaRPr>
          </a:p>
          <a:p>
            <a:pPr defTabSz="685800"/>
            <a:r>
              <a:rPr lang="en-US" sz="2000" dirty="0">
                <a:latin typeface="Aptos"/>
                <a:cs typeface="Calibri"/>
              </a:rPr>
              <a:t>C. On </a:t>
            </a:r>
            <a:r>
              <a:rPr lang="en-US" sz="2000" dirty="0" err="1">
                <a:latin typeface="Aptos"/>
                <a:cs typeface="Calibri"/>
              </a:rPr>
              <a:t>essaie</a:t>
            </a:r>
            <a:r>
              <a:rPr lang="en-US" sz="2000" dirty="0">
                <a:latin typeface="Aptos"/>
                <a:cs typeface="Calibri"/>
              </a:rPr>
              <a:t> de </a:t>
            </a:r>
            <a:r>
              <a:rPr lang="en-US" sz="2000" dirty="0" err="1">
                <a:latin typeface="Aptos"/>
                <a:cs typeface="Calibri"/>
              </a:rPr>
              <a:t>déterminer</a:t>
            </a:r>
            <a:r>
              <a:rPr lang="en-US" sz="2000" dirty="0">
                <a:latin typeface="Aptos"/>
                <a:cs typeface="Calibri"/>
              </a:rPr>
              <a:t> des </a:t>
            </a:r>
            <a:r>
              <a:rPr lang="en-US" sz="2000" dirty="0" err="1">
                <a:latin typeface="Aptos"/>
                <a:cs typeface="Calibri"/>
              </a:rPr>
              <a:t>critères</a:t>
            </a:r>
            <a:r>
              <a:rPr lang="en-US" sz="2000" dirty="0">
                <a:latin typeface="Aptos"/>
                <a:cs typeface="Calibri"/>
              </a:rPr>
              <a:t> </a:t>
            </a:r>
            <a:r>
              <a:rPr lang="en-US" sz="2000" dirty="0" err="1">
                <a:latin typeface="Aptos"/>
                <a:cs typeface="Calibri"/>
              </a:rPr>
              <a:t>cliniques</a:t>
            </a:r>
            <a:r>
              <a:rPr lang="en-US" sz="2000" dirty="0">
                <a:latin typeface="Aptos"/>
                <a:cs typeface="Calibri"/>
              </a:rPr>
              <a:t> pour </a:t>
            </a:r>
            <a:r>
              <a:rPr lang="en-US" sz="2000" dirty="0" err="1">
                <a:latin typeface="Aptos"/>
                <a:cs typeface="Calibri"/>
              </a:rPr>
              <a:t>élargir</a:t>
            </a:r>
            <a:r>
              <a:rPr lang="en-US" sz="2000" dirty="0">
                <a:latin typeface="Aptos"/>
                <a:cs typeface="Calibri"/>
              </a:rPr>
              <a:t> </a:t>
            </a:r>
            <a:r>
              <a:rPr lang="en-US" sz="2000" dirty="0" err="1">
                <a:latin typeface="Aptos"/>
                <a:cs typeface="Calibri"/>
              </a:rPr>
              <a:t>l’antibiothérapie</a:t>
            </a:r>
            <a:r>
              <a:rPr lang="en-US" sz="2000" dirty="0">
                <a:latin typeface="Aptos"/>
                <a:cs typeface="Calibri"/>
              </a:rPr>
              <a:t> </a:t>
            </a:r>
            <a:r>
              <a:rPr lang="en-US" sz="2000" dirty="0" err="1">
                <a:latin typeface="Aptos"/>
                <a:cs typeface="Calibri"/>
              </a:rPr>
              <a:t>empirique</a:t>
            </a:r>
            <a:endParaRPr lang="en-US" sz="2000" dirty="0">
              <a:latin typeface="Aptos"/>
              <a:cs typeface="Calibri"/>
            </a:endParaRPr>
          </a:p>
          <a:p>
            <a:pPr defTabSz="685800"/>
            <a:endParaRPr lang="en-US" sz="2000" dirty="0">
              <a:latin typeface="Aptos"/>
              <a:cs typeface="Calibri"/>
            </a:endParaRPr>
          </a:p>
          <a:p>
            <a:pPr defTabSz="685800"/>
            <a:r>
              <a:rPr lang="en-US" sz="2000" dirty="0">
                <a:latin typeface="Aptos"/>
                <a:cs typeface="Calibri"/>
              </a:rPr>
              <a:t>D. Help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488B8-4562-E17E-2E0F-32785B34C80B}"/>
              </a:ext>
            </a:extLst>
          </p:cNvPr>
          <p:cNvSpPr txBox="1"/>
          <p:nvPr/>
        </p:nvSpPr>
        <p:spPr>
          <a:xfrm>
            <a:off x="308708" y="709246"/>
            <a:ext cx="11584353" cy="1143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latin typeface="Aptos"/>
                <a:cs typeface="Segoe UI"/>
              </a:rPr>
              <a:t>Vous </a:t>
            </a:r>
            <a:r>
              <a:rPr lang="en-US" sz="2000" b="1" i="1" dirty="0" err="1">
                <a:latin typeface="Aptos"/>
                <a:cs typeface="Segoe UI"/>
              </a:rPr>
              <a:t>êtes</a:t>
            </a:r>
            <a:r>
              <a:rPr lang="en-US" sz="2000" b="1" i="1" dirty="0">
                <a:latin typeface="Aptos"/>
                <a:cs typeface="Segoe UI"/>
              </a:rPr>
              <a:t> </a:t>
            </a:r>
            <a:r>
              <a:rPr lang="en-US" sz="2000" b="1" i="1" dirty="0" err="1">
                <a:latin typeface="Aptos"/>
                <a:cs typeface="Segoe UI"/>
              </a:rPr>
              <a:t>référent</a:t>
            </a:r>
            <a:r>
              <a:rPr lang="en-US" sz="2000" b="1" i="1" dirty="0">
                <a:latin typeface="Aptos"/>
                <a:cs typeface="Segoe UI"/>
              </a:rPr>
              <a:t> </a:t>
            </a:r>
            <a:r>
              <a:rPr lang="en-US" sz="2000" b="1" i="1" dirty="0" err="1">
                <a:latin typeface="Aptos"/>
                <a:cs typeface="Segoe UI"/>
              </a:rPr>
              <a:t>antibio</a:t>
            </a:r>
            <a:r>
              <a:rPr lang="en-US" sz="2000" b="1" i="1" dirty="0">
                <a:latin typeface="Aptos"/>
                <a:cs typeface="Segoe UI"/>
              </a:rPr>
              <a:t> de </a:t>
            </a:r>
            <a:r>
              <a:rPr lang="en-US" sz="2000" b="1" i="1" dirty="0" err="1">
                <a:latin typeface="Aptos"/>
                <a:cs typeface="Segoe UI"/>
              </a:rPr>
              <a:t>votre</a:t>
            </a:r>
            <a:r>
              <a:rPr lang="en-US" sz="2000" b="1" i="1" dirty="0">
                <a:latin typeface="Aptos"/>
                <a:cs typeface="Segoe UI"/>
              </a:rPr>
              <a:t> </a:t>
            </a:r>
            <a:r>
              <a:rPr lang="en-US" sz="2000" b="1" i="1" dirty="0" err="1">
                <a:latin typeface="Aptos"/>
                <a:cs typeface="Segoe UI"/>
              </a:rPr>
              <a:t>centre</a:t>
            </a:r>
            <a:r>
              <a:rPr lang="en-US" sz="2000" b="1" i="1" dirty="0">
                <a:latin typeface="Aptos"/>
                <a:cs typeface="Segoe UI"/>
              </a:rPr>
              <a:t> </a:t>
            </a:r>
            <a:r>
              <a:rPr lang="en-US" sz="2000" b="1" i="1" dirty="0" err="1">
                <a:latin typeface="Aptos"/>
                <a:cs typeface="Segoe UI"/>
              </a:rPr>
              <a:t>pédiatrique</a:t>
            </a:r>
            <a:r>
              <a:rPr lang="en-US" sz="2000" b="1" i="1" dirty="0">
                <a:latin typeface="Aptos"/>
                <a:cs typeface="Segoe UI"/>
              </a:rPr>
              <a:t> : </a:t>
            </a:r>
            <a:r>
              <a:rPr lang="en-US" sz="2000" dirty="0">
                <a:latin typeface="Aptos"/>
                <a:cs typeface="Segoe UI"/>
              </a:rPr>
              <a:t>​</a:t>
            </a:r>
            <a:endParaRPr lang="en-US" dirty="0">
              <a:latin typeface="Aptos"/>
            </a:endParaRPr>
          </a:p>
          <a:p>
            <a:pPr>
              <a:lnSpc>
                <a:spcPts val="975"/>
              </a:lnSpc>
            </a:pPr>
            <a:r>
              <a:rPr lang="en-US" sz="2000" dirty="0">
                <a:latin typeface="Aptos"/>
                <a:cs typeface="Segoe UI"/>
              </a:rPr>
              <a:t>​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Aptos"/>
                <a:cs typeface="Segoe UI"/>
              </a:rPr>
              <a:t>C</a:t>
            </a:r>
            <a:r>
              <a:rPr lang="fr-FR" sz="2000" b="1" i="1" dirty="0" err="1">
                <a:solidFill>
                  <a:srgbClr val="FF0000"/>
                </a:solidFill>
                <a:latin typeface="Aptos"/>
                <a:cs typeface="Segoe UI"/>
              </a:rPr>
              <a:t>omment</a:t>
            </a:r>
            <a:r>
              <a:rPr lang="fr-FR" sz="2000" b="1" i="1" dirty="0">
                <a:solidFill>
                  <a:srgbClr val="FF0000"/>
                </a:solidFill>
                <a:latin typeface="Aptos"/>
                <a:cs typeface="Segoe UI"/>
              </a:rPr>
              <a:t> adapter vous les recommandations de traitement empirique en cas de suspicion de bactériémie ? </a:t>
            </a:r>
          </a:p>
        </p:txBody>
      </p:sp>
      <p:pic>
        <p:nvPicPr>
          <p:cNvPr id="10" name="Image 11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EF9098C5-593E-931B-B164-5696787E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41" y="5820478"/>
            <a:ext cx="3491554" cy="735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66F869-A388-53F3-8FB9-BE50B4E62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57" t="3654" r="29406" b="-1273"/>
          <a:stretch>
            <a:fillRect/>
          </a:stretch>
        </p:blipFill>
        <p:spPr>
          <a:xfrm>
            <a:off x="192944" y="2451969"/>
            <a:ext cx="6704467" cy="3357717"/>
          </a:xfrm>
          <a:prstGeom prst="rect">
            <a:avLst/>
          </a:prstGeom>
        </p:spPr>
      </p:pic>
      <p:sp>
        <p:nvSpPr>
          <p:cNvPr id="8" name="ZoneTexte 18">
            <a:extLst>
              <a:ext uri="{FF2B5EF4-FFF2-40B4-BE49-F238E27FC236}">
                <a16:creationId xmlns:a16="http://schemas.microsoft.com/office/drawing/2014/main" id="{0E13CD5A-636B-A59B-15AD-9D0B8216B4D6}"/>
              </a:ext>
            </a:extLst>
          </p:cNvPr>
          <p:cNvSpPr txBox="1"/>
          <p:nvPr/>
        </p:nvSpPr>
        <p:spPr>
          <a:xfrm>
            <a:off x="6096000" y="6555824"/>
            <a:ext cx="4398109" cy="2620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i="1" dirty="0">
                <a:solidFill>
                  <a:srgbClr val="1F1F1F"/>
                </a:solidFill>
                <a:cs typeface="Arial"/>
              </a:rPr>
              <a:t>Dashboard de surveillance MSF OCP</a:t>
            </a:r>
            <a:endParaRPr lang="en-US" dirty="0"/>
          </a:p>
        </p:txBody>
      </p:sp>
      <p:pic>
        <p:nvPicPr>
          <p:cNvPr id="14" name="Picture 17" descr="MSF Medicines Sans Frontiers Logo PNG Transparent – Brands Logos">
            <a:extLst>
              <a:ext uri="{FF2B5EF4-FFF2-40B4-BE49-F238E27FC236}">
                <a16:creationId xmlns:a16="http://schemas.microsoft.com/office/drawing/2014/main" id="{F03B3A5E-1524-6F34-83E0-7B241A729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745" y="6227749"/>
            <a:ext cx="1069299" cy="50422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B9A8623-7AAF-34CA-47DD-814D029F9C5D}"/>
              </a:ext>
            </a:extLst>
          </p:cNvPr>
          <p:cNvSpPr txBox="1"/>
          <p:nvPr/>
        </p:nvSpPr>
        <p:spPr>
          <a:xfrm>
            <a:off x="11857044" y="647985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60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C78E5-5246-2A6E-008E-C393711D3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BD2710-5C57-7443-852A-B7C012DA5A33}"/>
              </a:ext>
            </a:extLst>
          </p:cNvPr>
          <p:cNvSpPr/>
          <p:nvPr/>
        </p:nvSpPr>
        <p:spPr>
          <a:xfrm>
            <a:off x="197004" y="4585379"/>
            <a:ext cx="5231311" cy="1535918"/>
          </a:xfrm>
          <a:prstGeom prst="rect">
            <a:avLst/>
          </a:prstGeom>
          <a:solidFill>
            <a:srgbClr val="FDCC4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Déterminer des critères cliniques pour guider l’usage empirique des antibiotiques dans la cohorte globale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(n = 4390)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680FB5-98FB-6C2F-3682-E88168E4A373}"/>
              </a:ext>
            </a:extLst>
          </p:cNvPr>
          <p:cNvSpPr/>
          <p:nvPr/>
        </p:nvSpPr>
        <p:spPr>
          <a:xfrm>
            <a:off x="197004" y="3331827"/>
            <a:ext cx="5231311" cy="1054798"/>
          </a:xfrm>
          <a:prstGeom prst="rect">
            <a:avLst/>
          </a:prstGeom>
          <a:solidFill>
            <a:srgbClr val="7670B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Évaluer l'efficacité des antibiothérapies reçues ou envisagées en traitement des bactériémies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(n = 196)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8E7C11-531B-3D11-6C4E-D6190429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04" y="193475"/>
            <a:ext cx="11814089" cy="84940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B586D3-183B-5224-467F-5D2DCCCF63AC}"/>
              </a:ext>
            </a:extLst>
          </p:cNvPr>
          <p:cNvSpPr txBox="1"/>
          <p:nvPr/>
        </p:nvSpPr>
        <p:spPr>
          <a:xfrm>
            <a:off x="390590" y="1401444"/>
            <a:ext cx="48517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/>
              <a:t>Comment adapter l’antibiothérapie empirique dans un hôpital pédiatrique au Niger face aux résistances locales, à partir de données cliniques et microbiologiques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10D090-2431-95D2-5CA2-2F2C47C2FDAF}"/>
              </a:ext>
            </a:extLst>
          </p:cNvPr>
          <p:cNvSpPr txBox="1"/>
          <p:nvPr/>
        </p:nvSpPr>
        <p:spPr>
          <a:xfrm>
            <a:off x="11857044" y="647985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F0CA94-277E-4D61-CF0B-551C307FE2CD}"/>
              </a:ext>
            </a:extLst>
          </p:cNvPr>
          <p:cNvSpPr/>
          <p:nvPr/>
        </p:nvSpPr>
        <p:spPr>
          <a:xfrm>
            <a:off x="5586013" y="1047940"/>
            <a:ext cx="6271031" cy="5187851"/>
          </a:xfrm>
          <a:prstGeom prst="rect">
            <a:avLst/>
          </a:prstGeom>
          <a:noFill/>
          <a:ln>
            <a:solidFill>
              <a:srgbClr val="EF03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CF31A7-8C11-C394-1204-BFB49CDCE7D7}"/>
              </a:ext>
            </a:extLst>
          </p:cNvPr>
          <p:cNvSpPr txBox="1"/>
          <p:nvPr/>
        </p:nvSpPr>
        <p:spPr>
          <a:xfrm>
            <a:off x="5827521" y="1379030"/>
            <a:ext cx="57880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La malnutrition aiguë </a:t>
            </a:r>
          </a:p>
          <a:p>
            <a:pPr lvl="1"/>
            <a:r>
              <a:rPr lang="fr-FR" b="1" dirty="0"/>
              <a:t> 37,7 millions d’enfants</a:t>
            </a:r>
            <a:r>
              <a:rPr lang="fr-FR" dirty="0"/>
              <a:t>  	</a:t>
            </a:r>
          </a:p>
          <a:p>
            <a:pPr lvl="1"/>
            <a:r>
              <a:rPr lang="fr-FR" dirty="0"/>
              <a:t> dont </a:t>
            </a:r>
            <a:r>
              <a:rPr lang="fr-FR" b="1" dirty="0"/>
              <a:t>10,2  millions </a:t>
            </a:r>
            <a:r>
              <a:rPr lang="fr-FR" dirty="0"/>
              <a:t>de formes </a:t>
            </a:r>
            <a:r>
              <a:rPr lang="fr-FR" b="1" dirty="0"/>
              <a:t>sévères</a:t>
            </a:r>
            <a:r>
              <a:rPr lang="fr-FR" dirty="0"/>
              <a:t> en 2024</a:t>
            </a:r>
            <a:r>
              <a:rPr lang="fr-FR" i="1" dirty="0"/>
              <a:t> </a:t>
            </a:r>
          </a:p>
          <a:p>
            <a:pPr algn="r"/>
            <a:endParaRPr lang="fr-FR" sz="1400" i="1" dirty="0"/>
          </a:p>
          <a:p>
            <a:pPr algn="r"/>
            <a:r>
              <a:rPr lang="fr-FR" sz="1400" i="1" dirty="0"/>
              <a:t>(Global Report  on Food Crisis 2025)</a:t>
            </a:r>
          </a:p>
          <a:p>
            <a:endParaRPr lang="fr-FR" dirty="0"/>
          </a:p>
          <a:p>
            <a:r>
              <a:rPr lang="fr-FR" dirty="0"/>
              <a:t>Risque élevé d’infections et parmi elles </a:t>
            </a:r>
            <a:r>
              <a:rPr lang="fr-FR" b="1" dirty="0"/>
              <a:t>bactériémies</a:t>
            </a:r>
            <a:r>
              <a:rPr lang="fr-FR" dirty="0"/>
              <a:t>, souvent sous-diagnostiquées</a:t>
            </a:r>
          </a:p>
          <a:p>
            <a:r>
              <a:rPr lang="fr-FR" dirty="0"/>
              <a:t>   </a:t>
            </a:r>
          </a:p>
          <a:p>
            <a:r>
              <a:rPr lang="fr-FR" dirty="0"/>
              <a:t>Forte exposition aux antibiotiques (amoxicilline ++)</a:t>
            </a:r>
          </a:p>
          <a:p>
            <a:endParaRPr lang="fr-FR" dirty="0"/>
          </a:p>
          <a:p>
            <a:r>
              <a:rPr lang="fr-FR" dirty="0"/>
              <a:t>Recommandations OMS dans le traitement empirique des bactériémies : </a:t>
            </a:r>
            <a:r>
              <a:rPr lang="fr-FR" dirty="0">
                <a:solidFill>
                  <a:srgbClr val="4DAE46"/>
                </a:solidFill>
              </a:rPr>
              <a:t>amoxicilline/ampicilline</a:t>
            </a:r>
            <a:r>
              <a:rPr lang="fr-FR" dirty="0"/>
              <a:t>-</a:t>
            </a:r>
            <a:r>
              <a:rPr lang="fr-FR" dirty="0">
                <a:solidFill>
                  <a:srgbClr val="7670B2"/>
                </a:solidFill>
              </a:rPr>
              <a:t>gentamicine</a:t>
            </a:r>
            <a:r>
              <a:rPr lang="fr-FR" dirty="0"/>
              <a:t> </a:t>
            </a:r>
          </a:p>
          <a:p>
            <a:endParaRPr lang="fr-FR" dirty="0"/>
          </a:p>
          <a:p>
            <a:pPr algn="r"/>
            <a:r>
              <a:rPr lang="fr-FR" dirty="0"/>
              <a:t>… mais la RAM croissante remet en question leur efficacité dans certains contextes. </a:t>
            </a:r>
          </a:p>
        </p:txBody>
      </p:sp>
    </p:spTree>
    <p:extLst>
      <p:ext uri="{BB962C8B-B14F-4D97-AF65-F5344CB8AC3E}">
        <p14:creationId xmlns:p14="http://schemas.microsoft.com/office/powerpoint/2010/main" val="421820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072A8-7F16-6A93-78BB-D93C6DE90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awing">
            <a:extLst>
              <a:ext uri="{FF2B5EF4-FFF2-40B4-BE49-F238E27FC236}">
                <a16:creationId xmlns:a16="http://schemas.microsoft.com/office/drawing/2014/main" id="{56851D8B-188D-EBF5-9646-8D5F7CD39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72" y="1030259"/>
            <a:ext cx="4818295" cy="566782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6AEE204-9898-579E-ECE8-41D7C70E7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143" y="894860"/>
            <a:ext cx="1498640" cy="2542217"/>
          </a:xfrm>
          <a:prstGeom prst="rect">
            <a:avLst/>
          </a:prstGeom>
        </p:spPr>
      </p:pic>
      <p:cxnSp>
        <p:nvCxnSpPr>
          <p:cNvPr id="15" name="Straight Arrow Connector 19">
            <a:extLst>
              <a:ext uri="{FF2B5EF4-FFF2-40B4-BE49-F238E27FC236}">
                <a16:creationId xmlns:a16="http://schemas.microsoft.com/office/drawing/2014/main" id="{BACE77F5-9957-7483-EB02-6E45D6A6B56E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0769600" y="1462475"/>
            <a:ext cx="883779" cy="703493"/>
          </a:xfrm>
          <a:prstGeom prst="straightConnector1">
            <a:avLst/>
          </a:prstGeom>
          <a:ln>
            <a:solidFill>
              <a:srgbClr val="514C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2">
            <a:extLst>
              <a:ext uri="{FF2B5EF4-FFF2-40B4-BE49-F238E27FC236}">
                <a16:creationId xmlns:a16="http://schemas.microsoft.com/office/drawing/2014/main" id="{901FE780-2688-E33E-60A2-B95519D47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9038" y="894857"/>
            <a:ext cx="788681" cy="567618"/>
          </a:xfrm>
          <a:prstGeom prst="rect">
            <a:avLst/>
          </a:prstGeom>
        </p:spPr>
      </p:pic>
      <p:sp>
        <p:nvSpPr>
          <p:cNvPr id="22" name="Rectangle 13">
            <a:extLst>
              <a:ext uri="{FF2B5EF4-FFF2-40B4-BE49-F238E27FC236}">
                <a16:creationId xmlns:a16="http://schemas.microsoft.com/office/drawing/2014/main" id="{8FA62447-0A80-B1C8-8474-36EE3F8B54E7}"/>
              </a:ext>
            </a:extLst>
          </p:cNvPr>
          <p:cNvSpPr/>
          <p:nvPr/>
        </p:nvSpPr>
        <p:spPr>
          <a:xfrm rot="5400000">
            <a:off x="2459344" y="-1369352"/>
            <a:ext cx="2542217" cy="7070642"/>
          </a:xfrm>
          <a:prstGeom prst="rect">
            <a:avLst/>
          </a:prstGeom>
          <a:solidFill>
            <a:srgbClr val="FBCBC8"/>
          </a:solidFill>
          <a:ln>
            <a:solidFill>
              <a:srgbClr val="FBCB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0B6A478-309B-43DC-0C8A-D2F7D8890413}"/>
              </a:ext>
            </a:extLst>
          </p:cNvPr>
          <p:cNvSpPr txBox="1"/>
          <p:nvPr/>
        </p:nvSpPr>
        <p:spPr>
          <a:xfrm>
            <a:off x="377217" y="1565492"/>
            <a:ext cx="6867863" cy="1184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25"/>
              </a:lnSpc>
            </a:pPr>
            <a:r>
              <a:rPr lang="fr-FR" sz="1600" b="1" dirty="0"/>
              <a:t>Cohorte prospective</a:t>
            </a:r>
            <a:r>
              <a:rPr lang="fr-FR" sz="1600" dirty="0"/>
              <a:t> (2016–2017) de </a:t>
            </a:r>
            <a:r>
              <a:rPr lang="fr-FR" sz="1600" b="1" dirty="0"/>
              <a:t>4390 enfants</a:t>
            </a:r>
            <a:r>
              <a:rPr lang="fr-FR" sz="1600" dirty="0"/>
              <a:t> hospitalisés pour malnutrition </a:t>
            </a:r>
            <a:r>
              <a:rPr lang="fr-FR" sz="1600" dirty="0" err="1"/>
              <a:t>aigu¨sévère</a:t>
            </a:r>
            <a:r>
              <a:rPr lang="fr-FR" sz="1600" dirty="0"/>
              <a:t> au centre de récupération nutritionnelle intensive (CRENI) de </a:t>
            </a:r>
            <a:r>
              <a:rPr lang="fr-FR" sz="1600" dirty="0" err="1"/>
              <a:t>Madarounfa</a:t>
            </a:r>
            <a:r>
              <a:rPr lang="fr-FR" sz="1600" dirty="0"/>
              <a:t> (MSF + ministère de la Santé).</a:t>
            </a:r>
          </a:p>
          <a:p>
            <a:pPr>
              <a:lnSpc>
                <a:spcPts val="1725"/>
              </a:lnSpc>
            </a:pPr>
            <a:endParaRPr lang="fr-FR" sz="1600" dirty="0">
              <a:cs typeface="Arial"/>
            </a:endParaRPr>
          </a:p>
          <a:p>
            <a:pPr>
              <a:lnSpc>
                <a:spcPts val="1725"/>
              </a:lnSpc>
            </a:pPr>
            <a:r>
              <a:rPr lang="fr-FR" sz="1600" dirty="0">
                <a:cs typeface="Arial"/>
              </a:rPr>
              <a:t>Hémocultures systématiques à l'admission pour 50% d'entre eux</a:t>
            </a:r>
            <a:endParaRPr lang="fr-FR" sz="16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88C4CFB-C276-C2AD-4C82-AB1E69EE3442}"/>
              </a:ext>
            </a:extLst>
          </p:cNvPr>
          <p:cNvSpPr txBox="1"/>
          <p:nvPr/>
        </p:nvSpPr>
        <p:spPr>
          <a:xfrm>
            <a:off x="195131" y="1052123"/>
            <a:ext cx="519684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700" b="1" i="1" dirty="0"/>
              <a:t>Etude Clean Kids</a:t>
            </a:r>
            <a:endParaRPr lang="en-US" sz="1700" b="1" i="1" dirty="0"/>
          </a:p>
        </p:txBody>
      </p:sp>
      <p:pic>
        <p:nvPicPr>
          <p:cNvPr id="10" name="Image 4" descr="Organisation de MSF | Médecins Sans Frontières">
            <a:extLst>
              <a:ext uri="{FF2B5EF4-FFF2-40B4-BE49-F238E27FC236}">
                <a16:creationId xmlns:a16="http://schemas.microsoft.com/office/drawing/2014/main" id="{656B435E-10AC-61DC-8247-B80F271E79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811" r="-562" b="29195"/>
          <a:stretch>
            <a:fillRect/>
          </a:stretch>
        </p:blipFill>
        <p:spPr>
          <a:xfrm>
            <a:off x="5382100" y="2588549"/>
            <a:ext cx="1800759" cy="7297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658A18-32D6-504F-3AB8-C92FDD1FB187}"/>
              </a:ext>
            </a:extLst>
          </p:cNvPr>
          <p:cNvSpPr txBox="1"/>
          <p:nvPr/>
        </p:nvSpPr>
        <p:spPr>
          <a:xfrm>
            <a:off x="11857044" y="647985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12EF8EA-1822-6611-6D5C-A412F9D8F1CD}"/>
              </a:ext>
            </a:extLst>
          </p:cNvPr>
          <p:cNvSpPr/>
          <p:nvPr/>
        </p:nvSpPr>
        <p:spPr>
          <a:xfrm rot="5400000">
            <a:off x="2200909" y="1633228"/>
            <a:ext cx="3059088" cy="7070640"/>
          </a:xfrm>
          <a:prstGeom prst="rect">
            <a:avLst/>
          </a:prstGeom>
          <a:noFill/>
          <a:ln>
            <a:solidFill>
              <a:srgbClr val="EE34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0">
            <a:extLst>
              <a:ext uri="{FF2B5EF4-FFF2-40B4-BE49-F238E27FC236}">
                <a16:creationId xmlns:a16="http://schemas.microsoft.com/office/drawing/2014/main" id="{307EDC5B-0C61-5F80-2974-3F2202368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61" y="6319886"/>
            <a:ext cx="2639424" cy="334665"/>
          </a:xfrm>
          <a:prstGeom prst="rect">
            <a:avLst/>
          </a:prstGeom>
        </p:spPr>
      </p:pic>
      <p:sp>
        <p:nvSpPr>
          <p:cNvPr id="9" name="TextBox 31">
            <a:extLst>
              <a:ext uri="{FF2B5EF4-FFF2-40B4-BE49-F238E27FC236}">
                <a16:creationId xmlns:a16="http://schemas.microsoft.com/office/drawing/2014/main" id="{9EC712EF-24F3-85FE-75A5-AE591A9F31DF}"/>
              </a:ext>
            </a:extLst>
          </p:cNvPr>
          <p:cNvSpPr txBox="1"/>
          <p:nvPr/>
        </p:nvSpPr>
        <p:spPr>
          <a:xfrm>
            <a:off x="4170882" y="6409039"/>
            <a:ext cx="309489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i="1" dirty="0">
                <a:solidFill>
                  <a:srgbClr val="1F1F1F"/>
                </a:solidFill>
                <a:cs typeface="Arial"/>
              </a:rPr>
              <a:t>Andersen Christopher T. et al., IJID, 2022 </a:t>
            </a:r>
            <a:endParaRPr lang="en-US" dirty="0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30FDAF93-D194-EEDB-8029-DC03EFB3ACF5}"/>
              </a:ext>
            </a:extLst>
          </p:cNvPr>
          <p:cNvSpPr txBox="1"/>
          <p:nvPr/>
        </p:nvSpPr>
        <p:spPr>
          <a:xfrm>
            <a:off x="397909" y="4125889"/>
            <a:ext cx="695111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cs typeface="Segoe UI"/>
              </a:rPr>
              <a:t>Prévalence</a:t>
            </a:r>
            <a:r>
              <a:rPr lang="en-US" sz="1600" b="1" dirty="0">
                <a:cs typeface="Segoe UI"/>
              </a:rPr>
              <a:t> </a:t>
            </a:r>
            <a:r>
              <a:rPr lang="en-US" sz="1600" b="1" dirty="0" err="1">
                <a:cs typeface="Segoe UI"/>
              </a:rPr>
              <a:t>bactériémie</a:t>
            </a:r>
            <a:r>
              <a:rPr lang="en-US" sz="1600" b="1" dirty="0">
                <a:cs typeface="Segoe UI"/>
              </a:rPr>
              <a:t> </a:t>
            </a:r>
            <a:r>
              <a:rPr lang="en-US" sz="1600" b="1" dirty="0" err="1">
                <a:cs typeface="Segoe UI"/>
              </a:rPr>
              <a:t>communautaire</a:t>
            </a:r>
            <a:r>
              <a:rPr lang="en-US" sz="1600" b="1" dirty="0">
                <a:cs typeface="Segoe UI"/>
              </a:rPr>
              <a:t> (BAC) : 9.1%</a:t>
            </a:r>
            <a:r>
              <a:rPr lang="en-US" sz="1600" dirty="0">
                <a:cs typeface="Segoe UI"/>
              </a:rPr>
              <a:t> (95% CI: 8.1, 10.4%)</a:t>
            </a:r>
            <a:endParaRPr lang="en-US" sz="1600" dirty="0"/>
          </a:p>
          <a:p>
            <a:endParaRPr lang="en-US" sz="1600" dirty="0">
              <a:cs typeface="Segoe UI"/>
            </a:endParaRPr>
          </a:p>
          <a:p>
            <a:r>
              <a:rPr lang="en-US" sz="1600" dirty="0">
                <a:cs typeface="Segoe UI"/>
              </a:rPr>
              <a:t>Documentation : </a:t>
            </a:r>
            <a:r>
              <a:rPr lang="en-US" sz="1600" b="1" dirty="0">
                <a:cs typeface="Segoe UI"/>
              </a:rPr>
              <a:t>Salmonella non typhi  (57.8%)</a:t>
            </a:r>
            <a:r>
              <a:rPr lang="en-US" sz="1600" dirty="0">
                <a:cs typeface="Segoe UI"/>
              </a:rPr>
              <a:t> </a:t>
            </a:r>
            <a:r>
              <a:rPr lang="en-US" sz="1600" i="1" dirty="0" err="1">
                <a:cs typeface="Segoe UI"/>
              </a:rPr>
              <a:t>dont</a:t>
            </a:r>
            <a:r>
              <a:rPr lang="en-US" sz="1600" i="1" dirty="0">
                <a:cs typeface="Segoe UI"/>
              </a:rPr>
              <a:t> 62.5% Augmentin-R</a:t>
            </a:r>
          </a:p>
          <a:p>
            <a:r>
              <a:rPr lang="en-US" sz="1600" i="1" dirty="0">
                <a:cs typeface="Segoe UI"/>
              </a:rPr>
              <a:t>                                     61.5% de BLSE </a:t>
            </a:r>
            <a:r>
              <a:rPr lang="en-US" sz="1600" i="1" dirty="0" err="1">
                <a:cs typeface="Segoe UI"/>
              </a:rPr>
              <a:t>parmi</a:t>
            </a:r>
            <a:r>
              <a:rPr lang="en-US" sz="1600" i="1" dirty="0">
                <a:cs typeface="Segoe UI"/>
              </a:rPr>
              <a:t> </a:t>
            </a:r>
            <a:r>
              <a:rPr lang="en-US" sz="1600" i="1" dirty="0" err="1">
                <a:cs typeface="Segoe UI"/>
              </a:rPr>
              <a:t>entérobactéries</a:t>
            </a:r>
            <a:r>
              <a:rPr lang="en-US" sz="1600" i="1" dirty="0">
                <a:cs typeface="Segoe UI"/>
              </a:rPr>
              <a:t> non Salmonella spp.</a:t>
            </a:r>
          </a:p>
          <a:p>
            <a:r>
              <a:rPr lang="en-US" sz="1600" dirty="0">
                <a:cs typeface="Segoe UI"/>
              </a:rPr>
              <a:t>​</a:t>
            </a:r>
            <a:endParaRPr lang="en-US" dirty="0"/>
          </a:p>
          <a:p>
            <a:r>
              <a:rPr lang="en-US" sz="1600" dirty="0">
                <a:cs typeface="Segoe UI"/>
              </a:rPr>
              <a:t>Peu de </a:t>
            </a:r>
            <a:r>
              <a:rPr lang="en-US" sz="1600" dirty="0" err="1">
                <a:cs typeface="Segoe UI"/>
              </a:rPr>
              <a:t>facteurs</a:t>
            </a:r>
            <a:r>
              <a:rPr lang="en-US" sz="1600" dirty="0">
                <a:cs typeface="Segoe UI"/>
              </a:rPr>
              <a:t> de </a:t>
            </a:r>
            <a:r>
              <a:rPr lang="en-US" sz="1600" dirty="0" err="1">
                <a:cs typeface="Segoe UI"/>
              </a:rPr>
              <a:t>risques</a:t>
            </a:r>
            <a:r>
              <a:rPr lang="en-US" sz="1600" dirty="0">
                <a:cs typeface="Segoe UI"/>
              </a:rPr>
              <a:t> de BAC : </a:t>
            </a:r>
            <a:r>
              <a:rPr lang="en-US" sz="1600" dirty="0" err="1">
                <a:cs typeface="Segoe UI"/>
              </a:rPr>
              <a:t>paludisme</a:t>
            </a:r>
            <a:r>
              <a:rPr lang="en-US" sz="1600" dirty="0">
                <a:cs typeface="Segoe UI"/>
              </a:rPr>
              <a:t>, </a:t>
            </a:r>
            <a:r>
              <a:rPr lang="en-US" sz="1600" dirty="0" err="1">
                <a:cs typeface="Segoe UI"/>
              </a:rPr>
              <a:t>mois</a:t>
            </a:r>
            <a:r>
              <a:rPr lang="en-US" sz="1600" dirty="0">
                <a:cs typeface="Segoe UI"/>
              </a:rPr>
              <a:t> </a:t>
            </a:r>
            <a:r>
              <a:rPr lang="en-US" sz="1600" dirty="0" err="1">
                <a:cs typeface="Segoe UI"/>
              </a:rPr>
              <a:t>d'admission</a:t>
            </a:r>
            <a:endParaRPr lang="en-US" sz="1600" dirty="0">
              <a:cs typeface="Segoe UI"/>
            </a:endParaRPr>
          </a:p>
          <a:p>
            <a:endParaRPr lang="en-US" sz="1600" dirty="0">
              <a:cs typeface="Segoe UI"/>
            </a:endParaRPr>
          </a:p>
          <a:p>
            <a:r>
              <a:rPr lang="en-US" sz="1600" b="1" dirty="0" err="1">
                <a:cs typeface="Segoe UI"/>
              </a:rPr>
              <a:t>Surmortalité</a:t>
            </a:r>
            <a:r>
              <a:rPr lang="en-US" sz="1600" b="1" dirty="0">
                <a:cs typeface="Segoe UI"/>
              </a:rPr>
              <a:t> : </a:t>
            </a:r>
            <a:r>
              <a:rPr lang="en-US" sz="1600" b="1" dirty="0">
                <a:ea typeface="+mn-lt"/>
                <a:cs typeface="Segoe UI"/>
              </a:rPr>
              <a:t>RR </a:t>
            </a:r>
            <a:r>
              <a:rPr lang="en-US" sz="1600" b="1" dirty="0">
                <a:ea typeface="+mn-lt"/>
                <a:cs typeface="+mn-lt"/>
              </a:rPr>
              <a:t>2.67</a:t>
            </a:r>
            <a:r>
              <a:rPr lang="en-US" sz="1600" dirty="0">
                <a:ea typeface="+mn-lt"/>
                <a:cs typeface="+mn-lt"/>
              </a:rPr>
              <a:t> (95% CI: 1.76, 4.05; p&lt;0.001</a:t>
            </a:r>
            <a:r>
              <a:rPr lang="en-US" sz="1600" dirty="0">
                <a:cs typeface="Segoe UI"/>
              </a:rPr>
              <a:t>)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7CDBC4-94CE-4C34-92ED-23AF96DC07D1}"/>
              </a:ext>
            </a:extLst>
          </p:cNvPr>
          <p:cNvSpPr/>
          <p:nvPr/>
        </p:nvSpPr>
        <p:spPr>
          <a:xfrm>
            <a:off x="9615608" y="3639003"/>
            <a:ext cx="1134742" cy="451734"/>
          </a:xfrm>
          <a:prstGeom prst="rect">
            <a:avLst/>
          </a:prstGeom>
          <a:noFill/>
          <a:ln>
            <a:solidFill>
              <a:srgbClr val="F10B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22C2DAF2-DB7C-9AAF-D7B6-D6B8526BE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04" y="193475"/>
            <a:ext cx="11814089" cy="84940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7C29DC6-7C7B-556D-FC6A-561E1F22A2F3}"/>
              </a:ext>
            </a:extLst>
          </p:cNvPr>
          <p:cNvSpPr txBox="1"/>
          <p:nvPr/>
        </p:nvSpPr>
        <p:spPr>
          <a:xfrm>
            <a:off x="261561" y="3698276"/>
            <a:ext cx="674883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i="1" dirty="0"/>
              <a:t>Risque de </a:t>
            </a:r>
            <a:r>
              <a:rPr lang="en-US" sz="1700" b="1" i="1" dirty="0" err="1"/>
              <a:t>bactériémie</a:t>
            </a:r>
            <a:r>
              <a:rPr lang="en-US" sz="1700" b="1" i="1" dirty="0"/>
              <a:t> </a:t>
            </a:r>
            <a:r>
              <a:rPr lang="en-US" sz="1700" b="1" i="1" dirty="0" err="1"/>
              <a:t>communautaire</a:t>
            </a:r>
            <a:r>
              <a:rPr lang="en-US" sz="1700" b="1" i="1" dirty="0"/>
              <a:t> / </a:t>
            </a:r>
            <a:r>
              <a:rPr lang="en-US" sz="1700" b="1" i="1" dirty="0" err="1"/>
              <a:t>nosocomiale</a:t>
            </a:r>
            <a:r>
              <a:rPr lang="en-US" sz="17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3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841D8-E58F-8638-84CC-F87C7A432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6F94648-91FF-5A2E-B393-83B345D56BC3}"/>
              </a:ext>
            </a:extLst>
          </p:cNvPr>
          <p:cNvSpPr txBox="1"/>
          <p:nvPr/>
        </p:nvSpPr>
        <p:spPr>
          <a:xfrm>
            <a:off x="213099" y="1428536"/>
            <a:ext cx="11797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/>
              <a:t>Caractéristiques de la population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07A96FC-97FB-EDDF-4543-D83664AD9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81437"/>
              </p:ext>
            </p:extLst>
          </p:nvPr>
        </p:nvGraphicFramePr>
        <p:xfrm>
          <a:off x="6128193" y="2050937"/>
          <a:ext cx="5863101" cy="3590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75493">
                  <a:extLst>
                    <a:ext uri="{9D8B030D-6E8A-4147-A177-3AD203B41FA5}">
                      <a16:colId xmlns:a16="http://schemas.microsoft.com/office/drawing/2014/main" val="821351326"/>
                    </a:ext>
                  </a:extLst>
                </a:gridCol>
                <a:gridCol w="1843804">
                  <a:extLst>
                    <a:ext uri="{9D8B030D-6E8A-4147-A177-3AD203B41FA5}">
                      <a16:colId xmlns:a16="http://schemas.microsoft.com/office/drawing/2014/main" val="2010824550"/>
                    </a:ext>
                  </a:extLst>
                </a:gridCol>
                <a:gridCol w="1843804">
                  <a:extLst>
                    <a:ext uri="{9D8B030D-6E8A-4147-A177-3AD203B41FA5}">
                      <a16:colId xmlns:a16="http://schemas.microsoft.com/office/drawing/2014/main" val="3061344031"/>
                    </a:ext>
                  </a:extLst>
                </a:gridCol>
              </a:tblGrid>
              <a:tr h="471905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kern="100">
                          <a:effectLst/>
                        </a:rPr>
                        <a:t>Caractéristiques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kern="100">
                          <a:effectLst/>
                        </a:rPr>
                        <a:t>Tous les participants, % [n]</a:t>
                      </a:r>
                      <a:endParaRPr lang="fr-FR" sz="1050" kern="100">
                        <a:effectLst/>
                      </a:endParaRPr>
                    </a:p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kern="100">
                          <a:effectLst/>
                        </a:rPr>
                        <a:t>(N = 4390)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kern="100">
                          <a:effectLst/>
                        </a:rPr>
                        <a:t>Bactériémie aiguë communautaire,  % [n]</a:t>
                      </a:r>
                      <a:endParaRPr lang="fr-FR" sz="1050" kern="100">
                        <a:effectLst/>
                      </a:endParaRPr>
                    </a:p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kern="100">
                          <a:effectLst/>
                        </a:rPr>
                        <a:t>(N = 196)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351542827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Mois d'admission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586494948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Autres mois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60,1% [2638]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78,1% [153]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3120545382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Juillet-Septembre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39,9% [1752]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21,9% [43]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2230284358"/>
                  </a:ext>
                </a:extLst>
              </a:tr>
              <a:tr h="133774">
                <a:tc gridSpan="3"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Score Alerte Précoce Pédiatrique (SAPP) à l'admission par couleurs</a:t>
                      </a:r>
                    </a:p>
                  </a:txBody>
                  <a:tcPr marL="45648" marR="45648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5648" marR="45648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970177868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Vert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69,8% [2973]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68,4% [130]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230829658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Jaune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15,8% [672]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22,1% [42]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610693759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Orange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8,1% [347]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5,3% [10]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506403170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Rouge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6,3% [269]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4,2% [8]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27125835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Hypoglycémie sévère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724902137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Non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97,5% [4280]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96,9% [190]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3346297157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Oui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2,5% [110]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3,1% [6]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2210335721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Paludisme (TDR positif)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624345067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Non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52,1% [2252]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45,4% [88]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4007409117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Oui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47,9% [2068]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54,6% [106]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2477205476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57A5C76-0098-AA71-F95F-6A56A8E8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87494"/>
              </p:ext>
            </p:extLst>
          </p:nvPr>
        </p:nvGraphicFramePr>
        <p:xfrm>
          <a:off x="213099" y="2050937"/>
          <a:ext cx="5863101" cy="37947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75493">
                  <a:extLst>
                    <a:ext uri="{9D8B030D-6E8A-4147-A177-3AD203B41FA5}">
                      <a16:colId xmlns:a16="http://schemas.microsoft.com/office/drawing/2014/main" val="821351326"/>
                    </a:ext>
                  </a:extLst>
                </a:gridCol>
                <a:gridCol w="1843804">
                  <a:extLst>
                    <a:ext uri="{9D8B030D-6E8A-4147-A177-3AD203B41FA5}">
                      <a16:colId xmlns:a16="http://schemas.microsoft.com/office/drawing/2014/main" val="2010824550"/>
                    </a:ext>
                  </a:extLst>
                </a:gridCol>
                <a:gridCol w="1843804">
                  <a:extLst>
                    <a:ext uri="{9D8B030D-6E8A-4147-A177-3AD203B41FA5}">
                      <a16:colId xmlns:a16="http://schemas.microsoft.com/office/drawing/2014/main" val="3061344031"/>
                    </a:ext>
                  </a:extLst>
                </a:gridCol>
              </a:tblGrid>
              <a:tr h="471905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kern="100">
                          <a:effectLst/>
                        </a:rPr>
                        <a:t>Caractéristiques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Tous les participants, % [n]</a:t>
                      </a:r>
                      <a:endParaRPr lang="fr-FR" sz="1050" kern="100" dirty="0">
                        <a:effectLst/>
                      </a:endParaRPr>
                    </a:p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(N = 4390)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Bactériémie aiguë communautaire,  % [n]</a:t>
                      </a:r>
                      <a:endParaRPr lang="fr-FR" sz="1050" kern="100" dirty="0">
                        <a:effectLst/>
                      </a:endParaRPr>
                    </a:p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fr-FR" sz="1000" kern="100" dirty="0">
                          <a:effectLst/>
                        </a:rPr>
                        <a:t>(N = 196)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351542827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Sexe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179030352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Masculin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54,7% [2402]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54,6% [107]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3022904918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Féminin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45,3% [1987]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45,4% [89]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67447296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Âge en catégories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 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2872826826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≤ 12 mois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30,9% [1357]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26,5% [52]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341032671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&gt; 12-24 mois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52,2% [2289]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55,6% [109]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625382870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&gt;24 mois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16,9% [740]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17,9% [35]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980470239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Poids sur taille (PTZ)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1959290293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PTZ ≥ -2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2,8% [122]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2,6% [5]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515176056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-3 ≤ PTZ &lt; -2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7,4% [319]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8,7% [17]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3157007925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-4 ≤ PTZ &lt; -3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89,6% [3870]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88,7% [173]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3231971708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PTZ &lt; -4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0,1% [6]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-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3190532773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Périmètre brachial (cm)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 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357912924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&lt;115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64,6% [2337]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62,3% [96]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3440820687"/>
                  </a:ext>
                </a:extLst>
              </a:tr>
              <a:tr h="133774">
                <a:tc>
                  <a:txBody>
                    <a:bodyPr/>
                    <a:lstStyle/>
                    <a:p>
                      <a:pPr marL="190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≥ 115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>
                          <a:effectLst/>
                        </a:rPr>
                        <a:t>35,4% [1280]</a:t>
                      </a:r>
                      <a:endParaRPr lang="fr-FR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50000"/>
                        </a:lnSpc>
                        <a:buNone/>
                      </a:pPr>
                      <a:r>
                        <a:rPr lang="fr-FR" sz="1000" kern="100" dirty="0">
                          <a:effectLst/>
                        </a:rPr>
                        <a:t>37,7% [58]</a:t>
                      </a:r>
                      <a:endParaRPr lang="fr-FR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48" marR="45648" marT="0" marB="0"/>
                </a:tc>
                <a:extLst>
                  <a:ext uri="{0D108BD9-81ED-4DB2-BD59-A6C34878D82A}">
                    <a16:rowId xmlns:a16="http://schemas.microsoft.com/office/drawing/2014/main" val="732575156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A27EBD34-F66B-4AFE-6C1A-3F6130935A4F}"/>
              </a:ext>
            </a:extLst>
          </p:cNvPr>
          <p:cNvSpPr txBox="1"/>
          <p:nvPr/>
        </p:nvSpPr>
        <p:spPr>
          <a:xfrm>
            <a:off x="11857044" y="647985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6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576B7AE6-3197-5981-97AA-7F7DE51BAC71}"/>
              </a:ext>
            </a:extLst>
          </p:cNvPr>
          <p:cNvSpPr txBox="1">
            <a:spLocks/>
          </p:cNvSpPr>
          <p:nvPr/>
        </p:nvSpPr>
        <p:spPr>
          <a:xfrm>
            <a:off x="197004" y="193475"/>
            <a:ext cx="11814089" cy="8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434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48A1D-4E3F-6FD6-4498-A28C6F75B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drawing">
            <a:extLst>
              <a:ext uri="{FF2B5EF4-FFF2-40B4-BE49-F238E27FC236}">
                <a16:creationId xmlns:a16="http://schemas.microsoft.com/office/drawing/2014/main" id="{B49C7B2E-D618-ABF9-DAE8-310830BEB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57" y="1042883"/>
            <a:ext cx="4818295" cy="5667829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E4D8FD4-5758-83E4-AD87-C5EE82731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02" y="4077315"/>
            <a:ext cx="11513796" cy="16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700" b="1" dirty="0"/>
              <a:t>Critères d’efficacité</a:t>
            </a:r>
          </a:p>
          <a:p>
            <a:pPr lvl="2"/>
            <a:endParaRPr lang="fr-FR" dirty="0"/>
          </a:p>
          <a:p>
            <a:pPr lvl="2"/>
            <a:r>
              <a:rPr lang="fr-FR" sz="1600" b="1" dirty="0"/>
              <a:t>Inefficacité</a:t>
            </a:r>
            <a:r>
              <a:rPr lang="fr-FR" sz="1600" dirty="0"/>
              <a:t> : sensibilité intermédiaire ou résistance</a:t>
            </a:r>
          </a:p>
          <a:p>
            <a:pPr lvl="2"/>
            <a:r>
              <a:rPr lang="fr-FR" sz="1600" b="1" dirty="0"/>
              <a:t>Efficacité</a:t>
            </a:r>
            <a:r>
              <a:rPr lang="fr-FR" sz="1600" dirty="0"/>
              <a:t> : sensibilité microbiologique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6BEA38-FFC4-C9FB-0F34-0B4D8C2D9643}"/>
              </a:ext>
            </a:extLst>
          </p:cNvPr>
          <p:cNvSpPr txBox="1"/>
          <p:nvPr/>
        </p:nvSpPr>
        <p:spPr>
          <a:xfrm>
            <a:off x="339102" y="1899133"/>
            <a:ext cx="6096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Antibiothérapies</a:t>
            </a:r>
            <a:endParaRPr lang="fr-FR" sz="17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6C667A8-D4EE-B3F0-AE0C-7C2B8BA069DB}"/>
              </a:ext>
            </a:extLst>
          </p:cNvPr>
          <p:cNvSpPr txBox="1"/>
          <p:nvPr/>
        </p:nvSpPr>
        <p:spPr>
          <a:xfrm>
            <a:off x="391467" y="21482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600" dirty="0"/>
              <a:t>r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eçues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: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1CFB196-FAF9-012C-0F4C-973C9E48B07A}"/>
              </a:ext>
            </a:extLst>
          </p:cNvPr>
          <p:cNvSpPr txBox="1"/>
          <p:nvPr/>
        </p:nvSpPr>
        <p:spPr>
          <a:xfrm>
            <a:off x="4080966" y="2302513"/>
            <a:ext cx="431419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600" dirty="0"/>
              <a:t>envisagées : </a:t>
            </a:r>
          </a:p>
          <a:p>
            <a:pPr marL="285750" indent="-285750">
              <a:buFontTx/>
              <a:buChar char="-"/>
            </a:pPr>
            <a:r>
              <a:rPr lang="fr-FR" altLang="fr-FR" sz="1600" b="1" dirty="0">
                <a:solidFill>
                  <a:srgbClr val="4DAE46"/>
                </a:solidFill>
              </a:rPr>
              <a:t>ampicilline/amoxicilline</a:t>
            </a:r>
            <a:r>
              <a:rPr lang="fr-FR" altLang="fr-FR" sz="1600" dirty="0">
                <a:solidFill>
                  <a:srgbClr val="4DAE46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altLang="fr-FR" sz="1600" b="1" dirty="0">
                <a:solidFill>
                  <a:srgbClr val="F7C522"/>
                </a:solidFill>
              </a:rPr>
              <a:t>ceftriaxone</a:t>
            </a:r>
            <a:r>
              <a:rPr lang="fr-FR" altLang="fr-FR" sz="1600" dirty="0">
                <a:solidFill>
                  <a:srgbClr val="F7C522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altLang="fr-FR" sz="1600" b="1" dirty="0">
                <a:solidFill>
                  <a:srgbClr val="D9222A"/>
                </a:solidFill>
              </a:rPr>
              <a:t>carbapénèmes</a:t>
            </a:r>
            <a:endParaRPr lang="fr-FR" altLang="fr-FR" sz="1600" dirty="0">
              <a:solidFill>
                <a:srgbClr val="D9222A"/>
              </a:solidFill>
            </a:endParaRPr>
          </a:p>
          <a:p>
            <a:r>
              <a:rPr lang="fr-FR" altLang="fr-FR" sz="1600" b="1" dirty="0">
                <a:solidFill>
                  <a:schemeClr val="accent5">
                    <a:lumMod val="75000"/>
                  </a:schemeClr>
                </a:solidFill>
              </a:rPr>
              <a:t>+/- gentamicine/amikacine</a:t>
            </a:r>
          </a:p>
        </p:txBody>
      </p:sp>
      <p:pic>
        <p:nvPicPr>
          <p:cNvPr id="6147" name="Picture 3" descr="Formation de base sur la réalisation, la lecture et l’interprétation ...">
            <a:extLst>
              <a:ext uri="{FF2B5EF4-FFF2-40B4-BE49-F238E27FC236}">
                <a16:creationId xmlns:a16="http://schemas.microsoft.com/office/drawing/2014/main" id="{F7E3A6AD-E88A-4453-7D0A-F7DF0B9D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0" y="4569207"/>
            <a:ext cx="849408" cy="8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7647A57B-207D-9FAC-5F3A-6A7BBB15B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82" y="4432714"/>
            <a:ext cx="589072" cy="561197"/>
          </a:xfrm>
          <a:prstGeom prst="rect">
            <a:avLst/>
          </a:prstGeom>
        </p:spPr>
      </p:pic>
      <p:pic>
        <p:nvPicPr>
          <p:cNvPr id="27" name="Image 26" descr="Une image contenant texte, capture d’écran, conception, graphisme&#10;&#10;Le contenu généré par l’IA peut être incorrect.">
            <a:extLst>
              <a:ext uri="{FF2B5EF4-FFF2-40B4-BE49-F238E27FC236}">
                <a16:creationId xmlns:a16="http://schemas.microsoft.com/office/drawing/2014/main" id="{BBB7BB3E-CF4E-8A5A-D5CD-4737BCBCD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059" y="5047304"/>
            <a:ext cx="1080972" cy="15421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3FD554-BDEE-9171-FF21-C77698A6BAFA}"/>
              </a:ext>
            </a:extLst>
          </p:cNvPr>
          <p:cNvSpPr txBox="1"/>
          <p:nvPr/>
        </p:nvSpPr>
        <p:spPr>
          <a:xfrm>
            <a:off x="2496168" y="5366224"/>
            <a:ext cx="58658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optimale</a:t>
            </a:r>
            <a:r>
              <a:rPr lang="fr-FR" sz="1600" dirty="0"/>
              <a:t>: spectre le plus étroit possible</a:t>
            </a:r>
          </a:p>
          <a:p>
            <a:endParaRPr lang="fr-FR" sz="1600" b="1" dirty="0"/>
          </a:p>
          <a:p>
            <a:r>
              <a:rPr lang="fr-FR" sz="1600" b="1" dirty="0"/>
              <a:t>excessive</a:t>
            </a:r>
            <a:r>
              <a:rPr lang="fr-FR" sz="1600" dirty="0"/>
              <a:t> : efficace mais spectre plus large </a:t>
            </a:r>
          </a:p>
          <a:p>
            <a:r>
              <a:rPr lang="fr-FR" sz="1600" dirty="0"/>
              <a:t>que nécessaire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D76B67F-8ACC-7EDE-A056-E31DAC722CF1}"/>
              </a:ext>
            </a:extLst>
          </p:cNvPr>
          <p:cNvCxnSpPr>
            <a:cxnSpLocks/>
          </p:cNvCxnSpPr>
          <p:nvPr/>
        </p:nvCxnSpPr>
        <p:spPr>
          <a:xfrm>
            <a:off x="1692122" y="5211446"/>
            <a:ext cx="465192" cy="397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76CE848-6435-8236-757C-4DE45C93D865}"/>
              </a:ext>
            </a:extLst>
          </p:cNvPr>
          <p:cNvCxnSpPr>
            <a:cxnSpLocks/>
          </p:cNvCxnSpPr>
          <p:nvPr/>
        </p:nvCxnSpPr>
        <p:spPr>
          <a:xfrm flipV="1">
            <a:off x="2157314" y="5523657"/>
            <a:ext cx="352274" cy="85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5E56563-7ABE-6929-649D-722E15C2385E}"/>
              </a:ext>
            </a:extLst>
          </p:cNvPr>
          <p:cNvCxnSpPr>
            <a:cxnSpLocks/>
          </p:cNvCxnSpPr>
          <p:nvPr/>
        </p:nvCxnSpPr>
        <p:spPr>
          <a:xfrm>
            <a:off x="2157314" y="5608887"/>
            <a:ext cx="352274" cy="443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A16C5E8-7409-D44D-EDCF-B133D7FE5E52}"/>
              </a:ext>
            </a:extLst>
          </p:cNvPr>
          <p:cNvSpPr txBox="1"/>
          <p:nvPr/>
        </p:nvSpPr>
        <p:spPr>
          <a:xfrm>
            <a:off x="11857044" y="647985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7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DAD34185-E08A-23EA-452E-235CA6B2D9AC}"/>
              </a:ext>
            </a:extLst>
          </p:cNvPr>
          <p:cNvSpPr txBox="1">
            <a:spLocks/>
          </p:cNvSpPr>
          <p:nvPr/>
        </p:nvSpPr>
        <p:spPr>
          <a:xfrm>
            <a:off x="197004" y="193475"/>
            <a:ext cx="11814089" cy="8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>
                <a:solidFill>
                  <a:srgbClr val="EE342A"/>
                </a:solidFill>
                <a:latin typeface="Outfit"/>
                <a:ea typeface="Roboto"/>
                <a:cs typeface="Calibri"/>
              </a:rPr>
              <a:t>Adapter l’antibiothérapie empirique à la résistance locale chez l’enfant hospitalisé pour malnutrition aiguë sévère : données d’une cohorte prospective au Niger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92C330CA-1C67-0FAD-DA31-4673C46F9CD5}"/>
              </a:ext>
            </a:extLst>
          </p:cNvPr>
          <p:cNvSpPr txBox="1"/>
          <p:nvPr/>
        </p:nvSpPr>
        <p:spPr>
          <a:xfrm>
            <a:off x="609412" y="1197591"/>
            <a:ext cx="69831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ea typeface="+mn-lt"/>
                <a:cs typeface="+mn-lt"/>
              </a:rPr>
              <a:t>Étude de l’adéquation des thérapies anti infectieuses (reçues ou envisagées en alternative) à la microbiologie retrouvée (n=196)</a:t>
            </a:r>
            <a:endParaRPr lang="en-US" sz="2000" b="1" dirty="0"/>
          </a:p>
        </p:txBody>
      </p:sp>
      <p:sp>
        <p:nvSpPr>
          <p:cNvPr id="22" name="Flowchart: Connector 12">
            <a:extLst>
              <a:ext uri="{FF2B5EF4-FFF2-40B4-BE49-F238E27FC236}">
                <a16:creationId xmlns:a16="http://schemas.microsoft.com/office/drawing/2014/main" id="{08A0C098-DD96-F347-BD12-27323E3F2C85}"/>
              </a:ext>
            </a:extLst>
          </p:cNvPr>
          <p:cNvSpPr/>
          <p:nvPr/>
        </p:nvSpPr>
        <p:spPr>
          <a:xfrm>
            <a:off x="162037" y="1290203"/>
            <a:ext cx="435425" cy="390070"/>
          </a:xfrm>
          <a:prstGeom prst="flowChartConnector">
            <a:avLst/>
          </a:prstGeom>
          <a:solidFill>
            <a:srgbClr val="7670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Outfit"/>
              </a:rPr>
              <a:t>1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C162EEB0-55C5-A6F7-1877-F023669F6210}"/>
              </a:ext>
            </a:extLst>
          </p:cNvPr>
          <p:cNvSpPr/>
          <p:nvPr/>
        </p:nvSpPr>
        <p:spPr>
          <a:xfrm>
            <a:off x="1856981" y="2969893"/>
            <a:ext cx="1819454" cy="329655"/>
          </a:xfrm>
          <a:prstGeom prst="chevron">
            <a:avLst/>
          </a:prstGeom>
          <a:solidFill>
            <a:srgbClr val="EF03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ajustée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Signalisation droite 7">
            <a:extLst>
              <a:ext uri="{FF2B5EF4-FFF2-40B4-BE49-F238E27FC236}">
                <a16:creationId xmlns:a16="http://schemas.microsoft.com/office/drawing/2014/main" id="{4F15F8F1-7BCA-4E25-0BFD-52CF242FE64F}"/>
              </a:ext>
            </a:extLst>
          </p:cNvPr>
          <p:cNvSpPr/>
          <p:nvPr/>
        </p:nvSpPr>
        <p:spPr>
          <a:xfrm>
            <a:off x="509827" y="2969893"/>
            <a:ext cx="1482877" cy="322940"/>
          </a:xfrm>
          <a:prstGeom prst="homePlate">
            <a:avLst/>
          </a:prstGeom>
          <a:solidFill>
            <a:srgbClr val="FB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initiale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AB949AE-53CE-A2DC-A6C3-6548EDC28AED}"/>
              </a:ext>
            </a:extLst>
          </p:cNvPr>
          <p:cNvCxnSpPr>
            <a:cxnSpLocks/>
          </p:cNvCxnSpPr>
          <p:nvPr/>
        </p:nvCxnSpPr>
        <p:spPr>
          <a:xfrm>
            <a:off x="509827" y="3418818"/>
            <a:ext cx="3286136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1763440-EFD1-CC29-6193-EE44F80E8B02}"/>
              </a:ext>
            </a:extLst>
          </p:cNvPr>
          <p:cNvSpPr txBox="1"/>
          <p:nvPr/>
        </p:nvSpPr>
        <p:spPr>
          <a:xfrm>
            <a:off x="128296" y="3524906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admission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220A0BB-C557-EAA2-9BFA-CAAC9C302B12}"/>
              </a:ext>
            </a:extLst>
          </p:cNvPr>
          <p:cNvSpPr txBox="1"/>
          <p:nvPr/>
        </p:nvSpPr>
        <p:spPr>
          <a:xfrm>
            <a:off x="1692122" y="3524951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48 h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3E0ABFD-715B-E6A7-37B8-B1BC807F8653}"/>
              </a:ext>
            </a:extLst>
          </p:cNvPr>
          <p:cNvSpPr txBox="1"/>
          <p:nvPr/>
        </p:nvSpPr>
        <p:spPr>
          <a:xfrm>
            <a:off x="339102" y="645399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EUCAST 2025; WHO’s essential medicines and </a:t>
            </a:r>
            <a:r>
              <a:rPr lang="en-US" sz="1000" dirty="0" err="1"/>
              <a:t>AWaRe</a:t>
            </a:r>
            <a:r>
              <a:rPr lang="en-US" sz="1000" dirty="0"/>
              <a:t>, 2024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D1FAC2-FD2A-AC34-6B27-22EA27686821}"/>
              </a:ext>
            </a:extLst>
          </p:cNvPr>
          <p:cNvSpPr/>
          <p:nvPr/>
        </p:nvSpPr>
        <p:spPr>
          <a:xfrm>
            <a:off x="9584425" y="6076546"/>
            <a:ext cx="1154619" cy="481740"/>
          </a:xfrm>
          <a:prstGeom prst="rect">
            <a:avLst/>
          </a:prstGeom>
          <a:noFill/>
          <a:ln w="25400">
            <a:solidFill>
              <a:srgbClr val="7670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28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29426682</TotalTime>
  <Words>3016</Words>
  <Application>Microsoft Macintosh PowerPoint</Application>
  <PresentationFormat>Grand écran</PresentationFormat>
  <Paragraphs>663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Aptos</vt:lpstr>
      <vt:lpstr>Aptos Display</vt:lpstr>
      <vt:lpstr>Arial</vt:lpstr>
      <vt:lpstr>Arial,Sans-Serif</vt:lpstr>
      <vt:lpstr>Calibri</vt:lpstr>
      <vt:lpstr>Outfit</vt:lpstr>
      <vt:lpstr>Roboto</vt:lpstr>
      <vt:lpstr>Segoe UI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DELAFON-PARISET</dc:creator>
  <cp:lastModifiedBy>Alice DELAFON-PARISET</cp:lastModifiedBy>
  <cp:revision>18</cp:revision>
  <dcterms:created xsi:type="dcterms:W3CDTF">2025-11-21T17:12:49Z</dcterms:created>
  <dcterms:modified xsi:type="dcterms:W3CDTF">2026-01-12T06:39:57Z</dcterms:modified>
</cp:coreProperties>
</file>