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23" r:id="rId2"/>
    <p:sldId id="424" r:id="rId3"/>
    <p:sldId id="418" r:id="rId4"/>
    <p:sldId id="355" r:id="rId5"/>
    <p:sldId id="2147474294" r:id="rId6"/>
    <p:sldId id="2147474297" r:id="rId7"/>
    <p:sldId id="403" r:id="rId8"/>
    <p:sldId id="401" r:id="rId9"/>
    <p:sldId id="2147474296" r:id="rId10"/>
    <p:sldId id="2147474293" r:id="rId11"/>
    <p:sldId id="2147474295" r:id="rId12"/>
    <p:sldId id="2147474279" r:id="rId13"/>
    <p:sldId id="397" r:id="rId14"/>
    <p:sldId id="275" r:id="rId15"/>
    <p:sldId id="277" r:id="rId16"/>
    <p:sldId id="378" r:id="rId17"/>
    <p:sldId id="398" r:id="rId18"/>
    <p:sldId id="379" r:id="rId19"/>
    <p:sldId id="286" r:id="rId20"/>
    <p:sldId id="814" r:id="rId21"/>
    <p:sldId id="411" r:id="rId22"/>
    <p:sldId id="2147474291" r:id="rId23"/>
    <p:sldId id="42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061" y="283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20" d="100"/>
        <a:sy n="120" d="100"/>
      </p:scale>
      <p:origin x="0" y="-87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7056D-74F8-4B9B-8FBF-B7378D9B5967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9FEE7-4765-4079-854A-15BE04C498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C5052-A617-406B-BA6D-561DC415908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63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Rétrospective analyse 2010-2014  en réanimation KPC-</a:t>
            </a:r>
            <a:r>
              <a:rPr lang="fr-FR" sz="1200" dirty="0" err="1"/>
              <a:t>Kp</a:t>
            </a:r>
            <a:r>
              <a:rPr lang="fr-FR" sz="1200" dirty="0"/>
              <a:t> choc septique, N = 111 patients, Coli R 51,3%</a:t>
            </a:r>
          </a:p>
          <a:p>
            <a:r>
              <a:rPr lang="fr-FR" sz="1200" dirty="0"/>
              <a:t>Mortalité J30 : 39,6%, HR </a:t>
            </a:r>
            <a:r>
              <a:rPr lang="fr-FR" sz="1200" dirty="0" err="1"/>
              <a:t>coliR</a:t>
            </a:r>
            <a:r>
              <a:rPr lang="fr-FR" sz="1200" dirty="0"/>
              <a:t> = 8,08 (p&lt;0,001)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45FC1-B5A4-4BD6-9318-54CC33981F0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8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C5052-A617-406B-BA6D-561DC415908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2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96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54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52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0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3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51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68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20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58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93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63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F7FC-4C74-4C9F-9E51-6169083CF4B8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A7346-9ED3-4938-88C6-F0B721A34E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60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hyperlink" Target="mailto:xavier.lescure@aphp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ous-titre 2"/>
          <p:cNvSpPr txBox="1">
            <a:spLocks noChangeArrowheads="1"/>
          </p:cNvSpPr>
          <p:nvPr/>
        </p:nvSpPr>
        <p:spPr bwMode="auto">
          <a:xfrm>
            <a:off x="2629218" y="5017497"/>
            <a:ext cx="7006590" cy="1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ts val="1413"/>
              </a:spcAf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0"/>
              </a:spcBef>
              <a:spcAft>
                <a:spcPct val="0"/>
              </a:spcAft>
            </a:pPr>
            <a:r>
              <a:rPr lang="fr-FR" altLang="fr-FR" sz="1800" dirty="0">
                <a:solidFill>
                  <a:schemeClr val="tx1"/>
                </a:solidFill>
              </a:rPr>
              <a:t>F-Xavier Lescure </a:t>
            </a:r>
            <a:r>
              <a:rPr lang="fr-FR" altLang="fr-FR" sz="1800" dirty="0">
                <a:hlinkClick r:id="rId2"/>
              </a:rPr>
              <a:t>xavier.lescure@aphp.fr</a:t>
            </a:r>
            <a:endParaRPr lang="fr-FR" altLang="fr-FR" sz="1800" dirty="0"/>
          </a:p>
          <a:p>
            <a:pPr algn="ctr" eaLnBrk="1" hangingPunct="1">
              <a:spcBef>
                <a:spcPts val="1000"/>
              </a:spcBef>
              <a:spcAft>
                <a:spcPct val="0"/>
              </a:spcAft>
            </a:pPr>
            <a:r>
              <a:rPr lang="fr-FR" altLang="fr-FR" sz="1800" dirty="0">
                <a:solidFill>
                  <a:schemeClr val="tx1"/>
                </a:solidFill>
              </a:rPr>
              <a:t>Service de maladies infectieuses et tropicales, hôpital Bichat, APHP, Paris</a:t>
            </a:r>
          </a:p>
          <a:p>
            <a:pPr algn="ctr" eaLnBrk="1" hangingPunct="1">
              <a:spcBef>
                <a:spcPts val="1000"/>
              </a:spcBef>
              <a:spcAft>
                <a:spcPct val="0"/>
              </a:spcAft>
            </a:pPr>
            <a:r>
              <a:rPr lang="fr-FR" altLang="fr-FR" sz="1800" dirty="0">
                <a:solidFill>
                  <a:schemeClr val="tx1"/>
                </a:solidFill>
              </a:rPr>
              <a:t>IAME, UMRS 1137, Inserm, Université de Paris cité</a:t>
            </a:r>
          </a:p>
          <a:p>
            <a:pPr algn="ctr" eaLnBrk="1" hangingPunct="1">
              <a:spcBef>
                <a:spcPts val="1000"/>
              </a:spcBef>
              <a:spcAft>
                <a:spcPct val="0"/>
              </a:spcAft>
            </a:pP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26F95A1-C542-476E-8034-C2482BF598DE}"/>
              </a:ext>
            </a:extLst>
          </p:cNvPr>
          <p:cNvSpPr txBox="1">
            <a:spLocks/>
          </p:cNvSpPr>
          <p:nvPr/>
        </p:nvSpPr>
        <p:spPr>
          <a:xfrm>
            <a:off x="629921" y="2549505"/>
            <a:ext cx="11003280" cy="1884209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6000" dirty="0"/>
              <a:t>La Résistance antimicrobienne 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sz="6000" dirty="0"/>
              <a:t>Un Risque Epidémique et Biologique ?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225" name="Sous-titre 2"/>
          <p:cNvSpPr txBox="1">
            <a:spLocks/>
          </p:cNvSpPr>
          <p:nvPr/>
        </p:nvSpPr>
        <p:spPr bwMode="auto">
          <a:xfrm>
            <a:off x="2638425" y="6492875"/>
            <a:ext cx="701167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Aft>
                <a:spcPts val="1413"/>
              </a:spcAf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fr-FR" altLang="fr-FR" sz="1600" dirty="0"/>
              <a:t>Conflits d’intérêts : aucun </a:t>
            </a:r>
          </a:p>
        </p:txBody>
      </p:sp>
      <p:pic>
        <p:nvPicPr>
          <p:cNvPr id="11" name="Picture 2" descr="http://www.google.fr/url?source=imglanding&amp;ct=img&amp;q=http://medias-presse.info/wp-content/uploads/2014/06/INSERM-mpi.jpg&amp;sa=X&amp;ei=AE5fVITUDNPmaKrsgtAO&amp;ved=0CAkQ8wc&amp;usg=AFQjCNGgGqd8wfzAP3np_fwPTKbITmFU_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42" y="206240"/>
            <a:ext cx="2662316" cy="82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9"/>
          <a:stretch/>
        </p:blipFill>
        <p:spPr bwMode="auto">
          <a:xfrm>
            <a:off x="2440742" y="0"/>
            <a:ext cx="2324100" cy="81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l="8029" t="13815" b="19236"/>
          <a:stretch/>
        </p:blipFill>
        <p:spPr>
          <a:xfrm>
            <a:off x="-1668" y="33718"/>
            <a:ext cx="2751120" cy="88228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093" y="149240"/>
            <a:ext cx="2160525" cy="10872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D73C78-3207-36C0-C09B-6367203A39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792" r="11620" b="11307"/>
          <a:stretch/>
        </p:blipFill>
        <p:spPr>
          <a:xfrm>
            <a:off x="4513946" y="939573"/>
            <a:ext cx="2160525" cy="7931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7BBB64-9AC6-5915-FFA3-9D3B04FFA1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75" t="29296" r="7072" b="28137"/>
          <a:stretch/>
        </p:blipFill>
        <p:spPr>
          <a:xfrm>
            <a:off x="10102514" y="277321"/>
            <a:ext cx="1893645" cy="4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878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6829C2F-D4E2-B73A-835C-3F52270FE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24" y="1367522"/>
            <a:ext cx="8799576" cy="49478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8ADE634-FAD3-A25F-045F-498E0DA571EB}"/>
              </a:ext>
            </a:extLst>
          </p:cNvPr>
          <p:cNvSpPr txBox="1"/>
          <p:nvPr/>
        </p:nvSpPr>
        <p:spPr>
          <a:xfrm>
            <a:off x="1258824" y="6275832"/>
            <a:ext cx="9421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Families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by the PAC and </a:t>
            </a:r>
            <a:r>
              <a:rPr lang="fr-FR" dirty="0" err="1"/>
              <a:t>overview</a:t>
            </a:r>
            <a:r>
              <a:rPr lang="fr-FR" dirty="0"/>
              <a:t> of the </a:t>
            </a:r>
            <a:r>
              <a:rPr lang="fr-FR" dirty="0" err="1"/>
              <a:t>outcomes</a:t>
            </a:r>
            <a:r>
              <a:rPr lang="fr-FR" dirty="0"/>
              <a:t> of the </a:t>
            </a:r>
            <a:r>
              <a:rPr lang="fr-FR" dirty="0" err="1"/>
              <a:t>risk</a:t>
            </a:r>
            <a:r>
              <a:rPr lang="fr-FR" dirty="0"/>
              <a:t> of PHEIC </a:t>
            </a:r>
            <a:r>
              <a:rPr lang="fr-FR" dirty="0" err="1"/>
              <a:t>assessment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04DCDE5-2247-9523-0099-0AB5FE3D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579"/>
          </a:xfrm>
        </p:spPr>
        <p:txBody>
          <a:bodyPr/>
          <a:lstStyle/>
          <a:p>
            <a:r>
              <a:rPr lang="fr-FR" dirty="0"/>
              <a:t>Liste des pathogènes prioritaires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02439F-CD29-5CCB-23E9-64CB6659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767679"/>
            <a:ext cx="2133600" cy="7647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5A6811-3941-DBB3-B077-F0C154974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028" y="31027"/>
            <a:ext cx="2663952" cy="79639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27DD979-105A-0170-4020-24A9CACD415B}"/>
              </a:ext>
            </a:extLst>
          </p:cNvPr>
          <p:cNvSpPr txBox="1"/>
          <p:nvPr/>
        </p:nvSpPr>
        <p:spPr>
          <a:xfrm>
            <a:off x="10953946" y="1635690"/>
            <a:ext cx="107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0070C0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05908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8A7FD-BB61-D28F-87D2-58CE8186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 de dynamique</a:t>
            </a:r>
          </a:p>
        </p:txBody>
      </p:sp>
      <p:pic>
        <p:nvPicPr>
          <p:cNvPr id="2050" name="Picture 2" descr="Covid-19, les rapports de l'OMS de mai 2020">
            <a:extLst>
              <a:ext uri="{FF2B5EF4-FFF2-40B4-BE49-F238E27FC236}">
                <a16:creationId xmlns:a16="http://schemas.microsoft.com/office/drawing/2014/main" id="{B773AC74-E530-2ABC-1BEE-FC342648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1" y="2490954"/>
            <a:ext cx="5555508" cy="41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e doit savoir le pédiatre sur Escherichia coli producteur de  bêta-lactamase à spectre étendu ? - ScienceDirect">
            <a:extLst>
              <a:ext uri="{FF2B5EF4-FFF2-40B4-BE49-F238E27FC236}">
                <a16:creationId xmlns:a16="http://schemas.microsoft.com/office/drawing/2014/main" id="{608C990A-6AA0-1858-064D-A35825685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86" y="3252084"/>
            <a:ext cx="5762386" cy="303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28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21756" y="1619794"/>
            <a:ext cx="5603981" cy="5220677"/>
            <a:chOff x="4962179" y="149492"/>
            <a:chExt cx="4913463" cy="4948212"/>
          </a:xfrm>
        </p:grpSpPr>
        <p:pic>
          <p:nvPicPr>
            <p:cNvPr id="10253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179" y="149492"/>
              <a:ext cx="4913463" cy="494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4" name="ZoneTexte 5"/>
            <p:cNvSpPr txBox="1">
              <a:spLocks noChangeArrowheads="1"/>
            </p:cNvSpPr>
            <p:nvPr/>
          </p:nvSpPr>
          <p:spPr bwMode="auto">
            <a:xfrm>
              <a:off x="8840312" y="264891"/>
              <a:ext cx="572313" cy="3500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Aft>
                  <a:spcPts val="1413"/>
                </a:spcAf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ct val="0"/>
                </a:spcAft>
              </a:pPr>
              <a:r>
                <a:rPr lang="fr-FR" altLang="fr-FR" sz="1800" b="1" dirty="0">
                  <a:solidFill>
                    <a:schemeClr val="tx1"/>
                  </a:solidFill>
                </a:rPr>
                <a:t>2017</a:t>
              </a:r>
            </a:p>
          </p:txBody>
        </p:sp>
      </p:grpSp>
      <p:pic>
        <p:nvPicPr>
          <p:cNvPr id="191492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98" y="119431"/>
            <a:ext cx="7114904" cy="670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ZoneTexte 7"/>
          <p:cNvSpPr txBox="1">
            <a:spLocks noChangeArrowheads="1"/>
          </p:cNvSpPr>
          <p:nvPr/>
        </p:nvSpPr>
        <p:spPr bwMode="auto">
          <a:xfrm>
            <a:off x="11148905" y="226695"/>
            <a:ext cx="652463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Aft>
                <a:spcPts val="1413"/>
              </a:spcAf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fr-FR" altLang="fr-FR" sz="1800" b="1" dirty="0">
                <a:solidFill>
                  <a:schemeClr val="tx1"/>
                </a:solidFill>
              </a:rPr>
              <a:t>2021</a:t>
            </a:r>
          </a:p>
        </p:txBody>
      </p:sp>
      <p:cxnSp>
        <p:nvCxnSpPr>
          <p:cNvPr id="12" name="Connecteur en arc 11"/>
          <p:cNvCxnSpPr>
            <a:cxnSpLocks/>
          </p:cNvCxnSpPr>
          <p:nvPr/>
        </p:nvCxnSpPr>
        <p:spPr>
          <a:xfrm flipV="1">
            <a:off x="2341203" y="680449"/>
            <a:ext cx="7079021" cy="2748551"/>
          </a:xfrm>
          <a:prstGeom prst="curvedConnector3">
            <a:avLst>
              <a:gd name="adj1" fmla="val 8152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1358325" y="3141663"/>
            <a:ext cx="982878" cy="542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9420224" y="522514"/>
            <a:ext cx="1212941" cy="315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1C92BC-3F07-4DF5-918F-764635CC3A26}"/>
              </a:ext>
            </a:extLst>
          </p:cNvPr>
          <p:cNvSpPr txBox="1">
            <a:spLocks/>
          </p:cNvSpPr>
          <p:nvPr/>
        </p:nvSpPr>
        <p:spPr>
          <a:xfrm>
            <a:off x="461554" y="365125"/>
            <a:ext cx="539108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Question d’impact systémique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656150-3C37-C847-040A-8647A66C8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681" y="5803510"/>
            <a:ext cx="1651635" cy="10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828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0054" t="40531" r="26903" b="40918"/>
          <a:stretch/>
        </p:blipFill>
        <p:spPr>
          <a:xfrm>
            <a:off x="152859" y="51951"/>
            <a:ext cx="6313126" cy="124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630435" y="882022"/>
            <a:ext cx="1154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1400" i="1" kern="0" dirty="0">
                <a:solidFill>
                  <a:srgbClr val="000000"/>
                </a:solidFill>
                <a:latin typeface="Calibri" pitchFamily="34" charset="0"/>
                <a:cs typeface="Arial"/>
                <a:sym typeface="Arial"/>
              </a:rPr>
              <a:t>Lancet 2022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46630" t="22587" r="15598" b="18320"/>
          <a:stretch/>
        </p:blipFill>
        <p:spPr>
          <a:xfrm>
            <a:off x="85950" y="1524513"/>
            <a:ext cx="5949089" cy="5235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65880" y="105260"/>
            <a:ext cx="3703582" cy="1262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65880" y="167721"/>
            <a:ext cx="371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AMR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2019: 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4,95 M (3,62–6,57) de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décès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dont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1,27 M (0,91–1,71)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attribuables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++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dans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les LMICs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0773" y="2445311"/>
            <a:ext cx="365355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++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Escherichia coli, </a:t>
            </a:r>
          </a:p>
          <a:p>
            <a:pPr algn="ctr">
              <a:defRPr/>
            </a:pPr>
            <a:r>
              <a:rPr lang="en-US" sz="16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Klebsiella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 pneumonia,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Staphylococcus aureus, 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Streptococcus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pneumoniae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8" name="Ellipse 7"/>
          <p:cNvSpPr/>
          <p:nvPr/>
        </p:nvSpPr>
        <p:spPr>
          <a:xfrm>
            <a:off x="4563354" y="2298745"/>
            <a:ext cx="3320570" cy="14843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8071371" y="1720587"/>
            <a:ext cx="3867321" cy="4509460"/>
            <a:chOff x="8197651" y="2074929"/>
            <a:chExt cx="3867321" cy="450946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7651" y="2074929"/>
              <a:ext cx="3626127" cy="450946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8642806" y="3208442"/>
              <a:ext cx="77808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-4%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9667532" y="3368061"/>
              <a:ext cx="92047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2"/>
                  </a:solidFill>
                </a:rPr>
                <a:t>+77%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895108" y="2298745"/>
              <a:ext cx="1169864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+114%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7781195" y="6550294"/>
            <a:ext cx="4453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Klein E et al. PNAS 2018</a:t>
            </a:r>
          </a:p>
        </p:txBody>
      </p:sp>
    </p:spTree>
    <p:extLst>
      <p:ext uri="{BB962C8B-B14F-4D97-AF65-F5344CB8AC3E}">
        <p14:creationId xmlns:p14="http://schemas.microsoft.com/office/powerpoint/2010/main" val="3023041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009B19-576B-4559-9B3E-CC2D9158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L’enjeu en termes de mortalité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2A61398-344C-415A-8407-6EFA0B73CC1F}"/>
              </a:ext>
            </a:extLst>
          </p:cNvPr>
          <p:cNvGrpSpPr/>
          <p:nvPr/>
        </p:nvGrpSpPr>
        <p:grpSpPr>
          <a:xfrm>
            <a:off x="-1" y="1670376"/>
            <a:ext cx="5290457" cy="4981757"/>
            <a:chOff x="1968613" y="1824265"/>
            <a:chExt cx="4939922" cy="456719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F75DFBF-402D-4B45-BD91-4EB0451A4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613" y="1824265"/>
              <a:ext cx="4939922" cy="4473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BADFE02-378F-4B91-A684-8091A7963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448" y="1824265"/>
              <a:ext cx="1620924" cy="592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7915D9B-21C8-4EA5-83C1-1EA482E9CE93}"/>
                </a:ext>
              </a:extLst>
            </p:cNvPr>
            <p:cNvSpPr txBox="1"/>
            <p:nvPr/>
          </p:nvSpPr>
          <p:spPr>
            <a:xfrm>
              <a:off x="2211951" y="6052860"/>
              <a:ext cx="4453246" cy="33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Source: The </a:t>
              </a:r>
              <a:r>
                <a:rPr lang="fr-FR" dirty="0" err="1"/>
                <a:t>review</a:t>
              </a:r>
              <a:r>
                <a:rPr lang="fr-FR" dirty="0"/>
                <a:t> on AMR, Jim O’Neill 2014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6F8686B-9CA1-45AB-8A50-751A6E291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874" y="1753644"/>
            <a:ext cx="6551412" cy="148873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DDB79F3F-ED08-4D04-B923-7BF2CAD3E46D}"/>
              </a:ext>
            </a:extLst>
          </p:cNvPr>
          <p:cNvGrpSpPr/>
          <p:nvPr/>
        </p:nvGrpSpPr>
        <p:grpSpPr>
          <a:xfrm>
            <a:off x="6478312" y="3696180"/>
            <a:ext cx="4440535" cy="2771286"/>
            <a:chOff x="6521379" y="4099138"/>
            <a:chExt cx="4088361" cy="256115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3C35F12-D3F8-40E0-836C-9D8D38C7D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5136" y="5303507"/>
              <a:ext cx="2284604" cy="135678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79A5001-74B1-4374-A67F-C4F6E7E4F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1379" y="4110206"/>
              <a:ext cx="2029567" cy="1682816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2A5D276-80F9-458A-8009-E754C0F1B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8524" y="5280216"/>
              <a:ext cx="2029567" cy="132722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0615235-6FCE-4CA4-806A-C3D5AF63F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50946" y="4099138"/>
              <a:ext cx="2030213" cy="1206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40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1CA513-FBDC-4936-90D0-4CD8AF42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L’enjeu en termes de mortalité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87E74D6-EFBC-44E2-B6F0-3846B37A909C}"/>
              </a:ext>
            </a:extLst>
          </p:cNvPr>
          <p:cNvGrpSpPr/>
          <p:nvPr/>
        </p:nvGrpSpPr>
        <p:grpSpPr>
          <a:xfrm>
            <a:off x="6096000" y="2229109"/>
            <a:ext cx="5823857" cy="3931294"/>
            <a:chOff x="1098971" y="917699"/>
            <a:chExt cx="5687889" cy="4520946"/>
          </a:xfrm>
        </p:grpSpPr>
        <p:pic>
          <p:nvPicPr>
            <p:cNvPr id="5" name="Picture 4" descr="papa">
              <a:extLst>
                <a:ext uri="{FF2B5EF4-FFF2-40B4-BE49-F238E27FC236}">
                  <a16:creationId xmlns:a16="http://schemas.microsoft.com/office/drawing/2014/main" id="{631C9A19-2A0F-445F-A296-00A24F442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71" y="917699"/>
              <a:ext cx="5687889" cy="4520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6" name="Line 12">
              <a:extLst>
                <a:ext uri="{FF2B5EF4-FFF2-40B4-BE49-F238E27FC236}">
                  <a16:creationId xmlns:a16="http://schemas.microsoft.com/office/drawing/2014/main" id="{06D3B470-B5D2-4286-B4D0-CCCFECE8AB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45523" y="2042983"/>
              <a:ext cx="1376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BDB370AA-5E3A-4566-B3CA-7028930AEA97}"/>
                </a:ext>
              </a:extLst>
            </p:cNvPr>
            <p:cNvCxnSpPr/>
            <p:nvPr/>
          </p:nvCxnSpPr>
          <p:spPr bwMode="auto">
            <a:xfrm>
              <a:off x="1818308" y="1925811"/>
              <a:ext cx="432048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E48D4147-5F6D-4BE9-BCEE-311B3436F529}"/>
                </a:ext>
              </a:extLst>
            </p:cNvPr>
            <p:cNvCxnSpPr/>
            <p:nvPr/>
          </p:nvCxnSpPr>
          <p:spPr bwMode="auto">
            <a:xfrm>
              <a:off x="1818308" y="4780604"/>
              <a:ext cx="432048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0BD7FC1-079C-4147-A2BF-B82866E13B2D}"/>
                </a:ext>
              </a:extLst>
            </p:cNvPr>
            <p:cNvSpPr/>
            <p:nvPr/>
          </p:nvSpPr>
          <p:spPr bwMode="auto">
            <a:xfrm>
              <a:off x="5373649" y="1637779"/>
              <a:ext cx="1125179" cy="28803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83A67F4F-7F13-4CE4-97C0-F36944E68596}"/>
                </a:ext>
              </a:extLst>
            </p:cNvPr>
            <p:cNvSpPr/>
            <p:nvPr/>
          </p:nvSpPr>
          <p:spPr bwMode="auto">
            <a:xfrm>
              <a:off x="5274692" y="4423349"/>
              <a:ext cx="1125179" cy="28803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1AA74-451C-43CB-A27E-C8E95FF4F69C}"/>
              </a:ext>
            </a:extLst>
          </p:cNvPr>
          <p:cNvSpPr/>
          <p:nvPr/>
        </p:nvSpPr>
        <p:spPr>
          <a:xfrm>
            <a:off x="8426955" y="6473833"/>
            <a:ext cx="3663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latin typeface="+mj-lt"/>
              </a:rPr>
              <a:t>Austrian</a:t>
            </a:r>
            <a:r>
              <a:rPr lang="fr-FR" sz="1400" dirty="0">
                <a:latin typeface="+mj-lt"/>
              </a:rPr>
              <a:t> R and Gold J, Ann of </a:t>
            </a:r>
            <a:r>
              <a:rPr lang="fr-FR" sz="1400" dirty="0" err="1">
                <a:latin typeface="+mj-lt"/>
              </a:rPr>
              <a:t>Intern</a:t>
            </a:r>
            <a:r>
              <a:rPr lang="fr-FR" sz="1400" dirty="0">
                <a:latin typeface="+mj-lt"/>
              </a:rPr>
              <a:t> Med 1964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17FF576-4DC7-4D67-AF5F-74B8FFBF7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" y="2011135"/>
            <a:ext cx="5994415" cy="460400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54C1BDB-D4F5-487E-BDC9-C20F42F39F96}"/>
              </a:ext>
            </a:extLst>
          </p:cNvPr>
          <p:cNvSpPr txBox="1"/>
          <p:nvPr/>
        </p:nvSpPr>
        <p:spPr>
          <a:xfrm>
            <a:off x="966398" y="6467937"/>
            <a:ext cx="4614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Falcone M et al. CMI 2016</a:t>
            </a:r>
          </a:p>
        </p:txBody>
      </p:sp>
      <p:sp>
        <p:nvSpPr>
          <p:cNvPr id="3" name="Rectangle 2"/>
          <p:cNvSpPr/>
          <p:nvPr/>
        </p:nvSpPr>
        <p:spPr>
          <a:xfrm>
            <a:off x="986236" y="1775232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chocs septiques à KPC en réanimation</a:t>
            </a:r>
            <a:endParaRPr lang="fr-FR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6901277" y="1761939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Bactériémies </a:t>
            </a:r>
            <a:r>
              <a:rPr lang="fr-FR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pneumococciques</a:t>
            </a:r>
            <a:r>
              <a:rPr lang="fr-F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669287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29271" t="28333" r="30209" b="46852"/>
          <a:stretch/>
        </p:blipFill>
        <p:spPr>
          <a:xfrm>
            <a:off x="533200" y="1840554"/>
            <a:ext cx="11198625" cy="385762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02868" y="6116766"/>
            <a:ext cx="110193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Prédictions du nombre de transmission d’un agent zoonotique aux humains en raison du changement climatique en 2070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t>(estimation à partir de 10.000 pathogènes et 3.000 mammifères)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12299" y="37693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E86083-3EF1-8804-CC97-D18B19251EA7}"/>
              </a:ext>
            </a:extLst>
          </p:cNvPr>
          <p:cNvSpPr txBox="1"/>
          <p:nvPr/>
        </p:nvSpPr>
        <p:spPr>
          <a:xfrm>
            <a:off x="364173" y="281074"/>
            <a:ext cx="11536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 du changement climatique sur le risque d’émergence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Hot spots</a:t>
            </a:r>
            <a:endParaRPr kumimoji="0" lang="fr-FR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11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Prévalence des E, coli BLSE au sein des bactériémies dans le monde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7872" t="28716" r="35770" b="20330"/>
          <a:stretch/>
        </p:blipFill>
        <p:spPr>
          <a:xfrm>
            <a:off x="213360" y="1775896"/>
            <a:ext cx="7593656" cy="46948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168640" y="2326640"/>
            <a:ext cx="3444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36 </a:t>
            </a:r>
            <a:r>
              <a:rPr lang="fr-FR" sz="3200" dirty="0">
                <a:sym typeface="Wingdings" panose="05000000000000000000" pitchFamily="2" charset="2"/>
              </a:rPr>
              <a:t> 42% en 4 ans</a:t>
            </a:r>
            <a:endParaRPr lang="fr-FR" sz="3200" dirty="0"/>
          </a:p>
        </p:txBody>
      </p:sp>
      <p:sp>
        <p:nvSpPr>
          <p:cNvPr id="8" name="Rectangle 7"/>
          <p:cNvSpPr/>
          <p:nvPr/>
        </p:nvSpPr>
        <p:spPr>
          <a:xfrm>
            <a:off x="8168640" y="6508868"/>
            <a:ext cx="4031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Calibri-Italic"/>
              </a:rPr>
              <a:t>WHO. https://data.who.int/indicators. 2022</a:t>
            </a:r>
            <a:endParaRPr lang="fr-FR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1500" t="30494" r="62778" b="53605"/>
          <a:stretch/>
        </p:blipFill>
        <p:spPr>
          <a:xfrm>
            <a:off x="8168640" y="3901707"/>
            <a:ext cx="3877508" cy="13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38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Bacterial Priority Pathogens List, 2024 update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1603" t="22592" r="63782" b="5613"/>
          <a:stretch/>
        </p:blipFill>
        <p:spPr>
          <a:xfrm>
            <a:off x="6564256" y="999307"/>
            <a:ext cx="4198030" cy="57999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0385" t="20997" r="63269" b="10171"/>
          <a:stretch/>
        </p:blipFill>
        <p:spPr>
          <a:xfrm>
            <a:off x="169816" y="940525"/>
            <a:ext cx="4996543" cy="5917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18350" y="2133600"/>
            <a:ext cx="949325" cy="2198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5301" y="1930400"/>
            <a:ext cx="1222374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67825" y="1272406"/>
            <a:ext cx="1019175" cy="227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67824" y="1493068"/>
            <a:ext cx="1323975" cy="224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37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6834" t="27925" r="6417" b="12223"/>
          <a:stretch/>
        </p:blipFill>
        <p:spPr>
          <a:xfrm>
            <a:off x="4943475" y="2565229"/>
            <a:ext cx="7248525" cy="43001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8135" y="3041808"/>
            <a:ext cx="43014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HL R to FDC </a:t>
            </a:r>
            <a:r>
              <a:rPr lang="fr-FR" dirty="0" err="1"/>
              <a:t>observed</a:t>
            </a:r>
            <a:r>
              <a:rPr lang="fr-FR" dirty="0"/>
              <a:t> in E. coli N1949 </a:t>
            </a:r>
          </a:p>
          <a:p>
            <a:r>
              <a:rPr lang="fr-FR" b="1" dirty="0" err="1"/>
              <a:t>Carbapenems</a:t>
            </a:r>
            <a:r>
              <a:rPr lang="fr-FR" b="1" dirty="0"/>
              <a:t> R</a:t>
            </a:r>
          </a:p>
          <a:p>
            <a:r>
              <a:rPr lang="fr-FR" b="1" dirty="0"/>
              <a:t>+ </a:t>
            </a:r>
            <a:r>
              <a:rPr lang="fr-FR" b="1" dirty="0" err="1"/>
              <a:t>aztreonam-avibactam</a:t>
            </a:r>
            <a:r>
              <a:rPr lang="fr-FR" b="1" dirty="0"/>
              <a:t> R</a:t>
            </a:r>
          </a:p>
          <a:p>
            <a:r>
              <a:rPr lang="fr-FR" b="1" dirty="0"/>
              <a:t>+ </a:t>
            </a:r>
            <a:r>
              <a:rPr lang="fr-FR" b="1" dirty="0" err="1"/>
              <a:t>cefiderocol</a:t>
            </a:r>
            <a:r>
              <a:rPr lang="fr-FR" b="1" dirty="0"/>
              <a:t> R</a:t>
            </a:r>
          </a:p>
          <a:p>
            <a:r>
              <a:rPr lang="fr-FR" dirty="0"/>
              <a:t>ST167 Escherichia coli NDM-35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X10 </a:t>
            </a:r>
            <a:r>
              <a:rPr lang="fr-FR" dirty="0" err="1"/>
              <a:t>hydrolytic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</a:t>
            </a:r>
            <a:r>
              <a:rPr lang="fr-FR" dirty="0" err="1"/>
              <a:t>toward</a:t>
            </a:r>
            <a:r>
              <a:rPr lang="fr-FR" dirty="0"/>
              <a:t> </a:t>
            </a:r>
            <a:r>
              <a:rPr lang="fr-FR" dirty="0" err="1"/>
              <a:t>cefiderocol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NDM-1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Insertion in PBP3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truncated</a:t>
            </a:r>
            <a:r>
              <a:rPr lang="fr-FR" dirty="0"/>
              <a:t> </a:t>
            </a:r>
            <a:r>
              <a:rPr lang="fr-FR" dirty="0" err="1"/>
              <a:t>iron</a:t>
            </a:r>
            <a:r>
              <a:rPr lang="fr-FR" dirty="0"/>
              <a:t> transporter </a:t>
            </a:r>
            <a:r>
              <a:rPr lang="fr-FR" dirty="0" err="1"/>
              <a:t>protein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1083" t="36962" r="17167" b="49540"/>
          <a:stretch/>
        </p:blipFill>
        <p:spPr>
          <a:xfrm>
            <a:off x="508635" y="1459286"/>
            <a:ext cx="10927080" cy="1156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0882" y="5700474"/>
            <a:ext cx="219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Poirel</a:t>
            </a:r>
            <a:r>
              <a:rPr lang="fr-FR" dirty="0"/>
              <a:t> et al. AAC 2022</a:t>
            </a:r>
          </a:p>
        </p:txBody>
      </p:sp>
      <p:sp>
        <p:nvSpPr>
          <p:cNvPr id="9" name="Rectangle 8"/>
          <p:cNvSpPr/>
          <p:nvPr/>
        </p:nvSpPr>
        <p:spPr>
          <a:xfrm>
            <a:off x="9658871" y="6496050"/>
            <a:ext cx="2533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Huang et al. Nature 2024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La course en avant</a:t>
            </a:r>
            <a:br>
              <a:rPr lang="fr-FR" dirty="0"/>
            </a:b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50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61F6C4-879C-E15D-741E-DC372DB76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696864-E033-A00D-75D7-F3C0F9F68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>
                <a:latin typeface="+mj-lt"/>
              </a:rPr>
              <a:t>La résistance aux antimicrobiens (RAM)</a:t>
            </a:r>
            <a:endParaRPr lang="fr-FR" dirty="0">
              <a:latin typeface="+mj-lt"/>
            </a:endParaRPr>
          </a:p>
          <a:p>
            <a:pPr lvl="1"/>
            <a:r>
              <a:rPr lang="fr-FR" dirty="0">
                <a:latin typeface="+mj-lt"/>
              </a:rPr>
              <a:t>Capacité acquise ou intrinsèque de micro-organismes (bactéries, virus, parasites, champignons) à survivre ou à se multiplier en présence de concentrations d’antimicrobiens normalement efficaces, du fait de mécanismes biologiques sélectionnés et diffusés sous l’effet des pressions environnementales et des usages humains.</a:t>
            </a:r>
          </a:p>
          <a:p>
            <a:r>
              <a:rPr lang="fr-FR" b="1" dirty="0">
                <a:latin typeface="+mj-lt"/>
              </a:rPr>
              <a:t>La résistance bactérienne aux antibiotiques</a:t>
            </a:r>
            <a:r>
              <a:rPr lang="fr-FR" dirty="0">
                <a:latin typeface="+mj-lt"/>
              </a:rPr>
              <a:t> </a:t>
            </a:r>
          </a:p>
          <a:p>
            <a:pPr lvl="1"/>
            <a:r>
              <a:rPr lang="fr-FR" dirty="0">
                <a:latin typeface="+mj-lt"/>
              </a:rPr>
              <a:t>Emergence, sélection et diffusion de mécanismes génétiques permettant à des bactéries de résister à l’action d’un ou plusieurs antibiotiques, compromettant l’efficacité des traitements et modifiant durablement l’écologie microbienne.</a:t>
            </a:r>
          </a:p>
          <a:p>
            <a:r>
              <a:rPr lang="fr-FR" b="1" dirty="0">
                <a:latin typeface="+mj-lt"/>
              </a:rPr>
              <a:t>Le risque épidémique et biologique (REB)</a:t>
            </a:r>
            <a:r>
              <a:rPr lang="fr-FR" dirty="0">
                <a:latin typeface="+mj-lt"/>
              </a:rPr>
              <a:t> </a:t>
            </a:r>
          </a:p>
          <a:p>
            <a:pPr lvl="1"/>
            <a:r>
              <a:rPr lang="fr-FR" dirty="0">
                <a:latin typeface="+mj-lt"/>
              </a:rPr>
              <a:t>Probabilité de survenue d’un événement sanitaire grave lié à l’exposition d’une population à un agent biologique, naturel ou intentionnel, susceptible d’entraîner une propagation collective, une désorganisation du système de santé et des conséquences sanitaires, sociales et économiques majeures.</a:t>
            </a:r>
          </a:p>
        </p:txBody>
      </p:sp>
    </p:spTree>
    <p:extLst>
      <p:ext uri="{BB962C8B-B14F-4D97-AF65-F5344CB8AC3E}">
        <p14:creationId xmlns:p14="http://schemas.microsoft.com/office/powerpoint/2010/main" val="987857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B60FE-CED2-4C79-AD4B-0954834B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712" y="365125"/>
            <a:ext cx="9886088" cy="1325563"/>
          </a:xfrm>
        </p:spPr>
        <p:txBody>
          <a:bodyPr/>
          <a:lstStyle/>
          <a:p>
            <a:r>
              <a:rPr lang="fr-FR" dirty="0"/>
              <a:t>AMS in </a:t>
            </a:r>
            <a:r>
              <a:rPr lang="fr-FR" dirty="0" err="1"/>
              <a:t>India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B94EF2-AA76-4961-AAF8-363194A90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191" y="2001243"/>
            <a:ext cx="10143625" cy="2330182"/>
          </a:xfrm>
        </p:spPr>
        <p:txBody>
          <a:bodyPr>
            <a:normAutofit/>
          </a:bodyPr>
          <a:lstStyle/>
          <a:p>
            <a:r>
              <a:rPr lang="en-US" sz="2400" dirty="0"/>
              <a:t>Antibiotics stewardship cannot be the only route ahead</a:t>
            </a:r>
          </a:p>
          <a:p>
            <a:r>
              <a:rPr lang="en-US" sz="2400" dirty="0"/>
              <a:t>AMR is a complex challenge: technical and scientific challenge, but also a social, economic political challenge. </a:t>
            </a:r>
          </a:p>
          <a:p>
            <a:r>
              <a:rPr lang="en-US" sz="2400" dirty="0"/>
              <a:t>Putting people at the </a:t>
            </a:r>
            <a:r>
              <a:rPr lang="en-US" sz="2400" dirty="0" err="1"/>
              <a:t>centre</a:t>
            </a:r>
            <a:r>
              <a:rPr lang="en-US" sz="2400" dirty="0"/>
              <a:t> of this fight is important, especially if we need to ameliorate the social and economic contributors</a:t>
            </a:r>
            <a:endParaRPr lang="fr-FR" sz="2400" dirty="0"/>
          </a:p>
        </p:txBody>
      </p:sp>
      <p:pic>
        <p:nvPicPr>
          <p:cNvPr id="1028" name="Picture 4" descr="Return to frontpage">
            <a:extLst>
              <a:ext uri="{FF2B5EF4-FFF2-40B4-BE49-F238E27FC236}">
                <a16:creationId xmlns:a16="http://schemas.microsoft.com/office/drawing/2014/main" id="{5953F34F-94E6-482E-9D41-9695EBE12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86" y="6288243"/>
            <a:ext cx="4103914" cy="3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18A6AE5-BB12-4F61-B488-F040EBF52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60007"/>
            <a:ext cx="1317171" cy="193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0B6499-A403-4ACC-B63F-41B652B6D1C9}"/>
              </a:ext>
            </a:extLst>
          </p:cNvPr>
          <p:cNvSpPr/>
          <p:nvPr/>
        </p:nvSpPr>
        <p:spPr>
          <a:xfrm>
            <a:off x="1861" y="1995805"/>
            <a:ext cx="1465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33B5A"/>
                </a:solidFill>
                <a:latin typeface="Fira Sans"/>
              </a:rPr>
              <a:t>Abdul </a:t>
            </a:r>
            <a:r>
              <a:rPr lang="fr-FR" b="1" dirty="0" err="1">
                <a:solidFill>
                  <a:srgbClr val="133B5A"/>
                </a:solidFill>
                <a:latin typeface="Fira Sans"/>
              </a:rPr>
              <a:t>Ghafur</a:t>
            </a:r>
            <a:endParaRPr lang="fr-FR" b="1" dirty="0">
              <a:solidFill>
                <a:srgbClr val="133B5A"/>
              </a:solidFill>
              <a:latin typeface="Fira Sans"/>
            </a:endParaRPr>
          </a:p>
          <a:p>
            <a:r>
              <a:rPr lang="fr-FR" b="1" i="0" dirty="0">
                <a:solidFill>
                  <a:srgbClr val="133B5A"/>
                </a:solidFill>
                <a:effectLst/>
                <a:latin typeface="Fira Sans"/>
              </a:rPr>
              <a:t>ID</a:t>
            </a:r>
            <a:r>
              <a:rPr lang="fr-FR" b="1" dirty="0">
                <a:solidFill>
                  <a:srgbClr val="133B5A"/>
                </a:solidFill>
                <a:latin typeface="Fira Sans"/>
              </a:rPr>
              <a:t> /AMS</a:t>
            </a:r>
            <a:endParaRPr lang="fr-FR" b="1" i="0" dirty="0">
              <a:solidFill>
                <a:srgbClr val="133B5A"/>
              </a:solidFill>
              <a:effectLst/>
              <a:latin typeface="Fira San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C30A1A-4374-4EB8-B3F8-C75215B25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646" y="117276"/>
            <a:ext cx="2471056" cy="16473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049787-AF8D-43D5-BF2F-04B161E6F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848" y="117275"/>
            <a:ext cx="2471056" cy="16473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B100ED-751A-471E-9052-F13883F857AD}"/>
              </a:ext>
            </a:extLst>
          </p:cNvPr>
          <p:cNvSpPr/>
          <p:nvPr/>
        </p:nvSpPr>
        <p:spPr>
          <a:xfrm>
            <a:off x="4948486" y="4833257"/>
            <a:ext cx="7025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“Improving sanitation </a:t>
            </a:r>
            <a:r>
              <a:rPr lang="en-US" sz="2400" dirty="0"/>
              <a:t>and </a:t>
            </a:r>
            <a:r>
              <a:rPr lang="en-US" sz="2400" b="1" dirty="0"/>
              <a:t>involving the common people </a:t>
            </a:r>
            <a:r>
              <a:rPr lang="en-US" sz="2400" dirty="0"/>
              <a:t>in battling deadly resistant bacterial infections”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D470249-D91E-4C4C-ADEB-E526DD9AD4CC}"/>
              </a:ext>
            </a:extLst>
          </p:cNvPr>
          <p:cNvGrpSpPr/>
          <p:nvPr/>
        </p:nvGrpSpPr>
        <p:grpSpPr>
          <a:xfrm>
            <a:off x="81733" y="4331425"/>
            <a:ext cx="4692514" cy="2965475"/>
            <a:chOff x="76202" y="4244723"/>
            <a:chExt cx="4692514" cy="2965475"/>
          </a:xfrm>
        </p:grpSpPr>
        <p:pic>
          <p:nvPicPr>
            <p:cNvPr id="8" name="Picture 4" descr="Image result for podium sport">
              <a:extLst>
                <a:ext uri="{FF2B5EF4-FFF2-40B4-BE49-F238E27FC236}">
                  <a16:creationId xmlns:a16="http://schemas.microsoft.com/office/drawing/2014/main" id="{740D963A-2F76-4B3F-9EC8-3F6403741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2" y="4702629"/>
              <a:ext cx="4512744" cy="2507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9AB5670-AED4-41D7-9077-E8247F95BFA1}"/>
                </a:ext>
              </a:extLst>
            </p:cNvPr>
            <p:cNvSpPr txBox="1"/>
            <p:nvPr/>
          </p:nvSpPr>
          <p:spPr>
            <a:xfrm>
              <a:off x="1307493" y="4942106"/>
              <a:ext cx="1582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/>
                <a:t>Sanitation</a:t>
              </a:r>
              <a:endParaRPr lang="fr-FR" sz="2400" b="1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92B3E4A-AA64-456E-9C01-C8AF6C6AD920}"/>
                </a:ext>
              </a:extLst>
            </p:cNvPr>
            <p:cNvSpPr txBox="1"/>
            <p:nvPr/>
          </p:nvSpPr>
          <p:spPr>
            <a:xfrm>
              <a:off x="142445" y="5392896"/>
              <a:ext cx="14658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IC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335F8A0-DAC1-492A-9842-A97A0FFAFE4C}"/>
                </a:ext>
              </a:extLst>
            </p:cNvPr>
            <p:cNvSpPr txBox="1"/>
            <p:nvPr/>
          </p:nvSpPr>
          <p:spPr>
            <a:xfrm>
              <a:off x="2494313" y="5409491"/>
              <a:ext cx="14658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AMS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B3120AC-EA5A-4511-B88A-38AC98F143CF}"/>
                </a:ext>
              </a:extLst>
            </p:cNvPr>
            <p:cNvSpPr txBox="1"/>
            <p:nvPr/>
          </p:nvSpPr>
          <p:spPr>
            <a:xfrm>
              <a:off x="398102" y="4244723"/>
              <a:ext cx="43706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err="1"/>
                <a:t>Tackling</a:t>
              </a:r>
              <a:r>
                <a:rPr lang="fr-FR" sz="2800" dirty="0"/>
                <a:t> AMR in </a:t>
              </a:r>
              <a:r>
                <a:rPr lang="fr-FR" sz="2800" dirty="0" err="1"/>
                <a:t>LMICs</a:t>
              </a:r>
              <a:endParaRPr lang="fr-FR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940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904" y="261447"/>
            <a:ext cx="5355866" cy="1325563"/>
          </a:xfrm>
        </p:spPr>
        <p:txBody>
          <a:bodyPr/>
          <a:lstStyle/>
          <a:p>
            <a:r>
              <a:rPr lang="fr-FR" dirty="0"/>
              <a:t>Solutions REB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2" y="1385251"/>
            <a:ext cx="2143125" cy="21431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2" y="3790353"/>
            <a:ext cx="1581150" cy="15525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961" y="4878108"/>
            <a:ext cx="2847975" cy="1600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30507">
            <a:off x="2543827" y="2175735"/>
            <a:ext cx="2177457" cy="8734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23803" y="1531693"/>
            <a:ext cx="1552290" cy="1504632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D2527AFD-43B3-86E1-9C23-CDC8BEBFB055}"/>
              </a:ext>
            </a:extLst>
          </p:cNvPr>
          <p:cNvSpPr txBox="1">
            <a:spLocks/>
          </p:cNvSpPr>
          <p:nvPr/>
        </p:nvSpPr>
        <p:spPr>
          <a:xfrm>
            <a:off x="6453232" y="261446"/>
            <a:ext cx="5355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Solutions RAM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7860CA-4725-7252-F399-465E33726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0110">
            <a:off x="3320098" y="3625336"/>
            <a:ext cx="1552290" cy="15046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053FEC-E02F-6859-74EA-DBDD8E7E0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114" y="3060154"/>
            <a:ext cx="15811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2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0D3F5-6255-6B3C-F1A1-D8F91A67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B3D6A8-082E-EA2B-5836-6CAA73677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One Health and the Role of Geneva – Geneva Environment Network">
            <a:extLst>
              <a:ext uri="{FF2B5EF4-FFF2-40B4-BE49-F238E27FC236}">
                <a16:creationId xmlns:a16="http://schemas.microsoft.com/office/drawing/2014/main" id="{8E18F41B-7CBD-1078-69E6-C2BE2C46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92100"/>
            <a:ext cx="10883900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932635-0A04-7AED-B34C-0346978EFBC1}"/>
              </a:ext>
            </a:extLst>
          </p:cNvPr>
          <p:cNvSpPr txBox="1"/>
          <p:nvPr/>
        </p:nvSpPr>
        <p:spPr>
          <a:xfrm>
            <a:off x="4576763" y="6580435"/>
            <a:ext cx="76152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 err="1"/>
              <a:t>Jutel</a:t>
            </a:r>
            <a:r>
              <a:rPr lang="fr-FR" sz="1200" dirty="0"/>
              <a:t> M., </a:t>
            </a:r>
            <a:r>
              <a:rPr lang="fr-FR" sz="1200" dirty="0" err="1"/>
              <a:t>Mosnaim</a:t>
            </a:r>
            <a:r>
              <a:rPr lang="fr-FR" sz="1200" dirty="0"/>
              <a:t> G.S., Bernstein J. et al. “The One </a:t>
            </a:r>
            <a:r>
              <a:rPr lang="fr-FR" sz="1200" dirty="0" err="1"/>
              <a:t>Health</a:t>
            </a:r>
            <a:r>
              <a:rPr lang="fr-FR" sz="1200" dirty="0"/>
              <a:t> </a:t>
            </a:r>
            <a:r>
              <a:rPr lang="fr-FR" sz="1200" dirty="0" err="1"/>
              <a:t>approach</a:t>
            </a:r>
            <a:r>
              <a:rPr lang="fr-FR" sz="1200" dirty="0"/>
              <a:t> for </a:t>
            </a:r>
            <a:r>
              <a:rPr lang="fr-FR" sz="1200" dirty="0" err="1"/>
              <a:t>allergic</a:t>
            </a:r>
            <a:r>
              <a:rPr lang="fr-FR" sz="1200" dirty="0"/>
              <a:t> </a:t>
            </a:r>
            <a:r>
              <a:rPr lang="fr-FR" sz="1200" dirty="0" err="1"/>
              <a:t>diseases</a:t>
            </a:r>
            <a:r>
              <a:rPr lang="fr-FR" sz="1200" dirty="0"/>
              <a:t> and </a:t>
            </a:r>
            <a:r>
              <a:rPr lang="fr-FR" sz="1200" dirty="0" err="1"/>
              <a:t>asthma</a:t>
            </a:r>
            <a:r>
              <a:rPr lang="fr-FR" sz="1200" dirty="0"/>
              <a:t>”. </a:t>
            </a:r>
            <a:r>
              <a:rPr lang="fr-FR" sz="1200" dirty="0" err="1"/>
              <a:t>Allergy</a:t>
            </a:r>
            <a:r>
              <a:rPr lang="fr-FR" sz="12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058549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Même « processus de fabrication »</a:t>
            </a:r>
          </a:p>
          <a:p>
            <a:r>
              <a:rPr lang="fr-FR" sz="3600" dirty="0"/>
              <a:t>Des cinétiques très différentes</a:t>
            </a:r>
          </a:p>
          <a:p>
            <a:r>
              <a:rPr lang="fr-FR" sz="3600" dirty="0"/>
              <a:t>Des leviers de lutte assez proches</a:t>
            </a:r>
          </a:p>
          <a:p>
            <a:r>
              <a:rPr lang="fr-FR" sz="3600" dirty="0"/>
              <a:t>Mouvement de balanciers récurrents</a:t>
            </a:r>
          </a:p>
          <a:p>
            <a:r>
              <a:rPr lang="fr-FR" sz="3600" dirty="0"/>
              <a:t>Conséquences massives et systémiques</a:t>
            </a:r>
          </a:p>
          <a:p>
            <a:r>
              <a:rPr lang="fr-FR" sz="3600" dirty="0"/>
              <a:t>Notions d’écologie et de décroissance</a:t>
            </a:r>
          </a:p>
          <a:p>
            <a:endParaRPr lang="fr-FR" sz="3600" dirty="0"/>
          </a:p>
          <a:p>
            <a:endParaRPr lang="fr-FR" sz="3600" dirty="0"/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73451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/>
          <p:cNvSpPr/>
          <p:nvPr/>
        </p:nvSpPr>
        <p:spPr>
          <a:xfrm>
            <a:off x="1194823" y="1770580"/>
            <a:ext cx="1379613" cy="1328268"/>
          </a:xfrm>
          <a:prstGeom prst="ellipse">
            <a:avLst/>
          </a:prstGeom>
          <a:noFill/>
          <a:ln w="76200">
            <a:solidFill>
              <a:srgbClr val="A6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1" b="15412"/>
          <a:stretch/>
        </p:blipFill>
        <p:spPr>
          <a:xfrm>
            <a:off x="3228245" y="1597749"/>
            <a:ext cx="6035201" cy="414909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92" y="2033144"/>
            <a:ext cx="761501" cy="7615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77119" r="85716" b="16829"/>
          <a:stretch/>
        </p:blipFill>
        <p:spPr>
          <a:xfrm>
            <a:off x="934331" y="3085656"/>
            <a:ext cx="320040" cy="36576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94823" y="3121273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E3B3D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Pathogen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E3B3D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E3B3D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evolution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1E3B3D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18" name="Connecteur droit 17"/>
          <p:cNvCxnSpPr>
            <a:endCxn id="14" idx="1"/>
          </p:cNvCxnSpPr>
          <p:nvPr/>
        </p:nvCxnSpPr>
        <p:spPr>
          <a:xfrm>
            <a:off x="945761" y="1644554"/>
            <a:ext cx="451102" cy="320546"/>
          </a:xfrm>
          <a:prstGeom prst="line">
            <a:avLst/>
          </a:prstGeom>
          <a:ln w="28575">
            <a:solidFill>
              <a:srgbClr val="1E3B3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4" idx="1"/>
          </p:cNvCxnSpPr>
          <p:nvPr/>
        </p:nvCxnSpPr>
        <p:spPr>
          <a:xfrm flipH="1">
            <a:off x="945761" y="1965100"/>
            <a:ext cx="451102" cy="0"/>
          </a:xfrm>
          <a:prstGeom prst="straightConnector1">
            <a:avLst/>
          </a:prstGeom>
          <a:ln w="28575">
            <a:solidFill>
              <a:srgbClr val="1E3B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 rot="2211650">
            <a:off x="814960" y="1529132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mutations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5895" y="5958561"/>
            <a:ext cx="1680210" cy="35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34" y="2437978"/>
            <a:ext cx="1793876" cy="150506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77119" r="85716" b="16829"/>
          <a:stretch/>
        </p:blipFill>
        <p:spPr>
          <a:xfrm>
            <a:off x="9733135" y="4031427"/>
            <a:ext cx="320040" cy="36576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9982197" y="4078474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E3B3D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Global transit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E3B3D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networks</a:t>
            </a:r>
          </a:p>
        </p:txBody>
      </p:sp>
      <p:sp>
        <p:nvSpPr>
          <p:cNvPr id="30" name="Ellipse 29"/>
          <p:cNvSpPr/>
          <p:nvPr/>
        </p:nvSpPr>
        <p:spPr>
          <a:xfrm>
            <a:off x="1315246" y="4072942"/>
            <a:ext cx="1276072" cy="1236021"/>
          </a:xfrm>
          <a:prstGeom prst="ellipse">
            <a:avLst/>
          </a:prstGeom>
          <a:solidFill>
            <a:srgbClr val="A2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7" y="3643269"/>
            <a:ext cx="2034680" cy="203468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77119" r="85716" b="16829"/>
          <a:stretch/>
        </p:blipFill>
        <p:spPr>
          <a:xfrm>
            <a:off x="1227875" y="5307391"/>
            <a:ext cx="320040" cy="36576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476937" y="5343008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E3B3D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Urbanization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1E3B3D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E56A47-0016-49E3-7EFA-A8E9737684CB}"/>
              </a:ext>
            </a:extLst>
          </p:cNvPr>
          <p:cNvSpPr txBox="1"/>
          <p:nvPr/>
        </p:nvSpPr>
        <p:spPr>
          <a:xfrm>
            <a:off x="480060" y="536159"/>
            <a:ext cx="1123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Les facteurs qui influencent l’émergence des maladies infectieuses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67145" y="5992805"/>
            <a:ext cx="11057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260 virus de 25 familles sont connus pour être pathogènes à l’homme.</a:t>
            </a:r>
          </a:p>
          <a:p>
            <a:pPr algn="ctr"/>
            <a:r>
              <a:rPr lang="fr-FR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&gt; 1 million d’espèces virales à découvrir chez les mammifères et les oiseaux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76936" y="5926176"/>
            <a:ext cx="8981513" cy="832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46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8269" t="5557" r="10000" b="41381"/>
          <a:stretch/>
        </p:blipFill>
        <p:spPr>
          <a:xfrm>
            <a:off x="273191" y="1591346"/>
            <a:ext cx="5851103" cy="44208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79561" y="6473279"/>
            <a:ext cx="51707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/>
              <a:t>Aroum</a:t>
            </a:r>
            <a:r>
              <a:rPr lang="en-US" sz="1600" dirty="0"/>
              <a:t> et al. Indian Journal of Medical Microbiology 2022</a:t>
            </a:r>
            <a:endParaRPr lang="fr-FR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926" y="880491"/>
            <a:ext cx="4285798" cy="28469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21" y="3880242"/>
            <a:ext cx="3727008" cy="24864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3380" y="278431"/>
            <a:ext cx="661554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</a:rPr>
              <a:t>Un </a:t>
            </a:r>
            <a:r>
              <a:rPr lang="en-US" sz="2400" dirty="0" err="1">
                <a:solidFill>
                  <a:srgbClr val="000000"/>
                </a:solidFill>
              </a:rPr>
              <a:t>environnement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pollué</a:t>
            </a:r>
            <a:r>
              <a:rPr lang="en-US" sz="2400" dirty="0">
                <a:solidFill>
                  <a:srgbClr val="000000"/>
                </a:solidFill>
              </a:rPr>
              <a:t> par les </a:t>
            </a:r>
            <a:r>
              <a:rPr lang="en-US" sz="2400" dirty="0" err="1">
                <a:solidFill>
                  <a:srgbClr val="000000"/>
                </a:solidFill>
              </a:rPr>
              <a:t>antibiotiques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</a:rPr>
              <a:t>et </a:t>
            </a:r>
            <a:r>
              <a:rPr lang="en-US" sz="2400" dirty="0" err="1">
                <a:solidFill>
                  <a:srgbClr val="000000"/>
                </a:solidFill>
              </a:rPr>
              <a:t>contaminé</a:t>
            </a:r>
            <a:r>
              <a:rPr lang="en-US" sz="2400" dirty="0">
                <a:solidFill>
                  <a:srgbClr val="000000"/>
                </a:solidFill>
              </a:rPr>
              <a:t> par les </a:t>
            </a:r>
            <a:r>
              <a:rPr lang="en-US" sz="2400" dirty="0" err="1">
                <a:solidFill>
                  <a:srgbClr val="000000"/>
                </a:solidFill>
              </a:rPr>
              <a:t>microorganismses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résistants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2677" y="6473279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Marr Sans"/>
              </a:rPr>
              <a:t>Usines d’antibiotiques à </a:t>
            </a:r>
            <a:r>
              <a:rPr lang="fr-FR" dirty="0" err="1">
                <a:latin typeface="Marr Sans"/>
              </a:rPr>
              <a:t>Gaddapotharam</a:t>
            </a:r>
            <a:r>
              <a:rPr lang="fr-FR" dirty="0">
                <a:latin typeface="Marr Sans"/>
              </a:rPr>
              <a:t> (Inde)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223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3F17EC-652A-82D8-EDB5-7AFAEB2D0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284386"/>
              </p:ext>
            </p:extLst>
          </p:nvPr>
        </p:nvGraphicFramePr>
        <p:xfrm>
          <a:off x="2801509" y="3643873"/>
          <a:ext cx="4460677" cy="1568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0677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</a:tblGrid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Réchauffement global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877577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Pluies diluviennes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87287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Fonte des glaces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352279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Flux migratoires, déplacements de populations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69449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Crises hydriques, manque d'eau douce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39824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Augmentation des inégalités, précarité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83508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60C2DE1-B0D0-1DD3-0F27-69F62B4CC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7178"/>
              </p:ext>
            </p:extLst>
          </p:nvPr>
        </p:nvGraphicFramePr>
        <p:xfrm>
          <a:off x="2801509" y="1511583"/>
          <a:ext cx="4468629" cy="193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8629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</a:tblGrid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 personnes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985729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 marchandises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040886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des animaux (incluant marché illégal)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349852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Déforestation massive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108426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Elevage intensif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128624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Déclin de la biodiversité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043998"/>
                  </a:ext>
                </a:extLst>
              </a:tr>
              <a:tr h="2693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Tensions géopolitiques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312388"/>
                  </a:ext>
                </a:extLst>
              </a:tr>
              <a:tr h="2703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Absence de régulation mondiale / sureté laboratoire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83167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FB8E582-80CC-EF7F-7865-93DD678D0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89357"/>
              </p:ext>
            </p:extLst>
          </p:nvPr>
        </p:nvGraphicFramePr>
        <p:xfrm>
          <a:off x="2801511" y="5412132"/>
          <a:ext cx="4489835" cy="1192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9835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</a:tblGrid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de l'</a:t>
                      </a:r>
                      <a:r>
                        <a:rPr lang="fr-FR" sz="1400" u="none" strike="noStrike" dirty="0" err="1">
                          <a:effectLst/>
                        </a:rPr>
                        <a:t>environnnement</a:t>
                      </a:r>
                      <a:r>
                        <a:rPr lang="fr-FR" sz="1400" u="none" strike="noStrike" dirty="0">
                          <a:effectLst/>
                        </a:rPr>
                        <a:t> /</a:t>
                      </a:r>
                      <a:r>
                        <a:rPr lang="fr-FR" sz="1400" u="none" strike="noStrike" dirty="0" err="1">
                          <a:effectLst/>
                        </a:rPr>
                        <a:t>exposome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07645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eau / microbiologiques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419673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eau / résidus pharmaceutiques, hormones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295149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numérique et cognitive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92983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1BA9E07-FD43-FF18-14BF-21CFC8DFAA16}"/>
              </a:ext>
            </a:extLst>
          </p:cNvPr>
          <p:cNvSpPr txBox="1"/>
          <p:nvPr/>
        </p:nvSpPr>
        <p:spPr>
          <a:xfrm>
            <a:off x="238539" y="4243275"/>
            <a:ext cx="24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Dérèglement climatique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CA9384-6E41-01C5-D57A-AF777124748E}"/>
              </a:ext>
            </a:extLst>
          </p:cNvPr>
          <p:cNvSpPr txBox="1"/>
          <p:nvPr/>
        </p:nvSpPr>
        <p:spPr>
          <a:xfrm>
            <a:off x="238539" y="5823830"/>
            <a:ext cx="161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Pollutions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CBC839-D7C1-E9CB-98AA-A8BBF2E8E4F4}"/>
              </a:ext>
            </a:extLst>
          </p:cNvPr>
          <p:cNvSpPr txBox="1"/>
          <p:nvPr/>
        </p:nvSpPr>
        <p:spPr>
          <a:xfrm>
            <a:off x="238539" y="2293001"/>
            <a:ext cx="161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Globalisation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CC0938-B1D4-9C05-CDAA-61655C1EDA49}"/>
              </a:ext>
            </a:extLst>
          </p:cNvPr>
          <p:cNvSpPr txBox="1"/>
          <p:nvPr/>
        </p:nvSpPr>
        <p:spPr>
          <a:xfrm>
            <a:off x="238539" y="536159"/>
            <a:ext cx="1171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cs typeface="Arial" panose="020B0604020202020204" pitchFamily="34" charset="0"/>
              </a:rPr>
              <a:t>Matrice simplifiée de l’équation de l’émergence des mal. infectieuses</a:t>
            </a:r>
            <a:endParaRPr kumimoji="0" lang="fr-FR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1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B2DCF-0697-76CB-86D2-8B0B74926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8A7994-21BE-0434-7E8C-339C2ACB7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264255"/>
              </p:ext>
            </p:extLst>
          </p:nvPr>
        </p:nvGraphicFramePr>
        <p:xfrm>
          <a:off x="2801509" y="3643873"/>
          <a:ext cx="9151951" cy="1568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0677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  <a:gridCol w="4691274">
                  <a:extLst>
                    <a:ext uri="{9D8B030D-6E8A-4147-A177-3AD203B41FA5}">
                      <a16:colId xmlns:a16="http://schemas.microsoft.com/office/drawing/2014/main" val="3724155317"/>
                    </a:ext>
                  </a:extLst>
                </a:gridCol>
              </a:tblGrid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Réchauffement global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Champignons et Tiques (FHCC, TBE, Lyme)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877577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Pluies diluviennes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Arboviroses transmises par les moustiques (</a:t>
                      </a:r>
                      <a:r>
                        <a:rPr lang="fr-FR" sz="1400" u="none" strike="noStrike" dirty="0" err="1">
                          <a:effectLst/>
                        </a:rPr>
                        <a:t>Chik</a:t>
                      </a:r>
                      <a:r>
                        <a:rPr lang="fr-FR" sz="1400" u="none" strike="noStrike" dirty="0">
                          <a:effectLst/>
                        </a:rPr>
                        <a:t>, Zika)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87287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Fonte des glaces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Anthrax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352279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Flux migratoires, déplacements de populations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Tuberculose</a:t>
                      </a:r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69449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Crises hydriques, manque d'eau douce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Péril fécal (choléra, hépatites, etc.)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39824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Augmentation des inégalités, précarité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IST, VIH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83508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E619725-36C9-D8B5-5AAB-44573A26B1FC}"/>
              </a:ext>
            </a:extLst>
          </p:cNvPr>
          <p:cNvGraphicFramePr>
            <a:graphicFrameLocks noGrp="1"/>
          </p:cNvGraphicFramePr>
          <p:nvPr/>
        </p:nvGraphicFramePr>
        <p:xfrm>
          <a:off x="2801509" y="1511583"/>
          <a:ext cx="9151951" cy="193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8629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  <a:gridCol w="4683322">
                  <a:extLst>
                    <a:ext uri="{9D8B030D-6E8A-4147-A177-3AD203B41FA5}">
                      <a16:colId xmlns:a16="http://schemas.microsoft.com/office/drawing/2014/main" val="3724155317"/>
                    </a:ext>
                  </a:extLst>
                </a:gridCol>
              </a:tblGrid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 personnes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Coronavirus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985729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 marchandises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Arboviroses transmises par les moustiques (WN, dengue)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040886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des animaux (incluant marché illégal)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 err="1">
                          <a:effectLst/>
                        </a:rPr>
                        <a:t>Mpox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349852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Déforestation massive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Fièvres hémorragiques virales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108426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Elevage intensif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Pandémie grippale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128624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Déclin de la biodiversité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Tiques (FHCC, Lyme)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043998"/>
                  </a:ext>
                </a:extLst>
              </a:tr>
              <a:tr h="2693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Tensions géopolitiques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Bioterrorisme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312388"/>
                  </a:ext>
                </a:extLst>
              </a:tr>
              <a:tr h="2703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Absence de régulation mondiale / sureté laboratoire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Accidents de laboratoires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83167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577868-F3F9-4D0B-B8D6-2742590EAFB5}"/>
              </a:ext>
            </a:extLst>
          </p:cNvPr>
          <p:cNvGraphicFramePr>
            <a:graphicFrameLocks noGrp="1"/>
          </p:cNvGraphicFramePr>
          <p:nvPr/>
        </p:nvGraphicFramePr>
        <p:xfrm>
          <a:off x="2801511" y="5412132"/>
          <a:ext cx="9151950" cy="1192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9835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  <a:gridCol w="4662115">
                  <a:extLst>
                    <a:ext uri="{9D8B030D-6E8A-4147-A177-3AD203B41FA5}">
                      <a16:colId xmlns:a16="http://schemas.microsoft.com/office/drawing/2014/main" val="3724155317"/>
                    </a:ext>
                  </a:extLst>
                </a:gridCol>
              </a:tblGrid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de l'</a:t>
                      </a:r>
                      <a:r>
                        <a:rPr lang="fr-FR" sz="1400" u="none" strike="noStrike" dirty="0" err="1">
                          <a:effectLst/>
                        </a:rPr>
                        <a:t>environnnement</a:t>
                      </a:r>
                      <a:r>
                        <a:rPr lang="fr-FR" sz="1400" u="none" strike="noStrike" dirty="0">
                          <a:effectLst/>
                        </a:rPr>
                        <a:t> /</a:t>
                      </a:r>
                      <a:r>
                        <a:rPr lang="fr-FR" sz="1400" u="none" strike="noStrike" dirty="0" err="1">
                          <a:effectLst/>
                        </a:rPr>
                        <a:t>exposome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Syndrome post-infection aigue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07645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eau / microbiologiques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Choléra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419673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eau / résidus pharmaceutiques, hormones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Antibiorésistance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295149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numérique et cognitive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Infodémie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92983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7A82B78B-39E7-D3C2-4746-31D7F90BF18D}"/>
              </a:ext>
            </a:extLst>
          </p:cNvPr>
          <p:cNvSpPr txBox="1"/>
          <p:nvPr/>
        </p:nvSpPr>
        <p:spPr>
          <a:xfrm>
            <a:off x="238539" y="4243275"/>
            <a:ext cx="24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Dérèglement climatique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2DA5C6-2A9F-2723-EF80-581A3AC80063}"/>
              </a:ext>
            </a:extLst>
          </p:cNvPr>
          <p:cNvSpPr txBox="1"/>
          <p:nvPr/>
        </p:nvSpPr>
        <p:spPr>
          <a:xfrm>
            <a:off x="238539" y="5823830"/>
            <a:ext cx="161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Pollutions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805AE1-1446-E221-260C-E579150D724B}"/>
              </a:ext>
            </a:extLst>
          </p:cNvPr>
          <p:cNvSpPr txBox="1"/>
          <p:nvPr/>
        </p:nvSpPr>
        <p:spPr>
          <a:xfrm>
            <a:off x="238539" y="2293001"/>
            <a:ext cx="161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Globalisation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CBC660-FC1F-5CC2-A72C-11447F8DC3DC}"/>
              </a:ext>
            </a:extLst>
          </p:cNvPr>
          <p:cNvSpPr txBox="1"/>
          <p:nvPr/>
        </p:nvSpPr>
        <p:spPr>
          <a:xfrm>
            <a:off x="238539" y="536159"/>
            <a:ext cx="1171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cs typeface="Arial" panose="020B0604020202020204" pitchFamily="34" charset="0"/>
              </a:rPr>
              <a:t>Matrice simplifiée de l’équation de l’émergence des mal. infectieuses</a:t>
            </a:r>
            <a:endParaRPr kumimoji="0" lang="fr-FR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79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99656" y="266427"/>
            <a:ext cx="785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/>
              <a:t>Antibiorésistance</a:t>
            </a:r>
            <a:r>
              <a:rPr lang="fr-FR" sz="3600" dirty="0"/>
              <a:t> = « puissance 4 »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14" y="4210494"/>
            <a:ext cx="2062537" cy="129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649" y="4514798"/>
            <a:ext cx="2137556" cy="124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46" y="961056"/>
            <a:ext cx="5945807" cy="569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572715" y="6605169"/>
            <a:ext cx="40908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 err="1"/>
              <a:t>Laxminarayan</a:t>
            </a:r>
            <a:r>
              <a:rPr lang="fr-FR" sz="1050" dirty="0"/>
              <a:t> et al. LID 2014,  </a:t>
            </a:r>
            <a:r>
              <a:rPr lang="fr-FR" sz="1050" dirty="0" err="1"/>
              <a:t>Woerther</a:t>
            </a:r>
            <a:r>
              <a:rPr lang="fr-FR" sz="1050" dirty="0"/>
              <a:t> et al. CMR 2013 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7878230" y="5995708"/>
            <a:ext cx="522027" cy="529637"/>
            <a:chOff x="7929349" y="5886254"/>
            <a:chExt cx="696036" cy="706182"/>
          </a:xfrm>
        </p:grpSpPr>
        <p:sp>
          <p:nvSpPr>
            <p:cNvPr id="7" name="ZoneTexte 6"/>
            <p:cNvSpPr txBox="1"/>
            <p:nvPr/>
          </p:nvSpPr>
          <p:spPr>
            <a:xfrm>
              <a:off x="8038532" y="5886254"/>
              <a:ext cx="5868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8" name="Ellipse 7"/>
            <p:cNvSpPr/>
            <p:nvPr/>
          </p:nvSpPr>
          <p:spPr>
            <a:xfrm>
              <a:off x="7929349" y="5886254"/>
              <a:ext cx="600502" cy="706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231905" y="2276873"/>
            <a:ext cx="522027" cy="529637"/>
            <a:chOff x="7929349" y="5886254"/>
            <a:chExt cx="696036" cy="706182"/>
          </a:xfrm>
        </p:grpSpPr>
        <p:sp>
          <p:nvSpPr>
            <p:cNvPr id="11" name="ZoneTexte 10"/>
            <p:cNvSpPr txBox="1"/>
            <p:nvPr/>
          </p:nvSpPr>
          <p:spPr>
            <a:xfrm>
              <a:off x="8038532" y="5886254"/>
              <a:ext cx="5868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2" name="Ellipse 11"/>
            <p:cNvSpPr/>
            <p:nvPr/>
          </p:nvSpPr>
          <p:spPr>
            <a:xfrm>
              <a:off x="7929349" y="5886254"/>
              <a:ext cx="600502" cy="706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877262" y="4748767"/>
            <a:ext cx="522027" cy="529637"/>
            <a:chOff x="7929349" y="5886254"/>
            <a:chExt cx="696036" cy="706182"/>
          </a:xfrm>
        </p:grpSpPr>
        <p:sp>
          <p:nvSpPr>
            <p:cNvPr id="14" name="ZoneTexte 13"/>
            <p:cNvSpPr txBox="1"/>
            <p:nvPr/>
          </p:nvSpPr>
          <p:spPr>
            <a:xfrm>
              <a:off x="8038532" y="5886254"/>
              <a:ext cx="5868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5" name="Ellipse 14"/>
            <p:cNvSpPr/>
            <p:nvPr/>
          </p:nvSpPr>
          <p:spPr>
            <a:xfrm>
              <a:off x="7929349" y="5886254"/>
              <a:ext cx="600502" cy="706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8045925" y="4748767"/>
            <a:ext cx="522027" cy="529637"/>
            <a:chOff x="7929349" y="5886254"/>
            <a:chExt cx="696036" cy="706182"/>
          </a:xfrm>
        </p:grpSpPr>
        <p:sp>
          <p:nvSpPr>
            <p:cNvPr id="17" name="ZoneTexte 16"/>
            <p:cNvSpPr txBox="1"/>
            <p:nvPr/>
          </p:nvSpPr>
          <p:spPr>
            <a:xfrm>
              <a:off x="8038532" y="5886254"/>
              <a:ext cx="5868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8" name="Ellipse 17"/>
            <p:cNvSpPr/>
            <p:nvPr/>
          </p:nvSpPr>
          <p:spPr>
            <a:xfrm>
              <a:off x="7929349" y="5886254"/>
              <a:ext cx="600502" cy="706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9064261" y="1427923"/>
            <a:ext cx="496167" cy="529637"/>
            <a:chOff x="7929349" y="5886254"/>
            <a:chExt cx="661556" cy="706182"/>
          </a:xfrm>
        </p:grpSpPr>
        <p:sp>
          <p:nvSpPr>
            <p:cNvPr id="20" name="ZoneTexte 19"/>
            <p:cNvSpPr txBox="1"/>
            <p:nvPr/>
          </p:nvSpPr>
          <p:spPr>
            <a:xfrm>
              <a:off x="8004052" y="5895270"/>
              <a:ext cx="5868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21" name="Ellipse 20"/>
            <p:cNvSpPr/>
            <p:nvPr/>
          </p:nvSpPr>
          <p:spPr>
            <a:xfrm>
              <a:off x="7929349" y="5886254"/>
              <a:ext cx="629393" cy="706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3074" name="Picture 2" descr="RÃ©sultat de recherche d'images pour &quot;puissance4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7" y="219226"/>
            <a:ext cx="2834919" cy="283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81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AMR et changements environnementaux</a:t>
            </a:r>
          </a:p>
        </p:txBody>
      </p:sp>
      <p:sp>
        <p:nvSpPr>
          <p:cNvPr id="5" name="Rectangle 4"/>
          <p:cNvSpPr/>
          <p:nvPr/>
        </p:nvSpPr>
        <p:spPr>
          <a:xfrm>
            <a:off x="8782140" y="6549073"/>
            <a:ext cx="3478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latin typeface="Calibri-Italic"/>
              </a:rPr>
              <a:t>Rahbé</a:t>
            </a:r>
            <a:r>
              <a:rPr lang="fr-FR" sz="1400" dirty="0">
                <a:latin typeface="Calibri-Italic"/>
              </a:rPr>
              <a:t> E. et al. Lancet Plan. </a:t>
            </a:r>
            <a:r>
              <a:rPr lang="fr-FR" sz="1400" dirty="0" err="1">
                <a:latin typeface="Calibri-Italic"/>
              </a:rPr>
              <a:t>Health</a:t>
            </a:r>
            <a:r>
              <a:rPr lang="fr-FR" sz="1400" dirty="0">
                <a:latin typeface="Calibri-Italic"/>
              </a:rPr>
              <a:t>. 2023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9209" t="43561" r="9272" b="37750"/>
          <a:stretch/>
        </p:blipFill>
        <p:spPr>
          <a:xfrm>
            <a:off x="3198178" y="3748880"/>
            <a:ext cx="7216321" cy="21661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1795" t="43561" r="71715" b="37750"/>
          <a:stretch/>
        </p:blipFill>
        <p:spPr>
          <a:xfrm>
            <a:off x="1777501" y="3748880"/>
            <a:ext cx="1485742" cy="21661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1795" t="43561" r="40569" b="37750"/>
          <a:stretch/>
        </p:blipFill>
        <p:spPr>
          <a:xfrm>
            <a:off x="1779364" y="1590091"/>
            <a:ext cx="8541831" cy="21587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20113" y="2769925"/>
            <a:ext cx="869943" cy="4099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488092" y="2359966"/>
            <a:ext cx="869943" cy="4099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685085" y="2359965"/>
            <a:ext cx="869943" cy="4099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211019" y="2359965"/>
            <a:ext cx="1074675" cy="2022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685085" y="2781729"/>
            <a:ext cx="1074675" cy="2022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488092" y="2772658"/>
            <a:ext cx="1074675" cy="2022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325558" y="3179885"/>
            <a:ext cx="1074675" cy="2022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9211020" y="4935549"/>
            <a:ext cx="944712" cy="442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685085" y="4522856"/>
            <a:ext cx="756275" cy="2049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488092" y="2984257"/>
            <a:ext cx="987672" cy="4126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490181" y="4522857"/>
            <a:ext cx="987672" cy="4126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/>
          <a:srcRect l="5084" t="32222" r="10584" b="53111"/>
          <a:stretch/>
        </p:blipFill>
        <p:spPr>
          <a:xfrm>
            <a:off x="30834" y="5957910"/>
            <a:ext cx="8751306" cy="856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94B434-DC8E-EE04-0F77-DB18C82E342A}"/>
              </a:ext>
            </a:extLst>
          </p:cNvPr>
          <p:cNvSpPr/>
          <p:nvPr/>
        </p:nvSpPr>
        <p:spPr>
          <a:xfrm>
            <a:off x="3320113" y="2562211"/>
            <a:ext cx="869943" cy="1929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CDE68A-8AA4-7697-BB09-203C5193583D}"/>
              </a:ext>
            </a:extLst>
          </p:cNvPr>
          <p:cNvSpPr/>
          <p:nvPr/>
        </p:nvSpPr>
        <p:spPr>
          <a:xfrm>
            <a:off x="6934765" y="2132493"/>
            <a:ext cx="878275" cy="2274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FE0A8B-B738-3C30-246C-EBCAF1C6036D}"/>
              </a:ext>
            </a:extLst>
          </p:cNvPr>
          <p:cNvSpPr/>
          <p:nvPr/>
        </p:nvSpPr>
        <p:spPr>
          <a:xfrm>
            <a:off x="8035945" y="2132493"/>
            <a:ext cx="878275" cy="2274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72B606-651B-9BD4-C582-A55EC4E83D6A}"/>
              </a:ext>
            </a:extLst>
          </p:cNvPr>
          <p:cNvSpPr/>
          <p:nvPr/>
        </p:nvSpPr>
        <p:spPr>
          <a:xfrm>
            <a:off x="9211019" y="2112152"/>
            <a:ext cx="944713" cy="2274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4C6671-52DF-0A08-ADD9-249F9C7AE566}"/>
              </a:ext>
            </a:extLst>
          </p:cNvPr>
          <p:cNvSpPr/>
          <p:nvPr/>
        </p:nvSpPr>
        <p:spPr>
          <a:xfrm>
            <a:off x="5685085" y="4308805"/>
            <a:ext cx="969715" cy="214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2FE734-EB8D-67D7-C76C-B889EE11C3DD}"/>
              </a:ext>
            </a:extLst>
          </p:cNvPr>
          <p:cNvSpPr/>
          <p:nvPr/>
        </p:nvSpPr>
        <p:spPr>
          <a:xfrm>
            <a:off x="6934765" y="5332304"/>
            <a:ext cx="969715" cy="214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3965D5-D3ED-0E2E-0BF4-4B67F14B1A8B}"/>
              </a:ext>
            </a:extLst>
          </p:cNvPr>
          <p:cNvSpPr/>
          <p:nvPr/>
        </p:nvSpPr>
        <p:spPr>
          <a:xfrm>
            <a:off x="3391854" y="4724953"/>
            <a:ext cx="969715" cy="214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98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E8AF2-528F-1FD1-DAD4-E8B4839DA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CB6D719-C305-DF43-361D-2EA4A08114B3}"/>
              </a:ext>
            </a:extLst>
          </p:cNvPr>
          <p:cNvGraphicFramePr>
            <a:graphicFrameLocks noGrp="1"/>
          </p:cNvGraphicFramePr>
          <p:nvPr/>
        </p:nvGraphicFramePr>
        <p:xfrm>
          <a:off x="2801509" y="3643873"/>
          <a:ext cx="9151951" cy="1568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0677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  <a:gridCol w="4691274">
                  <a:extLst>
                    <a:ext uri="{9D8B030D-6E8A-4147-A177-3AD203B41FA5}">
                      <a16:colId xmlns:a16="http://schemas.microsoft.com/office/drawing/2014/main" val="3724155317"/>
                    </a:ext>
                  </a:extLst>
                </a:gridCol>
              </a:tblGrid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Réchauffement global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Champignons et Tiques (FHCC, TBE, Lyme)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877577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Pluies diluviennes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Arboviroses transmises par les moustiques (</a:t>
                      </a:r>
                      <a:r>
                        <a:rPr lang="fr-FR" sz="1400" u="none" strike="noStrike" dirty="0" err="1">
                          <a:effectLst/>
                        </a:rPr>
                        <a:t>Chik</a:t>
                      </a:r>
                      <a:r>
                        <a:rPr lang="fr-FR" sz="1400" u="none" strike="noStrike" dirty="0">
                          <a:effectLst/>
                        </a:rPr>
                        <a:t>, Zika)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87287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Fonte des glaces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Les monstres du permafrost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352279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Flux migratoires, déplacements populations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Tuberculose, dont TB résistante</a:t>
                      </a:r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69449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Crises hydriques, manque d'eau douce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Choléra et hépatites virales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39824"/>
                  </a:ext>
                </a:extLst>
              </a:tr>
              <a:tr h="2613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Augmentation des inégalités, précarité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IST VIH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883508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ABDA95-5BF3-C103-1AC9-889AB84561E9}"/>
              </a:ext>
            </a:extLst>
          </p:cNvPr>
          <p:cNvGraphicFramePr>
            <a:graphicFrameLocks noGrp="1"/>
          </p:cNvGraphicFramePr>
          <p:nvPr/>
        </p:nvGraphicFramePr>
        <p:xfrm>
          <a:off x="2801509" y="1511583"/>
          <a:ext cx="9151951" cy="1932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8629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  <a:gridCol w="4683322">
                  <a:extLst>
                    <a:ext uri="{9D8B030D-6E8A-4147-A177-3AD203B41FA5}">
                      <a16:colId xmlns:a16="http://schemas.microsoft.com/office/drawing/2014/main" val="3724155317"/>
                    </a:ext>
                  </a:extLst>
                </a:gridCol>
              </a:tblGrid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 personnes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Coronavirus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985729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 marchandises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Arboviroses transmises par les moustiques (WN, dengue)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040886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Transport facile des animaux (incluant marché illégal)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 err="1">
                          <a:effectLst/>
                        </a:rPr>
                        <a:t>Mpox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349852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Déforestation massive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Fièvres hémorragiques virales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108426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Elevage intensif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Pandémie grippale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128624"/>
                  </a:ext>
                </a:extLst>
              </a:tr>
              <a:tr h="23208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Déclin de la biodiversité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Tiques (FHCC, Lyme)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043998"/>
                  </a:ext>
                </a:extLst>
              </a:tr>
              <a:tr h="2693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Tensions géopolitiques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Bioterrorisme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312388"/>
                  </a:ext>
                </a:extLst>
              </a:tr>
              <a:tr h="2703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Absence de régulation mondiale / sureté laboratoire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Accidents de laboratoires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83167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F5032C-A5F2-EF22-D2E8-6F806028F2BC}"/>
              </a:ext>
            </a:extLst>
          </p:cNvPr>
          <p:cNvGraphicFramePr>
            <a:graphicFrameLocks noGrp="1"/>
          </p:cNvGraphicFramePr>
          <p:nvPr/>
        </p:nvGraphicFramePr>
        <p:xfrm>
          <a:off x="2801511" y="5412132"/>
          <a:ext cx="9151950" cy="1192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9835">
                  <a:extLst>
                    <a:ext uri="{9D8B030D-6E8A-4147-A177-3AD203B41FA5}">
                      <a16:colId xmlns:a16="http://schemas.microsoft.com/office/drawing/2014/main" val="2688550859"/>
                    </a:ext>
                  </a:extLst>
                </a:gridCol>
                <a:gridCol w="4662115">
                  <a:extLst>
                    <a:ext uri="{9D8B030D-6E8A-4147-A177-3AD203B41FA5}">
                      <a16:colId xmlns:a16="http://schemas.microsoft.com/office/drawing/2014/main" val="3724155317"/>
                    </a:ext>
                  </a:extLst>
                </a:gridCol>
              </a:tblGrid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de l'</a:t>
                      </a:r>
                      <a:r>
                        <a:rPr lang="fr-FR" sz="1400" u="none" strike="noStrike" dirty="0" err="1">
                          <a:effectLst/>
                        </a:rPr>
                        <a:t>environnnement</a:t>
                      </a:r>
                      <a:r>
                        <a:rPr lang="fr-FR" sz="1400" u="none" strike="noStrike" dirty="0">
                          <a:effectLst/>
                        </a:rPr>
                        <a:t> /</a:t>
                      </a:r>
                      <a:r>
                        <a:rPr lang="fr-FR" sz="1400" u="none" strike="noStrike" dirty="0" err="1">
                          <a:effectLst/>
                        </a:rPr>
                        <a:t>exposome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Syndrome post-infection aigue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07645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eau / microbiologiques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Choléra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419673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eau / résidus pharmaceutiques, hormones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Antibiorésistance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295149"/>
                  </a:ext>
                </a:extLst>
              </a:tr>
              <a:tr h="29818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Pollution numérique et cognitive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fr-FR" sz="1400" u="none" strike="noStrike" dirty="0">
                          <a:effectLst/>
                        </a:rPr>
                        <a:t>Infodémie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60" marR="8260" marT="826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92983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6EC4D05-18AE-9A96-EA2F-003BFBA575A1}"/>
              </a:ext>
            </a:extLst>
          </p:cNvPr>
          <p:cNvSpPr txBox="1"/>
          <p:nvPr/>
        </p:nvSpPr>
        <p:spPr>
          <a:xfrm>
            <a:off x="238539" y="4243275"/>
            <a:ext cx="24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Dérèglement climatique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14BD82-7E28-A614-9B8F-FEF44B41EA69}"/>
              </a:ext>
            </a:extLst>
          </p:cNvPr>
          <p:cNvSpPr txBox="1"/>
          <p:nvPr/>
        </p:nvSpPr>
        <p:spPr>
          <a:xfrm>
            <a:off x="238539" y="5823830"/>
            <a:ext cx="161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Pollutions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AB712A-2AE8-7FB2-D04A-F13A11FD5F46}"/>
              </a:ext>
            </a:extLst>
          </p:cNvPr>
          <p:cNvSpPr txBox="1"/>
          <p:nvPr/>
        </p:nvSpPr>
        <p:spPr>
          <a:xfrm>
            <a:off x="238539" y="2293001"/>
            <a:ext cx="161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Globalisation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D2946A-C24A-723B-ABD5-94F42D48004F}"/>
              </a:ext>
            </a:extLst>
          </p:cNvPr>
          <p:cNvSpPr txBox="1"/>
          <p:nvPr/>
        </p:nvSpPr>
        <p:spPr>
          <a:xfrm>
            <a:off x="480060" y="536159"/>
            <a:ext cx="1123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cs typeface="Arial" panose="020B0604020202020204" pitchFamily="34" charset="0"/>
              </a:rPr>
              <a:t>Matrice simplifiée de l’équation de la résistance</a:t>
            </a:r>
            <a:endParaRPr kumimoji="0" lang="fr-FR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63A7CF-07E0-5BF8-A640-62A9532089E6}"/>
              </a:ext>
            </a:extLst>
          </p:cNvPr>
          <p:cNvSpPr txBox="1"/>
          <p:nvPr/>
        </p:nvSpPr>
        <p:spPr>
          <a:xfrm>
            <a:off x="5366993" y="1492102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58FB13-F2E6-F5C2-B2F7-30F7ECC5A2FB}"/>
              </a:ext>
            </a:extLst>
          </p:cNvPr>
          <p:cNvSpPr txBox="1"/>
          <p:nvPr/>
        </p:nvSpPr>
        <p:spPr>
          <a:xfrm>
            <a:off x="6666284" y="1961378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AMR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3E7AB1-138B-8E7D-FECF-5AE3FEBC2B3A}"/>
              </a:ext>
            </a:extLst>
          </p:cNvPr>
          <p:cNvSpPr txBox="1"/>
          <p:nvPr/>
        </p:nvSpPr>
        <p:spPr>
          <a:xfrm>
            <a:off x="4686273" y="2409324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163A72-D7FC-C11A-7C7B-14DFD202DDEC}"/>
              </a:ext>
            </a:extLst>
          </p:cNvPr>
          <p:cNvSpPr txBox="1"/>
          <p:nvPr/>
        </p:nvSpPr>
        <p:spPr>
          <a:xfrm>
            <a:off x="4801554" y="2642818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FB5B9B-1279-057B-FEE6-EADBC5A1946B}"/>
              </a:ext>
            </a:extLst>
          </p:cNvPr>
          <p:cNvSpPr txBox="1"/>
          <p:nvPr/>
        </p:nvSpPr>
        <p:spPr>
          <a:xfrm>
            <a:off x="4461194" y="3899307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29885BC-3AAE-F41E-B084-334BC07CD1C1}"/>
              </a:ext>
            </a:extLst>
          </p:cNvPr>
          <p:cNvSpPr txBox="1"/>
          <p:nvPr/>
        </p:nvSpPr>
        <p:spPr>
          <a:xfrm>
            <a:off x="6096000" y="4417781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68AA26E-3E85-A315-11F1-A6C0786C2C69}"/>
              </a:ext>
            </a:extLst>
          </p:cNvPr>
          <p:cNvSpPr txBox="1"/>
          <p:nvPr/>
        </p:nvSpPr>
        <p:spPr>
          <a:xfrm>
            <a:off x="5957597" y="4661006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F510BB0-D881-C16C-F242-1FDFE9DAE8A4}"/>
              </a:ext>
            </a:extLst>
          </p:cNvPr>
          <p:cNvSpPr txBox="1"/>
          <p:nvPr/>
        </p:nvSpPr>
        <p:spPr>
          <a:xfrm>
            <a:off x="6096000" y="5723931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EDAC6BB-8D5F-F548-3DBF-8F8DD5C91CE6}"/>
              </a:ext>
            </a:extLst>
          </p:cNvPr>
          <p:cNvSpPr txBox="1"/>
          <p:nvPr/>
        </p:nvSpPr>
        <p:spPr>
          <a:xfrm>
            <a:off x="6638317" y="5998968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147EB7-812F-AA11-CB04-225A9B9682DC}"/>
              </a:ext>
            </a:extLst>
          </p:cNvPr>
          <p:cNvSpPr txBox="1"/>
          <p:nvPr/>
        </p:nvSpPr>
        <p:spPr>
          <a:xfrm>
            <a:off x="4867814" y="3638436"/>
            <a:ext cx="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AMR</a:t>
            </a:r>
          </a:p>
        </p:txBody>
      </p:sp>
    </p:spTree>
    <p:extLst>
      <p:ext uri="{BB962C8B-B14F-4D97-AF65-F5344CB8AC3E}">
        <p14:creationId xmlns:p14="http://schemas.microsoft.com/office/powerpoint/2010/main" val="175018087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1155</Words>
  <Application>Microsoft Office PowerPoint</Application>
  <PresentationFormat>Grand écran</PresentationFormat>
  <Paragraphs>218</Paragraphs>
  <Slides>23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5" baseType="lpstr">
      <vt:lpstr>Arial</vt:lpstr>
      <vt:lpstr>Bahnschrift Light SemiCondensed</vt:lpstr>
      <vt:lpstr>Bahnschrift SemiBold SemiConden</vt:lpstr>
      <vt:lpstr>Calibri</vt:lpstr>
      <vt:lpstr>Calibri Light</vt:lpstr>
      <vt:lpstr>Calibri-Italic</vt:lpstr>
      <vt:lpstr>Century Gothic</vt:lpstr>
      <vt:lpstr>Fira Sans</vt:lpstr>
      <vt:lpstr>Marr Sans</vt:lpstr>
      <vt:lpstr>Verdana</vt:lpstr>
      <vt:lpstr>Wingdings</vt:lpstr>
      <vt:lpstr>Thème Office</vt:lpstr>
      <vt:lpstr>Présentation PowerPoint</vt:lpstr>
      <vt:lpstr>Définitions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AMR et changements environnementaux</vt:lpstr>
      <vt:lpstr>Présentation PowerPoint</vt:lpstr>
      <vt:lpstr>Liste des pathogènes prioritaires</vt:lpstr>
      <vt:lpstr>Question de dynamique</vt:lpstr>
      <vt:lpstr>Présentation PowerPoint</vt:lpstr>
      <vt:lpstr>Présentation PowerPoint</vt:lpstr>
      <vt:lpstr>L’enjeu en termes de mortalité</vt:lpstr>
      <vt:lpstr>L’enjeu en termes de mortalité</vt:lpstr>
      <vt:lpstr>Présentation PowerPoint</vt:lpstr>
      <vt:lpstr>Prévalence des E, coli BLSE au sein des bactériémies dans le monde </vt:lpstr>
      <vt:lpstr>WHO Bacterial Priority Pathogens List, 2024 update</vt:lpstr>
      <vt:lpstr>La course en avant  </vt:lpstr>
      <vt:lpstr>AMS in India</vt:lpstr>
      <vt:lpstr>Solutions REB</vt:lpstr>
      <vt:lpstr>Présentation PowerPoint</vt:lpstr>
      <vt:lpstr>Conclusion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</dc:title>
  <dc:creator>LESCURE Xavier</dc:creator>
  <cp:lastModifiedBy>Christele Cheneau</cp:lastModifiedBy>
  <cp:revision>70</cp:revision>
  <dcterms:created xsi:type="dcterms:W3CDTF">2024-06-26T14:38:45Z</dcterms:created>
  <dcterms:modified xsi:type="dcterms:W3CDTF">2026-01-12T08:46:04Z</dcterms:modified>
</cp:coreProperties>
</file>