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600" r:id="rId3"/>
    <p:sldId id="599" r:id="rId4"/>
    <p:sldId id="598" r:id="rId5"/>
    <p:sldId id="566" r:id="rId6"/>
    <p:sldId id="567" r:id="rId7"/>
    <p:sldId id="568" r:id="rId8"/>
    <p:sldId id="590" r:id="rId9"/>
    <p:sldId id="619" r:id="rId10"/>
    <p:sldId id="580" r:id="rId11"/>
    <p:sldId id="601" r:id="rId12"/>
    <p:sldId id="612" r:id="rId13"/>
    <p:sldId id="602" r:id="rId14"/>
    <p:sldId id="626" r:id="rId15"/>
    <p:sldId id="574" r:id="rId16"/>
    <p:sldId id="582" r:id="rId17"/>
    <p:sldId id="618" r:id="rId18"/>
    <p:sldId id="609" r:id="rId19"/>
    <p:sldId id="575" r:id="rId20"/>
    <p:sldId id="263" r:id="rId21"/>
    <p:sldId id="583" r:id="rId22"/>
    <p:sldId id="357" r:id="rId23"/>
    <p:sldId id="264" r:id="rId24"/>
    <p:sldId id="576" r:id="rId25"/>
    <p:sldId id="562" r:id="rId26"/>
    <p:sldId id="587" r:id="rId27"/>
    <p:sldId id="623" r:id="rId28"/>
    <p:sldId id="596" r:id="rId29"/>
    <p:sldId id="597" r:id="rId30"/>
    <p:sldId id="624" r:id="rId31"/>
    <p:sldId id="603" r:id="rId32"/>
    <p:sldId id="588" r:id="rId33"/>
    <p:sldId id="625" r:id="rId34"/>
    <p:sldId id="617" r:id="rId35"/>
    <p:sldId id="594" r:id="rId36"/>
    <p:sldId id="595" r:id="rId37"/>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ine andremont" initials="aa" lastIdx="1" clrIdx="0">
    <p:extLst>
      <p:ext uri="{19B8F6BF-5375-455C-9EA6-DF929625EA0E}">
        <p15:presenceInfo xmlns:p15="http://schemas.microsoft.com/office/powerpoint/2012/main" userId="antoine andremon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1BC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59" autoAdjust="0"/>
    <p:restoredTop sz="94660"/>
  </p:normalViewPr>
  <p:slideViewPr>
    <p:cSldViewPr snapToGrid="0">
      <p:cViewPr varScale="1">
        <p:scale>
          <a:sx n="66" d="100"/>
          <a:sy n="66" d="100"/>
        </p:scale>
        <p:origin x="608" y="4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Espace réservé de la date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B5352E98-1533-4D60-8F41-51BE55C3EE86}" type="datetimeFigureOut">
              <a:rPr lang="en-GB" smtClean="0"/>
              <a:t>11/01/2026</a:t>
            </a:fld>
            <a:endParaRPr lang="en-GB"/>
          </a:p>
        </p:txBody>
      </p:sp>
      <p:sp>
        <p:nvSpPr>
          <p:cNvPr id="4" name="Espace réservé de l'image des diapositives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Espace réservé des note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Espace réservé du numéro de diapositive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57F498F4-25CC-449A-B582-4B881008EE30}" type="slidenum">
              <a:rPr lang="en-GB" smtClean="0"/>
              <a:t>‹N°›</a:t>
            </a:fld>
            <a:endParaRPr lang="en-GB"/>
          </a:p>
        </p:txBody>
      </p:sp>
    </p:spTree>
    <p:extLst>
      <p:ext uri="{BB962C8B-B14F-4D97-AF65-F5344CB8AC3E}">
        <p14:creationId xmlns:p14="http://schemas.microsoft.com/office/powerpoint/2010/main" val="2036101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E7A58A-E73E-3064-ED67-89B844D297B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a:extLst>
              <a:ext uri="{FF2B5EF4-FFF2-40B4-BE49-F238E27FC236}">
                <a16:creationId xmlns:a16="http://schemas.microsoft.com/office/drawing/2014/main" id="{7F7A969D-DDA7-6CBE-F2B9-3EC740B7F4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id="{D66767FE-80A4-C960-1DAF-6576285AA201}"/>
              </a:ext>
            </a:extLst>
          </p:cNvPr>
          <p:cNvSpPr>
            <a:spLocks noGrp="1"/>
          </p:cNvSpPr>
          <p:nvPr>
            <p:ph type="dt" sz="half" idx="10"/>
          </p:nvPr>
        </p:nvSpPr>
        <p:spPr/>
        <p:txBody>
          <a:bodyPr/>
          <a:lstStyle/>
          <a:p>
            <a:fld id="{CF3D1207-A2E7-4ABC-A722-9A7EA3CCE241}" type="datetime1">
              <a:rPr lang="en-GB" smtClean="0"/>
              <a:t>11/01/2026</a:t>
            </a:fld>
            <a:endParaRPr lang="en-GB"/>
          </a:p>
        </p:txBody>
      </p:sp>
      <p:sp>
        <p:nvSpPr>
          <p:cNvPr id="5" name="Espace réservé du pied de page 4">
            <a:extLst>
              <a:ext uri="{FF2B5EF4-FFF2-40B4-BE49-F238E27FC236}">
                <a16:creationId xmlns:a16="http://schemas.microsoft.com/office/drawing/2014/main" id="{DD8D9174-2B15-75B3-27D6-BE41FE2BBFEC}"/>
              </a:ext>
            </a:extLst>
          </p:cNvPr>
          <p:cNvSpPr>
            <a:spLocks noGrp="1"/>
          </p:cNvSpPr>
          <p:nvPr>
            <p:ph type="ftr" sz="quarter" idx="11"/>
          </p:nvPr>
        </p:nvSpPr>
        <p:spPr/>
        <p:txBody>
          <a:bodyPr/>
          <a:lstStyle/>
          <a:p>
            <a:r>
              <a:rPr lang="en-GB"/>
              <a:t>Andremont. OH Approach Are we on the right track ? ESCMID  Jan 12, 2026</a:t>
            </a:r>
          </a:p>
        </p:txBody>
      </p:sp>
      <p:sp>
        <p:nvSpPr>
          <p:cNvPr id="6" name="Espace réservé du numéro de diapositive 5">
            <a:extLst>
              <a:ext uri="{FF2B5EF4-FFF2-40B4-BE49-F238E27FC236}">
                <a16:creationId xmlns:a16="http://schemas.microsoft.com/office/drawing/2014/main" id="{F710E3A8-B007-6F89-9AC3-87905C1D284A}"/>
              </a:ext>
            </a:extLst>
          </p:cNvPr>
          <p:cNvSpPr>
            <a:spLocks noGrp="1"/>
          </p:cNvSpPr>
          <p:nvPr>
            <p:ph type="sldNum" sz="quarter" idx="12"/>
          </p:nvPr>
        </p:nvSpPr>
        <p:spPr/>
        <p:txBody>
          <a:bodyPr/>
          <a:lstStyle/>
          <a:p>
            <a:fld id="{54CA3083-4914-4C38-87A0-9EB71B9DD8EF}" type="slidenum">
              <a:rPr lang="en-GB" smtClean="0"/>
              <a:t>‹N°›</a:t>
            </a:fld>
            <a:endParaRPr lang="en-GB"/>
          </a:p>
        </p:txBody>
      </p:sp>
    </p:spTree>
    <p:extLst>
      <p:ext uri="{BB962C8B-B14F-4D97-AF65-F5344CB8AC3E}">
        <p14:creationId xmlns:p14="http://schemas.microsoft.com/office/powerpoint/2010/main" val="3798397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4AF1D5-DE12-FD4F-DD78-8E8FDA5AF87D}"/>
              </a:ext>
            </a:extLst>
          </p:cNvPr>
          <p:cNvSpPr>
            <a:spLocks noGrp="1"/>
          </p:cNvSpPr>
          <p:nvPr>
            <p:ph type="title"/>
          </p:nvPr>
        </p:nvSpPr>
        <p:spPr/>
        <p:txBody>
          <a:bodyPr/>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91D27D1C-D9E2-AD0B-E5E7-E6ED776DBE5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095DFB70-0F12-34BE-4863-C2CE7713081F}"/>
              </a:ext>
            </a:extLst>
          </p:cNvPr>
          <p:cNvSpPr>
            <a:spLocks noGrp="1"/>
          </p:cNvSpPr>
          <p:nvPr>
            <p:ph type="dt" sz="half" idx="10"/>
          </p:nvPr>
        </p:nvSpPr>
        <p:spPr/>
        <p:txBody>
          <a:bodyPr/>
          <a:lstStyle/>
          <a:p>
            <a:fld id="{11E51D37-F9DD-4C40-8847-D2C8784986C8}" type="datetime1">
              <a:rPr lang="en-GB" smtClean="0"/>
              <a:t>11/01/2026</a:t>
            </a:fld>
            <a:endParaRPr lang="en-GB"/>
          </a:p>
        </p:txBody>
      </p:sp>
      <p:sp>
        <p:nvSpPr>
          <p:cNvPr id="5" name="Espace réservé du pied de page 4">
            <a:extLst>
              <a:ext uri="{FF2B5EF4-FFF2-40B4-BE49-F238E27FC236}">
                <a16:creationId xmlns:a16="http://schemas.microsoft.com/office/drawing/2014/main" id="{02D0368B-7B68-F657-8D49-7711AA39A52B}"/>
              </a:ext>
            </a:extLst>
          </p:cNvPr>
          <p:cNvSpPr>
            <a:spLocks noGrp="1"/>
          </p:cNvSpPr>
          <p:nvPr>
            <p:ph type="ftr" sz="quarter" idx="11"/>
          </p:nvPr>
        </p:nvSpPr>
        <p:spPr/>
        <p:txBody>
          <a:bodyPr/>
          <a:lstStyle/>
          <a:p>
            <a:r>
              <a:rPr lang="en-GB"/>
              <a:t>Andremont. OH Approach Are we on the right track ? ESCMID  Jan 12, 2026</a:t>
            </a:r>
          </a:p>
        </p:txBody>
      </p:sp>
      <p:sp>
        <p:nvSpPr>
          <p:cNvPr id="6" name="Espace réservé du numéro de diapositive 5">
            <a:extLst>
              <a:ext uri="{FF2B5EF4-FFF2-40B4-BE49-F238E27FC236}">
                <a16:creationId xmlns:a16="http://schemas.microsoft.com/office/drawing/2014/main" id="{7528CDAF-C4D2-12E4-2BCA-99E3920A96A1}"/>
              </a:ext>
            </a:extLst>
          </p:cNvPr>
          <p:cNvSpPr>
            <a:spLocks noGrp="1"/>
          </p:cNvSpPr>
          <p:nvPr>
            <p:ph type="sldNum" sz="quarter" idx="12"/>
          </p:nvPr>
        </p:nvSpPr>
        <p:spPr/>
        <p:txBody>
          <a:bodyPr/>
          <a:lstStyle/>
          <a:p>
            <a:fld id="{54CA3083-4914-4C38-87A0-9EB71B9DD8EF}" type="slidenum">
              <a:rPr lang="en-GB" smtClean="0"/>
              <a:t>‹N°›</a:t>
            </a:fld>
            <a:endParaRPr lang="en-GB"/>
          </a:p>
        </p:txBody>
      </p:sp>
    </p:spTree>
    <p:extLst>
      <p:ext uri="{BB962C8B-B14F-4D97-AF65-F5344CB8AC3E}">
        <p14:creationId xmlns:p14="http://schemas.microsoft.com/office/powerpoint/2010/main" val="2801658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046D4AD-F756-E7A3-9042-49D4C5A5A2A8}"/>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5AA6B027-D1C5-9651-DA44-16D5D5BBAC8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9095E5FF-E96D-3EBC-08D7-19E56ACBE25B}"/>
              </a:ext>
            </a:extLst>
          </p:cNvPr>
          <p:cNvSpPr>
            <a:spLocks noGrp="1"/>
          </p:cNvSpPr>
          <p:nvPr>
            <p:ph type="dt" sz="half" idx="10"/>
          </p:nvPr>
        </p:nvSpPr>
        <p:spPr/>
        <p:txBody>
          <a:bodyPr/>
          <a:lstStyle/>
          <a:p>
            <a:fld id="{2AE6A977-41E1-42D3-9DAC-6F97B8BC67DE}" type="datetime1">
              <a:rPr lang="en-GB" smtClean="0"/>
              <a:t>11/01/2026</a:t>
            </a:fld>
            <a:endParaRPr lang="en-GB"/>
          </a:p>
        </p:txBody>
      </p:sp>
      <p:sp>
        <p:nvSpPr>
          <p:cNvPr id="5" name="Espace réservé du pied de page 4">
            <a:extLst>
              <a:ext uri="{FF2B5EF4-FFF2-40B4-BE49-F238E27FC236}">
                <a16:creationId xmlns:a16="http://schemas.microsoft.com/office/drawing/2014/main" id="{680476B5-6BCF-2BE6-E1F9-BF1CE2B20519}"/>
              </a:ext>
            </a:extLst>
          </p:cNvPr>
          <p:cNvSpPr>
            <a:spLocks noGrp="1"/>
          </p:cNvSpPr>
          <p:nvPr>
            <p:ph type="ftr" sz="quarter" idx="11"/>
          </p:nvPr>
        </p:nvSpPr>
        <p:spPr/>
        <p:txBody>
          <a:bodyPr/>
          <a:lstStyle/>
          <a:p>
            <a:r>
              <a:rPr lang="en-GB"/>
              <a:t>Andremont. OH Approach Are we on the right track ? ESCMID  Jan 12, 2026</a:t>
            </a:r>
          </a:p>
        </p:txBody>
      </p:sp>
      <p:sp>
        <p:nvSpPr>
          <p:cNvPr id="6" name="Espace réservé du numéro de diapositive 5">
            <a:extLst>
              <a:ext uri="{FF2B5EF4-FFF2-40B4-BE49-F238E27FC236}">
                <a16:creationId xmlns:a16="http://schemas.microsoft.com/office/drawing/2014/main" id="{842C0F7C-F939-E7B1-FBBC-6AAF68780935}"/>
              </a:ext>
            </a:extLst>
          </p:cNvPr>
          <p:cNvSpPr>
            <a:spLocks noGrp="1"/>
          </p:cNvSpPr>
          <p:nvPr>
            <p:ph type="sldNum" sz="quarter" idx="12"/>
          </p:nvPr>
        </p:nvSpPr>
        <p:spPr/>
        <p:txBody>
          <a:bodyPr/>
          <a:lstStyle/>
          <a:p>
            <a:fld id="{54CA3083-4914-4C38-87A0-9EB71B9DD8EF}" type="slidenum">
              <a:rPr lang="en-GB" smtClean="0"/>
              <a:t>‹N°›</a:t>
            </a:fld>
            <a:endParaRPr lang="en-GB"/>
          </a:p>
        </p:txBody>
      </p:sp>
    </p:spTree>
    <p:extLst>
      <p:ext uri="{BB962C8B-B14F-4D97-AF65-F5344CB8AC3E}">
        <p14:creationId xmlns:p14="http://schemas.microsoft.com/office/powerpoint/2010/main" val="2495272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EEFC6E-9C6E-D088-1331-1F525B12F1EF}"/>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83CED749-70CA-319D-5A1B-7C7B2884BD2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AE2635CC-49E8-7C62-79B9-1D46C3A03F71}"/>
              </a:ext>
            </a:extLst>
          </p:cNvPr>
          <p:cNvSpPr>
            <a:spLocks noGrp="1"/>
          </p:cNvSpPr>
          <p:nvPr>
            <p:ph type="dt" sz="half" idx="10"/>
          </p:nvPr>
        </p:nvSpPr>
        <p:spPr/>
        <p:txBody>
          <a:bodyPr/>
          <a:lstStyle/>
          <a:p>
            <a:fld id="{1685A60B-042D-4E5A-8B1B-05972AA49023}" type="datetime1">
              <a:rPr lang="en-GB" smtClean="0"/>
              <a:t>11/01/2026</a:t>
            </a:fld>
            <a:endParaRPr lang="en-GB"/>
          </a:p>
        </p:txBody>
      </p:sp>
      <p:sp>
        <p:nvSpPr>
          <p:cNvPr id="5" name="Espace réservé du pied de page 4">
            <a:extLst>
              <a:ext uri="{FF2B5EF4-FFF2-40B4-BE49-F238E27FC236}">
                <a16:creationId xmlns:a16="http://schemas.microsoft.com/office/drawing/2014/main" id="{F555978D-27C1-F519-CC40-2CC3C9F8E4F4}"/>
              </a:ext>
            </a:extLst>
          </p:cNvPr>
          <p:cNvSpPr>
            <a:spLocks noGrp="1"/>
          </p:cNvSpPr>
          <p:nvPr>
            <p:ph type="ftr" sz="quarter" idx="11"/>
          </p:nvPr>
        </p:nvSpPr>
        <p:spPr/>
        <p:txBody>
          <a:bodyPr/>
          <a:lstStyle/>
          <a:p>
            <a:r>
              <a:rPr lang="en-GB"/>
              <a:t>Andremont. OH Approach Are we on the right track ? ESCMID  Jan 12, 2026</a:t>
            </a:r>
          </a:p>
        </p:txBody>
      </p:sp>
      <p:sp>
        <p:nvSpPr>
          <p:cNvPr id="6" name="Espace réservé du numéro de diapositive 5">
            <a:extLst>
              <a:ext uri="{FF2B5EF4-FFF2-40B4-BE49-F238E27FC236}">
                <a16:creationId xmlns:a16="http://schemas.microsoft.com/office/drawing/2014/main" id="{F00AD793-C032-363D-6CC7-FB3DB8776F9D}"/>
              </a:ext>
            </a:extLst>
          </p:cNvPr>
          <p:cNvSpPr>
            <a:spLocks noGrp="1"/>
          </p:cNvSpPr>
          <p:nvPr>
            <p:ph type="sldNum" sz="quarter" idx="12"/>
          </p:nvPr>
        </p:nvSpPr>
        <p:spPr/>
        <p:txBody>
          <a:bodyPr/>
          <a:lstStyle/>
          <a:p>
            <a:fld id="{54CA3083-4914-4C38-87A0-9EB71B9DD8EF}" type="slidenum">
              <a:rPr lang="en-GB" smtClean="0"/>
              <a:t>‹N°›</a:t>
            </a:fld>
            <a:endParaRPr lang="en-GB"/>
          </a:p>
        </p:txBody>
      </p:sp>
    </p:spTree>
    <p:extLst>
      <p:ext uri="{BB962C8B-B14F-4D97-AF65-F5344CB8AC3E}">
        <p14:creationId xmlns:p14="http://schemas.microsoft.com/office/powerpoint/2010/main" val="904124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8B1CED-D0DA-4EB5-18FD-49DDE901B54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a:extLst>
              <a:ext uri="{FF2B5EF4-FFF2-40B4-BE49-F238E27FC236}">
                <a16:creationId xmlns:a16="http://schemas.microsoft.com/office/drawing/2014/main" id="{A6C2EC69-2103-76CC-687E-6E053E3DE8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437F48A-7CA9-9977-70DE-BEDD755CBF4E}"/>
              </a:ext>
            </a:extLst>
          </p:cNvPr>
          <p:cNvSpPr>
            <a:spLocks noGrp="1"/>
          </p:cNvSpPr>
          <p:nvPr>
            <p:ph type="dt" sz="half" idx="10"/>
          </p:nvPr>
        </p:nvSpPr>
        <p:spPr/>
        <p:txBody>
          <a:bodyPr/>
          <a:lstStyle/>
          <a:p>
            <a:fld id="{97F367EF-92E2-4B59-910D-FF20DFB74C32}" type="datetime1">
              <a:rPr lang="en-GB" smtClean="0"/>
              <a:t>11/01/2026</a:t>
            </a:fld>
            <a:endParaRPr lang="en-GB"/>
          </a:p>
        </p:txBody>
      </p:sp>
      <p:sp>
        <p:nvSpPr>
          <p:cNvPr id="5" name="Espace réservé du pied de page 4">
            <a:extLst>
              <a:ext uri="{FF2B5EF4-FFF2-40B4-BE49-F238E27FC236}">
                <a16:creationId xmlns:a16="http://schemas.microsoft.com/office/drawing/2014/main" id="{E4890A52-D89D-92FF-5150-C9BCA3404A7C}"/>
              </a:ext>
            </a:extLst>
          </p:cNvPr>
          <p:cNvSpPr>
            <a:spLocks noGrp="1"/>
          </p:cNvSpPr>
          <p:nvPr>
            <p:ph type="ftr" sz="quarter" idx="11"/>
          </p:nvPr>
        </p:nvSpPr>
        <p:spPr/>
        <p:txBody>
          <a:bodyPr/>
          <a:lstStyle/>
          <a:p>
            <a:r>
              <a:rPr lang="en-GB"/>
              <a:t>Andremont. OH Approach Are we on the right track ? ESCMID  Jan 12, 2026</a:t>
            </a:r>
          </a:p>
        </p:txBody>
      </p:sp>
      <p:sp>
        <p:nvSpPr>
          <p:cNvPr id="6" name="Espace réservé du numéro de diapositive 5">
            <a:extLst>
              <a:ext uri="{FF2B5EF4-FFF2-40B4-BE49-F238E27FC236}">
                <a16:creationId xmlns:a16="http://schemas.microsoft.com/office/drawing/2014/main" id="{ACED86D5-880B-6B64-CA98-F49A877668CF}"/>
              </a:ext>
            </a:extLst>
          </p:cNvPr>
          <p:cNvSpPr>
            <a:spLocks noGrp="1"/>
          </p:cNvSpPr>
          <p:nvPr>
            <p:ph type="sldNum" sz="quarter" idx="12"/>
          </p:nvPr>
        </p:nvSpPr>
        <p:spPr/>
        <p:txBody>
          <a:bodyPr/>
          <a:lstStyle/>
          <a:p>
            <a:fld id="{54CA3083-4914-4C38-87A0-9EB71B9DD8EF}" type="slidenum">
              <a:rPr lang="en-GB" smtClean="0"/>
              <a:t>‹N°›</a:t>
            </a:fld>
            <a:endParaRPr lang="en-GB"/>
          </a:p>
        </p:txBody>
      </p:sp>
    </p:spTree>
    <p:extLst>
      <p:ext uri="{BB962C8B-B14F-4D97-AF65-F5344CB8AC3E}">
        <p14:creationId xmlns:p14="http://schemas.microsoft.com/office/powerpoint/2010/main" val="3786688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611AE2-F436-1BCD-A661-023B77B3F212}"/>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236A3A67-8A5F-5E2D-1105-E8548EC9E9C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a:extLst>
              <a:ext uri="{FF2B5EF4-FFF2-40B4-BE49-F238E27FC236}">
                <a16:creationId xmlns:a16="http://schemas.microsoft.com/office/drawing/2014/main" id="{227FB84D-72AD-3F0E-2E3A-6FBFD9DE155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a:extLst>
              <a:ext uri="{FF2B5EF4-FFF2-40B4-BE49-F238E27FC236}">
                <a16:creationId xmlns:a16="http://schemas.microsoft.com/office/drawing/2014/main" id="{5DE83A32-054C-D5C0-37B0-5206F681179E}"/>
              </a:ext>
            </a:extLst>
          </p:cNvPr>
          <p:cNvSpPr>
            <a:spLocks noGrp="1"/>
          </p:cNvSpPr>
          <p:nvPr>
            <p:ph type="dt" sz="half" idx="10"/>
          </p:nvPr>
        </p:nvSpPr>
        <p:spPr/>
        <p:txBody>
          <a:bodyPr/>
          <a:lstStyle/>
          <a:p>
            <a:fld id="{3136A67D-33FE-49B9-8541-E88FEC1CF2D7}" type="datetime1">
              <a:rPr lang="en-GB" smtClean="0"/>
              <a:t>11/01/2026</a:t>
            </a:fld>
            <a:endParaRPr lang="en-GB"/>
          </a:p>
        </p:txBody>
      </p:sp>
      <p:sp>
        <p:nvSpPr>
          <p:cNvPr id="6" name="Espace réservé du pied de page 5">
            <a:extLst>
              <a:ext uri="{FF2B5EF4-FFF2-40B4-BE49-F238E27FC236}">
                <a16:creationId xmlns:a16="http://schemas.microsoft.com/office/drawing/2014/main" id="{088FFCE5-D3D7-092E-7D96-D04FC8468FFC}"/>
              </a:ext>
            </a:extLst>
          </p:cNvPr>
          <p:cNvSpPr>
            <a:spLocks noGrp="1"/>
          </p:cNvSpPr>
          <p:nvPr>
            <p:ph type="ftr" sz="quarter" idx="11"/>
          </p:nvPr>
        </p:nvSpPr>
        <p:spPr/>
        <p:txBody>
          <a:bodyPr/>
          <a:lstStyle/>
          <a:p>
            <a:r>
              <a:rPr lang="en-GB"/>
              <a:t>Andremont. OH Approach Are we on the right track ? ESCMID  Jan 12, 2026</a:t>
            </a:r>
          </a:p>
        </p:txBody>
      </p:sp>
      <p:sp>
        <p:nvSpPr>
          <p:cNvPr id="7" name="Espace réservé du numéro de diapositive 6">
            <a:extLst>
              <a:ext uri="{FF2B5EF4-FFF2-40B4-BE49-F238E27FC236}">
                <a16:creationId xmlns:a16="http://schemas.microsoft.com/office/drawing/2014/main" id="{C9C2A033-D3FF-DD75-D5FB-61F0B4DC2B78}"/>
              </a:ext>
            </a:extLst>
          </p:cNvPr>
          <p:cNvSpPr>
            <a:spLocks noGrp="1"/>
          </p:cNvSpPr>
          <p:nvPr>
            <p:ph type="sldNum" sz="quarter" idx="12"/>
          </p:nvPr>
        </p:nvSpPr>
        <p:spPr/>
        <p:txBody>
          <a:bodyPr/>
          <a:lstStyle/>
          <a:p>
            <a:fld id="{54CA3083-4914-4C38-87A0-9EB71B9DD8EF}" type="slidenum">
              <a:rPr lang="en-GB" smtClean="0"/>
              <a:t>‹N°›</a:t>
            </a:fld>
            <a:endParaRPr lang="en-GB"/>
          </a:p>
        </p:txBody>
      </p:sp>
    </p:spTree>
    <p:extLst>
      <p:ext uri="{BB962C8B-B14F-4D97-AF65-F5344CB8AC3E}">
        <p14:creationId xmlns:p14="http://schemas.microsoft.com/office/powerpoint/2010/main" val="1552615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78CAF4-F6ED-74D9-D22A-14B61682F6D4}"/>
              </a:ext>
            </a:extLst>
          </p:cNvPr>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25CAE78F-6D02-76C8-45E6-FE49156A3A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E48094F-36A6-1453-931F-0F47BCD4007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a:extLst>
              <a:ext uri="{FF2B5EF4-FFF2-40B4-BE49-F238E27FC236}">
                <a16:creationId xmlns:a16="http://schemas.microsoft.com/office/drawing/2014/main" id="{B070861D-9085-E683-75AF-100A6F4A9C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C8D53A6-59E3-13F8-6E74-6F2816C79D9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a:extLst>
              <a:ext uri="{FF2B5EF4-FFF2-40B4-BE49-F238E27FC236}">
                <a16:creationId xmlns:a16="http://schemas.microsoft.com/office/drawing/2014/main" id="{A29B3185-05DE-D709-DE9D-2080933AA312}"/>
              </a:ext>
            </a:extLst>
          </p:cNvPr>
          <p:cNvSpPr>
            <a:spLocks noGrp="1"/>
          </p:cNvSpPr>
          <p:nvPr>
            <p:ph type="dt" sz="half" idx="10"/>
          </p:nvPr>
        </p:nvSpPr>
        <p:spPr/>
        <p:txBody>
          <a:bodyPr/>
          <a:lstStyle/>
          <a:p>
            <a:fld id="{1160C8DE-2DBF-46A2-9236-415D6CB816A6}" type="datetime1">
              <a:rPr lang="en-GB" smtClean="0"/>
              <a:t>11/01/2026</a:t>
            </a:fld>
            <a:endParaRPr lang="en-GB"/>
          </a:p>
        </p:txBody>
      </p:sp>
      <p:sp>
        <p:nvSpPr>
          <p:cNvPr id="8" name="Espace réservé du pied de page 7">
            <a:extLst>
              <a:ext uri="{FF2B5EF4-FFF2-40B4-BE49-F238E27FC236}">
                <a16:creationId xmlns:a16="http://schemas.microsoft.com/office/drawing/2014/main" id="{B663229B-5801-F010-A729-5E6B01210FCE}"/>
              </a:ext>
            </a:extLst>
          </p:cNvPr>
          <p:cNvSpPr>
            <a:spLocks noGrp="1"/>
          </p:cNvSpPr>
          <p:nvPr>
            <p:ph type="ftr" sz="quarter" idx="11"/>
          </p:nvPr>
        </p:nvSpPr>
        <p:spPr/>
        <p:txBody>
          <a:bodyPr/>
          <a:lstStyle/>
          <a:p>
            <a:r>
              <a:rPr lang="en-GB"/>
              <a:t>Andremont. OH Approach Are we on the right track ? ESCMID  Jan 12, 2026</a:t>
            </a:r>
          </a:p>
        </p:txBody>
      </p:sp>
      <p:sp>
        <p:nvSpPr>
          <p:cNvPr id="9" name="Espace réservé du numéro de diapositive 8">
            <a:extLst>
              <a:ext uri="{FF2B5EF4-FFF2-40B4-BE49-F238E27FC236}">
                <a16:creationId xmlns:a16="http://schemas.microsoft.com/office/drawing/2014/main" id="{8613F92D-2B29-0DC3-693F-0DA334FA75B0}"/>
              </a:ext>
            </a:extLst>
          </p:cNvPr>
          <p:cNvSpPr>
            <a:spLocks noGrp="1"/>
          </p:cNvSpPr>
          <p:nvPr>
            <p:ph type="sldNum" sz="quarter" idx="12"/>
          </p:nvPr>
        </p:nvSpPr>
        <p:spPr/>
        <p:txBody>
          <a:bodyPr/>
          <a:lstStyle/>
          <a:p>
            <a:fld id="{54CA3083-4914-4C38-87A0-9EB71B9DD8EF}" type="slidenum">
              <a:rPr lang="en-GB" smtClean="0"/>
              <a:t>‹N°›</a:t>
            </a:fld>
            <a:endParaRPr lang="en-GB"/>
          </a:p>
        </p:txBody>
      </p:sp>
    </p:spTree>
    <p:extLst>
      <p:ext uri="{BB962C8B-B14F-4D97-AF65-F5344CB8AC3E}">
        <p14:creationId xmlns:p14="http://schemas.microsoft.com/office/powerpoint/2010/main" val="4116435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12EE1D-1B17-8776-91DE-39F09B7F97C2}"/>
              </a:ext>
            </a:extLst>
          </p:cNvPr>
          <p:cNvSpPr>
            <a:spLocks noGrp="1"/>
          </p:cNvSpPr>
          <p:nvPr>
            <p:ph type="title"/>
          </p:nvPr>
        </p:nvSpPr>
        <p:spPr/>
        <p:txBody>
          <a:bodyPr/>
          <a:lstStyle/>
          <a:p>
            <a:r>
              <a:rPr lang="fr-FR"/>
              <a:t>Modifiez le style du titre</a:t>
            </a:r>
            <a:endParaRPr lang="en-GB"/>
          </a:p>
        </p:txBody>
      </p:sp>
      <p:sp>
        <p:nvSpPr>
          <p:cNvPr id="3" name="Espace réservé de la date 2">
            <a:extLst>
              <a:ext uri="{FF2B5EF4-FFF2-40B4-BE49-F238E27FC236}">
                <a16:creationId xmlns:a16="http://schemas.microsoft.com/office/drawing/2014/main" id="{DA499EA1-5E06-2A4E-A933-887A95FF21BF}"/>
              </a:ext>
            </a:extLst>
          </p:cNvPr>
          <p:cNvSpPr>
            <a:spLocks noGrp="1"/>
          </p:cNvSpPr>
          <p:nvPr>
            <p:ph type="dt" sz="half" idx="10"/>
          </p:nvPr>
        </p:nvSpPr>
        <p:spPr/>
        <p:txBody>
          <a:bodyPr/>
          <a:lstStyle/>
          <a:p>
            <a:fld id="{6B6BBA4F-E9AA-4DC9-A0E6-3A0530C22545}" type="datetime1">
              <a:rPr lang="en-GB" smtClean="0"/>
              <a:t>11/01/2026</a:t>
            </a:fld>
            <a:endParaRPr lang="en-GB"/>
          </a:p>
        </p:txBody>
      </p:sp>
      <p:sp>
        <p:nvSpPr>
          <p:cNvPr id="4" name="Espace réservé du pied de page 3">
            <a:extLst>
              <a:ext uri="{FF2B5EF4-FFF2-40B4-BE49-F238E27FC236}">
                <a16:creationId xmlns:a16="http://schemas.microsoft.com/office/drawing/2014/main" id="{41BFF57C-7B01-A9EB-9A78-4314105848ED}"/>
              </a:ext>
            </a:extLst>
          </p:cNvPr>
          <p:cNvSpPr>
            <a:spLocks noGrp="1"/>
          </p:cNvSpPr>
          <p:nvPr>
            <p:ph type="ftr" sz="quarter" idx="11"/>
          </p:nvPr>
        </p:nvSpPr>
        <p:spPr/>
        <p:txBody>
          <a:bodyPr/>
          <a:lstStyle/>
          <a:p>
            <a:r>
              <a:rPr lang="en-GB"/>
              <a:t>Andremont. OH Approach Are we on the right track ? ESCMID  Jan 12, 2026</a:t>
            </a:r>
          </a:p>
        </p:txBody>
      </p:sp>
      <p:sp>
        <p:nvSpPr>
          <p:cNvPr id="5" name="Espace réservé du numéro de diapositive 4">
            <a:extLst>
              <a:ext uri="{FF2B5EF4-FFF2-40B4-BE49-F238E27FC236}">
                <a16:creationId xmlns:a16="http://schemas.microsoft.com/office/drawing/2014/main" id="{35B4F141-EF8F-31EB-8B03-3D486C8A3ABD}"/>
              </a:ext>
            </a:extLst>
          </p:cNvPr>
          <p:cNvSpPr>
            <a:spLocks noGrp="1"/>
          </p:cNvSpPr>
          <p:nvPr>
            <p:ph type="sldNum" sz="quarter" idx="12"/>
          </p:nvPr>
        </p:nvSpPr>
        <p:spPr/>
        <p:txBody>
          <a:bodyPr/>
          <a:lstStyle/>
          <a:p>
            <a:fld id="{54CA3083-4914-4C38-87A0-9EB71B9DD8EF}" type="slidenum">
              <a:rPr lang="en-GB" smtClean="0"/>
              <a:t>‹N°›</a:t>
            </a:fld>
            <a:endParaRPr lang="en-GB"/>
          </a:p>
        </p:txBody>
      </p:sp>
    </p:spTree>
    <p:extLst>
      <p:ext uri="{BB962C8B-B14F-4D97-AF65-F5344CB8AC3E}">
        <p14:creationId xmlns:p14="http://schemas.microsoft.com/office/powerpoint/2010/main" val="1500322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E7145A5-C1B9-A74C-7543-C7771F9AAFF9}"/>
              </a:ext>
            </a:extLst>
          </p:cNvPr>
          <p:cNvSpPr>
            <a:spLocks noGrp="1"/>
          </p:cNvSpPr>
          <p:nvPr>
            <p:ph type="dt" sz="half" idx="10"/>
          </p:nvPr>
        </p:nvSpPr>
        <p:spPr/>
        <p:txBody>
          <a:bodyPr/>
          <a:lstStyle/>
          <a:p>
            <a:fld id="{18B72C0E-2945-4E60-B0E5-934289E07C91}" type="datetime1">
              <a:rPr lang="en-GB" smtClean="0"/>
              <a:t>11/01/2026</a:t>
            </a:fld>
            <a:endParaRPr lang="en-GB"/>
          </a:p>
        </p:txBody>
      </p:sp>
      <p:sp>
        <p:nvSpPr>
          <p:cNvPr id="3" name="Espace réservé du pied de page 2">
            <a:extLst>
              <a:ext uri="{FF2B5EF4-FFF2-40B4-BE49-F238E27FC236}">
                <a16:creationId xmlns:a16="http://schemas.microsoft.com/office/drawing/2014/main" id="{795A6C33-963B-8742-74D7-046DA658355E}"/>
              </a:ext>
            </a:extLst>
          </p:cNvPr>
          <p:cNvSpPr>
            <a:spLocks noGrp="1"/>
          </p:cNvSpPr>
          <p:nvPr>
            <p:ph type="ftr" sz="quarter" idx="11"/>
          </p:nvPr>
        </p:nvSpPr>
        <p:spPr/>
        <p:txBody>
          <a:bodyPr/>
          <a:lstStyle/>
          <a:p>
            <a:r>
              <a:rPr lang="en-GB"/>
              <a:t>Andremont. OH Approach Are we on the right track ? ESCMID  Jan 12, 2026</a:t>
            </a:r>
          </a:p>
        </p:txBody>
      </p:sp>
      <p:sp>
        <p:nvSpPr>
          <p:cNvPr id="4" name="Espace réservé du numéro de diapositive 3">
            <a:extLst>
              <a:ext uri="{FF2B5EF4-FFF2-40B4-BE49-F238E27FC236}">
                <a16:creationId xmlns:a16="http://schemas.microsoft.com/office/drawing/2014/main" id="{9509AD32-2B01-EA62-D6BA-40497E6F663D}"/>
              </a:ext>
            </a:extLst>
          </p:cNvPr>
          <p:cNvSpPr>
            <a:spLocks noGrp="1"/>
          </p:cNvSpPr>
          <p:nvPr>
            <p:ph type="sldNum" sz="quarter" idx="12"/>
          </p:nvPr>
        </p:nvSpPr>
        <p:spPr/>
        <p:txBody>
          <a:bodyPr/>
          <a:lstStyle/>
          <a:p>
            <a:fld id="{54CA3083-4914-4C38-87A0-9EB71B9DD8EF}" type="slidenum">
              <a:rPr lang="en-GB" smtClean="0"/>
              <a:t>‹N°›</a:t>
            </a:fld>
            <a:endParaRPr lang="en-GB"/>
          </a:p>
        </p:txBody>
      </p:sp>
    </p:spTree>
    <p:extLst>
      <p:ext uri="{BB962C8B-B14F-4D97-AF65-F5344CB8AC3E}">
        <p14:creationId xmlns:p14="http://schemas.microsoft.com/office/powerpoint/2010/main" val="2665668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E4BB7E-2D2F-E8AF-CA01-089946C7B6A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49B88747-062A-0705-F2C6-791314E252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a:extLst>
              <a:ext uri="{FF2B5EF4-FFF2-40B4-BE49-F238E27FC236}">
                <a16:creationId xmlns:a16="http://schemas.microsoft.com/office/drawing/2014/main" id="{7ADD6F6C-4FF8-71EE-9783-60E353A47C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A7FA18E-0C33-4206-AD75-CF9AE508AE59}"/>
              </a:ext>
            </a:extLst>
          </p:cNvPr>
          <p:cNvSpPr>
            <a:spLocks noGrp="1"/>
          </p:cNvSpPr>
          <p:nvPr>
            <p:ph type="dt" sz="half" idx="10"/>
          </p:nvPr>
        </p:nvSpPr>
        <p:spPr/>
        <p:txBody>
          <a:bodyPr/>
          <a:lstStyle/>
          <a:p>
            <a:fld id="{DCE7C114-772E-4221-9FB2-FCAD7A521E2C}" type="datetime1">
              <a:rPr lang="en-GB" smtClean="0"/>
              <a:t>11/01/2026</a:t>
            </a:fld>
            <a:endParaRPr lang="en-GB"/>
          </a:p>
        </p:txBody>
      </p:sp>
      <p:sp>
        <p:nvSpPr>
          <p:cNvPr id="6" name="Espace réservé du pied de page 5">
            <a:extLst>
              <a:ext uri="{FF2B5EF4-FFF2-40B4-BE49-F238E27FC236}">
                <a16:creationId xmlns:a16="http://schemas.microsoft.com/office/drawing/2014/main" id="{A04F7EE0-0265-5E92-0C52-1EEEA036A29F}"/>
              </a:ext>
            </a:extLst>
          </p:cNvPr>
          <p:cNvSpPr>
            <a:spLocks noGrp="1"/>
          </p:cNvSpPr>
          <p:nvPr>
            <p:ph type="ftr" sz="quarter" idx="11"/>
          </p:nvPr>
        </p:nvSpPr>
        <p:spPr/>
        <p:txBody>
          <a:bodyPr/>
          <a:lstStyle/>
          <a:p>
            <a:r>
              <a:rPr lang="en-GB"/>
              <a:t>Andremont. OH Approach Are we on the right track ? ESCMID  Jan 12, 2026</a:t>
            </a:r>
          </a:p>
        </p:txBody>
      </p:sp>
      <p:sp>
        <p:nvSpPr>
          <p:cNvPr id="7" name="Espace réservé du numéro de diapositive 6">
            <a:extLst>
              <a:ext uri="{FF2B5EF4-FFF2-40B4-BE49-F238E27FC236}">
                <a16:creationId xmlns:a16="http://schemas.microsoft.com/office/drawing/2014/main" id="{8CB0FD29-C169-7161-F7ED-0C0DD4DF6764}"/>
              </a:ext>
            </a:extLst>
          </p:cNvPr>
          <p:cNvSpPr>
            <a:spLocks noGrp="1"/>
          </p:cNvSpPr>
          <p:nvPr>
            <p:ph type="sldNum" sz="quarter" idx="12"/>
          </p:nvPr>
        </p:nvSpPr>
        <p:spPr/>
        <p:txBody>
          <a:bodyPr/>
          <a:lstStyle/>
          <a:p>
            <a:fld id="{54CA3083-4914-4C38-87A0-9EB71B9DD8EF}" type="slidenum">
              <a:rPr lang="en-GB" smtClean="0"/>
              <a:t>‹N°›</a:t>
            </a:fld>
            <a:endParaRPr lang="en-GB"/>
          </a:p>
        </p:txBody>
      </p:sp>
    </p:spTree>
    <p:extLst>
      <p:ext uri="{BB962C8B-B14F-4D97-AF65-F5344CB8AC3E}">
        <p14:creationId xmlns:p14="http://schemas.microsoft.com/office/powerpoint/2010/main" val="1371371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1B4AD8-C6E5-152B-F32B-39B8629F1ED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a:extLst>
              <a:ext uri="{FF2B5EF4-FFF2-40B4-BE49-F238E27FC236}">
                <a16:creationId xmlns:a16="http://schemas.microsoft.com/office/drawing/2014/main" id="{19FAB05E-173E-45C8-D19B-14C5D0A811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id="{BC4597A7-B25D-14C5-84B0-1AA69F88CB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9D4BB5A-7E99-BCA0-822D-01FAAEB43827}"/>
              </a:ext>
            </a:extLst>
          </p:cNvPr>
          <p:cNvSpPr>
            <a:spLocks noGrp="1"/>
          </p:cNvSpPr>
          <p:nvPr>
            <p:ph type="dt" sz="half" idx="10"/>
          </p:nvPr>
        </p:nvSpPr>
        <p:spPr/>
        <p:txBody>
          <a:bodyPr/>
          <a:lstStyle/>
          <a:p>
            <a:fld id="{86191B18-430D-45B8-9683-8B832A38CC05}" type="datetime1">
              <a:rPr lang="en-GB" smtClean="0"/>
              <a:t>11/01/2026</a:t>
            </a:fld>
            <a:endParaRPr lang="en-GB"/>
          </a:p>
        </p:txBody>
      </p:sp>
      <p:sp>
        <p:nvSpPr>
          <p:cNvPr id="6" name="Espace réservé du pied de page 5">
            <a:extLst>
              <a:ext uri="{FF2B5EF4-FFF2-40B4-BE49-F238E27FC236}">
                <a16:creationId xmlns:a16="http://schemas.microsoft.com/office/drawing/2014/main" id="{80C68F94-DB52-6A41-F6AC-78D00AF1BC5E}"/>
              </a:ext>
            </a:extLst>
          </p:cNvPr>
          <p:cNvSpPr>
            <a:spLocks noGrp="1"/>
          </p:cNvSpPr>
          <p:nvPr>
            <p:ph type="ftr" sz="quarter" idx="11"/>
          </p:nvPr>
        </p:nvSpPr>
        <p:spPr/>
        <p:txBody>
          <a:bodyPr/>
          <a:lstStyle/>
          <a:p>
            <a:r>
              <a:rPr lang="en-GB"/>
              <a:t>Andremont. OH Approach Are we on the right track ? ESCMID  Jan 12, 2026</a:t>
            </a:r>
          </a:p>
        </p:txBody>
      </p:sp>
      <p:sp>
        <p:nvSpPr>
          <p:cNvPr id="7" name="Espace réservé du numéro de diapositive 6">
            <a:extLst>
              <a:ext uri="{FF2B5EF4-FFF2-40B4-BE49-F238E27FC236}">
                <a16:creationId xmlns:a16="http://schemas.microsoft.com/office/drawing/2014/main" id="{0EF10421-972D-1663-91C9-4A8A267EF952}"/>
              </a:ext>
            </a:extLst>
          </p:cNvPr>
          <p:cNvSpPr>
            <a:spLocks noGrp="1"/>
          </p:cNvSpPr>
          <p:nvPr>
            <p:ph type="sldNum" sz="quarter" idx="12"/>
          </p:nvPr>
        </p:nvSpPr>
        <p:spPr/>
        <p:txBody>
          <a:bodyPr/>
          <a:lstStyle/>
          <a:p>
            <a:fld id="{54CA3083-4914-4C38-87A0-9EB71B9DD8EF}" type="slidenum">
              <a:rPr lang="en-GB" smtClean="0"/>
              <a:t>‹N°›</a:t>
            </a:fld>
            <a:endParaRPr lang="en-GB"/>
          </a:p>
        </p:txBody>
      </p:sp>
    </p:spTree>
    <p:extLst>
      <p:ext uri="{BB962C8B-B14F-4D97-AF65-F5344CB8AC3E}">
        <p14:creationId xmlns:p14="http://schemas.microsoft.com/office/powerpoint/2010/main" val="998319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14683C1-149E-7B4F-B258-2F8C00C8EF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F8B16359-CB21-517C-6678-B44B113707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F31A5403-85FD-CCA4-5E71-B65AB9771A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DA08F8-FB72-4A84-A3B8-2F19341B8147}" type="datetime1">
              <a:rPr lang="en-GB" smtClean="0"/>
              <a:t>11/01/2026</a:t>
            </a:fld>
            <a:endParaRPr lang="en-GB"/>
          </a:p>
        </p:txBody>
      </p:sp>
      <p:sp>
        <p:nvSpPr>
          <p:cNvPr id="5" name="Espace réservé du pied de page 4">
            <a:extLst>
              <a:ext uri="{FF2B5EF4-FFF2-40B4-BE49-F238E27FC236}">
                <a16:creationId xmlns:a16="http://schemas.microsoft.com/office/drawing/2014/main" id="{E882078D-83CE-9211-7B86-C60EB3FD8A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Andremont. OH Approach Are we on the right track ? ESCMID  Jan 12, 2026</a:t>
            </a:r>
          </a:p>
        </p:txBody>
      </p:sp>
      <p:sp>
        <p:nvSpPr>
          <p:cNvPr id="6" name="Espace réservé du numéro de diapositive 5">
            <a:extLst>
              <a:ext uri="{FF2B5EF4-FFF2-40B4-BE49-F238E27FC236}">
                <a16:creationId xmlns:a16="http://schemas.microsoft.com/office/drawing/2014/main" id="{2C193819-3083-7E4A-C83A-928211D50E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CA3083-4914-4C38-87A0-9EB71B9DD8EF}" type="slidenum">
              <a:rPr lang="en-GB" smtClean="0"/>
              <a:t>‹N°›</a:t>
            </a:fld>
            <a:endParaRPr lang="en-GB"/>
          </a:p>
        </p:txBody>
      </p:sp>
    </p:spTree>
    <p:extLst>
      <p:ext uri="{BB962C8B-B14F-4D97-AF65-F5344CB8AC3E}">
        <p14:creationId xmlns:p14="http://schemas.microsoft.com/office/powerpoint/2010/main" val="2597822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ntoine.andremont@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ris.who.int/bitstream/handle/10665/364996/9789240062702-eng.pdf"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iris.who.int/bitstream/handle/10665/364996/9789240062702-eng.pdf"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iris.who.int/bitstream/handle/10665/364996/9789240062702-eng.pdf" TargetMode="External"/><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hyperlink" Target="https://www.who.int/groups/secure-expanding-sustainable-access-to-antibiotic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hyperlink" Target="https://www.who.int/publications/i/item/2021-aware-classification" TargetMode="External"/><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https://www.who.int/groups/secure-expanding-sustainable-access-to-antibiotic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hyperlink" Target="https://www.who.int/publications/i/item/2021-aware-classification" TargetMode="External"/><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https://www.who.int/groups/secure-expanding-sustainable-access-to-antibiotic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B8C706-BF18-5E4E-3B20-2A60D58478BA}"/>
              </a:ext>
            </a:extLst>
          </p:cNvPr>
          <p:cNvSpPr>
            <a:spLocks noGrp="1"/>
          </p:cNvSpPr>
          <p:nvPr>
            <p:ph type="ctrTitle"/>
          </p:nvPr>
        </p:nvSpPr>
        <p:spPr/>
        <p:txBody>
          <a:bodyPr>
            <a:normAutofit fontScale="90000"/>
          </a:bodyPr>
          <a:lstStyle/>
          <a:p>
            <a:r>
              <a:rPr lang="en-GB" dirty="0"/>
              <a:t>Curbing AMR with a One health approach : Are we on the right track ?</a:t>
            </a:r>
          </a:p>
        </p:txBody>
      </p:sp>
      <p:sp>
        <p:nvSpPr>
          <p:cNvPr id="3" name="Sous-titre 2">
            <a:extLst>
              <a:ext uri="{FF2B5EF4-FFF2-40B4-BE49-F238E27FC236}">
                <a16:creationId xmlns:a16="http://schemas.microsoft.com/office/drawing/2014/main" id="{1AD01016-CCF3-6DC5-0D3B-B7709DEDD338}"/>
              </a:ext>
            </a:extLst>
          </p:cNvPr>
          <p:cNvSpPr>
            <a:spLocks noGrp="1"/>
          </p:cNvSpPr>
          <p:nvPr>
            <p:ph type="subTitle" idx="1"/>
          </p:nvPr>
        </p:nvSpPr>
        <p:spPr/>
        <p:txBody>
          <a:bodyPr/>
          <a:lstStyle/>
          <a:p>
            <a:r>
              <a:rPr lang="en-GB" dirty="0"/>
              <a:t>Antoine Andremont</a:t>
            </a:r>
          </a:p>
          <a:p>
            <a:r>
              <a:rPr lang="en-GB" dirty="0"/>
              <a:t>Former Professor University </a:t>
            </a:r>
            <a:r>
              <a:rPr lang="en-GB"/>
              <a:t>of Paris-Cité (France)</a:t>
            </a:r>
            <a:endParaRPr lang="en-GB" dirty="0"/>
          </a:p>
          <a:p>
            <a:r>
              <a:rPr lang="en-GB" dirty="0">
                <a:hlinkClick r:id="rId2"/>
              </a:rPr>
              <a:t>Antoine.andremont@gmail.com</a:t>
            </a:r>
            <a:r>
              <a:rPr lang="en-GB" dirty="0"/>
              <a:t>  </a:t>
            </a:r>
          </a:p>
        </p:txBody>
      </p:sp>
      <p:sp>
        <p:nvSpPr>
          <p:cNvPr id="4" name="Espace réservé de la date 3">
            <a:extLst>
              <a:ext uri="{FF2B5EF4-FFF2-40B4-BE49-F238E27FC236}">
                <a16:creationId xmlns:a16="http://schemas.microsoft.com/office/drawing/2014/main" id="{3147FE5E-9132-F67A-C619-CB3C13537E8C}"/>
              </a:ext>
            </a:extLst>
          </p:cNvPr>
          <p:cNvSpPr>
            <a:spLocks noGrp="1"/>
          </p:cNvSpPr>
          <p:nvPr>
            <p:ph type="dt" sz="half" idx="10"/>
          </p:nvPr>
        </p:nvSpPr>
        <p:spPr/>
        <p:txBody>
          <a:bodyPr/>
          <a:lstStyle/>
          <a:p>
            <a:fld id="{F701F8EA-3DAE-4340-97F2-252048F1401A}" type="datetime1">
              <a:rPr lang="en-GB" smtClean="0"/>
              <a:t>11/01/2026</a:t>
            </a:fld>
            <a:endParaRPr lang="en-GB"/>
          </a:p>
        </p:txBody>
      </p:sp>
      <p:sp>
        <p:nvSpPr>
          <p:cNvPr id="5" name="Espace réservé du pied de page 4">
            <a:extLst>
              <a:ext uri="{FF2B5EF4-FFF2-40B4-BE49-F238E27FC236}">
                <a16:creationId xmlns:a16="http://schemas.microsoft.com/office/drawing/2014/main" id="{30375322-8755-8BEF-5373-92D60F6A7457}"/>
              </a:ext>
            </a:extLst>
          </p:cNvPr>
          <p:cNvSpPr>
            <a:spLocks noGrp="1"/>
          </p:cNvSpPr>
          <p:nvPr>
            <p:ph type="ftr" sz="quarter" idx="11"/>
          </p:nvPr>
        </p:nvSpPr>
        <p:spPr/>
        <p:txBody>
          <a:bodyPr/>
          <a:lstStyle/>
          <a:p>
            <a:r>
              <a:rPr lang="en-GB"/>
              <a:t>Andremont. OH Approach Are we on the right track ? ESCMID  Jan 12, 2026</a:t>
            </a:r>
            <a:endParaRPr lang="en-GB" dirty="0"/>
          </a:p>
        </p:txBody>
      </p:sp>
      <p:sp>
        <p:nvSpPr>
          <p:cNvPr id="6" name="Espace réservé du numéro de diapositive 5">
            <a:extLst>
              <a:ext uri="{FF2B5EF4-FFF2-40B4-BE49-F238E27FC236}">
                <a16:creationId xmlns:a16="http://schemas.microsoft.com/office/drawing/2014/main" id="{F96FDF46-6BD5-3FE0-CF99-1ABCAE6211A9}"/>
              </a:ext>
            </a:extLst>
          </p:cNvPr>
          <p:cNvSpPr>
            <a:spLocks noGrp="1"/>
          </p:cNvSpPr>
          <p:nvPr>
            <p:ph type="sldNum" sz="quarter" idx="12"/>
          </p:nvPr>
        </p:nvSpPr>
        <p:spPr/>
        <p:txBody>
          <a:bodyPr/>
          <a:lstStyle/>
          <a:p>
            <a:fld id="{54CA3083-4914-4C38-87A0-9EB71B9DD8EF}" type="slidenum">
              <a:rPr lang="en-GB" smtClean="0"/>
              <a:t>1</a:t>
            </a:fld>
            <a:endParaRPr lang="en-GB"/>
          </a:p>
        </p:txBody>
      </p:sp>
    </p:spTree>
    <p:extLst>
      <p:ext uri="{BB962C8B-B14F-4D97-AF65-F5344CB8AC3E}">
        <p14:creationId xmlns:p14="http://schemas.microsoft.com/office/powerpoint/2010/main" val="3848596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33D0B2-68A4-1207-4136-1C91C6B0EFD9}"/>
              </a:ext>
            </a:extLst>
          </p:cNvPr>
          <p:cNvSpPr>
            <a:spLocks noGrp="1"/>
          </p:cNvSpPr>
          <p:nvPr>
            <p:ph type="title"/>
          </p:nvPr>
        </p:nvSpPr>
        <p:spPr>
          <a:xfrm>
            <a:off x="838200" y="1008592"/>
            <a:ext cx="10515600" cy="4672542"/>
          </a:xfrm>
        </p:spPr>
        <p:txBody>
          <a:bodyPr>
            <a:normAutofit fontScale="90000"/>
          </a:bodyPr>
          <a:lstStyle/>
          <a:p>
            <a:r>
              <a:rPr lang="en-GB" dirty="0"/>
              <a:t>However, surveillance at </a:t>
            </a:r>
            <a:r>
              <a:rPr lang="en-GB" dirty="0">
                <a:solidFill>
                  <a:srgbClr val="FF0000"/>
                </a:solidFill>
              </a:rPr>
              <a:t>one point is not enough</a:t>
            </a:r>
            <a:r>
              <a:rPr lang="en-GB" dirty="0"/>
              <a:t> and trends in time are definitively needed.</a:t>
            </a:r>
            <a:br>
              <a:rPr lang="en-GB" dirty="0"/>
            </a:br>
            <a:br>
              <a:rPr lang="en-GB" dirty="0"/>
            </a:br>
            <a:r>
              <a:rPr lang="en-GB" dirty="0"/>
              <a:t>The </a:t>
            </a:r>
            <a:r>
              <a:rPr lang="en-GB" dirty="0">
                <a:solidFill>
                  <a:srgbClr val="FF0000"/>
                </a:solidFill>
              </a:rPr>
              <a:t>“Glass WHO surveillance system” </a:t>
            </a:r>
            <a:r>
              <a:rPr lang="en-GB" dirty="0"/>
              <a:t>is a formidable tool for that purpose and is being </a:t>
            </a:r>
            <a:r>
              <a:rPr lang="en-GB" dirty="0" err="1"/>
              <a:t>implementedfor</a:t>
            </a:r>
            <a:r>
              <a:rPr lang="en-GB" dirty="0"/>
              <a:t> several years now in some countries </a:t>
            </a:r>
          </a:p>
        </p:txBody>
      </p:sp>
      <p:sp>
        <p:nvSpPr>
          <p:cNvPr id="4" name="Espace réservé de la date 3">
            <a:extLst>
              <a:ext uri="{FF2B5EF4-FFF2-40B4-BE49-F238E27FC236}">
                <a16:creationId xmlns:a16="http://schemas.microsoft.com/office/drawing/2014/main" id="{5DF2A8CA-CAEB-AEBB-FE86-C25920BBCF07}"/>
              </a:ext>
            </a:extLst>
          </p:cNvPr>
          <p:cNvSpPr>
            <a:spLocks noGrp="1"/>
          </p:cNvSpPr>
          <p:nvPr>
            <p:ph type="dt" sz="half" idx="10"/>
          </p:nvPr>
        </p:nvSpPr>
        <p:spPr/>
        <p:txBody>
          <a:bodyPr/>
          <a:lstStyle/>
          <a:p>
            <a:fld id="{96AB16D8-8504-446A-9B73-3DE07A33107B}" type="datetime1">
              <a:rPr lang="en-GB" smtClean="0"/>
              <a:t>11/01/2026</a:t>
            </a:fld>
            <a:endParaRPr lang="en-GB"/>
          </a:p>
        </p:txBody>
      </p:sp>
      <p:sp>
        <p:nvSpPr>
          <p:cNvPr id="5" name="Espace réservé du pied de page 4">
            <a:extLst>
              <a:ext uri="{FF2B5EF4-FFF2-40B4-BE49-F238E27FC236}">
                <a16:creationId xmlns:a16="http://schemas.microsoft.com/office/drawing/2014/main" id="{C5DDC3D4-4FF6-E577-C672-3A6CB4C933B6}"/>
              </a:ext>
            </a:extLst>
          </p:cNvPr>
          <p:cNvSpPr>
            <a:spLocks noGrp="1"/>
          </p:cNvSpPr>
          <p:nvPr>
            <p:ph type="ftr" sz="quarter" idx="11"/>
          </p:nvPr>
        </p:nvSpPr>
        <p:spPr/>
        <p:txBody>
          <a:bodyPr/>
          <a:lstStyle/>
          <a:p>
            <a:r>
              <a:rPr lang="en-GB"/>
              <a:t>Andremont. OH Approach Are we on the right track ? ESCMID  Jan 12, 2026</a:t>
            </a:r>
          </a:p>
        </p:txBody>
      </p:sp>
      <p:sp>
        <p:nvSpPr>
          <p:cNvPr id="6" name="Espace réservé du numéro de diapositive 5">
            <a:extLst>
              <a:ext uri="{FF2B5EF4-FFF2-40B4-BE49-F238E27FC236}">
                <a16:creationId xmlns:a16="http://schemas.microsoft.com/office/drawing/2014/main" id="{25EC3C58-A694-C50D-D6D9-A723C5FA80EB}"/>
              </a:ext>
            </a:extLst>
          </p:cNvPr>
          <p:cNvSpPr>
            <a:spLocks noGrp="1"/>
          </p:cNvSpPr>
          <p:nvPr>
            <p:ph type="sldNum" sz="quarter" idx="12"/>
          </p:nvPr>
        </p:nvSpPr>
        <p:spPr/>
        <p:txBody>
          <a:bodyPr/>
          <a:lstStyle/>
          <a:p>
            <a:fld id="{54CA3083-4914-4C38-87A0-9EB71B9DD8EF}" type="slidenum">
              <a:rPr lang="en-GB" smtClean="0"/>
              <a:t>10</a:t>
            </a:fld>
            <a:endParaRPr lang="en-GB"/>
          </a:p>
        </p:txBody>
      </p:sp>
    </p:spTree>
    <p:extLst>
      <p:ext uri="{BB962C8B-B14F-4D97-AF65-F5344CB8AC3E}">
        <p14:creationId xmlns:p14="http://schemas.microsoft.com/office/powerpoint/2010/main" val="3891381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9119FAF-016D-741E-0B76-F0FA356E6485}"/>
              </a:ext>
            </a:extLst>
          </p:cNvPr>
          <p:cNvSpPr>
            <a:spLocks noGrp="1"/>
          </p:cNvSpPr>
          <p:nvPr>
            <p:ph type="dt" sz="half" idx="10"/>
          </p:nvPr>
        </p:nvSpPr>
        <p:spPr/>
        <p:txBody>
          <a:bodyPr/>
          <a:lstStyle/>
          <a:p>
            <a:fld id="{D4D01DA4-3682-4717-B24B-928BCF1BAEC7}" type="datetime1">
              <a:rPr lang="en-GB" smtClean="0"/>
              <a:t>11/01/2026</a:t>
            </a:fld>
            <a:endParaRPr lang="en-GB"/>
          </a:p>
        </p:txBody>
      </p:sp>
      <p:sp>
        <p:nvSpPr>
          <p:cNvPr id="3" name="Espace réservé du pied de page 2">
            <a:extLst>
              <a:ext uri="{FF2B5EF4-FFF2-40B4-BE49-F238E27FC236}">
                <a16:creationId xmlns:a16="http://schemas.microsoft.com/office/drawing/2014/main" id="{48EAD505-0F29-7229-483C-8A7B81D5C3BB}"/>
              </a:ext>
            </a:extLst>
          </p:cNvPr>
          <p:cNvSpPr>
            <a:spLocks noGrp="1"/>
          </p:cNvSpPr>
          <p:nvPr>
            <p:ph type="ftr" sz="quarter" idx="11"/>
          </p:nvPr>
        </p:nvSpPr>
        <p:spPr/>
        <p:txBody>
          <a:bodyPr/>
          <a:lstStyle/>
          <a:p>
            <a:r>
              <a:rPr lang="en-GB"/>
              <a:t>Andremont. OH Approach Are we on the right track ? ESCMID  Jan 12, 2026</a:t>
            </a:r>
          </a:p>
        </p:txBody>
      </p:sp>
      <p:sp>
        <p:nvSpPr>
          <p:cNvPr id="4" name="Espace réservé du numéro de diapositive 3">
            <a:extLst>
              <a:ext uri="{FF2B5EF4-FFF2-40B4-BE49-F238E27FC236}">
                <a16:creationId xmlns:a16="http://schemas.microsoft.com/office/drawing/2014/main" id="{393DF38A-349C-1EE4-A04E-5BE881829DDA}"/>
              </a:ext>
            </a:extLst>
          </p:cNvPr>
          <p:cNvSpPr>
            <a:spLocks noGrp="1"/>
          </p:cNvSpPr>
          <p:nvPr>
            <p:ph type="sldNum" sz="quarter" idx="12"/>
          </p:nvPr>
        </p:nvSpPr>
        <p:spPr/>
        <p:txBody>
          <a:bodyPr/>
          <a:lstStyle/>
          <a:p>
            <a:fld id="{54CA3083-4914-4C38-87A0-9EB71B9DD8EF}" type="slidenum">
              <a:rPr lang="en-GB" smtClean="0"/>
              <a:t>11</a:t>
            </a:fld>
            <a:endParaRPr lang="en-GB"/>
          </a:p>
        </p:txBody>
      </p:sp>
      <p:pic>
        <p:nvPicPr>
          <p:cNvPr id="6" name="Image 5">
            <a:extLst>
              <a:ext uri="{FF2B5EF4-FFF2-40B4-BE49-F238E27FC236}">
                <a16:creationId xmlns:a16="http://schemas.microsoft.com/office/drawing/2014/main" id="{B8CA33D5-6A83-5501-116A-E87F4B3B5340}"/>
              </a:ext>
            </a:extLst>
          </p:cNvPr>
          <p:cNvPicPr>
            <a:picLocks noChangeAspect="1"/>
          </p:cNvPicPr>
          <p:nvPr/>
        </p:nvPicPr>
        <p:blipFill>
          <a:blip r:embed="rId2"/>
          <a:stretch>
            <a:fillRect/>
          </a:stretch>
        </p:blipFill>
        <p:spPr>
          <a:xfrm>
            <a:off x="213939" y="247386"/>
            <a:ext cx="8298689" cy="6474089"/>
          </a:xfrm>
          <a:prstGeom prst="rect">
            <a:avLst/>
          </a:prstGeom>
        </p:spPr>
      </p:pic>
      <p:sp>
        <p:nvSpPr>
          <p:cNvPr id="8" name="ZoneTexte 7">
            <a:extLst>
              <a:ext uri="{FF2B5EF4-FFF2-40B4-BE49-F238E27FC236}">
                <a16:creationId xmlns:a16="http://schemas.microsoft.com/office/drawing/2014/main" id="{27CBF6C5-AE9F-F266-4EA5-05902B18327D}"/>
              </a:ext>
            </a:extLst>
          </p:cNvPr>
          <p:cNvSpPr txBox="1"/>
          <p:nvPr/>
        </p:nvSpPr>
        <p:spPr>
          <a:xfrm>
            <a:off x="9231086" y="5521146"/>
            <a:ext cx="2220686" cy="1200329"/>
          </a:xfrm>
          <a:prstGeom prst="rect">
            <a:avLst/>
          </a:prstGeom>
          <a:noFill/>
        </p:spPr>
        <p:txBody>
          <a:bodyPr wrap="square">
            <a:spAutoFit/>
          </a:bodyPr>
          <a:lstStyle/>
          <a:p>
            <a:r>
              <a:rPr lang="en-GB" dirty="0">
                <a:hlinkClick r:id="rId3"/>
              </a:rPr>
              <a:t>https://iris.who.int/bitstream/handle/10665/364996/9789240062702-eng.pdf</a:t>
            </a:r>
            <a:r>
              <a:rPr lang="en-GB" dirty="0"/>
              <a:t> </a:t>
            </a:r>
          </a:p>
        </p:txBody>
      </p:sp>
      <p:sp>
        <p:nvSpPr>
          <p:cNvPr id="9" name="ZoneTexte 8">
            <a:extLst>
              <a:ext uri="{FF2B5EF4-FFF2-40B4-BE49-F238E27FC236}">
                <a16:creationId xmlns:a16="http://schemas.microsoft.com/office/drawing/2014/main" id="{3CCB189A-42C6-0B8B-0244-417E8EC2D0BE}"/>
              </a:ext>
            </a:extLst>
          </p:cNvPr>
          <p:cNvSpPr txBox="1"/>
          <p:nvPr/>
        </p:nvSpPr>
        <p:spPr>
          <a:xfrm>
            <a:off x="8274927" y="1455075"/>
            <a:ext cx="3703134" cy="3046988"/>
          </a:xfrm>
          <a:prstGeom prst="rect">
            <a:avLst/>
          </a:prstGeom>
          <a:noFill/>
          <a:ln>
            <a:solidFill>
              <a:srgbClr val="FF0000"/>
            </a:solidFill>
          </a:ln>
        </p:spPr>
        <p:txBody>
          <a:bodyPr wrap="square" rtlCol="0">
            <a:spAutoFit/>
          </a:bodyPr>
          <a:lstStyle/>
          <a:p>
            <a:pPr algn="ctr"/>
            <a:r>
              <a:rPr lang="en-GB" sz="3200" dirty="0"/>
              <a:t>GLASS has now published a large number of technical manuals that you can use in your own country</a:t>
            </a:r>
          </a:p>
        </p:txBody>
      </p:sp>
    </p:spTree>
    <p:extLst>
      <p:ext uri="{BB962C8B-B14F-4D97-AF65-F5344CB8AC3E}">
        <p14:creationId xmlns:p14="http://schemas.microsoft.com/office/powerpoint/2010/main" val="2422989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5C5386-734E-A703-A433-8FD63759D378}"/>
              </a:ext>
            </a:extLst>
          </p:cNvPr>
          <p:cNvSpPr>
            <a:spLocks noGrp="1"/>
          </p:cNvSpPr>
          <p:nvPr>
            <p:ph type="title"/>
          </p:nvPr>
        </p:nvSpPr>
        <p:spPr>
          <a:xfrm>
            <a:off x="838200" y="267480"/>
            <a:ext cx="10515600" cy="951999"/>
          </a:xfrm>
          <a:solidFill>
            <a:schemeClr val="accent6">
              <a:lumMod val="40000"/>
              <a:lumOff val="60000"/>
            </a:schemeClr>
          </a:solidFill>
          <a:ln w="38100">
            <a:solidFill>
              <a:srgbClr val="FF0000"/>
            </a:solidFill>
          </a:ln>
        </p:spPr>
        <p:txBody>
          <a:bodyPr/>
          <a:lstStyle/>
          <a:p>
            <a:r>
              <a:rPr lang="en-GB" dirty="0"/>
              <a:t>Already alarming trends emerge</a:t>
            </a:r>
          </a:p>
        </p:txBody>
      </p:sp>
      <p:sp>
        <p:nvSpPr>
          <p:cNvPr id="4" name="Espace réservé de la date 3">
            <a:extLst>
              <a:ext uri="{FF2B5EF4-FFF2-40B4-BE49-F238E27FC236}">
                <a16:creationId xmlns:a16="http://schemas.microsoft.com/office/drawing/2014/main" id="{7F3E91EA-820D-D465-A43E-1AF8E839FD83}"/>
              </a:ext>
            </a:extLst>
          </p:cNvPr>
          <p:cNvSpPr>
            <a:spLocks noGrp="1"/>
          </p:cNvSpPr>
          <p:nvPr>
            <p:ph type="dt" sz="half" idx="10"/>
          </p:nvPr>
        </p:nvSpPr>
        <p:spPr/>
        <p:txBody>
          <a:bodyPr/>
          <a:lstStyle/>
          <a:p>
            <a:fld id="{9559D0B5-4369-485C-854C-2A70FF48D9EA}" type="datetime1">
              <a:rPr lang="en-GB" smtClean="0"/>
              <a:t>11/01/2026</a:t>
            </a:fld>
            <a:endParaRPr lang="en-GB"/>
          </a:p>
        </p:txBody>
      </p:sp>
      <p:sp>
        <p:nvSpPr>
          <p:cNvPr id="5" name="Espace réservé du pied de page 4">
            <a:extLst>
              <a:ext uri="{FF2B5EF4-FFF2-40B4-BE49-F238E27FC236}">
                <a16:creationId xmlns:a16="http://schemas.microsoft.com/office/drawing/2014/main" id="{3E637203-EB6F-470C-A880-7045ECCD95FC}"/>
              </a:ext>
            </a:extLst>
          </p:cNvPr>
          <p:cNvSpPr>
            <a:spLocks noGrp="1"/>
          </p:cNvSpPr>
          <p:nvPr>
            <p:ph type="ftr" sz="quarter" idx="11"/>
          </p:nvPr>
        </p:nvSpPr>
        <p:spPr/>
        <p:txBody>
          <a:bodyPr/>
          <a:lstStyle/>
          <a:p>
            <a:r>
              <a:rPr lang="en-GB"/>
              <a:t>Andremont. OH Approach Are we on the right track ? ESCMID  Jan 12, 2026</a:t>
            </a:r>
          </a:p>
        </p:txBody>
      </p:sp>
      <p:sp>
        <p:nvSpPr>
          <p:cNvPr id="6" name="Espace réservé du numéro de diapositive 5">
            <a:extLst>
              <a:ext uri="{FF2B5EF4-FFF2-40B4-BE49-F238E27FC236}">
                <a16:creationId xmlns:a16="http://schemas.microsoft.com/office/drawing/2014/main" id="{1AAA8536-2114-12D8-128D-ACE6B487906E}"/>
              </a:ext>
            </a:extLst>
          </p:cNvPr>
          <p:cNvSpPr>
            <a:spLocks noGrp="1"/>
          </p:cNvSpPr>
          <p:nvPr>
            <p:ph type="sldNum" sz="quarter" idx="12"/>
          </p:nvPr>
        </p:nvSpPr>
        <p:spPr/>
        <p:txBody>
          <a:bodyPr/>
          <a:lstStyle/>
          <a:p>
            <a:fld id="{E5249E81-91E7-44D0-9D1D-F88B907BB452}" type="slidenum">
              <a:rPr lang="en-GB" smtClean="0"/>
              <a:t>12</a:t>
            </a:fld>
            <a:endParaRPr lang="en-GB"/>
          </a:p>
        </p:txBody>
      </p:sp>
      <p:pic>
        <p:nvPicPr>
          <p:cNvPr id="7" name="Image 6">
            <a:extLst>
              <a:ext uri="{FF2B5EF4-FFF2-40B4-BE49-F238E27FC236}">
                <a16:creationId xmlns:a16="http://schemas.microsoft.com/office/drawing/2014/main" id="{8A123404-398E-B105-AB3B-784812AC8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180" y="4631643"/>
            <a:ext cx="1256620" cy="1256620"/>
          </a:xfrm>
          <a:prstGeom prst="rect">
            <a:avLst/>
          </a:prstGeom>
        </p:spPr>
      </p:pic>
      <p:pic>
        <p:nvPicPr>
          <p:cNvPr id="11" name="Image 10">
            <a:extLst>
              <a:ext uri="{FF2B5EF4-FFF2-40B4-BE49-F238E27FC236}">
                <a16:creationId xmlns:a16="http://schemas.microsoft.com/office/drawing/2014/main" id="{77569010-76F3-12F1-269D-72F20E5C6C5E}"/>
              </a:ext>
            </a:extLst>
          </p:cNvPr>
          <p:cNvPicPr>
            <a:picLocks noChangeAspect="1"/>
          </p:cNvPicPr>
          <p:nvPr/>
        </p:nvPicPr>
        <p:blipFill>
          <a:blip r:embed="rId3"/>
          <a:stretch>
            <a:fillRect/>
          </a:stretch>
        </p:blipFill>
        <p:spPr>
          <a:xfrm>
            <a:off x="738741" y="1701037"/>
            <a:ext cx="3172268" cy="4420217"/>
          </a:xfrm>
          <a:prstGeom prst="rect">
            <a:avLst/>
          </a:prstGeom>
        </p:spPr>
      </p:pic>
      <p:pic>
        <p:nvPicPr>
          <p:cNvPr id="13" name="Image 12">
            <a:extLst>
              <a:ext uri="{FF2B5EF4-FFF2-40B4-BE49-F238E27FC236}">
                <a16:creationId xmlns:a16="http://schemas.microsoft.com/office/drawing/2014/main" id="{44027212-D24C-5E23-C327-D238973FD674}"/>
              </a:ext>
            </a:extLst>
          </p:cNvPr>
          <p:cNvPicPr>
            <a:picLocks noChangeAspect="1"/>
          </p:cNvPicPr>
          <p:nvPr/>
        </p:nvPicPr>
        <p:blipFill>
          <a:blip r:embed="rId4"/>
          <a:stretch>
            <a:fillRect/>
          </a:stretch>
        </p:blipFill>
        <p:spPr>
          <a:xfrm>
            <a:off x="4434015" y="1845918"/>
            <a:ext cx="5459131" cy="4130453"/>
          </a:xfrm>
          <a:prstGeom prst="rect">
            <a:avLst/>
          </a:prstGeom>
        </p:spPr>
      </p:pic>
    </p:spTree>
    <p:extLst>
      <p:ext uri="{BB962C8B-B14F-4D97-AF65-F5344CB8AC3E}">
        <p14:creationId xmlns:p14="http://schemas.microsoft.com/office/powerpoint/2010/main" val="82386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9119FAF-016D-741E-0B76-F0FA356E6485}"/>
              </a:ext>
            </a:extLst>
          </p:cNvPr>
          <p:cNvSpPr>
            <a:spLocks noGrp="1"/>
          </p:cNvSpPr>
          <p:nvPr>
            <p:ph type="dt" sz="half" idx="10"/>
          </p:nvPr>
        </p:nvSpPr>
        <p:spPr/>
        <p:txBody>
          <a:bodyPr/>
          <a:lstStyle/>
          <a:p>
            <a:fld id="{8CE7B249-33FE-4B1F-9366-156A9A3D30B4}" type="datetime1">
              <a:rPr lang="en-GB" smtClean="0"/>
              <a:t>11/01/2026</a:t>
            </a:fld>
            <a:endParaRPr lang="en-GB"/>
          </a:p>
        </p:txBody>
      </p:sp>
      <p:sp>
        <p:nvSpPr>
          <p:cNvPr id="3" name="Espace réservé du pied de page 2">
            <a:extLst>
              <a:ext uri="{FF2B5EF4-FFF2-40B4-BE49-F238E27FC236}">
                <a16:creationId xmlns:a16="http://schemas.microsoft.com/office/drawing/2014/main" id="{48EAD505-0F29-7229-483C-8A7B81D5C3BB}"/>
              </a:ext>
            </a:extLst>
          </p:cNvPr>
          <p:cNvSpPr>
            <a:spLocks noGrp="1"/>
          </p:cNvSpPr>
          <p:nvPr>
            <p:ph type="ftr" sz="quarter" idx="11"/>
          </p:nvPr>
        </p:nvSpPr>
        <p:spPr/>
        <p:txBody>
          <a:bodyPr/>
          <a:lstStyle/>
          <a:p>
            <a:r>
              <a:rPr lang="en-GB"/>
              <a:t>Andremont. OH Approach Are we on the right track ? ESCMID  Jan 12, 2026</a:t>
            </a:r>
          </a:p>
        </p:txBody>
      </p:sp>
      <p:sp>
        <p:nvSpPr>
          <p:cNvPr id="4" name="Espace réservé du numéro de diapositive 3">
            <a:extLst>
              <a:ext uri="{FF2B5EF4-FFF2-40B4-BE49-F238E27FC236}">
                <a16:creationId xmlns:a16="http://schemas.microsoft.com/office/drawing/2014/main" id="{393DF38A-349C-1EE4-A04E-5BE881829DDA}"/>
              </a:ext>
            </a:extLst>
          </p:cNvPr>
          <p:cNvSpPr>
            <a:spLocks noGrp="1"/>
          </p:cNvSpPr>
          <p:nvPr>
            <p:ph type="sldNum" sz="quarter" idx="12"/>
          </p:nvPr>
        </p:nvSpPr>
        <p:spPr/>
        <p:txBody>
          <a:bodyPr/>
          <a:lstStyle/>
          <a:p>
            <a:fld id="{54CA3083-4914-4C38-87A0-9EB71B9DD8EF}" type="slidenum">
              <a:rPr lang="en-GB" smtClean="0"/>
              <a:t>13</a:t>
            </a:fld>
            <a:endParaRPr lang="en-GB"/>
          </a:p>
        </p:txBody>
      </p:sp>
      <p:pic>
        <p:nvPicPr>
          <p:cNvPr id="6" name="Image 5">
            <a:extLst>
              <a:ext uri="{FF2B5EF4-FFF2-40B4-BE49-F238E27FC236}">
                <a16:creationId xmlns:a16="http://schemas.microsoft.com/office/drawing/2014/main" id="{B8CA33D5-6A83-5501-116A-E87F4B3B5340}"/>
              </a:ext>
            </a:extLst>
          </p:cNvPr>
          <p:cNvPicPr>
            <a:picLocks noChangeAspect="1"/>
          </p:cNvPicPr>
          <p:nvPr/>
        </p:nvPicPr>
        <p:blipFill>
          <a:blip r:embed="rId2"/>
          <a:stretch>
            <a:fillRect/>
          </a:stretch>
        </p:blipFill>
        <p:spPr>
          <a:xfrm>
            <a:off x="213939" y="247386"/>
            <a:ext cx="8298689" cy="6474089"/>
          </a:xfrm>
          <a:prstGeom prst="rect">
            <a:avLst/>
          </a:prstGeom>
          <a:solidFill>
            <a:srgbClr val="FFFF00"/>
          </a:solidFill>
        </p:spPr>
      </p:pic>
      <p:sp>
        <p:nvSpPr>
          <p:cNvPr id="8" name="ZoneTexte 7">
            <a:extLst>
              <a:ext uri="{FF2B5EF4-FFF2-40B4-BE49-F238E27FC236}">
                <a16:creationId xmlns:a16="http://schemas.microsoft.com/office/drawing/2014/main" id="{27CBF6C5-AE9F-F266-4EA5-05902B18327D}"/>
              </a:ext>
            </a:extLst>
          </p:cNvPr>
          <p:cNvSpPr txBox="1"/>
          <p:nvPr/>
        </p:nvSpPr>
        <p:spPr>
          <a:xfrm>
            <a:off x="9231086" y="5521146"/>
            <a:ext cx="2220686" cy="1200329"/>
          </a:xfrm>
          <a:prstGeom prst="rect">
            <a:avLst/>
          </a:prstGeom>
          <a:noFill/>
        </p:spPr>
        <p:txBody>
          <a:bodyPr wrap="square">
            <a:spAutoFit/>
          </a:bodyPr>
          <a:lstStyle/>
          <a:p>
            <a:r>
              <a:rPr lang="en-GB" dirty="0">
                <a:hlinkClick r:id="rId3"/>
              </a:rPr>
              <a:t>https://iris.who.int/bitstream/handle/10665/364996/9789240062702-eng.pdf</a:t>
            </a:r>
            <a:r>
              <a:rPr lang="en-GB" dirty="0"/>
              <a:t> </a:t>
            </a:r>
          </a:p>
        </p:txBody>
      </p:sp>
      <p:sp>
        <p:nvSpPr>
          <p:cNvPr id="9" name="ZoneTexte 8">
            <a:extLst>
              <a:ext uri="{FF2B5EF4-FFF2-40B4-BE49-F238E27FC236}">
                <a16:creationId xmlns:a16="http://schemas.microsoft.com/office/drawing/2014/main" id="{3CCB189A-42C6-0B8B-0244-417E8EC2D0BE}"/>
              </a:ext>
            </a:extLst>
          </p:cNvPr>
          <p:cNvSpPr txBox="1"/>
          <p:nvPr/>
        </p:nvSpPr>
        <p:spPr>
          <a:xfrm>
            <a:off x="8274927" y="1455075"/>
            <a:ext cx="3703134" cy="3046988"/>
          </a:xfrm>
          <a:prstGeom prst="rect">
            <a:avLst/>
          </a:prstGeom>
          <a:noFill/>
          <a:ln>
            <a:solidFill>
              <a:srgbClr val="FF0000"/>
            </a:solidFill>
          </a:ln>
        </p:spPr>
        <p:txBody>
          <a:bodyPr wrap="square" rtlCol="0">
            <a:spAutoFit/>
          </a:bodyPr>
          <a:lstStyle/>
          <a:p>
            <a:pPr algn="ctr"/>
            <a:r>
              <a:rPr lang="en-GB" sz="3200" dirty="0"/>
              <a:t>GLASS has now published a large number of technical manuals that you can use in your own country</a:t>
            </a:r>
          </a:p>
        </p:txBody>
      </p:sp>
    </p:spTree>
    <p:extLst>
      <p:ext uri="{BB962C8B-B14F-4D97-AF65-F5344CB8AC3E}">
        <p14:creationId xmlns:p14="http://schemas.microsoft.com/office/powerpoint/2010/main" val="1922684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FFA88-91E7-FBB5-776E-2ED65115E7B1}"/>
            </a:ext>
          </a:extLst>
        </p:cNvPr>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D04A0B2-B250-3DF5-8AB4-98E124699139}"/>
              </a:ext>
            </a:extLst>
          </p:cNvPr>
          <p:cNvSpPr>
            <a:spLocks noGrp="1"/>
          </p:cNvSpPr>
          <p:nvPr>
            <p:ph type="dt" sz="half" idx="10"/>
          </p:nvPr>
        </p:nvSpPr>
        <p:spPr/>
        <p:txBody>
          <a:bodyPr/>
          <a:lstStyle/>
          <a:p>
            <a:fld id="{8CE7B249-33FE-4B1F-9366-156A9A3D30B4}" type="datetime1">
              <a:rPr lang="en-GB" smtClean="0"/>
              <a:t>12/01/2026</a:t>
            </a:fld>
            <a:endParaRPr lang="en-GB"/>
          </a:p>
        </p:txBody>
      </p:sp>
      <p:sp>
        <p:nvSpPr>
          <p:cNvPr id="3" name="Espace réservé du pied de page 2">
            <a:extLst>
              <a:ext uri="{FF2B5EF4-FFF2-40B4-BE49-F238E27FC236}">
                <a16:creationId xmlns:a16="http://schemas.microsoft.com/office/drawing/2014/main" id="{F5E33F9A-8A55-FC69-807D-2BA0D6BF4FDD}"/>
              </a:ext>
            </a:extLst>
          </p:cNvPr>
          <p:cNvSpPr>
            <a:spLocks noGrp="1"/>
          </p:cNvSpPr>
          <p:nvPr>
            <p:ph type="ftr" sz="quarter" idx="11"/>
          </p:nvPr>
        </p:nvSpPr>
        <p:spPr/>
        <p:txBody>
          <a:bodyPr/>
          <a:lstStyle/>
          <a:p>
            <a:r>
              <a:rPr lang="en-GB"/>
              <a:t>Andremont. OH Approach Are we on the right track ? ESCMID  Jan 12, 2026</a:t>
            </a:r>
          </a:p>
        </p:txBody>
      </p:sp>
      <p:sp>
        <p:nvSpPr>
          <p:cNvPr id="4" name="Espace réservé du numéro de diapositive 3">
            <a:extLst>
              <a:ext uri="{FF2B5EF4-FFF2-40B4-BE49-F238E27FC236}">
                <a16:creationId xmlns:a16="http://schemas.microsoft.com/office/drawing/2014/main" id="{0C382FDE-1484-1E4A-1FCB-CC5368D0A81A}"/>
              </a:ext>
            </a:extLst>
          </p:cNvPr>
          <p:cNvSpPr>
            <a:spLocks noGrp="1"/>
          </p:cNvSpPr>
          <p:nvPr>
            <p:ph type="sldNum" sz="quarter" idx="12"/>
          </p:nvPr>
        </p:nvSpPr>
        <p:spPr/>
        <p:txBody>
          <a:bodyPr/>
          <a:lstStyle/>
          <a:p>
            <a:fld id="{54CA3083-4914-4C38-87A0-9EB71B9DD8EF}" type="slidenum">
              <a:rPr lang="en-GB" smtClean="0"/>
              <a:t>14</a:t>
            </a:fld>
            <a:endParaRPr lang="en-GB"/>
          </a:p>
        </p:txBody>
      </p:sp>
      <p:pic>
        <p:nvPicPr>
          <p:cNvPr id="6" name="Image 5">
            <a:extLst>
              <a:ext uri="{FF2B5EF4-FFF2-40B4-BE49-F238E27FC236}">
                <a16:creationId xmlns:a16="http://schemas.microsoft.com/office/drawing/2014/main" id="{D513EC4F-3736-EE86-A0C7-569CB3FBFBEF}"/>
              </a:ext>
            </a:extLst>
          </p:cNvPr>
          <p:cNvPicPr>
            <a:picLocks noChangeAspect="1"/>
          </p:cNvPicPr>
          <p:nvPr/>
        </p:nvPicPr>
        <p:blipFill>
          <a:blip r:embed="rId2"/>
          <a:stretch>
            <a:fillRect/>
          </a:stretch>
        </p:blipFill>
        <p:spPr>
          <a:xfrm>
            <a:off x="213939" y="247386"/>
            <a:ext cx="8298689" cy="6474089"/>
          </a:xfrm>
          <a:prstGeom prst="rect">
            <a:avLst/>
          </a:prstGeom>
          <a:solidFill>
            <a:srgbClr val="FFFF00"/>
          </a:solidFill>
        </p:spPr>
      </p:pic>
      <p:sp>
        <p:nvSpPr>
          <p:cNvPr id="8" name="ZoneTexte 7">
            <a:extLst>
              <a:ext uri="{FF2B5EF4-FFF2-40B4-BE49-F238E27FC236}">
                <a16:creationId xmlns:a16="http://schemas.microsoft.com/office/drawing/2014/main" id="{C22AB75D-5E27-757C-79DF-7E73DFA6A5A7}"/>
              </a:ext>
            </a:extLst>
          </p:cNvPr>
          <p:cNvSpPr txBox="1"/>
          <p:nvPr/>
        </p:nvSpPr>
        <p:spPr>
          <a:xfrm>
            <a:off x="9231086" y="5521146"/>
            <a:ext cx="2220686" cy="1200329"/>
          </a:xfrm>
          <a:prstGeom prst="rect">
            <a:avLst/>
          </a:prstGeom>
          <a:noFill/>
        </p:spPr>
        <p:txBody>
          <a:bodyPr wrap="square">
            <a:spAutoFit/>
          </a:bodyPr>
          <a:lstStyle/>
          <a:p>
            <a:r>
              <a:rPr lang="en-GB" dirty="0">
                <a:hlinkClick r:id="rId3"/>
              </a:rPr>
              <a:t>https://iris.who.int/bitstream/handle/10665/364996/9789240062702-eng.pdf</a:t>
            </a:r>
            <a:r>
              <a:rPr lang="en-GB" dirty="0"/>
              <a:t> </a:t>
            </a:r>
          </a:p>
        </p:txBody>
      </p:sp>
      <p:sp>
        <p:nvSpPr>
          <p:cNvPr id="9" name="ZoneTexte 8">
            <a:extLst>
              <a:ext uri="{FF2B5EF4-FFF2-40B4-BE49-F238E27FC236}">
                <a16:creationId xmlns:a16="http://schemas.microsoft.com/office/drawing/2014/main" id="{7363E90D-4396-D9C9-C6FE-CC6A218CCD66}"/>
              </a:ext>
            </a:extLst>
          </p:cNvPr>
          <p:cNvSpPr txBox="1"/>
          <p:nvPr/>
        </p:nvSpPr>
        <p:spPr>
          <a:xfrm>
            <a:off x="8274927" y="1455075"/>
            <a:ext cx="3703134" cy="3046988"/>
          </a:xfrm>
          <a:prstGeom prst="rect">
            <a:avLst/>
          </a:prstGeom>
          <a:noFill/>
          <a:ln>
            <a:solidFill>
              <a:srgbClr val="FF0000"/>
            </a:solidFill>
          </a:ln>
        </p:spPr>
        <p:txBody>
          <a:bodyPr wrap="square" rtlCol="0">
            <a:spAutoFit/>
          </a:bodyPr>
          <a:lstStyle/>
          <a:p>
            <a:pPr algn="ctr"/>
            <a:r>
              <a:rPr lang="en-GB" sz="3200" dirty="0"/>
              <a:t>GLASS has now published a large number of technical manuals that you can use in your own country</a:t>
            </a:r>
          </a:p>
        </p:txBody>
      </p:sp>
      <p:sp>
        <p:nvSpPr>
          <p:cNvPr id="5" name="Flèche : droite 4">
            <a:extLst>
              <a:ext uri="{FF2B5EF4-FFF2-40B4-BE49-F238E27FC236}">
                <a16:creationId xmlns:a16="http://schemas.microsoft.com/office/drawing/2014/main" id="{B4811387-70C4-A5C8-5613-3E3FD19CEB98}"/>
              </a:ext>
            </a:extLst>
          </p:cNvPr>
          <p:cNvSpPr/>
          <p:nvPr/>
        </p:nvSpPr>
        <p:spPr>
          <a:xfrm rot="10800000">
            <a:off x="8229600" y="4646478"/>
            <a:ext cx="2002971" cy="365126"/>
          </a:xfrm>
          <a:prstGeom prst="rightArrow">
            <a:avLst/>
          </a:prstGeom>
          <a:solidFill>
            <a:srgbClr val="FF00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Image 6">
            <a:extLst>
              <a:ext uri="{FF2B5EF4-FFF2-40B4-BE49-F238E27FC236}">
                <a16:creationId xmlns:a16="http://schemas.microsoft.com/office/drawing/2014/main" id="{17BB77DE-97F5-8F24-5273-51A57EE2B21C}"/>
              </a:ext>
            </a:extLst>
          </p:cNvPr>
          <p:cNvPicPr>
            <a:picLocks noChangeAspect="1"/>
          </p:cNvPicPr>
          <p:nvPr/>
        </p:nvPicPr>
        <p:blipFill>
          <a:blip r:embed="rId4"/>
          <a:stretch>
            <a:fillRect/>
          </a:stretch>
        </p:blipFill>
        <p:spPr>
          <a:xfrm>
            <a:off x="8717583" y="247386"/>
            <a:ext cx="3029975" cy="4230991"/>
          </a:xfrm>
          <a:prstGeom prst="rect">
            <a:avLst/>
          </a:prstGeom>
        </p:spPr>
      </p:pic>
      <p:pic>
        <p:nvPicPr>
          <p:cNvPr id="10" name="Image 9">
            <a:extLst>
              <a:ext uri="{FF2B5EF4-FFF2-40B4-BE49-F238E27FC236}">
                <a16:creationId xmlns:a16="http://schemas.microsoft.com/office/drawing/2014/main" id="{8F343E5C-68F8-453C-53BD-37639A2ACAC6}"/>
              </a:ext>
            </a:extLst>
          </p:cNvPr>
          <p:cNvPicPr>
            <a:picLocks noChangeAspect="1"/>
          </p:cNvPicPr>
          <p:nvPr/>
        </p:nvPicPr>
        <p:blipFill>
          <a:blip r:embed="rId5"/>
          <a:stretch>
            <a:fillRect/>
          </a:stretch>
        </p:blipFill>
        <p:spPr>
          <a:xfrm>
            <a:off x="1705236" y="247386"/>
            <a:ext cx="6208515" cy="3353059"/>
          </a:xfrm>
          <a:prstGeom prst="rect">
            <a:avLst/>
          </a:prstGeom>
          <a:solidFill>
            <a:srgbClr val="FFFF00"/>
          </a:solidFill>
        </p:spPr>
      </p:pic>
    </p:spTree>
    <p:extLst>
      <p:ext uri="{BB962C8B-B14F-4D97-AF65-F5344CB8AC3E}">
        <p14:creationId xmlns:p14="http://schemas.microsoft.com/office/powerpoint/2010/main" val="220050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C0D6CB-8366-5273-48C3-1239FFC735E9}"/>
              </a:ext>
            </a:extLst>
          </p:cNvPr>
          <p:cNvSpPr>
            <a:spLocks noGrp="1"/>
          </p:cNvSpPr>
          <p:nvPr>
            <p:ph type="title"/>
          </p:nvPr>
        </p:nvSpPr>
        <p:spPr>
          <a:xfrm>
            <a:off x="838200" y="362913"/>
            <a:ext cx="10515600" cy="1325563"/>
          </a:xfrm>
        </p:spPr>
        <p:txBody>
          <a:bodyPr/>
          <a:lstStyle/>
          <a:p>
            <a:r>
              <a:rPr lang="en-GB" dirty="0"/>
              <a:t>Objective 3 : Reduce the incidence…. The very tough part….. </a:t>
            </a:r>
          </a:p>
        </p:txBody>
      </p:sp>
      <p:sp>
        <p:nvSpPr>
          <p:cNvPr id="4" name="Espace réservé de la date 3">
            <a:extLst>
              <a:ext uri="{FF2B5EF4-FFF2-40B4-BE49-F238E27FC236}">
                <a16:creationId xmlns:a16="http://schemas.microsoft.com/office/drawing/2014/main" id="{D8537BCB-E939-B2DB-5043-7C161EF6D6CF}"/>
              </a:ext>
            </a:extLst>
          </p:cNvPr>
          <p:cNvSpPr>
            <a:spLocks noGrp="1"/>
          </p:cNvSpPr>
          <p:nvPr>
            <p:ph type="dt" sz="half" idx="10"/>
          </p:nvPr>
        </p:nvSpPr>
        <p:spPr/>
        <p:txBody>
          <a:bodyPr/>
          <a:lstStyle/>
          <a:p>
            <a:fld id="{578C8769-10F4-4853-BE48-FDF73A285B88}" type="datetime1">
              <a:rPr lang="en-GB" smtClean="0"/>
              <a:t>11/01/2026</a:t>
            </a:fld>
            <a:endParaRPr lang="en-GB"/>
          </a:p>
        </p:txBody>
      </p:sp>
      <p:sp>
        <p:nvSpPr>
          <p:cNvPr id="5" name="Espace réservé du pied de page 4">
            <a:extLst>
              <a:ext uri="{FF2B5EF4-FFF2-40B4-BE49-F238E27FC236}">
                <a16:creationId xmlns:a16="http://schemas.microsoft.com/office/drawing/2014/main" id="{92BA2144-892B-1E5E-476B-84B29B82D4DD}"/>
              </a:ext>
            </a:extLst>
          </p:cNvPr>
          <p:cNvSpPr>
            <a:spLocks noGrp="1"/>
          </p:cNvSpPr>
          <p:nvPr>
            <p:ph type="ftr" sz="quarter" idx="11"/>
          </p:nvPr>
        </p:nvSpPr>
        <p:spPr/>
        <p:txBody>
          <a:bodyPr/>
          <a:lstStyle/>
          <a:p>
            <a:r>
              <a:rPr lang="en-GB"/>
              <a:t>Andremont. OH Approach Are we on the right track ? ESCMID  Jan 12, 2026</a:t>
            </a:r>
          </a:p>
        </p:txBody>
      </p:sp>
      <p:pic>
        <p:nvPicPr>
          <p:cNvPr id="9" name="Image 8">
            <a:extLst>
              <a:ext uri="{FF2B5EF4-FFF2-40B4-BE49-F238E27FC236}">
                <a16:creationId xmlns:a16="http://schemas.microsoft.com/office/drawing/2014/main" id="{E68A1099-168B-0598-31C7-5F6B41D17A05}"/>
              </a:ext>
            </a:extLst>
          </p:cNvPr>
          <p:cNvPicPr>
            <a:picLocks noChangeAspect="1"/>
          </p:cNvPicPr>
          <p:nvPr/>
        </p:nvPicPr>
        <p:blipFill>
          <a:blip r:embed="rId2"/>
          <a:stretch>
            <a:fillRect/>
          </a:stretch>
        </p:blipFill>
        <p:spPr>
          <a:xfrm>
            <a:off x="5629042" y="2805481"/>
            <a:ext cx="6207358" cy="3412965"/>
          </a:xfrm>
          <a:prstGeom prst="rect">
            <a:avLst/>
          </a:prstGeom>
        </p:spPr>
      </p:pic>
      <p:sp>
        <p:nvSpPr>
          <p:cNvPr id="10" name="ZoneTexte 9">
            <a:extLst>
              <a:ext uri="{FF2B5EF4-FFF2-40B4-BE49-F238E27FC236}">
                <a16:creationId xmlns:a16="http://schemas.microsoft.com/office/drawing/2014/main" id="{ED6A47B8-F366-E3D5-2655-483B61173C1C}"/>
              </a:ext>
            </a:extLst>
          </p:cNvPr>
          <p:cNvSpPr txBox="1"/>
          <p:nvPr/>
        </p:nvSpPr>
        <p:spPr>
          <a:xfrm>
            <a:off x="1519767" y="1644347"/>
            <a:ext cx="9152466" cy="954107"/>
          </a:xfrm>
          <a:prstGeom prst="rect">
            <a:avLst/>
          </a:prstGeom>
          <a:noFill/>
        </p:spPr>
        <p:txBody>
          <a:bodyPr wrap="square" rtlCol="0">
            <a:spAutoFit/>
          </a:bodyPr>
          <a:lstStyle/>
          <a:p>
            <a:pPr algn="ctr"/>
            <a:r>
              <a:rPr lang="en-GB" sz="2800" dirty="0">
                <a:solidFill>
                  <a:srgbClr val="FF0000"/>
                </a:solidFill>
              </a:rPr>
              <a:t>In addition of being a global health problem, AMR is also a One Health question</a:t>
            </a:r>
          </a:p>
        </p:txBody>
      </p:sp>
      <p:sp>
        <p:nvSpPr>
          <p:cNvPr id="7" name="Espace réservé du numéro de diapositive 6">
            <a:extLst>
              <a:ext uri="{FF2B5EF4-FFF2-40B4-BE49-F238E27FC236}">
                <a16:creationId xmlns:a16="http://schemas.microsoft.com/office/drawing/2014/main" id="{CE58F92D-B662-C65E-B6C4-58132B89DD66}"/>
              </a:ext>
            </a:extLst>
          </p:cNvPr>
          <p:cNvSpPr>
            <a:spLocks noGrp="1"/>
          </p:cNvSpPr>
          <p:nvPr>
            <p:ph type="sldNum" sz="quarter" idx="12"/>
          </p:nvPr>
        </p:nvSpPr>
        <p:spPr/>
        <p:txBody>
          <a:bodyPr/>
          <a:lstStyle/>
          <a:p>
            <a:fld id="{54CA3083-4914-4C38-87A0-9EB71B9DD8EF}" type="slidenum">
              <a:rPr lang="en-GB" smtClean="0"/>
              <a:t>15</a:t>
            </a:fld>
            <a:endParaRPr lang="en-GB"/>
          </a:p>
        </p:txBody>
      </p:sp>
      <p:sp>
        <p:nvSpPr>
          <p:cNvPr id="3" name="ZoneTexte 2">
            <a:extLst>
              <a:ext uri="{FF2B5EF4-FFF2-40B4-BE49-F238E27FC236}">
                <a16:creationId xmlns:a16="http://schemas.microsoft.com/office/drawing/2014/main" id="{552825BC-52A6-E2AD-DD89-761F43FD6C61}"/>
              </a:ext>
            </a:extLst>
          </p:cNvPr>
          <p:cNvSpPr txBox="1"/>
          <p:nvPr/>
        </p:nvSpPr>
        <p:spPr>
          <a:xfrm>
            <a:off x="838200" y="2813948"/>
            <a:ext cx="3317240" cy="3416320"/>
          </a:xfrm>
          <a:prstGeom prst="rect">
            <a:avLst/>
          </a:prstGeom>
          <a:solidFill>
            <a:srgbClr val="FFFF00"/>
          </a:solidFill>
          <a:ln w="38100" cmpd="sng">
            <a:solidFill>
              <a:srgbClr val="FF0000"/>
            </a:solidFill>
          </a:ln>
        </p:spPr>
        <p:txBody>
          <a:bodyPr wrap="square" rtlCol="0">
            <a:spAutoFit/>
          </a:bodyPr>
          <a:lstStyle/>
          <a:p>
            <a:pPr algn="ctr"/>
            <a:r>
              <a:rPr lang="en-GB" sz="3600" dirty="0"/>
              <a:t>The UN Quadripartite secretariat includes WHO, WHOA, FAO and UNEP </a:t>
            </a:r>
          </a:p>
        </p:txBody>
      </p:sp>
    </p:spTree>
    <p:extLst>
      <p:ext uri="{BB962C8B-B14F-4D97-AF65-F5344CB8AC3E}">
        <p14:creationId xmlns:p14="http://schemas.microsoft.com/office/powerpoint/2010/main" val="2796728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14EE664-B64A-EB24-5271-1A61985F1314}"/>
              </a:ext>
            </a:extLst>
          </p:cNvPr>
          <p:cNvSpPr>
            <a:spLocks noGrp="1"/>
          </p:cNvSpPr>
          <p:nvPr>
            <p:ph type="dt" sz="half" idx="10"/>
          </p:nvPr>
        </p:nvSpPr>
        <p:spPr/>
        <p:txBody>
          <a:bodyPr/>
          <a:lstStyle/>
          <a:p>
            <a:fld id="{D2C3DA65-D0C4-4BC1-BC4C-BDEA0C3034AF}" type="datetime1">
              <a:rPr lang="en-GB" smtClean="0"/>
              <a:t>11/01/2026</a:t>
            </a:fld>
            <a:endParaRPr lang="en-GB"/>
          </a:p>
        </p:txBody>
      </p:sp>
      <p:sp>
        <p:nvSpPr>
          <p:cNvPr id="3" name="Espace réservé du pied de page 2">
            <a:extLst>
              <a:ext uri="{FF2B5EF4-FFF2-40B4-BE49-F238E27FC236}">
                <a16:creationId xmlns:a16="http://schemas.microsoft.com/office/drawing/2014/main" id="{7D269A80-976C-6ABC-1522-EF514284C171}"/>
              </a:ext>
            </a:extLst>
          </p:cNvPr>
          <p:cNvSpPr>
            <a:spLocks noGrp="1"/>
          </p:cNvSpPr>
          <p:nvPr>
            <p:ph type="ftr" sz="quarter" idx="11"/>
          </p:nvPr>
        </p:nvSpPr>
        <p:spPr/>
        <p:txBody>
          <a:bodyPr/>
          <a:lstStyle/>
          <a:p>
            <a:r>
              <a:rPr lang="en-GB"/>
              <a:t>Andremont. OH Approach Are we on the right track ? ESCMID  Jan 12, 2026</a:t>
            </a:r>
          </a:p>
        </p:txBody>
      </p:sp>
      <p:sp>
        <p:nvSpPr>
          <p:cNvPr id="5" name="ZoneTexte 4">
            <a:extLst>
              <a:ext uri="{FF2B5EF4-FFF2-40B4-BE49-F238E27FC236}">
                <a16:creationId xmlns:a16="http://schemas.microsoft.com/office/drawing/2014/main" id="{8CFD0A9F-0E4A-08FC-B430-C5FD5F9E37F5}"/>
              </a:ext>
            </a:extLst>
          </p:cNvPr>
          <p:cNvSpPr txBox="1"/>
          <p:nvPr/>
        </p:nvSpPr>
        <p:spPr>
          <a:xfrm>
            <a:off x="364067" y="362913"/>
            <a:ext cx="11429999" cy="6555641"/>
          </a:xfrm>
          <a:prstGeom prst="rect">
            <a:avLst/>
          </a:prstGeom>
          <a:solidFill>
            <a:srgbClr val="FFFF00"/>
          </a:solidFill>
          <a:effectLst>
            <a:outerShdw blurRad="50800" dist="38100" dir="2700000" algn="tl" rotWithShape="0">
              <a:prstClr val="black">
                <a:alpha val="40000"/>
              </a:prstClr>
            </a:outerShdw>
          </a:effectLst>
        </p:spPr>
        <p:txBody>
          <a:bodyPr wrap="square" rtlCol="0">
            <a:spAutoFit/>
          </a:bodyPr>
          <a:lstStyle/>
          <a:p>
            <a:pPr marL="857250" indent="-857250">
              <a:buFont typeface="Arial" panose="020B0604020202020204" pitchFamily="34" charset="0"/>
              <a:buChar char="•"/>
            </a:pPr>
            <a:r>
              <a:rPr lang="en-GB" sz="6000" dirty="0">
                <a:solidFill>
                  <a:srgbClr val="FF0000"/>
                </a:solidFill>
              </a:rPr>
              <a:t>Reduce work in silo </a:t>
            </a:r>
            <a:r>
              <a:rPr lang="en-GB" sz="6000" dirty="0"/>
              <a:t>is absolutely necessary, </a:t>
            </a:r>
            <a:r>
              <a:rPr lang="en-GB" sz="6000" u="sng" dirty="0"/>
              <a:t>event if some subjects are sectorial</a:t>
            </a:r>
            <a:r>
              <a:rPr lang="en-GB" sz="6000" dirty="0"/>
              <a:t>…</a:t>
            </a:r>
          </a:p>
          <a:p>
            <a:pPr marL="857250" indent="-857250">
              <a:buFont typeface="Arial" panose="020B0604020202020204" pitchFamily="34" charset="0"/>
              <a:buChar char="•"/>
            </a:pPr>
            <a:r>
              <a:rPr lang="en-GB" sz="6000" dirty="0">
                <a:solidFill>
                  <a:srgbClr val="FF0000"/>
                </a:solidFill>
                <a:highlight>
                  <a:srgbClr val="FFFF00"/>
                </a:highlight>
              </a:rPr>
              <a:t>Working OH </a:t>
            </a:r>
            <a:r>
              <a:rPr lang="en-GB" sz="6000" dirty="0"/>
              <a:t>is very difficult (you will discover that …)</a:t>
            </a:r>
          </a:p>
          <a:p>
            <a:pPr marL="857250" indent="-857250">
              <a:buFont typeface="Arial" panose="020B0604020202020204" pitchFamily="34" charset="0"/>
              <a:buChar char="•"/>
            </a:pPr>
            <a:r>
              <a:rPr lang="en-GB" sz="6000" dirty="0"/>
              <a:t>Working OH is a </a:t>
            </a:r>
            <a:r>
              <a:rPr lang="en-GB" sz="6000" dirty="0">
                <a:solidFill>
                  <a:srgbClr val="FF0000"/>
                </a:solidFill>
              </a:rPr>
              <a:t>spirit of mind </a:t>
            </a:r>
            <a:r>
              <a:rPr lang="en-GB" sz="6000" dirty="0"/>
              <a:t>and an </a:t>
            </a:r>
            <a:r>
              <a:rPr lang="en-GB" sz="6000" dirty="0">
                <a:solidFill>
                  <a:srgbClr val="FF0000"/>
                </a:solidFill>
              </a:rPr>
              <a:t>attitude</a:t>
            </a:r>
            <a:r>
              <a:rPr lang="en-GB" sz="6000" dirty="0"/>
              <a:t> </a:t>
            </a:r>
          </a:p>
        </p:txBody>
      </p:sp>
      <p:sp>
        <p:nvSpPr>
          <p:cNvPr id="6" name="Espace réservé du numéro de diapositive 5">
            <a:extLst>
              <a:ext uri="{FF2B5EF4-FFF2-40B4-BE49-F238E27FC236}">
                <a16:creationId xmlns:a16="http://schemas.microsoft.com/office/drawing/2014/main" id="{55902AE9-8F13-2C8B-55D1-F57AFA885E4C}"/>
              </a:ext>
            </a:extLst>
          </p:cNvPr>
          <p:cNvSpPr>
            <a:spLocks noGrp="1"/>
          </p:cNvSpPr>
          <p:nvPr>
            <p:ph type="sldNum" sz="quarter" idx="12"/>
          </p:nvPr>
        </p:nvSpPr>
        <p:spPr/>
        <p:txBody>
          <a:bodyPr/>
          <a:lstStyle/>
          <a:p>
            <a:fld id="{54CA3083-4914-4C38-87A0-9EB71B9DD8EF}" type="slidenum">
              <a:rPr lang="en-GB" smtClean="0"/>
              <a:t>16</a:t>
            </a:fld>
            <a:endParaRPr lang="en-GB"/>
          </a:p>
        </p:txBody>
      </p:sp>
    </p:spTree>
    <p:extLst>
      <p:ext uri="{BB962C8B-B14F-4D97-AF65-F5344CB8AC3E}">
        <p14:creationId xmlns:p14="http://schemas.microsoft.com/office/powerpoint/2010/main" val="3027223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0E9B0-C5AA-807F-30AA-DDF20E0A594A}"/>
            </a:ext>
          </a:extLst>
        </p:cNvPr>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F934C9F-5F09-1F0C-A20A-13EDA9A27AAF}"/>
              </a:ext>
            </a:extLst>
          </p:cNvPr>
          <p:cNvSpPr>
            <a:spLocks noGrp="1"/>
          </p:cNvSpPr>
          <p:nvPr>
            <p:ph type="dt" sz="half" idx="10"/>
          </p:nvPr>
        </p:nvSpPr>
        <p:spPr/>
        <p:txBody>
          <a:bodyPr/>
          <a:lstStyle/>
          <a:p>
            <a:fld id="{F697E8BB-1A65-4393-BCB1-62151382DE65}" type="datetime1">
              <a:rPr lang="en-GB" smtClean="0"/>
              <a:t>11/01/2026</a:t>
            </a:fld>
            <a:endParaRPr lang="en-GB"/>
          </a:p>
        </p:txBody>
      </p:sp>
      <p:sp>
        <p:nvSpPr>
          <p:cNvPr id="3" name="Espace réservé du pied de page 2">
            <a:extLst>
              <a:ext uri="{FF2B5EF4-FFF2-40B4-BE49-F238E27FC236}">
                <a16:creationId xmlns:a16="http://schemas.microsoft.com/office/drawing/2014/main" id="{28ECC78F-5D76-6C09-E9BE-D7FBC29C9C70}"/>
              </a:ext>
            </a:extLst>
          </p:cNvPr>
          <p:cNvSpPr>
            <a:spLocks noGrp="1"/>
          </p:cNvSpPr>
          <p:nvPr>
            <p:ph type="ftr" sz="quarter" idx="11"/>
          </p:nvPr>
        </p:nvSpPr>
        <p:spPr/>
        <p:txBody>
          <a:bodyPr/>
          <a:lstStyle/>
          <a:p>
            <a:r>
              <a:rPr lang="en-GB"/>
              <a:t>Andremont. OH Approach Are we on the right track ? ESCMID  Jan 12, 2026</a:t>
            </a:r>
          </a:p>
        </p:txBody>
      </p:sp>
      <p:sp>
        <p:nvSpPr>
          <p:cNvPr id="5" name="ZoneTexte 4">
            <a:extLst>
              <a:ext uri="{FF2B5EF4-FFF2-40B4-BE49-F238E27FC236}">
                <a16:creationId xmlns:a16="http://schemas.microsoft.com/office/drawing/2014/main" id="{61664A1B-DDFD-EBB4-285C-3F88CC75FB88}"/>
              </a:ext>
            </a:extLst>
          </p:cNvPr>
          <p:cNvSpPr txBox="1"/>
          <p:nvPr/>
        </p:nvSpPr>
        <p:spPr>
          <a:xfrm>
            <a:off x="364067" y="362913"/>
            <a:ext cx="11429999" cy="6555641"/>
          </a:xfrm>
          <a:prstGeom prst="rect">
            <a:avLst/>
          </a:prstGeom>
          <a:solidFill>
            <a:srgbClr val="FFFF00"/>
          </a:solidFill>
          <a:effectLst>
            <a:outerShdw blurRad="50800" dist="38100" dir="2700000" algn="tl" rotWithShape="0">
              <a:prstClr val="black">
                <a:alpha val="40000"/>
              </a:prstClr>
            </a:outerShdw>
          </a:effectLst>
        </p:spPr>
        <p:txBody>
          <a:bodyPr wrap="square" rtlCol="0">
            <a:spAutoFit/>
          </a:bodyPr>
          <a:lstStyle/>
          <a:p>
            <a:pPr marL="857250" indent="-857250">
              <a:buFont typeface="Arial" panose="020B0604020202020204" pitchFamily="34" charset="0"/>
              <a:buChar char="•"/>
            </a:pPr>
            <a:r>
              <a:rPr lang="en-GB" sz="6000" dirty="0">
                <a:solidFill>
                  <a:srgbClr val="FF0000"/>
                </a:solidFill>
              </a:rPr>
              <a:t>Reduce work in silo </a:t>
            </a:r>
            <a:r>
              <a:rPr lang="en-GB" sz="6000" dirty="0"/>
              <a:t>is absolutely necessary, </a:t>
            </a:r>
            <a:r>
              <a:rPr lang="en-GB" sz="6000" u="sng" dirty="0"/>
              <a:t>event if some subjects are sectorial</a:t>
            </a:r>
            <a:r>
              <a:rPr lang="en-GB" sz="6000" dirty="0"/>
              <a:t>…</a:t>
            </a:r>
          </a:p>
          <a:p>
            <a:pPr marL="857250" indent="-857250">
              <a:buFont typeface="Arial" panose="020B0604020202020204" pitchFamily="34" charset="0"/>
              <a:buChar char="•"/>
            </a:pPr>
            <a:r>
              <a:rPr lang="en-GB" sz="6000" dirty="0">
                <a:solidFill>
                  <a:srgbClr val="FF0000"/>
                </a:solidFill>
                <a:highlight>
                  <a:srgbClr val="FFFF00"/>
                </a:highlight>
              </a:rPr>
              <a:t>Working OH </a:t>
            </a:r>
            <a:r>
              <a:rPr lang="en-GB" sz="6000" dirty="0"/>
              <a:t>is very difficult (you will discover that …)</a:t>
            </a:r>
          </a:p>
          <a:p>
            <a:pPr marL="857250" indent="-857250">
              <a:buFont typeface="Arial" panose="020B0604020202020204" pitchFamily="34" charset="0"/>
              <a:buChar char="•"/>
            </a:pPr>
            <a:r>
              <a:rPr lang="en-GB" sz="6000" dirty="0"/>
              <a:t>Working OH is a </a:t>
            </a:r>
            <a:r>
              <a:rPr lang="en-GB" sz="6000" dirty="0">
                <a:solidFill>
                  <a:srgbClr val="FF0000"/>
                </a:solidFill>
              </a:rPr>
              <a:t>spirit of mind </a:t>
            </a:r>
            <a:r>
              <a:rPr lang="en-GB" sz="6000" dirty="0"/>
              <a:t>and an </a:t>
            </a:r>
            <a:r>
              <a:rPr lang="en-GB" sz="6000" dirty="0">
                <a:solidFill>
                  <a:srgbClr val="FF0000"/>
                </a:solidFill>
              </a:rPr>
              <a:t>attitude</a:t>
            </a:r>
            <a:r>
              <a:rPr lang="en-GB" sz="6000" dirty="0"/>
              <a:t> </a:t>
            </a:r>
          </a:p>
        </p:txBody>
      </p:sp>
      <p:sp>
        <p:nvSpPr>
          <p:cNvPr id="6" name="Espace réservé du numéro de diapositive 5">
            <a:extLst>
              <a:ext uri="{FF2B5EF4-FFF2-40B4-BE49-F238E27FC236}">
                <a16:creationId xmlns:a16="http://schemas.microsoft.com/office/drawing/2014/main" id="{059B6341-B314-49DD-EC4A-AB41FDD50BF2}"/>
              </a:ext>
            </a:extLst>
          </p:cNvPr>
          <p:cNvSpPr>
            <a:spLocks noGrp="1"/>
          </p:cNvSpPr>
          <p:nvPr>
            <p:ph type="sldNum" sz="quarter" idx="12"/>
          </p:nvPr>
        </p:nvSpPr>
        <p:spPr/>
        <p:txBody>
          <a:bodyPr/>
          <a:lstStyle/>
          <a:p>
            <a:fld id="{54CA3083-4914-4C38-87A0-9EB71B9DD8EF}" type="slidenum">
              <a:rPr lang="en-GB" smtClean="0"/>
              <a:t>17</a:t>
            </a:fld>
            <a:endParaRPr lang="en-GB"/>
          </a:p>
        </p:txBody>
      </p:sp>
      <p:sp>
        <p:nvSpPr>
          <p:cNvPr id="4" name="ZoneTexte 3">
            <a:extLst>
              <a:ext uri="{FF2B5EF4-FFF2-40B4-BE49-F238E27FC236}">
                <a16:creationId xmlns:a16="http://schemas.microsoft.com/office/drawing/2014/main" id="{EEFC94FC-83A5-0026-579B-A964012157AA}"/>
              </a:ext>
            </a:extLst>
          </p:cNvPr>
          <p:cNvSpPr txBox="1"/>
          <p:nvPr/>
        </p:nvSpPr>
        <p:spPr>
          <a:xfrm>
            <a:off x="1318521" y="824577"/>
            <a:ext cx="10035279" cy="5632311"/>
          </a:xfrm>
          <a:prstGeom prst="rect">
            <a:avLst/>
          </a:prstGeom>
          <a:solidFill>
            <a:srgbClr val="ED1BCF"/>
          </a:solidFill>
        </p:spPr>
        <p:txBody>
          <a:bodyPr wrap="square" rtlCol="0">
            <a:spAutoFit/>
          </a:bodyPr>
          <a:lstStyle/>
          <a:p>
            <a:pPr algn="ctr"/>
            <a:r>
              <a:rPr lang="en-GB" sz="7200" dirty="0"/>
              <a:t>What I do in one sector always influences what happens in the others, although to various extend. </a:t>
            </a:r>
          </a:p>
        </p:txBody>
      </p:sp>
    </p:spTree>
    <p:extLst>
      <p:ext uri="{BB962C8B-B14F-4D97-AF65-F5344CB8AC3E}">
        <p14:creationId xmlns:p14="http://schemas.microsoft.com/office/powerpoint/2010/main" val="667940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2EB26D8-4CD4-055D-B87E-5D3C4EF7B062}"/>
              </a:ext>
            </a:extLst>
          </p:cNvPr>
          <p:cNvSpPr>
            <a:spLocks noGrp="1"/>
          </p:cNvSpPr>
          <p:nvPr>
            <p:ph type="dt" sz="half" idx="10"/>
          </p:nvPr>
        </p:nvSpPr>
        <p:spPr/>
        <p:txBody>
          <a:bodyPr/>
          <a:lstStyle/>
          <a:p>
            <a:fld id="{8B868B8B-065F-4830-B6C1-81F20C3E1840}" type="datetime1">
              <a:rPr lang="en-GB" smtClean="0"/>
              <a:t>11/01/2026</a:t>
            </a:fld>
            <a:endParaRPr lang="en-GB"/>
          </a:p>
        </p:txBody>
      </p:sp>
      <p:sp>
        <p:nvSpPr>
          <p:cNvPr id="3" name="Espace réservé du pied de page 2">
            <a:extLst>
              <a:ext uri="{FF2B5EF4-FFF2-40B4-BE49-F238E27FC236}">
                <a16:creationId xmlns:a16="http://schemas.microsoft.com/office/drawing/2014/main" id="{35A8DEE6-2CBD-E9A2-D552-9C92908D25DE}"/>
              </a:ext>
            </a:extLst>
          </p:cNvPr>
          <p:cNvSpPr>
            <a:spLocks noGrp="1"/>
          </p:cNvSpPr>
          <p:nvPr>
            <p:ph type="ftr" sz="quarter" idx="11"/>
          </p:nvPr>
        </p:nvSpPr>
        <p:spPr/>
        <p:txBody>
          <a:bodyPr/>
          <a:lstStyle/>
          <a:p>
            <a:r>
              <a:rPr lang="en-GB"/>
              <a:t>Andremont. OH Approach Are we on the right track ? ESCMID  Jan 12, 2026</a:t>
            </a:r>
          </a:p>
        </p:txBody>
      </p:sp>
      <p:sp>
        <p:nvSpPr>
          <p:cNvPr id="4" name="Espace réservé du numéro de diapositive 3">
            <a:extLst>
              <a:ext uri="{FF2B5EF4-FFF2-40B4-BE49-F238E27FC236}">
                <a16:creationId xmlns:a16="http://schemas.microsoft.com/office/drawing/2014/main" id="{D33B1C92-5A8B-C5D5-CC5C-62362FF7EA37}"/>
              </a:ext>
            </a:extLst>
          </p:cNvPr>
          <p:cNvSpPr>
            <a:spLocks noGrp="1"/>
          </p:cNvSpPr>
          <p:nvPr>
            <p:ph type="sldNum" sz="quarter" idx="12"/>
          </p:nvPr>
        </p:nvSpPr>
        <p:spPr/>
        <p:txBody>
          <a:bodyPr/>
          <a:lstStyle/>
          <a:p>
            <a:fld id="{54CA3083-4914-4C38-87A0-9EB71B9DD8EF}" type="slidenum">
              <a:rPr lang="en-GB" smtClean="0"/>
              <a:t>18</a:t>
            </a:fld>
            <a:endParaRPr lang="en-GB"/>
          </a:p>
        </p:txBody>
      </p:sp>
      <p:pic>
        <p:nvPicPr>
          <p:cNvPr id="6" name="Image 5">
            <a:extLst>
              <a:ext uri="{FF2B5EF4-FFF2-40B4-BE49-F238E27FC236}">
                <a16:creationId xmlns:a16="http://schemas.microsoft.com/office/drawing/2014/main" id="{4CBFA0CB-7EAE-FC1E-1057-E8789E82E0E0}"/>
              </a:ext>
            </a:extLst>
          </p:cNvPr>
          <p:cNvPicPr>
            <a:picLocks noChangeAspect="1"/>
          </p:cNvPicPr>
          <p:nvPr/>
        </p:nvPicPr>
        <p:blipFill>
          <a:blip r:embed="rId2"/>
          <a:stretch>
            <a:fillRect/>
          </a:stretch>
        </p:blipFill>
        <p:spPr>
          <a:xfrm>
            <a:off x="3142695" y="886488"/>
            <a:ext cx="8687246" cy="2419474"/>
          </a:xfrm>
          <a:prstGeom prst="rect">
            <a:avLst/>
          </a:prstGeom>
        </p:spPr>
      </p:pic>
      <p:pic>
        <p:nvPicPr>
          <p:cNvPr id="8" name="Image 7">
            <a:extLst>
              <a:ext uri="{FF2B5EF4-FFF2-40B4-BE49-F238E27FC236}">
                <a16:creationId xmlns:a16="http://schemas.microsoft.com/office/drawing/2014/main" id="{D4AE177D-38D6-3C29-D89F-CB640009F4EF}"/>
              </a:ext>
            </a:extLst>
          </p:cNvPr>
          <p:cNvPicPr>
            <a:picLocks noChangeAspect="1"/>
          </p:cNvPicPr>
          <p:nvPr/>
        </p:nvPicPr>
        <p:blipFill>
          <a:blip r:embed="rId3"/>
          <a:stretch>
            <a:fillRect/>
          </a:stretch>
        </p:blipFill>
        <p:spPr>
          <a:xfrm>
            <a:off x="838200" y="4184457"/>
            <a:ext cx="10571938" cy="1510277"/>
          </a:xfrm>
          <a:prstGeom prst="rect">
            <a:avLst/>
          </a:prstGeom>
          <a:ln w="31750">
            <a:solidFill>
              <a:schemeClr val="accent1"/>
            </a:solidFill>
          </a:ln>
        </p:spPr>
      </p:pic>
      <p:sp>
        <p:nvSpPr>
          <p:cNvPr id="5" name="ZoneTexte 4">
            <a:extLst>
              <a:ext uri="{FF2B5EF4-FFF2-40B4-BE49-F238E27FC236}">
                <a16:creationId xmlns:a16="http://schemas.microsoft.com/office/drawing/2014/main" id="{83372AA9-D465-1F5C-1B22-808059BD92E4}"/>
              </a:ext>
            </a:extLst>
          </p:cNvPr>
          <p:cNvSpPr txBox="1"/>
          <p:nvPr/>
        </p:nvSpPr>
        <p:spPr>
          <a:xfrm>
            <a:off x="362059" y="255489"/>
            <a:ext cx="2657475" cy="3416320"/>
          </a:xfrm>
          <a:prstGeom prst="rect">
            <a:avLst/>
          </a:prstGeom>
          <a:noFill/>
        </p:spPr>
        <p:txBody>
          <a:bodyPr wrap="square" rtlCol="0">
            <a:spAutoFit/>
          </a:bodyPr>
          <a:lstStyle/>
          <a:p>
            <a:pPr algn="ctr"/>
            <a:r>
              <a:rPr lang="en-GB" sz="3600" dirty="0">
                <a:highlight>
                  <a:srgbClr val="FFFF00"/>
                </a:highlight>
              </a:rPr>
              <a:t>Review papers on the environment are now available</a:t>
            </a:r>
          </a:p>
        </p:txBody>
      </p:sp>
    </p:spTree>
    <p:extLst>
      <p:ext uri="{BB962C8B-B14F-4D97-AF65-F5344CB8AC3E}">
        <p14:creationId xmlns:p14="http://schemas.microsoft.com/office/powerpoint/2010/main" val="2014182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D5C2D0-BB36-CA87-CB5F-4E16E22C1963}"/>
              </a:ext>
            </a:extLst>
          </p:cNvPr>
          <p:cNvSpPr>
            <a:spLocks noGrp="1"/>
          </p:cNvSpPr>
          <p:nvPr>
            <p:ph type="title"/>
          </p:nvPr>
        </p:nvSpPr>
        <p:spPr>
          <a:xfrm>
            <a:off x="838200" y="4258737"/>
            <a:ext cx="10515600" cy="451114"/>
          </a:xfrm>
        </p:spPr>
        <p:txBody>
          <a:bodyPr>
            <a:noAutofit/>
          </a:bodyPr>
          <a:lstStyle/>
          <a:p>
            <a:pPr algn="ctr"/>
            <a:r>
              <a:rPr lang="en-GB" sz="5400" dirty="0"/>
              <a:t>The </a:t>
            </a:r>
            <a:r>
              <a:rPr lang="en-GB" sz="5400" dirty="0">
                <a:solidFill>
                  <a:srgbClr val="FF0000"/>
                </a:solidFill>
              </a:rPr>
              <a:t>One health </a:t>
            </a:r>
            <a:r>
              <a:rPr lang="en-GB" sz="5400" dirty="0"/>
              <a:t>aspect, taking the </a:t>
            </a:r>
            <a:r>
              <a:rPr lang="en-GB" sz="5400" dirty="0">
                <a:highlight>
                  <a:srgbClr val="FFFF00"/>
                </a:highlight>
              </a:rPr>
              <a:t>environment in the loop</a:t>
            </a:r>
            <a:r>
              <a:rPr lang="en-GB" sz="5400" dirty="0"/>
              <a:t>, is key because </a:t>
            </a:r>
            <a:r>
              <a:rPr lang="en-GB" sz="5400" dirty="0">
                <a:solidFill>
                  <a:srgbClr val="FF0000"/>
                </a:solidFill>
              </a:rPr>
              <a:t>AMR </a:t>
            </a:r>
            <a:r>
              <a:rPr lang="en-GB" sz="5400" dirty="0"/>
              <a:t>shares many </a:t>
            </a:r>
            <a:r>
              <a:rPr lang="en-GB" sz="5400" dirty="0">
                <a:solidFill>
                  <a:srgbClr val="FF0000"/>
                </a:solidFill>
              </a:rPr>
              <a:t>similarities </a:t>
            </a:r>
            <a:r>
              <a:rPr lang="en-GB" sz="5400" dirty="0"/>
              <a:t>with</a:t>
            </a:r>
            <a:r>
              <a:rPr lang="en-GB" sz="5400" dirty="0">
                <a:solidFill>
                  <a:srgbClr val="FF0000"/>
                </a:solidFill>
              </a:rPr>
              <a:t> greenhouse gas emissions </a:t>
            </a:r>
            <a:r>
              <a:rPr lang="en-GB" sz="5400" dirty="0"/>
              <a:t>and</a:t>
            </a:r>
            <a:r>
              <a:rPr lang="en-GB" sz="5400" dirty="0">
                <a:solidFill>
                  <a:srgbClr val="FF0000"/>
                </a:solidFill>
              </a:rPr>
              <a:t> global warming </a:t>
            </a:r>
          </a:p>
        </p:txBody>
      </p:sp>
      <p:sp>
        <p:nvSpPr>
          <p:cNvPr id="4" name="Espace réservé de la date 3">
            <a:extLst>
              <a:ext uri="{FF2B5EF4-FFF2-40B4-BE49-F238E27FC236}">
                <a16:creationId xmlns:a16="http://schemas.microsoft.com/office/drawing/2014/main" id="{2D290645-1CC5-CB3E-4AB6-0901F123F61D}"/>
              </a:ext>
            </a:extLst>
          </p:cNvPr>
          <p:cNvSpPr>
            <a:spLocks noGrp="1"/>
          </p:cNvSpPr>
          <p:nvPr>
            <p:ph type="dt" sz="half" idx="10"/>
          </p:nvPr>
        </p:nvSpPr>
        <p:spPr/>
        <p:txBody>
          <a:bodyPr/>
          <a:lstStyle/>
          <a:p>
            <a:fld id="{2F6630A2-ABFB-4806-9E66-3B06EAEED64F}" type="datetime1">
              <a:rPr lang="en-GB" smtClean="0"/>
              <a:t>11/01/2026</a:t>
            </a:fld>
            <a:endParaRPr lang="en-GB"/>
          </a:p>
        </p:txBody>
      </p:sp>
      <p:sp>
        <p:nvSpPr>
          <p:cNvPr id="5" name="Espace réservé du pied de page 4">
            <a:extLst>
              <a:ext uri="{FF2B5EF4-FFF2-40B4-BE49-F238E27FC236}">
                <a16:creationId xmlns:a16="http://schemas.microsoft.com/office/drawing/2014/main" id="{88EA41B3-01F5-7969-E718-547A9BFC5B06}"/>
              </a:ext>
            </a:extLst>
          </p:cNvPr>
          <p:cNvSpPr>
            <a:spLocks noGrp="1"/>
          </p:cNvSpPr>
          <p:nvPr>
            <p:ph type="ftr" sz="quarter" idx="11"/>
          </p:nvPr>
        </p:nvSpPr>
        <p:spPr/>
        <p:txBody>
          <a:bodyPr/>
          <a:lstStyle/>
          <a:p>
            <a:r>
              <a:rPr lang="en-GB"/>
              <a:t>Andremont. OH Approach Are we on the right track ? ESCMID  Jan 12, 2026</a:t>
            </a:r>
          </a:p>
        </p:txBody>
      </p:sp>
      <p:sp>
        <p:nvSpPr>
          <p:cNvPr id="3" name="ZoneTexte 2">
            <a:extLst>
              <a:ext uri="{FF2B5EF4-FFF2-40B4-BE49-F238E27FC236}">
                <a16:creationId xmlns:a16="http://schemas.microsoft.com/office/drawing/2014/main" id="{82DAE433-980B-70EA-39C8-7BE508249B25}"/>
              </a:ext>
            </a:extLst>
          </p:cNvPr>
          <p:cNvSpPr txBox="1"/>
          <p:nvPr/>
        </p:nvSpPr>
        <p:spPr>
          <a:xfrm>
            <a:off x="838200" y="153893"/>
            <a:ext cx="11006667" cy="1569660"/>
          </a:xfrm>
          <a:prstGeom prst="rect">
            <a:avLst/>
          </a:prstGeom>
          <a:noFill/>
        </p:spPr>
        <p:txBody>
          <a:bodyPr wrap="square" rtlCol="0">
            <a:spAutoFit/>
          </a:bodyPr>
          <a:lstStyle/>
          <a:p>
            <a:pPr algn="ctr"/>
            <a:r>
              <a:rPr lang="en-GB" sz="3200" dirty="0">
                <a:latin typeface="Comic Sans MS" panose="030F0702030302020204" pitchFamily="66" charset="0"/>
              </a:rPr>
              <a:t>I know that it is often difficult for physicians and veterinarians to work with environmentalists because of cultural differences but… </a:t>
            </a:r>
          </a:p>
        </p:txBody>
      </p:sp>
      <p:sp>
        <p:nvSpPr>
          <p:cNvPr id="6" name="Espace réservé du numéro de diapositive 5">
            <a:extLst>
              <a:ext uri="{FF2B5EF4-FFF2-40B4-BE49-F238E27FC236}">
                <a16:creationId xmlns:a16="http://schemas.microsoft.com/office/drawing/2014/main" id="{C049987C-3CCB-E6C5-2A2E-69C167D2AE36}"/>
              </a:ext>
            </a:extLst>
          </p:cNvPr>
          <p:cNvSpPr>
            <a:spLocks noGrp="1"/>
          </p:cNvSpPr>
          <p:nvPr>
            <p:ph type="sldNum" sz="quarter" idx="12"/>
          </p:nvPr>
        </p:nvSpPr>
        <p:spPr/>
        <p:txBody>
          <a:bodyPr/>
          <a:lstStyle/>
          <a:p>
            <a:fld id="{54CA3083-4914-4C38-87A0-9EB71B9DD8EF}" type="slidenum">
              <a:rPr lang="en-GB" smtClean="0"/>
              <a:t>19</a:t>
            </a:fld>
            <a:endParaRPr lang="en-GB"/>
          </a:p>
        </p:txBody>
      </p:sp>
    </p:spTree>
    <p:extLst>
      <p:ext uri="{BB962C8B-B14F-4D97-AF65-F5344CB8AC3E}">
        <p14:creationId xmlns:p14="http://schemas.microsoft.com/office/powerpoint/2010/main" val="3227626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AF15FA-16BC-8BE9-78B4-4608DF718763}"/>
              </a:ext>
            </a:extLst>
          </p:cNvPr>
          <p:cNvSpPr>
            <a:spLocks noGrp="1"/>
          </p:cNvSpPr>
          <p:nvPr>
            <p:ph type="title"/>
          </p:nvPr>
        </p:nvSpPr>
        <p:spPr/>
        <p:txBody>
          <a:bodyPr/>
          <a:lstStyle/>
          <a:p>
            <a:r>
              <a:rPr lang="en-GB" dirty="0"/>
              <a:t>Where are resistant bacteria ?</a:t>
            </a:r>
          </a:p>
        </p:txBody>
      </p:sp>
      <p:sp>
        <p:nvSpPr>
          <p:cNvPr id="3" name="Espace réservé du contenu 2">
            <a:extLst>
              <a:ext uri="{FF2B5EF4-FFF2-40B4-BE49-F238E27FC236}">
                <a16:creationId xmlns:a16="http://schemas.microsoft.com/office/drawing/2014/main" id="{F8EBD37C-07C5-C9B2-A31B-B00ABEA345E4}"/>
              </a:ext>
            </a:extLst>
          </p:cNvPr>
          <p:cNvSpPr>
            <a:spLocks noGrp="1"/>
          </p:cNvSpPr>
          <p:nvPr>
            <p:ph idx="1"/>
          </p:nvPr>
        </p:nvSpPr>
        <p:spPr/>
        <p:txBody>
          <a:bodyPr>
            <a:normAutofit lnSpcReduction="10000"/>
          </a:bodyPr>
          <a:lstStyle/>
          <a:p>
            <a:r>
              <a:rPr lang="en-GB" dirty="0"/>
              <a:t>Just as susceptible one they are </a:t>
            </a:r>
            <a:r>
              <a:rPr lang="en-GB" dirty="0">
                <a:solidFill>
                  <a:srgbClr val="FF0000"/>
                </a:solidFill>
              </a:rPr>
              <a:t>mostly</a:t>
            </a:r>
            <a:r>
              <a:rPr lang="en-GB" dirty="0"/>
              <a:t> in ecosystems such as the digestive tract of </a:t>
            </a:r>
            <a:r>
              <a:rPr lang="en-GB" dirty="0">
                <a:solidFill>
                  <a:srgbClr val="FF0000"/>
                </a:solidFill>
              </a:rPr>
              <a:t>all living animals </a:t>
            </a:r>
            <a:r>
              <a:rPr lang="en-GB" dirty="0"/>
              <a:t>(including humans)</a:t>
            </a:r>
          </a:p>
          <a:p>
            <a:r>
              <a:rPr lang="en-GB" dirty="0"/>
              <a:t>A single digestive tract contains ~10 </a:t>
            </a:r>
            <a:r>
              <a:rPr lang="en-GB" baseline="30000" dirty="0"/>
              <a:t>14 </a:t>
            </a:r>
            <a:r>
              <a:rPr lang="en-GB" dirty="0"/>
              <a:t>bacteria</a:t>
            </a:r>
          </a:p>
          <a:p>
            <a:r>
              <a:rPr lang="en-GB" dirty="0"/>
              <a:t>1 to 10% are excreted everyday and join the </a:t>
            </a:r>
            <a:r>
              <a:rPr lang="en-GB" dirty="0">
                <a:solidFill>
                  <a:srgbClr val="FF0000"/>
                </a:solidFill>
              </a:rPr>
              <a:t>environment</a:t>
            </a:r>
          </a:p>
          <a:p>
            <a:r>
              <a:rPr lang="en-GB" dirty="0"/>
              <a:t>Both for </a:t>
            </a:r>
            <a:r>
              <a:rPr lang="en-GB" dirty="0">
                <a:solidFill>
                  <a:srgbClr val="FF0000"/>
                </a:solidFill>
              </a:rPr>
              <a:t>humans</a:t>
            </a:r>
            <a:r>
              <a:rPr lang="en-GB" dirty="0"/>
              <a:t> and </a:t>
            </a:r>
            <a:r>
              <a:rPr lang="en-GB" dirty="0">
                <a:solidFill>
                  <a:srgbClr val="FF0000"/>
                </a:solidFill>
              </a:rPr>
              <a:t>animals</a:t>
            </a:r>
          </a:p>
          <a:p>
            <a:r>
              <a:rPr lang="en-GB" dirty="0"/>
              <a:t>Anyplace in the world.</a:t>
            </a:r>
          </a:p>
          <a:p>
            <a:r>
              <a:rPr lang="en-GB" dirty="0"/>
              <a:t>In comparison the </a:t>
            </a:r>
            <a:r>
              <a:rPr lang="en-GB" dirty="0">
                <a:solidFill>
                  <a:srgbClr val="FF0000"/>
                </a:solidFill>
              </a:rPr>
              <a:t>number of bacteria at infectious sites is very, very, very low</a:t>
            </a:r>
            <a:r>
              <a:rPr lang="en-GB" dirty="0"/>
              <a:t>. </a:t>
            </a:r>
          </a:p>
          <a:p>
            <a:r>
              <a:rPr lang="en-GB" dirty="0"/>
              <a:t>So, if you want to deal with the problem of AMR, you better take that into account. </a:t>
            </a:r>
            <a:r>
              <a:rPr lang="en-GB" dirty="0">
                <a:solidFill>
                  <a:srgbClr val="FF0000"/>
                </a:solidFill>
              </a:rPr>
              <a:t>You must deal with ecosystems  </a:t>
            </a:r>
          </a:p>
        </p:txBody>
      </p:sp>
      <p:sp>
        <p:nvSpPr>
          <p:cNvPr id="4" name="Espace réservé de la date 3">
            <a:extLst>
              <a:ext uri="{FF2B5EF4-FFF2-40B4-BE49-F238E27FC236}">
                <a16:creationId xmlns:a16="http://schemas.microsoft.com/office/drawing/2014/main" id="{BB4E9EC9-5F6D-E01B-3BDB-15C61DD0DF0D}"/>
              </a:ext>
            </a:extLst>
          </p:cNvPr>
          <p:cNvSpPr>
            <a:spLocks noGrp="1"/>
          </p:cNvSpPr>
          <p:nvPr>
            <p:ph type="dt" sz="half" idx="10"/>
          </p:nvPr>
        </p:nvSpPr>
        <p:spPr/>
        <p:txBody>
          <a:bodyPr/>
          <a:lstStyle/>
          <a:p>
            <a:fld id="{E7A8D4F3-40A2-441F-9130-6CB37B9A18EC}" type="datetime1">
              <a:rPr lang="en-GB" smtClean="0"/>
              <a:t>11/01/2026</a:t>
            </a:fld>
            <a:endParaRPr lang="en-GB"/>
          </a:p>
        </p:txBody>
      </p:sp>
      <p:sp>
        <p:nvSpPr>
          <p:cNvPr id="5" name="Espace réservé du pied de page 4">
            <a:extLst>
              <a:ext uri="{FF2B5EF4-FFF2-40B4-BE49-F238E27FC236}">
                <a16:creationId xmlns:a16="http://schemas.microsoft.com/office/drawing/2014/main" id="{C13015D8-71F5-2B60-0E23-F78E9008488E}"/>
              </a:ext>
            </a:extLst>
          </p:cNvPr>
          <p:cNvSpPr>
            <a:spLocks noGrp="1"/>
          </p:cNvSpPr>
          <p:nvPr>
            <p:ph type="ftr" sz="quarter" idx="11"/>
          </p:nvPr>
        </p:nvSpPr>
        <p:spPr/>
        <p:txBody>
          <a:bodyPr/>
          <a:lstStyle/>
          <a:p>
            <a:r>
              <a:rPr lang="en-GB"/>
              <a:t>Andremont. OH Approach Are we on the right track ? ESCMID  Jan 12, 2026</a:t>
            </a:r>
          </a:p>
        </p:txBody>
      </p:sp>
      <p:sp>
        <p:nvSpPr>
          <p:cNvPr id="6" name="Espace réservé du numéro de diapositive 5">
            <a:extLst>
              <a:ext uri="{FF2B5EF4-FFF2-40B4-BE49-F238E27FC236}">
                <a16:creationId xmlns:a16="http://schemas.microsoft.com/office/drawing/2014/main" id="{EF535A83-38B1-039A-3B95-807A8A5BC90D}"/>
              </a:ext>
            </a:extLst>
          </p:cNvPr>
          <p:cNvSpPr>
            <a:spLocks noGrp="1"/>
          </p:cNvSpPr>
          <p:nvPr>
            <p:ph type="sldNum" sz="quarter" idx="12"/>
          </p:nvPr>
        </p:nvSpPr>
        <p:spPr/>
        <p:txBody>
          <a:bodyPr/>
          <a:lstStyle/>
          <a:p>
            <a:fld id="{54CA3083-4914-4C38-87A0-9EB71B9DD8EF}" type="slidenum">
              <a:rPr lang="en-GB" smtClean="0"/>
              <a:t>2</a:t>
            </a:fld>
            <a:endParaRPr lang="en-GB"/>
          </a:p>
        </p:txBody>
      </p:sp>
    </p:spTree>
    <p:extLst>
      <p:ext uri="{BB962C8B-B14F-4D97-AF65-F5344CB8AC3E}">
        <p14:creationId xmlns:p14="http://schemas.microsoft.com/office/powerpoint/2010/main" val="2513658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7D1FF4E-C8D2-F6E4-0EBE-745117562C92}"/>
              </a:ext>
            </a:extLst>
          </p:cNvPr>
          <p:cNvSpPr>
            <a:spLocks noGrp="1"/>
          </p:cNvSpPr>
          <p:nvPr>
            <p:ph type="dt" sz="half" idx="10"/>
          </p:nvPr>
        </p:nvSpPr>
        <p:spPr/>
        <p:txBody>
          <a:bodyPr/>
          <a:lstStyle/>
          <a:p>
            <a:fld id="{ECE2F7C4-2A1C-410B-B686-3609452605CE}" type="datetime1">
              <a:rPr lang="en-GB" smtClean="0"/>
              <a:t>11/01/2026</a:t>
            </a:fld>
            <a:endParaRPr lang="en-GB"/>
          </a:p>
        </p:txBody>
      </p:sp>
      <p:sp>
        <p:nvSpPr>
          <p:cNvPr id="3" name="Espace réservé du pied de page 2">
            <a:extLst>
              <a:ext uri="{FF2B5EF4-FFF2-40B4-BE49-F238E27FC236}">
                <a16:creationId xmlns:a16="http://schemas.microsoft.com/office/drawing/2014/main" id="{29EC7DCB-DAB4-7979-9B9A-EF72B72C6A50}"/>
              </a:ext>
            </a:extLst>
          </p:cNvPr>
          <p:cNvSpPr>
            <a:spLocks noGrp="1"/>
          </p:cNvSpPr>
          <p:nvPr>
            <p:ph type="ftr" sz="quarter" idx="11"/>
          </p:nvPr>
        </p:nvSpPr>
        <p:spPr/>
        <p:txBody>
          <a:bodyPr/>
          <a:lstStyle/>
          <a:p>
            <a:r>
              <a:rPr lang="en-GB"/>
              <a:t>Andremont. OH Approach Are we on the right track ? ESCMID  Jan 12, 2026</a:t>
            </a:r>
          </a:p>
        </p:txBody>
      </p:sp>
      <p:pic>
        <p:nvPicPr>
          <p:cNvPr id="7" name="Image 6">
            <a:extLst>
              <a:ext uri="{FF2B5EF4-FFF2-40B4-BE49-F238E27FC236}">
                <a16:creationId xmlns:a16="http://schemas.microsoft.com/office/drawing/2014/main" id="{9B093687-AB36-7A35-CC32-2122B7CF989B}"/>
              </a:ext>
            </a:extLst>
          </p:cNvPr>
          <p:cNvPicPr>
            <a:picLocks noChangeAspect="1"/>
          </p:cNvPicPr>
          <p:nvPr/>
        </p:nvPicPr>
        <p:blipFill>
          <a:blip r:embed="rId2"/>
          <a:stretch>
            <a:fillRect/>
          </a:stretch>
        </p:blipFill>
        <p:spPr>
          <a:xfrm>
            <a:off x="971416" y="2247149"/>
            <a:ext cx="5219968" cy="3429176"/>
          </a:xfrm>
          <a:prstGeom prst="rect">
            <a:avLst/>
          </a:prstGeom>
        </p:spPr>
      </p:pic>
      <p:pic>
        <p:nvPicPr>
          <p:cNvPr id="9" name="Image 8">
            <a:extLst>
              <a:ext uri="{FF2B5EF4-FFF2-40B4-BE49-F238E27FC236}">
                <a16:creationId xmlns:a16="http://schemas.microsoft.com/office/drawing/2014/main" id="{1515E80E-C4B9-2CFD-CCFB-DDE40E81FD52}"/>
              </a:ext>
            </a:extLst>
          </p:cNvPr>
          <p:cNvPicPr>
            <a:picLocks noChangeAspect="1"/>
          </p:cNvPicPr>
          <p:nvPr/>
        </p:nvPicPr>
        <p:blipFill>
          <a:blip r:embed="rId3"/>
          <a:stretch>
            <a:fillRect/>
          </a:stretch>
        </p:blipFill>
        <p:spPr>
          <a:xfrm>
            <a:off x="6191384" y="2293744"/>
            <a:ext cx="5425367" cy="1667993"/>
          </a:xfrm>
          <a:prstGeom prst="rect">
            <a:avLst/>
          </a:prstGeom>
        </p:spPr>
      </p:pic>
      <p:pic>
        <p:nvPicPr>
          <p:cNvPr id="11" name="Image 10">
            <a:extLst>
              <a:ext uri="{FF2B5EF4-FFF2-40B4-BE49-F238E27FC236}">
                <a16:creationId xmlns:a16="http://schemas.microsoft.com/office/drawing/2014/main" id="{462852AF-6B7C-6266-8733-75117163DE2F}"/>
              </a:ext>
            </a:extLst>
          </p:cNvPr>
          <p:cNvPicPr>
            <a:picLocks noChangeAspect="1"/>
          </p:cNvPicPr>
          <p:nvPr/>
        </p:nvPicPr>
        <p:blipFill>
          <a:blip r:embed="rId4"/>
          <a:stretch>
            <a:fillRect/>
          </a:stretch>
        </p:blipFill>
        <p:spPr>
          <a:xfrm>
            <a:off x="365152" y="136525"/>
            <a:ext cx="7380093" cy="1926662"/>
          </a:xfrm>
          <a:prstGeom prst="rect">
            <a:avLst/>
          </a:prstGeom>
        </p:spPr>
      </p:pic>
      <p:pic>
        <p:nvPicPr>
          <p:cNvPr id="13" name="Image 12">
            <a:extLst>
              <a:ext uri="{FF2B5EF4-FFF2-40B4-BE49-F238E27FC236}">
                <a16:creationId xmlns:a16="http://schemas.microsoft.com/office/drawing/2014/main" id="{FE01264F-87A2-1340-08A9-3CCF6D7BB336}"/>
              </a:ext>
            </a:extLst>
          </p:cNvPr>
          <p:cNvPicPr>
            <a:picLocks noChangeAspect="1"/>
          </p:cNvPicPr>
          <p:nvPr/>
        </p:nvPicPr>
        <p:blipFill>
          <a:blip r:embed="rId5"/>
          <a:stretch>
            <a:fillRect/>
          </a:stretch>
        </p:blipFill>
        <p:spPr>
          <a:xfrm>
            <a:off x="7990247" y="4192294"/>
            <a:ext cx="2529330" cy="2153714"/>
          </a:xfrm>
          <a:prstGeom prst="rect">
            <a:avLst/>
          </a:prstGeom>
        </p:spPr>
      </p:pic>
      <p:sp>
        <p:nvSpPr>
          <p:cNvPr id="4" name="Espace réservé du numéro de diapositive 3">
            <a:extLst>
              <a:ext uri="{FF2B5EF4-FFF2-40B4-BE49-F238E27FC236}">
                <a16:creationId xmlns:a16="http://schemas.microsoft.com/office/drawing/2014/main" id="{F39C1A54-FDEF-07BB-B060-9C805167B804}"/>
              </a:ext>
            </a:extLst>
          </p:cNvPr>
          <p:cNvSpPr>
            <a:spLocks noGrp="1"/>
          </p:cNvSpPr>
          <p:nvPr>
            <p:ph type="sldNum" sz="quarter" idx="12"/>
          </p:nvPr>
        </p:nvSpPr>
        <p:spPr/>
        <p:txBody>
          <a:bodyPr/>
          <a:lstStyle/>
          <a:p>
            <a:fld id="{54CA3083-4914-4C38-87A0-9EB71B9DD8EF}" type="slidenum">
              <a:rPr lang="en-GB" smtClean="0"/>
              <a:t>20</a:t>
            </a:fld>
            <a:endParaRPr lang="en-GB"/>
          </a:p>
        </p:txBody>
      </p:sp>
    </p:spTree>
    <p:extLst>
      <p:ext uri="{BB962C8B-B14F-4D97-AF65-F5344CB8AC3E}">
        <p14:creationId xmlns:p14="http://schemas.microsoft.com/office/powerpoint/2010/main" val="3691096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4D6B3-BA17-E37C-6A30-CC86F8301758}"/>
              </a:ext>
            </a:extLst>
          </p:cNvPr>
          <p:cNvSpPr>
            <a:spLocks noGrp="1"/>
          </p:cNvSpPr>
          <p:nvPr>
            <p:ph type="title"/>
          </p:nvPr>
        </p:nvSpPr>
        <p:spPr>
          <a:xfrm>
            <a:off x="838200" y="2040466"/>
            <a:ext cx="10515600" cy="3369733"/>
          </a:xfrm>
        </p:spPr>
        <p:txBody>
          <a:bodyPr>
            <a:normAutofit/>
          </a:bodyPr>
          <a:lstStyle/>
          <a:p>
            <a:r>
              <a:rPr lang="en-GB" dirty="0"/>
              <a:t>You will not be surprised that </a:t>
            </a:r>
            <a:r>
              <a:rPr lang="en-GB" dirty="0">
                <a:solidFill>
                  <a:srgbClr val="FF0000"/>
                </a:solidFill>
              </a:rPr>
              <a:t>country characteristics</a:t>
            </a:r>
            <a:r>
              <a:rPr lang="en-GB" dirty="0"/>
              <a:t> that affect LMICS are more and more described as </a:t>
            </a:r>
            <a:r>
              <a:rPr lang="en-GB" dirty="0">
                <a:solidFill>
                  <a:srgbClr val="FF0000"/>
                </a:solidFill>
              </a:rPr>
              <a:t>very important </a:t>
            </a:r>
            <a:r>
              <a:rPr lang="en-GB" dirty="0"/>
              <a:t>with regards of the </a:t>
            </a:r>
            <a:r>
              <a:rPr lang="en-GB" dirty="0">
                <a:solidFill>
                  <a:srgbClr val="FF0000"/>
                </a:solidFill>
              </a:rPr>
              <a:t>burden of AMR</a:t>
            </a:r>
            <a:r>
              <a:rPr lang="en-GB" dirty="0"/>
              <a:t>, </a:t>
            </a:r>
            <a:r>
              <a:rPr lang="en-GB" dirty="0">
                <a:solidFill>
                  <a:srgbClr val="FF0000"/>
                </a:solidFill>
              </a:rPr>
              <a:t>just as </a:t>
            </a:r>
            <a:r>
              <a:rPr lang="en-GB" dirty="0"/>
              <a:t>it is for the consequences of </a:t>
            </a:r>
            <a:r>
              <a:rPr lang="en-GB" dirty="0">
                <a:solidFill>
                  <a:srgbClr val="FF0000"/>
                </a:solidFill>
              </a:rPr>
              <a:t>climate change</a:t>
            </a:r>
            <a:r>
              <a:rPr lang="en-GB" dirty="0"/>
              <a:t>. </a:t>
            </a:r>
          </a:p>
        </p:txBody>
      </p:sp>
      <p:sp>
        <p:nvSpPr>
          <p:cNvPr id="3" name="Espace réservé de la date 2">
            <a:extLst>
              <a:ext uri="{FF2B5EF4-FFF2-40B4-BE49-F238E27FC236}">
                <a16:creationId xmlns:a16="http://schemas.microsoft.com/office/drawing/2014/main" id="{D4582D4D-A4F7-351F-E1F4-7CEF86DE9C34}"/>
              </a:ext>
            </a:extLst>
          </p:cNvPr>
          <p:cNvSpPr>
            <a:spLocks noGrp="1"/>
          </p:cNvSpPr>
          <p:nvPr>
            <p:ph type="dt" sz="half" idx="10"/>
          </p:nvPr>
        </p:nvSpPr>
        <p:spPr/>
        <p:txBody>
          <a:bodyPr/>
          <a:lstStyle/>
          <a:p>
            <a:fld id="{0B42D810-FDB7-49F7-B5B0-2CA33F401A27}" type="datetime1">
              <a:rPr lang="en-GB" smtClean="0"/>
              <a:t>11/01/2026</a:t>
            </a:fld>
            <a:endParaRPr lang="en-GB"/>
          </a:p>
        </p:txBody>
      </p:sp>
      <p:sp>
        <p:nvSpPr>
          <p:cNvPr id="4" name="Espace réservé du pied de page 3">
            <a:extLst>
              <a:ext uri="{FF2B5EF4-FFF2-40B4-BE49-F238E27FC236}">
                <a16:creationId xmlns:a16="http://schemas.microsoft.com/office/drawing/2014/main" id="{F5E0FFCE-EC8D-5EB7-7BDF-F4DFF4D1972B}"/>
              </a:ext>
            </a:extLst>
          </p:cNvPr>
          <p:cNvSpPr>
            <a:spLocks noGrp="1"/>
          </p:cNvSpPr>
          <p:nvPr>
            <p:ph type="ftr" sz="quarter" idx="11"/>
          </p:nvPr>
        </p:nvSpPr>
        <p:spPr/>
        <p:txBody>
          <a:bodyPr/>
          <a:lstStyle/>
          <a:p>
            <a:r>
              <a:rPr lang="en-GB"/>
              <a:t>Andremont. OH Approach Are we on the right track ? ESCMID  Jan 12, 2026</a:t>
            </a:r>
          </a:p>
        </p:txBody>
      </p:sp>
      <p:sp>
        <p:nvSpPr>
          <p:cNvPr id="5" name="Espace réservé du numéro de diapositive 4">
            <a:extLst>
              <a:ext uri="{FF2B5EF4-FFF2-40B4-BE49-F238E27FC236}">
                <a16:creationId xmlns:a16="http://schemas.microsoft.com/office/drawing/2014/main" id="{4FE78A9D-A173-9F97-1716-27CE37E0F0E4}"/>
              </a:ext>
            </a:extLst>
          </p:cNvPr>
          <p:cNvSpPr>
            <a:spLocks noGrp="1"/>
          </p:cNvSpPr>
          <p:nvPr>
            <p:ph type="sldNum" sz="quarter" idx="12"/>
          </p:nvPr>
        </p:nvSpPr>
        <p:spPr/>
        <p:txBody>
          <a:bodyPr/>
          <a:lstStyle/>
          <a:p>
            <a:fld id="{54CA3083-4914-4C38-87A0-9EB71B9DD8EF}" type="slidenum">
              <a:rPr lang="en-GB" smtClean="0"/>
              <a:t>21</a:t>
            </a:fld>
            <a:endParaRPr lang="en-GB"/>
          </a:p>
        </p:txBody>
      </p:sp>
    </p:spTree>
    <p:extLst>
      <p:ext uri="{BB962C8B-B14F-4D97-AF65-F5344CB8AC3E}">
        <p14:creationId xmlns:p14="http://schemas.microsoft.com/office/powerpoint/2010/main" val="291069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a date 1">
            <a:extLst>
              <a:ext uri="{FF2B5EF4-FFF2-40B4-BE49-F238E27FC236}">
                <a16:creationId xmlns:a16="http://schemas.microsoft.com/office/drawing/2014/main" id="{B0CFA271-5734-96A5-AE24-0B495CD96F8B}"/>
              </a:ext>
            </a:extLst>
          </p:cNvPr>
          <p:cNvSpPr>
            <a:spLocks noGrp="1"/>
          </p:cNvSpPr>
          <p:nvPr>
            <p:ph type="dt" sz="quarter" idx="10"/>
          </p:nvPr>
        </p:nvSpPr>
        <p:spPr>
          <a:noFill/>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77F08A68-A6CC-4CFF-98C6-A01228FC8C27}" type="datetime1">
              <a:rPr lang="en-GB" altLang="fr-FR" sz="1400" smtClean="0">
                <a:latin typeface="Arial" panose="020B0604020202020204" pitchFamily="34" charset="0"/>
              </a:rPr>
              <a:t>11/01/2026</a:t>
            </a:fld>
            <a:endParaRPr lang="fr-FR" altLang="fr-FR" sz="1400">
              <a:latin typeface="Arial" panose="020B0604020202020204" pitchFamily="34" charset="0"/>
            </a:endParaRPr>
          </a:p>
        </p:txBody>
      </p:sp>
      <p:sp>
        <p:nvSpPr>
          <p:cNvPr id="70659" name="Espace réservé du pied de page 2">
            <a:extLst>
              <a:ext uri="{FF2B5EF4-FFF2-40B4-BE49-F238E27FC236}">
                <a16:creationId xmlns:a16="http://schemas.microsoft.com/office/drawing/2014/main" id="{4567A4F9-CAA1-176C-8A40-480E64B74C28}"/>
              </a:ext>
            </a:extLst>
          </p:cNvPr>
          <p:cNvSpPr>
            <a:spLocks noGrp="1"/>
          </p:cNvSpPr>
          <p:nvPr>
            <p:ph type="ftr" sz="quarter" idx="11"/>
          </p:nvPr>
        </p:nvSpPr>
        <p:spPr>
          <a:noFill/>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fr-FR" sz="1400">
                <a:latin typeface="Arial" panose="020B0604020202020204" pitchFamily="34" charset="0"/>
              </a:rPr>
              <a:t>Andremont. OH Approach Are we on the right track ? ESCMID  Jan 12, 2026</a:t>
            </a:r>
            <a:endParaRPr lang="fr-FR" altLang="fr-FR" sz="1400">
              <a:latin typeface="Arial" panose="020B0604020202020204" pitchFamily="34" charset="0"/>
            </a:endParaRPr>
          </a:p>
        </p:txBody>
      </p:sp>
      <p:sp>
        <p:nvSpPr>
          <p:cNvPr id="70660" name="Espace réservé du numéro de diapositive 3">
            <a:extLst>
              <a:ext uri="{FF2B5EF4-FFF2-40B4-BE49-F238E27FC236}">
                <a16:creationId xmlns:a16="http://schemas.microsoft.com/office/drawing/2014/main" id="{250F5288-7E10-593F-CCCE-8FCF32157D3D}"/>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9271ED27-C8FB-49FC-9285-D419ACCEC865}" type="slidenum">
              <a:rPr lang="fr-FR" altLang="fr-FR" sz="1400">
                <a:latin typeface="Arial" panose="020B0604020202020204" pitchFamily="34" charset="0"/>
              </a:rPr>
              <a:pPr eaLnBrk="1" hangingPunct="1">
                <a:spcBef>
                  <a:spcPct val="0"/>
                </a:spcBef>
                <a:buFontTx/>
                <a:buNone/>
              </a:pPr>
              <a:t>22</a:t>
            </a:fld>
            <a:endParaRPr lang="fr-FR" altLang="fr-FR" sz="1400">
              <a:latin typeface="Arial" panose="020B0604020202020204" pitchFamily="34" charset="0"/>
            </a:endParaRPr>
          </a:p>
        </p:txBody>
      </p:sp>
      <p:pic>
        <p:nvPicPr>
          <p:cNvPr id="70661" name="Picture 2">
            <a:extLst>
              <a:ext uri="{FF2B5EF4-FFF2-40B4-BE49-F238E27FC236}">
                <a16:creationId xmlns:a16="http://schemas.microsoft.com/office/drawing/2014/main" id="{AF31654F-CB53-F58D-48D5-9941E27E06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014" y="1"/>
            <a:ext cx="8893175" cy="293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929DFCAB-050A-BE26-CD80-B5B253568ABB}"/>
              </a:ext>
            </a:extLst>
          </p:cNvPr>
          <p:cNvSpPr/>
          <p:nvPr/>
        </p:nvSpPr>
        <p:spPr>
          <a:xfrm>
            <a:off x="1751014" y="2060576"/>
            <a:ext cx="6289675" cy="504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85347" name="Picture 3">
            <a:extLst>
              <a:ext uri="{FF2B5EF4-FFF2-40B4-BE49-F238E27FC236}">
                <a16:creationId xmlns:a16="http://schemas.microsoft.com/office/drawing/2014/main" id="{DEEBE1D5-D913-03C2-3136-A55D1A396B16}"/>
              </a:ext>
            </a:extLst>
          </p:cNvPr>
          <p:cNvPicPr>
            <a:picLocks noChangeAspect="1" noChangeArrowheads="1"/>
          </p:cNvPicPr>
          <p:nvPr/>
        </p:nvPicPr>
        <p:blipFill>
          <a:blip r:embed="rId3"/>
          <a:srcRect/>
          <a:stretch>
            <a:fillRect/>
          </a:stretch>
        </p:blipFill>
        <p:spPr bwMode="auto">
          <a:xfrm>
            <a:off x="3706814" y="3213101"/>
            <a:ext cx="4981575" cy="3298825"/>
          </a:xfrm>
          <a:prstGeom prst="rect">
            <a:avLst/>
          </a:prstGeom>
          <a:noFill/>
          <a:ln w="9525">
            <a:solidFill>
              <a:schemeClr val="tx1"/>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cxnSp>
        <p:nvCxnSpPr>
          <p:cNvPr id="7" name="Connecteur droit avec flèche 6">
            <a:extLst>
              <a:ext uri="{FF2B5EF4-FFF2-40B4-BE49-F238E27FC236}">
                <a16:creationId xmlns:a16="http://schemas.microsoft.com/office/drawing/2014/main" id="{3933B1F5-FFC8-EBB2-8630-7774E05E3E97}"/>
              </a:ext>
            </a:extLst>
          </p:cNvPr>
          <p:cNvCxnSpPr/>
          <p:nvPr/>
        </p:nvCxnSpPr>
        <p:spPr>
          <a:xfrm flipH="1">
            <a:off x="4511676" y="2936875"/>
            <a:ext cx="504825" cy="4206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4171EBB6-DF9E-9B99-8DD2-084426F2A925}"/>
              </a:ext>
            </a:extLst>
          </p:cNvPr>
          <p:cNvCxnSpPr/>
          <p:nvPr/>
        </p:nvCxnSpPr>
        <p:spPr>
          <a:xfrm flipH="1">
            <a:off x="8183564" y="5170488"/>
            <a:ext cx="504825" cy="4191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0666" name="Picture 2">
            <a:extLst>
              <a:ext uri="{FF2B5EF4-FFF2-40B4-BE49-F238E27FC236}">
                <a16:creationId xmlns:a16="http://schemas.microsoft.com/office/drawing/2014/main" id="{0FDF6A7D-9B23-6202-7744-69D3032148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6088" y="2636838"/>
            <a:ext cx="1084262" cy="126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667" name="ZoneTexte 5">
            <a:extLst>
              <a:ext uri="{FF2B5EF4-FFF2-40B4-BE49-F238E27FC236}">
                <a16:creationId xmlns:a16="http://schemas.microsoft.com/office/drawing/2014/main" id="{6108E030-8451-C80F-7444-C524C64A05B5}"/>
              </a:ext>
            </a:extLst>
          </p:cNvPr>
          <p:cNvSpPr txBox="1">
            <a:spLocks noChangeArrowheads="1"/>
          </p:cNvSpPr>
          <p:nvPr/>
        </p:nvSpPr>
        <p:spPr bwMode="auto">
          <a:xfrm>
            <a:off x="9156700" y="4149725"/>
            <a:ext cx="1443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r-FR" altLang="fr-FR" sz="1800">
                <a:latin typeface="Arial" panose="020B0604020202020204" pitchFamily="34" charset="0"/>
              </a:rPr>
              <a:t>CDDEP.org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0E3D15E-1F12-A61A-2904-3703061A8B6A}"/>
              </a:ext>
            </a:extLst>
          </p:cNvPr>
          <p:cNvSpPr>
            <a:spLocks noGrp="1"/>
          </p:cNvSpPr>
          <p:nvPr>
            <p:ph type="dt" sz="half" idx="10"/>
          </p:nvPr>
        </p:nvSpPr>
        <p:spPr/>
        <p:txBody>
          <a:bodyPr/>
          <a:lstStyle/>
          <a:p>
            <a:fld id="{18E642BD-98B1-4473-A4DF-7305EA50EB3F}" type="datetime1">
              <a:rPr lang="en-GB" smtClean="0"/>
              <a:t>11/01/2026</a:t>
            </a:fld>
            <a:endParaRPr lang="en-GB"/>
          </a:p>
        </p:txBody>
      </p:sp>
      <p:sp>
        <p:nvSpPr>
          <p:cNvPr id="3" name="Espace réservé du pied de page 2">
            <a:extLst>
              <a:ext uri="{FF2B5EF4-FFF2-40B4-BE49-F238E27FC236}">
                <a16:creationId xmlns:a16="http://schemas.microsoft.com/office/drawing/2014/main" id="{0C77707E-E3C3-9FE3-BC7D-E86C77AE2CDB}"/>
              </a:ext>
            </a:extLst>
          </p:cNvPr>
          <p:cNvSpPr>
            <a:spLocks noGrp="1"/>
          </p:cNvSpPr>
          <p:nvPr>
            <p:ph type="ftr" sz="quarter" idx="11"/>
          </p:nvPr>
        </p:nvSpPr>
        <p:spPr/>
        <p:txBody>
          <a:bodyPr/>
          <a:lstStyle/>
          <a:p>
            <a:r>
              <a:rPr lang="en-GB"/>
              <a:t>Andremont. OH Approach Are we on the right track ? ESCMID  Jan 12, 2026</a:t>
            </a:r>
          </a:p>
        </p:txBody>
      </p:sp>
      <p:pic>
        <p:nvPicPr>
          <p:cNvPr id="5" name="Image 4">
            <a:extLst>
              <a:ext uri="{FF2B5EF4-FFF2-40B4-BE49-F238E27FC236}">
                <a16:creationId xmlns:a16="http://schemas.microsoft.com/office/drawing/2014/main" id="{9BC438DE-7839-C4B4-0C1F-F4EA988F7D39}"/>
              </a:ext>
            </a:extLst>
          </p:cNvPr>
          <p:cNvPicPr>
            <a:picLocks noChangeAspect="1"/>
          </p:cNvPicPr>
          <p:nvPr/>
        </p:nvPicPr>
        <p:blipFill>
          <a:blip r:embed="rId2"/>
          <a:stretch>
            <a:fillRect/>
          </a:stretch>
        </p:blipFill>
        <p:spPr>
          <a:xfrm>
            <a:off x="591710" y="1668010"/>
            <a:ext cx="4013406" cy="3092609"/>
          </a:xfrm>
          <a:prstGeom prst="rect">
            <a:avLst/>
          </a:prstGeom>
        </p:spPr>
      </p:pic>
      <p:pic>
        <p:nvPicPr>
          <p:cNvPr id="7" name="Image 6">
            <a:extLst>
              <a:ext uri="{FF2B5EF4-FFF2-40B4-BE49-F238E27FC236}">
                <a16:creationId xmlns:a16="http://schemas.microsoft.com/office/drawing/2014/main" id="{A00869AA-7BB7-BFB0-46B3-CDB45B76FCA7}"/>
              </a:ext>
            </a:extLst>
          </p:cNvPr>
          <p:cNvPicPr>
            <a:picLocks noChangeAspect="1"/>
          </p:cNvPicPr>
          <p:nvPr/>
        </p:nvPicPr>
        <p:blipFill>
          <a:blip r:embed="rId3"/>
          <a:stretch>
            <a:fillRect/>
          </a:stretch>
        </p:blipFill>
        <p:spPr>
          <a:xfrm>
            <a:off x="6907196" y="700766"/>
            <a:ext cx="4716089" cy="2513548"/>
          </a:xfrm>
          <a:prstGeom prst="rect">
            <a:avLst/>
          </a:prstGeom>
        </p:spPr>
      </p:pic>
      <p:pic>
        <p:nvPicPr>
          <p:cNvPr id="9" name="Image 8">
            <a:extLst>
              <a:ext uri="{FF2B5EF4-FFF2-40B4-BE49-F238E27FC236}">
                <a16:creationId xmlns:a16="http://schemas.microsoft.com/office/drawing/2014/main" id="{F0984913-B60D-EF07-8C3B-2EDC19EB6369}"/>
              </a:ext>
            </a:extLst>
          </p:cNvPr>
          <p:cNvPicPr>
            <a:picLocks noChangeAspect="1"/>
          </p:cNvPicPr>
          <p:nvPr/>
        </p:nvPicPr>
        <p:blipFill>
          <a:blip r:embed="rId4"/>
          <a:stretch>
            <a:fillRect/>
          </a:stretch>
        </p:blipFill>
        <p:spPr>
          <a:xfrm>
            <a:off x="8610600" y="3643687"/>
            <a:ext cx="2051155" cy="3124361"/>
          </a:xfrm>
          <a:prstGeom prst="rect">
            <a:avLst/>
          </a:prstGeom>
        </p:spPr>
      </p:pic>
      <p:pic>
        <p:nvPicPr>
          <p:cNvPr id="11" name="Image 10">
            <a:extLst>
              <a:ext uri="{FF2B5EF4-FFF2-40B4-BE49-F238E27FC236}">
                <a16:creationId xmlns:a16="http://schemas.microsoft.com/office/drawing/2014/main" id="{2551EADC-9C8D-939D-C6F4-C51CC8355B11}"/>
              </a:ext>
            </a:extLst>
          </p:cNvPr>
          <p:cNvPicPr>
            <a:picLocks noChangeAspect="1"/>
          </p:cNvPicPr>
          <p:nvPr/>
        </p:nvPicPr>
        <p:blipFill>
          <a:blip r:embed="rId5"/>
          <a:stretch>
            <a:fillRect/>
          </a:stretch>
        </p:blipFill>
        <p:spPr>
          <a:xfrm>
            <a:off x="794920" y="4888525"/>
            <a:ext cx="3810196" cy="1339919"/>
          </a:xfrm>
          <a:prstGeom prst="rect">
            <a:avLst/>
          </a:prstGeom>
        </p:spPr>
      </p:pic>
      <p:pic>
        <p:nvPicPr>
          <p:cNvPr id="13" name="Image 12">
            <a:extLst>
              <a:ext uri="{FF2B5EF4-FFF2-40B4-BE49-F238E27FC236}">
                <a16:creationId xmlns:a16="http://schemas.microsoft.com/office/drawing/2014/main" id="{937234E0-CD27-FFF0-4398-FC93567CCF9B}"/>
              </a:ext>
            </a:extLst>
          </p:cNvPr>
          <p:cNvPicPr>
            <a:picLocks noChangeAspect="1"/>
          </p:cNvPicPr>
          <p:nvPr/>
        </p:nvPicPr>
        <p:blipFill>
          <a:blip r:embed="rId6"/>
          <a:stretch>
            <a:fillRect/>
          </a:stretch>
        </p:blipFill>
        <p:spPr>
          <a:xfrm>
            <a:off x="230588" y="0"/>
            <a:ext cx="5054218" cy="1794102"/>
          </a:xfrm>
          <a:prstGeom prst="rect">
            <a:avLst/>
          </a:prstGeom>
        </p:spPr>
      </p:pic>
      <p:pic>
        <p:nvPicPr>
          <p:cNvPr id="15" name="Image 14">
            <a:extLst>
              <a:ext uri="{FF2B5EF4-FFF2-40B4-BE49-F238E27FC236}">
                <a16:creationId xmlns:a16="http://schemas.microsoft.com/office/drawing/2014/main" id="{E2724B62-9029-CA7B-F5A6-0D7FCBE9E79D}"/>
              </a:ext>
            </a:extLst>
          </p:cNvPr>
          <p:cNvPicPr>
            <a:picLocks noChangeAspect="1"/>
          </p:cNvPicPr>
          <p:nvPr/>
        </p:nvPicPr>
        <p:blipFill>
          <a:blip r:embed="rId7"/>
          <a:stretch>
            <a:fillRect/>
          </a:stretch>
        </p:blipFill>
        <p:spPr>
          <a:xfrm>
            <a:off x="1416990" y="6530058"/>
            <a:ext cx="4515082" cy="279414"/>
          </a:xfrm>
          <a:prstGeom prst="rect">
            <a:avLst/>
          </a:prstGeom>
        </p:spPr>
      </p:pic>
      <p:sp>
        <p:nvSpPr>
          <p:cNvPr id="4" name="Espace réservé du numéro de diapositive 3">
            <a:extLst>
              <a:ext uri="{FF2B5EF4-FFF2-40B4-BE49-F238E27FC236}">
                <a16:creationId xmlns:a16="http://schemas.microsoft.com/office/drawing/2014/main" id="{7EA5052E-ED08-3BBC-1914-2BDF4635EFC6}"/>
              </a:ext>
            </a:extLst>
          </p:cNvPr>
          <p:cNvSpPr>
            <a:spLocks noGrp="1"/>
          </p:cNvSpPr>
          <p:nvPr>
            <p:ph type="sldNum" sz="quarter" idx="12"/>
          </p:nvPr>
        </p:nvSpPr>
        <p:spPr/>
        <p:txBody>
          <a:bodyPr/>
          <a:lstStyle/>
          <a:p>
            <a:fld id="{54CA3083-4914-4C38-87A0-9EB71B9DD8EF}" type="slidenum">
              <a:rPr lang="en-GB" smtClean="0"/>
              <a:t>23</a:t>
            </a:fld>
            <a:endParaRPr lang="en-GB"/>
          </a:p>
        </p:txBody>
      </p:sp>
      <p:sp>
        <p:nvSpPr>
          <p:cNvPr id="6" name="ZoneTexte 5">
            <a:extLst>
              <a:ext uri="{FF2B5EF4-FFF2-40B4-BE49-F238E27FC236}">
                <a16:creationId xmlns:a16="http://schemas.microsoft.com/office/drawing/2014/main" id="{002BD6B5-BFC9-F7F2-C289-24DDEBCA5B87}"/>
              </a:ext>
            </a:extLst>
          </p:cNvPr>
          <p:cNvSpPr txBox="1"/>
          <p:nvPr/>
        </p:nvSpPr>
        <p:spPr>
          <a:xfrm>
            <a:off x="5284806" y="4100588"/>
            <a:ext cx="2853266" cy="923330"/>
          </a:xfrm>
          <a:prstGeom prst="rect">
            <a:avLst/>
          </a:prstGeom>
          <a:noFill/>
          <a:ln>
            <a:solidFill>
              <a:schemeClr val="accent1"/>
            </a:solidFill>
          </a:ln>
        </p:spPr>
        <p:txBody>
          <a:bodyPr wrap="square" rtlCol="0">
            <a:spAutoFit/>
          </a:bodyPr>
          <a:lstStyle/>
          <a:p>
            <a:pPr algn="ctr"/>
            <a:r>
              <a:rPr lang="en-GB" dirty="0">
                <a:solidFill>
                  <a:srgbClr val="FF0000"/>
                </a:solidFill>
              </a:rPr>
              <a:t>The link with poverty has been confirmed at the individual level for ESBL UTI</a:t>
            </a:r>
          </a:p>
        </p:txBody>
      </p:sp>
      <p:cxnSp>
        <p:nvCxnSpPr>
          <p:cNvPr id="10" name="Connecteur droit avec flèche 9">
            <a:extLst>
              <a:ext uri="{FF2B5EF4-FFF2-40B4-BE49-F238E27FC236}">
                <a16:creationId xmlns:a16="http://schemas.microsoft.com/office/drawing/2014/main" id="{19055390-DF47-D4B6-DA0B-98627158E884}"/>
              </a:ext>
            </a:extLst>
          </p:cNvPr>
          <p:cNvCxnSpPr>
            <a:stCxn id="6" idx="0"/>
          </p:cNvCxnSpPr>
          <p:nvPr/>
        </p:nvCxnSpPr>
        <p:spPr>
          <a:xfrm flipH="1" flipV="1">
            <a:off x="4165600" y="2201333"/>
            <a:ext cx="2545839" cy="1899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302E4F59-43CB-D20C-64B4-5464F65CDF24}"/>
              </a:ext>
            </a:extLst>
          </p:cNvPr>
          <p:cNvCxnSpPr>
            <a:stCxn id="6" idx="0"/>
          </p:cNvCxnSpPr>
          <p:nvPr/>
        </p:nvCxnSpPr>
        <p:spPr>
          <a:xfrm flipV="1">
            <a:off x="6711439" y="3214314"/>
            <a:ext cx="1357294" cy="8862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030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233AD4-4865-D8EB-EC87-9A48D9E249F6}"/>
              </a:ext>
            </a:extLst>
          </p:cNvPr>
          <p:cNvSpPr>
            <a:spLocks noGrp="1"/>
          </p:cNvSpPr>
          <p:nvPr>
            <p:ph type="title"/>
          </p:nvPr>
        </p:nvSpPr>
        <p:spPr>
          <a:xfrm>
            <a:off x="838200" y="2684992"/>
            <a:ext cx="10515600" cy="1328208"/>
          </a:xfrm>
        </p:spPr>
        <p:txBody>
          <a:bodyPr>
            <a:normAutofit fontScale="90000"/>
          </a:bodyPr>
          <a:lstStyle/>
          <a:p>
            <a:r>
              <a:rPr lang="en-GB" dirty="0"/>
              <a:t>In addition to the </a:t>
            </a:r>
            <a:r>
              <a:rPr lang="en-GB" dirty="0">
                <a:solidFill>
                  <a:srgbClr val="FF0000"/>
                </a:solidFill>
              </a:rPr>
              <a:t>similarities</a:t>
            </a:r>
            <a:r>
              <a:rPr lang="en-GB" dirty="0"/>
              <a:t> between </a:t>
            </a:r>
            <a:r>
              <a:rPr lang="en-GB" dirty="0">
                <a:solidFill>
                  <a:srgbClr val="FF0000"/>
                </a:solidFill>
              </a:rPr>
              <a:t>AMR</a:t>
            </a:r>
            <a:r>
              <a:rPr lang="en-GB" dirty="0"/>
              <a:t> and </a:t>
            </a:r>
            <a:r>
              <a:rPr lang="en-GB" dirty="0">
                <a:solidFill>
                  <a:srgbClr val="FF0000"/>
                </a:solidFill>
              </a:rPr>
              <a:t>greenhouse gas</a:t>
            </a:r>
            <a:r>
              <a:rPr lang="en-GB" dirty="0"/>
              <a:t>, there are also </a:t>
            </a:r>
            <a:r>
              <a:rPr lang="en-GB" dirty="0">
                <a:solidFill>
                  <a:srgbClr val="FF0000"/>
                </a:solidFill>
              </a:rPr>
              <a:t>biological links </a:t>
            </a:r>
            <a:r>
              <a:rPr lang="en-GB" dirty="0"/>
              <a:t>between the two </a:t>
            </a:r>
            <a:r>
              <a:rPr lang="en-GB" dirty="0" err="1"/>
              <a:t>phenomenoms</a:t>
            </a:r>
            <a:r>
              <a:rPr lang="en-GB" dirty="0"/>
              <a:t> (at least one described so far)</a:t>
            </a:r>
          </a:p>
        </p:txBody>
      </p:sp>
      <p:sp>
        <p:nvSpPr>
          <p:cNvPr id="4" name="Espace réservé de la date 3">
            <a:extLst>
              <a:ext uri="{FF2B5EF4-FFF2-40B4-BE49-F238E27FC236}">
                <a16:creationId xmlns:a16="http://schemas.microsoft.com/office/drawing/2014/main" id="{9E788B06-E672-CE85-0B73-1D252DED9A77}"/>
              </a:ext>
            </a:extLst>
          </p:cNvPr>
          <p:cNvSpPr>
            <a:spLocks noGrp="1"/>
          </p:cNvSpPr>
          <p:nvPr>
            <p:ph type="dt" sz="half" idx="10"/>
          </p:nvPr>
        </p:nvSpPr>
        <p:spPr/>
        <p:txBody>
          <a:bodyPr/>
          <a:lstStyle/>
          <a:p>
            <a:fld id="{211EF33D-DBD9-45DD-AE95-3444F72A08FD}" type="datetime1">
              <a:rPr lang="en-GB" smtClean="0"/>
              <a:t>11/01/2026</a:t>
            </a:fld>
            <a:endParaRPr lang="en-GB"/>
          </a:p>
        </p:txBody>
      </p:sp>
      <p:sp>
        <p:nvSpPr>
          <p:cNvPr id="5" name="Espace réservé du pied de page 4">
            <a:extLst>
              <a:ext uri="{FF2B5EF4-FFF2-40B4-BE49-F238E27FC236}">
                <a16:creationId xmlns:a16="http://schemas.microsoft.com/office/drawing/2014/main" id="{CE6609A2-E74D-8497-FFEE-779D69180787}"/>
              </a:ext>
            </a:extLst>
          </p:cNvPr>
          <p:cNvSpPr>
            <a:spLocks noGrp="1"/>
          </p:cNvSpPr>
          <p:nvPr>
            <p:ph type="ftr" sz="quarter" idx="11"/>
          </p:nvPr>
        </p:nvSpPr>
        <p:spPr/>
        <p:txBody>
          <a:bodyPr/>
          <a:lstStyle/>
          <a:p>
            <a:r>
              <a:rPr lang="en-GB"/>
              <a:t>Andremont. OH Approach Are we on the right track ? ESCMID  Jan 12, 2026</a:t>
            </a:r>
          </a:p>
        </p:txBody>
      </p:sp>
      <p:sp>
        <p:nvSpPr>
          <p:cNvPr id="6" name="Espace réservé du numéro de diapositive 5">
            <a:extLst>
              <a:ext uri="{FF2B5EF4-FFF2-40B4-BE49-F238E27FC236}">
                <a16:creationId xmlns:a16="http://schemas.microsoft.com/office/drawing/2014/main" id="{B496F274-FE51-3EFB-7C33-4DDBFC25F88A}"/>
              </a:ext>
            </a:extLst>
          </p:cNvPr>
          <p:cNvSpPr>
            <a:spLocks noGrp="1"/>
          </p:cNvSpPr>
          <p:nvPr>
            <p:ph type="sldNum" sz="quarter" idx="12"/>
          </p:nvPr>
        </p:nvSpPr>
        <p:spPr/>
        <p:txBody>
          <a:bodyPr/>
          <a:lstStyle/>
          <a:p>
            <a:fld id="{54CA3083-4914-4C38-87A0-9EB71B9DD8EF}" type="slidenum">
              <a:rPr lang="en-GB" smtClean="0"/>
              <a:t>24</a:t>
            </a:fld>
            <a:endParaRPr lang="en-GB"/>
          </a:p>
        </p:txBody>
      </p:sp>
    </p:spTree>
    <p:extLst>
      <p:ext uri="{BB962C8B-B14F-4D97-AF65-F5344CB8AC3E}">
        <p14:creationId xmlns:p14="http://schemas.microsoft.com/office/powerpoint/2010/main" val="1621860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a date 1">
            <a:extLst>
              <a:ext uri="{FF2B5EF4-FFF2-40B4-BE49-F238E27FC236}">
                <a16:creationId xmlns:a16="http://schemas.microsoft.com/office/drawing/2014/main" id="{0F7BEB6F-05E4-7D5E-7F09-01F14AECE58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0A25292-4498-4806-BFE2-8AD14924EB5B}" type="datetime1">
              <a:rPr lang="en-GB" altLang="en-US" sz="1400" smtClean="0"/>
              <a:t>11/01/2026</a:t>
            </a:fld>
            <a:endParaRPr lang="fr-FR" altLang="en-US" sz="1400"/>
          </a:p>
        </p:txBody>
      </p:sp>
      <p:sp>
        <p:nvSpPr>
          <p:cNvPr id="27651" name="Espace réservé du pied de page 2">
            <a:extLst>
              <a:ext uri="{FF2B5EF4-FFF2-40B4-BE49-F238E27FC236}">
                <a16:creationId xmlns:a16="http://schemas.microsoft.com/office/drawing/2014/main" id="{D84C2369-19AA-1C8C-785B-1008B64CB26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1400"/>
              <a:t>Andremont. OH Approach Are we on the right track ? ESCMID  Jan 12, 2026</a:t>
            </a:r>
            <a:endParaRPr lang="fr-FR" altLang="en-US" sz="1400"/>
          </a:p>
        </p:txBody>
      </p:sp>
      <p:sp>
        <p:nvSpPr>
          <p:cNvPr id="27652" name="Espace réservé du numéro de diapositive 3">
            <a:extLst>
              <a:ext uri="{FF2B5EF4-FFF2-40B4-BE49-F238E27FC236}">
                <a16:creationId xmlns:a16="http://schemas.microsoft.com/office/drawing/2014/main" id="{399C1E08-6A12-184C-698D-61DB7DBA465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EF5C09F-914D-4899-A9EF-4A2797E0465E}" type="slidenum">
              <a:rPr lang="fr-FR" altLang="en-US" sz="1400"/>
              <a:pPr eaLnBrk="1" hangingPunct="1"/>
              <a:t>25</a:t>
            </a:fld>
            <a:endParaRPr lang="fr-FR" altLang="en-US" sz="1400"/>
          </a:p>
        </p:txBody>
      </p:sp>
      <p:pic>
        <p:nvPicPr>
          <p:cNvPr id="350210" name="Picture 2">
            <a:extLst>
              <a:ext uri="{FF2B5EF4-FFF2-40B4-BE49-F238E27FC236}">
                <a16:creationId xmlns:a16="http://schemas.microsoft.com/office/drawing/2014/main" id="{6673B8EE-ED32-D589-BA43-8F0E9C1CCA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004" y="190105"/>
            <a:ext cx="6192688" cy="260621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llipse 4">
            <a:extLst>
              <a:ext uri="{FF2B5EF4-FFF2-40B4-BE49-F238E27FC236}">
                <a16:creationId xmlns:a16="http://schemas.microsoft.com/office/drawing/2014/main" id="{A9C7C5EE-1B3B-60F5-5E1F-D1040B5B7E08}"/>
              </a:ext>
            </a:extLst>
          </p:cNvPr>
          <p:cNvSpPr/>
          <p:nvPr/>
        </p:nvSpPr>
        <p:spPr>
          <a:xfrm>
            <a:off x="704322" y="2567690"/>
            <a:ext cx="936625" cy="360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ZoneTexte 5">
            <a:extLst>
              <a:ext uri="{FF2B5EF4-FFF2-40B4-BE49-F238E27FC236}">
                <a16:creationId xmlns:a16="http://schemas.microsoft.com/office/drawing/2014/main" id="{BFA46D89-DB6B-8D41-6D16-E4B9B9E8DF5A}"/>
              </a:ext>
            </a:extLst>
          </p:cNvPr>
          <p:cNvSpPr txBox="1"/>
          <p:nvPr/>
        </p:nvSpPr>
        <p:spPr>
          <a:xfrm>
            <a:off x="8112942" y="830317"/>
            <a:ext cx="3348038" cy="156966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fr-FR" sz="2400" b="1" dirty="0"/>
              <a:t>Cyclines administration </a:t>
            </a:r>
            <a:r>
              <a:rPr lang="fr-FR" sz="2400" b="1" dirty="0" err="1"/>
              <a:t>increased</a:t>
            </a:r>
            <a:r>
              <a:rPr lang="fr-FR" sz="2400" b="1" dirty="0"/>
              <a:t> 1.8 times the </a:t>
            </a:r>
            <a:r>
              <a:rPr lang="fr-FR" sz="2400" b="1" dirty="0" err="1"/>
              <a:t>amount</a:t>
            </a:r>
            <a:r>
              <a:rPr lang="fr-FR" sz="2400" b="1" dirty="0"/>
              <a:t> of </a:t>
            </a:r>
            <a:r>
              <a:rPr lang="fr-FR" sz="2400" b="1" dirty="0" err="1"/>
              <a:t>Methan</a:t>
            </a:r>
            <a:r>
              <a:rPr lang="fr-FR" sz="2400" b="1" dirty="0"/>
              <a:t> </a:t>
            </a:r>
            <a:r>
              <a:rPr lang="fr-FR" sz="2400" b="1" dirty="0" err="1"/>
              <a:t>produced</a:t>
            </a:r>
            <a:r>
              <a:rPr lang="fr-FR" sz="2400" b="1" dirty="0"/>
              <a:t> by </a:t>
            </a:r>
            <a:r>
              <a:rPr lang="fr-FR" sz="2400" b="1" dirty="0" err="1"/>
              <a:t>cattle</a:t>
            </a:r>
            <a:r>
              <a:rPr lang="fr-FR" sz="2400" b="1" dirty="0"/>
              <a:t>.!!. </a:t>
            </a:r>
          </a:p>
        </p:txBody>
      </p:sp>
      <p:sp>
        <p:nvSpPr>
          <p:cNvPr id="7" name="ZoneTexte 6">
            <a:extLst>
              <a:ext uri="{FF2B5EF4-FFF2-40B4-BE49-F238E27FC236}">
                <a16:creationId xmlns:a16="http://schemas.microsoft.com/office/drawing/2014/main" id="{14126251-8B7C-3F9B-CFB1-21856FEC723A}"/>
              </a:ext>
            </a:extLst>
          </p:cNvPr>
          <p:cNvSpPr txBox="1"/>
          <p:nvPr/>
        </p:nvSpPr>
        <p:spPr>
          <a:xfrm>
            <a:off x="4413686" y="3376005"/>
            <a:ext cx="3600400" cy="1754326"/>
          </a:xfrm>
          <a:prstGeom prst="rect">
            <a:avLst/>
          </a:prstGeom>
          <a:ln>
            <a:solidFill>
              <a:srgbClr val="FF0000"/>
            </a:solidFill>
          </a:ln>
          <a:effectLst>
            <a:glow rad="101600">
              <a:schemeClr val="accent1">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en-US" dirty="0">
                <a:latin typeface="Comic Sans MS" panose="030F0702030302020204" pitchFamily="66" charset="0"/>
              </a:rPr>
              <a:t>“We believe that the tetracycline treatment </a:t>
            </a:r>
            <a:r>
              <a:rPr lang="en-US" dirty="0">
                <a:solidFill>
                  <a:srgbClr val="FF0000"/>
                </a:solidFill>
                <a:latin typeface="Comic Sans MS" panose="030F0702030302020204" pitchFamily="66" charset="0"/>
              </a:rPr>
              <a:t>favors the growth of methanogenic archaea </a:t>
            </a:r>
            <a:r>
              <a:rPr lang="en-US" dirty="0">
                <a:latin typeface="Comic Sans MS" panose="030F0702030302020204" pitchFamily="66" charset="0"/>
              </a:rPr>
              <a:t>in the cows’ intestinal tract by reducing the bacteria in the gut.” T.J. Hammer</a:t>
            </a:r>
            <a:endParaRPr lang="fr-FR" dirty="0">
              <a:latin typeface="Comic Sans MS" panose="030F0702030302020204" pitchFamily="66" charset="0"/>
            </a:endParaRPr>
          </a:p>
        </p:txBody>
      </p:sp>
      <p:sp>
        <p:nvSpPr>
          <p:cNvPr id="8" name="ZoneTexte 7">
            <a:extLst>
              <a:ext uri="{FF2B5EF4-FFF2-40B4-BE49-F238E27FC236}">
                <a16:creationId xmlns:a16="http://schemas.microsoft.com/office/drawing/2014/main" id="{BEA24F2B-1A70-FD5C-6E26-FEA91425E412}"/>
              </a:ext>
            </a:extLst>
          </p:cNvPr>
          <p:cNvSpPr txBox="1"/>
          <p:nvPr/>
        </p:nvSpPr>
        <p:spPr>
          <a:xfrm>
            <a:off x="4683536" y="5529079"/>
            <a:ext cx="3060700" cy="646331"/>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fr-FR" dirty="0">
                <a:latin typeface="Comic Sans MS" panose="030F0702030302020204" pitchFamily="66" charset="0"/>
              </a:rPr>
              <a:t>Direct impact on </a:t>
            </a:r>
            <a:r>
              <a:rPr lang="fr-FR" dirty="0" err="1">
                <a:latin typeface="Comic Sans MS" panose="030F0702030302020204" pitchFamily="66" charset="0"/>
              </a:rPr>
              <a:t>climate</a:t>
            </a:r>
            <a:r>
              <a:rPr lang="fr-FR" dirty="0">
                <a:latin typeface="Comic Sans MS" panose="030F0702030302020204" pitchFamily="66" charset="0"/>
              </a:rPr>
              <a:t> change !</a:t>
            </a:r>
          </a:p>
        </p:txBody>
      </p:sp>
      <p:pic>
        <p:nvPicPr>
          <p:cNvPr id="3" name="Image 2">
            <a:extLst>
              <a:ext uri="{FF2B5EF4-FFF2-40B4-BE49-F238E27FC236}">
                <a16:creationId xmlns:a16="http://schemas.microsoft.com/office/drawing/2014/main" id="{E7F3C23F-A612-E107-5D2F-6B3466ED9E35}"/>
              </a:ext>
            </a:extLst>
          </p:cNvPr>
          <p:cNvPicPr>
            <a:picLocks noChangeAspect="1"/>
          </p:cNvPicPr>
          <p:nvPr/>
        </p:nvPicPr>
        <p:blipFill>
          <a:blip r:embed="rId3"/>
          <a:stretch>
            <a:fillRect/>
          </a:stretch>
        </p:blipFill>
        <p:spPr>
          <a:xfrm>
            <a:off x="8640620" y="3088427"/>
            <a:ext cx="2378746" cy="2763817"/>
          </a:xfrm>
          <a:prstGeom prst="rect">
            <a:avLst/>
          </a:prstGeom>
          <a:ln>
            <a:solidFill>
              <a:srgbClr val="FF0000"/>
            </a:solidFill>
          </a:ln>
        </p:spPr>
      </p:pic>
      <p:pic>
        <p:nvPicPr>
          <p:cNvPr id="2" name="Image 1">
            <a:extLst>
              <a:ext uri="{FF2B5EF4-FFF2-40B4-BE49-F238E27FC236}">
                <a16:creationId xmlns:a16="http://schemas.microsoft.com/office/drawing/2014/main" id="{7ECB3289-EE58-E0DD-5DC5-093BEDD6AB8C}"/>
              </a:ext>
            </a:extLst>
          </p:cNvPr>
          <p:cNvPicPr>
            <a:picLocks noChangeAspect="1"/>
          </p:cNvPicPr>
          <p:nvPr/>
        </p:nvPicPr>
        <p:blipFill>
          <a:blip r:embed="rId4"/>
          <a:stretch>
            <a:fillRect/>
          </a:stretch>
        </p:blipFill>
        <p:spPr>
          <a:xfrm>
            <a:off x="1172634" y="3292366"/>
            <a:ext cx="2143125" cy="2133600"/>
          </a:xfrm>
          <a:prstGeom prst="rect">
            <a:avLst/>
          </a:prstGeom>
        </p:spPr>
      </p:pic>
      <p:cxnSp>
        <p:nvCxnSpPr>
          <p:cNvPr id="9" name="Connecteur droit avec flèche 8">
            <a:extLst>
              <a:ext uri="{FF2B5EF4-FFF2-40B4-BE49-F238E27FC236}">
                <a16:creationId xmlns:a16="http://schemas.microsoft.com/office/drawing/2014/main" id="{A019E932-475F-A14C-81FA-475544C3BED2}"/>
              </a:ext>
            </a:extLst>
          </p:cNvPr>
          <p:cNvCxnSpPr>
            <a:cxnSpLocks/>
          </p:cNvCxnSpPr>
          <p:nvPr/>
        </p:nvCxnSpPr>
        <p:spPr>
          <a:xfrm flipV="1">
            <a:off x="6802758" y="1599982"/>
            <a:ext cx="1021117" cy="30330"/>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6A980B06-B9A8-18C2-C39A-6FA2D26B46F6}"/>
              </a:ext>
            </a:extLst>
          </p:cNvPr>
          <p:cNvCxnSpPr>
            <a:cxnSpLocks/>
          </p:cNvCxnSpPr>
          <p:nvPr/>
        </p:nvCxnSpPr>
        <p:spPr>
          <a:xfrm flipH="1" flipV="1">
            <a:off x="9421028" y="4455170"/>
            <a:ext cx="879743" cy="15165"/>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5C1890-F47F-73DC-2CB3-E35F00FC88FE}"/>
              </a:ext>
            </a:extLst>
          </p:cNvPr>
          <p:cNvSpPr>
            <a:spLocks noGrp="1"/>
          </p:cNvSpPr>
          <p:nvPr>
            <p:ph type="title"/>
          </p:nvPr>
        </p:nvSpPr>
        <p:spPr>
          <a:xfrm>
            <a:off x="838200" y="365125"/>
            <a:ext cx="10515600" cy="6264275"/>
          </a:xfrm>
        </p:spPr>
        <p:txBody>
          <a:bodyPr>
            <a:noAutofit/>
          </a:bodyPr>
          <a:lstStyle/>
          <a:p>
            <a:r>
              <a:rPr lang="en-GB" sz="3600" dirty="0"/>
              <a:t>All that makes clear that </a:t>
            </a:r>
            <a:r>
              <a:rPr lang="en-GB" sz="3600" u="sng" dirty="0"/>
              <a:t>the best way to curb AMR is to reduce the amount of antibiotics </a:t>
            </a:r>
            <a:r>
              <a:rPr lang="en-GB" sz="3600" dirty="0"/>
              <a:t>we use, which is the </a:t>
            </a:r>
            <a:r>
              <a:rPr lang="en-GB" sz="3600" dirty="0">
                <a:solidFill>
                  <a:srgbClr val="FF0000"/>
                </a:solidFill>
              </a:rPr>
              <a:t>objective 4 </a:t>
            </a:r>
            <a:r>
              <a:rPr lang="en-GB" sz="3600" dirty="0"/>
              <a:t>from the WHO GAP. </a:t>
            </a:r>
            <a:br>
              <a:rPr lang="en-GB" sz="3600" dirty="0"/>
            </a:br>
            <a:br>
              <a:rPr lang="en-GB" sz="3600" dirty="0"/>
            </a:br>
            <a:r>
              <a:rPr lang="en-GB" sz="3600" dirty="0"/>
              <a:t>In Europe highly </a:t>
            </a:r>
            <a:r>
              <a:rPr lang="en-GB" sz="3600" dirty="0">
                <a:solidFill>
                  <a:srgbClr val="FF0000"/>
                </a:solidFill>
              </a:rPr>
              <a:t>significant progress </a:t>
            </a:r>
            <a:r>
              <a:rPr lang="en-GB" sz="3600" dirty="0"/>
              <a:t>have been made in </a:t>
            </a:r>
            <a:r>
              <a:rPr lang="en-GB" sz="3600" dirty="0">
                <a:solidFill>
                  <a:srgbClr val="FF0000"/>
                </a:solidFill>
              </a:rPr>
              <a:t>veterinarian usage</a:t>
            </a:r>
            <a:r>
              <a:rPr lang="en-GB" sz="3600" dirty="0"/>
              <a:t>; </a:t>
            </a:r>
            <a:r>
              <a:rPr lang="en-GB" sz="3600" dirty="0">
                <a:solidFill>
                  <a:srgbClr val="FF0000"/>
                </a:solidFill>
              </a:rPr>
              <a:t>less in human </a:t>
            </a:r>
            <a:r>
              <a:rPr lang="en-GB" sz="3600" dirty="0"/>
              <a:t>usage.</a:t>
            </a:r>
            <a:br>
              <a:rPr lang="en-GB" sz="3600" dirty="0"/>
            </a:br>
            <a:r>
              <a:rPr lang="en-GB" sz="3600" dirty="0"/>
              <a:t> </a:t>
            </a:r>
            <a:br>
              <a:rPr lang="en-GB" sz="3600" dirty="0"/>
            </a:br>
            <a:r>
              <a:rPr lang="en-GB" sz="3600" dirty="0"/>
              <a:t>Data are not yet clear on </a:t>
            </a:r>
            <a:r>
              <a:rPr lang="en-GB" sz="3600" dirty="0">
                <a:solidFill>
                  <a:srgbClr val="FF0000"/>
                </a:solidFill>
              </a:rPr>
              <a:t>why there is such a difference </a:t>
            </a:r>
            <a:r>
              <a:rPr lang="en-GB" sz="3600" dirty="0"/>
              <a:t>and what are the most recent trends in highly populated countries such as China or India or Nigeria. </a:t>
            </a:r>
            <a:r>
              <a:rPr lang="en-GB" sz="3600" dirty="0">
                <a:solidFill>
                  <a:srgbClr val="FF0000"/>
                </a:solidFill>
              </a:rPr>
              <a:t>More to come is awaited ? </a:t>
            </a:r>
          </a:p>
        </p:txBody>
      </p:sp>
      <p:sp>
        <p:nvSpPr>
          <p:cNvPr id="4" name="Espace réservé de la date 3">
            <a:extLst>
              <a:ext uri="{FF2B5EF4-FFF2-40B4-BE49-F238E27FC236}">
                <a16:creationId xmlns:a16="http://schemas.microsoft.com/office/drawing/2014/main" id="{6850ACA1-62C0-C24F-8954-8BA64ADE08B5}"/>
              </a:ext>
            </a:extLst>
          </p:cNvPr>
          <p:cNvSpPr>
            <a:spLocks noGrp="1"/>
          </p:cNvSpPr>
          <p:nvPr>
            <p:ph type="dt" sz="half" idx="10"/>
          </p:nvPr>
        </p:nvSpPr>
        <p:spPr/>
        <p:txBody>
          <a:bodyPr/>
          <a:lstStyle/>
          <a:p>
            <a:fld id="{E70B5F3C-06C6-416F-9351-E77CE352DF0C}" type="datetime1">
              <a:rPr lang="en-GB" smtClean="0"/>
              <a:t>11/01/2026</a:t>
            </a:fld>
            <a:endParaRPr lang="en-GB"/>
          </a:p>
        </p:txBody>
      </p:sp>
      <p:sp>
        <p:nvSpPr>
          <p:cNvPr id="5" name="Espace réservé du pied de page 4">
            <a:extLst>
              <a:ext uri="{FF2B5EF4-FFF2-40B4-BE49-F238E27FC236}">
                <a16:creationId xmlns:a16="http://schemas.microsoft.com/office/drawing/2014/main" id="{B9BD6F58-EC65-1009-2E10-E62A169B4C13}"/>
              </a:ext>
            </a:extLst>
          </p:cNvPr>
          <p:cNvSpPr>
            <a:spLocks noGrp="1"/>
          </p:cNvSpPr>
          <p:nvPr>
            <p:ph type="ftr" sz="quarter" idx="11"/>
          </p:nvPr>
        </p:nvSpPr>
        <p:spPr/>
        <p:txBody>
          <a:bodyPr/>
          <a:lstStyle/>
          <a:p>
            <a:r>
              <a:rPr lang="en-GB"/>
              <a:t>Andremont. OH Approach Are we on the right track ? ESCMID  Jan 12, 2026</a:t>
            </a:r>
          </a:p>
        </p:txBody>
      </p:sp>
      <p:sp>
        <p:nvSpPr>
          <p:cNvPr id="6" name="Espace réservé du numéro de diapositive 5">
            <a:extLst>
              <a:ext uri="{FF2B5EF4-FFF2-40B4-BE49-F238E27FC236}">
                <a16:creationId xmlns:a16="http://schemas.microsoft.com/office/drawing/2014/main" id="{BCA4092D-73A3-6FB0-C1AC-1055E31CE14B}"/>
              </a:ext>
            </a:extLst>
          </p:cNvPr>
          <p:cNvSpPr>
            <a:spLocks noGrp="1"/>
          </p:cNvSpPr>
          <p:nvPr>
            <p:ph type="sldNum" sz="quarter" idx="12"/>
          </p:nvPr>
        </p:nvSpPr>
        <p:spPr/>
        <p:txBody>
          <a:bodyPr/>
          <a:lstStyle/>
          <a:p>
            <a:fld id="{54CA3083-4914-4C38-87A0-9EB71B9DD8EF}" type="slidenum">
              <a:rPr lang="en-GB" smtClean="0"/>
              <a:t>26</a:t>
            </a:fld>
            <a:endParaRPr lang="en-GB"/>
          </a:p>
        </p:txBody>
      </p:sp>
    </p:spTree>
    <p:extLst>
      <p:ext uri="{BB962C8B-B14F-4D97-AF65-F5344CB8AC3E}">
        <p14:creationId xmlns:p14="http://schemas.microsoft.com/office/powerpoint/2010/main" val="1814957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005CE8-F36C-8232-E52D-6805C0DC1202}"/>
              </a:ext>
            </a:extLst>
          </p:cNvPr>
          <p:cNvSpPr>
            <a:spLocks noGrp="1"/>
          </p:cNvSpPr>
          <p:nvPr>
            <p:ph type="title"/>
          </p:nvPr>
        </p:nvSpPr>
        <p:spPr>
          <a:xfrm>
            <a:off x="288472" y="240952"/>
            <a:ext cx="11615056" cy="1325563"/>
          </a:xfrm>
        </p:spPr>
        <p:txBody>
          <a:bodyPr>
            <a:normAutofit fontScale="90000"/>
          </a:bodyPr>
          <a:lstStyle/>
          <a:p>
            <a:r>
              <a:rPr lang="en-GB" sz="4900" b="1" dirty="0">
                <a:solidFill>
                  <a:srgbClr val="FF0000"/>
                </a:solidFill>
              </a:rPr>
              <a:t>At the same time </a:t>
            </a:r>
            <a:r>
              <a:rPr lang="en-GB" dirty="0"/>
              <a:t>the </a:t>
            </a:r>
            <a:r>
              <a:rPr lang="en-GB" sz="4900" b="1" dirty="0">
                <a:solidFill>
                  <a:srgbClr val="FF0000"/>
                </a:solidFill>
              </a:rPr>
              <a:t>lack of access </a:t>
            </a:r>
            <a:r>
              <a:rPr lang="en-GB" dirty="0"/>
              <a:t>to antibiotics for many patients is obvious also, particularly in L</a:t>
            </a:r>
            <a:r>
              <a:rPr lang="en-GB" strike="sngStrike" dirty="0"/>
              <a:t>M</a:t>
            </a:r>
            <a:r>
              <a:rPr lang="en-GB" dirty="0"/>
              <a:t>ICs. </a:t>
            </a:r>
          </a:p>
        </p:txBody>
      </p:sp>
      <p:sp>
        <p:nvSpPr>
          <p:cNvPr id="4" name="Espace réservé du numéro de diapositive 3">
            <a:extLst>
              <a:ext uri="{FF2B5EF4-FFF2-40B4-BE49-F238E27FC236}">
                <a16:creationId xmlns:a16="http://schemas.microsoft.com/office/drawing/2014/main" id="{1BF3E43B-AF30-6D94-1A17-0A74E6B568C5}"/>
              </a:ext>
            </a:extLst>
          </p:cNvPr>
          <p:cNvSpPr>
            <a:spLocks noGrp="1"/>
          </p:cNvSpPr>
          <p:nvPr>
            <p:ph type="sldNum" sz="quarter" idx="12"/>
          </p:nvPr>
        </p:nvSpPr>
        <p:spPr/>
        <p:txBody>
          <a:bodyPr/>
          <a:lstStyle/>
          <a:p>
            <a:fld id="{54CA3083-4914-4C38-87A0-9EB71B9DD8EF}" type="slidenum">
              <a:rPr lang="en-GB" smtClean="0"/>
              <a:t>27</a:t>
            </a:fld>
            <a:endParaRPr lang="en-GB"/>
          </a:p>
        </p:txBody>
      </p:sp>
      <p:sp>
        <p:nvSpPr>
          <p:cNvPr id="7" name="ZoneTexte 6">
            <a:extLst>
              <a:ext uri="{FF2B5EF4-FFF2-40B4-BE49-F238E27FC236}">
                <a16:creationId xmlns:a16="http://schemas.microsoft.com/office/drawing/2014/main" id="{FBA8A244-837C-BB3F-1434-4EE14A7A9A3F}"/>
              </a:ext>
            </a:extLst>
          </p:cNvPr>
          <p:cNvSpPr txBox="1"/>
          <p:nvPr/>
        </p:nvSpPr>
        <p:spPr>
          <a:xfrm>
            <a:off x="7226386" y="5569672"/>
            <a:ext cx="4760059" cy="1077218"/>
          </a:xfrm>
          <a:prstGeom prst="rect">
            <a:avLst/>
          </a:prstGeom>
          <a:solidFill>
            <a:srgbClr val="FFC000"/>
          </a:solidFill>
          <a:ln>
            <a:solidFill>
              <a:schemeClr val="accent1"/>
            </a:solidFill>
          </a:ln>
        </p:spPr>
        <p:txBody>
          <a:bodyPr wrap="square" rtlCol="0">
            <a:spAutoFit/>
          </a:bodyPr>
          <a:lstStyle/>
          <a:p>
            <a:pPr algn="ctr"/>
            <a:r>
              <a:rPr lang="en-GB" sz="3200" b="1" dirty="0">
                <a:solidFill>
                  <a:srgbClr val="FF0000"/>
                </a:solidFill>
              </a:rPr>
              <a:t>Lack of access </a:t>
            </a:r>
            <a:r>
              <a:rPr lang="en-GB" sz="3200" dirty="0"/>
              <a:t>may cause more death than resistance</a:t>
            </a:r>
          </a:p>
        </p:txBody>
      </p:sp>
      <p:pic>
        <p:nvPicPr>
          <p:cNvPr id="9" name="Image 8">
            <a:extLst>
              <a:ext uri="{FF2B5EF4-FFF2-40B4-BE49-F238E27FC236}">
                <a16:creationId xmlns:a16="http://schemas.microsoft.com/office/drawing/2014/main" id="{BF15100F-7BA3-F288-AE38-ACAF6B28ED80}"/>
              </a:ext>
            </a:extLst>
          </p:cNvPr>
          <p:cNvPicPr>
            <a:picLocks noChangeAspect="1"/>
          </p:cNvPicPr>
          <p:nvPr/>
        </p:nvPicPr>
        <p:blipFill>
          <a:blip r:embed="rId2"/>
          <a:stretch>
            <a:fillRect/>
          </a:stretch>
        </p:blipFill>
        <p:spPr>
          <a:xfrm>
            <a:off x="6872406" y="1639270"/>
            <a:ext cx="5114039" cy="3630639"/>
          </a:xfrm>
          <a:prstGeom prst="rect">
            <a:avLst/>
          </a:prstGeom>
          <a:ln>
            <a:solidFill>
              <a:schemeClr val="accent1"/>
            </a:solidFill>
          </a:ln>
        </p:spPr>
      </p:pic>
      <p:sp>
        <p:nvSpPr>
          <p:cNvPr id="10" name="ZoneTexte 9">
            <a:extLst>
              <a:ext uri="{FF2B5EF4-FFF2-40B4-BE49-F238E27FC236}">
                <a16:creationId xmlns:a16="http://schemas.microsoft.com/office/drawing/2014/main" id="{BED2E8CF-022C-E1C7-68C7-9C2C0B5ABA57}"/>
              </a:ext>
            </a:extLst>
          </p:cNvPr>
          <p:cNvSpPr txBox="1"/>
          <p:nvPr/>
        </p:nvSpPr>
        <p:spPr>
          <a:xfrm>
            <a:off x="928547" y="5269909"/>
            <a:ext cx="5167454" cy="1077218"/>
          </a:xfrm>
          <a:prstGeom prst="rect">
            <a:avLst/>
          </a:prstGeom>
          <a:solidFill>
            <a:srgbClr val="FFC000"/>
          </a:solidFill>
          <a:ln>
            <a:solidFill>
              <a:schemeClr val="accent1"/>
            </a:solidFill>
          </a:ln>
        </p:spPr>
        <p:txBody>
          <a:bodyPr wrap="square" rtlCol="0">
            <a:spAutoFit/>
          </a:bodyPr>
          <a:lstStyle/>
          <a:p>
            <a:pPr algn="ctr"/>
            <a:r>
              <a:rPr lang="en-GB" sz="3200" dirty="0"/>
              <a:t>Huge difference between countries are obvious</a:t>
            </a:r>
          </a:p>
        </p:txBody>
      </p:sp>
      <p:pic>
        <p:nvPicPr>
          <p:cNvPr id="13" name="Image 12">
            <a:extLst>
              <a:ext uri="{FF2B5EF4-FFF2-40B4-BE49-F238E27FC236}">
                <a16:creationId xmlns:a16="http://schemas.microsoft.com/office/drawing/2014/main" id="{6C4BE206-8C6A-3C68-88C3-05C132BC363E}"/>
              </a:ext>
            </a:extLst>
          </p:cNvPr>
          <p:cNvPicPr>
            <a:picLocks noChangeAspect="1"/>
          </p:cNvPicPr>
          <p:nvPr/>
        </p:nvPicPr>
        <p:blipFill>
          <a:blip r:embed="rId3"/>
          <a:stretch>
            <a:fillRect/>
          </a:stretch>
        </p:blipFill>
        <p:spPr>
          <a:xfrm>
            <a:off x="154462" y="2281357"/>
            <a:ext cx="6458999" cy="2773570"/>
          </a:xfrm>
          <a:prstGeom prst="rect">
            <a:avLst/>
          </a:prstGeom>
          <a:ln>
            <a:solidFill>
              <a:schemeClr val="accent1"/>
            </a:solidFill>
          </a:ln>
        </p:spPr>
      </p:pic>
      <p:sp>
        <p:nvSpPr>
          <p:cNvPr id="14" name="ZoneTexte 13">
            <a:extLst>
              <a:ext uri="{FF2B5EF4-FFF2-40B4-BE49-F238E27FC236}">
                <a16:creationId xmlns:a16="http://schemas.microsoft.com/office/drawing/2014/main" id="{967B5E8D-9C37-3B31-46D8-A04FC01599A5}"/>
              </a:ext>
            </a:extLst>
          </p:cNvPr>
          <p:cNvSpPr txBox="1"/>
          <p:nvPr/>
        </p:nvSpPr>
        <p:spPr>
          <a:xfrm>
            <a:off x="4667325" y="4203848"/>
            <a:ext cx="1778051" cy="276999"/>
          </a:xfrm>
          <a:prstGeom prst="rect">
            <a:avLst/>
          </a:prstGeom>
          <a:noFill/>
        </p:spPr>
        <p:txBody>
          <a:bodyPr wrap="none" rtlCol="0">
            <a:spAutoFit/>
          </a:bodyPr>
          <a:lstStyle/>
          <a:p>
            <a:r>
              <a:rPr lang="en-GB" sz="1200" dirty="0"/>
              <a:t>AMU part of GLASS, 2022</a:t>
            </a:r>
          </a:p>
        </p:txBody>
      </p:sp>
      <p:sp>
        <p:nvSpPr>
          <p:cNvPr id="3" name="Espace réservé du pied de page 2">
            <a:extLst>
              <a:ext uri="{FF2B5EF4-FFF2-40B4-BE49-F238E27FC236}">
                <a16:creationId xmlns:a16="http://schemas.microsoft.com/office/drawing/2014/main" id="{25858A7E-C8A5-33B6-9D3C-C198CB198B9A}"/>
              </a:ext>
            </a:extLst>
          </p:cNvPr>
          <p:cNvSpPr>
            <a:spLocks noGrp="1"/>
          </p:cNvSpPr>
          <p:nvPr>
            <p:ph type="ftr" sz="quarter" idx="11"/>
          </p:nvPr>
        </p:nvSpPr>
        <p:spPr/>
        <p:txBody>
          <a:bodyPr/>
          <a:lstStyle/>
          <a:p>
            <a:r>
              <a:rPr lang="en-GB"/>
              <a:t>Andremont.  Introduction AMR Course One health challenge 2025</a:t>
            </a:r>
          </a:p>
        </p:txBody>
      </p:sp>
    </p:spTree>
    <p:extLst>
      <p:ext uri="{BB962C8B-B14F-4D97-AF65-F5344CB8AC3E}">
        <p14:creationId xmlns:p14="http://schemas.microsoft.com/office/powerpoint/2010/main" val="3844914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4EBCA1-D754-052D-52C6-8812F0287842}"/>
              </a:ext>
            </a:extLst>
          </p:cNvPr>
          <p:cNvSpPr>
            <a:spLocks noGrp="1"/>
          </p:cNvSpPr>
          <p:nvPr>
            <p:ph type="title"/>
          </p:nvPr>
        </p:nvSpPr>
        <p:spPr>
          <a:xfrm>
            <a:off x="838200" y="365125"/>
            <a:ext cx="10515600" cy="1800006"/>
          </a:xfrm>
        </p:spPr>
        <p:txBody>
          <a:bodyPr>
            <a:normAutofit fontScale="90000"/>
          </a:bodyPr>
          <a:lstStyle/>
          <a:p>
            <a:r>
              <a:rPr lang="en-GB" dirty="0"/>
              <a:t>While we have to push very hard on the break (reduction of </a:t>
            </a:r>
            <a:r>
              <a:rPr lang="en-GB" b="1" dirty="0"/>
              <a:t>excess</a:t>
            </a:r>
            <a:r>
              <a:rPr lang="en-GB" dirty="0"/>
              <a:t>), we must not forget that </a:t>
            </a:r>
            <a:r>
              <a:rPr lang="en-GB" u="sng" dirty="0"/>
              <a:t>access</a:t>
            </a:r>
            <a:r>
              <a:rPr lang="en-GB" dirty="0"/>
              <a:t> is also very challenging in many places</a:t>
            </a:r>
          </a:p>
        </p:txBody>
      </p:sp>
      <p:sp>
        <p:nvSpPr>
          <p:cNvPr id="4" name="Espace réservé de la date 3">
            <a:extLst>
              <a:ext uri="{FF2B5EF4-FFF2-40B4-BE49-F238E27FC236}">
                <a16:creationId xmlns:a16="http://schemas.microsoft.com/office/drawing/2014/main" id="{AE22F0B2-1A4D-4521-4282-6398CEADF5EE}"/>
              </a:ext>
            </a:extLst>
          </p:cNvPr>
          <p:cNvSpPr>
            <a:spLocks noGrp="1"/>
          </p:cNvSpPr>
          <p:nvPr>
            <p:ph type="dt" sz="half" idx="10"/>
          </p:nvPr>
        </p:nvSpPr>
        <p:spPr/>
        <p:txBody>
          <a:bodyPr/>
          <a:lstStyle/>
          <a:p>
            <a:fld id="{5131A091-7126-48DF-BE97-B50C45FA9C6A}" type="datetime1">
              <a:rPr lang="en-GB" smtClean="0"/>
              <a:t>11/01/2026</a:t>
            </a:fld>
            <a:endParaRPr lang="en-GB"/>
          </a:p>
        </p:txBody>
      </p:sp>
      <p:sp>
        <p:nvSpPr>
          <p:cNvPr id="5" name="Espace réservé du pied de page 4">
            <a:extLst>
              <a:ext uri="{FF2B5EF4-FFF2-40B4-BE49-F238E27FC236}">
                <a16:creationId xmlns:a16="http://schemas.microsoft.com/office/drawing/2014/main" id="{99EB9950-E1D5-F120-4DBC-4EA588D308B3}"/>
              </a:ext>
            </a:extLst>
          </p:cNvPr>
          <p:cNvSpPr>
            <a:spLocks noGrp="1"/>
          </p:cNvSpPr>
          <p:nvPr>
            <p:ph type="ftr" sz="quarter" idx="11"/>
          </p:nvPr>
        </p:nvSpPr>
        <p:spPr/>
        <p:txBody>
          <a:bodyPr/>
          <a:lstStyle/>
          <a:p>
            <a:r>
              <a:rPr lang="en-GB"/>
              <a:t>Andremont. OH Approach Are we on the right track ? ESCMID  Jan 12, 2026</a:t>
            </a:r>
          </a:p>
        </p:txBody>
      </p:sp>
      <p:sp>
        <p:nvSpPr>
          <p:cNvPr id="6" name="Espace réservé du numéro de diapositive 5">
            <a:extLst>
              <a:ext uri="{FF2B5EF4-FFF2-40B4-BE49-F238E27FC236}">
                <a16:creationId xmlns:a16="http://schemas.microsoft.com/office/drawing/2014/main" id="{CACCD7CF-F4F3-001F-F8AB-C49B5AF90877}"/>
              </a:ext>
            </a:extLst>
          </p:cNvPr>
          <p:cNvSpPr>
            <a:spLocks noGrp="1"/>
          </p:cNvSpPr>
          <p:nvPr>
            <p:ph type="sldNum" sz="quarter" idx="12"/>
          </p:nvPr>
        </p:nvSpPr>
        <p:spPr/>
        <p:txBody>
          <a:bodyPr/>
          <a:lstStyle/>
          <a:p>
            <a:fld id="{54CA3083-4914-4C38-87A0-9EB71B9DD8EF}" type="slidenum">
              <a:rPr lang="en-GB" smtClean="0"/>
              <a:t>28</a:t>
            </a:fld>
            <a:endParaRPr lang="en-GB"/>
          </a:p>
        </p:txBody>
      </p:sp>
      <p:pic>
        <p:nvPicPr>
          <p:cNvPr id="8" name="Image 7">
            <a:extLst>
              <a:ext uri="{FF2B5EF4-FFF2-40B4-BE49-F238E27FC236}">
                <a16:creationId xmlns:a16="http://schemas.microsoft.com/office/drawing/2014/main" id="{C43C284E-8F5C-18EA-9503-CB4D5FBB05D3}"/>
              </a:ext>
            </a:extLst>
          </p:cNvPr>
          <p:cNvPicPr>
            <a:picLocks noChangeAspect="1"/>
          </p:cNvPicPr>
          <p:nvPr/>
        </p:nvPicPr>
        <p:blipFill>
          <a:blip r:embed="rId2"/>
          <a:stretch>
            <a:fillRect/>
          </a:stretch>
        </p:blipFill>
        <p:spPr>
          <a:xfrm>
            <a:off x="191804" y="3141525"/>
            <a:ext cx="4464279" cy="1835244"/>
          </a:xfrm>
          <a:prstGeom prst="rect">
            <a:avLst/>
          </a:prstGeom>
          <a:ln>
            <a:solidFill>
              <a:srgbClr val="FF0000"/>
            </a:solidFill>
          </a:ln>
        </p:spPr>
      </p:pic>
      <p:pic>
        <p:nvPicPr>
          <p:cNvPr id="12" name="Image 11">
            <a:extLst>
              <a:ext uri="{FF2B5EF4-FFF2-40B4-BE49-F238E27FC236}">
                <a16:creationId xmlns:a16="http://schemas.microsoft.com/office/drawing/2014/main" id="{AB649321-C694-C474-77A5-F7F5B1036020}"/>
              </a:ext>
            </a:extLst>
          </p:cNvPr>
          <p:cNvPicPr>
            <a:picLocks noChangeAspect="1"/>
          </p:cNvPicPr>
          <p:nvPr/>
        </p:nvPicPr>
        <p:blipFill>
          <a:blip r:embed="rId3"/>
          <a:stretch>
            <a:fillRect/>
          </a:stretch>
        </p:blipFill>
        <p:spPr>
          <a:xfrm>
            <a:off x="4666535" y="3429000"/>
            <a:ext cx="7333661" cy="1443041"/>
          </a:xfrm>
          <a:prstGeom prst="rect">
            <a:avLst/>
          </a:prstGeom>
          <a:ln>
            <a:solidFill>
              <a:srgbClr val="FF0000"/>
            </a:solidFill>
          </a:ln>
        </p:spPr>
      </p:pic>
      <p:cxnSp>
        <p:nvCxnSpPr>
          <p:cNvPr id="14" name="Connecteur droit avec flèche 13">
            <a:extLst>
              <a:ext uri="{FF2B5EF4-FFF2-40B4-BE49-F238E27FC236}">
                <a16:creationId xmlns:a16="http://schemas.microsoft.com/office/drawing/2014/main" id="{B6D3BF99-5F31-8444-4107-DC9B684D8F18}"/>
              </a:ext>
            </a:extLst>
          </p:cNvPr>
          <p:cNvCxnSpPr/>
          <p:nvPr/>
        </p:nvCxnSpPr>
        <p:spPr>
          <a:xfrm flipH="1">
            <a:off x="10993821" y="2081048"/>
            <a:ext cx="84082" cy="1450428"/>
          </a:xfrm>
          <a:prstGeom prst="straightConnector1">
            <a:avLst/>
          </a:prstGeom>
          <a:ln w="920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51444694-52A8-A3A0-02EB-E81A81931809}"/>
              </a:ext>
            </a:extLst>
          </p:cNvPr>
          <p:cNvSpPr txBox="1"/>
          <p:nvPr/>
        </p:nvSpPr>
        <p:spPr>
          <a:xfrm>
            <a:off x="270641" y="5429529"/>
            <a:ext cx="4842992" cy="261610"/>
          </a:xfrm>
          <a:prstGeom prst="rect">
            <a:avLst/>
          </a:prstGeom>
          <a:noFill/>
        </p:spPr>
        <p:txBody>
          <a:bodyPr wrap="none" rtlCol="0">
            <a:spAutoFit/>
          </a:bodyPr>
          <a:lstStyle/>
          <a:p>
            <a:r>
              <a:rPr lang="en-GB" sz="1100" dirty="0">
                <a:hlinkClick r:id="rId4"/>
              </a:rPr>
              <a:t>https://www.who.int/groups/secure-expanding-sustainable-access-to-antibiotics</a:t>
            </a:r>
            <a:r>
              <a:rPr lang="en-GB" sz="1100" dirty="0"/>
              <a:t> </a:t>
            </a:r>
          </a:p>
        </p:txBody>
      </p:sp>
    </p:spTree>
    <p:extLst>
      <p:ext uri="{BB962C8B-B14F-4D97-AF65-F5344CB8AC3E}">
        <p14:creationId xmlns:p14="http://schemas.microsoft.com/office/powerpoint/2010/main" val="52070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4EBCA1-D754-052D-52C6-8812F0287842}"/>
              </a:ext>
            </a:extLst>
          </p:cNvPr>
          <p:cNvSpPr>
            <a:spLocks noGrp="1"/>
          </p:cNvSpPr>
          <p:nvPr>
            <p:ph type="title"/>
          </p:nvPr>
        </p:nvSpPr>
        <p:spPr>
          <a:xfrm>
            <a:off x="838200" y="365125"/>
            <a:ext cx="10515600" cy="1800006"/>
          </a:xfrm>
        </p:spPr>
        <p:txBody>
          <a:bodyPr>
            <a:normAutofit fontScale="90000"/>
          </a:bodyPr>
          <a:lstStyle/>
          <a:p>
            <a:r>
              <a:rPr lang="en-GB" dirty="0"/>
              <a:t>We have to push very hard on the break, however without forgetting that access is also very challenging in many places</a:t>
            </a:r>
          </a:p>
        </p:txBody>
      </p:sp>
      <p:sp>
        <p:nvSpPr>
          <p:cNvPr id="4" name="Espace réservé de la date 3">
            <a:extLst>
              <a:ext uri="{FF2B5EF4-FFF2-40B4-BE49-F238E27FC236}">
                <a16:creationId xmlns:a16="http://schemas.microsoft.com/office/drawing/2014/main" id="{AE22F0B2-1A4D-4521-4282-6398CEADF5EE}"/>
              </a:ext>
            </a:extLst>
          </p:cNvPr>
          <p:cNvSpPr>
            <a:spLocks noGrp="1"/>
          </p:cNvSpPr>
          <p:nvPr>
            <p:ph type="dt" sz="half" idx="10"/>
          </p:nvPr>
        </p:nvSpPr>
        <p:spPr/>
        <p:txBody>
          <a:bodyPr/>
          <a:lstStyle/>
          <a:p>
            <a:fld id="{E9262681-76E4-4431-85F3-8D4872A1C296}" type="datetime1">
              <a:rPr lang="en-GB" smtClean="0"/>
              <a:t>11/01/2026</a:t>
            </a:fld>
            <a:endParaRPr lang="en-GB"/>
          </a:p>
        </p:txBody>
      </p:sp>
      <p:sp>
        <p:nvSpPr>
          <p:cNvPr id="5" name="Espace réservé du pied de page 4">
            <a:extLst>
              <a:ext uri="{FF2B5EF4-FFF2-40B4-BE49-F238E27FC236}">
                <a16:creationId xmlns:a16="http://schemas.microsoft.com/office/drawing/2014/main" id="{99EB9950-E1D5-F120-4DBC-4EA588D308B3}"/>
              </a:ext>
            </a:extLst>
          </p:cNvPr>
          <p:cNvSpPr>
            <a:spLocks noGrp="1"/>
          </p:cNvSpPr>
          <p:nvPr>
            <p:ph type="ftr" sz="quarter" idx="11"/>
          </p:nvPr>
        </p:nvSpPr>
        <p:spPr/>
        <p:txBody>
          <a:bodyPr/>
          <a:lstStyle/>
          <a:p>
            <a:r>
              <a:rPr lang="en-GB"/>
              <a:t>Andremont. OH Approach Are we on the right track ? ESCMID  Jan 12, 2026</a:t>
            </a:r>
          </a:p>
        </p:txBody>
      </p:sp>
      <p:sp>
        <p:nvSpPr>
          <p:cNvPr id="6" name="Espace réservé du numéro de diapositive 5">
            <a:extLst>
              <a:ext uri="{FF2B5EF4-FFF2-40B4-BE49-F238E27FC236}">
                <a16:creationId xmlns:a16="http://schemas.microsoft.com/office/drawing/2014/main" id="{CACCD7CF-F4F3-001F-F8AB-C49B5AF90877}"/>
              </a:ext>
            </a:extLst>
          </p:cNvPr>
          <p:cNvSpPr>
            <a:spLocks noGrp="1"/>
          </p:cNvSpPr>
          <p:nvPr>
            <p:ph type="sldNum" sz="quarter" idx="12"/>
          </p:nvPr>
        </p:nvSpPr>
        <p:spPr/>
        <p:txBody>
          <a:bodyPr/>
          <a:lstStyle/>
          <a:p>
            <a:fld id="{54CA3083-4914-4C38-87A0-9EB71B9DD8EF}" type="slidenum">
              <a:rPr lang="en-GB" smtClean="0"/>
              <a:t>29</a:t>
            </a:fld>
            <a:endParaRPr lang="en-GB" dirty="0"/>
          </a:p>
        </p:txBody>
      </p:sp>
      <p:pic>
        <p:nvPicPr>
          <p:cNvPr id="8" name="Image 7">
            <a:extLst>
              <a:ext uri="{FF2B5EF4-FFF2-40B4-BE49-F238E27FC236}">
                <a16:creationId xmlns:a16="http://schemas.microsoft.com/office/drawing/2014/main" id="{C43C284E-8F5C-18EA-9503-CB4D5FBB05D3}"/>
              </a:ext>
            </a:extLst>
          </p:cNvPr>
          <p:cNvPicPr>
            <a:picLocks noChangeAspect="1"/>
          </p:cNvPicPr>
          <p:nvPr/>
        </p:nvPicPr>
        <p:blipFill>
          <a:blip r:embed="rId2"/>
          <a:stretch>
            <a:fillRect/>
          </a:stretch>
        </p:blipFill>
        <p:spPr>
          <a:xfrm>
            <a:off x="191804" y="3141525"/>
            <a:ext cx="4464279" cy="1835244"/>
          </a:xfrm>
          <a:prstGeom prst="rect">
            <a:avLst/>
          </a:prstGeom>
          <a:ln>
            <a:solidFill>
              <a:srgbClr val="FF0000"/>
            </a:solidFill>
          </a:ln>
        </p:spPr>
      </p:pic>
      <p:pic>
        <p:nvPicPr>
          <p:cNvPr id="12" name="Image 11">
            <a:extLst>
              <a:ext uri="{FF2B5EF4-FFF2-40B4-BE49-F238E27FC236}">
                <a16:creationId xmlns:a16="http://schemas.microsoft.com/office/drawing/2014/main" id="{AB649321-C694-C474-77A5-F7F5B1036020}"/>
              </a:ext>
            </a:extLst>
          </p:cNvPr>
          <p:cNvPicPr>
            <a:picLocks noChangeAspect="1"/>
          </p:cNvPicPr>
          <p:nvPr/>
        </p:nvPicPr>
        <p:blipFill>
          <a:blip r:embed="rId3"/>
          <a:stretch>
            <a:fillRect/>
          </a:stretch>
        </p:blipFill>
        <p:spPr>
          <a:xfrm>
            <a:off x="4666535" y="3429000"/>
            <a:ext cx="7333661" cy="1443041"/>
          </a:xfrm>
          <a:prstGeom prst="rect">
            <a:avLst/>
          </a:prstGeom>
          <a:ln>
            <a:solidFill>
              <a:srgbClr val="FF0000"/>
            </a:solidFill>
          </a:ln>
        </p:spPr>
      </p:pic>
      <p:cxnSp>
        <p:nvCxnSpPr>
          <p:cNvPr id="14" name="Connecteur droit avec flèche 13">
            <a:extLst>
              <a:ext uri="{FF2B5EF4-FFF2-40B4-BE49-F238E27FC236}">
                <a16:creationId xmlns:a16="http://schemas.microsoft.com/office/drawing/2014/main" id="{B6D3BF99-5F31-8444-4107-DC9B684D8F18}"/>
              </a:ext>
            </a:extLst>
          </p:cNvPr>
          <p:cNvCxnSpPr/>
          <p:nvPr/>
        </p:nvCxnSpPr>
        <p:spPr>
          <a:xfrm flipH="1">
            <a:off x="10993821" y="2081048"/>
            <a:ext cx="84082" cy="1450428"/>
          </a:xfrm>
          <a:prstGeom prst="straightConnector1">
            <a:avLst/>
          </a:prstGeom>
          <a:ln w="920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51444694-52A8-A3A0-02EB-E81A81931809}"/>
              </a:ext>
            </a:extLst>
          </p:cNvPr>
          <p:cNvSpPr txBox="1"/>
          <p:nvPr/>
        </p:nvSpPr>
        <p:spPr>
          <a:xfrm>
            <a:off x="270641" y="5429529"/>
            <a:ext cx="4842992" cy="261610"/>
          </a:xfrm>
          <a:prstGeom prst="rect">
            <a:avLst/>
          </a:prstGeom>
          <a:noFill/>
        </p:spPr>
        <p:txBody>
          <a:bodyPr wrap="none" rtlCol="0">
            <a:spAutoFit/>
          </a:bodyPr>
          <a:lstStyle/>
          <a:p>
            <a:r>
              <a:rPr lang="en-GB" sz="1100" dirty="0">
                <a:hlinkClick r:id="rId4"/>
              </a:rPr>
              <a:t>https://www.who.int/groups/secure-expanding-sustainable-access-to-antibiotics</a:t>
            </a:r>
            <a:r>
              <a:rPr lang="en-GB" sz="1100" dirty="0"/>
              <a:t> </a:t>
            </a:r>
          </a:p>
        </p:txBody>
      </p:sp>
      <p:pic>
        <p:nvPicPr>
          <p:cNvPr id="3" name="Image 2">
            <a:extLst>
              <a:ext uri="{FF2B5EF4-FFF2-40B4-BE49-F238E27FC236}">
                <a16:creationId xmlns:a16="http://schemas.microsoft.com/office/drawing/2014/main" id="{356E1CC5-1197-924D-60D6-9B9259D6D1C8}"/>
              </a:ext>
            </a:extLst>
          </p:cNvPr>
          <p:cNvPicPr>
            <a:picLocks noChangeAspect="1"/>
          </p:cNvPicPr>
          <p:nvPr/>
        </p:nvPicPr>
        <p:blipFill>
          <a:blip r:embed="rId5"/>
          <a:stretch>
            <a:fillRect/>
          </a:stretch>
        </p:blipFill>
        <p:spPr>
          <a:xfrm>
            <a:off x="390196" y="645838"/>
            <a:ext cx="6000093" cy="5771276"/>
          </a:xfrm>
          <a:prstGeom prst="rect">
            <a:avLst/>
          </a:prstGeom>
        </p:spPr>
      </p:pic>
      <p:pic>
        <p:nvPicPr>
          <p:cNvPr id="9" name="Image 8">
            <a:extLst>
              <a:ext uri="{FF2B5EF4-FFF2-40B4-BE49-F238E27FC236}">
                <a16:creationId xmlns:a16="http://schemas.microsoft.com/office/drawing/2014/main" id="{16AB0CAF-0F18-61FD-A75E-1F1AD133D7CB}"/>
              </a:ext>
            </a:extLst>
          </p:cNvPr>
          <p:cNvPicPr>
            <a:picLocks noChangeAspect="1"/>
          </p:cNvPicPr>
          <p:nvPr/>
        </p:nvPicPr>
        <p:blipFill>
          <a:blip r:embed="rId6"/>
          <a:stretch>
            <a:fillRect/>
          </a:stretch>
        </p:blipFill>
        <p:spPr>
          <a:xfrm>
            <a:off x="6576383" y="2032391"/>
            <a:ext cx="5351909" cy="3234097"/>
          </a:xfrm>
          <a:prstGeom prst="rect">
            <a:avLst/>
          </a:prstGeom>
        </p:spPr>
      </p:pic>
      <p:sp>
        <p:nvSpPr>
          <p:cNvPr id="10" name="ZoneTexte 9">
            <a:extLst>
              <a:ext uri="{FF2B5EF4-FFF2-40B4-BE49-F238E27FC236}">
                <a16:creationId xmlns:a16="http://schemas.microsoft.com/office/drawing/2014/main" id="{F8C57F65-0474-D956-EAA1-B0A44FFF1084}"/>
              </a:ext>
            </a:extLst>
          </p:cNvPr>
          <p:cNvSpPr txBox="1"/>
          <p:nvPr/>
        </p:nvSpPr>
        <p:spPr>
          <a:xfrm>
            <a:off x="7357241" y="5691139"/>
            <a:ext cx="4063933" cy="261610"/>
          </a:xfrm>
          <a:prstGeom prst="rect">
            <a:avLst/>
          </a:prstGeom>
          <a:noFill/>
        </p:spPr>
        <p:txBody>
          <a:bodyPr wrap="none" rtlCol="0">
            <a:spAutoFit/>
          </a:bodyPr>
          <a:lstStyle/>
          <a:p>
            <a:r>
              <a:rPr lang="en-GB" sz="1100" dirty="0">
                <a:hlinkClick r:id="rId7"/>
              </a:rPr>
              <a:t>https://www.who.int/publications/i/item/2021-aware-classification</a:t>
            </a:r>
            <a:r>
              <a:rPr lang="en-GB" sz="1100" dirty="0"/>
              <a:t> </a:t>
            </a:r>
          </a:p>
        </p:txBody>
      </p:sp>
    </p:spTree>
    <p:extLst>
      <p:ext uri="{BB962C8B-B14F-4D97-AF65-F5344CB8AC3E}">
        <p14:creationId xmlns:p14="http://schemas.microsoft.com/office/powerpoint/2010/main" val="219940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15C096-8267-4C55-4016-84E55E5848A6}"/>
              </a:ext>
            </a:extLst>
          </p:cNvPr>
          <p:cNvSpPr>
            <a:spLocks noGrp="1"/>
          </p:cNvSpPr>
          <p:nvPr>
            <p:ph type="title"/>
          </p:nvPr>
        </p:nvSpPr>
        <p:spPr/>
        <p:txBody>
          <a:bodyPr>
            <a:normAutofit/>
          </a:bodyPr>
          <a:lstStyle/>
          <a:p>
            <a:r>
              <a:rPr lang="en-GB" dirty="0"/>
              <a:t>The circulation of bacteria between humans, animals and the environment</a:t>
            </a:r>
          </a:p>
        </p:txBody>
      </p:sp>
      <p:sp>
        <p:nvSpPr>
          <p:cNvPr id="3" name="Espace réservé de la date 2">
            <a:extLst>
              <a:ext uri="{FF2B5EF4-FFF2-40B4-BE49-F238E27FC236}">
                <a16:creationId xmlns:a16="http://schemas.microsoft.com/office/drawing/2014/main" id="{B23B4ECB-E0D0-40B8-7B79-E0EAB68109C0}"/>
              </a:ext>
            </a:extLst>
          </p:cNvPr>
          <p:cNvSpPr>
            <a:spLocks noGrp="1"/>
          </p:cNvSpPr>
          <p:nvPr>
            <p:ph type="dt" sz="half" idx="10"/>
          </p:nvPr>
        </p:nvSpPr>
        <p:spPr/>
        <p:txBody>
          <a:bodyPr/>
          <a:lstStyle/>
          <a:p>
            <a:fld id="{A8BD3770-32AC-41A0-8EB4-7FF1D8F39558}" type="datetime1">
              <a:rPr lang="en-GB" smtClean="0"/>
              <a:t>11/01/2026</a:t>
            </a:fld>
            <a:endParaRPr lang="en-GB"/>
          </a:p>
        </p:txBody>
      </p:sp>
      <p:sp>
        <p:nvSpPr>
          <p:cNvPr id="4" name="Espace réservé du pied de page 3">
            <a:extLst>
              <a:ext uri="{FF2B5EF4-FFF2-40B4-BE49-F238E27FC236}">
                <a16:creationId xmlns:a16="http://schemas.microsoft.com/office/drawing/2014/main" id="{F9765BD8-D100-A5A4-8DBE-2A187F212213}"/>
              </a:ext>
            </a:extLst>
          </p:cNvPr>
          <p:cNvSpPr>
            <a:spLocks noGrp="1"/>
          </p:cNvSpPr>
          <p:nvPr>
            <p:ph type="ftr" sz="quarter" idx="11"/>
          </p:nvPr>
        </p:nvSpPr>
        <p:spPr/>
        <p:txBody>
          <a:bodyPr/>
          <a:lstStyle/>
          <a:p>
            <a:r>
              <a:rPr lang="en-GB"/>
              <a:t>Andremont. OH Approach Are we on the right track ? ESCMID  Jan 12, 2026</a:t>
            </a:r>
          </a:p>
        </p:txBody>
      </p:sp>
      <p:sp>
        <p:nvSpPr>
          <p:cNvPr id="5" name="Espace réservé du numéro de diapositive 4">
            <a:extLst>
              <a:ext uri="{FF2B5EF4-FFF2-40B4-BE49-F238E27FC236}">
                <a16:creationId xmlns:a16="http://schemas.microsoft.com/office/drawing/2014/main" id="{A53C9224-5316-7FB2-FAF2-6C86CFE4DF98}"/>
              </a:ext>
            </a:extLst>
          </p:cNvPr>
          <p:cNvSpPr>
            <a:spLocks noGrp="1"/>
          </p:cNvSpPr>
          <p:nvPr>
            <p:ph type="sldNum" sz="quarter" idx="12"/>
          </p:nvPr>
        </p:nvSpPr>
        <p:spPr/>
        <p:txBody>
          <a:bodyPr/>
          <a:lstStyle/>
          <a:p>
            <a:fld id="{54CA3083-4914-4C38-87A0-9EB71B9DD8EF}" type="slidenum">
              <a:rPr lang="en-GB" smtClean="0"/>
              <a:t>3</a:t>
            </a:fld>
            <a:endParaRPr lang="en-GB"/>
          </a:p>
        </p:txBody>
      </p:sp>
      <p:pic>
        <p:nvPicPr>
          <p:cNvPr id="7" name="Image 6">
            <a:extLst>
              <a:ext uri="{FF2B5EF4-FFF2-40B4-BE49-F238E27FC236}">
                <a16:creationId xmlns:a16="http://schemas.microsoft.com/office/drawing/2014/main" id="{93904DF6-DD5B-1571-12F2-C9D78BD0042B}"/>
              </a:ext>
            </a:extLst>
          </p:cNvPr>
          <p:cNvPicPr>
            <a:picLocks noChangeAspect="1"/>
          </p:cNvPicPr>
          <p:nvPr/>
        </p:nvPicPr>
        <p:blipFill>
          <a:blip r:embed="rId2"/>
          <a:stretch>
            <a:fillRect/>
          </a:stretch>
        </p:blipFill>
        <p:spPr>
          <a:xfrm>
            <a:off x="3663825" y="1739663"/>
            <a:ext cx="4864350" cy="4616687"/>
          </a:xfrm>
          <a:prstGeom prst="rect">
            <a:avLst/>
          </a:prstGeom>
        </p:spPr>
      </p:pic>
      <p:sp>
        <p:nvSpPr>
          <p:cNvPr id="8" name="ZoneTexte 7">
            <a:extLst>
              <a:ext uri="{FF2B5EF4-FFF2-40B4-BE49-F238E27FC236}">
                <a16:creationId xmlns:a16="http://schemas.microsoft.com/office/drawing/2014/main" id="{8BD2430C-F314-4065-2832-3245BC769660}"/>
              </a:ext>
            </a:extLst>
          </p:cNvPr>
          <p:cNvSpPr txBox="1"/>
          <p:nvPr/>
        </p:nvSpPr>
        <p:spPr>
          <a:xfrm>
            <a:off x="8829040" y="6228080"/>
            <a:ext cx="2131033" cy="369332"/>
          </a:xfrm>
          <a:prstGeom prst="rect">
            <a:avLst/>
          </a:prstGeom>
          <a:noFill/>
        </p:spPr>
        <p:txBody>
          <a:bodyPr wrap="none" rtlCol="0">
            <a:spAutoFit/>
          </a:bodyPr>
          <a:lstStyle/>
          <a:p>
            <a:r>
              <a:rPr lang="en-GB" dirty="0" err="1"/>
              <a:t>Woerther</a:t>
            </a:r>
            <a:r>
              <a:rPr lang="en-GB" dirty="0"/>
              <a:t> et al, 2013</a:t>
            </a:r>
          </a:p>
        </p:txBody>
      </p:sp>
    </p:spTree>
    <p:extLst>
      <p:ext uri="{BB962C8B-B14F-4D97-AF65-F5344CB8AC3E}">
        <p14:creationId xmlns:p14="http://schemas.microsoft.com/office/powerpoint/2010/main" val="3793038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BEA2E-4EDC-9778-ADF3-D193D165CA7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06BB09C-F383-FE33-54D4-4827B989126E}"/>
              </a:ext>
            </a:extLst>
          </p:cNvPr>
          <p:cNvSpPr>
            <a:spLocks noGrp="1"/>
          </p:cNvSpPr>
          <p:nvPr>
            <p:ph type="title"/>
          </p:nvPr>
        </p:nvSpPr>
        <p:spPr>
          <a:xfrm>
            <a:off x="838200" y="365125"/>
            <a:ext cx="10515600" cy="1800006"/>
          </a:xfrm>
        </p:spPr>
        <p:txBody>
          <a:bodyPr>
            <a:normAutofit fontScale="90000"/>
          </a:bodyPr>
          <a:lstStyle/>
          <a:p>
            <a:r>
              <a:rPr lang="en-GB" dirty="0"/>
              <a:t>We have to push very hard on the break, however without forgetting that access is also very challenging in many places</a:t>
            </a:r>
          </a:p>
        </p:txBody>
      </p:sp>
      <p:sp>
        <p:nvSpPr>
          <p:cNvPr id="4" name="Espace réservé de la date 3">
            <a:extLst>
              <a:ext uri="{FF2B5EF4-FFF2-40B4-BE49-F238E27FC236}">
                <a16:creationId xmlns:a16="http://schemas.microsoft.com/office/drawing/2014/main" id="{54D3A0FE-5A73-5EFA-FBC5-5F8B6235084F}"/>
              </a:ext>
            </a:extLst>
          </p:cNvPr>
          <p:cNvSpPr>
            <a:spLocks noGrp="1"/>
          </p:cNvSpPr>
          <p:nvPr>
            <p:ph type="dt" sz="half" idx="10"/>
          </p:nvPr>
        </p:nvSpPr>
        <p:spPr/>
        <p:txBody>
          <a:bodyPr/>
          <a:lstStyle/>
          <a:p>
            <a:fld id="{E9262681-76E4-4431-85F3-8D4872A1C296}" type="datetime1">
              <a:rPr lang="en-GB" smtClean="0"/>
              <a:t>11/01/2026</a:t>
            </a:fld>
            <a:endParaRPr lang="en-GB"/>
          </a:p>
        </p:txBody>
      </p:sp>
      <p:sp>
        <p:nvSpPr>
          <p:cNvPr id="5" name="Espace réservé du pied de page 4">
            <a:extLst>
              <a:ext uri="{FF2B5EF4-FFF2-40B4-BE49-F238E27FC236}">
                <a16:creationId xmlns:a16="http://schemas.microsoft.com/office/drawing/2014/main" id="{50E56A81-3DEC-9A11-D942-06864B261800}"/>
              </a:ext>
            </a:extLst>
          </p:cNvPr>
          <p:cNvSpPr>
            <a:spLocks noGrp="1"/>
          </p:cNvSpPr>
          <p:nvPr>
            <p:ph type="ftr" sz="quarter" idx="11"/>
          </p:nvPr>
        </p:nvSpPr>
        <p:spPr/>
        <p:txBody>
          <a:bodyPr/>
          <a:lstStyle/>
          <a:p>
            <a:r>
              <a:rPr lang="en-GB"/>
              <a:t>Andremont. OH Approach Are we on the right track ? ESCMID  Jan 12, 2026</a:t>
            </a:r>
          </a:p>
        </p:txBody>
      </p:sp>
      <p:sp>
        <p:nvSpPr>
          <p:cNvPr id="6" name="Espace réservé du numéro de diapositive 5">
            <a:extLst>
              <a:ext uri="{FF2B5EF4-FFF2-40B4-BE49-F238E27FC236}">
                <a16:creationId xmlns:a16="http://schemas.microsoft.com/office/drawing/2014/main" id="{6B5BB671-5952-E0F8-37EB-CC2E2F842A82}"/>
              </a:ext>
            </a:extLst>
          </p:cNvPr>
          <p:cNvSpPr>
            <a:spLocks noGrp="1"/>
          </p:cNvSpPr>
          <p:nvPr>
            <p:ph type="sldNum" sz="quarter" idx="12"/>
          </p:nvPr>
        </p:nvSpPr>
        <p:spPr/>
        <p:txBody>
          <a:bodyPr/>
          <a:lstStyle/>
          <a:p>
            <a:fld id="{54CA3083-4914-4C38-87A0-9EB71B9DD8EF}" type="slidenum">
              <a:rPr lang="en-GB" smtClean="0"/>
              <a:t>30</a:t>
            </a:fld>
            <a:endParaRPr lang="en-GB" dirty="0"/>
          </a:p>
        </p:txBody>
      </p:sp>
      <p:pic>
        <p:nvPicPr>
          <p:cNvPr id="8" name="Image 7">
            <a:extLst>
              <a:ext uri="{FF2B5EF4-FFF2-40B4-BE49-F238E27FC236}">
                <a16:creationId xmlns:a16="http://schemas.microsoft.com/office/drawing/2014/main" id="{BAB20DA4-1E25-474F-4878-C864B08ED59D}"/>
              </a:ext>
            </a:extLst>
          </p:cNvPr>
          <p:cNvPicPr>
            <a:picLocks noChangeAspect="1"/>
          </p:cNvPicPr>
          <p:nvPr/>
        </p:nvPicPr>
        <p:blipFill>
          <a:blip r:embed="rId2"/>
          <a:stretch>
            <a:fillRect/>
          </a:stretch>
        </p:blipFill>
        <p:spPr>
          <a:xfrm>
            <a:off x="191804" y="3141525"/>
            <a:ext cx="4464279" cy="1835244"/>
          </a:xfrm>
          <a:prstGeom prst="rect">
            <a:avLst/>
          </a:prstGeom>
          <a:ln>
            <a:solidFill>
              <a:srgbClr val="FF0000"/>
            </a:solidFill>
          </a:ln>
        </p:spPr>
      </p:pic>
      <p:pic>
        <p:nvPicPr>
          <p:cNvPr id="12" name="Image 11">
            <a:extLst>
              <a:ext uri="{FF2B5EF4-FFF2-40B4-BE49-F238E27FC236}">
                <a16:creationId xmlns:a16="http://schemas.microsoft.com/office/drawing/2014/main" id="{FF5B48A3-AFD5-BF8C-A901-8926AC75BE6C}"/>
              </a:ext>
            </a:extLst>
          </p:cNvPr>
          <p:cNvPicPr>
            <a:picLocks noChangeAspect="1"/>
          </p:cNvPicPr>
          <p:nvPr/>
        </p:nvPicPr>
        <p:blipFill>
          <a:blip r:embed="rId3"/>
          <a:stretch>
            <a:fillRect/>
          </a:stretch>
        </p:blipFill>
        <p:spPr>
          <a:xfrm>
            <a:off x="4666535" y="3429000"/>
            <a:ext cx="7333661" cy="1443041"/>
          </a:xfrm>
          <a:prstGeom prst="rect">
            <a:avLst/>
          </a:prstGeom>
          <a:ln>
            <a:solidFill>
              <a:srgbClr val="FF0000"/>
            </a:solidFill>
          </a:ln>
        </p:spPr>
      </p:pic>
      <p:cxnSp>
        <p:nvCxnSpPr>
          <p:cNvPr id="14" name="Connecteur droit avec flèche 13">
            <a:extLst>
              <a:ext uri="{FF2B5EF4-FFF2-40B4-BE49-F238E27FC236}">
                <a16:creationId xmlns:a16="http://schemas.microsoft.com/office/drawing/2014/main" id="{778ACD30-2638-0639-FC5D-19B8FFA09F60}"/>
              </a:ext>
            </a:extLst>
          </p:cNvPr>
          <p:cNvCxnSpPr/>
          <p:nvPr/>
        </p:nvCxnSpPr>
        <p:spPr>
          <a:xfrm flipH="1">
            <a:off x="10993821" y="2081048"/>
            <a:ext cx="84082" cy="1450428"/>
          </a:xfrm>
          <a:prstGeom prst="straightConnector1">
            <a:avLst/>
          </a:prstGeom>
          <a:ln w="920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D05BC0FA-5066-2B8C-2D9E-C82AB2CCAD8E}"/>
              </a:ext>
            </a:extLst>
          </p:cNvPr>
          <p:cNvSpPr txBox="1"/>
          <p:nvPr/>
        </p:nvSpPr>
        <p:spPr>
          <a:xfrm>
            <a:off x="270641" y="5429529"/>
            <a:ext cx="4842992" cy="261610"/>
          </a:xfrm>
          <a:prstGeom prst="rect">
            <a:avLst/>
          </a:prstGeom>
          <a:noFill/>
        </p:spPr>
        <p:txBody>
          <a:bodyPr wrap="none" rtlCol="0">
            <a:spAutoFit/>
          </a:bodyPr>
          <a:lstStyle/>
          <a:p>
            <a:r>
              <a:rPr lang="en-GB" sz="1100" dirty="0">
                <a:hlinkClick r:id="rId4"/>
              </a:rPr>
              <a:t>https://www.who.int/groups/secure-expanding-sustainable-access-to-antibiotics</a:t>
            </a:r>
            <a:r>
              <a:rPr lang="en-GB" sz="1100" dirty="0"/>
              <a:t> </a:t>
            </a:r>
          </a:p>
        </p:txBody>
      </p:sp>
      <p:pic>
        <p:nvPicPr>
          <p:cNvPr id="3" name="Image 2">
            <a:extLst>
              <a:ext uri="{FF2B5EF4-FFF2-40B4-BE49-F238E27FC236}">
                <a16:creationId xmlns:a16="http://schemas.microsoft.com/office/drawing/2014/main" id="{6BD07135-221F-F51F-0E09-E21D6325F7EF}"/>
              </a:ext>
            </a:extLst>
          </p:cNvPr>
          <p:cNvPicPr>
            <a:picLocks noChangeAspect="1"/>
          </p:cNvPicPr>
          <p:nvPr/>
        </p:nvPicPr>
        <p:blipFill>
          <a:blip r:embed="rId5"/>
          <a:stretch>
            <a:fillRect/>
          </a:stretch>
        </p:blipFill>
        <p:spPr>
          <a:xfrm>
            <a:off x="390196" y="645838"/>
            <a:ext cx="6000093" cy="5771276"/>
          </a:xfrm>
          <a:prstGeom prst="rect">
            <a:avLst/>
          </a:prstGeom>
        </p:spPr>
      </p:pic>
      <p:pic>
        <p:nvPicPr>
          <p:cNvPr id="9" name="Image 8">
            <a:extLst>
              <a:ext uri="{FF2B5EF4-FFF2-40B4-BE49-F238E27FC236}">
                <a16:creationId xmlns:a16="http://schemas.microsoft.com/office/drawing/2014/main" id="{6C876073-23C0-95ED-5DAA-BF5661BC26A0}"/>
              </a:ext>
            </a:extLst>
          </p:cNvPr>
          <p:cNvPicPr>
            <a:picLocks noChangeAspect="1"/>
          </p:cNvPicPr>
          <p:nvPr/>
        </p:nvPicPr>
        <p:blipFill>
          <a:blip r:embed="rId6"/>
          <a:stretch>
            <a:fillRect/>
          </a:stretch>
        </p:blipFill>
        <p:spPr>
          <a:xfrm>
            <a:off x="6576383" y="2032391"/>
            <a:ext cx="5351909" cy="3234097"/>
          </a:xfrm>
          <a:prstGeom prst="rect">
            <a:avLst/>
          </a:prstGeom>
        </p:spPr>
      </p:pic>
      <p:sp>
        <p:nvSpPr>
          <p:cNvPr id="10" name="ZoneTexte 9">
            <a:extLst>
              <a:ext uri="{FF2B5EF4-FFF2-40B4-BE49-F238E27FC236}">
                <a16:creationId xmlns:a16="http://schemas.microsoft.com/office/drawing/2014/main" id="{3817AC0E-C181-91DE-2854-BA372FB7155B}"/>
              </a:ext>
            </a:extLst>
          </p:cNvPr>
          <p:cNvSpPr txBox="1"/>
          <p:nvPr/>
        </p:nvSpPr>
        <p:spPr>
          <a:xfrm>
            <a:off x="7357241" y="5691139"/>
            <a:ext cx="4063933" cy="261610"/>
          </a:xfrm>
          <a:prstGeom prst="rect">
            <a:avLst/>
          </a:prstGeom>
          <a:noFill/>
        </p:spPr>
        <p:txBody>
          <a:bodyPr wrap="none" rtlCol="0">
            <a:spAutoFit/>
          </a:bodyPr>
          <a:lstStyle/>
          <a:p>
            <a:r>
              <a:rPr lang="en-GB" sz="1100" dirty="0">
                <a:hlinkClick r:id="rId7"/>
              </a:rPr>
              <a:t>https://www.who.int/publications/i/item/2021-aware-classification</a:t>
            </a:r>
            <a:r>
              <a:rPr lang="en-GB" sz="1100" dirty="0"/>
              <a:t> </a:t>
            </a:r>
          </a:p>
        </p:txBody>
      </p:sp>
      <p:sp>
        <p:nvSpPr>
          <p:cNvPr id="7" name="ZoneTexte 6">
            <a:extLst>
              <a:ext uri="{FF2B5EF4-FFF2-40B4-BE49-F238E27FC236}">
                <a16:creationId xmlns:a16="http://schemas.microsoft.com/office/drawing/2014/main" id="{B865EDE3-EDBC-4D58-FD09-4524A9447C90}"/>
              </a:ext>
            </a:extLst>
          </p:cNvPr>
          <p:cNvSpPr txBox="1"/>
          <p:nvPr/>
        </p:nvSpPr>
        <p:spPr>
          <a:xfrm>
            <a:off x="1322942" y="1407817"/>
            <a:ext cx="9801694" cy="4247317"/>
          </a:xfrm>
          <a:prstGeom prst="rect">
            <a:avLst/>
          </a:prstGeom>
          <a:solidFill>
            <a:srgbClr val="FFFF00"/>
          </a:solidFill>
        </p:spPr>
        <p:txBody>
          <a:bodyPr wrap="square" rtlCol="0">
            <a:spAutoFit/>
          </a:bodyPr>
          <a:lstStyle/>
          <a:p>
            <a:r>
              <a:rPr lang="fr-FR" sz="5400" b="1"/>
              <a:t>D’ici 2030, au moins 70 % de la consommation humaine d’antibiotiques devrait être représentée par des antibiotiques du groupe </a:t>
            </a:r>
            <a:r>
              <a:rPr lang="fr-FR" sz="5400" b="1" i="1"/>
              <a:t>Access</a:t>
            </a:r>
            <a:r>
              <a:rPr lang="fr-FR" sz="5400"/>
              <a:t>.</a:t>
            </a:r>
            <a:endParaRPr lang="en-GB" sz="5400" dirty="0"/>
          </a:p>
        </p:txBody>
      </p:sp>
    </p:spTree>
    <p:extLst>
      <p:ext uri="{BB962C8B-B14F-4D97-AF65-F5344CB8AC3E}">
        <p14:creationId xmlns:p14="http://schemas.microsoft.com/office/powerpoint/2010/main" val="2797771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8F0746-9C51-C489-AB37-1D89108A93B5}"/>
              </a:ext>
            </a:extLst>
          </p:cNvPr>
          <p:cNvSpPr>
            <a:spLocks noGrp="1"/>
          </p:cNvSpPr>
          <p:nvPr>
            <p:ph type="title"/>
          </p:nvPr>
        </p:nvSpPr>
        <p:spPr>
          <a:xfrm>
            <a:off x="838200" y="365125"/>
            <a:ext cx="10515600" cy="5320058"/>
          </a:xfrm>
        </p:spPr>
        <p:txBody>
          <a:bodyPr>
            <a:normAutofit/>
          </a:bodyPr>
          <a:lstStyle/>
          <a:p>
            <a:r>
              <a:rPr lang="en-GB" dirty="0"/>
              <a:t>However, the access system is based on the assumption that old antibiotics select less than new ones, particularly for more recent mechanisms of resistance. </a:t>
            </a:r>
            <a:br>
              <a:rPr lang="en-GB" dirty="0"/>
            </a:br>
            <a:br>
              <a:rPr lang="en-GB" dirty="0"/>
            </a:br>
            <a:r>
              <a:rPr lang="en-GB" dirty="0"/>
              <a:t>This might not be completely true….</a:t>
            </a:r>
          </a:p>
        </p:txBody>
      </p:sp>
      <p:sp>
        <p:nvSpPr>
          <p:cNvPr id="3" name="Espace réservé de la date 2">
            <a:extLst>
              <a:ext uri="{FF2B5EF4-FFF2-40B4-BE49-F238E27FC236}">
                <a16:creationId xmlns:a16="http://schemas.microsoft.com/office/drawing/2014/main" id="{54B79CB0-2E80-61B1-AEF9-F20D7831DEB7}"/>
              </a:ext>
            </a:extLst>
          </p:cNvPr>
          <p:cNvSpPr>
            <a:spLocks noGrp="1"/>
          </p:cNvSpPr>
          <p:nvPr>
            <p:ph type="dt" sz="half" idx="10"/>
          </p:nvPr>
        </p:nvSpPr>
        <p:spPr/>
        <p:txBody>
          <a:bodyPr/>
          <a:lstStyle/>
          <a:p>
            <a:fld id="{2E01A300-9B50-499D-9C4D-C2DD45B1D781}" type="datetime1">
              <a:rPr lang="en-GB" smtClean="0"/>
              <a:t>11/01/2026</a:t>
            </a:fld>
            <a:endParaRPr lang="en-GB"/>
          </a:p>
        </p:txBody>
      </p:sp>
      <p:sp>
        <p:nvSpPr>
          <p:cNvPr id="4" name="Espace réservé du pied de page 3">
            <a:extLst>
              <a:ext uri="{FF2B5EF4-FFF2-40B4-BE49-F238E27FC236}">
                <a16:creationId xmlns:a16="http://schemas.microsoft.com/office/drawing/2014/main" id="{626484E2-4960-C4F5-2BF3-07E5EA043C1E}"/>
              </a:ext>
            </a:extLst>
          </p:cNvPr>
          <p:cNvSpPr>
            <a:spLocks noGrp="1"/>
          </p:cNvSpPr>
          <p:nvPr>
            <p:ph type="ftr" sz="quarter" idx="11"/>
          </p:nvPr>
        </p:nvSpPr>
        <p:spPr/>
        <p:txBody>
          <a:bodyPr/>
          <a:lstStyle/>
          <a:p>
            <a:r>
              <a:rPr lang="en-GB"/>
              <a:t>Andremont. OH Approach Are we on the right track ? ESCMID  Jan 12, 2026</a:t>
            </a:r>
          </a:p>
        </p:txBody>
      </p:sp>
      <p:sp>
        <p:nvSpPr>
          <p:cNvPr id="5" name="Espace réservé du numéro de diapositive 4">
            <a:extLst>
              <a:ext uri="{FF2B5EF4-FFF2-40B4-BE49-F238E27FC236}">
                <a16:creationId xmlns:a16="http://schemas.microsoft.com/office/drawing/2014/main" id="{AF5D3E08-C0F0-F81C-D77D-EFAD62AECE61}"/>
              </a:ext>
            </a:extLst>
          </p:cNvPr>
          <p:cNvSpPr>
            <a:spLocks noGrp="1"/>
          </p:cNvSpPr>
          <p:nvPr>
            <p:ph type="sldNum" sz="quarter" idx="12"/>
          </p:nvPr>
        </p:nvSpPr>
        <p:spPr/>
        <p:txBody>
          <a:bodyPr/>
          <a:lstStyle/>
          <a:p>
            <a:fld id="{54CA3083-4914-4C38-87A0-9EB71B9DD8EF}" type="slidenum">
              <a:rPr lang="en-GB" smtClean="0"/>
              <a:t>31</a:t>
            </a:fld>
            <a:endParaRPr lang="en-GB"/>
          </a:p>
        </p:txBody>
      </p:sp>
    </p:spTree>
    <p:extLst>
      <p:ext uri="{BB962C8B-B14F-4D97-AF65-F5344CB8AC3E}">
        <p14:creationId xmlns:p14="http://schemas.microsoft.com/office/powerpoint/2010/main" val="4093396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F6E5F8-00EA-7C91-6FD5-AF4F990F7BED}"/>
              </a:ext>
            </a:extLst>
          </p:cNvPr>
          <p:cNvSpPr>
            <a:spLocks noGrp="1"/>
          </p:cNvSpPr>
          <p:nvPr>
            <p:ph type="title"/>
          </p:nvPr>
        </p:nvSpPr>
        <p:spPr>
          <a:xfrm>
            <a:off x="838200" y="245533"/>
            <a:ext cx="10515600" cy="1854200"/>
          </a:xfrm>
        </p:spPr>
        <p:txBody>
          <a:bodyPr>
            <a:normAutofit fontScale="90000"/>
          </a:bodyPr>
          <a:lstStyle/>
          <a:p>
            <a:r>
              <a:rPr lang="en-GB" dirty="0"/>
              <a:t>The </a:t>
            </a:r>
            <a:r>
              <a:rPr lang="en-GB" dirty="0">
                <a:solidFill>
                  <a:srgbClr val="FF0000"/>
                </a:solidFill>
              </a:rPr>
              <a:t>Objective 5</a:t>
            </a:r>
            <a:r>
              <a:rPr lang="en-GB" dirty="0"/>
              <a:t> is somewhat “opposite of obj. 4”, it is to progress towards new treatments or preventive measures</a:t>
            </a:r>
          </a:p>
        </p:txBody>
      </p:sp>
      <p:sp>
        <p:nvSpPr>
          <p:cNvPr id="3" name="Espace réservé du contenu 2">
            <a:extLst>
              <a:ext uri="{FF2B5EF4-FFF2-40B4-BE49-F238E27FC236}">
                <a16:creationId xmlns:a16="http://schemas.microsoft.com/office/drawing/2014/main" id="{AB08C9A3-1B8D-247C-C36B-73C6F36252D3}"/>
              </a:ext>
            </a:extLst>
          </p:cNvPr>
          <p:cNvSpPr>
            <a:spLocks noGrp="1"/>
          </p:cNvSpPr>
          <p:nvPr>
            <p:ph idx="1"/>
          </p:nvPr>
        </p:nvSpPr>
        <p:spPr>
          <a:xfrm>
            <a:off x="838200" y="2367492"/>
            <a:ext cx="10515600" cy="3508375"/>
          </a:xfrm>
        </p:spPr>
        <p:txBody>
          <a:bodyPr>
            <a:normAutofit lnSpcReduction="10000"/>
          </a:bodyPr>
          <a:lstStyle/>
          <a:p>
            <a:r>
              <a:rPr lang="en-GB" dirty="0"/>
              <a:t>So far we have not been very successful with little or no really new antibiotics on the market…. </a:t>
            </a:r>
          </a:p>
          <a:p>
            <a:r>
              <a:rPr lang="en-GB" dirty="0"/>
              <a:t>We will hear that the economics behind are very difficult whatever the model chosen….</a:t>
            </a:r>
          </a:p>
          <a:p>
            <a:r>
              <a:rPr lang="en-GB" i="1" dirty="0">
                <a:solidFill>
                  <a:srgbClr val="FF0000"/>
                </a:solidFill>
              </a:rPr>
              <a:t>My personal opinion </a:t>
            </a:r>
            <a:r>
              <a:rPr lang="en-GB" i="1" dirty="0"/>
              <a:t>is that it will somewhat remain so as long as we will not massively invest in :</a:t>
            </a:r>
          </a:p>
          <a:p>
            <a:pPr lvl="1"/>
            <a:r>
              <a:rPr lang="en-GB" i="1" dirty="0"/>
              <a:t>Rapid et easy to use </a:t>
            </a:r>
            <a:r>
              <a:rPr lang="en-GB" i="1" dirty="0">
                <a:solidFill>
                  <a:srgbClr val="FF0000"/>
                </a:solidFill>
              </a:rPr>
              <a:t>diagnostics</a:t>
            </a:r>
            <a:r>
              <a:rPr lang="en-GB" i="1" dirty="0"/>
              <a:t> concomitantly… (companion test concept)</a:t>
            </a:r>
          </a:p>
          <a:p>
            <a:pPr lvl="1"/>
            <a:r>
              <a:rPr lang="en-GB" i="1" dirty="0">
                <a:solidFill>
                  <a:srgbClr val="FF0000"/>
                </a:solidFill>
              </a:rPr>
              <a:t>Artificial intelligence </a:t>
            </a:r>
            <a:r>
              <a:rPr lang="en-GB" i="1" dirty="0"/>
              <a:t>and models easily usable on </a:t>
            </a:r>
            <a:r>
              <a:rPr lang="en-GB" i="1" dirty="0">
                <a:solidFill>
                  <a:srgbClr val="FF0000"/>
                </a:solidFill>
              </a:rPr>
              <a:t>apps</a:t>
            </a:r>
            <a:r>
              <a:rPr lang="en-GB" i="1" dirty="0"/>
              <a:t> ( driving aid concept)</a:t>
            </a:r>
          </a:p>
          <a:p>
            <a:pPr lvl="1"/>
            <a:r>
              <a:rPr lang="en-GB" i="1" dirty="0"/>
              <a:t>Which may be more important than new molecules  !!! </a:t>
            </a:r>
          </a:p>
        </p:txBody>
      </p:sp>
      <p:sp>
        <p:nvSpPr>
          <p:cNvPr id="4" name="Espace réservé de la date 3">
            <a:extLst>
              <a:ext uri="{FF2B5EF4-FFF2-40B4-BE49-F238E27FC236}">
                <a16:creationId xmlns:a16="http://schemas.microsoft.com/office/drawing/2014/main" id="{675853F1-1A8E-3082-C06E-9A00A5DBF7B2}"/>
              </a:ext>
            </a:extLst>
          </p:cNvPr>
          <p:cNvSpPr>
            <a:spLocks noGrp="1"/>
          </p:cNvSpPr>
          <p:nvPr>
            <p:ph type="dt" sz="half" idx="10"/>
          </p:nvPr>
        </p:nvSpPr>
        <p:spPr/>
        <p:txBody>
          <a:bodyPr/>
          <a:lstStyle/>
          <a:p>
            <a:fld id="{AD50B043-58CD-46F6-AF79-BDD767418718}" type="datetime1">
              <a:rPr lang="en-GB" smtClean="0"/>
              <a:t>11/01/2026</a:t>
            </a:fld>
            <a:endParaRPr lang="en-GB"/>
          </a:p>
        </p:txBody>
      </p:sp>
      <p:sp>
        <p:nvSpPr>
          <p:cNvPr id="5" name="Espace réservé du pied de page 4">
            <a:extLst>
              <a:ext uri="{FF2B5EF4-FFF2-40B4-BE49-F238E27FC236}">
                <a16:creationId xmlns:a16="http://schemas.microsoft.com/office/drawing/2014/main" id="{12F688D2-56E4-4AD3-0434-B089C97E69B3}"/>
              </a:ext>
            </a:extLst>
          </p:cNvPr>
          <p:cNvSpPr>
            <a:spLocks noGrp="1"/>
          </p:cNvSpPr>
          <p:nvPr>
            <p:ph type="ftr" sz="quarter" idx="11"/>
          </p:nvPr>
        </p:nvSpPr>
        <p:spPr/>
        <p:txBody>
          <a:bodyPr/>
          <a:lstStyle/>
          <a:p>
            <a:r>
              <a:rPr lang="en-GB"/>
              <a:t>Andremont. OH Approach Are we on the right track ? ESCMID  Jan 12, 2026</a:t>
            </a:r>
          </a:p>
        </p:txBody>
      </p:sp>
      <p:sp>
        <p:nvSpPr>
          <p:cNvPr id="6" name="Espace réservé du numéro de diapositive 5">
            <a:extLst>
              <a:ext uri="{FF2B5EF4-FFF2-40B4-BE49-F238E27FC236}">
                <a16:creationId xmlns:a16="http://schemas.microsoft.com/office/drawing/2014/main" id="{74BB9FA0-DA8E-959A-3478-EE6C9E98CA82}"/>
              </a:ext>
            </a:extLst>
          </p:cNvPr>
          <p:cNvSpPr>
            <a:spLocks noGrp="1"/>
          </p:cNvSpPr>
          <p:nvPr>
            <p:ph type="sldNum" sz="quarter" idx="12"/>
          </p:nvPr>
        </p:nvSpPr>
        <p:spPr/>
        <p:txBody>
          <a:bodyPr/>
          <a:lstStyle/>
          <a:p>
            <a:fld id="{54CA3083-4914-4C38-87A0-9EB71B9DD8EF}" type="slidenum">
              <a:rPr lang="en-GB" smtClean="0"/>
              <a:t>32</a:t>
            </a:fld>
            <a:endParaRPr lang="en-GB" dirty="0"/>
          </a:p>
        </p:txBody>
      </p:sp>
    </p:spTree>
    <p:extLst>
      <p:ext uri="{BB962C8B-B14F-4D97-AF65-F5344CB8AC3E}">
        <p14:creationId xmlns:p14="http://schemas.microsoft.com/office/powerpoint/2010/main" val="1160656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18259-C4E8-9CF1-4B8D-72E259EE6E8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6EC945F-EB65-22B3-DD73-9FAA6694BD42}"/>
              </a:ext>
            </a:extLst>
          </p:cNvPr>
          <p:cNvSpPr>
            <a:spLocks noGrp="1"/>
          </p:cNvSpPr>
          <p:nvPr>
            <p:ph type="title"/>
          </p:nvPr>
        </p:nvSpPr>
        <p:spPr>
          <a:xfrm>
            <a:off x="838200" y="245533"/>
            <a:ext cx="10515600" cy="1854200"/>
          </a:xfrm>
        </p:spPr>
        <p:txBody>
          <a:bodyPr>
            <a:normAutofit fontScale="90000"/>
          </a:bodyPr>
          <a:lstStyle/>
          <a:p>
            <a:r>
              <a:rPr lang="en-GB" dirty="0"/>
              <a:t>The </a:t>
            </a:r>
            <a:r>
              <a:rPr lang="en-GB" dirty="0">
                <a:solidFill>
                  <a:srgbClr val="FF0000"/>
                </a:solidFill>
              </a:rPr>
              <a:t>Objective 5</a:t>
            </a:r>
            <a:r>
              <a:rPr lang="en-GB" dirty="0"/>
              <a:t> is somewhat “opposite of obj. 4”, it is to progress towards new treatments or preventive measures</a:t>
            </a:r>
          </a:p>
        </p:txBody>
      </p:sp>
      <p:sp>
        <p:nvSpPr>
          <p:cNvPr id="3" name="Espace réservé du contenu 2">
            <a:extLst>
              <a:ext uri="{FF2B5EF4-FFF2-40B4-BE49-F238E27FC236}">
                <a16:creationId xmlns:a16="http://schemas.microsoft.com/office/drawing/2014/main" id="{BF6B7D61-1400-2F3E-FA15-9BDD42779527}"/>
              </a:ext>
            </a:extLst>
          </p:cNvPr>
          <p:cNvSpPr>
            <a:spLocks noGrp="1"/>
          </p:cNvSpPr>
          <p:nvPr>
            <p:ph idx="1"/>
          </p:nvPr>
        </p:nvSpPr>
        <p:spPr>
          <a:xfrm>
            <a:off x="838200" y="2367492"/>
            <a:ext cx="10515600" cy="3508375"/>
          </a:xfrm>
        </p:spPr>
        <p:txBody>
          <a:bodyPr>
            <a:normAutofit lnSpcReduction="10000"/>
          </a:bodyPr>
          <a:lstStyle/>
          <a:p>
            <a:r>
              <a:rPr lang="en-GB" dirty="0"/>
              <a:t>So far we have not been very successful with little or no really new antibiotics on the market…. </a:t>
            </a:r>
          </a:p>
          <a:p>
            <a:r>
              <a:rPr lang="en-GB" dirty="0"/>
              <a:t>We will hear that the economics behind are very difficult whatever the model chosen….</a:t>
            </a:r>
          </a:p>
          <a:p>
            <a:r>
              <a:rPr lang="en-GB" i="1" dirty="0">
                <a:solidFill>
                  <a:srgbClr val="FF0000"/>
                </a:solidFill>
              </a:rPr>
              <a:t>My personal opinion </a:t>
            </a:r>
            <a:r>
              <a:rPr lang="en-GB" i="1" dirty="0"/>
              <a:t>is that it will somewhat remain so as long as we will not massively invest in :</a:t>
            </a:r>
          </a:p>
          <a:p>
            <a:pPr lvl="1"/>
            <a:r>
              <a:rPr lang="en-GB" i="1" dirty="0"/>
              <a:t>Rapid et easy to use </a:t>
            </a:r>
            <a:r>
              <a:rPr lang="en-GB" i="1" dirty="0">
                <a:solidFill>
                  <a:srgbClr val="FF0000"/>
                </a:solidFill>
              </a:rPr>
              <a:t>diagnostics</a:t>
            </a:r>
            <a:r>
              <a:rPr lang="en-GB" i="1" dirty="0"/>
              <a:t> concomitantly… (companion test concept)</a:t>
            </a:r>
          </a:p>
          <a:p>
            <a:pPr lvl="1"/>
            <a:r>
              <a:rPr lang="en-GB" i="1" dirty="0">
                <a:solidFill>
                  <a:srgbClr val="FF0000"/>
                </a:solidFill>
              </a:rPr>
              <a:t>Artificial intelligence </a:t>
            </a:r>
            <a:r>
              <a:rPr lang="en-GB" i="1" dirty="0"/>
              <a:t>and models easily usable on </a:t>
            </a:r>
            <a:r>
              <a:rPr lang="en-GB" i="1" dirty="0">
                <a:solidFill>
                  <a:srgbClr val="FF0000"/>
                </a:solidFill>
              </a:rPr>
              <a:t>apps</a:t>
            </a:r>
            <a:r>
              <a:rPr lang="en-GB" i="1" dirty="0"/>
              <a:t> ( driving aid concept)</a:t>
            </a:r>
          </a:p>
          <a:p>
            <a:pPr lvl="1"/>
            <a:r>
              <a:rPr lang="en-GB" i="1" dirty="0"/>
              <a:t>Which may be more important than new molecules  !!! </a:t>
            </a:r>
          </a:p>
        </p:txBody>
      </p:sp>
      <p:sp>
        <p:nvSpPr>
          <p:cNvPr id="4" name="Espace réservé de la date 3">
            <a:extLst>
              <a:ext uri="{FF2B5EF4-FFF2-40B4-BE49-F238E27FC236}">
                <a16:creationId xmlns:a16="http://schemas.microsoft.com/office/drawing/2014/main" id="{73E2CB82-291A-FDDE-1DCE-87AB3547F3AB}"/>
              </a:ext>
            </a:extLst>
          </p:cNvPr>
          <p:cNvSpPr>
            <a:spLocks noGrp="1"/>
          </p:cNvSpPr>
          <p:nvPr>
            <p:ph type="dt" sz="half" idx="10"/>
          </p:nvPr>
        </p:nvSpPr>
        <p:spPr/>
        <p:txBody>
          <a:bodyPr/>
          <a:lstStyle/>
          <a:p>
            <a:fld id="{AD50B043-58CD-46F6-AF79-BDD767418718}" type="datetime1">
              <a:rPr lang="en-GB" smtClean="0"/>
              <a:t>11/01/2026</a:t>
            </a:fld>
            <a:endParaRPr lang="en-GB"/>
          </a:p>
        </p:txBody>
      </p:sp>
      <p:sp>
        <p:nvSpPr>
          <p:cNvPr id="5" name="Espace réservé du pied de page 4">
            <a:extLst>
              <a:ext uri="{FF2B5EF4-FFF2-40B4-BE49-F238E27FC236}">
                <a16:creationId xmlns:a16="http://schemas.microsoft.com/office/drawing/2014/main" id="{34EDCFE6-2AE6-77D6-82D4-3E01A5E31E14}"/>
              </a:ext>
            </a:extLst>
          </p:cNvPr>
          <p:cNvSpPr>
            <a:spLocks noGrp="1"/>
          </p:cNvSpPr>
          <p:nvPr>
            <p:ph type="ftr" sz="quarter" idx="11"/>
          </p:nvPr>
        </p:nvSpPr>
        <p:spPr/>
        <p:txBody>
          <a:bodyPr/>
          <a:lstStyle/>
          <a:p>
            <a:r>
              <a:rPr lang="en-GB"/>
              <a:t>Andremont. OH Approach Are we on the right track ? ESCMID  Jan 12, 2026</a:t>
            </a:r>
          </a:p>
        </p:txBody>
      </p:sp>
      <p:sp>
        <p:nvSpPr>
          <p:cNvPr id="6" name="Espace réservé du numéro de diapositive 5">
            <a:extLst>
              <a:ext uri="{FF2B5EF4-FFF2-40B4-BE49-F238E27FC236}">
                <a16:creationId xmlns:a16="http://schemas.microsoft.com/office/drawing/2014/main" id="{15D9E0C0-5577-F25D-F86A-AA972EAF8939}"/>
              </a:ext>
            </a:extLst>
          </p:cNvPr>
          <p:cNvSpPr>
            <a:spLocks noGrp="1"/>
          </p:cNvSpPr>
          <p:nvPr>
            <p:ph type="sldNum" sz="quarter" idx="12"/>
          </p:nvPr>
        </p:nvSpPr>
        <p:spPr/>
        <p:txBody>
          <a:bodyPr/>
          <a:lstStyle/>
          <a:p>
            <a:fld id="{54CA3083-4914-4C38-87A0-9EB71B9DD8EF}" type="slidenum">
              <a:rPr lang="en-GB" smtClean="0"/>
              <a:t>33</a:t>
            </a:fld>
            <a:endParaRPr lang="en-GB" dirty="0"/>
          </a:p>
        </p:txBody>
      </p:sp>
      <p:pic>
        <p:nvPicPr>
          <p:cNvPr id="8" name="Image 7">
            <a:extLst>
              <a:ext uri="{FF2B5EF4-FFF2-40B4-BE49-F238E27FC236}">
                <a16:creationId xmlns:a16="http://schemas.microsoft.com/office/drawing/2014/main" id="{8889D183-40F0-F1A7-131F-BC4DB458B98D}"/>
              </a:ext>
            </a:extLst>
          </p:cNvPr>
          <p:cNvPicPr>
            <a:picLocks noChangeAspect="1"/>
          </p:cNvPicPr>
          <p:nvPr/>
        </p:nvPicPr>
        <p:blipFill>
          <a:blip r:embed="rId2"/>
          <a:stretch>
            <a:fillRect/>
          </a:stretch>
        </p:blipFill>
        <p:spPr>
          <a:xfrm>
            <a:off x="3723701" y="380574"/>
            <a:ext cx="4630039" cy="6251530"/>
          </a:xfrm>
          <a:prstGeom prst="rect">
            <a:avLst/>
          </a:prstGeom>
          <a:ln w="15875">
            <a:solidFill>
              <a:schemeClr val="tx1"/>
            </a:solidFill>
          </a:ln>
        </p:spPr>
      </p:pic>
    </p:spTree>
    <p:extLst>
      <p:ext uri="{BB962C8B-B14F-4D97-AF65-F5344CB8AC3E}">
        <p14:creationId xmlns:p14="http://schemas.microsoft.com/office/powerpoint/2010/main" val="2338956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C9C626-3A08-331E-0E71-72EFFF1534EE}"/>
              </a:ext>
            </a:extLst>
          </p:cNvPr>
          <p:cNvSpPr>
            <a:spLocks noGrp="1"/>
          </p:cNvSpPr>
          <p:nvPr>
            <p:ph type="title"/>
          </p:nvPr>
        </p:nvSpPr>
        <p:spPr/>
        <p:txBody>
          <a:bodyPr/>
          <a:lstStyle/>
          <a:p>
            <a:r>
              <a:rPr lang="en-GB" dirty="0"/>
              <a:t>A warning before conclusion on the real meaning of the One Health concept for AMR.</a:t>
            </a:r>
          </a:p>
        </p:txBody>
      </p:sp>
      <p:sp>
        <p:nvSpPr>
          <p:cNvPr id="3" name="Espace réservé du contenu 2">
            <a:extLst>
              <a:ext uri="{FF2B5EF4-FFF2-40B4-BE49-F238E27FC236}">
                <a16:creationId xmlns:a16="http://schemas.microsoft.com/office/drawing/2014/main" id="{E9DCBC98-B180-A12C-EE14-9FD697971D30}"/>
              </a:ext>
            </a:extLst>
          </p:cNvPr>
          <p:cNvSpPr>
            <a:spLocks noGrp="1"/>
          </p:cNvSpPr>
          <p:nvPr>
            <p:ph idx="1"/>
          </p:nvPr>
        </p:nvSpPr>
        <p:spPr/>
        <p:txBody>
          <a:bodyPr/>
          <a:lstStyle/>
          <a:p>
            <a:r>
              <a:rPr lang="en-GB" dirty="0">
                <a:solidFill>
                  <a:srgbClr val="FF0000"/>
                </a:solidFill>
              </a:rPr>
              <a:t>It means that action (Up or down) towards AMR in one of the sectors ( Human, animal, agriculture, environment) influences the other ones.</a:t>
            </a:r>
          </a:p>
          <a:p>
            <a:r>
              <a:rPr lang="en-GB" dirty="0"/>
              <a:t>It does NOT mean that specific sectorial actions are not justified, and often needed as such </a:t>
            </a:r>
          </a:p>
          <a:p>
            <a:r>
              <a:rPr lang="en-GB" dirty="0"/>
              <a:t>But their modalities may vary a lot from a sector to another</a:t>
            </a:r>
          </a:p>
          <a:p>
            <a:r>
              <a:rPr lang="en-GB" dirty="0"/>
              <a:t>Be suspicious when the OH concept is used too broadly “everywhere and for any action….”</a:t>
            </a:r>
          </a:p>
          <a:p>
            <a:pPr marL="0" indent="0" algn="ctr">
              <a:buNone/>
            </a:pPr>
            <a:r>
              <a:rPr lang="en-GB" b="1" dirty="0">
                <a:highlight>
                  <a:srgbClr val="FFFF00"/>
                </a:highlight>
              </a:rPr>
              <a:t>OH is a “spirit”  of mind</a:t>
            </a:r>
            <a:endParaRPr lang="en-GB" dirty="0">
              <a:highlight>
                <a:srgbClr val="FFFF00"/>
              </a:highlight>
            </a:endParaRPr>
          </a:p>
        </p:txBody>
      </p:sp>
      <p:sp>
        <p:nvSpPr>
          <p:cNvPr id="4" name="Espace réservé de la date 3">
            <a:extLst>
              <a:ext uri="{FF2B5EF4-FFF2-40B4-BE49-F238E27FC236}">
                <a16:creationId xmlns:a16="http://schemas.microsoft.com/office/drawing/2014/main" id="{4052ED91-08CF-B33F-B9A2-F69D9A643F1B}"/>
              </a:ext>
            </a:extLst>
          </p:cNvPr>
          <p:cNvSpPr>
            <a:spLocks noGrp="1"/>
          </p:cNvSpPr>
          <p:nvPr>
            <p:ph type="dt" sz="half" idx="10"/>
          </p:nvPr>
        </p:nvSpPr>
        <p:spPr/>
        <p:txBody>
          <a:bodyPr/>
          <a:lstStyle/>
          <a:p>
            <a:fld id="{7D5C89EB-14D3-49D5-800F-F9C1CD9EDE1D}" type="datetime1">
              <a:rPr lang="en-GB" smtClean="0"/>
              <a:t>11/01/2026</a:t>
            </a:fld>
            <a:endParaRPr lang="en-GB"/>
          </a:p>
        </p:txBody>
      </p:sp>
      <p:sp>
        <p:nvSpPr>
          <p:cNvPr id="5" name="Espace réservé du pied de page 4">
            <a:extLst>
              <a:ext uri="{FF2B5EF4-FFF2-40B4-BE49-F238E27FC236}">
                <a16:creationId xmlns:a16="http://schemas.microsoft.com/office/drawing/2014/main" id="{652A28ED-FCAC-6A76-2A58-44541F3B26BA}"/>
              </a:ext>
            </a:extLst>
          </p:cNvPr>
          <p:cNvSpPr>
            <a:spLocks noGrp="1"/>
          </p:cNvSpPr>
          <p:nvPr>
            <p:ph type="ftr" sz="quarter" idx="11"/>
          </p:nvPr>
        </p:nvSpPr>
        <p:spPr/>
        <p:txBody>
          <a:bodyPr/>
          <a:lstStyle/>
          <a:p>
            <a:r>
              <a:rPr lang="en-GB"/>
              <a:t>Andremont. OH Approach Are we on the right track ? ESCMID  Jan 12, 2026</a:t>
            </a:r>
          </a:p>
        </p:txBody>
      </p:sp>
      <p:sp>
        <p:nvSpPr>
          <p:cNvPr id="6" name="Espace réservé du numéro de diapositive 5">
            <a:extLst>
              <a:ext uri="{FF2B5EF4-FFF2-40B4-BE49-F238E27FC236}">
                <a16:creationId xmlns:a16="http://schemas.microsoft.com/office/drawing/2014/main" id="{DFE1D2C2-966D-B7EC-6951-F7DB39FDE04B}"/>
              </a:ext>
            </a:extLst>
          </p:cNvPr>
          <p:cNvSpPr>
            <a:spLocks noGrp="1"/>
          </p:cNvSpPr>
          <p:nvPr>
            <p:ph type="sldNum" sz="quarter" idx="12"/>
          </p:nvPr>
        </p:nvSpPr>
        <p:spPr/>
        <p:txBody>
          <a:bodyPr/>
          <a:lstStyle/>
          <a:p>
            <a:fld id="{54CA3083-4914-4C38-87A0-9EB71B9DD8EF}" type="slidenum">
              <a:rPr lang="en-GB" smtClean="0"/>
              <a:t>34</a:t>
            </a:fld>
            <a:endParaRPr lang="en-GB"/>
          </a:p>
        </p:txBody>
      </p:sp>
    </p:spTree>
    <p:extLst>
      <p:ext uri="{BB962C8B-B14F-4D97-AF65-F5344CB8AC3E}">
        <p14:creationId xmlns:p14="http://schemas.microsoft.com/office/powerpoint/2010/main" val="2243816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useBgFill="1">
        <p:nvSpPr>
          <p:cNvPr id="2" name="Titre 1">
            <a:extLst>
              <a:ext uri="{FF2B5EF4-FFF2-40B4-BE49-F238E27FC236}">
                <a16:creationId xmlns:a16="http://schemas.microsoft.com/office/drawing/2014/main" id="{C76F8C3C-5C29-9FA3-BC08-4708B429528F}"/>
              </a:ext>
            </a:extLst>
          </p:cNvPr>
          <p:cNvSpPr>
            <a:spLocks noGrp="1"/>
          </p:cNvSpPr>
          <p:nvPr>
            <p:ph type="title"/>
          </p:nvPr>
        </p:nvSpPr>
        <p:spPr/>
        <p:txBody>
          <a:bodyPr/>
          <a:lstStyle/>
          <a:p>
            <a:r>
              <a:rPr lang="en-GB" dirty="0"/>
              <a:t>So my conclusions for today are in </a:t>
            </a:r>
            <a:r>
              <a:rPr lang="en-GB" dirty="0">
                <a:solidFill>
                  <a:schemeClr val="tx1">
                    <a:lumMod val="50000"/>
                    <a:lumOff val="50000"/>
                  </a:schemeClr>
                </a:solidFill>
              </a:rPr>
              <a:t>grey,</a:t>
            </a:r>
            <a:r>
              <a:rPr lang="en-GB" dirty="0"/>
              <a:t> hopefully turning </a:t>
            </a:r>
            <a:r>
              <a:rPr lang="en-GB" dirty="0">
                <a:solidFill>
                  <a:srgbClr val="FF0066"/>
                </a:solidFill>
              </a:rPr>
              <a:t>rose with YOUR action</a:t>
            </a:r>
          </a:p>
        </p:txBody>
      </p:sp>
      <p:sp>
        <p:nvSpPr>
          <p:cNvPr id="3" name="Espace réservé du contenu 2">
            <a:extLst>
              <a:ext uri="{FF2B5EF4-FFF2-40B4-BE49-F238E27FC236}">
                <a16:creationId xmlns:a16="http://schemas.microsoft.com/office/drawing/2014/main" id="{EAEFC72F-54B5-3E6B-2C86-0FEED7EDD0EF}"/>
              </a:ext>
            </a:extLst>
          </p:cNvPr>
          <p:cNvSpPr>
            <a:spLocks noGrp="1"/>
          </p:cNvSpPr>
          <p:nvPr>
            <p:ph idx="1"/>
          </p:nvPr>
        </p:nvSpPr>
        <p:spPr>
          <a:solidFill>
            <a:srgbClr val="FFFF00"/>
          </a:solidFill>
        </p:spPr>
        <p:txBody>
          <a:bodyPr>
            <a:normAutofit lnSpcReduction="10000"/>
          </a:bodyPr>
          <a:lstStyle/>
          <a:p>
            <a:r>
              <a:rPr lang="en-GB" dirty="0"/>
              <a:t>We have made progress and are on the right track for objective 1 and 2, although the road is still very long ahead…. </a:t>
            </a:r>
          </a:p>
          <a:p>
            <a:r>
              <a:rPr lang="en-GB" dirty="0"/>
              <a:t>Objective 3 is still very far away and probably linked to strong action against reduction of inequalities between countries, better global governance, and controlling climate change</a:t>
            </a:r>
          </a:p>
          <a:p>
            <a:r>
              <a:rPr lang="en-GB" dirty="0"/>
              <a:t>Objective 4 and objective 5 are probably those where people of your generation will make the difference, invent new avenues, and leave an antibiotic world a little better than that we, the boomers, have left behind !</a:t>
            </a:r>
          </a:p>
          <a:p>
            <a:r>
              <a:rPr lang="en-GB" dirty="0"/>
              <a:t>AND YESSSSSS the </a:t>
            </a:r>
            <a:r>
              <a:rPr lang="en-GB" b="1" dirty="0">
                <a:solidFill>
                  <a:srgbClr val="FF0000"/>
                </a:solidFill>
              </a:rPr>
              <a:t>OH AS A SPIRIT OF MIND </a:t>
            </a:r>
            <a:r>
              <a:rPr lang="en-GB" dirty="0"/>
              <a:t>approach is absolutely needed !  </a:t>
            </a:r>
          </a:p>
          <a:p>
            <a:endParaRPr lang="en-GB" dirty="0"/>
          </a:p>
        </p:txBody>
      </p:sp>
      <p:sp>
        <p:nvSpPr>
          <p:cNvPr id="4" name="Espace réservé de la date 3">
            <a:extLst>
              <a:ext uri="{FF2B5EF4-FFF2-40B4-BE49-F238E27FC236}">
                <a16:creationId xmlns:a16="http://schemas.microsoft.com/office/drawing/2014/main" id="{0F6F9E9B-A490-0C9D-45CC-0E02BBC47025}"/>
              </a:ext>
            </a:extLst>
          </p:cNvPr>
          <p:cNvSpPr>
            <a:spLocks noGrp="1"/>
          </p:cNvSpPr>
          <p:nvPr>
            <p:ph type="dt" sz="half" idx="10"/>
          </p:nvPr>
        </p:nvSpPr>
        <p:spPr/>
        <p:txBody>
          <a:bodyPr/>
          <a:lstStyle/>
          <a:p>
            <a:fld id="{35135E8B-9A20-414A-ADF7-BDACD4889629}" type="datetime1">
              <a:rPr lang="en-GB" smtClean="0"/>
              <a:t>11/01/2026</a:t>
            </a:fld>
            <a:endParaRPr lang="en-GB"/>
          </a:p>
        </p:txBody>
      </p:sp>
      <p:sp>
        <p:nvSpPr>
          <p:cNvPr id="5" name="Espace réservé du pied de page 4">
            <a:extLst>
              <a:ext uri="{FF2B5EF4-FFF2-40B4-BE49-F238E27FC236}">
                <a16:creationId xmlns:a16="http://schemas.microsoft.com/office/drawing/2014/main" id="{2647D9A4-8409-9766-3854-EB7861BCA824}"/>
              </a:ext>
            </a:extLst>
          </p:cNvPr>
          <p:cNvSpPr>
            <a:spLocks noGrp="1"/>
          </p:cNvSpPr>
          <p:nvPr>
            <p:ph type="ftr" sz="quarter" idx="11"/>
          </p:nvPr>
        </p:nvSpPr>
        <p:spPr/>
        <p:txBody>
          <a:bodyPr/>
          <a:lstStyle/>
          <a:p>
            <a:r>
              <a:rPr lang="en-GB"/>
              <a:t>Andremont. OH Approach Are we on the right track ? ESCMID  Jan 12, 2026</a:t>
            </a:r>
          </a:p>
        </p:txBody>
      </p:sp>
      <p:sp>
        <p:nvSpPr>
          <p:cNvPr id="6" name="Espace réservé du numéro de diapositive 5">
            <a:extLst>
              <a:ext uri="{FF2B5EF4-FFF2-40B4-BE49-F238E27FC236}">
                <a16:creationId xmlns:a16="http://schemas.microsoft.com/office/drawing/2014/main" id="{5D4A0661-3D89-903B-5E4E-7EA891856056}"/>
              </a:ext>
            </a:extLst>
          </p:cNvPr>
          <p:cNvSpPr>
            <a:spLocks noGrp="1"/>
          </p:cNvSpPr>
          <p:nvPr>
            <p:ph type="sldNum" sz="quarter" idx="12"/>
          </p:nvPr>
        </p:nvSpPr>
        <p:spPr/>
        <p:txBody>
          <a:bodyPr/>
          <a:lstStyle/>
          <a:p>
            <a:fld id="{54CA3083-4914-4C38-87A0-9EB71B9DD8EF}" type="slidenum">
              <a:rPr lang="en-GB" smtClean="0"/>
              <a:t>35</a:t>
            </a:fld>
            <a:endParaRPr lang="en-GB"/>
          </a:p>
        </p:txBody>
      </p:sp>
    </p:spTree>
    <p:extLst>
      <p:ext uri="{BB962C8B-B14F-4D97-AF65-F5344CB8AC3E}">
        <p14:creationId xmlns:p14="http://schemas.microsoft.com/office/powerpoint/2010/main" val="3110706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pattFill prst="plaid">
          <a:fgClr>
            <a:srgbClr val="ED1BCF"/>
          </a:fgClr>
          <a:bgClr>
            <a:schemeClr val="tx1">
              <a:lumMod val="65000"/>
              <a:lumOff val="35000"/>
            </a:schemeClr>
          </a:bgClr>
        </a:patt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9351F6-9666-2ABB-FDBF-14603400E540}"/>
              </a:ext>
            </a:extLst>
          </p:cNvPr>
          <p:cNvSpPr>
            <a:spLocks noGrp="1"/>
          </p:cNvSpPr>
          <p:nvPr>
            <p:ph type="title"/>
          </p:nvPr>
        </p:nvSpPr>
        <p:spPr>
          <a:xfrm>
            <a:off x="1007533" y="2837391"/>
            <a:ext cx="9019336" cy="1325563"/>
          </a:xfrm>
        </p:spPr>
        <p:txBody>
          <a:bodyPr>
            <a:noAutofit/>
          </a:bodyPr>
          <a:lstStyle/>
          <a:p>
            <a:r>
              <a:rPr lang="en-GB" sz="9600" b="1" dirty="0"/>
              <a:t>Thank you very much for your attention ! </a:t>
            </a:r>
          </a:p>
        </p:txBody>
      </p:sp>
      <p:sp>
        <p:nvSpPr>
          <p:cNvPr id="3" name="Espace réservé de la date 2">
            <a:extLst>
              <a:ext uri="{FF2B5EF4-FFF2-40B4-BE49-F238E27FC236}">
                <a16:creationId xmlns:a16="http://schemas.microsoft.com/office/drawing/2014/main" id="{DD9E864E-3842-434C-DEE3-640A1CCB29B0}"/>
              </a:ext>
            </a:extLst>
          </p:cNvPr>
          <p:cNvSpPr>
            <a:spLocks noGrp="1"/>
          </p:cNvSpPr>
          <p:nvPr>
            <p:ph type="dt" sz="half" idx="10"/>
          </p:nvPr>
        </p:nvSpPr>
        <p:spPr/>
        <p:txBody>
          <a:bodyPr/>
          <a:lstStyle/>
          <a:p>
            <a:fld id="{1EF0FD7F-BB32-4C51-8829-98195EC25D35}" type="datetime1">
              <a:rPr lang="en-GB" smtClean="0"/>
              <a:t>11/01/2026</a:t>
            </a:fld>
            <a:endParaRPr lang="en-GB"/>
          </a:p>
        </p:txBody>
      </p:sp>
      <p:sp>
        <p:nvSpPr>
          <p:cNvPr id="4" name="Espace réservé du pied de page 3">
            <a:extLst>
              <a:ext uri="{FF2B5EF4-FFF2-40B4-BE49-F238E27FC236}">
                <a16:creationId xmlns:a16="http://schemas.microsoft.com/office/drawing/2014/main" id="{3B58F3BE-62E1-C1EA-5D0F-165239314A52}"/>
              </a:ext>
            </a:extLst>
          </p:cNvPr>
          <p:cNvSpPr>
            <a:spLocks noGrp="1"/>
          </p:cNvSpPr>
          <p:nvPr>
            <p:ph type="ftr" sz="quarter" idx="11"/>
          </p:nvPr>
        </p:nvSpPr>
        <p:spPr/>
        <p:txBody>
          <a:bodyPr/>
          <a:lstStyle/>
          <a:p>
            <a:r>
              <a:rPr lang="en-GB"/>
              <a:t>Andremont. OH Approach Are we on the right track ? ESCMID  Jan 12, 2026</a:t>
            </a:r>
          </a:p>
        </p:txBody>
      </p:sp>
      <p:sp>
        <p:nvSpPr>
          <p:cNvPr id="5" name="Espace réservé du numéro de diapositive 4">
            <a:extLst>
              <a:ext uri="{FF2B5EF4-FFF2-40B4-BE49-F238E27FC236}">
                <a16:creationId xmlns:a16="http://schemas.microsoft.com/office/drawing/2014/main" id="{6FC349AE-DE9B-C485-E990-928373EBD09E}"/>
              </a:ext>
            </a:extLst>
          </p:cNvPr>
          <p:cNvSpPr>
            <a:spLocks noGrp="1"/>
          </p:cNvSpPr>
          <p:nvPr>
            <p:ph type="sldNum" sz="quarter" idx="12"/>
          </p:nvPr>
        </p:nvSpPr>
        <p:spPr/>
        <p:txBody>
          <a:bodyPr/>
          <a:lstStyle/>
          <a:p>
            <a:fld id="{54CA3083-4914-4C38-87A0-9EB71B9DD8EF}" type="slidenum">
              <a:rPr lang="en-GB" smtClean="0"/>
              <a:t>36</a:t>
            </a:fld>
            <a:endParaRPr lang="en-GB"/>
          </a:p>
        </p:txBody>
      </p:sp>
    </p:spTree>
    <p:extLst>
      <p:ext uri="{BB962C8B-B14F-4D97-AF65-F5344CB8AC3E}">
        <p14:creationId xmlns:p14="http://schemas.microsoft.com/office/powerpoint/2010/main" val="919206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9B556D-762F-351C-5692-3CE7100CE18C}"/>
              </a:ext>
            </a:extLst>
          </p:cNvPr>
          <p:cNvSpPr>
            <a:spLocks noGrp="1"/>
          </p:cNvSpPr>
          <p:nvPr>
            <p:ph type="title"/>
          </p:nvPr>
        </p:nvSpPr>
        <p:spPr/>
        <p:txBody>
          <a:bodyPr/>
          <a:lstStyle/>
          <a:p>
            <a:r>
              <a:rPr lang="en-GB" dirty="0"/>
              <a:t>Why a OH approach is preferred to a sectorial one to curb AMR ? *</a:t>
            </a:r>
          </a:p>
        </p:txBody>
      </p:sp>
      <p:sp>
        <p:nvSpPr>
          <p:cNvPr id="4" name="Espace réservé de la date 3">
            <a:extLst>
              <a:ext uri="{FF2B5EF4-FFF2-40B4-BE49-F238E27FC236}">
                <a16:creationId xmlns:a16="http://schemas.microsoft.com/office/drawing/2014/main" id="{D11FEFB1-2144-BA7D-3C8E-1051FCFBDA62}"/>
              </a:ext>
            </a:extLst>
          </p:cNvPr>
          <p:cNvSpPr>
            <a:spLocks noGrp="1"/>
          </p:cNvSpPr>
          <p:nvPr>
            <p:ph type="dt" sz="half" idx="10"/>
          </p:nvPr>
        </p:nvSpPr>
        <p:spPr/>
        <p:txBody>
          <a:bodyPr/>
          <a:lstStyle/>
          <a:p>
            <a:fld id="{AACC620D-EB9F-45D0-8787-90ED60DB9F12}" type="datetime1">
              <a:rPr lang="en-GB" smtClean="0"/>
              <a:t>11/01/2026</a:t>
            </a:fld>
            <a:endParaRPr lang="en-GB"/>
          </a:p>
        </p:txBody>
      </p:sp>
      <p:sp>
        <p:nvSpPr>
          <p:cNvPr id="5" name="Espace réservé du pied de page 4">
            <a:extLst>
              <a:ext uri="{FF2B5EF4-FFF2-40B4-BE49-F238E27FC236}">
                <a16:creationId xmlns:a16="http://schemas.microsoft.com/office/drawing/2014/main" id="{D2492E5E-B6B8-6EE4-0F7C-FD56F4EAE602}"/>
              </a:ext>
            </a:extLst>
          </p:cNvPr>
          <p:cNvSpPr>
            <a:spLocks noGrp="1"/>
          </p:cNvSpPr>
          <p:nvPr>
            <p:ph type="ftr" sz="quarter" idx="11"/>
          </p:nvPr>
        </p:nvSpPr>
        <p:spPr/>
        <p:txBody>
          <a:bodyPr/>
          <a:lstStyle/>
          <a:p>
            <a:r>
              <a:rPr lang="en-GB"/>
              <a:t>Andremont. OH Approach Are we on the right track ? ESCMID  Jan 12, 2026</a:t>
            </a:r>
          </a:p>
        </p:txBody>
      </p:sp>
      <p:sp>
        <p:nvSpPr>
          <p:cNvPr id="6" name="Espace réservé du numéro de diapositive 5">
            <a:extLst>
              <a:ext uri="{FF2B5EF4-FFF2-40B4-BE49-F238E27FC236}">
                <a16:creationId xmlns:a16="http://schemas.microsoft.com/office/drawing/2014/main" id="{611D1CF2-F38A-CFF0-8591-DDFB02ADD071}"/>
              </a:ext>
            </a:extLst>
          </p:cNvPr>
          <p:cNvSpPr>
            <a:spLocks noGrp="1"/>
          </p:cNvSpPr>
          <p:nvPr>
            <p:ph type="sldNum" sz="quarter" idx="12"/>
          </p:nvPr>
        </p:nvSpPr>
        <p:spPr/>
        <p:txBody>
          <a:bodyPr/>
          <a:lstStyle/>
          <a:p>
            <a:fld id="{54CA3083-4914-4C38-87A0-9EB71B9DD8EF}" type="slidenum">
              <a:rPr lang="en-GB" smtClean="0"/>
              <a:t>4</a:t>
            </a:fld>
            <a:endParaRPr lang="en-GB"/>
          </a:p>
        </p:txBody>
      </p:sp>
      <p:sp>
        <p:nvSpPr>
          <p:cNvPr id="7" name="Rectangle 1">
            <a:extLst>
              <a:ext uri="{FF2B5EF4-FFF2-40B4-BE49-F238E27FC236}">
                <a16:creationId xmlns:a16="http://schemas.microsoft.com/office/drawing/2014/main" id="{3DB6AEB5-E6A0-1217-B065-11BACDA85CF3}"/>
              </a:ext>
            </a:extLst>
          </p:cNvPr>
          <p:cNvSpPr>
            <a:spLocks noGrp="1" noChangeArrowheads="1"/>
          </p:cNvSpPr>
          <p:nvPr>
            <p:ph idx="1"/>
          </p:nvPr>
        </p:nvSpPr>
        <p:spPr bwMode="auto">
          <a:xfrm>
            <a:off x="838201" y="2016135"/>
            <a:ext cx="4799274" cy="3970318"/>
          </a:xfrm>
          <a:prstGeom prst="rect">
            <a:avLst/>
          </a:prstGeom>
          <a:solidFill>
            <a:srgbClr val="92D050"/>
          </a:solidFill>
          <a:ln>
            <a:noFill/>
          </a:ln>
          <a:effec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n-US" altLang="en-US" sz="1800" b="0" i="0" u="none" strike="noStrike" cap="none" normalizeH="0" baseline="0" dirty="0">
                <a:ln>
                  <a:noFill/>
                </a:ln>
                <a:solidFill>
                  <a:schemeClr val="tx1"/>
                </a:solidFill>
                <a:effectLst/>
                <a:latin typeface="Arial" panose="020B0604020202020204" pitchFamily="34" charset="0"/>
              </a:rPr>
              <a:t>OH recognizes that human, animal and environmental health are </a:t>
            </a:r>
            <a:r>
              <a:rPr kumimoji="0" lang="en-US" altLang="en-US" sz="1800" b="0" i="0" u="none" strike="noStrike" cap="none" normalizeH="0" baseline="0" dirty="0">
                <a:ln>
                  <a:noFill/>
                </a:ln>
                <a:solidFill>
                  <a:srgbClr val="FF0000"/>
                </a:solidFill>
                <a:effectLst/>
                <a:latin typeface="Arial" panose="020B0604020202020204" pitchFamily="34" charset="0"/>
              </a:rPr>
              <a:t>interconnected and interdependent.</a:t>
            </a:r>
          </a:p>
          <a:p>
            <a:pPr eaLnBrk="0" fontAlgn="base" hangingPunct="0">
              <a:lnSpc>
                <a:spcPct val="100000"/>
              </a:lnSpc>
              <a:spcBef>
                <a:spcPct val="0"/>
              </a:spcBef>
              <a:spcAft>
                <a:spcPct val="0"/>
              </a:spcAft>
            </a:pPr>
            <a:r>
              <a:rPr lang="en-US" altLang="en-US" sz="1800" dirty="0">
                <a:latin typeface="Arial" panose="020B0604020202020204" pitchFamily="34" charset="0"/>
              </a:rPr>
              <a:t>R</a:t>
            </a:r>
            <a:r>
              <a:rPr kumimoji="0" lang="en-US" altLang="en-US" sz="1800" b="0" i="0" u="none" strike="noStrike" cap="none" normalizeH="0" baseline="0" dirty="0">
                <a:ln>
                  <a:noFill/>
                </a:ln>
                <a:solidFill>
                  <a:schemeClr val="tx1"/>
                </a:solidFill>
                <a:effectLst/>
                <a:latin typeface="Arial" panose="020B0604020202020204" pitchFamily="34" charset="0"/>
              </a:rPr>
              <a:t>equires </a:t>
            </a:r>
            <a:r>
              <a:rPr kumimoji="0" lang="en-US" altLang="en-US" sz="1800" b="0" i="0" u="none" strike="noStrike" cap="none" normalizeH="0" baseline="0" dirty="0">
                <a:ln>
                  <a:noFill/>
                </a:ln>
                <a:solidFill>
                  <a:srgbClr val="FF0000"/>
                </a:solidFill>
                <a:effectLst/>
                <a:latin typeface="Arial" panose="020B0604020202020204" pitchFamily="34" charset="0"/>
              </a:rPr>
              <a:t>collaboration and cooperation </a:t>
            </a:r>
            <a:r>
              <a:rPr kumimoji="0" lang="en-US" altLang="en-US" sz="1800" b="0" i="0" u="none" strike="noStrike" cap="none" normalizeH="0" baseline="0" dirty="0">
                <a:ln>
                  <a:noFill/>
                </a:ln>
                <a:solidFill>
                  <a:schemeClr val="tx1"/>
                </a:solidFill>
                <a:effectLst/>
                <a:latin typeface="Arial" panose="020B0604020202020204" pitchFamily="34" charset="0"/>
              </a:rPr>
              <a:t>across the sectors</a:t>
            </a:r>
            <a:r>
              <a:rPr lang="en-US" altLang="en-US" sz="1800" dirty="0">
                <a:latin typeface="Arial" panose="020B0604020202020204" pitchFamily="34" charset="0"/>
              </a:rPr>
              <a:t>.</a:t>
            </a:r>
          </a:p>
          <a:p>
            <a:pPr eaLnBrk="0" fontAlgn="base" hangingPunct="0">
              <a:lnSpc>
                <a:spcPct val="100000"/>
              </a:lnSpc>
              <a:spcBef>
                <a:spcPct val="0"/>
              </a:spcBef>
              <a:spcAft>
                <a:spcPct val="0"/>
              </a:spcAft>
            </a:pPr>
            <a:r>
              <a:rPr kumimoji="0" lang="en-US" altLang="en-US" sz="1800" b="0" i="0" u="none" strike="noStrike" cap="none" normalizeH="0" baseline="0" dirty="0">
                <a:ln>
                  <a:noFill/>
                </a:ln>
                <a:solidFill>
                  <a:schemeClr val="tx1"/>
                </a:solidFill>
                <a:effectLst/>
                <a:latin typeface="Arial" panose="020B0604020202020204" pitchFamily="34" charset="0"/>
              </a:rPr>
              <a:t>Takes into account the </a:t>
            </a:r>
            <a:r>
              <a:rPr kumimoji="0" lang="en-US" altLang="en-US" sz="1800" b="0" i="0" u="none" strike="noStrike" cap="none" normalizeH="0" baseline="0" dirty="0">
                <a:ln>
                  <a:noFill/>
                </a:ln>
                <a:solidFill>
                  <a:srgbClr val="FF0000"/>
                </a:solidFill>
                <a:effectLst/>
                <a:latin typeface="Arial" panose="020B0604020202020204" pitchFamily="34" charset="0"/>
              </a:rPr>
              <a:t>complex interrelationships </a:t>
            </a:r>
            <a:r>
              <a:rPr kumimoji="0" lang="en-US" altLang="en-US" sz="1800" b="0" i="0" u="none" strike="noStrike" cap="none" normalizeH="0" baseline="0" dirty="0">
                <a:ln>
                  <a:noFill/>
                </a:ln>
                <a:solidFill>
                  <a:schemeClr val="tx1"/>
                </a:solidFill>
                <a:effectLst/>
                <a:latin typeface="Arial" panose="020B0604020202020204" pitchFamily="34" charset="0"/>
              </a:rPr>
              <a:t>between the sectors</a:t>
            </a:r>
            <a:endParaRPr lang="en-US" altLang="en-US" sz="1800" dirty="0">
              <a:latin typeface="Arial" panose="020B0604020202020204" pitchFamily="34" charset="0"/>
            </a:endParaRPr>
          </a:p>
          <a:p>
            <a:pPr eaLnBrk="0" fontAlgn="base" hangingPunct="0">
              <a:lnSpc>
                <a:spcPct val="100000"/>
              </a:lnSpc>
              <a:spcBef>
                <a:spcPct val="0"/>
              </a:spcBef>
              <a:spcAft>
                <a:spcPct val="0"/>
              </a:spcAft>
            </a:pPr>
            <a:r>
              <a:rPr lang="en-US" altLang="en-US" sz="1800" dirty="0">
                <a:latin typeface="Arial" panose="020B0604020202020204" pitchFamily="34" charset="0"/>
              </a:rPr>
              <a:t>S</a:t>
            </a:r>
            <a:r>
              <a:rPr kumimoji="0" lang="en-US" altLang="en-US" sz="1800" b="0" i="0" u="none" strike="noStrike" cap="none" normalizeH="0" baseline="0" dirty="0">
                <a:ln>
                  <a:noFill/>
                </a:ln>
                <a:solidFill>
                  <a:schemeClr val="tx1"/>
                </a:solidFill>
                <a:effectLst/>
                <a:latin typeface="Arial" panose="020B0604020202020204" pitchFamily="34" charset="0"/>
              </a:rPr>
              <a:t>eeks to address AMR in a </a:t>
            </a:r>
            <a:r>
              <a:rPr kumimoji="0" lang="en-US" altLang="en-US" sz="1800" b="0" i="0" u="none" strike="noStrike" cap="none" normalizeH="0" baseline="0" dirty="0">
                <a:ln>
                  <a:noFill/>
                </a:ln>
                <a:solidFill>
                  <a:srgbClr val="FF0000"/>
                </a:solidFill>
                <a:effectLst/>
                <a:latin typeface="Arial" panose="020B0604020202020204" pitchFamily="34" charset="0"/>
              </a:rPr>
              <a:t>holistic and integrated way.</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pPr>
            <a:r>
              <a:rPr lang="en-US" altLang="en-US" sz="1800" dirty="0">
                <a:latin typeface="Arial" panose="020B0604020202020204" pitchFamily="34" charset="0"/>
              </a:rPr>
              <a:t>I</a:t>
            </a:r>
            <a:r>
              <a:rPr kumimoji="0" lang="en-US" altLang="en-US" sz="1800" b="0" i="0" u="none" strike="noStrike" cap="none" normalizeH="0" baseline="0" dirty="0">
                <a:ln>
                  <a:noFill/>
                </a:ln>
                <a:solidFill>
                  <a:schemeClr val="tx1"/>
                </a:solidFill>
                <a:effectLst/>
                <a:latin typeface="Arial" panose="020B0604020202020204" pitchFamily="34" charset="0"/>
              </a:rPr>
              <a:t>nvolves participation of multiple stakeholders (healthcare professionals, veterinarians, environmental scientists, policy makers, …..) working from </a:t>
            </a:r>
            <a:r>
              <a:rPr kumimoji="0" lang="en-US" altLang="en-US" sz="1800" b="0" i="0" u="sng" strike="noStrike" cap="none" normalizeH="0" baseline="0" dirty="0">
                <a:ln>
                  <a:noFill/>
                </a:ln>
                <a:solidFill>
                  <a:srgbClr val="FF0000"/>
                </a:solidFill>
                <a:effectLst/>
                <a:latin typeface="Arial" panose="020B0604020202020204" pitchFamily="34" charset="0"/>
              </a:rPr>
              <a:t>multiple angles.</a:t>
            </a:r>
          </a:p>
        </p:txBody>
      </p:sp>
      <p:sp>
        <p:nvSpPr>
          <p:cNvPr id="8" name="ZoneTexte 7">
            <a:extLst>
              <a:ext uri="{FF2B5EF4-FFF2-40B4-BE49-F238E27FC236}">
                <a16:creationId xmlns:a16="http://schemas.microsoft.com/office/drawing/2014/main" id="{C3EFD962-A8C1-5931-2DC6-50F52E313852}"/>
              </a:ext>
            </a:extLst>
          </p:cNvPr>
          <p:cNvSpPr txBox="1"/>
          <p:nvPr/>
        </p:nvSpPr>
        <p:spPr>
          <a:xfrm>
            <a:off x="7357608" y="2346504"/>
            <a:ext cx="4397070" cy="3416320"/>
          </a:xfrm>
          <a:prstGeom prst="rect">
            <a:avLst/>
          </a:prstGeom>
          <a:solidFill>
            <a:srgbClr val="FFC000"/>
          </a:solid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A sectorial approach, focuses on </a:t>
            </a:r>
            <a:r>
              <a:rPr kumimoji="0" lang="en-US" altLang="en-US" sz="1800" b="0" i="0" u="none" strike="noStrike" cap="none" normalizeH="0" baseline="0" dirty="0">
                <a:ln>
                  <a:noFill/>
                </a:ln>
                <a:solidFill>
                  <a:srgbClr val="FF0000"/>
                </a:solidFill>
                <a:effectLst/>
                <a:latin typeface="Arial" panose="020B0604020202020204" pitchFamily="34" charset="0"/>
              </a:rPr>
              <a:t>addressing AMR within a single sector, </a:t>
            </a:r>
            <a:r>
              <a:rPr kumimoji="0" lang="en-US" altLang="en-US" sz="1800" b="0" i="0" u="none" strike="noStrike" cap="none" normalizeH="0" baseline="0" dirty="0">
                <a:ln>
                  <a:noFill/>
                </a:ln>
                <a:solidFill>
                  <a:schemeClr val="tx1"/>
                </a:solidFill>
                <a:effectLst/>
                <a:latin typeface="Arial" panose="020B0604020202020204" pitchFamily="34" charset="0"/>
              </a:rPr>
              <a:t>such as human medicine or animal</a:t>
            </a:r>
            <a:r>
              <a:rPr lang="en-US" altLang="en-US" dirty="0">
                <a:latin typeface="Arial" panose="020B0604020202020204" pitchFamily="34" charset="0"/>
              </a:rPr>
              <a:t> medicine or</a:t>
            </a:r>
            <a:r>
              <a:rPr kumimoji="0" lang="en-US" altLang="en-US" sz="1800" b="0" i="0" u="none" strike="noStrike" cap="none" normalizeH="0" baseline="0" dirty="0">
                <a:ln>
                  <a:noFill/>
                </a:ln>
                <a:solidFill>
                  <a:schemeClr val="tx1"/>
                </a:solidFill>
                <a:effectLst/>
                <a:latin typeface="Arial" panose="020B0604020202020204" pitchFamily="34" charset="0"/>
              </a:rPr>
              <a:t> agriculture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dirty="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Not </a:t>
            </a:r>
            <a:r>
              <a:rPr kumimoji="0" lang="en-US" altLang="en-US" sz="1800" b="0" i="0" u="none" strike="noStrike" cap="none" normalizeH="0" baseline="0" dirty="0">
                <a:ln>
                  <a:noFill/>
                </a:ln>
                <a:solidFill>
                  <a:srgbClr val="FF0000"/>
                </a:solidFill>
                <a:effectLst/>
                <a:latin typeface="Arial" panose="020B0604020202020204" pitchFamily="34" charset="0"/>
              </a:rPr>
              <a:t>considering</a:t>
            </a:r>
            <a:r>
              <a:rPr kumimoji="0" lang="en-US" altLang="en-US" sz="1800" b="0" i="0" u="none" strike="noStrike" cap="none" normalizeH="0" baseline="0" dirty="0">
                <a:ln>
                  <a:noFill/>
                </a:ln>
                <a:solidFill>
                  <a:schemeClr val="tx1"/>
                </a:solidFill>
                <a:effectLst/>
                <a:latin typeface="Arial" panose="020B0604020202020204" pitchFamily="34" charset="0"/>
              </a:rPr>
              <a:t> the potential impacts or </a:t>
            </a:r>
            <a:r>
              <a:rPr kumimoji="0" lang="en-US" altLang="en-US" sz="1800" b="0" i="0" u="none" strike="noStrike" cap="none" normalizeH="0" baseline="0" dirty="0">
                <a:ln>
                  <a:noFill/>
                </a:ln>
                <a:solidFill>
                  <a:srgbClr val="FF0000"/>
                </a:solidFill>
                <a:effectLst/>
                <a:latin typeface="Arial" panose="020B0604020202020204" pitchFamily="34" charset="0"/>
              </a:rPr>
              <a:t>contributions of other sectors</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dirty="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This can lead to </a:t>
            </a:r>
            <a:r>
              <a:rPr kumimoji="0" lang="en-US" altLang="en-US" sz="1800" b="0" i="0" u="none" strike="noStrike" cap="none" normalizeH="0" baseline="0" dirty="0">
                <a:ln>
                  <a:noFill/>
                </a:ln>
                <a:solidFill>
                  <a:srgbClr val="FF0000"/>
                </a:solidFill>
                <a:effectLst/>
                <a:latin typeface="Arial" panose="020B0604020202020204" pitchFamily="34" charset="0"/>
              </a:rPr>
              <a:t>unintended consequences </a:t>
            </a:r>
            <a:r>
              <a:rPr kumimoji="0" lang="en-US" altLang="en-US" sz="1800" b="0" i="0" u="none" strike="noStrike" cap="none" normalizeH="0" baseline="0" dirty="0">
                <a:ln>
                  <a:noFill/>
                </a:ln>
                <a:solidFill>
                  <a:schemeClr val="tx1"/>
                </a:solidFill>
                <a:effectLst/>
                <a:latin typeface="Arial" panose="020B0604020202020204" pitchFamily="34" charset="0"/>
              </a:rPr>
              <a:t>and may </a:t>
            </a:r>
            <a:r>
              <a:rPr kumimoji="0" lang="en-US" altLang="en-US" sz="1800" b="0" i="0" u="none" strike="noStrike" cap="none" normalizeH="0" baseline="0" dirty="0">
                <a:ln>
                  <a:noFill/>
                </a:ln>
                <a:solidFill>
                  <a:srgbClr val="FF0000"/>
                </a:solidFill>
                <a:effectLst/>
                <a:latin typeface="Arial" panose="020B0604020202020204" pitchFamily="34" charset="0"/>
              </a:rPr>
              <a:t>not be effective </a:t>
            </a:r>
            <a:r>
              <a:rPr kumimoji="0" lang="en-US" altLang="en-US" sz="1800" b="0" i="0" u="none" strike="noStrike" cap="none" normalizeH="0" baseline="0" dirty="0">
                <a:ln>
                  <a:noFill/>
                </a:ln>
                <a:solidFill>
                  <a:schemeClr val="tx1"/>
                </a:solidFill>
                <a:effectLst/>
                <a:latin typeface="Arial" panose="020B0604020202020204" pitchFamily="34" charset="0"/>
              </a:rPr>
              <a:t>in addressing AMR in a comprehensive and sustainable way.</a:t>
            </a:r>
          </a:p>
        </p:txBody>
      </p:sp>
      <p:sp>
        <p:nvSpPr>
          <p:cNvPr id="9" name="ZoneTexte 8">
            <a:extLst>
              <a:ext uri="{FF2B5EF4-FFF2-40B4-BE49-F238E27FC236}">
                <a16:creationId xmlns:a16="http://schemas.microsoft.com/office/drawing/2014/main" id="{280D34DD-3CCD-8F60-7B92-0571B12197A3}"/>
              </a:ext>
            </a:extLst>
          </p:cNvPr>
          <p:cNvSpPr txBox="1"/>
          <p:nvPr/>
        </p:nvSpPr>
        <p:spPr>
          <a:xfrm>
            <a:off x="8247900" y="6301978"/>
            <a:ext cx="2616486" cy="369332"/>
          </a:xfrm>
          <a:prstGeom prst="rect">
            <a:avLst/>
          </a:prstGeom>
          <a:noFill/>
        </p:spPr>
        <p:txBody>
          <a:bodyPr wrap="none" rtlCol="0">
            <a:spAutoFit/>
          </a:bodyPr>
          <a:lstStyle/>
          <a:p>
            <a:r>
              <a:rPr lang="en-GB" dirty="0"/>
              <a:t>* Chat GPT on Jan 2, 2023</a:t>
            </a:r>
          </a:p>
        </p:txBody>
      </p:sp>
    </p:spTree>
    <p:extLst>
      <p:ext uri="{BB962C8B-B14F-4D97-AF65-F5344CB8AC3E}">
        <p14:creationId xmlns:p14="http://schemas.microsoft.com/office/powerpoint/2010/main" val="585528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AAB4D3-89F9-75E1-825B-27CDDF537A8E}"/>
              </a:ext>
            </a:extLst>
          </p:cNvPr>
          <p:cNvSpPr>
            <a:spLocks noGrp="1"/>
          </p:cNvSpPr>
          <p:nvPr>
            <p:ph type="title"/>
          </p:nvPr>
        </p:nvSpPr>
        <p:spPr/>
        <p:txBody>
          <a:bodyPr/>
          <a:lstStyle/>
          <a:p>
            <a:r>
              <a:rPr lang="en-GB" dirty="0"/>
              <a:t>The good news</a:t>
            </a:r>
          </a:p>
        </p:txBody>
      </p:sp>
      <p:sp>
        <p:nvSpPr>
          <p:cNvPr id="3" name="Espace réservé du contenu 2">
            <a:extLst>
              <a:ext uri="{FF2B5EF4-FFF2-40B4-BE49-F238E27FC236}">
                <a16:creationId xmlns:a16="http://schemas.microsoft.com/office/drawing/2014/main" id="{8A3780F6-6D59-B7B0-D5C7-85A362180320}"/>
              </a:ext>
            </a:extLst>
          </p:cNvPr>
          <p:cNvSpPr>
            <a:spLocks noGrp="1"/>
          </p:cNvSpPr>
          <p:nvPr>
            <p:ph idx="1"/>
          </p:nvPr>
        </p:nvSpPr>
        <p:spPr>
          <a:xfrm>
            <a:off x="817461" y="1441599"/>
            <a:ext cx="10515600" cy="4351338"/>
          </a:xfrm>
        </p:spPr>
        <p:txBody>
          <a:bodyPr/>
          <a:lstStyle/>
          <a:p>
            <a:r>
              <a:rPr lang="en-GB" dirty="0"/>
              <a:t>The One health (OH) approach is becoming more visible, at least in the institutions. </a:t>
            </a:r>
          </a:p>
          <a:p>
            <a:r>
              <a:rPr lang="en-GB" dirty="0"/>
              <a:t>WHO Global Action Plan from 2015 has put OH at the highest public health level with a clear pathway for action.</a:t>
            </a:r>
          </a:p>
          <a:p>
            <a:r>
              <a:rPr lang="en-GB" dirty="0"/>
              <a:t>5 Objectives that we will review </a:t>
            </a:r>
          </a:p>
          <a:p>
            <a:endParaRPr lang="en-GB" dirty="0"/>
          </a:p>
        </p:txBody>
      </p:sp>
      <p:sp>
        <p:nvSpPr>
          <p:cNvPr id="4" name="Espace réservé de la date 3">
            <a:extLst>
              <a:ext uri="{FF2B5EF4-FFF2-40B4-BE49-F238E27FC236}">
                <a16:creationId xmlns:a16="http://schemas.microsoft.com/office/drawing/2014/main" id="{807915A5-7414-56E5-E457-399A1CCBE7E2}"/>
              </a:ext>
            </a:extLst>
          </p:cNvPr>
          <p:cNvSpPr>
            <a:spLocks noGrp="1"/>
          </p:cNvSpPr>
          <p:nvPr>
            <p:ph type="dt" sz="half" idx="10"/>
          </p:nvPr>
        </p:nvSpPr>
        <p:spPr/>
        <p:txBody>
          <a:bodyPr/>
          <a:lstStyle/>
          <a:p>
            <a:fld id="{78F8AC2C-561C-4FF2-9B2D-FF4CC690E526}" type="datetime1">
              <a:rPr lang="en-GB" smtClean="0"/>
              <a:t>11/01/2026</a:t>
            </a:fld>
            <a:endParaRPr lang="en-GB"/>
          </a:p>
        </p:txBody>
      </p:sp>
      <p:sp>
        <p:nvSpPr>
          <p:cNvPr id="5" name="Espace réservé du pied de page 4">
            <a:extLst>
              <a:ext uri="{FF2B5EF4-FFF2-40B4-BE49-F238E27FC236}">
                <a16:creationId xmlns:a16="http://schemas.microsoft.com/office/drawing/2014/main" id="{81984A4D-08FD-C796-2D06-8FD595A811F5}"/>
              </a:ext>
            </a:extLst>
          </p:cNvPr>
          <p:cNvSpPr>
            <a:spLocks noGrp="1"/>
          </p:cNvSpPr>
          <p:nvPr>
            <p:ph type="ftr" sz="quarter" idx="11"/>
          </p:nvPr>
        </p:nvSpPr>
        <p:spPr/>
        <p:txBody>
          <a:bodyPr/>
          <a:lstStyle/>
          <a:p>
            <a:r>
              <a:rPr lang="en-GB"/>
              <a:t>Andremont. OH Approach Are we on the right track ? ESCMID  Jan 12, 2026</a:t>
            </a:r>
          </a:p>
        </p:txBody>
      </p:sp>
      <p:pic>
        <p:nvPicPr>
          <p:cNvPr id="7" name="Image 6">
            <a:extLst>
              <a:ext uri="{FF2B5EF4-FFF2-40B4-BE49-F238E27FC236}">
                <a16:creationId xmlns:a16="http://schemas.microsoft.com/office/drawing/2014/main" id="{61CDBE4B-B193-CF4D-26DE-DF299D17DF44}"/>
              </a:ext>
            </a:extLst>
          </p:cNvPr>
          <p:cNvPicPr>
            <a:picLocks noChangeAspect="1"/>
          </p:cNvPicPr>
          <p:nvPr/>
        </p:nvPicPr>
        <p:blipFill>
          <a:blip r:embed="rId2"/>
          <a:stretch>
            <a:fillRect/>
          </a:stretch>
        </p:blipFill>
        <p:spPr>
          <a:xfrm>
            <a:off x="2445747" y="3808674"/>
            <a:ext cx="1823641" cy="2164863"/>
          </a:xfrm>
          <a:prstGeom prst="rect">
            <a:avLst/>
          </a:prstGeom>
        </p:spPr>
      </p:pic>
      <p:pic>
        <p:nvPicPr>
          <p:cNvPr id="9" name="Image 8">
            <a:extLst>
              <a:ext uri="{FF2B5EF4-FFF2-40B4-BE49-F238E27FC236}">
                <a16:creationId xmlns:a16="http://schemas.microsoft.com/office/drawing/2014/main" id="{5863647C-3D3B-264C-6333-E5A873EC8F7C}"/>
              </a:ext>
            </a:extLst>
          </p:cNvPr>
          <p:cNvPicPr>
            <a:picLocks noChangeAspect="1"/>
          </p:cNvPicPr>
          <p:nvPr/>
        </p:nvPicPr>
        <p:blipFill>
          <a:blip r:embed="rId3"/>
          <a:stretch>
            <a:fillRect/>
          </a:stretch>
        </p:blipFill>
        <p:spPr>
          <a:xfrm>
            <a:off x="6697297" y="3336076"/>
            <a:ext cx="3981655" cy="2952902"/>
          </a:xfrm>
          <a:prstGeom prst="rect">
            <a:avLst/>
          </a:prstGeom>
        </p:spPr>
      </p:pic>
      <p:sp>
        <p:nvSpPr>
          <p:cNvPr id="6" name="Espace réservé du numéro de diapositive 5">
            <a:extLst>
              <a:ext uri="{FF2B5EF4-FFF2-40B4-BE49-F238E27FC236}">
                <a16:creationId xmlns:a16="http://schemas.microsoft.com/office/drawing/2014/main" id="{800295D5-3B41-26E1-8D71-653AA926C2A7}"/>
              </a:ext>
            </a:extLst>
          </p:cNvPr>
          <p:cNvSpPr>
            <a:spLocks noGrp="1"/>
          </p:cNvSpPr>
          <p:nvPr>
            <p:ph type="sldNum" sz="quarter" idx="12"/>
          </p:nvPr>
        </p:nvSpPr>
        <p:spPr/>
        <p:txBody>
          <a:bodyPr/>
          <a:lstStyle/>
          <a:p>
            <a:fld id="{54CA3083-4914-4C38-87A0-9EB71B9DD8EF}" type="slidenum">
              <a:rPr lang="en-GB" smtClean="0"/>
              <a:t>5</a:t>
            </a:fld>
            <a:endParaRPr lang="en-GB"/>
          </a:p>
        </p:txBody>
      </p:sp>
      <p:cxnSp>
        <p:nvCxnSpPr>
          <p:cNvPr id="10" name="Connecteur droit avec flèche 9">
            <a:extLst>
              <a:ext uri="{FF2B5EF4-FFF2-40B4-BE49-F238E27FC236}">
                <a16:creationId xmlns:a16="http://schemas.microsoft.com/office/drawing/2014/main" id="{2169CA38-DECA-FC60-61E5-66A462D2DFA2}"/>
              </a:ext>
            </a:extLst>
          </p:cNvPr>
          <p:cNvCxnSpPr/>
          <p:nvPr/>
        </p:nvCxnSpPr>
        <p:spPr>
          <a:xfrm>
            <a:off x="4619708" y="4866198"/>
            <a:ext cx="1476292" cy="0"/>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9CDBC80A-2CF4-75F6-52DD-1E1D0354BCCE}"/>
              </a:ext>
            </a:extLst>
          </p:cNvPr>
          <p:cNvCxnSpPr/>
          <p:nvPr/>
        </p:nvCxnSpPr>
        <p:spPr>
          <a:xfrm flipH="1">
            <a:off x="7634689" y="2941504"/>
            <a:ext cx="1344058" cy="627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E0207154-17C8-CEBE-6EE9-A82660CBB171}"/>
              </a:ext>
            </a:extLst>
          </p:cNvPr>
          <p:cNvCxnSpPr/>
          <p:nvPr/>
        </p:nvCxnSpPr>
        <p:spPr>
          <a:xfrm flipH="1">
            <a:off x="9340468" y="3501533"/>
            <a:ext cx="1344058" cy="627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0FE0F90F-DFB8-29A3-B0D4-2A2281B7B48E}"/>
              </a:ext>
            </a:extLst>
          </p:cNvPr>
          <p:cNvCxnSpPr/>
          <p:nvPr/>
        </p:nvCxnSpPr>
        <p:spPr>
          <a:xfrm flipH="1">
            <a:off x="7553894" y="3951392"/>
            <a:ext cx="1344058" cy="627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8C4C6AEA-EFE5-46E0-0AF8-2759A284B54B}"/>
              </a:ext>
            </a:extLst>
          </p:cNvPr>
          <p:cNvCxnSpPr/>
          <p:nvPr/>
        </p:nvCxnSpPr>
        <p:spPr>
          <a:xfrm flipH="1">
            <a:off x="7487796" y="4579351"/>
            <a:ext cx="1344058" cy="627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ADDFD5EA-CC67-C886-C9FC-D2F7C96A70A9}"/>
              </a:ext>
            </a:extLst>
          </p:cNvPr>
          <p:cNvCxnSpPr/>
          <p:nvPr/>
        </p:nvCxnSpPr>
        <p:spPr>
          <a:xfrm flipH="1">
            <a:off x="7730167" y="4975959"/>
            <a:ext cx="1344058" cy="627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150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2C097D-E71A-C1F8-ED56-093094AA1D22}"/>
              </a:ext>
            </a:extLst>
          </p:cNvPr>
          <p:cNvSpPr>
            <a:spLocks noGrp="1"/>
          </p:cNvSpPr>
          <p:nvPr>
            <p:ph type="title"/>
          </p:nvPr>
        </p:nvSpPr>
        <p:spPr>
          <a:ln>
            <a:solidFill>
              <a:srgbClr val="FF0000"/>
            </a:solidFill>
          </a:ln>
        </p:spPr>
        <p:txBody>
          <a:bodyPr>
            <a:noAutofit/>
          </a:bodyPr>
          <a:lstStyle/>
          <a:p>
            <a:r>
              <a:rPr lang="en-GB" sz="3200" dirty="0"/>
              <a:t>As far as </a:t>
            </a:r>
            <a:r>
              <a:rPr lang="en-GB" sz="3200" dirty="0">
                <a:solidFill>
                  <a:srgbClr val="FF0000"/>
                </a:solidFill>
              </a:rPr>
              <a:t>objective One “</a:t>
            </a:r>
            <a:r>
              <a:rPr lang="en-GB" sz="3200" dirty="0" err="1">
                <a:solidFill>
                  <a:srgbClr val="FF0000"/>
                </a:solidFill>
              </a:rPr>
              <a:t>Awardness</a:t>
            </a:r>
            <a:r>
              <a:rPr lang="en-GB" sz="3200" dirty="0">
                <a:solidFill>
                  <a:srgbClr val="FF0000"/>
                </a:solidFill>
              </a:rPr>
              <a:t>” </a:t>
            </a:r>
            <a:r>
              <a:rPr lang="en-GB" sz="3200" dirty="0"/>
              <a:t>is concerned, AMR and OH are in the </a:t>
            </a:r>
            <a:r>
              <a:rPr lang="en-GB" sz="3200" dirty="0">
                <a:solidFill>
                  <a:srgbClr val="FF0000"/>
                </a:solidFill>
              </a:rPr>
              <a:t>frontline</a:t>
            </a:r>
            <a:r>
              <a:rPr lang="en-GB" sz="3200" dirty="0"/>
              <a:t> </a:t>
            </a:r>
            <a:r>
              <a:rPr lang="en-GB" sz="3200" dirty="0">
                <a:solidFill>
                  <a:srgbClr val="FF0000"/>
                </a:solidFill>
              </a:rPr>
              <a:t>everywhere</a:t>
            </a:r>
            <a:r>
              <a:rPr lang="en-GB" sz="3200" dirty="0"/>
              <a:t> in international conferences </a:t>
            </a:r>
          </a:p>
        </p:txBody>
      </p:sp>
      <p:sp>
        <p:nvSpPr>
          <p:cNvPr id="4" name="Espace réservé de la date 3">
            <a:extLst>
              <a:ext uri="{FF2B5EF4-FFF2-40B4-BE49-F238E27FC236}">
                <a16:creationId xmlns:a16="http://schemas.microsoft.com/office/drawing/2014/main" id="{FA3C736D-35D3-EE5A-9C8F-406F60F3EC8C}"/>
              </a:ext>
            </a:extLst>
          </p:cNvPr>
          <p:cNvSpPr>
            <a:spLocks noGrp="1"/>
          </p:cNvSpPr>
          <p:nvPr>
            <p:ph type="dt" sz="half" idx="10"/>
          </p:nvPr>
        </p:nvSpPr>
        <p:spPr/>
        <p:txBody>
          <a:bodyPr/>
          <a:lstStyle/>
          <a:p>
            <a:fld id="{4D468C0A-7F41-415C-B1C2-638B384EB7EA}" type="datetime1">
              <a:rPr lang="en-GB" smtClean="0"/>
              <a:t>11/01/2026</a:t>
            </a:fld>
            <a:endParaRPr lang="en-GB" dirty="0"/>
          </a:p>
        </p:txBody>
      </p:sp>
      <p:sp>
        <p:nvSpPr>
          <p:cNvPr id="5" name="Espace réservé du pied de page 4">
            <a:extLst>
              <a:ext uri="{FF2B5EF4-FFF2-40B4-BE49-F238E27FC236}">
                <a16:creationId xmlns:a16="http://schemas.microsoft.com/office/drawing/2014/main" id="{118B0D1A-E766-2F4D-F42B-B73E91F78D13}"/>
              </a:ext>
            </a:extLst>
          </p:cNvPr>
          <p:cNvSpPr>
            <a:spLocks noGrp="1"/>
          </p:cNvSpPr>
          <p:nvPr>
            <p:ph type="ftr" sz="quarter" idx="11"/>
          </p:nvPr>
        </p:nvSpPr>
        <p:spPr/>
        <p:txBody>
          <a:bodyPr/>
          <a:lstStyle/>
          <a:p>
            <a:r>
              <a:rPr lang="en-GB"/>
              <a:t>Andremont. OH Approach Are we on the right track ? ESCMID  Jan 12, 2026</a:t>
            </a:r>
          </a:p>
        </p:txBody>
      </p:sp>
      <p:sp>
        <p:nvSpPr>
          <p:cNvPr id="6" name="Espace réservé du numéro de diapositive 5">
            <a:extLst>
              <a:ext uri="{FF2B5EF4-FFF2-40B4-BE49-F238E27FC236}">
                <a16:creationId xmlns:a16="http://schemas.microsoft.com/office/drawing/2014/main" id="{309734E8-E428-D67F-5E13-B241E20E9C04}"/>
              </a:ext>
            </a:extLst>
          </p:cNvPr>
          <p:cNvSpPr>
            <a:spLocks noGrp="1"/>
          </p:cNvSpPr>
          <p:nvPr>
            <p:ph type="sldNum" sz="quarter" idx="12"/>
          </p:nvPr>
        </p:nvSpPr>
        <p:spPr/>
        <p:txBody>
          <a:bodyPr/>
          <a:lstStyle/>
          <a:p>
            <a:fld id="{54CA3083-4914-4C38-87A0-9EB71B9DD8EF}" type="slidenum">
              <a:rPr lang="en-GB" smtClean="0"/>
              <a:t>6</a:t>
            </a:fld>
            <a:endParaRPr lang="en-GB"/>
          </a:p>
        </p:txBody>
      </p:sp>
      <p:pic>
        <p:nvPicPr>
          <p:cNvPr id="10" name="Image 9">
            <a:extLst>
              <a:ext uri="{FF2B5EF4-FFF2-40B4-BE49-F238E27FC236}">
                <a16:creationId xmlns:a16="http://schemas.microsoft.com/office/drawing/2014/main" id="{B35D753A-D537-6281-D0FC-2F69DCF89B94}"/>
              </a:ext>
            </a:extLst>
          </p:cNvPr>
          <p:cNvPicPr>
            <a:picLocks noChangeAspect="1"/>
          </p:cNvPicPr>
          <p:nvPr/>
        </p:nvPicPr>
        <p:blipFill>
          <a:blip r:embed="rId2"/>
          <a:stretch>
            <a:fillRect/>
          </a:stretch>
        </p:blipFill>
        <p:spPr>
          <a:xfrm>
            <a:off x="1546493" y="1918642"/>
            <a:ext cx="9099014" cy="4574233"/>
          </a:xfrm>
          <a:prstGeom prst="rect">
            <a:avLst/>
          </a:prstGeom>
        </p:spPr>
      </p:pic>
      <p:sp>
        <p:nvSpPr>
          <p:cNvPr id="3" name="ZoneTexte 2">
            <a:extLst>
              <a:ext uri="{FF2B5EF4-FFF2-40B4-BE49-F238E27FC236}">
                <a16:creationId xmlns:a16="http://schemas.microsoft.com/office/drawing/2014/main" id="{7979DF10-12CC-FD28-107E-FC51B0CA7930}"/>
              </a:ext>
            </a:extLst>
          </p:cNvPr>
          <p:cNvSpPr txBox="1"/>
          <p:nvPr/>
        </p:nvSpPr>
        <p:spPr>
          <a:xfrm>
            <a:off x="6766526" y="3678694"/>
            <a:ext cx="3878981" cy="2677656"/>
          </a:xfrm>
          <a:prstGeom prst="rect">
            <a:avLst/>
          </a:prstGeom>
          <a:solidFill>
            <a:srgbClr val="00B050"/>
          </a:solidFill>
        </p:spPr>
        <p:txBody>
          <a:bodyPr wrap="square" rtlCol="0">
            <a:spAutoFit/>
          </a:bodyPr>
          <a:lstStyle/>
          <a:p>
            <a:r>
              <a:rPr lang="en-GB" sz="2400" dirty="0"/>
              <a:t>Minus </a:t>
            </a:r>
            <a:r>
              <a:rPr lang="en-GB" sz="2400" b="1" u="sng" dirty="0"/>
              <a:t>10%</a:t>
            </a:r>
            <a:r>
              <a:rPr lang="en-GB" sz="2400" dirty="0"/>
              <a:t> mortality using existing tools</a:t>
            </a:r>
          </a:p>
          <a:p>
            <a:r>
              <a:rPr lang="en-GB" sz="2400" dirty="0"/>
              <a:t>Minus </a:t>
            </a:r>
            <a:r>
              <a:rPr lang="en-GB" sz="2400" b="1" u="sng" dirty="0"/>
              <a:t>20%</a:t>
            </a:r>
            <a:r>
              <a:rPr lang="en-GB" sz="2400" dirty="0"/>
              <a:t> antibiotic use in humans while ensuring access in LMICs</a:t>
            </a:r>
          </a:p>
          <a:p>
            <a:r>
              <a:rPr lang="en-GB" sz="2400" dirty="0"/>
              <a:t>Minus </a:t>
            </a:r>
            <a:r>
              <a:rPr lang="en-GB" sz="2400" b="1" u="sng" dirty="0"/>
              <a:t>30%</a:t>
            </a:r>
            <a:r>
              <a:rPr lang="en-GB" sz="2400" dirty="0"/>
              <a:t> in animal/agriculture use</a:t>
            </a:r>
          </a:p>
        </p:txBody>
      </p:sp>
    </p:spTree>
    <p:extLst>
      <p:ext uri="{BB962C8B-B14F-4D97-AF65-F5344CB8AC3E}">
        <p14:creationId xmlns:p14="http://schemas.microsoft.com/office/powerpoint/2010/main" val="3887302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70C5-1DD6-31B6-8571-3BF496F279E0}"/>
              </a:ext>
            </a:extLst>
          </p:cNvPr>
          <p:cNvSpPr>
            <a:spLocks noGrp="1"/>
          </p:cNvSpPr>
          <p:nvPr>
            <p:ph type="title"/>
          </p:nvPr>
        </p:nvSpPr>
        <p:spPr>
          <a:ln>
            <a:solidFill>
              <a:schemeClr val="accent1"/>
            </a:solidFill>
          </a:ln>
        </p:spPr>
        <p:txBody>
          <a:bodyPr/>
          <a:lstStyle/>
          <a:p>
            <a:r>
              <a:rPr lang="en-GB" dirty="0"/>
              <a:t>However, the </a:t>
            </a:r>
            <a:r>
              <a:rPr lang="en-GB" dirty="0">
                <a:solidFill>
                  <a:srgbClr val="FF0000"/>
                </a:solidFill>
              </a:rPr>
              <a:t>visibility </a:t>
            </a:r>
            <a:r>
              <a:rPr lang="en-GB" dirty="0"/>
              <a:t>of </a:t>
            </a:r>
            <a:r>
              <a:rPr lang="en-GB" dirty="0">
                <a:solidFill>
                  <a:srgbClr val="FF0000"/>
                </a:solidFill>
              </a:rPr>
              <a:t>AMR </a:t>
            </a:r>
            <a:r>
              <a:rPr lang="en-GB" dirty="0"/>
              <a:t>in the </a:t>
            </a:r>
            <a:r>
              <a:rPr lang="en-GB" dirty="0">
                <a:solidFill>
                  <a:srgbClr val="FF0000"/>
                </a:solidFill>
              </a:rPr>
              <a:t>population </a:t>
            </a:r>
            <a:r>
              <a:rPr lang="en-GB" dirty="0"/>
              <a:t>is still </a:t>
            </a:r>
            <a:r>
              <a:rPr lang="en-GB" dirty="0">
                <a:solidFill>
                  <a:srgbClr val="FF0000"/>
                </a:solidFill>
              </a:rPr>
              <a:t>low</a:t>
            </a:r>
          </a:p>
        </p:txBody>
      </p:sp>
      <p:sp>
        <p:nvSpPr>
          <p:cNvPr id="3" name="Espace réservé du contenu 2">
            <a:extLst>
              <a:ext uri="{FF2B5EF4-FFF2-40B4-BE49-F238E27FC236}">
                <a16:creationId xmlns:a16="http://schemas.microsoft.com/office/drawing/2014/main" id="{6CD098E6-F77C-6E8A-E949-BAD5FEF086FF}"/>
              </a:ext>
            </a:extLst>
          </p:cNvPr>
          <p:cNvSpPr>
            <a:spLocks noGrp="1"/>
          </p:cNvSpPr>
          <p:nvPr>
            <p:ph idx="1"/>
          </p:nvPr>
        </p:nvSpPr>
        <p:spPr/>
        <p:txBody>
          <a:bodyPr>
            <a:normAutofit/>
          </a:bodyPr>
          <a:lstStyle/>
          <a:p>
            <a:r>
              <a:rPr lang="en-GB" dirty="0"/>
              <a:t>There is no simple way to differentiate an infection caused by a resistant organism from one caused by a susceptible one</a:t>
            </a:r>
          </a:p>
          <a:p>
            <a:r>
              <a:rPr lang="en-GB" dirty="0"/>
              <a:t>Treatment failure is a bad surrogate because it can be due to other causes</a:t>
            </a:r>
          </a:p>
          <a:p>
            <a:r>
              <a:rPr lang="en-GB" dirty="0">
                <a:solidFill>
                  <a:srgbClr val="FF0000"/>
                </a:solidFill>
              </a:rPr>
              <a:t>Lab capacity is often very low, particularly in LMICs</a:t>
            </a:r>
          </a:p>
          <a:p>
            <a:r>
              <a:rPr lang="en-GB" dirty="0"/>
              <a:t>The concept is not easy to understand, with comparison of the “disease/no disease one” </a:t>
            </a:r>
          </a:p>
          <a:p>
            <a:r>
              <a:rPr lang="en-GB" dirty="0"/>
              <a:t>The rates of resistance vary from a microbe to another, and from a country to another</a:t>
            </a:r>
          </a:p>
          <a:p>
            <a:endParaRPr lang="en-GB" dirty="0"/>
          </a:p>
        </p:txBody>
      </p:sp>
      <p:sp>
        <p:nvSpPr>
          <p:cNvPr id="4" name="Espace réservé de la date 3">
            <a:extLst>
              <a:ext uri="{FF2B5EF4-FFF2-40B4-BE49-F238E27FC236}">
                <a16:creationId xmlns:a16="http://schemas.microsoft.com/office/drawing/2014/main" id="{48FE93E9-96D4-5363-1F74-767893C730D2}"/>
              </a:ext>
            </a:extLst>
          </p:cNvPr>
          <p:cNvSpPr>
            <a:spLocks noGrp="1"/>
          </p:cNvSpPr>
          <p:nvPr>
            <p:ph type="dt" sz="half" idx="10"/>
          </p:nvPr>
        </p:nvSpPr>
        <p:spPr/>
        <p:txBody>
          <a:bodyPr/>
          <a:lstStyle/>
          <a:p>
            <a:fld id="{FE223EB3-C21A-4892-B8D7-4DF757B3FF89}" type="datetime1">
              <a:rPr lang="en-GB" smtClean="0"/>
              <a:t>11/01/2026</a:t>
            </a:fld>
            <a:endParaRPr lang="en-GB"/>
          </a:p>
        </p:txBody>
      </p:sp>
      <p:sp>
        <p:nvSpPr>
          <p:cNvPr id="5" name="Espace réservé du pied de page 4">
            <a:extLst>
              <a:ext uri="{FF2B5EF4-FFF2-40B4-BE49-F238E27FC236}">
                <a16:creationId xmlns:a16="http://schemas.microsoft.com/office/drawing/2014/main" id="{BE493350-C836-79B9-6705-19C86B3201C4}"/>
              </a:ext>
            </a:extLst>
          </p:cNvPr>
          <p:cNvSpPr>
            <a:spLocks noGrp="1"/>
          </p:cNvSpPr>
          <p:nvPr>
            <p:ph type="ftr" sz="quarter" idx="11"/>
          </p:nvPr>
        </p:nvSpPr>
        <p:spPr/>
        <p:txBody>
          <a:bodyPr/>
          <a:lstStyle/>
          <a:p>
            <a:r>
              <a:rPr lang="en-GB"/>
              <a:t>Andremont. OH Approach Are we on the right track ? ESCMID  Jan 12, 2026</a:t>
            </a:r>
          </a:p>
        </p:txBody>
      </p:sp>
      <p:sp>
        <p:nvSpPr>
          <p:cNvPr id="6" name="Espace réservé du numéro de diapositive 5">
            <a:extLst>
              <a:ext uri="{FF2B5EF4-FFF2-40B4-BE49-F238E27FC236}">
                <a16:creationId xmlns:a16="http://schemas.microsoft.com/office/drawing/2014/main" id="{E706A213-882E-95C4-F6C6-4F9E4F56AE0C}"/>
              </a:ext>
            </a:extLst>
          </p:cNvPr>
          <p:cNvSpPr>
            <a:spLocks noGrp="1"/>
          </p:cNvSpPr>
          <p:nvPr>
            <p:ph type="sldNum" sz="quarter" idx="12"/>
          </p:nvPr>
        </p:nvSpPr>
        <p:spPr/>
        <p:txBody>
          <a:bodyPr/>
          <a:lstStyle/>
          <a:p>
            <a:fld id="{54CA3083-4914-4C38-87A0-9EB71B9DD8EF}" type="slidenum">
              <a:rPr lang="en-GB" smtClean="0"/>
              <a:t>7</a:t>
            </a:fld>
            <a:endParaRPr lang="en-GB"/>
          </a:p>
        </p:txBody>
      </p:sp>
    </p:spTree>
    <p:extLst>
      <p:ext uri="{BB962C8B-B14F-4D97-AF65-F5344CB8AC3E}">
        <p14:creationId xmlns:p14="http://schemas.microsoft.com/office/powerpoint/2010/main" val="563823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8B90B-CB80-2280-1FA0-D6B8EB8B7FF1}"/>
              </a:ext>
            </a:extLst>
          </p:cNvPr>
          <p:cNvSpPr>
            <a:spLocks noGrp="1"/>
          </p:cNvSpPr>
          <p:nvPr>
            <p:ph type="title"/>
          </p:nvPr>
        </p:nvSpPr>
        <p:spPr>
          <a:ln>
            <a:solidFill>
              <a:schemeClr val="accent1"/>
            </a:solidFill>
          </a:ln>
        </p:spPr>
        <p:txBody>
          <a:bodyPr/>
          <a:lstStyle/>
          <a:p>
            <a:r>
              <a:rPr lang="en-GB" dirty="0"/>
              <a:t>Concerning objective 2 “</a:t>
            </a:r>
            <a:r>
              <a:rPr lang="en-GB" dirty="0">
                <a:solidFill>
                  <a:srgbClr val="FF0000"/>
                </a:solidFill>
              </a:rPr>
              <a:t>Surveillance and research”</a:t>
            </a:r>
          </a:p>
        </p:txBody>
      </p:sp>
      <p:sp>
        <p:nvSpPr>
          <p:cNvPr id="3" name="Espace réservé du contenu 2">
            <a:extLst>
              <a:ext uri="{FF2B5EF4-FFF2-40B4-BE49-F238E27FC236}">
                <a16:creationId xmlns:a16="http://schemas.microsoft.com/office/drawing/2014/main" id="{8256B507-B4F9-1B7D-1D26-94E855997A5D}"/>
              </a:ext>
            </a:extLst>
          </p:cNvPr>
          <p:cNvSpPr>
            <a:spLocks noGrp="1"/>
          </p:cNvSpPr>
          <p:nvPr>
            <p:ph idx="1"/>
          </p:nvPr>
        </p:nvSpPr>
        <p:spPr>
          <a:xfrm>
            <a:off x="628879" y="2710148"/>
            <a:ext cx="5257800" cy="2464279"/>
          </a:xfrm>
        </p:spPr>
        <p:txBody>
          <a:bodyPr/>
          <a:lstStyle/>
          <a:p>
            <a:r>
              <a:rPr lang="en-GB" dirty="0">
                <a:solidFill>
                  <a:srgbClr val="FF0000"/>
                </a:solidFill>
              </a:rPr>
              <a:t>At last, s</a:t>
            </a:r>
            <a:r>
              <a:rPr lang="en-GB" dirty="0"/>
              <a:t>ome outstanding global solid data in </a:t>
            </a:r>
            <a:r>
              <a:rPr lang="en-GB" dirty="0">
                <a:solidFill>
                  <a:srgbClr val="FF0000"/>
                </a:solidFill>
              </a:rPr>
              <a:t>The Lancet Jan 2022</a:t>
            </a:r>
            <a:r>
              <a:rPr lang="en-GB" dirty="0"/>
              <a:t> : 1·27 million (95% UI 0·911–1·71) deaths directly attributable to bacterial AMR. </a:t>
            </a:r>
          </a:p>
        </p:txBody>
      </p:sp>
      <p:sp>
        <p:nvSpPr>
          <p:cNvPr id="4" name="Espace réservé de la date 3">
            <a:extLst>
              <a:ext uri="{FF2B5EF4-FFF2-40B4-BE49-F238E27FC236}">
                <a16:creationId xmlns:a16="http://schemas.microsoft.com/office/drawing/2014/main" id="{0537A0E5-1202-BF20-CB9A-B38482C902E8}"/>
              </a:ext>
            </a:extLst>
          </p:cNvPr>
          <p:cNvSpPr>
            <a:spLocks noGrp="1"/>
          </p:cNvSpPr>
          <p:nvPr>
            <p:ph type="dt" sz="half" idx="10"/>
          </p:nvPr>
        </p:nvSpPr>
        <p:spPr/>
        <p:txBody>
          <a:bodyPr/>
          <a:lstStyle/>
          <a:p>
            <a:fld id="{80764F91-0A90-42E9-B9C2-D65AAD8032ED}" type="datetime1">
              <a:rPr lang="en-GB" smtClean="0"/>
              <a:t>11/01/2026</a:t>
            </a:fld>
            <a:endParaRPr lang="en-GB"/>
          </a:p>
        </p:txBody>
      </p:sp>
      <p:sp>
        <p:nvSpPr>
          <p:cNvPr id="5" name="Espace réservé du pied de page 4">
            <a:extLst>
              <a:ext uri="{FF2B5EF4-FFF2-40B4-BE49-F238E27FC236}">
                <a16:creationId xmlns:a16="http://schemas.microsoft.com/office/drawing/2014/main" id="{53803FB3-082B-E0EC-FEFD-E1A72026FA57}"/>
              </a:ext>
            </a:extLst>
          </p:cNvPr>
          <p:cNvSpPr>
            <a:spLocks noGrp="1"/>
          </p:cNvSpPr>
          <p:nvPr>
            <p:ph type="ftr" sz="quarter" idx="11"/>
          </p:nvPr>
        </p:nvSpPr>
        <p:spPr/>
        <p:txBody>
          <a:bodyPr/>
          <a:lstStyle/>
          <a:p>
            <a:r>
              <a:rPr lang="en-GB"/>
              <a:t>Andremont. OH Approach Are we on the right track ? ESCMID  Jan 12, 2026</a:t>
            </a:r>
          </a:p>
        </p:txBody>
      </p:sp>
      <p:sp>
        <p:nvSpPr>
          <p:cNvPr id="6" name="Espace réservé du numéro de diapositive 5">
            <a:extLst>
              <a:ext uri="{FF2B5EF4-FFF2-40B4-BE49-F238E27FC236}">
                <a16:creationId xmlns:a16="http://schemas.microsoft.com/office/drawing/2014/main" id="{C87EDE9B-B2B6-9753-E400-FB21F8002922}"/>
              </a:ext>
            </a:extLst>
          </p:cNvPr>
          <p:cNvSpPr>
            <a:spLocks noGrp="1"/>
          </p:cNvSpPr>
          <p:nvPr>
            <p:ph type="sldNum" sz="quarter" idx="12"/>
          </p:nvPr>
        </p:nvSpPr>
        <p:spPr/>
        <p:txBody>
          <a:bodyPr/>
          <a:lstStyle/>
          <a:p>
            <a:fld id="{54CA3083-4914-4C38-87A0-9EB71B9DD8EF}" type="slidenum">
              <a:rPr lang="en-GB" smtClean="0"/>
              <a:t>8</a:t>
            </a:fld>
            <a:endParaRPr lang="en-GB"/>
          </a:p>
        </p:txBody>
      </p:sp>
      <p:pic>
        <p:nvPicPr>
          <p:cNvPr id="7" name="Image 6">
            <a:extLst>
              <a:ext uri="{FF2B5EF4-FFF2-40B4-BE49-F238E27FC236}">
                <a16:creationId xmlns:a16="http://schemas.microsoft.com/office/drawing/2014/main" id="{D35B7BF2-DADC-1260-23BB-8C9D16913259}"/>
              </a:ext>
            </a:extLst>
          </p:cNvPr>
          <p:cNvPicPr>
            <a:picLocks noChangeAspect="1"/>
          </p:cNvPicPr>
          <p:nvPr/>
        </p:nvPicPr>
        <p:blipFill>
          <a:blip r:embed="rId2"/>
          <a:stretch>
            <a:fillRect/>
          </a:stretch>
        </p:blipFill>
        <p:spPr>
          <a:xfrm>
            <a:off x="6224529" y="1766290"/>
            <a:ext cx="5012675" cy="5196424"/>
          </a:xfrm>
          <a:prstGeom prst="rect">
            <a:avLst/>
          </a:prstGeom>
        </p:spPr>
      </p:pic>
      <p:sp>
        <p:nvSpPr>
          <p:cNvPr id="8" name="ZoneTexte 7">
            <a:extLst>
              <a:ext uri="{FF2B5EF4-FFF2-40B4-BE49-F238E27FC236}">
                <a16:creationId xmlns:a16="http://schemas.microsoft.com/office/drawing/2014/main" id="{CCBD0971-6AFD-AA58-7DF0-1CE0D1C89C27}"/>
              </a:ext>
            </a:extLst>
          </p:cNvPr>
          <p:cNvSpPr txBox="1"/>
          <p:nvPr/>
        </p:nvSpPr>
        <p:spPr>
          <a:xfrm>
            <a:off x="9982200" y="2943674"/>
            <a:ext cx="1947333" cy="646331"/>
          </a:xfrm>
          <a:prstGeom prst="rect">
            <a:avLst/>
          </a:prstGeom>
          <a:solidFill>
            <a:srgbClr val="FFFF00"/>
          </a:solidFill>
          <a:ln>
            <a:solidFill>
              <a:schemeClr val="accent1"/>
            </a:solidFill>
          </a:ln>
        </p:spPr>
        <p:txBody>
          <a:bodyPr wrap="square" rtlCol="0">
            <a:spAutoFit/>
          </a:bodyPr>
          <a:lstStyle/>
          <a:p>
            <a:r>
              <a:rPr lang="en-GB" dirty="0"/>
              <a:t>Large variations between regions </a:t>
            </a:r>
          </a:p>
        </p:txBody>
      </p:sp>
    </p:spTree>
    <p:extLst>
      <p:ext uri="{BB962C8B-B14F-4D97-AF65-F5344CB8AC3E}">
        <p14:creationId xmlns:p14="http://schemas.microsoft.com/office/powerpoint/2010/main" val="3155112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8B90B-CB80-2280-1FA0-D6B8EB8B7FF1}"/>
              </a:ext>
            </a:extLst>
          </p:cNvPr>
          <p:cNvSpPr>
            <a:spLocks noGrp="1"/>
          </p:cNvSpPr>
          <p:nvPr>
            <p:ph type="title"/>
          </p:nvPr>
        </p:nvSpPr>
        <p:spPr>
          <a:xfrm>
            <a:off x="403793" y="253871"/>
            <a:ext cx="8727843" cy="854075"/>
          </a:xfrm>
          <a:ln>
            <a:solidFill>
              <a:schemeClr val="accent1"/>
            </a:solidFill>
          </a:ln>
        </p:spPr>
        <p:txBody>
          <a:bodyPr>
            <a:normAutofit fontScale="90000"/>
          </a:bodyPr>
          <a:lstStyle/>
          <a:p>
            <a:r>
              <a:rPr lang="en-GB" sz="3200" dirty="0"/>
              <a:t>Concerning </a:t>
            </a:r>
            <a:r>
              <a:rPr lang="en-GB" sz="3600" b="1" dirty="0"/>
              <a:t>Objective 2</a:t>
            </a:r>
            <a:r>
              <a:rPr lang="en-GB" sz="3200" dirty="0"/>
              <a:t> “</a:t>
            </a:r>
            <a:r>
              <a:rPr lang="en-GB" sz="3200" dirty="0">
                <a:solidFill>
                  <a:srgbClr val="FF0000"/>
                </a:solidFill>
              </a:rPr>
              <a:t>Surveillance and research”</a:t>
            </a:r>
          </a:p>
        </p:txBody>
      </p:sp>
      <p:sp>
        <p:nvSpPr>
          <p:cNvPr id="3" name="Espace réservé du contenu 2">
            <a:extLst>
              <a:ext uri="{FF2B5EF4-FFF2-40B4-BE49-F238E27FC236}">
                <a16:creationId xmlns:a16="http://schemas.microsoft.com/office/drawing/2014/main" id="{8256B507-B4F9-1B7D-1D26-94E855997A5D}"/>
              </a:ext>
            </a:extLst>
          </p:cNvPr>
          <p:cNvSpPr>
            <a:spLocks noGrp="1"/>
          </p:cNvSpPr>
          <p:nvPr>
            <p:ph idx="1"/>
          </p:nvPr>
        </p:nvSpPr>
        <p:spPr>
          <a:xfrm>
            <a:off x="867560" y="1535390"/>
            <a:ext cx="4630429" cy="1028787"/>
          </a:xfrm>
          <a:solidFill>
            <a:srgbClr val="FFFF00"/>
          </a:solidFill>
        </p:spPr>
        <p:txBody>
          <a:bodyPr>
            <a:normAutofit fontScale="92500" lnSpcReduction="20000"/>
          </a:bodyPr>
          <a:lstStyle/>
          <a:p>
            <a:pPr marL="0" indent="0" algn="ctr">
              <a:buNone/>
            </a:pPr>
            <a:r>
              <a:rPr lang="en-GB" dirty="0"/>
              <a:t>1·27 million annual  deaths directly attributable to bacterial AMR</a:t>
            </a:r>
            <a:r>
              <a:rPr lang="en-GB" sz="2400" dirty="0"/>
              <a:t>. </a:t>
            </a:r>
            <a:r>
              <a:rPr lang="en-GB" sz="2400" dirty="0">
                <a:solidFill>
                  <a:srgbClr val="FF0000"/>
                </a:solidFill>
              </a:rPr>
              <a:t>Lancet 2022</a:t>
            </a:r>
            <a:r>
              <a:rPr lang="en-GB" sz="2400" dirty="0"/>
              <a:t> : </a:t>
            </a:r>
          </a:p>
        </p:txBody>
      </p:sp>
      <p:sp>
        <p:nvSpPr>
          <p:cNvPr id="6" name="Espace réservé du numéro de diapositive 5">
            <a:extLst>
              <a:ext uri="{FF2B5EF4-FFF2-40B4-BE49-F238E27FC236}">
                <a16:creationId xmlns:a16="http://schemas.microsoft.com/office/drawing/2014/main" id="{C87EDE9B-B2B6-9753-E400-FB21F8002922}"/>
              </a:ext>
            </a:extLst>
          </p:cNvPr>
          <p:cNvSpPr>
            <a:spLocks noGrp="1"/>
          </p:cNvSpPr>
          <p:nvPr>
            <p:ph type="sldNum" sz="quarter" idx="12"/>
          </p:nvPr>
        </p:nvSpPr>
        <p:spPr/>
        <p:txBody>
          <a:bodyPr/>
          <a:lstStyle/>
          <a:p>
            <a:fld id="{54CA3083-4914-4C38-87A0-9EB71B9DD8EF}" type="slidenum">
              <a:rPr lang="en-GB" smtClean="0"/>
              <a:t>9</a:t>
            </a:fld>
            <a:endParaRPr lang="en-GB"/>
          </a:p>
        </p:txBody>
      </p:sp>
      <p:pic>
        <p:nvPicPr>
          <p:cNvPr id="4" name="Image 3">
            <a:extLst>
              <a:ext uri="{FF2B5EF4-FFF2-40B4-BE49-F238E27FC236}">
                <a16:creationId xmlns:a16="http://schemas.microsoft.com/office/drawing/2014/main" id="{CEB18C10-05CC-F6EA-B366-09F461434B17}"/>
              </a:ext>
            </a:extLst>
          </p:cNvPr>
          <p:cNvPicPr>
            <a:picLocks noChangeAspect="1"/>
          </p:cNvPicPr>
          <p:nvPr/>
        </p:nvPicPr>
        <p:blipFill>
          <a:blip r:embed="rId2"/>
          <a:stretch>
            <a:fillRect/>
          </a:stretch>
        </p:blipFill>
        <p:spPr>
          <a:xfrm>
            <a:off x="403793" y="3078571"/>
            <a:ext cx="5719640" cy="3328977"/>
          </a:xfrm>
          <a:prstGeom prst="rect">
            <a:avLst/>
          </a:prstGeom>
        </p:spPr>
      </p:pic>
      <p:pic>
        <p:nvPicPr>
          <p:cNvPr id="9" name="Image 8">
            <a:extLst>
              <a:ext uri="{FF2B5EF4-FFF2-40B4-BE49-F238E27FC236}">
                <a16:creationId xmlns:a16="http://schemas.microsoft.com/office/drawing/2014/main" id="{8C2FAA2C-2913-47DB-1362-418C9B84EF89}"/>
              </a:ext>
            </a:extLst>
          </p:cNvPr>
          <p:cNvPicPr>
            <a:picLocks noChangeAspect="1"/>
          </p:cNvPicPr>
          <p:nvPr/>
        </p:nvPicPr>
        <p:blipFill>
          <a:blip r:embed="rId3"/>
          <a:stretch>
            <a:fillRect/>
          </a:stretch>
        </p:blipFill>
        <p:spPr>
          <a:xfrm>
            <a:off x="6551717" y="3078571"/>
            <a:ext cx="5439649" cy="3525558"/>
          </a:xfrm>
          <a:prstGeom prst="rect">
            <a:avLst/>
          </a:prstGeom>
        </p:spPr>
      </p:pic>
      <p:pic>
        <p:nvPicPr>
          <p:cNvPr id="10" name="Image 9">
            <a:extLst>
              <a:ext uri="{FF2B5EF4-FFF2-40B4-BE49-F238E27FC236}">
                <a16:creationId xmlns:a16="http://schemas.microsoft.com/office/drawing/2014/main" id="{B3499DA7-30FB-C7DE-C939-5B07222BC5CB}"/>
              </a:ext>
            </a:extLst>
          </p:cNvPr>
          <p:cNvPicPr>
            <a:picLocks noChangeAspect="1"/>
          </p:cNvPicPr>
          <p:nvPr/>
        </p:nvPicPr>
        <p:blipFill>
          <a:blip r:embed="rId4"/>
          <a:stretch>
            <a:fillRect/>
          </a:stretch>
        </p:blipFill>
        <p:spPr>
          <a:xfrm>
            <a:off x="4767714" y="3510339"/>
            <a:ext cx="1149196" cy="338358"/>
          </a:xfrm>
          <a:prstGeom prst="rect">
            <a:avLst/>
          </a:prstGeom>
        </p:spPr>
      </p:pic>
      <p:sp>
        <p:nvSpPr>
          <p:cNvPr id="11" name="ZoneTexte 10">
            <a:extLst>
              <a:ext uri="{FF2B5EF4-FFF2-40B4-BE49-F238E27FC236}">
                <a16:creationId xmlns:a16="http://schemas.microsoft.com/office/drawing/2014/main" id="{8D042EC4-9A95-C2C9-6CC7-23F31A40E99E}"/>
              </a:ext>
            </a:extLst>
          </p:cNvPr>
          <p:cNvSpPr txBox="1"/>
          <p:nvPr/>
        </p:nvSpPr>
        <p:spPr>
          <a:xfrm>
            <a:off x="9287105" y="6421666"/>
            <a:ext cx="2557175" cy="307777"/>
          </a:xfrm>
          <a:prstGeom prst="rect">
            <a:avLst/>
          </a:prstGeom>
          <a:noFill/>
        </p:spPr>
        <p:txBody>
          <a:bodyPr wrap="none" rtlCol="0">
            <a:spAutoFit/>
          </a:bodyPr>
          <a:lstStyle/>
          <a:p>
            <a:r>
              <a:rPr lang="en-GB" sz="1400" i="1" dirty="0"/>
              <a:t>Iruka N Okeke et al. Lancet 2024 </a:t>
            </a:r>
            <a:endParaRPr lang="en-GB" sz="1400" dirty="0"/>
          </a:p>
        </p:txBody>
      </p:sp>
      <p:sp>
        <p:nvSpPr>
          <p:cNvPr id="5" name="Flèche : bas 4">
            <a:extLst>
              <a:ext uri="{FF2B5EF4-FFF2-40B4-BE49-F238E27FC236}">
                <a16:creationId xmlns:a16="http://schemas.microsoft.com/office/drawing/2014/main" id="{6501A4E5-DA00-764A-EE95-09708C6E2190}"/>
              </a:ext>
            </a:extLst>
          </p:cNvPr>
          <p:cNvSpPr/>
          <p:nvPr/>
        </p:nvSpPr>
        <p:spPr>
          <a:xfrm>
            <a:off x="3021294" y="2564177"/>
            <a:ext cx="322960" cy="4165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èche : droite 6">
            <a:extLst>
              <a:ext uri="{FF2B5EF4-FFF2-40B4-BE49-F238E27FC236}">
                <a16:creationId xmlns:a16="http://schemas.microsoft.com/office/drawing/2014/main" id="{5227A3CE-B53D-0FE4-C2F4-76903AD4EE76}"/>
              </a:ext>
            </a:extLst>
          </p:cNvPr>
          <p:cNvSpPr/>
          <p:nvPr/>
        </p:nvSpPr>
        <p:spPr>
          <a:xfrm>
            <a:off x="6297296" y="4599034"/>
            <a:ext cx="247584"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Image 11">
            <a:extLst>
              <a:ext uri="{FF2B5EF4-FFF2-40B4-BE49-F238E27FC236}">
                <a16:creationId xmlns:a16="http://schemas.microsoft.com/office/drawing/2014/main" id="{42D95A0B-0D5D-4A53-461B-D5808D4756B2}"/>
              </a:ext>
            </a:extLst>
          </p:cNvPr>
          <p:cNvPicPr>
            <a:picLocks noChangeAspect="1"/>
          </p:cNvPicPr>
          <p:nvPr/>
        </p:nvPicPr>
        <p:blipFill>
          <a:blip r:embed="rId5"/>
          <a:stretch>
            <a:fillRect/>
          </a:stretch>
        </p:blipFill>
        <p:spPr>
          <a:xfrm>
            <a:off x="9566043" y="1020996"/>
            <a:ext cx="1787685" cy="1028787"/>
          </a:xfrm>
          <a:prstGeom prst="rect">
            <a:avLst/>
          </a:prstGeom>
          <a:ln>
            <a:solidFill>
              <a:schemeClr val="accent1"/>
            </a:solidFill>
          </a:ln>
        </p:spPr>
      </p:pic>
      <p:sp>
        <p:nvSpPr>
          <p:cNvPr id="13" name="Flèche : bas 12">
            <a:extLst>
              <a:ext uri="{FF2B5EF4-FFF2-40B4-BE49-F238E27FC236}">
                <a16:creationId xmlns:a16="http://schemas.microsoft.com/office/drawing/2014/main" id="{07202147-9C40-E68D-F70E-8A480DD0810F}"/>
              </a:ext>
            </a:extLst>
          </p:cNvPr>
          <p:cNvSpPr/>
          <p:nvPr/>
        </p:nvSpPr>
        <p:spPr>
          <a:xfrm rot="10800000">
            <a:off x="10217569" y="2294386"/>
            <a:ext cx="484632" cy="53958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Espace réservé du pied de page 7">
            <a:extLst>
              <a:ext uri="{FF2B5EF4-FFF2-40B4-BE49-F238E27FC236}">
                <a16:creationId xmlns:a16="http://schemas.microsoft.com/office/drawing/2014/main" id="{FD6BC235-9DCC-B958-4ECA-D55315264B8A}"/>
              </a:ext>
            </a:extLst>
          </p:cNvPr>
          <p:cNvSpPr>
            <a:spLocks noGrp="1"/>
          </p:cNvSpPr>
          <p:nvPr>
            <p:ph type="ftr" sz="quarter" idx="11"/>
          </p:nvPr>
        </p:nvSpPr>
        <p:spPr/>
        <p:txBody>
          <a:bodyPr/>
          <a:lstStyle/>
          <a:p>
            <a:r>
              <a:rPr lang="en-GB"/>
              <a:t>Andremont.  Introduction AMR Course One health challenge 2025</a:t>
            </a:r>
          </a:p>
        </p:txBody>
      </p:sp>
    </p:spTree>
    <p:extLst>
      <p:ext uri="{BB962C8B-B14F-4D97-AF65-F5344CB8AC3E}">
        <p14:creationId xmlns:p14="http://schemas.microsoft.com/office/powerpoint/2010/main" val="263288186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7773</TotalTime>
  <Words>2426</Words>
  <Application>Microsoft Office PowerPoint</Application>
  <PresentationFormat>Grand écran</PresentationFormat>
  <Paragraphs>221</Paragraphs>
  <Slides>36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36</vt:i4>
      </vt:variant>
    </vt:vector>
  </HeadingPairs>
  <TitlesOfParts>
    <vt:vector size="41" baseType="lpstr">
      <vt:lpstr>Arial</vt:lpstr>
      <vt:lpstr>Calibri</vt:lpstr>
      <vt:lpstr>Calibri Light</vt:lpstr>
      <vt:lpstr>Comic Sans MS</vt:lpstr>
      <vt:lpstr>Thème Office</vt:lpstr>
      <vt:lpstr>Curbing AMR with a One health approach : Are we on the right track ?</vt:lpstr>
      <vt:lpstr>Where are resistant bacteria ?</vt:lpstr>
      <vt:lpstr>The circulation of bacteria between humans, animals and the environment</vt:lpstr>
      <vt:lpstr>Why a OH approach is preferred to a sectorial one to curb AMR ? *</vt:lpstr>
      <vt:lpstr>The good news</vt:lpstr>
      <vt:lpstr>As far as objective One “Awardness” is concerned, AMR and OH are in the frontline everywhere in international conferences </vt:lpstr>
      <vt:lpstr>However, the visibility of AMR in the population is still low</vt:lpstr>
      <vt:lpstr>Concerning objective 2 “Surveillance and research”</vt:lpstr>
      <vt:lpstr>Concerning Objective 2 “Surveillance and research”</vt:lpstr>
      <vt:lpstr>However, surveillance at one point is not enough and trends in time are definitively needed.  The “Glass WHO surveillance system” is a formidable tool for that purpose and is being implementedfor several years now in some countries </vt:lpstr>
      <vt:lpstr>Présentation PowerPoint</vt:lpstr>
      <vt:lpstr>Already alarming trends emerge</vt:lpstr>
      <vt:lpstr>Présentation PowerPoint</vt:lpstr>
      <vt:lpstr>Présentation PowerPoint</vt:lpstr>
      <vt:lpstr>Objective 3 : Reduce the incidence…. The very tough part….. </vt:lpstr>
      <vt:lpstr>Présentation PowerPoint</vt:lpstr>
      <vt:lpstr>Présentation PowerPoint</vt:lpstr>
      <vt:lpstr>Présentation PowerPoint</vt:lpstr>
      <vt:lpstr>The One health aspect, taking the environment in the loop, is key because AMR shares many similarities with greenhouse gas emissions and global warming </vt:lpstr>
      <vt:lpstr>Présentation PowerPoint</vt:lpstr>
      <vt:lpstr>You will not be surprised that country characteristics that affect LMICS are more and more described as very important with regards of the burden of AMR, just as it is for the consequences of climate change. </vt:lpstr>
      <vt:lpstr>Présentation PowerPoint</vt:lpstr>
      <vt:lpstr>Présentation PowerPoint</vt:lpstr>
      <vt:lpstr>In addition to the similarities between AMR and greenhouse gas, there are also biological links between the two phenomenoms (at least one described so far)</vt:lpstr>
      <vt:lpstr>Présentation PowerPoint</vt:lpstr>
      <vt:lpstr>All that makes clear that the best way to curb AMR is to reduce the amount of antibiotics we use, which is the objective 4 from the WHO GAP.   In Europe highly significant progress have been made in veterinarian usage; less in human usage.   Data are not yet clear on why there is such a difference and what are the most recent trends in highly populated countries such as China or India or Nigeria. More to come is awaited ? </vt:lpstr>
      <vt:lpstr>At the same time the lack of access to antibiotics for many patients is obvious also, particularly in LMICs. </vt:lpstr>
      <vt:lpstr>While we have to push very hard on the break (reduction of excess), we must not forget that access is also very challenging in many places</vt:lpstr>
      <vt:lpstr>We have to push very hard on the break, however without forgetting that access is also very challenging in many places</vt:lpstr>
      <vt:lpstr>We have to push very hard on the break, however without forgetting that access is also very challenging in many places</vt:lpstr>
      <vt:lpstr>However, the access system is based on the assumption that old antibiotics select less than new ones, particularly for more recent mechanisms of resistance.   This might not be completely true….</vt:lpstr>
      <vt:lpstr>The Objective 5 is somewhat “opposite of obj. 4”, it is to progress towards new treatments or preventive measures</vt:lpstr>
      <vt:lpstr>The Objective 5 is somewhat “opposite of obj. 4”, it is to progress towards new treatments or preventive measures</vt:lpstr>
      <vt:lpstr>A warning before conclusion on the real meaning of the One Health concept for AMR.</vt:lpstr>
      <vt:lpstr>So my conclusions for today are in grey, hopefully turning rose with YOUR action</vt:lpstr>
      <vt:lpstr>Thank you very much for your attention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Curbing AMR : Are we on the right track ?</dc:title>
  <dc:creator>antoine andremont</dc:creator>
  <cp:lastModifiedBy>antoine andremont</cp:lastModifiedBy>
  <cp:revision>38</cp:revision>
  <cp:lastPrinted>2023-01-22T17:42:14Z</cp:lastPrinted>
  <dcterms:created xsi:type="dcterms:W3CDTF">2022-10-14T07:22:31Z</dcterms:created>
  <dcterms:modified xsi:type="dcterms:W3CDTF">2026-01-12T09:36:06Z</dcterms:modified>
</cp:coreProperties>
</file>