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91"/>
  </p:notesMasterIdLst>
  <p:sldIdLst>
    <p:sldId id="257" r:id="rId5"/>
    <p:sldId id="262" r:id="rId6"/>
    <p:sldId id="264" r:id="rId7"/>
    <p:sldId id="265" r:id="rId8"/>
    <p:sldId id="266" r:id="rId9"/>
    <p:sldId id="267" r:id="rId10"/>
    <p:sldId id="268" r:id="rId11"/>
    <p:sldId id="271" r:id="rId12"/>
    <p:sldId id="455" r:id="rId13"/>
    <p:sldId id="509" r:id="rId14"/>
    <p:sldId id="511" r:id="rId15"/>
    <p:sldId id="456" r:id="rId16"/>
    <p:sldId id="527" r:id="rId17"/>
    <p:sldId id="510" r:id="rId18"/>
    <p:sldId id="280" r:id="rId19"/>
    <p:sldId id="542" r:id="rId20"/>
    <p:sldId id="544" r:id="rId21"/>
    <p:sldId id="528" r:id="rId22"/>
    <p:sldId id="503" r:id="rId23"/>
    <p:sldId id="504" r:id="rId24"/>
    <p:sldId id="505" r:id="rId25"/>
    <p:sldId id="506" r:id="rId26"/>
    <p:sldId id="549" r:id="rId27"/>
    <p:sldId id="550" r:id="rId28"/>
    <p:sldId id="286" r:id="rId29"/>
    <p:sldId id="443" r:id="rId30"/>
    <p:sldId id="444" r:id="rId31"/>
    <p:sldId id="445" r:id="rId32"/>
    <p:sldId id="446" r:id="rId33"/>
    <p:sldId id="513" r:id="rId34"/>
    <p:sldId id="519" r:id="rId35"/>
    <p:sldId id="558" r:id="rId36"/>
    <p:sldId id="559" r:id="rId37"/>
    <p:sldId id="560" r:id="rId38"/>
    <p:sldId id="563" r:id="rId39"/>
    <p:sldId id="564" r:id="rId40"/>
    <p:sldId id="524" r:id="rId41"/>
    <p:sldId id="529" r:id="rId42"/>
    <p:sldId id="565" r:id="rId43"/>
    <p:sldId id="566" r:id="rId44"/>
    <p:sldId id="551" r:id="rId45"/>
    <p:sldId id="533" r:id="rId46"/>
    <p:sldId id="538" r:id="rId47"/>
    <p:sldId id="539" r:id="rId48"/>
    <p:sldId id="540" r:id="rId49"/>
    <p:sldId id="541" r:id="rId50"/>
    <p:sldId id="552" r:id="rId51"/>
    <p:sldId id="459" r:id="rId52"/>
    <p:sldId id="460" r:id="rId53"/>
    <p:sldId id="461" r:id="rId54"/>
    <p:sldId id="462" r:id="rId55"/>
    <p:sldId id="534" r:id="rId56"/>
    <p:sldId id="547" r:id="rId57"/>
    <p:sldId id="548" r:id="rId58"/>
    <p:sldId id="463" r:id="rId59"/>
    <p:sldId id="495" r:id="rId60"/>
    <p:sldId id="466" r:id="rId61"/>
    <p:sldId id="498" r:id="rId62"/>
    <p:sldId id="499" r:id="rId63"/>
    <p:sldId id="500" r:id="rId64"/>
    <p:sldId id="467" r:id="rId65"/>
    <p:sldId id="468" r:id="rId66"/>
    <p:sldId id="469" r:id="rId67"/>
    <p:sldId id="470" r:id="rId68"/>
    <p:sldId id="471" r:id="rId69"/>
    <p:sldId id="472" r:id="rId70"/>
    <p:sldId id="553" r:id="rId71"/>
    <p:sldId id="554" r:id="rId72"/>
    <p:sldId id="555" r:id="rId73"/>
    <p:sldId id="556" r:id="rId74"/>
    <p:sldId id="473" r:id="rId75"/>
    <p:sldId id="474" r:id="rId76"/>
    <p:sldId id="475" r:id="rId77"/>
    <p:sldId id="476" r:id="rId78"/>
    <p:sldId id="477" r:id="rId79"/>
    <p:sldId id="478" r:id="rId80"/>
    <p:sldId id="479" r:id="rId81"/>
    <p:sldId id="480" r:id="rId82"/>
    <p:sldId id="481" r:id="rId83"/>
    <p:sldId id="482" r:id="rId84"/>
    <p:sldId id="483" r:id="rId85"/>
    <p:sldId id="484" r:id="rId86"/>
    <p:sldId id="485" r:id="rId87"/>
    <p:sldId id="486" r:id="rId88"/>
    <p:sldId id="487" r:id="rId89"/>
    <p:sldId id="488" r:id="rId9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DDE4"/>
    <a:srgbClr val="CAB6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tableStyles" Target="tableStyle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B088DC-B9FD-49D5-B25E-B721186361F0}" type="doc">
      <dgm:prSet loTypeId="urn:microsoft.com/office/officeart/2008/layout/PictureStrips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CFDC235-0B4E-4D9A-8933-5A09FB579545}">
      <dgm:prSet phldrT="[Texte]"/>
      <dgm:spPr/>
      <dgm:t>
        <a:bodyPr/>
        <a:lstStyle/>
        <a:p>
          <a:r>
            <a:rPr lang="fr-FR" dirty="0" err="1" smtClean="0"/>
            <a:t>Origin</a:t>
          </a:r>
          <a:r>
            <a:rPr lang="fr-FR" dirty="0" smtClean="0"/>
            <a:t> of the intervention</a:t>
          </a:r>
          <a:endParaRPr lang="fr-FR" dirty="0"/>
        </a:p>
      </dgm:t>
    </dgm:pt>
    <dgm:pt modelId="{9E8502C7-C059-449E-9654-1182B52B1548}" type="parTrans" cxnId="{A590263A-76C4-4CE1-BBDC-FD758FECFDCB}">
      <dgm:prSet/>
      <dgm:spPr/>
      <dgm:t>
        <a:bodyPr/>
        <a:lstStyle/>
        <a:p>
          <a:endParaRPr lang="fr-FR"/>
        </a:p>
      </dgm:t>
    </dgm:pt>
    <dgm:pt modelId="{E7B8F7DB-390A-4345-89F5-50E3FC546806}" type="sibTrans" cxnId="{A590263A-76C4-4CE1-BBDC-FD758FECFDCB}">
      <dgm:prSet/>
      <dgm:spPr/>
      <dgm:t>
        <a:bodyPr/>
        <a:lstStyle/>
        <a:p>
          <a:endParaRPr lang="fr-FR"/>
        </a:p>
      </dgm:t>
    </dgm:pt>
    <dgm:pt modelId="{33C6FBC2-D15D-4766-AEB5-5DB8763222BF}">
      <dgm:prSet phldrT="[Texte]"/>
      <dgm:spPr/>
      <dgm:t>
        <a:bodyPr/>
        <a:lstStyle/>
        <a:p>
          <a:r>
            <a:rPr lang="fr-FR" dirty="0" smtClean="0"/>
            <a:t>Evidence &amp; </a:t>
          </a:r>
          <a:r>
            <a:rPr lang="fr-FR" dirty="0" err="1" smtClean="0"/>
            <a:t>quality</a:t>
          </a:r>
          <a:r>
            <a:rPr lang="fr-FR" dirty="0" smtClean="0"/>
            <a:t> of proof</a:t>
          </a:r>
          <a:endParaRPr lang="fr-FR" dirty="0"/>
        </a:p>
      </dgm:t>
    </dgm:pt>
    <dgm:pt modelId="{5F95BCD5-AE44-47F5-AD69-EBC42563829C}" type="parTrans" cxnId="{ABF9108F-B32C-4220-A4F7-CD1D0F454D5B}">
      <dgm:prSet/>
      <dgm:spPr/>
      <dgm:t>
        <a:bodyPr/>
        <a:lstStyle/>
        <a:p>
          <a:endParaRPr lang="fr-FR"/>
        </a:p>
      </dgm:t>
    </dgm:pt>
    <dgm:pt modelId="{F9B77BD5-4315-45AE-81FE-56E82F2734EF}" type="sibTrans" cxnId="{ABF9108F-B32C-4220-A4F7-CD1D0F454D5B}">
      <dgm:prSet/>
      <dgm:spPr/>
      <dgm:t>
        <a:bodyPr/>
        <a:lstStyle/>
        <a:p>
          <a:endParaRPr lang="fr-FR"/>
        </a:p>
      </dgm:t>
    </dgm:pt>
    <dgm:pt modelId="{F1467234-6508-4527-A831-0E9724A339BA}">
      <dgm:prSet phldrT="[Texte]"/>
      <dgm:spPr/>
      <dgm:t>
        <a:bodyPr/>
        <a:lstStyle/>
        <a:p>
          <a:r>
            <a:rPr lang="fr-FR" dirty="0" smtClean="0"/>
            <a:t>Avantages of the intervention / alternatives</a:t>
          </a:r>
          <a:endParaRPr lang="fr-FR" dirty="0"/>
        </a:p>
      </dgm:t>
    </dgm:pt>
    <dgm:pt modelId="{3D33F156-8260-4AE0-B6BB-42FD531C84C7}" type="parTrans" cxnId="{F02BACD3-590A-4832-9FBD-1E1ACF69EBBD}">
      <dgm:prSet/>
      <dgm:spPr/>
      <dgm:t>
        <a:bodyPr/>
        <a:lstStyle/>
        <a:p>
          <a:endParaRPr lang="fr-FR"/>
        </a:p>
      </dgm:t>
    </dgm:pt>
    <dgm:pt modelId="{C4193DF1-4E8C-44A8-9B11-E731B510AFD6}" type="sibTrans" cxnId="{F02BACD3-590A-4832-9FBD-1E1ACF69EBBD}">
      <dgm:prSet/>
      <dgm:spPr/>
      <dgm:t>
        <a:bodyPr/>
        <a:lstStyle/>
        <a:p>
          <a:endParaRPr lang="fr-FR"/>
        </a:p>
      </dgm:t>
    </dgm:pt>
    <dgm:pt modelId="{70B3300A-9B1C-47D0-A639-0A39B2789F63}">
      <dgm:prSet/>
      <dgm:spPr/>
      <dgm:t>
        <a:bodyPr/>
        <a:lstStyle/>
        <a:p>
          <a:r>
            <a:rPr lang="fr-FR" dirty="0" err="1" smtClean="0"/>
            <a:t>Adaptability</a:t>
          </a:r>
          <a:endParaRPr lang="fr-FR" dirty="0"/>
        </a:p>
      </dgm:t>
    </dgm:pt>
    <dgm:pt modelId="{8DF105E2-B881-434E-A47E-56A8D98AF1DE}" type="parTrans" cxnId="{367BEE49-3F6B-494E-BDD7-9BC923A1F9E0}">
      <dgm:prSet/>
      <dgm:spPr/>
      <dgm:t>
        <a:bodyPr/>
        <a:lstStyle/>
        <a:p>
          <a:endParaRPr lang="fr-FR"/>
        </a:p>
      </dgm:t>
    </dgm:pt>
    <dgm:pt modelId="{82479598-5BF5-4477-B9FD-D9B3286A04D6}" type="sibTrans" cxnId="{367BEE49-3F6B-494E-BDD7-9BC923A1F9E0}">
      <dgm:prSet/>
      <dgm:spPr/>
      <dgm:t>
        <a:bodyPr/>
        <a:lstStyle/>
        <a:p>
          <a:endParaRPr lang="fr-FR"/>
        </a:p>
      </dgm:t>
    </dgm:pt>
    <dgm:pt modelId="{45DA23AA-F956-435F-8BAB-58D964F36823}">
      <dgm:prSet/>
      <dgm:spPr/>
      <dgm:t>
        <a:bodyPr/>
        <a:lstStyle/>
        <a:p>
          <a:r>
            <a:rPr lang="fr-FR" dirty="0" err="1" smtClean="0"/>
            <a:t>Possibility</a:t>
          </a:r>
          <a:r>
            <a:rPr lang="fr-FR" dirty="0" smtClean="0"/>
            <a:t> to </a:t>
          </a:r>
          <a:r>
            <a:rPr lang="fr-FR" dirty="0" err="1" smtClean="0"/>
            <a:t>evaluate</a:t>
          </a:r>
          <a:r>
            <a:rPr lang="fr-FR" dirty="0" smtClean="0"/>
            <a:t> at </a:t>
          </a:r>
          <a:r>
            <a:rPr lang="fr-FR" dirty="0" err="1" smtClean="0"/>
            <a:t>small</a:t>
          </a:r>
          <a:r>
            <a:rPr lang="fr-FR" dirty="0" smtClean="0"/>
            <a:t> </a:t>
          </a:r>
          <a:r>
            <a:rPr lang="fr-FR" dirty="0" err="1" smtClean="0"/>
            <a:t>scale</a:t>
          </a:r>
          <a:r>
            <a:rPr lang="fr-FR" dirty="0" smtClean="0"/>
            <a:t> (pilot)</a:t>
          </a:r>
          <a:endParaRPr lang="fr-FR" dirty="0"/>
        </a:p>
      </dgm:t>
    </dgm:pt>
    <dgm:pt modelId="{687EFF23-C0C5-4891-8377-CABAA2F35A62}" type="parTrans" cxnId="{8891EC52-A1B2-43CA-A152-678531B460BD}">
      <dgm:prSet/>
      <dgm:spPr/>
      <dgm:t>
        <a:bodyPr/>
        <a:lstStyle/>
        <a:p>
          <a:endParaRPr lang="fr-FR"/>
        </a:p>
      </dgm:t>
    </dgm:pt>
    <dgm:pt modelId="{0D9D9DAD-9D6A-46A0-9DA0-BA712A75E327}" type="sibTrans" cxnId="{8891EC52-A1B2-43CA-A152-678531B460BD}">
      <dgm:prSet/>
      <dgm:spPr/>
      <dgm:t>
        <a:bodyPr/>
        <a:lstStyle/>
        <a:p>
          <a:endParaRPr lang="fr-FR"/>
        </a:p>
      </dgm:t>
    </dgm:pt>
    <dgm:pt modelId="{1D12C2E7-7212-4B4C-929F-7A75ADEB15A8}">
      <dgm:prSet/>
      <dgm:spPr/>
      <dgm:t>
        <a:bodyPr/>
        <a:lstStyle/>
        <a:p>
          <a:r>
            <a:rPr lang="fr-FR" dirty="0" err="1" smtClean="0"/>
            <a:t>Complexity</a:t>
          </a:r>
          <a:endParaRPr lang="fr-FR" dirty="0"/>
        </a:p>
      </dgm:t>
    </dgm:pt>
    <dgm:pt modelId="{917EC90E-A39A-4088-9676-72FCEE9DF361}" type="parTrans" cxnId="{7571622A-4267-4692-86C6-3719A7045A8C}">
      <dgm:prSet/>
      <dgm:spPr/>
      <dgm:t>
        <a:bodyPr/>
        <a:lstStyle/>
        <a:p>
          <a:endParaRPr lang="fr-FR"/>
        </a:p>
      </dgm:t>
    </dgm:pt>
    <dgm:pt modelId="{DC6AF1E6-EBBD-4B98-9BC4-70CA8913B82D}" type="sibTrans" cxnId="{7571622A-4267-4692-86C6-3719A7045A8C}">
      <dgm:prSet/>
      <dgm:spPr/>
      <dgm:t>
        <a:bodyPr/>
        <a:lstStyle/>
        <a:p>
          <a:endParaRPr lang="fr-FR"/>
        </a:p>
      </dgm:t>
    </dgm:pt>
    <dgm:pt modelId="{DC74FFBE-D39D-43EB-8D9F-52DBA633F073}">
      <dgm:prSet/>
      <dgm:spPr/>
      <dgm:t>
        <a:bodyPr/>
        <a:lstStyle/>
        <a:p>
          <a:r>
            <a:rPr lang="fr-FR" dirty="0" smtClean="0"/>
            <a:t>Design &amp; packaging</a:t>
          </a:r>
          <a:endParaRPr lang="fr-FR" dirty="0"/>
        </a:p>
      </dgm:t>
    </dgm:pt>
    <dgm:pt modelId="{7FEBF6A5-82DF-4855-A485-B1B68018DAD6}" type="parTrans" cxnId="{7F582A41-46F3-4B3D-A824-32F860E0FA3C}">
      <dgm:prSet/>
      <dgm:spPr/>
      <dgm:t>
        <a:bodyPr/>
        <a:lstStyle/>
        <a:p>
          <a:endParaRPr lang="fr-FR"/>
        </a:p>
      </dgm:t>
    </dgm:pt>
    <dgm:pt modelId="{0F280501-97D5-48BB-A920-8CC5D1F5076E}" type="sibTrans" cxnId="{7F582A41-46F3-4B3D-A824-32F860E0FA3C}">
      <dgm:prSet/>
      <dgm:spPr/>
      <dgm:t>
        <a:bodyPr/>
        <a:lstStyle/>
        <a:p>
          <a:endParaRPr lang="fr-FR"/>
        </a:p>
      </dgm:t>
    </dgm:pt>
    <dgm:pt modelId="{F229FFA2-AC4F-40DC-8CA1-C5DFE9CE9AA5}">
      <dgm:prSet/>
      <dgm:spPr/>
      <dgm:t>
        <a:bodyPr/>
        <a:lstStyle/>
        <a:p>
          <a:r>
            <a:rPr lang="fr-FR" dirty="0" err="1" smtClean="0"/>
            <a:t>Cost</a:t>
          </a:r>
          <a:endParaRPr lang="fr-FR" dirty="0"/>
        </a:p>
      </dgm:t>
    </dgm:pt>
    <dgm:pt modelId="{6F062975-96CD-43E5-BFCD-A1DD15689AC1}" type="parTrans" cxnId="{40F85E1A-A11C-4EDB-A121-57C70AC36BB8}">
      <dgm:prSet/>
      <dgm:spPr/>
      <dgm:t>
        <a:bodyPr/>
        <a:lstStyle/>
        <a:p>
          <a:endParaRPr lang="fr-FR"/>
        </a:p>
      </dgm:t>
    </dgm:pt>
    <dgm:pt modelId="{F55519F0-C6DD-4E1C-827A-B1BECC12763E}" type="sibTrans" cxnId="{40F85E1A-A11C-4EDB-A121-57C70AC36BB8}">
      <dgm:prSet/>
      <dgm:spPr/>
      <dgm:t>
        <a:bodyPr/>
        <a:lstStyle/>
        <a:p>
          <a:endParaRPr lang="fr-FR"/>
        </a:p>
      </dgm:t>
    </dgm:pt>
    <dgm:pt modelId="{B1FC876D-257D-41EC-B9DD-AABD342E7178}" type="pres">
      <dgm:prSet presAssocID="{B1B088DC-B9FD-49D5-B25E-B721186361F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9F497CC-3304-4CE6-AE0F-5D0DC4D62FCA}" type="pres">
      <dgm:prSet presAssocID="{1CFDC235-0B4E-4D9A-8933-5A09FB579545}" presName="composite" presStyleCnt="0"/>
      <dgm:spPr/>
    </dgm:pt>
    <dgm:pt modelId="{D0BC3FF5-F61B-42C2-A544-CD48ED96F6AB}" type="pres">
      <dgm:prSet presAssocID="{1CFDC235-0B4E-4D9A-8933-5A09FB579545}" presName="rect1" presStyleLbl="trAlignAcc1" presStyleIdx="0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D106F1C-649A-4500-85BD-F7EF87378884}" type="pres">
      <dgm:prSet presAssocID="{1CFDC235-0B4E-4D9A-8933-5A09FB579545}" presName="rect2" presStyleLbl="fgImgPlace1" presStyleIdx="0" presStyleCnt="8" custScaleY="7514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155E624-478D-4C50-BFC1-73D8230C9037}" type="pres">
      <dgm:prSet presAssocID="{E7B8F7DB-390A-4345-89F5-50E3FC546806}" presName="sibTrans" presStyleCnt="0"/>
      <dgm:spPr/>
    </dgm:pt>
    <dgm:pt modelId="{8DEA72A9-BC59-4CE9-845F-535EBE86088C}" type="pres">
      <dgm:prSet presAssocID="{33C6FBC2-D15D-4766-AEB5-5DB8763222BF}" presName="composite" presStyleCnt="0"/>
      <dgm:spPr/>
    </dgm:pt>
    <dgm:pt modelId="{06C6E917-88B9-4373-BC05-70F83F74FE46}" type="pres">
      <dgm:prSet presAssocID="{33C6FBC2-D15D-4766-AEB5-5DB8763222BF}" presName="rect1" presStyleLbl="trAlignAcc1" presStyleIdx="1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B958708-D7CE-4EDD-9289-845C581844E5}" type="pres">
      <dgm:prSet presAssocID="{33C6FBC2-D15D-4766-AEB5-5DB8763222BF}" presName="rect2" presStyleLbl="fgImgPlace1" presStyleIdx="1" presStyleCnt="8" custScaleY="7693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2B9B169-D840-4B2F-854D-D1ED2B8A21DF}" type="pres">
      <dgm:prSet presAssocID="{F9B77BD5-4315-45AE-81FE-56E82F2734EF}" presName="sibTrans" presStyleCnt="0"/>
      <dgm:spPr/>
    </dgm:pt>
    <dgm:pt modelId="{8B4827A3-F671-479C-9E52-32B9945C05C2}" type="pres">
      <dgm:prSet presAssocID="{F1467234-6508-4527-A831-0E9724A339BA}" presName="composite" presStyleCnt="0"/>
      <dgm:spPr/>
    </dgm:pt>
    <dgm:pt modelId="{9132E9F9-1B32-4773-8BFE-86E766FDAD0A}" type="pres">
      <dgm:prSet presAssocID="{F1467234-6508-4527-A831-0E9724A339BA}" presName="rect1" presStyleLbl="trAlignAcc1" presStyleIdx="2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702C894-3160-4CBC-B31C-9E1A773A3CA4}" type="pres">
      <dgm:prSet presAssocID="{F1467234-6508-4527-A831-0E9724A339BA}" presName="rect2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5F00B65C-D2E2-4BEC-ADA1-EF259BD4AF89}" type="pres">
      <dgm:prSet presAssocID="{C4193DF1-4E8C-44A8-9B11-E731B510AFD6}" presName="sibTrans" presStyleCnt="0"/>
      <dgm:spPr/>
    </dgm:pt>
    <dgm:pt modelId="{4F4535CE-E6F5-4351-9400-FD78771675C2}" type="pres">
      <dgm:prSet presAssocID="{70B3300A-9B1C-47D0-A639-0A39B2789F63}" presName="composite" presStyleCnt="0"/>
      <dgm:spPr/>
    </dgm:pt>
    <dgm:pt modelId="{9B34E4D7-8E08-4E25-8705-052F6710C636}" type="pres">
      <dgm:prSet presAssocID="{70B3300A-9B1C-47D0-A639-0A39B2789F63}" presName="rect1" presStyleLbl="trAlignAcc1" presStyleIdx="3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4414806-B510-4CAA-AC5B-5AA8586C63D6}" type="pres">
      <dgm:prSet presAssocID="{70B3300A-9B1C-47D0-A639-0A39B2789F63}" presName="rect2" presStyleLbl="fgImgPlace1" presStyleIdx="3" presStyleCnt="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59967B2F-F87D-43F6-8C4B-EB6210226CF8}" type="pres">
      <dgm:prSet presAssocID="{82479598-5BF5-4477-B9FD-D9B3286A04D6}" presName="sibTrans" presStyleCnt="0"/>
      <dgm:spPr/>
    </dgm:pt>
    <dgm:pt modelId="{858DD402-29D1-4D75-90F7-2F119697CA7C}" type="pres">
      <dgm:prSet presAssocID="{45DA23AA-F956-435F-8BAB-58D964F36823}" presName="composite" presStyleCnt="0"/>
      <dgm:spPr/>
    </dgm:pt>
    <dgm:pt modelId="{554A0CAD-E3A2-40FA-B398-75524E483777}" type="pres">
      <dgm:prSet presAssocID="{45DA23AA-F956-435F-8BAB-58D964F36823}" presName="rect1" presStyleLbl="trAlignAcc1" presStyleIdx="4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6560AA0-6C92-4D9F-906F-EEF794CA01AB}" type="pres">
      <dgm:prSet presAssocID="{45DA23AA-F956-435F-8BAB-58D964F36823}" presName="rect2" presStyleLbl="fgImgPlace1" presStyleIdx="4" presStyleCnt="8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BAED253D-DB64-4301-B733-457DC3795B2B}" type="pres">
      <dgm:prSet presAssocID="{0D9D9DAD-9D6A-46A0-9DA0-BA712A75E327}" presName="sibTrans" presStyleCnt="0"/>
      <dgm:spPr/>
    </dgm:pt>
    <dgm:pt modelId="{EE640DE0-FB65-4850-AD39-5D69AAA4C0E2}" type="pres">
      <dgm:prSet presAssocID="{1D12C2E7-7212-4B4C-929F-7A75ADEB15A8}" presName="composite" presStyleCnt="0"/>
      <dgm:spPr/>
    </dgm:pt>
    <dgm:pt modelId="{0D779A43-2017-41B2-8CA3-8EAC62107658}" type="pres">
      <dgm:prSet presAssocID="{1D12C2E7-7212-4B4C-929F-7A75ADEB15A8}" presName="rect1" presStyleLbl="trAlignAcc1" presStyleIdx="5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CECD673-C5F5-4980-93CC-533E34461B89}" type="pres">
      <dgm:prSet presAssocID="{1D12C2E7-7212-4B4C-929F-7A75ADEB15A8}" presName="rect2" presStyleLbl="fgImgPlace1" presStyleIdx="5" presStyleCnt="8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C4901168-1E29-41E2-840F-251D0FD33C80}" type="pres">
      <dgm:prSet presAssocID="{DC6AF1E6-EBBD-4B98-9BC4-70CA8913B82D}" presName="sibTrans" presStyleCnt="0"/>
      <dgm:spPr/>
    </dgm:pt>
    <dgm:pt modelId="{B35A9130-D4C6-44EE-8142-81AFF853C078}" type="pres">
      <dgm:prSet presAssocID="{DC74FFBE-D39D-43EB-8D9F-52DBA633F073}" presName="composite" presStyleCnt="0"/>
      <dgm:spPr/>
    </dgm:pt>
    <dgm:pt modelId="{960843CD-10BE-4E3C-B659-AD66D13FECED}" type="pres">
      <dgm:prSet presAssocID="{DC74FFBE-D39D-43EB-8D9F-52DBA633F073}" presName="rect1" presStyleLbl="trAlignAcc1" presStyleIdx="6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C136606-863E-4EB3-991D-6400BC8B6850}" type="pres">
      <dgm:prSet presAssocID="{DC74FFBE-D39D-43EB-8D9F-52DBA633F073}" presName="rect2" presStyleLbl="fgImgPlace1" presStyleIdx="6" presStyleCnt="8" custScaleY="80378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7D9868BF-0E8F-4D2E-B621-CDF1A35A2BE0}" type="pres">
      <dgm:prSet presAssocID="{0F280501-97D5-48BB-A920-8CC5D1F5076E}" presName="sibTrans" presStyleCnt="0"/>
      <dgm:spPr/>
    </dgm:pt>
    <dgm:pt modelId="{8AEA9E23-C9DF-4A58-9CB5-FC96F6567D48}" type="pres">
      <dgm:prSet presAssocID="{F229FFA2-AC4F-40DC-8CA1-C5DFE9CE9AA5}" presName="composite" presStyleCnt="0"/>
      <dgm:spPr/>
    </dgm:pt>
    <dgm:pt modelId="{77970030-AC99-4643-9954-ACA6B9E7590F}" type="pres">
      <dgm:prSet presAssocID="{F229FFA2-AC4F-40DC-8CA1-C5DFE9CE9AA5}" presName="rect1" presStyleLbl="trAlignAcc1" presStyleIdx="7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4F95432-D355-4A94-A285-EE6CC7DB879C}" type="pres">
      <dgm:prSet presAssocID="{F229FFA2-AC4F-40DC-8CA1-C5DFE9CE9AA5}" presName="rect2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fr-FR"/>
        </a:p>
      </dgm:t>
    </dgm:pt>
  </dgm:ptLst>
  <dgm:cxnLst>
    <dgm:cxn modelId="{F02BACD3-590A-4832-9FBD-1E1ACF69EBBD}" srcId="{B1B088DC-B9FD-49D5-B25E-B721186361F0}" destId="{F1467234-6508-4527-A831-0E9724A339BA}" srcOrd="2" destOrd="0" parTransId="{3D33F156-8260-4AE0-B6BB-42FD531C84C7}" sibTransId="{C4193DF1-4E8C-44A8-9B11-E731B510AFD6}"/>
    <dgm:cxn modelId="{834B5DFA-B603-48FA-A517-E75E4D427FE4}" type="presOf" srcId="{45DA23AA-F956-435F-8BAB-58D964F36823}" destId="{554A0CAD-E3A2-40FA-B398-75524E483777}" srcOrd="0" destOrd="0" presId="urn:microsoft.com/office/officeart/2008/layout/PictureStrips"/>
    <dgm:cxn modelId="{A7C29BFC-6BF4-4F04-B43C-9A33F6FFBBC4}" type="presOf" srcId="{70B3300A-9B1C-47D0-A639-0A39B2789F63}" destId="{9B34E4D7-8E08-4E25-8705-052F6710C636}" srcOrd="0" destOrd="0" presId="urn:microsoft.com/office/officeart/2008/layout/PictureStrips"/>
    <dgm:cxn modelId="{90A419ED-4232-403D-9DD6-A816D096020D}" type="presOf" srcId="{1CFDC235-0B4E-4D9A-8933-5A09FB579545}" destId="{D0BC3FF5-F61B-42C2-A544-CD48ED96F6AB}" srcOrd="0" destOrd="0" presId="urn:microsoft.com/office/officeart/2008/layout/PictureStrips"/>
    <dgm:cxn modelId="{40F85E1A-A11C-4EDB-A121-57C70AC36BB8}" srcId="{B1B088DC-B9FD-49D5-B25E-B721186361F0}" destId="{F229FFA2-AC4F-40DC-8CA1-C5DFE9CE9AA5}" srcOrd="7" destOrd="0" parTransId="{6F062975-96CD-43E5-BFCD-A1DD15689AC1}" sibTransId="{F55519F0-C6DD-4E1C-827A-B1BECC12763E}"/>
    <dgm:cxn modelId="{7571622A-4267-4692-86C6-3719A7045A8C}" srcId="{B1B088DC-B9FD-49D5-B25E-B721186361F0}" destId="{1D12C2E7-7212-4B4C-929F-7A75ADEB15A8}" srcOrd="5" destOrd="0" parTransId="{917EC90E-A39A-4088-9676-72FCEE9DF361}" sibTransId="{DC6AF1E6-EBBD-4B98-9BC4-70CA8913B82D}"/>
    <dgm:cxn modelId="{8891EC52-A1B2-43CA-A152-678531B460BD}" srcId="{B1B088DC-B9FD-49D5-B25E-B721186361F0}" destId="{45DA23AA-F956-435F-8BAB-58D964F36823}" srcOrd="4" destOrd="0" parTransId="{687EFF23-C0C5-4891-8377-CABAA2F35A62}" sibTransId="{0D9D9DAD-9D6A-46A0-9DA0-BA712A75E327}"/>
    <dgm:cxn modelId="{68BA3878-33FF-400F-9C7B-3A6FFFDC5638}" type="presOf" srcId="{F1467234-6508-4527-A831-0E9724A339BA}" destId="{9132E9F9-1B32-4773-8BFE-86E766FDAD0A}" srcOrd="0" destOrd="0" presId="urn:microsoft.com/office/officeart/2008/layout/PictureStrips"/>
    <dgm:cxn modelId="{DDC903FF-92F2-424C-9FE2-3F9A0D84820E}" type="presOf" srcId="{B1B088DC-B9FD-49D5-B25E-B721186361F0}" destId="{B1FC876D-257D-41EC-B9DD-AABD342E7178}" srcOrd="0" destOrd="0" presId="urn:microsoft.com/office/officeart/2008/layout/PictureStrips"/>
    <dgm:cxn modelId="{367BEE49-3F6B-494E-BDD7-9BC923A1F9E0}" srcId="{B1B088DC-B9FD-49D5-B25E-B721186361F0}" destId="{70B3300A-9B1C-47D0-A639-0A39B2789F63}" srcOrd="3" destOrd="0" parTransId="{8DF105E2-B881-434E-A47E-56A8D98AF1DE}" sibTransId="{82479598-5BF5-4477-B9FD-D9B3286A04D6}"/>
    <dgm:cxn modelId="{DFD77993-C663-4531-94DA-52E5033588CE}" type="presOf" srcId="{33C6FBC2-D15D-4766-AEB5-5DB8763222BF}" destId="{06C6E917-88B9-4373-BC05-70F83F74FE46}" srcOrd="0" destOrd="0" presId="urn:microsoft.com/office/officeart/2008/layout/PictureStrips"/>
    <dgm:cxn modelId="{8C95CE9E-8B5B-4150-AC1D-0B7E0CC52324}" type="presOf" srcId="{1D12C2E7-7212-4B4C-929F-7A75ADEB15A8}" destId="{0D779A43-2017-41B2-8CA3-8EAC62107658}" srcOrd="0" destOrd="0" presId="urn:microsoft.com/office/officeart/2008/layout/PictureStrips"/>
    <dgm:cxn modelId="{A590263A-76C4-4CE1-BBDC-FD758FECFDCB}" srcId="{B1B088DC-B9FD-49D5-B25E-B721186361F0}" destId="{1CFDC235-0B4E-4D9A-8933-5A09FB579545}" srcOrd="0" destOrd="0" parTransId="{9E8502C7-C059-449E-9654-1182B52B1548}" sibTransId="{E7B8F7DB-390A-4345-89F5-50E3FC546806}"/>
    <dgm:cxn modelId="{7F582A41-46F3-4B3D-A824-32F860E0FA3C}" srcId="{B1B088DC-B9FD-49D5-B25E-B721186361F0}" destId="{DC74FFBE-D39D-43EB-8D9F-52DBA633F073}" srcOrd="6" destOrd="0" parTransId="{7FEBF6A5-82DF-4855-A485-B1B68018DAD6}" sibTransId="{0F280501-97D5-48BB-A920-8CC5D1F5076E}"/>
    <dgm:cxn modelId="{5DC1B35D-7C65-40E1-A946-8D5AE457A0E4}" type="presOf" srcId="{F229FFA2-AC4F-40DC-8CA1-C5DFE9CE9AA5}" destId="{77970030-AC99-4643-9954-ACA6B9E7590F}" srcOrd="0" destOrd="0" presId="urn:microsoft.com/office/officeart/2008/layout/PictureStrips"/>
    <dgm:cxn modelId="{F3033F94-CF67-4797-96BC-A22E378F9DAF}" type="presOf" srcId="{DC74FFBE-D39D-43EB-8D9F-52DBA633F073}" destId="{960843CD-10BE-4E3C-B659-AD66D13FECED}" srcOrd="0" destOrd="0" presId="urn:microsoft.com/office/officeart/2008/layout/PictureStrips"/>
    <dgm:cxn modelId="{ABF9108F-B32C-4220-A4F7-CD1D0F454D5B}" srcId="{B1B088DC-B9FD-49D5-B25E-B721186361F0}" destId="{33C6FBC2-D15D-4766-AEB5-5DB8763222BF}" srcOrd="1" destOrd="0" parTransId="{5F95BCD5-AE44-47F5-AD69-EBC42563829C}" sibTransId="{F9B77BD5-4315-45AE-81FE-56E82F2734EF}"/>
    <dgm:cxn modelId="{4211F084-C197-4575-A057-9A7239ED5EF6}" type="presParOf" srcId="{B1FC876D-257D-41EC-B9DD-AABD342E7178}" destId="{19F497CC-3304-4CE6-AE0F-5D0DC4D62FCA}" srcOrd="0" destOrd="0" presId="urn:microsoft.com/office/officeart/2008/layout/PictureStrips"/>
    <dgm:cxn modelId="{E433BBE4-83D0-40A0-8ED8-6FDA3128336F}" type="presParOf" srcId="{19F497CC-3304-4CE6-AE0F-5D0DC4D62FCA}" destId="{D0BC3FF5-F61B-42C2-A544-CD48ED96F6AB}" srcOrd="0" destOrd="0" presId="urn:microsoft.com/office/officeart/2008/layout/PictureStrips"/>
    <dgm:cxn modelId="{9A964C4F-D91C-4979-8D98-455AA443E514}" type="presParOf" srcId="{19F497CC-3304-4CE6-AE0F-5D0DC4D62FCA}" destId="{9D106F1C-649A-4500-85BD-F7EF87378884}" srcOrd="1" destOrd="0" presId="urn:microsoft.com/office/officeart/2008/layout/PictureStrips"/>
    <dgm:cxn modelId="{44CF8665-2893-4727-B1C2-091ECC99963E}" type="presParOf" srcId="{B1FC876D-257D-41EC-B9DD-AABD342E7178}" destId="{5155E624-478D-4C50-BFC1-73D8230C9037}" srcOrd="1" destOrd="0" presId="urn:microsoft.com/office/officeart/2008/layout/PictureStrips"/>
    <dgm:cxn modelId="{C703D5BE-0C01-49B5-9DF8-56CF7C0D8890}" type="presParOf" srcId="{B1FC876D-257D-41EC-B9DD-AABD342E7178}" destId="{8DEA72A9-BC59-4CE9-845F-535EBE86088C}" srcOrd="2" destOrd="0" presId="urn:microsoft.com/office/officeart/2008/layout/PictureStrips"/>
    <dgm:cxn modelId="{AAB9F299-7D97-465D-B116-14DF05748F77}" type="presParOf" srcId="{8DEA72A9-BC59-4CE9-845F-535EBE86088C}" destId="{06C6E917-88B9-4373-BC05-70F83F74FE46}" srcOrd="0" destOrd="0" presId="urn:microsoft.com/office/officeart/2008/layout/PictureStrips"/>
    <dgm:cxn modelId="{E741E8D9-3089-427D-96DC-15C64F553C44}" type="presParOf" srcId="{8DEA72A9-BC59-4CE9-845F-535EBE86088C}" destId="{2B958708-D7CE-4EDD-9289-845C581844E5}" srcOrd="1" destOrd="0" presId="urn:microsoft.com/office/officeart/2008/layout/PictureStrips"/>
    <dgm:cxn modelId="{9B7A8929-04A9-436C-9047-210EF3C09AA7}" type="presParOf" srcId="{B1FC876D-257D-41EC-B9DD-AABD342E7178}" destId="{A2B9B169-D840-4B2F-854D-D1ED2B8A21DF}" srcOrd="3" destOrd="0" presId="urn:microsoft.com/office/officeart/2008/layout/PictureStrips"/>
    <dgm:cxn modelId="{8533CBF7-609D-4081-83D5-79F61179D464}" type="presParOf" srcId="{B1FC876D-257D-41EC-B9DD-AABD342E7178}" destId="{8B4827A3-F671-479C-9E52-32B9945C05C2}" srcOrd="4" destOrd="0" presId="urn:microsoft.com/office/officeart/2008/layout/PictureStrips"/>
    <dgm:cxn modelId="{ACB2B750-DB94-4929-809F-E7C1345F17AB}" type="presParOf" srcId="{8B4827A3-F671-479C-9E52-32B9945C05C2}" destId="{9132E9F9-1B32-4773-8BFE-86E766FDAD0A}" srcOrd="0" destOrd="0" presId="urn:microsoft.com/office/officeart/2008/layout/PictureStrips"/>
    <dgm:cxn modelId="{FB45AE36-5316-4E3F-9DEE-FC3318E28473}" type="presParOf" srcId="{8B4827A3-F671-479C-9E52-32B9945C05C2}" destId="{6702C894-3160-4CBC-B31C-9E1A773A3CA4}" srcOrd="1" destOrd="0" presId="urn:microsoft.com/office/officeart/2008/layout/PictureStrips"/>
    <dgm:cxn modelId="{D365096D-1C08-448A-9337-EA0B9BDF0558}" type="presParOf" srcId="{B1FC876D-257D-41EC-B9DD-AABD342E7178}" destId="{5F00B65C-D2E2-4BEC-ADA1-EF259BD4AF89}" srcOrd="5" destOrd="0" presId="urn:microsoft.com/office/officeart/2008/layout/PictureStrips"/>
    <dgm:cxn modelId="{70C19248-D2AA-4701-BA39-3D5154D35892}" type="presParOf" srcId="{B1FC876D-257D-41EC-B9DD-AABD342E7178}" destId="{4F4535CE-E6F5-4351-9400-FD78771675C2}" srcOrd="6" destOrd="0" presId="urn:microsoft.com/office/officeart/2008/layout/PictureStrips"/>
    <dgm:cxn modelId="{CF88A3C2-8D82-4A7C-9D26-CEF0FB8DCC64}" type="presParOf" srcId="{4F4535CE-E6F5-4351-9400-FD78771675C2}" destId="{9B34E4D7-8E08-4E25-8705-052F6710C636}" srcOrd="0" destOrd="0" presId="urn:microsoft.com/office/officeart/2008/layout/PictureStrips"/>
    <dgm:cxn modelId="{0FE15DA6-A65E-4CC1-B14B-E92BF9367A89}" type="presParOf" srcId="{4F4535CE-E6F5-4351-9400-FD78771675C2}" destId="{34414806-B510-4CAA-AC5B-5AA8586C63D6}" srcOrd="1" destOrd="0" presId="urn:microsoft.com/office/officeart/2008/layout/PictureStrips"/>
    <dgm:cxn modelId="{BF75408D-CF8B-41A2-9658-219447292BEA}" type="presParOf" srcId="{B1FC876D-257D-41EC-B9DD-AABD342E7178}" destId="{59967B2F-F87D-43F6-8C4B-EB6210226CF8}" srcOrd="7" destOrd="0" presId="urn:microsoft.com/office/officeart/2008/layout/PictureStrips"/>
    <dgm:cxn modelId="{E5588AC2-92B5-473F-8F08-E35026AB79B6}" type="presParOf" srcId="{B1FC876D-257D-41EC-B9DD-AABD342E7178}" destId="{858DD402-29D1-4D75-90F7-2F119697CA7C}" srcOrd="8" destOrd="0" presId="urn:microsoft.com/office/officeart/2008/layout/PictureStrips"/>
    <dgm:cxn modelId="{443C6504-3827-4907-81CA-CFB2FDDF7C45}" type="presParOf" srcId="{858DD402-29D1-4D75-90F7-2F119697CA7C}" destId="{554A0CAD-E3A2-40FA-B398-75524E483777}" srcOrd="0" destOrd="0" presId="urn:microsoft.com/office/officeart/2008/layout/PictureStrips"/>
    <dgm:cxn modelId="{F320DE12-4E47-4C6C-B866-9FA8C17070D1}" type="presParOf" srcId="{858DD402-29D1-4D75-90F7-2F119697CA7C}" destId="{C6560AA0-6C92-4D9F-906F-EEF794CA01AB}" srcOrd="1" destOrd="0" presId="urn:microsoft.com/office/officeart/2008/layout/PictureStrips"/>
    <dgm:cxn modelId="{54676974-1F39-4D6D-96CE-E1A441892853}" type="presParOf" srcId="{B1FC876D-257D-41EC-B9DD-AABD342E7178}" destId="{BAED253D-DB64-4301-B733-457DC3795B2B}" srcOrd="9" destOrd="0" presId="urn:microsoft.com/office/officeart/2008/layout/PictureStrips"/>
    <dgm:cxn modelId="{AA4C0FA4-D115-407A-924A-06C70CB6C952}" type="presParOf" srcId="{B1FC876D-257D-41EC-B9DD-AABD342E7178}" destId="{EE640DE0-FB65-4850-AD39-5D69AAA4C0E2}" srcOrd="10" destOrd="0" presId="urn:microsoft.com/office/officeart/2008/layout/PictureStrips"/>
    <dgm:cxn modelId="{D71915FB-7C8F-41A5-9E1C-C05DBE525668}" type="presParOf" srcId="{EE640DE0-FB65-4850-AD39-5D69AAA4C0E2}" destId="{0D779A43-2017-41B2-8CA3-8EAC62107658}" srcOrd="0" destOrd="0" presId="urn:microsoft.com/office/officeart/2008/layout/PictureStrips"/>
    <dgm:cxn modelId="{2C664393-747B-4803-938C-5F647CD66469}" type="presParOf" srcId="{EE640DE0-FB65-4850-AD39-5D69AAA4C0E2}" destId="{4CECD673-C5F5-4980-93CC-533E34461B89}" srcOrd="1" destOrd="0" presId="urn:microsoft.com/office/officeart/2008/layout/PictureStrips"/>
    <dgm:cxn modelId="{FFF9D45A-C5A4-4B58-8DB6-4D428B69625D}" type="presParOf" srcId="{B1FC876D-257D-41EC-B9DD-AABD342E7178}" destId="{C4901168-1E29-41E2-840F-251D0FD33C80}" srcOrd="11" destOrd="0" presId="urn:microsoft.com/office/officeart/2008/layout/PictureStrips"/>
    <dgm:cxn modelId="{0D632C50-2420-43AE-998F-BB7F07260626}" type="presParOf" srcId="{B1FC876D-257D-41EC-B9DD-AABD342E7178}" destId="{B35A9130-D4C6-44EE-8142-81AFF853C078}" srcOrd="12" destOrd="0" presId="urn:microsoft.com/office/officeart/2008/layout/PictureStrips"/>
    <dgm:cxn modelId="{CC83CA1F-C2AD-4F6C-97A5-26E4BE8D142B}" type="presParOf" srcId="{B35A9130-D4C6-44EE-8142-81AFF853C078}" destId="{960843CD-10BE-4E3C-B659-AD66D13FECED}" srcOrd="0" destOrd="0" presId="urn:microsoft.com/office/officeart/2008/layout/PictureStrips"/>
    <dgm:cxn modelId="{6BAAC386-8398-4753-87A1-8F16010A9831}" type="presParOf" srcId="{B35A9130-D4C6-44EE-8142-81AFF853C078}" destId="{4C136606-863E-4EB3-991D-6400BC8B6850}" srcOrd="1" destOrd="0" presId="urn:microsoft.com/office/officeart/2008/layout/PictureStrips"/>
    <dgm:cxn modelId="{B39C0A18-DBFF-4100-8033-AB9A4FF8961C}" type="presParOf" srcId="{B1FC876D-257D-41EC-B9DD-AABD342E7178}" destId="{7D9868BF-0E8F-4D2E-B621-CDF1A35A2BE0}" srcOrd="13" destOrd="0" presId="urn:microsoft.com/office/officeart/2008/layout/PictureStrips"/>
    <dgm:cxn modelId="{476EF897-1220-461E-8A05-5A51B47B8755}" type="presParOf" srcId="{B1FC876D-257D-41EC-B9DD-AABD342E7178}" destId="{8AEA9E23-C9DF-4A58-9CB5-FC96F6567D48}" srcOrd="14" destOrd="0" presId="urn:microsoft.com/office/officeart/2008/layout/PictureStrips"/>
    <dgm:cxn modelId="{A5416453-3A00-44F1-82AE-97E1F8B4E1E6}" type="presParOf" srcId="{8AEA9E23-C9DF-4A58-9CB5-FC96F6567D48}" destId="{77970030-AC99-4643-9954-ACA6B9E7590F}" srcOrd="0" destOrd="0" presId="urn:microsoft.com/office/officeart/2008/layout/PictureStrips"/>
    <dgm:cxn modelId="{4DE99195-B54C-42D7-B4CA-AF5E9EC5FF16}" type="presParOf" srcId="{8AEA9E23-C9DF-4A58-9CB5-FC96F6567D48}" destId="{A4F95432-D355-4A94-A285-EE6CC7DB879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C3FF5-F61B-42C2-A544-CD48ED96F6AB}">
      <dsp:nvSpPr>
        <dsp:cNvPr id="0" name=""/>
        <dsp:cNvSpPr/>
      </dsp:nvSpPr>
      <dsp:spPr>
        <a:xfrm>
          <a:off x="1481336" y="125531"/>
          <a:ext cx="3450615" cy="107831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8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err="1" smtClean="0"/>
            <a:t>Origin</a:t>
          </a:r>
          <a:r>
            <a:rPr lang="fr-FR" sz="2100" kern="1200" dirty="0" smtClean="0"/>
            <a:t> of the intervention</a:t>
          </a:r>
          <a:endParaRPr lang="fr-FR" sz="2100" kern="1200" dirty="0"/>
        </a:p>
      </dsp:txBody>
      <dsp:txXfrm>
        <a:off x="1481336" y="125531"/>
        <a:ext cx="3450615" cy="1078317"/>
      </dsp:txXfrm>
    </dsp:sp>
    <dsp:sp modelId="{9D106F1C-649A-4500-85BD-F7EF87378884}">
      <dsp:nvSpPr>
        <dsp:cNvPr id="0" name=""/>
        <dsp:cNvSpPr/>
      </dsp:nvSpPr>
      <dsp:spPr>
        <a:xfrm>
          <a:off x="1337560" y="110494"/>
          <a:ext cx="754822" cy="85079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6C6E917-88B9-4373-BC05-70F83F74FE46}">
      <dsp:nvSpPr>
        <dsp:cNvPr id="0" name=""/>
        <dsp:cNvSpPr/>
      </dsp:nvSpPr>
      <dsp:spPr>
        <a:xfrm>
          <a:off x="5268263" y="130589"/>
          <a:ext cx="3450615" cy="107831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8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Evidence &amp; </a:t>
          </a:r>
          <a:r>
            <a:rPr lang="fr-FR" sz="2100" kern="1200" dirty="0" err="1" smtClean="0"/>
            <a:t>quality</a:t>
          </a:r>
          <a:r>
            <a:rPr lang="fr-FR" sz="2100" kern="1200" dirty="0" smtClean="0"/>
            <a:t> of proof</a:t>
          </a:r>
          <a:endParaRPr lang="fr-FR" sz="2100" kern="1200" dirty="0"/>
        </a:p>
      </dsp:txBody>
      <dsp:txXfrm>
        <a:off x="5268263" y="130589"/>
        <a:ext cx="3450615" cy="1078317"/>
      </dsp:txXfrm>
    </dsp:sp>
    <dsp:sp modelId="{2B958708-D7CE-4EDD-9289-845C581844E5}">
      <dsp:nvSpPr>
        <dsp:cNvPr id="0" name=""/>
        <dsp:cNvSpPr/>
      </dsp:nvSpPr>
      <dsp:spPr>
        <a:xfrm>
          <a:off x="5124487" y="105435"/>
          <a:ext cx="754822" cy="87102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132E9F9-1B32-4773-8BFE-86E766FDAD0A}">
      <dsp:nvSpPr>
        <dsp:cNvPr id="0" name=""/>
        <dsp:cNvSpPr/>
      </dsp:nvSpPr>
      <dsp:spPr>
        <a:xfrm>
          <a:off x="1481336" y="1488071"/>
          <a:ext cx="3450615" cy="107831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8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Avantages of the intervention / alternatives</a:t>
          </a:r>
          <a:endParaRPr lang="fr-FR" sz="2100" kern="1200" dirty="0"/>
        </a:p>
      </dsp:txBody>
      <dsp:txXfrm>
        <a:off x="1481336" y="1488071"/>
        <a:ext cx="3450615" cy="1078317"/>
      </dsp:txXfrm>
    </dsp:sp>
    <dsp:sp modelId="{6702C894-3160-4CBC-B31C-9E1A773A3CA4}">
      <dsp:nvSpPr>
        <dsp:cNvPr id="0" name=""/>
        <dsp:cNvSpPr/>
      </dsp:nvSpPr>
      <dsp:spPr>
        <a:xfrm>
          <a:off x="1337560" y="1332314"/>
          <a:ext cx="754822" cy="113223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B34E4D7-8E08-4E25-8705-052F6710C636}">
      <dsp:nvSpPr>
        <dsp:cNvPr id="0" name=""/>
        <dsp:cNvSpPr/>
      </dsp:nvSpPr>
      <dsp:spPr>
        <a:xfrm>
          <a:off x="5268263" y="1488071"/>
          <a:ext cx="3450615" cy="107831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8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err="1" smtClean="0"/>
            <a:t>Adaptability</a:t>
          </a:r>
          <a:endParaRPr lang="fr-FR" sz="2100" kern="1200" dirty="0"/>
        </a:p>
      </dsp:txBody>
      <dsp:txXfrm>
        <a:off x="5268263" y="1488071"/>
        <a:ext cx="3450615" cy="1078317"/>
      </dsp:txXfrm>
    </dsp:sp>
    <dsp:sp modelId="{34414806-B510-4CAA-AC5B-5AA8586C63D6}">
      <dsp:nvSpPr>
        <dsp:cNvPr id="0" name=""/>
        <dsp:cNvSpPr/>
      </dsp:nvSpPr>
      <dsp:spPr>
        <a:xfrm>
          <a:off x="5124487" y="1332314"/>
          <a:ext cx="754822" cy="113223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54A0CAD-E3A2-40FA-B398-75524E483777}">
      <dsp:nvSpPr>
        <dsp:cNvPr id="0" name=""/>
        <dsp:cNvSpPr/>
      </dsp:nvSpPr>
      <dsp:spPr>
        <a:xfrm>
          <a:off x="1481336" y="2845553"/>
          <a:ext cx="3450615" cy="107831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8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err="1" smtClean="0"/>
            <a:t>Possibility</a:t>
          </a:r>
          <a:r>
            <a:rPr lang="fr-FR" sz="2100" kern="1200" dirty="0" smtClean="0"/>
            <a:t> to </a:t>
          </a:r>
          <a:r>
            <a:rPr lang="fr-FR" sz="2100" kern="1200" dirty="0" err="1" smtClean="0"/>
            <a:t>evaluate</a:t>
          </a:r>
          <a:r>
            <a:rPr lang="fr-FR" sz="2100" kern="1200" dirty="0" smtClean="0"/>
            <a:t> at </a:t>
          </a:r>
          <a:r>
            <a:rPr lang="fr-FR" sz="2100" kern="1200" dirty="0" err="1" smtClean="0"/>
            <a:t>small</a:t>
          </a:r>
          <a:r>
            <a:rPr lang="fr-FR" sz="2100" kern="1200" dirty="0" smtClean="0"/>
            <a:t> </a:t>
          </a:r>
          <a:r>
            <a:rPr lang="fr-FR" sz="2100" kern="1200" dirty="0" err="1" smtClean="0"/>
            <a:t>scale</a:t>
          </a:r>
          <a:r>
            <a:rPr lang="fr-FR" sz="2100" kern="1200" dirty="0" smtClean="0"/>
            <a:t> (pilot)</a:t>
          </a:r>
          <a:endParaRPr lang="fr-FR" sz="2100" kern="1200" dirty="0"/>
        </a:p>
      </dsp:txBody>
      <dsp:txXfrm>
        <a:off x="1481336" y="2845553"/>
        <a:ext cx="3450615" cy="1078317"/>
      </dsp:txXfrm>
    </dsp:sp>
    <dsp:sp modelId="{C6560AA0-6C92-4D9F-906F-EEF794CA01AB}">
      <dsp:nvSpPr>
        <dsp:cNvPr id="0" name=""/>
        <dsp:cNvSpPr/>
      </dsp:nvSpPr>
      <dsp:spPr>
        <a:xfrm>
          <a:off x="1337560" y="2689796"/>
          <a:ext cx="754822" cy="1132233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D779A43-2017-41B2-8CA3-8EAC62107658}">
      <dsp:nvSpPr>
        <dsp:cNvPr id="0" name=""/>
        <dsp:cNvSpPr/>
      </dsp:nvSpPr>
      <dsp:spPr>
        <a:xfrm>
          <a:off x="5268263" y="2845553"/>
          <a:ext cx="3450615" cy="107831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8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err="1" smtClean="0"/>
            <a:t>Complexity</a:t>
          </a:r>
          <a:endParaRPr lang="fr-FR" sz="2100" kern="1200" dirty="0"/>
        </a:p>
      </dsp:txBody>
      <dsp:txXfrm>
        <a:off x="5268263" y="2845553"/>
        <a:ext cx="3450615" cy="1078317"/>
      </dsp:txXfrm>
    </dsp:sp>
    <dsp:sp modelId="{4CECD673-C5F5-4980-93CC-533E34461B89}">
      <dsp:nvSpPr>
        <dsp:cNvPr id="0" name=""/>
        <dsp:cNvSpPr/>
      </dsp:nvSpPr>
      <dsp:spPr>
        <a:xfrm>
          <a:off x="5124487" y="2689796"/>
          <a:ext cx="754822" cy="1132233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60843CD-10BE-4E3C-B659-AD66D13FECED}">
      <dsp:nvSpPr>
        <dsp:cNvPr id="0" name=""/>
        <dsp:cNvSpPr/>
      </dsp:nvSpPr>
      <dsp:spPr>
        <a:xfrm>
          <a:off x="1481336" y="4147493"/>
          <a:ext cx="3450615" cy="107831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8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Design &amp; packaging</a:t>
          </a:r>
          <a:endParaRPr lang="fr-FR" sz="2100" kern="1200" dirty="0"/>
        </a:p>
      </dsp:txBody>
      <dsp:txXfrm>
        <a:off x="1481336" y="4147493"/>
        <a:ext cx="3450615" cy="1078317"/>
      </dsp:txXfrm>
    </dsp:sp>
    <dsp:sp modelId="{4C136606-863E-4EB3-991D-6400BC8B6850}">
      <dsp:nvSpPr>
        <dsp:cNvPr id="0" name=""/>
        <dsp:cNvSpPr/>
      </dsp:nvSpPr>
      <dsp:spPr>
        <a:xfrm>
          <a:off x="1337560" y="4102820"/>
          <a:ext cx="754822" cy="910066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7970030-AC99-4643-9954-ACA6B9E7590F}">
      <dsp:nvSpPr>
        <dsp:cNvPr id="0" name=""/>
        <dsp:cNvSpPr/>
      </dsp:nvSpPr>
      <dsp:spPr>
        <a:xfrm>
          <a:off x="5268263" y="4203035"/>
          <a:ext cx="3450615" cy="107831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8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err="1" smtClean="0"/>
            <a:t>Cost</a:t>
          </a:r>
          <a:endParaRPr lang="fr-FR" sz="2100" kern="1200" dirty="0"/>
        </a:p>
      </dsp:txBody>
      <dsp:txXfrm>
        <a:off x="5268263" y="4203035"/>
        <a:ext cx="3450615" cy="1078317"/>
      </dsp:txXfrm>
    </dsp:sp>
    <dsp:sp modelId="{A4F95432-D355-4A94-A285-EE6CC7DB879C}">
      <dsp:nvSpPr>
        <dsp:cNvPr id="0" name=""/>
        <dsp:cNvSpPr/>
      </dsp:nvSpPr>
      <dsp:spPr>
        <a:xfrm>
          <a:off x="5124487" y="4047278"/>
          <a:ext cx="754822" cy="1132233"/>
        </a:xfrm>
        <a:prstGeom prst="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3D7AE-1F5E-4D4D-A8F6-96932738F8FA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63669-3F22-4D18-B9C6-1FFAA0D3A7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6168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ED08-01BC-4C3E-8655-E1A8F5064DA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7536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8ED08-01BC-4C3E-8655-E1A8F5064DA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418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8ED08-01BC-4C3E-8655-E1A8F5064DA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900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ED08-01BC-4C3E-8655-E1A8F5064DA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7563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ED08-01BC-4C3E-8655-E1A8F5064DAD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868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686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nl-NL" dirty="0" err="1">
                <a:solidFill>
                  <a:srgbClr val="4F81BD"/>
                </a:solidFill>
              </a:rPr>
              <a:t>L’adaptation</a:t>
            </a:r>
            <a:endParaRPr lang="nl-NL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287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378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CF3E0-4689-4441-B413-420B624424C6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938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378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CF3E0-4689-4441-B413-420B624424C6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449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8ED08-01BC-4C3E-8655-E1A8F5064DA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875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8ED08-01BC-4C3E-8655-E1A8F5064DA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801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8ED08-01BC-4C3E-8655-E1A8F5064DA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448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8A987-8346-4349-A4E0-B4444DEB87A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9898-17CE-4494-88DF-F20EFE2EF3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5519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8A987-8346-4349-A4E0-B4444DEB87A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9898-17CE-4494-88DF-F20EFE2EF3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8490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8A987-8346-4349-A4E0-B4444DEB87A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9898-17CE-4494-88DF-F20EFE2EF3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806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F704-C656-4569-8651-6510D64BD02A}" type="datetime1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78D-3E42-4AA6-9E4C-ADA96855F3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563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B1ECA-45C5-47DE-AC99-41D4733E5DD0}" type="datetime1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78D-3E42-4AA6-9E4C-ADA96855F3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216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9CDB-594E-4D8C-8A78-4EB0097CFFE8}" type="datetime1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78D-3E42-4AA6-9E4C-ADA96855F3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2435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2E7A-9438-4CAB-A16C-FE77435BB927}" type="datetime1">
              <a:rPr lang="fr-FR" smtClean="0"/>
              <a:t>07/01/2026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78D-3E42-4AA6-9E4C-ADA96855F3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7155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9A64-6C0C-43FE-B2AC-86F5C38CEB3D}" type="datetime1">
              <a:rPr lang="fr-FR" smtClean="0"/>
              <a:t>07/01/2026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78D-3E42-4AA6-9E4C-ADA96855F3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6762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9F7B0-D4B5-4B98-A414-A8F011192D49}" type="datetime1">
              <a:rPr lang="fr-FR" smtClean="0"/>
              <a:t>07/01/2026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78D-3E42-4AA6-9E4C-ADA96855F3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7742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782E-F7F5-42FD-9545-A0CFBB1B2CE6}" type="datetime1">
              <a:rPr lang="fr-FR" smtClean="0"/>
              <a:t>07/01/2026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78D-3E42-4AA6-9E4C-ADA96855F3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1004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41ADA-97AB-4ADA-BDDD-B3FA6E677E13}" type="datetime1">
              <a:rPr lang="fr-FR" smtClean="0"/>
              <a:t>07/01/2026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78D-3E42-4AA6-9E4C-ADA96855F3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2058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8A987-8346-4349-A4E0-B4444DEB87A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9898-17CE-4494-88DF-F20EFE2EF3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22799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7FBF-5D9A-4539-A0CC-687A11FBAB22}" type="datetime1">
              <a:rPr lang="fr-FR" smtClean="0"/>
              <a:t>07/01/2026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78D-3E42-4AA6-9E4C-ADA96855F3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0650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DB13E-470D-42D4-9BBB-7D6D99807ED6}" type="datetime1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78D-3E42-4AA6-9E4C-ADA96855F3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4731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1D6B-EDC7-4E0B-90DD-BFFB2283B7C8}" type="datetime1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78D-3E42-4AA6-9E4C-ADA96855F3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83024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172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1143000"/>
          </a:xfrm>
        </p:spPr>
        <p:txBody>
          <a:bodyPr/>
          <a:lstStyle>
            <a:lvl1pPr algn="l">
              <a:defRPr sz="28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0"/>
          </p:nvPr>
        </p:nvSpPr>
        <p:spPr>
          <a:xfrm>
            <a:off x="609600" y="1905000"/>
            <a:ext cx="10972800" cy="4191000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40800" y="6096001"/>
            <a:ext cx="2844800" cy="365125"/>
          </a:xfrm>
        </p:spPr>
        <p:txBody>
          <a:bodyPr/>
          <a:lstStyle/>
          <a:p>
            <a:pPr>
              <a:defRPr/>
            </a:pPr>
            <a:fld id="{3881F016-8923-431B-A939-A61567D190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547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71462" y="2428868"/>
            <a:ext cx="11049077" cy="4214842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71462" y="1214422"/>
            <a:ext cx="11049077" cy="107157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78115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8A34F-EC98-4562-9BDE-FE2979B95AAF}" type="datetime1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E209-5BEE-41DC-BBE7-4B75EC5076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15545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60E6-521F-408F-91D8-7FF978F88997}" type="datetime1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E209-5BEE-41DC-BBE7-4B75EC5076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47777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E7CB-CE7E-409F-A1FE-536D12BC489E}" type="datetime1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E209-5BEE-41DC-BBE7-4B75EC5076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67000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27766-BC64-45DF-80F2-2ED3BE7BF31D}" type="datetime1">
              <a:rPr lang="fr-FR" smtClean="0"/>
              <a:t>07/01/2026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E209-5BEE-41DC-BBE7-4B75EC5076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465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8A987-8346-4349-A4E0-B4444DEB87A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9898-17CE-4494-88DF-F20EFE2EF3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438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3430-992D-4C5B-B063-25EE2A4B55DB}" type="datetime1">
              <a:rPr lang="fr-FR" smtClean="0"/>
              <a:t>07/01/2026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E209-5BEE-41DC-BBE7-4B75EC5076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1740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74BF-E3BC-41F9-9444-4468D83A0069}" type="datetime1">
              <a:rPr lang="fr-FR" smtClean="0"/>
              <a:t>07/01/2026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E209-5BEE-41DC-BBE7-4B75EC5076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0508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F67F-BC3D-4635-961B-CB15840DC49A}" type="datetime1">
              <a:rPr lang="fr-FR" smtClean="0"/>
              <a:t>07/01/2026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E209-5BEE-41DC-BBE7-4B75EC5076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0159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EBD5E-D0C3-452F-9B0D-FEC45B74CF30}" type="datetime1">
              <a:rPr lang="fr-FR" smtClean="0"/>
              <a:t>07/01/2026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E209-5BEE-41DC-BBE7-4B75EC5076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3123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22CA-A91F-4AA5-82BC-3919779EA19F}" type="datetime1">
              <a:rPr lang="fr-FR" smtClean="0"/>
              <a:t>07/01/2026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E209-5BEE-41DC-BBE7-4B75EC5076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3940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7E8A-3EEF-4C5A-B36F-E6C5A972CCBF}" type="datetime1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E209-5BEE-41DC-BBE7-4B75EC5076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7848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DD763-2E96-4225-9D7D-5E7F7B3BB347}" type="datetime1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E209-5BEE-41DC-BBE7-4B75EC5076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5626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C2CBF4-2951-354D-880E-C70954A43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6F81768-4741-5948-A02A-F07064FBD6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8AA524-E67A-B644-B79B-4CE2177B3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E2FA1B-B0ED-6D46-B631-62DEA206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992715-3764-184D-828B-C48E51631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26820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A9F450-4BC0-B14F-9557-3A1AB2F46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C99B4E-5055-1F45-B54F-5694054EA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0413DC-EFA2-AD47-87ED-F2E82C394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D8D409-4835-2E4A-8182-EC543AF95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81C886-1FA7-BD4C-BE44-B28BEB41B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61058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D8C360-F5F4-AA45-9A40-9CC79A3D5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24F758-BB62-6847-AE42-4ED0BFF90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304728-E2E8-4346-9F36-AA4D4A2C8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EB67AF-CED4-8248-8DA1-88DFC321C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573F27-0C0C-E34C-ABA8-99A7F4C9B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5878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8A987-8346-4349-A4E0-B4444DEB87A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9898-17CE-4494-88DF-F20EFE2EF3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1786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3EB617-1F4C-B84D-AFC2-821229983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DCFBC9-BE05-7648-BADE-74060D20A3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7F6ED7D-D055-EC4D-8202-C311CD6CC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60639C-F89A-7449-ADFE-0BF4A52C5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6F2EED-484C-D745-AE3E-6763C184B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670F9B-E2C5-DD41-B157-6D7CD03EC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451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44236B-B143-DC4A-A21C-2C60FFCBC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9D2FC8D-0C77-E746-B221-6CF4CE98D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98083E0-91BA-B348-B504-7E5FB4EB5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2F6E50F-D414-F74D-B70B-A135C4FFBF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7584F92-8868-F54E-85CB-5A3533171A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E38558D-3021-4941-9F64-BD40007ED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87D67F1-99C8-A64E-8BCA-7FFC6988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A5F2CCD-EC28-784C-844B-8B70E7396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53950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0396E6-B37D-C243-AFD3-7920BA9F6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95A2E4-7AEF-164C-BDF1-3EA8AABAB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150283-0F95-594F-91CD-5582C0A3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B794F9-F164-CC45-AFD1-BC440841C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2343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CC17633-9846-1543-BBDF-99FD1797F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B42C788-781F-E446-904E-75FE6D08B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4C78B7-9551-F047-B6C2-62E488B00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47532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D7F411-9A0C-CE4F-A787-8D5E6047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A4AE19-D47D-204C-A9A0-AAFF81F2B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1E6006-2662-6745-B621-03CF0A772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810B6C4-CAE3-1546-BD7F-002C7E45B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A3C1CE9-074D-0B4E-B3DE-0937B6BEE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7D6AB6-1EA4-3F44-98F1-0C9F4F5CB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0768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D03CBF-1AC8-C546-AAF8-3C51A5398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D9E927A-FA7A-3346-BBD7-D2FD40B2BF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8541520-1F1A-454C-85BA-7B476677F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664153E-65A6-B746-9CBB-12DE98509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4E8E05-610E-9C4E-9EFF-FE4969423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D31B07B-661E-8F4F-95E9-9AA58DAA2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01615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DE3DF9-FB7C-A241-B162-CA856AC1C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652B3AA-20E8-CD4B-A907-FF51E97E14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B335A3-C0F8-8240-88E6-6A0FE85EE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53DC98-54A9-6F43-99C4-E32AA6873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6865F9-4804-654A-BF50-613844BB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80130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D25ACE4-20FC-6C47-8787-666BE7CB04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ED9CBA7-4475-DF4E-AC48-74FE66933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3C08E0-D919-6941-BCFE-94CA56C50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00851A-18CA-B042-AE98-3634B8C7A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AAC17E-42EA-0447-B1F0-C7CC2A9A2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600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8A987-8346-4349-A4E0-B4444DEB87A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9898-17CE-4494-88DF-F20EFE2EF3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0407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8A987-8346-4349-A4E0-B4444DEB87A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9898-17CE-4494-88DF-F20EFE2EF3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1243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8A987-8346-4349-A4E0-B4444DEB87A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9898-17CE-4494-88DF-F20EFE2EF3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5943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8A987-8346-4349-A4E0-B4444DEB87A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9898-17CE-4494-88DF-F20EFE2EF3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7946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8A987-8346-4349-A4E0-B4444DEB87A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9898-17CE-4494-88DF-F20EFE2EF3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2697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8A987-8346-4349-A4E0-B4444DEB87A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49898-17CE-4494-88DF-F20EFE2EF3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53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01C54-8783-492A-96E3-08B5C07213BE}" type="datetime1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0478D-3E42-4AA6-9E4C-ADA96855F3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696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98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E49EF-EE3C-40B2-9078-499DE3655F80}" type="datetime1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8E209-5BEE-41DC-BBE7-4B75EC5076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007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373571E-B11D-0749-ACB7-00C6F10B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3CF919-5C9E-3240-A79D-9B656FA36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6AF977-5BF2-A24C-86D6-8F3729434B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CBDF9-060F-1B44-86E5-1990B4C3F469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C73766-F81B-C341-9E21-3D864E8BD6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0B7E36-A202-2D44-A8AD-D3E464308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577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8.jpe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em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4.png"/><Relationship Id="rId3" Type="http://schemas.openxmlformats.org/officeDocument/2006/relationships/tags" Target="../tags/tag3.xml"/><Relationship Id="rId7" Type="http://schemas.openxmlformats.org/officeDocument/2006/relationships/image" Target="../media/image7.png"/><Relationship Id="rId12" Type="http://schemas.openxmlformats.org/officeDocument/2006/relationships/image" Target="../media/image73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72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1.png"/><Relationship Id="rId4" Type="http://schemas.openxmlformats.org/officeDocument/2006/relationships/tags" Target="../tags/tag4.xml"/><Relationship Id="rId9" Type="http://schemas.openxmlformats.org/officeDocument/2006/relationships/image" Target="../media/image7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.png"/><Relationship Id="rId7" Type="http://schemas.openxmlformats.org/officeDocument/2006/relationships/image" Target="../media/image8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5.png"/><Relationship Id="rId9" Type="http://schemas.openxmlformats.org/officeDocument/2006/relationships/image" Target="../media/image8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48265" y="1500795"/>
            <a:ext cx="10346267" cy="23876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Improving implementation in </a:t>
            </a:r>
            <a:r>
              <a:rPr lang="en-US" b="1" dirty="0" smtClean="0">
                <a:solidFill>
                  <a:srgbClr val="002060"/>
                </a:solidFill>
              </a:rPr>
              <a:t>antimicrobial </a:t>
            </a:r>
            <a:r>
              <a:rPr lang="en-US" b="1" dirty="0" smtClean="0">
                <a:solidFill>
                  <a:srgbClr val="002060"/>
                </a:solidFill>
              </a:rPr>
              <a:t>stewardship in low resources countries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49399" y="5109105"/>
            <a:ext cx="9144000" cy="1655762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chemeClr val="bg1">
                    <a:lumMod val="65000"/>
                  </a:schemeClr>
                </a:solidFill>
              </a:rPr>
              <a:t>Gabriel </a:t>
            </a:r>
            <a:r>
              <a:rPr lang="fr-FR" sz="3200" dirty="0" err="1" smtClean="0">
                <a:solidFill>
                  <a:schemeClr val="bg1">
                    <a:lumMod val="65000"/>
                  </a:schemeClr>
                </a:solidFill>
              </a:rPr>
              <a:t>Birgand</a:t>
            </a:r>
            <a:endParaRPr lang="fr-FR" sz="32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i="1" dirty="0" smtClean="0">
                <a:solidFill>
                  <a:schemeClr val="bg1">
                    <a:lumMod val="65000"/>
                  </a:schemeClr>
                </a:solidFill>
              </a:rPr>
              <a:t>@</a:t>
            </a:r>
            <a:r>
              <a:rPr lang="fr-FR" i="1" dirty="0" err="1" smtClean="0">
                <a:solidFill>
                  <a:schemeClr val="bg1">
                    <a:lumMod val="65000"/>
                  </a:schemeClr>
                </a:solidFill>
              </a:rPr>
              <a:t>gbirgand</a:t>
            </a:r>
            <a:endParaRPr lang="fr-FR" i="1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7" y="0"/>
            <a:ext cx="1889872" cy="125306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413" y="75836"/>
            <a:ext cx="1684867" cy="114595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092574" y="6395535"/>
            <a:ext cx="405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solidFill>
                  <a:schemeClr val="bg1">
                    <a:lumMod val="50000"/>
                  </a:schemeClr>
                </a:solidFill>
              </a:rPr>
              <a:t>2026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9F79-A0BB-4B9D-88D3-126E1EF10181}" type="slidenum">
              <a:rPr lang="fr-FR" smtClean="0"/>
              <a:t>1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0102" y="162487"/>
            <a:ext cx="2486594" cy="92320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018386" y="4167397"/>
            <a:ext cx="4496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Séminaire </a:t>
            </a:r>
            <a:r>
              <a:rPr lang="fr-FR" sz="3200" dirty="0" err="1" smtClean="0"/>
              <a:t>Spilf</a:t>
            </a:r>
            <a:r>
              <a:rPr lang="fr-FR" sz="3200" dirty="0" smtClean="0"/>
              <a:t>, SAPI, SMF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419496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9024" y="848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Lack of political will by 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governments</a:t>
            </a:r>
            <a:endParaRPr lang="en-US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041" y="2065672"/>
            <a:ext cx="3324456" cy="37046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74415" y="1690688"/>
            <a:ext cx="80127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Lack of </a:t>
            </a:r>
            <a:r>
              <a:rPr lang="en-US" sz="2400" b="1" dirty="0" smtClean="0">
                <a:solidFill>
                  <a:srgbClr val="002060"/>
                </a:solidFill>
              </a:rPr>
              <a:t>allocated </a:t>
            </a:r>
            <a:r>
              <a:rPr lang="en-US" sz="2400" b="1" dirty="0">
                <a:solidFill>
                  <a:srgbClr val="002060"/>
                </a:solidFill>
              </a:rPr>
              <a:t>resources </a:t>
            </a:r>
            <a:r>
              <a:rPr lang="en-US" sz="2400" dirty="0"/>
              <a:t>for AMR NAP </a:t>
            </a:r>
            <a:r>
              <a:rPr lang="en-US" sz="2400" dirty="0" smtClean="0"/>
              <a:t>activities (</a:t>
            </a:r>
            <a:r>
              <a:rPr lang="en-US" sz="2400" dirty="0"/>
              <a:t>AMR Focal </a:t>
            </a:r>
            <a:r>
              <a:rPr lang="en-US" sz="2400" dirty="0" smtClean="0"/>
              <a:t>Point) </a:t>
            </a:r>
            <a:r>
              <a:rPr lang="en-US" sz="2400" dirty="0"/>
              <a:t>in national </a:t>
            </a:r>
            <a:r>
              <a:rPr lang="en-US" sz="2400" dirty="0" smtClean="0"/>
              <a:t>budgets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886777" y="6425566"/>
            <a:ext cx="92086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</a:rPr>
              <a:t>GARDP: https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://revive.gardp.org/moving-from-paper-to-action-the-status-of-national-amr-action-plans-in-african-countries/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74415" y="2759788"/>
            <a:ext cx="7935465" cy="255454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Zimbabwe’s AMR NAP </a:t>
            </a:r>
            <a:r>
              <a:rPr lang="en-US" sz="2400" dirty="0" smtClean="0">
                <a:solidFill>
                  <a:schemeClr val="bg1"/>
                </a:solidFill>
              </a:rPr>
              <a:t>= USD </a:t>
            </a:r>
            <a:r>
              <a:rPr lang="en-US" sz="2400" dirty="0">
                <a:solidFill>
                  <a:schemeClr val="bg1"/>
                </a:solidFill>
              </a:rPr>
              <a:t>44.6 million over five years (from 2017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Year 1 2017 = </a:t>
            </a:r>
            <a:r>
              <a:rPr lang="en-US" sz="2000" dirty="0">
                <a:solidFill>
                  <a:schemeClr val="bg1"/>
                </a:solidFill>
              </a:rPr>
              <a:t>USD 3.4 </a:t>
            </a:r>
            <a:r>
              <a:rPr lang="en-US" sz="2000" dirty="0" smtClean="0">
                <a:solidFill>
                  <a:schemeClr val="bg1"/>
                </a:solidFill>
              </a:rPr>
              <a:t>million, Year 2 2018 = USD </a:t>
            </a:r>
            <a:r>
              <a:rPr lang="en-US" sz="2000" dirty="0">
                <a:solidFill>
                  <a:schemeClr val="bg1"/>
                </a:solidFill>
              </a:rPr>
              <a:t>10.2 million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Average </a:t>
            </a:r>
            <a:r>
              <a:rPr lang="en-US" sz="2000" dirty="0">
                <a:solidFill>
                  <a:schemeClr val="bg1"/>
                </a:solidFill>
              </a:rPr>
              <a:t>annual cost </a:t>
            </a:r>
            <a:r>
              <a:rPr lang="en-US" sz="2000" dirty="0" smtClean="0">
                <a:solidFill>
                  <a:schemeClr val="bg1"/>
                </a:solidFill>
              </a:rPr>
              <a:t>= USD </a:t>
            </a:r>
            <a:r>
              <a:rPr lang="en-US" sz="2000" dirty="0">
                <a:solidFill>
                  <a:schemeClr val="bg1"/>
                </a:solidFill>
              </a:rPr>
              <a:t>7.5 </a:t>
            </a:r>
            <a:r>
              <a:rPr lang="en-US" sz="2000" dirty="0" smtClean="0">
                <a:solidFill>
                  <a:schemeClr val="bg1"/>
                </a:solidFill>
              </a:rPr>
              <a:t>million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Required </a:t>
            </a:r>
            <a:r>
              <a:rPr lang="en-US" sz="2400" dirty="0">
                <a:solidFill>
                  <a:schemeClr val="bg1"/>
                </a:solidFill>
              </a:rPr>
              <a:t>resources </a:t>
            </a:r>
            <a:r>
              <a:rPr lang="en-US" sz="2400" dirty="0" smtClean="0">
                <a:solidFill>
                  <a:schemeClr val="bg1"/>
                </a:solidFill>
              </a:rPr>
              <a:t>not </a:t>
            </a:r>
            <a:r>
              <a:rPr lang="en-US" sz="2400" dirty="0">
                <a:solidFill>
                  <a:schemeClr val="bg1"/>
                </a:solidFill>
              </a:rPr>
              <a:t>available </a:t>
            </a:r>
            <a:r>
              <a:rPr lang="en-US" sz="2400" dirty="0" smtClean="0">
                <a:solidFill>
                  <a:schemeClr val="bg1"/>
                </a:solidFill>
              </a:rPr>
              <a:t>domestically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Most LMICs </a:t>
            </a:r>
            <a:r>
              <a:rPr lang="en-US" sz="2400" dirty="0">
                <a:solidFill>
                  <a:schemeClr val="bg1"/>
                </a:solidFill>
              </a:rPr>
              <a:t>received external financial support to develop their AMR </a:t>
            </a:r>
            <a:r>
              <a:rPr lang="en-US" sz="2400" dirty="0" smtClean="0">
                <a:solidFill>
                  <a:schemeClr val="bg1"/>
                </a:solidFill>
              </a:rPr>
              <a:t>NAPs</a:t>
            </a:r>
          </a:p>
        </p:txBody>
      </p:sp>
    </p:spTree>
    <p:extLst>
      <p:ext uri="{BB962C8B-B14F-4D97-AF65-F5344CB8AC3E}">
        <p14:creationId xmlns:p14="http://schemas.microsoft.com/office/powerpoint/2010/main" val="279599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9024" y="848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Lack of political will by 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governments</a:t>
            </a:r>
            <a:endParaRPr lang="en-US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278" y="1690688"/>
            <a:ext cx="3324456" cy="37046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39295" y="1489537"/>
            <a:ext cx="82830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Political </a:t>
            </a:r>
            <a:r>
              <a:rPr lang="en-US" sz="2000" dirty="0"/>
              <a:t>engagement </a:t>
            </a:r>
            <a:r>
              <a:rPr lang="en-US" sz="2000" dirty="0" smtClean="0"/>
              <a:t>limited </a:t>
            </a:r>
            <a:r>
              <a:rPr lang="en-US" sz="2000" dirty="0"/>
              <a:t>to </a:t>
            </a:r>
            <a:r>
              <a:rPr lang="en-US" sz="2000" b="1" dirty="0">
                <a:solidFill>
                  <a:srgbClr val="002060"/>
                </a:solidFill>
              </a:rPr>
              <a:t>NAP launch events </a:t>
            </a:r>
            <a:r>
              <a:rPr lang="en-US" sz="2000" dirty="0"/>
              <a:t>without follow-through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AMR </a:t>
            </a:r>
            <a:r>
              <a:rPr lang="en-US" sz="2000" dirty="0"/>
              <a:t>Focal Points have </a:t>
            </a:r>
            <a:r>
              <a:rPr lang="en-US" sz="2000" b="1" dirty="0">
                <a:solidFill>
                  <a:srgbClr val="002060"/>
                </a:solidFill>
              </a:rPr>
              <a:t>competing primary responsibilities </a:t>
            </a:r>
            <a:r>
              <a:rPr lang="en-US" sz="2000" dirty="0"/>
              <a:t>and limited time for AMR </a:t>
            </a:r>
            <a:r>
              <a:rPr lang="en-US" sz="2000" dirty="0" smtClean="0"/>
              <a:t>coordination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Inter-ministerial </a:t>
            </a:r>
            <a:r>
              <a:rPr lang="en-US" sz="2000" b="1" dirty="0">
                <a:solidFill>
                  <a:srgbClr val="002060"/>
                </a:solidFill>
              </a:rPr>
              <a:t>coordination </a:t>
            </a:r>
            <a:r>
              <a:rPr lang="en-US" sz="2000" dirty="0"/>
              <a:t>meetings rarely occur, leading to fragmented or single-ministry </a:t>
            </a:r>
            <a:r>
              <a:rPr lang="en-US" sz="2000" dirty="0" smtClean="0"/>
              <a:t>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Some </a:t>
            </a:r>
            <a:r>
              <a:rPr lang="en-US" sz="2000" dirty="0"/>
              <a:t>NAPs are </a:t>
            </a:r>
            <a:r>
              <a:rPr lang="en-US" sz="2000" b="1" dirty="0">
                <a:solidFill>
                  <a:srgbClr val="002060"/>
                </a:solidFill>
              </a:rPr>
              <a:t>not embedded in national policies </a:t>
            </a:r>
            <a:r>
              <a:rPr lang="en-US" sz="2000" dirty="0"/>
              <a:t>or structures, limiting access to </a:t>
            </a:r>
            <a:r>
              <a:rPr lang="en-US" sz="2000" dirty="0" smtClean="0"/>
              <a:t>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Several </a:t>
            </a:r>
            <a:r>
              <a:rPr lang="en-US" sz="2000" dirty="0"/>
              <a:t>NAPs are </a:t>
            </a:r>
            <a:r>
              <a:rPr lang="en-US" sz="2000" b="1" dirty="0">
                <a:solidFill>
                  <a:srgbClr val="002060"/>
                </a:solidFill>
              </a:rPr>
              <a:t>weak, not context-specific</a:t>
            </a:r>
            <a:r>
              <a:rPr lang="en-US" sz="2000" dirty="0"/>
              <a:t>, </a:t>
            </a:r>
            <a:r>
              <a:rPr lang="en-US" sz="2000" dirty="0" smtClean="0"/>
              <a:t>expired, and </a:t>
            </a:r>
            <a:r>
              <a:rPr lang="en-US" sz="2000" dirty="0"/>
              <a:t>lack prioritization and </a:t>
            </a:r>
            <a:r>
              <a:rPr lang="en-US" sz="2000" dirty="0" smtClean="0"/>
              <a:t>costing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0278" y="6528806"/>
            <a:ext cx="92086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</a:rPr>
              <a:t>GARDP: https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://revive.gardp.org/moving-from-paper-to-action-the-status-of-national-amr-action-plans-in-african-countries/</a:t>
            </a:r>
          </a:p>
        </p:txBody>
      </p:sp>
      <p:sp>
        <p:nvSpPr>
          <p:cNvPr id="9" name="Rectangle 8"/>
          <p:cNvSpPr/>
          <p:nvPr/>
        </p:nvSpPr>
        <p:spPr>
          <a:xfrm>
            <a:off x="3739295" y="4458397"/>
            <a:ext cx="8283019" cy="175432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Exclusion of finance ministries contributes to weak financial commitment and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Addressing </a:t>
            </a:r>
            <a:r>
              <a:rPr lang="en-US" dirty="0">
                <a:solidFill>
                  <a:schemeClr val="bg1"/>
                </a:solidFill>
              </a:rPr>
              <a:t>AMR requires a paradigm shift in planning and coordination across sectors and </a:t>
            </a:r>
            <a:r>
              <a:rPr lang="en-US" dirty="0" smtClean="0">
                <a:solidFill>
                  <a:schemeClr val="bg1"/>
                </a:solidFill>
              </a:rPr>
              <a:t>ministries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Strong </a:t>
            </a:r>
            <a:r>
              <a:rPr lang="en-US" dirty="0" err="1">
                <a:solidFill>
                  <a:schemeClr val="bg1"/>
                </a:solidFill>
              </a:rPr>
              <a:t>intersectoral</a:t>
            </a:r>
            <a:r>
              <a:rPr lang="en-US" dirty="0">
                <a:solidFill>
                  <a:schemeClr val="bg1"/>
                </a:solidFill>
              </a:rPr>
              <a:t> collaboration and shared ownership are essential for effective AMR implementation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04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Poor implementation of 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NAP on </a:t>
            </a:r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AMR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Paucity </a:t>
            </a:r>
            <a:r>
              <a:rPr lang="en-US" dirty="0"/>
              <a:t>of data and </a:t>
            </a:r>
            <a:r>
              <a:rPr lang="en-US" b="1" dirty="0">
                <a:solidFill>
                  <a:srgbClr val="002060"/>
                </a:solidFill>
              </a:rPr>
              <a:t>weak surveillance </a:t>
            </a:r>
            <a:r>
              <a:rPr lang="en-US" b="1" dirty="0" smtClean="0">
                <a:solidFill>
                  <a:srgbClr val="002060"/>
                </a:solidFill>
              </a:rPr>
              <a:t>structures</a:t>
            </a:r>
          </a:p>
          <a:p>
            <a:pPr lvl="1"/>
            <a:r>
              <a:rPr lang="en-US" dirty="0"/>
              <a:t>Data </a:t>
            </a:r>
            <a:r>
              <a:rPr lang="en-US" dirty="0" smtClean="0"/>
              <a:t>collection manual with incomplete unreliable data sets (AST, clinical data)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information not </a:t>
            </a:r>
            <a:r>
              <a:rPr lang="en-US" dirty="0"/>
              <a:t>readily available to guide </a:t>
            </a:r>
            <a:r>
              <a:rPr lang="en-US" dirty="0" smtClean="0"/>
              <a:t>antibiotic use </a:t>
            </a:r>
            <a:r>
              <a:rPr lang="en-US" dirty="0"/>
              <a:t>nor policy formulation 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Dearth </a:t>
            </a:r>
            <a:r>
              <a:rPr lang="en-US" dirty="0"/>
              <a:t>of </a:t>
            </a:r>
            <a:r>
              <a:rPr lang="en-US" b="1" dirty="0">
                <a:solidFill>
                  <a:srgbClr val="002060"/>
                </a:solidFill>
              </a:rPr>
              <a:t>technical capacity </a:t>
            </a:r>
            <a:endParaRPr lang="en-US" b="1" dirty="0" smtClean="0">
              <a:solidFill>
                <a:srgbClr val="002060"/>
              </a:solidFill>
            </a:endParaRPr>
          </a:p>
          <a:p>
            <a:pPr lvl="1"/>
            <a:r>
              <a:rPr lang="en-US" dirty="0" smtClean="0"/>
              <a:t>Lack personnel with </a:t>
            </a:r>
            <a:r>
              <a:rPr lang="en-US" dirty="0"/>
              <a:t>adequate training in </a:t>
            </a:r>
            <a:r>
              <a:rPr lang="en-US" dirty="0" smtClean="0"/>
              <a:t>AMS and </a:t>
            </a:r>
            <a:r>
              <a:rPr lang="en-US" dirty="0" smtClean="0"/>
              <a:t>other skills </a:t>
            </a:r>
            <a:r>
              <a:rPr lang="en-US" dirty="0"/>
              <a:t>required for effective networking, communication and </a:t>
            </a:r>
            <a:r>
              <a:rPr lang="en-US" dirty="0" smtClean="0"/>
              <a:t>governance of </a:t>
            </a:r>
            <a:r>
              <a:rPr lang="en-US" dirty="0"/>
              <a:t>initiatives</a:t>
            </a:r>
          </a:p>
          <a:p>
            <a:endParaRPr lang="en-US" dirty="0"/>
          </a:p>
          <a:p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9024" y="848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Lack of political will by 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governments</a:t>
            </a:r>
            <a:endParaRPr lang="en-US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0278" y="6528806"/>
            <a:ext cx="112298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https://cdn.who.int/media/docs/default-source/antimicrobial-resistance/iacg-amr-national-action-plans-110618.pdf?%20sfvrsn=53e4eb22_4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029" y="1639432"/>
            <a:ext cx="6085589" cy="46603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8933" y="1712377"/>
            <a:ext cx="559809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Four </a:t>
            </a:r>
            <a:r>
              <a:rPr lang="en-US" sz="2400" b="1" dirty="0">
                <a:solidFill>
                  <a:srgbClr val="002060"/>
                </a:solidFill>
              </a:rPr>
              <a:t>broad </a:t>
            </a:r>
            <a:r>
              <a:rPr lang="en-US" sz="2400" b="1" dirty="0" smtClean="0">
                <a:solidFill>
                  <a:srgbClr val="002060"/>
                </a:solidFill>
              </a:rPr>
              <a:t>categories:</a:t>
            </a:r>
            <a:endParaRPr lang="en-US" sz="2400" b="1" dirty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C</a:t>
            </a:r>
            <a:r>
              <a:rPr lang="en-US" sz="2000" dirty="0" smtClean="0"/>
              <a:t>ountries </a:t>
            </a:r>
            <a:r>
              <a:rPr lang="en-US" sz="2000" dirty="0"/>
              <a:t>with </a:t>
            </a:r>
            <a:r>
              <a:rPr lang="en-US" sz="2000" b="1" dirty="0">
                <a:solidFill>
                  <a:srgbClr val="002060"/>
                </a:solidFill>
              </a:rPr>
              <a:t>no plan </a:t>
            </a:r>
            <a:r>
              <a:rPr lang="en-US" sz="2000" dirty="0"/>
              <a:t>or strategy on AMR </a:t>
            </a:r>
            <a:r>
              <a:rPr lang="en-US" sz="2000" dirty="0" smtClean="0"/>
              <a:t>Countries </a:t>
            </a:r>
            <a:r>
              <a:rPr lang="en-US" sz="2000" b="1" dirty="0">
                <a:solidFill>
                  <a:srgbClr val="002060"/>
                </a:solidFill>
              </a:rPr>
              <a:t>preparing a plan </a:t>
            </a:r>
            <a:r>
              <a:rPr lang="en-US" sz="2000" dirty="0"/>
              <a:t>or having it </a:t>
            </a:r>
            <a:r>
              <a:rPr lang="en-US" sz="2000" dirty="0" smtClean="0"/>
              <a:t>approved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C</a:t>
            </a:r>
            <a:r>
              <a:rPr lang="en-US" sz="2000" dirty="0" smtClean="0"/>
              <a:t>ountries </a:t>
            </a:r>
            <a:r>
              <a:rPr lang="en-US" sz="2000" dirty="0"/>
              <a:t>with a plan but having </a:t>
            </a:r>
            <a:r>
              <a:rPr lang="en-US" sz="2000" b="1" dirty="0">
                <a:solidFill>
                  <a:srgbClr val="002060"/>
                </a:solidFill>
              </a:rPr>
              <a:t>difficulty in implementing </a:t>
            </a:r>
            <a:r>
              <a:rPr lang="en-US" sz="2000" b="1" dirty="0" smtClean="0">
                <a:solidFill>
                  <a:srgbClr val="002060"/>
                </a:solidFill>
              </a:rPr>
              <a:t>it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2000" dirty="0" smtClean="0"/>
              <a:t>no </a:t>
            </a:r>
            <a:r>
              <a:rPr lang="en-US" sz="2000" dirty="0"/>
              <a:t>mechanism for </a:t>
            </a:r>
            <a:r>
              <a:rPr lang="en-US" sz="2000" dirty="0" smtClean="0"/>
              <a:t>implementation/coordination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2000" dirty="0" smtClean="0"/>
              <a:t>logistical</a:t>
            </a:r>
            <a:r>
              <a:rPr lang="en-US" sz="2000" dirty="0"/>
              <a:t>, technical or institutional challenges </a:t>
            </a:r>
            <a:endParaRPr lang="en-US" sz="2000" dirty="0" smtClean="0"/>
          </a:p>
          <a:p>
            <a:pPr marL="800100" lvl="1" indent="-342900">
              <a:buFont typeface="+mj-lt"/>
              <a:buAutoNum type="alphaLcPeriod"/>
            </a:pPr>
            <a:r>
              <a:rPr lang="en-US" sz="2000" dirty="0" smtClean="0"/>
              <a:t>cannot </a:t>
            </a:r>
            <a:r>
              <a:rPr lang="en-US" sz="2000" dirty="0"/>
              <a:t>access enough resources </a:t>
            </a:r>
            <a:endParaRPr lang="en-US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countries </a:t>
            </a:r>
            <a:r>
              <a:rPr lang="en-US" sz="2000" dirty="0"/>
              <a:t>with a plan or strategy that are implementing it </a:t>
            </a:r>
            <a:r>
              <a:rPr lang="en-US" sz="2000" dirty="0" smtClean="0"/>
              <a:t>well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4425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Lack of 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political </a:t>
            </a:r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will by 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governments</a:t>
            </a:r>
            <a:endParaRPr lang="en-US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70" y="1690688"/>
            <a:ext cx="7509009" cy="43687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886777" y="6425566"/>
            <a:ext cx="92086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https://news.un.org/en/story/2016/09/539912/</a:t>
            </a:r>
          </a:p>
        </p:txBody>
      </p:sp>
      <p:sp>
        <p:nvSpPr>
          <p:cNvPr id="3" name="Rectangle 2"/>
          <p:cNvSpPr/>
          <p:nvPr/>
        </p:nvSpPr>
        <p:spPr>
          <a:xfrm>
            <a:off x="7605579" y="2301773"/>
            <a:ext cx="44898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en-US" dirty="0"/>
              <a:t>May 2015, </a:t>
            </a:r>
            <a:r>
              <a:rPr lang="en-US" dirty="0" smtClean="0"/>
              <a:t>World </a:t>
            </a:r>
            <a:r>
              <a:rPr lang="en-US" dirty="0"/>
              <a:t>Health Assembly endorsed the Global Action Plan (GAP) on AMR that called upon member states to develop </a:t>
            </a:r>
            <a:r>
              <a:rPr lang="en-US" dirty="0" smtClean="0"/>
              <a:t>NAPs </a:t>
            </a:r>
            <a:r>
              <a:rPr lang="en-US" dirty="0"/>
              <a:t>to address AMR</a:t>
            </a:r>
            <a:r>
              <a:rPr lang="en-US" dirty="0" smtClean="0"/>
              <a:t>.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dirty="0"/>
              <a:t>December 31</a:t>
            </a:r>
            <a:r>
              <a:rPr lang="en-US" baseline="30000" dirty="0"/>
              <a:t>st</a:t>
            </a:r>
            <a:r>
              <a:rPr lang="en-US" dirty="0"/>
              <a:t> 2019 and according to the WHO Regional Office for Africa, </a:t>
            </a:r>
            <a:endParaRPr lang="en-US" dirty="0" smtClean="0"/>
          </a:p>
          <a:p>
            <a:pPr marL="360363" lvl="1" indent="-92075">
              <a:buFont typeface="Calibri" panose="020F0502020204030204" pitchFamily="34" charset="0"/>
              <a:buChar char="-"/>
            </a:pPr>
            <a:r>
              <a:rPr lang="en-US" dirty="0" smtClean="0"/>
              <a:t>33 </a:t>
            </a:r>
            <a:r>
              <a:rPr lang="en-US" dirty="0"/>
              <a:t>African countries had AMR NAPs, </a:t>
            </a:r>
            <a:endParaRPr lang="en-US" dirty="0" smtClean="0"/>
          </a:p>
          <a:p>
            <a:pPr marL="360363" lvl="1" indent="-92075">
              <a:buFont typeface="Calibri" panose="020F0502020204030204" pitchFamily="34" charset="0"/>
              <a:buChar char="-"/>
            </a:pPr>
            <a:r>
              <a:rPr lang="en-US" b="1" dirty="0" smtClean="0">
                <a:solidFill>
                  <a:srgbClr val="002060"/>
                </a:solidFill>
              </a:rPr>
              <a:t>16 </a:t>
            </a:r>
            <a:r>
              <a:rPr lang="en-US" b="1" dirty="0">
                <a:solidFill>
                  <a:srgbClr val="002060"/>
                </a:solidFill>
              </a:rPr>
              <a:t>politically endorsed </a:t>
            </a:r>
            <a:r>
              <a:rPr lang="en-US" dirty="0"/>
              <a:t>at government level, </a:t>
            </a:r>
            <a:endParaRPr lang="en-US" dirty="0" smtClean="0"/>
          </a:p>
          <a:p>
            <a:pPr marL="360363" lvl="1" indent="-92075">
              <a:buFont typeface="Calibri" panose="020F0502020204030204" pitchFamily="34" charset="0"/>
              <a:buChar char="-"/>
            </a:pPr>
            <a:r>
              <a:rPr lang="en-US" b="1" dirty="0" smtClean="0">
                <a:solidFill>
                  <a:srgbClr val="002060"/>
                </a:solidFill>
              </a:rPr>
              <a:t>13 </a:t>
            </a:r>
            <a:r>
              <a:rPr lang="en-US" b="1" dirty="0">
                <a:solidFill>
                  <a:srgbClr val="002060"/>
                </a:solidFill>
              </a:rPr>
              <a:t>technically endorsed </a:t>
            </a:r>
            <a:r>
              <a:rPr lang="en-US" dirty="0"/>
              <a:t>and still going through countries legislative processes and the rest were being developed.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70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504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Lack of access to quality 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laboratory </a:t>
            </a:r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services</a:t>
            </a:r>
            <a:endParaRPr lang="fr-FR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150580" y="1393114"/>
            <a:ext cx="8012682" cy="3920316"/>
          </a:xfrm>
        </p:spPr>
        <p:txBody>
          <a:bodyPr>
            <a:no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Inadequate </a:t>
            </a:r>
            <a:r>
              <a:rPr lang="en-GB" sz="2400" b="1" dirty="0" smtClean="0">
                <a:solidFill>
                  <a:srgbClr val="002060"/>
                </a:solidFill>
              </a:rPr>
              <a:t>access: </a:t>
            </a:r>
            <a:r>
              <a:rPr lang="en-US" sz="2400" dirty="0"/>
              <a:t>insufficient quantity </a:t>
            </a:r>
            <a:r>
              <a:rPr lang="en-US" sz="2400" dirty="0" smtClean="0"/>
              <a:t>and quality </a:t>
            </a:r>
            <a:endParaRPr lang="en-US" sz="2400" dirty="0" smtClean="0"/>
          </a:p>
          <a:p>
            <a:pPr lvl="1"/>
            <a:r>
              <a:rPr lang="en-US" sz="2000" dirty="0" smtClean="0"/>
              <a:t>SSA: </a:t>
            </a:r>
            <a:r>
              <a:rPr lang="en-US" sz="2000" dirty="0" smtClean="0"/>
              <a:t>380 </a:t>
            </a:r>
            <a:r>
              <a:rPr lang="en-US" sz="2000" dirty="0" smtClean="0">
                <a:solidFill>
                  <a:srgbClr val="002060"/>
                </a:solidFill>
              </a:rPr>
              <a:t>lab </a:t>
            </a:r>
            <a:r>
              <a:rPr lang="en-US" sz="2000" dirty="0" smtClean="0">
                <a:solidFill>
                  <a:srgbClr val="002060"/>
                </a:solidFill>
              </a:rPr>
              <a:t>accredited </a:t>
            </a:r>
            <a:r>
              <a:rPr lang="en-US" sz="2000" dirty="0" smtClean="0"/>
              <a:t>to </a:t>
            </a:r>
            <a:r>
              <a:rPr lang="en-US" sz="2000" dirty="0" smtClean="0"/>
              <a:t>intern. stands</a:t>
            </a:r>
            <a:r>
              <a:rPr lang="en-US" sz="2000" dirty="0" smtClean="0"/>
              <a:t>, </a:t>
            </a:r>
            <a:r>
              <a:rPr lang="en-US" sz="2000" dirty="0" smtClean="0"/>
              <a:t>absence in 37/49 </a:t>
            </a:r>
            <a:r>
              <a:rPr lang="en-US" sz="2000" dirty="0"/>
              <a:t>countries </a:t>
            </a:r>
            <a:endParaRPr lang="en-US" sz="2000" dirty="0" smtClean="0"/>
          </a:p>
          <a:p>
            <a:pPr lvl="1"/>
            <a:r>
              <a:rPr lang="en-US" sz="2000" dirty="0" smtClean="0">
                <a:solidFill>
                  <a:srgbClr val="002060"/>
                </a:solidFill>
              </a:rPr>
              <a:t>Lack</a:t>
            </a:r>
            <a:r>
              <a:rPr lang="en-US" sz="2000" dirty="0" smtClean="0"/>
              <a:t> </a:t>
            </a:r>
            <a:r>
              <a:rPr lang="en-US" sz="2000" dirty="0"/>
              <a:t>of </a:t>
            </a:r>
            <a:r>
              <a:rPr lang="en-US" sz="2000" dirty="0" smtClean="0"/>
              <a:t>resources</a:t>
            </a:r>
          </a:p>
          <a:p>
            <a:pPr lvl="2"/>
            <a:r>
              <a:rPr lang="en-US" sz="1600" dirty="0" smtClean="0"/>
              <a:t>Manpower</a:t>
            </a:r>
            <a:r>
              <a:rPr lang="en-US" sz="1600" dirty="0"/>
              <a:t>, </a:t>
            </a:r>
            <a:r>
              <a:rPr lang="en-US" sz="1600" dirty="0" smtClean="0"/>
              <a:t>inadequate infrastructure</a:t>
            </a:r>
            <a:r>
              <a:rPr lang="en-US" sz="1600" dirty="0"/>
              <a:t>, </a:t>
            </a:r>
            <a:r>
              <a:rPr lang="en-US" sz="1600" dirty="0" smtClean="0"/>
              <a:t>insufficient lab </a:t>
            </a:r>
            <a:r>
              <a:rPr lang="en-US" sz="1600" dirty="0" smtClean="0"/>
              <a:t>supplies</a:t>
            </a:r>
            <a:r>
              <a:rPr lang="en-US" sz="1600" dirty="0"/>
              <a:t>, </a:t>
            </a:r>
            <a:r>
              <a:rPr lang="en-US" sz="1600" dirty="0" smtClean="0"/>
              <a:t>supply </a:t>
            </a:r>
            <a:r>
              <a:rPr lang="en-US" sz="1600" dirty="0"/>
              <a:t>chain management, poor </a:t>
            </a:r>
            <a:r>
              <a:rPr lang="en-US" sz="1600" dirty="0" smtClean="0"/>
              <a:t>maintenance</a:t>
            </a:r>
            <a:r>
              <a:rPr lang="en-US" sz="1600" dirty="0"/>
              <a:t>, inadequate quality </a:t>
            </a:r>
            <a:r>
              <a:rPr lang="en-US" sz="1600" dirty="0" smtClean="0"/>
              <a:t>management, dearth </a:t>
            </a:r>
            <a:r>
              <a:rPr lang="en-US" sz="1600" dirty="0"/>
              <a:t>of regulation by </a:t>
            </a:r>
            <a:r>
              <a:rPr lang="en-US" sz="1600" dirty="0" smtClean="0"/>
              <a:t>government</a:t>
            </a:r>
          </a:p>
          <a:p>
            <a:pPr lvl="1"/>
            <a:r>
              <a:rPr lang="en-US" sz="2000" dirty="0" smtClean="0">
                <a:solidFill>
                  <a:srgbClr val="002060"/>
                </a:solidFill>
              </a:rPr>
              <a:t>Pathogen detection </a:t>
            </a:r>
            <a:r>
              <a:rPr lang="en-US" sz="2000" dirty="0">
                <a:solidFill>
                  <a:srgbClr val="002060"/>
                </a:solidFill>
              </a:rPr>
              <a:t>and </a:t>
            </a:r>
            <a:r>
              <a:rPr lang="en-US" sz="2000" dirty="0" smtClean="0">
                <a:solidFill>
                  <a:srgbClr val="002060"/>
                </a:solidFill>
              </a:rPr>
              <a:t>AST</a:t>
            </a:r>
            <a:r>
              <a:rPr lang="en-US" sz="2000" dirty="0" smtClean="0"/>
              <a:t>: </a:t>
            </a:r>
            <a:endParaRPr lang="en-US" sz="2000" dirty="0" smtClean="0"/>
          </a:p>
          <a:p>
            <a:pPr lvl="2"/>
            <a:r>
              <a:rPr lang="en-US" sz="1600" dirty="0" smtClean="0"/>
              <a:t>obsolete </a:t>
            </a:r>
            <a:r>
              <a:rPr lang="en-US" sz="1600" dirty="0"/>
              <a:t>phenotypic methods </a:t>
            </a:r>
            <a:r>
              <a:rPr lang="en-US" sz="1600" dirty="0" smtClean="0"/>
              <a:t>slow</a:t>
            </a:r>
            <a:r>
              <a:rPr lang="en-US" sz="1600" dirty="0"/>
              <a:t>, </a:t>
            </a:r>
            <a:r>
              <a:rPr lang="en-US" sz="1600" dirty="0" smtClean="0"/>
              <a:t>prone </a:t>
            </a:r>
            <a:r>
              <a:rPr lang="en-US" sz="1600" dirty="0"/>
              <a:t>to </a:t>
            </a:r>
            <a:r>
              <a:rPr lang="en-US" sz="1600" dirty="0" smtClean="0"/>
              <a:t>errors </a:t>
            </a:r>
            <a:r>
              <a:rPr lang="en-US" sz="1600" dirty="0" smtClean="0">
                <a:sym typeface="Wingdings" panose="05000000000000000000" pitchFamily="2" charset="2"/>
              </a:rPr>
              <a:t> </a:t>
            </a:r>
            <a:r>
              <a:rPr lang="en-US" sz="1600" dirty="0" smtClean="0"/>
              <a:t>inaccurate clinical decision </a:t>
            </a:r>
            <a:r>
              <a:rPr lang="en-US" sz="1600" dirty="0"/>
              <a:t>making</a:t>
            </a:r>
            <a:endParaRPr lang="fr-FR" sz="1600" dirty="0" smtClean="0"/>
          </a:p>
          <a:p>
            <a:r>
              <a:rPr lang="fr-FR" sz="2400" b="1" dirty="0" err="1" smtClean="0">
                <a:solidFill>
                  <a:srgbClr val="002060"/>
                </a:solidFill>
              </a:rPr>
              <a:t>Inequitable</a:t>
            </a:r>
            <a:r>
              <a:rPr lang="fr-FR" sz="2400" b="1" dirty="0" smtClean="0">
                <a:solidFill>
                  <a:srgbClr val="002060"/>
                </a:solidFill>
              </a:rPr>
              <a:t> </a:t>
            </a:r>
            <a:r>
              <a:rPr lang="fr-FR" sz="2400" b="1" dirty="0" err="1">
                <a:solidFill>
                  <a:srgbClr val="002060"/>
                </a:solidFill>
              </a:rPr>
              <a:t>access</a:t>
            </a:r>
            <a:r>
              <a:rPr lang="fr-FR" sz="2400" b="1" dirty="0">
                <a:solidFill>
                  <a:srgbClr val="002060"/>
                </a:solidFill>
              </a:rPr>
              <a:t> </a:t>
            </a:r>
            <a:endParaRPr lang="fr-FR" sz="2400" b="1" dirty="0" smtClean="0">
              <a:solidFill>
                <a:srgbClr val="002060"/>
              </a:solidFill>
            </a:endParaRPr>
          </a:p>
          <a:p>
            <a:pPr lvl="1"/>
            <a:r>
              <a:rPr lang="en-US" sz="2000" dirty="0" smtClean="0"/>
              <a:t>Lab </a:t>
            </a:r>
            <a:r>
              <a:rPr lang="en-US" sz="2000" dirty="0"/>
              <a:t>services </a:t>
            </a:r>
            <a:r>
              <a:rPr lang="en-US" sz="2000" dirty="0" smtClean="0"/>
              <a:t>located </a:t>
            </a:r>
            <a:r>
              <a:rPr lang="en-US" sz="2000" dirty="0"/>
              <a:t>in </a:t>
            </a:r>
            <a:r>
              <a:rPr lang="en-US" sz="2000" dirty="0">
                <a:solidFill>
                  <a:srgbClr val="002060"/>
                </a:solidFill>
              </a:rPr>
              <a:t>urban </a:t>
            </a:r>
            <a:r>
              <a:rPr lang="en-US" sz="2000" dirty="0" smtClean="0">
                <a:solidFill>
                  <a:srgbClr val="002060"/>
                </a:solidFill>
              </a:rPr>
              <a:t>areas</a:t>
            </a:r>
          </a:p>
          <a:p>
            <a:pPr lvl="1"/>
            <a:r>
              <a:rPr lang="en-US" sz="2000" dirty="0" smtClean="0">
                <a:solidFill>
                  <a:srgbClr val="002060"/>
                </a:solidFill>
              </a:rPr>
              <a:t>Absence </a:t>
            </a:r>
            <a:r>
              <a:rPr lang="en-US" sz="2000" dirty="0">
                <a:solidFill>
                  <a:srgbClr val="002060"/>
                </a:solidFill>
              </a:rPr>
              <a:t>of </a:t>
            </a:r>
            <a:r>
              <a:rPr lang="en-US" sz="2000" dirty="0" smtClean="0">
                <a:solidFill>
                  <a:srgbClr val="002060"/>
                </a:solidFill>
              </a:rPr>
              <a:t>guidance </a:t>
            </a:r>
            <a:r>
              <a:rPr lang="en-US" sz="2000" dirty="0" smtClean="0"/>
              <a:t>by diagnostic </a:t>
            </a:r>
            <a:r>
              <a:rPr lang="en-US" sz="2000" dirty="0" smtClean="0"/>
              <a:t>lab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US" sz="2000" dirty="0" smtClean="0"/>
              <a:t>presumptive </a:t>
            </a:r>
            <a:r>
              <a:rPr lang="en-US" sz="2000" dirty="0"/>
              <a:t>management of patients, </a:t>
            </a:r>
            <a:endParaRPr lang="en-US" sz="2000" dirty="0" smtClean="0"/>
          </a:p>
          <a:p>
            <a:pPr marL="457200" lvl="1" indent="0">
              <a:buNone/>
            </a:pPr>
            <a:r>
              <a:rPr lang="en-US" sz="2000" dirty="0" smtClean="0"/>
              <a:t>blind </a:t>
            </a:r>
            <a:r>
              <a:rPr lang="en-US" sz="2000" dirty="0" smtClean="0"/>
              <a:t>prescription of </a:t>
            </a:r>
            <a:r>
              <a:rPr lang="en-US" sz="2000" dirty="0"/>
              <a:t>antibiotics </a:t>
            </a:r>
            <a:endParaRPr lang="en-US" sz="2000" dirty="0" smtClean="0"/>
          </a:p>
          <a:p>
            <a:pPr marL="457200" lvl="1" indent="0">
              <a:buNone/>
            </a:pPr>
            <a:r>
              <a:rPr lang="en-US" sz="2000" dirty="0" smtClean="0"/>
              <a:t>or </a:t>
            </a:r>
            <a:r>
              <a:rPr lang="en-US" sz="2000" dirty="0"/>
              <a:t>referral of very sick cases</a:t>
            </a:r>
            <a:endParaRPr lang="en-GB" sz="20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446" y="1102763"/>
            <a:ext cx="3832984" cy="255227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5564" y="4278481"/>
            <a:ext cx="2576945" cy="170892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446" y="3655036"/>
            <a:ext cx="3733800" cy="27051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9721" y="6463291"/>
            <a:ext cx="119657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Mapping Antimicrobial Resistance and Antimicrobial Use Partnership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. Incomplete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antimicrobial resistance (AMR) data in Africa: the crises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within the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crises. 2022.</a:t>
            </a:r>
            <a:endParaRPr lang="fr-FR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1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30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Perception</a:t>
            </a:r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values and beliefs 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 </a:t>
            </a:r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consumers or 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end users </a:t>
            </a:r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 antibiotics</a:t>
            </a:r>
            <a:endParaRPr lang="fr-FR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741630" y="1625550"/>
            <a:ext cx="11353800" cy="3645705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Demand </a:t>
            </a:r>
            <a:r>
              <a:rPr lang="en-US" sz="2400" dirty="0" smtClean="0"/>
              <a:t>from individuals</a:t>
            </a:r>
            <a:r>
              <a:rPr lang="en-US" sz="2400" dirty="0"/>
              <a:t>, </a:t>
            </a:r>
            <a:r>
              <a:rPr lang="en-US" sz="2400" dirty="0" smtClean="0"/>
              <a:t>relatives or </a:t>
            </a:r>
            <a:r>
              <a:rPr lang="en-US" sz="2400" dirty="0"/>
              <a:t>care givers </a:t>
            </a:r>
            <a:endParaRPr lang="en-US" sz="2400" dirty="0" smtClean="0"/>
          </a:p>
          <a:p>
            <a:r>
              <a:rPr lang="en-US" sz="2400" b="1" dirty="0" smtClean="0">
                <a:solidFill>
                  <a:srgbClr val="002060"/>
                </a:solidFill>
              </a:rPr>
              <a:t>Patrilineal</a:t>
            </a:r>
            <a:r>
              <a:rPr lang="en-US" sz="2400" b="1" dirty="0">
                <a:solidFill>
                  <a:srgbClr val="002060"/>
                </a:solidFill>
              </a:rPr>
              <a:t>, traditional or </a:t>
            </a:r>
            <a:r>
              <a:rPr lang="en-US" sz="2400" b="1" dirty="0" smtClean="0">
                <a:solidFill>
                  <a:srgbClr val="002060"/>
                </a:solidFill>
              </a:rPr>
              <a:t>religious </a:t>
            </a:r>
            <a:r>
              <a:rPr lang="en-US" sz="2400" b="1" dirty="0" smtClean="0">
                <a:solidFill>
                  <a:srgbClr val="002060"/>
                </a:solidFill>
              </a:rPr>
              <a:t>cultures</a:t>
            </a:r>
            <a:endParaRPr lang="en-US" sz="2400" dirty="0" smtClean="0"/>
          </a:p>
          <a:p>
            <a:pPr lvl="1"/>
            <a:r>
              <a:rPr lang="en-US" sz="2000" dirty="0" smtClean="0"/>
              <a:t>Ex: dependent </a:t>
            </a:r>
            <a:r>
              <a:rPr lang="en-US" sz="2000" dirty="0"/>
              <a:t>on </a:t>
            </a:r>
            <a:r>
              <a:rPr lang="en-US" sz="2000" dirty="0" smtClean="0"/>
              <a:t>husband </a:t>
            </a:r>
            <a:r>
              <a:rPr lang="en-US" sz="2000" dirty="0"/>
              <a:t>(or male family head), </a:t>
            </a:r>
            <a:r>
              <a:rPr lang="en-US" sz="2000" dirty="0" smtClean="0"/>
              <a:t>traditional </a:t>
            </a:r>
            <a:r>
              <a:rPr lang="en-US" sz="2000" dirty="0"/>
              <a:t>ruler or religious leader</a:t>
            </a:r>
            <a:r>
              <a:rPr lang="en-US" sz="2000" dirty="0" smtClean="0"/>
              <a:t>.</a:t>
            </a:r>
          </a:p>
          <a:p>
            <a:endParaRPr lang="fr-FR" sz="2400" dirty="0"/>
          </a:p>
          <a:p>
            <a:endParaRPr lang="en-GB" sz="18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47491" y="6359870"/>
            <a:ext cx="73479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Ndaki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 et al. BMC Public Health (2025)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25:705 https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://doi.org/10.1186/s12889-025-21553-6</a:t>
            </a:r>
            <a:endParaRPr lang="fr-FR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67927" y="3261017"/>
            <a:ext cx="6289963" cy="255454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Environment </a:t>
            </a:r>
            <a:r>
              <a:rPr lang="en-US" sz="2000" dirty="0">
                <a:solidFill>
                  <a:schemeClr val="bg1"/>
                </a:solidFill>
              </a:rPr>
              <a:t>of self-medication and inappropriate </a:t>
            </a:r>
            <a:r>
              <a:rPr lang="en-US" sz="2000" dirty="0" smtClean="0">
                <a:solidFill>
                  <a:schemeClr val="bg1"/>
                </a:solidFill>
              </a:rPr>
              <a:t>ATB </a:t>
            </a:r>
            <a:r>
              <a:rPr lang="en-US" sz="2000" dirty="0" smtClean="0">
                <a:solidFill>
                  <a:schemeClr val="bg1"/>
                </a:solidFill>
              </a:rPr>
              <a:t>use: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Lack </a:t>
            </a:r>
            <a:r>
              <a:rPr lang="en-US" sz="2000" dirty="0">
                <a:solidFill>
                  <a:schemeClr val="bg1"/>
                </a:solidFill>
              </a:rPr>
              <a:t>of proper knowledge and misinterpretation of </a:t>
            </a:r>
            <a:r>
              <a:rPr lang="en-US" sz="2000" dirty="0" smtClean="0">
                <a:solidFill>
                  <a:schemeClr val="bg1"/>
                </a:solidFill>
              </a:rPr>
              <a:t>symptoms facilitated </a:t>
            </a:r>
            <a:r>
              <a:rPr lang="en-US" sz="2000" dirty="0">
                <a:solidFill>
                  <a:schemeClr val="bg1"/>
                </a:solidFill>
              </a:rPr>
              <a:t>unnecessary use of </a:t>
            </a:r>
            <a:r>
              <a:rPr lang="en-US" sz="2000" dirty="0" smtClean="0">
                <a:solidFill>
                  <a:schemeClr val="bg1"/>
                </a:solidFill>
              </a:rPr>
              <a:t>ATB 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Use </a:t>
            </a:r>
            <a:r>
              <a:rPr lang="en-US" sz="2000" dirty="0">
                <a:solidFill>
                  <a:schemeClr val="bg1"/>
                </a:solidFill>
              </a:rPr>
              <a:t>of the previous </a:t>
            </a:r>
            <a:r>
              <a:rPr lang="en-US" sz="2000" dirty="0" smtClean="0">
                <a:solidFill>
                  <a:schemeClr val="bg1"/>
                </a:solidFill>
              </a:rPr>
              <a:t>prescription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Recommendations </a:t>
            </a:r>
            <a:r>
              <a:rPr lang="en-US" sz="2000" dirty="0">
                <a:solidFill>
                  <a:schemeClr val="bg1"/>
                </a:solidFill>
              </a:rPr>
              <a:t>from the </a:t>
            </a:r>
            <a:r>
              <a:rPr lang="en-US" sz="2000" dirty="0" smtClean="0">
                <a:solidFill>
                  <a:schemeClr val="bg1"/>
                </a:solidFill>
              </a:rPr>
              <a:t>drug </a:t>
            </a:r>
            <a:r>
              <a:rPr lang="en-US" sz="2000" dirty="0" smtClean="0">
                <a:solidFill>
                  <a:schemeClr val="bg1"/>
                </a:solidFill>
              </a:rPr>
              <a:t>sellers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Unavailability </a:t>
            </a:r>
            <a:r>
              <a:rPr lang="en-US" sz="2000" dirty="0">
                <a:solidFill>
                  <a:schemeClr val="bg1"/>
                </a:solidFill>
              </a:rPr>
              <a:t>of competent doctors for </a:t>
            </a:r>
            <a:r>
              <a:rPr lang="en-US" sz="2000" dirty="0" smtClean="0">
                <a:solidFill>
                  <a:schemeClr val="bg1"/>
                </a:solidFill>
              </a:rPr>
              <a:t>consultations 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Low </a:t>
            </a:r>
            <a:r>
              <a:rPr lang="en-US" sz="2000" dirty="0">
                <a:solidFill>
                  <a:schemeClr val="bg1"/>
                </a:solidFill>
              </a:rPr>
              <a:t>socioeconomic </a:t>
            </a:r>
            <a:r>
              <a:rPr lang="en-US" sz="2000" dirty="0" smtClean="0">
                <a:solidFill>
                  <a:schemeClr val="bg1"/>
                </a:solidFill>
              </a:rPr>
              <a:t>status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Mild </a:t>
            </a:r>
            <a:r>
              <a:rPr lang="en-US" sz="2000" dirty="0">
                <a:solidFill>
                  <a:schemeClr val="bg1"/>
                </a:solidFill>
              </a:rPr>
              <a:t>disease </a:t>
            </a:r>
            <a:r>
              <a:rPr lang="en-US" sz="2000" dirty="0" smtClean="0">
                <a:solidFill>
                  <a:schemeClr val="bg1"/>
                </a:solidFill>
              </a:rPr>
              <a:t>symptoms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7855" y="3448402"/>
            <a:ext cx="50892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Sociocultural </a:t>
            </a:r>
            <a:r>
              <a:rPr lang="en-US" sz="2400" dirty="0"/>
              <a:t>preferences for a particular route of administration </a:t>
            </a:r>
            <a:endParaRPr lang="en-US" sz="2400" dirty="0" smtClean="0"/>
          </a:p>
          <a:p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/>
              <a:t>inappropriate dosing</a:t>
            </a:r>
          </a:p>
          <a:p>
            <a:pPr lvl="1"/>
            <a:r>
              <a:rPr lang="en-US" sz="2000" dirty="0"/>
              <a:t>Outpatients in some LMICs to insist on intravenous or intramuscular antibiotics even when oral alternatives may suffice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3469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76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Core Elements 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 ASP</a:t>
            </a:r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Resource-Limited 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Settings</a:t>
            </a:r>
            <a:endParaRPr lang="fr-FR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4296" y="6550223"/>
            <a:ext cx="9389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</a:rPr>
              <a:t>CDC -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The Core Elements of Human Antibiotic Stewardship Programs in Resource-Limited Settings: National and Hospital Levels</a:t>
            </a:r>
            <a:endParaRPr lang="fr-FR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612" y="1159202"/>
            <a:ext cx="4790497" cy="543388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9534" y="1159202"/>
            <a:ext cx="4128019" cy="5391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552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c plein 14"/>
          <p:cNvSpPr/>
          <p:nvPr/>
        </p:nvSpPr>
        <p:spPr>
          <a:xfrm>
            <a:off x="3417199" y="2701925"/>
            <a:ext cx="5280025" cy="5240338"/>
          </a:xfrm>
          <a:prstGeom prst="blockArc">
            <a:avLst>
              <a:gd name="adj1" fmla="val 9755098"/>
              <a:gd name="adj2" fmla="val 1164236"/>
              <a:gd name="adj3" fmla="val 17710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231587" y="3126202"/>
            <a:ext cx="3682245" cy="2677426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0489985"/>
              </a:avLst>
            </a:prstTxWarp>
            <a:spAutoFit/>
          </a:bodyPr>
          <a:lstStyle/>
          <a:p>
            <a:pPr algn="ctr">
              <a:defRPr/>
            </a:pPr>
            <a:r>
              <a:rPr lang="fr-FR" sz="2800" dirty="0">
                <a:cs typeface="Arial" pitchFamily="34" charset="0"/>
              </a:rPr>
              <a:t> </a:t>
            </a:r>
            <a:r>
              <a:rPr lang="fr-FR" sz="2800" dirty="0" err="1" smtClean="0">
                <a:cs typeface="Arial" pitchFamily="34" charset="0"/>
              </a:rPr>
              <a:t>Organisational</a:t>
            </a:r>
            <a:r>
              <a:rPr lang="fr-FR" sz="2800" dirty="0" smtClean="0">
                <a:cs typeface="Arial" pitchFamily="34" charset="0"/>
              </a:rPr>
              <a:t> </a:t>
            </a:r>
            <a:r>
              <a:rPr lang="fr-FR" sz="2800" dirty="0" err="1" smtClean="0">
                <a:cs typeface="Arial" pitchFamily="34" charset="0"/>
              </a:rPr>
              <a:t>context</a:t>
            </a:r>
            <a:r>
              <a:rPr lang="fr-FR" sz="2800" dirty="0" smtClean="0">
                <a:cs typeface="Arial" pitchFamily="34" charset="0"/>
              </a:rPr>
              <a:t> </a:t>
            </a:r>
            <a:endParaRPr lang="fr-FR" sz="2800" dirty="0"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7869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Several</a:t>
            </a:r>
            <a:r>
              <a:rPr lang="fr-FR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levels</a:t>
            </a:r>
            <a:r>
              <a:rPr lang="fr-FR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analysis</a:t>
            </a:r>
            <a:endParaRPr lang="fr-FR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16" name="Arc plein 15"/>
          <p:cNvSpPr/>
          <p:nvPr/>
        </p:nvSpPr>
        <p:spPr>
          <a:xfrm>
            <a:off x="4231587" y="3638550"/>
            <a:ext cx="3673475" cy="3697288"/>
          </a:xfrm>
          <a:prstGeom prst="blockArc">
            <a:avLst>
              <a:gd name="adj1" fmla="val 10044647"/>
              <a:gd name="adj2" fmla="val 860573"/>
              <a:gd name="adj3" fmla="val 24872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17" name="Ellipse 16"/>
          <p:cNvSpPr/>
          <p:nvPr/>
        </p:nvSpPr>
        <p:spPr>
          <a:xfrm>
            <a:off x="5096774" y="4502150"/>
            <a:ext cx="1943100" cy="1912938"/>
          </a:xfrm>
          <a:prstGeom prst="ellipse">
            <a:avLst/>
          </a:prstGeom>
          <a:solidFill>
            <a:srgbClr val="FF252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8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012" y="4741863"/>
            <a:ext cx="360362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349" y="4741863"/>
            <a:ext cx="35877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4906948" y="4141602"/>
            <a:ext cx="2322380" cy="1517493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9333093"/>
              </a:avLst>
            </a:prstTxWarp>
            <a:spAutoFit/>
          </a:bodyPr>
          <a:lstStyle/>
          <a:p>
            <a:pPr algn="ctr">
              <a:defRPr/>
            </a:pPr>
            <a:r>
              <a:rPr lang="fr-FR" sz="3200" dirty="0" err="1" smtClean="0">
                <a:solidFill>
                  <a:schemeClr val="bg1">
                    <a:lumMod val="75000"/>
                  </a:schemeClr>
                </a:solidFill>
                <a:cs typeface="Arial" pitchFamily="34" charset="0"/>
              </a:rPr>
              <a:t>Indiv</a:t>
            </a:r>
            <a:r>
              <a:rPr lang="fr-FR" sz="3200" dirty="0" smtClean="0">
                <a:solidFill>
                  <a:schemeClr val="bg1">
                    <a:lumMod val="75000"/>
                  </a:schemeClr>
                </a:solidFill>
                <a:cs typeface="Arial" pitchFamily="34" charset="0"/>
              </a:rPr>
              <a:t>. </a:t>
            </a:r>
            <a:r>
              <a:rPr lang="fr-FR" sz="3200" dirty="0" err="1" smtClean="0">
                <a:solidFill>
                  <a:schemeClr val="bg1">
                    <a:lumMod val="75000"/>
                  </a:schemeClr>
                </a:solidFill>
                <a:cs typeface="Arial" pitchFamily="34" charset="0"/>
              </a:rPr>
              <a:t>caracteristics</a:t>
            </a:r>
            <a:endParaRPr lang="fr-FR" sz="3200" dirty="0">
              <a:solidFill>
                <a:schemeClr val="bg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4" name="ZoneTexte 7"/>
          <p:cNvSpPr txBox="1">
            <a:spLocks noChangeArrowheads="1"/>
          </p:cNvSpPr>
          <p:nvPr/>
        </p:nvSpPr>
        <p:spPr bwMode="auto">
          <a:xfrm>
            <a:off x="5412026" y="5675281"/>
            <a:ext cx="13679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chemeClr val="bg1"/>
                </a:solidFill>
              </a:rPr>
              <a:t>Healthcare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chemeClr val="bg1"/>
                </a:solidFill>
              </a:rPr>
              <a:t>Professional</a:t>
            </a:r>
            <a:endParaRPr lang="fr-FR" altLang="fr-FR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1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6380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Poor use of laboratory services 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by </a:t>
            </a:r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clinicians</a:t>
            </a:r>
            <a:endParaRPr lang="fr-FR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684343" y="1447363"/>
            <a:ext cx="11507657" cy="3920316"/>
          </a:xfrm>
        </p:spPr>
        <p:txBody>
          <a:bodyPr>
            <a:noAutofit/>
          </a:bodyPr>
          <a:lstStyle/>
          <a:p>
            <a:r>
              <a:rPr lang="en-US" sz="2400" dirty="0" smtClean="0"/>
              <a:t>Assumption </a:t>
            </a:r>
            <a:r>
              <a:rPr lang="en-US" sz="2400" dirty="0"/>
              <a:t>that </a:t>
            </a:r>
            <a:r>
              <a:rPr lang="en-US" sz="2400" b="1" dirty="0">
                <a:solidFill>
                  <a:srgbClr val="002060"/>
                </a:solidFill>
              </a:rPr>
              <a:t>clinical diagnosis is </a:t>
            </a:r>
            <a:r>
              <a:rPr lang="en-US" sz="2400" b="1" dirty="0" smtClean="0">
                <a:solidFill>
                  <a:srgbClr val="002060"/>
                </a:solidFill>
              </a:rPr>
              <a:t>sufficient</a:t>
            </a:r>
            <a:r>
              <a:rPr lang="en-US" sz="2400" dirty="0" smtClean="0"/>
              <a:t>, laboratories not </a:t>
            </a:r>
            <a:r>
              <a:rPr lang="en-US" sz="2400" dirty="0"/>
              <a:t>necessary </a:t>
            </a:r>
            <a:endParaRPr lang="en-US" sz="2400" dirty="0" smtClean="0"/>
          </a:p>
          <a:p>
            <a:pPr lvl="1"/>
            <a:r>
              <a:rPr lang="en-US" sz="2000" dirty="0" smtClean="0"/>
              <a:t>Senior physician instructs </a:t>
            </a:r>
            <a:r>
              <a:rPr lang="en-US" sz="2000" dirty="0"/>
              <a:t>a junior physician not to use the </a:t>
            </a:r>
            <a:r>
              <a:rPr lang="en-US" sz="2000" dirty="0" smtClean="0"/>
              <a:t>laboratory </a:t>
            </a:r>
          </a:p>
          <a:p>
            <a:pPr lvl="1"/>
            <a:r>
              <a:rPr lang="en-US" sz="2000" dirty="0" smtClean="0"/>
              <a:t>Poor </a:t>
            </a:r>
            <a:r>
              <a:rPr lang="en-US" sz="2000" dirty="0"/>
              <a:t>communication between physicians and the </a:t>
            </a:r>
            <a:r>
              <a:rPr lang="en-US" sz="2000" dirty="0" smtClean="0"/>
              <a:t>hospital’s laboratory</a:t>
            </a:r>
          </a:p>
          <a:p>
            <a:r>
              <a:rPr lang="en-US" sz="2400" dirty="0" smtClean="0"/>
              <a:t>Lack </a:t>
            </a:r>
            <a:r>
              <a:rPr lang="en-US" sz="2400" dirty="0"/>
              <a:t>of </a:t>
            </a:r>
            <a:r>
              <a:rPr lang="en-US" sz="2400" b="1" dirty="0">
                <a:solidFill>
                  <a:srgbClr val="002060"/>
                </a:solidFill>
              </a:rPr>
              <a:t>awareness of </a:t>
            </a:r>
            <a:r>
              <a:rPr lang="en-US" sz="2400" b="1" dirty="0" smtClean="0">
                <a:solidFill>
                  <a:srgbClr val="002060"/>
                </a:solidFill>
              </a:rPr>
              <a:t>problem</a:t>
            </a:r>
            <a:r>
              <a:rPr lang="en-US" sz="2400" dirty="0" smtClean="0"/>
              <a:t> </a:t>
            </a:r>
            <a:r>
              <a:rPr lang="en-US" sz="2400" dirty="0"/>
              <a:t>of inappropriate </a:t>
            </a:r>
            <a:r>
              <a:rPr lang="en-US" sz="2400" dirty="0" smtClean="0"/>
              <a:t>ATB </a:t>
            </a:r>
            <a:r>
              <a:rPr lang="en-US" sz="2400" dirty="0"/>
              <a:t>use and </a:t>
            </a:r>
            <a:r>
              <a:rPr lang="en-US" sz="2400" dirty="0" smtClean="0"/>
              <a:t>role </a:t>
            </a:r>
            <a:r>
              <a:rPr lang="en-US" sz="2400" dirty="0"/>
              <a:t>of </a:t>
            </a:r>
            <a:r>
              <a:rPr lang="en-US" sz="2400" dirty="0" smtClean="0"/>
              <a:t>clinical micro lab</a:t>
            </a:r>
            <a:endParaRPr lang="en-US" sz="2400" dirty="0" smtClean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pic>
        <p:nvPicPr>
          <p:cNvPr id="1026" name="Picture 2" descr="Facilitators of and barriers to utilization of the clinical microbiology service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3182971"/>
            <a:ext cx="6520153" cy="268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1142" y="3486685"/>
            <a:ext cx="50456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Long </a:t>
            </a:r>
            <a:r>
              <a:rPr lang="en-US" sz="2000" b="1" dirty="0">
                <a:solidFill>
                  <a:srgbClr val="002060"/>
                </a:solidFill>
              </a:rPr>
              <a:t>turn-around times or delays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Lack </a:t>
            </a:r>
            <a:r>
              <a:rPr lang="en-US" sz="2000" b="1" dirty="0">
                <a:solidFill>
                  <a:srgbClr val="002060"/>
                </a:solidFill>
              </a:rPr>
              <a:t>of confidence </a:t>
            </a:r>
            <a:r>
              <a:rPr lang="en-US" sz="2000" dirty="0"/>
              <a:t>in the accuracy of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Absence of clinical microbiologists, patients </a:t>
            </a:r>
            <a:r>
              <a:rPr lang="en-US" sz="2000" b="1" dirty="0">
                <a:solidFill>
                  <a:srgbClr val="002060"/>
                </a:solidFill>
              </a:rPr>
              <a:t>not able to pay </a:t>
            </a:r>
            <a:r>
              <a:rPr lang="en-US" sz="2000" dirty="0"/>
              <a:t>laboratory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If treatment failure, repeated (or ‘trial and error’) antibiotic switches 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376633" y="6371726"/>
            <a:ext cx="78344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Fox-Lewis S, </a:t>
            </a: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</a:rPr>
              <a:t>J </a:t>
            </a:r>
            <a:r>
              <a:rPr lang="fr-FR" sz="1400" i="1" dirty="0" err="1">
                <a:solidFill>
                  <a:schemeClr val="bg1">
                    <a:lumMod val="50000"/>
                  </a:schemeClr>
                </a:solidFill>
              </a:rPr>
              <a:t>Antimicrob</a:t>
            </a:r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i="1" dirty="0" err="1">
                <a:solidFill>
                  <a:schemeClr val="bg1">
                    <a:lumMod val="50000"/>
                  </a:schemeClr>
                </a:solidFill>
              </a:rPr>
              <a:t>Chemother</a:t>
            </a:r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 2018; 73: 509–16</a:t>
            </a: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</a:rPr>
              <a:t>. https</a:t>
            </a:r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://doi.org/10.1093/jac/dkx414</a:t>
            </a:r>
          </a:p>
        </p:txBody>
      </p:sp>
    </p:spTree>
    <p:extLst>
      <p:ext uri="{BB962C8B-B14F-4D97-AF65-F5344CB8AC3E}">
        <p14:creationId xmlns:p14="http://schemas.microsoft.com/office/powerpoint/2010/main" val="121168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98107" y="2405959"/>
            <a:ext cx="10346267" cy="2387600"/>
          </a:xfrm>
        </p:spPr>
        <p:txBody>
          <a:bodyPr>
            <a:noAutofit/>
          </a:bodyPr>
          <a:lstStyle/>
          <a:p>
            <a:r>
              <a:rPr lang="fr-FR" sz="5400" b="1" dirty="0" err="1" smtClean="0">
                <a:solidFill>
                  <a:srgbClr val="002060"/>
                </a:solidFill>
              </a:rPr>
              <a:t>Which</a:t>
            </a:r>
            <a:r>
              <a:rPr lang="fr-FR" sz="5400" b="1" dirty="0" smtClean="0">
                <a:solidFill>
                  <a:srgbClr val="002060"/>
                </a:solidFill>
              </a:rPr>
              <a:t> </a:t>
            </a:r>
            <a:r>
              <a:rPr lang="fr-FR" sz="5400" b="1" dirty="0" err="1" smtClean="0">
                <a:solidFill>
                  <a:srgbClr val="002060"/>
                </a:solidFill>
              </a:rPr>
              <a:t>factors</a:t>
            </a:r>
            <a:r>
              <a:rPr lang="fr-FR" sz="5400" b="1" dirty="0" smtClean="0">
                <a:solidFill>
                  <a:srgbClr val="002060"/>
                </a:solidFill>
              </a:rPr>
              <a:t> </a:t>
            </a:r>
            <a:r>
              <a:rPr lang="fr-FR" sz="5400" b="1" dirty="0" err="1" smtClean="0">
                <a:solidFill>
                  <a:srgbClr val="002060"/>
                </a:solidFill>
              </a:rPr>
              <a:t>determine</a:t>
            </a:r>
            <a:r>
              <a:rPr lang="fr-FR" sz="5400" b="1" dirty="0" smtClean="0">
                <a:solidFill>
                  <a:srgbClr val="002060"/>
                </a:solidFill>
              </a:rPr>
              <a:t> the use of </a:t>
            </a:r>
            <a:r>
              <a:rPr lang="fr-FR" sz="5400" b="1" dirty="0" err="1" smtClean="0">
                <a:solidFill>
                  <a:srgbClr val="002060"/>
                </a:solidFill>
              </a:rPr>
              <a:t>antimicrobials</a:t>
            </a:r>
            <a:r>
              <a:rPr lang="fr-FR" sz="5400" b="1" dirty="0" smtClean="0">
                <a:solidFill>
                  <a:srgbClr val="002060"/>
                </a:solidFill>
              </a:rPr>
              <a:t> in </a:t>
            </a:r>
            <a:r>
              <a:rPr lang="fr-FR" sz="5400" b="1" dirty="0" err="1" smtClean="0">
                <a:solidFill>
                  <a:srgbClr val="002060"/>
                </a:solidFill>
              </a:rPr>
              <a:t>low</a:t>
            </a:r>
            <a:r>
              <a:rPr lang="fr-FR" sz="5400" b="1" dirty="0" smtClean="0">
                <a:solidFill>
                  <a:srgbClr val="002060"/>
                </a:solidFill>
              </a:rPr>
              <a:t> </a:t>
            </a:r>
            <a:r>
              <a:rPr lang="fr-FR" sz="5400" b="1" dirty="0" err="1" smtClean="0">
                <a:solidFill>
                  <a:srgbClr val="002060"/>
                </a:solidFill>
              </a:rPr>
              <a:t>resources</a:t>
            </a:r>
            <a:r>
              <a:rPr lang="fr-FR" sz="5400" b="1" dirty="0" smtClean="0">
                <a:solidFill>
                  <a:srgbClr val="002060"/>
                </a:solidFill>
              </a:rPr>
              <a:t> countries?</a:t>
            </a:r>
            <a:endParaRPr lang="fr-FR" sz="5400" dirty="0">
              <a:solidFill>
                <a:srgbClr val="00206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7" y="0"/>
            <a:ext cx="1889872" cy="125306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413" y="75836"/>
            <a:ext cx="1684867" cy="1145957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9F79-A0BB-4B9D-88D3-126E1EF10181}" type="slidenum">
              <a:rPr lang="fr-FR" smtClean="0"/>
              <a:t>2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0102" y="162487"/>
            <a:ext cx="2486594" cy="92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4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581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Inadequately trained drug dispensers</a:t>
            </a:r>
            <a:endParaRPr lang="fr-FR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838200" y="1648692"/>
            <a:ext cx="10515600" cy="3920316"/>
          </a:xfrm>
        </p:spPr>
        <p:txBody>
          <a:bodyPr>
            <a:noAutofit/>
          </a:bodyPr>
          <a:lstStyle/>
          <a:p>
            <a:r>
              <a:rPr lang="fr-FR" b="1" dirty="0" err="1">
                <a:solidFill>
                  <a:srgbClr val="002060"/>
                </a:solidFill>
              </a:rPr>
              <a:t>D</a:t>
            </a:r>
            <a:r>
              <a:rPr lang="fr-FR" b="1" dirty="0" err="1" smtClean="0">
                <a:solidFill>
                  <a:srgbClr val="002060"/>
                </a:solidFill>
              </a:rPr>
              <a:t>earth</a:t>
            </a:r>
            <a:r>
              <a:rPr lang="fr-FR" b="1" dirty="0" smtClean="0">
                <a:solidFill>
                  <a:srgbClr val="002060"/>
                </a:solidFill>
              </a:rPr>
              <a:t> </a:t>
            </a:r>
            <a:r>
              <a:rPr lang="fr-FR" b="1" dirty="0">
                <a:solidFill>
                  <a:srgbClr val="002060"/>
                </a:solidFill>
              </a:rPr>
              <a:t>of </a:t>
            </a:r>
            <a:r>
              <a:rPr lang="fr-FR" b="1" dirty="0" err="1">
                <a:solidFill>
                  <a:srgbClr val="002060"/>
                </a:solidFill>
              </a:rPr>
              <a:t>trained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</a:rPr>
              <a:t>pharmacists</a:t>
            </a:r>
            <a:r>
              <a:rPr lang="fr-FR" dirty="0" smtClean="0"/>
              <a:t>, </a:t>
            </a:r>
            <a:r>
              <a:rPr lang="en-US" dirty="0"/>
              <a:t>poorly trained staff who lack the required knowledge, attitude and skills of proper drug </a:t>
            </a:r>
            <a:r>
              <a:rPr lang="en-US" dirty="0" smtClean="0"/>
              <a:t>dispensing</a:t>
            </a:r>
          </a:p>
          <a:p>
            <a:pPr lvl="1"/>
            <a:r>
              <a:rPr lang="en-US" dirty="0"/>
              <a:t>Dispensing </a:t>
            </a:r>
            <a:r>
              <a:rPr lang="en-US" dirty="0" smtClean="0"/>
              <a:t>= </a:t>
            </a:r>
            <a:r>
              <a:rPr lang="en-US" dirty="0"/>
              <a:t>reviewing prescriptions and preparing, packaging, labelling, recording, and transferring </a:t>
            </a:r>
            <a:r>
              <a:rPr lang="en-US" dirty="0" smtClean="0"/>
              <a:t>medicines, counselling </a:t>
            </a:r>
            <a:r>
              <a:rPr lang="en-US" dirty="0"/>
              <a:t>patients or caregivers on correct use of </a:t>
            </a:r>
            <a:r>
              <a:rPr lang="en-US" dirty="0" smtClean="0"/>
              <a:t>medicines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C</a:t>
            </a:r>
            <a:r>
              <a:rPr lang="en-US" dirty="0" smtClean="0"/>
              <a:t>orrect </a:t>
            </a:r>
            <a:r>
              <a:rPr lang="en-US" dirty="0"/>
              <a:t>antibiotic, in the right form, packaging, and </a:t>
            </a:r>
            <a:r>
              <a:rPr lang="en-US" dirty="0" smtClean="0"/>
              <a:t>dosage, proper </a:t>
            </a:r>
            <a:r>
              <a:rPr lang="en-US" dirty="0"/>
              <a:t>advice </a:t>
            </a:r>
            <a:endParaRPr lang="en-US" dirty="0" smtClean="0"/>
          </a:p>
          <a:p>
            <a:pPr lvl="5"/>
            <a:endParaRPr lang="en-US" dirty="0" smtClean="0"/>
          </a:p>
          <a:p>
            <a:pPr lvl="1"/>
            <a:r>
              <a:rPr lang="en-US" dirty="0" smtClean="0"/>
              <a:t>Dispensers </a:t>
            </a:r>
            <a:r>
              <a:rPr lang="en-US" dirty="0"/>
              <a:t>need </a:t>
            </a:r>
            <a:endParaRPr lang="en-US" dirty="0" smtClean="0"/>
          </a:p>
          <a:p>
            <a:pPr lvl="2"/>
            <a:r>
              <a:rPr lang="en-US" b="1" dirty="0" smtClean="0">
                <a:solidFill>
                  <a:srgbClr val="002060"/>
                </a:solidFill>
              </a:rPr>
              <a:t>Training: </a:t>
            </a:r>
            <a:r>
              <a:rPr lang="en-US" dirty="0" smtClean="0"/>
              <a:t>basic </a:t>
            </a:r>
            <a:r>
              <a:rPr lang="en-US" dirty="0"/>
              <a:t>knowledge of antibiotics, including dosage, side effects, and drug </a:t>
            </a:r>
            <a:r>
              <a:rPr lang="en-US" dirty="0" smtClean="0"/>
              <a:t>interactions </a:t>
            </a:r>
            <a:endParaRPr lang="en-US" dirty="0" smtClean="0">
              <a:sym typeface="Wingdings" panose="05000000000000000000" pitchFamily="2" charset="2"/>
            </a:endParaRPr>
          </a:p>
          <a:p>
            <a:pPr lvl="2"/>
            <a:r>
              <a:rPr lang="en-US" b="1" dirty="0" smtClean="0">
                <a:solidFill>
                  <a:srgbClr val="002060"/>
                </a:solidFill>
              </a:rPr>
              <a:t>Good </a:t>
            </a:r>
            <a:r>
              <a:rPr lang="en-US" b="1" dirty="0">
                <a:solidFill>
                  <a:srgbClr val="002060"/>
                </a:solidFill>
              </a:rPr>
              <a:t>communication </a:t>
            </a:r>
            <a:r>
              <a:rPr lang="en-US" dirty="0"/>
              <a:t>skills and a positive professional attitude are essential for effective dispensing</a:t>
            </a:r>
            <a:endParaRPr lang="en-GB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746" y="6322350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Front Public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Health 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2020 Apr 28:8:140.</a:t>
            </a:r>
            <a:endParaRPr lang="fr-FR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75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9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Illegal drug vendors 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</a:t>
            </a:r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community</a:t>
            </a:r>
            <a:endParaRPr lang="fr-FR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98260" y="1750204"/>
            <a:ext cx="5338006" cy="3920316"/>
          </a:xfrm>
        </p:spPr>
        <p:txBody>
          <a:bodyPr>
            <a:noAutofit/>
          </a:bodyPr>
          <a:lstStyle/>
          <a:p>
            <a:r>
              <a:rPr lang="en-US" dirty="0"/>
              <a:t>Closely related to the problem of </a:t>
            </a:r>
            <a:r>
              <a:rPr lang="en-US" b="1" dirty="0">
                <a:solidFill>
                  <a:srgbClr val="002060"/>
                </a:solidFill>
              </a:rPr>
              <a:t>inadequately trained </a:t>
            </a:r>
            <a:r>
              <a:rPr lang="en-US" dirty="0"/>
              <a:t>drug </a:t>
            </a:r>
            <a:r>
              <a:rPr lang="en-US" dirty="0" smtClean="0"/>
              <a:t>dispensers</a:t>
            </a:r>
          </a:p>
          <a:p>
            <a:r>
              <a:rPr lang="en-US" dirty="0" smtClean="0"/>
              <a:t>Over </a:t>
            </a:r>
            <a:r>
              <a:rPr lang="en-US" dirty="0"/>
              <a:t>50% of antimicrobials are purchased without prescriptions in the </a:t>
            </a:r>
            <a:r>
              <a:rPr lang="en-US" dirty="0" smtClean="0"/>
              <a:t>community in Low resources settings</a:t>
            </a:r>
          </a:p>
          <a:p>
            <a:r>
              <a:rPr lang="en-US" dirty="0"/>
              <a:t>A</a:t>
            </a:r>
            <a:r>
              <a:rPr lang="en-US" dirty="0" smtClean="0"/>
              <a:t>ntimicrobials sold </a:t>
            </a:r>
            <a:r>
              <a:rPr lang="en-US" dirty="0"/>
              <a:t>by illegal drug vendors in markets, stalls and commuter </a:t>
            </a:r>
            <a:r>
              <a:rPr lang="en-US" dirty="0" smtClean="0"/>
              <a:t>vehicles</a:t>
            </a:r>
            <a:endParaRPr lang="en-GB" sz="20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254" y="1363771"/>
            <a:ext cx="3131128" cy="46931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62374" y="2219854"/>
            <a:ext cx="3018207" cy="2308324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69% (95% CI 58–80</a:t>
            </a:r>
            <a:r>
              <a:rPr lang="fr-FR" sz="2400" dirty="0" smtClean="0">
                <a:solidFill>
                  <a:schemeClr val="bg1"/>
                </a:solidFill>
              </a:rPr>
              <a:t>) non‑prescription </a:t>
            </a:r>
            <a:r>
              <a:rPr lang="fr-FR" sz="2400" dirty="0" err="1">
                <a:solidFill>
                  <a:schemeClr val="bg1"/>
                </a:solidFill>
              </a:rPr>
              <a:t>dispensing</a:t>
            </a:r>
            <a:r>
              <a:rPr lang="fr-FR" sz="2400" dirty="0">
                <a:solidFill>
                  <a:schemeClr val="bg1"/>
                </a:solidFill>
              </a:rPr>
              <a:t> of </a:t>
            </a:r>
            <a:r>
              <a:rPr lang="fr-FR" sz="2400" dirty="0" smtClean="0">
                <a:solidFill>
                  <a:schemeClr val="bg1"/>
                </a:solidFill>
              </a:rPr>
              <a:t>ATB </a:t>
            </a:r>
            <a:r>
              <a:rPr lang="en-US" sz="2400" dirty="0" smtClean="0">
                <a:solidFill>
                  <a:schemeClr val="bg1"/>
                </a:solidFill>
              </a:rPr>
              <a:t>among </a:t>
            </a:r>
            <a:r>
              <a:rPr lang="en-US" sz="2400" dirty="0">
                <a:solidFill>
                  <a:schemeClr val="bg1"/>
                </a:solidFill>
              </a:rPr>
              <a:t>community drug retail </a:t>
            </a:r>
            <a:r>
              <a:rPr lang="en-US" sz="2400" dirty="0" smtClean="0">
                <a:solidFill>
                  <a:schemeClr val="bg1"/>
                </a:solidFill>
              </a:rPr>
              <a:t>outlets </a:t>
            </a:r>
            <a:r>
              <a:rPr lang="fr-FR" sz="2400" dirty="0" smtClean="0">
                <a:solidFill>
                  <a:schemeClr val="bg1"/>
                </a:solidFill>
              </a:rPr>
              <a:t>in </a:t>
            </a:r>
            <a:r>
              <a:rPr lang="fr-FR" sz="2400" dirty="0">
                <a:solidFill>
                  <a:schemeClr val="bg1"/>
                </a:solidFill>
              </a:rPr>
              <a:t>S</a:t>
            </a:r>
            <a:r>
              <a:rPr lang="fr-FR" sz="2400" dirty="0" smtClean="0">
                <a:solidFill>
                  <a:schemeClr val="bg1"/>
                </a:solidFill>
              </a:rPr>
              <a:t>SA countries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8260" y="6336252"/>
            <a:ext cx="81807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 err="1">
                <a:solidFill>
                  <a:schemeClr val="bg1">
                    <a:lumMod val="50000"/>
                  </a:schemeClr>
                </a:solidFill>
              </a:rPr>
              <a:t>Belachew</a:t>
            </a:r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 et al</a:t>
            </a: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fr-FR" sz="1400" i="1" dirty="0" err="1" smtClean="0">
                <a:solidFill>
                  <a:schemeClr val="bg1">
                    <a:lumMod val="50000"/>
                  </a:schemeClr>
                </a:solidFill>
              </a:rPr>
              <a:t>Antimicrob</a:t>
            </a: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i="1" dirty="0" err="1">
                <a:solidFill>
                  <a:schemeClr val="bg1">
                    <a:lumMod val="50000"/>
                  </a:schemeClr>
                </a:solidFill>
              </a:rPr>
              <a:t>Resist</a:t>
            </a:r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 Infect Control (2021) </a:t>
            </a: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</a:rPr>
              <a:t>10:13 https</a:t>
            </a:r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://doi.org/10.1186/s13756-020-00880-w</a:t>
            </a:r>
          </a:p>
        </p:txBody>
      </p:sp>
    </p:spTree>
    <p:extLst>
      <p:ext uri="{BB962C8B-B14F-4D97-AF65-F5344CB8AC3E}">
        <p14:creationId xmlns:p14="http://schemas.microsoft.com/office/powerpoint/2010/main" val="248951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76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Lack of access to effective antibiotics</a:t>
            </a:r>
            <a:endParaRPr lang="fr-FR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86327" y="1383725"/>
            <a:ext cx="11619345" cy="440326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 smtClean="0"/>
              <a:t>‘</a:t>
            </a:r>
            <a:r>
              <a:rPr lang="en-US" i="1" dirty="0" smtClean="0"/>
              <a:t>Having </a:t>
            </a:r>
            <a:r>
              <a:rPr lang="en-US" i="1" dirty="0"/>
              <a:t>drugs continuously available and affordable at public or private health facilities or drug outlets that are within one hour’s walk of the population</a:t>
            </a:r>
            <a:r>
              <a:rPr lang="en-US" dirty="0"/>
              <a:t>’</a:t>
            </a:r>
            <a:endParaRPr lang="fr-FR" b="1" dirty="0" smtClean="0"/>
          </a:p>
          <a:p>
            <a:pPr lvl="4"/>
            <a:endParaRPr lang="fr-FR" b="1" dirty="0" smtClean="0">
              <a:solidFill>
                <a:srgbClr val="002060"/>
              </a:solidFill>
            </a:endParaRPr>
          </a:p>
          <a:p>
            <a:r>
              <a:rPr lang="fr-FR" b="1" dirty="0" smtClean="0">
                <a:solidFill>
                  <a:srgbClr val="002060"/>
                </a:solidFill>
              </a:rPr>
              <a:t>Poor </a:t>
            </a:r>
            <a:r>
              <a:rPr lang="fr-FR" b="1" dirty="0" err="1">
                <a:solidFill>
                  <a:srgbClr val="002060"/>
                </a:solidFill>
              </a:rPr>
              <a:t>regulatory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dirty="0" err="1"/>
              <a:t>frameworks</a:t>
            </a:r>
            <a:r>
              <a:rPr lang="fr-FR" dirty="0"/>
              <a:t> </a:t>
            </a:r>
            <a:endParaRPr lang="fr-FR" dirty="0" smtClean="0"/>
          </a:p>
          <a:p>
            <a:pPr lvl="1"/>
            <a:r>
              <a:rPr lang="en-US" dirty="0" smtClean="0"/>
              <a:t>Antibiotics </a:t>
            </a:r>
            <a:r>
              <a:rPr lang="en-US" dirty="0" smtClean="0"/>
              <a:t>= 17</a:t>
            </a:r>
            <a:r>
              <a:rPr lang="en-US" dirty="0"/>
              <a:t>% of these sub-standard or falsified </a:t>
            </a:r>
            <a:r>
              <a:rPr lang="en-US" dirty="0" smtClean="0"/>
              <a:t>medicines</a:t>
            </a:r>
          </a:p>
          <a:p>
            <a:pPr lvl="1"/>
            <a:r>
              <a:rPr lang="en-US" dirty="0" smtClean="0"/>
              <a:t>No </a:t>
            </a:r>
            <a:r>
              <a:rPr lang="en-US" dirty="0"/>
              <a:t>pharmaceutical training being involved in the importation and distribution of antibiotics</a:t>
            </a:r>
            <a:endParaRPr lang="fr-FR" dirty="0" smtClean="0"/>
          </a:p>
          <a:p>
            <a:r>
              <a:rPr lang="en-US" b="1" dirty="0" smtClean="0">
                <a:solidFill>
                  <a:srgbClr val="002060"/>
                </a:solidFill>
              </a:rPr>
              <a:t>Poverty </a:t>
            </a:r>
            <a:r>
              <a:rPr lang="en-US" b="1" dirty="0">
                <a:solidFill>
                  <a:srgbClr val="002060"/>
                </a:solidFill>
              </a:rPr>
              <a:t>and inadequate funding </a:t>
            </a:r>
            <a:r>
              <a:rPr lang="en-US" dirty="0"/>
              <a:t>of the health sector </a:t>
            </a:r>
            <a:endParaRPr lang="en-US" dirty="0" smtClean="0"/>
          </a:p>
          <a:p>
            <a:pPr lvl="1"/>
            <a:r>
              <a:rPr lang="en-US" dirty="0" smtClean="0"/>
              <a:t>Infrastructural </a:t>
            </a:r>
            <a:r>
              <a:rPr lang="en-US" dirty="0"/>
              <a:t>deficits and chronic </a:t>
            </a:r>
            <a:r>
              <a:rPr lang="en-US" dirty="0" smtClean="0"/>
              <a:t>shortages, sold </a:t>
            </a:r>
            <a:r>
              <a:rPr lang="en-US" dirty="0"/>
              <a:t>to patients at subsidized rates in public health </a:t>
            </a:r>
            <a:r>
              <a:rPr lang="en-US" dirty="0" smtClean="0"/>
              <a:t>facilities</a:t>
            </a:r>
          </a:p>
          <a:p>
            <a:pPr lvl="1"/>
            <a:r>
              <a:rPr lang="en-US" dirty="0" smtClean="0"/>
              <a:t>Patients bear </a:t>
            </a:r>
            <a:r>
              <a:rPr lang="en-US" dirty="0"/>
              <a:t>high medical costs </a:t>
            </a:r>
            <a:r>
              <a:rPr lang="en-US" dirty="0" smtClean="0"/>
              <a:t>(</a:t>
            </a:r>
            <a:r>
              <a:rPr lang="en-US" dirty="0"/>
              <a:t>at higher prices) from private pharmacies or </a:t>
            </a:r>
            <a:r>
              <a:rPr lang="en-US" dirty="0" smtClean="0"/>
              <a:t>drugstores, many cannot </a:t>
            </a:r>
            <a:r>
              <a:rPr lang="en-US" dirty="0"/>
              <a:t>afford to buy </a:t>
            </a:r>
            <a:endParaRPr lang="en-US" dirty="0" smtClean="0"/>
          </a:p>
          <a:p>
            <a:endParaRPr lang="en-US" sz="2400" dirty="0"/>
          </a:p>
          <a:p>
            <a:endParaRPr lang="fr-FR" sz="2400" dirty="0"/>
          </a:p>
          <a:p>
            <a:endParaRPr lang="en-GB" sz="18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812696" y="6332980"/>
            <a:ext cx="29777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err="1" smtClean="0">
                <a:solidFill>
                  <a:schemeClr val="bg1">
                    <a:lumMod val="50000"/>
                  </a:schemeClr>
                </a:solidFill>
              </a:rPr>
              <a:t>Mendelson</a:t>
            </a: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</a:rPr>
              <a:t>, Lancet </a:t>
            </a:r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2016; 387: 188–98</a:t>
            </a:r>
          </a:p>
        </p:txBody>
      </p:sp>
    </p:spTree>
    <p:extLst>
      <p:ext uri="{BB962C8B-B14F-4D97-AF65-F5344CB8AC3E}">
        <p14:creationId xmlns:p14="http://schemas.microsoft.com/office/powerpoint/2010/main" val="429423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76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Core Elements 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 ASP</a:t>
            </a:r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Resource-Limited 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Settings</a:t>
            </a:r>
            <a:endParaRPr lang="fr-FR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4296" y="6550223"/>
            <a:ext cx="9389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</a:rPr>
              <a:t>CDC -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The Core Elements of Human Antibiotic Stewardship Programs in Resource-Limited Settings: National and Hospital Levels</a:t>
            </a:r>
            <a:endParaRPr lang="fr-FR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534" y="1159202"/>
            <a:ext cx="4128019" cy="5391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548887" y="2089789"/>
            <a:ext cx="627232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Single focal point </a:t>
            </a:r>
            <a:r>
              <a:rPr lang="en-US" sz="2000" dirty="0">
                <a:solidFill>
                  <a:srgbClr val="000000"/>
                </a:solidFill>
              </a:rPr>
              <a:t>with responsibility for the </a:t>
            </a:r>
            <a:r>
              <a:rPr lang="en-US" sz="2000" dirty="0" smtClean="0">
                <a:solidFill>
                  <a:srgbClr val="000000"/>
                </a:solidFill>
              </a:rPr>
              <a:t>program</a:t>
            </a:r>
          </a:p>
          <a:p>
            <a:r>
              <a:rPr lang="fr-FR" sz="2000" b="1" dirty="0">
                <a:solidFill>
                  <a:srgbClr val="002060"/>
                </a:solidFill>
              </a:rPr>
              <a:t>Support</a:t>
            </a:r>
            <a:r>
              <a:rPr lang="fr-FR" sz="2000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 </a:t>
            </a:r>
            <a:r>
              <a:rPr lang="fr-FR" sz="2000" dirty="0" err="1"/>
              <a:t>hospital</a:t>
            </a:r>
            <a:r>
              <a:rPr lang="fr-FR" sz="2000" dirty="0"/>
              <a:t> leadership </a:t>
            </a:r>
            <a:endParaRPr lang="fr-FR" sz="2000" dirty="0" smtClean="0"/>
          </a:p>
          <a:p>
            <a:endParaRPr lang="en-US" sz="2000" b="1" dirty="0" smtClean="0">
              <a:solidFill>
                <a:srgbClr val="002060"/>
              </a:solidFill>
            </a:endParaRPr>
          </a:p>
          <a:p>
            <a:r>
              <a:rPr lang="en-US" sz="2000" b="1" dirty="0" smtClean="0">
                <a:solidFill>
                  <a:srgbClr val="002060"/>
                </a:solidFill>
              </a:rPr>
              <a:t>Stepwise </a:t>
            </a:r>
            <a:r>
              <a:rPr lang="en-US" sz="2000" b="1" dirty="0">
                <a:solidFill>
                  <a:srgbClr val="002060"/>
                </a:solidFill>
              </a:rPr>
              <a:t>approach </a:t>
            </a:r>
            <a:r>
              <a:rPr lang="en-US" sz="2000" dirty="0"/>
              <a:t>to building a stewardship program </a:t>
            </a:r>
            <a:endParaRPr lang="en-US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Form </a:t>
            </a:r>
            <a:r>
              <a:rPr lang="en-US" sz="2000" dirty="0"/>
              <a:t>an antibiotic stewardship </a:t>
            </a:r>
            <a:r>
              <a:rPr lang="en-US" sz="2000" b="1" dirty="0" smtClean="0">
                <a:solidFill>
                  <a:srgbClr val="002060"/>
                </a:solidFill>
              </a:rPr>
              <a:t>committee</a:t>
            </a:r>
            <a:endParaRPr lang="en-US" sz="2000" b="1" dirty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Start </a:t>
            </a:r>
            <a:r>
              <a:rPr lang="en-US" sz="2000" dirty="0"/>
              <a:t>with a </a:t>
            </a:r>
            <a:r>
              <a:rPr lang="en-US" sz="2000" b="1" dirty="0">
                <a:solidFill>
                  <a:srgbClr val="002060"/>
                </a:solidFill>
              </a:rPr>
              <a:t>single priority </a:t>
            </a:r>
            <a:r>
              <a:rPr lang="en-US" sz="2000" dirty="0"/>
              <a:t>area of the ASP </a:t>
            </a:r>
            <a:endParaRPr lang="en-US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Ensure appropriate policies or </a:t>
            </a:r>
            <a:r>
              <a:rPr lang="en-US" sz="2000" b="1" dirty="0">
                <a:solidFill>
                  <a:srgbClr val="002060"/>
                </a:solidFill>
              </a:rPr>
              <a:t>guidelines are in </a:t>
            </a:r>
            <a:r>
              <a:rPr lang="en-US" sz="2000" b="1" dirty="0" smtClean="0">
                <a:solidFill>
                  <a:srgbClr val="002060"/>
                </a:solidFill>
              </a:rPr>
              <a:t>place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</a:rPr>
              <a:t>Educate </a:t>
            </a:r>
            <a:r>
              <a:rPr lang="en-US" sz="2000" b="1" dirty="0">
                <a:solidFill>
                  <a:srgbClr val="002060"/>
                </a:solidFill>
              </a:rPr>
              <a:t>staff</a:t>
            </a:r>
            <a:r>
              <a:rPr lang="en-US" sz="2000" dirty="0"/>
              <a:t> and publicize stewardship campaign </a:t>
            </a: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</a:rPr>
              <a:t>Implement </a:t>
            </a:r>
            <a:r>
              <a:rPr lang="en-US" sz="2000" dirty="0"/>
              <a:t>stewardship activities targeted at the priority </a:t>
            </a:r>
          </a:p>
          <a:p>
            <a:endParaRPr lang="fr-FR" sz="2000" dirty="0" smtClean="0"/>
          </a:p>
          <a:p>
            <a:r>
              <a:rPr lang="fr-FR" sz="2000" b="1" dirty="0" smtClean="0">
                <a:solidFill>
                  <a:srgbClr val="002060"/>
                </a:solidFill>
              </a:rPr>
              <a:t>Monitoring </a:t>
            </a:r>
            <a:r>
              <a:rPr lang="fr-FR" sz="2000" b="1" dirty="0">
                <a:solidFill>
                  <a:srgbClr val="002060"/>
                </a:solidFill>
              </a:rPr>
              <a:t>and </a:t>
            </a:r>
            <a:r>
              <a:rPr lang="fr-FR" sz="2000" b="1" dirty="0" err="1">
                <a:solidFill>
                  <a:srgbClr val="002060"/>
                </a:solidFill>
              </a:rPr>
              <a:t>evaluating</a:t>
            </a:r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dirty="0" err="1"/>
              <a:t>processes</a:t>
            </a:r>
            <a:r>
              <a:rPr lang="fr-FR" sz="2000" dirty="0"/>
              <a:t> </a:t>
            </a:r>
            <a:r>
              <a:rPr lang="fr-FR" sz="2000" dirty="0" smtClean="0"/>
              <a:t>+ impact</a:t>
            </a:r>
            <a:endParaRPr lang="en-US" sz="2000" dirty="0" smtClean="0"/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83587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453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ultural </a:t>
            </a:r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 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contextual determinants </a:t>
            </a:r>
            <a:b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 ASP </a:t>
            </a:r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across 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LMICs &amp; HIC</a:t>
            </a:r>
            <a:endParaRPr lang="fr-FR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03518" y="6396788"/>
            <a:ext cx="6379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i="1" dirty="0" err="1" smtClean="0">
                <a:solidFill>
                  <a:schemeClr val="bg1">
                    <a:lumMod val="50000"/>
                  </a:schemeClr>
                </a:solidFill>
              </a:rPr>
              <a:t>Charani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 PLOS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ONE | https://doi.org/10.1371/journal.pone.0209847 January 16, 2019</a:t>
            </a:r>
            <a:endParaRPr lang="fr-FR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975" y="2441782"/>
            <a:ext cx="9810844" cy="38161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2659" y="1341776"/>
            <a:ext cx="117032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Government</a:t>
            </a:r>
            <a:r>
              <a:rPr lang="fr-FR" sz="2000" dirty="0"/>
              <a:t> and </a:t>
            </a:r>
            <a:r>
              <a:rPr lang="fr-FR" sz="2000" dirty="0" smtClean="0"/>
              <a:t>state infrastructure </a:t>
            </a:r>
            <a:r>
              <a:rPr lang="fr-FR" sz="2000" dirty="0"/>
              <a:t>are </a:t>
            </a:r>
            <a:r>
              <a:rPr lang="fr-FR" sz="2000" dirty="0" err="1"/>
              <a:t>perceived</a:t>
            </a:r>
            <a:r>
              <a:rPr lang="fr-FR" sz="2000" dirty="0"/>
              <a:t> </a:t>
            </a:r>
            <a:r>
              <a:rPr lang="fr-FR" sz="2000" dirty="0" smtClean="0"/>
              <a:t>as </a:t>
            </a:r>
            <a:r>
              <a:rPr lang="fr-FR" sz="2000" dirty="0" err="1" smtClean="0"/>
              <a:t>determinants</a:t>
            </a:r>
            <a:r>
              <a:rPr lang="fr-FR" sz="2000" dirty="0" smtClean="0"/>
              <a:t> </a:t>
            </a:r>
            <a:r>
              <a:rPr lang="fr-FR" sz="2000" dirty="0"/>
              <a:t>of </a:t>
            </a:r>
            <a:r>
              <a:rPr lang="fr-FR" sz="2000" dirty="0" smtClean="0"/>
              <a:t>ASP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Professional </a:t>
            </a:r>
            <a:r>
              <a:rPr lang="fr-FR" sz="2000" dirty="0" err="1"/>
              <a:t>boundaries</a:t>
            </a:r>
            <a:r>
              <a:rPr lang="fr-FR" sz="2000" dirty="0"/>
              <a:t> </a:t>
            </a:r>
            <a:r>
              <a:rPr lang="fr-FR" sz="2000" dirty="0" err="1" smtClean="0"/>
              <a:t>dictate</a:t>
            </a:r>
            <a:r>
              <a:rPr lang="fr-FR" sz="2000" dirty="0" smtClean="0"/>
              <a:t> </a:t>
            </a:r>
            <a:r>
              <a:rPr lang="fr-FR" sz="2000" dirty="0" err="1" smtClean="0"/>
              <a:t>involvement</a:t>
            </a:r>
            <a:r>
              <a:rPr lang="fr-FR" sz="2000" dirty="0" smtClean="0"/>
              <a:t> </a:t>
            </a:r>
            <a:r>
              <a:rPr lang="fr-FR" sz="2000" dirty="0"/>
              <a:t>in </a:t>
            </a:r>
            <a:r>
              <a:rPr lang="fr-FR" sz="2000" dirty="0" smtClean="0"/>
              <a:t>ASP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Social norms and values </a:t>
            </a:r>
            <a:r>
              <a:rPr lang="en-US" sz="2000" dirty="0" smtClean="0"/>
              <a:t>in </a:t>
            </a:r>
            <a:r>
              <a:rPr lang="fr-FR" sz="2000" dirty="0" smtClean="0"/>
              <a:t>relation </a:t>
            </a:r>
            <a:r>
              <a:rPr lang="fr-FR" sz="2000" dirty="0"/>
              <a:t>to </a:t>
            </a:r>
            <a:r>
              <a:rPr lang="fr-FR" sz="2000" dirty="0" err="1" smtClean="0"/>
              <a:t>antimicrobial</a:t>
            </a:r>
            <a:r>
              <a:rPr lang="fr-FR" sz="2000" dirty="0" smtClean="0"/>
              <a:t> </a:t>
            </a:r>
            <a:r>
              <a:rPr lang="fr-FR" sz="2000" dirty="0" err="1" smtClean="0"/>
              <a:t>decision</a:t>
            </a:r>
            <a:r>
              <a:rPr lang="fr-FR" sz="2000" dirty="0" smtClean="0"/>
              <a:t> </a:t>
            </a:r>
            <a:r>
              <a:rPr lang="fr-FR" sz="2000" dirty="0" err="1"/>
              <a:t>making</a:t>
            </a:r>
            <a:r>
              <a:rPr lang="fr-FR" sz="2000" dirty="0"/>
              <a:t> are </a:t>
            </a:r>
            <a:r>
              <a:rPr lang="fr-FR" sz="2000" dirty="0" err="1" smtClean="0"/>
              <a:t>different</a:t>
            </a:r>
            <a:r>
              <a:rPr lang="fr-FR" sz="2000" dirty="0" smtClean="0"/>
              <a:t> in </a:t>
            </a:r>
            <a:r>
              <a:rPr lang="fr-FR" sz="2000" dirty="0" err="1"/>
              <a:t>medicine</a:t>
            </a:r>
            <a:r>
              <a:rPr lang="fr-FR" sz="2000" dirty="0"/>
              <a:t> versus </a:t>
            </a:r>
            <a:r>
              <a:rPr lang="fr-FR" sz="2000" dirty="0" err="1"/>
              <a:t>surgery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02478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7869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Several</a:t>
            </a:r>
            <a:r>
              <a:rPr lang="fr-FR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levels</a:t>
            </a:r>
            <a:r>
              <a:rPr lang="fr-FR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analysis</a:t>
            </a:r>
            <a:endParaRPr lang="fr-FR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14" name="Arc plein 13"/>
          <p:cNvSpPr/>
          <p:nvPr/>
        </p:nvSpPr>
        <p:spPr>
          <a:xfrm>
            <a:off x="4222960" y="3767946"/>
            <a:ext cx="3673475" cy="3697288"/>
          </a:xfrm>
          <a:prstGeom prst="blockArc">
            <a:avLst>
              <a:gd name="adj1" fmla="val 10044647"/>
              <a:gd name="adj2" fmla="val 860573"/>
              <a:gd name="adj3" fmla="val 24872"/>
            </a:avLst>
          </a:prstGeom>
          <a:solidFill>
            <a:srgbClr val="F8A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" name="Ellipse 18"/>
          <p:cNvSpPr/>
          <p:nvPr/>
        </p:nvSpPr>
        <p:spPr>
          <a:xfrm>
            <a:off x="5088147" y="4631546"/>
            <a:ext cx="1943100" cy="1912938"/>
          </a:xfrm>
          <a:prstGeom prst="ellipse">
            <a:avLst/>
          </a:prstGeom>
          <a:solidFill>
            <a:srgbClr val="FF252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2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385" y="4871259"/>
            <a:ext cx="360362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ZoneTexte 7"/>
          <p:cNvSpPr txBox="1">
            <a:spLocks noChangeArrowheads="1"/>
          </p:cNvSpPr>
          <p:nvPr/>
        </p:nvSpPr>
        <p:spPr bwMode="auto">
          <a:xfrm>
            <a:off x="5332406" y="5805393"/>
            <a:ext cx="14542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chemeClr val="bg1"/>
                </a:solidFill>
              </a:rPr>
              <a:t>Healthcare </a:t>
            </a:r>
            <a:r>
              <a:rPr lang="fr-FR" altLang="fr-FR" sz="1800" b="1" dirty="0" err="1" smtClean="0">
                <a:solidFill>
                  <a:schemeClr val="bg1"/>
                </a:solidFill>
              </a:rPr>
              <a:t>professionals</a:t>
            </a:r>
            <a:endParaRPr lang="fr-FR" altLang="fr-FR" sz="1800" b="1" dirty="0">
              <a:solidFill>
                <a:schemeClr val="bg1"/>
              </a:solidFill>
            </a:endParaRPr>
          </a:p>
        </p:txBody>
      </p:sp>
      <p:pic>
        <p:nvPicPr>
          <p:cNvPr id="26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722" y="4871259"/>
            <a:ext cx="35877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4898321" y="4270998"/>
            <a:ext cx="2322380" cy="1517493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9333093"/>
              </a:avLst>
            </a:prstTxWarp>
            <a:spAutoFit/>
          </a:bodyPr>
          <a:lstStyle/>
          <a:p>
            <a:pPr algn="ctr">
              <a:defRPr/>
            </a:pPr>
            <a:r>
              <a:rPr lang="fr-FR" sz="3200" dirty="0" err="1" smtClean="0">
                <a:cs typeface="Arial" pitchFamily="34" charset="0"/>
              </a:rPr>
              <a:t>Indiv</a:t>
            </a:r>
            <a:r>
              <a:rPr lang="fr-FR" sz="3200" dirty="0" smtClean="0">
                <a:cs typeface="Arial" pitchFamily="34" charset="0"/>
              </a:rPr>
              <a:t>. </a:t>
            </a:r>
            <a:r>
              <a:rPr lang="fr-FR" sz="3200" dirty="0" err="1" smtClean="0">
                <a:cs typeface="Arial" pitchFamily="34" charset="0"/>
              </a:rPr>
              <a:t>characteristics</a:t>
            </a:r>
            <a:endParaRPr lang="fr-FR" sz="32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39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7869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Many</a:t>
            </a:r>
            <a:r>
              <a:rPr lang="fr-FR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behavioural</a:t>
            </a:r>
            <a:r>
              <a:rPr lang="fr-FR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theories</a:t>
            </a:r>
            <a:endParaRPr lang="fr-FR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9575900" y="6349078"/>
            <a:ext cx="2355838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400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Cabana MD et al, JAMA 1999 </a:t>
            </a:r>
          </a:p>
        </p:txBody>
      </p:sp>
      <p:sp>
        <p:nvSpPr>
          <p:cNvPr id="3" name="Rectangle 2"/>
          <p:cNvSpPr/>
          <p:nvPr/>
        </p:nvSpPr>
        <p:spPr>
          <a:xfrm>
            <a:off x="566468" y="1371926"/>
            <a:ext cx="11059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</a:rPr>
              <a:t>Barriers to physician adherence to practice guidelines in relation to </a:t>
            </a:r>
            <a:r>
              <a:rPr lang="en-US" sz="2400" b="1" i="1" dirty="0" err="1">
                <a:solidFill>
                  <a:srgbClr val="002060"/>
                </a:solidFill>
              </a:rPr>
              <a:t>behaviour</a:t>
            </a:r>
            <a:r>
              <a:rPr lang="en-US" sz="2400" b="1" i="1" dirty="0">
                <a:solidFill>
                  <a:srgbClr val="002060"/>
                </a:solidFill>
              </a:rPr>
              <a:t> change</a:t>
            </a:r>
            <a:endParaRPr lang="en-GB" sz="2400" b="1" i="1" dirty="0">
              <a:solidFill>
                <a:srgbClr val="002060"/>
              </a:solidFill>
            </a:endParaRPr>
          </a:p>
        </p:txBody>
      </p:sp>
      <p:grpSp>
        <p:nvGrpSpPr>
          <p:cNvPr id="25" name="Group 4"/>
          <p:cNvGrpSpPr>
            <a:grpSpLocks/>
          </p:cNvGrpSpPr>
          <p:nvPr/>
        </p:nvGrpSpPr>
        <p:grpSpPr bwMode="auto">
          <a:xfrm>
            <a:off x="1774825" y="2133600"/>
            <a:ext cx="8093076" cy="400050"/>
            <a:chOff x="158" y="1344"/>
            <a:chExt cx="5098" cy="252"/>
          </a:xfrm>
        </p:grpSpPr>
        <p:sp>
          <p:nvSpPr>
            <p:cNvPr id="26" name="Text Box 5"/>
            <p:cNvSpPr txBox="1">
              <a:spLocks noChangeArrowheads="1"/>
            </p:cNvSpPr>
            <p:nvPr/>
          </p:nvSpPr>
          <p:spPr bwMode="auto">
            <a:xfrm>
              <a:off x="158" y="1344"/>
              <a:ext cx="917" cy="25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fr-FR" altLang="fr-FR" sz="200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Knowledge</a:t>
              </a:r>
              <a:endParaRPr lang="fr-FR" altLang="fr-FR" sz="200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Rectangle 6"/>
            <p:cNvSpPr>
              <a:spLocks noChangeArrowheads="1"/>
            </p:cNvSpPr>
            <p:nvPr/>
          </p:nvSpPr>
          <p:spPr bwMode="auto">
            <a:xfrm>
              <a:off x="2366" y="1344"/>
              <a:ext cx="744" cy="25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fr-FR" altLang="fr-FR" sz="2000" kern="0">
                  <a:solidFill>
                    <a:srgbClr val="000000"/>
                  </a:solidFill>
                  <a:cs typeface="Arial" panose="020B0604020202020204" pitchFamily="34" charset="0"/>
                </a:rPr>
                <a:t>Attitudes</a:t>
              </a:r>
            </a:p>
          </p:txBody>
        </p:sp>
        <p:sp>
          <p:nvSpPr>
            <p:cNvPr id="28" name="Rectangle 7"/>
            <p:cNvSpPr>
              <a:spLocks noChangeArrowheads="1"/>
            </p:cNvSpPr>
            <p:nvPr/>
          </p:nvSpPr>
          <p:spPr bwMode="auto">
            <a:xfrm>
              <a:off x="4331" y="1344"/>
              <a:ext cx="925" cy="25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fr-FR" altLang="fr-FR" sz="200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Behaviours</a:t>
              </a:r>
              <a:endParaRPr lang="fr-FR" altLang="fr-FR" sz="200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3916363" y="2349500"/>
            <a:ext cx="1168400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6672264" y="2349500"/>
            <a:ext cx="1462087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31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7869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Many</a:t>
            </a:r>
            <a:r>
              <a:rPr lang="fr-FR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behavioural</a:t>
            </a:r>
            <a:r>
              <a:rPr lang="fr-FR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theories</a:t>
            </a:r>
            <a:endParaRPr lang="fr-FR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9575900" y="6349078"/>
            <a:ext cx="2355838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400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Cabana MD et al, JAMA 1999 </a:t>
            </a:r>
          </a:p>
        </p:txBody>
      </p:sp>
      <p:sp>
        <p:nvSpPr>
          <p:cNvPr id="3" name="Rectangle 2"/>
          <p:cNvSpPr/>
          <p:nvPr/>
        </p:nvSpPr>
        <p:spPr>
          <a:xfrm>
            <a:off x="566468" y="1371926"/>
            <a:ext cx="11059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</a:rPr>
              <a:t>Barriers to physician adherence to practice guidelines in relation to </a:t>
            </a:r>
            <a:r>
              <a:rPr lang="en-US" sz="2400" b="1" i="1" dirty="0" err="1">
                <a:solidFill>
                  <a:srgbClr val="002060"/>
                </a:solidFill>
              </a:rPr>
              <a:t>behaviour</a:t>
            </a:r>
            <a:r>
              <a:rPr lang="en-US" sz="2400" b="1" i="1" dirty="0">
                <a:solidFill>
                  <a:srgbClr val="002060"/>
                </a:solidFill>
              </a:rPr>
              <a:t> change</a:t>
            </a:r>
            <a:endParaRPr lang="en-GB" sz="2400" b="1" i="1" dirty="0">
              <a:solidFill>
                <a:srgbClr val="002060"/>
              </a:solidFill>
            </a:endParaRPr>
          </a:p>
        </p:txBody>
      </p:sp>
      <p:grpSp>
        <p:nvGrpSpPr>
          <p:cNvPr id="25" name="Group 4"/>
          <p:cNvGrpSpPr>
            <a:grpSpLocks/>
          </p:cNvGrpSpPr>
          <p:nvPr/>
        </p:nvGrpSpPr>
        <p:grpSpPr bwMode="auto">
          <a:xfrm>
            <a:off x="1774825" y="2133600"/>
            <a:ext cx="8093076" cy="400050"/>
            <a:chOff x="158" y="1344"/>
            <a:chExt cx="5098" cy="252"/>
          </a:xfrm>
        </p:grpSpPr>
        <p:sp>
          <p:nvSpPr>
            <p:cNvPr id="26" name="Text Box 5"/>
            <p:cNvSpPr txBox="1">
              <a:spLocks noChangeArrowheads="1"/>
            </p:cNvSpPr>
            <p:nvPr/>
          </p:nvSpPr>
          <p:spPr bwMode="auto">
            <a:xfrm>
              <a:off x="158" y="1344"/>
              <a:ext cx="917" cy="25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GB" altLang="fr-FR" sz="200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Knowledge</a:t>
              </a:r>
              <a:endParaRPr lang="en-GB" altLang="fr-FR" sz="200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Rectangle 6"/>
            <p:cNvSpPr>
              <a:spLocks noChangeArrowheads="1"/>
            </p:cNvSpPr>
            <p:nvPr/>
          </p:nvSpPr>
          <p:spPr bwMode="auto">
            <a:xfrm>
              <a:off x="2366" y="1344"/>
              <a:ext cx="744" cy="25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GB" altLang="fr-FR" sz="200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Attitudes</a:t>
              </a:r>
              <a:endParaRPr lang="en-GB" altLang="fr-FR" sz="200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Rectangle 7"/>
            <p:cNvSpPr>
              <a:spLocks noChangeArrowheads="1"/>
            </p:cNvSpPr>
            <p:nvPr/>
          </p:nvSpPr>
          <p:spPr bwMode="auto">
            <a:xfrm>
              <a:off x="4331" y="1344"/>
              <a:ext cx="925" cy="25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GB" altLang="fr-FR" sz="200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Behaviours</a:t>
              </a:r>
              <a:endParaRPr lang="en-GB" altLang="fr-FR" sz="200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3916363" y="2349500"/>
            <a:ext cx="1168400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6672264" y="2349500"/>
            <a:ext cx="1462087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ne 2"/>
          <p:cNvSpPr>
            <a:spLocks noChangeShapeType="1"/>
          </p:cNvSpPr>
          <p:nvPr/>
        </p:nvSpPr>
        <p:spPr bwMode="auto">
          <a:xfrm flipV="1">
            <a:off x="2441605" y="2547939"/>
            <a:ext cx="0" cy="22320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576417" y="4581526"/>
            <a:ext cx="1728788" cy="646331"/>
          </a:xfrm>
          <a:prstGeom prst="rect">
            <a:avLst/>
          </a:prstGeom>
          <a:solidFill>
            <a:srgbClr val="CCFFCC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GB" altLang="fr-FR" sz="18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Lack of awareness</a:t>
            </a:r>
            <a:endParaRPr lang="en-GB" altLang="fr-FR" sz="18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576417" y="3430588"/>
            <a:ext cx="1728788" cy="646331"/>
          </a:xfrm>
          <a:prstGeom prst="rect">
            <a:avLst/>
          </a:prstGeom>
          <a:solidFill>
            <a:srgbClr val="CCFFCC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4625" indent="-873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7313" indent="0" algn="ctr">
              <a:defRPr/>
            </a:pPr>
            <a:r>
              <a:rPr lang="en-GB" altLang="fr-FR" sz="18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Lack of familiarity</a:t>
            </a:r>
            <a:endParaRPr lang="en-GB" altLang="fr-FR" sz="16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3717955" y="3663950"/>
            <a:ext cx="3573414" cy="1015663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GB" altLang="fr-FR" sz="2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Volume of information</a:t>
            </a:r>
          </a:p>
          <a:p>
            <a:pPr>
              <a:defRPr/>
            </a:pPr>
            <a:r>
              <a:rPr lang="en-GB" altLang="fr-FR" sz="2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Time needed to stay informed</a:t>
            </a:r>
          </a:p>
          <a:p>
            <a:pPr>
              <a:defRPr/>
            </a:pPr>
            <a:r>
              <a:rPr lang="en-GB" altLang="fr-FR" sz="2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Guidelines accessibility</a:t>
            </a:r>
            <a:endParaRPr lang="en-GB" altLang="fr-FR" sz="20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62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7869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Many</a:t>
            </a:r>
            <a:r>
              <a:rPr lang="fr-FR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behavioural</a:t>
            </a:r>
            <a:r>
              <a:rPr lang="fr-FR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theories</a:t>
            </a:r>
            <a:endParaRPr lang="fr-FR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9575900" y="6349078"/>
            <a:ext cx="2355838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400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Cabana MD et al, JAMA 1999 </a:t>
            </a:r>
          </a:p>
        </p:txBody>
      </p:sp>
      <p:sp>
        <p:nvSpPr>
          <p:cNvPr id="3" name="Rectangle 2"/>
          <p:cNvSpPr/>
          <p:nvPr/>
        </p:nvSpPr>
        <p:spPr>
          <a:xfrm>
            <a:off x="566468" y="1371926"/>
            <a:ext cx="11059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</a:rPr>
              <a:t>Barriers to physician adherence to practice guidelines in relation to </a:t>
            </a:r>
            <a:r>
              <a:rPr lang="en-US" sz="2400" b="1" i="1" dirty="0" err="1">
                <a:solidFill>
                  <a:srgbClr val="002060"/>
                </a:solidFill>
              </a:rPr>
              <a:t>behaviour</a:t>
            </a:r>
            <a:r>
              <a:rPr lang="en-US" sz="2400" b="1" i="1" dirty="0">
                <a:solidFill>
                  <a:srgbClr val="002060"/>
                </a:solidFill>
              </a:rPr>
              <a:t> change</a:t>
            </a:r>
            <a:endParaRPr lang="en-GB" sz="2400" b="1" i="1" dirty="0">
              <a:solidFill>
                <a:srgbClr val="002060"/>
              </a:solidFill>
            </a:endParaRPr>
          </a:p>
        </p:txBody>
      </p:sp>
      <p:grpSp>
        <p:nvGrpSpPr>
          <p:cNvPr id="25" name="Group 4"/>
          <p:cNvGrpSpPr>
            <a:grpSpLocks/>
          </p:cNvGrpSpPr>
          <p:nvPr/>
        </p:nvGrpSpPr>
        <p:grpSpPr bwMode="auto">
          <a:xfrm>
            <a:off x="1774825" y="2133600"/>
            <a:ext cx="8093076" cy="400050"/>
            <a:chOff x="158" y="1344"/>
            <a:chExt cx="5098" cy="252"/>
          </a:xfrm>
        </p:grpSpPr>
        <p:sp>
          <p:nvSpPr>
            <p:cNvPr id="26" name="Text Box 5"/>
            <p:cNvSpPr txBox="1">
              <a:spLocks noChangeArrowheads="1"/>
            </p:cNvSpPr>
            <p:nvPr/>
          </p:nvSpPr>
          <p:spPr bwMode="auto">
            <a:xfrm>
              <a:off x="158" y="1344"/>
              <a:ext cx="917" cy="25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fr-FR" altLang="fr-FR" sz="200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Knowledge</a:t>
              </a:r>
              <a:endParaRPr lang="fr-FR" altLang="fr-FR" sz="200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Rectangle 6"/>
            <p:cNvSpPr>
              <a:spLocks noChangeArrowheads="1"/>
            </p:cNvSpPr>
            <p:nvPr/>
          </p:nvSpPr>
          <p:spPr bwMode="auto">
            <a:xfrm>
              <a:off x="2366" y="1344"/>
              <a:ext cx="744" cy="25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fr-FR" altLang="fr-FR" sz="2000" kern="0">
                  <a:solidFill>
                    <a:srgbClr val="000000"/>
                  </a:solidFill>
                  <a:cs typeface="Arial" panose="020B0604020202020204" pitchFamily="34" charset="0"/>
                </a:rPr>
                <a:t>Attitudes</a:t>
              </a:r>
            </a:p>
          </p:txBody>
        </p:sp>
        <p:sp>
          <p:nvSpPr>
            <p:cNvPr id="28" name="Rectangle 7"/>
            <p:cNvSpPr>
              <a:spLocks noChangeArrowheads="1"/>
            </p:cNvSpPr>
            <p:nvPr/>
          </p:nvSpPr>
          <p:spPr bwMode="auto">
            <a:xfrm>
              <a:off x="4331" y="1344"/>
              <a:ext cx="925" cy="25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fr-FR" altLang="fr-FR" sz="200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Behaviours</a:t>
              </a:r>
              <a:endParaRPr lang="fr-FR" altLang="fr-FR" sz="200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3916363" y="2349500"/>
            <a:ext cx="1168400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6672264" y="2349500"/>
            <a:ext cx="1462087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3053033" y="2586039"/>
            <a:ext cx="4645025" cy="3068637"/>
            <a:chOff x="1247" y="1752"/>
            <a:chExt cx="2926" cy="1933"/>
          </a:xfrm>
        </p:grpSpPr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1247" y="1979"/>
              <a:ext cx="1542" cy="407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n-GB" altLang="fr-FR" sz="180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Lack of agreement with this guidelines</a:t>
              </a:r>
              <a:endParaRPr lang="en-GB" altLang="fr-FR" sz="180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1247" y="2659"/>
              <a:ext cx="1542" cy="582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n-GB" altLang="fr-FR" sz="180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Lack of agreement with this guidelines in general</a:t>
              </a:r>
              <a:endParaRPr lang="en-GB" altLang="fr-FR" sz="180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161" y="1965"/>
              <a:ext cx="1012" cy="582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n-GB" altLang="fr-FR" sz="180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Lack of outcome expectancy</a:t>
              </a:r>
              <a:endParaRPr lang="en-GB" altLang="fr-FR" sz="180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3152" y="2660"/>
              <a:ext cx="1012" cy="407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n-GB" altLang="fr-FR" sz="180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Lack of self efficacy</a:t>
              </a:r>
              <a:endParaRPr lang="en-GB" altLang="fr-FR" sz="180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3152" y="3278"/>
              <a:ext cx="1012" cy="407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n-GB" altLang="fr-FR" sz="180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Lack of motivation</a:t>
              </a:r>
              <a:endParaRPr lang="en-GB" altLang="fr-FR" sz="180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20" name="Group 15"/>
            <p:cNvGrpSpPr>
              <a:grpSpLocks/>
            </p:cNvGrpSpPr>
            <p:nvPr/>
          </p:nvGrpSpPr>
          <p:grpSpPr bwMode="auto">
            <a:xfrm>
              <a:off x="2789" y="1752"/>
              <a:ext cx="363" cy="1769"/>
              <a:chOff x="2789" y="1752"/>
              <a:chExt cx="363" cy="1769"/>
            </a:xfrm>
          </p:grpSpPr>
          <p:sp>
            <p:nvSpPr>
              <p:cNvPr id="21" name="Line 16"/>
              <p:cNvSpPr>
                <a:spLocks noChangeShapeType="1"/>
              </p:cNvSpPr>
              <p:nvPr/>
            </p:nvSpPr>
            <p:spPr bwMode="auto">
              <a:xfrm flipV="1">
                <a:off x="3016" y="1752"/>
                <a:ext cx="0" cy="1769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endParaRPr lang="en-GB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Line 17"/>
              <p:cNvSpPr>
                <a:spLocks noChangeShapeType="1"/>
              </p:cNvSpPr>
              <p:nvPr/>
            </p:nvSpPr>
            <p:spPr bwMode="auto">
              <a:xfrm>
                <a:off x="3016" y="3521"/>
                <a:ext cx="91" cy="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endParaRPr lang="en-GB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Line 18"/>
              <p:cNvSpPr>
                <a:spLocks noChangeShapeType="1"/>
              </p:cNvSpPr>
              <p:nvPr/>
            </p:nvSpPr>
            <p:spPr bwMode="auto">
              <a:xfrm>
                <a:off x="2789" y="2931"/>
                <a:ext cx="227" cy="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endParaRPr lang="en-GB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Line 19"/>
              <p:cNvSpPr>
                <a:spLocks noChangeShapeType="1"/>
              </p:cNvSpPr>
              <p:nvPr/>
            </p:nvSpPr>
            <p:spPr bwMode="auto">
              <a:xfrm>
                <a:off x="2789" y="2205"/>
                <a:ext cx="227" cy="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endParaRPr lang="en-GB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Line 20"/>
              <p:cNvSpPr>
                <a:spLocks noChangeShapeType="1"/>
              </p:cNvSpPr>
              <p:nvPr/>
            </p:nvSpPr>
            <p:spPr bwMode="auto">
              <a:xfrm>
                <a:off x="3016" y="2840"/>
                <a:ext cx="136" cy="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endParaRPr lang="en-GB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Line 21"/>
              <p:cNvSpPr>
                <a:spLocks noChangeShapeType="1"/>
              </p:cNvSpPr>
              <p:nvPr/>
            </p:nvSpPr>
            <p:spPr bwMode="auto">
              <a:xfrm>
                <a:off x="3016" y="2159"/>
                <a:ext cx="136" cy="9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endParaRPr lang="en-GB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4" name="Text Box 23"/>
          <p:cNvSpPr txBox="1">
            <a:spLocks noChangeArrowheads="1"/>
          </p:cNvSpPr>
          <p:nvPr/>
        </p:nvSpPr>
        <p:spPr bwMode="auto">
          <a:xfrm>
            <a:off x="1198832" y="2746376"/>
            <a:ext cx="1809750" cy="1323439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GB" altLang="fr-FR" sz="16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Lack of confidence</a:t>
            </a:r>
          </a:p>
          <a:p>
            <a:pPr>
              <a:defRPr/>
            </a:pPr>
            <a:r>
              <a:rPr lang="en-GB" altLang="fr-FR" sz="16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Applicability</a:t>
            </a:r>
          </a:p>
          <a:p>
            <a:pPr>
              <a:defRPr/>
            </a:pPr>
            <a:r>
              <a:rPr lang="en-GB" altLang="fr-FR" sz="16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Interpretation of evidence</a:t>
            </a:r>
            <a:endParaRPr lang="en-GB" altLang="fr-FR" sz="2000" kern="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5" name="Text Box 24"/>
          <p:cNvSpPr txBox="1">
            <a:spLocks noChangeArrowheads="1"/>
          </p:cNvSpPr>
          <p:nvPr/>
        </p:nvSpPr>
        <p:spPr bwMode="auto">
          <a:xfrm>
            <a:off x="2103708" y="5102225"/>
            <a:ext cx="1471878" cy="584775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GB" altLang="fr-FR" sz="16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Too rigid</a:t>
            </a:r>
          </a:p>
          <a:p>
            <a:pPr>
              <a:defRPr/>
            </a:pPr>
            <a:r>
              <a:rPr lang="en-GB" altLang="fr-FR" sz="16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Too cookbook</a:t>
            </a:r>
            <a:endParaRPr lang="en-GB" altLang="fr-FR" sz="16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6" name="Text Box 25"/>
          <p:cNvSpPr txBox="1">
            <a:spLocks noChangeArrowheads="1"/>
          </p:cNvSpPr>
          <p:nvPr/>
        </p:nvSpPr>
        <p:spPr bwMode="auto">
          <a:xfrm>
            <a:off x="7910782" y="2854326"/>
            <a:ext cx="1874838" cy="830997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GB" altLang="fr-FR" sz="16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Following guidelines will not cure patient</a:t>
            </a:r>
            <a:endParaRPr lang="en-GB" altLang="fr-FR" sz="16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7" name="Text Box 26"/>
          <p:cNvSpPr txBox="1">
            <a:spLocks noChangeArrowheads="1"/>
          </p:cNvSpPr>
          <p:nvPr/>
        </p:nvSpPr>
        <p:spPr bwMode="auto">
          <a:xfrm>
            <a:off x="7882207" y="4005264"/>
            <a:ext cx="1976438" cy="830997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GB" altLang="fr-FR" sz="16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Professional believes can’t apply </a:t>
            </a:r>
            <a:r>
              <a:rPr lang="en-GB" altLang="fr-FR" sz="1600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reco</a:t>
            </a:r>
            <a:endParaRPr lang="en-GB" altLang="fr-FR" sz="2000" kern="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7910782" y="5148264"/>
            <a:ext cx="1556836" cy="369332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GB" altLang="fr-FR" sz="18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Habit, routine</a:t>
            </a:r>
            <a:endParaRPr lang="en-GB" altLang="fr-FR" sz="18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64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7869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Many</a:t>
            </a:r>
            <a:r>
              <a:rPr lang="fr-FR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behavioural</a:t>
            </a:r>
            <a:r>
              <a:rPr lang="fr-FR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theories</a:t>
            </a:r>
            <a:endParaRPr lang="fr-FR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9575900" y="6349078"/>
            <a:ext cx="2355838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400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Cabana MD et al, JAMA 1999 </a:t>
            </a:r>
          </a:p>
        </p:txBody>
      </p:sp>
      <p:sp>
        <p:nvSpPr>
          <p:cNvPr id="3" name="Rectangle 2"/>
          <p:cNvSpPr/>
          <p:nvPr/>
        </p:nvSpPr>
        <p:spPr>
          <a:xfrm>
            <a:off x="566468" y="1371926"/>
            <a:ext cx="11059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</a:rPr>
              <a:t>Barriers to physician adherence to practice guidelines in relation to </a:t>
            </a:r>
            <a:r>
              <a:rPr lang="en-US" sz="2400" b="1" i="1" dirty="0" err="1">
                <a:solidFill>
                  <a:srgbClr val="002060"/>
                </a:solidFill>
              </a:rPr>
              <a:t>behaviour</a:t>
            </a:r>
            <a:r>
              <a:rPr lang="en-US" sz="2400" b="1" i="1" dirty="0">
                <a:solidFill>
                  <a:srgbClr val="002060"/>
                </a:solidFill>
              </a:rPr>
              <a:t> change</a:t>
            </a:r>
            <a:endParaRPr lang="en-GB" sz="2400" b="1" i="1" dirty="0">
              <a:solidFill>
                <a:srgbClr val="002060"/>
              </a:solidFill>
            </a:endParaRPr>
          </a:p>
        </p:txBody>
      </p:sp>
      <p:grpSp>
        <p:nvGrpSpPr>
          <p:cNvPr id="25" name="Group 4"/>
          <p:cNvGrpSpPr>
            <a:grpSpLocks/>
          </p:cNvGrpSpPr>
          <p:nvPr/>
        </p:nvGrpSpPr>
        <p:grpSpPr bwMode="auto">
          <a:xfrm>
            <a:off x="1774825" y="2133600"/>
            <a:ext cx="8093076" cy="400050"/>
            <a:chOff x="158" y="1344"/>
            <a:chExt cx="5098" cy="252"/>
          </a:xfrm>
        </p:grpSpPr>
        <p:sp>
          <p:nvSpPr>
            <p:cNvPr id="26" name="Text Box 5"/>
            <p:cNvSpPr txBox="1">
              <a:spLocks noChangeArrowheads="1"/>
            </p:cNvSpPr>
            <p:nvPr/>
          </p:nvSpPr>
          <p:spPr bwMode="auto">
            <a:xfrm>
              <a:off x="158" y="1344"/>
              <a:ext cx="917" cy="25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fr-FR" altLang="fr-FR" sz="200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Knowledge</a:t>
              </a:r>
              <a:endParaRPr lang="fr-FR" altLang="fr-FR" sz="200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Rectangle 6"/>
            <p:cNvSpPr>
              <a:spLocks noChangeArrowheads="1"/>
            </p:cNvSpPr>
            <p:nvPr/>
          </p:nvSpPr>
          <p:spPr bwMode="auto">
            <a:xfrm>
              <a:off x="2366" y="1344"/>
              <a:ext cx="744" cy="25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fr-FR" altLang="fr-FR" sz="2000" kern="0">
                  <a:solidFill>
                    <a:srgbClr val="000000"/>
                  </a:solidFill>
                  <a:cs typeface="Arial" panose="020B0604020202020204" pitchFamily="34" charset="0"/>
                </a:rPr>
                <a:t>Attitudes</a:t>
              </a:r>
            </a:p>
          </p:txBody>
        </p:sp>
        <p:sp>
          <p:nvSpPr>
            <p:cNvPr id="28" name="Rectangle 7"/>
            <p:cNvSpPr>
              <a:spLocks noChangeArrowheads="1"/>
            </p:cNvSpPr>
            <p:nvPr/>
          </p:nvSpPr>
          <p:spPr bwMode="auto">
            <a:xfrm>
              <a:off x="4331" y="1344"/>
              <a:ext cx="925" cy="25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fr-FR" altLang="fr-FR" sz="200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Behaviours</a:t>
              </a:r>
              <a:endParaRPr lang="fr-FR" altLang="fr-FR" sz="200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3916363" y="2349500"/>
            <a:ext cx="1168400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6672264" y="2349500"/>
            <a:ext cx="1462087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9"/>
          <p:cNvGrpSpPr>
            <a:grpSpLocks/>
          </p:cNvGrpSpPr>
          <p:nvPr/>
        </p:nvGrpSpPr>
        <p:grpSpPr bwMode="auto">
          <a:xfrm>
            <a:off x="7615211" y="2533651"/>
            <a:ext cx="2536825" cy="2525713"/>
            <a:chOff x="4241" y="1752"/>
            <a:chExt cx="1598" cy="1591"/>
          </a:xfrm>
        </p:grpSpPr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4241" y="2568"/>
              <a:ext cx="1598" cy="775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74625" indent="-87313" eaLnBrk="0" hangingPunct="0">
                <a:tabLst>
                  <a:tab pos="174625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174625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174625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174625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174625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74625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74625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74625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74625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GB" altLang="fr-FR" sz="200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External barriers:</a:t>
              </a:r>
            </a:p>
            <a:p>
              <a:pPr>
                <a:buFontTx/>
                <a:buChar char="-"/>
                <a:defRPr/>
              </a:pPr>
              <a:r>
                <a:rPr lang="en-GB" altLang="fr-FR" sz="180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Patient</a:t>
              </a:r>
            </a:p>
            <a:p>
              <a:pPr>
                <a:buFontTx/>
                <a:buChar char="-"/>
                <a:defRPr/>
              </a:pPr>
              <a:r>
                <a:rPr lang="en-GB" altLang="fr-FR" sz="180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Guidelines</a:t>
              </a:r>
            </a:p>
            <a:p>
              <a:pPr>
                <a:buFontTx/>
                <a:buChar char="-"/>
                <a:defRPr/>
              </a:pPr>
              <a:r>
                <a:rPr lang="en-GB" altLang="fr-FR" sz="180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Environment</a:t>
              </a:r>
              <a:endParaRPr lang="en-GB" altLang="fr-FR" sz="180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 flipV="1">
              <a:off x="5193" y="1752"/>
              <a:ext cx="0" cy="81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2865410" y="3448050"/>
            <a:ext cx="3348994" cy="2923877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 defTabSz="9001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6575" indent="-173038" defTabSz="9001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01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01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01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en-GB" altLang="fr-FR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altLang="fr-FR" sz="2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Patient</a:t>
            </a:r>
          </a:p>
          <a:p>
            <a:pPr lvl="1">
              <a:buFontTx/>
              <a:buChar char="•"/>
              <a:defRPr/>
            </a:pPr>
            <a:r>
              <a:rPr lang="en-GB" altLang="fr-FR" sz="2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Clinical case</a:t>
            </a:r>
          </a:p>
          <a:p>
            <a:pPr>
              <a:buFontTx/>
              <a:buChar char="•"/>
              <a:defRPr/>
            </a:pPr>
            <a:r>
              <a:rPr lang="en-GB" altLang="fr-FR" sz="2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 Recommendations:</a:t>
            </a:r>
          </a:p>
          <a:p>
            <a:pPr lvl="1">
              <a:buFontTx/>
              <a:buChar char="•"/>
              <a:defRPr/>
            </a:pPr>
            <a:r>
              <a:rPr lang="en-GB" altLang="fr-FR" sz="2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Contradictory</a:t>
            </a:r>
          </a:p>
          <a:p>
            <a:pPr lvl="1">
              <a:buFontTx/>
              <a:buChar char="•"/>
              <a:defRPr/>
            </a:pPr>
            <a:r>
              <a:rPr lang="en-GB" altLang="fr-FR" sz="2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Difficult to apply</a:t>
            </a:r>
          </a:p>
          <a:p>
            <a:pPr>
              <a:buFontTx/>
              <a:buChar char="•"/>
              <a:defRPr/>
            </a:pPr>
            <a:r>
              <a:rPr lang="en-GB" altLang="fr-FR" sz="2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 Environmental barriers</a:t>
            </a:r>
          </a:p>
          <a:p>
            <a:pPr lvl="1">
              <a:buFontTx/>
              <a:buChar char="•"/>
              <a:defRPr/>
            </a:pPr>
            <a:r>
              <a:rPr lang="en-GB" altLang="fr-FR" sz="2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Lack of time/resources</a:t>
            </a:r>
          </a:p>
          <a:p>
            <a:pPr lvl="1">
              <a:buFontTx/>
              <a:buChar char="•"/>
              <a:defRPr/>
            </a:pPr>
            <a:r>
              <a:rPr lang="en-GB" altLang="fr-FR" sz="2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Insufficient support</a:t>
            </a:r>
          </a:p>
          <a:p>
            <a:pPr lvl="1">
              <a:buFontTx/>
              <a:buChar char="•"/>
              <a:defRPr/>
            </a:pPr>
            <a:r>
              <a:rPr lang="en-GB" altLang="fr-FR" sz="2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Increase responsibility</a:t>
            </a:r>
            <a:endParaRPr lang="en-GB" altLang="fr-FR" sz="20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51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7869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Several</a:t>
            </a:r>
            <a:r>
              <a:rPr lang="fr-FR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levels</a:t>
            </a:r>
            <a:r>
              <a:rPr lang="fr-FR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analysis</a:t>
            </a:r>
            <a:endParaRPr lang="fr-FR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18" name="Ellipse 17"/>
          <p:cNvSpPr/>
          <p:nvPr/>
        </p:nvSpPr>
        <p:spPr>
          <a:xfrm>
            <a:off x="5148532" y="4605667"/>
            <a:ext cx="1943100" cy="1912938"/>
          </a:xfrm>
          <a:prstGeom prst="ellipse">
            <a:avLst/>
          </a:prstGeom>
          <a:solidFill>
            <a:srgbClr val="FF252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9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770" y="4845380"/>
            <a:ext cx="360362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7"/>
          <p:cNvSpPr txBox="1">
            <a:spLocks noChangeArrowheads="1"/>
          </p:cNvSpPr>
          <p:nvPr/>
        </p:nvSpPr>
        <p:spPr bwMode="auto">
          <a:xfrm>
            <a:off x="5448861" y="5783802"/>
            <a:ext cx="13420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chemeClr val="bg1"/>
                </a:solidFill>
              </a:rPr>
              <a:t>Healthcare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chemeClr val="bg1"/>
                </a:solidFill>
              </a:rPr>
              <a:t>Professional</a:t>
            </a:r>
            <a:endParaRPr lang="fr-FR" altLang="fr-FR" sz="1800" b="1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107" y="4845380"/>
            <a:ext cx="35877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"/>
          <p:cNvSpPr txBox="1">
            <a:spLocks noChangeArrowheads="1"/>
          </p:cNvSpPr>
          <p:nvPr/>
        </p:nvSpPr>
        <p:spPr bwMode="auto">
          <a:xfrm>
            <a:off x="8867446" y="5100967"/>
            <a:ext cx="21605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fr-FR" sz="1800" b="1" dirty="0" smtClean="0"/>
              <a:t>Age, Gender, Constitutional factors</a:t>
            </a:r>
            <a:endParaRPr lang="en-GB" alt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69152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581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Physician (prescriber) factors</a:t>
            </a:r>
            <a:endParaRPr lang="fr-FR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178954" y="1436083"/>
            <a:ext cx="7062355" cy="3920316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Personal </a:t>
            </a:r>
            <a:r>
              <a:rPr lang="en-US" sz="2400" b="1" dirty="0">
                <a:solidFill>
                  <a:srgbClr val="002060"/>
                </a:solidFill>
              </a:rPr>
              <a:t>attributes: </a:t>
            </a:r>
          </a:p>
          <a:p>
            <a:pPr lvl="1"/>
            <a:r>
              <a:rPr lang="en-US" sz="2000" dirty="0"/>
              <a:t>C</a:t>
            </a:r>
            <a:r>
              <a:rPr lang="en-US" sz="2000" dirty="0" smtClean="0"/>
              <a:t>linical </a:t>
            </a:r>
            <a:r>
              <a:rPr lang="en-US" sz="2000" dirty="0"/>
              <a:t>experience, exposure to continuous medical education and </a:t>
            </a:r>
            <a:r>
              <a:rPr lang="en-US" sz="2000" dirty="0" err="1" smtClean="0"/>
              <a:t>speciality</a:t>
            </a:r>
            <a:endParaRPr lang="fr-FR" sz="2000" dirty="0"/>
          </a:p>
          <a:p>
            <a:r>
              <a:rPr lang="en-US" sz="2400" dirty="0" smtClean="0"/>
              <a:t>Attitude </a:t>
            </a:r>
            <a:r>
              <a:rPr lang="en-US" sz="2400" dirty="0"/>
              <a:t>to the problems of inappropriate antibiotic use and </a:t>
            </a:r>
            <a:r>
              <a:rPr lang="en-US" sz="2400" dirty="0" smtClean="0"/>
              <a:t>AMR</a:t>
            </a:r>
          </a:p>
          <a:p>
            <a:r>
              <a:rPr lang="en-US" sz="2400" dirty="0" smtClean="0"/>
              <a:t>Lack </a:t>
            </a:r>
            <a:r>
              <a:rPr lang="en-US" sz="2400" dirty="0"/>
              <a:t>of </a:t>
            </a:r>
            <a:r>
              <a:rPr lang="en-US" sz="2400" b="1" dirty="0">
                <a:solidFill>
                  <a:srgbClr val="002060"/>
                </a:solidFill>
              </a:rPr>
              <a:t>institutional guidelines </a:t>
            </a:r>
            <a:r>
              <a:rPr lang="en-US" sz="2400" dirty="0"/>
              <a:t>and </a:t>
            </a:r>
            <a:r>
              <a:rPr lang="en-US" sz="2400" dirty="0" smtClean="0"/>
              <a:t>AMS </a:t>
            </a:r>
            <a:r>
              <a:rPr lang="en-US" sz="2400" dirty="0" err="1" smtClean="0"/>
              <a:t>programmes</a:t>
            </a:r>
            <a:r>
              <a:rPr lang="en-US" sz="2400" dirty="0" smtClean="0"/>
              <a:t> 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Marketing </a:t>
            </a:r>
            <a:r>
              <a:rPr lang="en-US" sz="2400" b="1" dirty="0">
                <a:solidFill>
                  <a:srgbClr val="002060"/>
                </a:solidFill>
              </a:rPr>
              <a:t>and promotional activities </a:t>
            </a:r>
            <a:r>
              <a:rPr lang="en-US" sz="2400" dirty="0"/>
              <a:t>by pharmaceutical companies may influence the prescribing patterns of </a:t>
            </a:r>
            <a:r>
              <a:rPr lang="en-US" sz="2400" dirty="0" smtClean="0"/>
              <a:t>physicians.</a:t>
            </a:r>
          </a:p>
          <a:p>
            <a:pPr lvl="1"/>
            <a:r>
              <a:rPr lang="en-US" sz="2000" dirty="0" smtClean="0"/>
              <a:t>Ethiopia: 55.9</a:t>
            </a:r>
            <a:r>
              <a:rPr lang="en-US" sz="2000" dirty="0"/>
              <a:t>% of physicians perceived that pharmaceutical marketing strategies influenced their prescribing </a:t>
            </a:r>
            <a:endParaRPr lang="en-US" sz="2000" dirty="0" smtClean="0"/>
          </a:p>
          <a:p>
            <a:endParaRPr lang="fr-FR" sz="2400" dirty="0"/>
          </a:p>
          <a:p>
            <a:endParaRPr lang="en-GB" sz="18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8327" y="1229836"/>
            <a:ext cx="4583047" cy="51769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5032" y="6252930"/>
            <a:ext cx="69662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 err="1">
                <a:solidFill>
                  <a:schemeClr val="bg1">
                    <a:lumMod val="50000"/>
                  </a:schemeClr>
                </a:solidFill>
              </a:rPr>
              <a:t>Idemudia</a:t>
            </a:r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i="1" dirty="0" err="1">
                <a:solidFill>
                  <a:schemeClr val="bg1">
                    <a:lumMod val="50000"/>
                  </a:schemeClr>
                </a:solidFill>
              </a:rPr>
              <a:t>Imonikhe</a:t>
            </a:r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i="1" dirty="0" err="1" smtClean="0">
                <a:solidFill>
                  <a:schemeClr val="bg1">
                    <a:lumMod val="50000"/>
                  </a:schemeClr>
                </a:solidFill>
              </a:rPr>
              <a:t>Otaigbe</a:t>
            </a: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</a:rPr>
              <a:t> JAC </a:t>
            </a:r>
            <a:r>
              <a:rPr lang="fr-FR" sz="1400" i="1" dirty="0" err="1">
                <a:solidFill>
                  <a:schemeClr val="bg1">
                    <a:lumMod val="50000"/>
                  </a:schemeClr>
                </a:solidFill>
              </a:rPr>
              <a:t>Antimicrob</a:t>
            </a:r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i="1" dirty="0" err="1" smtClean="0">
                <a:solidFill>
                  <a:schemeClr val="bg1">
                    <a:lumMod val="50000"/>
                  </a:schemeClr>
                </a:solidFill>
              </a:rPr>
              <a:t>Resist</a:t>
            </a: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</a:rPr>
              <a:t> https</a:t>
            </a:r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://doi.org/10.1093/jacamr/dlad062</a:t>
            </a:r>
          </a:p>
        </p:txBody>
      </p:sp>
    </p:spTree>
    <p:extLst>
      <p:ext uri="{BB962C8B-B14F-4D97-AF65-F5344CB8AC3E}">
        <p14:creationId xmlns:p14="http://schemas.microsoft.com/office/powerpoint/2010/main" val="388354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98107" y="2405959"/>
            <a:ext cx="10346267" cy="2387600"/>
          </a:xfrm>
        </p:spPr>
        <p:txBody>
          <a:bodyPr>
            <a:noAutofit/>
          </a:bodyPr>
          <a:lstStyle/>
          <a:p>
            <a:r>
              <a:rPr lang="fr-FR" sz="5400" b="1" dirty="0" smtClean="0">
                <a:solidFill>
                  <a:srgbClr val="002060"/>
                </a:solidFill>
              </a:rPr>
              <a:t>Introduction to </a:t>
            </a:r>
            <a:r>
              <a:rPr lang="fr-FR" sz="5400" b="1" dirty="0" err="1" smtClean="0">
                <a:solidFill>
                  <a:srgbClr val="002060"/>
                </a:solidFill>
              </a:rPr>
              <a:t>behaviour</a:t>
            </a:r>
            <a:r>
              <a:rPr lang="fr-FR" sz="5400" b="1" dirty="0" smtClean="0">
                <a:solidFill>
                  <a:srgbClr val="002060"/>
                </a:solidFill>
              </a:rPr>
              <a:t> change and </a:t>
            </a:r>
            <a:r>
              <a:rPr lang="fr-FR" sz="5400" b="1" dirty="0" err="1" smtClean="0">
                <a:solidFill>
                  <a:srgbClr val="002060"/>
                </a:solidFill>
              </a:rPr>
              <a:t>implementation</a:t>
            </a:r>
            <a:r>
              <a:rPr lang="fr-FR" sz="5400" b="1" dirty="0" smtClean="0">
                <a:solidFill>
                  <a:srgbClr val="002060"/>
                </a:solidFill>
              </a:rPr>
              <a:t> </a:t>
            </a:r>
            <a:r>
              <a:rPr lang="fr-FR" sz="5400" b="1" dirty="0" smtClean="0">
                <a:solidFill>
                  <a:srgbClr val="002060"/>
                </a:solidFill>
              </a:rPr>
              <a:t>sciences</a:t>
            </a:r>
            <a:endParaRPr lang="fr-FR" sz="5400" dirty="0">
              <a:solidFill>
                <a:srgbClr val="00206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7" y="0"/>
            <a:ext cx="1889872" cy="125306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413" y="75836"/>
            <a:ext cx="1684867" cy="1145957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9F79-A0BB-4B9D-88D3-126E1EF10181}" type="slidenum">
              <a:rPr lang="fr-FR" smtClean="0"/>
              <a:t>31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0102" y="162487"/>
            <a:ext cx="2486594" cy="92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1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4470400" y="1563052"/>
            <a:ext cx="3352800" cy="3086100"/>
          </a:xfrm>
          <a:prstGeom prst="cub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251200" y="1994852"/>
            <a:ext cx="1041400" cy="609600"/>
          </a:xfrm>
          <a:custGeom>
            <a:avLst/>
            <a:gdLst>
              <a:gd name="connsiteX0" fmla="*/ 0 w 1041400"/>
              <a:gd name="connsiteY0" fmla="*/ 0 h 609600"/>
              <a:gd name="connsiteX1" fmla="*/ 190500 w 1041400"/>
              <a:gd name="connsiteY1" fmla="*/ 279400 h 609600"/>
              <a:gd name="connsiteX2" fmla="*/ 533400 w 1041400"/>
              <a:gd name="connsiteY2" fmla="*/ 533400 h 609600"/>
              <a:gd name="connsiteX3" fmla="*/ 1041400 w 1041400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1400" h="609600">
                <a:moveTo>
                  <a:pt x="0" y="0"/>
                </a:moveTo>
                <a:cubicBezTo>
                  <a:pt x="50800" y="95250"/>
                  <a:pt x="101600" y="190500"/>
                  <a:pt x="190500" y="279400"/>
                </a:cubicBezTo>
                <a:cubicBezTo>
                  <a:pt x="279400" y="368300"/>
                  <a:pt x="391583" y="478367"/>
                  <a:pt x="533400" y="533400"/>
                </a:cubicBezTo>
                <a:cubicBezTo>
                  <a:pt x="675217" y="588433"/>
                  <a:pt x="858308" y="599016"/>
                  <a:pt x="1041400" y="609600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289300" y="3745203"/>
            <a:ext cx="1003300" cy="598025"/>
          </a:xfrm>
          <a:custGeom>
            <a:avLst/>
            <a:gdLst>
              <a:gd name="connsiteX0" fmla="*/ 0 w 1003300"/>
              <a:gd name="connsiteY0" fmla="*/ 598025 h 598025"/>
              <a:gd name="connsiteX1" fmla="*/ 203200 w 1003300"/>
              <a:gd name="connsiteY1" fmla="*/ 217025 h 598025"/>
              <a:gd name="connsiteX2" fmla="*/ 406400 w 1003300"/>
              <a:gd name="connsiteY2" fmla="*/ 39225 h 598025"/>
              <a:gd name="connsiteX3" fmla="*/ 711200 w 1003300"/>
              <a:gd name="connsiteY3" fmla="*/ 1125 h 598025"/>
              <a:gd name="connsiteX4" fmla="*/ 1003300 w 1003300"/>
              <a:gd name="connsiteY4" fmla="*/ 13825 h 59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300" h="598025">
                <a:moveTo>
                  <a:pt x="0" y="598025"/>
                </a:moveTo>
                <a:cubicBezTo>
                  <a:pt x="67733" y="454091"/>
                  <a:pt x="135467" y="310158"/>
                  <a:pt x="203200" y="217025"/>
                </a:cubicBezTo>
                <a:cubicBezTo>
                  <a:pt x="270933" y="123892"/>
                  <a:pt x="321733" y="75208"/>
                  <a:pt x="406400" y="39225"/>
                </a:cubicBezTo>
                <a:cubicBezTo>
                  <a:pt x="491067" y="3242"/>
                  <a:pt x="611717" y="5358"/>
                  <a:pt x="711200" y="1125"/>
                </a:cubicBezTo>
                <a:cubicBezTo>
                  <a:pt x="810683" y="-3108"/>
                  <a:pt x="906991" y="5358"/>
                  <a:pt x="1003300" y="13825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053740" y="3351308"/>
            <a:ext cx="1238861" cy="205644"/>
          </a:xfrm>
          <a:custGeom>
            <a:avLst/>
            <a:gdLst>
              <a:gd name="connsiteX0" fmla="*/ 0 w 1238861"/>
              <a:gd name="connsiteY0" fmla="*/ 205644 h 205644"/>
              <a:gd name="connsiteX1" fmla="*/ 469900 w 1238861"/>
              <a:gd name="connsiteY1" fmla="*/ 27844 h 205644"/>
              <a:gd name="connsiteX2" fmla="*/ 1143000 w 1238861"/>
              <a:gd name="connsiteY2" fmla="*/ 2444 h 205644"/>
              <a:gd name="connsiteX3" fmla="*/ 1219200 w 1238861"/>
              <a:gd name="connsiteY3" fmla="*/ 2444 h 205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8861" h="205644">
                <a:moveTo>
                  <a:pt x="0" y="205644"/>
                </a:moveTo>
                <a:cubicBezTo>
                  <a:pt x="139700" y="133677"/>
                  <a:pt x="279400" y="61711"/>
                  <a:pt x="469900" y="27844"/>
                </a:cubicBezTo>
                <a:cubicBezTo>
                  <a:pt x="660400" y="-6023"/>
                  <a:pt x="1018117" y="6677"/>
                  <a:pt x="1143000" y="2444"/>
                </a:cubicBezTo>
                <a:cubicBezTo>
                  <a:pt x="1267883" y="-1789"/>
                  <a:pt x="1243541" y="327"/>
                  <a:pt x="1219200" y="2444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073400" y="2655252"/>
            <a:ext cx="1231900" cy="342900"/>
          </a:xfrm>
          <a:custGeom>
            <a:avLst/>
            <a:gdLst>
              <a:gd name="connsiteX0" fmla="*/ 0 w 1231900"/>
              <a:gd name="connsiteY0" fmla="*/ 0 h 342900"/>
              <a:gd name="connsiteX1" fmla="*/ 508000 w 1231900"/>
              <a:gd name="connsiteY1" fmla="*/ 279400 h 342900"/>
              <a:gd name="connsiteX2" fmla="*/ 1231900 w 1231900"/>
              <a:gd name="connsiteY2" fmla="*/ 3429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900" h="342900">
                <a:moveTo>
                  <a:pt x="0" y="0"/>
                </a:moveTo>
                <a:cubicBezTo>
                  <a:pt x="151342" y="111125"/>
                  <a:pt x="302684" y="222250"/>
                  <a:pt x="508000" y="279400"/>
                </a:cubicBezTo>
                <a:cubicBezTo>
                  <a:pt x="713316" y="336550"/>
                  <a:pt x="972608" y="339725"/>
                  <a:pt x="1231900" y="342900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7493000" y="2348202"/>
            <a:ext cx="1067628" cy="13970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60628" y="2692759"/>
            <a:ext cx="1873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Résultat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86973" y="1563052"/>
            <a:ext cx="841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Bundle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37792" y="229965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Checklist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37481" y="3410901"/>
            <a:ext cx="1316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Surveillance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56852" y="4343227"/>
            <a:ext cx="118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Innovation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6960096" y="638132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Remerciement Dr Walter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Zingg</a:t>
            </a: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F5A0DD5-064C-B342-9E90-7EEF2CF1570F}"/>
              </a:ext>
            </a:extLst>
          </p:cNvPr>
          <p:cNvSpPr txBox="1"/>
          <p:nvPr/>
        </p:nvSpPr>
        <p:spPr>
          <a:xfrm>
            <a:off x="1953033" y="5903089"/>
            <a:ext cx="2037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Intervention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C2DADE9-5EA8-3A42-BD23-85CCDB77288B}"/>
              </a:ext>
            </a:extLst>
          </p:cNvPr>
          <p:cNvSpPr txBox="1"/>
          <p:nvPr/>
        </p:nvSpPr>
        <p:spPr>
          <a:xfrm>
            <a:off x="8456242" y="5903089"/>
            <a:ext cx="1553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Outcome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23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4470400" y="1563052"/>
            <a:ext cx="3352800" cy="3086100"/>
          </a:xfrm>
          <a:prstGeom prst="cub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251200" y="1994852"/>
            <a:ext cx="1041400" cy="609600"/>
          </a:xfrm>
          <a:custGeom>
            <a:avLst/>
            <a:gdLst>
              <a:gd name="connsiteX0" fmla="*/ 0 w 1041400"/>
              <a:gd name="connsiteY0" fmla="*/ 0 h 609600"/>
              <a:gd name="connsiteX1" fmla="*/ 190500 w 1041400"/>
              <a:gd name="connsiteY1" fmla="*/ 279400 h 609600"/>
              <a:gd name="connsiteX2" fmla="*/ 533400 w 1041400"/>
              <a:gd name="connsiteY2" fmla="*/ 533400 h 609600"/>
              <a:gd name="connsiteX3" fmla="*/ 1041400 w 1041400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1400" h="609600">
                <a:moveTo>
                  <a:pt x="0" y="0"/>
                </a:moveTo>
                <a:cubicBezTo>
                  <a:pt x="50800" y="95250"/>
                  <a:pt x="101600" y="190500"/>
                  <a:pt x="190500" y="279400"/>
                </a:cubicBezTo>
                <a:cubicBezTo>
                  <a:pt x="279400" y="368300"/>
                  <a:pt x="391583" y="478367"/>
                  <a:pt x="533400" y="533400"/>
                </a:cubicBezTo>
                <a:cubicBezTo>
                  <a:pt x="675217" y="588433"/>
                  <a:pt x="858308" y="599016"/>
                  <a:pt x="1041400" y="609600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289300" y="3745203"/>
            <a:ext cx="1003300" cy="598025"/>
          </a:xfrm>
          <a:custGeom>
            <a:avLst/>
            <a:gdLst>
              <a:gd name="connsiteX0" fmla="*/ 0 w 1003300"/>
              <a:gd name="connsiteY0" fmla="*/ 598025 h 598025"/>
              <a:gd name="connsiteX1" fmla="*/ 203200 w 1003300"/>
              <a:gd name="connsiteY1" fmla="*/ 217025 h 598025"/>
              <a:gd name="connsiteX2" fmla="*/ 406400 w 1003300"/>
              <a:gd name="connsiteY2" fmla="*/ 39225 h 598025"/>
              <a:gd name="connsiteX3" fmla="*/ 711200 w 1003300"/>
              <a:gd name="connsiteY3" fmla="*/ 1125 h 598025"/>
              <a:gd name="connsiteX4" fmla="*/ 1003300 w 1003300"/>
              <a:gd name="connsiteY4" fmla="*/ 13825 h 59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300" h="598025">
                <a:moveTo>
                  <a:pt x="0" y="598025"/>
                </a:moveTo>
                <a:cubicBezTo>
                  <a:pt x="67733" y="454091"/>
                  <a:pt x="135467" y="310158"/>
                  <a:pt x="203200" y="217025"/>
                </a:cubicBezTo>
                <a:cubicBezTo>
                  <a:pt x="270933" y="123892"/>
                  <a:pt x="321733" y="75208"/>
                  <a:pt x="406400" y="39225"/>
                </a:cubicBezTo>
                <a:cubicBezTo>
                  <a:pt x="491067" y="3242"/>
                  <a:pt x="611717" y="5358"/>
                  <a:pt x="711200" y="1125"/>
                </a:cubicBezTo>
                <a:cubicBezTo>
                  <a:pt x="810683" y="-3108"/>
                  <a:pt x="906991" y="5358"/>
                  <a:pt x="1003300" y="13825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053740" y="3351308"/>
            <a:ext cx="1238861" cy="205644"/>
          </a:xfrm>
          <a:custGeom>
            <a:avLst/>
            <a:gdLst>
              <a:gd name="connsiteX0" fmla="*/ 0 w 1238861"/>
              <a:gd name="connsiteY0" fmla="*/ 205644 h 205644"/>
              <a:gd name="connsiteX1" fmla="*/ 469900 w 1238861"/>
              <a:gd name="connsiteY1" fmla="*/ 27844 h 205644"/>
              <a:gd name="connsiteX2" fmla="*/ 1143000 w 1238861"/>
              <a:gd name="connsiteY2" fmla="*/ 2444 h 205644"/>
              <a:gd name="connsiteX3" fmla="*/ 1219200 w 1238861"/>
              <a:gd name="connsiteY3" fmla="*/ 2444 h 205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8861" h="205644">
                <a:moveTo>
                  <a:pt x="0" y="205644"/>
                </a:moveTo>
                <a:cubicBezTo>
                  <a:pt x="139700" y="133677"/>
                  <a:pt x="279400" y="61711"/>
                  <a:pt x="469900" y="27844"/>
                </a:cubicBezTo>
                <a:cubicBezTo>
                  <a:pt x="660400" y="-6023"/>
                  <a:pt x="1018117" y="6677"/>
                  <a:pt x="1143000" y="2444"/>
                </a:cubicBezTo>
                <a:cubicBezTo>
                  <a:pt x="1267883" y="-1789"/>
                  <a:pt x="1243541" y="327"/>
                  <a:pt x="1219200" y="2444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073400" y="2655252"/>
            <a:ext cx="1231900" cy="342900"/>
          </a:xfrm>
          <a:custGeom>
            <a:avLst/>
            <a:gdLst>
              <a:gd name="connsiteX0" fmla="*/ 0 w 1231900"/>
              <a:gd name="connsiteY0" fmla="*/ 0 h 342900"/>
              <a:gd name="connsiteX1" fmla="*/ 508000 w 1231900"/>
              <a:gd name="connsiteY1" fmla="*/ 279400 h 342900"/>
              <a:gd name="connsiteX2" fmla="*/ 1231900 w 1231900"/>
              <a:gd name="connsiteY2" fmla="*/ 3429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900" h="342900">
                <a:moveTo>
                  <a:pt x="0" y="0"/>
                </a:moveTo>
                <a:cubicBezTo>
                  <a:pt x="151342" y="111125"/>
                  <a:pt x="302684" y="222250"/>
                  <a:pt x="508000" y="279400"/>
                </a:cubicBezTo>
                <a:cubicBezTo>
                  <a:pt x="713316" y="336550"/>
                  <a:pt x="972608" y="339725"/>
                  <a:pt x="1231900" y="342900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7493000" y="2348202"/>
            <a:ext cx="1067628" cy="13970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60628" y="2692759"/>
            <a:ext cx="1873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Résultat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86973" y="1563052"/>
            <a:ext cx="841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Bundle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37792" y="229965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Checklist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37481" y="3410901"/>
            <a:ext cx="1316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Surveillance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56852" y="4343227"/>
            <a:ext cx="118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Innovation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640021" y="2213322"/>
            <a:ext cx="755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960096" y="638132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Remerciement Dr Walter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Zingg</a:t>
            </a: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7227007-0A99-B846-A3E6-9B7ED907BD73}"/>
              </a:ext>
            </a:extLst>
          </p:cNvPr>
          <p:cNvSpPr txBox="1"/>
          <p:nvPr/>
        </p:nvSpPr>
        <p:spPr>
          <a:xfrm>
            <a:off x="1953033" y="5903089"/>
            <a:ext cx="2037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Intervention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A742D56-8F2D-974D-A630-B313BC8946F4}"/>
              </a:ext>
            </a:extLst>
          </p:cNvPr>
          <p:cNvSpPr txBox="1"/>
          <p:nvPr/>
        </p:nvSpPr>
        <p:spPr>
          <a:xfrm>
            <a:off x="8456242" y="5903089"/>
            <a:ext cx="1553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Outcome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AC9FAE2-04CE-794B-92CF-A28C8E1D42B2}"/>
              </a:ext>
            </a:extLst>
          </p:cNvPr>
          <p:cNvSpPr txBox="1"/>
          <p:nvPr/>
        </p:nvSpPr>
        <p:spPr>
          <a:xfrm>
            <a:off x="4797622" y="5903089"/>
            <a:ext cx="2756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Implémentation?</a:t>
            </a:r>
          </a:p>
        </p:txBody>
      </p:sp>
    </p:spTree>
    <p:extLst>
      <p:ext uri="{BB962C8B-B14F-4D97-AF65-F5344CB8AC3E}">
        <p14:creationId xmlns:p14="http://schemas.microsoft.com/office/powerpoint/2010/main" val="51932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3251200" y="1998285"/>
            <a:ext cx="1041400" cy="609600"/>
          </a:xfrm>
          <a:custGeom>
            <a:avLst/>
            <a:gdLst>
              <a:gd name="connsiteX0" fmla="*/ 0 w 1041400"/>
              <a:gd name="connsiteY0" fmla="*/ 0 h 609600"/>
              <a:gd name="connsiteX1" fmla="*/ 190500 w 1041400"/>
              <a:gd name="connsiteY1" fmla="*/ 279400 h 609600"/>
              <a:gd name="connsiteX2" fmla="*/ 533400 w 1041400"/>
              <a:gd name="connsiteY2" fmla="*/ 533400 h 609600"/>
              <a:gd name="connsiteX3" fmla="*/ 1041400 w 1041400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1400" h="609600">
                <a:moveTo>
                  <a:pt x="0" y="0"/>
                </a:moveTo>
                <a:cubicBezTo>
                  <a:pt x="50800" y="95250"/>
                  <a:pt x="101600" y="190500"/>
                  <a:pt x="190500" y="279400"/>
                </a:cubicBezTo>
                <a:cubicBezTo>
                  <a:pt x="279400" y="368300"/>
                  <a:pt x="391583" y="478367"/>
                  <a:pt x="533400" y="533400"/>
                </a:cubicBezTo>
                <a:cubicBezTo>
                  <a:pt x="675217" y="588433"/>
                  <a:pt x="858308" y="599016"/>
                  <a:pt x="1041400" y="609600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289300" y="3748636"/>
            <a:ext cx="1003300" cy="598025"/>
          </a:xfrm>
          <a:custGeom>
            <a:avLst/>
            <a:gdLst>
              <a:gd name="connsiteX0" fmla="*/ 0 w 1003300"/>
              <a:gd name="connsiteY0" fmla="*/ 598025 h 598025"/>
              <a:gd name="connsiteX1" fmla="*/ 203200 w 1003300"/>
              <a:gd name="connsiteY1" fmla="*/ 217025 h 598025"/>
              <a:gd name="connsiteX2" fmla="*/ 406400 w 1003300"/>
              <a:gd name="connsiteY2" fmla="*/ 39225 h 598025"/>
              <a:gd name="connsiteX3" fmla="*/ 711200 w 1003300"/>
              <a:gd name="connsiteY3" fmla="*/ 1125 h 598025"/>
              <a:gd name="connsiteX4" fmla="*/ 1003300 w 1003300"/>
              <a:gd name="connsiteY4" fmla="*/ 13825 h 59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300" h="598025">
                <a:moveTo>
                  <a:pt x="0" y="598025"/>
                </a:moveTo>
                <a:cubicBezTo>
                  <a:pt x="67733" y="454091"/>
                  <a:pt x="135467" y="310158"/>
                  <a:pt x="203200" y="217025"/>
                </a:cubicBezTo>
                <a:cubicBezTo>
                  <a:pt x="270933" y="123892"/>
                  <a:pt x="321733" y="75208"/>
                  <a:pt x="406400" y="39225"/>
                </a:cubicBezTo>
                <a:cubicBezTo>
                  <a:pt x="491067" y="3242"/>
                  <a:pt x="611717" y="5358"/>
                  <a:pt x="711200" y="1125"/>
                </a:cubicBezTo>
                <a:cubicBezTo>
                  <a:pt x="810683" y="-3108"/>
                  <a:pt x="906991" y="5358"/>
                  <a:pt x="1003300" y="13825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053740" y="3354741"/>
            <a:ext cx="1238861" cy="205644"/>
          </a:xfrm>
          <a:custGeom>
            <a:avLst/>
            <a:gdLst>
              <a:gd name="connsiteX0" fmla="*/ 0 w 1238861"/>
              <a:gd name="connsiteY0" fmla="*/ 205644 h 205644"/>
              <a:gd name="connsiteX1" fmla="*/ 469900 w 1238861"/>
              <a:gd name="connsiteY1" fmla="*/ 27844 h 205644"/>
              <a:gd name="connsiteX2" fmla="*/ 1143000 w 1238861"/>
              <a:gd name="connsiteY2" fmla="*/ 2444 h 205644"/>
              <a:gd name="connsiteX3" fmla="*/ 1219200 w 1238861"/>
              <a:gd name="connsiteY3" fmla="*/ 2444 h 205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8861" h="205644">
                <a:moveTo>
                  <a:pt x="0" y="205644"/>
                </a:moveTo>
                <a:cubicBezTo>
                  <a:pt x="139700" y="133677"/>
                  <a:pt x="279400" y="61711"/>
                  <a:pt x="469900" y="27844"/>
                </a:cubicBezTo>
                <a:cubicBezTo>
                  <a:pt x="660400" y="-6023"/>
                  <a:pt x="1018117" y="6677"/>
                  <a:pt x="1143000" y="2444"/>
                </a:cubicBezTo>
                <a:cubicBezTo>
                  <a:pt x="1267883" y="-1789"/>
                  <a:pt x="1243541" y="327"/>
                  <a:pt x="1219200" y="2444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073400" y="2658685"/>
            <a:ext cx="1231900" cy="342900"/>
          </a:xfrm>
          <a:custGeom>
            <a:avLst/>
            <a:gdLst>
              <a:gd name="connsiteX0" fmla="*/ 0 w 1231900"/>
              <a:gd name="connsiteY0" fmla="*/ 0 h 342900"/>
              <a:gd name="connsiteX1" fmla="*/ 508000 w 1231900"/>
              <a:gd name="connsiteY1" fmla="*/ 279400 h 342900"/>
              <a:gd name="connsiteX2" fmla="*/ 1231900 w 1231900"/>
              <a:gd name="connsiteY2" fmla="*/ 3429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900" h="342900">
                <a:moveTo>
                  <a:pt x="0" y="0"/>
                </a:moveTo>
                <a:cubicBezTo>
                  <a:pt x="151342" y="111125"/>
                  <a:pt x="302684" y="222250"/>
                  <a:pt x="508000" y="279400"/>
                </a:cubicBezTo>
                <a:cubicBezTo>
                  <a:pt x="713316" y="336550"/>
                  <a:pt x="972608" y="339725"/>
                  <a:pt x="1231900" y="342900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86973" y="1566485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Bundle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37791" y="2303085"/>
            <a:ext cx="1017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Checklist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37481" y="3414334"/>
            <a:ext cx="1316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Surveillance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60628" y="2688877"/>
            <a:ext cx="1873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Résultat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Cloud 23"/>
          <p:cNvSpPr/>
          <p:nvPr/>
        </p:nvSpPr>
        <p:spPr>
          <a:xfrm>
            <a:off x="4597400" y="1751152"/>
            <a:ext cx="2844800" cy="256496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Comment</a:t>
            </a:r>
          </a:p>
        </p:txBody>
      </p:sp>
      <p:sp>
        <p:nvSpPr>
          <p:cNvPr id="25" name="Cube 24"/>
          <p:cNvSpPr/>
          <p:nvPr/>
        </p:nvSpPr>
        <p:spPr>
          <a:xfrm>
            <a:off x="4470400" y="1566485"/>
            <a:ext cx="3352800" cy="3086100"/>
          </a:xfrm>
          <a:prstGeom prst="cub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7493000" y="2351635"/>
            <a:ext cx="1067628" cy="13970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20"/>
          <p:cNvSpPr txBox="1"/>
          <p:nvPr/>
        </p:nvSpPr>
        <p:spPr>
          <a:xfrm>
            <a:off x="2656852" y="4343227"/>
            <a:ext cx="118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Innovation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960096" y="638132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Remerciement Dr Walter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Zingg</a:t>
            </a: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7649FD2-C515-AC4D-8E24-A00C9197018B}"/>
              </a:ext>
            </a:extLst>
          </p:cNvPr>
          <p:cNvSpPr txBox="1"/>
          <p:nvPr/>
        </p:nvSpPr>
        <p:spPr>
          <a:xfrm>
            <a:off x="1953033" y="5903089"/>
            <a:ext cx="2037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Intervention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00296B9-E959-F446-95FB-38B3DAC73E44}"/>
              </a:ext>
            </a:extLst>
          </p:cNvPr>
          <p:cNvSpPr txBox="1"/>
          <p:nvPr/>
        </p:nvSpPr>
        <p:spPr>
          <a:xfrm>
            <a:off x="8456242" y="5903089"/>
            <a:ext cx="1553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Outcome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325FD5C-FE52-CA4C-B8AD-2F9C42570D1D}"/>
              </a:ext>
            </a:extLst>
          </p:cNvPr>
          <p:cNvSpPr txBox="1"/>
          <p:nvPr/>
        </p:nvSpPr>
        <p:spPr>
          <a:xfrm>
            <a:off x="4822468" y="5903089"/>
            <a:ext cx="2707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Implémentation!</a:t>
            </a:r>
          </a:p>
        </p:txBody>
      </p:sp>
    </p:spTree>
    <p:extLst>
      <p:ext uri="{BB962C8B-B14F-4D97-AF65-F5344CB8AC3E}">
        <p14:creationId xmlns:p14="http://schemas.microsoft.com/office/powerpoint/2010/main" val="224121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1129534" y="165655"/>
            <a:ext cx="8229600" cy="1143000"/>
          </a:xfrm>
        </p:spPr>
        <p:txBody>
          <a:bodyPr>
            <a:normAutofit/>
          </a:bodyPr>
          <a:lstStyle/>
          <a:p>
            <a:pPr defTabSz="895350">
              <a:lnSpc>
                <a:spcPts val="4100"/>
              </a:lnSpc>
            </a:pPr>
            <a:r>
              <a:rPr lang="nl-NL" sz="3300" b="1" dirty="0" err="1">
                <a:solidFill>
                  <a:schemeClr val="tx2"/>
                </a:solidFill>
                <a:latin typeface="+mn-lt"/>
              </a:rPr>
              <a:t>Il</a:t>
            </a:r>
            <a:r>
              <a:rPr lang="nl-NL" sz="33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nl-NL" sz="3300" b="1" dirty="0" err="1">
                <a:solidFill>
                  <a:schemeClr val="tx2"/>
                </a:solidFill>
                <a:latin typeface="+mn-lt"/>
              </a:rPr>
              <a:t>n’y</a:t>
            </a:r>
            <a:r>
              <a:rPr lang="nl-NL" sz="3300" b="1" dirty="0">
                <a:solidFill>
                  <a:schemeClr val="tx2"/>
                </a:solidFill>
                <a:latin typeface="+mn-lt"/>
              </a:rPr>
              <a:t> a PAS de solution </a:t>
            </a:r>
            <a:r>
              <a:rPr lang="nl-NL" sz="3300" b="1" dirty="0" err="1">
                <a:solidFill>
                  <a:schemeClr val="tx2"/>
                </a:solidFill>
                <a:latin typeface="+mn-lt"/>
              </a:rPr>
              <a:t>miracle</a:t>
            </a:r>
            <a:endParaRPr lang="nl-NL" sz="33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32770" name="Picture 2" descr="magic-bulle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8834" y="737155"/>
            <a:ext cx="2439988" cy="393382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32771" name="Picture 3" descr="image7.png"/>
          <p:cNvPicPr>
            <a:picLocks noChangeAspect="1"/>
          </p:cNvPicPr>
          <p:nvPr/>
        </p:nvPicPr>
        <p:blipFill>
          <a:blip r:embed="rId3" cstate="print"/>
          <a:srcRect l="3864" r="3435"/>
          <a:stretch>
            <a:fillRect/>
          </a:stretch>
        </p:blipFill>
        <p:spPr bwMode="auto">
          <a:xfrm>
            <a:off x="2281497" y="1916113"/>
            <a:ext cx="5437187" cy="26543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dist="139700" dir="2700000" algn="ctr" rotWithShape="0">
              <a:srgbClr val="333333">
                <a:alpha val="64999"/>
              </a:srgbClr>
            </a:outerShdw>
          </a:effectLst>
        </p:spPr>
      </p:pic>
      <p:pic>
        <p:nvPicPr>
          <p:cNvPr id="32772" name="Picture 4" descr="image8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5399829"/>
            <a:ext cx="9144000" cy="830136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830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2044700" y="957263"/>
            <a:ext cx="8166100" cy="533400"/>
          </a:xfrm>
        </p:spPr>
        <p:txBody>
          <a:bodyPr>
            <a:noAutofit/>
          </a:bodyPr>
          <a:lstStyle/>
          <a:p>
            <a:pPr defTabSz="895350">
              <a:lnSpc>
                <a:spcPts val="4100"/>
              </a:lnSpc>
            </a:pPr>
            <a:r>
              <a:rPr lang="nl-NL" sz="3300" b="1" dirty="0">
                <a:solidFill>
                  <a:schemeClr val="tx2"/>
                </a:solidFill>
                <a:latin typeface="+mn-lt"/>
              </a:rPr>
              <a:t>IMPLEMENTATION = </a:t>
            </a:r>
            <a:r>
              <a:rPr lang="nl-NL" sz="3300" b="1" dirty="0" err="1">
                <a:solidFill>
                  <a:schemeClr val="tx2"/>
                </a:solidFill>
                <a:latin typeface="+mn-lt"/>
              </a:rPr>
              <a:t>C’est</a:t>
            </a:r>
            <a:r>
              <a:rPr lang="nl-NL" sz="33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nl-NL" sz="3300" b="1" dirty="0" err="1">
                <a:solidFill>
                  <a:schemeClr val="tx2"/>
                </a:solidFill>
                <a:latin typeface="+mn-lt"/>
              </a:rPr>
              <a:t>l’adaptation</a:t>
            </a:r>
            <a:r>
              <a:rPr lang="nl-NL" sz="3300" b="1" dirty="0">
                <a:solidFill>
                  <a:schemeClr val="tx2"/>
                </a:solidFill>
                <a:latin typeface="+mn-lt"/>
              </a:rPr>
              <a:t>!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SzTx/>
              <a:buFont typeface="Arial" pitchFamily="34" charset="0"/>
              <a:buNone/>
            </a:pPr>
            <a:endParaRPr lang="nl-NL" i="1" dirty="0"/>
          </a:p>
          <a:p>
            <a:pPr>
              <a:buSzTx/>
              <a:buFont typeface="Arial" pitchFamily="34" charset="0"/>
              <a:buNone/>
            </a:pPr>
            <a:endParaRPr lang="nl-NL" i="1" dirty="0"/>
          </a:p>
          <a:p>
            <a:pPr>
              <a:buSzTx/>
              <a:buFont typeface="Arial" pitchFamily="34" charset="0"/>
              <a:buNone/>
            </a:pPr>
            <a:r>
              <a:rPr lang="nl-NL" i="1" dirty="0"/>
              <a:t>							</a:t>
            </a:r>
          </a:p>
          <a:p>
            <a:pPr>
              <a:buSzTx/>
              <a:buFont typeface="Arial" pitchFamily="34" charset="0"/>
              <a:buNone/>
            </a:pPr>
            <a:endParaRPr lang="nl-NL" sz="1600" i="1" dirty="0"/>
          </a:p>
          <a:p>
            <a:pPr>
              <a:buSzTx/>
              <a:buFont typeface="Arial" pitchFamily="34" charset="0"/>
              <a:buNone/>
            </a:pPr>
            <a:endParaRPr lang="nl-NL" sz="1600" i="1" dirty="0"/>
          </a:p>
          <a:p>
            <a:pPr>
              <a:buSzTx/>
              <a:buFont typeface="Arial" pitchFamily="34" charset="0"/>
              <a:buNone/>
            </a:pPr>
            <a:r>
              <a:rPr lang="nl-NL" sz="1600" i="1" dirty="0"/>
              <a:t>						               </a:t>
            </a:r>
          </a:p>
          <a:p>
            <a:pPr>
              <a:buSzTx/>
              <a:buFont typeface="Arial" pitchFamily="34" charset="0"/>
              <a:buNone/>
            </a:pPr>
            <a:endParaRPr lang="nl-NL" i="1" dirty="0"/>
          </a:p>
          <a:p>
            <a:pPr>
              <a:buClrTx/>
            </a:pPr>
            <a:endParaRPr lang="nl-NL" i="1" dirty="0"/>
          </a:p>
          <a:p>
            <a:pPr>
              <a:buClrTx/>
            </a:pPr>
            <a:endParaRPr lang="nl-NL" i="1" dirty="0"/>
          </a:p>
          <a:p>
            <a:pPr marL="3886200" lvl="4">
              <a:spcBef>
                <a:spcPts val="400"/>
              </a:spcBef>
            </a:pPr>
            <a:endParaRPr lang="nl-NL" i="1" dirty="0"/>
          </a:p>
          <a:p>
            <a:pPr>
              <a:buSzTx/>
              <a:buFont typeface="Arial" pitchFamily="34" charset="0"/>
              <a:buNone/>
            </a:pPr>
            <a:r>
              <a:rPr lang="nl-NL" dirty="0"/>
              <a:t> </a:t>
            </a:r>
          </a:p>
        </p:txBody>
      </p:sp>
      <p:pic>
        <p:nvPicPr>
          <p:cNvPr id="35843" name="Picture 3" descr="maatwerk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1" y="2005014"/>
            <a:ext cx="5903913" cy="393382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482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981200" y="578966"/>
            <a:ext cx="8229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/>
          <a:lstStyle/>
          <a:p>
            <a:pPr algn="ctr">
              <a:defRPr/>
            </a:pPr>
            <a:r>
              <a:rPr lang="en-US" sz="3200" b="1" dirty="0">
                <a:solidFill>
                  <a:srgbClr val="1F497D">
                    <a:lumMod val="75000"/>
                  </a:srgbClr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75000"/>
                  </a:srgbClr>
                </a:solidFill>
                <a:latin typeface="Calibri"/>
                <a:cs typeface="Times New Roman" pitchFamily="18" charset="0"/>
              </a:rPr>
              <a:t>Approche</a:t>
            </a:r>
            <a:r>
              <a:rPr lang="en-US" sz="3200" b="1" dirty="0">
                <a:solidFill>
                  <a:srgbClr val="1F497D">
                    <a:lumMod val="75000"/>
                  </a:srgbClr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75000"/>
                  </a:srgbClr>
                </a:solidFill>
                <a:latin typeface="Calibri"/>
                <a:cs typeface="Times New Roman" pitchFamily="18" charset="0"/>
              </a:rPr>
              <a:t>systématique</a:t>
            </a:r>
            <a:r>
              <a:rPr lang="en-US" sz="3200" b="1" dirty="0">
                <a:solidFill>
                  <a:srgbClr val="1F497D">
                    <a:lumMod val="75000"/>
                  </a:srgbClr>
                </a:solidFill>
                <a:latin typeface="Calibri"/>
                <a:cs typeface="Times New Roman" pitchFamily="18" charset="0"/>
              </a:rPr>
              <a:t> de </a:t>
            </a:r>
            <a:r>
              <a:rPr lang="en-US" sz="3200" b="1" dirty="0" err="1">
                <a:solidFill>
                  <a:srgbClr val="1F497D">
                    <a:lumMod val="75000"/>
                  </a:srgbClr>
                </a:solidFill>
                <a:latin typeface="Calibri"/>
                <a:cs typeface="Times New Roman" pitchFamily="18" charset="0"/>
              </a:rPr>
              <a:t>l’implémentation</a:t>
            </a:r>
            <a:endParaRPr lang="nl-NL" sz="3300" dirty="0">
              <a:solidFill>
                <a:prstClr val="black">
                  <a:lumMod val="95000"/>
                  <a:lumOff val="5000"/>
                </a:prstClr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AutoShape 33"/>
          <p:cNvSpPr>
            <a:spLocks noChangeArrowheads="1"/>
          </p:cNvSpPr>
          <p:nvPr/>
        </p:nvSpPr>
        <p:spPr bwMode="auto">
          <a:xfrm>
            <a:off x="1774826" y="1700213"/>
            <a:ext cx="8651875" cy="609600"/>
          </a:xfrm>
          <a:prstGeom prst="flowChartProcess">
            <a:avLst/>
          </a:prstGeom>
          <a:solidFill>
            <a:schemeClr val="accent2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SzPct val="120000"/>
              <a:defRPr/>
            </a:pPr>
            <a:endParaRPr lang="fr-FR" sz="2100" dirty="0">
              <a:solidFill>
                <a:prstClr val="white"/>
              </a:solidFill>
              <a:latin typeface="Calibri"/>
            </a:endParaRPr>
          </a:p>
          <a:p>
            <a:pPr marL="457200" indent="-457200">
              <a:buSzPct val="100000"/>
              <a:buFont typeface="+mj-lt"/>
              <a:buAutoNum type="arabicPeriod"/>
              <a:defRPr/>
            </a:pPr>
            <a:r>
              <a:rPr lang="fr-FR" sz="2200" dirty="0">
                <a:solidFill>
                  <a:prstClr val="white"/>
                </a:solidFill>
                <a:latin typeface="Calibri"/>
              </a:rPr>
              <a:t>Définir les “bonnes pratiques de soins”</a:t>
            </a:r>
          </a:p>
          <a:p>
            <a:pPr>
              <a:defRPr/>
            </a:pPr>
            <a:endParaRPr lang="fr-FR" sz="2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AutoShape 34"/>
          <p:cNvSpPr>
            <a:spLocks noChangeArrowheads="1"/>
          </p:cNvSpPr>
          <p:nvPr/>
        </p:nvSpPr>
        <p:spPr bwMode="auto">
          <a:xfrm>
            <a:off x="1774825" y="2603500"/>
            <a:ext cx="8642350" cy="609600"/>
          </a:xfrm>
          <a:prstGeom prst="flowChartProcess">
            <a:avLst/>
          </a:prstGeom>
          <a:solidFill>
            <a:schemeClr val="accent2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 sz="2200" dirty="0">
              <a:solidFill>
                <a:prstClr val="white"/>
              </a:solidFill>
              <a:latin typeface="Calibri"/>
            </a:endParaRPr>
          </a:p>
          <a:p>
            <a:pPr marL="457200" indent="-457200">
              <a:buFont typeface="+mj-lt"/>
              <a:buAutoNum type="arabicPeriod" startAt="2"/>
              <a:defRPr/>
            </a:pPr>
            <a:r>
              <a:rPr lang="fr-FR" sz="2200" dirty="0">
                <a:solidFill>
                  <a:prstClr val="white"/>
                </a:solidFill>
                <a:latin typeface="Calibri"/>
              </a:rPr>
              <a:t>Analyser l’application actuelle de ces “bonnes pratiques de soins”</a:t>
            </a:r>
          </a:p>
          <a:p>
            <a:pPr marL="457200" indent="-457200">
              <a:buFont typeface="+mj-lt"/>
              <a:buAutoNum type="arabicPeriod" startAt="2"/>
              <a:defRPr/>
            </a:pPr>
            <a:endParaRPr lang="fr-FR" sz="2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413" name="AutoShape 35"/>
          <p:cNvSpPr>
            <a:spLocks noChangeArrowheads="1"/>
          </p:cNvSpPr>
          <p:nvPr/>
        </p:nvSpPr>
        <p:spPr bwMode="auto">
          <a:xfrm>
            <a:off x="1774825" y="3540125"/>
            <a:ext cx="8642350" cy="609600"/>
          </a:xfrm>
          <a:prstGeom prst="flowChartProcess">
            <a:avLst/>
          </a:prstGeom>
          <a:solidFill>
            <a:schemeClr val="accent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 marL="457200" indent="-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Calibri" pitchFamily="34" charset="0"/>
              <a:buAutoNum type="arabicPeriod" startAt="3"/>
            </a:pPr>
            <a:r>
              <a:rPr lang="fr-FR" altLang="nl-NL" sz="2200" dirty="0">
                <a:solidFill>
                  <a:prstClr val="white"/>
                </a:solidFill>
              </a:rPr>
              <a:t>Analyser les freins influençant l’application (ou non) des “bonnes </a:t>
            </a:r>
            <a:r>
              <a:rPr lang="fr-FR" altLang="nl-NL" sz="2200" dirty="0" err="1">
                <a:solidFill>
                  <a:prstClr val="white"/>
                </a:solidFill>
              </a:rPr>
              <a:t>prat</a:t>
            </a:r>
            <a:r>
              <a:rPr lang="fr-FR" altLang="nl-NL" sz="2200" dirty="0">
                <a:solidFill>
                  <a:prstClr val="white"/>
                </a:solidFill>
              </a:rPr>
              <a:t>.”</a:t>
            </a:r>
          </a:p>
        </p:txBody>
      </p:sp>
      <p:sp>
        <p:nvSpPr>
          <p:cNvPr id="16" name="AutoShape 36"/>
          <p:cNvSpPr>
            <a:spLocks noChangeArrowheads="1"/>
          </p:cNvSpPr>
          <p:nvPr/>
        </p:nvSpPr>
        <p:spPr bwMode="auto">
          <a:xfrm>
            <a:off x="1774825" y="5411788"/>
            <a:ext cx="8642350" cy="609600"/>
          </a:xfrm>
          <a:prstGeom prst="flowChartProcess">
            <a:avLst/>
          </a:prstGeom>
          <a:solidFill>
            <a:schemeClr val="accent2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SzPct val="120000"/>
              <a:defRPr/>
            </a:pPr>
            <a:r>
              <a:rPr lang="fr-FR" sz="2100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marL="457200" indent="-457200">
              <a:buSzPct val="100000"/>
              <a:buFont typeface="+mj-lt"/>
              <a:buAutoNum type="arabicPeriod" startAt="5"/>
              <a:defRPr/>
            </a:pPr>
            <a:r>
              <a:rPr lang="fr-FR" sz="2200" dirty="0">
                <a:solidFill>
                  <a:prstClr val="white"/>
                </a:solidFill>
                <a:latin typeface="Calibri"/>
              </a:rPr>
              <a:t>Développer un plan, exécuter, évaluer cette stratégie d’amélioration</a:t>
            </a:r>
          </a:p>
          <a:p>
            <a:pPr>
              <a:defRPr/>
            </a:pPr>
            <a:endParaRPr lang="fr-FR" sz="2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AutoShape 37"/>
          <p:cNvSpPr>
            <a:spLocks noChangeArrowheads="1"/>
          </p:cNvSpPr>
          <p:nvPr/>
        </p:nvSpPr>
        <p:spPr bwMode="auto">
          <a:xfrm>
            <a:off x="1774825" y="4548188"/>
            <a:ext cx="8642350" cy="609600"/>
          </a:xfrm>
          <a:prstGeom prst="flowChartProcess">
            <a:avLst/>
          </a:prstGeom>
          <a:solidFill>
            <a:schemeClr val="accent2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SzPct val="120000"/>
              <a:defRPr/>
            </a:pPr>
            <a:endParaRPr lang="fr-FR" sz="2100" dirty="0">
              <a:solidFill>
                <a:prstClr val="white"/>
              </a:solidFill>
              <a:latin typeface="Calibri"/>
            </a:endParaRPr>
          </a:p>
          <a:p>
            <a:pPr marL="457200" indent="-457200">
              <a:buSzPct val="100000"/>
              <a:buFont typeface="+mj-lt"/>
              <a:buAutoNum type="arabicPeriod" startAt="4"/>
              <a:defRPr/>
            </a:pPr>
            <a:r>
              <a:rPr lang="fr-FR" sz="2200" dirty="0">
                <a:solidFill>
                  <a:prstClr val="white"/>
                </a:solidFill>
                <a:latin typeface="Calibri"/>
              </a:rPr>
              <a:t>Développer une stratégie d’amélioration basée sur le diagnostic</a:t>
            </a:r>
          </a:p>
          <a:p>
            <a:pPr marL="457200" indent="-457200">
              <a:buSzPct val="100000"/>
              <a:buFont typeface="+mj-lt"/>
              <a:buAutoNum type="arabicPeriod" startAt="4"/>
              <a:defRPr/>
            </a:pPr>
            <a:endParaRPr lang="fr-FR" sz="2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Line 43"/>
          <p:cNvSpPr>
            <a:spLocks noChangeShapeType="1"/>
          </p:cNvSpPr>
          <p:nvPr/>
        </p:nvSpPr>
        <p:spPr bwMode="auto">
          <a:xfrm>
            <a:off x="5638800" y="5221288"/>
            <a:ext cx="0" cy="152400"/>
          </a:xfrm>
          <a:prstGeom prst="line">
            <a:avLst/>
          </a:prstGeom>
          <a:noFill/>
          <a:ln w="9525">
            <a:solidFill>
              <a:schemeClr val="accent5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Line 48"/>
          <p:cNvSpPr>
            <a:spLocks noChangeShapeType="1"/>
          </p:cNvSpPr>
          <p:nvPr/>
        </p:nvSpPr>
        <p:spPr bwMode="auto">
          <a:xfrm>
            <a:off x="5638800" y="4284663"/>
            <a:ext cx="0" cy="152400"/>
          </a:xfrm>
          <a:prstGeom prst="line">
            <a:avLst/>
          </a:prstGeom>
          <a:noFill/>
          <a:ln w="9525">
            <a:solidFill>
              <a:schemeClr val="accent5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Line 50"/>
          <p:cNvSpPr>
            <a:spLocks noChangeShapeType="1"/>
          </p:cNvSpPr>
          <p:nvPr/>
        </p:nvSpPr>
        <p:spPr bwMode="auto">
          <a:xfrm>
            <a:off x="5638800" y="2413000"/>
            <a:ext cx="0" cy="152400"/>
          </a:xfrm>
          <a:prstGeom prst="line">
            <a:avLst/>
          </a:prstGeom>
          <a:noFill/>
          <a:ln w="9525">
            <a:solidFill>
              <a:schemeClr val="accent5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Line 48"/>
          <p:cNvSpPr>
            <a:spLocks noChangeShapeType="1"/>
          </p:cNvSpPr>
          <p:nvPr/>
        </p:nvSpPr>
        <p:spPr bwMode="auto">
          <a:xfrm>
            <a:off x="5664200" y="3284538"/>
            <a:ext cx="0" cy="152400"/>
          </a:xfrm>
          <a:prstGeom prst="line">
            <a:avLst/>
          </a:prstGeom>
          <a:noFill/>
          <a:ln w="9525">
            <a:solidFill>
              <a:schemeClr val="accent5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88288" y="6309638"/>
            <a:ext cx="5652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Grol</a:t>
            </a:r>
            <a:r>
              <a:rPr lang="fr-FR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. BMJ 1997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553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981200" y="578966"/>
            <a:ext cx="8229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/>
          <a:lstStyle/>
          <a:p>
            <a:pPr algn="ctr">
              <a:defRPr/>
            </a:pPr>
            <a:r>
              <a:rPr lang="en-US" sz="3200" b="1" dirty="0">
                <a:solidFill>
                  <a:srgbClr val="1F497D">
                    <a:lumMod val="75000"/>
                  </a:srgbClr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75000"/>
                  </a:srgbClr>
                </a:solidFill>
                <a:latin typeface="Calibri"/>
                <a:cs typeface="Times New Roman" pitchFamily="18" charset="0"/>
              </a:rPr>
              <a:t>Approche</a:t>
            </a:r>
            <a:r>
              <a:rPr lang="en-US" sz="3200" b="1" dirty="0">
                <a:solidFill>
                  <a:srgbClr val="1F497D">
                    <a:lumMod val="75000"/>
                  </a:srgbClr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75000"/>
                  </a:srgbClr>
                </a:solidFill>
                <a:latin typeface="Calibri"/>
                <a:cs typeface="Times New Roman" pitchFamily="18" charset="0"/>
              </a:rPr>
              <a:t>systématique</a:t>
            </a:r>
            <a:r>
              <a:rPr lang="en-US" sz="3200" b="1" dirty="0">
                <a:solidFill>
                  <a:srgbClr val="1F497D">
                    <a:lumMod val="75000"/>
                  </a:srgbClr>
                </a:solidFill>
                <a:latin typeface="Calibri"/>
                <a:cs typeface="Times New Roman" pitchFamily="18" charset="0"/>
              </a:rPr>
              <a:t> de </a:t>
            </a:r>
            <a:r>
              <a:rPr lang="en-US" sz="3200" b="1" dirty="0" err="1">
                <a:solidFill>
                  <a:srgbClr val="1F497D">
                    <a:lumMod val="75000"/>
                  </a:srgbClr>
                </a:solidFill>
                <a:latin typeface="Calibri"/>
                <a:cs typeface="Times New Roman" pitchFamily="18" charset="0"/>
              </a:rPr>
              <a:t>l’implémentation</a:t>
            </a:r>
            <a:endParaRPr lang="nl-NL" sz="3300" dirty="0">
              <a:solidFill>
                <a:prstClr val="black">
                  <a:lumMod val="95000"/>
                  <a:lumOff val="5000"/>
                </a:prstClr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AutoShape 33"/>
          <p:cNvSpPr>
            <a:spLocks noChangeArrowheads="1"/>
          </p:cNvSpPr>
          <p:nvPr/>
        </p:nvSpPr>
        <p:spPr bwMode="auto">
          <a:xfrm>
            <a:off x="1774826" y="1700213"/>
            <a:ext cx="8651875" cy="609600"/>
          </a:xfrm>
          <a:prstGeom prst="flowChartProcess">
            <a:avLst/>
          </a:prstGeom>
          <a:solidFill>
            <a:schemeClr val="accent2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SzPct val="120000"/>
              <a:defRPr/>
            </a:pPr>
            <a:endParaRPr lang="fr-FR" sz="2100" dirty="0">
              <a:solidFill>
                <a:prstClr val="white"/>
              </a:solidFill>
              <a:latin typeface="Calibri"/>
            </a:endParaRPr>
          </a:p>
          <a:p>
            <a:pPr marL="457200" indent="-457200">
              <a:buSzPct val="100000"/>
              <a:buFont typeface="+mj-lt"/>
              <a:buAutoNum type="arabicPeriod"/>
              <a:defRPr/>
            </a:pPr>
            <a:r>
              <a:rPr lang="fr-FR" sz="2200" dirty="0">
                <a:solidFill>
                  <a:prstClr val="white"/>
                </a:solidFill>
                <a:latin typeface="Calibri"/>
              </a:rPr>
              <a:t>Définir les “bonnes pratiques de soins”</a:t>
            </a:r>
          </a:p>
          <a:p>
            <a:pPr>
              <a:defRPr/>
            </a:pPr>
            <a:endParaRPr lang="fr-FR" sz="2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AutoShape 34"/>
          <p:cNvSpPr>
            <a:spLocks noChangeArrowheads="1"/>
          </p:cNvSpPr>
          <p:nvPr/>
        </p:nvSpPr>
        <p:spPr bwMode="auto">
          <a:xfrm>
            <a:off x="1774825" y="2603500"/>
            <a:ext cx="8642350" cy="609600"/>
          </a:xfrm>
          <a:prstGeom prst="flowChartProcess">
            <a:avLst/>
          </a:prstGeom>
          <a:solidFill>
            <a:schemeClr val="accent2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 sz="2200" dirty="0">
              <a:solidFill>
                <a:prstClr val="white"/>
              </a:solidFill>
              <a:latin typeface="Calibri"/>
            </a:endParaRPr>
          </a:p>
          <a:p>
            <a:pPr marL="457200" indent="-457200">
              <a:buFont typeface="+mj-lt"/>
              <a:buAutoNum type="arabicPeriod" startAt="2"/>
              <a:defRPr/>
            </a:pPr>
            <a:r>
              <a:rPr lang="fr-FR" sz="2200" dirty="0">
                <a:solidFill>
                  <a:prstClr val="white"/>
                </a:solidFill>
                <a:latin typeface="Calibri"/>
              </a:rPr>
              <a:t>Analyser l’application actuelle de ces “bonnes pratiques de soins”</a:t>
            </a:r>
          </a:p>
          <a:p>
            <a:pPr marL="457200" indent="-457200">
              <a:buFont typeface="+mj-lt"/>
              <a:buAutoNum type="arabicPeriod" startAt="2"/>
              <a:defRPr/>
            </a:pPr>
            <a:endParaRPr lang="fr-FR" sz="2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413" name="AutoShape 35"/>
          <p:cNvSpPr>
            <a:spLocks noChangeArrowheads="1"/>
          </p:cNvSpPr>
          <p:nvPr/>
        </p:nvSpPr>
        <p:spPr bwMode="auto">
          <a:xfrm>
            <a:off x="1774825" y="3540125"/>
            <a:ext cx="8642350" cy="609600"/>
          </a:xfrm>
          <a:prstGeom prst="flowChartProcess">
            <a:avLst/>
          </a:prstGeom>
          <a:solidFill>
            <a:schemeClr val="accent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 marL="457200" indent="-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Calibri" pitchFamily="34" charset="0"/>
              <a:buAutoNum type="arabicPeriod" startAt="3"/>
            </a:pPr>
            <a:r>
              <a:rPr lang="fr-FR" altLang="nl-NL" sz="2200" dirty="0">
                <a:solidFill>
                  <a:prstClr val="white"/>
                </a:solidFill>
              </a:rPr>
              <a:t>Analyser les freins influençant l’application (ou non) des “bonnes </a:t>
            </a:r>
            <a:r>
              <a:rPr lang="fr-FR" altLang="nl-NL" sz="2200" dirty="0" err="1">
                <a:solidFill>
                  <a:prstClr val="white"/>
                </a:solidFill>
              </a:rPr>
              <a:t>prat</a:t>
            </a:r>
            <a:r>
              <a:rPr lang="fr-FR" altLang="nl-NL" sz="2200" dirty="0">
                <a:solidFill>
                  <a:prstClr val="white"/>
                </a:solidFill>
              </a:rPr>
              <a:t>.”</a:t>
            </a:r>
          </a:p>
        </p:txBody>
      </p:sp>
      <p:sp>
        <p:nvSpPr>
          <p:cNvPr id="16" name="AutoShape 36"/>
          <p:cNvSpPr>
            <a:spLocks noChangeArrowheads="1"/>
          </p:cNvSpPr>
          <p:nvPr/>
        </p:nvSpPr>
        <p:spPr bwMode="auto">
          <a:xfrm>
            <a:off x="1774825" y="5411788"/>
            <a:ext cx="8642350" cy="609600"/>
          </a:xfrm>
          <a:prstGeom prst="flowChartProcess">
            <a:avLst/>
          </a:prstGeom>
          <a:solidFill>
            <a:schemeClr val="accent2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SzPct val="120000"/>
              <a:defRPr/>
            </a:pPr>
            <a:r>
              <a:rPr lang="fr-FR" sz="2100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marL="457200" indent="-457200">
              <a:buSzPct val="100000"/>
              <a:buFont typeface="+mj-lt"/>
              <a:buAutoNum type="arabicPeriod" startAt="5"/>
              <a:defRPr/>
            </a:pPr>
            <a:r>
              <a:rPr lang="fr-FR" sz="2200" dirty="0">
                <a:solidFill>
                  <a:prstClr val="white"/>
                </a:solidFill>
                <a:latin typeface="Calibri"/>
              </a:rPr>
              <a:t>Développer un plan, exécuter, évaluer cette stratégie d’amélioration</a:t>
            </a:r>
          </a:p>
          <a:p>
            <a:pPr>
              <a:defRPr/>
            </a:pPr>
            <a:endParaRPr lang="fr-FR" sz="2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AutoShape 37"/>
          <p:cNvSpPr>
            <a:spLocks noChangeArrowheads="1"/>
          </p:cNvSpPr>
          <p:nvPr/>
        </p:nvSpPr>
        <p:spPr bwMode="auto">
          <a:xfrm>
            <a:off x="1774825" y="4548188"/>
            <a:ext cx="8642350" cy="609600"/>
          </a:xfrm>
          <a:prstGeom prst="flowChartProcess">
            <a:avLst/>
          </a:prstGeom>
          <a:solidFill>
            <a:schemeClr val="accent2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SzPct val="120000"/>
              <a:defRPr/>
            </a:pPr>
            <a:endParaRPr lang="fr-FR" sz="2100" dirty="0">
              <a:solidFill>
                <a:prstClr val="white"/>
              </a:solidFill>
              <a:latin typeface="Calibri"/>
            </a:endParaRPr>
          </a:p>
          <a:p>
            <a:pPr marL="457200" indent="-457200">
              <a:buSzPct val="100000"/>
              <a:buFont typeface="+mj-lt"/>
              <a:buAutoNum type="arabicPeriod" startAt="4"/>
              <a:defRPr/>
            </a:pPr>
            <a:r>
              <a:rPr lang="fr-FR" sz="2200" dirty="0">
                <a:solidFill>
                  <a:prstClr val="white"/>
                </a:solidFill>
                <a:latin typeface="Calibri"/>
              </a:rPr>
              <a:t>Développer une stratégie d’amélioration basée sur le diagnostic</a:t>
            </a:r>
          </a:p>
          <a:p>
            <a:pPr marL="457200" indent="-457200">
              <a:buSzPct val="100000"/>
              <a:buFont typeface="+mj-lt"/>
              <a:buAutoNum type="arabicPeriod" startAt="4"/>
              <a:defRPr/>
            </a:pPr>
            <a:endParaRPr lang="fr-FR" sz="2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Line 43"/>
          <p:cNvSpPr>
            <a:spLocks noChangeShapeType="1"/>
          </p:cNvSpPr>
          <p:nvPr/>
        </p:nvSpPr>
        <p:spPr bwMode="auto">
          <a:xfrm>
            <a:off x="5638800" y="5221288"/>
            <a:ext cx="0" cy="152400"/>
          </a:xfrm>
          <a:prstGeom prst="line">
            <a:avLst/>
          </a:prstGeom>
          <a:noFill/>
          <a:ln w="9525">
            <a:solidFill>
              <a:schemeClr val="accent5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Line 48"/>
          <p:cNvSpPr>
            <a:spLocks noChangeShapeType="1"/>
          </p:cNvSpPr>
          <p:nvPr/>
        </p:nvSpPr>
        <p:spPr bwMode="auto">
          <a:xfrm>
            <a:off x="5638800" y="4284663"/>
            <a:ext cx="0" cy="152400"/>
          </a:xfrm>
          <a:prstGeom prst="line">
            <a:avLst/>
          </a:prstGeom>
          <a:noFill/>
          <a:ln w="9525">
            <a:solidFill>
              <a:schemeClr val="accent5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Line 50"/>
          <p:cNvSpPr>
            <a:spLocks noChangeShapeType="1"/>
          </p:cNvSpPr>
          <p:nvPr/>
        </p:nvSpPr>
        <p:spPr bwMode="auto">
          <a:xfrm>
            <a:off x="5638800" y="2413000"/>
            <a:ext cx="0" cy="152400"/>
          </a:xfrm>
          <a:prstGeom prst="line">
            <a:avLst/>
          </a:prstGeom>
          <a:noFill/>
          <a:ln w="9525">
            <a:solidFill>
              <a:schemeClr val="accent5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Line 48"/>
          <p:cNvSpPr>
            <a:spLocks noChangeShapeType="1"/>
          </p:cNvSpPr>
          <p:nvPr/>
        </p:nvSpPr>
        <p:spPr bwMode="auto">
          <a:xfrm>
            <a:off x="5664200" y="3284538"/>
            <a:ext cx="0" cy="152400"/>
          </a:xfrm>
          <a:prstGeom prst="line">
            <a:avLst/>
          </a:prstGeom>
          <a:noFill/>
          <a:ln w="9525">
            <a:solidFill>
              <a:schemeClr val="accent5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88288" y="6309638"/>
            <a:ext cx="5652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Grol</a:t>
            </a:r>
            <a:r>
              <a:rPr lang="fr-FR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. BMJ 1997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1524000" y="2420888"/>
            <a:ext cx="9144000" cy="28803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kstvak 23"/>
          <p:cNvSpPr txBox="1">
            <a:spLocks noChangeArrowheads="1"/>
          </p:cNvSpPr>
          <p:nvPr/>
        </p:nvSpPr>
        <p:spPr bwMode="auto">
          <a:xfrm>
            <a:off x="3791745" y="3046886"/>
            <a:ext cx="5184303" cy="1323439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nl-NL" altLang="nl-NL" sz="4000" dirty="0" err="1">
                <a:solidFill>
                  <a:prstClr val="white"/>
                </a:solidFill>
              </a:rPr>
              <a:t>Phase</a:t>
            </a:r>
            <a:r>
              <a:rPr lang="nl-NL" altLang="nl-NL" sz="4000" dirty="0">
                <a:solidFill>
                  <a:prstClr val="white"/>
                </a:solidFill>
              </a:rPr>
              <a:t> </a:t>
            </a:r>
            <a:r>
              <a:rPr lang="nl-NL" altLang="nl-NL" sz="4000" dirty="0" err="1">
                <a:solidFill>
                  <a:prstClr val="white"/>
                </a:solidFill>
              </a:rPr>
              <a:t>d’évaluation</a:t>
            </a:r>
            <a:r>
              <a:rPr lang="nl-NL" altLang="nl-NL" sz="4000" dirty="0">
                <a:solidFill>
                  <a:prstClr val="white"/>
                </a:solidFill>
              </a:rPr>
              <a:t>/</a:t>
            </a:r>
            <a:r>
              <a:rPr lang="nl-NL" altLang="nl-NL" sz="4000" dirty="0" err="1">
                <a:solidFill>
                  <a:prstClr val="white"/>
                </a:solidFill>
              </a:rPr>
              <a:t>diagnostic</a:t>
            </a:r>
            <a:endParaRPr lang="nl-NL" altLang="nl-NL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811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8AF22D-4E47-E04C-B1F3-98CCD8E8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71" y="-38752"/>
            <a:ext cx="10515600" cy="1325563"/>
          </a:xfrm>
        </p:spPr>
        <p:txBody>
          <a:bodyPr/>
          <a:lstStyle/>
          <a:p>
            <a:r>
              <a:rPr lang="fr-FR" dirty="0"/>
              <a:t>Plusieurs cadres théoriques utilisables</a:t>
            </a:r>
          </a:p>
        </p:txBody>
      </p:sp>
      <p:pic>
        <p:nvPicPr>
          <p:cNvPr id="4" name="Picture 3" descr="The “Learn About CUSP” module of the Comprehensive Unit-Based Safety Program (CUSPT) Toolkit. The CUSP toolkit is a modular approach to patient safety, and modules presented in this toolkit are inter-connected and are aimed at improving patient safety.  ">
            <a:extLst>
              <a:ext uri="{FF2B5EF4-FFF2-40B4-BE49-F238E27FC236}">
                <a16:creationId xmlns:a16="http://schemas.microsoft.com/office/drawing/2014/main" id="{4AFC03E2-1A5E-CF4C-9255-38BE768D9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162" y="1092667"/>
            <a:ext cx="7461019" cy="576533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F51B685-270F-CC4F-ABFA-6493B0006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69449"/>
            <a:ext cx="5951622" cy="43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48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7869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Several</a:t>
            </a:r>
            <a:r>
              <a:rPr lang="fr-FR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levels</a:t>
            </a:r>
            <a:r>
              <a:rPr lang="fr-FR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analysis</a:t>
            </a:r>
            <a:endParaRPr lang="fr-FR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17" name="Arc plein 16"/>
          <p:cNvSpPr/>
          <p:nvPr/>
        </p:nvSpPr>
        <p:spPr>
          <a:xfrm>
            <a:off x="4283345" y="3742067"/>
            <a:ext cx="3673475" cy="3697288"/>
          </a:xfrm>
          <a:prstGeom prst="blockArc">
            <a:avLst>
              <a:gd name="adj1" fmla="val 10044647"/>
              <a:gd name="adj2" fmla="val 860573"/>
              <a:gd name="adj3" fmla="val 24872"/>
            </a:avLst>
          </a:prstGeom>
          <a:solidFill>
            <a:srgbClr val="F8A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" name="Ellipse 17"/>
          <p:cNvSpPr/>
          <p:nvPr/>
        </p:nvSpPr>
        <p:spPr>
          <a:xfrm>
            <a:off x="5148532" y="4605667"/>
            <a:ext cx="1943100" cy="1912938"/>
          </a:xfrm>
          <a:prstGeom prst="ellipse">
            <a:avLst/>
          </a:prstGeom>
          <a:solidFill>
            <a:srgbClr val="FF252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9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770" y="4845380"/>
            <a:ext cx="360362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7"/>
          <p:cNvSpPr txBox="1">
            <a:spLocks noChangeArrowheads="1"/>
          </p:cNvSpPr>
          <p:nvPr/>
        </p:nvSpPr>
        <p:spPr bwMode="auto">
          <a:xfrm>
            <a:off x="5448861" y="5783802"/>
            <a:ext cx="13420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chemeClr val="bg1"/>
                </a:solidFill>
              </a:rPr>
              <a:t>Healthcare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chemeClr val="bg1"/>
                </a:solidFill>
              </a:rPr>
              <a:t>Professional</a:t>
            </a:r>
            <a:endParaRPr lang="fr-FR" altLang="fr-FR" sz="1800" b="1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107" y="4845380"/>
            <a:ext cx="35877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4958705" y="4291240"/>
            <a:ext cx="2322380" cy="1517493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9333093"/>
              </a:avLst>
            </a:prstTxWarp>
            <a:spAutoFit/>
          </a:bodyPr>
          <a:lstStyle/>
          <a:p>
            <a:pPr algn="ctr">
              <a:defRPr/>
            </a:pPr>
            <a:r>
              <a:rPr lang="fr-FR" sz="3200" dirty="0" err="1" smtClean="0">
                <a:cs typeface="Arial" pitchFamily="34" charset="0"/>
              </a:rPr>
              <a:t>Indiv</a:t>
            </a:r>
            <a:r>
              <a:rPr lang="fr-FR" sz="3200" dirty="0" smtClean="0">
                <a:cs typeface="Arial" pitchFamily="34" charset="0"/>
              </a:rPr>
              <a:t>. </a:t>
            </a:r>
            <a:r>
              <a:rPr lang="fr-FR" sz="3200" dirty="0" err="1" smtClean="0">
                <a:cs typeface="Arial" pitchFamily="34" charset="0"/>
              </a:rPr>
              <a:t>characteristics</a:t>
            </a:r>
            <a:endParaRPr lang="fr-FR" sz="3200" dirty="0">
              <a:cs typeface="Arial" pitchFamily="34" charset="0"/>
            </a:endParaRPr>
          </a:p>
        </p:txBody>
      </p:sp>
      <p:sp>
        <p:nvSpPr>
          <p:cNvPr id="22" name="ZoneTexte 2"/>
          <p:cNvSpPr txBox="1">
            <a:spLocks noChangeArrowheads="1"/>
          </p:cNvSpPr>
          <p:nvPr/>
        </p:nvSpPr>
        <p:spPr bwMode="auto">
          <a:xfrm>
            <a:off x="8632180" y="4352779"/>
            <a:ext cx="25209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fr-FR" sz="1800" b="1" u="sng" dirty="0" smtClean="0"/>
              <a:t>Behavioural theories: </a:t>
            </a:r>
            <a:r>
              <a:rPr lang="en-GB" altLang="fr-FR" sz="1800" dirty="0" smtClean="0"/>
              <a:t>Knowledge, beliefs, change capacities, benefits to comply</a:t>
            </a:r>
            <a:endParaRPr lang="en-GB" altLang="fr-FR" sz="1800" dirty="0"/>
          </a:p>
        </p:txBody>
      </p:sp>
    </p:spTree>
    <p:extLst>
      <p:ext uri="{BB962C8B-B14F-4D97-AF65-F5344CB8AC3E}">
        <p14:creationId xmlns:p14="http://schemas.microsoft.com/office/powerpoint/2010/main" val="333998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5B9298D-6C1F-EB4D-84E8-7679942CA1C4}"/>
              </a:ext>
            </a:extLst>
          </p:cNvPr>
          <p:cNvSpPr txBox="1"/>
          <p:nvPr/>
        </p:nvSpPr>
        <p:spPr>
          <a:xfrm>
            <a:off x="120316" y="179551"/>
            <a:ext cx="4862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Approche OMS par étapes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F17D089-3931-BF4E-8DE7-364950A8E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13208"/>
            <a:ext cx="8946394" cy="403158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3B77D37-77E6-0A4E-85F4-B41E3B8B6CDC}"/>
              </a:ext>
            </a:extLst>
          </p:cNvPr>
          <p:cNvSpPr txBox="1"/>
          <p:nvPr/>
        </p:nvSpPr>
        <p:spPr>
          <a:xfrm>
            <a:off x="7233899" y="4798461"/>
            <a:ext cx="32364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Identifier les obstacles et les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facilitateurs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5480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98107" y="2405959"/>
            <a:ext cx="10346267" cy="2387600"/>
          </a:xfrm>
        </p:spPr>
        <p:txBody>
          <a:bodyPr>
            <a:noAutofit/>
          </a:bodyPr>
          <a:lstStyle/>
          <a:p>
            <a:r>
              <a:rPr lang="fr-FR" sz="5400" b="1" dirty="0" smtClean="0">
                <a:solidFill>
                  <a:srgbClr val="002060"/>
                </a:solidFill>
              </a:rPr>
              <a:t>Méthodes de changement des comportements</a:t>
            </a:r>
            <a:endParaRPr lang="fr-FR" sz="5400" dirty="0">
              <a:solidFill>
                <a:srgbClr val="00206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7" y="0"/>
            <a:ext cx="1889872" cy="125306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413" y="75836"/>
            <a:ext cx="1684867" cy="1145957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E9F79-A0BB-4B9D-88D3-126E1EF1018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0102" y="162487"/>
            <a:ext cx="2486594" cy="92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r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143000"/>
          </a:xfrm>
        </p:spPr>
        <p:txBody>
          <a:bodyPr/>
          <a:lstStyle/>
          <a:p>
            <a:r>
              <a:rPr lang="fr-FR" altLang="fr-FR" sz="3200" dirty="0">
                <a:solidFill>
                  <a:schemeClr val="tx2"/>
                </a:solidFill>
              </a:rPr>
              <a:t>Méthode n°1: </a:t>
            </a:r>
            <a:br>
              <a:rPr lang="fr-FR" altLang="fr-FR" sz="3200" dirty="0">
                <a:solidFill>
                  <a:schemeClr val="tx2"/>
                </a:solidFill>
              </a:rPr>
            </a:br>
            <a:r>
              <a:rPr lang="fr-FR" altLang="fr-FR" sz="2800" dirty="0">
                <a:solidFill>
                  <a:srgbClr val="FF0000"/>
                </a:solidFill>
              </a:rPr>
              <a:t>Roue de changement des comportements</a:t>
            </a:r>
            <a:endParaRPr lang="fr-FR" altLang="fr-FR" sz="3200" dirty="0">
              <a:solidFill>
                <a:srgbClr val="FF0000"/>
              </a:solidFill>
            </a:endParaRPr>
          </a:p>
        </p:txBody>
      </p:sp>
      <p:pic>
        <p:nvPicPr>
          <p:cNvPr id="66563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388" y="1600201"/>
            <a:ext cx="4824412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63552" y="1600200"/>
            <a:ext cx="936104" cy="370384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63552" y="2417270"/>
            <a:ext cx="936104" cy="370384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571" name="ZoneTexte 6"/>
          <p:cNvSpPr txBox="1">
            <a:spLocks noChangeArrowheads="1"/>
          </p:cNvSpPr>
          <p:nvPr/>
        </p:nvSpPr>
        <p:spPr bwMode="auto">
          <a:xfrm>
            <a:off x="1987550" y="4022726"/>
            <a:ext cx="20891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800" b="1" u="sng" dirty="0">
                <a:solidFill>
                  <a:prstClr val="black"/>
                </a:solidFill>
                <a:cs typeface="Arial" panose="020B0604020202020204" pitchFamily="34" charset="0"/>
              </a:rPr>
              <a:t>réglementation: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800" dirty="0">
                <a:solidFill>
                  <a:prstClr val="black"/>
                </a:solidFill>
                <a:cs typeface="Arial" panose="020B0604020202020204" pitchFamily="34" charset="0"/>
              </a:rPr>
              <a:t>Décisions prises par les autorités concernant l’intervention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3751" y="3205164"/>
            <a:ext cx="936625" cy="3698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573" name="Espace réservé du contenu 2"/>
          <p:cNvSpPr>
            <a:spLocks noGrp="1"/>
          </p:cNvSpPr>
          <p:nvPr>
            <p:ph idx="1"/>
          </p:nvPr>
        </p:nvSpPr>
        <p:spPr>
          <a:xfrm>
            <a:off x="1631950" y="1612901"/>
            <a:ext cx="8229600" cy="4525963"/>
          </a:xfrm>
        </p:spPr>
        <p:txBody>
          <a:bodyPr/>
          <a:lstStyle/>
          <a:p>
            <a:pPr marL="1371600" lvl="3" indent="0">
              <a:buNone/>
            </a:pPr>
            <a:r>
              <a:rPr lang="fr-FR" altLang="fr-FR" smtClean="0"/>
              <a:t>Source des comportements</a:t>
            </a:r>
          </a:p>
          <a:p>
            <a:pPr marL="1371600" lvl="3" indent="0">
              <a:buNone/>
            </a:pPr>
            <a:endParaRPr lang="fr-FR" altLang="fr-FR" smtClean="0"/>
          </a:p>
          <a:p>
            <a:pPr marL="1371600" lvl="3" indent="0">
              <a:buNone/>
            </a:pPr>
            <a:r>
              <a:rPr lang="fr-FR" altLang="fr-FR" smtClean="0"/>
              <a:t>Fonction des interventions</a:t>
            </a:r>
          </a:p>
          <a:p>
            <a:pPr marL="1371600" lvl="3" indent="0">
              <a:buNone/>
            </a:pPr>
            <a:endParaRPr lang="fr-FR" altLang="fr-FR" smtClean="0"/>
          </a:p>
          <a:p>
            <a:pPr marL="1371600" lvl="3" indent="0">
              <a:buNone/>
            </a:pPr>
            <a:r>
              <a:rPr lang="fr-FR" altLang="fr-FR" smtClean="0"/>
              <a:t>Réglementation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655095" y="6364839"/>
            <a:ext cx="4182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Michie</a:t>
            </a:r>
            <a:r>
              <a:rPr lang="fr-FR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et al. </a:t>
            </a:r>
            <a:r>
              <a:rPr lang="fr-FR" i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Implementation</a:t>
            </a:r>
            <a:r>
              <a:rPr lang="fr-FR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Science 2011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2495550" y="1279299"/>
            <a:ext cx="7272338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6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78690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COM-B: un outil pour comprendre les comportements…</a:t>
            </a:r>
          </a:p>
        </p:txBody>
      </p:sp>
      <p:sp>
        <p:nvSpPr>
          <p:cNvPr id="34" name="Rectangle à coins arrondis 33"/>
          <p:cNvSpPr/>
          <p:nvPr/>
        </p:nvSpPr>
        <p:spPr>
          <a:xfrm>
            <a:off x="1775520" y="2132856"/>
            <a:ext cx="3096344" cy="86409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Capacité</a:t>
            </a:r>
          </a:p>
        </p:txBody>
      </p:sp>
      <p:sp>
        <p:nvSpPr>
          <p:cNvPr id="35" name="Rectangle à coins arrondis 34"/>
          <p:cNvSpPr/>
          <p:nvPr/>
        </p:nvSpPr>
        <p:spPr>
          <a:xfrm>
            <a:off x="1775520" y="3727743"/>
            <a:ext cx="3096344" cy="864096"/>
          </a:xfrm>
          <a:prstGeom prst="round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Motivation</a:t>
            </a:r>
          </a:p>
        </p:txBody>
      </p:sp>
      <p:sp>
        <p:nvSpPr>
          <p:cNvPr id="36" name="Rectangle à coins arrondis 35"/>
          <p:cNvSpPr/>
          <p:nvPr/>
        </p:nvSpPr>
        <p:spPr>
          <a:xfrm>
            <a:off x="1775520" y="5373216"/>
            <a:ext cx="3096344" cy="86409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Opportunité</a:t>
            </a:r>
          </a:p>
        </p:txBody>
      </p:sp>
      <p:sp>
        <p:nvSpPr>
          <p:cNvPr id="37" name="Rectangle à coins arrondis 36"/>
          <p:cNvSpPr/>
          <p:nvPr/>
        </p:nvSpPr>
        <p:spPr>
          <a:xfrm>
            <a:off x="6987914" y="3727743"/>
            <a:ext cx="3096344" cy="864096"/>
          </a:xfrm>
          <a:prstGeom prst="round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Comportement</a:t>
            </a:r>
          </a:p>
        </p:txBody>
      </p:sp>
      <p:cxnSp>
        <p:nvCxnSpPr>
          <p:cNvPr id="38" name="Connecteur droit avec flèche 37"/>
          <p:cNvCxnSpPr/>
          <p:nvPr/>
        </p:nvCxnSpPr>
        <p:spPr>
          <a:xfrm>
            <a:off x="3324225" y="2997201"/>
            <a:ext cx="0" cy="708025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39" name="Connecteur droit avec flèche 38"/>
          <p:cNvCxnSpPr/>
          <p:nvPr/>
        </p:nvCxnSpPr>
        <p:spPr>
          <a:xfrm flipV="1">
            <a:off x="3324225" y="4591050"/>
            <a:ext cx="0" cy="782638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40" name="Connecteur droit avec flèche 39"/>
          <p:cNvCxnSpPr/>
          <p:nvPr/>
        </p:nvCxnSpPr>
        <p:spPr>
          <a:xfrm>
            <a:off x="4822825" y="2397126"/>
            <a:ext cx="1944688" cy="1571625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41" name="Connecteur droit avec flèche 40"/>
          <p:cNvCxnSpPr/>
          <p:nvPr/>
        </p:nvCxnSpPr>
        <p:spPr>
          <a:xfrm flipV="1">
            <a:off x="4845050" y="4291013"/>
            <a:ext cx="1944688" cy="1630362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42" name="Connecteur droit avec flèche 41"/>
          <p:cNvCxnSpPr/>
          <p:nvPr/>
        </p:nvCxnSpPr>
        <p:spPr>
          <a:xfrm>
            <a:off x="4872039" y="4137025"/>
            <a:ext cx="1800225" cy="0"/>
          </a:xfrm>
          <a:prstGeom prst="straightConnector1">
            <a:avLst/>
          </a:prstGeom>
          <a:noFill/>
          <a:ln w="76200" cap="flat" cmpd="sng" algn="ctr">
            <a:solidFill>
              <a:srgbClr val="FFCD2D"/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43" name="ZoneTexte 23"/>
          <p:cNvSpPr txBox="1">
            <a:spLocks noChangeArrowheads="1"/>
          </p:cNvSpPr>
          <p:nvPr/>
        </p:nvSpPr>
        <p:spPr bwMode="auto">
          <a:xfrm>
            <a:off x="5448301" y="6453189"/>
            <a:ext cx="5184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Michie et al, Implementation Science 2011</a:t>
            </a:r>
          </a:p>
        </p:txBody>
      </p:sp>
      <p:sp>
        <p:nvSpPr>
          <p:cNvPr id="44" name="Rectangle à coins arrondis 43"/>
          <p:cNvSpPr/>
          <p:nvPr/>
        </p:nvSpPr>
        <p:spPr>
          <a:xfrm>
            <a:off x="4943872" y="2132856"/>
            <a:ext cx="3096344" cy="864096"/>
          </a:xfrm>
          <a:prstGeom prst="roundRect">
            <a:avLst/>
          </a:prstGeom>
          <a:solidFill>
            <a:sysClr val="window" lastClr="FFFFFF">
              <a:lumMod val="65000"/>
            </a:sys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Capacité à comprendre quoi faire et comment le faire</a:t>
            </a:r>
          </a:p>
        </p:txBody>
      </p:sp>
      <p:sp>
        <p:nvSpPr>
          <p:cNvPr id="45" name="Rectangle à coins arrondis 44"/>
          <p:cNvSpPr/>
          <p:nvPr/>
        </p:nvSpPr>
        <p:spPr>
          <a:xfrm>
            <a:off x="4943872" y="3717033"/>
            <a:ext cx="3096344" cy="891639"/>
          </a:xfrm>
          <a:prstGeom prst="roundRect">
            <a:avLst/>
          </a:prstGeom>
          <a:solidFill>
            <a:sysClr val="window" lastClr="FFFFFF">
              <a:lumMod val="65000"/>
            </a:sys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Mécanismes réfléchi ou automatique</a:t>
            </a:r>
          </a:p>
        </p:txBody>
      </p:sp>
      <p:sp>
        <p:nvSpPr>
          <p:cNvPr id="46" name="Rectangle à coins arrondis 45"/>
          <p:cNvSpPr/>
          <p:nvPr/>
        </p:nvSpPr>
        <p:spPr>
          <a:xfrm>
            <a:off x="4982607" y="5378865"/>
            <a:ext cx="3096344" cy="864096"/>
          </a:xfrm>
          <a:prstGeom prst="roundRect">
            <a:avLst/>
          </a:prstGeom>
          <a:solidFill>
            <a:sysClr val="window" lastClr="FFFFFF">
              <a:lumMod val="65000"/>
            </a:sys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Environnement physique (temps, argent…) et social (influence des autres)</a:t>
            </a:r>
          </a:p>
        </p:txBody>
      </p:sp>
    </p:spTree>
    <p:extLst>
      <p:ext uri="{BB962C8B-B14F-4D97-AF65-F5344CB8AC3E}">
        <p14:creationId xmlns:p14="http://schemas.microsoft.com/office/powerpoint/2010/main" val="144106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7869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fr-FR" altLang="fr-FR" sz="3600" dirty="0">
                <a:solidFill>
                  <a:srgbClr val="1F497D"/>
                </a:solidFill>
                <a:latin typeface="Calibri"/>
              </a:rPr>
              <a:t>Interventions</a:t>
            </a:r>
            <a:endParaRPr lang="fr-FR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" name="Imag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9" y="530225"/>
            <a:ext cx="820737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1" y="1379539"/>
            <a:ext cx="4824413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Bouée 21"/>
          <p:cNvSpPr/>
          <p:nvPr/>
        </p:nvSpPr>
        <p:spPr>
          <a:xfrm>
            <a:off x="3287713" y="1196975"/>
            <a:ext cx="5111750" cy="5106988"/>
          </a:xfrm>
          <a:prstGeom prst="donut">
            <a:avLst>
              <a:gd name="adj" fmla="val 14772"/>
            </a:avLst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Connecteur droit 22"/>
          <p:cNvCxnSpPr/>
          <p:nvPr/>
        </p:nvCxnSpPr>
        <p:spPr>
          <a:xfrm>
            <a:off x="5448300" y="692150"/>
            <a:ext cx="215900" cy="187325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4" name="Connecteur droit 23"/>
          <p:cNvCxnSpPr/>
          <p:nvPr/>
        </p:nvCxnSpPr>
        <p:spPr>
          <a:xfrm flipH="1">
            <a:off x="6456364" y="765175"/>
            <a:ext cx="1368425" cy="194310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25" name="Rectangle 24"/>
          <p:cNvSpPr/>
          <p:nvPr/>
        </p:nvSpPr>
        <p:spPr>
          <a:xfrm>
            <a:off x="8183563" y="1196976"/>
            <a:ext cx="215900" cy="525621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ZoneTexte 19"/>
          <p:cNvSpPr txBox="1">
            <a:spLocks noChangeArrowheads="1"/>
          </p:cNvSpPr>
          <p:nvPr/>
        </p:nvSpPr>
        <p:spPr bwMode="auto">
          <a:xfrm>
            <a:off x="5556251" y="1077913"/>
            <a:ext cx="20161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Améliorer la connaissance et la compréhension</a:t>
            </a:r>
          </a:p>
        </p:txBody>
      </p:sp>
      <p:cxnSp>
        <p:nvCxnSpPr>
          <p:cNvPr id="27" name="Connecteur droit 26"/>
          <p:cNvCxnSpPr/>
          <p:nvPr/>
        </p:nvCxnSpPr>
        <p:spPr>
          <a:xfrm flipH="1">
            <a:off x="7013576" y="2565401"/>
            <a:ext cx="3546475" cy="790575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28" name="ZoneTexte 26"/>
          <p:cNvSpPr txBox="1">
            <a:spLocks noChangeArrowheads="1"/>
          </p:cNvSpPr>
          <p:nvPr/>
        </p:nvSpPr>
        <p:spPr bwMode="auto">
          <a:xfrm>
            <a:off x="7351713" y="1879600"/>
            <a:ext cx="2870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Utiliser la communication pour induire un sentiment positif ou négatif et stimuler l’action</a:t>
            </a:r>
          </a:p>
        </p:txBody>
      </p:sp>
      <p:sp>
        <p:nvSpPr>
          <p:cNvPr id="29" name="ZoneTexte 29"/>
          <p:cNvSpPr txBox="1">
            <a:spLocks noChangeArrowheads="1"/>
          </p:cNvSpPr>
          <p:nvPr/>
        </p:nvSpPr>
        <p:spPr bwMode="auto">
          <a:xfrm>
            <a:off x="7508876" y="3565525"/>
            <a:ext cx="2379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Créer une attente de récompenses</a:t>
            </a:r>
          </a:p>
        </p:txBody>
      </p:sp>
      <p:sp>
        <p:nvSpPr>
          <p:cNvPr id="30" name="ZoneTexte 30"/>
          <p:cNvSpPr txBox="1">
            <a:spLocks noChangeArrowheads="1"/>
          </p:cNvSpPr>
          <p:nvPr/>
        </p:nvSpPr>
        <p:spPr bwMode="auto">
          <a:xfrm>
            <a:off x="8053389" y="5967414"/>
            <a:ext cx="23780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Créer une attente de pénalité (financière)</a:t>
            </a:r>
          </a:p>
        </p:txBody>
      </p:sp>
      <p:cxnSp>
        <p:nvCxnSpPr>
          <p:cNvPr id="31" name="Connecteur droit 30"/>
          <p:cNvCxnSpPr/>
          <p:nvPr/>
        </p:nvCxnSpPr>
        <p:spPr>
          <a:xfrm flipH="1" flipV="1">
            <a:off x="6348413" y="4845051"/>
            <a:ext cx="792162" cy="1992313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32" name="Connecteur droit 31"/>
          <p:cNvCxnSpPr/>
          <p:nvPr/>
        </p:nvCxnSpPr>
        <p:spPr>
          <a:xfrm flipV="1">
            <a:off x="4924426" y="4894263"/>
            <a:ext cx="523875" cy="191135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3" name="ZoneTexte 35"/>
          <p:cNvSpPr txBox="1">
            <a:spLocks noChangeArrowheads="1"/>
          </p:cNvSpPr>
          <p:nvPr/>
        </p:nvSpPr>
        <p:spPr bwMode="auto">
          <a:xfrm>
            <a:off x="4664076" y="5586414"/>
            <a:ext cx="23796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Conférer des compétences</a:t>
            </a:r>
          </a:p>
        </p:txBody>
      </p:sp>
      <p:sp>
        <p:nvSpPr>
          <p:cNvPr id="34" name="ZoneTexte 36"/>
          <p:cNvSpPr txBox="1">
            <a:spLocks noChangeArrowheads="1"/>
          </p:cNvSpPr>
          <p:nvPr/>
        </p:nvSpPr>
        <p:spPr bwMode="auto">
          <a:xfrm>
            <a:off x="2741613" y="5513389"/>
            <a:ext cx="23796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Accroitre les moyens ou réduire les barrières d’accroitre les capacités (au delà de la formation) ou opportunités</a:t>
            </a:r>
          </a:p>
        </p:txBody>
      </p:sp>
      <p:cxnSp>
        <p:nvCxnSpPr>
          <p:cNvPr id="35" name="Connecteur droit 34"/>
          <p:cNvCxnSpPr/>
          <p:nvPr/>
        </p:nvCxnSpPr>
        <p:spPr>
          <a:xfrm flipV="1">
            <a:off x="1524000" y="4387850"/>
            <a:ext cx="3309938" cy="2065338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6" name="ZoneTexte 39"/>
          <p:cNvSpPr txBox="1">
            <a:spLocks noChangeArrowheads="1"/>
          </p:cNvSpPr>
          <p:nvPr/>
        </p:nvSpPr>
        <p:spPr bwMode="auto">
          <a:xfrm>
            <a:off x="1638301" y="3776664"/>
            <a:ext cx="23796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Donner un exemple à suivre</a:t>
            </a:r>
          </a:p>
        </p:txBody>
      </p:sp>
      <p:cxnSp>
        <p:nvCxnSpPr>
          <p:cNvPr id="37" name="Connecteur droit 36"/>
          <p:cNvCxnSpPr/>
          <p:nvPr/>
        </p:nvCxnSpPr>
        <p:spPr>
          <a:xfrm>
            <a:off x="1524001" y="3355976"/>
            <a:ext cx="3127375" cy="295275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8" name="ZoneTexte 42"/>
          <p:cNvSpPr txBox="1">
            <a:spLocks noChangeArrowheads="1"/>
          </p:cNvSpPr>
          <p:nvPr/>
        </p:nvSpPr>
        <p:spPr bwMode="auto">
          <a:xfrm>
            <a:off x="2016126" y="2447925"/>
            <a:ext cx="2379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Changer le contexte matériel et social</a:t>
            </a:r>
          </a:p>
        </p:txBody>
      </p:sp>
      <p:cxnSp>
        <p:nvCxnSpPr>
          <p:cNvPr id="39" name="Connecteur droit 38"/>
          <p:cNvCxnSpPr/>
          <p:nvPr/>
        </p:nvCxnSpPr>
        <p:spPr>
          <a:xfrm>
            <a:off x="2574926" y="663575"/>
            <a:ext cx="2430463" cy="2249488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40" name="ZoneTexte 45"/>
          <p:cNvSpPr txBox="1">
            <a:spLocks noChangeArrowheads="1"/>
          </p:cNvSpPr>
          <p:nvPr/>
        </p:nvSpPr>
        <p:spPr bwMode="auto">
          <a:xfrm>
            <a:off x="3635375" y="1130301"/>
            <a:ext cx="20891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Règlementer l’application des comportements</a:t>
            </a:r>
          </a:p>
        </p:txBody>
      </p:sp>
      <p:pic>
        <p:nvPicPr>
          <p:cNvPr id="41" name="Imag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489" y="4149726"/>
            <a:ext cx="14573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9551988" y="5102225"/>
            <a:ext cx="576262" cy="31908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Imag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8" y="4389438"/>
            <a:ext cx="10541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" descr="Afficher l'image d'origin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76" y="582613"/>
            <a:ext cx="1285875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ag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1" y="4802188"/>
            <a:ext cx="83026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6" descr="Afficher l'image d'origin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1612901"/>
            <a:ext cx="194627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7" name="Connecteur droit 46"/>
          <p:cNvCxnSpPr/>
          <p:nvPr/>
        </p:nvCxnSpPr>
        <p:spPr>
          <a:xfrm flipH="1" flipV="1">
            <a:off x="6888164" y="4221164"/>
            <a:ext cx="3671887" cy="1762125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01375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78690"/>
            <a:ext cx="10972800" cy="1143000"/>
          </a:xfrm>
        </p:spPr>
        <p:txBody>
          <a:bodyPr>
            <a:normAutofit/>
          </a:bodyPr>
          <a:lstStyle/>
          <a:p>
            <a:r>
              <a:rPr lang="fr-FR" altLang="fr-FR" sz="4000" dirty="0">
                <a:solidFill>
                  <a:srgbClr val="1F497D"/>
                </a:solidFill>
              </a:rPr>
              <a:t>Quelle intervention utiliser?</a:t>
            </a:r>
            <a:endParaRPr lang="fr-FR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14" name="Espace réservé du contenu 3"/>
          <p:cNvGraphicFramePr>
            <a:graphicFrameLocks/>
          </p:cNvGraphicFramePr>
          <p:nvPr/>
        </p:nvGraphicFramePr>
        <p:xfrm>
          <a:off x="1631951" y="2205039"/>
          <a:ext cx="8928099" cy="35258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9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95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04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60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60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97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431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73"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rgbClr val="00B050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bg1"/>
                          </a:solidFill>
                        </a:rPr>
                        <a:t>Fonctions</a:t>
                      </a:r>
                      <a:r>
                        <a:rPr lang="fr-FR" sz="1600" b="1" baseline="0" dirty="0" smtClean="0">
                          <a:solidFill>
                            <a:schemeClr val="bg1"/>
                          </a:solidFill>
                        </a:rPr>
                        <a:t> des interventions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1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1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1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1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1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1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1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414"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</a:rPr>
                        <a:t>Formation</a:t>
                      </a:r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</a:rPr>
                        <a:t>Persuasion</a:t>
                      </a:r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</a:rPr>
                        <a:t>Récompense</a:t>
                      </a:r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</a:rPr>
                        <a:t>Coercition</a:t>
                      </a:r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</a:rPr>
                        <a:t>Entrainement</a:t>
                      </a:r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</a:rPr>
                        <a:t>Restreindre</a:t>
                      </a:r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</a:rPr>
                        <a:t>Restructurer l’environnement</a:t>
                      </a:r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</a:rPr>
                        <a:t>Modeler</a:t>
                      </a:r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</a:rPr>
                        <a:t>Permettre</a:t>
                      </a:r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58">
                <a:tc>
                  <a:txBody>
                    <a:bodyPr/>
                    <a:lstStyle/>
                    <a:p>
                      <a:r>
                        <a:rPr lang="fr-FR" sz="1100" b="1" dirty="0" smtClean="0">
                          <a:solidFill>
                            <a:schemeClr val="tx1"/>
                          </a:solidFill>
                        </a:rPr>
                        <a:t>Capacité matérielles</a:t>
                      </a:r>
                      <a:endParaRPr lang="fr-FR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758">
                <a:tc>
                  <a:txBody>
                    <a:bodyPr/>
                    <a:lstStyle/>
                    <a:p>
                      <a:r>
                        <a:rPr lang="fr-FR" sz="1100" b="1" dirty="0" smtClean="0">
                          <a:solidFill>
                            <a:schemeClr val="tx1"/>
                          </a:solidFill>
                        </a:rPr>
                        <a:t>Capacités mentales</a:t>
                      </a:r>
                      <a:endParaRPr lang="fr-FR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758">
                <a:tc>
                  <a:txBody>
                    <a:bodyPr/>
                    <a:lstStyle/>
                    <a:p>
                      <a:r>
                        <a:rPr lang="fr-FR" sz="1100" b="1" dirty="0" smtClean="0">
                          <a:solidFill>
                            <a:schemeClr val="tx1"/>
                          </a:solidFill>
                        </a:rPr>
                        <a:t>Opportunité</a:t>
                      </a:r>
                      <a:r>
                        <a:rPr lang="fr-FR" sz="1100" b="1" baseline="0" dirty="0" smtClean="0">
                          <a:solidFill>
                            <a:schemeClr val="tx1"/>
                          </a:solidFill>
                        </a:rPr>
                        <a:t> matérielle</a:t>
                      </a:r>
                      <a:endParaRPr lang="fr-FR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758">
                <a:tc>
                  <a:txBody>
                    <a:bodyPr/>
                    <a:lstStyle/>
                    <a:p>
                      <a:r>
                        <a:rPr lang="fr-FR" sz="1100" b="1" dirty="0" smtClean="0">
                          <a:solidFill>
                            <a:schemeClr val="tx1"/>
                          </a:solidFill>
                        </a:rPr>
                        <a:t>Opportunité sociale</a:t>
                      </a:r>
                      <a:endParaRPr lang="fr-FR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758">
                <a:tc>
                  <a:txBody>
                    <a:bodyPr/>
                    <a:lstStyle/>
                    <a:p>
                      <a:r>
                        <a:rPr lang="fr-FR" sz="1100" b="1" dirty="0" smtClean="0">
                          <a:solidFill>
                            <a:schemeClr val="tx1"/>
                          </a:solidFill>
                        </a:rPr>
                        <a:t>Motivation automatique</a:t>
                      </a:r>
                      <a:endParaRPr lang="fr-FR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758">
                <a:tc>
                  <a:txBody>
                    <a:bodyPr/>
                    <a:lstStyle/>
                    <a:p>
                      <a:r>
                        <a:rPr lang="fr-FR" sz="1100" b="1" dirty="0" smtClean="0">
                          <a:solidFill>
                            <a:schemeClr val="tx1"/>
                          </a:solidFill>
                        </a:rPr>
                        <a:t>Motivation réfléchie</a:t>
                      </a:r>
                      <a:endParaRPr lang="fr-FR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173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78690"/>
            <a:ext cx="10972800" cy="1143000"/>
          </a:xfrm>
        </p:spPr>
        <p:txBody>
          <a:bodyPr>
            <a:normAutofit/>
          </a:bodyPr>
          <a:lstStyle/>
          <a:p>
            <a:r>
              <a:rPr lang="fr-FR" altLang="fr-FR" sz="4000" dirty="0">
                <a:solidFill>
                  <a:srgbClr val="1F497D"/>
                </a:solidFill>
              </a:rPr>
              <a:t>Quelle intervention utiliser?</a:t>
            </a:r>
            <a:endParaRPr lang="fr-FR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graphicFrame>
        <p:nvGraphicFramePr>
          <p:cNvPr id="10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1631951" y="2205039"/>
          <a:ext cx="8928099" cy="35258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9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95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04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60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60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97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431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73"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rgbClr val="00B050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bg1"/>
                          </a:solidFill>
                        </a:rPr>
                        <a:t>Fonctions</a:t>
                      </a:r>
                      <a:r>
                        <a:rPr lang="fr-FR" sz="1600" b="1" baseline="0" dirty="0" smtClean="0">
                          <a:solidFill>
                            <a:schemeClr val="bg1"/>
                          </a:solidFill>
                        </a:rPr>
                        <a:t> des interventions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1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1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1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1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1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1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1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414"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</a:rPr>
                        <a:t>Formation</a:t>
                      </a:r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</a:rPr>
                        <a:t>Persuasion</a:t>
                      </a:r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</a:rPr>
                        <a:t>Récompense</a:t>
                      </a:r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</a:rPr>
                        <a:t>Coercition</a:t>
                      </a:r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</a:rPr>
                        <a:t>Entrainement</a:t>
                      </a:r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</a:rPr>
                        <a:t>Restreindre</a:t>
                      </a:r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</a:rPr>
                        <a:t>Restructurer l’environnement</a:t>
                      </a:r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</a:rPr>
                        <a:t>Modeler</a:t>
                      </a:r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</a:rPr>
                        <a:t>Faciliter</a:t>
                      </a:r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58">
                <a:tc>
                  <a:txBody>
                    <a:bodyPr/>
                    <a:lstStyle/>
                    <a:p>
                      <a:r>
                        <a:rPr lang="fr-FR" sz="1100" b="1" dirty="0" smtClean="0">
                          <a:solidFill>
                            <a:schemeClr val="tx1"/>
                          </a:solidFill>
                        </a:rPr>
                        <a:t>Capacité matérielles</a:t>
                      </a:r>
                      <a:endParaRPr lang="fr-FR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758">
                <a:tc>
                  <a:txBody>
                    <a:bodyPr/>
                    <a:lstStyle/>
                    <a:p>
                      <a:r>
                        <a:rPr lang="fr-FR" sz="1100" b="1" dirty="0" smtClean="0">
                          <a:solidFill>
                            <a:schemeClr val="tx1"/>
                          </a:solidFill>
                        </a:rPr>
                        <a:t>Capacités </a:t>
                      </a:r>
                      <a:r>
                        <a:rPr lang="fr-FR" sz="1100" b="1" dirty="0" err="1" smtClean="0">
                          <a:solidFill>
                            <a:schemeClr val="tx1"/>
                          </a:solidFill>
                        </a:rPr>
                        <a:t>Psycholog</a:t>
                      </a:r>
                      <a:r>
                        <a:rPr lang="fr-FR" sz="1100" b="1" dirty="0" smtClean="0">
                          <a:solidFill>
                            <a:schemeClr val="tx1"/>
                          </a:solidFill>
                        </a:rPr>
                        <a:t>..</a:t>
                      </a:r>
                      <a:endParaRPr lang="fr-FR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solidFill>
                            <a:srgbClr val="FF0000"/>
                          </a:solidFill>
                        </a:rPr>
                        <a:t>√</a:t>
                      </a:r>
                      <a:endParaRPr lang="fr-FR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 smtClean="0">
                          <a:solidFill>
                            <a:srgbClr val="FF0000"/>
                          </a:solidFill>
                        </a:rPr>
                        <a:t>√</a:t>
                      </a:r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 smtClean="0">
                          <a:solidFill>
                            <a:srgbClr val="FF0000"/>
                          </a:solidFill>
                        </a:rPr>
                        <a:t>√</a:t>
                      </a:r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758">
                <a:tc>
                  <a:txBody>
                    <a:bodyPr/>
                    <a:lstStyle/>
                    <a:p>
                      <a:r>
                        <a:rPr lang="fr-FR" sz="1100" b="1" dirty="0" smtClean="0">
                          <a:solidFill>
                            <a:schemeClr val="tx1"/>
                          </a:solidFill>
                        </a:rPr>
                        <a:t>Opportunité</a:t>
                      </a:r>
                      <a:r>
                        <a:rPr lang="fr-FR" sz="1100" b="1" baseline="0" dirty="0" smtClean="0">
                          <a:solidFill>
                            <a:schemeClr val="tx1"/>
                          </a:solidFill>
                        </a:rPr>
                        <a:t> matérielle</a:t>
                      </a:r>
                      <a:endParaRPr lang="fr-FR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758">
                <a:tc>
                  <a:txBody>
                    <a:bodyPr/>
                    <a:lstStyle/>
                    <a:p>
                      <a:r>
                        <a:rPr lang="fr-FR" sz="1100" b="1" dirty="0" smtClean="0">
                          <a:solidFill>
                            <a:schemeClr val="tx1"/>
                          </a:solidFill>
                        </a:rPr>
                        <a:t>Opportunité sociale</a:t>
                      </a:r>
                      <a:endParaRPr lang="fr-FR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758">
                <a:tc>
                  <a:txBody>
                    <a:bodyPr/>
                    <a:lstStyle/>
                    <a:p>
                      <a:r>
                        <a:rPr lang="fr-FR" sz="1100" b="1" dirty="0" smtClean="0">
                          <a:solidFill>
                            <a:schemeClr val="tx1"/>
                          </a:solidFill>
                        </a:rPr>
                        <a:t>Motivation automatique</a:t>
                      </a:r>
                      <a:endParaRPr lang="fr-FR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758">
                <a:tc>
                  <a:txBody>
                    <a:bodyPr/>
                    <a:lstStyle/>
                    <a:p>
                      <a:r>
                        <a:rPr lang="fr-FR" sz="1100" b="1" dirty="0" smtClean="0">
                          <a:solidFill>
                            <a:schemeClr val="tx1"/>
                          </a:solidFill>
                        </a:rPr>
                        <a:t>Motivation réfléchie</a:t>
                      </a:r>
                      <a:endParaRPr lang="fr-FR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Rectangle à coins arrondis 14"/>
          <p:cNvSpPr/>
          <p:nvPr/>
        </p:nvSpPr>
        <p:spPr>
          <a:xfrm>
            <a:off x="1631950" y="3573463"/>
            <a:ext cx="935038" cy="431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2566989" y="2570163"/>
            <a:ext cx="865187" cy="431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6124575" y="2557463"/>
            <a:ext cx="979488" cy="431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9688514" y="2579688"/>
            <a:ext cx="871537" cy="431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5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98107" y="2405959"/>
            <a:ext cx="10346267" cy="2387600"/>
          </a:xfrm>
        </p:spPr>
        <p:txBody>
          <a:bodyPr>
            <a:noAutofit/>
          </a:bodyPr>
          <a:lstStyle/>
          <a:p>
            <a:r>
              <a:rPr lang="fr-FR" sz="5400" b="1" dirty="0" smtClean="0">
                <a:solidFill>
                  <a:srgbClr val="002060"/>
                </a:solidFill>
              </a:rPr>
              <a:t>Concept des sciences de l’</a:t>
            </a:r>
            <a:r>
              <a:rPr lang="fr-FR" sz="5400" b="1" dirty="0" err="1" smtClean="0">
                <a:solidFill>
                  <a:srgbClr val="002060"/>
                </a:solidFill>
              </a:rPr>
              <a:t>implementation</a:t>
            </a:r>
            <a:endParaRPr lang="fr-FR" sz="5400" dirty="0">
              <a:solidFill>
                <a:srgbClr val="00206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7" y="0"/>
            <a:ext cx="1889872" cy="125306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413" y="75836"/>
            <a:ext cx="1684867" cy="1145957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E9F79-A0BB-4B9D-88D3-126E1EF1018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0102" y="162487"/>
            <a:ext cx="2486594" cy="92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4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Implementation</a:t>
            </a:r>
            <a:r>
              <a:rPr lang="fr-FR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science </a:t>
            </a:r>
            <a:r>
              <a:rPr lang="fr-FR" sz="40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definition</a:t>
            </a:r>
            <a:endParaRPr lang="fr-FR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Implementation science is defined as </a:t>
            </a:r>
            <a:r>
              <a:rPr lang="en-US" sz="2400" dirty="0" smtClean="0"/>
              <a:t>the </a:t>
            </a:r>
            <a:r>
              <a:rPr lang="en-US" sz="2400" b="1" dirty="0" smtClean="0">
                <a:solidFill>
                  <a:srgbClr val="002060"/>
                </a:solidFill>
              </a:rPr>
              <a:t>scientific </a:t>
            </a:r>
            <a:r>
              <a:rPr lang="en-US" sz="2400" b="1" dirty="0">
                <a:solidFill>
                  <a:srgbClr val="002060"/>
                </a:solidFill>
              </a:rPr>
              <a:t>study of methods </a:t>
            </a:r>
            <a:r>
              <a:rPr lang="en-US" sz="2400" dirty="0"/>
              <a:t>to promote the </a:t>
            </a:r>
            <a:r>
              <a:rPr lang="en-US" sz="2400" b="1" dirty="0" smtClean="0">
                <a:solidFill>
                  <a:srgbClr val="002060"/>
                </a:solidFill>
              </a:rPr>
              <a:t>systematic integration </a:t>
            </a:r>
            <a:r>
              <a:rPr lang="en-US" sz="2400" dirty="0"/>
              <a:t>of </a:t>
            </a:r>
            <a:r>
              <a:rPr lang="en-US" sz="2400" b="1" dirty="0">
                <a:solidFill>
                  <a:srgbClr val="002060"/>
                </a:solidFill>
              </a:rPr>
              <a:t>research findings and evidence based practices into care delivery</a:t>
            </a:r>
            <a:r>
              <a:rPr lang="en-US" sz="2400" dirty="0"/>
              <a:t> and the </a:t>
            </a:r>
            <a:r>
              <a:rPr lang="en-US" sz="2400" dirty="0" smtClean="0"/>
              <a:t>de-integration </a:t>
            </a:r>
            <a:r>
              <a:rPr lang="en-US" sz="2400" dirty="0"/>
              <a:t>of low value care </a:t>
            </a:r>
            <a:endParaRPr lang="en-US" sz="2400" dirty="0" smtClean="0"/>
          </a:p>
          <a:p>
            <a:endParaRPr lang="fr-FR" dirty="0"/>
          </a:p>
          <a:p>
            <a:pPr lvl="1"/>
            <a:r>
              <a:rPr lang="en-US" i="1" dirty="0" smtClean="0"/>
              <a:t>Involves </a:t>
            </a:r>
            <a:r>
              <a:rPr lang="en-US" i="1" dirty="0"/>
              <a:t>early and active engagement of practice partners and end users</a:t>
            </a:r>
          </a:p>
          <a:p>
            <a:pPr lvl="1"/>
            <a:r>
              <a:rPr lang="en-US" i="1" dirty="0" smtClean="0"/>
              <a:t>Draws </a:t>
            </a:r>
            <a:r>
              <a:rPr lang="en-US" i="1" dirty="0"/>
              <a:t>from rich theoretical foundation for understanding, designing, and </a:t>
            </a:r>
            <a:r>
              <a:rPr lang="en-US" i="1" dirty="0" smtClean="0"/>
              <a:t>evaluating complex implementation </a:t>
            </a:r>
            <a:r>
              <a:rPr lang="en-US" i="1" dirty="0"/>
              <a:t>processes and their multilevel contextual interactions</a:t>
            </a:r>
            <a:endParaRPr lang="fr-FR" i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760193" y="6385695"/>
            <a:ext cx="63352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NIH. Dissemination and implementation research in health, 2006</a:t>
            </a: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31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7869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Principes et méthodes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991311" y="1412777"/>
            <a:ext cx="10101129" cy="4525963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chemeClr val="tx2"/>
                </a:solidFill>
              </a:rPr>
              <a:t>Intervention of </a:t>
            </a:r>
            <a:r>
              <a:rPr lang="fr-FR" sz="2400" b="1" dirty="0" err="1" smtClean="0">
                <a:solidFill>
                  <a:schemeClr val="tx2"/>
                </a:solidFill>
              </a:rPr>
              <a:t>implementation</a:t>
            </a:r>
            <a:endParaRPr lang="fr-FR" sz="2400" b="1" dirty="0">
              <a:solidFill>
                <a:schemeClr val="tx2"/>
              </a:solidFill>
            </a:endParaRPr>
          </a:p>
          <a:p>
            <a:pPr lvl="1"/>
            <a:r>
              <a:rPr lang="fr-FR" sz="2000" dirty="0" smtClean="0"/>
              <a:t>Unique </a:t>
            </a:r>
            <a:r>
              <a:rPr lang="fr-FR" sz="2000" dirty="0" err="1" smtClean="0"/>
              <a:t>method</a:t>
            </a:r>
            <a:r>
              <a:rPr lang="fr-FR" sz="2000" dirty="0" smtClean="0"/>
              <a:t> or technique to </a:t>
            </a:r>
            <a:r>
              <a:rPr lang="fr-FR" sz="2000" dirty="0" err="1" smtClean="0"/>
              <a:t>facilitate</a:t>
            </a:r>
            <a:r>
              <a:rPr lang="fr-FR" sz="2000" dirty="0" smtClean="0"/>
              <a:t> change</a:t>
            </a:r>
            <a:endParaRPr lang="fr-FR" sz="2000" dirty="0"/>
          </a:p>
          <a:p>
            <a:pPr lvl="1"/>
            <a:r>
              <a:rPr lang="fr-FR" sz="2000" dirty="0" smtClean="0"/>
              <a:t>At patient, </a:t>
            </a:r>
            <a:r>
              <a:rPr lang="fr-FR" sz="2000" dirty="0"/>
              <a:t>professionnels, organisation, </a:t>
            </a:r>
            <a:r>
              <a:rPr lang="fr-FR" sz="2000" dirty="0" err="1" smtClean="0"/>
              <a:t>political</a:t>
            </a:r>
            <a:r>
              <a:rPr lang="fr-FR" sz="2000" dirty="0" smtClean="0"/>
              <a:t> </a:t>
            </a:r>
            <a:r>
              <a:rPr lang="fr-FR" sz="2000" dirty="0" err="1" smtClean="0"/>
              <a:t>level</a:t>
            </a:r>
            <a:endParaRPr lang="fr-FR" sz="2000" dirty="0"/>
          </a:p>
          <a:p>
            <a:r>
              <a:rPr lang="fr-FR" sz="2400" b="1" dirty="0">
                <a:solidFill>
                  <a:schemeClr val="tx2"/>
                </a:solidFill>
              </a:rPr>
              <a:t>Stratégie d’implémentation</a:t>
            </a:r>
          </a:p>
          <a:p>
            <a:pPr lvl="1"/>
            <a:r>
              <a:rPr lang="fr-FR" sz="2000" dirty="0"/>
              <a:t>Cocktail, </a:t>
            </a:r>
            <a:r>
              <a:rPr lang="fr-FR" sz="2000" dirty="0" smtClean="0"/>
              <a:t>bundle of </a:t>
            </a:r>
            <a:r>
              <a:rPr lang="fr-FR" sz="2000" dirty="0" err="1" smtClean="0"/>
              <a:t>implementation</a:t>
            </a:r>
            <a:r>
              <a:rPr lang="fr-FR" sz="2000" dirty="0" smtClean="0"/>
              <a:t> intervention </a:t>
            </a:r>
            <a:r>
              <a:rPr lang="fr-FR" sz="2000" dirty="0" err="1" smtClean="0"/>
              <a:t>selectged</a:t>
            </a:r>
            <a:r>
              <a:rPr lang="fr-FR" sz="2000" dirty="0" smtClean="0"/>
              <a:t> to </a:t>
            </a:r>
            <a:r>
              <a:rPr lang="fr-FR" sz="2000" dirty="0" err="1" smtClean="0"/>
              <a:t>overcome</a:t>
            </a:r>
            <a:r>
              <a:rPr lang="fr-FR" sz="2000" dirty="0" smtClean="0"/>
              <a:t> </a:t>
            </a:r>
            <a:r>
              <a:rPr lang="fr-FR" sz="2000" dirty="0" err="1" smtClean="0"/>
              <a:t>barriers</a:t>
            </a:r>
            <a:r>
              <a:rPr lang="fr-FR" sz="2000" dirty="0" smtClean="0"/>
              <a:t> </a:t>
            </a:r>
            <a:r>
              <a:rPr lang="fr-FR" sz="2000" dirty="0" err="1" smtClean="0"/>
              <a:t>identified</a:t>
            </a:r>
            <a:r>
              <a:rPr lang="fr-FR" sz="2000" dirty="0" smtClean="0"/>
              <a:t> for </a:t>
            </a:r>
            <a:r>
              <a:rPr lang="fr-FR" sz="2000" dirty="0" err="1" smtClean="0"/>
              <a:t>implementation</a:t>
            </a:r>
            <a:r>
              <a:rPr lang="fr-FR" sz="2000" dirty="0" smtClean="0"/>
              <a:t> </a:t>
            </a:r>
            <a:r>
              <a:rPr lang="fr-FR" sz="2000" dirty="0" err="1" smtClean="0"/>
              <a:t>success</a:t>
            </a:r>
            <a:r>
              <a:rPr lang="fr-FR" sz="2000" dirty="0" smtClean="0"/>
              <a:t> </a:t>
            </a:r>
          </a:p>
          <a:p>
            <a:r>
              <a:rPr lang="fr-FR" sz="2400" b="1" dirty="0" err="1" smtClean="0">
                <a:solidFill>
                  <a:schemeClr val="tx2"/>
                </a:solidFill>
              </a:rPr>
              <a:t>Difference</a:t>
            </a:r>
            <a:r>
              <a:rPr lang="fr-FR" sz="2400" b="1" dirty="0" smtClean="0">
                <a:solidFill>
                  <a:schemeClr val="tx2"/>
                </a:solidFill>
              </a:rPr>
              <a:t> </a:t>
            </a:r>
            <a:r>
              <a:rPr lang="fr-FR" sz="2400" b="1" dirty="0" err="1" smtClean="0">
                <a:solidFill>
                  <a:schemeClr val="tx2"/>
                </a:solidFill>
              </a:rPr>
              <a:t>clinical</a:t>
            </a:r>
            <a:r>
              <a:rPr lang="fr-FR" sz="2400" b="1" dirty="0" smtClean="0">
                <a:solidFill>
                  <a:schemeClr val="tx2"/>
                </a:solidFill>
              </a:rPr>
              <a:t> </a:t>
            </a:r>
            <a:r>
              <a:rPr lang="fr-FR" sz="2400" b="1" dirty="0" err="1" smtClean="0">
                <a:solidFill>
                  <a:schemeClr val="tx2"/>
                </a:solidFill>
              </a:rPr>
              <a:t>study</a:t>
            </a:r>
            <a:r>
              <a:rPr lang="fr-FR" sz="2400" b="1" dirty="0" smtClean="0">
                <a:solidFill>
                  <a:schemeClr val="tx2"/>
                </a:solidFill>
              </a:rPr>
              <a:t>/ </a:t>
            </a:r>
            <a:r>
              <a:rPr lang="fr-FR" sz="2400" b="1" dirty="0" err="1" smtClean="0">
                <a:solidFill>
                  <a:schemeClr val="tx2"/>
                </a:solidFill>
              </a:rPr>
              <a:t>implementation</a:t>
            </a:r>
            <a:endParaRPr lang="fr-FR" sz="2400" b="1" dirty="0">
              <a:solidFill>
                <a:schemeClr val="tx2"/>
              </a:solidFill>
            </a:endParaRPr>
          </a:p>
          <a:p>
            <a:pPr lvl="1"/>
            <a:r>
              <a:rPr lang="fr-FR" sz="2000" dirty="0" err="1" smtClean="0"/>
              <a:t>Clinical</a:t>
            </a:r>
            <a:r>
              <a:rPr lang="fr-FR" sz="2000" dirty="0" smtClean="0"/>
              <a:t>: </a:t>
            </a:r>
            <a:r>
              <a:rPr lang="fr-FR" sz="2000" dirty="0" err="1" smtClean="0"/>
              <a:t>effect</a:t>
            </a:r>
            <a:r>
              <a:rPr lang="fr-FR" sz="2000" dirty="0" smtClean="0"/>
              <a:t> on </a:t>
            </a:r>
            <a:r>
              <a:rPr lang="fr-FR" sz="2000" dirty="0" err="1" smtClean="0"/>
              <a:t>health</a:t>
            </a:r>
            <a:endParaRPr lang="fr-FR" sz="2000" dirty="0"/>
          </a:p>
          <a:p>
            <a:pPr lvl="1"/>
            <a:r>
              <a:rPr lang="fr-FR" sz="2000" dirty="0" err="1" smtClean="0"/>
              <a:t>Implementation</a:t>
            </a:r>
            <a:r>
              <a:rPr lang="fr-FR" sz="2000" dirty="0"/>
              <a:t>: </a:t>
            </a:r>
            <a:r>
              <a:rPr lang="fr-FR" sz="2000" dirty="0" err="1" smtClean="0"/>
              <a:t>effect</a:t>
            </a:r>
            <a:r>
              <a:rPr lang="fr-FR" sz="2000" dirty="0" smtClean="0"/>
              <a:t> on the rate and </a:t>
            </a:r>
            <a:r>
              <a:rPr lang="fr-FR" sz="2000" dirty="0" err="1" smtClean="0"/>
              <a:t>quality</a:t>
            </a:r>
            <a:r>
              <a:rPr lang="fr-FR" sz="2000" dirty="0" smtClean="0"/>
              <a:t> of use of guidelines</a:t>
            </a:r>
            <a:endParaRPr lang="fr-FR" sz="2000" i="1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257" y="4926579"/>
            <a:ext cx="2237824" cy="145415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312891" y="5053489"/>
            <a:ext cx="6264696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Complicated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understand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Aspect multimodale / multifacettes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the local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context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45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rc plein 23"/>
          <p:cNvSpPr/>
          <p:nvPr/>
        </p:nvSpPr>
        <p:spPr>
          <a:xfrm>
            <a:off x="3479883" y="2823220"/>
            <a:ext cx="5280025" cy="5240338"/>
          </a:xfrm>
          <a:prstGeom prst="blockArc">
            <a:avLst>
              <a:gd name="adj1" fmla="val 9755098"/>
              <a:gd name="adj2" fmla="val 1164236"/>
              <a:gd name="adj3" fmla="val 17710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228014" y="3368578"/>
            <a:ext cx="3682245" cy="2677426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0489985"/>
              </a:avLst>
            </a:prstTxWarp>
            <a:spAutoFit/>
          </a:bodyPr>
          <a:lstStyle/>
          <a:p>
            <a:pPr algn="ctr">
              <a:defRPr/>
            </a:pPr>
            <a:r>
              <a:rPr lang="fr-FR" sz="2800" dirty="0">
                <a:cs typeface="Arial" pitchFamily="34" charset="0"/>
              </a:rPr>
              <a:t> </a:t>
            </a:r>
            <a:r>
              <a:rPr lang="fr-FR" sz="2800" dirty="0" err="1" smtClean="0">
                <a:cs typeface="Arial" pitchFamily="34" charset="0"/>
              </a:rPr>
              <a:t>Organisational</a:t>
            </a:r>
            <a:r>
              <a:rPr lang="fr-FR" sz="2800" dirty="0" smtClean="0">
                <a:cs typeface="Arial" pitchFamily="34" charset="0"/>
              </a:rPr>
              <a:t> </a:t>
            </a:r>
            <a:r>
              <a:rPr lang="fr-FR" sz="2800" dirty="0" err="1" smtClean="0">
                <a:cs typeface="Arial" pitchFamily="34" charset="0"/>
              </a:rPr>
              <a:t>context</a:t>
            </a:r>
            <a:r>
              <a:rPr lang="fr-FR" sz="2800" dirty="0" smtClean="0">
                <a:cs typeface="Arial" pitchFamily="34" charset="0"/>
              </a:rPr>
              <a:t> (</a:t>
            </a:r>
            <a:r>
              <a:rPr lang="fr-FR" sz="2800" dirty="0" err="1" smtClean="0">
                <a:cs typeface="Arial" pitchFamily="34" charset="0"/>
              </a:rPr>
              <a:t>hospital</a:t>
            </a:r>
            <a:r>
              <a:rPr lang="fr-FR" sz="2800" dirty="0" smtClean="0">
                <a:cs typeface="Arial" pitchFamily="34" charset="0"/>
              </a:rPr>
              <a:t>)</a:t>
            </a:r>
            <a:endParaRPr lang="fr-FR" sz="2800" dirty="0"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7869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Several</a:t>
            </a:r>
            <a:r>
              <a:rPr lang="fr-FR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levels</a:t>
            </a:r>
            <a:r>
              <a:rPr lang="fr-FR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analysis</a:t>
            </a:r>
            <a:endParaRPr lang="fr-FR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17" name="Arc plein 16"/>
          <p:cNvSpPr/>
          <p:nvPr/>
        </p:nvSpPr>
        <p:spPr>
          <a:xfrm>
            <a:off x="4283345" y="3742067"/>
            <a:ext cx="3673475" cy="3697288"/>
          </a:xfrm>
          <a:prstGeom prst="blockArc">
            <a:avLst>
              <a:gd name="adj1" fmla="val 10044647"/>
              <a:gd name="adj2" fmla="val 860573"/>
              <a:gd name="adj3" fmla="val 24872"/>
            </a:avLst>
          </a:prstGeom>
          <a:solidFill>
            <a:srgbClr val="F8A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" name="Ellipse 17"/>
          <p:cNvSpPr/>
          <p:nvPr/>
        </p:nvSpPr>
        <p:spPr>
          <a:xfrm>
            <a:off x="5148532" y="4605667"/>
            <a:ext cx="1943100" cy="1912938"/>
          </a:xfrm>
          <a:prstGeom prst="ellipse">
            <a:avLst/>
          </a:prstGeom>
          <a:solidFill>
            <a:srgbClr val="FF252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9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770" y="4845380"/>
            <a:ext cx="360362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7"/>
          <p:cNvSpPr txBox="1">
            <a:spLocks noChangeArrowheads="1"/>
          </p:cNvSpPr>
          <p:nvPr/>
        </p:nvSpPr>
        <p:spPr bwMode="auto">
          <a:xfrm>
            <a:off x="5448861" y="5783802"/>
            <a:ext cx="13420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chemeClr val="bg1"/>
                </a:solidFill>
              </a:rPr>
              <a:t>Healthcare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chemeClr val="bg1"/>
                </a:solidFill>
              </a:rPr>
              <a:t>Professional</a:t>
            </a:r>
            <a:endParaRPr lang="fr-FR" altLang="fr-FR" sz="1800" b="1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107" y="4845380"/>
            <a:ext cx="35877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4958705" y="4291240"/>
            <a:ext cx="2322380" cy="1517493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9333093"/>
              </a:avLst>
            </a:prstTxWarp>
            <a:spAutoFit/>
          </a:bodyPr>
          <a:lstStyle/>
          <a:p>
            <a:pPr algn="ctr">
              <a:defRPr/>
            </a:pPr>
            <a:r>
              <a:rPr lang="fr-FR" sz="3200" dirty="0" err="1" smtClean="0">
                <a:cs typeface="Arial" pitchFamily="34" charset="0"/>
              </a:rPr>
              <a:t>Indiv</a:t>
            </a:r>
            <a:r>
              <a:rPr lang="fr-FR" sz="3200" dirty="0" smtClean="0">
                <a:cs typeface="Arial" pitchFamily="34" charset="0"/>
              </a:rPr>
              <a:t>. </a:t>
            </a:r>
            <a:r>
              <a:rPr lang="fr-FR" sz="3200" dirty="0" err="1" smtClean="0">
                <a:cs typeface="Arial" pitchFamily="34" charset="0"/>
              </a:rPr>
              <a:t>characteristics</a:t>
            </a:r>
            <a:endParaRPr lang="fr-FR" sz="3200" dirty="0">
              <a:cs typeface="Arial" pitchFamily="34" charset="0"/>
            </a:endParaRPr>
          </a:p>
        </p:txBody>
      </p:sp>
      <p:sp>
        <p:nvSpPr>
          <p:cNvPr id="22" name="ZoneTexte 15"/>
          <p:cNvSpPr txBox="1">
            <a:spLocks noChangeArrowheads="1"/>
          </p:cNvSpPr>
          <p:nvPr/>
        </p:nvSpPr>
        <p:spPr bwMode="auto">
          <a:xfrm>
            <a:off x="9090145" y="1579204"/>
            <a:ext cx="28797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fr-FR" sz="1800" b="1" u="sng" dirty="0" smtClean="0"/>
              <a:t>Organisational aspects: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fr-FR" sz="1800" dirty="0" smtClean="0"/>
              <a:t>Resources, funding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fr-FR" sz="1800" dirty="0" smtClean="0"/>
              <a:t>Teamwork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fr-FR" sz="1800" dirty="0" smtClean="0"/>
              <a:t>Leadership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fr-FR" sz="1800" dirty="0" smtClean="0"/>
              <a:t>Education, training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fr-FR" sz="1800" dirty="0" smtClean="0"/>
              <a:t>Surveillance, audit, feedback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fr-FR" sz="1800" dirty="0" smtClean="0"/>
              <a:t>Protocols, objectives…</a:t>
            </a:r>
            <a:endParaRPr lang="en-GB" altLang="fr-FR" sz="1800" dirty="0"/>
          </a:p>
        </p:txBody>
      </p:sp>
    </p:spTree>
    <p:extLst>
      <p:ext uri="{BB962C8B-B14F-4D97-AF65-F5344CB8AC3E}">
        <p14:creationId xmlns:p14="http://schemas.microsoft.com/office/powerpoint/2010/main" val="393261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7869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Receipe</a:t>
            </a:r>
            <a:r>
              <a:rPr lang="fr-FR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for </a:t>
            </a:r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implementation</a:t>
            </a:r>
            <a:r>
              <a:rPr lang="fr-FR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success</a:t>
            </a:r>
            <a:endParaRPr lang="fr-FR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279" y="1242218"/>
            <a:ext cx="8923086" cy="534810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989884" y="6372036"/>
            <a:ext cx="39306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Hull et al, Annals of Surgery 2016</a:t>
            </a: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9408559" y="3710354"/>
            <a:ext cx="2584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 Implementation strategy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9461239" y="4856529"/>
            <a:ext cx="227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 Evaluation of result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ccolade fermante 4"/>
          <p:cNvSpPr/>
          <p:nvPr/>
        </p:nvSpPr>
        <p:spPr>
          <a:xfrm>
            <a:off x="9179169" y="2382715"/>
            <a:ext cx="159196" cy="1327639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408559" y="2698939"/>
            <a:ext cx="268687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73050" marR="0" lvl="0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 Evaluate the intervention and the context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56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14" name="Textfeld 3"/>
          <p:cNvSpPr txBox="1"/>
          <p:nvPr/>
        </p:nvSpPr>
        <p:spPr>
          <a:xfrm>
            <a:off x="2582334" y="1602381"/>
            <a:ext cx="653418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to apply best practices in infection prevention and control and antimicrobial stewardship?  Reflexion on implementation methods.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CFIR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Consolidated Framework for Implementation Research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82332" y="5300281"/>
            <a:ext cx="70643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Damschroder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LJ,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Aron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DC, Keith RE,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Kirsh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SR, Alexander JA,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Lowery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Fostering implementation of health services research findings into practice: A consolidated framework for advancing implementation science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Implementation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2009;4: 50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52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c plein 14"/>
          <p:cNvSpPr/>
          <p:nvPr/>
        </p:nvSpPr>
        <p:spPr>
          <a:xfrm>
            <a:off x="2546620" y="1895384"/>
            <a:ext cx="7146925" cy="7216775"/>
          </a:xfrm>
          <a:prstGeom prst="blockArc">
            <a:avLst>
              <a:gd name="adj1" fmla="val 9836913"/>
              <a:gd name="adj2" fmla="val 1071077"/>
              <a:gd name="adj3" fmla="val 13343"/>
            </a:avLst>
          </a:prstGeom>
          <a:solidFill>
            <a:srgbClr val="31EF3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726300" y="2380708"/>
            <a:ext cx="4765337" cy="3265885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54619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National and cultural context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24" name="Arc plein 23"/>
          <p:cNvSpPr/>
          <p:nvPr/>
        </p:nvSpPr>
        <p:spPr>
          <a:xfrm>
            <a:off x="3479883" y="2823220"/>
            <a:ext cx="5280025" cy="5240338"/>
          </a:xfrm>
          <a:prstGeom prst="blockArc">
            <a:avLst>
              <a:gd name="adj1" fmla="val 9755098"/>
              <a:gd name="adj2" fmla="val 1164236"/>
              <a:gd name="adj3" fmla="val 17710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228014" y="3368578"/>
            <a:ext cx="3682245" cy="2677426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0489985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 Organisational context (hospital)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7869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Several</a:t>
            </a:r>
            <a:r>
              <a:rPr lang="fr-FR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levels</a:t>
            </a:r>
            <a:r>
              <a:rPr lang="fr-FR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analysis</a:t>
            </a:r>
            <a:endParaRPr lang="fr-FR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17" name="Arc plein 16"/>
          <p:cNvSpPr/>
          <p:nvPr/>
        </p:nvSpPr>
        <p:spPr>
          <a:xfrm>
            <a:off x="4283345" y="3742067"/>
            <a:ext cx="3673475" cy="3697288"/>
          </a:xfrm>
          <a:prstGeom prst="blockArc">
            <a:avLst>
              <a:gd name="adj1" fmla="val 10044647"/>
              <a:gd name="adj2" fmla="val 860573"/>
              <a:gd name="adj3" fmla="val 24872"/>
            </a:avLst>
          </a:prstGeom>
          <a:solidFill>
            <a:srgbClr val="F8A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5148532" y="4605667"/>
            <a:ext cx="1943100" cy="1912938"/>
          </a:xfrm>
          <a:prstGeom prst="ellipse">
            <a:avLst/>
          </a:prstGeom>
          <a:solidFill>
            <a:srgbClr val="FF252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770" y="4845380"/>
            <a:ext cx="360362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7"/>
          <p:cNvSpPr txBox="1">
            <a:spLocks noChangeArrowheads="1"/>
          </p:cNvSpPr>
          <p:nvPr/>
        </p:nvSpPr>
        <p:spPr bwMode="auto">
          <a:xfrm>
            <a:off x="5448861" y="5783802"/>
            <a:ext cx="13420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Healthcare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Professional</a:t>
            </a:r>
            <a:endParaRPr kumimoji="0" lang="en-GB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107" y="4845380"/>
            <a:ext cx="35877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4958705" y="4291240"/>
            <a:ext cx="2322380" cy="1517493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9333093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Indiv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. characteristics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22" name="ZoneTexte 15"/>
          <p:cNvSpPr txBox="1">
            <a:spLocks noChangeArrowheads="1"/>
          </p:cNvSpPr>
          <p:nvPr/>
        </p:nvSpPr>
        <p:spPr bwMode="auto">
          <a:xfrm>
            <a:off x="4411254" y="1131960"/>
            <a:ext cx="3342627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intervention</a:t>
            </a:r>
            <a:endParaRPr kumimoji="0" lang="en-GB" altLang="fr-FR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6069136" y="1656272"/>
            <a:ext cx="26864" cy="30355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54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A6E31B89-97AB-994F-B6C8-762758E23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0870" y="986649"/>
            <a:ext cx="9130260" cy="5871351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D6BD087-98DE-A94C-9CD4-5C37A603B2A0}"/>
              </a:ext>
            </a:extLst>
          </p:cNvPr>
          <p:cNvSpPr txBox="1"/>
          <p:nvPr/>
        </p:nvSpPr>
        <p:spPr>
          <a:xfrm>
            <a:off x="5484292" y="223955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Identifier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barrières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facilitateurs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èche vers le haut 7">
            <a:extLst>
              <a:ext uri="{FF2B5EF4-FFF2-40B4-BE49-F238E27FC236}">
                <a16:creationId xmlns:a16="http://schemas.microsoft.com/office/drawing/2014/main" id="{57177A34-1C78-7844-8D57-62CEF3A81233}"/>
              </a:ext>
            </a:extLst>
          </p:cNvPr>
          <p:cNvSpPr/>
          <p:nvPr/>
        </p:nvSpPr>
        <p:spPr>
          <a:xfrm>
            <a:off x="7198792" y="1655762"/>
            <a:ext cx="254726" cy="58378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lèche vers le haut 8">
            <a:extLst>
              <a:ext uri="{FF2B5EF4-FFF2-40B4-BE49-F238E27FC236}">
                <a16:creationId xmlns:a16="http://schemas.microsoft.com/office/drawing/2014/main" id="{0B78E924-6730-384A-A0E4-BC4632A0DF7E}"/>
              </a:ext>
            </a:extLst>
          </p:cNvPr>
          <p:cNvSpPr/>
          <p:nvPr/>
        </p:nvSpPr>
        <p:spPr>
          <a:xfrm rot="10800000">
            <a:off x="7198792" y="3158835"/>
            <a:ext cx="254726" cy="93073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èche vers le haut 9">
            <a:extLst>
              <a:ext uri="{FF2B5EF4-FFF2-40B4-BE49-F238E27FC236}">
                <a16:creationId xmlns:a16="http://schemas.microsoft.com/office/drawing/2014/main" id="{A499B129-1B91-5E4B-9449-B9A016B82FBB}"/>
              </a:ext>
            </a:extLst>
          </p:cNvPr>
          <p:cNvSpPr/>
          <p:nvPr/>
        </p:nvSpPr>
        <p:spPr>
          <a:xfrm rot="13694700">
            <a:off x="6021104" y="2792248"/>
            <a:ext cx="204417" cy="529615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8779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A6E31B89-97AB-994F-B6C8-762758E23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0870" y="986649"/>
            <a:ext cx="9130260" cy="5871351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CD0C53C-E276-7D42-A2E2-3D6AC4680121}"/>
              </a:ext>
            </a:extLst>
          </p:cNvPr>
          <p:cNvSpPr txBox="1"/>
          <p:nvPr/>
        </p:nvSpPr>
        <p:spPr>
          <a:xfrm>
            <a:off x="4263241" y="303511"/>
            <a:ext cx="427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Surmonter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les obstacles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Utiliser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facilitateurs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èche courbée vers le bas 6">
            <a:extLst>
              <a:ext uri="{FF2B5EF4-FFF2-40B4-BE49-F238E27FC236}">
                <a16:creationId xmlns:a16="http://schemas.microsoft.com/office/drawing/2014/main" id="{2807C3FB-BA00-EB48-BA53-634920D38C7A}"/>
              </a:ext>
            </a:extLst>
          </p:cNvPr>
          <p:cNvSpPr/>
          <p:nvPr/>
        </p:nvSpPr>
        <p:spPr>
          <a:xfrm>
            <a:off x="3929705" y="169916"/>
            <a:ext cx="5153297" cy="981193"/>
          </a:xfrm>
          <a:prstGeom prst="curvedDownArrow">
            <a:avLst>
              <a:gd name="adj1" fmla="val 19103"/>
              <a:gd name="adj2" fmla="val 50000"/>
              <a:gd name="adj3" fmla="val 25000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E16EB2B-64AD-C449-8E7C-238285468EC9}"/>
              </a:ext>
            </a:extLst>
          </p:cNvPr>
          <p:cNvSpPr txBox="1"/>
          <p:nvPr/>
        </p:nvSpPr>
        <p:spPr>
          <a:xfrm>
            <a:off x="5484292" y="223955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Identifier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barrières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facilitateurs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lèche vers le haut 11">
            <a:extLst>
              <a:ext uri="{FF2B5EF4-FFF2-40B4-BE49-F238E27FC236}">
                <a16:creationId xmlns:a16="http://schemas.microsoft.com/office/drawing/2014/main" id="{564B0653-378F-9549-95BB-81047309E8B1}"/>
              </a:ext>
            </a:extLst>
          </p:cNvPr>
          <p:cNvSpPr/>
          <p:nvPr/>
        </p:nvSpPr>
        <p:spPr>
          <a:xfrm>
            <a:off x="7198792" y="1655762"/>
            <a:ext cx="254726" cy="58378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èche vers le haut 12">
            <a:extLst>
              <a:ext uri="{FF2B5EF4-FFF2-40B4-BE49-F238E27FC236}">
                <a16:creationId xmlns:a16="http://schemas.microsoft.com/office/drawing/2014/main" id="{8AD1B425-E75C-124B-9316-4CEFB5BB3B9F}"/>
              </a:ext>
            </a:extLst>
          </p:cNvPr>
          <p:cNvSpPr/>
          <p:nvPr/>
        </p:nvSpPr>
        <p:spPr>
          <a:xfrm rot="10800000">
            <a:off x="7198792" y="3158835"/>
            <a:ext cx="254726" cy="93073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èche vers le haut 13">
            <a:extLst>
              <a:ext uri="{FF2B5EF4-FFF2-40B4-BE49-F238E27FC236}">
                <a16:creationId xmlns:a16="http://schemas.microsoft.com/office/drawing/2014/main" id="{394E1040-549E-2A46-8369-255116E2CF1A}"/>
              </a:ext>
            </a:extLst>
          </p:cNvPr>
          <p:cNvSpPr/>
          <p:nvPr/>
        </p:nvSpPr>
        <p:spPr>
          <a:xfrm rot="13694700">
            <a:off x="6021104" y="2792248"/>
            <a:ext cx="204417" cy="529615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5343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7869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Intervention’s</a:t>
            </a:r>
            <a:r>
              <a:rPr lang="fr-FR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characteristics</a:t>
            </a:r>
            <a:endParaRPr lang="fr-FR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graphicFrame>
        <p:nvGraphicFramePr>
          <p:cNvPr id="28" name="Diagramme 27"/>
          <p:cNvGraphicFramePr/>
          <p:nvPr>
            <p:extLst/>
          </p:nvPr>
        </p:nvGraphicFramePr>
        <p:xfrm>
          <a:off x="1055440" y="1110853"/>
          <a:ext cx="10056440" cy="5386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5296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C128EA8-5962-8649-8084-C7EDC1381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33" y="314314"/>
            <a:ext cx="11036967" cy="60307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DC1386-68BF-4A48-BD17-E6850258E5EF}"/>
              </a:ext>
            </a:extLst>
          </p:cNvPr>
          <p:cNvSpPr/>
          <p:nvPr/>
        </p:nvSpPr>
        <p:spPr>
          <a:xfrm>
            <a:off x="469232" y="348916"/>
            <a:ext cx="7531767" cy="60307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FB7FE64-253A-E44B-9F6A-D94C10B70037}"/>
              </a:ext>
            </a:extLst>
          </p:cNvPr>
          <p:cNvSpPr txBox="1"/>
          <p:nvPr/>
        </p:nvSpPr>
        <p:spPr>
          <a:xfrm>
            <a:off x="6210794" y="6543686"/>
            <a:ext cx="6402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Consolidated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Framework for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(CFIR)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96098A6-0F0C-584B-9E89-F5800259D50D}"/>
              </a:ext>
            </a:extLst>
          </p:cNvPr>
          <p:cNvSpPr txBox="1"/>
          <p:nvPr/>
        </p:nvSpPr>
        <p:spPr>
          <a:xfrm>
            <a:off x="3943896" y="5885954"/>
            <a:ext cx="3967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Barrières / facilitateurs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6494FD1-3D67-DB49-B81D-EE9EFCF02199}"/>
              </a:ext>
            </a:extLst>
          </p:cNvPr>
          <p:cNvSpPr/>
          <p:nvPr/>
        </p:nvSpPr>
        <p:spPr>
          <a:xfrm>
            <a:off x="8224560" y="348915"/>
            <a:ext cx="3746861" cy="6030719"/>
          </a:xfrm>
          <a:prstGeom prst="roundRect">
            <a:avLst/>
          </a:prstGeom>
          <a:noFill/>
          <a:ln w="666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3023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609600" y="7869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Step</a:t>
            </a:r>
            <a:r>
              <a:rPr lang="fr-FR" sz="36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36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n°1: </a:t>
            </a:r>
            <a:r>
              <a:rPr lang="fr-FR" sz="36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Evaluation phase</a:t>
            </a:r>
            <a:endParaRPr lang="fr-FR" sz="36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1242203" y="1484785"/>
            <a:ext cx="995488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Evaluate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</a:t>
            </a: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context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terms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</a:t>
            </a: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barriers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facilitators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the </a:t>
            </a: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implementation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Qualitative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method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: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Face to face interview or focus group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Quantitative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method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Evaluation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</a:t>
            </a: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d’ASPIRES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r>
              <a:rPr kumimoji="0" lang="en-GB" sz="16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Optimising antibiotic usage along surgical pathways: addressing antimicrobial resistance and improving clinical outcomes.”</a:t>
            </a:r>
            <a:endParaRPr kumimoji="0" lang="fr-FR" sz="1600" b="0" i="1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Choose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among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39 « </a:t>
            </a: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constructs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» </a:t>
            </a: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most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relevant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Define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</a:t>
            </a: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analysis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level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individual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 organisation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Define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stakeholders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communication </a:t>
            </a: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pathways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10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EC7C4F-918C-994D-A025-15CE35D51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</a:t>
            </a:r>
            <a:r>
              <a:rPr lang="fr-FR" dirty="0" smtClean="0"/>
              <a:t>procéder ?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9D54BDD-CB4E-7041-BAD4-917A58EDA835}"/>
              </a:ext>
            </a:extLst>
          </p:cNvPr>
          <p:cNvSpPr txBox="1"/>
          <p:nvPr/>
        </p:nvSpPr>
        <p:spPr>
          <a:xfrm>
            <a:off x="2019301" y="2260169"/>
            <a:ext cx="612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Méthodes qualitatives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24C9B8A-B457-2640-A1E1-237533805E6B}"/>
              </a:ext>
            </a:extLst>
          </p:cNvPr>
          <p:cNvSpPr txBox="1"/>
          <p:nvPr/>
        </p:nvSpPr>
        <p:spPr>
          <a:xfrm>
            <a:off x="7072314" y="1180970"/>
            <a:ext cx="3082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Entretiens</a:t>
            </a:r>
          </a:p>
        </p:txBody>
      </p:sp>
      <p:pic>
        <p:nvPicPr>
          <p:cNvPr id="6" name="Picture 2" descr="In-Person Interviews Yield Best Outcomes | Columbian College of Arts &amp;amp;  Sciences | The George Washington University">
            <a:extLst>
              <a:ext uri="{FF2B5EF4-FFF2-40B4-BE49-F238E27FC236}">
                <a16:creationId xmlns:a16="http://schemas.microsoft.com/office/drawing/2014/main" id="{87156C74-3684-0846-B1A9-AA4791F9B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1" y="1721476"/>
            <a:ext cx="2651125" cy="176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6308768F-B29D-0F40-8635-2B03FEB889F8}"/>
              </a:ext>
            </a:extLst>
          </p:cNvPr>
          <p:cNvSpPr/>
          <p:nvPr/>
        </p:nvSpPr>
        <p:spPr>
          <a:xfrm>
            <a:off x="6553200" y="1047751"/>
            <a:ext cx="4114800" cy="2806700"/>
          </a:xfrm>
          <a:prstGeom prst="ellipse">
            <a:avLst/>
          </a:prstGeom>
          <a:solidFill>
            <a:schemeClr val="accent1">
              <a:alpha val="18902"/>
            </a:schemeClr>
          </a:solidFill>
          <a:ln>
            <a:solidFill>
              <a:schemeClr val="tx1">
                <a:alpha val="2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6" descr="Biologie 11e - Sylvie Rocan">
            <a:extLst>
              <a:ext uri="{FF2B5EF4-FFF2-40B4-BE49-F238E27FC236}">
                <a16:creationId xmlns:a16="http://schemas.microsoft.com/office/drawing/2014/main" id="{AE6B492A-11B9-E249-BF0E-230C7B59E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988" y="3161322"/>
            <a:ext cx="3637360" cy="283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559C7BC-8CCB-DE4A-997D-B0B1277D2D91}"/>
              </a:ext>
            </a:extLst>
          </p:cNvPr>
          <p:cNvSpPr txBox="1"/>
          <p:nvPr/>
        </p:nvSpPr>
        <p:spPr>
          <a:xfrm>
            <a:off x="1780211" y="3072422"/>
            <a:ext cx="3546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Groupes de parole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6295C9B-BD51-694B-A291-CED81F3E5F10}"/>
              </a:ext>
            </a:extLst>
          </p:cNvPr>
          <p:cNvSpPr/>
          <p:nvPr/>
        </p:nvSpPr>
        <p:spPr>
          <a:xfrm>
            <a:off x="1468267" y="2871389"/>
            <a:ext cx="4170534" cy="3218261"/>
          </a:xfrm>
          <a:prstGeom prst="ellipse">
            <a:avLst/>
          </a:prstGeom>
          <a:solidFill>
            <a:srgbClr val="00B050">
              <a:alpha val="12484"/>
            </a:srgbClr>
          </a:solidFill>
          <a:ln>
            <a:solidFill>
              <a:schemeClr val="tx1">
                <a:alpha val="2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5A6258C1-89C9-3942-8A94-73B7256DE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4" y="3930254"/>
            <a:ext cx="2243137" cy="224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65F032B-5541-AE4A-AAEB-23330CA631A5}"/>
              </a:ext>
            </a:extLst>
          </p:cNvPr>
          <p:cNvSpPr txBox="1"/>
          <p:nvPr/>
        </p:nvSpPr>
        <p:spPr>
          <a:xfrm>
            <a:off x="8336566" y="4119371"/>
            <a:ext cx="17736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Sondages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871CD8E-E7F7-E34F-B7AE-57459C947B0A}"/>
              </a:ext>
            </a:extLst>
          </p:cNvPr>
          <p:cNvSpPr/>
          <p:nvPr/>
        </p:nvSpPr>
        <p:spPr>
          <a:xfrm>
            <a:off x="5638803" y="3898333"/>
            <a:ext cx="4660899" cy="2102419"/>
          </a:xfrm>
          <a:prstGeom prst="ellipse">
            <a:avLst/>
          </a:prstGeom>
          <a:solidFill>
            <a:srgbClr val="7030A0">
              <a:alpha val="12484"/>
            </a:srgbClr>
          </a:solidFill>
          <a:ln>
            <a:solidFill>
              <a:schemeClr val="tx1">
                <a:alpha val="2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303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66A78C-C134-684D-8F96-273C7CFC7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1. Mettre en place des entretiens individuels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74CD8B-1174-4741-96C9-CD6DD555C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003" y="2506662"/>
            <a:ext cx="8429501" cy="2469099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fr-FR" dirty="0"/>
              <a:t>Sélection des participants</a:t>
            </a:r>
          </a:p>
          <a:p>
            <a:pPr marL="514350" indent="-514350">
              <a:buAutoNum type="arabicParenR"/>
            </a:pPr>
            <a:r>
              <a:rPr lang="fr-FR" dirty="0"/>
              <a:t>Créer un guide d’entretien</a:t>
            </a:r>
          </a:p>
          <a:p>
            <a:pPr marL="514350" indent="-514350">
              <a:buAutoNum type="arabicParenR"/>
            </a:pPr>
            <a:r>
              <a:rPr lang="fr-FR" dirty="0"/>
              <a:t>Conduire les entretiens</a:t>
            </a:r>
          </a:p>
          <a:p>
            <a:pPr marL="514350" indent="-514350">
              <a:buAutoNum type="arabicParenR"/>
            </a:pPr>
            <a:r>
              <a:rPr lang="fr-FR" dirty="0"/>
              <a:t>Analyser les données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6023A1-01B3-004C-8796-42859F8378A2}"/>
              </a:ext>
            </a:extLst>
          </p:cNvPr>
          <p:cNvSpPr txBox="1"/>
          <p:nvPr/>
        </p:nvSpPr>
        <p:spPr>
          <a:xfrm>
            <a:off x="1004455" y="5433433"/>
            <a:ext cx="110014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Vous voulez 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introduire un</a:t>
            </a:r>
            <a:r>
              <a:rPr kumimoji="0" lang="fr-FR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formulaire d’indication des prescriptions d’antibiotiques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93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c plein 14"/>
          <p:cNvSpPr/>
          <p:nvPr/>
        </p:nvSpPr>
        <p:spPr>
          <a:xfrm>
            <a:off x="2546620" y="1895384"/>
            <a:ext cx="7146925" cy="7216775"/>
          </a:xfrm>
          <a:prstGeom prst="blockArc">
            <a:avLst>
              <a:gd name="adj1" fmla="val 9836913"/>
              <a:gd name="adj2" fmla="val 1071077"/>
              <a:gd name="adj3" fmla="val 13343"/>
            </a:avLst>
          </a:prstGeom>
          <a:solidFill>
            <a:srgbClr val="31EF3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726300" y="2380708"/>
            <a:ext cx="4765337" cy="3265885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546198"/>
              </a:avLst>
            </a:prstTxWarp>
            <a:spAutoFit/>
          </a:bodyPr>
          <a:lstStyle/>
          <a:p>
            <a:pPr algn="ctr">
              <a:defRPr/>
            </a:pPr>
            <a:r>
              <a:rPr lang="fr-FR" sz="3600" dirty="0">
                <a:cs typeface="Arial" pitchFamily="34" charset="0"/>
              </a:rPr>
              <a:t> </a:t>
            </a:r>
            <a:r>
              <a:rPr lang="fr-FR" sz="2800" dirty="0" smtClean="0">
                <a:cs typeface="Arial" pitchFamily="34" charset="0"/>
              </a:rPr>
              <a:t>National and cultural </a:t>
            </a:r>
            <a:r>
              <a:rPr lang="fr-FR" sz="2800" dirty="0" err="1" smtClean="0">
                <a:cs typeface="Arial" pitchFamily="34" charset="0"/>
              </a:rPr>
              <a:t>context</a:t>
            </a:r>
            <a:endParaRPr lang="fr-FR" sz="2800" dirty="0">
              <a:cs typeface="Arial" pitchFamily="34" charset="0"/>
            </a:endParaRPr>
          </a:p>
        </p:txBody>
      </p:sp>
      <p:sp>
        <p:nvSpPr>
          <p:cNvPr id="24" name="Arc plein 23"/>
          <p:cNvSpPr/>
          <p:nvPr/>
        </p:nvSpPr>
        <p:spPr>
          <a:xfrm>
            <a:off x="3479883" y="2823220"/>
            <a:ext cx="5280025" cy="5240338"/>
          </a:xfrm>
          <a:prstGeom prst="blockArc">
            <a:avLst>
              <a:gd name="adj1" fmla="val 9755098"/>
              <a:gd name="adj2" fmla="val 1164236"/>
              <a:gd name="adj3" fmla="val 17710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228014" y="3368578"/>
            <a:ext cx="3682245" cy="2677426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0489985"/>
              </a:avLst>
            </a:prstTxWarp>
            <a:spAutoFit/>
          </a:bodyPr>
          <a:lstStyle/>
          <a:p>
            <a:pPr algn="ctr">
              <a:defRPr/>
            </a:pPr>
            <a:r>
              <a:rPr lang="fr-FR" sz="2800" dirty="0">
                <a:cs typeface="Arial" pitchFamily="34" charset="0"/>
              </a:rPr>
              <a:t> </a:t>
            </a:r>
            <a:r>
              <a:rPr lang="fr-FR" sz="2800" dirty="0" err="1" smtClean="0">
                <a:cs typeface="Arial" pitchFamily="34" charset="0"/>
              </a:rPr>
              <a:t>Organisational</a:t>
            </a:r>
            <a:r>
              <a:rPr lang="fr-FR" sz="2800" dirty="0" smtClean="0">
                <a:cs typeface="Arial" pitchFamily="34" charset="0"/>
              </a:rPr>
              <a:t> </a:t>
            </a:r>
            <a:r>
              <a:rPr lang="fr-FR" sz="2800" dirty="0" err="1" smtClean="0">
                <a:cs typeface="Arial" pitchFamily="34" charset="0"/>
              </a:rPr>
              <a:t>context</a:t>
            </a:r>
            <a:r>
              <a:rPr lang="fr-FR" sz="2800" dirty="0" smtClean="0">
                <a:cs typeface="Arial" pitchFamily="34" charset="0"/>
              </a:rPr>
              <a:t> (</a:t>
            </a:r>
            <a:r>
              <a:rPr lang="fr-FR" sz="2800" dirty="0" err="1" smtClean="0">
                <a:cs typeface="Arial" pitchFamily="34" charset="0"/>
              </a:rPr>
              <a:t>hospital</a:t>
            </a:r>
            <a:r>
              <a:rPr lang="fr-FR" sz="2800" dirty="0" smtClean="0">
                <a:cs typeface="Arial" pitchFamily="34" charset="0"/>
              </a:rPr>
              <a:t>)</a:t>
            </a:r>
            <a:endParaRPr lang="fr-FR" sz="2800" dirty="0"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7869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Several</a:t>
            </a:r>
            <a:r>
              <a:rPr lang="fr-FR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levels</a:t>
            </a:r>
            <a:r>
              <a:rPr lang="fr-FR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analysis</a:t>
            </a:r>
            <a:endParaRPr lang="fr-FR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17" name="Arc plein 16"/>
          <p:cNvSpPr/>
          <p:nvPr/>
        </p:nvSpPr>
        <p:spPr>
          <a:xfrm>
            <a:off x="4283345" y="3742067"/>
            <a:ext cx="3673475" cy="3697288"/>
          </a:xfrm>
          <a:prstGeom prst="blockArc">
            <a:avLst>
              <a:gd name="adj1" fmla="val 10044647"/>
              <a:gd name="adj2" fmla="val 860573"/>
              <a:gd name="adj3" fmla="val 24872"/>
            </a:avLst>
          </a:prstGeom>
          <a:solidFill>
            <a:srgbClr val="F8A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" name="Ellipse 17"/>
          <p:cNvSpPr/>
          <p:nvPr/>
        </p:nvSpPr>
        <p:spPr>
          <a:xfrm>
            <a:off x="5148532" y="4605667"/>
            <a:ext cx="1943100" cy="1912938"/>
          </a:xfrm>
          <a:prstGeom prst="ellipse">
            <a:avLst/>
          </a:prstGeom>
          <a:solidFill>
            <a:srgbClr val="FF252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9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770" y="4845380"/>
            <a:ext cx="360362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7"/>
          <p:cNvSpPr txBox="1">
            <a:spLocks noChangeArrowheads="1"/>
          </p:cNvSpPr>
          <p:nvPr/>
        </p:nvSpPr>
        <p:spPr bwMode="auto">
          <a:xfrm>
            <a:off x="5448861" y="5783802"/>
            <a:ext cx="13420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chemeClr val="bg1"/>
                </a:solidFill>
              </a:rPr>
              <a:t>Healthcare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chemeClr val="bg1"/>
                </a:solidFill>
              </a:rPr>
              <a:t>Professional</a:t>
            </a:r>
            <a:endParaRPr lang="fr-FR" altLang="fr-FR" sz="1800" b="1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107" y="4845380"/>
            <a:ext cx="35877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4958705" y="4291240"/>
            <a:ext cx="2322380" cy="1517493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9333093"/>
              </a:avLst>
            </a:prstTxWarp>
            <a:spAutoFit/>
          </a:bodyPr>
          <a:lstStyle/>
          <a:p>
            <a:pPr algn="ctr">
              <a:defRPr/>
            </a:pPr>
            <a:r>
              <a:rPr lang="fr-FR" sz="3200" dirty="0" err="1" smtClean="0">
                <a:cs typeface="Arial" pitchFamily="34" charset="0"/>
              </a:rPr>
              <a:t>Indiv</a:t>
            </a:r>
            <a:r>
              <a:rPr lang="fr-FR" sz="3200" dirty="0" smtClean="0">
                <a:cs typeface="Arial" pitchFamily="34" charset="0"/>
              </a:rPr>
              <a:t>. </a:t>
            </a:r>
            <a:r>
              <a:rPr lang="fr-FR" sz="3200" dirty="0" err="1" smtClean="0">
                <a:cs typeface="Arial" pitchFamily="34" charset="0"/>
              </a:rPr>
              <a:t>characteristics</a:t>
            </a:r>
            <a:endParaRPr lang="fr-FR" sz="3200" dirty="0">
              <a:cs typeface="Arial" pitchFamily="34" charset="0"/>
            </a:endParaRPr>
          </a:p>
        </p:txBody>
      </p:sp>
      <p:sp>
        <p:nvSpPr>
          <p:cNvPr id="22" name="ZoneTexte 15"/>
          <p:cNvSpPr txBox="1">
            <a:spLocks noChangeArrowheads="1"/>
          </p:cNvSpPr>
          <p:nvPr/>
        </p:nvSpPr>
        <p:spPr bwMode="auto">
          <a:xfrm>
            <a:off x="9288193" y="1406675"/>
            <a:ext cx="2520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fr-FR" sz="1800" b="1" u="sng" dirty="0" smtClean="0"/>
              <a:t>Global level: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fr-FR" sz="1800" dirty="0" smtClean="0"/>
              <a:t>Cultural aspects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fr-FR" sz="1800" dirty="0" smtClean="0"/>
              <a:t>Recommendations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fr-FR" sz="1800" dirty="0" smtClean="0"/>
              <a:t>Surveillance, indicators</a:t>
            </a:r>
            <a:endParaRPr lang="en-GB" altLang="fr-FR" sz="1800" dirty="0"/>
          </a:p>
        </p:txBody>
      </p:sp>
    </p:spTree>
    <p:extLst>
      <p:ext uri="{BB962C8B-B14F-4D97-AF65-F5344CB8AC3E}">
        <p14:creationId xmlns:p14="http://schemas.microsoft.com/office/powerpoint/2010/main" val="246993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62A533D-1C3E-D542-B00F-48725A0C6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515" y="700588"/>
            <a:ext cx="8870290" cy="615741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5F58C05-6AF1-CA44-90B0-B0F0E824FB7D}"/>
              </a:ext>
            </a:extLst>
          </p:cNvPr>
          <p:cNvSpPr txBox="1"/>
          <p:nvPr/>
        </p:nvSpPr>
        <p:spPr>
          <a:xfrm>
            <a:off x="3310248" y="106279"/>
            <a:ext cx="81138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cfirguide.org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/guide/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/#/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guide_select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BCB9A78-224B-BF49-8C18-E9775B9A9743}"/>
              </a:ext>
            </a:extLst>
          </p:cNvPr>
          <p:cNvSpPr txBox="1"/>
          <p:nvPr/>
        </p:nvSpPr>
        <p:spPr>
          <a:xfrm>
            <a:off x="115786" y="116083"/>
            <a:ext cx="3194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Idées de question</a:t>
            </a:r>
          </a:p>
        </p:txBody>
      </p:sp>
    </p:spTree>
    <p:extLst>
      <p:ext uri="{BB962C8B-B14F-4D97-AF65-F5344CB8AC3E}">
        <p14:creationId xmlns:p14="http://schemas.microsoft.com/office/powerpoint/2010/main" val="36026581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609600" y="7869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Choice</a:t>
            </a:r>
            <a:r>
              <a:rPr lang="fr-FR" sz="36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the </a:t>
            </a:r>
            <a:r>
              <a:rPr lang="fr-FR" sz="36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implementation</a:t>
            </a:r>
            <a:r>
              <a:rPr lang="fr-FR" sz="36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36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strategy</a:t>
            </a:r>
            <a:endParaRPr lang="fr-FR" sz="36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2773" y="2077505"/>
            <a:ext cx="3853681" cy="362272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998452" y="1531277"/>
            <a:ext cx="3250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Analyse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73 </a:t>
            </a:r>
            <a:r>
              <a:rPr kumimoji="0" lang="fr-F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strategies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40017" y="6381328"/>
            <a:ext cx="32538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Waltz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al,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Implementation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sciences 2015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06448" y="2337671"/>
            <a:ext cx="4183268" cy="286232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works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paper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format(flyer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Education meeting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Onsite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education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 opinion leaders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Audit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&amp;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feedback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Reminders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fr-FR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Interventions </a:t>
            </a:r>
            <a:r>
              <a:rPr kumimoji="0" lang="fr-FR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tailored</a:t>
            </a:r>
            <a:r>
              <a:rPr kumimoji="0" lang="fr-FR" sz="20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the </a:t>
            </a:r>
            <a:r>
              <a:rPr kumimoji="0" lang="fr-FR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context</a:t>
            </a:r>
            <a:endParaRPr kumimoji="0" lang="fr-FR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2259068" y="78690"/>
            <a:ext cx="8494751" cy="1143000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Step</a:t>
            </a:r>
            <a:r>
              <a:rPr lang="fr-FR" sz="36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36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n°2: </a:t>
            </a:r>
            <a:r>
              <a:rPr lang="en-US" sz="36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Choice of the implementation strategy</a:t>
            </a:r>
            <a:endParaRPr lang="fr-FR" sz="36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703512" y="1393612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Crossing</a:t>
            </a:r>
            <a:r>
              <a:rPr kumimoji="0" lang="fr-FR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between</a:t>
            </a:r>
            <a:r>
              <a:rPr kumimoji="0" lang="fr-FR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CFIR et ERIC (Analyse </a:t>
            </a:r>
            <a:r>
              <a:rPr kumimoji="0" lang="fr-FR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73 </a:t>
            </a:r>
            <a:r>
              <a:rPr kumimoji="0" lang="fr-FR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strategies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570800" y="6058163"/>
            <a:ext cx="4085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Powell et al,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Science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https://cfirguide.org/choosing-strategies/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720" y="2812619"/>
            <a:ext cx="3927152" cy="2951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9536" y="2306139"/>
            <a:ext cx="3682752" cy="3964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9" name="Connecteur droit 18"/>
          <p:cNvCxnSpPr/>
          <p:nvPr/>
        </p:nvCxnSpPr>
        <p:spPr>
          <a:xfrm>
            <a:off x="5602288" y="3212976"/>
            <a:ext cx="709736" cy="86409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5626636" y="3501008"/>
            <a:ext cx="685388" cy="57606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V="1">
            <a:off x="5595860" y="4797152"/>
            <a:ext cx="716164" cy="6749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7320136" y="357301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70%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7320136" y="455913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30%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647728" y="2082170"/>
            <a:ext cx="1882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Barriere 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not?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528048" y="2092038"/>
            <a:ext cx="3682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Simulation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the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evaluation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an expert panel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Connecteur droit 25"/>
          <p:cNvCxnSpPr/>
          <p:nvPr/>
        </p:nvCxnSpPr>
        <p:spPr>
          <a:xfrm flipH="1">
            <a:off x="7608168" y="2736950"/>
            <a:ext cx="72008" cy="836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89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570800" y="6167046"/>
            <a:ext cx="4085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Powell et al,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Science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https://cfirguide.org/choosing-strategies/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7170" y="1802519"/>
            <a:ext cx="5810062" cy="4607328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 rot="16200000">
            <a:off x="1197092" y="4079438"/>
            <a:ext cx="2400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73 </a:t>
            </a:r>
            <a:r>
              <a:rPr kumimoji="0" lang="fr-F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Strategies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4727849" y="1253019"/>
            <a:ext cx="2400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39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Constructs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1" name="Connecteur droit avec flèche 30"/>
          <p:cNvCxnSpPr/>
          <p:nvPr/>
        </p:nvCxnSpPr>
        <p:spPr>
          <a:xfrm flipH="1">
            <a:off x="8133756" y="3645025"/>
            <a:ext cx="553477" cy="4611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8737734" y="3140969"/>
            <a:ext cx="1463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 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cotation 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expert panel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2259068" y="78690"/>
            <a:ext cx="849475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Step</a:t>
            </a: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n°2: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Choice of the implementation strategy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91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570800" y="6167046"/>
            <a:ext cx="4085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Powell et al,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Science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https://cfirguide.org/choosing-strategies/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616" y="1331641"/>
            <a:ext cx="6840760" cy="4787995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2259068" y="78690"/>
            <a:ext cx="849475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Step</a:t>
            </a: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n°2: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Choice of the implementation strategy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43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672" y="1547268"/>
            <a:ext cx="7160112" cy="504056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3513" y="1481681"/>
            <a:ext cx="2285553" cy="1440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2259068" y="78690"/>
            <a:ext cx="849475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Step</a:t>
            </a: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n°2: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Choice of the implementation strategy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04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51494" y="188640"/>
            <a:ext cx="7959306" cy="1143000"/>
          </a:xfrm>
        </p:spPr>
        <p:txBody>
          <a:bodyPr>
            <a:noAutofit/>
          </a:bodyPr>
          <a:lstStyle/>
          <a:p>
            <a:r>
              <a:rPr lang="fr-FR" sz="2800" b="1" dirty="0" err="1" smtClean="0">
                <a:solidFill>
                  <a:schemeClr val="tx2"/>
                </a:solidFill>
              </a:rPr>
              <a:t>Step</a:t>
            </a:r>
            <a:r>
              <a:rPr lang="fr-FR" sz="2800" b="1" dirty="0" smtClean="0">
                <a:solidFill>
                  <a:schemeClr val="tx2"/>
                </a:solidFill>
              </a:rPr>
              <a:t> </a:t>
            </a:r>
            <a:r>
              <a:rPr lang="fr-FR" sz="2800" b="1" dirty="0">
                <a:solidFill>
                  <a:schemeClr val="tx2"/>
                </a:solidFill>
              </a:rPr>
              <a:t>n°3: </a:t>
            </a:r>
            <a:r>
              <a:rPr lang="fr-FR" sz="2800" b="1" dirty="0" err="1" smtClean="0">
                <a:solidFill>
                  <a:schemeClr val="tx2"/>
                </a:solidFill>
              </a:rPr>
              <a:t>Evaluate</a:t>
            </a:r>
            <a:r>
              <a:rPr lang="fr-FR" sz="2800" b="1" dirty="0" smtClean="0">
                <a:solidFill>
                  <a:schemeClr val="tx2"/>
                </a:solidFill>
              </a:rPr>
              <a:t> the impact of </a:t>
            </a:r>
            <a:r>
              <a:rPr lang="fr-FR" sz="2800" b="1" dirty="0" err="1" smtClean="0">
                <a:solidFill>
                  <a:schemeClr val="tx2"/>
                </a:solidFill>
              </a:rPr>
              <a:t>your</a:t>
            </a:r>
            <a:r>
              <a:rPr lang="fr-FR" sz="2800" b="1" dirty="0" smtClean="0">
                <a:solidFill>
                  <a:schemeClr val="tx2"/>
                </a:solidFill>
              </a:rPr>
              <a:t> </a:t>
            </a:r>
            <a:r>
              <a:rPr lang="fr-FR" sz="2800" b="1" dirty="0" err="1" smtClean="0">
                <a:solidFill>
                  <a:schemeClr val="tx2"/>
                </a:solidFill>
              </a:rPr>
              <a:t>implementation</a:t>
            </a:r>
            <a:r>
              <a:rPr lang="fr-FR" sz="2800" b="1" dirty="0" smtClean="0">
                <a:solidFill>
                  <a:schemeClr val="tx2"/>
                </a:solidFill>
              </a:rPr>
              <a:t> </a:t>
            </a:r>
            <a:r>
              <a:rPr lang="fr-FR" sz="2800" b="1" dirty="0" err="1" smtClean="0">
                <a:solidFill>
                  <a:schemeClr val="tx2"/>
                </a:solidFill>
              </a:rPr>
              <a:t>strategy</a:t>
            </a:r>
            <a:endParaRPr lang="fr-FR" sz="2800" b="1" dirty="0">
              <a:solidFill>
                <a:schemeClr val="tx2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2495550" y="1279299"/>
            <a:ext cx="7272338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5" name="ZoneTexte 4"/>
          <p:cNvSpPr txBox="1"/>
          <p:nvPr/>
        </p:nvSpPr>
        <p:spPr>
          <a:xfrm>
            <a:off x="2063552" y="1412776"/>
            <a:ext cx="7920880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Clinical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outcome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critical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but not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sufficient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evaluate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impact of the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strategy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88451" y="2279307"/>
          <a:ext cx="10886535" cy="2275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6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0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0720"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Implementation outcome 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15" marB="45715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Definition 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15" marB="45715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309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Acceptability </a:t>
                      </a:r>
                      <a:endParaRPr lang="en-GB" sz="18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T="45715" marB="45715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Perception</a:t>
                      </a:r>
                      <a:r>
                        <a:rPr lang="en-GB" sz="1800" b="0" baseline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amongst stakeholders new intervention is agreeable </a:t>
                      </a:r>
                      <a:endParaRPr lang="en-GB" sz="1800" b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T="45715" marB="45715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309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Adoption</a:t>
                      </a:r>
                      <a:r>
                        <a:rPr lang="en-GB" sz="1800" b="1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T="45715" marB="45715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Intention to apply or application of new</a:t>
                      </a:r>
                      <a:r>
                        <a:rPr lang="en-GB" sz="1800" b="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intervention </a:t>
                      </a:r>
                      <a:endParaRPr lang="en-GB" sz="18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T="45715" marB="45715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309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Appropriateness </a:t>
                      </a:r>
                      <a:endParaRPr lang="en-GB" sz="18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T="45715" marB="45715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Perceived relevance</a:t>
                      </a:r>
                      <a:r>
                        <a:rPr lang="en-GB" sz="1800" b="0" baseline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of intervention to a setting, audience, or problem </a:t>
                      </a:r>
                      <a:endParaRPr lang="en-GB" sz="1800" b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T="45715" marB="45715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459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Feasibility 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T="45715" marB="45715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Extent to which an intervention can be applied </a:t>
                      </a:r>
                      <a:endParaRPr lang="en-GB" sz="18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T="45715" marB="45715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Content Placeholder 3"/>
          <p:cNvGraphicFramePr>
            <a:graphicFrameLocks/>
          </p:cNvGraphicFramePr>
          <p:nvPr>
            <p:extLst/>
          </p:nvPr>
        </p:nvGraphicFramePr>
        <p:xfrm>
          <a:off x="688451" y="4571914"/>
          <a:ext cx="10886535" cy="20650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6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0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6308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Fidelity </a:t>
                      </a:r>
                      <a:endParaRPr lang="en-GB" sz="18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T="45714" marB="45714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Extent to which</a:t>
                      </a:r>
                      <a:r>
                        <a:rPr lang="en-GB" sz="1800" b="0" baseline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an intervention gets applied as originally designed / intended </a:t>
                      </a:r>
                      <a:endParaRPr lang="en-GB" sz="1800" b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T="45714" marB="45714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308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Implementation costs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T="45714" marB="45714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Costs of the delivery strategy, including the costs of the intervention</a:t>
                      </a:r>
                      <a:r>
                        <a:rPr lang="en-GB" sz="1800" b="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itself </a:t>
                      </a:r>
                      <a:endParaRPr lang="en-GB" sz="18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T="45714" marB="45714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308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Coverage </a:t>
                      </a:r>
                      <a:endParaRPr lang="en-GB" sz="18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T="45714" marB="45714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Extend to which eligible patients/population actually receive intervention </a:t>
                      </a:r>
                      <a:endParaRPr lang="en-GB" sz="1800" b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T="45714" marB="45714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157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Sustainability</a:t>
                      </a:r>
                      <a:r>
                        <a:rPr lang="en-GB" sz="1800" b="1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T="45714" marB="45714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Extent to which a new intervention becomes routinely available / is maintained post-introduction</a:t>
                      </a:r>
                      <a:r>
                        <a:rPr lang="en-GB" sz="1800" b="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endParaRPr lang="en-GB" sz="18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T="45714" marB="45714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130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01350" y="1957330"/>
            <a:ext cx="5181465" cy="23876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Thank you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7" y="0"/>
            <a:ext cx="1889872" cy="1253067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E9F79-A0BB-4B9D-88D3-126E1EF1018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39727" y="5940629"/>
            <a:ext cx="2416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@EUCIC1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124" y="97971"/>
            <a:ext cx="2566589" cy="95290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043" y="1426332"/>
            <a:ext cx="6501274" cy="4270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2411" y="6044783"/>
            <a:ext cx="697316" cy="62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9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680443"/>
          </a:xfrm>
        </p:spPr>
        <p:txBody>
          <a:bodyPr/>
          <a:lstStyle/>
          <a:p>
            <a:pPr algn="ctr"/>
            <a:r>
              <a:rPr lang="en-GB" dirty="0" smtClean="0"/>
              <a:t>Supplement</a:t>
            </a:r>
            <a:endParaRPr lang="en-GB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E209-5BEE-41DC-BBE7-4B75EC507649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1790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5204" y="26346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References</a:t>
            </a:r>
            <a:endParaRPr lang="en-US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105" y="1499630"/>
            <a:ext cx="3850398" cy="4954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1058" y="1499630"/>
            <a:ext cx="3549808" cy="4954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240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7869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Several</a:t>
            </a:r>
            <a:r>
              <a:rPr lang="fr-FR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levels</a:t>
            </a:r>
            <a:r>
              <a:rPr lang="fr-FR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fr-FR" sz="4000" b="1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analysis</a:t>
            </a:r>
            <a:endParaRPr lang="fr-FR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4245266" y="3411711"/>
            <a:ext cx="3682245" cy="2677426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0489985"/>
              </a:avLst>
            </a:prstTxWarp>
            <a:spAutoFit/>
          </a:bodyPr>
          <a:lstStyle/>
          <a:p>
            <a:pPr algn="ctr">
              <a:defRPr/>
            </a:pPr>
            <a:r>
              <a:rPr lang="fr-FR" sz="2800" dirty="0">
                <a:solidFill>
                  <a:schemeClr val="bg1">
                    <a:lumMod val="75000"/>
                  </a:schemeClr>
                </a:solidFill>
                <a:cs typeface="Arial" pitchFamily="34" charset="0"/>
              </a:rPr>
              <a:t> Contexte institutionnel (hôpital)</a:t>
            </a:r>
          </a:p>
        </p:txBody>
      </p:sp>
      <p:sp>
        <p:nvSpPr>
          <p:cNvPr id="26" name="Arc plein 25"/>
          <p:cNvSpPr/>
          <p:nvPr/>
        </p:nvSpPr>
        <p:spPr>
          <a:xfrm>
            <a:off x="2563872" y="1904013"/>
            <a:ext cx="7146925" cy="7216775"/>
          </a:xfrm>
          <a:prstGeom prst="blockArc">
            <a:avLst>
              <a:gd name="adj1" fmla="val 9836913"/>
              <a:gd name="adj2" fmla="val 1071077"/>
              <a:gd name="adj3" fmla="val 13343"/>
            </a:avLst>
          </a:prstGeom>
          <a:solidFill>
            <a:srgbClr val="31EF3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4300944" y="2423522"/>
            <a:ext cx="3682245" cy="1661924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546198"/>
              </a:avLst>
            </a:prstTxWarp>
            <a:spAutoFit/>
          </a:bodyPr>
          <a:lstStyle/>
          <a:p>
            <a:pPr algn="ctr">
              <a:defRPr/>
            </a:pPr>
            <a:r>
              <a:rPr lang="fr-FR" sz="7200" b="1" dirty="0">
                <a:cs typeface="Arial" pitchFamily="34" charset="0"/>
              </a:rPr>
              <a:t> </a:t>
            </a:r>
            <a:r>
              <a:rPr lang="fr-FR" sz="7200" b="1" dirty="0" smtClean="0">
                <a:cs typeface="Arial" pitchFamily="34" charset="0"/>
              </a:rPr>
              <a:t>National and cultural </a:t>
            </a:r>
            <a:r>
              <a:rPr lang="fr-FR" sz="7200" b="1" dirty="0" err="1" smtClean="0">
                <a:cs typeface="Arial" pitchFamily="34" charset="0"/>
              </a:rPr>
              <a:t>context</a:t>
            </a:r>
            <a:endParaRPr lang="fr-FR" sz="7200" b="1" dirty="0">
              <a:cs typeface="Arial" pitchFamily="34" charset="0"/>
            </a:endParaRPr>
          </a:p>
        </p:txBody>
      </p:sp>
      <p:sp>
        <p:nvSpPr>
          <p:cNvPr id="28" name="Arc plein 27"/>
          <p:cNvSpPr/>
          <p:nvPr/>
        </p:nvSpPr>
        <p:spPr>
          <a:xfrm>
            <a:off x="4300597" y="3785200"/>
            <a:ext cx="3673475" cy="3697288"/>
          </a:xfrm>
          <a:prstGeom prst="blockArc">
            <a:avLst>
              <a:gd name="adj1" fmla="val 10044647"/>
              <a:gd name="adj2" fmla="val 860573"/>
              <a:gd name="adj3" fmla="val 24872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9" name="Ellipse 28"/>
          <p:cNvSpPr/>
          <p:nvPr/>
        </p:nvSpPr>
        <p:spPr>
          <a:xfrm>
            <a:off x="5165784" y="4648800"/>
            <a:ext cx="1943100" cy="1912938"/>
          </a:xfrm>
          <a:prstGeom prst="ellipse">
            <a:avLst/>
          </a:prstGeom>
          <a:solidFill>
            <a:srgbClr val="FF252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022" y="4888513"/>
            <a:ext cx="360362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ZoneTexte 7"/>
          <p:cNvSpPr txBox="1">
            <a:spLocks noChangeArrowheads="1"/>
          </p:cNvSpPr>
          <p:nvPr/>
        </p:nvSpPr>
        <p:spPr bwMode="auto">
          <a:xfrm>
            <a:off x="5412026" y="5847806"/>
            <a:ext cx="13679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chemeClr val="bg1"/>
                </a:solidFill>
              </a:rPr>
              <a:t>Healthcare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chemeClr val="bg1"/>
                </a:solidFill>
              </a:rPr>
              <a:t>Professional</a:t>
            </a:r>
            <a:endParaRPr lang="fr-FR" altLang="fr-FR" sz="1800" b="1" dirty="0">
              <a:solidFill>
                <a:schemeClr val="bg1"/>
              </a:solidFill>
            </a:endParaRPr>
          </a:p>
        </p:txBody>
      </p:sp>
      <p:pic>
        <p:nvPicPr>
          <p:cNvPr id="32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59" y="4888513"/>
            <a:ext cx="35877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Arc plein 32"/>
          <p:cNvSpPr/>
          <p:nvPr/>
        </p:nvSpPr>
        <p:spPr>
          <a:xfrm>
            <a:off x="3486209" y="2848575"/>
            <a:ext cx="5280025" cy="5240338"/>
          </a:xfrm>
          <a:prstGeom prst="blockArc">
            <a:avLst>
              <a:gd name="adj1" fmla="val 9755098"/>
              <a:gd name="adj2" fmla="val 1164236"/>
              <a:gd name="adj3" fmla="val 1771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8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E209-5BEE-41DC-BBE7-4B75EC507649}" type="slidenum">
              <a:rPr lang="fr-FR" smtClean="0"/>
              <a:t>70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195" y="1562439"/>
            <a:ext cx="2994667" cy="3824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842" y="1471204"/>
            <a:ext cx="2826144" cy="4006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54" y="1471204"/>
            <a:ext cx="2832435" cy="4006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0939" y="1471204"/>
            <a:ext cx="2854303" cy="4010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34599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48265" y="1500795"/>
            <a:ext cx="10346267" cy="2387600"/>
          </a:xfrm>
        </p:spPr>
        <p:txBody>
          <a:bodyPr>
            <a:noAutofit/>
          </a:bodyPr>
          <a:lstStyle/>
          <a:p>
            <a:r>
              <a:rPr lang="en-GB" sz="5400" b="1" dirty="0" smtClean="0">
                <a:solidFill>
                  <a:srgbClr val="002060"/>
                </a:solidFill>
              </a:rPr>
              <a:t>Example of Implementation:</a:t>
            </a:r>
            <a:br>
              <a:rPr lang="en-GB" sz="5400" b="1" dirty="0" smtClean="0">
                <a:solidFill>
                  <a:srgbClr val="002060"/>
                </a:solidFill>
              </a:rPr>
            </a:br>
            <a:r>
              <a:rPr lang="en-GB" sz="5400" b="1" dirty="0" smtClean="0">
                <a:solidFill>
                  <a:srgbClr val="002060"/>
                </a:solidFill>
              </a:rPr>
              <a:t>The Surgical Safety Checklist</a:t>
            </a:r>
            <a:endParaRPr lang="en-GB" sz="5400" dirty="0">
              <a:solidFill>
                <a:srgbClr val="00206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7" y="0"/>
            <a:ext cx="1889872" cy="125306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413" y="75836"/>
            <a:ext cx="1684867" cy="114595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092574" y="6395535"/>
            <a:ext cx="405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ECCMID 2024, Barcelona</a:t>
            </a: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E9F79-A0BB-4B9D-88D3-126E1EF1018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0102" y="162487"/>
            <a:ext cx="2486594" cy="92320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018386" y="4167397"/>
            <a:ext cx="4206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Meet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Expert session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09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5204" y="26346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Evidence for 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checklists</a:t>
            </a:r>
            <a:endParaRPr lang="en-US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pic>
        <p:nvPicPr>
          <p:cNvPr id="19" name="Picture 2" descr="http://www.who.int/entity/patientsafety/challenge/safe.surgery/pilot_sites/GPSC2_map_pilot_site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170" y="3316856"/>
            <a:ext cx="4930356" cy="308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6339901" y="1334318"/>
            <a:ext cx="4701910" cy="2596349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21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16747" y="1491506"/>
            <a:ext cx="1488762" cy="144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61" descr="LOGO2 low res copy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99884" y="1491505"/>
            <a:ext cx="1776445" cy="1449411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1B1169"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pic>
        <p:nvPicPr>
          <p:cNvPr id="31" name="Picture 4" descr="I:\STAFF\Julie O'boyle\1999\Miscellaneous\Newspaper clipping_Small.tif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273" y="3930667"/>
            <a:ext cx="4506913" cy="2862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31"/>
          <p:cNvSpPr/>
          <p:nvPr/>
        </p:nvSpPr>
        <p:spPr>
          <a:xfrm>
            <a:off x="7113931" y="4344518"/>
            <a:ext cx="353759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Major complication rate decreased 36%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Mortality decreased 47%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Post-op infection decreased 48%</a:t>
            </a:r>
          </a:p>
        </p:txBody>
      </p:sp>
    </p:spTree>
    <p:extLst>
      <p:ext uri="{BB962C8B-B14F-4D97-AF65-F5344CB8AC3E}">
        <p14:creationId xmlns:p14="http://schemas.microsoft.com/office/powerpoint/2010/main" val="19841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5204" y="26346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Implementation of checklists</a:t>
            </a:r>
            <a:endParaRPr lang="en-US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004" y="1518062"/>
            <a:ext cx="4522335" cy="1755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4" descr="https://encrypted-tbn3.gstatic.com/images?q=tbn:ANd9GcQV0C_MPIUWoeP1xAG6vpdI4SdkxSRJYu8i_Y7KBph0sM18Q4R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118" y="5160465"/>
            <a:ext cx="1665027" cy="124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9"/>
          <p:cNvSpPr txBox="1"/>
          <p:nvPr/>
        </p:nvSpPr>
        <p:spPr>
          <a:xfrm>
            <a:off x="684020" y="5160465"/>
            <a:ext cx="342273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“The likely reason for the failure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…is that it was not actually used”</a:t>
            </a:r>
          </a:p>
        </p:txBody>
      </p:sp>
      <p:sp>
        <p:nvSpPr>
          <p:cNvPr id="23" name="Oval Callout 10"/>
          <p:cNvSpPr/>
          <p:nvPr/>
        </p:nvSpPr>
        <p:spPr bwMode="auto">
          <a:xfrm>
            <a:off x="683030" y="5059726"/>
            <a:ext cx="3643794" cy="924790"/>
          </a:xfrm>
          <a:prstGeom prst="wedgeEllipseCallout">
            <a:avLst>
              <a:gd name="adj1" fmla="val 69331"/>
              <a:gd name="adj2" fmla="val 35185"/>
            </a:avLst>
          </a:prstGeom>
          <a:noFill/>
          <a:ln w="15875" cap="flat" cmpd="sng" algn="ctr">
            <a:solidFill>
              <a:srgbClr val="0066FF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1" u="none" strike="noStrike" kern="1200" cap="none" spc="0" normalizeH="0" baseline="0" noProof="0">
              <a:ln>
                <a:noFill/>
              </a:ln>
              <a:solidFill>
                <a:srgbClr val="6E6E6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907" y="6283768"/>
            <a:ext cx="36723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Russ, J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Surg.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2015 Jan;220(1):1-11.e4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Anthes</a:t>
            </a:r>
            <a:r>
              <a:rPr kumimoji="0" lang="fr-FR" alt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Nature 2015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9"/>
          <p:cNvSpPr txBox="1"/>
          <p:nvPr/>
        </p:nvSpPr>
        <p:spPr>
          <a:xfrm>
            <a:off x="6450139" y="1861629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“It just appeared…”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" name="TextBox 15"/>
          <p:cNvSpPr txBox="1"/>
          <p:nvPr/>
        </p:nvSpPr>
        <p:spPr>
          <a:xfrm>
            <a:off x="6097146" y="3055455"/>
            <a:ext cx="3099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“There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was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no discussion or introduction or anything. Typical.”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/>
          </p:nvPr>
        </p:nvGraphicFramePr>
        <p:xfrm>
          <a:off x="806223" y="3517120"/>
          <a:ext cx="5181896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9930">
                  <a:extLst>
                    <a:ext uri="{9D8B030D-6E8A-4147-A177-3AD203B41FA5}">
                      <a16:colId xmlns:a16="http://schemas.microsoft.com/office/drawing/2014/main" val="331057998"/>
                    </a:ext>
                  </a:extLst>
                </a:gridCol>
                <a:gridCol w="1459430">
                  <a:extLst>
                    <a:ext uri="{9D8B030D-6E8A-4147-A177-3AD203B41FA5}">
                      <a16:colId xmlns:a16="http://schemas.microsoft.com/office/drawing/2014/main" val="677795538"/>
                    </a:ext>
                  </a:extLst>
                </a:gridCol>
                <a:gridCol w="1742536">
                  <a:extLst>
                    <a:ext uri="{9D8B030D-6E8A-4147-A177-3AD203B41FA5}">
                      <a16:colId xmlns:a16="http://schemas.microsoft.com/office/drawing/2014/main" val="31581797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altLang="fr-FR" sz="1800" dirty="0" smtClean="0">
                          <a:solidFill>
                            <a:schemeClr val="bg1"/>
                          </a:solidFill>
                        </a:rPr>
                        <a:t>101 </a:t>
                      </a:r>
                      <a:r>
                        <a:rPr lang="fr-FR" altLang="fr-FR" sz="1800" dirty="0" err="1" smtClean="0">
                          <a:solidFill>
                            <a:schemeClr val="bg1"/>
                          </a:solidFill>
                        </a:rPr>
                        <a:t>hospitals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0" dirty="0" smtClean="0">
                          <a:solidFill>
                            <a:schemeClr val="bg1"/>
                          </a:solidFill>
                        </a:rPr>
                        <a:t>Pre-checklist </a:t>
                      </a:r>
                      <a:r>
                        <a:rPr lang="en-GB" sz="1400" kern="0" dirty="0" smtClean="0">
                          <a:solidFill>
                            <a:schemeClr val="bg1"/>
                          </a:solidFill>
                        </a:rPr>
                        <a:t>(N=109,341)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0" dirty="0" smtClean="0">
                          <a:solidFill>
                            <a:schemeClr val="bg1"/>
                          </a:solidFill>
                        </a:rPr>
                        <a:t>Post-checklist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0" dirty="0" smtClean="0">
                          <a:solidFill>
                            <a:schemeClr val="bg1"/>
                          </a:solidFill>
                        </a:rPr>
                        <a:t>(N=106,370)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4202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kern="0" dirty="0" smtClean="0">
                          <a:solidFill>
                            <a:schemeClr val="tx1"/>
                          </a:solidFill>
                        </a:rPr>
                        <a:t>30-day mortality 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0" dirty="0" smtClean="0">
                          <a:solidFill>
                            <a:schemeClr val="tx1"/>
                          </a:solidFill>
                        </a:rPr>
                        <a:t>0.71%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0" dirty="0" smtClean="0">
                          <a:solidFill>
                            <a:schemeClr val="tx1"/>
                          </a:solidFill>
                        </a:rPr>
                        <a:t>0.65%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596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kern="0" dirty="0" smtClean="0">
                          <a:solidFill>
                            <a:schemeClr val="tx1"/>
                          </a:solidFill>
                        </a:rPr>
                        <a:t>Complications risk 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0" dirty="0" smtClean="0">
                          <a:solidFill>
                            <a:schemeClr val="tx1"/>
                          </a:solidFill>
                        </a:rPr>
                        <a:t>3.86%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0" dirty="0" smtClean="0">
                          <a:solidFill>
                            <a:schemeClr val="tx1"/>
                          </a:solidFill>
                        </a:rPr>
                        <a:t>3.86%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730307"/>
                  </a:ext>
                </a:extLst>
              </a:tr>
            </a:tbl>
          </a:graphicData>
        </a:graphic>
      </p:graphicFrame>
      <p:pic>
        <p:nvPicPr>
          <p:cNvPr id="29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739" y="916315"/>
            <a:ext cx="2733593" cy="581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284826" y="4360245"/>
            <a:ext cx="28028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“Our chief exec had a bee in their bonnet and it was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‘no you will do this’…”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07642" y="2495393"/>
            <a:ext cx="3489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Narrow Book"/>
                <a:ea typeface="+mn-ea"/>
                <a:cs typeface="+mn-cs"/>
              </a:rPr>
              <a:t>“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Narrow Book"/>
                <a:ea typeface="+mn-ea"/>
                <a:cs typeface="+mn-cs"/>
              </a:rPr>
              <a:t>We’re already doing all of this.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Narrow Book"/>
                <a:ea typeface="+mn-ea"/>
                <a:cs typeface="+mn-cs"/>
              </a:rPr>
              <a:t>”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40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5204" y="26346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WHO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Surgical </a:t>
            </a:r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safety checklist 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19" name="Espace réservé du contenu 2"/>
          <p:cNvSpPr>
            <a:spLocks noGrp="1"/>
          </p:cNvSpPr>
          <p:nvPr>
            <p:ph idx="1"/>
          </p:nvPr>
        </p:nvSpPr>
        <p:spPr>
          <a:xfrm>
            <a:off x="362309" y="2891272"/>
            <a:ext cx="4477110" cy="2422600"/>
          </a:xfrm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marL="266700" lvl="1"/>
            <a:endParaRPr lang="en-GB" dirty="0" smtClean="0"/>
          </a:p>
          <a:p>
            <a:pPr marL="266700" lvl="1"/>
            <a:r>
              <a:rPr lang="en-GB" dirty="0" smtClean="0"/>
              <a:t>How would you proceed?</a:t>
            </a:r>
          </a:p>
          <a:p>
            <a:pPr marL="266700" lvl="1"/>
            <a:endParaRPr lang="en-GB" dirty="0" smtClean="0"/>
          </a:p>
          <a:p>
            <a:pPr marL="266700" lvl="1"/>
            <a:r>
              <a:rPr lang="en-GB" dirty="0" smtClean="0"/>
              <a:t>By which action/step will you start?</a:t>
            </a:r>
          </a:p>
        </p:txBody>
      </p:sp>
      <p:pic>
        <p:nvPicPr>
          <p:cNvPr id="20" name="Picture 2" descr="https://ffbsccn.files.wordpress.com/2013/03/who_surgical_checkli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263" y="2010147"/>
            <a:ext cx="6524837" cy="4626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62703" y="1402609"/>
            <a:ext cx="102578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want to implement the surgical safety checklist in the OR of your hospital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80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5204" y="26346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PHASE 1: Prepare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</a:t>
            </a:r>
            <a:r>
              <a:rPr lang="en-US" dirty="0" smtClean="0"/>
              <a:t>nderstanding the </a:t>
            </a:r>
            <a:r>
              <a:rPr lang="en-US" dirty="0"/>
              <a:t>checklist </a:t>
            </a:r>
            <a:r>
              <a:rPr lang="en-US" dirty="0" smtClean="0"/>
              <a:t>tool, how </a:t>
            </a:r>
            <a:r>
              <a:rPr lang="en-US" dirty="0"/>
              <a:t>it works, </a:t>
            </a:r>
            <a:r>
              <a:rPr lang="en-US" dirty="0" smtClean="0"/>
              <a:t>what </a:t>
            </a:r>
            <a:r>
              <a:rPr lang="en-US" dirty="0"/>
              <a:t>is going on currently in your facility, </a:t>
            </a:r>
            <a:r>
              <a:rPr lang="en-US" dirty="0" smtClean="0"/>
              <a:t>committing </a:t>
            </a:r>
            <a:r>
              <a:rPr lang="en-US" dirty="0"/>
              <a:t>to the work </a:t>
            </a:r>
            <a:r>
              <a:rPr lang="en-US" dirty="0" smtClean="0"/>
              <a:t>required </a:t>
            </a:r>
            <a:endParaRPr lang="en-US" dirty="0"/>
          </a:p>
          <a:p>
            <a:pPr marL="457200" lvl="1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Step 1: Build </a:t>
            </a:r>
            <a:r>
              <a:rPr lang="en-US" b="1" dirty="0">
                <a:solidFill>
                  <a:srgbClr val="FF0000"/>
                </a:solidFill>
              </a:rPr>
              <a:t>a multidisciplinary team </a:t>
            </a:r>
            <a:endParaRPr lang="fr-FR" b="1" dirty="0" smtClean="0">
              <a:solidFill>
                <a:srgbClr val="FF0000"/>
              </a:solidFill>
            </a:endParaRPr>
          </a:p>
          <a:p>
            <a:pPr lvl="2"/>
            <a:r>
              <a:rPr lang="en-US" dirty="0" smtClean="0"/>
              <a:t>Planning, executing, </a:t>
            </a:r>
            <a:r>
              <a:rPr lang="en-US" dirty="0"/>
              <a:t>e</a:t>
            </a:r>
            <a:r>
              <a:rPr lang="en-US" dirty="0" smtClean="0"/>
              <a:t>stablish </a:t>
            </a:r>
            <a:r>
              <a:rPr lang="en-US" dirty="0"/>
              <a:t>roles</a:t>
            </a:r>
            <a:r>
              <a:rPr lang="en-US" dirty="0" smtClean="0"/>
              <a:t>, expectations</a:t>
            </a:r>
            <a:r>
              <a:rPr lang="en-US" dirty="0"/>
              <a:t>, and </a:t>
            </a:r>
            <a:r>
              <a:rPr lang="en-US" dirty="0" smtClean="0"/>
              <a:t>process</a:t>
            </a:r>
          </a:p>
          <a:p>
            <a:pPr lvl="2"/>
            <a:r>
              <a:rPr lang="en-US" dirty="0" smtClean="0"/>
              <a:t>Be representative, include champions, think political to get commitment</a:t>
            </a:r>
          </a:p>
          <a:p>
            <a:pPr marL="457200" lvl="1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Step </a:t>
            </a:r>
            <a:r>
              <a:rPr lang="en-US" b="1" dirty="0">
                <a:solidFill>
                  <a:srgbClr val="FF0000"/>
                </a:solidFill>
              </a:rPr>
              <a:t>2: </a:t>
            </a:r>
            <a:r>
              <a:rPr lang="en-US" b="1" dirty="0" smtClean="0">
                <a:solidFill>
                  <a:srgbClr val="FF0000"/>
                </a:solidFill>
              </a:rPr>
              <a:t>Team understanding </a:t>
            </a:r>
            <a:r>
              <a:rPr lang="en-US" b="1" dirty="0">
                <a:solidFill>
                  <a:srgbClr val="FF0000"/>
                </a:solidFill>
              </a:rPr>
              <a:t>of </a:t>
            </a:r>
            <a:r>
              <a:rPr lang="en-US" b="1" dirty="0" smtClean="0">
                <a:solidFill>
                  <a:srgbClr val="FF0000"/>
                </a:solidFill>
              </a:rPr>
              <a:t>SSC benefits </a:t>
            </a:r>
            <a:r>
              <a:rPr lang="en-US" b="1" dirty="0">
                <a:solidFill>
                  <a:srgbClr val="FF0000"/>
                </a:solidFill>
              </a:rPr>
              <a:t>and </a:t>
            </a:r>
            <a:r>
              <a:rPr lang="fr-FR" b="1" dirty="0">
                <a:solidFill>
                  <a:srgbClr val="FF0000"/>
                </a:solidFill>
              </a:rPr>
              <a:t>effective </a:t>
            </a:r>
            <a:r>
              <a:rPr lang="en-US" b="1" dirty="0" smtClean="0">
                <a:solidFill>
                  <a:srgbClr val="FF0000"/>
                </a:solidFill>
              </a:rPr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7380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5204" y="26346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WHO 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Surgical </a:t>
            </a:r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safety checklist 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19" name="Espace réservé du contenu 2"/>
          <p:cNvSpPr>
            <a:spLocks noGrp="1"/>
          </p:cNvSpPr>
          <p:nvPr>
            <p:ph idx="1"/>
          </p:nvPr>
        </p:nvSpPr>
        <p:spPr>
          <a:xfrm>
            <a:off x="213885" y="3074369"/>
            <a:ext cx="5192994" cy="1870358"/>
          </a:xfrm>
          <a:ln>
            <a:solidFill>
              <a:srgbClr val="002060"/>
            </a:solidFill>
          </a:ln>
        </p:spPr>
        <p:txBody>
          <a:bodyPr/>
          <a:lstStyle/>
          <a:p>
            <a:pPr marL="457200" lvl="1" indent="0">
              <a:buNone/>
            </a:pPr>
            <a:endParaRPr lang="en-GB" dirty="0" smtClean="0"/>
          </a:p>
          <a:p>
            <a:pPr marL="457200" lvl="1" indent="0">
              <a:buNone/>
            </a:pPr>
            <a:r>
              <a:rPr lang="en-GB" dirty="0" smtClean="0"/>
              <a:t>What is the critical step to perform before thinking about the implementation strategy?</a:t>
            </a:r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962703" y="1611774"/>
            <a:ext cx="102578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You’ve created your implementation team, well done!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818" y="2367184"/>
            <a:ext cx="5909095" cy="344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9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5204" y="3918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PHASE 1: Prepare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833804" y="114414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U</a:t>
            </a:r>
            <a:r>
              <a:rPr lang="en-US" dirty="0" smtClean="0"/>
              <a:t>nderstanding the </a:t>
            </a:r>
            <a:r>
              <a:rPr lang="en-US" dirty="0"/>
              <a:t>checklist </a:t>
            </a:r>
            <a:r>
              <a:rPr lang="en-US" dirty="0" smtClean="0"/>
              <a:t>tool, how </a:t>
            </a:r>
            <a:r>
              <a:rPr lang="en-US" dirty="0"/>
              <a:t>it works, </a:t>
            </a:r>
            <a:r>
              <a:rPr lang="en-US" dirty="0" smtClean="0"/>
              <a:t>what </a:t>
            </a:r>
            <a:r>
              <a:rPr lang="en-US" dirty="0"/>
              <a:t>is going on currently in your facility, </a:t>
            </a:r>
            <a:r>
              <a:rPr lang="en-US" dirty="0" smtClean="0"/>
              <a:t>committing </a:t>
            </a:r>
            <a:r>
              <a:rPr lang="en-US" dirty="0"/>
              <a:t>to the work </a:t>
            </a:r>
            <a:r>
              <a:rPr lang="en-US" dirty="0" smtClean="0"/>
              <a:t>required </a:t>
            </a:r>
            <a:endParaRPr lang="en-US" dirty="0"/>
          </a:p>
          <a:p>
            <a:pPr marL="457200" lvl="1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Step </a:t>
            </a:r>
            <a:r>
              <a:rPr lang="en-US" b="1" dirty="0">
                <a:solidFill>
                  <a:srgbClr val="FF0000"/>
                </a:solidFill>
              </a:rPr>
              <a:t>3: </a:t>
            </a:r>
            <a:r>
              <a:rPr lang="en-US" b="1" dirty="0" smtClean="0">
                <a:solidFill>
                  <a:srgbClr val="FF0000"/>
                </a:solidFill>
              </a:rPr>
              <a:t>Assess existing practices, and Safe </a:t>
            </a:r>
            <a:r>
              <a:rPr lang="en-US" b="1" dirty="0">
                <a:solidFill>
                  <a:srgbClr val="FF0000"/>
                </a:solidFill>
              </a:rPr>
              <a:t>Surgery Culture 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7862" y="2858807"/>
            <a:ext cx="3964459" cy="3467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066374" y="2453496"/>
            <a:ext cx="34074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Observing current practices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42601" y="2453496"/>
            <a:ext cx="3540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 your culture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2601" y="2858807"/>
            <a:ext cx="3540750" cy="3741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ZoneTexte 13"/>
          <p:cNvSpPr txBox="1"/>
          <p:nvPr/>
        </p:nvSpPr>
        <p:spPr>
          <a:xfrm>
            <a:off x="1129534" y="6400395"/>
            <a:ext cx="6304554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 groups, semi-structures interviews, meeting notes…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28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5204" y="26346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PHASE 1: Prepare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U</a:t>
            </a:r>
            <a:r>
              <a:rPr lang="en-US" dirty="0" smtClean="0"/>
              <a:t>nderstanding the </a:t>
            </a:r>
            <a:r>
              <a:rPr lang="en-US" dirty="0"/>
              <a:t>checklist </a:t>
            </a:r>
            <a:r>
              <a:rPr lang="en-US" dirty="0" smtClean="0"/>
              <a:t>tool, how </a:t>
            </a:r>
            <a:r>
              <a:rPr lang="en-US" dirty="0"/>
              <a:t>it works, </a:t>
            </a:r>
            <a:r>
              <a:rPr lang="en-US" dirty="0" smtClean="0"/>
              <a:t>what </a:t>
            </a:r>
            <a:r>
              <a:rPr lang="en-US" dirty="0"/>
              <a:t>is going on currently in your facility, </a:t>
            </a:r>
            <a:r>
              <a:rPr lang="en-US" dirty="0" smtClean="0"/>
              <a:t>committing </a:t>
            </a:r>
            <a:r>
              <a:rPr lang="en-US" dirty="0"/>
              <a:t>to the work </a:t>
            </a:r>
            <a:r>
              <a:rPr lang="en-US" dirty="0" smtClean="0"/>
              <a:t>required </a:t>
            </a:r>
            <a:endParaRPr lang="en-US" dirty="0"/>
          </a:p>
          <a:p>
            <a:pPr marL="457200" lvl="1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Step </a:t>
            </a:r>
            <a:r>
              <a:rPr lang="en-US" b="1" dirty="0">
                <a:solidFill>
                  <a:srgbClr val="FF0000"/>
                </a:solidFill>
              </a:rPr>
              <a:t>4: Are We Ready</a:t>
            </a:r>
            <a:r>
              <a:rPr lang="en-US" b="1" dirty="0" smtClean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5691" y="3468622"/>
            <a:ext cx="5110630" cy="2308324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Success administering culture survey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 successes in surgical safety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Strong implementation lead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Recruitment physician champions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Strong organizational support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Robust Time Out process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334734" y="3589392"/>
            <a:ext cx="332065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foundation</a:t>
            </a: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Go, but focus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necteur droit avec flèche 6"/>
          <p:cNvCxnSpPr>
            <a:stCxn id="3" idx="3"/>
          </p:cNvCxnSpPr>
          <p:nvPr/>
        </p:nvCxnSpPr>
        <p:spPr>
          <a:xfrm flipV="1">
            <a:off x="6636321" y="3830128"/>
            <a:ext cx="698413" cy="79265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3" idx="3"/>
          </p:cNvCxnSpPr>
          <p:nvPr/>
        </p:nvCxnSpPr>
        <p:spPr>
          <a:xfrm>
            <a:off x="6636321" y="4622784"/>
            <a:ext cx="698413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3" idx="3"/>
          </p:cNvCxnSpPr>
          <p:nvPr/>
        </p:nvCxnSpPr>
        <p:spPr>
          <a:xfrm>
            <a:off x="6636321" y="4622784"/>
            <a:ext cx="698413" cy="71696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27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5204" y="26346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WHO 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Surgical </a:t>
            </a:r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safety checklist 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2703" y="1611774"/>
            <a:ext cx="102578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prepared to move forward as planned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It’s a good point, but can we come back to one of the major barrier identified in studies for the implementation of the SSC?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45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41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Lack of political will by 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governments</a:t>
            </a:r>
            <a:endParaRPr lang="en-US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60218" y="1701421"/>
            <a:ext cx="772159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P</a:t>
            </a:r>
            <a:r>
              <a:rPr lang="en-US" dirty="0" smtClean="0"/>
              <a:t>olitical will: ‘</a:t>
            </a:r>
            <a:r>
              <a:rPr lang="en-US" i="1" dirty="0" smtClean="0">
                <a:solidFill>
                  <a:srgbClr val="002060"/>
                </a:solidFill>
              </a:rPr>
              <a:t>the </a:t>
            </a:r>
            <a:r>
              <a:rPr lang="en-US" i="1" dirty="0">
                <a:solidFill>
                  <a:srgbClr val="002060"/>
                </a:solidFill>
              </a:rPr>
              <a:t>commitment of political leaders and bureaucrats to undertake actions to achieve a set of objectives and to sustain the costs of those actions over time</a:t>
            </a:r>
            <a:r>
              <a:rPr lang="en-US" dirty="0" smtClean="0"/>
              <a:t>’</a:t>
            </a:r>
          </a:p>
          <a:p>
            <a:pPr marL="0" indent="0">
              <a:buNone/>
            </a:pPr>
            <a:r>
              <a:rPr lang="en-US" sz="1100" dirty="0"/>
              <a:t>	</a:t>
            </a:r>
            <a:endParaRPr lang="en-US" sz="1100" dirty="0" smtClean="0"/>
          </a:p>
          <a:p>
            <a:pPr lvl="1">
              <a:buFont typeface="Calibri" panose="020F0502020204030204" pitchFamily="34" charset="0"/>
              <a:buChar char="-"/>
            </a:pPr>
            <a:r>
              <a:rPr lang="en-US" dirty="0" smtClean="0"/>
              <a:t>Strong </a:t>
            </a:r>
            <a:r>
              <a:rPr lang="en-US" dirty="0"/>
              <a:t>factor that influences decision making, budgetary allocations, public private </a:t>
            </a:r>
            <a:r>
              <a:rPr lang="en-US" dirty="0" smtClean="0"/>
              <a:t>partnerships, inflow </a:t>
            </a:r>
            <a:r>
              <a:rPr lang="en-US" dirty="0"/>
              <a:t>of technical expertise and/ or funds into a </a:t>
            </a:r>
            <a:r>
              <a:rPr lang="en-US" dirty="0" smtClean="0"/>
              <a:t>nation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en-US" dirty="0" smtClean="0"/>
              <a:t>Fosters </a:t>
            </a:r>
            <a:r>
              <a:rPr lang="en-US" dirty="0"/>
              <a:t>the development and implementation of </a:t>
            </a:r>
            <a:r>
              <a:rPr lang="en-US" dirty="0" smtClean="0"/>
              <a:t>NAP on AMR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en-US" dirty="0" smtClean="0"/>
              <a:t>Dearth </a:t>
            </a:r>
            <a:r>
              <a:rPr lang="en-US" dirty="0"/>
              <a:t>of political will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poor </a:t>
            </a:r>
            <a:r>
              <a:rPr lang="en-US" dirty="0"/>
              <a:t>or absent regulatory frameworks 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3965" y="6413745"/>
            <a:ext cx="10788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Brinkerhoff DW.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Public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Adm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 Dev 2000; 20: 239–52. https://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doi.org/10.1002/1099-162X(200008)20:3&lt;239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::AID-PAD138&gt;3.0.CO;2-3</a:t>
            </a:r>
            <a:endParaRPr lang="fr-FR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0835" y="2006408"/>
            <a:ext cx="4364595" cy="382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7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5204" y="26346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WHO 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Surgical </a:t>
            </a:r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safety checklist 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2703" y="1611774"/>
            <a:ext cx="102578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prepared to move forward as planned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It’s a good point, but can we come back to one of the major barrier identified in studies for the implementation of the SSC?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83248" y="3645087"/>
            <a:ext cx="3276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“It just appeared…”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TextBox 15"/>
          <p:cNvSpPr txBox="1"/>
          <p:nvPr/>
        </p:nvSpPr>
        <p:spPr>
          <a:xfrm>
            <a:off x="6945932" y="3202075"/>
            <a:ext cx="3992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“There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was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no discussion or introduction or anything. Typical.”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5204" y="5223294"/>
            <a:ext cx="7522234" cy="120032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Ideas for change that come from outside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anorganization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often treated as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suspect —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makes those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ideas easy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ignore or dismiss.</a:t>
            </a:r>
          </a:p>
        </p:txBody>
      </p:sp>
      <p:sp>
        <p:nvSpPr>
          <p:cNvPr id="15" name="Légende encadrée 1 14"/>
          <p:cNvSpPr/>
          <p:nvPr/>
        </p:nvSpPr>
        <p:spPr>
          <a:xfrm>
            <a:off x="8512494" y="4869351"/>
            <a:ext cx="3331573" cy="707886"/>
          </a:xfrm>
          <a:prstGeom prst="borderCallout1">
            <a:avLst>
              <a:gd name="adj1" fmla="val 44109"/>
              <a:gd name="adj2" fmla="val 465"/>
              <a:gd name="adj3" fmla="val 95671"/>
              <a:gd name="adj4" fmla="val -12507"/>
            </a:avLst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relevant, unproven, too cumbersome, not “for us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”…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6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5204" y="88696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PHASE 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2: Own</a:t>
            </a:r>
            <a:endParaRPr lang="en-US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143747" y="1163073"/>
            <a:ext cx="11895714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Make checklist </a:t>
            </a:r>
            <a:r>
              <a:rPr lang="en-US" dirty="0"/>
              <a:t>initiative </a:t>
            </a:r>
            <a:r>
              <a:rPr lang="en-US" dirty="0" smtClean="0"/>
              <a:t>driven within facility, by teams</a:t>
            </a:r>
            <a:r>
              <a:rPr lang="en-US" dirty="0"/>
              <a:t>, </a:t>
            </a:r>
            <a:r>
              <a:rPr lang="en-US" dirty="0" smtClean="0"/>
              <a:t>supported </a:t>
            </a:r>
            <a:r>
              <a:rPr lang="en-US" dirty="0"/>
              <a:t>by </a:t>
            </a:r>
            <a:r>
              <a:rPr lang="en-US" dirty="0" smtClean="0"/>
              <a:t>leadership </a:t>
            </a:r>
            <a:endParaRPr lang="en-US" dirty="0"/>
          </a:p>
          <a:p>
            <a:pPr marL="457200" lvl="1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Step </a:t>
            </a:r>
            <a:r>
              <a:rPr lang="en-US" b="1" dirty="0">
                <a:solidFill>
                  <a:srgbClr val="FF0000"/>
                </a:solidFill>
              </a:rPr>
              <a:t>5: Customize your checklist to address institution-specific </a:t>
            </a:r>
            <a:r>
              <a:rPr lang="en-US" b="1" dirty="0" smtClean="0">
                <a:solidFill>
                  <a:srgbClr val="FF0000"/>
                </a:solidFill>
              </a:rPr>
              <a:t>issues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038" y="2169209"/>
            <a:ext cx="4236293" cy="455282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4777" y="2373693"/>
            <a:ext cx="4131681" cy="381878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950257" y="6118480"/>
            <a:ext cx="5263942" cy="646331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Customizing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 checks, Conversation prompts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Testing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checklist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35925" y="2004361"/>
            <a:ext cx="3369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Making your checklist easy to use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57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2090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PHASE 3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Expand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20690" y="4254119"/>
            <a:ext cx="3614195" cy="95410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Internal promotion: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Demonstration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videos, bulletin boards, badges, e-mails, collecting stories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newsletters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528" y="5298631"/>
            <a:ext cx="2377214" cy="147934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6936" y="5271082"/>
            <a:ext cx="2048334" cy="15344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14115" y="1081385"/>
            <a:ext cx="276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expansion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7797" y="4605015"/>
            <a:ext cx="2541457" cy="17267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4587" y="1543050"/>
            <a:ext cx="7362825" cy="267652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1795" y="4436011"/>
            <a:ext cx="4069601" cy="242198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834307" y="4223084"/>
            <a:ext cx="22045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Coaching Observation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Tool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505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5204" y="26346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WHO 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Surgical </a:t>
            </a:r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safety checklist 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2703" y="1611774"/>
            <a:ext cx="102578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last step for a good implementation of an intervention is crucial but often missed…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 idea?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26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5204" y="26346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PHASE 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4: Continually improve</a:t>
            </a:r>
            <a:endParaRPr lang="en-US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605204" y="1310450"/>
            <a:ext cx="10744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Never stop looking and talking to surgical </a:t>
            </a:r>
            <a:r>
              <a:rPr lang="en-US" dirty="0" smtClean="0"/>
              <a:t>team members </a:t>
            </a:r>
            <a:r>
              <a:rPr lang="en-US" dirty="0"/>
              <a:t>about the </a:t>
            </a:r>
            <a:r>
              <a:rPr lang="en-US" dirty="0" smtClean="0"/>
              <a:t>work </a:t>
            </a:r>
            <a:endParaRPr lang="en-US" dirty="0" smtClean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Step 11</a:t>
            </a:r>
            <a:r>
              <a:rPr lang="en-US" b="1" dirty="0">
                <a:solidFill>
                  <a:srgbClr val="FF0000"/>
                </a:solidFill>
              </a:rPr>
              <a:t>: Make periodic </a:t>
            </a:r>
            <a:r>
              <a:rPr lang="en-US" b="1" dirty="0" smtClean="0">
                <a:solidFill>
                  <a:srgbClr val="FF0000"/>
                </a:solidFill>
              </a:rPr>
              <a:t>revisions (checklist and team members), </a:t>
            </a:r>
            <a:r>
              <a:rPr lang="en-US" b="1" dirty="0">
                <a:solidFill>
                  <a:srgbClr val="FF0000"/>
                </a:solidFill>
              </a:rPr>
              <a:t>use debriefing, Celebrate your progress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/>
          </p:nvPr>
        </p:nvGraphicFramePr>
        <p:xfrm>
          <a:off x="4181266" y="2703616"/>
          <a:ext cx="7654176" cy="392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9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4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noProof="0" dirty="0" smtClean="0"/>
                        <a:t>Criteria</a:t>
                      </a:r>
                      <a:endParaRPr lang="en-GB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noProof="0" dirty="0" smtClean="0"/>
                        <a:t>Definitions</a:t>
                      </a:r>
                      <a:endParaRPr lang="en-GB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noProof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Acceptability</a:t>
                      </a:r>
                      <a:endParaRPr lang="en-GB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noProof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Perception</a:t>
                      </a:r>
                      <a:r>
                        <a:rPr lang="en-GB" sz="1400" b="0" baseline="0" noProof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amongst stakeholders new intervention is agreeable </a:t>
                      </a:r>
                      <a:endParaRPr lang="en-GB" sz="1400" b="0" noProof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noProof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Adoption</a:t>
                      </a:r>
                      <a:endParaRPr lang="en-GB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noProof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Intention to apply or application of new</a:t>
                      </a:r>
                      <a:r>
                        <a:rPr lang="en-GB" sz="1400" b="0" baseline="0" noProof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intervention </a:t>
                      </a:r>
                      <a:endParaRPr lang="en-GB" sz="1400" b="0" noProof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noProof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Appropriateness </a:t>
                      </a:r>
                      <a:endParaRPr lang="en-GB" sz="1600" b="1" noProof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noProof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Perceived relevance</a:t>
                      </a:r>
                      <a:r>
                        <a:rPr lang="en-GB" sz="1400" b="0" baseline="0" noProof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of intervention to a setting, audience, or problem </a:t>
                      </a:r>
                      <a:endParaRPr lang="en-GB" sz="1400" b="0" noProof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noProof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Feasibility</a:t>
                      </a:r>
                      <a:endParaRPr lang="en-GB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noProof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Extent to which an intervention can be applied </a:t>
                      </a:r>
                      <a:endParaRPr lang="en-GB" sz="1400" b="0" noProof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noProof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Fidelity </a:t>
                      </a:r>
                      <a:endParaRPr lang="en-GB" sz="1600" b="1" noProof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noProof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Extent to which</a:t>
                      </a:r>
                      <a:r>
                        <a:rPr lang="en-GB" sz="1400" b="0" baseline="0" noProof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an intervention gets applied as originally designed / intended </a:t>
                      </a:r>
                      <a:endParaRPr lang="en-GB" sz="1400" b="0" noProof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noProof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Implementation costs</a:t>
                      </a:r>
                      <a:endParaRPr lang="en-GB" sz="1600" b="1" noProof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noProof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Costs of the delivery strategy, including the costs of the intervention</a:t>
                      </a:r>
                      <a:r>
                        <a:rPr lang="en-GB" sz="1400" b="0" baseline="0" noProof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itself </a:t>
                      </a:r>
                      <a:endParaRPr lang="en-GB" sz="1400" b="0" noProof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noProof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Coverage </a:t>
                      </a:r>
                      <a:endParaRPr lang="en-GB" sz="1600" b="1" noProof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noProof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Extend to which eligible patients/population actually receive intervention </a:t>
                      </a:r>
                      <a:endParaRPr lang="en-GB" sz="1400" b="0" noProof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noProof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Sustainability</a:t>
                      </a:r>
                      <a:r>
                        <a:rPr lang="en-GB" sz="1600" b="1" baseline="0" noProof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endParaRPr lang="en-GB" sz="1600" b="1" noProof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noProof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Extent to which a new intervention becomes routinely available / is maintained post-introduction</a:t>
                      </a:r>
                      <a:r>
                        <a:rPr lang="en-GB" sz="1400" b="0" baseline="0" noProof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endParaRPr lang="en-GB" sz="1400" b="0" noProof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966483" y="3851428"/>
            <a:ext cx="2853504" cy="163121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Post-op complication rates are critical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not sufficient to assess the impact of the strategy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68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5204" y="26346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Keys for success</a:t>
            </a:r>
            <a:endParaRPr lang="en-US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9894" y="1610408"/>
            <a:ext cx="1043796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Structure</a:t>
            </a:r>
            <a:r>
              <a:rPr kumimoji="0" lang="en-GB" alt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GB" alt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your project </a:t>
            </a:r>
            <a:r>
              <a:rPr kumimoji="0" lang="en-GB" alt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with </a:t>
            </a:r>
            <a:r>
              <a:rPr kumimoji="0" lang="en-GB" alt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a step </a:t>
            </a:r>
            <a:r>
              <a:rPr kumimoji="0" lang="en-GB" alt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by step process</a:t>
            </a:r>
            <a:endParaRPr kumimoji="0" lang="en-GB" altLang="fr-FR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4572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Choose an existing framework (ex: CFIR, 4E’s) or build your own one</a:t>
            </a:r>
          </a:p>
          <a:p>
            <a:pPr marL="4572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Plan, </a:t>
            </a:r>
            <a:r>
              <a:rPr kumimoji="0" lang="en-GB" alt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engage</a:t>
            </a:r>
            <a:endParaRPr kumimoji="0" lang="en-GB" altLang="fr-FR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Adaptation to context</a:t>
            </a:r>
          </a:p>
          <a:p>
            <a:pPr marL="4572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Evaluation phase is key  Needs 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Choice and design of the intervention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 the right </a:t>
            </a:r>
            <a:r>
              <a:rPr kumimoji="0" lang="en-GB" alt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 strategy</a:t>
            </a:r>
          </a:p>
          <a:p>
            <a:pPr marL="449263" marR="0" lvl="1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GB" alt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xecute &amp; evaluate continuously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Don’t be too ambitious</a:t>
            </a:r>
            <a:r>
              <a:rPr kumimoji="0" lang="en-GB" alt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start simple</a:t>
            </a:r>
            <a:endParaRPr kumimoji="0" lang="en-GB" alt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26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01350" y="1957330"/>
            <a:ext cx="5181465" cy="23876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Thank you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7" y="0"/>
            <a:ext cx="1889872" cy="1253067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E9F79-A0BB-4B9D-88D3-126E1EF1018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39727" y="5940629"/>
            <a:ext cx="2416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@EUCIC1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124" y="97971"/>
            <a:ext cx="2566589" cy="95290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043" y="1426332"/>
            <a:ext cx="6501274" cy="4270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2411" y="6044783"/>
            <a:ext cx="697316" cy="62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5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-412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Lack of political will by </a:t>
            </a:r>
            <a:r>
              <a:rPr lang="en-US" sz="40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governments</a:t>
            </a:r>
            <a:endParaRPr lang="en-US" sz="4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19" y="5804"/>
            <a:ext cx="1341611" cy="889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5950" cy="895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" y="58162"/>
            <a:ext cx="2115403" cy="78539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4613" y="942431"/>
            <a:ext cx="4085040" cy="57761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296" y="2917203"/>
            <a:ext cx="5295220" cy="34384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4727" y="6462115"/>
            <a:ext cx="45904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err="1" smtClean="0">
                <a:solidFill>
                  <a:schemeClr val="bg1">
                    <a:lumMod val="50000"/>
                  </a:schemeClr>
                </a:solidFill>
              </a:rPr>
              <a:t>Collignon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, Lancet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Planet Health 2018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; 2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: e398–405</a:t>
            </a:r>
            <a:endParaRPr lang="fr-FR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021" y="1347543"/>
            <a:ext cx="76167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73 countries, lower </a:t>
            </a:r>
            <a:r>
              <a:rPr lang="en-US" sz="2400" dirty="0"/>
              <a:t>antimicrobial resistance </a:t>
            </a:r>
            <a:r>
              <a:rPr lang="en-US" sz="2400" dirty="0" smtClean="0"/>
              <a:t>indices, </a:t>
            </a:r>
          </a:p>
          <a:p>
            <a:r>
              <a:rPr lang="en-US" sz="2400" i="1" dirty="0" smtClean="0"/>
              <a:t>E. </a:t>
            </a:r>
            <a:r>
              <a:rPr lang="en-US" sz="2400" i="1" dirty="0"/>
              <a:t>coli </a:t>
            </a:r>
            <a:r>
              <a:rPr lang="en-US" sz="2400" dirty="0"/>
              <a:t>resistance </a:t>
            </a:r>
            <a:r>
              <a:rPr lang="en-US" sz="2400" dirty="0" smtClean="0"/>
              <a:t>(and </a:t>
            </a:r>
            <a:r>
              <a:rPr lang="en-US" sz="2400" dirty="0"/>
              <a:t>aggregate </a:t>
            </a:r>
            <a:r>
              <a:rPr lang="en-US" sz="2400" dirty="0" smtClean="0"/>
              <a:t>resistance) associated with: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</a:t>
            </a:r>
            <a:r>
              <a:rPr lang="en-US" sz="2400" dirty="0" smtClean="0"/>
              <a:t>etter </a:t>
            </a:r>
            <a:r>
              <a:rPr lang="en-US" sz="2400" b="1" dirty="0">
                <a:solidFill>
                  <a:srgbClr val="002060"/>
                </a:solidFill>
              </a:rPr>
              <a:t>infrastructure</a:t>
            </a:r>
            <a:r>
              <a:rPr lang="en-US" sz="2400" dirty="0"/>
              <a:t> (</a:t>
            </a:r>
            <a:r>
              <a:rPr lang="en-US" sz="2400" dirty="0" smtClean="0"/>
              <a:t>p=0.014 </a:t>
            </a:r>
            <a:r>
              <a:rPr lang="en-US" sz="2400" dirty="0"/>
              <a:t>and </a:t>
            </a:r>
            <a:r>
              <a:rPr lang="en-US" sz="2400" dirty="0" smtClean="0"/>
              <a:t>p=0.0052</a:t>
            </a:r>
            <a:r>
              <a:rPr lang="en-US" sz="2400" dirty="0"/>
              <a:t>) 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</a:t>
            </a:r>
            <a:r>
              <a:rPr lang="en-US" sz="2400" dirty="0" smtClean="0"/>
              <a:t>etter </a:t>
            </a:r>
            <a:r>
              <a:rPr lang="en-US" sz="2400" b="1" dirty="0">
                <a:solidFill>
                  <a:srgbClr val="002060"/>
                </a:solidFill>
              </a:rPr>
              <a:t>governance</a:t>
            </a:r>
            <a:r>
              <a:rPr lang="en-US" sz="2400" dirty="0"/>
              <a:t> (</a:t>
            </a:r>
            <a:r>
              <a:rPr lang="en-US" sz="2400" dirty="0" smtClean="0"/>
              <a:t>p=0.025 </a:t>
            </a:r>
            <a:r>
              <a:rPr lang="en-US" sz="2400" dirty="0"/>
              <a:t>and </a:t>
            </a:r>
            <a:r>
              <a:rPr lang="en-US" sz="2400" dirty="0" smtClean="0"/>
              <a:t>p&lt;0.0001</a:t>
            </a:r>
            <a:r>
              <a:rPr lang="en-US" sz="2400" dirty="0"/>
              <a:t>)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000306" y="1023590"/>
            <a:ext cx="99752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err="1" smtClean="0"/>
              <a:t>Resistance</a:t>
            </a:r>
            <a:endParaRPr lang="fr-FR" sz="1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8000307" y="2826327"/>
            <a:ext cx="1958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Corruption/</a:t>
            </a:r>
            <a:r>
              <a:rPr lang="fr-FR" sz="1400" b="1" dirty="0" err="1" smtClean="0"/>
              <a:t>governance</a:t>
            </a:r>
            <a:endParaRPr lang="fr-FR" sz="14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8000306" y="4842611"/>
            <a:ext cx="12099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Infrastructure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281894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PzZYiz59E2gQ31S7hNdN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BqdabfW6UmiOGPby89hP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VGimpzgEKERVeMnOaO2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NAuv6pdU6O5IALHwXFnA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3801</Words>
  <Application>Microsoft Office PowerPoint</Application>
  <PresentationFormat>Grand écran</PresentationFormat>
  <Paragraphs>672</Paragraphs>
  <Slides>86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86</vt:i4>
      </vt:variant>
    </vt:vector>
  </HeadingPairs>
  <TitlesOfParts>
    <vt:vector size="101" baseType="lpstr">
      <vt:lpstr>Arial</vt:lpstr>
      <vt:lpstr>Arial Narrow</vt:lpstr>
      <vt:lpstr>Arial Unicode MS</vt:lpstr>
      <vt:lpstr>Bookman Old Style</vt:lpstr>
      <vt:lpstr>Calibri</vt:lpstr>
      <vt:lpstr>Calibri Light</vt:lpstr>
      <vt:lpstr>Century Gothic</vt:lpstr>
      <vt:lpstr>Gotham Narrow Book</vt:lpstr>
      <vt:lpstr>Times New Roman</vt:lpstr>
      <vt:lpstr>Verdana</vt:lpstr>
      <vt:lpstr>Wingdings</vt:lpstr>
      <vt:lpstr>Thème Office</vt:lpstr>
      <vt:lpstr>6_Thème Office</vt:lpstr>
      <vt:lpstr>1_Thème Office</vt:lpstr>
      <vt:lpstr>2_Thème Office</vt:lpstr>
      <vt:lpstr>Improving implementation in antimicrobial stewardship in low resources countries</vt:lpstr>
      <vt:lpstr>Which factors determine the use of antimicrobials in low resources countries?</vt:lpstr>
      <vt:lpstr>Several levels of analysis</vt:lpstr>
      <vt:lpstr>Several levels of analysis</vt:lpstr>
      <vt:lpstr>Several levels of analysis</vt:lpstr>
      <vt:lpstr>Several levels of analysis</vt:lpstr>
      <vt:lpstr>Several levels of analysis</vt:lpstr>
      <vt:lpstr>Lack of political will by governments</vt:lpstr>
      <vt:lpstr>Lack of political will by governments</vt:lpstr>
      <vt:lpstr>Lack of political will by governments</vt:lpstr>
      <vt:lpstr>Lack of political will by governments</vt:lpstr>
      <vt:lpstr>Poor implementation of NAP on AMR</vt:lpstr>
      <vt:lpstr>Lack of political will by governments</vt:lpstr>
      <vt:lpstr>Lack of political will by governments</vt:lpstr>
      <vt:lpstr>Lack of access to quality  laboratory services</vt:lpstr>
      <vt:lpstr>Perception, values and beliefs  of consumers or end users of antibiotics</vt:lpstr>
      <vt:lpstr>Core Elements of ASP in Resource-Limited Settings</vt:lpstr>
      <vt:lpstr>Several levels of analysis</vt:lpstr>
      <vt:lpstr>Poor use of laboratory services  by clinicians</vt:lpstr>
      <vt:lpstr>Inadequately trained drug dispensers</vt:lpstr>
      <vt:lpstr>Illegal drug vendors  in the community</vt:lpstr>
      <vt:lpstr>Lack of access to effective antibiotics</vt:lpstr>
      <vt:lpstr>Core Elements of ASP in Resource-Limited Settings</vt:lpstr>
      <vt:lpstr>Cultural and contextual determinants  of ASP across LMICs &amp; HIC</vt:lpstr>
      <vt:lpstr>Several levels of analysis</vt:lpstr>
      <vt:lpstr>Many behavioural theories</vt:lpstr>
      <vt:lpstr>Many behavioural theories</vt:lpstr>
      <vt:lpstr>Many behavioural theories</vt:lpstr>
      <vt:lpstr>Many behavioural theories</vt:lpstr>
      <vt:lpstr>Physician (prescriber) factors</vt:lpstr>
      <vt:lpstr>Introduction to behaviour change and implementation sciences</vt:lpstr>
      <vt:lpstr>Présentation PowerPoint</vt:lpstr>
      <vt:lpstr>Présentation PowerPoint</vt:lpstr>
      <vt:lpstr>Présentation PowerPoint</vt:lpstr>
      <vt:lpstr>Il n’y a PAS de solution miracle</vt:lpstr>
      <vt:lpstr>IMPLEMENTATION = C’est l’adaptation!</vt:lpstr>
      <vt:lpstr>Présentation PowerPoint</vt:lpstr>
      <vt:lpstr>Présentation PowerPoint</vt:lpstr>
      <vt:lpstr>Plusieurs cadres théoriques utilisables</vt:lpstr>
      <vt:lpstr>Présentation PowerPoint</vt:lpstr>
      <vt:lpstr>Méthodes de changement des comportements</vt:lpstr>
      <vt:lpstr>Méthode n°1:  Roue de changement des comportements</vt:lpstr>
      <vt:lpstr>COM-B: un outil pour comprendre les comportements…</vt:lpstr>
      <vt:lpstr>Interventions</vt:lpstr>
      <vt:lpstr>Quelle intervention utiliser?</vt:lpstr>
      <vt:lpstr>Quelle intervention utiliser?</vt:lpstr>
      <vt:lpstr>Concept des sciences de l’implementation</vt:lpstr>
      <vt:lpstr>Implementation science definition</vt:lpstr>
      <vt:lpstr>Principes et méthodes</vt:lpstr>
      <vt:lpstr>Receipe for implementation success</vt:lpstr>
      <vt:lpstr>Présentation PowerPoint</vt:lpstr>
      <vt:lpstr>Several levels of analysis</vt:lpstr>
      <vt:lpstr>Présentation PowerPoint</vt:lpstr>
      <vt:lpstr>Présentation PowerPoint</vt:lpstr>
      <vt:lpstr>Intervention’s characteristics</vt:lpstr>
      <vt:lpstr>Présentation PowerPoint</vt:lpstr>
      <vt:lpstr>Step n°1: Evaluation phase</vt:lpstr>
      <vt:lpstr>Comment procéder ?</vt:lpstr>
      <vt:lpstr>1. Mettre en place des entretiens individuels</vt:lpstr>
      <vt:lpstr>Présentation PowerPoint</vt:lpstr>
      <vt:lpstr>Choice of the implementation strategy</vt:lpstr>
      <vt:lpstr>Step n°2: Choice of the implementation strategy</vt:lpstr>
      <vt:lpstr>Présentation PowerPoint</vt:lpstr>
      <vt:lpstr>Présentation PowerPoint</vt:lpstr>
      <vt:lpstr>Présentation PowerPoint</vt:lpstr>
      <vt:lpstr>Step n°3: Evaluate the impact of your implementation strategy</vt:lpstr>
      <vt:lpstr>Thank you</vt:lpstr>
      <vt:lpstr>Supplement</vt:lpstr>
      <vt:lpstr>References</vt:lpstr>
      <vt:lpstr>Présentation PowerPoint</vt:lpstr>
      <vt:lpstr>Example of Implementation: The Surgical Safety Checklist</vt:lpstr>
      <vt:lpstr>Evidence for checklists</vt:lpstr>
      <vt:lpstr>Implementation of checklists</vt:lpstr>
      <vt:lpstr>WHO Surgical safety checklist </vt:lpstr>
      <vt:lpstr>PHASE 1: Prepare</vt:lpstr>
      <vt:lpstr>WHO Surgical safety checklist </vt:lpstr>
      <vt:lpstr>PHASE 1: Prepare</vt:lpstr>
      <vt:lpstr>PHASE 1: Prepare</vt:lpstr>
      <vt:lpstr>WHO Surgical safety checklist </vt:lpstr>
      <vt:lpstr>WHO Surgical safety checklist </vt:lpstr>
      <vt:lpstr>PHASE 2: Own</vt:lpstr>
      <vt:lpstr>PHASE 3: Expand</vt:lpstr>
      <vt:lpstr>WHO Surgical safety checklist </vt:lpstr>
      <vt:lpstr>PHASE 4: Continually improve</vt:lpstr>
      <vt:lpstr>Keys for success</vt:lpstr>
      <vt:lpstr>Thank you</vt:lpstr>
    </vt:vector>
  </TitlesOfParts>
  <Company>CHU-Nantes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implementation in infection prevention and control</dc:title>
  <dc:creator>BIRGAND Gabriel</dc:creator>
  <cp:lastModifiedBy>BIRGAND Gabriel</cp:lastModifiedBy>
  <cp:revision>164</cp:revision>
  <dcterms:created xsi:type="dcterms:W3CDTF">2024-04-11T15:50:31Z</dcterms:created>
  <dcterms:modified xsi:type="dcterms:W3CDTF">2026-01-07T13:38:47Z</dcterms:modified>
</cp:coreProperties>
</file>